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8" r:id="rId3"/>
    <p:sldMasterId id="2147483684" r:id="rId4"/>
    <p:sldMasterId id="2147483690" r:id="rId5"/>
    <p:sldMasterId id="2147483708" r:id="rId6"/>
    <p:sldMasterId id="2147483714" r:id="rId7"/>
    <p:sldMasterId id="2147483720" r:id="rId8"/>
    <p:sldMasterId id="2147483726" r:id="rId9"/>
  </p:sldMasterIdLst>
  <p:notesMasterIdLst>
    <p:notesMasterId r:id="rId89"/>
  </p:notesMasterIdLst>
  <p:sldIdLst>
    <p:sldId id="348" r:id="rId10"/>
    <p:sldId id="574" r:id="rId11"/>
    <p:sldId id="350" r:id="rId12"/>
    <p:sldId id="351" r:id="rId13"/>
    <p:sldId id="360" r:id="rId14"/>
    <p:sldId id="576" r:id="rId15"/>
    <p:sldId id="577" r:id="rId16"/>
    <p:sldId id="578" r:id="rId17"/>
    <p:sldId id="642" r:id="rId18"/>
    <p:sldId id="648" r:id="rId19"/>
    <p:sldId id="579" r:id="rId20"/>
    <p:sldId id="580" r:id="rId21"/>
    <p:sldId id="581" r:id="rId22"/>
    <p:sldId id="582" r:id="rId23"/>
    <p:sldId id="583" r:id="rId24"/>
    <p:sldId id="634" r:id="rId25"/>
    <p:sldId id="585" r:id="rId26"/>
    <p:sldId id="640" r:id="rId27"/>
    <p:sldId id="587" r:id="rId28"/>
    <p:sldId id="588" r:id="rId29"/>
    <p:sldId id="589" r:id="rId30"/>
    <p:sldId id="590" r:id="rId31"/>
    <p:sldId id="591" r:id="rId32"/>
    <p:sldId id="592" r:id="rId33"/>
    <p:sldId id="639" r:id="rId34"/>
    <p:sldId id="594" r:id="rId35"/>
    <p:sldId id="641" r:id="rId36"/>
    <p:sldId id="649" r:id="rId37"/>
    <p:sldId id="630" r:id="rId38"/>
    <p:sldId id="596" r:id="rId39"/>
    <p:sldId id="597" r:id="rId40"/>
    <p:sldId id="598" r:id="rId41"/>
    <p:sldId id="599" r:id="rId42"/>
    <p:sldId id="638" r:id="rId43"/>
    <p:sldId id="637" r:id="rId44"/>
    <p:sldId id="602" r:id="rId45"/>
    <p:sldId id="603" r:id="rId46"/>
    <p:sldId id="643" r:id="rId47"/>
    <p:sldId id="650" r:id="rId48"/>
    <p:sldId id="631" r:id="rId49"/>
    <p:sldId id="605" r:id="rId50"/>
    <p:sldId id="606" r:id="rId51"/>
    <p:sldId id="607" r:id="rId52"/>
    <p:sldId id="608" r:id="rId53"/>
    <p:sldId id="609" r:id="rId54"/>
    <p:sldId id="644" r:id="rId55"/>
    <p:sldId id="651" r:id="rId56"/>
    <p:sldId id="632" r:id="rId57"/>
    <p:sldId id="611" r:id="rId58"/>
    <p:sldId id="612" r:id="rId59"/>
    <p:sldId id="613" r:id="rId60"/>
    <p:sldId id="614" r:id="rId61"/>
    <p:sldId id="615" r:id="rId62"/>
    <p:sldId id="645" r:id="rId63"/>
    <p:sldId id="652" r:id="rId64"/>
    <p:sldId id="633" r:id="rId65"/>
    <p:sldId id="617" r:id="rId66"/>
    <p:sldId id="618" r:id="rId67"/>
    <p:sldId id="619" r:id="rId68"/>
    <p:sldId id="629" r:id="rId69"/>
    <p:sldId id="621" r:id="rId70"/>
    <p:sldId id="622" r:id="rId71"/>
    <p:sldId id="623" r:id="rId72"/>
    <p:sldId id="635" r:id="rId73"/>
    <p:sldId id="646" r:id="rId74"/>
    <p:sldId id="653" r:id="rId75"/>
    <p:sldId id="625" r:id="rId76"/>
    <p:sldId id="626" r:id="rId77"/>
    <p:sldId id="627" r:id="rId78"/>
    <p:sldId id="647" r:id="rId79"/>
    <p:sldId id="654" r:id="rId80"/>
    <p:sldId id="628" r:id="rId81"/>
    <p:sldId id="346" r:id="rId82"/>
    <p:sldId id="519" r:id="rId83"/>
    <p:sldId id="347" r:id="rId84"/>
    <p:sldId id="342" r:id="rId85"/>
    <p:sldId id="344" r:id="rId86"/>
    <p:sldId id="343" r:id="rId87"/>
    <p:sldId id="345" r:id="rId8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slide" Target="slides/slide75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5" Type="http://schemas.openxmlformats.org/officeDocument/2006/relationships/slideMaster" Target="slideMasters/slideMaster5.xml"/><Relationship Id="rId90" Type="http://schemas.openxmlformats.org/officeDocument/2006/relationships/presProps" Target="presProps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slide" Target="slides/slide74.xml"/><Relationship Id="rId88" Type="http://schemas.openxmlformats.org/officeDocument/2006/relationships/slide" Target="slides/slide79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slide" Target="slides/slide78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56" Type="http://schemas.openxmlformats.org/officeDocument/2006/relationships/slide" Target="slides/slide47.xml"/><Relationship Id="rId77" Type="http://schemas.openxmlformats.org/officeDocument/2006/relationships/slide" Target="slides/slide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AA59-371B-4624-B325-376C777551D5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F6FCE-FE68-46C3-99CA-CC0BA532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8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6104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295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5771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411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20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5919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6478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7557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2109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21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0114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43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43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1776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98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82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0239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907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1017" y="321055"/>
            <a:ext cx="820196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5" dirty="0"/>
              <a:t>Copyright </a:t>
            </a:r>
            <a:r>
              <a:rPr spc="25" dirty="0"/>
              <a:t>© </a:t>
            </a:r>
            <a:r>
              <a:rPr spc="10" dirty="0"/>
              <a:t>2018, </a:t>
            </a:r>
            <a:r>
              <a:rPr spc="5" dirty="0"/>
              <a:t>edureka </a:t>
            </a:r>
            <a:r>
              <a:rPr spc="10" dirty="0"/>
              <a:t>and/or </a:t>
            </a:r>
            <a:r>
              <a:rPr spc="5" dirty="0"/>
              <a:t>its affiliates. </a:t>
            </a:r>
            <a:r>
              <a:rPr spc="10" dirty="0"/>
              <a:t>All </a:t>
            </a:r>
            <a:r>
              <a:rPr spc="5" dirty="0"/>
              <a:t>rights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7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2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2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86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3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64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71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2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6350"/>
            <a:r>
              <a:rPr lang="en-IN" smtClean="0"/>
              <a:t>C</a:t>
            </a:r>
            <a:r>
              <a:rPr lang="en-IN" spc="-3" smtClean="0"/>
              <a:t>op</a:t>
            </a:r>
            <a:r>
              <a:rPr lang="en-IN" spc="-5" smtClean="0"/>
              <a:t>y</a:t>
            </a:r>
            <a:r>
              <a:rPr lang="en-IN" smtClean="0"/>
              <a:t>rig</a:t>
            </a:r>
            <a:r>
              <a:rPr lang="en-IN" spc="-10" smtClean="0"/>
              <a:t>h</a:t>
            </a:r>
            <a:r>
              <a:rPr lang="en-IN" smtClean="0"/>
              <a:t>t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©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mtClean="0"/>
              <a:t>2017,</a:t>
            </a:r>
            <a:r>
              <a:rPr lang="en-IN" spc="-25" smtClean="0">
                <a:latin typeface="Times New Roman"/>
                <a:cs typeface="Times New Roman"/>
              </a:rPr>
              <a:t> 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u</a:t>
            </a:r>
            <a:r>
              <a:rPr lang="en-IN" spc="-15" smtClean="0"/>
              <a:t>r</a:t>
            </a:r>
            <a:r>
              <a:rPr lang="en-IN" smtClean="0"/>
              <a:t>e</a:t>
            </a:r>
            <a:r>
              <a:rPr lang="en-IN" spc="-15" smtClean="0"/>
              <a:t>k</a:t>
            </a:r>
            <a:r>
              <a:rPr lang="en-IN" smtClean="0"/>
              <a:t>a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and</a:t>
            </a:r>
            <a:r>
              <a:rPr lang="en-IN" spc="-15" smtClean="0"/>
              <a:t>/</a:t>
            </a:r>
            <a:r>
              <a:rPr lang="en-IN" spc="-3" smtClean="0"/>
              <a:t>o</a:t>
            </a:r>
            <a:r>
              <a:rPr lang="en-IN" smtClean="0"/>
              <a:t>r</a:t>
            </a:r>
            <a:r>
              <a:rPr lang="en-IN" spc="-38" smtClean="0">
                <a:latin typeface="Times New Roman"/>
                <a:cs typeface="Times New Roman"/>
              </a:rPr>
              <a:t> </a:t>
            </a:r>
            <a:r>
              <a:rPr lang="en-IN" smtClean="0"/>
              <a:t>its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pc="-8" smtClean="0"/>
              <a:t>af</a:t>
            </a:r>
            <a:r>
              <a:rPr lang="en-IN" spc="-3" smtClean="0"/>
              <a:t>f</a:t>
            </a:r>
            <a:r>
              <a:rPr lang="en-IN" smtClean="0"/>
              <a:t>il</a:t>
            </a:r>
            <a:r>
              <a:rPr lang="en-IN" spc="-5" smtClean="0"/>
              <a:t>i</a:t>
            </a:r>
            <a:r>
              <a:rPr lang="en-IN" spc="-8" smtClean="0"/>
              <a:t>a</a:t>
            </a:r>
            <a:r>
              <a:rPr lang="en-IN" spc="-15" smtClean="0"/>
              <a:t>t</a:t>
            </a:r>
            <a:r>
              <a:rPr lang="en-IN" smtClean="0"/>
              <a:t>es.</a:t>
            </a:r>
            <a:r>
              <a:rPr lang="en-IN" spc="-23" smtClean="0">
                <a:latin typeface="Times New Roman"/>
                <a:cs typeface="Times New Roman"/>
              </a:rPr>
              <a:t> </a:t>
            </a:r>
            <a:r>
              <a:rPr lang="en-IN" smtClean="0"/>
              <a:t>A</a:t>
            </a:r>
            <a:r>
              <a:rPr lang="en-IN" spc="-5" smtClean="0"/>
              <a:t>l</a:t>
            </a:r>
            <a:r>
              <a:rPr lang="en-IN" smtClean="0"/>
              <a:t>l</a:t>
            </a:r>
            <a:r>
              <a:rPr lang="en-IN" spc="-43" smtClean="0">
                <a:latin typeface="Times New Roman"/>
                <a:cs typeface="Times New Roman"/>
              </a:rPr>
              <a:t> </a:t>
            </a:r>
            <a:r>
              <a:rPr lang="en-IN" smtClean="0"/>
              <a:t>righ</a:t>
            </a:r>
            <a:r>
              <a:rPr lang="en-IN" spc="-5" smtClean="0"/>
              <a:t>t</a:t>
            </a:r>
            <a:r>
              <a:rPr lang="en-IN" smtClean="0"/>
              <a:t>s</a:t>
            </a:r>
            <a:r>
              <a:rPr lang="en-IN" spc="-33" smtClean="0">
                <a:latin typeface="Times New Roman"/>
                <a:cs typeface="Times New Roman"/>
              </a:rPr>
              <a:t> </a:t>
            </a:r>
            <a:r>
              <a:rPr lang="en-IN" spc="-15" smtClean="0"/>
              <a:t>r</a:t>
            </a:r>
            <a:r>
              <a:rPr lang="en-IN" smtClean="0"/>
              <a:t>ese</a:t>
            </a:r>
            <a:r>
              <a:rPr lang="en-IN" spc="3" smtClean="0"/>
              <a:t>r</a:t>
            </a:r>
            <a:r>
              <a:rPr lang="en-IN" spc="-10" smtClean="0"/>
              <a:t>v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.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11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835" y="411044"/>
            <a:ext cx="8206330" cy="430887"/>
          </a:xfrm>
        </p:spPr>
        <p:txBody>
          <a:bodyPr lIns="0" tIns="0" rIns="0" bIns="0"/>
          <a:lstStyle>
            <a:lvl1pPr>
              <a:defRPr sz="28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6350"/>
            <a:r>
              <a:rPr lang="en-IN" smtClean="0"/>
              <a:t>C</a:t>
            </a:r>
            <a:r>
              <a:rPr lang="en-IN" spc="-3" smtClean="0"/>
              <a:t>op</a:t>
            </a:r>
            <a:r>
              <a:rPr lang="en-IN" spc="-5" smtClean="0"/>
              <a:t>y</a:t>
            </a:r>
            <a:r>
              <a:rPr lang="en-IN" smtClean="0"/>
              <a:t>rig</a:t>
            </a:r>
            <a:r>
              <a:rPr lang="en-IN" spc="-10" smtClean="0"/>
              <a:t>h</a:t>
            </a:r>
            <a:r>
              <a:rPr lang="en-IN" smtClean="0"/>
              <a:t>t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©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mtClean="0"/>
              <a:t>2017,</a:t>
            </a:r>
            <a:r>
              <a:rPr lang="en-IN" spc="-25" smtClean="0">
                <a:latin typeface="Times New Roman"/>
                <a:cs typeface="Times New Roman"/>
              </a:rPr>
              <a:t> 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u</a:t>
            </a:r>
            <a:r>
              <a:rPr lang="en-IN" spc="-15" smtClean="0"/>
              <a:t>r</a:t>
            </a:r>
            <a:r>
              <a:rPr lang="en-IN" smtClean="0"/>
              <a:t>e</a:t>
            </a:r>
            <a:r>
              <a:rPr lang="en-IN" spc="-15" smtClean="0"/>
              <a:t>k</a:t>
            </a:r>
            <a:r>
              <a:rPr lang="en-IN" smtClean="0"/>
              <a:t>a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and</a:t>
            </a:r>
            <a:r>
              <a:rPr lang="en-IN" spc="-15" smtClean="0"/>
              <a:t>/</a:t>
            </a:r>
            <a:r>
              <a:rPr lang="en-IN" spc="-3" smtClean="0"/>
              <a:t>o</a:t>
            </a:r>
            <a:r>
              <a:rPr lang="en-IN" smtClean="0"/>
              <a:t>r</a:t>
            </a:r>
            <a:r>
              <a:rPr lang="en-IN" spc="-38" smtClean="0">
                <a:latin typeface="Times New Roman"/>
                <a:cs typeface="Times New Roman"/>
              </a:rPr>
              <a:t> </a:t>
            </a:r>
            <a:r>
              <a:rPr lang="en-IN" smtClean="0"/>
              <a:t>its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pc="-8" smtClean="0"/>
              <a:t>af</a:t>
            </a:r>
            <a:r>
              <a:rPr lang="en-IN" spc="-3" smtClean="0"/>
              <a:t>f</a:t>
            </a:r>
            <a:r>
              <a:rPr lang="en-IN" smtClean="0"/>
              <a:t>il</a:t>
            </a:r>
            <a:r>
              <a:rPr lang="en-IN" spc="-5" smtClean="0"/>
              <a:t>i</a:t>
            </a:r>
            <a:r>
              <a:rPr lang="en-IN" spc="-8" smtClean="0"/>
              <a:t>a</a:t>
            </a:r>
            <a:r>
              <a:rPr lang="en-IN" spc="-15" smtClean="0"/>
              <a:t>t</a:t>
            </a:r>
            <a:r>
              <a:rPr lang="en-IN" smtClean="0"/>
              <a:t>es.</a:t>
            </a:r>
            <a:r>
              <a:rPr lang="en-IN" spc="-23" smtClean="0">
                <a:latin typeface="Times New Roman"/>
                <a:cs typeface="Times New Roman"/>
              </a:rPr>
              <a:t> </a:t>
            </a:r>
            <a:r>
              <a:rPr lang="en-IN" smtClean="0"/>
              <a:t>A</a:t>
            </a:r>
            <a:r>
              <a:rPr lang="en-IN" spc="-5" smtClean="0"/>
              <a:t>l</a:t>
            </a:r>
            <a:r>
              <a:rPr lang="en-IN" smtClean="0"/>
              <a:t>l</a:t>
            </a:r>
            <a:r>
              <a:rPr lang="en-IN" spc="-43" smtClean="0">
                <a:latin typeface="Times New Roman"/>
                <a:cs typeface="Times New Roman"/>
              </a:rPr>
              <a:t> </a:t>
            </a:r>
            <a:r>
              <a:rPr lang="en-IN" smtClean="0"/>
              <a:t>righ</a:t>
            </a:r>
            <a:r>
              <a:rPr lang="en-IN" spc="-5" smtClean="0"/>
              <a:t>t</a:t>
            </a:r>
            <a:r>
              <a:rPr lang="en-IN" smtClean="0"/>
              <a:t>s</a:t>
            </a:r>
            <a:r>
              <a:rPr lang="en-IN" spc="-33" smtClean="0">
                <a:latin typeface="Times New Roman"/>
                <a:cs typeface="Times New Roman"/>
              </a:rPr>
              <a:t> </a:t>
            </a:r>
            <a:r>
              <a:rPr lang="en-IN" spc="-15" smtClean="0"/>
              <a:t>r</a:t>
            </a:r>
            <a:r>
              <a:rPr lang="en-IN" smtClean="0"/>
              <a:t>ese</a:t>
            </a:r>
            <a:r>
              <a:rPr lang="en-IN" spc="3" smtClean="0"/>
              <a:t>r</a:t>
            </a:r>
            <a:r>
              <a:rPr lang="en-IN" spc="-10" smtClean="0"/>
              <a:t>v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.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47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467487" y="850392"/>
            <a:ext cx="8210550" cy="14605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713232" y="4837938"/>
            <a:ext cx="771906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467487" y="850392"/>
            <a:ext cx="8210550" cy="14605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835" y="411044"/>
            <a:ext cx="8206330" cy="430887"/>
          </a:xfrm>
        </p:spPr>
        <p:txBody>
          <a:bodyPr lIns="0" tIns="0" rIns="0" bIns="0"/>
          <a:lstStyle>
            <a:lvl1pPr>
              <a:defRPr sz="28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6350"/>
            <a:r>
              <a:rPr lang="en-IN" smtClean="0"/>
              <a:t>C</a:t>
            </a:r>
            <a:r>
              <a:rPr lang="en-IN" spc="-3" smtClean="0"/>
              <a:t>op</a:t>
            </a:r>
            <a:r>
              <a:rPr lang="en-IN" spc="-5" smtClean="0"/>
              <a:t>y</a:t>
            </a:r>
            <a:r>
              <a:rPr lang="en-IN" smtClean="0"/>
              <a:t>rig</a:t>
            </a:r>
            <a:r>
              <a:rPr lang="en-IN" spc="-10" smtClean="0"/>
              <a:t>h</a:t>
            </a:r>
            <a:r>
              <a:rPr lang="en-IN" smtClean="0"/>
              <a:t>t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©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mtClean="0"/>
              <a:t>2017,</a:t>
            </a:r>
            <a:r>
              <a:rPr lang="en-IN" spc="-25" smtClean="0">
                <a:latin typeface="Times New Roman"/>
                <a:cs typeface="Times New Roman"/>
              </a:rPr>
              <a:t> 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u</a:t>
            </a:r>
            <a:r>
              <a:rPr lang="en-IN" spc="-15" smtClean="0"/>
              <a:t>r</a:t>
            </a:r>
            <a:r>
              <a:rPr lang="en-IN" smtClean="0"/>
              <a:t>e</a:t>
            </a:r>
            <a:r>
              <a:rPr lang="en-IN" spc="-15" smtClean="0"/>
              <a:t>k</a:t>
            </a:r>
            <a:r>
              <a:rPr lang="en-IN" smtClean="0"/>
              <a:t>a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and</a:t>
            </a:r>
            <a:r>
              <a:rPr lang="en-IN" spc="-15" smtClean="0"/>
              <a:t>/</a:t>
            </a:r>
            <a:r>
              <a:rPr lang="en-IN" spc="-3" smtClean="0"/>
              <a:t>o</a:t>
            </a:r>
            <a:r>
              <a:rPr lang="en-IN" smtClean="0"/>
              <a:t>r</a:t>
            </a:r>
            <a:r>
              <a:rPr lang="en-IN" spc="-38" smtClean="0">
                <a:latin typeface="Times New Roman"/>
                <a:cs typeface="Times New Roman"/>
              </a:rPr>
              <a:t> </a:t>
            </a:r>
            <a:r>
              <a:rPr lang="en-IN" smtClean="0"/>
              <a:t>its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pc="-8" smtClean="0"/>
              <a:t>af</a:t>
            </a:r>
            <a:r>
              <a:rPr lang="en-IN" spc="-3" smtClean="0"/>
              <a:t>f</a:t>
            </a:r>
            <a:r>
              <a:rPr lang="en-IN" smtClean="0"/>
              <a:t>il</a:t>
            </a:r>
            <a:r>
              <a:rPr lang="en-IN" spc="-5" smtClean="0"/>
              <a:t>i</a:t>
            </a:r>
            <a:r>
              <a:rPr lang="en-IN" spc="-8" smtClean="0"/>
              <a:t>a</a:t>
            </a:r>
            <a:r>
              <a:rPr lang="en-IN" spc="-15" smtClean="0"/>
              <a:t>t</a:t>
            </a:r>
            <a:r>
              <a:rPr lang="en-IN" smtClean="0"/>
              <a:t>es.</a:t>
            </a:r>
            <a:r>
              <a:rPr lang="en-IN" spc="-23" smtClean="0">
                <a:latin typeface="Times New Roman"/>
                <a:cs typeface="Times New Roman"/>
              </a:rPr>
              <a:t> </a:t>
            </a:r>
            <a:r>
              <a:rPr lang="en-IN" smtClean="0"/>
              <a:t>A</a:t>
            </a:r>
            <a:r>
              <a:rPr lang="en-IN" spc="-5" smtClean="0"/>
              <a:t>l</a:t>
            </a:r>
            <a:r>
              <a:rPr lang="en-IN" smtClean="0"/>
              <a:t>l</a:t>
            </a:r>
            <a:r>
              <a:rPr lang="en-IN" spc="-43" smtClean="0">
                <a:latin typeface="Times New Roman"/>
                <a:cs typeface="Times New Roman"/>
              </a:rPr>
              <a:t> </a:t>
            </a:r>
            <a:r>
              <a:rPr lang="en-IN" smtClean="0"/>
              <a:t>righ</a:t>
            </a:r>
            <a:r>
              <a:rPr lang="en-IN" spc="-5" smtClean="0"/>
              <a:t>t</a:t>
            </a:r>
            <a:r>
              <a:rPr lang="en-IN" smtClean="0"/>
              <a:t>s</a:t>
            </a:r>
            <a:r>
              <a:rPr lang="en-IN" spc="-33" smtClean="0">
                <a:latin typeface="Times New Roman"/>
                <a:cs typeface="Times New Roman"/>
              </a:rPr>
              <a:t> </a:t>
            </a:r>
            <a:r>
              <a:rPr lang="en-IN" spc="-15" smtClean="0"/>
              <a:t>r</a:t>
            </a:r>
            <a:r>
              <a:rPr lang="en-IN" smtClean="0"/>
              <a:t>ese</a:t>
            </a:r>
            <a:r>
              <a:rPr lang="en-IN" spc="3" smtClean="0"/>
              <a:t>r</a:t>
            </a:r>
            <a:r>
              <a:rPr lang="en-IN" spc="-10" smtClean="0"/>
              <a:t>v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.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4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5" dirty="0"/>
              <a:t>Copyright </a:t>
            </a:r>
            <a:r>
              <a:rPr spc="25" dirty="0"/>
              <a:t>© </a:t>
            </a:r>
            <a:r>
              <a:rPr spc="10" dirty="0"/>
              <a:t>2018, </a:t>
            </a:r>
            <a:r>
              <a:rPr spc="5" dirty="0"/>
              <a:t>edureka </a:t>
            </a:r>
            <a:r>
              <a:rPr spc="10" dirty="0"/>
              <a:t>and/or </a:t>
            </a:r>
            <a:r>
              <a:rPr spc="5" dirty="0"/>
              <a:t>its affiliates. </a:t>
            </a:r>
            <a:r>
              <a:rPr spc="10" dirty="0"/>
              <a:t>All </a:t>
            </a:r>
            <a:r>
              <a:rPr spc="5" dirty="0"/>
              <a:t>rights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835" y="411044"/>
            <a:ext cx="8206330" cy="430887"/>
          </a:xfrm>
        </p:spPr>
        <p:txBody>
          <a:bodyPr lIns="0" tIns="0" rIns="0" bIns="0"/>
          <a:lstStyle>
            <a:lvl1pPr>
              <a:defRPr sz="28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6350"/>
            <a:r>
              <a:rPr lang="en-IN" smtClean="0"/>
              <a:t>C</a:t>
            </a:r>
            <a:r>
              <a:rPr lang="en-IN" spc="-3" smtClean="0"/>
              <a:t>op</a:t>
            </a:r>
            <a:r>
              <a:rPr lang="en-IN" spc="-5" smtClean="0"/>
              <a:t>y</a:t>
            </a:r>
            <a:r>
              <a:rPr lang="en-IN" smtClean="0"/>
              <a:t>rig</a:t>
            </a:r>
            <a:r>
              <a:rPr lang="en-IN" spc="-10" smtClean="0"/>
              <a:t>h</a:t>
            </a:r>
            <a:r>
              <a:rPr lang="en-IN" smtClean="0"/>
              <a:t>t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©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mtClean="0"/>
              <a:t>2017,</a:t>
            </a:r>
            <a:r>
              <a:rPr lang="en-IN" spc="-25" smtClean="0">
                <a:latin typeface="Times New Roman"/>
                <a:cs typeface="Times New Roman"/>
              </a:rPr>
              <a:t> 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u</a:t>
            </a:r>
            <a:r>
              <a:rPr lang="en-IN" spc="-15" smtClean="0"/>
              <a:t>r</a:t>
            </a:r>
            <a:r>
              <a:rPr lang="en-IN" smtClean="0"/>
              <a:t>e</a:t>
            </a:r>
            <a:r>
              <a:rPr lang="en-IN" spc="-15" smtClean="0"/>
              <a:t>k</a:t>
            </a:r>
            <a:r>
              <a:rPr lang="en-IN" smtClean="0"/>
              <a:t>a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and</a:t>
            </a:r>
            <a:r>
              <a:rPr lang="en-IN" spc="-15" smtClean="0"/>
              <a:t>/</a:t>
            </a:r>
            <a:r>
              <a:rPr lang="en-IN" spc="-3" smtClean="0"/>
              <a:t>o</a:t>
            </a:r>
            <a:r>
              <a:rPr lang="en-IN" smtClean="0"/>
              <a:t>r</a:t>
            </a:r>
            <a:r>
              <a:rPr lang="en-IN" spc="-38" smtClean="0">
                <a:latin typeface="Times New Roman"/>
                <a:cs typeface="Times New Roman"/>
              </a:rPr>
              <a:t> </a:t>
            </a:r>
            <a:r>
              <a:rPr lang="en-IN" smtClean="0"/>
              <a:t>its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pc="-8" smtClean="0"/>
              <a:t>af</a:t>
            </a:r>
            <a:r>
              <a:rPr lang="en-IN" spc="-3" smtClean="0"/>
              <a:t>f</a:t>
            </a:r>
            <a:r>
              <a:rPr lang="en-IN" smtClean="0"/>
              <a:t>il</a:t>
            </a:r>
            <a:r>
              <a:rPr lang="en-IN" spc="-5" smtClean="0"/>
              <a:t>i</a:t>
            </a:r>
            <a:r>
              <a:rPr lang="en-IN" spc="-8" smtClean="0"/>
              <a:t>a</a:t>
            </a:r>
            <a:r>
              <a:rPr lang="en-IN" spc="-15" smtClean="0"/>
              <a:t>t</a:t>
            </a:r>
            <a:r>
              <a:rPr lang="en-IN" smtClean="0"/>
              <a:t>es.</a:t>
            </a:r>
            <a:r>
              <a:rPr lang="en-IN" spc="-23" smtClean="0">
                <a:latin typeface="Times New Roman"/>
                <a:cs typeface="Times New Roman"/>
              </a:rPr>
              <a:t> </a:t>
            </a:r>
            <a:r>
              <a:rPr lang="en-IN" smtClean="0"/>
              <a:t>A</a:t>
            </a:r>
            <a:r>
              <a:rPr lang="en-IN" spc="-5" smtClean="0"/>
              <a:t>l</a:t>
            </a:r>
            <a:r>
              <a:rPr lang="en-IN" smtClean="0"/>
              <a:t>l</a:t>
            </a:r>
            <a:r>
              <a:rPr lang="en-IN" spc="-43" smtClean="0">
                <a:latin typeface="Times New Roman"/>
                <a:cs typeface="Times New Roman"/>
              </a:rPr>
              <a:t> </a:t>
            </a:r>
            <a:r>
              <a:rPr lang="en-IN" smtClean="0"/>
              <a:t>righ</a:t>
            </a:r>
            <a:r>
              <a:rPr lang="en-IN" spc="-5" smtClean="0"/>
              <a:t>t</a:t>
            </a:r>
            <a:r>
              <a:rPr lang="en-IN" smtClean="0"/>
              <a:t>s</a:t>
            </a:r>
            <a:r>
              <a:rPr lang="en-IN" spc="-33" smtClean="0">
                <a:latin typeface="Times New Roman"/>
                <a:cs typeface="Times New Roman"/>
              </a:rPr>
              <a:t> </a:t>
            </a:r>
            <a:r>
              <a:rPr lang="en-IN" spc="-15" smtClean="0"/>
              <a:t>r</a:t>
            </a:r>
            <a:r>
              <a:rPr lang="en-IN" smtClean="0"/>
              <a:t>ese</a:t>
            </a:r>
            <a:r>
              <a:rPr lang="en-IN" spc="3" smtClean="0"/>
              <a:t>r</a:t>
            </a:r>
            <a:r>
              <a:rPr lang="en-IN" spc="-10" smtClean="0"/>
              <a:t>v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.</a:t>
            </a:r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17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6350"/>
            <a:r>
              <a:rPr lang="en-IN" smtClean="0"/>
              <a:t>C</a:t>
            </a:r>
            <a:r>
              <a:rPr lang="en-IN" spc="-3" smtClean="0"/>
              <a:t>op</a:t>
            </a:r>
            <a:r>
              <a:rPr lang="en-IN" spc="-5" smtClean="0"/>
              <a:t>y</a:t>
            </a:r>
            <a:r>
              <a:rPr lang="en-IN" smtClean="0"/>
              <a:t>rig</a:t>
            </a:r>
            <a:r>
              <a:rPr lang="en-IN" spc="-10" smtClean="0"/>
              <a:t>h</a:t>
            </a:r>
            <a:r>
              <a:rPr lang="en-IN" smtClean="0"/>
              <a:t>t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©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mtClean="0"/>
              <a:t>2017,</a:t>
            </a:r>
            <a:r>
              <a:rPr lang="en-IN" spc="-25" smtClean="0">
                <a:latin typeface="Times New Roman"/>
                <a:cs typeface="Times New Roman"/>
              </a:rPr>
              <a:t> 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u</a:t>
            </a:r>
            <a:r>
              <a:rPr lang="en-IN" spc="-15" smtClean="0"/>
              <a:t>r</a:t>
            </a:r>
            <a:r>
              <a:rPr lang="en-IN" smtClean="0"/>
              <a:t>e</a:t>
            </a:r>
            <a:r>
              <a:rPr lang="en-IN" spc="-15" smtClean="0"/>
              <a:t>k</a:t>
            </a:r>
            <a:r>
              <a:rPr lang="en-IN" smtClean="0"/>
              <a:t>a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and</a:t>
            </a:r>
            <a:r>
              <a:rPr lang="en-IN" spc="-15" smtClean="0"/>
              <a:t>/</a:t>
            </a:r>
            <a:r>
              <a:rPr lang="en-IN" spc="-3" smtClean="0"/>
              <a:t>o</a:t>
            </a:r>
            <a:r>
              <a:rPr lang="en-IN" smtClean="0"/>
              <a:t>r</a:t>
            </a:r>
            <a:r>
              <a:rPr lang="en-IN" spc="-38" smtClean="0">
                <a:latin typeface="Times New Roman"/>
                <a:cs typeface="Times New Roman"/>
              </a:rPr>
              <a:t> </a:t>
            </a:r>
            <a:r>
              <a:rPr lang="en-IN" smtClean="0"/>
              <a:t>its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pc="-8" smtClean="0"/>
              <a:t>af</a:t>
            </a:r>
            <a:r>
              <a:rPr lang="en-IN" spc="-3" smtClean="0"/>
              <a:t>f</a:t>
            </a:r>
            <a:r>
              <a:rPr lang="en-IN" smtClean="0"/>
              <a:t>il</a:t>
            </a:r>
            <a:r>
              <a:rPr lang="en-IN" spc="-5" smtClean="0"/>
              <a:t>i</a:t>
            </a:r>
            <a:r>
              <a:rPr lang="en-IN" spc="-8" smtClean="0"/>
              <a:t>a</a:t>
            </a:r>
            <a:r>
              <a:rPr lang="en-IN" spc="-15" smtClean="0"/>
              <a:t>t</a:t>
            </a:r>
            <a:r>
              <a:rPr lang="en-IN" smtClean="0"/>
              <a:t>es.</a:t>
            </a:r>
            <a:r>
              <a:rPr lang="en-IN" spc="-23" smtClean="0">
                <a:latin typeface="Times New Roman"/>
                <a:cs typeface="Times New Roman"/>
              </a:rPr>
              <a:t> </a:t>
            </a:r>
            <a:r>
              <a:rPr lang="en-IN" smtClean="0"/>
              <a:t>A</a:t>
            </a:r>
            <a:r>
              <a:rPr lang="en-IN" spc="-5" smtClean="0"/>
              <a:t>l</a:t>
            </a:r>
            <a:r>
              <a:rPr lang="en-IN" smtClean="0"/>
              <a:t>l</a:t>
            </a:r>
            <a:r>
              <a:rPr lang="en-IN" spc="-43" smtClean="0">
                <a:latin typeface="Times New Roman"/>
                <a:cs typeface="Times New Roman"/>
              </a:rPr>
              <a:t> </a:t>
            </a:r>
            <a:r>
              <a:rPr lang="en-IN" smtClean="0"/>
              <a:t>righ</a:t>
            </a:r>
            <a:r>
              <a:rPr lang="en-IN" spc="-5" smtClean="0"/>
              <a:t>t</a:t>
            </a:r>
            <a:r>
              <a:rPr lang="en-IN" smtClean="0"/>
              <a:t>s</a:t>
            </a:r>
            <a:r>
              <a:rPr lang="en-IN" spc="-33" smtClean="0">
                <a:latin typeface="Times New Roman"/>
                <a:cs typeface="Times New Roman"/>
              </a:rPr>
              <a:t> </a:t>
            </a:r>
            <a:r>
              <a:rPr lang="en-IN" spc="-15" smtClean="0"/>
              <a:t>r</a:t>
            </a:r>
            <a:r>
              <a:rPr lang="en-IN" smtClean="0"/>
              <a:t>ese</a:t>
            </a:r>
            <a:r>
              <a:rPr lang="en-IN" spc="3" smtClean="0"/>
              <a:t>r</a:t>
            </a:r>
            <a:r>
              <a:rPr lang="en-IN" spc="-10" smtClean="0"/>
              <a:t>v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.</a:t>
            </a:r>
            <a:endParaRPr lang="en-I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70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467487" y="848106"/>
            <a:ext cx="8210550" cy="1905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529590" y="4726683"/>
            <a:ext cx="1138428" cy="416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713232" y="4837938"/>
            <a:ext cx="771906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467487" y="850392"/>
            <a:ext cx="8210550" cy="14605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6768084" y="1280160"/>
            <a:ext cx="1800606" cy="954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3229356" y="1275588"/>
            <a:ext cx="1866138" cy="9273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8833" y="322047"/>
            <a:ext cx="82063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6350">
              <a:lnSpc>
                <a:spcPts val="835"/>
              </a:lnSpc>
            </a:pPr>
            <a:r>
              <a:rPr lang="en-IN" spc="-3" smtClean="0"/>
              <a:t>Copyright </a:t>
            </a:r>
            <a:r>
              <a:rPr lang="en-IN" spc="3" smtClean="0"/>
              <a:t>© </a:t>
            </a:r>
            <a:r>
              <a:rPr lang="en-IN" smtClean="0"/>
              <a:t>2018, </a:t>
            </a:r>
            <a:r>
              <a:rPr lang="en-IN" spc="-3" smtClean="0"/>
              <a:t>edureka and/or </a:t>
            </a:r>
            <a:r>
              <a:rPr lang="en-IN" smtClean="0"/>
              <a:t>its </a:t>
            </a:r>
            <a:r>
              <a:rPr lang="en-IN" spc="-5" smtClean="0"/>
              <a:t>affiliates. </a:t>
            </a:r>
            <a:r>
              <a:rPr lang="en-IN" spc="-3" smtClean="0"/>
              <a:t>All </a:t>
            </a:r>
            <a:r>
              <a:rPr lang="en-IN" smtClean="0"/>
              <a:t>rights</a:t>
            </a:r>
            <a:r>
              <a:rPr lang="en-IN" spc="-75" smtClean="0"/>
              <a:t> </a:t>
            </a:r>
            <a:r>
              <a:rPr lang="en-IN" spc="-3" smtClean="0"/>
              <a:t>reserved.</a:t>
            </a:r>
            <a:endParaRPr lang="en-IN" spc="-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64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1834" y="2304923"/>
            <a:ext cx="4180332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2110" y="2168119"/>
            <a:ext cx="5859780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6350">
              <a:lnSpc>
                <a:spcPts val="835"/>
              </a:lnSpc>
            </a:pPr>
            <a:r>
              <a:rPr lang="en-IN" spc="-3" smtClean="0"/>
              <a:t>Copyright </a:t>
            </a:r>
            <a:r>
              <a:rPr lang="en-IN" spc="3" smtClean="0"/>
              <a:t>© </a:t>
            </a:r>
            <a:r>
              <a:rPr lang="en-IN" smtClean="0"/>
              <a:t>2018, </a:t>
            </a:r>
            <a:r>
              <a:rPr lang="en-IN" spc="-3" smtClean="0"/>
              <a:t>edureka and/or </a:t>
            </a:r>
            <a:r>
              <a:rPr lang="en-IN" smtClean="0"/>
              <a:t>its </a:t>
            </a:r>
            <a:r>
              <a:rPr lang="en-IN" spc="-5" smtClean="0"/>
              <a:t>affiliates. </a:t>
            </a:r>
            <a:r>
              <a:rPr lang="en-IN" spc="-3" smtClean="0"/>
              <a:t>All </a:t>
            </a:r>
            <a:r>
              <a:rPr lang="en-IN" smtClean="0"/>
              <a:t>rights</a:t>
            </a:r>
            <a:r>
              <a:rPr lang="en-IN" spc="-75" smtClean="0"/>
              <a:t> </a:t>
            </a:r>
            <a:r>
              <a:rPr lang="en-IN" spc="-3" smtClean="0"/>
              <a:t>reserved.</a:t>
            </a:r>
            <a:endParaRPr lang="en-IN" spc="-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35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1834" y="2304923"/>
            <a:ext cx="4180332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6350">
              <a:lnSpc>
                <a:spcPts val="835"/>
              </a:lnSpc>
            </a:pPr>
            <a:r>
              <a:rPr lang="en-IN" spc="-3" smtClean="0"/>
              <a:t>Copyright </a:t>
            </a:r>
            <a:r>
              <a:rPr lang="en-IN" spc="3" smtClean="0"/>
              <a:t>© </a:t>
            </a:r>
            <a:r>
              <a:rPr lang="en-IN" smtClean="0"/>
              <a:t>2018, </a:t>
            </a:r>
            <a:r>
              <a:rPr lang="en-IN" spc="-3" smtClean="0"/>
              <a:t>edureka and/or </a:t>
            </a:r>
            <a:r>
              <a:rPr lang="en-IN" smtClean="0"/>
              <a:t>its </a:t>
            </a:r>
            <a:r>
              <a:rPr lang="en-IN" spc="-5" smtClean="0"/>
              <a:t>affiliates. </a:t>
            </a:r>
            <a:r>
              <a:rPr lang="en-IN" spc="-3" smtClean="0"/>
              <a:t>All </a:t>
            </a:r>
            <a:r>
              <a:rPr lang="en-IN" smtClean="0"/>
              <a:t>rights</a:t>
            </a:r>
            <a:r>
              <a:rPr lang="en-IN" spc="-75" smtClean="0"/>
              <a:t> </a:t>
            </a:r>
            <a:r>
              <a:rPr lang="en-IN" spc="-3" smtClean="0"/>
              <a:t>reserved.</a:t>
            </a:r>
            <a:endParaRPr lang="en-IN" spc="-3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29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315200" y="0"/>
            <a:ext cx="1243013" cy="1095058"/>
          </a:xfrm>
          <a:custGeom>
            <a:avLst/>
            <a:gdLst/>
            <a:ahLst/>
            <a:cxnLst/>
            <a:rect l="l" t="t" r="r" b="b"/>
            <a:pathLst>
              <a:path w="2486025" h="2190115">
                <a:moveTo>
                  <a:pt x="0" y="2189988"/>
                </a:moveTo>
                <a:lnTo>
                  <a:pt x="2485644" y="2189988"/>
                </a:lnTo>
                <a:lnTo>
                  <a:pt x="2485644" y="0"/>
                </a:lnTo>
                <a:lnTo>
                  <a:pt x="0" y="0"/>
                </a:lnTo>
                <a:lnTo>
                  <a:pt x="0" y="2189988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315200" y="1065276"/>
            <a:ext cx="663893" cy="488633"/>
          </a:xfrm>
          <a:custGeom>
            <a:avLst/>
            <a:gdLst/>
            <a:ahLst/>
            <a:cxnLst/>
            <a:rect l="l" t="t" r="r" b="b"/>
            <a:pathLst>
              <a:path w="1327784" h="977264">
                <a:moveTo>
                  <a:pt x="1327403" y="0"/>
                </a:moveTo>
                <a:lnTo>
                  <a:pt x="0" y="0"/>
                </a:lnTo>
                <a:lnTo>
                  <a:pt x="0" y="976883"/>
                </a:lnTo>
                <a:lnTo>
                  <a:pt x="132740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7894320" y="1065276"/>
            <a:ext cx="663893" cy="488633"/>
          </a:xfrm>
          <a:custGeom>
            <a:avLst/>
            <a:gdLst/>
            <a:ahLst/>
            <a:cxnLst/>
            <a:rect l="l" t="t" r="r" b="b"/>
            <a:pathLst>
              <a:path w="1327784" h="977264">
                <a:moveTo>
                  <a:pt x="1327403" y="0"/>
                </a:moveTo>
                <a:lnTo>
                  <a:pt x="0" y="0"/>
                </a:lnTo>
                <a:lnTo>
                  <a:pt x="1327403" y="976883"/>
                </a:lnTo>
                <a:lnTo>
                  <a:pt x="132740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529590" y="4726683"/>
            <a:ext cx="1138428" cy="416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13232" y="4837938"/>
            <a:ext cx="771906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1834" y="2304923"/>
            <a:ext cx="4180332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6350">
              <a:lnSpc>
                <a:spcPts val="835"/>
              </a:lnSpc>
            </a:pPr>
            <a:r>
              <a:rPr lang="en-IN" spc="-3" smtClean="0"/>
              <a:t>Copyright </a:t>
            </a:r>
            <a:r>
              <a:rPr lang="en-IN" spc="3" smtClean="0"/>
              <a:t>© </a:t>
            </a:r>
            <a:r>
              <a:rPr lang="en-IN" smtClean="0"/>
              <a:t>2018, </a:t>
            </a:r>
            <a:r>
              <a:rPr lang="en-IN" spc="-3" smtClean="0"/>
              <a:t>edureka and/or </a:t>
            </a:r>
            <a:r>
              <a:rPr lang="en-IN" smtClean="0"/>
              <a:t>its </a:t>
            </a:r>
            <a:r>
              <a:rPr lang="en-IN" spc="-5" smtClean="0"/>
              <a:t>affiliates. </a:t>
            </a:r>
            <a:r>
              <a:rPr lang="en-IN" spc="-3" smtClean="0"/>
              <a:t>All </a:t>
            </a:r>
            <a:r>
              <a:rPr lang="en-IN" smtClean="0"/>
              <a:t>rights</a:t>
            </a:r>
            <a:r>
              <a:rPr lang="en-IN" spc="-75" smtClean="0"/>
              <a:t> </a:t>
            </a:r>
            <a:r>
              <a:rPr lang="en-IN" spc="-3" smtClean="0"/>
              <a:t>reserved.</a:t>
            </a:r>
            <a:endParaRPr lang="en-IN" spc="-3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71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6350">
              <a:lnSpc>
                <a:spcPts val="835"/>
              </a:lnSpc>
            </a:pPr>
            <a:r>
              <a:rPr lang="en-IN" spc="-3" smtClean="0"/>
              <a:t>Copyright </a:t>
            </a:r>
            <a:r>
              <a:rPr lang="en-IN" spc="3" smtClean="0"/>
              <a:t>© </a:t>
            </a:r>
            <a:r>
              <a:rPr lang="en-IN" smtClean="0"/>
              <a:t>2018, </a:t>
            </a:r>
            <a:r>
              <a:rPr lang="en-IN" spc="-3" smtClean="0"/>
              <a:t>edureka and/or </a:t>
            </a:r>
            <a:r>
              <a:rPr lang="en-IN" smtClean="0"/>
              <a:t>its </a:t>
            </a:r>
            <a:r>
              <a:rPr lang="en-IN" spc="-5" smtClean="0"/>
              <a:t>affiliates. </a:t>
            </a:r>
            <a:r>
              <a:rPr lang="en-IN" spc="-3" smtClean="0"/>
              <a:t>All </a:t>
            </a:r>
            <a:r>
              <a:rPr lang="en-IN" smtClean="0"/>
              <a:t>rights</a:t>
            </a:r>
            <a:r>
              <a:rPr lang="en-IN" spc="-75" smtClean="0"/>
              <a:t> </a:t>
            </a:r>
            <a:r>
              <a:rPr lang="en-IN" spc="-3" smtClean="0"/>
              <a:t>reserved.</a:t>
            </a:r>
            <a:endParaRPr lang="en-IN" spc="-3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22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DCDD1-0CAC-42BB-9B8A-01F68CA69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9D747F-5247-48FD-AED4-8435185FF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6BD2EE-B89D-44DF-8D63-03457A01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5979F3-D6CD-4B13-8BBD-F30B2EBD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43C1B9-9CFC-447F-8024-7653A00D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67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93C69-1C2E-40A2-B4F1-A020574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8F585-2BC0-4D51-BD9D-937C756C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A6322-1540-4DB9-A8AA-5DA3F308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8ABBB-ACE5-49F0-B819-B6469461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A22645-7A7D-44E4-86B6-9F64040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17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CBCD35-52F3-41E5-8941-25560449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F5A95E-CE6E-4673-8A48-30747D2F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7CAEBC-6189-4466-93B2-B86F8E0B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22AADF-9D80-4DF0-97FA-9C9429D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961927-EE1B-4DCC-BE06-57855281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0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5" dirty="0"/>
              <a:t>Copyright </a:t>
            </a:r>
            <a:r>
              <a:rPr spc="25" dirty="0"/>
              <a:t>© </a:t>
            </a:r>
            <a:r>
              <a:rPr spc="10" dirty="0"/>
              <a:t>2018, </a:t>
            </a:r>
            <a:r>
              <a:rPr spc="5" dirty="0"/>
              <a:t>edureka </a:t>
            </a:r>
            <a:r>
              <a:rPr spc="10" dirty="0"/>
              <a:t>and/or </a:t>
            </a:r>
            <a:r>
              <a:rPr spc="5" dirty="0"/>
              <a:t>its affiliates. </a:t>
            </a:r>
            <a:r>
              <a:rPr spc="10" dirty="0"/>
              <a:t>All </a:t>
            </a:r>
            <a:r>
              <a:rPr spc="5" dirty="0"/>
              <a:t>rights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8A9973-5B66-4545-8318-E3198E4A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017B07-64B5-4EBA-9B48-3A3B9A65E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497318-5293-47E4-B541-34B23A8B8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B4EEFC-2D84-4715-8AED-51AA7761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9C48CF-BE06-4023-8BB9-B443776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950B02-BDA0-4B7D-AF41-6F3EA37B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123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3685A3-697A-453A-8BC1-5E24E7CC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B78858-8F98-48C3-BBA7-A3602D5F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3"/>
            <a:ext cx="386834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E75A9B-C16C-42C3-B81C-1FEF4964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F21B99-AEDD-48D2-9F4D-550F3DA65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3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9893EA0-A290-44DC-AE88-DD54EEBEE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832559B-6964-4671-9980-33F065E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EC444E5-FED4-45D8-81D7-B55BCAAC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1596E9-219E-40AB-9F23-70491CE9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74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BD0BC1-F8BE-47C6-88BE-ADA9D80D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E43F90-F5CE-4AD9-B126-3DFB9C3E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800BA8-27DC-49BB-B3B7-0530BB8E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957D6A-C64E-4115-9AF7-1FD31A9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81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8F3586F-07C8-4608-85B6-AB62881E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B0182E2-2AA1-4C89-8B03-2088C85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BFC639-DCC3-4B33-B0D3-98E52352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184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9AEA3-13F1-4F66-8487-132F3826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2D49E0-A031-45DF-847F-E289623E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FFFFD0-CA5A-4047-8ACA-77F6FFED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75F570-310B-47EC-A1FB-8BCC27E3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F62F7-62E7-4D40-9C77-9CD91BB8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F95614-A18A-4230-BE54-84FBE60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625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9F9A9-D0F2-494C-B181-1562DC0B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75A05EF-F455-48EF-AF02-9C649204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66B690-AB95-4E16-978E-255ABF3A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AD70A1-805B-4BFB-8554-8A6EF2A3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8361B3-3504-4656-92BD-04F40F4D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A4BBF0-7698-46F5-B3DB-62DE39E0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458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62561-5B1D-48A6-B96B-B5532C4B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16BAE1-B3EC-4E21-B6BA-D78221C2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BB9AF5-4B1D-4EAE-B53E-9A8711F5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B4DDA7-23E7-4726-B535-C163BC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958FD0-12AD-4E2F-9404-7C851EF9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379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1CDCBF-CCD4-4473-92E0-6E8C5281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99A011-B090-428D-86B5-DE9CC345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4A2896-3BB6-4664-94DB-620D736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85100A-B5AF-4549-B065-D005E8A4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333557-EA4C-453E-835E-712CFCFB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5673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1"/>
            <a:ext cx="64008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12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66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6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7223" y="2290699"/>
            <a:ext cx="4289552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692" y="1273810"/>
            <a:ext cx="6201409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12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0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5" dirty="0"/>
              <a:t>Copyright </a:t>
            </a:r>
            <a:r>
              <a:rPr spc="25" dirty="0"/>
              <a:t>© </a:t>
            </a:r>
            <a:r>
              <a:rPr spc="10" dirty="0"/>
              <a:t>2018, </a:t>
            </a:r>
            <a:r>
              <a:rPr spc="5" dirty="0"/>
              <a:t>edureka </a:t>
            </a:r>
            <a:r>
              <a:rPr spc="10" dirty="0"/>
              <a:t>and/or </a:t>
            </a:r>
            <a:r>
              <a:rPr spc="5" dirty="0"/>
              <a:t>its affiliates. </a:t>
            </a:r>
            <a:r>
              <a:rPr spc="10" dirty="0"/>
              <a:t>All </a:t>
            </a:r>
            <a:r>
              <a:rPr spc="5" dirty="0"/>
              <a:t>rights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7223" y="2290699"/>
            <a:ext cx="4289552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12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426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6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7223" y="2290699"/>
            <a:ext cx="4289552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12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89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12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748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5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8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1098" y="2236420"/>
            <a:ext cx="3781805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5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747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1098" y="2236420"/>
            <a:ext cx="3781805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5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842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1098" y="2236420"/>
            <a:ext cx="3781805" cy="553998"/>
          </a:xfrm>
        </p:spPr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5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467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5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44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1017" y="324053"/>
            <a:ext cx="820196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661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9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5" dirty="0"/>
              <a:t>Copyright </a:t>
            </a:r>
            <a:r>
              <a:rPr spc="25" dirty="0"/>
              <a:t>© </a:t>
            </a:r>
            <a:r>
              <a:rPr spc="10" dirty="0"/>
              <a:t>2018, </a:t>
            </a:r>
            <a:r>
              <a:rPr spc="5" dirty="0"/>
              <a:t>edureka </a:t>
            </a:r>
            <a:r>
              <a:rPr spc="10" dirty="0"/>
              <a:t>and/or </a:t>
            </a:r>
            <a:r>
              <a:rPr spc="5" dirty="0"/>
              <a:t>its affiliates. </a:t>
            </a:r>
            <a:r>
              <a:rPr spc="10" dirty="0"/>
              <a:t>All </a:t>
            </a:r>
            <a:r>
              <a:rPr spc="5" dirty="0"/>
              <a:t>rights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99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76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20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1017" y="324053"/>
            <a:ext cx="820196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7677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616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083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06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315200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7894319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13231" y="4837176"/>
            <a:ext cx="771144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7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1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0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8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1486" y="2290013"/>
            <a:ext cx="5161026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2680" y="1001649"/>
            <a:ext cx="6807200" cy="138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31814" y="4895951"/>
            <a:ext cx="286067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5" dirty="0"/>
              <a:t>Copyright </a:t>
            </a:r>
            <a:r>
              <a:rPr spc="25" dirty="0"/>
              <a:t>© </a:t>
            </a:r>
            <a:r>
              <a:rPr spc="10" dirty="0"/>
              <a:t>2018, </a:t>
            </a:r>
            <a:r>
              <a:rPr spc="5" dirty="0"/>
              <a:t>edureka </a:t>
            </a:r>
            <a:r>
              <a:rPr spc="10" dirty="0"/>
              <a:t>and/or </a:t>
            </a:r>
            <a:r>
              <a:rPr spc="5" dirty="0"/>
              <a:t>its affiliates. </a:t>
            </a:r>
            <a:r>
              <a:rPr spc="10" dirty="0"/>
              <a:t>All </a:t>
            </a:r>
            <a:r>
              <a:rPr spc="5" dirty="0"/>
              <a:t>rights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835" y="411044"/>
            <a:ext cx="820633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3550" y="1086808"/>
            <a:ext cx="82169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52139" y="4902835"/>
            <a:ext cx="2832735" cy="126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6350"/>
            <a:r>
              <a:rPr lang="en-IN" smtClean="0"/>
              <a:t>C</a:t>
            </a:r>
            <a:r>
              <a:rPr lang="en-IN" spc="-3" smtClean="0"/>
              <a:t>op</a:t>
            </a:r>
            <a:r>
              <a:rPr lang="en-IN" spc="-5" smtClean="0"/>
              <a:t>y</a:t>
            </a:r>
            <a:r>
              <a:rPr lang="en-IN" smtClean="0"/>
              <a:t>rig</a:t>
            </a:r>
            <a:r>
              <a:rPr lang="en-IN" spc="-10" smtClean="0"/>
              <a:t>h</a:t>
            </a:r>
            <a:r>
              <a:rPr lang="en-IN" smtClean="0"/>
              <a:t>t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©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mtClean="0"/>
              <a:t>2017,</a:t>
            </a:r>
            <a:r>
              <a:rPr lang="en-IN" spc="-25" smtClean="0">
                <a:latin typeface="Times New Roman"/>
                <a:cs typeface="Times New Roman"/>
              </a:rPr>
              <a:t> 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u</a:t>
            </a:r>
            <a:r>
              <a:rPr lang="en-IN" spc="-15" smtClean="0"/>
              <a:t>r</a:t>
            </a:r>
            <a:r>
              <a:rPr lang="en-IN" smtClean="0"/>
              <a:t>e</a:t>
            </a:r>
            <a:r>
              <a:rPr lang="en-IN" spc="-15" smtClean="0"/>
              <a:t>k</a:t>
            </a:r>
            <a:r>
              <a:rPr lang="en-IN" smtClean="0"/>
              <a:t>a</a:t>
            </a:r>
            <a:r>
              <a:rPr lang="en-IN" spc="-40" smtClean="0">
                <a:latin typeface="Times New Roman"/>
                <a:cs typeface="Times New Roman"/>
              </a:rPr>
              <a:t> </a:t>
            </a:r>
            <a:r>
              <a:rPr lang="en-IN" smtClean="0"/>
              <a:t>and</a:t>
            </a:r>
            <a:r>
              <a:rPr lang="en-IN" spc="-15" smtClean="0"/>
              <a:t>/</a:t>
            </a:r>
            <a:r>
              <a:rPr lang="en-IN" spc="-3" smtClean="0"/>
              <a:t>o</a:t>
            </a:r>
            <a:r>
              <a:rPr lang="en-IN" smtClean="0"/>
              <a:t>r</a:t>
            </a:r>
            <a:r>
              <a:rPr lang="en-IN" spc="-38" smtClean="0">
                <a:latin typeface="Times New Roman"/>
                <a:cs typeface="Times New Roman"/>
              </a:rPr>
              <a:t> </a:t>
            </a:r>
            <a:r>
              <a:rPr lang="en-IN" smtClean="0"/>
              <a:t>its</a:t>
            </a:r>
            <a:r>
              <a:rPr lang="en-IN" spc="-20" smtClean="0">
                <a:latin typeface="Times New Roman"/>
                <a:cs typeface="Times New Roman"/>
              </a:rPr>
              <a:t> </a:t>
            </a:r>
            <a:r>
              <a:rPr lang="en-IN" spc="-8" smtClean="0"/>
              <a:t>af</a:t>
            </a:r>
            <a:r>
              <a:rPr lang="en-IN" spc="-3" smtClean="0"/>
              <a:t>f</a:t>
            </a:r>
            <a:r>
              <a:rPr lang="en-IN" smtClean="0"/>
              <a:t>il</a:t>
            </a:r>
            <a:r>
              <a:rPr lang="en-IN" spc="-5" smtClean="0"/>
              <a:t>i</a:t>
            </a:r>
            <a:r>
              <a:rPr lang="en-IN" spc="-8" smtClean="0"/>
              <a:t>a</a:t>
            </a:r>
            <a:r>
              <a:rPr lang="en-IN" spc="-15" smtClean="0"/>
              <a:t>t</a:t>
            </a:r>
            <a:r>
              <a:rPr lang="en-IN" smtClean="0"/>
              <a:t>es.</a:t>
            </a:r>
            <a:r>
              <a:rPr lang="en-IN" spc="-23" smtClean="0">
                <a:latin typeface="Times New Roman"/>
                <a:cs typeface="Times New Roman"/>
              </a:rPr>
              <a:t> </a:t>
            </a:r>
            <a:r>
              <a:rPr lang="en-IN" smtClean="0"/>
              <a:t>A</a:t>
            </a:r>
            <a:r>
              <a:rPr lang="en-IN" spc="-5" smtClean="0"/>
              <a:t>l</a:t>
            </a:r>
            <a:r>
              <a:rPr lang="en-IN" smtClean="0"/>
              <a:t>l</a:t>
            </a:r>
            <a:r>
              <a:rPr lang="en-IN" spc="-43" smtClean="0">
                <a:latin typeface="Times New Roman"/>
                <a:cs typeface="Times New Roman"/>
              </a:rPr>
              <a:t> </a:t>
            </a:r>
            <a:r>
              <a:rPr lang="en-IN" smtClean="0"/>
              <a:t>righ</a:t>
            </a:r>
            <a:r>
              <a:rPr lang="en-IN" spc="-5" smtClean="0"/>
              <a:t>t</a:t>
            </a:r>
            <a:r>
              <a:rPr lang="en-IN" smtClean="0"/>
              <a:t>s</a:t>
            </a:r>
            <a:r>
              <a:rPr lang="en-IN" spc="-33" smtClean="0">
                <a:latin typeface="Times New Roman"/>
                <a:cs typeface="Times New Roman"/>
              </a:rPr>
              <a:t> </a:t>
            </a:r>
            <a:r>
              <a:rPr lang="en-IN" spc="-15" smtClean="0"/>
              <a:t>r</a:t>
            </a:r>
            <a:r>
              <a:rPr lang="en-IN" smtClean="0"/>
              <a:t>ese</a:t>
            </a:r>
            <a:r>
              <a:rPr lang="en-IN" spc="3" smtClean="0"/>
              <a:t>r</a:t>
            </a:r>
            <a:r>
              <a:rPr lang="en-IN" spc="-10" smtClean="0"/>
              <a:t>v</a:t>
            </a:r>
            <a:r>
              <a:rPr lang="en-IN" smtClean="0"/>
              <a:t>e</a:t>
            </a:r>
            <a:r>
              <a:rPr lang="en-IN" spc="3" smtClean="0"/>
              <a:t>d</a:t>
            </a:r>
            <a:r>
              <a:rPr lang="en-IN" smtClean="0"/>
              <a:t>.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4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28600">
        <a:defRPr>
          <a:latin typeface="+mn-lt"/>
          <a:ea typeface="+mn-ea"/>
          <a:cs typeface="+mn-cs"/>
        </a:defRPr>
      </a:lvl2pPr>
      <a:lvl3pPr marL="457200">
        <a:defRPr>
          <a:latin typeface="+mn-lt"/>
          <a:ea typeface="+mn-ea"/>
          <a:cs typeface="+mn-cs"/>
        </a:defRPr>
      </a:lvl3pPr>
      <a:lvl4pPr marL="685800">
        <a:defRPr>
          <a:latin typeface="+mn-lt"/>
          <a:ea typeface="+mn-ea"/>
          <a:cs typeface="+mn-cs"/>
        </a:defRPr>
      </a:lvl4pPr>
      <a:lvl5pPr marL="914400">
        <a:defRPr>
          <a:latin typeface="+mn-lt"/>
          <a:ea typeface="+mn-ea"/>
          <a:cs typeface="+mn-cs"/>
        </a:defRPr>
      </a:lvl5pPr>
      <a:lvl6pPr marL="1143000">
        <a:defRPr>
          <a:latin typeface="+mn-lt"/>
          <a:ea typeface="+mn-ea"/>
          <a:cs typeface="+mn-cs"/>
        </a:defRPr>
      </a:lvl6pPr>
      <a:lvl7pPr marL="1371600">
        <a:defRPr>
          <a:latin typeface="+mn-lt"/>
          <a:ea typeface="+mn-ea"/>
          <a:cs typeface="+mn-cs"/>
        </a:defRPr>
      </a:lvl7pPr>
      <a:lvl8pPr marL="1600200">
        <a:defRPr>
          <a:latin typeface="+mn-lt"/>
          <a:ea typeface="+mn-ea"/>
          <a:cs typeface="+mn-cs"/>
        </a:defRPr>
      </a:lvl8pPr>
      <a:lvl9pPr marL="1828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28600">
        <a:defRPr>
          <a:latin typeface="+mn-lt"/>
          <a:ea typeface="+mn-ea"/>
          <a:cs typeface="+mn-cs"/>
        </a:defRPr>
      </a:lvl2pPr>
      <a:lvl3pPr marL="457200">
        <a:defRPr>
          <a:latin typeface="+mn-lt"/>
          <a:ea typeface="+mn-ea"/>
          <a:cs typeface="+mn-cs"/>
        </a:defRPr>
      </a:lvl3pPr>
      <a:lvl4pPr marL="685800">
        <a:defRPr>
          <a:latin typeface="+mn-lt"/>
          <a:ea typeface="+mn-ea"/>
          <a:cs typeface="+mn-cs"/>
        </a:defRPr>
      </a:lvl4pPr>
      <a:lvl5pPr marL="914400">
        <a:defRPr>
          <a:latin typeface="+mn-lt"/>
          <a:ea typeface="+mn-ea"/>
          <a:cs typeface="+mn-cs"/>
        </a:defRPr>
      </a:lvl5pPr>
      <a:lvl6pPr marL="1143000">
        <a:defRPr>
          <a:latin typeface="+mn-lt"/>
          <a:ea typeface="+mn-ea"/>
          <a:cs typeface="+mn-cs"/>
        </a:defRPr>
      </a:lvl6pPr>
      <a:lvl7pPr marL="1371600">
        <a:defRPr>
          <a:latin typeface="+mn-lt"/>
          <a:ea typeface="+mn-ea"/>
          <a:cs typeface="+mn-cs"/>
        </a:defRPr>
      </a:lvl7pPr>
      <a:lvl8pPr marL="1600200">
        <a:defRPr>
          <a:latin typeface="+mn-lt"/>
          <a:ea typeface="+mn-ea"/>
          <a:cs typeface="+mn-cs"/>
        </a:defRPr>
      </a:lvl8pPr>
      <a:lvl9pPr marL="18288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1834" y="2304923"/>
            <a:ext cx="4180332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2110" y="2168119"/>
            <a:ext cx="58597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52134" y="4902835"/>
            <a:ext cx="2833053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6350">
              <a:lnSpc>
                <a:spcPts val="835"/>
              </a:lnSpc>
            </a:pPr>
            <a:r>
              <a:rPr lang="en-IN" spc="-3" smtClean="0"/>
              <a:t>Copyright </a:t>
            </a:r>
            <a:r>
              <a:rPr lang="en-IN" spc="3" smtClean="0"/>
              <a:t>© </a:t>
            </a:r>
            <a:r>
              <a:rPr lang="en-IN" smtClean="0"/>
              <a:t>2018, </a:t>
            </a:r>
            <a:r>
              <a:rPr lang="en-IN" spc="-3" smtClean="0"/>
              <a:t>edureka and/or </a:t>
            </a:r>
            <a:r>
              <a:rPr lang="en-IN" smtClean="0"/>
              <a:t>its </a:t>
            </a:r>
            <a:r>
              <a:rPr lang="en-IN" spc="-5" smtClean="0"/>
              <a:t>affiliates. </a:t>
            </a:r>
            <a:r>
              <a:rPr lang="en-IN" spc="-3" smtClean="0"/>
              <a:t>All </a:t>
            </a:r>
            <a:r>
              <a:rPr lang="en-IN" smtClean="0"/>
              <a:t>rights</a:t>
            </a:r>
            <a:r>
              <a:rPr lang="en-IN" spc="-75" smtClean="0"/>
              <a:t> </a:t>
            </a:r>
            <a:r>
              <a:rPr lang="en-IN" spc="-3" smtClean="0"/>
              <a:t>reserved.</a:t>
            </a:r>
            <a:endParaRPr lang="en-IN" spc="-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1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3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28600">
        <a:defRPr>
          <a:latin typeface="+mn-lt"/>
          <a:ea typeface="+mn-ea"/>
          <a:cs typeface="+mn-cs"/>
        </a:defRPr>
      </a:lvl2pPr>
      <a:lvl3pPr marL="457200">
        <a:defRPr>
          <a:latin typeface="+mn-lt"/>
          <a:ea typeface="+mn-ea"/>
          <a:cs typeface="+mn-cs"/>
        </a:defRPr>
      </a:lvl3pPr>
      <a:lvl4pPr marL="685800">
        <a:defRPr>
          <a:latin typeface="+mn-lt"/>
          <a:ea typeface="+mn-ea"/>
          <a:cs typeface="+mn-cs"/>
        </a:defRPr>
      </a:lvl4pPr>
      <a:lvl5pPr marL="914400">
        <a:defRPr>
          <a:latin typeface="+mn-lt"/>
          <a:ea typeface="+mn-ea"/>
          <a:cs typeface="+mn-cs"/>
        </a:defRPr>
      </a:lvl5pPr>
      <a:lvl6pPr marL="1143000">
        <a:defRPr>
          <a:latin typeface="+mn-lt"/>
          <a:ea typeface="+mn-ea"/>
          <a:cs typeface="+mn-cs"/>
        </a:defRPr>
      </a:lvl6pPr>
      <a:lvl7pPr marL="1371600">
        <a:defRPr>
          <a:latin typeface="+mn-lt"/>
          <a:ea typeface="+mn-ea"/>
          <a:cs typeface="+mn-cs"/>
        </a:defRPr>
      </a:lvl7pPr>
      <a:lvl8pPr marL="1600200">
        <a:defRPr>
          <a:latin typeface="+mn-lt"/>
          <a:ea typeface="+mn-ea"/>
          <a:cs typeface="+mn-cs"/>
        </a:defRPr>
      </a:lvl8pPr>
      <a:lvl9pPr marL="1828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28600">
        <a:defRPr>
          <a:latin typeface="+mn-lt"/>
          <a:ea typeface="+mn-ea"/>
          <a:cs typeface="+mn-cs"/>
        </a:defRPr>
      </a:lvl2pPr>
      <a:lvl3pPr marL="457200">
        <a:defRPr>
          <a:latin typeface="+mn-lt"/>
          <a:ea typeface="+mn-ea"/>
          <a:cs typeface="+mn-cs"/>
        </a:defRPr>
      </a:lvl3pPr>
      <a:lvl4pPr marL="685800">
        <a:defRPr>
          <a:latin typeface="+mn-lt"/>
          <a:ea typeface="+mn-ea"/>
          <a:cs typeface="+mn-cs"/>
        </a:defRPr>
      </a:lvl4pPr>
      <a:lvl5pPr marL="914400">
        <a:defRPr>
          <a:latin typeface="+mn-lt"/>
          <a:ea typeface="+mn-ea"/>
          <a:cs typeface="+mn-cs"/>
        </a:defRPr>
      </a:lvl5pPr>
      <a:lvl6pPr marL="1143000">
        <a:defRPr>
          <a:latin typeface="+mn-lt"/>
          <a:ea typeface="+mn-ea"/>
          <a:cs typeface="+mn-cs"/>
        </a:defRPr>
      </a:lvl6pPr>
      <a:lvl7pPr marL="1371600">
        <a:defRPr>
          <a:latin typeface="+mn-lt"/>
          <a:ea typeface="+mn-ea"/>
          <a:cs typeface="+mn-cs"/>
        </a:defRPr>
      </a:lvl7pPr>
      <a:lvl8pPr marL="1600200">
        <a:defRPr>
          <a:latin typeface="+mn-lt"/>
          <a:ea typeface="+mn-ea"/>
          <a:cs typeface="+mn-cs"/>
        </a:defRPr>
      </a:lvl8pPr>
      <a:lvl9pPr marL="18288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0AB77DC-3CB5-4153-B201-7E308B56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B964A8-3CC6-47D8-9BD3-AAB27447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0DC69B-B29A-4EB1-AA79-FD24961C1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2C53-F186-42F2-BBF3-249487AD61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79B8DB-A1D8-4EFB-9F93-D4C48C86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96E013-AC8D-42E6-94E6-A5539698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CE2A-4182-4EBF-8AD5-701BA0DCAD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1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6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7223" y="2290699"/>
            <a:ext cx="42895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692" y="1273810"/>
            <a:ext cx="620140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70167" y="4897705"/>
            <a:ext cx="2869565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12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6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18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18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6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18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18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1800"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1098" y="2236420"/>
            <a:ext cx="378180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4550" y="1016635"/>
            <a:ext cx="64549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31814" y="4896790"/>
            <a:ext cx="2860040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lang="en-IN" spc="5" smtClean="0"/>
              <a:t>Copyright </a:t>
            </a:r>
            <a:r>
              <a:rPr lang="en-IN" spc="20" smtClean="0"/>
              <a:t>© </a:t>
            </a:r>
            <a:r>
              <a:rPr lang="en-IN" spc="10" smtClean="0"/>
              <a:t>2017, </a:t>
            </a:r>
            <a:r>
              <a:rPr lang="en-IN" spc="5" smtClean="0"/>
              <a:t>edureka </a:t>
            </a:r>
            <a:r>
              <a:rPr lang="en-IN" spc="10" smtClean="0"/>
              <a:t>and/or </a:t>
            </a:r>
            <a:r>
              <a:rPr lang="en-IN" spc="5" smtClean="0"/>
              <a:t>its affiliates. All rights</a:t>
            </a:r>
            <a:r>
              <a:rPr lang="en-IN" spc="50" smtClean="0"/>
              <a:t> </a:t>
            </a:r>
            <a:r>
              <a:rPr lang="en-IN" spc="5" smtClean="0"/>
              <a:t>reserved.</a:t>
            </a:r>
            <a:endParaRPr lang="en-IN"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0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5269" y="2290698"/>
            <a:ext cx="509346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8097" y="2508250"/>
            <a:ext cx="4527804" cy="197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31814" y="4896484"/>
            <a:ext cx="2865754" cy="130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4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5269" y="2290698"/>
            <a:ext cx="509346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8097" y="2508250"/>
            <a:ext cx="4527804" cy="197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31814" y="4896484"/>
            <a:ext cx="2865754" cy="130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5" dirty="0"/>
              <a:t>Copyright </a:t>
            </a:r>
            <a:r>
              <a:rPr spc="20" dirty="0"/>
              <a:t>© </a:t>
            </a:r>
            <a:r>
              <a:rPr spc="10" dirty="0"/>
              <a:t>2017, edureka and/or </a:t>
            </a:r>
            <a:r>
              <a:rPr spc="5" dirty="0"/>
              <a:t>its affiliates. All rights</a:t>
            </a:r>
            <a:r>
              <a:rPr spc="20" dirty="0"/>
              <a:t> </a:t>
            </a:r>
            <a:r>
              <a:rPr spc="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5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5.jp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2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D056B0-1148-46FD-B021-C26257C1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780" y="-85090"/>
            <a:ext cx="9161780" cy="5228590"/>
          </a:xfrm>
          <a:solidFill>
            <a:srgbClr val="002060"/>
          </a:solidFill>
          <a:ln>
            <a:solidFill>
              <a:schemeClr val="accent2"/>
            </a:solidFill>
          </a:ln>
        </p:spPr>
        <p:txBody>
          <a:bodyPr/>
          <a:lstStyle/>
          <a:p>
            <a:endParaRPr lang="en-US" dirty="0"/>
          </a:p>
          <a:p>
            <a:pPr algn="l"/>
            <a:endParaRPr lang="en-US" sz="27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109" y="2083661"/>
            <a:ext cx="6858000" cy="586978"/>
          </a:xfrm>
        </p:spPr>
        <p:txBody>
          <a:bodyPr>
            <a:normAutofit fontScale="90000"/>
          </a:bodyPr>
          <a:lstStyle/>
          <a:p>
            <a:pPr defTabSz="457200">
              <a:lnSpc>
                <a:spcPct val="100000"/>
              </a:lnSpc>
            </a:pPr>
            <a:r>
              <a:rPr lang="en-IN" sz="3300" b="1" spc="-3" dirty="0">
                <a:solidFill>
                  <a:srgbClr val="FFFFFF"/>
                </a:solidFill>
                <a:latin typeface="Trebuchet MS" panose="020B0603020202020204" pitchFamily="34" charset="0"/>
                <a:ea typeface="+mn-ea"/>
                <a:cs typeface="Calibri"/>
              </a:rPr>
              <a:t>6</a:t>
            </a:r>
            <a:r>
              <a:rPr lang="en-IN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ea typeface="+mn-ea"/>
                <a:cs typeface="Calibri"/>
              </a:rPr>
              <a:t>. Regression Modelling</a:t>
            </a:r>
            <a:endParaRPr lang="en-IN" sz="3300" b="1" spc="-3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Calibri"/>
            </a:endParaRPr>
          </a:p>
        </p:txBody>
      </p:sp>
      <p:sp>
        <p:nvSpPr>
          <p:cNvPr id="5" name="object 9"/>
          <p:cNvSpPr/>
          <p:nvPr/>
        </p:nvSpPr>
        <p:spPr>
          <a:xfrm>
            <a:off x="3822445" y="3028950"/>
            <a:ext cx="1481327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72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875" y="2498946"/>
            <a:ext cx="9123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indent="3810" algn="ctr">
              <a:spcBef>
                <a:spcPts val="50"/>
              </a:spcBef>
            </a:pPr>
            <a:r>
              <a:rPr lang="en-IN" dirty="0" smtClean="0">
                <a:solidFill>
                  <a:srgbClr val="002060"/>
                </a:solidFill>
              </a:rPr>
              <a:t>Linear </a:t>
            </a:r>
            <a:r>
              <a:rPr lang="en-IN" spc="-5" dirty="0" smtClean="0">
                <a:solidFill>
                  <a:srgbClr val="002060"/>
                </a:solidFill>
              </a:rPr>
              <a:t>Regression</a:t>
            </a:r>
            <a:endParaRPr lang="en-IN" spc="-3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700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Simple Linear </a:t>
            </a:r>
            <a:r>
              <a:rPr sz="2800" spc="-10" dirty="0">
                <a:solidFill>
                  <a:srgbClr val="095A82"/>
                </a:solidFill>
              </a:rPr>
              <a:t>Regression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784604" y="1993392"/>
            <a:ext cx="1114425" cy="2077085"/>
          </a:xfrm>
          <a:custGeom>
            <a:avLst/>
            <a:gdLst/>
            <a:ahLst/>
            <a:cxnLst/>
            <a:rect l="l" t="t" r="r" b="b"/>
            <a:pathLst>
              <a:path w="1114425" h="2077085">
                <a:moveTo>
                  <a:pt x="987297" y="1949767"/>
                </a:moveTo>
                <a:lnTo>
                  <a:pt x="987297" y="2076767"/>
                </a:lnTo>
                <a:lnTo>
                  <a:pt x="1094485" y="2023173"/>
                </a:lnTo>
                <a:lnTo>
                  <a:pt x="1005458" y="2023173"/>
                </a:lnTo>
                <a:lnTo>
                  <a:pt x="1009903" y="2018741"/>
                </a:lnTo>
                <a:lnTo>
                  <a:pt x="1009903" y="2007793"/>
                </a:lnTo>
                <a:lnTo>
                  <a:pt x="1005458" y="2003361"/>
                </a:lnTo>
                <a:lnTo>
                  <a:pt x="1094485" y="2003361"/>
                </a:lnTo>
                <a:lnTo>
                  <a:pt x="987297" y="1949767"/>
                </a:lnTo>
                <a:close/>
              </a:path>
              <a:path w="1114425" h="2077085">
                <a:moveTo>
                  <a:pt x="15366" y="0"/>
                </a:moveTo>
                <a:lnTo>
                  <a:pt x="4444" y="0"/>
                </a:lnTo>
                <a:lnTo>
                  <a:pt x="0" y="4444"/>
                </a:lnTo>
                <a:lnTo>
                  <a:pt x="0" y="2018741"/>
                </a:lnTo>
                <a:lnTo>
                  <a:pt x="4444" y="2023173"/>
                </a:lnTo>
                <a:lnTo>
                  <a:pt x="987297" y="2023173"/>
                </a:lnTo>
                <a:lnTo>
                  <a:pt x="987297" y="2013267"/>
                </a:lnTo>
                <a:lnTo>
                  <a:pt x="19812" y="2013267"/>
                </a:lnTo>
                <a:lnTo>
                  <a:pt x="9906" y="2003361"/>
                </a:lnTo>
                <a:lnTo>
                  <a:pt x="19812" y="2003361"/>
                </a:lnTo>
                <a:lnTo>
                  <a:pt x="19812" y="4444"/>
                </a:lnTo>
                <a:lnTo>
                  <a:pt x="15366" y="0"/>
                </a:lnTo>
                <a:close/>
              </a:path>
              <a:path w="1114425" h="2077085">
                <a:moveTo>
                  <a:pt x="1094485" y="2003361"/>
                </a:moveTo>
                <a:lnTo>
                  <a:pt x="1005458" y="2003361"/>
                </a:lnTo>
                <a:lnTo>
                  <a:pt x="1009903" y="2007793"/>
                </a:lnTo>
                <a:lnTo>
                  <a:pt x="1009903" y="2018741"/>
                </a:lnTo>
                <a:lnTo>
                  <a:pt x="1005458" y="2023173"/>
                </a:lnTo>
                <a:lnTo>
                  <a:pt x="1094485" y="2023173"/>
                </a:lnTo>
                <a:lnTo>
                  <a:pt x="1114297" y="2013267"/>
                </a:lnTo>
                <a:lnTo>
                  <a:pt x="1094485" y="2003361"/>
                </a:lnTo>
                <a:close/>
              </a:path>
              <a:path w="1114425" h="2077085">
                <a:moveTo>
                  <a:pt x="19812" y="2003361"/>
                </a:moveTo>
                <a:lnTo>
                  <a:pt x="9906" y="2003361"/>
                </a:lnTo>
                <a:lnTo>
                  <a:pt x="19812" y="2013267"/>
                </a:lnTo>
                <a:lnTo>
                  <a:pt x="19812" y="2003361"/>
                </a:lnTo>
                <a:close/>
              </a:path>
              <a:path w="1114425" h="2077085">
                <a:moveTo>
                  <a:pt x="987297" y="2003361"/>
                </a:moveTo>
                <a:lnTo>
                  <a:pt x="19812" y="2003361"/>
                </a:lnTo>
                <a:lnTo>
                  <a:pt x="19812" y="2013267"/>
                </a:lnTo>
                <a:lnTo>
                  <a:pt x="987297" y="2013267"/>
                </a:lnTo>
                <a:lnTo>
                  <a:pt x="987297" y="2003361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2160" y="1991867"/>
            <a:ext cx="1303020" cy="1576705"/>
          </a:xfrm>
          <a:custGeom>
            <a:avLst/>
            <a:gdLst/>
            <a:ahLst/>
            <a:cxnLst/>
            <a:rect l="l" t="t" r="r" b="b"/>
            <a:pathLst>
              <a:path w="1303020" h="1576704">
                <a:moveTo>
                  <a:pt x="1175639" y="1449705"/>
                </a:moveTo>
                <a:lnTo>
                  <a:pt x="1175639" y="1576705"/>
                </a:lnTo>
                <a:lnTo>
                  <a:pt x="1282827" y="1523111"/>
                </a:lnTo>
                <a:lnTo>
                  <a:pt x="1193800" y="1523111"/>
                </a:lnTo>
                <a:lnTo>
                  <a:pt x="1198245" y="1518665"/>
                </a:lnTo>
                <a:lnTo>
                  <a:pt x="1198245" y="1507744"/>
                </a:lnTo>
                <a:lnTo>
                  <a:pt x="1193800" y="1503299"/>
                </a:lnTo>
                <a:lnTo>
                  <a:pt x="1282827" y="1503299"/>
                </a:lnTo>
                <a:lnTo>
                  <a:pt x="1175639" y="1449705"/>
                </a:lnTo>
                <a:close/>
              </a:path>
              <a:path w="1303020" h="1576704">
                <a:moveTo>
                  <a:pt x="15366" y="0"/>
                </a:moveTo>
                <a:lnTo>
                  <a:pt x="4444" y="0"/>
                </a:lnTo>
                <a:lnTo>
                  <a:pt x="0" y="4444"/>
                </a:lnTo>
                <a:lnTo>
                  <a:pt x="0" y="1518665"/>
                </a:lnTo>
                <a:lnTo>
                  <a:pt x="4444" y="1523111"/>
                </a:lnTo>
                <a:lnTo>
                  <a:pt x="1175639" y="1523111"/>
                </a:lnTo>
                <a:lnTo>
                  <a:pt x="1175639" y="1513205"/>
                </a:lnTo>
                <a:lnTo>
                  <a:pt x="19812" y="1513205"/>
                </a:lnTo>
                <a:lnTo>
                  <a:pt x="9906" y="1503299"/>
                </a:lnTo>
                <a:lnTo>
                  <a:pt x="19812" y="1503299"/>
                </a:lnTo>
                <a:lnTo>
                  <a:pt x="19812" y="4444"/>
                </a:lnTo>
                <a:lnTo>
                  <a:pt x="15366" y="0"/>
                </a:lnTo>
                <a:close/>
              </a:path>
              <a:path w="1303020" h="1576704">
                <a:moveTo>
                  <a:pt x="1282827" y="1503299"/>
                </a:moveTo>
                <a:lnTo>
                  <a:pt x="1193800" y="1503299"/>
                </a:lnTo>
                <a:lnTo>
                  <a:pt x="1198245" y="1507744"/>
                </a:lnTo>
                <a:lnTo>
                  <a:pt x="1198245" y="1518665"/>
                </a:lnTo>
                <a:lnTo>
                  <a:pt x="1193800" y="1523111"/>
                </a:lnTo>
                <a:lnTo>
                  <a:pt x="1282827" y="1523111"/>
                </a:lnTo>
                <a:lnTo>
                  <a:pt x="1302639" y="1513205"/>
                </a:lnTo>
                <a:lnTo>
                  <a:pt x="1282827" y="1503299"/>
                </a:lnTo>
                <a:close/>
              </a:path>
              <a:path w="1303020" h="1576704">
                <a:moveTo>
                  <a:pt x="19812" y="1503299"/>
                </a:moveTo>
                <a:lnTo>
                  <a:pt x="9906" y="1503299"/>
                </a:lnTo>
                <a:lnTo>
                  <a:pt x="19812" y="1513205"/>
                </a:lnTo>
                <a:lnTo>
                  <a:pt x="19812" y="1503299"/>
                </a:lnTo>
                <a:close/>
              </a:path>
              <a:path w="1303020" h="1576704">
                <a:moveTo>
                  <a:pt x="1175639" y="1503299"/>
                </a:moveTo>
                <a:lnTo>
                  <a:pt x="19812" y="1503299"/>
                </a:lnTo>
                <a:lnTo>
                  <a:pt x="19812" y="1513205"/>
                </a:lnTo>
                <a:lnTo>
                  <a:pt x="1175639" y="1513205"/>
                </a:lnTo>
                <a:lnTo>
                  <a:pt x="1175639" y="1503299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14016" y="1981200"/>
            <a:ext cx="2223135" cy="581025"/>
          </a:xfrm>
          <a:custGeom>
            <a:avLst/>
            <a:gdLst/>
            <a:ahLst/>
            <a:cxnLst/>
            <a:rect l="l" t="t" r="r" b="b"/>
            <a:pathLst>
              <a:path w="2223135" h="581025">
                <a:moveTo>
                  <a:pt x="2096134" y="454025"/>
                </a:moveTo>
                <a:lnTo>
                  <a:pt x="2096134" y="581025"/>
                </a:lnTo>
                <a:lnTo>
                  <a:pt x="2203322" y="527431"/>
                </a:lnTo>
                <a:lnTo>
                  <a:pt x="2114296" y="527431"/>
                </a:lnTo>
                <a:lnTo>
                  <a:pt x="2118741" y="523113"/>
                </a:lnTo>
                <a:lnTo>
                  <a:pt x="2118741" y="512063"/>
                </a:lnTo>
                <a:lnTo>
                  <a:pt x="2114296" y="507619"/>
                </a:lnTo>
                <a:lnTo>
                  <a:pt x="2203322" y="507619"/>
                </a:lnTo>
                <a:lnTo>
                  <a:pt x="2096134" y="454025"/>
                </a:lnTo>
                <a:close/>
              </a:path>
              <a:path w="2223135" h="581025">
                <a:moveTo>
                  <a:pt x="15366" y="0"/>
                </a:moveTo>
                <a:lnTo>
                  <a:pt x="4444" y="0"/>
                </a:lnTo>
                <a:lnTo>
                  <a:pt x="0" y="4444"/>
                </a:lnTo>
                <a:lnTo>
                  <a:pt x="0" y="523113"/>
                </a:lnTo>
                <a:lnTo>
                  <a:pt x="4444" y="527431"/>
                </a:lnTo>
                <a:lnTo>
                  <a:pt x="2096134" y="527431"/>
                </a:lnTo>
                <a:lnTo>
                  <a:pt x="2096134" y="517525"/>
                </a:lnTo>
                <a:lnTo>
                  <a:pt x="19811" y="517525"/>
                </a:lnTo>
                <a:lnTo>
                  <a:pt x="9906" y="507619"/>
                </a:lnTo>
                <a:lnTo>
                  <a:pt x="19811" y="507619"/>
                </a:lnTo>
                <a:lnTo>
                  <a:pt x="19811" y="4444"/>
                </a:lnTo>
                <a:lnTo>
                  <a:pt x="15366" y="0"/>
                </a:lnTo>
                <a:close/>
              </a:path>
              <a:path w="2223135" h="581025">
                <a:moveTo>
                  <a:pt x="2203322" y="507619"/>
                </a:moveTo>
                <a:lnTo>
                  <a:pt x="2114296" y="507619"/>
                </a:lnTo>
                <a:lnTo>
                  <a:pt x="2118741" y="512063"/>
                </a:lnTo>
                <a:lnTo>
                  <a:pt x="2118741" y="523113"/>
                </a:lnTo>
                <a:lnTo>
                  <a:pt x="2114296" y="527431"/>
                </a:lnTo>
                <a:lnTo>
                  <a:pt x="2203322" y="527431"/>
                </a:lnTo>
                <a:lnTo>
                  <a:pt x="2223135" y="517525"/>
                </a:lnTo>
                <a:lnTo>
                  <a:pt x="2203322" y="507619"/>
                </a:lnTo>
                <a:close/>
              </a:path>
              <a:path w="2223135" h="581025">
                <a:moveTo>
                  <a:pt x="19811" y="507619"/>
                </a:moveTo>
                <a:lnTo>
                  <a:pt x="9906" y="507619"/>
                </a:lnTo>
                <a:lnTo>
                  <a:pt x="19811" y="517525"/>
                </a:lnTo>
                <a:lnTo>
                  <a:pt x="19811" y="507619"/>
                </a:lnTo>
                <a:close/>
              </a:path>
              <a:path w="2223135" h="581025">
                <a:moveTo>
                  <a:pt x="2096134" y="507619"/>
                </a:moveTo>
                <a:lnTo>
                  <a:pt x="19811" y="507619"/>
                </a:lnTo>
                <a:lnTo>
                  <a:pt x="19811" y="517525"/>
                </a:lnTo>
                <a:lnTo>
                  <a:pt x="2096134" y="517525"/>
                </a:lnTo>
                <a:lnTo>
                  <a:pt x="2096134" y="507619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9904" y="1981200"/>
            <a:ext cx="1568450" cy="1084580"/>
          </a:xfrm>
          <a:custGeom>
            <a:avLst/>
            <a:gdLst/>
            <a:ahLst/>
            <a:cxnLst/>
            <a:rect l="l" t="t" r="r" b="b"/>
            <a:pathLst>
              <a:path w="1568450" h="1084580">
                <a:moveTo>
                  <a:pt x="1441449" y="957199"/>
                </a:moveTo>
                <a:lnTo>
                  <a:pt x="1441449" y="1084199"/>
                </a:lnTo>
                <a:lnTo>
                  <a:pt x="1548637" y="1030605"/>
                </a:lnTo>
                <a:lnTo>
                  <a:pt x="1459610" y="1030605"/>
                </a:lnTo>
                <a:lnTo>
                  <a:pt x="1464056" y="1026160"/>
                </a:lnTo>
                <a:lnTo>
                  <a:pt x="1464056" y="1015238"/>
                </a:lnTo>
                <a:lnTo>
                  <a:pt x="1459610" y="1010793"/>
                </a:lnTo>
                <a:lnTo>
                  <a:pt x="1548637" y="1010793"/>
                </a:lnTo>
                <a:lnTo>
                  <a:pt x="1441449" y="957199"/>
                </a:lnTo>
                <a:close/>
              </a:path>
              <a:path w="1568450" h="1084580">
                <a:moveTo>
                  <a:pt x="15366" y="0"/>
                </a:moveTo>
                <a:lnTo>
                  <a:pt x="4444" y="0"/>
                </a:lnTo>
                <a:lnTo>
                  <a:pt x="0" y="4444"/>
                </a:lnTo>
                <a:lnTo>
                  <a:pt x="0" y="1026160"/>
                </a:lnTo>
                <a:lnTo>
                  <a:pt x="4444" y="1030605"/>
                </a:lnTo>
                <a:lnTo>
                  <a:pt x="1441449" y="1030605"/>
                </a:lnTo>
                <a:lnTo>
                  <a:pt x="1441449" y="1020699"/>
                </a:lnTo>
                <a:lnTo>
                  <a:pt x="19812" y="1020699"/>
                </a:lnTo>
                <a:lnTo>
                  <a:pt x="9906" y="1010793"/>
                </a:lnTo>
                <a:lnTo>
                  <a:pt x="19812" y="1010793"/>
                </a:lnTo>
                <a:lnTo>
                  <a:pt x="19812" y="4444"/>
                </a:lnTo>
                <a:lnTo>
                  <a:pt x="15366" y="0"/>
                </a:lnTo>
                <a:close/>
              </a:path>
              <a:path w="1568450" h="1084580">
                <a:moveTo>
                  <a:pt x="1548637" y="1010793"/>
                </a:moveTo>
                <a:lnTo>
                  <a:pt x="1459610" y="1010793"/>
                </a:lnTo>
                <a:lnTo>
                  <a:pt x="1464056" y="1015238"/>
                </a:lnTo>
                <a:lnTo>
                  <a:pt x="1464056" y="1026160"/>
                </a:lnTo>
                <a:lnTo>
                  <a:pt x="1459610" y="1030605"/>
                </a:lnTo>
                <a:lnTo>
                  <a:pt x="1548637" y="1030605"/>
                </a:lnTo>
                <a:lnTo>
                  <a:pt x="1568449" y="1020699"/>
                </a:lnTo>
                <a:lnTo>
                  <a:pt x="1548637" y="1010793"/>
                </a:lnTo>
                <a:close/>
              </a:path>
              <a:path w="1568450" h="1084580">
                <a:moveTo>
                  <a:pt x="19812" y="1010793"/>
                </a:moveTo>
                <a:lnTo>
                  <a:pt x="9906" y="1010793"/>
                </a:lnTo>
                <a:lnTo>
                  <a:pt x="19812" y="1020699"/>
                </a:lnTo>
                <a:lnTo>
                  <a:pt x="19812" y="1010793"/>
                </a:lnTo>
                <a:close/>
              </a:path>
              <a:path w="1568450" h="1084580">
                <a:moveTo>
                  <a:pt x="1441449" y="1010793"/>
                </a:moveTo>
                <a:lnTo>
                  <a:pt x="19812" y="1010793"/>
                </a:lnTo>
                <a:lnTo>
                  <a:pt x="19812" y="1020699"/>
                </a:lnTo>
                <a:lnTo>
                  <a:pt x="1441449" y="1020699"/>
                </a:lnTo>
                <a:lnTo>
                  <a:pt x="1441449" y="1010793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017" y="948055"/>
            <a:ext cx="6515100" cy="3162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Analyses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relationship between </a:t>
            </a:r>
            <a:r>
              <a:rPr sz="1400" dirty="0">
                <a:solidFill>
                  <a:srgbClr val="5F5F5F"/>
                </a:solidFill>
                <a:cs typeface="Calibri"/>
              </a:rPr>
              <a:t>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dependent </a:t>
            </a:r>
            <a:r>
              <a:rPr sz="1400" dirty="0">
                <a:solidFill>
                  <a:srgbClr val="5F5F5F"/>
                </a:solidFill>
                <a:cs typeface="Calibri"/>
              </a:rPr>
              <a:t>variable and an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independent</a:t>
            </a:r>
            <a:r>
              <a:rPr sz="1400" spc="20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variable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mathematical equation represents the</a:t>
            </a:r>
            <a:r>
              <a:rPr sz="1400" spc="6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relationship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For example: y = c +</a:t>
            </a:r>
            <a:r>
              <a:rPr sz="1400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mx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3436620" marR="737870" indent="772160">
              <a:lnSpc>
                <a:spcPct val="245500"/>
              </a:lnSpc>
              <a:spcBef>
                <a:spcPts val="515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Independent Variable  Parameter 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 estimated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474595" marR="1653539" indent="443865">
              <a:lnSpc>
                <a:spcPct val="231999"/>
              </a:lnSpc>
              <a:spcBef>
                <a:spcPts val="20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Parameter 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</a:t>
            </a:r>
            <a:r>
              <a:rPr sz="1400" spc="-5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estimated  Dependent</a:t>
            </a:r>
            <a:r>
              <a:rPr sz="1400" spc="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Variable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2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945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The </a:t>
            </a:r>
            <a:r>
              <a:rPr sz="2800" spc="-10" dirty="0">
                <a:solidFill>
                  <a:srgbClr val="095A82"/>
                </a:solidFill>
              </a:rPr>
              <a:t>Regression</a:t>
            </a:r>
            <a:r>
              <a:rPr sz="280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Line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467105" y="988313"/>
            <a:ext cx="4125595" cy="2592705"/>
          </a:xfrm>
          <a:custGeom>
            <a:avLst/>
            <a:gdLst/>
            <a:ahLst/>
            <a:cxnLst/>
            <a:rect l="l" t="t" r="r" b="b"/>
            <a:pathLst>
              <a:path w="4125595" h="2592704">
                <a:moveTo>
                  <a:pt x="0" y="2592324"/>
                </a:moveTo>
                <a:lnTo>
                  <a:pt x="4125468" y="2592324"/>
                </a:lnTo>
                <a:lnTo>
                  <a:pt x="4125468" y="0"/>
                </a:lnTo>
                <a:lnTo>
                  <a:pt x="0" y="0"/>
                </a:lnTo>
                <a:lnTo>
                  <a:pt x="0" y="2592324"/>
                </a:lnTo>
                <a:close/>
              </a:path>
            </a:pathLst>
          </a:custGeom>
          <a:ln w="1981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5883" y="2973260"/>
            <a:ext cx="3881628" cy="10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9318" y="3009138"/>
            <a:ext cx="3787775" cy="0"/>
          </a:xfrm>
          <a:custGeom>
            <a:avLst/>
            <a:gdLst/>
            <a:ahLst/>
            <a:cxnLst/>
            <a:rect l="l" t="t" r="r" b="b"/>
            <a:pathLst>
              <a:path w="3787775">
                <a:moveTo>
                  <a:pt x="0" y="0"/>
                </a:moveTo>
                <a:lnTo>
                  <a:pt x="3787267" y="0"/>
                </a:lnTo>
              </a:path>
            </a:pathLst>
          </a:custGeom>
          <a:ln w="25908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6692" y="1078991"/>
            <a:ext cx="106616" cy="210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82317" y="1114805"/>
            <a:ext cx="0" cy="2007870"/>
          </a:xfrm>
          <a:custGeom>
            <a:avLst/>
            <a:gdLst/>
            <a:ahLst/>
            <a:cxnLst/>
            <a:rect l="l" t="t" r="r" b="b"/>
            <a:pathLst>
              <a:path h="2007870">
                <a:moveTo>
                  <a:pt x="0" y="2007489"/>
                </a:moveTo>
                <a:lnTo>
                  <a:pt x="0" y="0"/>
                </a:lnTo>
              </a:path>
            </a:pathLst>
          </a:custGeom>
          <a:ln w="25908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50036" y="1601724"/>
            <a:ext cx="3264408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6517" y="1637538"/>
            <a:ext cx="3167380" cy="1113155"/>
          </a:xfrm>
          <a:custGeom>
            <a:avLst/>
            <a:gdLst/>
            <a:ahLst/>
            <a:cxnLst/>
            <a:rect l="l" t="t" r="r" b="b"/>
            <a:pathLst>
              <a:path w="3167379" h="1113155">
                <a:moveTo>
                  <a:pt x="0" y="1113028"/>
                </a:moveTo>
                <a:lnTo>
                  <a:pt x="3167253" y="0"/>
                </a:lnTo>
              </a:path>
            </a:pathLst>
          </a:custGeom>
          <a:ln w="25908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1822" y="2933826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cs typeface="Calibri"/>
              </a:rPr>
              <a:t>|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7554" y="2933826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cs typeface="Calibri"/>
              </a:rPr>
              <a:t>|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1889" y="2927984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cs typeface="Calibri"/>
              </a:rPr>
              <a:t>|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4827" y="2933826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cs typeface="Calibri"/>
              </a:rPr>
              <a:t>|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5871" y="3086226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5F5F5F"/>
                </a:solidFill>
                <a:cs typeface="Calibri"/>
              </a:rPr>
              <a:t>40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7638" y="2932302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cs typeface="Calibri"/>
              </a:rPr>
              <a:t>|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8682" y="3084702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5F5F5F"/>
                </a:solidFill>
                <a:cs typeface="Calibri"/>
              </a:rPr>
              <a:t>50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5402" y="2923158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cs typeface="Calibri"/>
              </a:rPr>
              <a:t>|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76446" y="3075558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5F5F5F"/>
                </a:solidFill>
                <a:cs typeface="Calibri"/>
              </a:rPr>
              <a:t>60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7855" y="2928365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cs typeface="Calibri"/>
              </a:rPr>
              <a:t>|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4663" y="2932937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5F5F5F"/>
                </a:solidFill>
                <a:cs typeface="Calibri"/>
              </a:rPr>
              <a:t>|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275" y="3085337"/>
            <a:ext cx="584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05765" algn="l"/>
              </a:tabLst>
            </a:pPr>
            <a:r>
              <a:rPr sz="1000" spc="-10" dirty="0">
                <a:solidFill>
                  <a:srgbClr val="5F5F5F"/>
                </a:solidFill>
                <a:cs typeface="Calibri"/>
              </a:rPr>
              <a:t>-2</a:t>
            </a:r>
            <a:r>
              <a:rPr sz="1000" spc="-5" dirty="0">
                <a:solidFill>
                  <a:srgbClr val="5F5F5F"/>
                </a:solidFill>
                <a:cs typeface="Calibri"/>
              </a:rPr>
              <a:t>0</a:t>
            </a:r>
            <a:r>
              <a:rPr sz="1000" dirty="0">
                <a:solidFill>
                  <a:srgbClr val="5F5F5F"/>
                </a:solidFill>
                <a:cs typeface="Calibri"/>
              </a:rPr>
              <a:t>	</a:t>
            </a:r>
            <a:r>
              <a:rPr sz="1500" spc="-15" baseline="2777" dirty="0">
                <a:solidFill>
                  <a:srgbClr val="5F5F5F"/>
                </a:solidFill>
                <a:cs typeface="Calibri"/>
              </a:rPr>
              <a:t>-10</a:t>
            </a:r>
            <a:endParaRPr sz="1500" baseline="2777"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92325" y="1993772"/>
            <a:ext cx="229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5F5F5F"/>
                </a:solidFill>
                <a:cs typeface="Calibri"/>
              </a:rPr>
              <a:t>10--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85722" y="1405890"/>
            <a:ext cx="229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5F5F5F"/>
                </a:solidFill>
                <a:cs typeface="Calibri"/>
              </a:rPr>
              <a:t>15--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1663" y="2405633"/>
            <a:ext cx="85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cs typeface="Calibri"/>
              </a:rPr>
              <a:t>s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56003" y="2378964"/>
            <a:ext cx="71627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69948" y="2314955"/>
            <a:ext cx="71628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85594" y="238125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0" y="22860"/>
                </a:moveTo>
                <a:lnTo>
                  <a:pt x="1803" y="31736"/>
                </a:lnTo>
                <a:lnTo>
                  <a:pt x="6715" y="39004"/>
                </a:lnTo>
                <a:lnTo>
                  <a:pt x="13983" y="43916"/>
                </a:lnTo>
                <a:lnTo>
                  <a:pt x="22860" y="45719"/>
                </a:lnTo>
                <a:lnTo>
                  <a:pt x="31736" y="43916"/>
                </a:lnTo>
                <a:lnTo>
                  <a:pt x="39004" y="39004"/>
                </a:lnTo>
                <a:lnTo>
                  <a:pt x="43916" y="31736"/>
                </a:lnTo>
                <a:lnTo>
                  <a:pt x="45719" y="22860"/>
                </a:lnTo>
                <a:lnTo>
                  <a:pt x="43916" y="13983"/>
                </a:lnTo>
                <a:lnTo>
                  <a:pt x="39004" y="6715"/>
                </a:lnTo>
                <a:lnTo>
                  <a:pt x="31736" y="1803"/>
                </a:lnTo>
                <a:lnTo>
                  <a:pt x="22860" y="0"/>
                </a:lnTo>
                <a:lnTo>
                  <a:pt x="13983" y="1803"/>
                </a:lnTo>
                <a:lnTo>
                  <a:pt x="6715" y="6715"/>
                </a:lnTo>
                <a:lnTo>
                  <a:pt x="1803" y="13983"/>
                </a:lnTo>
                <a:lnTo>
                  <a:pt x="0" y="22860"/>
                </a:lnTo>
                <a:close/>
              </a:path>
            </a:pathLst>
          </a:custGeom>
          <a:ln w="25908">
            <a:solidFill>
              <a:srgbClr val="312A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02535" y="2055876"/>
            <a:ext cx="71628" cy="71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14955" y="2075688"/>
            <a:ext cx="71628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56816" y="2513076"/>
            <a:ext cx="71628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59735" y="2409444"/>
            <a:ext cx="71628" cy="71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29483" y="2127504"/>
            <a:ext cx="71628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26236" y="2558795"/>
            <a:ext cx="71627" cy="716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45108" y="2420111"/>
            <a:ext cx="71627" cy="716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88363" y="2712720"/>
            <a:ext cx="71627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17319" y="2442972"/>
            <a:ext cx="71627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63624" y="2668523"/>
            <a:ext cx="71627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32838" y="24681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0" y="22859"/>
                </a:moveTo>
                <a:lnTo>
                  <a:pt x="1803" y="31736"/>
                </a:lnTo>
                <a:lnTo>
                  <a:pt x="6715" y="39004"/>
                </a:lnTo>
                <a:lnTo>
                  <a:pt x="13983" y="43916"/>
                </a:lnTo>
                <a:lnTo>
                  <a:pt x="22860" y="45719"/>
                </a:lnTo>
                <a:lnTo>
                  <a:pt x="31736" y="43916"/>
                </a:lnTo>
                <a:lnTo>
                  <a:pt x="39004" y="39004"/>
                </a:lnTo>
                <a:lnTo>
                  <a:pt x="43916" y="31736"/>
                </a:lnTo>
                <a:lnTo>
                  <a:pt x="45719" y="22859"/>
                </a:lnTo>
                <a:lnTo>
                  <a:pt x="43916" y="13983"/>
                </a:lnTo>
                <a:lnTo>
                  <a:pt x="39004" y="6715"/>
                </a:lnTo>
                <a:lnTo>
                  <a:pt x="31736" y="1803"/>
                </a:lnTo>
                <a:lnTo>
                  <a:pt x="22860" y="0"/>
                </a:lnTo>
                <a:lnTo>
                  <a:pt x="13983" y="1803"/>
                </a:lnTo>
                <a:lnTo>
                  <a:pt x="6715" y="6715"/>
                </a:lnTo>
                <a:lnTo>
                  <a:pt x="1803" y="13983"/>
                </a:lnTo>
                <a:lnTo>
                  <a:pt x="0" y="22859"/>
                </a:lnTo>
                <a:close/>
              </a:path>
            </a:pathLst>
          </a:custGeom>
          <a:ln w="25908">
            <a:solidFill>
              <a:srgbClr val="312A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13076" y="2010155"/>
            <a:ext cx="71628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38627" y="2354579"/>
            <a:ext cx="71628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323844" y="1926335"/>
            <a:ext cx="71627" cy="716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607308" y="1693164"/>
            <a:ext cx="71627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00855" y="1615439"/>
            <a:ext cx="71627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741420" y="1434083"/>
            <a:ext cx="71627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053840" y="1453896"/>
            <a:ext cx="71627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95700" y="1891283"/>
            <a:ext cx="71627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10050" y="18006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22860"/>
                </a:moveTo>
                <a:lnTo>
                  <a:pt x="1803" y="31736"/>
                </a:lnTo>
                <a:lnTo>
                  <a:pt x="6715" y="39004"/>
                </a:lnTo>
                <a:lnTo>
                  <a:pt x="13983" y="43916"/>
                </a:lnTo>
                <a:lnTo>
                  <a:pt x="22860" y="45720"/>
                </a:lnTo>
                <a:lnTo>
                  <a:pt x="31736" y="43916"/>
                </a:lnTo>
                <a:lnTo>
                  <a:pt x="39004" y="39004"/>
                </a:lnTo>
                <a:lnTo>
                  <a:pt x="43916" y="31736"/>
                </a:lnTo>
                <a:lnTo>
                  <a:pt x="45720" y="22860"/>
                </a:lnTo>
                <a:lnTo>
                  <a:pt x="43916" y="13983"/>
                </a:lnTo>
                <a:lnTo>
                  <a:pt x="39004" y="6715"/>
                </a:lnTo>
                <a:lnTo>
                  <a:pt x="31736" y="1803"/>
                </a:lnTo>
                <a:lnTo>
                  <a:pt x="22860" y="0"/>
                </a:lnTo>
                <a:lnTo>
                  <a:pt x="13983" y="1803"/>
                </a:lnTo>
                <a:lnTo>
                  <a:pt x="6715" y="6715"/>
                </a:lnTo>
                <a:lnTo>
                  <a:pt x="1803" y="13983"/>
                </a:lnTo>
                <a:lnTo>
                  <a:pt x="0" y="22860"/>
                </a:lnTo>
                <a:close/>
              </a:path>
            </a:pathLst>
          </a:custGeom>
          <a:ln w="25908">
            <a:solidFill>
              <a:srgbClr val="312A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273296" y="1354836"/>
            <a:ext cx="71627" cy="716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852927" y="1833372"/>
            <a:ext cx="71628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83992" y="1798320"/>
            <a:ext cx="71628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18460" y="2263139"/>
            <a:ext cx="71628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67811" y="1894332"/>
            <a:ext cx="71628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300984" y="2046732"/>
            <a:ext cx="71627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861815" y="1744979"/>
            <a:ext cx="71627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319015" y="1469136"/>
            <a:ext cx="71627" cy="716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295394" y="17777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22859"/>
                </a:moveTo>
                <a:lnTo>
                  <a:pt x="1803" y="31736"/>
                </a:lnTo>
                <a:lnTo>
                  <a:pt x="6715" y="39004"/>
                </a:lnTo>
                <a:lnTo>
                  <a:pt x="13983" y="43916"/>
                </a:lnTo>
                <a:lnTo>
                  <a:pt x="22859" y="45719"/>
                </a:lnTo>
                <a:lnTo>
                  <a:pt x="31736" y="43916"/>
                </a:lnTo>
                <a:lnTo>
                  <a:pt x="39004" y="39004"/>
                </a:lnTo>
                <a:lnTo>
                  <a:pt x="43916" y="31736"/>
                </a:lnTo>
                <a:lnTo>
                  <a:pt x="45719" y="22859"/>
                </a:lnTo>
                <a:lnTo>
                  <a:pt x="43916" y="13983"/>
                </a:lnTo>
                <a:lnTo>
                  <a:pt x="39004" y="6715"/>
                </a:lnTo>
                <a:lnTo>
                  <a:pt x="31736" y="1803"/>
                </a:lnTo>
                <a:lnTo>
                  <a:pt x="22859" y="0"/>
                </a:lnTo>
                <a:lnTo>
                  <a:pt x="13983" y="1803"/>
                </a:lnTo>
                <a:lnTo>
                  <a:pt x="6715" y="6715"/>
                </a:lnTo>
                <a:lnTo>
                  <a:pt x="1803" y="13983"/>
                </a:lnTo>
                <a:lnTo>
                  <a:pt x="0" y="22859"/>
                </a:lnTo>
                <a:close/>
              </a:path>
            </a:pathLst>
          </a:custGeom>
          <a:ln w="25908">
            <a:solidFill>
              <a:srgbClr val="312A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54729" y="200025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22860"/>
                </a:moveTo>
                <a:lnTo>
                  <a:pt x="1803" y="31736"/>
                </a:lnTo>
                <a:lnTo>
                  <a:pt x="6715" y="39004"/>
                </a:lnTo>
                <a:lnTo>
                  <a:pt x="13983" y="43916"/>
                </a:lnTo>
                <a:lnTo>
                  <a:pt x="22860" y="45719"/>
                </a:lnTo>
                <a:lnTo>
                  <a:pt x="31736" y="43916"/>
                </a:lnTo>
                <a:lnTo>
                  <a:pt x="39004" y="39004"/>
                </a:lnTo>
                <a:lnTo>
                  <a:pt x="43916" y="31736"/>
                </a:lnTo>
                <a:lnTo>
                  <a:pt x="45720" y="22860"/>
                </a:lnTo>
                <a:lnTo>
                  <a:pt x="43916" y="13983"/>
                </a:lnTo>
                <a:lnTo>
                  <a:pt x="39004" y="6715"/>
                </a:lnTo>
                <a:lnTo>
                  <a:pt x="31736" y="1803"/>
                </a:lnTo>
                <a:lnTo>
                  <a:pt x="22860" y="0"/>
                </a:lnTo>
                <a:lnTo>
                  <a:pt x="13983" y="1803"/>
                </a:lnTo>
                <a:lnTo>
                  <a:pt x="6715" y="6715"/>
                </a:lnTo>
                <a:lnTo>
                  <a:pt x="1803" y="13983"/>
                </a:lnTo>
                <a:lnTo>
                  <a:pt x="0" y="22860"/>
                </a:lnTo>
                <a:close/>
              </a:path>
            </a:pathLst>
          </a:custGeom>
          <a:ln w="25908">
            <a:solidFill>
              <a:srgbClr val="312A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13759" y="1670304"/>
            <a:ext cx="71627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044951" y="1674876"/>
            <a:ext cx="71628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84932" y="1926335"/>
            <a:ext cx="71628" cy="716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409444" y="2136648"/>
            <a:ext cx="71628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272283" y="2263139"/>
            <a:ext cx="71628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999232" y="2150364"/>
            <a:ext cx="71628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176016" y="2019300"/>
            <a:ext cx="71628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848100" y="1894332"/>
            <a:ext cx="71627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489197" y="192405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22860"/>
                </a:moveTo>
                <a:lnTo>
                  <a:pt x="1803" y="31736"/>
                </a:lnTo>
                <a:lnTo>
                  <a:pt x="6715" y="39004"/>
                </a:lnTo>
                <a:lnTo>
                  <a:pt x="13983" y="43916"/>
                </a:lnTo>
                <a:lnTo>
                  <a:pt x="22860" y="45719"/>
                </a:lnTo>
                <a:lnTo>
                  <a:pt x="31736" y="43916"/>
                </a:lnTo>
                <a:lnTo>
                  <a:pt x="39004" y="39004"/>
                </a:lnTo>
                <a:lnTo>
                  <a:pt x="43916" y="31736"/>
                </a:lnTo>
                <a:lnTo>
                  <a:pt x="45719" y="22860"/>
                </a:lnTo>
                <a:lnTo>
                  <a:pt x="43916" y="13983"/>
                </a:lnTo>
                <a:lnTo>
                  <a:pt x="39004" y="6715"/>
                </a:lnTo>
                <a:lnTo>
                  <a:pt x="31736" y="1803"/>
                </a:lnTo>
                <a:lnTo>
                  <a:pt x="22860" y="0"/>
                </a:lnTo>
                <a:lnTo>
                  <a:pt x="13983" y="1803"/>
                </a:lnTo>
                <a:lnTo>
                  <a:pt x="6715" y="6715"/>
                </a:lnTo>
                <a:lnTo>
                  <a:pt x="1803" y="13983"/>
                </a:lnTo>
                <a:lnTo>
                  <a:pt x="0" y="22860"/>
                </a:lnTo>
                <a:close/>
              </a:path>
            </a:pathLst>
          </a:custGeom>
          <a:ln w="25908">
            <a:solidFill>
              <a:srgbClr val="312A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74674" y="1288100"/>
            <a:ext cx="203835" cy="14636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Dependent</a:t>
            </a:r>
            <a:r>
              <a:rPr sz="14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Variable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97482" y="3086226"/>
            <a:ext cx="1584325" cy="394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830">
              <a:spcBef>
                <a:spcPts val="95"/>
              </a:spcBef>
              <a:tabLst>
                <a:tab pos="813435" algn="l"/>
                <a:tab pos="1207770" algn="l"/>
              </a:tabLst>
            </a:pPr>
            <a:r>
              <a:rPr sz="1000" spc="-5" dirty="0">
                <a:solidFill>
                  <a:srgbClr val="5F5F5F"/>
                </a:solidFill>
                <a:cs typeface="Calibri"/>
              </a:rPr>
              <a:t>10	20	</a:t>
            </a:r>
            <a:r>
              <a:rPr sz="1500" spc="-15" baseline="2777" dirty="0">
                <a:solidFill>
                  <a:srgbClr val="5F5F5F"/>
                </a:solidFill>
                <a:cs typeface="Calibri"/>
              </a:rPr>
              <a:t>30</a:t>
            </a:r>
            <a:endParaRPr sz="1500" baseline="2777">
              <a:solidFill>
                <a:prstClr val="black"/>
              </a:solidFill>
              <a:cs typeface="Calibri"/>
            </a:endParaRPr>
          </a:p>
          <a:p>
            <a:pPr marL="12700">
              <a:spcBef>
                <a:spcPts val="30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Independent</a:t>
            </a:r>
            <a:r>
              <a:rPr sz="1400" spc="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Variable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130295" y="2125217"/>
            <a:ext cx="539750" cy="1699260"/>
          </a:xfrm>
          <a:custGeom>
            <a:avLst/>
            <a:gdLst/>
            <a:ahLst/>
            <a:cxnLst/>
            <a:rect l="l" t="t" r="r" b="b"/>
            <a:pathLst>
              <a:path w="539750" h="1699260">
                <a:moveTo>
                  <a:pt x="466344" y="1572260"/>
                </a:moveTo>
                <a:lnTo>
                  <a:pt x="412750" y="1572260"/>
                </a:lnTo>
                <a:lnTo>
                  <a:pt x="476250" y="1699260"/>
                </a:lnTo>
                <a:lnTo>
                  <a:pt x="533400" y="1584960"/>
                </a:lnTo>
                <a:lnTo>
                  <a:pt x="466344" y="1584960"/>
                </a:lnTo>
                <a:lnTo>
                  <a:pt x="466344" y="1572260"/>
                </a:lnTo>
                <a:close/>
              </a:path>
              <a:path w="539750" h="1699260">
                <a:moveTo>
                  <a:pt x="466344" y="653542"/>
                </a:moveTo>
                <a:lnTo>
                  <a:pt x="466344" y="1584960"/>
                </a:lnTo>
                <a:lnTo>
                  <a:pt x="486156" y="1584960"/>
                </a:lnTo>
                <a:lnTo>
                  <a:pt x="486156" y="663448"/>
                </a:lnTo>
                <a:lnTo>
                  <a:pt x="476250" y="663448"/>
                </a:lnTo>
                <a:lnTo>
                  <a:pt x="466344" y="653542"/>
                </a:lnTo>
                <a:close/>
              </a:path>
              <a:path w="539750" h="1699260">
                <a:moveTo>
                  <a:pt x="539750" y="1572260"/>
                </a:moveTo>
                <a:lnTo>
                  <a:pt x="486156" y="1572260"/>
                </a:lnTo>
                <a:lnTo>
                  <a:pt x="486156" y="1584960"/>
                </a:lnTo>
                <a:lnTo>
                  <a:pt x="533400" y="1584960"/>
                </a:lnTo>
                <a:lnTo>
                  <a:pt x="539750" y="1572260"/>
                </a:lnTo>
                <a:close/>
              </a:path>
              <a:path w="539750" h="1699260">
                <a:moveTo>
                  <a:pt x="19812" y="0"/>
                </a:moveTo>
                <a:lnTo>
                  <a:pt x="0" y="0"/>
                </a:lnTo>
                <a:lnTo>
                  <a:pt x="0" y="659002"/>
                </a:lnTo>
                <a:lnTo>
                  <a:pt x="4445" y="663448"/>
                </a:lnTo>
                <a:lnTo>
                  <a:pt x="466344" y="663448"/>
                </a:lnTo>
                <a:lnTo>
                  <a:pt x="466344" y="653542"/>
                </a:lnTo>
                <a:lnTo>
                  <a:pt x="19812" y="653542"/>
                </a:lnTo>
                <a:lnTo>
                  <a:pt x="9906" y="643636"/>
                </a:lnTo>
                <a:lnTo>
                  <a:pt x="19812" y="643636"/>
                </a:lnTo>
                <a:lnTo>
                  <a:pt x="19812" y="0"/>
                </a:lnTo>
                <a:close/>
              </a:path>
              <a:path w="539750" h="1699260">
                <a:moveTo>
                  <a:pt x="481711" y="643636"/>
                </a:moveTo>
                <a:lnTo>
                  <a:pt x="19812" y="643636"/>
                </a:lnTo>
                <a:lnTo>
                  <a:pt x="19812" y="653542"/>
                </a:lnTo>
                <a:lnTo>
                  <a:pt x="466344" y="653542"/>
                </a:lnTo>
                <a:lnTo>
                  <a:pt x="476250" y="663448"/>
                </a:lnTo>
                <a:lnTo>
                  <a:pt x="486156" y="663448"/>
                </a:lnTo>
                <a:lnTo>
                  <a:pt x="486156" y="648081"/>
                </a:lnTo>
                <a:lnTo>
                  <a:pt x="481711" y="643636"/>
                </a:lnTo>
                <a:close/>
              </a:path>
              <a:path w="539750" h="1699260">
                <a:moveTo>
                  <a:pt x="19812" y="643636"/>
                </a:moveTo>
                <a:lnTo>
                  <a:pt x="9906" y="643636"/>
                </a:lnTo>
                <a:lnTo>
                  <a:pt x="19812" y="653542"/>
                </a:lnTo>
                <a:lnTo>
                  <a:pt x="19812" y="643636"/>
                </a:lnTo>
                <a:close/>
              </a:path>
            </a:pathLst>
          </a:custGeom>
          <a:solidFill>
            <a:srgbClr val="16A99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738883" y="3834384"/>
            <a:ext cx="2906268" cy="6339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772411" y="3831335"/>
            <a:ext cx="2880360" cy="688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796795" y="3854196"/>
            <a:ext cx="2795270" cy="523240"/>
          </a:xfrm>
          <a:custGeom>
            <a:avLst/>
            <a:gdLst/>
            <a:ahLst/>
            <a:cxnLst/>
            <a:rect l="l" t="t" r="r" b="b"/>
            <a:pathLst>
              <a:path w="2795270" h="523239">
                <a:moveTo>
                  <a:pt x="0" y="522731"/>
                </a:moveTo>
                <a:lnTo>
                  <a:pt x="2795016" y="522731"/>
                </a:lnTo>
                <a:lnTo>
                  <a:pt x="2795016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796795" y="3854196"/>
            <a:ext cx="2795270" cy="523240"/>
          </a:xfrm>
          <a:custGeom>
            <a:avLst/>
            <a:gdLst/>
            <a:ahLst/>
            <a:cxnLst/>
            <a:rect l="l" t="t" r="r" b="b"/>
            <a:pathLst>
              <a:path w="2795270" h="523239">
                <a:moveTo>
                  <a:pt x="0" y="522731"/>
                </a:moveTo>
                <a:lnTo>
                  <a:pt x="2795016" y="522731"/>
                </a:lnTo>
                <a:lnTo>
                  <a:pt x="2795016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796795" y="3875633"/>
            <a:ext cx="2795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marR="127635" indent="-180340">
              <a:spcBef>
                <a:spcPts val="100"/>
              </a:spcBef>
            </a:pPr>
            <a:r>
              <a:rPr sz="1400" i="1" spc="-5" dirty="0">
                <a:solidFill>
                  <a:srgbClr val="5F5F5F"/>
                </a:solidFill>
                <a:cs typeface="Calibri"/>
              </a:rPr>
              <a:t>This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is the regression line, </a:t>
            </a:r>
            <a:r>
              <a:rPr sz="1400" i="1" spc="-10" dirty="0">
                <a:solidFill>
                  <a:srgbClr val="5F5F5F"/>
                </a:solidFill>
                <a:cs typeface="Calibri"/>
              </a:rPr>
              <a:t>obtained 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as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a result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linear</a:t>
            </a:r>
            <a:r>
              <a:rPr sz="1400" i="1" spc="-5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regression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758309" y="948664"/>
            <a:ext cx="3663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Analyses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relation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between dependent and  independent</a:t>
            </a:r>
            <a:r>
              <a:rPr sz="1400" spc="3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variable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58309" y="1677390"/>
            <a:ext cx="3228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Uses 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least square estimation </a:t>
            </a:r>
            <a:r>
              <a:rPr sz="1400" dirty="0">
                <a:solidFill>
                  <a:srgbClr val="5F5F5F"/>
                </a:solidFill>
                <a:cs typeface="Calibri"/>
              </a:rPr>
              <a:t>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plot</a:t>
            </a:r>
            <a:r>
              <a:rPr sz="1400" spc="-1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 </a:t>
            </a:r>
            <a:r>
              <a:rPr sz="1400" dirty="0">
                <a:solidFill>
                  <a:srgbClr val="5F5F5F"/>
                </a:solidFill>
                <a:cs typeface="Calibri"/>
              </a:rPr>
              <a:t>regression</a:t>
            </a:r>
            <a:r>
              <a:rPr sz="1400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line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58309" y="2405055"/>
            <a:ext cx="3545840" cy="6667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299085" indent="-286385">
              <a:spcBef>
                <a:spcPts val="944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Values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dependent </a:t>
            </a:r>
            <a:r>
              <a:rPr sz="1400" dirty="0">
                <a:solidFill>
                  <a:srgbClr val="5F5F5F"/>
                </a:solidFill>
                <a:cs typeface="Calibri"/>
              </a:rPr>
              <a:t>variables lying far away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>
              <a:spcBef>
                <a:spcPts val="84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from </a:t>
            </a:r>
            <a:r>
              <a:rPr sz="1400" dirty="0">
                <a:solidFill>
                  <a:srgbClr val="5F5F5F"/>
                </a:solidFill>
                <a:cs typeface="Calibri"/>
              </a:rPr>
              <a:t>line, contain residual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values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58309" y="3136724"/>
            <a:ext cx="3699510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99085" indent="-286385">
              <a:spcBef>
                <a:spcPts val="93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Residual values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can be obtained by</a:t>
            </a:r>
            <a:r>
              <a:rPr sz="1400" spc="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subtracting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>
              <a:spcBef>
                <a:spcPts val="84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predicted </a:t>
            </a:r>
            <a:r>
              <a:rPr sz="1400" dirty="0">
                <a:solidFill>
                  <a:srgbClr val="5F5F5F"/>
                </a:solidFill>
                <a:cs typeface="Calibri"/>
              </a:rPr>
              <a:t>values from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actual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values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01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5314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Simple Linear </a:t>
            </a:r>
            <a:r>
              <a:rPr sz="2800" spc="-10" dirty="0">
                <a:solidFill>
                  <a:srgbClr val="095A82"/>
                </a:solidFill>
              </a:rPr>
              <a:t>Regression </a:t>
            </a:r>
            <a:r>
              <a:rPr sz="2800" spc="-5" dirty="0">
                <a:solidFill>
                  <a:srgbClr val="095A82"/>
                </a:solidFill>
              </a:rPr>
              <a:t>–</a:t>
            </a:r>
            <a:r>
              <a:rPr sz="2800" spc="114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Scenario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45693" y="867257"/>
            <a:ext cx="3654425" cy="25863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spcBef>
                <a:spcPts val="94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Following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sample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dataset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>
              <a:spcBef>
                <a:spcPts val="840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‘mtcars_for_manymerge’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containing the</a:t>
            </a:r>
            <a:r>
              <a:rPr sz="140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variables: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Cars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mpg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Mileage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Per </a:t>
            </a:r>
            <a:r>
              <a:rPr sz="1400" dirty="0">
                <a:solidFill>
                  <a:srgbClr val="5F5F5F"/>
                </a:solidFill>
                <a:cs typeface="Calibri"/>
              </a:rPr>
              <a:t>Gallon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cyl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cylinder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disp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displacement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hp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horsepower</a:t>
            </a:r>
            <a:r>
              <a:rPr sz="14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F5F5F"/>
                </a:solidFill>
                <a:cs typeface="Calibri"/>
              </a:rPr>
              <a:t>drat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real axle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ratio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74870" y="1037336"/>
          <a:ext cx="4000498" cy="291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170"/>
                <a:gridCol w="651509"/>
                <a:gridCol w="440689"/>
                <a:gridCol w="666750"/>
                <a:gridCol w="401320"/>
                <a:gridCol w="353060"/>
              </a:tblGrid>
              <a:tr h="217424"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mpg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cyl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</a:tr>
              <a:tr h="27927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MazdaRX4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MazdaRX4_WAG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296"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Datsun_710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22.8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3.85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Hornet_4_Drive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Hornet_Sportabout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18.7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175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2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Valiant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18.1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2.76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Duster_360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245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424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Merc_240D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24.4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146.7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3.69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297"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Merc_230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22.8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140.8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3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Merc_280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19.2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167.6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5709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Simple Linear </a:t>
            </a:r>
            <a:r>
              <a:rPr sz="2800" spc="-10" dirty="0">
                <a:solidFill>
                  <a:srgbClr val="095A82"/>
                </a:solidFill>
              </a:rPr>
              <a:t>Regression </a:t>
            </a:r>
            <a:r>
              <a:rPr sz="2800" spc="-5" dirty="0">
                <a:solidFill>
                  <a:srgbClr val="095A82"/>
                </a:solidFill>
              </a:rPr>
              <a:t>– Tasks </a:t>
            </a:r>
            <a:r>
              <a:rPr sz="2800" dirty="0">
                <a:solidFill>
                  <a:srgbClr val="095A82"/>
                </a:solidFill>
              </a:rPr>
              <a:t>to</a:t>
            </a:r>
            <a:r>
              <a:rPr sz="2800" spc="10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do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835572" y="2291986"/>
            <a:ext cx="2272030" cy="1158875"/>
          </a:xfrm>
          <a:custGeom>
            <a:avLst/>
            <a:gdLst/>
            <a:ahLst/>
            <a:cxnLst/>
            <a:rect l="l" t="t" r="r" b="b"/>
            <a:pathLst>
              <a:path w="2272029" h="1158875">
                <a:moveTo>
                  <a:pt x="186719" y="0"/>
                </a:moveTo>
                <a:lnTo>
                  <a:pt x="146770" y="10253"/>
                </a:lnTo>
                <a:lnTo>
                  <a:pt x="113297" y="34865"/>
                </a:lnTo>
                <a:lnTo>
                  <a:pt x="90636" y="71991"/>
                </a:lnTo>
                <a:lnTo>
                  <a:pt x="6562" y="307576"/>
                </a:lnTo>
                <a:lnTo>
                  <a:pt x="0" y="350470"/>
                </a:lnTo>
                <a:lnTo>
                  <a:pt x="10165" y="390697"/>
                </a:lnTo>
                <a:lnTo>
                  <a:pt x="34690" y="423876"/>
                </a:lnTo>
                <a:lnTo>
                  <a:pt x="71205" y="445625"/>
                </a:lnTo>
                <a:lnTo>
                  <a:pt x="2042118" y="1152507"/>
                </a:lnTo>
                <a:lnTo>
                  <a:pt x="2085014" y="1158482"/>
                </a:lnTo>
                <a:lnTo>
                  <a:pt x="2125255" y="1148395"/>
                </a:lnTo>
                <a:lnTo>
                  <a:pt x="2158472" y="1124235"/>
                </a:lnTo>
                <a:lnTo>
                  <a:pt x="2180294" y="1087991"/>
                </a:lnTo>
                <a:lnTo>
                  <a:pt x="2183860" y="1078099"/>
                </a:lnTo>
                <a:lnTo>
                  <a:pt x="2080889" y="1078099"/>
                </a:lnTo>
                <a:lnTo>
                  <a:pt x="2070693" y="1076053"/>
                </a:lnTo>
                <a:lnTo>
                  <a:pt x="98129" y="370568"/>
                </a:lnTo>
                <a:lnTo>
                  <a:pt x="89245" y="364565"/>
                </a:lnTo>
                <a:lnTo>
                  <a:pt x="83159" y="356169"/>
                </a:lnTo>
                <a:lnTo>
                  <a:pt x="80430" y="346368"/>
                </a:lnTo>
                <a:lnTo>
                  <a:pt x="81619" y="336151"/>
                </a:lnTo>
                <a:lnTo>
                  <a:pt x="167217" y="98915"/>
                </a:lnTo>
                <a:lnTo>
                  <a:pt x="172650" y="90031"/>
                </a:lnTo>
                <a:lnTo>
                  <a:pt x="181155" y="83945"/>
                </a:lnTo>
                <a:lnTo>
                  <a:pt x="191327" y="81216"/>
                </a:lnTo>
                <a:lnTo>
                  <a:pt x="438665" y="81216"/>
                </a:lnTo>
                <a:lnTo>
                  <a:pt x="228812" y="5951"/>
                </a:lnTo>
                <a:lnTo>
                  <a:pt x="186719" y="0"/>
                </a:lnTo>
                <a:close/>
              </a:path>
              <a:path w="2272029" h="1158875">
                <a:moveTo>
                  <a:pt x="438665" y="81216"/>
                </a:moveTo>
                <a:lnTo>
                  <a:pt x="191327" y="81216"/>
                </a:lnTo>
                <a:lnTo>
                  <a:pt x="201761" y="82405"/>
                </a:lnTo>
                <a:lnTo>
                  <a:pt x="2172801" y="789287"/>
                </a:lnTo>
                <a:lnTo>
                  <a:pt x="2182328" y="794506"/>
                </a:lnTo>
                <a:lnTo>
                  <a:pt x="2188342" y="802653"/>
                </a:lnTo>
                <a:lnTo>
                  <a:pt x="2190714" y="812754"/>
                </a:lnTo>
                <a:lnTo>
                  <a:pt x="2189311" y="823831"/>
                </a:lnTo>
                <a:lnTo>
                  <a:pt x="2103713" y="1059543"/>
                </a:lnTo>
                <a:lnTo>
                  <a:pt x="2098518" y="1069284"/>
                </a:lnTo>
                <a:lnTo>
                  <a:pt x="2090537" y="1075656"/>
                </a:lnTo>
                <a:lnTo>
                  <a:pt x="2080889" y="1078099"/>
                </a:lnTo>
                <a:lnTo>
                  <a:pt x="2183860" y="1078099"/>
                </a:lnTo>
                <a:lnTo>
                  <a:pt x="2265765" y="850882"/>
                </a:lnTo>
                <a:lnTo>
                  <a:pt x="2271716" y="808630"/>
                </a:lnTo>
                <a:lnTo>
                  <a:pt x="2261463" y="768332"/>
                </a:lnTo>
                <a:lnTo>
                  <a:pt x="2236851" y="734796"/>
                </a:lnTo>
                <a:lnTo>
                  <a:pt x="2199725" y="712833"/>
                </a:lnTo>
                <a:lnTo>
                  <a:pt x="438665" y="81216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76815" y="2333158"/>
            <a:ext cx="2189480" cy="1078865"/>
          </a:xfrm>
          <a:custGeom>
            <a:avLst/>
            <a:gdLst/>
            <a:ahLst/>
            <a:cxnLst/>
            <a:rect l="l" t="t" r="r" b="b"/>
            <a:pathLst>
              <a:path w="2189479" h="1078864">
                <a:moveTo>
                  <a:pt x="148365" y="0"/>
                </a:moveTo>
                <a:lnTo>
                  <a:pt x="102677" y="21530"/>
                </a:lnTo>
                <a:lnTo>
                  <a:pt x="3546" y="282152"/>
                </a:lnTo>
                <a:lnTo>
                  <a:pt x="0" y="308403"/>
                </a:lnTo>
                <a:lnTo>
                  <a:pt x="6419" y="333380"/>
                </a:lnTo>
                <a:lnTo>
                  <a:pt x="21530" y="354143"/>
                </a:lnTo>
                <a:lnTo>
                  <a:pt x="44059" y="367750"/>
                </a:lnTo>
                <a:lnTo>
                  <a:pt x="2013829" y="1074632"/>
                </a:lnTo>
                <a:lnTo>
                  <a:pt x="2040745" y="1078249"/>
                </a:lnTo>
                <a:lnTo>
                  <a:pt x="2065803" y="1071854"/>
                </a:lnTo>
                <a:lnTo>
                  <a:pt x="2086623" y="1056719"/>
                </a:lnTo>
                <a:lnTo>
                  <a:pt x="2100824" y="1034119"/>
                </a:lnTo>
                <a:lnTo>
                  <a:pt x="2184898" y="797010"/>
                </a:lnTo>
                <a:lnTo>
                  <a:pt x="2189301" y="770092"/>
                </a:lnTo>
                <a:lnTo>
                  <a:pt x="2183167" y="745019"/>
                </a:lnTo>
                <a:lnTo>
                  <a:pt x="2167770" y="724161"/>
                </a:lnTo>
                <a:lnTo>
                  <a:pt x="2144385" y="709888"/>
                </a:lnTo>
                <a:lnTo>
                  <a:pt x="174615" y="4403"/>
                </a:lnTo>
                <a:lnTo>
                  <a:pt x="148365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6815" y="2333158"/>
            <a:ext cx="2189480" cy="1078865"/>
          </a:xfrm>
          <a:custGeom>
            <a:avLst/>
            <a:gdLst/>
            <a:ahLst/>
            <a:cxnLst/>
            <a:rect l="l" t="t" r="r" b="b"/>
            <a:pathLst>
              <a:path w="2189479" h="1078864">
                <a:moveTo>
                  <a:pt x="44059" y="367750"/>
                </a:moveTo>
                <a:lnTo>
                  <a:pt x="21530" y="354143"/>
                </a:lnTo>
                <a:lnTo>
                  <a:pt x="6419" y="333380"/>
                </a:lnTo>
                <a:lnTo>
                  <a:pt x="0" y="308403"/>
                </a:lnTo>
                <a:lnTo>
                  <a:pt x="3546" y="282152"/>
                </a:lnTo>
                <a:lnTo>
                  <a:pt x="53032" y="145000"/>
                </a:lnTo>
                <a:lnTo>
                  <a:pt x="78444" y="74570"/>
                </a:lnTo>
                <a:lnTo>
                  <a:pt x="87806" y="48623"/>
                </a:lnTo>
                <a:lnTo>
                  <a:pt x="89144" y="44916"/>
                </a:lnTo>
                <a:lnTo>
                  <a:pt x="102677" y="21530"/>
                </a:lnTo>
                <a:lnTo>
                  <a:pt x="123402" y="6133"/>
                </a:lnTo>
                <a:lnTo>
                  <a:pt x="148365" y="0"/>
                </a:lnTo>
                <a:lnTo>
                  <a:pt x="174615" y="4403"/>
                </a:lnTo>
                <a:lnTo>
                  <a:pt x="1313388" y="412261"/>
                </a:lnTo>
                <a:lnTo>
                  <a:pt x="1898163" y="621702"/>
                </a:lnTo>
                <a:lnTo>
                  <a:pt x="2113607" y="698865"/>
                </a:lnTo>
                <a:lnTo>
                  <a:pt x="2144385" y="709888"/>
                </a:lnTo>
                <a:lnTo>
                  <a:pt x="2167770" y="724161"/>
                </a:lnTo>
                <a:lnTo>
                  <a:pt x="2183167" y="745019"/>
                </a:lnTo>
                <a:lnTo>
                  <a:pt x="2189301" y="770092"/>
                </a:lnTo>
                <a:lnTo>
                  <a:pt x="2184898" y="797010"/>
                </a:lnTo>
                <a:lnTo>
                  <a:pt x="2136292" y="934088"/>
                </a:lnTo>
                <a:lnTo>
                  <a:pt x="2111333" y="1004480"/>
                </a:lnTo>
                <a:lnTo>
                  <a:pt x="2086623" y="1056719"/>
                </a:lnTo>
                <a:lnTo>
                  <a:pt x="2040745" y="1078249"/>
                </a:lnTo>
                <a:lnTo>
                  <a:pt x="2013829" y="1074632"/>
                </a:lnTo>
                <a:lnTo>
                  <a:pt x="44059" y="367750"/>
                </a:lnTo>
                <a:close/>
              </a:path>
            </a:pathLst>
          </a:custGeom>
          <a:ln w="12192">
            <a:solidFill>
              <a:srgbClr val="B97609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2263" y="2981723"/>
            <a:ext cx="349250" cy="347980"/>
          </a:xfrm>
          <a:custGeom>
            <a:avLst/>
            <a:gdLst/>
            <a:ahLst/>
            <a:cxnLst/>
            <a:rect l="l" t="t" r="r" b="b"/>
            <a:pathLst>
              <a:path w="349250" h="347979">
                <a:moveTo>
                  <a:pt x="186875" y="0"/>
                </a:moveTo>
                <a:lnTo>
                  <a:pt x="141602" y="2913"/>
                </a:lnTo>
                <a:lnTo>
                  <a:pt x="99164" y="16953"/>
                </a:lnTo>
                <a:lnTo>
                  <a:pt x="61606" y="41079"/>
                </a:lnTo>
                <a:lnTo>
                  <a:pt x="30969" y="74250"/>
                </a:lnTo>
                <a:lnTo>
                  <a:pt x="9296" y="115425"/>
                </a:lnTo>
                <a:lnTo>
                  <a:pt x="0" y="161409"/>
                </a:lnTo>
                <a:lnTo>
                  <a:pt x="2913" y="206734"/>
                </a:lnTo>
                <a:lnTo>
                  <a:pt x="16995" y="249236"/>
                </a:lnTo>
                <a:lnTo>
                  <a:pt x="41206" y="286753"/>
                </a:lnTo>
                <a:lnTo>
                  <a:pt x="74504" y="317123"/>
                </a:lnTo>
                <a:lnTo>
                  <a:pt x="115849" y="338183"/>
                </a:lnTo>
                <a:lnTo>
                  <a:pt x="162022" y="347543"/>
                </a:lnTo>
                <a:lnTo>
                  <a:pt x="207529" y="344863"/>
                </a:lnTo>
                <a:lnTo>
                  <a:pt x="250199" y="331056"/>
                </a:lnTo>
                <a:lnTo>
                  <a:pt x="287863" y="307036"/>
                </a:lnTo>
                <a:lnTo>
                  <a:pt x="318352" y="273716"/>
                </a:lnTo>
                <a:lnTo>
                  <a:pt x="339496" y="232011"/>
                </a:lnTo>
                <a:lnTo>
                  <a:pt x="348898" y="186133"/>
                </a:lnTo>
                <a:lnTo>
                  <a:pt x="346217" y="141042"/>
                </a:lnTo>
                <a:lnTo>
                  <a:pt x="332368" y="98773"/>
                </a:lnTo>
                <a:lnTo>
                  <a:pt x="308263" y="61361"/>
                </a:lnTo>
                <a:lnTo>
                  <a:pt x="274817" y="30843"/>
                </a:lnTo>
                <a:lnTo>
                  <a:pt x="232943" y="9253"/>
                </a:lnTo>
                <a:lnTo>
                  <a:pt x="186875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92078" y="2499570"/>
            <a:ext cx="2004060" cy="772795"/>
          </a:xfrm>
          <a:custGeom>
            <a:avLst/>
            <a:gdLst/>
            <a:ahLst/>
            <a:cxnLst/>
            <a:rect l="l" t="t" r="r" b="b"/>
            <a:pathLst>
              <a:path w="2004060" h="772795">
                <a:moveTo>
                  <a:pt x="46358" y="0"/>
                </a:moveTo>
                <a:lnTo>
                  <a:pt x="28015" y="4742"/>
                </a:lnTo>
                <a:lnTo>
                  <a:pt x="12767" y="15962"/>
                </a:lnTo>
                <a:lnTo>
                  <a:pt x="2710" y="32682"/>
                </a:lnTo>
                <a:lnTo>
                  <a:pt x="0" y="52046"/>
                </a:lnTo>
                <a:lnTo>
                  <a:pt x="4742" y="70433"/>
                </a:lnTo>
                <a:lnTo>
                  <a:pt x="15962" y="85725"/>
                </a:lnTo>
                <a:lnTo>
                  <a:pt x="32682" y="95801"/>
                </a:lnTo>
                <a:lnTo>
                  <a:pt x="1937936" y="769536"/>
                </a:lnTo>
                <a:lnTo>
                  <a:pt x="1957280" y="772247"/>
                </a:lnTo>
                <a:lnTo>
                  <a:pt x="1975623" y="767504"/>
                </a:lnTo>
                <a:lnTo>
                  <a:pt x="1990871" y="756285"/>
                </a:lnTo>
                <a:lnTo>
                  <a:pt x="1999642" y="741703"/>
                </a:lnTo>
                <a:lnTo>
                  <a:pt x="1955494" y="741703"/>
                </a:lnTo>
                <a:lnTo>
                  <a:pt x="1948350" y="741088"/>
                </a:lnTo>
                <a:lnTo>
                  <a:pt x="41699" y="67226"/>
                </a:lnTo>
                <a:lnTo>
                  <a:pt x="35625" y="63672"/>
                </a:lnTo>
                <a:lnTo>
                  <a:pt x="31396" y="58035"/>
                </a:lnTo>
                <a:lnTo>
                  <a:pt x="29716" y="50992"/>
                </a:lnTo>
                <a:lnTo>
                  <a:pt x="31285" y="43223"/>
                </a:lnTo>
                <a:lnTo>
                  <a:pt x="34786" y="36480"/>
                </a:lnTo>
                <a:lnTo>
                  <a:pt x="40429" y="32142"/>
                </a:lnTo>
                <a:lnTo>
                  <a:pt x="47501" y="30329"/>
                </a:lnTo>
                <a:lnTo>
                  <a:pt x="143805" y="30329"/>
                </a:lnTo>
                <a:lnTo>
                  <a:pt x="65702" y="2710"/>
                </a:lnTo>
                <a:lnTo>
                  <a:pt x="46358" y="0"/>
                </a:lnTo>
                <a:close/>
              </a:path>
              <a:path w="2004060" h="772795">
                <a:moveTo>
                  <a:pt x="143805" y="30329"/>
                </a:moveTo>
                <a:lnTo>
                  <a:pt x="47501" y="30329"/>
                </a:lnTo>
                <a:lnTo>
                  <a:pt x="55288" y="31158"/>
                </a:lnTo>
                <a:lnTo>
                  <a:pt x="1960415" y="705020"/>
                </a:lnTo>
                <a:lnTo>
                  <a:pt x="1967156" y="708574"/>
                </a:lnTo>
                <a:lnTo>
                  <a:pt x="1971480" y="714212"/>
                </a:lnTo>
                <a:lnTo>
                  <a:pt x="1973256" y="721254"/>
                </a:lnTo>
                <a:lnTo>
                  <a:pt x="1972353" y="729023"/>
                </a:lnTo>
                <a:lnTo>
                  <a:pt x="1968638" y="735123"/>
                </a:lnTo>
                <a:lnTo>
                  <a:pt x="1962638" y="739532"/>
                </a:lnTo>
                <a:lnTo>
                  <a:pt x="1955494" y="741703"/>
                </a:lnTo>
                <a:lnTo>
                  <a:pt x="1999642" y="741703"/>
                </a:lnTo>
                <a:lnTo>
                  <a:pt x="2000932" y="739532"/>
                </a:lnTo>
                <a:lnTo>
                  <a:pt x="2003639" y="719558"/>
                </a:lnTo>
                <a:lnTo>
                  <a:pt x="1998896" y="701242"/>
                </a:lnTo>
                <a:lnTo>
                  <a:pt x="1987676" y="686307"/>
                </a:lnTo>
                <a:lnTo>
                  <a:pt x="1970956" y="676445"/>
                </a:lnTo>
                <a:lnTo>
                  <a:pt x="143805" y="30329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06744" y="2515115"/>
            <a:ext cx="1972310" cy="741045"/>
          </a:xfrm>
          <a:custGeom>
            <a:avLst/>
            <a:gdLst/>
            <a:ahLst/>
            <a:cxnLst/>
            <a:rect l="l" t="t" r="r" b="b"/>
            <a:pathLst>
              <a:path w="1972310" h="741045">
                <a:moveTo>
                  <a:pt x="31746" y="0"/>
                </a:moveTo>
                <a:lnTo>
                  <a:pt x="19016" y="3357"/>
                </a:lnTo>
                <a:lnTo>
                  <a:pt x="8548" y="11477"/>
                </a:lnTo>
                <a:lnTo>
                  <a:pt x="1760" y="23360"/>
                </a:lnTo>
                <a:lnTo>
                  <a:pt x="0" y="36077"/>
                </a:lnTo>
                <a:lnTo>
                  <a:pt x="3300" y="48521"/>
                </a:lnTo>
                <a:lnTo>
                  <a:pt x="11100" y="59275"/>
                </a:lnTo>
                <a:lnTo>
                  <a:pt x="22842" y="66921"/>
                </a:lnTo>
                <a:lnTo>
                  <a:pt x="1925937" y="738751"/>
                </a:lnTo>
                <a:lnTo>
                  <a:pt x="1939512" y="740511"/>
                </a:lnTo>
                <a:lnTo>
                  <a:pt x="1952242" y="737211"/>
                </a:lnTo>
                <a:lnTo>
                  <a:pt x="1962709" y="729410"/>
                </a:lnTo>
                <a:lnTo>
                  <a:pt x="1969498" y="717669"/>
                </a:lnTo>
                <a:lnTo>
                  <a:pt x="1971925" y="704167"/>
                </a:lnTo>
                <a:lnTo>
                  <a:pt x="1968720" y="691475"/>
                </a:lnTo>
                <a:lnTo>
                  <a:pt x="1961014" y="681021"/>
                </a:lnTo>
                <a:lnTo>
                  <a:pt x="1949940" y="674235"/>
                </a:lnTo>
                <a:lnTo>
                  <a:pt x="45321" y="2405"/>
                </a:lnTo>
                <a:lnTo>
                  <a:pt x="317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02495" y="3000515"/>
            <a:ext cx="308610" cy="308610"/>
          </a:xfrm>
          <a:custGeom>
            <a:avLst/>
            <a:gdLst/>
            <a:ahLst/>
            <a:cxnLst/>
            <a:rect l="l" t="t" r="r" b="b"/>
            <a:pathLst>
              <a:path w="308610" h="308610">
                <a:moveTo>
                  <a:pt x="156936" y="0"/>
                </a:moveTo>
                <a:lnTo>
                  <a:pt x="109927" y="6503"/>
                </a:lnTo>
                <a:lnTo>
                  <a:pt x="67374" y="26881"/>
                </a:lnTo>
                <a:lnTo>
                  <a:pt x="32587" y="59628"/>
                </a:lnTo>
                <a:lnTo>
                  <a:pt x="8876" y="103237"/>
                </a:lnTo>
                <a:lnTo>
                  <a:pt x="0" y="151393"/>
                </a:lnTo>
                <a:lnTo>
                  <a:pt x="6503" y="198402"/>
                </a:lnTo>
                <a:lnTo>
                  <a:pt x="26881" y="240955"/>
                </a:lnTo>
                <a:lnTo>
                  <a:pt x="59628" y="275742"/>
                </a:lnTo>
                <a:lnTo>
                  <a:pt x="103237" y="299452"/>
                </a:lnTo>
                <a:lnTo>
                  <a:pt x="151393" y="308329"/>
                </a:lnTo>
                <a:lnTo>
                  <a:pt x="198402" y="301826"/>
                </a:lnTo>
                <a:lnTo>
                  <a:pt x="240955" y="281448"/>
                </a:lnTo>
                <a:lnTo>
                  <a:pt x="275742" y="248701"/>
                </a:lnTo>
                <a:lnTo>
                  <a:pt x="299452" y="205091"/>
                </a:lnTo>
                <a:lnTo>
                  <a:pt x="308329" y="156936"/>
                </a:lnTo>
                <a:lnTo>
                  <a:pt x="301826" y="109927"/>
                </a:lnTo>
                <a:lnTo>
                  <a:pt x="281448" y="67374"/>
                </a:lnTo>
                <a:lnTo>
                  <a:pt x="248701" y="32587"/>
                </a:lnTo>
                <a:lnTo>
                  <a:pt x="205091" y="8876"/>
                </a:lnTo>
                <a:lnTo>
                  <a:pt x="156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7539" y="304622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19C13"/>
                </a:solidFill>
                <a:cs typeface="Calibri"/>
              </a:rPr>
              <a:t>03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01241" y="1629739"/>
            <a:ext cx="2291715" cy="1055370"/>
          </a:xfrm>
          <a:custGeom>
            <a:avLst/>
            <a:gdLst/>
            <a:ahLst/>
            <a:cxnLst/>
            <a:rect l="l" t="t" r="r" b="b"/>
            <a:pathLst>
              <a:path w="2291715" h="1055370">
                <a:moveTo>
                  <a:pt x="2124297" y="0"/>
                </a:moveTo>
                <a:lnTo>
                  <a:pt x="2081706" y="3734"/>
                </a:lnTo>
                <a:lnTo>
                  <a:pt x="75741" y="604698"/>
                </a:lnTo>
                <a:lnTo>
                  <a:pt x="38111" y="624498"/>
                </a:lnTo>
                <a:lnTo>
                  <a:pt x="12162" y="656228"/>
                </a:lnTo>
                <a:lnTo>
                  <a:pt x="0" y="695531"/>
                </a:lnTo>
                <a:lnTo>
                  <a:pt x="3732" y="738048"/>
                </a:lnTo>
                <a:lnTo>
                  <a:pt x="75741" y="979348"/>
                </a:lnTo>
                <a:lnTo>
                  <a:pt x="96424" y="1016904"/>
                </a:lnTo>
                <a:lnTo>
                  <a:pt x="128621" y="1042816"/>
                </a:lnTo>
                <a:lnTo>
                  <a:pt x="168128" y="1054965"/>
                </a:lnTo>
                <a:lnTo>
                  <a:pt x="210742" y="1051230"/>
                </a:lnTo>
                <a:lnTo>
                  <a:pt x="466519" y="974544"/>
                </a:lnTo>
                <a:lnTo>
                  <a:pt x="176543" y="974544"/>
                </a:lnTo>
                <a:lnTo>
                  <a:pt x="166895" y="971649"/>
                </a:lnTo>
                <a:lnTo>
                  <a:pt x="158914" y="965110"/>
                </a:lnTo>
                <a:lnTo>
                  <a:pt x="153719" y="955345"/>
                </a:lnTo>
                <a:lnTo>
                  <a:pt x="81710" y="715569"/>
                </a:lnTo>
                <a:lnTo>
                  <a:pt x="80545" y="704494"/>
                </a:lnTo>
                <a:lnTo>
                  <a:pt x="83440" y="694408"/>
                </a:lnTo>
                <a:lnTo>
                  <a:pt x="89979" y="686298"/>
                </a:lnTo>
                <a:lnTo>
                  <a:pt x="99744" y="681152"/>
                </a:lnTo>
                <a:lnTo>
                  <a:pt x="2104185" y="81585"/>
                </a:lnTo>
                <a:lnTo>
                  <a:pt x="2115262" y="80420"/>
                </a:lnTo>
                <a:lnTo>
                  <a:pt x="2216617" y="80420"/>
                </a:lnTo>
                <a:lnTo>
                  <a:pt x="2215183" y="75616"/>
                </a:lnTo>
                <a:lnTo>
                  <a:pt x="2195381" y="38060"/>
                </a:lnTo>
                <a:lnTo>
                  <a:pt x="2163637" y="12148"/>
                </a:lnTo>
                <a:lnTo>
                  <a:pt x="2124297" y="0"/>
                </a:lnTo>
                <a:close/>
              </a:path>
              <a:path w="2291715" h="1055370">
                <a:moveTo>
                  <a:pt x="2216617" y="80420"/>
                </a:moveTo>
                <a:lnTo>
                  <a:pt x="2115262" y="80420"/>
                </a:lnTo>
                <a:lnTo>
                  <a:pt x="2125362" y="83315"/>
                </a:lnTo>
                <a:lnTo>
                  <a:pt x="2133510" y="89854"/>
                </a:lnTo>
                <a:lnTo>
                  <a:pt x="2138729" y="99619"/>
                </a:lnTo>
                <a:lnTo>
                  <a:pt x="2210738" y="339395"/>
                </a:lnTo>
                <a:lnTo>
                  <a:pt x="2211046" y="350470"/>
                </a:lnTo>
                <a:lnTo>
                  <a:pt x="2207865" y="360556"/>
                </a:lnTo>
                <a:lnTo>
                  <a:pt x="2201612" y="368667"/>
                </a:lnTo>
                <a:lnTo>
                  <a:pt x="2192704" y="373812"/>
                </a:lnTo>
                <a:lnTo>
                  <a:pt x="186739" y="973379"/>
                </a:lnTo>
                <a:lnTo>
                  <a:pt x="176543" y="974544"/>
                </a:lnTo>
                <a:lnTo>
                  <a:pt x="466519" y="974544"/>
                </a:lnTo>
                <a:lnTo>
                  <a:pt x="2215183" y="450266"/>
                </a:lnTo>
                <a:lnTo>
                  <a:pt x="2253027" y="430466"/>
                </a:lnTo>
                <a:lnTo>
                  <a:pt x="2279334" y="398736"/>
                </a:lnTo>
                <a:lnTo>
                  <a:pt x="2291568" y="359433"/>
                </a:lnTo>
                <a:lnTo>
                  <a:pt x="2287192" y="316916"/>
                </a:lnTo>
                <a:lnTo>
                  <a:pt x="2216617" y="8042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40724" y="1669224"/>
            <a:ext cx="2212975" cy="975994"/>
          </a:xfrm>
          <a:custGeom>
            <a:avLst/>
            <a:gdLst/>
            <a:ahLst/>
            <a:cxnLst/>
            <a:rect l="l" t="t" r="r" b="b"/>
            <a:pathLst>
              <a:path w="2212975" h="975994">
                <a:moveTo>
                  <a:pt x="2080269" y="0"/>
                </a:moveTo>
                <a:lnTo>
                  <a:pt x="47434" y="604329"/>
                </a:lnTo>
                <a:lnTo>
                  <a:pt x="7524" y="636603"/>
                </a:lnTo>
                <a:lnTo>
                  <a:pt x="0" y="660890"/>
                </a:lnTo>
                <a:lnTo>
                  <a:pt x="2476" y="686879"/>
                </a:lnTo>
                <a:lnTo>
                  <a:pt x="74485" y="928560"/>
                </a:lnTo>
                <a:lnTo>
                  <a:pt x="87014" y="952230"/>
                </a:lnTo>
                <a:lnTo>
                  <a:pt x="106997" y="968470"/>
                </a:lnTo>
                <a:lnTo>
                  <a:pt x="131742" y="975994"/>
                </a:lnTo>
                <a:lnTo>
                  <a:pt x="158559" y="973518"/>
                </a:lnTo>
                <a:lnTo>
                  <a:pt x="2164524" y="373189"/>
                </a:lnTo>
                <a:lnTo>
                  <a:pt x="2188408" y="359820"/>
                </a:lnTo>
                <a:lnTo>
                  <a:pt x="2205005" y="339582"/>
                </a:lnTo>
                <a:lnTo>
                  <a:pt x="2212601" y="315128"/>
                </a:lnTo>
                <a:lnTo>
                  <a:pt x="2209482" y="289115"/>
                </a:lnTo>
                <a:lnTo>
                  <a:pt x="2137473" y="47434"/>
                </a:lnTo>
                <a:lnTo>
                  <a:pt x="2124962" y="23764"/>
                </a:lnTo>
                <a:lnTo>
                  <a:pt x="2105009" y="7524"/>
                </a:lnTo>
                <a:lnTo>
                  <a:pt x="2080269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40724" y="1669224"/>
            <a:ext cx="2212975" cy="975994"/>
          </a:xfrm>
          <a:custGeom>
            <a:avLst/>
            <a:gdLst/>
            <a:ahLst/>
            <a:cxnLst/>
            <a:rect l="l" t="t" r="r" b="b"/>
            <a:pathLst>
              <a:path w="2212975" h="975994">
                <a:moveTo>
                  <a:pt x="158559" y="973518"/>
                </a:moveTo>
                <a:lnTo>
                  <a:pt x="106997" y="968470"/>
                </a:lnTo>
                <a:lnTo>
                  <a:pt x="74485" y="928560"/>
                </a:lnTo>
                <a:lnTo>
                  <a:pt x="32855" y="788838"/>
                </a:lnTo>
                <a:lnTo>
                  <a:pt x="11477" y="717089"/>
                </a:lnTo>
                <a:lnTo>
                  <a:pt x="3601" y="690655"/>
                </a:lnTo>
                <a:lnTo>
                  <a:pt x="2476" y="686879"/>
                </a:lnTo>
                <a:lnTo>
                  <a:pt x="0" y="660890"/>
                </a:lnTo>
                <a:lnTo>
                  <a:pt x="7524" y="636603"/>
                </a:lnTo>
                <a:lnTo>
                  <a:pt x="23764" y="616817"/>
                </a:lnTo>
                <a:lnTo>
                  <a:pt x="47434" y="604329"/>
                </a:lnTo>
                <a:lnTo>
                  <a:pt x="1207133" y="256383"/>
                </a:lnTo>
                <a:lnTo>
                  <a:pt x="1802653" y="77708"/>
                </a:lnTo>
                <a:lnTo>
                  <a:pt x="2022056" y="11880"/>
                </a:lnTo>
                <a:lnTo>
                  <a:pt x="2053399" y="2476"/>
                </a:lnTo>
                <a:lnTo>
                  <a:pt x="2080269" y="0"/>
                </a:lnTo>
                <a:lnTo>
                  <a:pt x="2105009" y="7524"/>
                </a:lnTo>
                <a:lnTo>
                  <a:pt x="2137473" y="47434"/>
                </a:lnTo>
                <a:lnTo>
                  <a:pt x="2179103" y="187156"/>
                </a:lnTo>
                <a:lnTo>
                  <a:pt x="2200481" y="258905"/>
                </a:lnTo>
                <a:lnTo>
                  <a:pt x="2208357" y="285339"/>
                </a:lnTo>
                <a:lnTo>
                  <a:pt x="2209482" y="289115"/>
                </a:lnTo>
                <a:lnTo>
                  <a:pt x="2212601" y="315128"/>
                </a:lnTo>
                <a:lnTo>
                  <a:pt x="2205005" y="339582"/>
                </a:lnTo>
                <a:lnTo>
                  <a:pt x="2188408" y="359820"/>
                </a:lnTo>
                <a:lnTo>
                  <a:pt x="2164524" y="373189"/>
                </a:lnTo>
                <a:lnTo>
                  <a:pt x="158559" y="973518"/>
                </a:lnTo>
                <a:close/>
              </a:path>
            </a:pathLst>
          </a:custGeom>
          <a:ln w="12192">
            <a:solidFill>
              <a:srgbClr val="074361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69451" y="1742981"/>
            <a:ext cx="347980" cy="350520"/>
          </a:xfrm>
          <a:custGeom>
            <a:avLst/>
            <a:gdLst/>
            <a:ahLst/>
            <a:cxnLst/>
            <a:rect l="l" t="t" r="r" b="b"/>
            <a:pathLst>
              <a:path w="347979" h="350519">
                <a:moveTo>
                  <a:pt x="170592" y="0"/>
                </a:moveTo>
                <a:lnTo>
                  <a:pt x="124265" y="7713"/>
                </a:lnTo>
                <a:lnTo>
                  <a:pt x="81463" y="26712"/>
                </a:lnTo>
                <a:lnTo>
                  <a:pt x="46513" y="55394"/>
                </a:lnTo>
                <a:lnTo>
                  <a:pt x="20538" y="91676"/>
                </a:lnTo>
                <a:lnTo>
                  <a:pt x="4660" y="133471"/>
                </a:lnTo>
                <a:lnTo>
                  <a:pt x="0" y="178696"/>
                </a:lnTo>
                <a:lnTo>
                  <a:pt x="7679" y="225264"/>
                </a:lnTo>
                <a:lnTo>
                  <a:pt x="26595" y="268192"/>
                </a:lnTo>
                <a:lnTo>
                  <a:pt x="55159" y="303256"/>
                </a:lnTo>
                <a:lnTo>
                  <a:pt x="91293" y="329325"/>
                </a:lnTo>
                <a:lnTo>
                  <a:pt x="132920" y="345265"/>
                </a:lnTo>
                <a:lnTo>
                  <a:pt x="177962" y="349944"/>
                </a:lnTo>
                <a:lnTo>
                  <a:pt x="224341" y="342231"/>
                </a:lnTo>
                <a:lnTo>
                  <a:pt x="266509" y="323232"/>
                </a:lnTo>
                <a:lnTo>
                  <a:pt x="301078" y="294550"/>
                </a:lnTo>
                <a:lnTo>
                  <a:pt x="326926" y="258268"/>
                </a:lnTo>
                <a:lnTo>
                  <a:pt x="342931" y="216473"/>
                </a:lnTo>
                <a:lnTo>
                  <a:pt x="347972" y="171248"/>
                </a:lnTo>
                <a:lnTo>
                  <a:pt x="340927" y="124680"/>
                </a:lnTo>
                <a:lnTo>
                  <a:pt x="321959" y="81752"/>
                </a:lnTo>
                <a:lnTo>
                  <a:pt x="293364" y="46688"/>
                </a:lnTo>
                <a:lnTo>
                  <a:pt x="257219" y="20619"/>
                </a:lnTo>
                <a:lnTo>
                  <a:pt x="215602" y="4679"/>
                </a:lnTo>
                <a:lnTo>
                  <a:pt x="170592" y="0"/>
                </a:lnTo>
                <a:close/>
              </a:path>
            </a:pathLst>
          </a:custGeom>
          <a:solidFill>
            <a:srgbClr val="042C4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51337" y="1810984"/>
            <a:ext cx="2035175" cy="678180"/>
          </a:xfrm>
          <a:custGeom>
            <a:avLst/>
            <a:gdLst/>
            <a:ahLst/>
            <a:cxnLst/>
            <a:rect l="l" t="t" r="r" b="b"/>
            <a:pathLst>
              <a:path w="2035175" h="678180">
                <a:moveTo>
                  <a:pt x="1991082" y="0"/>
                </a:moveTo>
                <a:lnTo>
                  <a:pt x="34611" y="581695"/>
                </a:lnTo>
                <a:lnTo>
                  <a:pt x="0" y="623325"/>
                </a:lnTo>
                <a:lnTo>
                  <a:pt x="1591" y="643290"/>
                </a:lnTo>
                <a:lnTo>
                  <a:pt x="10787" y="660272"/>
                </a:lnTo>
                <a:lnTo>
                  <a:pt x="25626" y="672183"/>
                </a:lnTo>
                <a:lnTo>
                  <a:pt x="43846" y="677902"/>
                </a:lnTo>
                <a:lnTo>
                  <a:pt x="63186" y="676310"/>
                </a:lnTo>
                <a:lnTo>
                  <a:pt x="156504" y="648400"/>
                </a:lnTo>
                <a:lnTo>
                  <a:pt x="47263" y="648400"/>
                </a:lnTo>
                <a:lnTo>
                  <a:pt x="40643" y="646100"/>
                </a:lnTo>
                <a:lnTo>
                  <a:pt x="35167" y="641252"/>
                </a:lnTo>
                <a:lnTo>
                  <a:pt x="31690" y="634273"/>
                </a:lnTo>
                <a:lnTo>
                  <a:pt x="30787" y="626504"/>
                </a:lnTo>
                <a:lnTo>
                  <a:pt x="32563" y="619462"/>
                </a:lnTo>
                <a:lnTo>
                  <a:pt x="36887" y="613824"/>
                </a:lnTo>
                <a:lnTo>
                  <a:pt x="43628" y="610270"/>
                </a:lnTo>
                <a:lnTo>
                  <a:pt x="1980759" y="30896"/>
                </a:lnTo>
                <a:lnTo>
                  <a:pt x="1987665" y="30281"/>
                </a:lnTo>
                <a:lnTo>
                  <a:pt x="2030663" y="30281"/>
                </a:lnTo>
                <a:lnTo>
                  <a:pt x="2024141" y="17629"/>
                </a:lnTo>
                <a:lnTo>
                  <a:pt x="2009302" y="5433"/>
                </a:lnTo>
                <a:lnTo>
                  <a:pt x="1991082" y="0"/>
                </a:lnTo>
                <a:close/>
              </a:path>
              <a:path w="2035175" h="678180">
                <a:moveTo>
                  <a:pt x="2030663" y="30281"/>
                </a:moveTo>
                <a:lnTo>
                  <a:pt x="1987665" y="30281"/>
                </a:lnTo>
                <a:lnTo>
                  <a:pt x="1994284" y="32452"/>
                </a:lnTo>
                <a:lnTo>
                  <a:pt x="1999761" y="36861"/>
                </a:lnTo>
                <a:lnTo>
                  <a:pt x="2003238" y="42961"/>
                </a:lnTo>
                <a:lnTo>
                  <a:pt x="2004141" y="50730"/>
                </a:lnTo>
                <a:lnTo>
                  <a:pt x="2002365" y="57773"/>
                </a:lnTo>
                <a:lnTo>
                  <a:pt x="1998041" y="63410"/>
                </a:lnTo>
                <a:lnTo>
                  <a:pt x="1991300" y="66964"/>
                </a:lnTo>
                <a:lnTo>
                  <a:pt x="54169" y="647735"/>
                </a:lnTo>
                <a:lnTo>
                  <a:pt x="47263" y="648400"/>
                </a:lnTo>
                <a:lnTo>
                  <a:pt x="156504" y="648400"/>
                </a:lnTo>
                <a:lnTo>
                  <a:pt x="2000317" y="96936"/>
                </a:lnTo>
                <a:lnTo>
                  <a:pt x="2017299" y="87118"/>
                </a:lnTo>
                <a:lnTo>
                  <a:pt x="2029209" y="72393"/>
                </a:lnTo>
                <a:lnTo>
                  <a:pt x="2034928" y="54574"/>
                </a:lnTo>
                <a:lnTo>
                  <a:pt x="2033337" y="35468"/>
                </a:lnTo>
                <a:lnTo>
                  <a:pt x="2030663" y="30281"/>
                </a:lnTo>
                <a:close/>
              </a:path>
            </a:pathLst>
          </a:custGeom>
          <a:solidFill>
            <a:srgbClr val="042C4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65123" y="1826506"/>
            <a:ext cx="2004695" cy="647700"/>
          </a:xfrm>
          <a:custGeom>
            <a:avLst/>
            <a:gdLst/>
            <a:ahLst/>
            <a:cxnLst/>
            <a:rect l="l" t="t" r="r" b="b"/>
            <a:pathLst>
              <a:path w="2004695" h="647700">
                <a:moveTo>
                  <a:pt x="1974070" y="0"/>
                </a:moveTo>
                <a:lnTo>
                  <a:pt x="24128" y="581032"/>
                </a:lnTo>
                <a:lnTo>
                  <a:pt x="0" y="609518"/>
                </a:lnTo>
                <a:lnTo>
                  <a:pt x="1522" y="623069"/>
                </a:lnTo>
                <a:lnTo>
                  <a:pt x="7483" y="634976"/>
                </a:lnTo>
                <a:lnTo>
                  <a:pt x="17492" y="643262"/>
                </a:lnTo>
                <a:lnTo>
                  <a:pt x="30025" y="647072"/>
                </a:lnTo>
                <a:lnTo>
                  <a:pt x="43559" y="645548"/>
                </a:lnTo>
                <a:lnTo>
                  <a:pt x="1980182" y="66682"/>
                </a:lnTo>
                <a:lnTo>
                  <a:pt x="1992161" y="60132"/>
                </a:lnTo>
                <a:lnTo>
                  <a:pt x="2000486" y="50188"/>
                </a:lnTo>
                <a:lnTo>
                  <a:pt x="2004310" y="37982"/>
                </a:lnTo>
                <a:lnTo>
                  <a:pt x="2002788" y="24645"/>
                </a:lnTo>
                <a:lnTo>
                  <a:pt x="1996184" y="12715"/>
                </a:lnTo>
                <a:lnTo>
                  <a:pt x="1986246" y="4262"/>
                </a:lnTo>
                <a:lnTo>
                  <a:pt x="19740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90041" y="1764127"/>
            <a:ext cx="308610" cy="307975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8984" y="0"/>
                </a:moveTo>
                <a:lnTo>
                  <a:pt x="110280" y="6379"/>
                </a:lnTo>
                <a:lnTo>
                  <a:pt x="65489" y="27712"/>
                </a:lnTo>
                <a:lnTo>
                  <a:pt x="31024" y="60853"/>
                </a:lnTo>
                <a:lnTo>
                  <a:pt x="8617" y="102492"/>
                </a:lnTo>
                <a:lnTo>
                  <a:pt x="0" y="149318"/>
                </a:lnTo>
                <a:lnTo>
                  <a:pt x="6902" y="198022"/>
                </a:lnTo>
                <a:lnTo>
                  <a:pt x="28151" y="242081"/>
                </a:lnTo>
                <a:lnTo>
                  <a:pt x="61037" y="276173"/>
                </a:lnTo>
                <a:lnTo>
                  <a:pt x="102475" y="298560"/>
                </a:lnTo>
                <a:lnTo>
                  <a:pt x="149382" y="307506"/>
                </a:lnTo>
                <a:lnTo>
                  <a:pt x="198672" y="301273"/>
                </a:lnTo>
                <a:lnTo>
                  <a:pt x="242731" y="279940"/>
                </a:lnTo>
                <a:lnTo>
                  <a:pt x="276823" y="246799"/>
                </a:lnTo>
                <a:lnTo>
                  <a:pt x="299210" y="205160"/>
                </a:lnTo>
                <a:lnTo>
                  <a:pt x="308156" y="158334"/>
                </a:lnTo>
                <a:lnTo>
                  <a:pt x="301923" y="109630"/>
                </a:lnTo>
                <a:lnTo>
                  <a:pt x="280590" y="64986"/>
                </a:lnTo>
                <a:lnTo>
                  <a:pt x="247449" y="30821"/>
                </a:lnTo>
                <a:lnTo>
                  <a:pt x="205811" y="8653"/>
                </a:lnTo>
                <a:lnTo>
                  <a:pt x="158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4889" y="18139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95A82"/>
                </a:solidFill>
                <a:cs typeface="Calibri"/>
              </a:rPr>
              <a:t>01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96439" y="2258567"/>
            <a:ext cx="2920365" cy="467995"/>
          </a:xfrm>
          <a:custGeom>
            <a:avLst/>
            <a:gdLst/>
            <a:ahLst/>
            <a:cxnLst/>
            <a:rect l="l" t="t" r="r" b="b"/>
            <a:pathLst>
              <a:path w="2920365" h="467994">
                <a:moveTo>
                  <a:pt x="2811907" y="0"/>
                </a:moveTo>
                <a:lnTo>
                  <a:pt x="108077" y="0"/>
                </a:lnTo>
                <a:lnTo>
                  <a:pt x="65847" y="8461"/>
                </a:lnTo>
                <a:lnTo>
                  <a:pt x="31511" y="31591"/>
                </a:lnTo>
                <a:lnTo>
                  <a:pt x="8439" y="66008"/>
                </a:lnTo>
                <a:lnTo>
                  <a:pt x="0" y="108331"/>
                </a:lnTo>
                <a:lnTo>
                  <a:pt x="0" y="359537"/>
                </a:lnTo>
                <a:lnTo>
                  <a:pt x="8439" y="401859"/>
                </a:lnTo>
                <a:lnTo>
                  <a:pt x="31511" y="436276"/>
                </a:lnTo>
                <a:lnTo>
                  <a:pt x="65847" y="459406"/>
                </a:lnTo>
                <a:lnTo>
                  <a:pt x="108077" y="467868"/>
                </a:lnTo>
                <a:lnTo>
                  <a:pt x="2811907" y="467868"/>
                </a:lnTo>
                <a:lnTo>
                  <a:pt x="2854136" y="459406"/>
                </a:lnTo>
                <a:lnTo>
                  <a:pt x="2888472" y="436276"/>
                </a:lnTo>
                <a:lnTo>
                  <a:pt x="2911544" y="401859"/>
                </a:lnTo>
                <a:lnTo>
                  <a:pt x="2914589" y="386588"/>
                </a:lnTo>
                <a:lnTo>
                  <a:pt x="108077" y="386588"/>
                </a:lnTo>
                <a:lnTo>
                  <a:pt x="97528" y="384486"/>
                </a:lnTo>
                <a:lnTo>
                  <a:pt x="88931" y="378729"/>
                </a:lnTo>
                <a:lnTo>
                  <a:pt x="83145" y="370139"/>
                </a:lnTo>
                <a:lnTo>
                  <a:pt x="81026" y="359537"/>
                </a:lnTo>
                <a:lnTo>
                  <a:pt x="81026" y="108331"/>
                </a:lnTo>
                <a:lnTo>
                  <a:pt x="83145" y="97728"/>
                </a:lnTo>
                <a:lnTo>
                  <a:pt x="88931" y="89138"/>
                </a:lnTo>
                <a:lnTo>
                  <a:pt x="97528" y="83381"/>
                </a:lnTo>
                <a:lnTo>
                  <a:pt x="108077" y="81280"/>
                </a:lnTo>
                <a:lnTo>
                  <a:pt x="2914589" y="81280"/>
                </a:lnTo>
                <a:lnTo>
                  <a:pt x="2911544" y="66008"/>
                </a:lnTo>
                <a:lnTo>
                  <a:pt x="2888472" y="31591"/>
                </a:lnTo>
                <a:lnTo>
                  <a:pt x="2854136" y="8461"/>
                </a:lnTo>
                <a:lnTo>
                  <a:pt x="2811907" y="0"/>
                </a:lnTo>
                <a:close/>
              </a:path>
              <a:path w="2920365" h="467994">
                <a:moveTo>
                  <a:pt x="2914589" y="81280"/>
                </a:moveTo>
                <a:lnTo>
                  <a:pt x="2811907" y="81280"/>
                </a:lnTo>
                <a:lnTo>
                  <a:pt x="2822455" y="83381"/>
                </a:lnTo>
                <a:lnTo>
                  <a:pt x="2831052" y="89138"/>
                </a:lnTo>
                <a:lnTo>
                  <a:pt x="2836838" y="97728"/>
                </a:lnTo>
                <a:lnTo>
                  <a:pt x="2838958" y="108331"/>
                </a:lnTo>
                <a:lnTo>
                  <a:pt x="2838958" y="359537"/>
                </a:lnTo>
                <a:lnTo>
                  <a:pt x="2836838" y="370139"/>
                </a:lnTo>
                <a:lnTo>
                  <a:pt x="2831052" y="378729"/>
                </a:lnTo>
                <a:lnTo>
                  <a:pt x="2822455" y="384486"/>
                </a:lnTo>
                <a:lnTo>
                  <a:pt x="2811907" y="386588"/>
                </a:lnTo>
                <a:lnTo>
                  <a:pt x="2914589" y="386588"/>
                </a:lnTo>
                <a:lnTo>
                  <a:pt x="2919984" y="359537"/>
                </a:lnTo>
                <a:lnTo>
                  <a:pt x="2919984" y="108331"/>
                </a:lnTo>
                <a:lnTo>
                  <a:pt x="2914589" y="8128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36064" y="2299716"/>
            <a:ext cx="2839720" cy="386080"/>
          </a:xfrm>
          <a:custGeom>
            <a:avLst/>
            <a:gdLst/>
            <a:ahLst/>
            <a:cxnLst/>
            <a:rect l="l" t="t" r="r" b="b"/>
            <a:pathLst>
              <a:path w="2839720" h="386080">
                <a:moveTo>
                  <a:pt x="2771648" y="0"/>
                </a:moveTo>
                <a:lnTo>
                  <a:pt x="67563" y="0"/>
                </a:lnTo>
                <a:lnTo>
                  <a:pt x="41147" y="5270"/>
                </a:lnTo>
                <a:lnTo>
                  <a:pt x="19684" y="19684"/>
                </a:lnTo>
                <a:lnTo>
                  <a:pt x="5270" y="41147"/>
                </a:lnTo>
                <a:lnTo>
                  <a:pt x="0" y="67563"/>
                </a:lnTo>
                <a:lnTo>
                  <a:pt x="0" y="318007"/>
                </a:lnTo>
                <a:lnTo>
                  <a:pt x="5270" y="344424"/>
                </a:lnTo>
                <a:lnTo>
                  <a:pt x="19685" y="365887"/>
                </a:lnTo>
                <a:lnTo>
                  <a:pt x="41148" y="380301"/>
                </a:lnTo>
                <a:lnTo>
                  <a:pt x="67563" y="385571"/>
                </a:lnTo>
                <a:lnTo>
                  <a:pt x="2771648" y="385571"/>
                </a:lnTo>
                <a:lnTo>
                  <a:pt x="2798064" y="380301"/>
                </a:lnTo>
                <a:lnTo>
                  <a:pt x="2819527" y="365887"/>
                </a:lnTo>
                <a:lnTo>
                  <a:pt x="2833941" y="344424"/>
                </a:lnTo>
                <a:lnTo>
                  <a:pt x="2839212" y="318007"/>
                </a:lnTo>
                <a:lnTo>
                  <a:pt x="2839212" y="67563"/>
                </a:lnTo>
                <a:lnTo>
                  <a:pt x="2833941" y="41147"/>
                </a:lnTo>
                <a:lnTo>
                  <a:pt x="2819527" y="19684"/>
                </a:lnTo>
                <a:lnTo>
                  <a:pt x="2798064" y="5270"/>
                </a:lnTo>
                <a:lnTo>
                  <a:pt x="2771648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36064" y="2299716"/>
            <a:ext cx="2839720" cy="386080"/>
          </a:xfrm>
          <a:custGeom>
            <a:avLst/>
            <a:gdLst/>
            <a:ahLst/>
            <a:cxnLst/>
            <a:rect l="l" t="t" r="r" b="b"/>
            <a:pathLst>
              <a:path w="2839720" h="386080">
                <a:moveTo>
                  <a:pt x="67563" y="385571"/>
                </a:moveTo>
                <a:lnTo>
                  <a:pt x="41148" y="380301"/>
                </a:lnTo>
                <a:lnTo>
                  <a:pt x="19685" y="365887"/>
                </a:lnTo>
                <a:lnTo>
                  <a:pt x="5270" y="344424"/>
                </a:lnTo>
                <a:lnTo>
                  <a:pt x="0" y="318007"/>
                </a:lnTo>
                <a:lnTo>
                  <a:pt x="0" y="173220"/>
                </a:lnTo>
                <a:lnTo>
                  <a:pt x="0" y="98869"/>
                </a:lnTo>
                <a:lnTo>
                  <a:pt x="0" y="71477"/>
                </a:lnTo>
                <a:lnTo>
                  <a:pt x="0" y="67563"/>
                </a:lnTo>
                <a:lnTo>
                  <a:pt x="5270" y="41147"/>
                </a:lnTo>
                <a:lnTo>
                  <a:pt x="19684" y="19684"/>
                </a:lnTo>
                <a:lnTo>
                  <a:pt x="41147" y="5270"/>
                </a:lnTo>
                <a:lnTo>
                  <a:pt x="67563" y="0"/>
                </a:lnTo>
                <a:lnTo>
                  <a:pt x="1630862" y="0"/>
                </a:lnTo>
                <a:lnTo>
                  <a:pt x="2433637" y="0"/>
                </a:lnTo>
                <a:lnTo>
                  <a:pt x="2729396" y="0"/>
                </a:lnTo>
                <a:lnTo>
                  <a:pt x="2771648" y="0"/>
                </a:lnTo>
                <a:lnTo>
                  <a:pt x="2798064" y="5270"/>
                </a:lnTo>
                <a:lnTo>
                  <a:pt x="2819527" y="19684"/>
                </a:lnTo>
                <a:lnTo>
                  <a:pt x="2833941" y="41147"/>
                </a:lnTo>
                <a:lnTo>
                  <a:pt x="2839212" y="67563"/>
                </a:lnTo>
                <a:lnTo>
                  <a:pt x="2839212" y="212351"/>
                </a:lnTo>
                <a:lnTo>
                  <a:pt x="2839212" y="286702"/>
                </a:lnTo>
                <a:lnTo>
                  <a:pt x="2839212" y="314094"/>
                </a:lnTo>
                <a:lnTo>
                  <a:pt x="2839212" y="318007"/>
                </a:lnTo>
                <a:lnTo>
                  <a:pt x="2833941" y="344424"/>
                </a:lnTo>
                <a:lnTo>
                  <a:pt x="2819527" y="365887"/>
                </a:lnTo>
                <a:lnTo>
                  <a:pt x="2798064" y="380301"/>
                </a:lnTo>
                <a:lnTo>
                  <a:pt x="2771648" y="385571"/>
                </a:lnTo>
                <a:lnTo>
                  <a:pt x="67563" y="385571"/>
                </a:lnTo>
                <a:close/>
              </a:path>
            </a:pathLst>
          </a:custGeom>
          <a:ln w="12192">
            <a:solidFill>
              <a:srgbClr val="095F8A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15028" y="2324100"/>
            <a:ext cx="350520" cy="349250"/>
          </a:xfrm>
          <a:custGeom>
            <a:avLst/>
            <a:gdLst/>
            <a:ahLst/>
            <a:cxnLst/>
            <a:rect l="l" t="t" r="r" b="b"/>
            <a:pathLst>
              <a:path w="350520" h="349250">
                <a:moveTo>
                  <a:pt x="175260" y="0"/>
                </a:moveTo>
                <a:lnTo>
                  <a:pt x="128675" y="6231"/>
                </a:lnTo>
                <a:lnTo>
                  <a:pt x="86811" y="23819"/>
                </a:lnTo>
                <a:lnTo>
                  <a:pt x="51339" y="51101"/>
                </a:lnTo>
                <a:lnTo>
                  <a:pt x="23932" y="86416"/>
                </a:lnTo>
                <a:lnTo>
                  <a:pt x="6261" y="128102"/>
                </a:lnTo>
                <a:lnTo>
                  <a:pt x="0" y="174498"/>
                </a:lnTo>
                <a:lnTo>
                  <a:pt x="6261" y="220893"/>
                </a:lnTo>
                <a:lnTo>
                  <a:pt x="23932" y="262579"/>
                </a:lnTo>
                <a:lnTo>
                  <a:pt x="51339" y="297894"/>
                </a:lnTo>
                <a:lnTo>
                  <a:pt x="86811" y="325176"/>
                </a:lnTo>
                <a:lnTo>
                  <a:pt x="128675" y="342764"/>
                </a:lnTo>
                <a:lnTo>
                  <a:pt x="175260" y="348995"/>
                </a:lnTo>
                <a:lnTo>
                  <a:pt x="221844" y="342764"/>
                </a:lnTo>
                <a:lnTo>
                  <a:pt x="263708" y="325176"/>
                </a:lnTo>
                <a:lnTo>
                  <a:pt x="299180" y="297894"/>
                </a:lnTo>
                <a:lnTo>
                  <a:pt x="326587" y="262579"/>
                </a:lnTo>
                <a:lnTo>
                  <a:pt x="344258" y="220893"/>
                </a:lnTo>
                <a:lnTo>
                  <a:pt x="350520" y="174498"/>
                </a:lnTo>
                <a:lnTo>
                  <a:pt x="344258" y="128102"/>
                </a:lnTo>
                <a:lnTo>
                  <a:pt x="326587" y="86416"/>
                </a:lnTo>
                <a:lnTo>
                  <a:pt x="299180" y="51101"/>
                </a:lnTo>
                <a:lnTo>
                  <a:pt x="263708" y="23819"/>
                </a:lnTo>
                <a:lnTo>
                  <a:pt x="221844" y="6231"/>
                </a:lnTo>
                <a:lnTo>
                  <a:pt x="175260" y="0"/>
                </a:lnTo>
                <a:close/>
              </a:path>
            </a:pathLst>
          </a:custGeom>
          <a:solidFill>
            <a:srgbClr val="05405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10739" y="2449067"/>
            <a:ext cx="2729865" cy="99060"/>
          </a:xfrm>
          <a:custGeom>
            <a:avLst/>
            <a:gdLst/>
            <a:ahLst/>
            <a:cxnLst/>
            <a:rect l="l" t="t" r="r" b="b"/>
            <a:pathLst>
              <a:path w="2729865" h="99060">
                <a:moveTo>
                  <a:pt x="2679954" y="0"/>
                </a:moveTo>
                <a:lnTo>
                  <a:pt x="49530" y="0"/>
                </a:lnTo>
                <a:lnTo>
                  <a:pt x="30378" y="3935"/>
                </a:lnTo>
                <a:lnTo>
                  <a:pt x="14620" y="14620"/>
                </a:lnTo>
                <a:lnTo>
                  <a:pt x="3935" y="30378"/>
                </a:lnTo>
                <a:lnTo>
                  <a:pt x="0" y="49530"/>
                </a:lnTo>
                <a:lnTo>
                  <a:pt x="3935" y="68681"/>
                </a:lnTo>
                <a:lnTo>
                  <a:pt x="14620" y="84439"/>
                </a:lnTo>
                <a:lnTo>
                  <a:pt x="30378" y="95124"/>
                </a:lnTo>
                <a:lnTo>
                  <a:pt x="49530" y="99059"/>
                </a:lnTo>
                <a:lnTo>
                  <a:pt x="2679954" y="99059"/>
                </a:lnTo>
                <a:lnTo>
                  <a:pt x="2699748" y="95124"/>
                </a:lnTo>
                <a:lnTo>
                  <a:pt x="2715434" y="84439"/>
                </a:lnTo>
                <a:lnTo>
                  <a:pt x="2725763" y="68681"/>
                </a:lnTo>
                <a:lnTo>
                  <a:pt x="2725980" y="67563"/>
                </a:lnTo>
                <a:lnTo>
                  <a:pt x="49530" y="67563"/>
                </a:lnTo>
                <a:lnTo>
                  <a:pt x="42027" y="66228"/>
                </a:lnTo>
                <a:lnTo>
                  <a:pt x="35798" y="62499"/>
                </a:lnTo>
                <a:lnTo>
                  <a:pt x="31545" y="56794"/>
                </a:lnTo>
                <a:lnTo>
                  <a:pt x="29972" y="49530"/>
                </a:lnTo>
                <a:lnTo>
                  <a:pt x="31545" y="42027"/>
                </a:lnTo>
                <a:lnTo>
                  <a:pt x="35798" y="35798"/>
                </a:lnTo>
                <a:lnTo>
                  <a:pt x="42027" y="31545"/>
                </a:lnTo>
                <a:lnTo>
                  <a:pt x="49530" y="29971"/>
                </a:lnTo>
                <a:lnTo>
                  <a:pt x="2725496" y="29971"/>
                </a:lnTo>
                <a:lnTo>
                  <a:pt x="2715434" y="14620"/>
                </a:lnTo>
                <a:lnTo>
                  <a:pt x="2699748" y="3935"/>
                </a:lnTo>
                <a:lnTo>
                  <a:pt x="2679954" y="0"/>
                </a:lnTo>
                <a:close/>
              </a:path>
              <a:path w="2729865" h="99060">
                <a:moveTo>
                  <a:pt x="2725496" y="29971"/>
                </a:moveTo>
                <a:lnTo>
                  <a:pt x="2679954" y="29971"/>
                </a:lnTo>
                <a:lnTo>
                  <a:pt x="2687456" y="31545"/>
                </a:lnTo>
                <a:lnTo>
                  <a:pt x="2693685" y="35798"/>
                </a:lnTo>
                <a:lnTo>
                  <a:pt x="2697938" y="42027"/>
                </a:lnTo>
                <a:lnTo>
                  <a:pt x="2699512" y="49530"/>
                </a:lnTo>
                <a:lnTo>
                  <a:pt x="2697938" y="56794"/>
                </a:lnTo>
                <a:lnTo>
                  <a:pt x="2693685" y="62499"/>
                </a:lnTo>
                <a:lnTo>
                  <a:pt x="2687456" y="66228"/>
                </a:lnTo>
                <a:lnTo>
                  <a:pt x="2679954" y="67563"/>
                </a:lnTo>
                <a:lnTo>
                  <a:pt x="2725980" y="67563"/>
                </a:lnTo>
                <a:lnTo>
                  <a:pt x="2729484" y="49530"/>
                </a:lnTo>
                <a:lnTo>
                  <a:pt x="2725763" y="30378"/>
                </a:lnTo>
                <a:lnTo>
                  <a:pt x="2725496" y="29971"/>
                </a:lnTo>
                <a:close/>
              </a:path>
            </a:pathLst>
          </a:custGeom>
          <a:solidFill>
            <a:srgbClr val="05405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24455" y="2465832"/>
            <a:ext cx="2700655" cy="68580"/>
          </a:xfrm>
          <a:custGeom>
            <a:avLst/>
            <a:gdLst/>
            <a:ahLst/>
            <a:cxnLst/>
            <a:rect l="l" t="t" r="r" b="b"/>
            <a:pathLst>
              <a:path w="2700654" h="68580">
                <a:moveTo>
                  <a:pt x="2665984" y="0"/>
                </a:moveTo>
                <a:lnTo>
                  <a:pt x="34543" y="0"/>
                </a:lnTo>
                <a:lnTo>
                  <a:pt x="20895" y="2625"/>
                </a:lnTo>
                <a:lnTo>
                  <a:pt x="9937" y="9858"/>
                </a:lnTo>
                <a:lnTo>
                  <a:pt x="2647" y="20734"/>
                </a:lnTo>
                <a:lnTo>
                  <a:pt x="0" y="34290"/>
                </a:lnTo>
                <a:lnTo>
                  <a:pt x="2647" y="47202"/>
                </a:lnTo>
                <a:lnTo>
                  <a:pt x="9937" y="58150"/>
                </a:lnTo>
                <a:lnTo>
                  <a:pt x="20895" y="65740"/>
                </a:lnTo>
                <a:lnTo>
                  <a:pt x="34543" y="68580"/>
                </a:lnTo>
                <a:lnTo>
                  <a:pt x="2665984" y="68580"/>
                </a:lnTo>
                <a:lnTo>
                  <a:pt x="2679632" y="65740"/>
                </a:lnTo>
                <a:lnTo>
                  <a:pt x="2690590" y="58150"/>
                </a:lnTo>
                <a:lnTo>
                  <a:pt x="2697880" y="47202"/>
                </a:lnTo>
                <a:lnTo>
                  <a:pt x="2700528" y="34290"/>
                </a:lnTo>
                <a:lnTo>
                  <a:pt x="2697880" y="20734"/>
                </a:lnTo>
                <a:lnTo>
                  <a:pt x="2690590" y="9858"/>
                </a:lnTo>
                <a:lnTo>
                  <a:pt x="2679632" y="2625"/>
                </a:lnTo>
                <a:lnTo>
                  <a:pt x="2665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36364" y="2345435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79" h="309880">
                <a:moveTo>
                  <a:pt x="154686" y="0"/>
                </a:moveTo>
                <a:lnTo>
                  <a:pt x="105777" y="7882"/>
                </a:lnTo>
                <a:lnTo>
                  <a:pt x="63313" y="29833"/>
                </a:lnTo>
                <a:lnTo>
                  <a:pt x="29833" y="63313"/>
                </a:lnTo>
                <a:lnTo>
                  <a:pt x="7882" y="105777"/>
                </a:lnTo>
                <a:lnTo>
                  <a:pt x="0" y="154686"/>
                </a:lnTo>
                <a:lnTo>
                  <a:pt x="7882" y="203594"/>
                </a:lnTo>
                <a:lnTo>
                  <a:pt x="29833" y="246058"/>
                </a:lnTo>
                <a:lnTo>
                  <a:pt x="63313" y="279538"/>
                </a:lnTo>
                <a:lnTo>
                  <a:pt x="105777" y="301489"/>
                </a:lnTo>
                <a:lnTo>
                  <a:pt x="154686" y="309371"/>
                </a:lnTo>
                <a:lnTo>
                  <a:pt x="203594" y="301489"/>
                </a:lnTo>
                <a:lnTo>
                  <a:pt x="246058" y="279538"/>
                </a:lnTo>
                <a:lnTo>
                  <a:pt x="279538" y="246058"/>
                </a:lnTo>
                <a:lnTo>
                  <a:pt x="301489" y="203594"/>
                </a:lnTo>
                <a:lnTo>
                  <a:pt x="309372" y="154686"/>
                </a:lnTo>
                <a:lnTo>
                  <a:pt x="301489" y="105777"/>
                </a:lnTo>
                <a:lnTo>
                  <a:pt x="279538" y="63313"/>
                </a:lnTo>
                <a:lnTo>
                  <a:pt x="246058" y="29833"/>
                </a:lnTo>
                <a:lnTo>
                  <a:pt x="203594" y="7882"/>
                </a:lnTo>
                <a:lnTo>
                  <a:pt x="1546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09642" y="23854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D80B8"/>
                </a:solidFill>
                <a:cs typeface="Calibri"/>
              </a:rPr>
              <a:t>02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94332" y="943355"/>
            <a:ext cx="466725" cy="2308860"/>
          </a:xfrm>
          <a:custGeom>
            <a:avLst/>
            <a:gdLst/>
            <a:ahLst/>
            <a:cxnLst/>
            <a:rect l="l" t="t" r="r" b="b"/>
            <a:pathLst>
              <a:path w="466725" h="2308860">
                <a:moveTo>
                  <a:pt x="358394" y="0"/>
                </a:moveTo>
                <a:lnTo>
                  <a:pt x="107950" y="0"/>
                </a:lnTo>
                <a:lnTo>
                  <a:pt x="65793" y="8439"/>
                </a:lnTo>
                <a:lnTo>
                  <a:pt x="31496" y="31511"/>
                </a:lnTo>
                <a:lnTo>
                  <a:pt x="8437" y="65847"/>
                </a:lnTo>
                <a:lnTo>
                  <a:pt x="0" y="108077"/>
                </a:lnTo>
                <a:lnTo>
                  <a:pt x="0" y="2200783"/>
                </a:lnTo>
                <a:lnTo>
                  <a:pt x="8437" y="2242369"/>
                </a:lnTo>
                <a:lnTo>
                  <a:pt x="31495" y="2276776"/>
                </a:lnTo>
                <a:lnTo>
                  <a:pt x="65793" y="2300206"/>
                </a:lnTo>
                <a:lnTo>
                  <a:pt x="107950" y="2308860"/>
                </a:lnTo>
                <a:lnTo>
                  <a:pt x="358394" y="2308860"/>
                </a:lnTo>
                <a:lnTo>
                  <a:pt x="400550" y="2300206"/>
                </a:lnTo>
                <a:lnTo>
                  <a:pt x="434847" y="2276776"/>
                </a:lnTo>
                <a:lnTo>
                  <a:pt x="457906" y="2242369"/>
                </a:lnTo>
                <a:lnTo>
                  <a:pt x="460855" y="2227834"/>
                </a:lnTo>
                <a:lnTo>
                  <a:pt x="107950" y="2227834"/>
                </a:lnTo>
                <a:lnTo>
                  <a:pt x="97420" y="2225732"/>
                </a:lnTo>
                <a:lnTo>
                  <a:pt x="88868" y="2219975"/>
                </a:lnTo>
                <a:lnTo>
                  <a:pt x="83125" y="2211385"/>
                </a:lnTo>
                <a:lnTo>
                  <a:pt x="81025" y="2200783"/>
                </a:lnTo>
                <a:lnTo>
                  <a:pt x="81025" y="108077"/>
                </a:lnTo>
                <a:lnTo>
                  <a:pt x="83125" y="97474"/>
                </a:lnTo>
                <a:lnTo>
                  <a:pt x="88868" y="88884"/>
                </a:lnTo>
                <a:lnTo>
                  <a:pt x="97420" y="83127"/>
                </a:lnTo>
                <a:lnTo>
                  <a:pt x="107950" y="81026"/>
                </a:lnTo>
                <a:lnTo>
                  <a:pt x="460939" y="81026"/>
                </a:lnTo>
                <a:lnTo>
                  <a:pt x="457906" y="65847"/>
                </a:lnTo>
                <a:lnTo>
                  <a:pt x="434848" y="31511"/>
                </a:lnTo>
                <a:lnTo>
                  <a:pt x="400550" y="8439"/>
                </a:lnTo>
                <a:lnTo>
                  <a:pt x="358394" y="0"/>
                </a:lnTo>
                <a:close/>
              </a:path>
              <a:path w="466725" h="2308860">
                <a:moveTo>
                  <a:pt x="460939" y="81026"/>
                </a:moveTo>
                <a:lnTo>
                  <a:pt x="358394" y="81026"/>
                </a:lnTo>
                <a:lnTo>
                  <a:pt x="368923" y="83127"/>
                </a:lnTo>
                <a:lnTo>
                  <a:pt x="377475" y="88884"/>
                </a:lnTo>
                <a:lnTo>
                  <a:pt x="383218" y="97474"/>
                </a:lnTo>
                <a:lnTo>
                  <a:pt x="385318" y="108077"/>
                </a:lnTo>
                <a:lnTo>
                  <a:pt x="385318" y="2200783"/>
                </a:lnTo>
                <a:lnTo>
                  <a:pt x="383218" y="2211385"/>
                </a:lnTo>
                <a:lnTo>
                  <a:pt x="377475" y="2219975"/>
                </a:lnTo>
                <a:lnTo>
                  <a:pt x="368923" y="2225732"/>
                </a:lnTo>
                <a:lnTo>
                  <a:pt x="358394" y="2227834"/>
                </a:lnTo>
                <a:lnTo>
                  <a:pt x="460855" y="2227834"/>
                </a:lnTo>
                <a:lnTo>
                  <a:pt x="466344" y="2200783"/>
                </a:lnTo>
                <a:lnTo>
                  <a:pt x="466344" y="108077"/>
                </a:lnTo>
                <a:lnTo>
                  <a:pt x="460939" y="81026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36242" y="985266"/>
            <a:ext cx="386080" cy="2226945"/>
          </a:xfrm>
          <a:custGeom>
            <a:avLst/>
            <a:gdLst/>
            <a:ahLst/>
            <a:cxnLst/>
            <a:rect l="l" t="t" r="r" b="b"/>
            <a:pathLst>
              <a:path w="386080" h="2226945">
                <a:moveTo>
                  <a:pt x="318007" y="0"/>
                </a:moveTo>
                <a:lnTo>
                  <a:pt x="67563" y="0"/>
                </a:lnTo>
                <a:lnTo>
                  <a:pt x="41147" y="5268"/>
                </a:lnTo>
                <a:lnTo>
                  <a:pt x="19684" y="19669"/>
                </a:lnTo>
                <a:lnTo>
                  <a:pt x="5270" y="41094"/>
                </a:lnTo>
                <a:lnTo>
                  <a:pt x="0" y="67437"/>
                </a:lnTo>
                <a:lnTo>
                  <a:pt x="0" y="2159127"/>
                </a:lnTo>
                <a:lnTo>
                  <a:pt x="5270" y="2184826"/>
                </a:lnTo>
                <a:lnTo>
                  <a:pt x="19685" y="2206323"/>
                </a:lnTo>
                <a:lnTo>
                  <a:pt x="41148" y="2221081"/>
                </a:lnTo>
                <a:lnTo>
                  <a:pt x="67563" y="2226564"/>
                </a:lnTo>
                <a:lnTo>
                  <a:pt x="318007" y="2226564"/>
                </a:lnTo>
                <a:lnTo>
                  <a:pt x="344424" y="2221081"/>
                </a:lnTo>
                <a:lnTo>
                  <a:pt x="365887" y="2206323"/>
                </a:lnTo>
                <a:lnTo>
                  <a:pt x="380301" y="2184826"/>
                </a:lnTo>
                <a:lnTo>
                  <a:pt x="385571" y="2159127"/>
                </a:lnTo>
                <a:lnTo>
                  <a:pt x="385571" y="67437"/>
                </a:lnTo>
                <a:lnTo>
                  <a:pt x="380301" y="41094"/>
                </a:lnTo>
                <a:lnTo>
                  <a:pt x="365887" y="19669"/>
                </a:lnTo>
                <a:lnTo>
                  <a:pt x="344424" y="5268"/>
                </a:lnTo>
                <a:lnTo>
                  <a:pt x="318007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36242" y="985266"/>
            <a:ext cx="386080" cy="2226945"/>
          </a:xfrm>
          <a:custGeom>
            <a:avLst/>
            <a:gdLst/>
            <a:ahLst/>
            <a:cxnLst/>
            <a:rect l="l" t="t" r="r" b="b"/>
            <a:pathLst>
              <a:path w="386080" h="2226945">
                <a:moveTo>
                  <a:pt x="385571" y="2159127"/>
                </a:moveTo>
                <a:lnTo>
                  <a:pt x="380301" y="2184826"/>
                </a:lnTo>
                <a:lnTo>
                  <a:pt x="365887" y="2206323"/>
                </a:lnTo>
                <a:lnTo>
                  <a:pt x="344424" y="2221081"/>
                </a:lnTo>
                <a:lnTo>
                  <a:pt x="318007" y="2226564"/>
                </a:lnTo>
                <a:lnTo>
                  <a:pt x="173220" y="2226564"/>
                </a:lnTo>
                <a:lnTo>
                  <a:pt x="98869" y="2226564"/>
                </a:lnTo>
                <a:lnTo>
                  <a:pt x="71477" y="2226564"/>
                </a:lnTo>
                <a:lnTo>
                  <a:pt x="67563" y="2226564"/>
                </a:lnTo>
                <a:lnTo>
                  <a:pt x="41147" y="2221081"/>
                </a:lnTo>
                <a:lnTo>
                  <a:pt x="19684" y="2206323"/>
                </a:lnTo>
                <a:lnTo>
                  <a:pt x="5270" y="2184826"/>
                </a:lnTo>
                <a:lnTo>
                  <a:pt x="0" y="2159127"/>
                </a:lnTo>
                <a:lnTo>
                  <a:pt x="0" y="949868"/>
                </a:lnTo>
                <a:lnTo>
                  <a:pt x="0" y="328898"/>
                </a:lnTo>
                <a:lnTo>
                  <a:pt x="0" y="100119"/>
                </a:lnTo>
                <a:lnTo>
                  <a:pt x="0" y="67437"/>
                </a:lnTo>
                <a:lnTo>
                  <a:pt x="5270" y="41094"/>
                </a:lnTo>
                <a:lnTo>
                  <a:pt x="19684" y="19669"/>
                </a:lnTo>
                <a:lnTo>
                  <a:pt x="41147" y="5268"/>
                </a:lnTo>
                <a:lnTo>
                  <a:pt x="67563" y="0"/>
                </a:lnTo>
                <a:lnTo>
                  <a:pt x="212351" y="0"/>
                </a:lnTo>
                <a:lnTo>
                  <a:pt x="286702" y="0"/>
                </a:lnTo>
                <a:lnTo>
                  <a:pt x="314094" y="0"/>
                </a:lnTo>
                <a:lnTo>
                  <a:pt x="318007" y="0"/>
                </a:lnTo>
                <a:lnTo>
                  <a:pt x="344424" y="5268"/>
                </a:lnTo>
                <a:lnTo>
                  <a:pt x="365887" y="19669"/>
                </a:lnTo>
                <a:lnTo>
                  <a:pt x="380301" y="41094"/>
                </a:lnTo>
                <a:lnTo>
                  <a:pt x="385571" y="67437"/>
                </a:lnTo>
                <a:lnTo>
                  <a:pt x="385571" y="2159127"/>
                </a:lnTo>
                <a:close/>
              </a:path>
            </a:pathLst>
          </a:custGeom>
          <a:ln w="19812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70660" y="1769364"/>
            <a:ext cx="1329055" cy="1325880"/>
          </a:xfrm>
          <a:custGeom>
            <a:avLst/>
            <a:gdLst/>
            <a:ahLst/>
            <a:cxnLst/>
            <a:rect l="l" t="t" r="r" b="b"/>
            <a:pathLst>
              <a:path w="1329055" h="1325880">
                <a:moveTo>
                  <a:pt x="664464" y="0"/>
                </a:moveTo>
                <a:lnTo>
                  <a:pt x="617003" y="1664"/>
                </a:lnTo>
                <a:lnTo>
                  <a:pt x="570445" y="6583"/>
                </a:lnTo>
                <a:lnTo>
                  <a:pt x="524901" y="14643"/>
                </a:lnTo>
                <a:lnTo>
                  <a:pt x="480483" y="25734"/>
                </a:lnTo>
                <a:lnTo>
                  <a:pt x="437304" y="39742"/>
                </a:lnTo>
                <a:lnTo>
                  <a:pt x="395476" y="56556"/>
                </a:lnTo>
                <a:lnTo>
                  <a:pt x="355112" y="76063"/>
                </a:lnTo>
                <a:lnTo>
                  <a:pt x="316323" y="98151"/>
                </a:lnTo>
                <a:lnTo>
                  <a:pt x="279223" y="122708"/>
                </a:lnTo>
                <a:lnTo>
                  <a:pt x="243923" y="149622"/>
                </a:lnTo>
                <a:lnTo>
                  <a:pt x="210536" y="178781"/>
                </a:lnTo>
                <a:lnTo>
                  <a:pt x="179175" y="210072"/>
                </a:lnTo>
                <a:lnTo>
                  <a:pt x="149951" y="243383"/>
                </a:lnTo>
                <a:lnTo>
                  <a:pt x="122977" y="278603"/>
                </a:lnTo>
                <a:lnTo>
                  <a:pt x="98365" y="315619"/>
                </a:lnTo>
                <a:lnTo>
                  <a:pt x="76228" y="354318"/>
                </a:lnTo>
                <a:lnTo>
                  <a:pt x="56678" y="394589"/>
                </a:lnTo>
                <a:lnTo>
                  <a:pt x="39828" y="436320"/>
                </a:lnTo>
                <a:lnTo>
                  <a:pt x="25789" y="479398"/>
                </a:lnTo>
                <a:lnTo>
                  <a:pt x="14675" y="523711"/>
                </a:lnTo>
                <a:lnTo>
                  <a:pt x="6597" y="569147"/>
                </a:lnTo>
                <a:lnTo>
                  <a:pt x="1668" y="615594"/>
                </a:lnTo>
                <a:lnTo>
                  <a:pt x="0" y="662940"/>
                </a:lnTo>
                <a:lnTo>
                  <a:pt x="1668" y="710285"/>
                </a:lnTo>
                <a:lnTo>
                  <a:pt x="6597" y="756732"/>
                </a:lnTo>
                <a:lnTo>
                  <a:pt x="14675" y="802168"/>
                </a:lnTo>
                <a:lnTo>
                  <a:pt x="25789" y="846481"/>
                </a:lnTo>
                <a:lnTo>
                  <a:pt x="39828" y="889559"/>
                </a:lnTo>
                <a:lnTo>
                  <a:pt x="56678" y="931290"/>
                </a:lnTo>
                <a:lnTo>
                  <a:pt x="76228" y="971561"/>
                </a:lnTo>
                <a:lnTo>
                  <a:pt x="98365" y="1010260"/>
                </a:lnTo>
                <a:lnTo>
                  <a:pt x="122977" y="1047276"/>
                </a:lnTo>
                <a:lnTo>
                  <a:pt x="149951" y="1082496"/>
                </a:lnTo>
                <a:lnTo>
                  <a:pt x="179175" y="1115807"/>
                </a:lnTo>
                <a:lnTo>
                  <a:pt x="210536" y="1147098"/>
                </a:lnTo>
                <a:lnTo>
                  <a:pt x="243923" y="1176257"/>
                </a:lnTo>
                <a:lnTo>
                  <a:pt x="279223" y="1203171"/>
                </a:lnTo>
                <a:lnTo>
                  <a:pt x="316323" y="1227728"/>
                </a:lnTo>
                <a:lnTo>
                  <a:pt x="355112" y="1249816"/>
                </a:lnTo>
                <a:lnTo>
                  <a:pt x="395476" y="1269323"/>
                </a:lnTo>
                <a:lnTo>
                  <a:pt x="437304" y="1286137"/>
                </a:lnTo>
                <a:lnTo>
                  <a:pt x="480483" y="1300145"/>
                </a:lnTo>
                <a:lnTo>
                  <a:pt x="524901" y="1311236"/>
                </a:lnTo>
                <a:lnTo>
                  <a:pt x="570445" y="1319296"/>
                </a:lnTo>
                <a:lnTo>
                  <a:pt x="617003" y="1324215"/>
                </a:lnTo>
                <a:lnTo>
                  <a:pt x="664464" y="1325880"/>
                </a:lnTo>
                <a:lnTo>
                  <a:pt x="711924" y="1324215"/>
                </a:lnTo>
                <a:lnTo>
                  <a:pt x="758482" y="1319296"/>
                </a:lnTo>
                <a:lnTo>
                  <a:pt x="804026" y="1311236"/>
                </a:lnTo>
                <a:lnTo>
                  <a:pt x="848444" y="1300145"/>
                </a:lnTo>
                <a:lnTo>
                  <a:pt x="891623" y="1286137"/>
                </a:lnTo>
                <a:lnTo>
                  <a:pt x="933451" y="1269323"/>
                </a:lnTo>
                <a:lnTo>
                  <a:pt x="973815" y="1249816"/>
                </a:lnTo>
                <a:lnTo>
                  <a:pt x="1012604" y="1227728"/>
                </a:lnTo>
                <a:lnTo>
                  <a:pt x="1049704" y="1203171"/>
                </a:lnTo>
                <a:lnTo>
                  <a:pt x="1085004" y="1176257"/>
                </a:lnTo>
                <a:lnTo>
                  <a:pt x="1118391" y="1147098"/>
                </a:lnTo>
                <a:lnTo>
                  <a:pt x="1149752" y="1115807"/>
                </a:lnTo>
                <a:lnTo>
                  <a:pt x="1178976" y="1082496"/>
                </a:lnTo>
                <a:lnTo>
                  <a:pt x="1205950" y="1047276"/>
                </a:lnTo>
                <a:lnTo>
                  <a:pt x="1230562" y="1010260"/>
                </a:lnTo>
                <a:lnTo>
                  <a:pt x="1252699" y="971561"/>
                </a:lnTo>
                <a:lnTo>
                  <a:pt x="1272249" y="931290"/>
                </a:lnTo>
                <a:lnTo>
                  <a:pt x="1289099" y="889559"/>
                </a:lnTo>
                <a:lnTo>
                  <a:pt x="1303138" y="846481"/>
                </a:lnTo>
                <a:lnTo>
                  <a:pt x="1314252" y="802168"/>
                </a:lnTo>
                <a:lnTo>
                  <a:pt x="1322330" y="756732"/>
                </a:lnTo>
                <a:lnTo>
                  <a:pt x="1327259" y="710285"/>
                </a:lnTo>
                <a:lnTo>
                  <a:pt x="1328928" y="662940"/>
                </a:lnTo>
                <a:lnTo>
                  <a:pt x="1327259" y="615594"/>
                </a:lnTo>
                <a:lnTo>
                  <a:pt x="1322330" y="569147"/>
                </a:lnTo>
                <a:lnTo>
                  <a:pt x="1314252" y="523711"/>
                </a:lnTo>
                <a:lnTo>
                  <a:pt x="1303138" y="479398"/>
                </a:lnTo>
                <a:lnTo>
                  <a:pt x="1289099" y="436320"/>
                </a:lnTo>
                <a:lnTo>
                  <a:pt x="1272249" y="394589"/>
                </a:lnTo>
                <a:lnTo>
                  <a:pt x="1252699" y="354318"/>
                </a:lnTo>
                <a:lnTo>
                  <a:pt x="1230562" y="315619"/>
                </a:lnTo>
                <a:lnTo>
                  <a:pt x="1205950" y="278603"/>
                </a:lnTo>
                <a:lnTo>
                  <a:pt x="1178976" y="243383"/>
                </a:lnTo>
                <a:lnTo>
                  <a:pt x="1149752" y="210072"/>
                </a:lnTo>
                <a:lnTo>
                  <a:pt x="1118391" y="178781"/>
                </a:lnTo>
                <a:lnTo>
                  <a:pt x="1085004" y="149622"/>
                </a:lnTo>
                <a:lnTo>
                  <a:pt x="1049704" y="122708"/>
                </a:lnTo>
                <a:lnTo>
                  <a:pt x="1012604" y="98151"/>
                </a:lnTo>
                <a:lnTo>
                  <a:pt x="973815" y="76063"/>
                </a:lnTo>
                <a:lnTo>
                  <a:pt x="933451" y="56556"/>
                </a:lnTo>
                <a:lnTo>
                  <a:pt x="891623" y="39742"/>
                </a:lnTo>
                <a:lnTo>
                  <a:pt x="848444" y="25734"/>
                </a:lnTo>
                <a:lnTo>
                  <a:pt x="804026" y="14643"/>
                </a:lnTo>
                <a:lnTo>
                  <a:pt x="758482" y="6583"/>
                </a:lnTo>
                <a:lnTo>
                  <a:pt x="711924" y="1664"/>
                </a:lnTo>
                <a:lnTo>
                  <a:pt x="6644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52955" y="1851660"/>
            <a:ext cx="1163320" cy="1161415"/>
          </a:xfrm>
          <a:custGeom>
            <a:avLst/>
            <a:gdLst/>
            <a:ahLst/>
            <a:cxnLst/>
            <a:rect l="l" t="t" r="r" b="b"/>
            <a:pathLst>
              <a:path w="1163320" h="1161414">
                <a:moveTo>
                  <a:pt x="581406" y="0"/>
                </a:moveTo>
                <a:lnTo>
                  <a:pt x="533727" y="1924"/>
                </a:lnTo>
                <a:lnTo>
                  <a:pt x="487110" y="7599"/>
                </a:lnTo>
                <a:lnTo>
                  <a:pt x="441702" y="16875"/>
                </a:lnTo>
                <a:lnTo>
                  <a:pt x="397654" y="29602"/>
                </a:lnTo>
                <a:lnTo>
                  <a:pt x="355115" y="45630"/>
                </a:lnTo>
                <a:lnTo>
                  <a:pt x="314236" y="64811"/>
                </a:lnTo>
                <a:lnTo>
                  <a:pt x="275166" y="86995"/>
                </a:lnTo>
                <a:lnTo>
                  <a:pt x="238054" y="112032"/>
                </a:lnTo>
                <a:lnTo>
                  <a:pt x="203051" y="139773"/>
                </a:lnTo>
                <a:lnTo>
                  <a:pt x="170306" y="170068"/>
                </a:lnTo>
                <a:lnTo>
                  <a:pt x="139970" y="202769"/>
                </a:lnTo>
                <a:lnTo>
                  <a:pt x="112190" y="237725"/>
                </a:lnTo>
                <a:lnTo>
                  <a:pt x="87118" y="274788"/>
                </a:lnTo>
                <a:lnTo>
                  <a:pt x="64904" y="313807"/>
                </a:lnTo>
                <a:lnTo>
                  <a:pt x="45696" y="354633"/>
                </a:lnTo>
                <a:lnTo>
                  <a:pt x="29644" y="397117"/>
                </a:lnTo>
                <a:lnTo>
                  <a:pt x="16899" y="441110"/>
                </a:lnTo>
                <a:lnTo>
                  <a:pt x="7610" y="486461"/>
                </a:lnTo>
                <a:lnTo>
                  <a:pt x="1927" y="533022"/>
                </a:lnTo>
                <a:lnTo>
                  <a:pt x="0" y="580644"/>
                </a:lnTo>
                <a:lnTo>
                  <a:pt x="1927" y="628265"/>
                </a:lnTo>
                <a:lnTo>
                  <a:pt x="7610" y="674826"/>
                </a:lnTo>
                <a:lnTo>
                  <a:pt x="16899" y="720177"/>
                </a:lnTo>
                <a:lnTo>
                  <a:pt x="29644" y="764170"/>
                </a:lnTo>
                <a:lnTo>
                  <a:pt x="45696" y="806654"/>
                </a:lnTo>
                <a:lnTo>
                  <a:pt x="64904" y="847480"/>
                </a:lnTo>
                <a:lnTo>
                  <a:pt x="87118" y="886499"/>
                </a:lnTo>
                <a:lnTo>
                  <a:pt x="112190" y="923562"/>
                </a:lnTo>
                <a:lnTo>
                  <a:pt x="139970" y="958518"/>
                </a:lnTo>
                <a:lnTo>
                  <a:pt x="170306" y="991219"/>
                </a:lnTo>
                <a:lnTo>
                  <a:pt x="203051" y="1021514"/>
                </a:lnTo>
                <a:lnTo>
                  <a:pt x="238054" y="1049255"/>
                </a:lnTo>
                <a:lnTo>
                  <a:pt x="275166" y="1074292"/>
                </a:lnTo>
                <a:lnTo>
                  <a:pt x="314236" y="1096476"/>
                </a:lnTo>
                <a:lnTo>
                  <a:pt x="355115" y="1115657"/>
                </a:lnTo>
                <a:lnTo>
                  <a:pt x="397654" y="1131685"/>
                </a:lnTo>
                <a:lnTo>
                  <a:pt x="441702" y="1144412"/>
                </a:lnTo>
                <a:lnTo>
                  <a:pt x="487110" y="1153688"/>
                </a:lnTo>
                <a:lnTo>
                  <a:pt x="533727" y="1159363"/>
                </a:lnTo>
                <a:lnTo>
                  <a:pt x="581406" y="1161288"/>
                </a:lnTo>
                <a:lnTo>
                  <a:pt x="629084" y="1159363"/>
                </a:lnTo>
                <a:lnTo>
                  <a:pt x="675701" y="1153688"/>
                </a:lnTo>
                <a:lnTo>
                  <a:pt x="721109" y="1144412"/>
                </a:lnTo>
                <a:lnTo>
                  <a:pt x="765157" y="1131685"/>
                </a:lnTo>
                <a:lnTo>
                  <a:pt x="807696" y="1115657"/>
                </a:lnTo>
                <a:lnTo>
                  <a:pt x="848575" y="1096476"/>
                </a:lnTo>
                <a:lnTo>
                  <a:pt x="887645" y="1074292"/>
                </a:lnTo>
                <a:lnTo>
                  <a:pt x="924757" y="1049255"/>
                </a:lnTo>
                <a:lnTo>
                  <a:pt x="959760" y="1021514"/>
                </a:lnTo>
                <a:lnTo>
                  <a:pt x="992505" y="991219"/>
                </a:lnTo>
                <a:lnTo>
                  <a:pt x="1022841" y="958518"/>
                </a:lnTo>
                <a:lnTo>
                  <a:pt x="1050621" y="923562"/>
                </a:lnTo>
                <a:lnTo>
                  <a:pt x="1075693" y="886499"/>
                </a:lnTo>
                <a:lnTo>
                  <a:pt x="1097907" y="847480"/>
                </a:lnTo>
                <a:lnTo>
                  <a:pt x="1117115" y="806654"/>
                </a:lnTo>
                <a:lnTo>
                  <a:pt x="1133167" y="764170"/>
                </a:lnTo>
                <a:lnTo>
                  <a:pt x="1145912" y="720177"/>
                </a:lnTo>
                <a:lnTo>
                  <a:pt x="1155201" y="674826"/>
                </a:lnTo>
                <a:lnTo>
                  <a:pt x="1160884" y="628265"/>
                </a:lnTo>
                <a:lnTo>
                  <a:pt x="1162812" y="580644"/>
                </a:lnTo>
                <a:lnTo>
                  <a:pt x="1160884" y="533022"/>
                </a:lnTo>
                <a:lnTo>
                  <a:pt x="1155201" y="486461"/>
                </a:lnTo>
                <a:lnTo>
                  <a:pt x="1145912" y="441110"/>
                </a:lnTo>
                <a:lnTo>
                  <a:pt x="1133167" y="397117"/>
                </a:lnTo>
                <a:lnTo>
                  <a:pt x="1117115" y="354633"/>
                </a:lnTo>
                <a:lnTo>
                  <a:pt x="1097907" y="313807"/>
                </a:lnTo>
                <a:lnTo>
                  <a:pt x="1075693" y="274788"/>
                </a:lnTo>
                <a:lnTo>
                  <a:pt x="1050621" y="237725"/>
                </a:lnTo>
                <a:lnTo>
                  <a:pt x="1022841" y="202769"/>
                </a:lnTo>
                <a:lnTo>
                  <a:pt x="992505" y="170068"/>
                </a:lnTo>
                <a:lnTo>
                  <a:pt x="959760" y="139773"/>
                </a:lnTo>
                <a:lnTo>
                  <a:pt x="924757" y="112032"/>
                </a:lnTo>
                <a:lnTo>
                  <a:pt x="887645" y="86995"/>
                </a:lnTo>
                <a:lnTo>
                  <a:pt x="848575" y="64811"/>
                </a:lnTo>
                <a:lnTo>
                  <a:pt x="807696" y="45630"/>
                </a:lnTo>
                <a:lnTo>
                  <a:pt x="765157" y="29602"/>
                </a:lnTo>
                <a:lnTo>
                  <a:pt x="721109" y="16875"/>
                </a:lnTo>
                <a:lnTo>
                  <a:pt x="675701" y="7599"/>
                </a:lnTo>
                <a:lnTo>
                  <a:pt x="629084" y="1924"/>
                </a:lnTo>
                <a:lnTo>
                  <a:pt x="58140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9471" y="2235559"/>
            <a:ext cx="586105" cy="1221105"/>
          </a:xfrm>
          <a:custGeom>
            <a:avLst/>
            <a:gdLst/>
            <a:ahLst/>
            <a:cxnLst/>
            <a:rect l="l" t="t" r="r" b="b"/>
            <a:pathLst>
              <a:path w="586105" h="1221104">
                <a:moveTo>
                  <a:pt x="380672" y="0"/>
                </a:moveTo>
                <a:lnTo>
                  <a:pt x="357003" y="5466"/>
                </a:lnTo>
                <a:lnTo>
                  <a:pt x="329952" y="24721"/>
                </a:lnTo>
                <a:lnTo>
                  <a:pt x="309664" y="66061"/>
                </a:lnTo>
                <a:lnTo>
                  <a:pt x="258319" y="112742"/>
                </a:lnTo>
                <a:lnTo>
                  <a:pt x="146940" y="226907"/>
                </a:lnTo>
                <a:lnTo>
                  <a:pt x="39507" y="369742"/>
                </a:lnTo>
                <a:lnTo>
                  <a:pt x="0" y="502433"/>
                </a:lnTo>
                <a:lnTo>
                  <a:pt x="7657" y="546404"/>
                </a:lnTo>
                <a:lnTo>
                  <a:pt x="18472" y="594116"/>
                </a:lnTo>
                <a:lnTo>
                  <a:pt x="31429" y="644482"/>
                </a:lnTo>
                <a:lnTo>
                  <a:pt x="59701" y="748821"/>
                </a:lnTo>
                <a:lnTo>
                  <a:pt x="72983" y="800618"/>
                </a:lnTo>
                <a:lnTo>
                  <a:pt x="84341" y="850715"/>
                </a:lnTo>
                <a:lnTo>
                  <a:pt x="92757" y="898024"/>
                </a:lnTo>
                <a:lnTo>
                  <a:pt x="97216" y="941456"/>
                </a:lnTo>
                <a:lnTo>
                  <a:pt x="96701" y="979924"/>
                </a:lnTo>
                <a:lnTo>
                  <a:pt x="62760" y="1088703"/>
                </a:lnTo>
                <a:lnTo>
                  <a:pt x="37580" y="1152816"/>
                </a:lnTo>
                <a:lnTo>
                  <a:pt x="19166" y="1196951"/>
                </a:lnTo>
                <a:lnTo>
                  <a:pt x="12026" y="1213379"/>
                </a:lnTo>
                <a:lnTo>
                  <a:pt x="446443" y="1220872"/>
                </a:lnTo>
                <a:lnTo>
                  <a:pt x="469350" y="1205214"/>
                </a:lnTo>
                <a:lnTo>
                  <a:pt x="516928" y="1156372"/>
                </a:lnTo>
                <a:lnTo>
                  <a:pt x="557456" y="1071550"/>
                </a:lnTo>
                <a:lnTo>
                  <a:pt x="559219" y="947949"/>
                </a:lnTo>
                <a:lnTo>
                  <a:pt x="570184" y="913239"/>
                </a:lnTo>
                <a:lnTo>
                  <a:pt x="586079" y="818759"/>
                </a:lnTo>
                <a:lnTo>
                  <a:pt x="581400" y="678987"/>
                </a:lnTo>
                <a:lnTo>
                  <a:pt x="530644" y="508402"/>
                </a:lnTo>
                <a:lnTo>
                  <a:pt x="511178" y="457241"/>
                </a:lnTo>
                <a:lnTo>
                  <a:pt x="498299" y="406829"/>
                </a:lnTo>
                <a:lnTo>
                  <a:pt x="490724" y="357550"/>
                </a:lnTo>
                <a:lnTo>
                  <a:pt x="487172" y="309788"/>
                </a:lnTo>
                <a:lnTo>
                  <a:pt x="486360" y="263927"/>
                </a:lnTo>
                <a:lnTo>
                  <a:pt x="487006" y="220350"/>
                </a:lnTo>
                <a:lnTo>
                  <a:pt x="487829" y="179441"/>
                </a:lnTo>
                <a:lnTo>
                  <a:pt x="487545" y="141583"/>
                </a:lnTo>
                <a:lnTo>
                  <a:pt x="478531" y="76560"/>
                </a:lnTo>
                <a:lnTo>
                  <a:pt x="449707" y="28349"/>
                </a:lnTo>
                <a:lnTo>
                  <a:pt x="390817" y="21"/>
                </a:lnTo>
                <a:lnTo>
                  <a:pt x="380672" y="0"/>
                </a:lnTo>
                <a:close/>
              </a:path>
            </a:pathLst>
          </a:custGeom>
          <a:solidFill>
            <a:srgbClr val="FFBD8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48486" y="2305811"/>
            <a:ext cx="118745" cy="426720"/>
          </a:xfrm>
          <a:custGeom>
            <a:avLst/>
            <a:gdLst/>
            <a:ahLst/>
            <a:cxnLst/>
            <a:rect l="l" t="t" r="r" b="b"/>
            <a:pathLst>
              <a:path w="118744" h="426719">
                <a:moveTo>
                  <a:pt x="116204" y="0"/>
                </a:moveTo>
                <a:lnTo>
                  <a:pt x="111632" y="3048"/>
                </a:lnTo>
                <a:lnTo>
                  <a:pt x="107187" y="7493"/>
                </a:lnTo>
                <a:lnTo>
                  <a:pt x="99567" y="13462"/>
                </a:lnTo>
                <a:lnTo>
                  <a:pt x="86603" y="69126"/>
                </a:lnTo>
                <a:lnTo>
                  <a:pt x="66476" y="125510"/>
                </a:lnTo>
                <a:lnTo>
                  <a:pt x="42875" y="179004"/>
                </a:lnTo>
                <a:lnTo>
                  <a:pt x="19486" y="226001"/>
                </a:lnTo>
                <a:lnTo>
                  <a:pt x="0" y="262889"/>
                </a:lnTo>
                <a:lnTo>
                  <a:pt x="3115" y="313884"/>
                </a:lnTo>
                <a:lnTo>
                  <a:pt x="40925" y="367379"/>
                </a:lnTo>
                <a:lnTo>
                  <a:pt x="84689" y="409586"/>
                </a:lnTo>
                <a:lnTo>
                  <a:pt x="105663" y="426719"/>
                </a:lnTo>
                <a:lnTo>
                  <a:pt x="109150" y="407237"/>
                </a:lnTo>
                <a:lnTo>
                  <a:pt x="115458" y="356488"/>
                </a:lnTo>
                <a:lnTo>
                  <a:pt x="118362" y="286023"/>
                </a:lnTo>
                <a:lnTo>
                  <a:pt x="111632" y="207390"/>
                </a:lnTo>
                <a:lnTo>
                  <a:pt x="106203" y="152965"/>
                </a:lnTo>
                <a:lnTo>
                  <a:pt x="106584" y="96885"/>
                </a:lnTo>
                <a:lnTo>
                  <a:pt x="110632" y="44209"/>
                </a:lnTo>
                <a:lnTo>
                  <a:pt x="116204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99616" y="2278379"/>
            <a:ext cx="108203" cy="80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52016" y="2607564"/>
            <a:ext cx="7620" cy="45720"/>
          </a:xfrm>
          <a:custGeom>
            <a:avLst/>
            <a:gdLst/>
            <a:ahLst/>
            <a:cxnLst/>
            <a:rect l="l" t="t" r="r" b="b"/>
            <a:pathLst>
              <a:path w="7619" h="45719">
                <a:moveTo>
                  <a:pt x="4571" y="32615"/>
                </a:moveTo>
                <a:lnTo>
                  <a:pt x="4571" y="33528"/>
                </a:lnTo>
                <a:lnTo>
                  <a:pt x="7619" y="45719"/>
                </a:lnTo>
                <a:lnTo>
                  <a:pt x="4714" y="33432"/>
                </a:lnTo>
                <a:lnTo>
                  <a:pt x="4571" y="32615"/>
                </a:lnTo>
                <a:close/>
              </a:path>
              <a:path w="7619" h="45719">
                <a:moveTo>
                  <a:pt x="1996" y="16658"/>
                </a:moveTo>
                <a:lnTo>
                  <a:pt x="2667" y="21717"/>
                </a:lnTo>
                <a:lnTo>
                  <a:pt x="4571" y="32615"/>
                </a:lnTo>
                <a:lnTo>
                  <a:pt x="4571" y="25908"/>
                </a:lnTo>
                <a:lnTo>
                  <a:pt x="3047" y="19812"/>
                </a:lnTo>
                <a:lnTo>
                  <a:pt x="1996" y="16658"/>
                </a:lnTo>
                <a:close/>
              </a:path>
              <a:path w="7619" h="45719">
                <a:moveTo>
                  <a:pt x="1523" y="13089"/>
                </a:moveTo>
                <a:lnTo>
                  <a:pt x="1523" y="15240"/>
                </a:lnTo>
                <a:lnTo>
                  <a:pt x="1996" y="16658"/>
                </a:lnTo>
                <a:lnTo>
                  <a:pt x="1523" y="13089"/>
                </a:lnTo>
                <a:close/>
              </a:path>
              <a:path w="7619" h="45719">
                <a:moveTo>
                  <a:pt x="443" y="3934"/>
                </a:moveTo>
                <a:lnTo>
                  <a:pt x="1190" y="10572"/>
                </a:lnTo>
                <a:lnTo>
                  <a:pt x="1523" y="13089"/>
                </a:lnTo>
                <a:lnTo>
                  <a:pt x="1523" y="6096"/>
                </a:lnTo>
                <a:lnTo>
                  <a:pt x="443" y="3934"/>
                </a:lnTo>
                <a:close/>
              </a:path>
              <a:path w="7619" h="45719">
                <a:moveTo>
                  <a:pt x="0" y="0"/>
                </a:moveTo>
                <a:lnTo>
                  <a:pt x="0" y="3048"/>
                </a:lnTo>
                <a:lnTo>
                  <a:pt x="443" y="3934"/>
                </a:lnTo>
                <a:lnTo>
                  <a:pt x="0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75816" y="2673095"/>
            <a:ext cx="170815" cy="783590"/>
          </a:xfrm>
          <a:custGeom>
            <a:avLst/>
            <a:gdLst/>
            <a:ahLst/>
            <a:cxnLst/>
            <a:rect l="l" t="t" r="r" b="b"/>
            <a:pathLst>
              <a:path w="170814" h="783589">
                <a:moveTo>
                  <a:pt x="89789" y="0"/>
                </a:moveTo>
                <a:lnTo>
                  <a:pt x="103576" y="66506"/>
                </a:lnTo>
                <a:lnTo>
                  <a:pt x="111883" y="113376"/>
                </a:lnTo>
                <a:lnTo>
                  <a:pt x="119801" y="166504"/>
                </a:lnTo>
                <a:lnTo>
                  <a:pt x="126333" y="223774"/>
                </a:lnTo>
                <a:lnTo>
                  <a:pt x="130479" y="283070"/>
                </a:lnTo>
                <a:lnTo>
                  <a:pt x="131243" y="342279"/>
                </a:lnTo>
                <a:lnTo>
                  <a:pt x="127624" y="399283"/>
                </a:lnTo>
                <a:lnTo>
                  <a:pt x="118626" y="451969"/>
                </a:lnTo>
                <a:lnTo>
                  <a:pt x="103251" y="498221"/>
                </a:lnTo>
                <a:lnTo>
                  <a:pt x="102691" y="529679"/>
                </a:lnTo>
                <a:lnTo>
                  <a:pt x="93154" y="605869"/>
                </a:lnTo>
                <a:lnTo>
                  <a:pt x="62853" y="699514"/>
                </a:lnTo>
                <a:lnTo>
                  <a:pt x="0" y="783336"/>
                </a:lnTo>
                <a:lnTo>
                  <a:pt x="29971" y="783336"/>
                </a:lnTo>
                <a:lnTo>
                  <a:pt x="48446" y="770933"/>
                </a:lnTo>
                <a:lnTo>
                  <a:pt x="89090" y="732504"/>
                </a:lnTo>
                <a:lnTo>
                  <a:pt x="129734" y="666214"/>
                </a:lnTo>
                <a:lnTo>
                  <a:pt x="148209" y="570230"/>
                </a:lnTo>
                <a:lnTo>
                  <a:pt x="147901" y="556200"/>
                </a:lnTo>
                <a:lnTo>
                  <a:pt x="146891" y="541337"/>
                </a:lnTo>
                <a:lnTo>
                  <a:pt x="145047" y="525903"/>
                </a:lnTo>
                <a:lnTo>
                  <a:pt x="142240" y="510159"/>
                </a:lnTo>
                <a:lnTo>
                  <a:pt x="146684" y="497435"/>
                </a:lnTo>
                <a:lnTo>
                  <a:pt x="156464" y="461232"/>
                </a:lnTo>
                <a:lnTo>
                  <a:pt x="166243" y="404502"/>
                </a:lnTo>
                <a:lnTo>
                  <a:pt x="170688" y="330200"/>
                </a:lnTo>
                <a:lnTo>
                  <a:pt x="168940" y="284852"/>
                </a:lnTo>
                <a:lnTo>
                  <a:pt x="163169" y="235707"/>
                </a:lnTo>
                <a:lnTo>
                  <a:pt x="152582" y="183265"/>
                </a:lnTo>
                <a:lnTo>
                  <a:pt x="136387" y="128024"/>
                </a:lnTo>
                <a:lnTo>
                  <a:pt x="113791" y="70485"/>
                </a:lnTo>
                <a:lnTo>
                  <a:pt x="106451" y="53363"/>
                </a:lnTo>
                <a:lnTo>
                  <a:pt x="100123" y="35813"/>
                </a:lnTo>
                <a:lnTo>
                  <a:pt x="94628" y="17978"/>
                </a:lnTo>
                <a:lnTo>
                  <a:pt x="89789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72083" y="3380232"/>
            <a:ext cx="951230" cy="1346200"/>
          </a:xfrm>
          <a:custGeom>
            <a:avLst/>
            <a:gdLst/>
            <a:ahLst/>
            <a:cxnLst/>
            <a:rect l="l" t="t" r="r" b="b"/>
            <a:pathLst>
              <a:path w="951230" h="1346200">
                <a:moveTo>
                  <a:pt x="439762" y="0"/>
                </a:moveTo>
                <a:lnTo>
                  <a:pt x="0" y="1345692"/>
                </a:lnTo>
                <a:lnTo>
                  <a:pt x="555663" y="1345692"/>
                </a:lnTo>
                <a:lnTo>
                  <a:pt x="950976" y="138049"/>
                </a:lnTo>
                <a:lnTo>
                  <a:pt x="43976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27936" y="3489959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0" y="0"/>
                </a:moveTo>
                <a:lnTo>
                  <a:pt x="0" y="3175"/>
                </a:lnTo>
                <a:lnTo>
                  <a:pt x="95122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20139" y="3493008"/>
            <a:ext cx="502920" cy="1233170"/>
          </a:xfrm>
          <a:custGeom>
            <a:avLst/>
            <a:gdLst/>
            <a:ahLst/>
            <a:cxnLst/>
            <a:rect l="l" t="t" r="r" b="b"/>
            <a:pathLst>
              <a:path w="502919" h="1233170">
                <a:moveTo>
                  <a:pt x="407669" y="0"/>
                </a:moveTo>
                <a:lnTo>
                  <a:pt x="0" y="1232916"/>
                </a:lnTo>
                <a:lnTo>
                  <a:pt x="107886" y="1232916"/>
                </a:lnTo>
                <a:lnTo>
                  <a:pt x="502919" y="25400"/>
                </a:lnTo>
                <a:lnTo>
                  <a:pt x="407669" y="0"/>
                </a:lnTo>
                <a:close/>
              </a:path>
            </a:pathLst>
          </a:custGeom>
          <a:solidFill>
            <a:srgbClr val="515A6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20139" y="3493008"/>
            <a:ext cx="502920" cy="1233170"/>
          </a:xfrm>
          <a:custGeom>
            <a:avLst/>
            <a:gdLst/>
            <a:ahLst/>
            <a:cxnLst/>
            <a:rect l="l" t="t" r="r" b="b"/>
            <a:pathLst>
              <a:path w="502919" h="1233170">
                <a:moveTo>
                  <a:pt x="407669" y="0"/>
                </a:moveTo>
                <a:lnTo>
                  <a:pt x="0" y="1232916"/>
                </a:lnTo>
                <a:lnTo>
                  <a:pt x="107886" y="1232916"/>
                </a:lnTo>
                <a:lnTo>
                  <a:pt x="502919" y="25400"/>
                </a:lnTo>
                <a:lnTo>
                  <a:pt x="40766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47176" y="3309078"/>
            <a:ext cx="655320" cy="326390"/>
          </a:xfrm>
          <a:custGeom>
            <a:avLst/>
            <a:gdLst/>
            <a:ahLst/>
            <a:cxnLst/>
            <a:rect l="l" t="t" r="r" b="b"/>
            <a:pathLst>
              <a:path w="655319" h="326389">
                <a:moveTo>
                  <a:pt x="70657" y="0"/>
                </a:moveTo>
                <a:lnTo>
                  <a:pt x="43057" y="11733"/>
                </a:lnTo>
                <a:lnTo>
                  <a:pt x="19949" y="34159"/>
                </a:lnTo>
                <a:lnTo>
                  <a:pt x="4141" y="65311"/>
                </a:lnTo>
                <a:lnTo>
                  <a:pt x="0" y="100661"/>
                </a:lnTo>
                <a:lnTo>
                  <a:pt x="6945" y="132653"/>
                </a:lnTo>
                <a:lnTo>
                  <a:pt x="23715" y="157930"/>
                </a:lnTo>
                <a:lnTo>
                  <a:pt x="49048" y="173134"/>
                </a:lnTo>
                <a:lnTo>
                  <a:pt x="555055" y="324391"/>
                </a:lnTo>
                <a:lnTo>
                  <a:pt x="584304" y="326100"/>
                </a:lnTo>
                <a:lnTo>
                  <a:pt x="611887" y="314628"/>
                </a:lnTo>
                <a:lnTo>
                  <a:pt x="634993" y="291941"/>
                </a:lnTo>
                <a:lnTo>
                  <a:pt x="650813" y="260002"/>
                </a:lnTo>
                <a:lnTo>
                  <a:pt x="654950" y="225460"/>
                </a:lnTo>
                <a:lnTo>
                  <a:pt x="648003" y="193883"/>
                </a:lnTo>
                <a:lnTo>
                  <a:pt x="631221" y="168759"/>
                </a:lnTo>
                <a:lnTo>
                  <a:pt x="605855" y="153576"/>
                </a:lnTo>
                <a:lnTo>
                  <a:pt x="99937" y="922"/>
                </a:lnTo>
                <a:lnTo>
                  <a:pt x="7065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555384" y="3477266"/>
            <a:ext cx="84177" cy="826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50791" y="2502407"/>
            <a:ext cx="879475" cy="1370330"/>
          </a:xfrm>
          <a:custGeom>
            <a:avLst/>
            <a:gdLst/>
            <a:ahLst/>
            <a:cxnLst/>
            <a:rect l="l" t="t" r="r" b="b"/>
            <a:pathLst>
              <a:path w="879475" h="1370329">
                <a:moveTo>
                  <a:pt x="96012" y="595757"/>
                </a:moveTo>
                <a:lnTo>
                  <a:pt x="91567" y="595757"/>
                </a:lnTo>
                <a:lnTo>
                  <a:pt x="74781" y="598900"/>
                </a:lnTo>
                <a:lnTo>
                  <a:pt x="29972" y="619760"/>
                </a:lnTo>
                <a:lnTo>
                  <a:pt x="3004" y="663658"/>
                </a:lnTo>
                <a:lnTo>
                  <a:pt x="0" y="684276"/>
                </a:lnTo>
                <a:lnTo>
                  <a:pt x="1061" y="696936"/>
                </a:lnTo>
                <a:lnTo>
                  <a:pt x="6207" y="719169"/>
                </a:lnTo>
                <a:lnTo>
                  <a:pt x="18377" y="744212"/>
                </a:lnTo>
                <a:lnTo>
                  <a:pt x="40512" y="765302"/>
                </a:lnTo>
                <a:lnTo>
                  <a:pt x="58894" y="780609"/>
                </a:lnTo>
                <a:lnTo>
                  <a:pt x="84026" y="805465"/>
                </a:lnTo>
                <a:lnTo>
                  <a:pt x="123062" y="852297"/>
                </a:lnTo>
                <a:lnTo>
                  <a:pt x="143351" y="900052"/>
                </a:lnTo>
                <a:lnTo>
                  <a:pt x="150113" y="916940"/>
                </a:lnTo>
                <a:lnTo>
                  <a:pt x="163897" y="950523"/>
                </a:lnTo>
                <a:lnTo>
                  <a:pt x="178562" y="982154"/>
                </a:lnTo>
                <a:lnTo>
                  <a:pt x="194369" y="1009308"/>
                </a:lnTo>
                <a:lnTo>
                  <a:pt x="211582" y="1029462"/>
                </a:lnTo>
                <a:lnTo>
                  <a:pt x="233610" y="1057241"/>
                </a:lnTo>
                <a:lnTo>
                  <a:pt x="251097" y="1095069"/>
                </a:lnTo>
                <a:lnTo>
                  <a:pt x="264463" y="1140319"/>
                </a:lnTo>
                <a:lnTo>
                  <a:pt x="274128" y="1190366"/>
                </a:lnTo>
                <a:lnTo>
                  <a:pt x="280511" y="1242583"/>
                </a:lnTo>
                <a:lnTo>
                  <a:pt x="284034" y="1294344"/>
                </a:lnTo>
                <a:lnTo>
                  <a:pt x="285115" y="1343025"/>
                </a:lnTo>
                <a:lnTo>
                  <a:pt x="285115" y="1370076"/>
                </a:lnTo>
                <a:lnTo>
                  <a:pt x="790829" y="1370076"/>
                </a:lnTo>
                <a:lnTo>
                  <a:pt x="790829" y="1298067"/>
                </a:lnTo>
                <a:lnTo>
                  <a:pt x="791700" y="1277941"/>
                </a:lnTo>
                <a:lnTo>
                  <a:pt x="796655" y="1230693"/>
                </a:lnTo>
                <a:lnTo>
                  <a:pt x="809206" y="1165729"/>
                </a:lnTo>
                <a:lnTo>
                  <a:pt x="832866" y="1092454"/>
                </a:lnTo>
                <a:lnTo>
                  <a:pt x="857220" y="1025923"/>
                </a:lnTo>
                <a:lnTo>
                  <a:pt x="871299" y="974455"/>
                </a:lnTo>
                <a:lnTo>
                  <a:pt x="877782" y="937345"/>
                </a:lnTo>
                <a:lnTo>
                  <a:pt x="879348" y="913892"/>
                </a:lnTo>
                <a:lnTo>
                  <a:pt x="879348" y="675259"/>
                </a:lnTo>
                <a:lnTo>
                  <a:pt x="234061" y="675259"/>
                </a:lnTo>
                <a:lnTo>
                  <a:pt x="229616" y="672338"/>
                </a:lnTo>
                <a:lnTo>
                  <a:pt x="187825" y="634940"/>
                </a:lnTo>
                <a:lnTo>
                  <a:pt x="156083" y="613791"/>
                </a:lnTo>
                <a:lnTo>
                  <a:pt x="111113" y="597306"/>
                </a:lnTo>
                <a:lnTo>
                  <a:pt x="96012" y="595757"/>
                </a:lnTo>
                <a:close/>
              </a:path>
              <a:path w="879475" h="1370329">
                <a:moveTo>
                  <a:pt x="373634" y="0"/>
                </a:moveTo>
                <a:lnTo>
                  <a:pt x="372110" y="0"/>
                </a:lnTo>
                <a:lnTo>
                  <a:pt x="346442" y="3145"/>
                </a:lnTo>
                <a:lnTo>
                  <a:pt x="308012" y="24056"/>
                </a:lnTo>
                <a:lnTo>
                  <a:pt x="283368" y="56114"/>
                </a:lnTo>
                <a:lnTo>
                  <a:pt x="267081" y="96012"/>
                </a:lnTo>
                <a:lnTo>
                  <a:pt x="267081" y="666242"/>
                </a:lnTo>
                <a:lnTo>
                  <a:pt x="250571" y="670814"/>
                </a:lnTo>
                <a:lnTo>
                  <a:pt x="246125" y="673735"/>
                </a:lnTo>
                <a:lnTo>
                  <a:pt x="240157" y="675259"/>
                </a:lnTo>
                <a:lnTo>
                  <a:pt x="879348" y="675259"/>
                </a:lnTo>
                <a:lnTo>
                  <a:pt x="879249" y="625729"/>
                </a:lnTo>
                <a:lnTo>
                  <a:pt x="870454" y="582104"/>
                </a:lnTo>
                <a:lnTo>
                  <a:pt x="847746" y="545347"/>
                </a:lnTo>
                <a:lnTo>
                  <a:pt x="800324" y="520142"/>
                </a:lnTo>
                <a:lnTo>
                  <a:pt x="762254" y="516255"/>
                </a:lnTo>
                <a:lnTo>
                  <a:pt x="750316" y="516255"/>
                </a:lnTo>
                <a:lnTo>
                  <a:pt x="744347" y="511683"/>
                </a:lnTo>
                <a:lnTo>
                  <a:pt x="741299" y="505714"/>
                </a:lnTo>
                <a:lnTo>
                  <a:pt x="741299" y="504190"/>
                </a:lnTo>
                <a:lnTo>
                  <a:pt x="739775" y="502666"/>
                </a:lnTo>
                <a:lnTo>
                  <a:pt x="738251" y="499744"/>
                </a:lnTo>
                <a:lnTo>
                  <a:pt x="735330" y="496697"/>
                </a:lnTo>
                <a:lnTo>
                  <a:pt x="732282" y="490728"/>
                </a:lnTo>
                <a:lnTo>
                  <a:pt x="726313" y="484759"/>
                </a:lnTo>
                <a:lnTo>
                  <a:pt x="715785" y="475918"/>
                </a:lnTo>
                <a:lnTo>
                  <a:pt x="701941" y="468249"/>
                </a:lnTo>
                <a:lnTo>
                  <a:pt x="613791" y="468249"/>
                </a:lnTo>
                <a:lnTo>
                  <a:pt x="606298" y="465200"/>
                </a:lnTo>
                <a:lnTo>
                  <a:pt x="603250" y="459231"/>
                </a:lnTo>
                <a:lnTo>
                  <a:pt x="601726" y="457708"/>
                </a:lnTo>
                <a:lnTo>
                  <a:pt x="601726" y="456184"/>
                </a:lnTo>
                <a:lnTo>
                  <a:pt x="600202" y="453136"/>
                </a:lnTo>
                <a:lnTo>
                  <a:pt x="597281" y="450215"/>
                </a:lnTo>
                <a:lnTo>
                  <a:pt x="594231" y="446045"/>
                </a:lnTo>
                <a:lnTo>
                  <a:pt x="565767" y="418365"/>
                </a:lnTo>
                <a:lnTo>
                  <a:pt x="542793" y="406654"/>
                </a:lnTo>
                <a:lnTo>
                  <a:pt x="480187" y="406654"/>
                </a:lnTo>
                <a:lnTo>
                  <a:pt x="475742" y="405130"/>
                </a:lnTo>
                <a:lnTo>
                  <a:pt x="471170" y="402209"/>
                </a:lnTo>
                <a:lnTo>
                  <a:pt x="468122" y="399161"/>
                </a:lnTo>
                <a:lnTo>
                  <a:pt x="465200" y="394716"/>
                </a:lnTo>
                <a:lnTo>
                  <a:pt x="465200" y="82550"/>
                </a:lnTo>
                <a:lnTo>
                  <a:pt x="463677" y="81025"/>
                </a:lnTo>
                <a:lnTo>
                  <a:pt x="463677" y="77978"/>
                </a:lnTo>
                <a:lnTo>
                  <a:pt x="462153" y="73533"/>
                </a:lnTo>
                <a:lnTo>
                  <a:pt x="433766" y="28074"/>
                </a:lnTo>
                <a:lnTo>
                  <a:pt x="401583" y="4484"/>
                </a:lnTo>
                <a:lnTo>
                  <a:pt x="373634" y="0"/>
                </a:lnTo>
                <a:close/>
              </a:path>
              <a:path w="879475" h="1370329">
                <a:moveTo>
                  <a:pt x="661797" y="460756"/>
                </a:moveTo>
                <a:lnTo>
                  <a:pt x="619760" y="466725"/>
                </a:lnTo>
                <a:lnTo>
                  <a:pt x="613791" y="468249"/>
                </a:lnTo>
                <a:lnTo>
                  <a:pt x="701941" y="468249"/>
                </a:lnTo>
                <a:lnTo>
                  <a:pt x="684111" y="462809"/>
                </a:lnTo>
                <a:lnTo>
                  <a:pt x="661797" y="460756"/>
                </a:lnTo>
                <a:close/>
              </a:path>
              <a:path w="879475" h="1370329">
                <a:moveTo>
                  <a:pt x="513207" y="400685"/>
                </a:moveTo>
                <a:lnTo>
                  <a:pt x="480187" y="406654"/>
                </a:lnTo>
                <a:lnTo>
                  <a:pt x="542793" y="406654"/>
                </a:lnTo>
                <a:lnTo>
                  <a:pt x="532616" y="403022"/>
                </a:lnTo>
                <a:lnTo>
                  <a:pt x="513207" y="400685"/>
                </a:lnTo>
                <a:close/>
              </a:path>
            </a:pathLst>
          </a:custGeom>
          <a:solidFill>
            <a:srgbClr val="FFBD8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09159" y="3020567"/>
            <a:ext cx="220979" cy="852169"/>
          </a:xfrm>
          <a:custGeom>
            <a:avLst/>
            <a:gdLst/>
            <a:ahLst/>
            <a:cxnLst/>
            <a:rect l="l" t="t" r="r" b="b"/>
            <a:pathLst>
              <a:path w="220979" h="852170">
                <a:moveTo>
                  <a:pt x="139826" y="0"/>
                </a:moveTo>
                <a:lnTo>
                  <a:pt x="149232" y="28547"/>
                </a:lnTo>
                <a:lnTo>
                  <a:pt x="156686" y="62737"/>
                </a:lnTo>
                <a:lnTo>
                  <a:pt x="161329" y="103120"/>
                </a:lnTo>
                <a:lnTo>
                  <a:pt x="162305" y="150240"/>
                </a:lnTo>
                <a:lnTo>
                  <a:pt x="162305" y="350138"/>
                </a:lnTo>
                <a:lnTo>
                  <a:pt x="148796" y="425989"/>
                </a:lnTo>
                <a:lnTo>
                  <a:pt x="129355" y="504765"/>
                </a:lnTo>
                <a:lnTo>
                  <a:pt x="99187" y="596519"/>
                </a:lnTo>
                <a:lnTo>
                  <a:pt x="78337" y="644550"/>
                </a:lnTo>
                <a:lnTo>
                  <a:pt x="52148" y="702182"/>
                </a:lnTo>
                <a:lnTo>
                  <a:pt x="26464" y="761339"/>
                </a:lnTo>
                <a:lnTo>
                  <a:pt x="7133" y="813942"/>
                </a:lnTo>
                <a:lnTo>
                  <a:pt x="0" y="851916"/>
                </a:lnTo>
                <a:lnTo>
                  <a:pt x="132334" y="851916"/>
                </a:lnTo>
                <a:lnTo>
                  <a:pt x="132334" y="779779"/>
                </a:lnTo>
                <a:lnTo>
                  <a:pt x="133187" y="759686"/>
                </a:lnTo>
                <a:lnTo>
                  <a:pt x="138112" y="712374"/>
                </a:lnTo>
                <a:lnTo>
                  <a:pt x="150657" y="647299"/>
                </a:lnTo>
                <a:lnTo>
                  <a:pt x="174370" y="573913"/>
                </a:lnTo>
                <a:lnTo>
                  <a:pt x="198798" y="507307"/>
                </a:lnTo>
                <a:lnTo>
                  <a:pt x="212915" y="455787"/>
                </a:lnTo>
                <a:lnTo>
                  <a:pt x="219412" y="418625"/>
                </a:lnTo>
                <a:lnTo>
                  <a:pt x="220979" y="395096"/>
                </a:lnTo>
                <a:lnTo>
                  <a:pt x="220979" y="108204"/>
                </a:lnTo>
                <a:lnTo>
                  <a:pt x="212086" y="62948"/>
                </a:lnTo>
                <a:lnTo>
                  <a:pt x="180387" y="17827"/>
                </a:lnTo>
                <a:lnTo>
                  <a:pt x="162780" y="7431"/>
                </a:lnTo>
                <a:lnTo>
                  <a:pt x="139826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60164" y="3895344"/>
            <a:ext cx="341630" cy="830580"/>
          </a:xfrm>
          <a:custGeom>
            <a:avLst/>
            <a:gdLst/>
            <a:ahLst/>
            <a:cxnLst/>
            <a:rect l="l" t="t" r="r" b="b"/>
            <a:pathLst>
              <a:path w="341629" h="830579">
                <a:moveTo>
                  <a:pt x="0" y="830579"/>
                </a:moveTo>
                <a:lnTo>
                  <a:pt x="341375" y="830579"/>
                </a:lnTo>
                <a:lnTo>
                  <a:pt x="341375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01540" y="3895344"/>
            <a:ext cx="116205" cy="830580"/>
          </a:xfrm>
          <a:custGeom>
            <a:avLst/>
            <a:gdLst/>
            <a:ahLst/>
            <a:cxnLst/>
            <a:rect l="l" t="t" r="r" b="b"/>
            <a:pathLst>
              <a:path w="116204" h="830579">
                <a:moveTo>
                  <a:pt x="115824" y="0"/>
                </a:moveTo>
                <a:lnTo>
                  <a:pt x="0" y="0"/>
                </a:lnTo>
                <a:lnTo>
                  <a:pt x="115824" y="0"/>
                </a:lnTo>
                <a:lnTo>
                  <a:pt x="115824" y="830579"/>
                </a:lnTo>
                <a:lnTo>
                  <a:pt x="115824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01540" y="3895344"/>
            <a:ext cx="116205" cy="830580"/>
          </a:xfrm>
          <a:custGeom>
            <a:avLst/>
            <a:gdLst/>
            <a:ahLst/>
            <a:cxnLst/>
            <a:rect l="l" t="t" r="r" b="b"/>
            <a:pathLst>
              <a:path w="116204" h="830579">
                <a:moveTo>
                  <a:pt x="0" y="830579"/>
                </a:moveTo>
                <a:lnTo>
                  <a:pt x="115824" y="830579"/>
                </a:lnTo>
                <a:lnTo>
                  <a:pt x="115824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264152" y="3834384"/>
            <a:ext cx="647700" cy="169545"/>
          </a:xfrm>
          <a:custGeom>
            <a:avLst/>
            <a:gdLst/>
            <a:ahLst/>
            <a:cxnLst/>
            <a:rect l="l" t="t" r="r" b="b"/>
            <a:pathLst>
              <a:path w="647700" h="169545">
                <a:moveTo>
                  <a:pt x="578612" y="0"/>
                </a:moveTo>
                <a:lnTo>
                  <a:pt x="69087" y="0"/>
                </a:lnTo>
                <a:lnTo>
                  <a:pt x="42433" y="6536"/>
                </a:lnTo>
                <a:lnTo>
                  <a:pt x="20446" y="24479"/>
                </a:lnTo>
                <a:lnTo>
                  <a:pt x="5508" y="51327"/>
                </a:lnTo>
                <a:lnTo>
                  <a:pt x="0" y="84581"/>
                </a:lnTo>
                <a:lnTo>
                  <a:pt x="5508" y="117203"/>
                </a:lnTo>
                <a:lnTo>
                  <a:pt x="20447" y="144122"/>
                </a:lnTo>
                <a:lnTo>
                  <a:pt x="42433" y="162416"/>
                </a:lnTo>
                <a:lnTo>
                  <a:pt x="69087" y="169163"/>
                </a:lnTo>
                <a:lnTo>
                  <a:pt x="578612" y="169163"/>
                </a:lnTo>
                <a:lnTo>
                  <a:pt x="605266" y="162416"/>
                </a:lnTo>
                <a:lnTo>
                  <a:pt x="627253" y="144122"/>
                </a:lnTo>
                <a:lnTo>
                  <a:pt x="642191" y="117203"/>
                </a:lnTo>
                <a:lnTo>
                  <a:pt x="647700" y="84581"/>
                </a:lnTo>
                <a:lnTo>
                  <a:pt x="642191" y="51327"/>
                </a:lnTo>
                <a:lnTo>
                  <a:pt x="627252" y="24479"/>
                </a:lnTo>
                <a:lnTo>
                  <a:pt x="605266" y="6536"/>
                </a:lnTo>
                <a:lnTo>
                  <a:pt x="5786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765547" y="3860291"/>
            <a:ext cx="79248" cy="80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643628" y="2948939"/>
            <a:ext cx="45720" cy="241300"/>
          </a:xfrm>
          <a:custGeom>
            <a:avLst/>
            <a:gdLst/>
            <a:ahLst/>
            <a:cxnLst/>
            <a:rect l="l" t="t" r="r" b="b"/>
            <a:pathLst>
              <a:path w="45720" h="241300">
                <a:moveTo>
                  <a:pt x="1524" y="0"/>
                </a:moveTo>
                <a:lnTo>
                  <a:pt x="0" y="0"/>
                </a:lnTo>
                <a:lnTo>
                  <a:pt x="0" y="240792"/>
                </a:lnTo>
                <a:lnTo>
                  <a:pt x="44787" y="21082"/>
                </a:lnTo>
                <a:lnTo>
                  <a:pt x="17399" y="21082"/>
                </a:lnTo>
                <a:lnTo>
                  <a:pt x="12573" y="18034"/>
                </a:lnTo>
                <a:lnTo>
                  <a:pt x="9398" y="12065"/>
                </a:lnTo>
                <a:lnTo>
                  <a:pt x="7874" y="10541"/>
                </a:lnTo>
                <a:lnTo>
                  <a:pt x="7874" y="9017"/>
                </a:lnTo>
                <a:lnTo>
                  <a:pt x="6350" y="5968"/>
                </a:lnTo>
                <a:lnTo>
                  <a:pt x="3175" y="3048"/>
                </a:lnTo>
                <a:lnTo>
                  <a:pt x="3175" y="1524"/>
                </a:lnTo>
                <a:lnTo>
                  <a:pt x="1524" y="1524"/>
                </a:lnTo>
                <a:lnTo>
                  <a:pt x="1524" y="0"/>
                </a:lnTo>
                <a:close/>
              </a:path>
              <a:path w="45720" h="241300">
                <a:moveTo>
                  <a:pt x="45720" y="16510"/>
                </a:moveTo>
                <a:lnTo>
                  <a:pt x="41021" y="16510"/>
                </a:lnTo>
                <a:lnTo>
                  <a:pt x="36322" y="18034"/>
                </a:lnTo>
                <a:lnTo>
                  <a:pt x="29972" y="19558"/>
                </a:lnTo>
                <a:lnTo>
                  <a:pt x="26797" y="19558"/>
                </a:lnTo>
                <a:lnTo>
                  <a:pt x="25273" y="21082"/>
                </a:lnTo>
                <a:lnTo>
                  <a:pt x="44787" y="21082"/>
                </a:lnTo>
                <a:lnTo>
                  <a:pt x="45720" y="1651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515611" y="2896870"/>
            <a:ext cx="43180" cy="224790"/>
          </a:xfrm>
          <a:custGeom>
            <a:avLst/>
            <a:gdLst/>
            <a:ahLst/>
            <a:cxnLst/>
            <a:rect l="l" t="t" r="r" b="b"/>
            <a:pathLst>
              <a:path w="43179" h="224789">
                <a:moveTo>
                  <a:pt x="0" y="0"/>
                </a:moveTo>
                <a:lnTo>
                  <a:pt x="0" y="224281"/>
                </a:lnTo>
                <a:lnTo>
                  <a:pt x="41802" y="10541"/>
                </a:lnTo>
                <a:lnTo>
                  <a:pt x="9143" y="10541"/>
                </a:lnTo>
                <a:lnTo>
                  <a:pt x="6096" y="7493"/>
                </a:lnTo>
                <a:lnTo>
                  <a:pt x="3048" y="4572"/>
                </a:lnTo>
                <a:lnTo>
                  <a:pt x="0" y="0"/>
                </a:lnTo>
                <a:close/>
              </a:path>
              <a:path w="43179" h="224789">
                <a:moveTo>
                  <a:pt x="42672" y="6096"/>
                </a:moveTo>
                <a:lnTo>
                  <a:pt x="35051" y="6096"/>
                </a:lnTo>
                <a:lnTo>
                  <a:pt x="27432" y="7493"/>
                </a:lnTo>
                <a:lnTo>
                  <a:pt x="19812" y="10541"/>
                </a:lnTo>
                <a:lnTo>
                  <a:pt x="41802" y="10541"/>
                </a:lnTo>
                <a:lnTo>
                  <a:pt x="42672" y="6096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780788" y="2991611"/>
            <a:ext cx="40005" cy="231775"/>
          </a:xfrm>
          <a:custGeom>
            <a:avLst/>
            <a:gdLst/>
            <a:ahLst/>
            <a:cxnLst/>
            <a:rect l="l" t="t" r="r" b="b"/>
            <a:pathLst>
              <a:path w="40004" h="231775">
                <a:moveTo>
                  <a:pt x="0" y="0"/>
                </a:moveTo>
                <a:lnTo>
                  <a:pt x="0" y="231648"/>
                </a:lnTo>
                <a:lnTo>
                  <a:pt x="39624" y="27050"/>
                </a:lnTo>
                <a:lnTo>
                  <a:pt x="19812" y="27050"/>
                </a:lnTo>
                <a:lnTo>
                  <a:pt x="13715" y="22606"/>
                </a:lnTo>
                <a:lnTo>
                  <a:pt x="10667" y="16510"/>
                </a:lnTo>
                <a:lnTo>
                  <a:pt x="10667" y="14986"/>
                </a:lnTo>
                <a:lnTo>
                  <a:pt x="9144" y="13588"/>
                </a:lnTo>
                <a:lnTo>
                  <a:pt x="6096" y="7493"/>
                </a:lnTo>
                <a:lnTo>
                  <a:pt x="3048" y="4571"/>
                </a:lnTo>
                <a:lnTo>
                  <a:pt x="0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64735" y="2540507"/>
            <a:ext cx="109727" cy="64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50791" y="3153501"/>
            <a:ext cx="91017" cy="895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270247" y="3538728"/>
            <a:ext cx="153783" cy="89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034528" y="1560575"/>
            <a:ext cx="408940" cy="368935"/>
          </a:xfrm>
          <a:custGeom>
            <a:avLst/>
            <a:gdLst/>
            <a:ahLst/>
            <a:cxnLst/>
            <a:rect l="l" t="t" r="r" b="b"/>
            <a:pathLst>
              <a:path w="408940" h="368935">
                <a:moveTo>
                  <a:pt x="346964" y="0"/>
                </a:moveTo>
                <a:lnTo>
                  <a:pt x="61468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8"/>
                </a:lnTo>
                <a:lnTo>
                  <a:pt x="0" y="307339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8" y="368807"/>
                </a:lnTo>
                <a:lnTo>
                  <a:pt x="346964" y="368807"/>
                </a:lnTo>
                <a:lnTo>
                  <a:pt x="370873" y="363972"/>
                </a:lnTo>
                <a:lnTo>
                  <a:pt x="390413" y="350789"/>
                </a:lnTo>
                <a:lnTo>
                  <a:pt x="403596" y="331249"/>
                </a:lnTo>
                <a:lnTo>
                  <a:pt x="408431" y="307339"/>
                </a:lnTo>
                <a:lnTo>
                  <a:pt x="408431" y="61468"/>
                </a:lnTo>
                <a:lnTo>
                  <a:pt x="403596" y="37558"/>
                </a:lnTo>
                <a:lnTo>
                  <a:pt x="390413" y="18018"/>
                </a:lnTo>
                <a:lnTo>
                  <a:pt x="370873" y="4835"/>
                </a:lnTo>
                <a:lnTo>
                  <a:pt x="346964" y="0"/>
                </a:lnTo>
                <a:close/>
              </a:path>
            </a:pathLst>
          </a:custGeom>
          <a:solidFill>
            <a:srgbClr val="07436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034528" y="1522475"/>
            <a:ext cx="408940" cy="370840"/>
          </a:xfrm>
          <a:custGeom>
            <a:avLst/>
            <a:gdLst/>
            <a:ahLst/>
            <a:cxnLst/>
            <a:rect l="l" t="t" r="r" b="b"/>
            <a:pathLst>
              <a:path w="408940" h="370839">
                <a:moveTo>
                  <a:pt x="346710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346710" y="370331"/>
                </a:lnTo>
                <a:lnTo>
                  <a:pt x="370713" y="365474"/>
                </a:lnTo>
                <a:lnTo>
                  <a:pt x="390334" y="352234"/>
                </a:lnTo>
                <a:lnTo>
                  <a:pt x="403574" y="332613"/>
                </a:lnTo>
                <a:lnTo>
                  <a:pt x="408431" y="308610"/>
                </a:lnTo>
                <a:lnTo>
                  <a:pt x="408431" y="61722"/>
                </a:lnTo>
                <a:lnTo>
                  <a:pt x="403574" y="37719"/>
                </a:lnTo>
                <a:lnTo>
                  <a:pt x="390334" y="18097"/>
                </a:lnTo>
                <a:lnTo>
                  <a:pt x="370713" y="4857"/>
                </a:lnTo>
                <a:lnTo>
                  <a:pt x="34671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149208" y="159512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cs typeface="Calibri"/>
              </a:rPr>
              <a:t>01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34528" y="2447544"/>
            <a:ext cx="408940" cy="370840"/>
          </a:xfrm>
          <a:custGeom>
            <a:avLst/>
            <a:gdLst/>
            <a:ahLst/>
            <a:cxnLst/>
            <a:rect l="l" t="t" r="r" b="b"/>
            <a:pathLst>
              <a:path w="408940" h="370839">
                <a:moveTo>
                  <a:pt x="346710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8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346710" y="370331"/>
                </a:lnTo>
                <a:lnTo>
                  <a:pt x="370712" y="365474"/>
                </a:lnTo>
                <a:lnTo>
                  <a:pt x="390334" y="352234"/>
                </a:lnTo>
                <a:lnTo>
                  <a:pt x="403574" y="332613"/>
                </a:lnTo>
                <a:lnTo>
                  <a:pt x="408431" y="308610"/>
                </a:lnTo>
                <a:lnTo>
                  <a:pt x="408431" y="61722"/>
                </a:lnTo>
                <a:lnTo>
                  <a:pt x="403574" y="37718"/>
                </a:lnTo>
                <a:lnTo>
                  <a:pt x="390334" y="18097"/>
                </a:lnTo>
                <a:lnTo>
                  <a:pt x="370713" y="4857"/>
                </a:lnTo>
                <a:lnTo>
                  <a:pt x="346710" y="0"/>
                </a:lnTo>
                <a:close/>
              </a:path>
            </a:pathLst>
          </a:custGeom>
          <a:solidFill>
            <a:srgbClr val="095F8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034528" y="2410967"/>
            <a:ext cx="408940" cy="370840"/>
          </a:xfrm>
          <a:custGeom>
            <a:avLst/>
            <a:gdLst/>
            <a:ahLst/>
            <a:cxnLst/>
            <a:rect l="l" t="t" r="r" b="b"/>
            <a:pathLst>
              <a:path w="408940" h="370839">
                <a:moveTo>
                  <a:pt x="346710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8"/>
                </a:lnTo>
                <a:lnTo>
                  <a:pt x="0" y="61721"/>
                </a:lnTo>
                <a:lnTo>
                  <a:pt x="0" y="308609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346710" y="370331"/>
                </a:lnTo>
                <a:lnTo>
                  <a:pt x="370713" y="365474"/>
                </a:lnTo>
                <a:lnTo>
                  <a:pt x="390334" y="352234"/>
                </a:lnTo>
                <a:lnTo>
                  <a:pt x="403574" y="332613"/>
                </a:lnTo>
                <a:lnTo>
                  <a:pt x="408431" y="308609"/>
                </a:lnTo>
                <a:lnTo>
                  <a:pt x="408431" y="61721"/>
                </a:lnTo>
                <a:lnTo>
                  <a:pt x="403574" y="37718"/>
                </a:lnTo>
                <a:lnTo>
                  <a:pt x="390334" y="18097"/>
                </a:lnTo>
                <a:lnTo>
                  <a:pt x="370713" y="4857"/>
                </a:lnTo>
                <a:lnTo>
                  <a:pt x="346710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149208" y="248361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cs typeface="Calibri"/>
              </a:rPr>
              <a:t>02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034528" y="3336035"/>
            <a:ext cx="408940" cy="370840"/>
          </a:xfrm>
          <a:custGeom>
            <a:avLst/>
            <a:gdLst/>
            <a:ahLst/>
            <a:cxnLst/>
            <a:rect l="l" t="t" r="r" b="b"/>
            <a:pathLst>
              <a:path w="408940" h="370839">
                <a:moveTo>
                  <a:pt x="346710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8"/>
                </a:lnTo>
                <a:lnTo>
                  <a:pt x="0" y="61721"/>
                </a:lnTo>
                <a:lnTo>
                  <a:pt x="0" y="308609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346710" y="370331"/>
                </a:lnTo>
                <a:lnTo>
                  <a:pt x="370713" y="365474"/>
                </a:lnTo>
                <a:lnTo>
                  <a:pt x="390334" y="352234"/>
                </a:lnTo>
                <a:lnTo>
                  <a:pt x="403574" y="332613"/>
                </a:lnTo>
                <a:lnTo>
                  <a:pt x="408431" y="308609"/>
                </a:lnTo>
                <a:lnTo>
                  <a:pt x="408431" y="61721"/>
                </a:lnTo>
                <a:lnTo>
                  <a:pt x="403574" y="37718"/>
                </a:lnTo>
                <a:lnTo>
                  <a:pt x="390334" y="18097"/>
                </a:lnTo>
                <a:lnTo>
                  <a:pt x="370713" y="4857"/>
                </a:lnTo>
                <a:lnTo>
                  <a:pt x="346710" y="0"/>
                </a:lnTo>
                <a:close/>
              </a:path>
            </a:pathLst>
          </a:custGeom>
          <a:solidFill>
            <a:srgbClr val="B9760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034528" y="3299459"/>
            <a:ext cx="408940" cy="368935"/>
          </a:xfrm>
          <a:custGeom>
            <a:avLst/>
            <a:gdLst/>
            <a:ahLst/>
            <a:cxnLst/>
            <a:rect l="l" t="t" r="r" b="b"/>
            <a:pathLst>
              <a:path w="408940" h="368935">
                <a:moveTo>
                  <a:pt x="346964" y="0"/>
                </a:moveTo>
                <a:lnTo>
                  <a:pt x="61468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7"/>
                </a:lnTo>
                <a:lnTo>
                  <a:pt x="0" y="307339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8" y="368807"/>
                </a:lnTo>
                <a:lnTo>
                  <a:pt x="346964" y="368807"/>
                </a:lnTo>
                <a:lnTo>
                  <a:pt x="370873" y="363972"/>
                </a:lnTo>
                <a:lnTo>
                  <a:pt x="390413" y="350789"/>
                </a:lnTo>
                <a:lnTo>
                  <a:pt x="403596" y="331249"/>
                </a:lnTo>
                <a:lnTo>
                  <a:pt x="408431" y="307339"/>
                </a:lnTo>
                <a:lnTo>
                  <a:pt x="408431" y="61467"/>
                </a:lnTo>
                <a:lnTo>
                  <a:pt x="403596" y="37558"/>
                </a:lnTo>
                <a:lnTo>
                  <a:pt x="390413" y="18018"/>
                </a:lnTo>
                <a:lnTo>
                  <a:pt x="370873" y="4835"/>
                </a:lnTo>
                <a:lnTo>
                  <a:pt x="346964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149208" y="3372103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cs typeface="Calibri"/>
              </a:rPr>
              <a:t>03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710809" y="1577086"/>
            <a:ext cx="17557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1557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Consider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dataset  </a:t>
            </a:r>
            <a:r>
              <a:rPr sz="1400" spc="-20" dirty="0">
                <a:solidFill>
                  <a:srgbClr val="5F5F5F"/>
                </a:solidFill>
                <a:cs typeface="Calibri"/>
              </a:rPr>
              <a:t>m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t</a:t>
            </a:r>
            <a:r>
              <a:rPr sz="1400" spc="-20" dirty="0">
                <a:solidFill>
                  <a:srgbClr val="5F5F5F"/>
                </a:solidFill>
                <a:cs typeface="Calibri"/>
              </a:rPr>
              <a:t>c</a:t>
            </a:r>
            <a:r>
              <a:rPr sz="1400" dirty="0">
                <a:solidFill>
                  <a:srgbClr val="5F5F5F"/>
                </a:solidFill>
                <a:cs typeface="Calibri"/>
              </a:rPr>
              <a:t>a</a:t>
            </a:r>
            <a:r>
              <a:rPr sz="1400" spc="-25" dirty="0">
                <a:solidFill>
                  <a:srgbClr val="5F5F5F"/>
                </a:solidFill>
                <a:cs typeface="Calibri"/>
              </a:rPr>
              <a:t>r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s_</a:t>
            </a:r>
            <a:r>
              <a:rPr sz="1400" spc="-25" dirty="0">
                <a:solidFill>
                  <a:srgbClr val="5F5F5F"/>
                </a:solidFill>
                <a:cs typeface="Calibri"/>
              </a:rPr>
              <a:t>f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</a:t>
            </a:r>
            <a:r>
              <a:rPr sz="1400" dirty="0">
                <a:solidFill>
                  <a:srgbClr val="5F5F5F"/>
                </a:solidFill>
                <a:cs typeface="Calibri"/>
              </a:rPr>
              <a:t>r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_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m</a:t>
            </a:r>
            <a:r>
              <a:rPr sz="1400" dirty="0">
                <a:solidFill>
                  <a:srgbClr val="5F5F5F"/>
                </a:solidFill>
                <a:cs typeface="Calibri"/>
              </a:rPr>
              <a:t>a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n</a:t>
            </a:r>
            <a:r>
              <a:rPr sz="1400" dirty="0">
                <a:solidFill>
                  <a:srgbClr val="5F5F5F"/>
                </a:solidFill>
                <a:cs typeface="Calibri"/>
              </a:rPr>
              <a:t>y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m</a:t>
            </a:r>
            <a:r>
              <a:rPr sz="1400" dirty="0">
                <a:solidFill>
                  <a:srgbClr val="5F5F5F"/>
                </a:solidFill>
                <a:cs typeface="Calibri"/>
              </a:rPr>
              <a:t>e</a:t>
            </a:r>
            <a:r>
              <a:rPr sz="1400" spc="-25" dirty="0">
                <a:solidFill>
                  <a:srgbClr val="5F5F5F"/>
                </a:solidFill>
                <a:cs typeface="Calibri"/>
              </a:rPr>
              <a:t>r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g</a:t>
            </a:r>
            <a:r>
              <a:rPr sz="1400" dirty="0">
                <a:solidFill>
                  <a:srgbClr val="5F5F5F"/>
                </a:solidFill>
                <a:cs typeface="Calibri"/>
              </a:rPr>
              <a:t>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05425" y="2437841"/>
            <a:ext cx="256603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Obtain the regression </a:t>
            </a:r>
            <a:r>
              <a:rPr sz="1400" dirty="0">
                <a:solidFill>
                  <a:srgbClr val="5F5F5F"/>
                </a:solidFill>
                <a:cs typeface="Calibri"/>
              </a:rPr>
              <a:t>line</a:t>
            </a:r>
            <a:r>
              <a:rPr sz="1400" spc="-5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between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algn="ctr">
              <a:spcBef>
                <a:spcPts val="5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horsepower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cylinder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559933" y="3274567"/>
            <a:ext cx="20561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5080" indent="-117475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Derive the relation between 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horsepower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cylinder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884426" y="2264791"/>
            <a:ext cx="50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45" dirty="0">
                <a:solidFill>
                  <a:srgbClr val="FFFFFF"/>
                </a:solidFill>
                <a:cs typeface="Calibri"/>
              </a:rPr>
              <a:t>T</a:t>
            </a:r>
            <a:r>
              <a:rPr dirty="0">
                <a:solidFill>
                  <a:srgbClr val="FFFFFF"/>
                </a:solidFill>
                <a:cs typeface="Calibri"/>
              </a:rPr>
              <a:t>as</a:t>
            </a:r>
            <a:r>
              <a:rPr spc="-15" dirty="0">
                <a:solidFill>
                  <a:srgbClr val="FFFFFF"/>
                </a:solidFill>
                <a:cs typeface="Calibri"/>
              </a:rPr>
              <a:t>k</a:t>
            </a:r>
            <a:r>
              <a:rPr dirty="0">
                <a:solidFill>
                  <a:srgbClr val="FFFFFF"/>
                </a:solidFill>
                <a:cs typeface="Calibri"/>
              </a:rPr>
              <a:t>s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9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517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1: Import Modules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466344" y="1822704"/>
            <a:ext cx="8211820" cy="1498600"/>
          </a:xfrm>
          <a:custGeom>
            <a:avLst/>
            <a:gdLst/>
            <a:ahLst/>
            <a:cxnLst/>
            <a:rect l="l" t="t" r="r" b="b"/>
            <a:pathLst>
              <a:path w="8211820" h="1498600">
                <a:moveTo>
                  <a:pt x="0" y="1498092"/>
                </a:moveTo>
                <a:lnTo>
                  <a:pt x="8211311" y="1498092"/>
                </a:lnTo>
                <a:lnTo>
                  <a:pt x="8211311" y="0"/>
                </a:lnTo>
                <a:lnTo>
                  <a:pt x="0" y="0"/>
                </a:lnTo>
                <a:lnTo>
                  <a:pt x="0" y="1498092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6344" y="1822704"/>
            <a:ext cx="8211820" cy="1498600"/>
          </a:xfrm>
          <a:custGeom>
            <a:avLst/>
            <a:gdLst/>
            <a:ahLst/>
            <a:cxnLst/>
            <a:rect l="l" t="t" r="r" b="b"/>
            <a:pathLst>
              <a:path w="8211820" h="1498600">
                <a:moveTo>
                  <a:pt x="0" y="1498092"/>
                </a:moveTo>
                <a:lnTo>
                  <a:pt x="8211311" y="1498092"/>
                </a:lnTo>
                <a:lnTo>
                  <a:pt x="8211311" y="0"/>
                </a:lnTo>
                <a:lnTo>
                  <a:pt x="0" y="0"/>
                </a:lnTo>
                <a:lnTo>
                  <a:pt x="0" y="1498092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693" y="2111756"/>
            <a:ext cx="3324225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matplotlib.pyplot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sz="14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numpy </a:t>
            </a:r>
            <a:r>
              <a:rPr sz="1400" b="1" spc="-10" dirty="0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sz="1400" b="1" spc="-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np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pandas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sz="1400" b="1" spc="-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pd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>
              <a:spcBef>
                <a:spcPts val="40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%matplotlib</a:t>
            </a:r>
            <a:r>
              <a:rPr sz="14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inline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0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3568" y="1721358"/>
            <a:ext cx="533400" cy="636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AutoShape 6" descr="Image result for machine language"/>
          <p:cNvSpPr>
            <a:spLocks noChangeAspect="1" noChangeArrowheads="1"/>
          </p:cNvSpPr>
          <p:nvPr/>
        </p:nvSpPr>
        <p:spPr bwMode="auto">
          <a:xfrm>
            <a:off x="77788" y="-72232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3988" y="3969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471017" y="324053"/>
            <a:ext cx="3943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cs typeface="Calibri"/>
              </a:rPr>
              <a:t>Step 2: Import the</a:t>
            </a:r>
            <a:r>
              <a:rPr sz="2800" b="1" spc="40" dirty="0">
                <a:solidFill>
                  <a:srgbClr val="095A82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095A82"/>
                </a:solidFill>
                <a:cs typeface="Calibri"/>
              </a:rPr>
              <a:t>Dataset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66344" y="1007363"/>
            <a:ext cx="4942840" cy="50165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 marR="161290">
              <a:lnSpc>
                <a:spcPct val="102099"/>
              </a:lnSpc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pd.read_csv(</a:t>
            </a:r>
            <a:r>
              <a:rPr sz="1400" b="1" spc="-10" dirty="0">
                <a:solidFill>
                  <a:srgbClr val="008080"/>
                </a:solidFill>
                <a:latin typeface="Courier New"/>
                <a:cs typeface="Courier New"/>
              </a:rPr>
              <a:t>'mtcars_for_manymerge.csv'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) 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5615173" y="1086091"/>
            <a:ext cx="3062481" cy="3196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5"/>
          <p:cNvSpPr/>
          <p:nvPr/>
        </p:nvSpPr>
        <p:spPr>
          <a:xfrm>
            <a:off x="5586984" y="1002791"/>
            <a:ext cx="3095625" cy="3284220"/>
          </a:xfrm>
          <a:custGeom>
            <a:avLst/>
            <a:gdLst/>
            <a:ahLst/>
            <a:cxnLst/>
            <a:rect l="l" t="t" r="r" b="b"/>
            <a:pathLst>
              <a:path w="3095625" h="3284220">
                <a:moveTo>
                  <a:pt x="0" y="3284220"/>
                </a:moveTo>
                <a:lnTo>
                  <a:pt x="3095243" y="3284220"/>
                </a:lnTo>
                <a:lnTo>
                  <a:pt x="3095243" y="0"/>
                </a:lnTo>
                <a:lnTo>
                  <a:pt x="0" y="0"/>
                </a:lnTo>
                <a:lnTo>
                  <a:pt x="0" y="3284220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7761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3: Define Dependent and Independent</a:t>
            </a:r>
            <a:r>
              <a:rPr sz="2800" spc="10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Variable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1790700" y="1072896"/>
            <a:ext cx="2397760" cy="909955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0805">
              <a:spcBef>
                <a:spcPts val="60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 =</a:t>
            </a:r>
            <a:r>
              <a:rPr sz="14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'hp'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805" marR="913765">
              <a:spcBef>
                <a:spcPts val="5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y = 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'cyl’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r>
              <a:rPr sz="14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805">
              <a:spcBef>
                <a:spcPts val="35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0016" y="1111016"/>
            <a:ext cx="1694720" cy="3516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77840" y="1068324"/>
            <a:ext cx="1780539" cy="3583304"/>
          </a:xfrm>
          <a:custGeom>
            <a:avLst/>
            <a:gdLst/>
            <a:ahLst/>
            <a:cxnLst/>
            <a:rect l="l" t="t" r="r" b="b"/>
            <a:pathLst>
              <a:path w="1780540" h="3583304">
                <a:moveTo>
                  <a:pt x="0" y="3582924"/>
                </a:moveTo>
                <a:lnTo>
                  <a:pt x="1780032" y="3582924"/>
                </a:lnTo>
                <a:lnTo>
                  <a:pt x="1780032" y="0"/>
                </a:lnTo>
                <a:lnTo>
                  <a:pt x="0" y="0"/>
                </a:lnTo>
                <a:lnTo>
                  <a:pt x="0" y="3582924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3568" y="1721358"/>
            <a:ext cx="533400" cy="636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AutoShape 6" descr="Image result for machine language"/>
          <p:cNvSpPr>
            <a:spLocks noChangeAspect="1" noChangeArrowheads="1"/>
          </p:cNvSpPr>
          <p:nvPr/>
        </p:nvSpPr>
        <p:spPr bwMode="auto">
          <a:xfrm>
            <a:off x="77788" y="-72232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3988" y="3969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471017" y="324053"/>
            <a:ext cx="71126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cs typeface="Calibri"/>
              </a:rPr>
              <a:t>Step 4: Define a Subplot with Axis and</a:t>
            </a:r>
            <a:r>
              <a:rPr sz="2800" b="1" spc="95" dirty="0">
                <a:solidFill>
                  <a:srgbClr val="095A82"/>
                </a:solidFill>
                <a:cs typeface="Calibri"/>
              </a:rPr>
              <a:t> </a:t>
            </a:r>
            <a:r>
              <a:rPr sz="2800" b="1" spc="-5" dirty="0">
                <a:solidFill>
                  <a:srgbClr val="095A82"/>
                </a:solidFill>
                <a:cs typeface="Calibri"/>
              </a:rPr>
              <a:t>Structure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3049523" y="1033272"/>
            <a:ext cx="3045460" cy="37338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90805">
              <a:spcBef>
                <a:spcPts val="500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fig, ax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6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plt.subplots()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2832770" y="1760238"/>
            <a:ext cx="3468929" cy="2258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7072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05: Fit a Linear Polynomial with </a:t>
            </a:r>
            <a:r>
              <a:rPr sz="2800" spc="-10" dirty="0">
                <a:solidFill>
                  <a:srgbClr val="095A82"/>
                </a:solidFill>
              </a:rPr>
              <a:t>Degree </a:t>
            </a:r>
            <a:r>
              <a:rPr sz="2800" spc="-5" dirty="0">
                <a:solidFill>
                  <a:srgbClr val="095A82"/>
                </a:solidFill>
              </a:rPr>
              <a:t>=</a:t>
            </a:r>
            <a:r>
              <a:rPr sz="2800" spc="145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1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049523" y="1010411"/>
            <a:ext cx="3627120" cy="1358265"/>
          </a:xfrm>
          <a:custGeom>
            <a:avLst/>
            <a:gdLst/>
            <a:ahLst/>
            <a:cxnLst/>
            <a:rect l="l" t="t" r="r" b="b"/>
            <a:pathLst>
              <a:path w="3627120" h="1358264">
                <a:moveTo>
                  <a:pt x="0" y="1357883"/>
                </a:moveTo>
                <a:lnTo>
                  <a:pt x="3627120" y="1357883"/>
                </a:lnTo>
                <a:lnTo>
                  <a:pt x="3627120" y="0"/>
                </a:lnTo>
                <a:lnTo>
                  <a:pt x="0" y="0"/>
                </a:lnTo>
                <a:lnTo>
                  <a:pt x="0" y="1357883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9523" y="1010411"/>
            <a:ext cx="3627120" cy="1358265"/>
          </a:xfrm>
          <a:custGeom>
            <a:avLst/>
            <a:gdLst/>
            <a:ahLst/>
            <a:cxnLst/>
            <a:rect l="l" t="t" r="r" b="b"/>
            <a:pathLst>
              <a:path w="3627120" h="1358264">
                <a:moveTo>
                  <a:pt x="0" y="1357883"/>
                </a:moveTo>
                <a:lnTo>
                  <a:pt x="3627120" y="1357883"/>
                </a:lnTo>
                <a:lnTo>
                  <a:pt x="3627120" y="0"/>
                </a:lnTo>
                <a:lnTo>
                  <a:pt x="0" y="0"/>
                </a:lnTo>
                <a:lnTo>
                  <a:pt x="0" y="1357883"/>
                </a:lnTo>
                <a:close/>
              </a:path>
            </a:pathLst>
          </a:custGeom>
          <a:ln w="12191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8010" y="1016000"/>
            <a:ext cx="3324225" cy="1311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fit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np.polyfit(x, y, deg=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) 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ax.plot(x, fit[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* x +</a:t>
            </a:r>
            <a:r>
              <a:rPr sz="1400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fit[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], 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color=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'red'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ax.scatter(x,</a:t>
            </a:r>
            <a:r>
              <a:rPr sz="14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y)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fig.show()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4022" y="2495935"/>
            <a:ext cx="3314700" cy="2219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9982" y="3568446"/>
            <a:ext cx="1652905" cy="76200"/>
          </a:xfrm>
          <a:custGeom>
            <a:avLst/>
            <a:gdLst/>
            <a:ahLst/>
            <a:cxnLst/>
            <a:rect l="l" t="t" r="r" b="b"/>
            <a:pathLst>
              <a:path w="1652904" h="76200">
                <a:moveTo>
                  <a:pt x="1576323" y="0"/>
                </a:moveTo>
                <a:lnTo>
                  <a:pt x="1576323" y="76199"/>
                </a:lnTo>
                <a:lnTo>
                  <a:pt x="1632712" y="48005"/>
                </a:lnTo>
                <a:lnTo>
                  <a:pt x="1589023" y="48005"/>
                </a:lnTo>
                <a:lnTo>
                  <a:pt x="1589023" y="28193"/>
                </a:lnTo>
                <a:lnTo>
                  <a:pt x="1632712" y="28193"/>
                </a:lnTo>
                <a:lnTo>
                  <a:pt x="1576323" y="0"/>
                </a:lnTo>
                <a:close/>
              </a:path>
              <a:path w="1652904" h="76200">
                <a:moveTo>
                  <a:pt x="1576323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1576323" y="48005"/>
                </a:lnTo>
                <a:lnTo>
                  <a:pt x="1576323" y="28193"/>
                </a:lnTo>
                <a:close/>
              </a:path>
              <a:path w="1652904" h="76200">
                <a:moveTo>
                  <a:pt x="1632712" y="28193"/>
                </a:moveTo>
                <a:lnTo>
                  <a:pt x="1589023" y="28193"/>
                </a:lnTo>
                <a:lnTo>
                  <a:pt x="1589023" y="48005"/>
                </a:lnTo>
                <a:lnTo>
                  <a:pt x="1632712" y="48005"/>
                </a:lnTo>
                <a:lnTo>
                  <a:pt x="1652523" y="38099"/>
                </a:lnTo>
                <a:lnTo>
                  <a:pt x="1632712" y="28193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1500" y="3477514"/>
            <a:ext cx="1405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spc="-5" dirty="0">
                <a:solidFill>
                  <a:srgbClr val="095A82"/>
                </a:solidFill>
                <a:cs typeface="Calibri"/>
              </a:rPr>
              <a:t>The Regression</a:t>
            </a:r>
            <a:r>
              <a:rPr sz="1400" i="1" spc="-75" dirty="0">
                <a:solidFill>
                  <a:srgbClr val="095A82"/>
                </a:solidFill>
                <a:cs typeface="Calibri"/>
              </a:rPr>
              <a:t> </a:t>
            </a:r>
            <a:r>
              <a:rPr sz="1400" i="1" dirty="0">
                <a:solidFill>
                  <a:srgbClr val="095A82"/>
                </a:solidFill>
                <a:cs typeface="Calibri"/>
              </a:rPr>
              <a:t>line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4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58774"/>
            <a:ext cx="8210550" cy="0"/>
          </a:xfrm>
          <a:custGeom>
            <a:avLst/>
            <a:gdLst/>
            <a:ahLst/>
            <a:cxnLst/>
            <a:rect l="l" t="t" r="r" b="b"/>
            <a:pathLst>
              <a:path w="8210550">
                <a:moveTo>
                  <a:pt x="0" y="0"/>
                </a:moveTo>
                <a:lnTo>
                  <a:pt x="821055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1563624"/>
            <a:ext cx="8065008" cy="2395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04332" y="3630167"/>
            <a:ext cx="129539" cy="254635"/>
          </a:xfrm>
          <a:custGeom>
            <a:avLst/>
            <a:gdLst/>
            <a:ahLst/>
            <a:cxnLst/>
            <a:rect l="l" t="t" r="r" b="b"/>
            <a:pathLst>
              <a:path w="129539" h="254635">
                <a:moveTo>
                  <a:pt x="2031" y="0"/>
                </a:moveTo>
                <a:lnTo>
                  <a:pt x="762" y="0"/>
                </a:lnTo>
                <a:lnTo>
                  <a:pt x="65150" y="126745"/>
                </a:lnTo>
                <a:lnTo>
                  <a:pt x="762" y="253504"/>
                </a:lnTo>
                <a:lnTo>
                  <a:pt x="0" y="254507"/>
                </a:lnTo>
                <a:lnTo>
                  <a:pt x="129539" y="126745"/>
                </a:lnTo>
                <a:lnTo>
                  <a:pt x="2031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04332" y="3630167"/>
            <a:ext cx="129539" cy="254635"/>
          </a:xfrm>
          <a:custGeom>
            <a:avLst/>
            <a:gdLst/>
            <a:ahLst/>
            <a:cxnLst/>
            <a:rect l="l" t="t" r="r" b="b"/>
            <a:pathLst>
              <a:path w="129539" h="254635">
                <a:moveTo>
                  <a:pt x="762" y="0"/>
                </a:moveTo>
                <a:lnTo>
                  <a:pt x="2031" y="0"/>
                </a:lnTo>
                <a:lnTo>
                  <a:pt x="129539" y="126745"/>
                </a:lnTo>
                <a:lnTo>
                  <a:pt x="0" y="254507"/>
                </a:lnTo>
                <a:lnTo>
                  <a:pt x="762" y="253504"/>
                </a:lnTo>
                <a:lnTo>
                  <a:pt x="65150" y="126745"/>
                </a:lnTo>
                <a:lnTo>
                  <a:pt x="762" y="0"/>
                </a:lnTo>
                <a:close/>
              </a:path>
            </a:pathLst>
          </a:custGeom>
          <a:ln w="1219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221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Course</a:t>
            </a:r>
            <a:r>
              <a:rPr sz="2800" spc="-3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Outline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749300" y="1656333"/>
            <a:ext cx="17640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Understanding the</a:t>
            </a:r>
            <a:r>
              <a:rPr sz="14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Data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159" y="2659456"/>
            <a:ext cx="17183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cs typeface="Calibri"/>
              </a:rPr>
              <a:t>Probability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1400" dirty="0">
                <a:solidFill>
                  <a:srgbClr val="FFFFFF"/>
                </a:solidFill>
                <a:cs typeface="Calibri"/>
              </a:rPr>
              <a:t>its</a:t>
            </a:r>
            <a:r>
              <a:rPr sz="1400" spc="-5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cs typeface="Calibri"/>
              </a:rPr>
              <a:t>Uses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3224" y="3647643"/>
            <a:ext cx="14573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cs typeface="Calibri"/>
              </a:rPr>
              <a:t>Statistical</a:t>
            </a:r>
            <a:r>
              <a:rPr sz="1400" spc="-4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Inference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5663" y="2643377"/>
            <a:ext cx="1133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Data</a:t>
            </a:r>
            <a:r>
              <a:rPr sz="1400" spc="-4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Clustering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6039" y="1656333"/>
            <a:ext cx="12122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Testing the</a:t>
            </a:r>
            <a:r>
              <a:rPr sz="1400" spc="-4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Data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6979" y="3647643"/>
            <a:ext cx="15881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cs typeface="Calibri"/>
              </a:rPr>
              <a:t>Regression</a:t>
            </a:r>
            <a:r>
              <a:rPr sz="1400" spc="-5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cs typeface="Calibri"/>
              </a:rPr>
              <a:t>Modelling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84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6196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The Multiple Linear </a:t>
            </a:r>
            <a:r>
              <a:rPr sz="2800" spc="-10" dirty="0">
                <a:solidFill>
                  <a:srgbClr val="095A82"/>
                </a:solidFill>
              </a:rPr>
              <a:t>Regression</a:t>
            </a:r>
            <a:r>
              <a:rPr sz="2800" spc="7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Technique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71017" y="948055"/>
            <a:ext cx="7007225" cy="1056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Analyses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relationship between </a:t>
            </a:r>
            <a:r>
              <a:rPr sz="1400" dirty="0">
                <a:solidFill>
                  <a:srgbClr val="5F5F5F"/>
                </a:solidFill>
                <a:cs typeface="Calibri"/>
              </a:rPr>
              <a:t>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dependent </a:t>
            </a:r>
            <a:r>
              <a:rPr sz="1400" dirty="0">
                <a:solidFill>
                  <a:srgbClr val="5F5F5F"/>
                </a:solidFill>
                <a:cs typeface="Calibri"/>
              </a:rPr>
              <a:t>variable and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multiple independent</a:t>
            </a:r>
            <a:r>
              <a:rPr sz="1400" spc="2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variables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mathematical equation represents the</a:t>
            </a:r>
            <a:r>
              <a:rPr sz="1400" spc="6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relationship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For example: y = </a:t>
            </a:r>
            <a:r>
              <a:rPr sz="1400" spc="-5" dirty="0">
                <a:solidFill>
                  <a:srgbClr val="5F5F5F"/>
                </a:solidFill>
                <a:latin typeface="Cambria Math"/>
                <a:cs typeface="Cambria Math"/>
              </a:rPr>
              <a:t>𝑚</a:t>
            </a:r>
            <a:r>
              <a:rPr sz="1500" spc="-7" baseline="-16666" dirty="0">
                <a:solidFill>
                  <a:srgbClr val="5F5F5F"/>
                </a:solidFill>
                <a:latin typeface="Cambria Math"/>
                <a:cs typeface="Cambria Math"/>
              </a:rPr>
              <a:t>1 </a:t>
            </a:r>
            <a:r>
              <a:rPr sz="1400" spc="-10" dirty="0">
                <a:solidFill>
                  <a:srgbClr val="5F5F5F"/>
                </a:solidFill>
                <a:latin typeface="Cambria Math"/>
                <a:cs typeface="Cambria Math"/>
              </a:rPr>
              <a:t>𝑥</a:t>
            </a:r>
            <a:r>
              <a:rPr sz="1500" spc="-15" baseline="-16666" dirty="0">
                <a:solidFill>
                  <a:srgbClr val="5F5F5F"/>
                </a:solidFill>
                <a:latin typeface="Cambria Math"/>
                <a:cs typeface="Cambria Math"/>
              </a:rPr>
              <a:t>1 </a:t>
            </a:r>
            <a:r>
              <a:rPr sz="1400" dirty="0">
                <a:solidFill>
                  <a:srgbClr val="5F5F5F"/>
                </a:solidFill>
                <a:cs typeface="Calibri"/>
              </a:rPr>
              <a:t>+ </a:t>
            </a:r>
            <a:r>
              <a:rPr sz="1400" spc="15" dirty="0">
                <a:solidFill>
                  <a:srgbClr val="5F5F5F"/>
                </a:solidFill>
                <a:latin typeface="Cambria Math"/>
                <a:cs typeface="Cambria Math"/>
              </a:rPr>
              <a:t>𝑚</a:t>
            </a:r>
            <a:r>
              <a:rPr sz="1500" spc="22" baseline="-16666" dirty="0">
                <a:solidFill>
                  <a:srgbClr val="5F5F5F"/>
                </a:solidFill>
                <a:latin typeface="Cambria Math"/>
                <a:cs typeface="Cambria Math"/>
              </a:rPr>
              <a:t>2 </a:t>
            </a:r>
            <a:r>
              <a:rPr sz="1400" spc="5" dirty="0">
                <a:solidFill>
                  <a:srgbClr val="5F5F5F"/>
                </a:solidFill>
                <a:latin typeface="Cambria Math"/>
                <a:cs typeface="Cambria Math"/>
              </a:rPr>
              <a:t>𝑥</a:t>
            </a:r>
            <a:r>
              <a:rPr sz="1500" spc="7" baseline="-16666" dirty="0">
                <a:solidFill>
                  <a:srgbClr val="5F5F5F"/>
                </a:solidFill>
                <a:latin typeface="Cambria Math"/>
                <a:cs typeface="Cambria Math"/>
              </a:rPr>
              <a:t>2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+….+</a:t>
            </a:r>
            <a:r>
              <a:rPr sz="1400" spc="-12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c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9364" y="1993392"/>
            <a:ext cx="1129665" cy="2437130"/>
          </a:xfrm>
          <a:custGeom>
            <a:avLst/>
            <a:gdLst/>
            <a:ahLst/>
            <a:cxnLst/>
            <a:rect l="l" t="t" r="r" b="b"/>
            <a:pathLst>
              <a:path w="1129664" h="2437129">
                <a:moveTo>
                  <a:pt x="1002411" y="2310003"/>
                </a:moveTo>
                <a:lnTo>
                  <a:pt x="1002411" y="2437003"/>
                </a:lnTo>
                <a:lnTo>
                  <a:pt x="1109599" y="2383409"/>
                </a:lnTo>
                <a:lnTo>
                  <a:pt x="1020572" y="2383409"/>
                </a:lnTo>
                <a:lnTo>
                  <a:pt x="1025017" y="2378976"/>
                </a:lnTo>
                <a:lnTo>
                  <a:pt x="1025017" y="2368029"/>
                </a:lnTo>
                <a:lnTo>
                  <a:pt x="1020572" y="2363597"/>
                </a:lnTo>
                <a:lnTo>
                  <a:pt x="1109599" y="2363597"/>
                </a:lnTo>
                <a:lnTo>
                  <a:pt x="1002411" y="2310003"/>
                </a:lnTo>
                <a:close/>
              </a:path>
              <a:path w="1129664" h="2437129">
                <a:moveTo>
                  <a:pt x="15367" y="0"/>
                </a:moveTo>
                <a:lnTo>
                  <a:pt x="4444" y="0"/>
                </a:lnTo>
                <a:lnTo>
                  <a:pt x="0" y="4444"/>
                </a:lnTo>
                <a:lnTo>
                  <a:pt x="0" y="2378976"/>
                </a:lnTo>
                <a:lnTo>
                  <a:pt x="4444" y="2383409"/>
                </a:lnTo>
                <a:lnTo>
                  <a:pt x="1002411" y="2383409"/>
                </a:lnTo>
                <a:lnTo>
                  <a:pt x="1002411" y="2373503"/>
                </a:lnTo>
                <a:lnTo>
                  <a:pt x="19812" y="2373503"/>
                </a:lnTo>
                <a:lnTo>
                  <a:pt x="9906" y="2363597"/>
                </a:lnTo>
                <a:lnTo>
                  <a:pt x="19812" y="2363597"/>
                </a:lnTo>
                <a:lnTo>
                  <a:pt x="19812" y="4444"/>
                </a:lnTo>
                <a:lnTo>
                  <a:pt x="15367" y="0"/>
                </a:lnTo>
                <a:close/>
              </a:path>
              <a:path w="1129664" h="2437129">
                <a:moveTo>
                  <a:pt x="1109599" y="2363597"/>
                </a:moveTo>
                <a:lnTo>
                  <a:pt x="1020572" y="2363597"/>
                </a:lnTo>
                <a:lnTo>
                  <a:pt x="1025017" y="2368029"/>
                </a:lnTo>
                <a:lnTo>
                  <a:pt x="1025017" y="2378976"/>
                </a:lnTo>
                <a:lnTo>
                  <a:pt x="1020572" y="2383409"/>
                </a:lnTo>
                <a:lnTo>
                  <a:pt x="1109599" y="2383409"/>
                </a:lnTo>
                <a:lnTo>
                  <a:pt x="1129411" y="2373503"/>
                </a:lnTo>
                <a:lnTo>
                  <a:pt x="1109599" y="2363597"/>
                </a:lnTo>
                <a:close/>
              </a:path>
              <a:path w="1129664" h="2437129">
                <a:moveTo>
                  <a:pt x="19812" y="2363597"/>
                </a:moveTo>
                <a:lnTo>
                  <a:pt x="9906" y="2363597"/>
                </a:lnTo>
                <a:lnTo>
                  <a:pt x="19812" y="2373503"/>
                </a:lnTo>
                <a:lnTo>
                  <a:pt x="19812" y="2363597"/>
                </a:lnTo>
                <a:close/>
              </a:path>
              <a:path w="1129664" h="2437129">
                <a:moveTo>
                  <a:pt x="1002411" y="2363597"/>
                </a:moveTo>
                <a:lnTo>
                  <a:pt x="19812" y="2363597"/>
                </a:lnTo>
                <a:lnTo>
                  <a:pt x="19812" y="2373503"/>
                </a:lnTo>
                <a:lnTo>
                  <a:pt x="1002411" y="2373503"/>
                </a:lnTo>
                <a:lnTo>
                  <a:pt x="1002411" y="2363597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43683" y="1978151"/>
            <a:ext cx="1313815" cy="2020570"/>
          </a:xfrm>
          <a:custGeom>
            <a:avLst/>
            <a:gdLst/>
            <a:ahLst/>
            <a:cxnLst/>
            <a:rect l="l" t="t" r="r" b="b"/>
            <a:pathLst>
              <a:path w="1313814" h="2020570">
                <a:moveTo>
                  <a:pt x="1186307" y="1893570"/>
                </a:moveTo>
                <a:lnTo>
                  <a:pt x="1186307" y="2020519"/>
                </a:lnTo>
                <a:lnTo>
                  <a:pt x="1293495" y="1966925"/>
                </a:lnTo>
                <a:lnTo>
                  <a:pt x="1204468" y="1966925"/>
                </a:lnTo>
                <a:lnTo>
                  <a:pt x="1208913" y="1962492"/>
                </a:lnTo>
                <a:lnTo>
                  <a:pt x="1208913" y="1951558"/>
                </a:lnTo>
                <a:lnTo>
                  <a:pt x="1204468" y="1947113"/>
                </a:lnTo>
                <a:lnTo>
                  <a:pt x="1293479" y="1947113"/>
                </a:lnTo>
                <a:lnTo>
                  <a:pt x="1186307" y="1893570"/>
                </a:lnTo>
                <a:close/>
              </a:path>
              <a:path w="1313814" h="2020570">
                <a:moveTo>
                  <a:pt x="15367" y="0"/>
                </a:moveTo>
                <a:lnTo>
                  <a:pt x="4445" y="0"/>
                </a:lnTo>
                <a:lnTo>
                  <a:pt x="0" y="4445"/>
                </a:lnTo>
                <a:lnTo>
                  <a:pt x="0" y="1962492"/>
                </a:lnTo>
                <a:lnTo>
                  <a:pt x="4445" y="1966925"/>
                </a:lnTo>
                <a:lnTo>
                  <a:pt x="1186307" y="1966925"/>
                </a:lnTo>
                <a:lnTo>
                  <a:pt x="1186307" y="1957019"/>
                </a:lnTo>
                <a:lnTo>
                  <a:pt x="19812" y="1957019"/>
                </a:lnTo>
                <a:lnTo>
                  <a:pt x="9906" y="1947113"/>
                </a:lnTo>
                <a:lnTo>
                  <a:pt x="19812" y="1947113"/>
                </a:lnTo>
                <a:lnTo>
                  <a:pt x="19812" y="4445"/>
                </a:lnTo>
                <a:lnTo>
                  <a:pt x="15367" y="0"/>
                </a:lnTo>
                <a:close/>
              </a:path>
              <a:path w="1313814" h="2020570">
                <a:moveTo>
                  <a:pt x="1293479" y="1947113"/>
                </a:moveTo>
                <a:lnTo>
                  <a:pt x="1204468" y="1947113"/>
                </a:lnTo>
                <a:lnTo>
                  <a:pt x="1208913" y="1951558"/>
                </a:lnTo>
                <a:lnTo>
                  <a:pt x="1208913" y="1962492"/>
                </a:lnTo>
                <a:lnTo>
                  <a:pt x="1204468" y="1966925"/>
                </a:lnTo>
                <a:lnTo>
                  <a:pt x="1293495" y="1966925"/>
                </a:lnTo>
                <a:lnTo>
                  <a:pt x="1313307" y="1957019"/>
                </a:lnTo>
                <a:lnTo>
                  <a:pt x="1293479" y="1947113"/>
                </a:lnTo>
                <a:close/>
              </a:path>
              <a:path w="1313814" h="2020570">
                <a:moveTo>
                  <a:pt x="19812" y="1947113"/>
                </a:moveTo>
                <a:lnTo>
                  <a:pt x="9906" y="1947113"/>
                </a:lnTo>
                <a:lnTo>
                  <a:pt x="19812" y="1957019"/>
                </a:lnTo>
                <a:lnTo>
                  <a:pt x="19812" y="1947113"/>
                </a:lnTo>
                <a:close/>
              </a:path>
              <a:path w="1313814" h="2020570">
                <a:moveTo>
                  <a:pt x="1186307" y="1947113"/>
                </a:moveTo>
                <a:lnTo>
                  <a:pt x="19812" y="1947113"/>
                </a:lnTo>
                <a:lnTo>
                  <a:pt x="19812" y="1957019"/>
                </a:lnTo>
                <a:lnTo>
                  <a:pt x="1186307" y="1957019"/>
                </a:lnTo>
                <a:lnTo>
                  <a:pt x="1186307" y="1947113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1383" y="1981200"/>
            <a:ext cx="1946910" cy="1155700"/>
          </a:xfrm>
          <a:custGeom>
            <a:avLst/>
            <a:gdLst/>
            <a:ahLst/>
            <a:cxnLst/>
            <a:rect l="l" t="t" r="r" b="b"/>
            <a:pathLst>
              <a:path w="1946910" h="1155700">
                <a:moveTo>
                  <a:pt x="1819656" y="1028700"/>
                </a:moveTo>
                <a:lnTo>
                  <a:pt x="1819656" y="1155700"/>
                </a:lnTo>
                <a:lnTo>
                  <a:pt x="1926844" y="1102106"/>
                </a:lnTo>
                <a:lnTo>
                  <a:pt x="1837944" y="1102106"/>
                </a:lnTo>
                <a:lnTo>
                  <a:pt x="1842262" y="1097661"/>
                </a:lnTo>
                <a:lnTo>
                  <a:pt x="1842262" y="1086612"/>
                </a:lnTo>
                <a:lnTo>
                  <a:pt x="1837944" y="1082294"/>
                </a:lnTo>
                <a:lnTo>
                  <a:pt x="1926844" y="1082294"/>
                </a:lnTo>
                <a:lnTo>
                  <a:pt x="1819656" y="1028700"/>
                </a:lnTo>
                <a:close/>
              </a:path>
              <a:path w="1946910" h="1155700">
                <a:moveTo>
                  <a:pt x="15367" y="0"/>
                </a:moveTo>
                <a:lnTo>
                  <a:pt x="4445" y="0"/>
                </a:lnTo>
                <a:lnTo>
                  <a:pt x="0" y="4444"/>
                </a:lnTo>
                <a:lnTo>
                  <a:pt x="0" y="1097661"/>
                </a:lnTo>
                <a:lnTo>
                  <a:pt x="4445" y="1102106"/>
                </a:lnTo>
                <a:lnTo>
                  <a:pt x="1819656" y="1102106"/>
                </a:lnTo>
                <a:lnTo>
                  <a:pt x="1819656" y="1092200"/>
                </a:lnTo>
                <a:lnTo>
                  <a:pt x="19812" y="1092200"/>
                </a:lnTo>
                <a:lnTo>
                  <a:pt x="9906" y="1082294"/>
                </a:lnTo>
                <a:lnTo>
                  <a:pt x="19812" y="1082293"/>
                </a:lnTo>
                <a:lnTo>
                  <a:pt x="19812" y="4444"/>
                </a:lnTo>
                <a:lnTo>
                  <a:pt x="15367" y="0"/>
                </a:lnTo>
                <a:close/>
              </a:path>
              <a:path w="1946910" h="1155700">
                <a:moveTo>
                  <a:pt x="1926844" y="1082294"/>
                </a:moveTo>
                <a:lnTo>
                  <a:pt x="1837944" y="1082294"/>
                </a:lnTo>
                <a:lnTo>
                  <a:pt x="1842262" y="1086612"/>
                </a:lnTo>
                <a:lnTo>
                  <a:pt x="1842262" y="1097661"/>
                </a:lnTo>
                <a:lnTo>
                  <a:pt x="1837944" y="1102106"/>
                </a:lnTo>
                <a:lnTo>
                  <a:pt x="1926844" y="1102106"/>
                </a:lnTo>
                <a:lnTo>
                  <a:pt x="1946656" y="1092200"/>
                </a:lnTo>
                <a:lnTo>
                  <a:pt x="1926844" y="1082294"/>
                </a:lnTo>
                <a:close/>
              </a:path>
              <a:path w="1946910" h="1155700">
                <a:moveTo>
                  <a:pt x="19812" y="1082294"/>
                </a:moveTo>
                <a:lnTo>
                  <a:pt x="9906" y="1082294"/>
                </a:lnTo>
                <a:lnTo>
                  <a:pt x="19812" y="1092200"/>
                </a:lnTo>
                <a:lnTo>
                  <a:pt x="19812" y="1082294"/>
                </a:lnTo>
                <a:close/>
              </a:path>
              <a:path w="1946910" h="1155700">
                <a:moveTo>
                  <a:pt x="1819656" y="1082294"/>
                </a:moveTo>
                <a:lnTo>
                  <a:pt x="19812" y="1082294"/>
                </a:lnTo>
                <a:lnTo>
                  <a:pt x="19812" y="1092200"/>
                </a:lnTo>
                <a:lnTo>
                  <a:pt x="1819656" y="1092200"/>
                </a:lnTo>
                <a:lnTo>
                  <a:pt x="1819656" y="1082294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8483" y="1978151"/>
            <a:ext cx="1490980" cy="1586230"/>
          </a:xfrm>
          <a:custGeom>
            <a:avLst/>
            <a:gdLst/>
            <a:ahLst/>
            <a:cxnLst/>
            <a:rect l="l" t="t" r="r" b="b"/>
            <a:pathLst>
              <a:path w="1490979" h="1586229">
                <a:moveTo>
                  <a:pt x="1363980" y="1458849"/>
                </a:moveTo>
                <a:lnTo>
                  <a:pt x="1363980" y="1585849"/>
                </a:lnTo>
                <a:lnTo>
                  <a:pt x="1471168" y="1532255"/>
                </a:lnTo>
                <a:lnTo>
                  <a:pt x="1382141" y="1532255"/>
                </a:lnTo>
                <a:lnTo>
                  <a:pt x="1386586" y="1527810"/>
                </a:lnTo>
                <a:lnTo>
                  <a:pt x="1386586" y="1516888"/>
                </a:lnTo>
                <a:lnTo>
                  <a:pt x="1382141" y="1512443"/>
                </a:lnTo>
                <a:lnTo>
                  <a:pt x="1471168" y="1512443"/>
                </a:lnTo>
                <a:lnTo>
                  <a:pt x="1363980" y="1458849"/>
                </a:lnTo>
                <a:close/>
              </a:path>
              <a:path w="1490979" h="1586229">
                <a:moveTo>
                  <a:pt x="15367" y="0"/>
                </a:moveTo>
                <a:lnTo>
                  <a:pt x="4445" y="0"/>
                </a:lnTo>
                <a:lnTo>
                  <a:pt x="0" y="4445"/>
                </a:lnTo>
                <a:lnTo>
                  <a:pt x="0" y="1527810"/>
                </a:lnTo>
                <a:lnTo>
                  <a:pt x="4445" y="1532255"/>
                </a:lnTo>
                <a:lnTo>
                  <a:pt x="1363980" y="1532255"/>
                </a:lnTo>
                <a:lnTo>
                  <a:pt x="1363980" y="1522349"/>
                </a:lnTo>
                <a:lnTo>
                  <a:pt x="19812" y="1522349"/>
                </a:lnTo>
                <a:lnTo>
                  <a:pt x="9906" y="1512443"/>
                </a:lnTo>
                <a:lnTo>
                  <a:pt x="19812" y="1512443"/>
                </a:lnTo>
                <a:lnTo>
                  <a:pt x="19812" y="4445"/>
                </a:lnTo>
                <a:lnTo>
                  <a:pt x="15367" y="0"/>
                </a:lnTo>
                <a:close/>
              </a:path>
              <a:path w="1490979" h="1586229">
                <a:moveTo>
                  <a:pt x="1471168" y="1512443"/>
                </a:moveTo>
                <a:lnTo>
                  <a:pt x="1382141" y="1512443"/>
                </a:lnTo>
                <a:lnTo>
                  <a:pt x="1386586" y="1516888"/>
                </a:lnTo>
                <a:lnTo>
                  <a:pt x="1386586" y="1527810"/>
                </a:lnTo>
                <a:lnTo>
                  <a:pt x="1382141" y="1532255"/>
                </a:lnTo>
                <a:lnTo>
                  <a:pt x="1471168" y="1532255"/>
                </a:lnTo>
                <a:lnTo>
                  <a:pt x="1490980" y="1522349"/>
                </a:lnTo>
                <a:lnTo>
                  <a:pt x="1471168" y="1512443"/>
                </a:lnTo>
                <a:close/>
              </a:path>
              <a:path w="1490979" h="1586229">
                <a:moveTo>
                  <a:pt x="19812" y="1512443"/>
                </a:moveTo>
                <a:lnTo>
                  <a:pt x="9906" y="1512443"/>
                </a:lnTo>
                <a:lnTo>
                  <a:pt x="19812" y="1522349"/>
                </a:lnTo>
                <a:lnTo>
                  <a:pt x="19812" y="1512443"/>
                </a:lnTo>
                <a:close/>
              </a:path>
              <a:path w="1490979" h="1586229">
                <a:moveTo>
                  <a:pt x="1363980" y="1512443"/>
                </a:moveTo>
                <a:lnTo>
                  <a:pt x="19812" y="1512443"/>
                </a:lnTo>
                <a:lnTo>
                  <a:pt x="19812" y="1522349"/>
                </a:lnTo>
                <a:lnTo>
                  <a:pt x="1363980" y="1522349"/>
                </a:lnTo>
                <a:lnTo>
                  <a:pt x="1363980" y="1512443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29127" y="1978151"/>
            <a:ext cx="2235835" cy="725805"/>
          </a:xfrm>
          <a:custGeom>
            <a:avLst/>
            <a:gdLst/>
            <a:ahLst/>
            <a:cxnLst/>
            <a:rect l="l" t="t" r="r" b="b"/>
            <a:pathLst>
              <a:path w="2235835" h="725805">
                <a:moveTo>
                  <a:pt x="2108327" y="598424"/>
                </a:moveTo>
                <a:lnTo>
                  <a:pt x="2108327" y="725424"/>
                </a:lnTo>
                <a:lnTo>
                  <a:pt x="2215515" y="671830"/>
                </a:lnTo>
                <a:lnTo>
                  <a:pt x="2126488" y="671830"/>
                </a:lnTo>
                <a:lnTo>
                  <a:pt x="2130933" y="667512"/>
                </a:lnTo>
                <a:lnTo>
                  <a:pt x="2130933" y="656463"/>
                </a:lnTo>
                <a:lnTo>
                  <a:pt x="2126488" y="652018"/>
                </a:lnTo>
                <a:lnTo>
                  <a:pt x="2215515" y="652018"/>
                </a:lnTo>
                <a:lnTo>
                  <a:pt x="2108327" y="598424"/>
                </a:lnTo>
                <a:close/>
              </a:path>
              <a:path w="2235835" h="725805">
                <a:moveTo>
                  <a:pt x="15367" y="0"/>
                </a:moveTo>
                <a:lnTo>
                  <a:pt x="4445" y="0"/>
                </a:lnTo>
                <a:lnTo>
                  <a:pt x="0" y="4445"/>
                </a:lnTo>
                <a:lnTo>
                  <a:pt x="0" y="667512"/>
                </a:lnTo>
                <a:lnTo>
                  <a:pt x="4445" y="671830"/>
                </a:lnTo>
                <a:lnTo>
                  <a:pt x="2108327" y="671830"/>
                </a:lnTo>
                <a:lnTo>
                  <a:pt x="2108327" y="661924"/>
                </a:lnTo>
                <a:lnTo>
                  <a:pt x="19812" y="661924"/>
                </a:lnTo>
                <a:lnTo>
                  <a:pt x="9906" y="652018"/>
                </a:lnTo>
                <a:lnTo>
                  <a:pt x="19812" y="652018"/>
                </a:lnTo>
                <a:lnTo>
                  <a:pt x="19812" y="4445"/>
                </a:lnTo>
                <a:lnTo>
                  <a:pt x="15367" y="0"/>
                </a:lnTo>
                <a:close/>
              </a:path>
              <a:path w="2235835" h="725805">
                <a:moveTo>
                  <a:pt x="2215515" y="652018"/>
                </a:moveTo>
                <a:lnTo>
                  <a:pt x="2126488" y="652018"/>
                </a:lnTo>
                <a:lnTo>
                  <a:pt x="2130933" y="656463"/>
                </a:lnTo>
                <a:lnTo>
                  <a:pt x="2130933" y="667512"/>
                </a:lnTo>
                <a:lnTo>
                  <a:pt x="2126488" y="671830"/>
                </a:lnTo>
                <a:lnTo>
                  <a:pt x="2215515" y="671830"/>
                </a:lnTo>
                <a:lnTo>
                  <a:pt x="2235327" y="661924"/>
                </a:lnTo>
                <a:lnTo>
                  <a:pt x="2215515" y="652018"/>
                </a:lnTo>
                <a:close/>
              </a:path>
              <a:path w="2235835" h="725805">
                <a:moveTo>
                  <a:pt x="19812" y="652018"/>
                </a:moveTo>
                <a:lnTo>
                  <a:pt x="9906" y="652018"/>
                </a:lnTo>
                <a:lnTo>
                  <a:pt x="19812" y="661924"/>
                </a:lnTo>
                <a:lnTo>
                  <a:pt x="19812" y="652018"/>
                </a:lnTo>
                <a:close/>
              </a:path>
              <a:path w="2235835" h="725805">
                <a:moveTo>
                  <a:pt x="2108327" y="652018"/>
                </a:moveTo>
                <a:lnTo>
                  <a:pt x="19812" y="652018"/>
                </a:lnTo>
                <a:lnTo>
                  <a:pt x="19812" y="661924"/>
                </a:lnTo>
                <a:lnTo>
                  <a:pt x="2108327" y="661924"/>
                </a:lnTo>
                <a:lnTo>
                  <a:pt x="2108327" y="652018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46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Independent</a:t>
            </a:r>
            <a:r>
              <a:rPr spc="10" dirty="0"/>
              <a:t> </a:t>
            </a:r>
            <a:r>
              <a:rPr spc="-10" dirty="0"/>
              <a:t>Variable</a:t>
            </a:r>
          </a:p>
          <a:p>
            <a:pPr marL="709295">
              <a:lnSpc>
                <a:spcPct val="100000"/>
              </a:lnSpc>
              <a:spcBef>
                <a:spcPts val="55"/>
              </a:spcBef>
            </a:pPr>
            <a:endParaRPr spc="-10" dirty="0"/>
          </a:p>
          <a:p>
            <a:pPr marL="2427605">
              <a:lnSpc>
                <a:spcPct val="100000"/>
              </a:lnSpc>
            </a:pPr>
            <a:r>
              <a:rPr spc="-15" dirty="0"/>
              <a:t>Parameters </a:t>
            </a:r>
            <a:r>
              <a:rPr spc="-10" dirty="0"/>
              <a:t>to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estimated</a:t>
            </a:r>
          </a:p>
          <a:p>
            <a:pPr marL="1143635" marR="1332230" indent="483234">
              <a:lnSpc>
                <a:spcPct val="197300"/>
              </a:lnSpc>
              <a:spcBef>
                <a:spcPts val="175"/>
              </a:spcBef>
            </a:pPr>
            <a:r>
              <a:rPr spc="-10" dirty="0"/>
              <a:t>Independent Variable  </a:t>
            </a:r>
            <a:r>
              <a:rPr spc="-15" dirty="0"/>
              <a:t>Parameters </a:t>
            </a:r>
            <a:r>
              <a:rPr spc="-10" dirty="0"/>
              <a:t>to </a:t>
            </a:r>
            <a:r>
              <a:rPr spc="-5" dirty="0"/>
              <a:t>be</a:t>
            </a:r>
            <a:r>
              <a:rPr spc="-10" dirty="0"/>
              <a:t> </a:t>
            </a:r>
            <a:r>
              <a:rPr spc="-5" dirty="0"/>
              <a:t>estimated</a:t>
            </a:r>
          </a:p>
          <a:p>
            <a:pPr marL="709295"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721995">
              <a:lnSpc>
                <a:spcPct val="100000"/>
              </a:lnSpc>
            </a:pPr>
            <a:r>
              <a:rPr spc="-5" dirty="0"/>
              <a:t>Dependent</a:t>
            </a:r>
            <a:r>
              <a:rPr spc="20" dirty="0"/>
              <a:t> </a:t>
            </a:r>
            <a:r>
              <a:rPr spc="-10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071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5568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Multiple Linear </a:t>
            </a:r>
            <a:r>
              <a:rPr sz="2800" spc="-10" dirty="0">
                <a:solidFill>
                  <a:srgbClr val="095A82"/>
                </a:solidFill>
              </a:rPr>
              <a:t>Regression </a:t>
            </a:r>
            <a:r>
              <a:rPr sz="2800" spc="-5" dirty="0">
                <a:solidFill>
                  <a:srgbClr val="095A82"/>
                </a:solidFill>
              </a:rPr>
              <a:t>–</a:t>
            </a:r>
            <a:r>
              <a:rPr sz="2800" spc="10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Scenario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45693" y="867257"/>
            <a:ext cx="3643629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Following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sample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dataset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mtcars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containing  the variables: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Cars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mpg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Mileage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Per </a:t>
            </a:r>
            <a:r>
              <a:rPr sz="1400" dirty="0">
                <a:solidFill>
                  <a:srgbClr val="5F5F5F"/>
                </a:solidFill>
                <a:cs typeface="Calibri"/>
              </a:rPr>
              <a:t>Gallon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cyl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cylinder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disp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displacement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hp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horsepower</a:t>
            </a:r>
            <a:r>
              <a:rPr sz="14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F5F5F"/>
                </a:solidFill>
                <a:cs typeface="Calibri"/>
              </a:rPr>
              <a:t>drat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real axle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ratio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74870" y="1037336"/>
          <a:ext cx="3999227" cy="291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170"/>
                <a:gridCol w="651509"/>
                <a:gridCol w="440689"/>
                <a:gridCol w="561975"/>
                <a:gridCol w="452120"/>
                <a:gridCol w="405764"/>
              </a:tblGrid>
              <a:tr h="217424"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mpg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cyl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</a:tr>
              <a:tr h="27927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MazdaRX4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MazdaRX4_WAG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296"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Datsun_710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22.8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3.85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Hornet_4_Drive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Hornet_Sportabout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18.7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175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2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Valiant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18.1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2.76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Duster_360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245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424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Merc_240D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24.4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146.7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3.69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297"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Merc_230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22.8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140.8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61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3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Merc_280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19.2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167.6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6049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Multiple Linear </a:t>
            </a:r>
            <a:r>
              <a:rPr sz="2800" spc="-10" dirty="0">
                <a:solidFill>
                  <a:srgbClr val="095A82"/>
                </a:solidFill>
              </a:rPr>
              <a:t>Regression </a:t>
            </a:r>
            <a:r>
              <a:rPr sz="2800" spc="-5" dirty="0">
                <a:solidFill>
                  <a:srgbClr val="095A82"/>
                </a:solidFill>
              </a:rPr>
              <a:t>– Tasks To</a:t>
            </a:r>
            <a:r>
              <a:rPr sz="2800" spc="9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Do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835572" y="2291986"/>
            <a:ext cx="2272030" cy="1158875"/>
          </a:xfrm>
          <a:custGeom>
            <a:avLst/>
            <a:gdLst/>
            <a:ahLst/>
            <a:cxnLst/>
            <a:rect l="l" t="t" r="r" b="b"/>
            <a:pathLst>
              <a:path w="2272029" h="1158875">
                <a:moveTo>
                  <a:pt x="186719" y="0"/>
                </a:moveTo>
                <a:lnTo>
                  <a:pt x="146770" y="10253"/>
                </a:lnTo>
                <a:lnTo>
                  <a:pt x="113297" y="34865"/>
                </a:lnTo>
                <a:lnTo>
                  <a:pt x="90636" y="71991"/>
                </a:lnTo>
                <a:lnTo>
                  <a:pt x="6562" y="307576"/>
                </a:lnTo>
                <a:lnTo>
                  <a:pt x="0" y="350470"/>
                </a:lnTo>
                <a:lnTo>
                  <a:pt x="10165" y="390697"/>
                </a:lnTo>
                <a:lnTo>
                  <a:pt x="34690" y="423876"/>
                </a:lnTo>
                <a:lnTo>
                  <a:pt x="71205" y="445625"/>
                </a:lnTo>
                <a:lnTo>
                  <a:pt x="2042118" y="1152507"/>
                </a:lnTo>
                <a:lnTo>
                  <a:pt x="2085014" y="1158482"/>
                </a:lnTo>
                <a:lnTo>
                  <a:pt x="2125255" y="1148395"/>
                </a:lnTo>
                <a:lnTo>
                  <a:pt x="2158472" y="1124235"/>
                </a:lnTo>
                <a:lnTo>
                  <a:pt x="2180294" y="1087991"/>
                </a:lnTo>
                <a:lnTo>
                  <a:pt x="2183860" y="1078099"/>
                </a:lnTo>
                <a:lnTo>
                  <a:pt x="2080889" y="1078099"/>
                </a:lnTo>
                <a:lnTo>
                  <a:pt x="2070693" y="1076053"/>
                </a:lnTo>
                <a:lnTo>
                  <a:pt x="98129" y="370568"/>
                </a:lnTo>
                <a:lnTo>
                  <a:pt x="89245" y="364565"/>
                </a:lnTo>
                <a:lnTo>
                  <a:pt x="83159" y="356169"/>
                </a:lnTo>
                <a:lnTo>
                  <a:pt x="80430" y="346368"/>
                </a:lnTo>
                <a:lnTo>
                  <a:pt x="81619" y="336151"/>
                </a:lnTo>
                <a:lnTo>
                  <a:pt x="167217" y="98915"/>
                </a:lnTo>
                <a:lnTo>
                  <a:pt x="172650" y="90031"/>
                </a:lnTo>
                <a:lnTo>
                  <a:pt x="181155" y="83945"/>
                </a:lnTo>
                <a:lnTo>
                  <a:pt x="191327" y="81216"/>
                </a:lnTo>
                <a:lnTo>
                  <a:pt x="438665" y="81216"/>
                </a:lnTo>
                <a:lnTo>
                  <a:pt x="228812" y="5951"/>
                </a:lnTo>
                <a:lnTo>
                  <a:pt x="186719" y="0"/>
                </a:lnTo>
                <a:close/>
              </a:path>
              <a:path w="2272029" h="1158875">
                <a:moveTo>
                  <a:pt x="438665" y="81216"/>
                </a:moveTo>
                <a:lnTo>
                  <a:pt x="191327" y="81216"/>
                </a:lnTo>
                <a:lnTo>
                  <a:pt x="201761" y="82405"/>
                </a:lnTo>
                <a:lnTo>
                  <a:pt x="2172801" y="789287"/>
                </a:lnTo>
                <a:lnTo>
                  <a:pt x="2182328" y="794506"/>
                </a:lnTo>
                <a:lnTo>
                  <a:pt x="2188342" y="802653"/>
                </a:lnTo>
                <a:lnTo>
                  <a:pt x="2190714" y="812754"/>
                </a:lnTo>
                <a:lnTo>
                  <a:pt x="2189311" y="823831"/>
                </a:lnTo>
                <a:lnTo>
                  <a:pt x="2103713" y="1059543"/>
                </a:lnTo>
                <a:lnTo>
                  <a:pt x="2098518" y="1069284"/>
                </a:lnTo>
                <a:lnTo>
                  <a:pt x="2090537" y="1075656"/>
                </a:lnTo>
                <a:lnTo>
                  <a:pt x="2080889" y="1078099"/>
                </a:lnTo>
                <a:lnTo>
                  <a:pt x="2183860" y="1078099"/>
                </a:lnTo>
                <a:lnTo>
                  <a:pt x="2265765" y="850882"/>
                </a:lnTo>
                <a:lnTo>
                  <a:pt x="2271716" y="808630"/>
                </a:lnTo>
                <a:lnTo>
                  <a:pt x="2261463" y="768332"/>
                </a:lnTo>
                <a:lnTo>
                  <a:pt x="2236851" y="734796"/>
                </a:lnTo>
                <a:lnTo>
                  <a:pt x="2199725" y="712833"/>
                </a:lnTo>
                <a:lnTo>
                  <a:pt x="438665" y="81216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76815" y="2333158"/>
            <a:ext cx="2189480" cy="1078865"/>
          </a:xfrm>
          <a:custGeom>
            <a:avLst/>
            <a:gdLst/>
            <a:ahLst/>
            <a:cxnLst/>
            <a:rect l="l" t="t" r="r" b="b"/>
            <a:pathLst>
              <a:path w="2189479" h="1078864">
                <a:moveTo>
                  <a:pt x="148365" y="0"/>
                </a:moveTo>
                <a:lnTo>
                  <a:pt x="102677" y="21530"/>
                </a:lnTo>
                <a:lnTo>
                  <a:pt x="3546" y="282152"/>
                </a:lnTo>
                <a:lnTo>
                  <a:pt x="0" y="308403"/>
                </a:lnTo>
                <a:lnTo>
                  <a:pt x="6419" y="333380"/>
                </a:lnTo>
                <a:lnTo>
                  <a:pt x="21530" y="354143"/>
                </a:lnTo>
                <a:lnTo>
                  <a:pt x="44059" y="367750"/>
                </a:lnTo>
                <a:lnTo>
                  <a:pt x="2013829" y="1074632"/>
                </a:lnTo>
                <a:lnTo>
                  <a:pt x="2040745" y="1078249"/>
                </a:lnTo>
                <a:lnTo>
                  <a:pt x="2065803" y="1071854"/>
                </a:lnTo>
                <a:lnTo>
                  <a:pt x="2086623" y="1056719"/>
                </a:lnTo>
                <a:lnTo>
                  <a:pt x="2100824" y="1034119"/>
                </a:lnTo>
                <a:lnTo>
                  <a:pt x="2184898" y="797010"/>
                </a:lnTo>
                <a:lnTo>
                  <a:pt x="2189301" y="770092"/>
                </a:lnTo>
                <a:lnTo>
                  <a:pt x="2183167" y="745019"/>
                </a:lnTo>
                <a:lnTo>
                  <a:pt x="2167770" y="724161"/>
                </a:lnTo>
                <a:lnTo>
                  <a:pt x="2144385" y="709888"/>
                </a:lnTo>
                <a:lnTo>
                  <a:pt x="174615" y="4403"/>
                </a:lnTo>
                <a:lnTo>
                  <a:pt x="148365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6815" y="2333158"/>
            <a:ext cx="2189480" cy="1078865"/>
          </a:xfrm>
          <a:custGeom>
            <a:avLst/>
            <a:gdLst/>
            <a:ahLst/>
            <a:cxnLst/>
            <a:rect l="l" t="t" r="r" b="b"/>
            <a:pathLst>
              <a:path w="2189479" h="1078864">
                <a:moveTo>
                  <a:pt x="44059" y="367750"/>
                </a:moveTo>
                <a:lnTo>
                  <a:pt x="21530" y="354143"/>
                </a:lnTo>
                <a:lnTo>
                  <a:pt x="6419" y="333380"/>
                </a:lnTo>
                <a:lnTo>
                  <a:pt x="0" y="308403"/>
                </a:lnTo>
                <a:lnTo>
                  <a:pt x="3546" y="282152"/>
                </a:lnTo>
                <a:lnTo>
                  <a:pt x="53032" y="145000"/>
                </a:lnTo>
                <a:lnTo>
                  <a:pt x="78444" y="74570"/>
                </a:lnTo>
                <a:lnTo>
                  <a:pt x="87806" y="48623"/>
                </a:lnTo>
                <a:lnTo>
                  <a:pt x="89144" y="44916"/>
                </a:lnTo>
                <a:lnTo>
                  <a:pt x="102677" y="21530"/>
                </a:lnTo>
                <a:lnTo>
                  <a:pt x="123402" y="6133"/>
                </a:lnTo>
                <a:lnTo>
                  <a:pt x="148365" y="0"/>
                </a:lnTo>
                <a:lnTo>
                  <a:pt x="174615" y="4403"/>
                </a:lnTo>
                <a:lnTo>
                  <a:pt x="1313388" y="412261"/>
                </a:lnTo>
                <a:lnTo>
                  <a:pt x="1898163" y="621702"/>
                </a:lnTo>
                <a:lnTo>
                  <a:pt x="2113607" y="698865"/>
                </a:lnTo>
                <a:lnTo>
                  <a:pt x="2144385" y="709888"/>
                </a:lnTo>
                <a:lnTo>
                  <a:pt x="2167770" y="724161"/>
                </a:lnTo>
                <a:lnTo>
                  <a:pt x="2183167" y="745019"/>
                </a:lnTo>
                <a:lnTo>
                  <a:pt x="2189301" y="770092"/>
                </a:lnTo>
                <a:lnTo>
                  <a:pt x="2184898" y="797010"/>
                </a:lnTo>
                <a:lnTo>
                  <a:pt x="2136292" y="934088"/>
                </a:lnTo>
                <a:lnTo>
                  <a:pt x="2111333" y="1004480"/>
                </a:lnTo>
                <a:lnTo>
                  <a:pt x="2086623" y="1056719"/>
                </a:lnTo>
                <a:lnTo>
                  <a:pt x="2040745" y="1078249"/>
                </a:lnTo>
                <a:lnTo>
                  <a:pt x="2013829" y="1074632"/>
                </a:lnTo>
                <a:lnTo>
                  <a:pt x="44059" y="367750"/>
                </a:lnTo>
                <a:close/>
              </a:path>
            </a:pathLst>
          </a:custGeom>
          <a:ln w="12192">
            <a:solidFill>
              <a:srgbClr val="B97609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2263" y="2981723"/>
            <a:ext cx="349250" cy="347980"/>
          </a:xfrm>
          <a:custGeom>
            <a:avLst/>
            <a:gdLst/>
            <a:ahLst/>
            <a:cxnLst/>
            <a:rect l="l" t="t" r="r" b="b"/>
            <a:pathLst>
              <a:path w="349250" h="347979">
                <a:moveTo>
                  <a:pt x="186875" y="0"/>
                </a:moveTo>
                <a:lnTo>
                  <a:pt x="141602" y="2913"/>
                </a:lnTo>
                <a:lnTo>
                  <a:pt x="99164" y="16953"/>
                </a:lnTo>
                <a:lnTo>
                  <a:pt x="61606" y="41079"/>
                </a:lnTo>
                <a:lnTo>
                  <a:pt x="30969" y="74250"/>
                </a:lnTo>
                <a:lnTo>
                  <a:pt x="9296" y="115425"/>
                </a:lnTo>
                <a:lnTo>
                  <a:pt x="0" y="161409"/>
                </a:lnTo>
                <a:lnTo>
                  <a:pt x="2913" y="206734"/>
                </a:lnTo>
                <a:lnTo>
                  <a:pt x="16995" y="249236"/>
                </a:lnTo>
                <a:lnTo>
                  <a:pt x="41206" y="286753"/>
                </a:lnTo>
                <a:lnTo>
                  <a:pt x="74504" y="317123"/>
                </a:lnTo>
                <a:lnTo>
                  <a:pt x="115849" y="338183"/>
                </a:lnTo>
                <a:lnTo>
                  <a:pt x="162022" y="347543"/>
                </a:lnTo>
                <a:lnTo>
                  <a:pt x="207529" y="344863"/>
                </a:lnTo>
                <a:lnTo>
                  <a:pt x="250199" y="331056"/>
                </a:lnTo>
                <a:lnTo>
                  <a:pt x="287863" y="307036"/>
                </a:lnTo>
                <a:lnTo>
                  <a:pt x="318352" y="273716"/>
                </a:lnTo>
                <a:lnTo>
                  <a:pt x="339496" y="232011"/>
                </a:lnTo>
                <a:lnTo>
                  <a:pt x="348898" y="186133"/>
                </a:lnTo>
                <a:lnTo>
                  <a:pt x="346217" y="141042"/>
                </a:lnTo>
                <a:lnTo>
                  <a:pt x="332368" y="98773"/>
                </a:lnTo>
                <a:lnTo>
                  <a:pt x="308263" y="61361"/>
                </a:lnTo>
                <a:lnTo>
                  <a:pt x="274817" y="30843"/>
                </a:lnTo>
                <a:lnTo>
                  <a:pt x="232943" y="9253"/>
                </a:lnTo>
                <a:lnTo>
                  <a:pt x="186875" y="0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92078" y="2499570"/>
            <a:ext cx="2004060" cy="772795"/>
          </a:xfrm>
          <a:custGeom>
            <a:avLst/>
            <a:gdLst/>
            <a:ahLst/>
            <a:cxnLst/>
            <a:rect l="l" t="t" r="r" b="b"/>
            <a:pathLst>
              <a:path w="2004060" h="772795">
                <a:moveTo>
                  <a:pt x="46358" y="0"/>
                </a:moveTo>
                <a:lnTo>
                  <a:pt x="28015" y="4742"/>
                </a:lnTo>
                <a:lnTo>
                  <a:pt x="12767" y="15962"/>
                </a:lnTo>
                <a:lnTo>
                  <a:pt x="2710" y="32682"/>
                </a:lnTo>
                <a:lnTo>
                  <a:pt x="0" y="52046"/>
                </a:lnTo>
                <a:lnTo>
                  <a:pt x="4742" y="70433"/>
                </a:lnTo>
                <a:lnTo>
                  <a:pt x="15962" y="85725"/>
                </a:lnTo>
                <a:lnTo>
                  <a:pt x="32682" y="95801"/>
                </a:lnTo>
                <a:lnTo>
                  <a:pt x="1937936" y="769536"/>
                </a:lnTo>
                <a:lnTo>
                  <a:pt x="1957280" y="772247"/>
                </a:lnTo>
                <a:lnTo>
                  <a:pt x="1975623" y="767504"/>
                </a:lnTo>
                <a:lnTo>
                  <a:pt x="1990871" y="756285"/>
                </a:lnTo>
                <a:lnTo>
                  <a:pt x="1999642" y="741703"/>
                </a:lnTo>
                <a:lnTo>
                  <a:pt x="1955494" y="741703"/>
                </a:lnTo>
                <a:lnTo>
                  <a:pt x="1948350" y="741088"/>
                </a:lnTo>
                <a:lnTo>
                  <a:pt x="41699" y="67226"/>
                </a:lnTo>
                <a:lnTo>
                  <a:pt x="35625" y="63672"/>
                </a:lnTo>
                <a:lnTo>
                  <a:pt x="31396" y="58035"/>
                </a:lnTo>
                <a:lnTo>
                  <a:pt x="29716" y="50992"/>
                </a:lnTo>
                <a:lnTo>
                  <a:pt x="31285" y="43223"/>
                </a:lnTo>
                <a:lnTo>
                  <a:pt x="34786" y="36480"/>
                </a:lnTo>
                <a:lnTo>
                  <a:pt x="40429" y="32142"/>
                </a:lnTo>
                <a:lnTo>
                  <a:pt x="47501" y="30329"/>
                </a:lnTo>
                <a:lnTo>
                  <a:pt x="143805" y="30329"/>
                </a:lnTo>
                <a:lnTo>
                  <a:pt x="65702" y="2710"/>
                </a:lnTo>
                <a:lnTo>
                  <a:pt x="46358" y="0"/>
                </a:lnTo>
                <a:close/>
              </a:path>
              <a:path w="2004060" h="772795">
                <a:moveTo>
                  <a:pt x="143805" y="30329"/>
                </a:moveTo>
                <a:lnTo>
                  <a:pt x="47501" y="30329"/>
                </a:lnTo>
                <a:lnTo>
                  <a:pt x="55288" y="31158"/>
                </a:lnTo>
                <a:lnTo>
                  <a:pt x="1960415" y="705020"/>
                </a:lnTo>
                <a:lnTo>
                  <a:pt x="1967156" y="708574"/>
                </a:lnTo>
                <a:lnTo>
                  <a:pt x="1971480" y="714212"/>
                </a:lnTo>
                <a:lnTo>
                  <a:pt x="1973256" y="721254"/>
                </a:lnTo>
                <a:lnTo>
                  <a:pt x="1972353" y="729023"/>
                </a:lnTo>
                <a:lnTo>
                  <a:pt x="1968638" y="735123"/>
                </a:lnTo>
                <a:lnTo>
                  <a:pt x="1962638" y="739532"/>
                </a:lnTo>
                <a:lnTo>
                  <a:pt x="1955494" y="741703"/>
                </a:lnTo>
                <a:lnTo>
                  <a:pt x="1999642" y="741703"/>
                </a:lnTo>
                <a:lnTo>
                  <a:pt x="2000932" y="739532"/>
                </a:lnTo>
                <a:lnTo>
                  <a:pt x="2003639" y="719558"/>
                </a:lnTo>
                <a:lnTo>
                  <a:pt x="1998896" y="701242"/>
                </a:lnTo>
                <a:lnTo>
                  <a:pt x="1987676" y="686307"/>
                </a:lnTo>
                <a:lnTo>
                  <a:pt x="1970956" y="676445"/>
                </a:lnTo>
                <a:lnTo>
                  <a:pt x="143805" y="30329"/>
                </a:lnTo>
                <a:close/>
              </a:path>
            </a:pathLst>
          </a:custGeom>
          <a:solidFill>
            <a:srgbClr val="7B4F07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06744" y="2515115"/>
            <a:ext cx="1972310" cy="741045"/>
          </a:xfrm>
          <a:custGeom>
            <a:avLst/>
            <a:gdLst/>
            <a:ahLst/>
            <a:cxnLst/>
            <a:rect l="l" t="t" r="r" b="b"/>
            <a:pathLst>
              <a:path w="1972310" h="741045">
                <a:moveTo>
                  <a:pt x="31746" y="0"/>
                </a:moveTo>
                <a:lnTo>
                  <a:pt x="19016" y="3357"/>
                </a:lnTo>
                <a:lnTo>
                  <a:pt x="8548" y="11477"/>
                </a:lnTo>
                <a:lnTo>
                  <a:pt x="1760" y="23360"/>
                </a:lnTo>
                <a:lnTo>
                  <a:pt x="0" y="36077"/>
                </a:lnTo>
                <a:lnTo>
                  <a:pt x="3300" y="48521"/>
                </a:lnTo>
                <a:lnTo>
                  <a:pt x="11100" y="59275"/>
                </a:lnTo>
                <a:lnTo>
                  <a:pt x="22842" y="66921"/>
                </a:lnTo>
                <a:lnTo>
                  <a:pt x="1925937" y="738751"/>
                </a:lnTo>
                <a:lnTo>
                  <a:pt x="1939512" y="740511"/>
                </a:lnTo>
                <a:lnTo>
                  <a:pt x="1952242" y="737211"/>
                </a:lnTo>
                <a:lnTo>
                  <a:pt x="1962709" y="729410"/>
                </a:lnTo>
                <a:lnTo>
                  <a:pt x="1969498" y="717669"/>
                </a:lnTo>
                <a:lnTo>
                  <a:pt x="1971925" y="704167"/>
                </a:lnTo>
                <a:lnTo>
                  <a:pt x="1968720" y="691475"/>
                </a:lnTo>
                <a:lnTo>
                  <a:pt x="1961014" y="681021"/>
                </a:lnTo>
                <a:lnTo>
                  <a:pt x="1949940" y="674235"/>
                </a:lnTo>
                <a:lnTo>
                  <a:pt x="45321" y="2405"/>
                </a:lnTo>
                <a:lnTo>
                  <a:pt x="317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02495" y="3000515"/>
            <a:ext cx="308610" cy="308610"/>
          </a:xfrm>
          <a:custGeom>
            <a:avLst/>
            <a:gdLst/>
            <a:ahLst/>
            <a:cxnLst/>
            <a:rect l="l" t="t" r="r" b="b"/>
            <a:pathLst>
              <a:path w="308610" h="308610">
                <a:moveTo>
                  <a:pt x="156936" y="0"/>
                </a:moveTo>
                <a:lnTo>
                  <a:pt x="109927" y="6503"/>
                </a:lnTo>
                <a:lnTo>
                  <a:pt x="67374" y="26881"/>
                </a:lnTo>
                <a:lnTo>
                  <a:pt x="32587" y="59628"/>
                </a:lnTo>
                <a:lnTo>
                  <a:pt x="8876" y="103237"/>
                </a:lnTo>
                <a:lnTo>
                  <a:pt x="0" y="151393"/>
                </a:lnTo>
                <a:lnTo>
                  <a:pt x="6503" y="198402"/>
                </a:lnTo>
                <a:lnTo>
                  <a:pt x="26881" y="240955"/>
                </a:lnTo>
                <a:lnTo>
                  <a:pt x="59628" y="275742"/>
                </a:lnTo>
                <a:lnTo>
                  <a:pt x="103237" y="299452"/>
                </a:lnTo>
                <a:lnTo>
                  <a:pt x="151393" y="308329"/>
                </a:lnTo>
                <a:lnTo>
                  <a:pt x="198402" y="301826"/>
                </a:lnTo>
                <a:lnTo>
                  <a:pt x="240955" y="281448"/>
                </a:lnTo>
                <a:lnTo>
                  <a:pt x="275742" y="248701"/>
                </a:lnTo>
                <a:lnTo>
                  <a:pt x="299452" y="205091"/>
                </a:lnTo>
                <a:lnTo>
                  <a:pt x="308329" y="156936"/>
                </a:lnTo>
                <a:lnTo>
                  <a:pt x="301826" y="109927"/>
                </a:lnTo>
                <a:lnTo>
                  <a:pt x="281448" y="67374"/>
                </a:lnTo>
                <a:lnTo>
                  <a:pt x="248701" y="32587"/>
                </a:lnTo>
                <a:lnTo>
                  <a:pt x="205091" y="8876"/>
                </a:lnTo>
                <a:lnTo>
                  <a:pt x="156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7539" y="304622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19C13"/>
                </a:solidFill>
                <a:cs typeface="Calibri"/>
              </a:rPr>
              <a:t>03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01241" y="1629739"/>
            <a:ext cx="2291715" cy="1055370"/>
          </a:xfrm>
          <a:custGeom>
            <a:avLst/>
            <a:gdLst/>
            <a:ahLst/>
            <a:cxnLst/>
            <a:rect l="l" t="t" r="r" b="b"/>
            <a:pathLst>
              <a:path w="2291715" h="1055370">
                <a:moveTo>
                  <a:pt x="2124297" y="0"/>
                </a:moveTo>
                <a:lnTo>
                  <a:pt x="2081706" y="3734"/>
                </a:lnTo>
                <a:lnTo>
                  <a:pt x="75741" y="604698"/>
                </a:lnTo>
                <a:lnTo>
                  <a:pt x="38111" y="624498"/>
                </a:lnTo>
                <a:lnTo>
                  <a:pt x="12162" y="656228"/>
                </a:lnTo>
                <a:lnTo>
                  <a:pt x="0" y="695531"/>
                </a:lnTo>
                <a:lnTo>
                  <a:pt x="3732" y="738048"/>
                </a:lnTo>
                <a:lnTo>
                  <a:pt x="75741" y="979348"/>
                </a:lnTo>
                <a:lnTo>
                  <a:pt x="96424" y="1016904"/>
                </a:lnTo>
                <a:lnTo>
                  <a:pt x="128621" y="1042816"/>
                </a:lnTo>
                <a:lnTo>
                  <a:pt x="168128" y="1054965"/>
                </a:lnTo>
                <a:lnTo>
                  <a:pt x="210742" y="1051230"/>
                </a:lnTo>
                <a:lnTo>
                  <a:pt x="466519" y="974544"/>
                </a:lnTo>
                <a:lnTo>
                  <a:pt x="176543" y="974544"/>
                </a:lnTo>
                <a:lnTo>
                  <a:pt x="166895" y="971649"/>
                </a:lnTo>
                <a:lnTo>
                  <a:pt x="158914" y="965110"/>
                </a:lnTo>
                <a:lnTo>
                  <a:pt x="153719" y="955345"/>
                </a:lnTo>
                <a:lnTo>
                  <a:pt x="81710" y="715569"/>
                </a:lnTo>
                <a:lnTo>
                  <a:pt x="80545" y="704494"/>
                </a:lnTo>
                <a:lnTo>
                  <a:pt x="83440" y="694408"/>
                </a:lnTo>
                <a:lnTo>
                  <a:pt x="89979" y="686298"/>
                </a:lnTo>
                <a:lnTo>
                  <a:pt x="99744" y="681152"/>
                </a:lnTo>
                <a:lnTo>
                  <a:pt x="2104185" y="81585"/>
                </a:lnTo>
                <a:lnTo>
                  <a:pt x="2115262" y="80420"/>
                </a:lnTo>
                <a:lnTo>
                  <a:pt x="2216617" y="80420"/>
                </a:lnTo>
                <a:lnTo>
                  <a:pt x="2215183" y="75616"/>
                </a:lnTo>
                <a:lnTo>
                  <a:pt x="2195381" y="38060"/>
                </a:lnTo>
                <a:lnTo>
                  <a:pt x="2163637" y="12148"/>
                </a:lnTo>
                <a:lnTo>
                  <a:pt x="2124297" y="0"/>
                </a:lnTo>
                <a:close/>
              </a:path>
              <a:path w="2291715" h="1055370">
                <a:moveTo>
                  <a:pt x="2216617" y="80420"/>
                </a:moveTo>
                <a:lnTo>
                  <a:pt x="2115262" y="80420"/>
                </a:lnTo>
                <a:lnTo>
                  <a:pt x="2125362" y="83315"/>
                </a:lnTo>
                <a:lnTo>
                  <a:pt x="2133510" y="89854"/>
                </a:lnTo>
                <a:lnTo>
                  <a:pt x="2138729" y="99619"/>
                </a:lnTo>
                <a:lnTo>
                  <a:pt x="2210738" y="339395"/>
                </a:lnTo>
                <a:lnTo>
                  <a:pt x="2211046" y="350470"/>
                </a:lnTo>
                <a:lnTo>
                  <a:pt x="2207865" y="360556"/>
                </a:lnTo>
                <a:lnTo>
                  <a:pt x="2201612" y="368667"/>
                </a:lnTo>
                <a:lnTo>
                  <a:pt x="2192704" y="373812"/>
                </a:lnTo>
                <a:lnTo>
                  <a:pt x="186739" y="973379"/>
                </a:lnTo>
                <a:lnTo>
                  <a:pt x="176543" y="974544"/>
                </a:lnTo>
                <a:lnTo>
                  <a:pt x="466519" y="974544"/>
                </a:lnTo>
                <a:lnTo>
                  <a:pt x="2215183" y="450266"/>
                </a:lnTo>
                <a:lnTo>
                  <a:pt x="2253027" y="430466"/>
                </a:lnTo>
                <a:lnTo>
                  <a:pt x="2279334" y="398736"/>
                </a:lnTo>
                <a:lnTo>
                  <a:pt x="2291568" y="359433"/>
                </a:lnTo>
                <a:lnTo>
                  <a:pt x="2287192" y="316916"/>
                </a:lnTo>
                <a:lnTo>
                  <a:pt x="2216617" y="8042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40724" y="1669224"/>
            <a:ext cx="2212975" cy="975994"/>
          </a:xfrm>
          <a:custGeom>
            <a:avLst/>
            <a:gdLst/>
            <a:ahLst/>
            <a:cxnLst/>
            <a:rect l="l" t="t" r="r" b="b"/>
            <a:pathLst>
              <a:path w="2212975" h="975994">
                <a:moveTo>
                  <a:pt x="2080269" y="0"/>
                </a:moveTo>
                <a:lnTo>
                  <a:pt x="47434" y="604329"/>
                </a:lnTo>
                <a:lnTo>
                  <a:pt x="7524" y="636603"/>
                </a:lnTo>
                <a:lnTo>
                  <a:pt x="0" y="660890"/>
                </a:lnTo>
                <a:lnTo>
                  <a:pt x="2476" y="686879"/>
                </a:lnTo>
                <a:lnTo>
                  <a:pt x="74485" y="928560"/>
                </a:lnTo>
                <a:lnTo>
                  <a:pt x="87014" y="952230"/>
                </a:lnTo>
                <a:lnTo>
                  <a:pt x="106997" y="968470"/>
                </a:lnTo>
                <a:lnTo>
                  <a:pt x="131742" y="975994"/>
                </a:lnTo>
                <a:lnTo>
                  <a:pt x="158559" y="973518"/>
                </a:lnTo>
                <a:lnTo>
                  <a:pt x="2164524" y="373189"/>
                </a:lnTo>
                <a:lnTo>
                  <a:pt x="2188408" y="359820"/>
                </a:lnTo>
                <a:lnTo>
                  <a:pt x="2205005" y="339582"/>
                </a:lnTo>
                <a:lnTo>
                  <a:pt x="2212601" y="315128"/>
                </a:lnTo>
                <a:lnTo>
                  <a:pt x="2209482" y="289115"/>
                </a:lnTo>
                <a:lnTo>
                  <a:pt x="2137473" y="47434"/>
                </a:lnTo>
                <a:lnTo>
                  <a:pt x="2124962" y="23764"/>
                </a:lnTo>
                <a:lnTo>
                  <a:pt x="2105009" y="7524"/>
                </a:lnTo>
                <a:lnTo>
                  <a:pt x="2080269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40724" y="1669224"/>
            <a:ext cx="2212975" cy="975994"/>
          </a:xfrm>
          <a:custGeom>
            <a:avLst/>
            <a:gdLst/>
            <a:ahLst/>
            <a:cxnLst/>
            <a:rect l="l" t="t" r="r" b="b"/>
            <a:pathLst>
              <a:path w="2212975" h="975994">
                <a:moveTo>
                  <a:pt x="158559" y="973518"/>
                </a:moveTo>
                <a:lnTo>
                  <a:pt x="106997" y="968470"/>
                </a:lnTo>
                <a:lnTo>
                  <a:pt x="74485" y="928560"/>
                </a:lnTo>
                <a:lnTo>
                  <a:pt x="32855" y="788838"/>
                </a:lnTo>
                <a:lnTo>
                  <a:pt x="11477" y="717089"/>
                </a:lnTo>
                <a:lnTo>
                  <a:pt x="3601" y="690655"/>
                </a:lnTo>
                <a:lnTo>
                  <a:pt x="2476" y="686879"/>
                </a:lnTo>
                <a:lnTo>
                  <a:pt x="0" y="660890"/>
                </a:lnTo>
                <a:lnTo>
                  <a:pt x="7524" y="636603"/>
                </a:lnTo>
                <a:lnTo>
                  <a:pt x="23764" y="616817"/>
                </a:lnTo>
                <a:lnTo>
                  <a:pt x="47434" y="604329"/>
                </a:lnTo>
                <a:lnTo>
                  <a:pt x="1207133" y="256383"/>
                </a:lnTo>
                <a:lnTo>
                  <a:pt x="1802653" y="77708"/>
                </a:lnTo>
                <a:lnTo>
                  <a:pt x="2022056" y="11880"/>
                </a:lnTo>
                <a:lnTo>
                  <a:pt x="2053399" y="2476"/>
                </a:lnTo>
                <a:lnTo>
                  <a:pt x="2080269" y="0"/>
                </a:lnTo>
                <a:lnTo>
                  <a:pt x="2105009" y="7524"/>
                </a:lnTo>
                <a:lnTo>
                  <a:pt x="2137473" y="47434"/>
                </a:lnTo>
                <a:lnTo>
                  <a:pt x="2179103" y="187156"/>
                </a:lnTo>
                <a:lnTo>
                  <a:pt x="2200481" y="258905"/>
                </a:lnTo>
                <a:lnTo>
                  <a:pt x="2208357" y="285339"/>
                </a:lnTo>
                <a:lnTo>
                  <a:pt x="2209482" y="289115"/>
                </a:lnTo>
                <a:lnTo>
                  <a:pt x="2212601" y="315128"/>
                </a:lnTo>
                <a:lnTo>
                  <a:pt x="2205005" y="339582"/>
                </a:lnTo>
                <a:lnTo>
                  <a:pt x="2188408" y="359820"/>
                </a:lnTo>
                <a:lnTo>
                  <a:pt x="2164524" y="373189"/>
                </a:lnTo>
                <a:lnTo>
                  <a:pt x="158559" y="973518"/>
                </a:lnTo>
                <a:close/>
              </a:path>
            </a:pathLst>
          </a:custGeom>
          <a:ln w="12192">
            <a:solidFill>
              <a:srgbClr val="074361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69451" y="1742981"/>
            <a:ext cx="347980" cy="350520"/>
          </a:xfrm>
          <a:custGeom>
            <a:avLst/>
            <a:gdLst/>
            <a:ahLst/>
            <a:cxnLst/>
            <a:rect l="l" t="t" r="r" b="b"/>
            <a:pathLst>
              <a:path w="347979" h="350519">
                <a:moveTo>
                  <a:pt x="170592" y="0"/>
                </a:moveTo>
                <a:lnTo>
                  <a:pt x="124265" y="7713"/>
                </a:lnTo>
                <a:lnTo>
                  <a:pt x="81463" y="26712"/>
                </a:lnTo>
                <a:lnTo>
                  <a:pt x="46513" y="55394"/>
                </a:lnTo>
                <a:lnTo>
                  <a:pt x="20538" y="91676"/>
                </a:lnTo>
                <a:lnTo>
                  <a:pt x="4660" y="133471"/>
                </a:lnTo>
                <a:lnTo>
                  <a:pt x="0" y="178696"/>
                </a:lnTo>
                <a:lnTo>
                  <a:pt x="7679" y="225264"/>
                </a:lnTo>
                <a:lnTo>
                  <a:pt x="26595" y="268192"/>
                </a:lnTo>
                <a:lnTo>
                  <a:pt x="55159" y="303256"/>
                </a:lnTo>
                <a:lnTo>
                  <a:pt x="91293" y="329325"/>
                </a:lnTo>
                <a:lnTo>
                  <a:pt x="132920" y="345265"/>
                </a:lnTo>
                <a:lnTo>
                  <a:pt x="177962" y="349944"/>
                </a:lnTo>
                <a:lnTo>
                  <a:pt x="224341" y="342231"/>
                </a:lnTo>
                <a:lnTo>
                  <a:pt x="266509" y="323232"/>
                </a:lnTo>
                <a:lnTo>
                  <a:pt x="301078" y="294550"/>
                </a:lnTo>
                <a:lnTo>
                  <a:pt x="326926" y="258268"/>
                </a:lnTo>
                <a:lnTo>
                  <a:pt x="342931" y="216473"/>
                </a:lnTo>
                <a:lnTo>
                  <a:pt x="347972" y="171248"/>
                </a:lnTo>
                <a:lnTo>
                  <a:pt x="340927" y="124680"/>
                </a:lnTo>
                <a:lnTo>
                  <a:pt x="321959" y="81752"/>
                </a:lnTo>
                <a:lnTo>
                  <a:pt x="293364" y="46688"/>
                </a:lnTo>
                <a:lnTo>
                  <a:pt x="257219" y="20619"/>
                </a:lnTo>
                <a:lnTo>
                  <a:pt x="215602" y="4679"/>
                </a:lnTo>
                <a:lnTo>
                  <a:pt x="170592" y="0"/>
                </a:lnTo>
                <a:close/>
              </a:path>
            </a:pathLst>
          </a:custGeom>
          <a:solidFill>
            <a:srgbClr val="042C4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51337" y="1810984"/>
            <a:ext cx="2035175" cy="678180"/>
          </a:xfrm>
          <a:custGeom>
            <a:avLst/>
            <a:gdLst/>
            <a:ahLst/>
            <a:cxnLst/>
            <a:rect l="l" t="t" r="r" b="b"/>
            <a:pathLst>
              <a:path w="2035175" h="678180">
                <a:moveTo>
                  <a:pt x="1991082" y="0"/>
                </a:moveTo>
                <a:lnTo>
                  <a:pt x="34611" y="581695"/>
                </a:lnTo>
                <a:lnTo>
                  <a:pt x="0" y="623325"/>
                </a:lnTo>
                <a:lnTo>
                  <a:pt x="1591" y="643290"/>
                </a:lnTo>
                <a:lnTo>
                  <a:pt x="10787" y="660272"/>
                </a:lnTo>
                <a:lnTo>
                  <a:pt x="25626" y="672183"/>
                </a:lnTo>
                <a:lnTo>
                  <a:pt x="43846" y="677902"/>
                </a:lnTo>
                <a:lnTo>
                  <a:pt x="63186" y="676310"/>
                </a:lnTo>
                <a:lnTo>
                  <a:pt x="156504" y="648400"/>
                </a:lnTo>
                <a:lnTo>
                  <a:pt x="47263" y="648400"/>
                </a:lnTo>
                <a:lnTo>
                  <a:pt x="40643" y="646100"/>
                </a:lnTo>
                <a:lnTo>
                  <a:pt x="35167" y="641252"/>
                </a:lnTo>
                <a:lnTo>
                  <a:pt x="31690" y="634273"/>
                </a:lnTo>
                <a:lnTo>
                  <a:pt x="30787" y="626504"/>
                </a:lnTo>
                <a:lnTo>
                  <a:pt x="32563" y="619462"/>
                </a:lnTo>
                <a:lnTo>
                  <a:pt x="36887" y="613824"/>
                </a:lnTo>
                <a:lnTo>
                  <a:pt x="43628" y="610270"/>
                </a:lnTo>
                <a:lnTo>
                  <a:pt x="1980759" y="30896"/>
                </a:lnTo>
                <a:lnTo>
                  <a:pt x="1987665" y="30281"/>
                </a:lnTo>
                <a:lnTo>
                  <a:pt x="2030663" y="30281"/>
                </a:lnTo>
                <a:lnTo>
                  <a:pt x="2024141" y="17629"/>
                </a:lnTo>
                <a:lnTo>
                  <a:pt x="2009302" y="5433"/>
                </a:lnTo>
                <a:lnTo>
                  <a:pt x="1991082" y="0"/>
                </a:lnTo>
                <a:close/>
              </a:path>
              <a:path w="2035175" h="678180">
                <a:moveTo>
                  <a:pt x="2030663" y="30281"/>
                </a:moveTo>
                <a:lnTo>
                  <a:pt x="1987665" y="30281"/>
                </a:lnTo>
                <a:lnTo>
                  <a:pt x="1994284" y="32452"/>
                </a:lnTo>
                <a:lnTo>
                  <a:pt x="1999761" y="36861"/>
                </a:lnTo>
                <a:lnTo>
                  <a:pt x="2003238" y="42961"/>
                </a:lnTo>
                <a:lnTo>
                  <a:pt x="2004141" y="50730"/>
                </a:lnTo>
                <a:lnTo>
                  <a:pt x="2002365" y="57773"/>
                </a:lnTo>
                <a:lnTo>
                  <a:pt x="1998041" y="63410"/>
                </a:lnTo>
                <a:lnTo>
                  <a:pt x="1991300" y="66964"/>
                </a:lnTo>
                <a:lnTo>
                  <a:pt x="54169" y="647735"/>
                </a:lnTo>
                <a:lnTo>
                  <a:pt x="47263" y="648400"/>
                </a:lnTo>
                <a:lnTo>
                  <a:pt x="156504" y="648400"/>
                </a:lnTo>
                <a:lnTo>
                  <a:pt x="2000317" y="96936"/>
                </a:lnTo>
                <a:lnTo>
                  <a:pt x="2017299" y="87118"/>
                </a:lnTo>
                <a:lnTo>
                  <a:pt x="2029209" y="72393"/>
                </a:lnTo>
                <a:lnTo>
                  <a:pt x="2034928" y="54574"/>
                </a:lnTo>
                <a:lnTo>
                  <a:pt x="2033337" y="35468"/>
                </a:lnTo>
                <a:lnTo>
                  <a:pt x="2030663" y="30281"/>
                </a:lnTo>
                <a:close/>
              </a:path>
            </a:pathLst>
          </a:custGeom>
          <a:solidFill>
            <a:srgbClr val="042C4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65123" y="1826506"/>
            <a:ext cx="2004695" cy="647700"/>
          </a:xfrm>
          <a:custGeom>
            <a:avLst/>
            <a:gdLst/>
            <a:ahLst/>
            <a:cxnLst/>
            <a:rect l="l" t="t" r="r" b="b"/>
            <a:pathLst>
              <a:path w="2004695" h="647700">
                <a:moveTo>
                  <a:pt x="1974070" y="0"/>
                </a:moveTo>
                <a:lnTo>
                  <a:pt x="24128" y="581032"/>
                </a:lnTo>
                <a:lnTo>
                  <a:pt x="0" y="609518"/>
                </a:lnTo>
                <a:lnTo>
                  <a:pt x="1522" y="623069"/>
                </a:lnTo>
                <a:lnTo>
                  <a:pt x="7483" y="634976"/>
                </a:lnTo>
                <a:lnTo>
                  <a:pt x="17492" y="643262"/>
                </a:lnTo>
                <a:lnTo>
                  <a:pt x="30025" y="647072"/>
                </a:lnTo>
                <a:lnTo>
                  <a:pt x="43559" y="645548"/>
                </a:lnTo>
                <a:lnTo>
                  <a:pt x="1980182" y="66682"/>
                </a:lnTo>
                <a:lnTo>
                  <a:pt x="1992161" y="60132"/>
                </a:lnTo>
                <a:lnTo>
                  <a:pt x="2000486" y="50188"/>
                </a:lnTo>
                <a:lnTo>
                  <a:pt x="2004310" y="37982"/>
                </a:lnTo>
                <a:lnTo>
                  <a:pt x="2002788" y="24645"/>
                </a:lnTo>
                <a:lnTo>
                  <a:pt x="1996184" y="12715"/>
                </a:lnTo>
                <a:lnTo>
                  <a:pt x="1986246" y="4262"/>
                </a:lnTo>
                <a:lnTo>
                  <a:pt x="19740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90041" y="1764127"/>
            <a:ext cx="308610" cy="307975"/>
          </a:xfrm>
          <a:custGeom>
            <a:avLst/>
            <a:gdLst/>
            <a:ahLst/>
            <a:cxnLst/>
            <a:rect l="l" t="t" r="r" b="b"/>
            <a:pathLst>
              <a:path w="308610" h="307975">
                <a:moveTo>
                  <a:pt x="158984" y="0"/>
                </a:moveTo>
                <a:lnTo>
                  <a:pt x="110280" y="6379"/>
                </a:lnTo>
                <a:lnTo>
                  <a:pt x="65489" y="27712"/>
                </a:lnTo>
                <a:lnTo>
                  <a:pt x="31024" y="60853"/>
                </a:lnTo>
                <a:lnTo>
                  <a:pt x="8617" y="102492"/>
                </a:lnTo>
                <a:lnTo>
                  <a:pt x="0" y="149318"/>
                </a:lnTo>
                <a:lnTo>
                  <a:pt x="6902" y="198022"/>
                </a:lnTo>
                <a:lnTo>
                  <a:pt x="28151" y="242081"/>
                </a:lnTo>
                <a:lnTo>
                  <a:pt x="61037" y="276173"/>
                </a:lnTo>
                <a:lnTo>
                  <a:pt x="102475" y="298560"/>
                </a:lnTo>
                <a:lnTo>
                  <a:pt x="149382" y="307506"/>
                </a:lnTo>
                <a:lnTo>
                  <a:pt x="198672" y="301273"/>
                </a:lnTo>
                <a:lnTo>
                  <a:pt x="242731" y="279940"/>
                </a:lnTo>
                <a:lnTo>
                  <a:pt x="276823" y="246799"/>
                </a:lnTo>
                <a:lnTo>
                  <a:pt x="299210" y="205160"/>
                </a:lnTo>
                <a:lnTo>
                  <a:pt x="308156" y="158334"/>
                </a:lnTo>
                <a:lnTo>
                  <a:pt x="301923" y="109630"/>
                </a:lnTo>
                <a:lnTo>
                  <a:pt x="280590" y="64986"/>
                </a:lnTo>
                <a:lnTo>
                  <a:pt x="247449" y="30821"/>
                </a:lnTo>
                <a:lnTo>
                  <a:pt x="205811" y="8653"/>
                </a:lnTo>
                <a:lnTo>
                  <a:pt x="158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4889" y="18139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95A82"/>
                </a:solidFill>
                <a:cs typeface="Calibri"/>
              </a:rPr>
              <a:t>01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96439" y="2258567"/>
            <a:ext cx="2920365" cy="467995"/>
          </a:xfrm>
          <a:custGeom>
            <a:avLst/>
            <a:gdLst/>
            <a:ahLst/>
            <a:cxnLst/>
            <a:rect l="l" t="t" r="r" b="b"/>
            <a:pathLst>
              <a:path w="2920365" h="467994">
                <a:moveTo>
                  <a:pt x="2811907" y="0"/>
                </a:moveTo>
                <a:lnTo>
                  <a:pt x="108077" y="0"/>
                </a:lnTo>
                <a:lnTo>
                  <a:pt x="65847" y="8461"/>
                </a:lnTo>
                <a:lnTo>
                  <a:pt x="31511" y="31591"/>
                </a:lnTo>
                <a:lnTo>
                  <a:pt x="8439" y="66008"/>
                </a:lnTo>
                <a:lnTo>
                  <a:pt x="0" y="108331"/>
                </a:lnTo>
                <a:lnTo>
                  <a:pt x="0" y="359537"/>
                </a:lnTo>
                <a:lnTo>
                  <a:pt x="8439" y="401859"/>
                </a:lnTo>
                <a:lnTo>
                  <a:pt x="31511" y="436276"/>
                </a:lnTo>
                <a:lnTo>
                  <a:pt x="65847" y="459406"/>
                </a:lnTo>
                <a:lnTo>
                  <a:pt x="108077" y="467868"/>
                </a:lnTo>
                <a:lnTo>
                  <a:pt x="2811907" y="467868"/>
                </a:lnTo>
                <a:lnTo>
                  <a:pt x="2854136" y="459406"/>
                </a:lnTo>
                <a:lnTo>
                  <a:pt x="2888472" y="436276"/>
                </a:lnTo>
                <a:lnTo>
                  <a:pt x="2911544" y="401859"/>
                </a:lnTo>
                <a:lnTo>
                  <a:pt x="2914589" y="386588"/>
                </a:lnTo>
                <a:lnTo>
                  <a:pt x="108077" y="386588"/>
                </a:lnTo>
                <a:lnTo>
                  <a:pt x="97528" y="384486"/>
                </a:lnTo>
                <a:lnTo>
                  <a:pt x="88931" y="378729"/>
                </a:lnTo>
                <a:lnTo>
                  <a:pt x="83145" y="370139"/>
                </a:lnTo>
                <a:lnTo>
                  <a:pt x="81026" y="359537"/>
                </a:lnTo>
                <a:lnTo>
                  <a:pt x="81026" y="108331"/>
                </a:lnTo>
                <a:lnTo>
                  <a:pt x="83145" y="97728"/>
                </a:lnTo>
                <a:lnTo>
                  <a:pt x="88931" y="89138"/>
                </a:lnTo>
                <a:lnTo>
                  <a:pt x="97528" y="83381"/>
                </a:lnTo>
                <a:lnTo>
                  <a:pt x="108077" y="81280"/>
                </a:lnTo>
                <a:lnTo>
                  <a:pt x="2914589" y="81280"/>
                </a:lnTo>
                <a:lnTo>
                  <a:pt x="2911544" y="66008"/>
                </a:lnTo>
                <a:lnTo>
                  <a:pt x="2888472" y="31591"/>
                </a:lnTo>
                <a:lnTo>
                  <a:pt x="2854136" y="8461"/>
                </a:lnTo>
                <a:lnTo>
                  <a:pt x="2811907" y="0"/>
                </a:lnTo>
                <a:close/>
              </a:path>
              <a:path w="2920365" h="467994">
                <a:moveTo>
                  <a:pt x="2914589" y="81280"/>
                </a:moveTo>
                <a:lnTo>
                  <a:pt x="2811907" y="81280"/>
                </a:lnTo>
                <a:lnTo>
                  <a:pt x="2822455" y="83381"/>
                </a:lnTo>
                <a:lnTo>
                  <a:pt x="2831052" y="89138"/>
                </a:lnTo>
                <a:lnTo>
                  <a:pt x="2836838" y="97728"/>
                </a:lnTo>
                <a:lnTo>
                  <a:pt x="2838958" y="108331"/>
                </a:lnTo>
                <a:lnTo>
                  <a:pt x="2838958" y="359537"/>
                </a:lnTo>
                <a:lnTo>
                  <a:pt x="2836838" y="370139"/>
                </a:lnTo>
                <a:lnTo>
                  <a:pt x="2831052" y="378729"/>
                </a:lnTo>
                <a:lnTo>
                  <a:pt x="2822455" y="384486"/>
                </a:lnTo>
                <a:lnTo>
                  <a:pt x="2811907" y="386588"/>
                </a:lnTo>
                <a:lnTo>
                  <a:pt x="2914589" y="386588"/>
                </a:lnTo>
                <a:lnTo>
                  <a:pt x="2919984" y="359537"/>
                </a:lnTo>
                <a:lnTo>
                  <a:pt x="2919984" y="108331"/>
                </a:lnTo>
                <a:lnTo>
                  <a:pt x="2914589" y="8128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36064" y="2299716"/>
            <a:ext cx="2839720" cy="386080"/>
          </a:xfrm>
          <a:custGeom>
            <a:avLst/>
            <a:gdLst/>
            <a:ahLst/>
            <a:cxnLst/>
            <a:rect l="l" t="t" r="r" b="b"/>
            <a:pathLst>
              <a:path w="2839720" h="386080">
                <a:moveTo>
                  <a:pt x="2771648" y="0"/>
                </a:moveTo>
                <a:lnTo>
                  <a:pt x="67563" y="0"/>
                </a:lnTo>
                <a:lnTo>
                  <a:pt x="41147" y="5270"/>
                </a:lnTo>
                <a:lnTo>
                  <a:pt x="19684" y="19684"/>
                </a:lnTo>
                <a:lnTo>
                  <a:pt x="5270" y="41147"/>
                </a:lnTo>
                <a:lnTo>
                  <a:pt x="0" y="67563"/>
                </a:lnTo>
                <a:lnTo>
                  <a:pt x="0" y="318007"/>
                </a:lnTo>
                <a:lnTo>
                  <a:pt x="5270" y="344424"/>
                </a:lnTo>
                <a:lnTo>
                  <a:pt x="19685" y="365887"/>
                </a:lnTo>
                <a:lnTo>
                  <a:pt x="41148" y="380301"/>
                </a:lnTo>
                <a:lnTo>
                  <a:pt x="67563" y="385571"/>
                </a:lnTo>
                <a:lnTo>
                  <a:pt x="2771648" y="385571"/>
                </a:lnTo>
                <a:lnTo>
                  <a:pt x="2798064" y="380301"/>
                </a:lnTo>
                <a:lnTo>
                  <a:pt x="2819527" y="365887"/>
                </a:lnTo>
                <a:lnTo>
                  <a:pt x="2833941" y="344424"/>
                </a:lnTo>
                <a:lnTo>
                  <a:pt x="2839212" y="318007"/>
                </a:lnTo>
                <a:lnTo>
                  <a:pt x="2839212" y="67563"/>
                </a:lnTo>
                <a:lnTo>
                  <a:pt x="2833941" y="41147"/>
                </a:lnTo>
                <a:lnTo>
                  <a:pt x="2819527" y="19684"/>
                </a:lnTo>
                <a:lnTo>
                  <a:pt x="2798064" y="5270"/>
                </a:lnTo>
                <a:lnTo>
                  <a:pt x="2771648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36064" y="2299716"/>
            <a:ext cx="2839720" cy="386080"/>
          </a:xfrm>
          <a:custGeom>
            <a:avLst/>
            <a:gdLst/>
            <a:ahLst/>
            <a:cxnLst/>
            <a:rect l="l" t="t" r="r" b="b"/>
            <a:pathLst>
              <a:path w="2839720" h="386080">
                <a:moveTo>
                  <a:pt x="67563" y="385571"/>
                </a:moveTo>
                <a:lnTo>
                  <a:pt x="41148" y="380301"/>
                </a:lnTo>
                <a:lnTo>
                  <a:pt x="19685" y="365887"/>
                </a:lnTo>
                <a:lnTo>
                  <a:pt x="5270" y="344424"/>
                </a:lnTo>
                <a:lnTo>
                  <a:pt x="0" y="318007"/>
                </a:lnTo>
                <a:lnTo>
                  <a:pt x="0" y="173220"/>
                </a:lnTo>
                <a:lnTo>
                  <a:pt x="0" y="98869"/>
                </a:lnTo>
                <a:lnTo>
                  <a:pt x="0" y="71477"/>
                </a:lnTo>
                <a:lnTo>
                  <a:pt x="0" y="67563"/>
                </a:lnTo>
                <a:lnTo>
                  <a:pt x="5270" y="41147"/>
                </a:lnTo>
                <a:lnTo>
                  <a:pt x="19684" y="19684"/>
                </a:lnTo>
                <a:lnTo>
                  <a:pt x="41147" y="5270"/>
                </a:lnTo>
                <a:lnTo>
                  <a:pt x="67563" y="0"/>
                </a:lnTo>
                <a:lnTo>
                  <a:pt x="1630862" y="0"/>
                </a:lnTo>
                <a:lnTo>
                  <a:pt x="2433637" y="0"/>
                </a:lnTo>
                <a:lnTo>
                  <a:pt x="2729396" y="0"/>
                </a:lnTo>
                <a:lnTo>
                  <a:pt x="2771648" y="0"/>
                </a:lnTo>
                <a:lnTo>
                  <a:pt x="2798064" y="5270"/>
                </a:lnTo>
                <a:lnTo>
                  <a:pt x="2819527" y="19684"/>
                </a:lnTo>
                <a:lnTo>
                  <a:pt x="2833941" y="41147"/>
                </a:lnTo>
                <a:lnTo>
                  <a:pt x="2839212" y="67563"/>
                </a:lnTo>
                <a:lnTo>
                  <a:pt x="2839212" y="212351"/>
                </a:lnTo>
                <a:lnTo>
                  <a:pt x="2839212" y="286702"/>
                </a:lnTo>
                <a:lnTo>
                  <a:pt x="2839212" y="314094"/>
                </a:lnTo>
                <a:lnTo>
                  <a:pt x="2839212" y="318007"/>
                </a:lnTo>
                <a:lnTo>
                  <a:pt x="2833941" y="344424"/>
                </a:lnTo>
                <a:lnTo>
                  <a:pt x="2819527" y="365887"/>
                </a:lnTo>
                <a:lnTo>
                  <a:pt x="2798064" y="380301"/>
                </a:lnTo>
                <a:lnTo>
                  <a:pt x="2771648" y="385571"/>
                </a:lnTo>
                <a:lnTo>
                  <a:pt x="67563" y="385571"/>
                </a:lnTo>
                <a:close/>
              </a:path>
            </a:pathLst>
          </a:custGeom>
          <a:ln w="12192">
            <a:solidFill>
              <a:srgbClr val="095F8A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15028" y="2324100"/>
            <a:ext cx="350520" cy="349250"/>
          </a:xfrm>
          <a:custGeom>
            <a:avLst/>
            <a:gdLst/>
            <a:ahLst/>
            <a:cxnLst/>
            <a:rect l="l" t="t" r="r" b="b"/>
            <a:pathLst>
              <a:path w="350520" h="349250">
                <a:moveTo>
                  <a:pt x="175260" y="0"/>
                </a:moveTo>
                <a:lnTo>
                  <a:pt x="128675" y="6231"/>
                </a:lnTo>
                <a:lnTo>
                  <a:pt x="86811" y="23819"/>
                </a:lnTo>
                <a:lnTo>
                  <a:pt x="51339" y="51101"/>
                </a:lnTo>
                <a:lnTo>
                  <a:pt x="23932" y="86416"/>
                </a:lnTo>
                <a:lnTo>
                  <a:pt x="6261" y="128102"/>
                </a:lnTo>
                <a:lnTo>
                  <a:pt x="0" y="174498"/>
                </a:lnTo>
                <a:lnTo>
                  <a:pt x="6261" y="220893"/>
                </a:lnTo>
                <a:lnTo>
                  <a:pt x="23932" y="262579"/>
                </a:lnTo>
                <a:lnTo>
                  <a:pt x="51339" y="297894"/>
                </a:lnTo>
                <a:lnTo>
                  <a:pt x="86811" y="325176"/>
                </a:lnTo>
                <a:lnTo>
                  <a:pt x="128675" y="342764"/>
                </a:lnTo>
                <a:lnTo>
                  <a:pt x="175260" y="348995"/>
                </a:lnTo>
                <a:lnTo>
                  <a:pt x="221844" y="342764"/>
                </a:lnTo>
                <a:lnTo>
                  <a:pt x="263708" y="325176"/>
                </a:lnTo>
                <a:lnTo>
                  <a:pt x="299180" y="297894"/>
                </a:lnTo>
                <a:lnTo>
                  <a:pt x="326587" y="262579"/>
                </a:lnTo>
                <a:lnTo>
                  <a:pt x="344258" y="220893"/>
                </a:lnTo>
                <a:lnTo>
                  <a:pt x="350520" y="174498"/>
                </a:lnTo>
                <a:lnTo>
                  <a:pt x="344258" y="128102"/>
                </a:lnTo>
                <a:lnTo>
                  <a:pt x="326587" y="86416"/>
                </a:lnTo>
                <a:lnTo>
                  <a:pt x="299180" y="51101"/>
                </a:lnTo>
                <a:lnTo>
                  <a:pt x="263708" y="23819"/>
                </a:lnTo>
                <a:lnTo>
                  <a:pt x="221844" y="6231"/>
                </a:lnTo>
                <a:lnTo>
                  <a:pt x="175260" y="0"/>
                </a:lnTo>
                <a:close/>
              </a:path>
            </a:pathLst>
          </a:custGeom>
          <a:solidFill>
            <a:srgbClr val="05405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10739" y="2449067"/>
            <a:ext cx="2729865" cy="99060"/>
          </a:xfrm>
          <a:custGeom>
            <a:avLst/>
            <a:gdLst/>
            <a:ahLst/>
            <a:cxnLst/>
            <a:rect l="l" t="t" r="r" b="b"/>
            <a:pathLst>
              <a:path w="2729865" h="99060">
                <a:moveTo>
                  <a:pt x="2679954" y="0"/>
                </a:moveTo>
                <a:lnTo>
                  <a:pt x="49530" y="0"/>
                </a:lnTo>
                <a:lnTo>
                  <a:pt x="30378" y="3935"/>
                </a:lnTo>
                <a:lnTo>
                  <a:pt x="14620" y="14620"/>
                </a:lnTo>
                <a:lnTo>
                  <a:pt x="3935" y="30378"/>
                </a:lnTo>
                <a:lnTo>
                  <a:pt x="0" y="49530"/>
                </a:lnTo>
                <a:lnTo>
                  <a:pt x="3935" y="68681"/>
                </a:lnTo>
                <a:lnTo>
                  <a:pt x="14620" y="84439"/>
                </a:lnTo>
                <a:lnTo>
                  <a:pt x="30378" y="95124"/>
                </a:lnTo>
                <a:lnTo>
                  <a:pt x="49530" y="99059"/>
                </a:lnTo>
                <a:lnTo>
                  <a:pt x="2679954" y="99059"/>
                </a:lnTo>
                <a:lnTo>
                  <a:pt x="2699748" y="95124"/>
                </a:lnTo>
                <a:lnTo>
                  <a:pt x="2715434" y="84439"/>
                </a:lnTo>
                <a:lnTo>
                  <a:pt x="2725763" y="68681"/>
                </a:lnTo>
                <a:lnTo>
                  <a:pt x="2725980" y="67563"/>
                </a:lnTo>
                <a:lnTo>
                  <a:pt x="49530" y="67563"/>
                </a:lnTo>
                <a:lnTo>
                  <a:pt x="42027" y="66228"/>
                </a:lnTo>
                <a:lnTo>
                  <a:pt x="35798" y="62499"/>
                </a:lnTo>
                <a:lnTo>
                  <a:pt x="31545" y="56794"/>
                </a:lnTo>
                <a:lnTo>
                  <a:pt x="29972" y="49530"/>
                </a:lnTo>
                <a:lnTo>
                  <a:pt x="31545" y="42027"/>
                </a:lnTo>
                <a:lnTo>
                  <a:pt x="35798" y="35798"/>
                </a:lnTo>
                <a:lnTo>
                  <a:pt x="42027" y="31545"/>
                </a:lnTo>
                <a:lnTo>
                  <a:pt x="49530" y="29971"/>
                </a:lnTo>
                <a:lnTo>
                  <a:pt x="2725496" y="29971"/>
                </a:lnTo>
                <a:lnTo>
                  <a:pt x="2715434" y="14620"/>
                </a:lnTo>
                <a:lnTo>
                  <a:pt x="2699748" y="3935"/>
                </a:lnTo>
                <a:lnTo>
                  <a:pt x="2679954" y="0"/>
                </a:lnTo>
                <a:close/>
              </a:path>
              <a:path w="2729865" h="99060">
                <a:moveTo>
                  <a:pt x="2725496" y="29971"/>
                </a:moveTo>
                <a:lnTo>
                  <a:pt x="2679954" y="29971"/>
                </a:lnTo>
                <a:lnTo>
                  <a:pt x="2687456" y="31545"/>
                </a:lnTo>
                <a:lnTo>
                  <a:pt x="2693685" y="35798"/>
                </a:lnTo>
                <a:lnTo>
                  <a:pt x="2697938" y="42027"/>
                </a:lnTo>
                <a:lnTo>
                  <a:pt x="2699512" y="49530"/>
                </a:lnTo>
                <a:lnTo>
                  <a:pt x="2697938" y="56794"/>
                </a:lnTo>
                <a:lnTo>
                  <a:pt x="2693685" y="62499"/>
                </a:lnTo>
                <a:lnTo>
                  <a:pt x="2687456" y="66228"/>
                </a:lnTo>
                <a:lnTo>
                  <a:pt x="2679954" y="67563"/>
                </a:lnTo>
                <a:lnTo>
                  <a:pt x="2725980" y="67563"/>
                </a:lnTo>
                <a:lnTo>
                  <a:pt x="2729484" y="49530"/>
                </a:lnTo>
                <a:lnTo>
                  <a:pt x="2725763" y="30378"/>
                </a:lnTo>
                <a:lnTo>
                  <a:pt x="2725496" y="29971"/>
                </a:lnTo>
                <a:close/>
              </a:path>
            </a:pathLst>
          </a:custGeom>
          <a:solidFill>
            <a:srgbClr val="05405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24455" y="2465832"/>
            <a:ext cx="2700655" cy="68580"/>
          </a:xfrm>
          <a:custGeom>
            <a:avLst/>
            <a:gdLst/>
            <a:ahLst/>
            <a:cxnLst/>
            <a:rect l="l" t="t" r="r" b="b"/>
            <a:pathLst>
              <a:path w="2700654" h="68580">
                <a:moveTo>
                  <a:pt x="2665984" y="0"/>
                </a:moveTo>
                <a:lnTo>
                  <a:pt x="34543" y="0"/>
                </a:lnTo>
                <a:lnTo>
                  <a:pt x="20895" y="2625"/>
                </a:lnTo>
                <a:lnTo>
                  <a:pt x="9937" y="9858"/>
                </a:lnTo>
                <a:lnTo>
                  <a:pt x="2647" y="20734"/>
                </a:lnTo>
                <a:lnTo>
                  <a:pt x="0" y="34290"/>
                </a:lnTo>
                <a:lnTo>
                  <a:pt x="2647" y="47202"/>
                </a:lnTo>
                <a:lnTo>
                  <a:pt x="9937" y="58150"/>
                </a:lnTo>
                <a:lnTo>
                  <a:pt x="20895" y="65740"/>
                </a:lnTo>
                <a:lnTo>
                  <a:pt x="34543" y="68580"/>
                </a:lnTo>
                <a:lnTo>
                  <a:pt x="2665984" y="68580"/>
                </a:lnTo>
                <a:lnTo>
                  <a:pt x="2679632" y="65740"/>
                </a:lnTo>
                <a:lnTo>
                  <a:pt x="2690590" y="58150"/>
                </a:lnTo>
                <a:lnTo>
                  <a:pt x="2697880" y="47202"/>
                </a:lnTo>
                <a:lnTo>
                  <a:pt x="2700528" y="34290"/>
                </a:lnTo>
                <a:lnTo>
                  <a:pt x="2697880" y="20734"/>
                </a:lnTo>
                <a:lnTo>
                  <a:pt x="2690590" y="9858"/>
                </a:lnTo>
                <a:lnTo>
                  <a:pt x="2679632" y="2625"/>
                </a:lnTo>
                <a:lnTo>
                  <a:pt x="2665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36364" y="2345435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79" h="309880">
                <a:moveTo>
                  <a:pt x="154686" y="0"/>
                </a:moveTo>
                <a:lnTo>
                  <a:pt x="105777" y="7882"/>
                </a:lnTo>
                <a:lnTo>
                  <a:pt x="63313" y="29833"/>
                </a:lnTo>
                <a:lnTo>
                  <a:pt x="29833" y="63313"/>
                </a:lnTo>
                <a:lnTo>
                  <a:pt x="7882" y="105777"/>
                </a:lnTo>
                <a:lnTo>
                  <a:pt x="0" y="154686"/>
                </a:lnTo>
                <a:lnTo>
                  <a:pt x="7882" y="203594"/>
                </a:lnTo>
                <a:lnTo>
                  <a:pt x="29833" y="246058"/>
                </a:lnTo>
                <a:lnTo>
                  <a:pt x="63313" y="279538"/>
                </a:lnTo>
                <a:lnTo>
                  <a:pt x="105777" y="301489"/>
                </a:lnTo>
                <a:lnTo>
                  <a:pt x="154686" y="309371"/>
                </a:lnTo>
                <a:lnTo>
                  <a:pt x="203594" y="301489"/>
                </a:lnTo>
                <a:lnTo>
                  <a:pt x="246058" y="279538"/>
                </a:lnTo>
                <a:lnTo>
                  <a:pt x="279538" y="246058"/>
                </a:lnTo>
                <a:lnTo>
                  <a:pt x="301489" y="203594"/>
                </a:lnTo>
                <a:lnTo>
                  <a:pt x="309372" y="154686"/>
                </a:lnTo>
                <a:lnTo>
                  <a:pt x="301489" y="105777"/>
                </a:lnTo>
                <a:lnTo>
                  <a:pt x="279538" y="63313"/>
                </a:lnTo>
                <a:lnTo>
                  <a:pt x="246058" y="29833"/>
                </a:lnTo>
                <a:lnTo>
                  <a:pt x="203594" y="7882"/>
                </a:lnTo>
                <a:lnTo>
                  <a:pt x="1546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09642" y="23854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D80B8"/>
                </a:solidFill>
                <a:cs typeface="Calibri"/>
              </a:rPr>
              <a:t>02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94332" y="943355"/>
            <a:ext cx="466725" cy="2308860"/>
          </a:xfrm>
          <a:custGeom>
            <a:avLst/>
            <a:gdLst/>
            <a:ahLst/>
            <a:cxnLst/>
            <a:rect l="l" t="t" r="r" b="b"/>
            <a:pathLst>
              <a:path w="466725" h="2308860">
                <a:moveTo>
                  <a:pt x="358394" y="0"/>
                </a:moveTo>
                <a:lnTo>
                  <a:pt x="107950" y="0"/>
                </a:lnTo>
                <a:lnTo>
                  <a:pt x="65793" y="8439"/>
                </a:lnTo>
                <a:lnTo>
                  <a:pt x="31496" y="31511"/>
                </a:lnTo>
                <a:lnTo>
                  <a:pt x="8437" y="65847"/>
                </a:lnTo>
                <a:lnTo>
                  <a:pt x="0" y="108077"/>
                </a:lnTo>
                <a:lnTo>
                  <a:pt x="0" y="2200783"/>
                </a:lnTo>
                <a:lnTo>
                  <a:pt x="8437" y="2242369"/>
                </a:lnTo>
                <a:lnTo>
                  <a:pt x="31495" y="2276776"/>
                </a:lnTo>
                <a:lnTo>
                  <a:pt x="65793" y="2300206"/>
                </a:lnTo>
                <a:lnTo>
                  <a:pt x="107950" y="2308860"/>
                </a:lnTo>
                <a:lnTo>
                  <a:pt x="358394" y="2308860"/>
                </a:lnTo>
                <a:lnTo>
                  <a:pt x="400550" y="2300206"/>
                </a:lnTo>
                <a:lnTo>
                  <a:pt x="434847" y="2276776"/>
                </a:lnTo>
                <a:lnTo>
                  <a:pt x="457906" y="2242369"/>
                </a:lnTo>
                <a:lnTo>
                  <a:pt x="460855" y="2227834"/>
                </a:lnTo>
                <a:lnTo>
                  <a:pt x="107950" y="2227834"/>
                </a:lnTo>
                <a:lnTo>
                  <a:pt x="97420" y="2225732"/>
                </a:lnTo>
                <a:lnTo>
                  <a:pt x="88868" y="2219975"/>
                </a:lnTo>
                <a:lnTo>
                  <a:pt x="83125" y="2211385"/>
                </a:lnTo>
                <a:lnTo>
                  <a:pt x="81025" y="2200783"/>
                </a:lnTo>
                <a:lnTo>
                  <a:pt x="81025" y="108077"/>
                </a:lnTo>
                <a:lnTo>
                  <a:pt x="83125" y="97474"/>
                </a:lnTo>
                <a:lnTo>
                  <a:pt x="88868" y="88884"/>
                </a:lnTo>
                <a:lnTo>
                  <a:pt x="97420" y="83127"/>
                </a:lnTo>
                <a:lnTo>
                  <a:pt x="107950" y="81026"/>
                </a:lnTo>
                <a:lnTo>
                  <a:pt x="460939" y="81026"/>
                </a:lnTo>
                <a:lnTo>
                  <a:pt x="457906" y="65847"/>
                </a:lnTo>
                <a:lnTo>
                  <a:pt x="434848" y="31511"/>
                </a:lnTo>
                <a:lnTo>
                  <a:pt x="400550" y="8439"/>
                </a:lnTo>
                <a:lnTo>
                  <a:pt x="358394" y="0"/>
                </a:lnTo>
                <a:close/>
              </a:path>
              <a:path w="466725" h="2308860">
                <a:moveTo>
                  <a:pt x="460939" y="81026"/>
                </a:moveTo>
                <a:lnTo>
                  <a:pt x="358394" y="81026"/>
                </a:lnTo>
                <a:lnTo>
                  <a:pt x="368923" y="83127"/>
                </a:lnTo>
                <a:lnTo>
                  <a:pt x="377475" y="88884"/>
                </a:lnTo>
                <a:lnTo>
                  <a:pt x="383218" y="97474"/>
                </a:lnTo>
                <a:lnTo>
                  <a:pt x="385318" y="108077"/>
                </a:lnTo>
                <a:lnTo>
                  <a:pt x="385318" y="2200783"/>
                </a:lnTo>
                <a:lnTo>
                  <a:pt x="383218" y="2211385"/>
                </a:lnTo>
                <a:lnTo>
                  <a:pt x="377475" y="2219975"/>
                </a:lnTo>
                <a:lnTo>
                  <a:pt x="368923" y="2225732"/>
                </a:lnTo>
                <a:lnTo>
                  <a:pt x="358394" y="2227834"/>
                </a:lnTo>
                <a:lnTo>
                  <a:pt x="460855" y="2227834"/>
                </a:lnTo>
                <a:lnTo>
                  <a:pt x="466344" y="2200783"/>
                </a:lnTo>
                <a:lnTo>
                  <a:pt x="466344" y="108077"/>
                </a:lnTo>
                <a:lnTo>
                  <a:pt x="460939" y="81026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36242" y="985266"/>
            <a:ext cx="386080" cy="2226945"/>
          </a:xfrm>
          <a:custGeom>
            <a:avLst/>
            <a:gdLst/>
            <a:ahLst/>
            <a:cxnLst/>
            <a:rect l="l" t="t" r="r" b="b"/>
            <a:pathLst>
              <a:path w="386080" h="2226945">
                <a:moveTo>
                  <a:pt x="318007" y="0"/>
                </a:moveTo>
                <a:lnTo>
                  <a:pt x="67563" y="0"/>
                </a:lnTo>
                <a:lnTo>
                  <a:pt x="41147" y="5268"/>
                </a:lnTo>
                <a:lnTo>
                  <a:pt x="19684" y="19669"/>
                </a:lnTo>
                <a:lnTo>
                  <a:pt x="5270" y="41094"/>
                </a:lnTo>
                <a:lnTo>
                  <a:pt x="0" y="67437"/>
                </a:lnTo>
                <a:lnTo>
                  <a:pt x="0" y="2159127"/>
                </a:lnTo>
                <a:lnTo>
                  <a:pt x="5270" y="2184826"/>
                </a:lnTo>
                <a:lnTo>
                  <a:pt x="19685" y="2206323"/>
                </a:lnTo>
                <a:lnTo>
                  <a:pt x="41148" y="2221081"/>
                </a:lnTo>
                <a:lnTo>
                  <a:pt x="67563" y="2226564"/>
                </a:lnTo>
                <a:lnTo>
                  <a:pt x="318007" y="2226564"/>
                </a:lnTo>
                <a:lnTo>
                  <a:pt x="344424" y="2221081"/>
                </a:lnTo>
                <a:lnTo>
                  <a:pt x="365887" y="2206323"/>
                </a:lnTo>
                <a:lnTo>
                  <a:pt x="380301" y="2184826"/>
                </a:lnTo>
                <a:lnTo>
                  <a:pt x="385571" y="2159127"/>
                </a:lnTo>
                <a:lnTo>
                  <a:pt x="385571" y="67437"/>
                </a:lnTo>
                <a:lnTo>
                  <a:pt x="380301" y="41094"/>
                </a:lnTo>
                <a:lnTo>
                  <a:pt x="365887" y="19669"/>
                </a:lnTo>
                <a:lnTo>
                  <a:pt x="344424" y="5268"/>
                </a:lnTo>
                <a:lnTo>
                  <a:pt x="318007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36242" y="985266"/>
            <a:ext cx="386080" cy="2226945"/>
          </a:xfrm>
          <a:custGeom>
            <a:avLst/>
            <a:gdLst/>
            <a:ahLst/>
            <a:cxnLst/>
            <a:rect l="l" t="t" r="r" b="b"/>
            <a:pathLst>
              <a:path w="386080" h="2226945">
                <a:moveTo>
                  <a:pt x="385571" y="2159127"/>
                </a:moveTo>
                <a:lnTo>
                  <a:pt x="380301" y="2184826"/>
                </a:lnTo>
                <a:lnTo>
                  <a:pt x="365887" y="2206323"/>
                </a:lnTo>
                <a:lnTo>
                  <a:pt x="344424" y="2221081"/>
                </a:lnTo>
                <a:lnTo>
                  <a:pt x="318007" y="2226564"/>
                </a:lnTo>
                <a:lnTo>
                  <a:pt x="173220" y="2226564"/>
                </a:lnTo>
                <a:lnTo>
                  <a:pt x="98869" y="2226564"/>
                </a:lnTo>
                <a:lnTo>
                  <a:pt x="71477" y="2226564"/>
                </a:lnTo>
                <a:lnTo>
                  <a:pt x="67563" y="2226564"/>
                </a:lnTo>
                <a:lnTo>
                  <a:pt x="41147" y="2221081"/>
                </a:lnTo>
                <a:lnTo>
                  <a:pt x="19684" y="2206323"/>
                </a:lnTo>
                <a:lnTo>
                  <a:pt x="5270" y="2184826"/>
                </a:lnTo>
                <a:lnTo>
                  <a:pt x="0" y="2159127"/>
                </a:lnTo>
                <a:lnTo>
                  <a:pt x="0" y="949868"/>
                </a:lnTo>
                <a:lnTo>
                  <a:pt x="0" y="328898"/>
                </a:lnTo>
                <a:lnTo>
                  <a:pt x="0" y="100119"/>
                </a:lnTo>
                <a:lnTo>
                  <a:pt x="0" y="67437"/>
                </a:lnTo>
                <a:lnTo>
                  <a:pt x="5270" y="41094"/>
                </a:lnTo>
                <a:lnTo>
                  <a:pt x="19684" y="19669"/>
                </a:lnTo>
                <a:lnTo>
                  <a:pt x="41147" y="5268"/>
                </a:lnTo>
                <a:lnTo>
                  <a:pt x="67563" y="0"/>
                </a:lnTo>
                <a:lnTo>
                  <a:pt x="212351" y="0"/>
                </a:lnTo>
                <a:lnTo>
                  <a:pt x="286702" y="0"/>
                </a:lnTo>
                <a:lnTo>
                  <a:pt x="314094" y="0"/>
                </a:lnTo>
                <a:lnTo>
                  <a:pt x="318007" y="0"/>
                </a:lnTo>
                <a:lnTo>
                  <a:pt x="344424" y="5268"/>
                </a:lnTo>
                <a:lnTo>
                  <a:pt x="365887" y="19669"/>
                </a:lnTo>
                <a:lnTo>
                  <a:pt x="380301" y="41094"/>
                </a:lnTo>
                <a:lnTo>
                  <a:pt x="385571" y="67437"/>
                </a:lnTo>
                <a:lnTo>
                  <a:pt x="385571" y="2159127"/>
                </a:lnTo>
                <a:close/>
              </a:path>
            </a:pathLst>
          </a:custGeom>
          <a:ln w="19812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70660" y="1769364"/>
            <a:ext cx="1329055" cy="1325880"/>
          </a:xfrm>
          <a:custGeom>
            <a:avLst/>
            <a:gdLst/>
            <a:ahLst/>
            <a:cxnLst/>
            <a:rect l="l" t="t" r="r" b="b"/>
            <a:pathLst>
              <a:path w="1329055" h="1325880">
                <a:moveTo>
                  <a:pt x="664464" y="0"/>
                </a:moveTo>
                <a:lnTo>
                  <a:pt x="617003" y="1664"/>
                </a:lnTo>
                <a:lnTo>
                  <a:pt x="570445" y="6583"/>
                </a:lnTo>
                <a:lnTo>
                  <a:pt x="524901" y="14643"/>
                </a:lnTo>
                <a:lnTo>
                  <a:pt x="480483" y="25734"/>
                </a:lnTo>
                <a:lnTo>
                  <a:pt x="437304" y="39742"/>
                </a:lnTo>
                <a:lnTo>
                  <a:pt x="395476" y="56556"/>
                </a:lnTo>
                <a:lnTo>
                  <a:pt x="355112" y="76063"/>
                </a:lnTo>
                <a:lnTo>
                  <a:pt x="316323" y="98151"/>
                </a:lnTo>
                <a:lnTo>
                  <a:pt x="279223" y="122708"/>
                </a:lnTo>
                <a:lnTo>
                  <a:pt x="243923" y="149622"/>
                </a:lnTo>
                <a:lnTo>
                  <a:pt x="210536" y="178781"/>
                </a:lnTo>
                <a:lnTo>
                  <a:pt x="179175" y="210072"/>
                </a:lnTo>
                <a:lnTo>
                  <a:pt x="149951" y="243383"/>
                </a:lnTo>
                <a:lnTo>
                  <a:pt x="122977" y="278603"/>
                </a:lnTo>
                <a:lnTo>
                  <a:pt x="98365" y="315619"/>
                </a:lnTo>
                <a:lnTo>
                  <a:pt x="76228" y="354318"/>
                </a:lnTo>
                <a:lnTo>
                  <a:pt x="56678" y="394589"/>
                </a:lnTo>
                <a:lnTo>
                  <a:pt x="39828" y="436320"/>
                </a:lnTo>
                <a:lnTo>
                  <a:pt x="25789" y="479398"/>
                </a:lnTo>
                <a:lnTo>
                  <a:pt x="14675" y="523711"/>
                </a:lnTo>
                <a:lnTo>
                  <a:pt x="6597" y="569147"/>
                </a:lnTo>
                <a:lnTo>
                  <a:pt x="1668" y="615594"/>
                </a:lnTo>
                <a:lnTo>
                  <a:pt x="0" y="662940"/>
                </a:lnTo>
                <a:lnTo>
                  <a:pt x="1668" y="710285"/>
                </a:lnTo>
                <a:lnTo>
                  <a:pt x="6597" y="756732"/>
                </a:lnTo>
                <a:lnTo>
                  <a:pt x="14675" y="802168"/>
                </a:lnTo>
                <a:lnTo>
                  <a:pt x="25789" y="846481"/>
                </a:lnTo>
                <a:lnTo>
                  <a:pt x="39828" y="889559"/>
                </a:lnTo>
                <a:lnTo>
                  <a:pt x="56678" y="931290"/>
                </a:lnTo>
                <a:lnTo>
                  <a:pt x="76228" y="971561"/>
                </a:lnTo>
                <a:lnTo>
                  <a:pt x="98365" y="1010260"/>
                </a:lnTo>
                <a:lnTo>
                  <a:pt x="122977" y="1047276"/>
                </a:lnTo>
                <a:lnTo>
                  <a:pt x="149951" y="1082496"/>
                </a:lnTo>
                <a:lnTo>
                  <a:pt x="179175" y="1115807"/>
                </a:lnTo>
                <a:lnTo>
                  <a:pt x="210536" y="1147098"/>
                </a:lnTo>
                <a:lnTo>
                  <a:pt x="243923" y="1176257"/>
                </a:lnTo>
                <a:lnTo>
                  <a:pt x="279223" y="1203171"/>
                </a:lnTo>
                <a:lnTo>
                  <a:pt x="316323" y="1227728"/>
                </a:lnTo>
                <a:lnTo>
                  <a:pt x="355112" y="1249816"/>
                </a:lnTo>
                <a:lnTo>
                  <a:pt x="395476" y="1269323"/>
                </a:lnTo>
                <a:lnTo>
                  <a:pt x="437304" y="1286137"/>
                </a:lnTo>
                <a:lnTo>
                  <a:pt x="480483" y="1300145"/>
                </a:lnTo>
                <a:lnTo>
                  <a:pt x="524901" y="1311236"/>
                </a:lnTo>
                <a:lnTo>
                  <a:pt x="570445" y="1319296"/>
                </a:lnTo>
                <a:lnTo>
                  <a:pt x="617003" y="1324215"/>
                </a:lnTo>
                <a:lnTo>
                  <a:pt x="664464" y="1325880"/>
                </a:lnTo>
                <a:lnTo>
                  <a:pt x="711924" y="1324215"/>
                </a:lnTo>
                <a:lnTo>
                  <a:pt x="758482" y="1319296"/>
                </a:lnTo>
                <a:lnTo>
                  <a:pt x="804026" y="1311236"/>
                </a:lnTo>
                <a:lnTo>
                  <a:pt x="848444" y="1300145"/>
                </a:lnTo>
                <a:lnTo>
                  <a:pt x="891623" y="1286137"/>
                </a:lnTo>
                <a:lnTo>
                  <a:pt x="933451" y="1269323"/>
                </a:lnTo>
                <a:lnTo>
                  <a:pt x="973815" y="1249816"/>
                </a:lnTo>
                <a:lnTo>
                  <a:pt x="1012604" y="1227728"/>
                </a:lnTo>
                <a:lnTo>
                  <a:pt x="1049704" y="1203171"/>
                </a:lnTo>
                <a:lnTo>
                  <a:pt x="1085004" y="1176257"/>
                </a:lnTo>
                <a:lnTo>
                  <a:pt x="1118391" y="1147098"/>
                </a:lnTo>
                <a:lnTo>
                  <a:pt x="1149752" y="1115807"/>
                </a:lnTo>
                <a:lnTo>
                  <a:pt x="1178976" y="1082496"/>
                </a:lnTo>
                <a:lnTo>
                  <a:pt x="1205950" y="1047276"/>
                </a:lnTo>
                <a:lnTo>
                  <a:pt x="1230562" y="1010260"/>
                </a:lnTo>
                <a:lnTo>
                  <a:pt x="1252699" y="971561"/>
                </a:lnTo>
                <a:lnTo>
                  <a:pt x="1272249" y="931290"/>
                </a:lnTo>
                <a:lnTo>
                  <a:pt x="1289099" y="889559"/>
                </a:lnTo>
                <a:lnTo>
                  <a:pt x="1303138" y="846481"/>
                </a:lnTo>
                <a:lnTo>
                  <a:pt x="1314252" y="802168"/>
                </a:lnTo>
                <a:lnTo>
                  <a:pt x="1322330" y="756732"/>
                </a:lnTo>
                <a:lnTo>
                  <a:pt x="1327259" y="710285"/>
                </a:lnTo>
                <a:lnTo>
                  <a:pt x="1328928" y="662940"/>
                </a:lnTo>
                <a:lnTo>
                  <a:pt x="1327259" y="615594"/>
                </a:lnTo>
                <a:lnTo>
                  <a:pt x="1322330" y="569147"/>
                </a:lnTo>
                <a:lnTo>
                  <a:pt x="1314252" y="523711"/>
                </a:lnTo>
                <a:lnTo>
                  <a:pt x="1303138" y="479398"/>
                </a:lnTo>
                <a:lnTo>
                  <a:pt x="1289099" y="436320"/>
                </a:lnTo>
                <a:lnTo>
                  <a:pt x="1272249" y="394589"/>
                </a:lnTo>
                <a:lnTo>
                  <a:pt x="1252699" y="354318"/>
                </a:lnTo>
                <a:lnTo>
                  <a:pt x="1230562" y="315619"/>
                </a:lnTo>
                <a:lnTo>
                  <a:pt x="1205950" y="278603"/>
                </a:lnTo>
                <a:lnTo>
                  <a:pt x="1178976" y="243383"/>
                </a:lnTo>
                <a:lnTo>
                  <a:pt x="1149752" y="210072"/>
                </a:lnTo>
                <a:lnTo>
                  <a:pt x="1118391" y="178781"/>
                </a:lnTo>
                <a:lnTo>
                  <a:pt x="1085004" y="149622"/>
                </a:lnTo>
                <a:lnTo>
                  <a:pt x="1049704" y="122708"/>
                </a:lnTo>
                <a:lnTo>
                  <a:pt x="1012604" y="98151"/>
                </a:lnTo>
                <a:lnTo>
                  <a:pt x="973815" y="76063"/>
                </a:lnTo>
                <a:lnTo>
                  <a:pt x="933451" y="56556"/>
                </a:lnTo>
                <a:lnTo>
                  <a:pt x="891623" y="39742"/>
                </a:lnTo>
                <a:lnTo>
                  <a:pt x="848444" y="25734"/>
                </a:lnTo>
                <a:lnTo>
                  <a:pt x="804026" y="14643"/>
                </a:lnTo>
                <a:lnTo>
                  <a:pt x="758482" y="6583"/>
                </a:lnTo>
                <a:lnTo>
                  <a:pt x="711924" y="1664"/>
                </a:lnTo>
                <a:lnTo>
                  <a:pt x="6644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52955" y="1851660"/>
            <a:ext cx="1163320" cy="1161415"/>
          </a:xfrm>
          <a:custGeom>
            <a:avLst/>
            <a:gdLst/>
            <a:ahLst/>
            <a:cxnLst/>
            <a:rect l="l" t="t" r="r" b="b"/>
            <a:pathLst>
              <a:path w="1163320" h="1161414">
                <a:moveTo>
                  <a:pt x="581406" y="0"/>
                </a:moveTo>
                <a:lnTo>
                  <a:pt x="533727" y="1924"/>
                </a:lnTo>
                <a:lnTo>
                  <a:pt x="487110" y="7599"/>
                </a:lnTo>
                <a:lnTo>
                  <a:pt x="441702" y="16875"/>
                </a:lnTo>
                <a:lnTo>
                  <a:pt x="397654" y="29602"/>
                </a:lnTo>
                <a:lnTo>
                  <a:pt x="355115" y="45630"/>
                </a:lnTo>
                <a:lnTo>
                  <a:pt x="314236" y="64811"/>
                </a:lnTo>
                <a:lnTo>
                  <a:pt x="275166" y="86995"/>
                </a:lnTo>
                <a:lnTo>
                  <a:pt x="238054" y="112032"/>
                </a:lnTo>
                <a:lnTo>
                  <a:pt x="203051" y="139773"/>
                </a:lnTo>
                <a:lnTo>
                  <a:pt x="170306" y="170068"/>
                </a:lnTo>
                <a:lnTo>
                  <a:pt x="139970" y="202769"/>
                </a:lnTo>
                <a:lnTo>
                  <a:pt x="112190" y="237725"/>
                </a:lnTo>
                <a:lnTo>
                  <a:pt x="87118" y="274788"/>
                </a:lnTo>
                <a:lnTo>
                  <a:pt x="64904" y="313807"/>
                </a:lnTo>
                <a:lnTo>
                  <a:pt x="45696" y="354633"/>
                </a:lnTo>
                <a:lnTo>
                  <a:pt x="29644" y="397117"/>
                </a:lnTo>
                <a:lnTo>
                  <a:pt x="16899" y="441110"/>
                </a:lnTo>
                <a:lnTo>
                  <a:pt x="7610" y="486461"/>
                </a:lnTo>
                <a:lnTo>
                  <a:pt x="1927" y="533022"/>
                </a:lnTo>
                <a:lnTo>
                  <a:pt x="0" y="580644"/>
                </a:lnTo>
                <a:lnTo>
                  <a:pt x="1927" y="628265"/>
                </a:lnTo>
                <a:lnTo>
                  <a:pt x="7610" y="674826"/>
                </a:lnTo>
                <a:lnTo>
                  <a:pt x="16899" y="720177"/>
                </a:lnTo>
                <a:lnTo>
                  <a:pt x="29644" y="764170"/>
                </a:lnTo>
                <a:lnTo>
                  <a:pt x="45696" y="806654"/>
                </a:lnTo>
                <a:lnTo>
                  <a:pt x="64904" y="847480"/>
                </a:lnTo>
                <a:lnTo>
                  <a:pt x="87118" y="886499"/>
                </a:lnTo>
                <a:lnTo>
                  <a:pt x="112190" y="923562"/>
                </a:lnTo>
                <a:lnTo>
                  <a:pt x="139970" y="958518"/>
                </a:lnTo>
                <a:lnTo>
                  <a:pt x="170306" y="991219"/>
                </a:lnTo>
                <a:lnTo>
                  <a:pt x="203051" y="1021514"/>
                </a:lnTo>
                <a:lnTo>
                  <a:pt x="238054" y="1049255"/>
                </a:lnTo>
                <a:lnTo>
                  <a:pt x="275166" y="1074292"/>
                </a:lnTo>
                <a:lnTo>
                  <a:pt x="314236" y="1096476"/>
                </a:lnTo>
                <a:lnTo>
                  <a:pt x="355115" y="1115657"/>
                </a:lnTo>
                <a:lnTo>
                  <a:pt x="397654" y="1131685"/>
                </a:lnTo>
                <a:lnTo>
                  <a:pt x="441702" y="1144412"/>
                </a:lnTo>
                <a:lnTo>
                  <a:pt x="487110" y="1153688"/>
                </a:lnTo>
                <a:lnTo>
                  <a:pt x="533727" y="1159363"/>
                </a:lnTo>
                <a:lnTo>
                  <a:pt x="581406" y="1161288"/>
                </a:lnTo>
                <a:lnTo>
                  <a:pt x="629084" y="1159363"/>
                </a:lnTo>
                <a:lnTo>
                  <a:pt x="675701" y="1153688"/>
                </a:lnTo>
                <a:lnTo>
                  <a:pt x="721109" y="1144412"/>
                </a:lnTo>
                <a:lnTo>
                  <a:pt x="765157" y="1131685"/>
                </a:lnTo>
                <a:lnTo>
                  <a:pt x="807696" y="1115657"/>
                </a:lnTo>
                <a:lnTo>
                  <a:pt x="848575" y="1096476"/>
                </a:lnTo>
                <a:lnTo>
                  <a:pt x="887645" y="1074292"/>
                </a:lnTo>
                <a:lnTo>
                  <a:pt x="924757" y="1049255"/>
                </a:lnTo>
                <a:lnTo>
                  <a:pt x="959760" y="1021514"/>
                </a:lnTo>
                <a:lnTo>
                  <a:pt x="992505" y="991219"/>
                </a:lnTo>
                <a:lnTo>
                  <a:pt x="1022841" y="958518"/>
                </a:lnTo>
                <a:lnTo>
                  <a:pt x="1050621" y="923562"/>
                </a:lnTo>
                <a:lnTo>
                  <a:pt x="1075693" y="886499"/>
                </a:lnTo>
                <a:lnTo>
                  <a:pt x="1097907" y="847480"/>
                </a:lnTo>
                <a:lnTo>
                  <a:pt x="1117115" y="806654"/>
                </a:lnTo>
                <a:lnTo>
                  <a:pt x="1133167" y="764170"/>
                </a:lnTo>
                <a:lnTo>
                  <a:pt x="1145912" y="720177"/>
                </a:lnTo>
                <a:lnTo>
                  <a:pt x="1155201" y="674826"/>
                </a:lnTo>
                <a:lnTo>
                  <a:pt x="1160884" y="628265"/>
                </a:lnTo>
                <a:lnTo>
                  <a:pt x="1162812" y="580644"/>
                </a:lnTo>
                <a:lnTo>
                  <a:pt x="1160884" y="533022"/>
                </a:lnTo>
                <a:lnTo>
                  <a:pt x="1155201" y="486461"/>
                </a:lnTo>
                <a:lnTo>
                  <a:pt x="1145912" y="441110"/>
                </a:lnTo>
                <a:lnTo>
                  <a:pt x="1133167" y="397117"/>
                </a:lnTo>
                <a:lnTo>
                  <a:pt x="1117115" y="354633"/>
                </a:lnTo>
                <a:lnTo>
                  <a:pt x="1097907" y="313807"/>
                </a:lnTo>
                <a:lnTo>
                  <a:pt x="1075693" y="274788"/>
                </a:lnTo>
                <a:lnTo>
                  <a:pt x="1050621" y="237725"/>
                </a:lnTo>
                <a:lnTo>
                  <a:pt x="1022841" y="202769"/>
                </a:lnTo>
                <a:lnTo>
                  <a:pt x="992505" y="170068"/>
                </a:lnTo>
                <a:lnTo>
                  <a:pt x="959760" y="139773"/>
                </a:lnTo>
                <a:lnTo>
                  <a:pt x="924757" y="112032"/>
                </a:lnTo>
                <a:lnTo>
                  <a:pt x="887645" y="86995"/>
                </a:lnTo>
                <a:lnTo>
                  <a:pt x="848575" y="64811"/>
                </a:lnTo>
                <a:lnTo>
                  <a:pt x="807696" y="45630"/>
                </a:lnTo>
                <a:lnTo>
                  <a:pt x="765157" y="29602"/>
                </a:lnTo>
                <a:lnTo>
                  <a:pt x="721109" y="16875"/>
                </a:lnTo>
                <a:lnTo>
                  <a:pt x="675701" y="7599"/>
                </a:lnTo>
                <a:lnTo>
                  <a:pt x="629084" y="1924"/>
                </a:lnTo>
                <a:lnTo>
                  <a:pt x="58140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59471" y="2235559"/>
            <a:ext cx="586105" cy="1221105"/>
          </a:xfrm>
          <a:custGeom>
            <a:avLst/>
            <a:gdLst/>
            <a:ahLst/>
            <a:cxnLst/>
            <a:rect l="l" t="t" r="r" b="b"/>
            <a:pathLst>
              <a:path w="586105" h="1221104">
                <a:moveTo>
                  <a:pt x="380672" y="0"/>
                </a:moveTo>
                <a:lnTo>
                  <a:pt x="357003" y="5466"/>
                </a:lnTo>
                <a:lnTo>
                  <a:pt x="329952" y="24721"/>
                </a:lnTo>
                <a:lnTo>
                  <a:pt x="309664" y="66061"/>
                </a:lnTo>
                <a:lnTo>
                  <a:pt x="258319" y="112742"/>
                </a:lnTo>
                <a:lnTo>
                  <a:pt x="146940" y="226907"/>
                </a:lnTo>
                <a:lnTo>
                  <a:pt x="39507" y="369742"/>
                </a:lnTo>
                <a:lnTo>
                  <a:pt x="0" y="502433"/>
                </a:lnTo>
                <a:lnTo>
                  <a:pt x="7657" y="546404"/>
                </a:lnTo>
                <a:lnTo>
                  <a:pt x="18472" y="594116"/>
                </a:lnTo>
                <a:lnTo>
                  <a:pt x="31429" y="644482"/>
                </a:lnTo>
                <a:lnTo>
                  <a:pt x="59701" y="748821"/>
                </a:lnTo>
                <a:lnTo>
                  <a:pt x="72983" y="800618"/>
                </a:lnTo>
                <a:lnTo>
                  <a:pt x="84341" y="850715"/>
                </a:lnTo>
                <a:lnTo>
                  <a:pt x="92757" y="898024"/>
                </a:lnTo>
                <a:lnTo>
                  <a:pt x="97216" y="941456"/>
                </a:lnTo>
                <a:lnTo>
                  <a:pt x="96701" y="979924"/>
                </a:lnTo>
                <a:lnTo>
                  <a:pt x="62760" y="1088703"/>
                </a:lnTo>
                <a:lnTo>
                  <a:pt x="37580" y="1152816"/>
                </a:lnTo>
                <a:lnTo>
                  <a:pt x="19166" y="1196951"/>
                </a:lnTo>
                <a:lnTo>
                  <a:pt x="12026" y="1213379"/>
                </a:lnTo>
                <a:lnTo>
                  <a:pt x="446443" y="1220872"/>
                </a:lnTo>
                <a:lnTo>
                  <a:pt x="469350" y="1205214"/>
                </a:lnTo>
                <a:lnTo>
                  <a:pt x="516928" y="1156372"/>
                </a:lnTo>
                <a:lnTo>
                  <a:pt x="557456" y="1071550"/>
                </a:lnTo>
                <a:lnTo>
                  <a:pt x="559219" y="947949"/>
                </a:lnTo>
                <a:lnTo>
                  <a:pt x="570184" y="913239"/>
                </a:lnTo>
                <a:lnTo>
                  <a:pt x="586079" y="818759"/>
                </a:lnTo>
                <a:lnTo>
                  <a:pt x="581400" y="678987"/>
                </a:lnTo>
                <a:lnTo>
                  <a:pt x="530644" y="508402"/>
                </a:lnTo>
                <a:lnTo>
                  <a:pt x="511178" y="457241"/>
                </a:lnTo>
                <a:lnTo>
                  <a:pt x="498299" y="406829"/>
                </a:lnTo>
                <a:lnTo>
                  <a:pt x="490724" y="357550"/>
                </a:lnTo>
                <a:lnTo>
                  <a:pt x="487172" y="309788"/>
                </a:lnTo>
                <a:lnTo>
                  <a:pt x="486360" y="263927"/>
                </a:lnTo>
                <a:lnTo>
                  <a:pt x="487006" y="220350"/>
                </a:lnTo>
                <a:lnTo>
                  <a:pt x="487829" y="179441"/>
                </a:lnTo>
                <a:lnTo>
                  <a:pt x="487545" y="141583"/>
                </a:lnTo>
                <a:lnTo>
                  <a:pt x="478531" y="76560"/>
                </a:lnTo>
                <a:lnTo>
                  <a:pt x="449707" y="28349"/>
                </a:lnTo>
                <a:lnTo>
                  <a:pt x="390817" y="21"/>
                </a:lnTo>
                <a:lnTo>
                  <a:pt x="380672" y="0"/>
                </a:lnTo>
                <a:close/>
              </a:path>
            </a:pathLst>
          </a:custGeom>
          <a:solidFill>
            <a:srgbClr val="FFBD8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48486" y="2305811"/>
            <a:ext cx="118745" cy="426720"/>
          </a:xfrm>
          <a:custGeom>
            <a:avLst/>
            <a:gdLst/>
            <a:ahLst/>
            <a:cxnLst/>
            <a:rect l="l" t="t" r="r" b="b"/>
            <a:pathLst>
              <a:path w="118744" h="426719">
                <a:moveTo>
                  <a:pt x="116204" y="0"/>
                </a:moveTo>
                <a:lnTo>
                  <a:pt x="111632" y="3048"/>
                </a:lnTo>
                <a:lnTo>
                  <a:pt x="107187" y="7493"/>
                </a:lnTo>
                <a:lnTo>
                  <a:pt x="99567" y="13462"/>
                </a:lnTo>
                <a:lnTo>
                  <a:pt x="86603" y="69126"/>
                </a:lnTo>
                <a:lnTo>
                  <a:pt x="66476" y="125510"/>
                </a:lnTo>
                <a:lnTo>
                  <a:pt x="42875" y="179004"/>
                </a:lnTo>
                <a:lnTo>
                  <a:pt x="19486" y="226001"/>
                </a:lnTo>
                <a:lnTo>
                  <a:pt x="0" y="262889"/>
                </a:lnTo>
                <a:lnTo>
                  <a:pt x="3115" y="313884"/>
                </a:lnTo>
                <a:lnTo>
                  <a:pt x="40925" y="367379"/>
                </a:lnTo>
                <a:lnTo>
                  <a:pt x="84689" y="409586"/>
                </a:lnTo>
                <a:lnTo>
                  <a:pt x="105663" y="426719"/>
                </a:lnTo>
                <a:lnTo>
                  <a:pt x="109150" y="407237"/>
                </a:lnTo>
                <a:lnTo>
                  <a:pt x="115458" y="356488"/>
                </a:lnTo>
                <a:lnTo>
                  <a:pt x="118362" y="286023"/>
                </a:lnTo>
                <a:lnTo>
                  <a:pt x="111632" y="207390"/>
                </a:lnTo>
                <a:lnTo>
                  <a:pt x="106203" y="152965"/>
                </a:lnTo>
                <a:lnTo>
                  <a:pt x="106584" y="96885"/>
                </a:lnTo>
                <a:lnTo>
                  <a:pt x="110632" y="44209"/>
                </a:lnTo>
                <a:lnTo>
                  <a:pt x="116204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99616" y="2278379"/>
            <a:ext cx="108203" cy="80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52016" y="2607564"/>
            <a:ext cx="7620" cy="45720"/>
          </a:xfrm>
          <a:custGeom>
            <a:avLst/>
            <a:gdLst/>
            <a:ahLst/>
            <a:cxnLst/>
            <a:rect l="l" t="t" r="r" b="b"/>
            <a:pathLst>
              <a:path w="7619" h="45719">
                <a:moveTo>
                  <a:pt x="4571" y="32615"/>
                </a:moveTo>
                <a:lnTo>
                  <a:pt x="4571" y="33528"/>
                </a:lnTo>
                <a:lnTo>
                  <a:pt x="7619" y="45719"/>
                </a:lnTo>
                <a:lnTo>
                  <a:pt x="4714" y="33432"/>
                </a:lnTo>
                <a:lnTo>
                  <a:pt x="4571" y="32615"/>
                </a:lnTo>
                <a:close/>
              </a:path>
              <a:path w="7619" h="45719">
                <a:moveTo>
                  <a:pt x="1996" y="16658"/>
                </a:moveTo>
                <a:lnTo>
                  <a:pt x="2667" y="21717"/>
                </a:lnTo>
                <a:lnTo>
                  <a:pt x="4571" y="32615"/>
                </a:lnTo>
                <a:lnTo>
                  <a:pt x="4571" y="25908"/>
                </a:lnTo>
                <a:lnTo>
                  <a:pt x="3047" y="19812"/>
                </a:lnTo>
                <a:lnTo>
                  <a:pt x="1996" y="16658"/>
                </a:lnTo>
                <a:close/>
              </a:path>
              <a:path w="7619" h="45719">
                <a:moveTo>
                  <a:pt x="1523" y="13089"/>
                </a:moveTo>
                <a:lnTo>
                  <a:pt x="1523" y="15240"/>
                </a:lnTo>
                <a:lnTo>
                  <a:pt x="1996" y="16658"/>
                </a:lnTo>
                <a:lnTo>
                  <a:pt x="1523" y="13089"/>
                </a:lnTo>
                <a:close/>
              </a:path>
              <a:path w="7619" h="45719">
                <a:moveTo>
                  <a:pt x="443" y="3934"/>
                </a:moveTo>
                <a:lnTo>
                  <a:pt x="1190" y="10572"/>
                </a:lnTo>
                <a:lnTo>
                  <a:pt x="1523" y="13089"/>
                </a:lnTo>
                <a:lnTo>
                  <a:pt x="1523" y="6096"/>
                </a:lnTo>
                <a:lnTo>
                  <a:pt x="443" y="3934"/>
                </a:lnTo>
                <a:close/>
              </a:path>
              <a:path w="7619" h="45719">
                <a:moveTo>
                  <a:pt x="0" y="0"/>
                </a:moveTo>
                <a:lnTo>
                  <a:pt x="0" y="3048"/>
                </a:lnTo>
                <a:lnTo>
                  <a:pt x="443" y="3934"/>
                </a:lnTo>
                <a:lnTo>
                  <a:pt x="0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75816" y="2673095"/>
            <a:ext cx="170815" cy="783590"/>
          </a:xfrm>
          <a:custGeom>
            <a:avLst/>
            <a:gdLst/>
            <a:ahLst/>
            <a:cxnLst/>
            <a:rect l="l" t="t" r="r" b="b"/>
            <a:pathLst>
              <a:path w="170814" h="783589">
                <a:moveTo>
                  <a:pt x="89789" y="0"/>
                </a:moveTo>
                <a:lnTo>
                  <a:pt x="103576" y="66506"/>
                </a:lnTo>
                <a:lnTo>
                  <a:pt x="111883" y="113376"/>
                </a:lnTo>
                <a:lnTo>
                  <a:pt x="119801" y="166504"/>
                </a:lnTo>
                <a:lnTo>
                  <a:pt x="126333" y="223774"/>
                </a:lnTo>
                <a:lnTo>
                  <a:pt x="130479" y="283070"/>
                </a:lnTo>
                <a:lnTo>
                  <a:pt x="131243" y="342279"/>
                </a:lnTo>
                <a:lnTo>
                  <a:pt x="127624" y="399283"/>
                </a:lnTo>
                <a:lnTo>
                  <a:pt x="118626" y="451969"/>
                </a:lnTo>
                <a:lnTo>
                  <a:pt x="103251" y="498221"/>
                </a:lnTo>
                <a:lnTo>
                  <a:pt x="102691" y="529679"/>
                </a:lnTo>
                <a:lnTo>
                  <a:pt x="93154" y="605869"/>
                </a:lnTo>
                <a:lnTo>
                  <a:pt x="62853" y="699514"/>
                </a:lnTo>
                <a:lnTo>
                  <a:pt x="0" y="783336"/>
                </a:lnTo>
                <a:lnTo>
                  <a:pt x="29971" y="783336"/>
                </a:lnTo>
                <a:lnTo>
                  <a:pt x="48446" y="770933"/>
                </a:lnTo>
                <a:lnTo>
                  <a:pt x="89090" y="732504"/>
                </a:lnTo>
                <a:lnTo>
                  <a:pt x="129734" y="666214"/>
                </a:lnTo>
                <a:lnTo>
                  <a:pt x="148209" y="570230"/>
                </a:lnTo>
                <a:lnTo>
                  <a:pt x="147901" y="556200"/>
                </a:lnTo>
                <a:lnTo>
                  <a:pt x="146891" y="541337"/>
                </a:lnTo>
                <a:lnTo>
                  <a:pt x="145047" y="525903"/>
                </a:lnTo>
                <a:lnTo>
                  <a:pt x="142240" y="510159"/>
                </a:lnTo>
                <a:lnTo>
                  <a:pt x="146684" y="497435"/>
                </a:lnTo>
                <a:lnTo>
                  <a:pt x="156464" y="461232"/>
                </a:lnTo>
                <a:lnTo>
                  <a:pt x="166243" y="404502"/>
                </a:lnTo>
                <a:lnTo>
                  <a:pt x="170688" y="330200"/>
                </a:lnTo>
                <a:lnTo>
                  <a:pt x="168940" y="284852"/>
                </a:lnTo>
                <a:lnTo>
                  <a:pt x="163169" y="235707"/>
                </a:lnTo>
                <a:lnTo>
                  <a:pt x="152582" y="183265"/>
                </a:lnTo>
                <a:lnTo>
                  <a:pt x="136387" y="128024"/>
                </a:lnTo>
                <a:lnTo>
                  <a:pt x="113791" y="70485"/>
                </a:lnTo>
                <a:lnTo>
                  <a:pt x="106451" y="53363"/>
                </a:lnTo>
                <a:lnTo>
                  <a:pt x="100123" y="35813"/>
                </a:lnTo>
                <a:lnTo>
                  <a:pt x="94628" y="17978"/>
                </a:lnTo>
                <a:lnTo>
                  <a:pt x="89789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72083" y="3380232"/>
            <a:ext cx="951230" cy="1346200"/>
          </a:xfrm>
          <a:custGeom>
            <a:avLst/>
            <a:gdLst/>
            <a:ahLst/>
            <a:cxnLst/>
            <a:rect l="l" t="t" r="r" b="b"/>
            <a:pathLst>
              <a:path w="951230" h="1346200">
                <a:moveTo>
                  <a:pt x="439762" y="0"/>
                </a:moveTo>
                <a:lnTo>
                  <a:pt x="0" y="1345692"/>
                </a:lnTo>
                <a:lnTo>
                  <a:pt x="555663" y="1345692"/>
                </a:lnTo>
                <a:lnTo>
                  <a:pt x="950976" y="138049"/>
                </a:lnTo>
                <a:lnTo>
                  <a:pt x="43976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27936" y="3489959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0" y="0"/>
                </a:moveTo>
                <a:lnTo>
                  <a:pt x="0" y="3175"/>
                </a:lnTo>
                <a:lnTo>
                  <a:pt x="95122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20139" y="3493008"/>
            <a:ext cx="502920" cy="1233170"/>
          </a:xfrm>
          <a:custGeom>
            <a:avLst/>
            <a:gdLst/>
            <a:ahLst/>
            <a:cxnLst/>
            <a:rect l="l" t="t" r="r" b="b"/>
            <a:pathLst>
              <a:path w="502919" h="1233170">
                <a:moveTo>
                  <a:pt x="407669" y="0"/>
                </a:moveTo>
                <a:lnTo>
                  <a:pt x="0" y="1232916"/>
                </a:lnTo>
                <a:lnTo>
                  <a:pt x="107886" y="1232916"/>
                </a:lnTo>
                <a:lnTo>
                  <a:pt x="502919" y="25400"/>
                </a:lnTo>
                <a:lnTo>
                  <a:pt x="407669" y="0"/>
                </a:lnTo>
                <a:close/>
              </a:path>
            </a:pathLst>
          </a:custGeom>
          <a:solidFill>
            <a:srgbClr val="515A6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20139" y="3493008"/>
            <a:ext cx="502920" cy="1233170"/>
          </a:xfrm>
          <a:custGeom>
            <a:avLst/>
            <a:gdLst/>
            <a:ahLst/>
            <a:cxnLst/>
            <a:rect l="l" t="t" r="r" b="b"/>
            <a:pathLst>
              <a:path w="502919" h="1233170">
                <a:moveTo>
                  <a:pt x="407669" y="0"/>
                </a:moveTo>
                <a:lnTo>
                  <a:pt x="0" y="1232916"/>
                </a:lnTo>
                <a:lnTo>
                  <a:pt x="107886" y="1232916"/>
                </a:lnTo>
                <a:lnTo>
                  <a:pt x="502919" y="25400"/>
                </a:lnTo>
                <a:lnTo>
                  <a:pt x="407669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47176" y="3309078"/>
            <a:ext cx="655320" cy="326390"/>
          </a:xfrm>
          <a:custGeom>
            <a:avLst/>
            <a:gdLst/>
            <a:ahLst/>
            <a:cxnLst/>
            <a:rect l="l" t="t" r="r" b="b"/>
            <a:pathLst>
              <a:path w="655319" h="326389">
                <a:moveTo>
                  <a:pt x="70657" y="0"/>
                </a:moveTo>
                <a:lnTo>
                  <a:pt x="43057" y="11733"/>
                </a:lnTo>
                <a:lnTo>
                  <a:pt x="19949" y="34159"/>
                </a:lnTo>
                <a:lnTo>
                  <a:pt x="4141" y="65311"/>
                </a:lnTo>
                <a:lnTo>
                  <a:pt x="0" y="100661"/>
                </a:lnTo>
                <a:lnTo>
                  <a:pt x="6945" y="132653"/>
                </a:lnTo>
                <a:lnTo>
                  <a:pt x="23715" y="157930"/>
                </a:lnTo>
                <a:lnTo>
                  <a:pt x="49048" y="173134"/>
                </a:lnTo>
                <a:lnTo>
                  <a:pt x="555055" y="324391"/>
                </a:lnTo>
                <a:lnTo>
                  <a:pt x="584304" y="326100"/>
                </a:lnTo>
                <a:lnTo>
                  <a:pt x="611887" y="314628"/>
                </a:lnTo>
                <a:lnTo>
                  <a:pt x="634993" y="291941"/>
                </a:lnTo>
                <a:lnTo>
                  <a:pt x="650813" y="260002"/>
                </a:lnTo>
                <a:lnTo>
                  <a:pt x="654950" y="225460"/>
                </a:lnTo>
                <a:lnTo>
                  <a:pt x="648003" y="193883"/>
                </a:lnTo>
                <a:lnTo>
                  <a:pt x="631221" y="168759"/>
                </a:lnTo>
                <a:lnTo>
                  <a:pt x="605855" y="153576"/>
                </a:lnTo>
                <a:lnTo>
                  <a:pt x="99937" y="922"/>
                </a:lnTo>
                <a:lnTo>
                  <a:pt x="7065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555384" y="3477266"/>
            <a:ext cx="84177" cy="826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50791" y="2502407"/>
            <a:ext cx="879475" cy="1370330"/>
          </a:xfrm>
          <a:custGeom>
            <a:avLst/>
            <a:gdLst/>
            <a:ahLst/>
            <a:cxnLst/>
            <a:rect l="l" t="t" r="r" b="b"/>
            <a:pathLst>
              <a:path w="879475" h="1370329">
                <a:moveTo>
                  <a:pt x="96012" y="595757"/>
                </a:moveTo>
                <a:lnTo>
                  <a:pt x="91567" y="595757"/>
                </a:lnTo>
                <a:lnTo>
                  <a:pt x="74781" y="598900"/>
                </a:lnTo>
                <a:lnTo>
                  <a:pt x="29972" y="619760"/>
                </a:lnTo>
                <a:lnTo>
                  <a:pt x="3004" y="663658"/>
                </a:lnTo>
                <a:lnTo>
                  <a:pt x="0" y="684276"/>
                </a:lnTo>
                <a:lnTo>
                  <a:pt x="1061" y="696936"/>
                </a:lnTo>
                <a:lnTo>
                  <a:pt x="6207" y="719169"/>
                </a:lnTo>
                <a:lnTo>
                  <a:pt x="18377" y="744212"/>
                </a:lnTo>
                <a:lnTo>
                  <a:pt x="40512" y="765302"/>
                </a:lnTo>
                <a:lnTo>
                  <a:pt x="58894" y="780609"/>
                </a:lnTo>
                <a:lnTo>
                  <a:pt x="84026" y="805465"/>
                </a:lnTo>
                <a:lnTo>
                  <a:pt x="123062" y="852297"/>
                </a:lnTo>
                <a:lnTo>
                  <a:pt x="143351" y="900052"/>
                </a:lnTo>
                <a:lnTo>
                  <a:pt x="150113" y="916940"/>
                </a:lnTo>
                <a:lnTo>
                  <a:pt x="163897" y="950523"/>
                </a:lnTo>
                <a:lnTo>
                  <a:pt x="178562" y="982154"/>
                </a:lnTo>
                <a:lnTo>
                  <a:pt x="194369" y="1009308"/>
                </a:lnTo>
                <a:lnTo>
                  <a:pt x="211582" y="1029462"/>
                </a:lnTo>
                <a:lnTo>
                  <a:pt x="233610" y="1057241"/>
                </a:lnTo>
                <a:lnTo>
                  <a:pt x="251097" y="1095069"/>
                </a:lnTo>
                <a:lnTo>
                  <a:pt x="264463" y="1140319"/>
                </a:lnTo>
                <a:lnTo>
                  <a:pt x="274128" y="1190366"/>
                </a:lnTo>
                <a:lnTo>
                  <a:pt x="280511" y="1242583"/>
                </a:lnTo>
                <a:lnTo>
                  <a:pt x="284034" y="1294344"/>
                </a:lnTo>
                <a:lnTo>
                  <a:pt x="285115" y="1343025"/>
                </a:lnTo>
                <a:lnTo>
                  <a:pt x="285115" y="1370076"/>
                </a:lnTo>
                <a:lnTo>
                  <a:pt x="790829" y="1370076"/>
                </a:lnTo>
                <a:lnTo>
                  <a:pt x="790829" y="1298067"/>
                </a:lnTo>
                <a:lnTo>
                  <a:pt x="791700" y="1277941"/>
                </a:lnTo>
                <a:lnTo>
                  <a:pt x="796655" y="1230693"/>
                </a:lnTo>
                <a:lnTo>
                  <a:pt x="809206" y="1165729"/>
                </a:lnTo>
                <a:lnTo>
                  <a:pt x="832866" y="1092454"/>
                </a:lnTo>
                <a:lnTo>
                  <a:pt x="857220" y="1025923"/>
                </a:lnTo>
                <a:lnTo>
                  <a:pt x="871299" y="974455"/>
                </a:lnTo>
                <a:lnTo>
                  <a:pt x="877782" y="937345"/>
                </a:lnTo>
                <a:lnTo>
                  <a:pt x="879348" y="913892"/>
                </a:lnTo>
                <a:lnTo>
                  <a:pt x="879348" y="675259"/>
                </a:lnTo>
                <a:lnTo>
                  <a:pt x="234061" y="675259"/>
                </a:lnTo>
                <a:lnTo>
                  <a:pt x="229616" y="672338"/>
                </a:lnTo>
                <a:lnTo>
                  <a:pt x="187825" y="634940"/>
                </a:lnTo>
                <a:lnTo>
                  <a:pt x="156083" y="613791"/>
                </a:lnTo>
                <a:lnTo>
                  <a:pt x="111113" y="597306"/>
                </a:lnTo>
                <a:lnTo>
                  <a:pt x="96012" y="595757"/>
                </a:lnTo>
                <a:close/>
              </a:path>
              <a:path w="879475" h="1370329">
                <a:moveTo>
                  <a:pt x="373634" y="0"/>
                </a:moveTo>
                <a:lnTo>
                  <a:pt x="372110" y="0"/>
                </a:lnTo>
                <a:lnTo>
                  <a:pt x="346442" y="3145"/>
                </a:lnTo>
                <a:lnTo>
                  <a:pt x="308012" y="24056"/>
                </a:lnTo>
                <a:lnTo>
                  <a:pt x="283368" y="56114"/>
                </a:lnTo>
                <a:lnTo>
                  <a:pt x="267081" y="96012"/>
                </a:lnTo>
                <a:lnTo>
                  <a:pt x="267081" y="666242"/>
                </a:lnTo>
                <a:lnTo>
                  <a:pt x="250571" y="670814"/>
                </a:lnTo>
                <a:lnTo>
                  <a:pt x="246125" y="673735"/>
                </a:lnTo>
                <a:lnTo>
                  <a:pt x="240157" y="675259"/>
                </a:lnTo>
                <a:lnTo>
                  <a:pt x="879348" y="675259"/>
                </a:lnTo>
                <a:lnTo>
                  <a:pt x="879249" y="625729"/>
                </a:lnTo>
                <a:lnTo>
                  <a:pt x="870454" y="582104"/>
                </a:lnTo>
                <a:lnTo>
                  <a:pt x="847746" y="545347"/>
                </a:lnTo>
                <a:lnTo>
                  <a:pt x="800324" y="520142"/>
                </a:lnTo>
                <a:lnTo>
                  <a:pt x="762254" y="516255"/>
                </a:lnTo>
                <a:lnTo>
                  <a:pt x="750316" y="516255"/>
                </a:lnTo>
                <a:lnTo>
                  <a:pt x="744347" y="511683"/>
                </a:lnTo>
                <a:lnTo>
                  <a:pt x="741299" y="505714"/>
                </a:lnTo>
                <a:lnTo>
                  <a:pt x="741299" y="504190"/>
                </a:lnTo>
                <a:lnTo>
                  <a:pt x="739775" y="502666"/>
                </a:lnTo>
                <a:lnTo>
                  <a:pt x="738251" y="499744"/>
                </a:lnTo>
                <a:lnTo>
                  <a:pt x="735330" y="496697"/>
                </a:lnTo>
                <a:lnTo>
                  <a:pt x="732282" y="490728"/>
                </a:lnTo>
                <a:lnTo>
                  <a:pt x="726313" y="484759"/>
                </a:lnTo>
                <a:lnTo>
                  <a:pt x="715785" y="475918"/>
                </a:lnTo>
                <a:lnTo>
                  <a:pt x="701941" y="468249"/>
                </a:lnTo>
                <a:lnTo>
                  <a:pt x="613791" y="468249"/>
                </a:lnTo>
                <a:lnTo>
                  <a:pt x="606298" y="465200"/>
                </a:lnTo>
                <a:lnTo>
                  <a:pt x="603250" y="459231"/>
                </a:lnTo>
                <a:lnTo>
                  <a:pt x="601726" y="457708"/>
                </a:lnTo>
                <a:lnTo>
                  <a:pt x="601726" y="456184"/>
                </a:lnTo>
                <a:lnTo>
                  <a:pt x="600202" y="453136"/>
                </a:lnTo>
                <a:lnTo>
                  <a:pt x="597281" y="450215"/>
                </a:lnTo>
                <a:lnTo>
                  <a:pt x="594231" y="446045"/>
                </a:lnTo>
                <a:lnTo>
                  <a:pt x="565767" y="418365"/>
                </a:lnTo>
                <a:lnTo>
                  <a:pt x="542793" y="406654"/>
                </a:lnTo>
                <a:lnTo>
                  <a:pt x="480187" y="406654"/>
                </a:lnTo>
                <a:lnTo>
                  <a:pt x="475742" y="405130"/>
                </a:lnTo>
                <a:lnTo>
                  <a:pt x="471170" y="402209"/>
                </a:lnTo>
                <a:lnTo>
                  <a:pt x="468122" y="399161"/>
                </a:lnTo>
                <a:lnTo>
                  <a:pt x="465200" y="394716"/>
                </a:lnTo>
                <a:lnTo>
                  <a:pt x="465200" y="82550"/>
                </a:lnTo>
                <a:lnTo>
                  <a:pt x="463677" y="81025"/>
                </a:lnTo>
                <a:lnTo>
                  <a:pt x="463677" y="77978"/>
                </a:lnTo>
                <a:lnTo>
                  <a:pt x="462153" y="73533"/>
                </a:lnTo>
                <a:lnTo>
                  <a:pt x="433766" y="28074"/>
                </a:lnTo>
                <a:lnTo>
                  <a:pt x="401583" y="4484"/>
                </a:lnTo>
                <a:lnTo>
                  <a:pt x="373634" y="0"/>
                </a:lnTo>
                <a:close/>
              </a:path>
              <a:path w="879475" h="1370329">
                <a:moveTo>
                  <a:pt x="661797" y="460756"/>
                </a:moveTo>
                <a:lnTo>
                  <a:pt x="619760" y="466725"/>
                </a:lnTo>
                <a:lnTo>
                  <a:pt x="613791" y="468249"/>
                </a:lnTo>
                <a:lnTo>
                  <a:pt x="701941" y="468249"/>
                </a:lnTo>
                <a:lnTo>
                  <a:pt x="684111" y="462809"/>
                </a:lnTo>
                <a:lnTo>
                  <a:pt x="661797" y="460756"/>
                </a:lnTo>
                <a:close/>
              </a:path>
              <a:path w="879475" h="1370329">
                <a:moveTo>
                  <a:pt x="513207" y="400685"/>
                </a:moveTo>
                <a:lnTo>
                  <a:pt x="480187" y="406654"/>
                </a:lnTo>
                <a:lnTo>
                  <a:pt x="542793" y="406654"/>
                </a:lnTo>
                <a:lnTo>
                  <a:pt x="532616" y="403022"/>
                </a:lnTo>
                <a:lnTo>
                  <a:pt x="513207" y="400685"/>
                </a:lnTo>
                <a:close/>
              </a:path>
            </a:pathLst>
          </a:custGeom>
          <a:solidFill>
            <a:srgbClr val="FFBD8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09159" y="3020567"/>
            <a:ext cx="220979" cy="852169"/>
          </a:xfrm>
          <a:custGeom>
            <a:avLst/>
            <a:gdLst/>
            <a:ahLst/>
            <a:cxnLst/>
            <a:rect l="l" t="t" r="r" b="b"/>
            <a:pathLst>
              <a:path w="220979" h="852170">
                <a:moveTo>
                  <a:pt x="139826" y="0"/>
                </a:moveTo>
                <a:lnTo>
                  <a:pt x="149232" y="28547"/>
                </a:lnTo>
                <a:lnTo>
                  <a:pt x="156686" y="62737"/>
                </a:lnTo>
                <a:lnTo>
                  <a:pt x="161329" y="103120"/>
                </a:lnTo>
                <a:lnTo>
                  <a:pt x="162305" y="150240"/>
                </a:lnTo>
                <a:lnTo>
                  <a:pt x="162305" y="350138"/>
                </a:lnTo>
                <a:lnTo>
                  <a:pt x="148796" y="425989"/>
                </a:lnTo>
                <a:lnTo>
                  <a:pt x="129355" y="504765"/>
                </a:lnTo>
                <a:lnTo>
                  <a:pt x="99187" y="596519"/>
                </a:lnTo>
                <a:lnTo>
                  <a:pt x="78337" y="644550"/>
                </a:lnTo>
                <a:lnTo>
                  <a:pt x="52148" y="702182"/>
                </a:lnTo>
                <a:lnTo>
                  <a:pt x="26464" y="761339"/>
                </a:lnTo>
                <a:lnTo>
                  <a:pt x="7133" y="813942"/>
                </a:lnTo>
                <a:lnTo>
                  <a:pt x="0" y="851916"/>
                </a:lnTo>
                <a:lnTo>
                  <a:pt x="132334" y="851916"/>
                </a:lnTo>
                <a:lnTo>
                  <a:pt x="132334" y="779779"/>
                </a:lnTo>
                <a:lnTo>
                  <a:pt x="133187" y="759686"/>
                </a:lnTo>
                <a:lnTo>
                  <a:pt x="138112" y="712374"/>
                </a:lnTo>
                <a:lnTo>
                  <a:pt x="150657" y="647299"/>
                </a:lnTo>
                <a:lnTo>
                  <a:pt x="174370" y="573913"/>
                </a:lnTo>
                <a:lnTo>
                  <a:pt x="198798" y="507307"/>
                </a:lnTo>
                <a:lnTo>
                  <a:pt x="212915" y="455787"/>
                </a:lnTo>
                <a:lnTo>
                  <a:pt x="219412" y="418625"/>
                </a:lnTo>
                <a:lnTo>
                  <a:pt x="220979" y="395096"/>
                </a:lnTo>
                <a:lnTo>
                  <a:pt x="220979" y="108204"/>
                </a:lnTo>
                <a:lnTo>
                  <a:pt x="212086" y="62948"/>
                </a:lnTo>
                <a:lnTo>
                  <a:pt x="180387" y="17827"/>
                </a:lnTo>
                <a:lnTo>
                  <a:pt x="162780" y="7431"/>
                </a:lnTo>
                <a:lnTo>
                  <a:pt x="139826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60164" y="3895344"/>
            <a:ext cx="341630" cy="830580"/>
          </a:xfrm>
          <a:custGeom>
            <a:avLst/>
            <a:gdLst/>
            <a:ahLst/>
            <a:cxnLst/>
            <a:rect l="l" t="t" r="r" b="b"/>
            <a:pathLst>
              <a:path w="341629" h="830579">
                <a:moveTo>
                  <a:pt x="0" y="830579"/>
                </a:moveTo>
                <a:lnTo>
                  <a:pt x="341375" y="830579"/>
                </a:lnTo>
                <a:lnTo>
                  <a:pt x="341375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01540" y="3895344"/>
            <a:ext cx="116205" cy="830580"/>
          </a:xfrm>
          <a:custGeom>
            <a:avLst/>
            <a:gdLst/>
            <a:ahLst/>
            <a:cxnLst/>
            <a:rect l="l" t="t" r="r" b="b"/>
            <a:pathLst>
              <a:path w="116204" h="830579">
                <a:moveTo>
                  <a:pt x="115824" y="0"/>
                </a:moveTo>
                <a:lnTo>
                  <a:pt x="0" y="0"/>
                </a:lnTo>
                <a:lnTo>
                  <a:pt x="115824" y="0"/>
                </a:lnTo>
                <a:lnTo>
                  <a:pt x="115824" y="830579"/>
                </a:lnTo>
                <a:lnTo>
                  <a:pt x="115824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01540" y="3895344"/>
            <a:ext cx="116205" cy="830580"/>
          </a:xfrm>
          <a:custGeom>
            <a:avLst/>
            <a:gdLst/>
            <a:ahLst/>
            <a:cxnLst/>
            <a:rect l="l" t="t" r="r" b="b"/>
            <a:pathLst>
              <a:path w="116204" h="830579">
                <a:moveTo>
                  <a:pt x="0" y="830579"/>
                </a:moveTo>
                <a:lnTo>
                  <a:pt x="115824" y="830579"/>
                </a:lnTo>
                <a:lnTo>
                  <a:pt x="115824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264152" y="3834384"/>
            <a:ext cx="647700" cy="169545"/>
          </a:xfrm>
          <a:custGeom>
            <a:avLst/>
            <a:gdLst/>
            <a:ahLst/>
            <a:cxnLst/>
            <a:rect l="l" t="t" r="r" b="b"/>
            <a:pathLst>
              <a:path w="647700" h="169545">
                <a:moveTo>
                  <a:pt x="578612" y="0"/>
                </a:moveTo>
                <a:lnTo>
                  <a:pt x="69087" y="0"/>
                </a:lnTo>
                <a:lnTo>
                  <a:pt x="42433" y="6536"/>
                </a:lnTo>
                <a:lnTo>
                  <a:pt x="20446" y="24479"/>
                </a:lnTo>
                <a:lnTo>
                  <a:pt x="5508" y="51327"/>
                </a:lnTo>
                <a:lnTo>
                  <a:pt x="0" y="84581"/>
                </a:lnTo>
                <a:lnTo>
                  <a:pt x="5508" y="117203"/>
                </a:lnTo>
                <a:lnTo>
                  <a:pt x="20447" y="144122"/>
                </a:lnTo>
                <a:lnTo>
                  <a:pt x="42433" y="162416"/>
                </a:lnTo>
                <a:lnTo>
                  <a:pt x="69087" y="169163"/>
                </a:lnTo>
                <a:lnTo>
                  <a:pt x="578612" y="169163"/>
                </a:lnTo>
                <a:lnTo>
                  <a:pt x="605266" y="162416"/>
                </a:lnTo>
                <a:lnTo>
                  <a:pt x="627253" y="144122"/>
                </a:lnTo>
                <a:lnTo>
                  <a:pt x="642191" y="117203"/>
                </a:lnTo>
                <a:lnTo>
                  <a:pt x="647700" y="84581"/>
                </a:lnTo>
                <a:lnTo>
                  <a:pt x="642191" y="51327"/>
                </a:lnTo>
                <a:lnTo>
                  <a:pt x="627252" y="24479"/>
                </a:lnTo>
                <a:lnTo>
                  <a:pt x="605266" y="6536"/>
                </a:lnTo>
                <a:lnTo>
                  <a:pt x="5786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765547" y="3860291"/>
            <a:ext cx="79248" cy="80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643628" y="2948939"/>
            <a:ext cx="45720" cy="241300"/>
          </a:xfrm>
          <a:custGeom>
            <a:avLst/>
            <a:gdLst/>
            <a:ahLst/>
            <a:cxnLst/>
            <a:rect l="l" t="t" r="r" b="b"/>
            <a:pathLst>
              <a:path w="45720" h="241300">
                <a:moveTo>
                  <a:pt x="1524" y="0"/>
                </a:moveTo>
                <a:lnTo>
                  <a:pt x="0" y="0"/>
                </a:lnTo>
                <a:lnTo>
                  <a:pt x="0" y="240792"/>
                </a:lnTo>
                <a:lnTo>
                  <a:pt x="44787" y="21082"/>
                </a:lnTo>
                <a:lnTo>
                  <a:pt x="17399" y="21082"/>
                </a:lnTo>
                <a:lnTo>
                  <a:pt x="12573" y="18034"/>
                </a:lnTo>
                <a:lnTo>
                  <a:pt x="9398" y="12065"/>
                </a:lnTo>
                <a:lnTo>
                  <a:pt x="7874" y="10541"/>
                </a:lnTo>
                <a:lnTo>
                  <a:pt x="7874" y="9017"/>
                </a:lnTo>
                <a:lnTo>
                  <a:pt x="6350" y="5968"/>
                </a:lnTo>
                <a:lnTo>
                  <a:pt x="3175" y="3048"/>
                </a:lnTo>
                <a:lnTo>
                  <a:pt x="3175" y="1524"/>
                </a:lnTo>
                <a:lnTo>
                  <a:pt x="1524" y="1524"/>
                </a:lnTo>
                <a:lnTo>
                  <a:pt x="1524" y="0"/>
                </a:lnTo>
                <a:close/>
              </a:path>
              <a:path w="45720" h="241300">
                <a:moveTo>
                  <a:pt x="45720" y="16510"/>
                </a:moveTo>
                <a:lnTo>
                  <a:pt x="41021" y="16510"/>
                </a:lnTo>
                <a:lnTo>
                  <a:pt x="36322" y="18034"/>
                </a:lnTo>
                <a:lnTo>
                  <a:pt x="29972" y="19558"/>
                </a:lnTo>
                <a:lnTo>
                  <a:pt x="26797" y="19558"/>
                </a:lnTo>
                <a:lnTo>
                  <a:pt x="25273" y="21082"/>
                </a:lnTo>
                <a:lnTo>
                  <a:pt x="44787" y="21082"/>
                </a:lnTo>
                <a:lnTo>
                  <a:pt x="45720" y="1651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515611" y="2896870"/>
            <a:ext cx="43180" cy="224790"/>
          </a:xfrm>
          <a:custGeom>
            <a:avLst/>
            <a:gdLst/>
            <a:ahLst/>
            <a:cxnLst/>
            <a:rect l="l" t="t" r="r" b="b"/>
            <a:pathLst>
              <a:path w="43179" h="224789">
                <a:moveTo>
                  <a:pt x="0" y="0"/>
                </a:moveTo>
                <a:lnTo>
                  <a:pt x="0" y="224281"/>
                </a:lnTo>
                <a:lnTo>
                  <a:pt x="41802" y="10541"/>
                </a:lnTo>
                <a:lnTo>
                  <a:pt x="9143" y="10541"/>
                </a:lnTo>
                <a:lnTo>
                  <a:pt x="6096" y="7493"/>
                </a:lnTo>
                <a:lnTo>
                  <a:pt x="3048" y="4572"/>
                </a:lnTo>
                <a:lnTo>
                  <a:pt x="0" y="0"/>
                </a:lnTo>
                <a:close/>
              </a:path>
              <a:path w="43179" h="224789">
                <a:moveTo>
                  <a:pt x="42672" y="6096"/>
                </a:moveTo>
                <a:lnTo>
                  <a:pt x="35051" y="6096"/>
                </a:lnTo>
                <a:lnTo>
                  <a:pt x="27432" y="7493"/>
                </a:lnTo>
                <a:lnTo>
                  <a:pt x="19812" y="10541"/>
                </a:lnTo>
                <a:lnTo>
                  <a:pt x="41802" y="10541"/>
                </a:lnTo>
                <a:lnTo>
                  <a:pt x="42672" y="6096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780788" y="2991611"/>
            <a:ext cx="40005" cy="231775"/>
          </a:xfrm>
          <a:custGeom>
            <a:avLst/>
            <a:gdLst/>
            <a:ahLst/>
            <a:cxnLst/>
            <a:rect l="l" t="t" r="r" b="b"/>
            <a:pathLst>
              <a:path w="40004" h="231775">
                <a:moveTo>
                  <a:pt x="0" y="0"/>
                </a:moveTo>
                <a:lnTo>
                  <a:pt x="0" y="231648"/>
                </a:lnTo>
                <a:lnTo>
                  <a:pt x="39624" y="27050"/>
                </a:lnTo>
                <a:lnTo>
                  <a:pt x="19812" y="27050"/>
                </a:lnTo>
                <a:lnTo>
                  <a:pt x="13715" y="22606"/>
                </a:lnTo>
                <a:lnTo>
                  <a:pt x="10667" y="16510"/>
                </a:lnTo>
                <a:lnTo>
                  <a:pt x="10667" y="14986"/>
                </a:lnTo>
                <a:lnTo>
                  <a:pt x="9144" y="13588"/>
                </a:lnTo>
                <a:lnTo>
                  <a:pt x="6096" y="7493"/>
                </a:lnTo>
                <a:lnTo>
                  <a:pt x="3048" y="4571"/>
                </a:lnTo>
                <a:lnTo>
                  <a:pt x="0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64735" y="2540507"/>
            <a:ext cx="109727" cy="64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50791" y="3153501"/>
            <a:ext cx="91017" cy="895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270247" y="3538728"/>
            <a:ext cx="153783" cy="89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034528" y="1560575"/>
            <a:ext cx="408940" cy="368935"/>
          </a:xfrm>
          <a:custGeom>
            <a:avLst/>
            <a:gdLst/>
            <a:ahLst/>
            <a:cxnLst/>
            <a:rect l="l" t="t" r="r" b="b"/>
            <a:pathLst>
              <a:path w="408940" h="368935">
                <a:moveTo>
                  <a:pt x="346964" y="0"/>
                </a:moveTo>
                <a:lnTo>
                  <a:pt x="61468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8"/>
                </a:lnTo>
                <a:lnTo>
                  <a:pt x="0" y="307339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8" y="368807"/>
                </a:lnTo>
                <a:lnTo>
                  <a:pt x="346964" y="368807"/>
                </a:lnTo>
                <a:lnTo>
                  <a:pt x="370873" y="363972"/>
                </a:lnTo>
                <a:lnTo>
                  <a:pt x="390413" y="350789"/>
                </a:lnTo>
                <a:lnTo>
                  <a:pt x="403596" y="331249"/>
                </a:lnTo>
                <a:lnTo>
                  <a:pt x="408431" y="307339"/>
                </a:lnTo>
                <a:lnTo>
                  <a:pt x="408431" y="61468"/>
                </a:lnTo>
                <a:lnTo>
                  <a:pt x="403596" y="37558"/>
                </a:lnTo>
                <a:lnTo>
                  <a:pt x="390413" y="18018"/>
                </a:lnTo>
                <a:lnTo>
                  <a:pt x="370873" y="4835"/>
                </a:lnTo>
                <a:lnTo>
                  <a:pt x="346964" y="0"/>
                </a:lnTo>
                <a:close/>
              </a:path>
            </a:pathLst>
          </a:custGeom>
          <a:solidFill>
            <a:srgbClr val="07436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034528" y="1522475"/>
            <a:ext cx="408940" cy="370840"/>
          </a:xfrm>
          <a:custGeom>
            <a:avLst/>
            <a:gdLst/>
            <a:ahLst/>
            <a:cxnLst/>
            <a:rect l="l" t="t" r="r" b="b"/>
            <a:pathLst>
              <a:path w="408940" h="370839">
                <a:moveTo>
                  <a:pt x="346710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346710" y="370331"/>
                </a:lnTo>
                <a:lnTo>
                  <a:pt x="370713" y="365474"/>
                </a:lnTo>
                <a:lnTo>
                  <a:pt x="390334" y="352234"/>
                </a:lnTo>
                <a:lnTo>
                  <a:pt x="403574" y="332613"/>
                </a:lnTo>
                <a:lnTo>
                  <a:pt x="408431" y="308610"/>
                </a:lnTo>
                <a:lnTo>
                  <a:pt x="408431" y="61722"/>
                </a:lnTo>
                <a:lnTo>
                  <a:pt x="403574" y="37719"/>
                </a:lnTo>
                <a:lnTo>
                  <a:pt x="390334" y="18097"/>
                </a:lnTo>
                <a:lnTo>
                  <a:pt x="370713" y="4857"/>
                </a:lnTo>
                <a:lnTo>
                  <a:pt x="34671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149208" y="159512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cs typeface="Calibri"/>
              </a:rPr>
              <a:t>01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34528" y="2447544"/>
            <a:ext cx="408940" cy="370840"/>
          </a:xfrm>
          <a:custGeom>
            <a:avLst/>
            <a:gdLst/>
            <a:ahLst/>
            <a:cxnLst/>
            <a:rect l="l" t="t" r="r" b="b"/>
            <a:pathLst>
              <a:path w="408940" h="370839">
                <a:moveTo>
                  <a:pt x="346710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8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346710" y="370331"/>
                </a:lnTo>
                <a:lnTo>
                  <a:pt x="370712" y="365474"/>
                </a:lnTo>
                <a:lnTo>
                  <a:pt x="390334" y="352234"/>
                </a:lnTo>
                <a:lnTo>
                  <a:pt x="403574" y="332613"/>
                </a:lnTo>
                <a:lnTo>
                  <a:pt x="408431" y="308610"/>
                </a:lnTo>
                <a:lnTo>
                  <a:pt x="408431" y="61722"/>
                </a:lnTo>
                <a:lnTo>
                  <a:pt x="403574" y="37718"/>
                </a:lnTo>
                <a:lnTo>
                  <a:pt x="390334" y="18097"/>
                </a:lnTo>
                <a:lnTo>
                  <a:pt x="370713" y="4857"/>
                </a:lnTo>
                <a:lnTo>
                  <a:pt x="346710" y="0"/>
                </a:lnTo>
                <a:close/>
              </a:path>
            </a:pathLst>
          </a:custGeom>
          <a:solidFill>
            <a:srgbClr val="095F8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034528" y="2410967"/>
            <a:ext cx="408940" cy="370840"/>
          </a:xfrm>
          <a:custGeom>
            <a:avLst/>
            <a:gdLst/>
            <a:ahLst/>
            <a:cxnLst/>
            <a:rect l="l" t="t" r="r" b="b"/>
            <a:pathLst>
              <a:path w="408940" h="370839">
                <a:moveTo>
                  <a:pt x="346710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8"/>
                </a:lnTo>
                <a:lnTo>
                  <a:pt x="0" y="61721"/>
                </a:lnTo>
                <a:lnTo>
                  <a:pt x="0" y="308609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346710" y="370331"/>
                </a:lnTo>
                <a:lnTo>
                  <a:pt x="370713" y="365474"/>
                </a:lnTo>
                <a:lnTo>
                  <a:pt x="390334" y="352234"/>
                </a:lnTo>
                <a:lnTo>
                  <a:pt x="403574" y="332613"/>
                </a:lnTo>
                <a:lnTo>
                  <a:pt x="408431" y="308609"/>
                </a:lnTo>
                <a:lnTo>
                  <a:pt x="408431" y="61721"/>
                </a:lnTo>
                <a:lnTo>
                  <a:pt x="403574" y="37718"/>
                </a:lnTo>
                <a:lnTo>
                  <a:pt x="390334" y="18097"/>
                </a:lnTo>
                <a:lnTo>
                  <a:pt x="370713" y="4857"/>
                </a:lnTo>
                <a:lnTo>
                  <a:pt x="346710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149208" y="248361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cs typeface="Calibri"/>
              </a:rPr>
              <a:t>02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034528" y="3336035"/>
            <a:ext cx="408940" cy="370840"/>
          </a:xfrm>
          <a:custGeom>
            <a:avLst/>
            <a:gdLst/>
            <a:ahLst/>
            <a:cxnLst/>
            <a:rect l="l" t="t" r="r" b="b"/>
            <a:pathLst>
              <a:path w="408940" h="370839">
                <a:moveTo>
                  <a:pt x="346710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8"/>
                </a:lnTo>
                <a:lnTo>
                  <a:pt x="0" y="61721"/>
                </a:lnTo>
                <a:lnTo>
                  <a:pt x="0" y="308609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346710" y="370331"/>
                </a:lnTo>
                <a:lnTo>
                  <a:pt x="370713" y="365474"/>
                </a:lnTo>
                <a:lnTo>
                  <a:pt x="390334" y="352234"/>
                </a:lnTo>
                <a:lnTo>
                  <a:pt x="403574" y="332613"/>
                </a:lnTo>
                <a:lnTo>
                  <a:pt x="408431" y="308609"/>
                </a:lnTo>
                <a:lnTo>
                  <a:pt x="408431" y="61721"/>
                </a:lnTo>
                <a:lnTo>
                  <a:pt x="403574" y="37718"/>
                </a:lnTo>
                <a:lnTo>
                  <a:pt x="390334" y="18097"/>
                </a:lnTo>
                <a:lnTo>
                  <a:pt x="370713" y="4857"/>
                </a:lnTo>
                <a:lnTo>
                  <a:pt x="346710" y="0"/>
                </a:lnTo>
                <a:close/>
              </a:path>
            </a:pathLst>
          </a:custGeom>
          <a:solidFill>
            <a:srgbClr val="B9760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034528" y="3299459"/>
            <a:ext cx="408940" cy="368935"/>
          </a:xfrm>
          <a:custGeom>
            <a:avLst/>
            <a:gdLst/>
            <a:ahLst/>
            <a:cxnLst/>
            <a:rect l="l" t="t" r="r" b="b"/>
            <a:pathLst>
              <a:path w="408940" h="368935">
                <a:moveTo>
                  <a:pt x="346964" y="0"/>
                </a:moveTo>
                <a:lnTo>
                  <a:pt x="61468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7"/>
                </a:lnTo>
                <a:lnTo>
                  <a:pt x="0" y="307339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8" y="368807"/>
                </a:lnTo>
                <a:lnTo>
                  <a:pt x="346964" y="368807"/>
                </a:lnTo>
                <a:lnTo>
                  <a:pt x="370873" y="363972"/>
                </a:lnTo>
                <a:lnTo>
                  <a:pt x="390413" y="350789"/>
                </a:lnTo>
                <a:lnTo>
                  <a:pt x="403596" y="331249"/>
                </a:lnTo>
                <a:lnTo>
                  <a:pt x="408431" y="307339"/>
                </a:lnTo>
                <a:lnTo>
                  <a:pt x="408431" y="61467"/>
                </a:lnTo>
                <a:lnTo>
                  <a:pt x="403596" y="37558"/>
                </a:lnTo>
                <a:lnTo>
                  <a:pt x="390413" y="18018"/>
                </a:lnTo>
                <a:lnTo>
                  <a:pt x="370873" y="4835"/>
                </a:lnTo>
                <a:lnTo>
                  <a:pt x="346964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149208" y="3372103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cs typeface="Calibri"/>
              </a:rPr>
              <a:t>03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62980" y="1577086"/>
            <a:ext cx="2052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Consider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dataset</a:t>
            </a:r>
            <a:r>
              <a:rPr sz="1400" spc="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mtcars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58765" y="2392172"/>
            <a:ext cx="245808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spcBef>
                <a:spcPts val="100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Analyze </a:t>
            </a:r>
            <a:r>
              <a:rPr sz="1400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regression</a:t>
            </a:r>
            <a:r>
              <a:rPr sz="1400" spc="-2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statistics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algn="ctr">
              <a:spcBef>
                <a:spcPts val="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between 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cylinder,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mileage and</a:t>
            </a:r>
            <a:r>
              <a:rPr sz="1400" spc="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hp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16092" y="3274567"/>
            <a:ext cx="25457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8185" marR="5080" indent="-70612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Derive the relation of cylinder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mileage </a:t>
            </a:r>
            <a:r>
              <a:rPr sz="1400" dirty="0">
                <a:solidFill>
                  <a:srgbClr val="5F5F5F"/>
                </a:solidFill>
                <a:cs typeface="Calibri"/>
              </a:rPr>
              <a:t>and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hp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878583" y="2245232"/>
            <a:ext cx="50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45" dirty="0">
                <a:solidFill>
                  <a:srgbClr val="FFFFFF"/>
                </a:solidFill>
                <a:cs typeface="Calibri"/>
              </a:rPr>
              <a:t>T</a:t>
            </a:r>
            <a:r>
              <a:rPr dirty="0">
                <a:solidFill>
                  <a:srgbClr val="FFFFFF"/>
                </a:solidFill>
                <a:cs typeface="Calibri"/>
              </a:rPr>
              <a:t>as</a:t>
            </a:r>
            <a:r>
              <a:rPr spc="-15" dirty="0">
                <a:solidFill>
                  <a:srgbClr val="FFFFFF"/>
                </a:solidFill>
                <a:cs typeface="Calibri"/>
              </a:rPr>
              <a:t>k</a:t>
            </a:r>
            <a:r>
              <a:rPr dirty="0">
                <a:solidFill>
                  <a:srgbClr val="FFFFFF"/>
                </a:solidFill>
                <a:cs typeface="Calibri"/>
              </a:rPr>
              <a:t>s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7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273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01: Import the</a:t>
            </a:r>
            <a:r>
              <a:rPr sz="2800" spc="3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Modules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2758439" y="1901951"/>
            <a:ext cx="3627120" cy="1339850"/>
          </a:xfrm>
          <a:custGeom>
            <a:avLst/>
            <a:gdLst/>
            <a:ahLst/>
            <a:cxnLst/>
            <a:rect l="l" t="t" r="r" b="b"/>
            <a:pathLst>
              <a:path w="3627120" h="1339850">
                <a:moveTo>
                  <a:pt x="0" y="1339596"/>
                </a:moveTo>
                <a:lnTo>
                  <a:pt x="3627120" y="1339596"/>
                </a:lnTo>
                <a:lnTo>
                  <a:pt x="3627120" y="0"/>
                </a:lnTo>
                <a:lnTo>
                  <a:pt x="0" y="0"/>
                </a:lnTo>
                <a:lnTo>
                  <a:pt x="0" y="1339596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58439" y="1901951"/>
            <a:ext cx="3627120" cy="1339850"/>
          </a:xfrm>
          <a:custGeom>
            <a:avLst/>
            <a:gdLst/>
            <a:ahLst/>
            <a:cxnLst/>
            <a:rect l="l" t="t" r="r" b="b"/>
            <a:pathLst>
              <a:path w="3627120" h="1339850">
                <a:moveTo>
                  <a:pt x="0" y="1339596"/>
                </a:moveTo>
                <a:lnTo>
                  <a:pt x="3627120" y="1339596"/>
                </a:lnTo>
                <a:lnTo>
                  <a:pt x="3627120" y="0"/>
                </a:lnTo>
                <a:lnTo>
                  <a:pt x="0" y="0"/>
                </a:lnTo>
                <a:lnTo>
                  <a:pt x="0" y="1339596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18383" y="2260999"/>
          <a:ext cx="3043555" cy="633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535"/>
                <a:gridCol w="1702435"/>
                <a:gridCol w="616585"/>
              </a:tblGrid>
              <a:tr h="207674">
                <a:tc>
                  <a:txBody>
                    <a:bodyPr/>
                    <a:lstStyle/>
                    <a:p>
                      <a:pPr marR="13335" algn="ctr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statsmodels.api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1400" b="1" spc="-8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sm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R="13335"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numpy </a:t>
                      </a:r>
                      <a:r>
                        <a:rPr sz="1400" b="1" spc="-10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1400" b="1" spc="-3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np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</a:tr>
              <a:tr h="210179">
                <a:tc>
                  <a:txBody>
                    <a:bodyPr/>
                    <a:lstStyle/>
                    <a:p>
                      <a:pPr marR="13335" algn="ctr">
                        <a:lnSpc>
                          <a:spcPts val="1515"/>
                        </a:lnSpc>
                      </a:pPr>
                      <a:r>
                        <a:rPr sz="14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pandas </a:t>
                      </a:r>
                      <a:r>
                        <a:rPr sz="14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1400" b="1" spc="-5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pd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CE2E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2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124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02: Import the</a:t>
            </a:r>
            <a:r>
              <a:rPr sz="2800" spc="5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Dataset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057400" y="966216"/>
            <a:ext cx="5029200" cy="47752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0805">
              <a:spcBef>
                <a:spcPts val="35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df =</a:t>
            </a:r>
            <a:r>
              <a:rPr sz="1400" spc="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pd.read_csv(</a:t>
            </a:r>
            <a:r>
              <a:rPr sz="1400" b="1" spc="-10" dirty="0">
                <a:solidFill>
                  <a:srgbClr val="008080"/>
                </a:solidFill>
                <a:latin typeface="Courier New"/>
                <a:cs typeface="Courier New"/>
              </a:rPr>
              <a:t>'mtcars_for_manymerge.csv'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805">
              <a:spcBef>
                <a:spcPts val="35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91380" y="1590272"/>
            <a:ext cx="2782699" cy="3063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5348" y="1549908"/>
            <a:ext cx="2813685" cy="3130550"/>
          </a:xfrm>
          <a:custGeom>
            <a:avLst/>
            <a:gdLst/>
            <a:ahLst/>
            <a:cxnLst/>
            <a:rect l="l" t="t" r="r" b="b"/>
            <a:pathLst>
              <a:path w="2813685" h="3130550">
                <a:moveTo>
                  <a:pt x="0" y="3130296"/>
                </a:moveTo>
                <a:lnTo>
                  <a:pt x="2813304" y="3130296"/>
                </a:lnTo>
                <a:lnTo>
                  <a:pt x="2813304" y="0"/>
                </a:lnTo>
                <a:lnTo>
                  <a:pt x="0" y="0"/>
                </a:lnTo>
                <a:lnTo>
                  <a:pt x="0" y="3130296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3568" y="1721358"/>
            <a:ext cx="533400" cy="636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AutoShape 6" descr="Image result for machine language"/>
          <p:cNvSpPr>
            <a:spLocks noChangeAspect="1" noChangeArrowheads="1"/>
          </p:cNvSpPr>
          <p:nvPr/>
        </p:nvSpPr>
        <p:spPr bwMode="auto">
          <a:xfrm>
            <a:off x="77788" y="-72232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3988" y="3969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80841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03: Define Dependent and Independent</a:t>
            </a:r>
            <a:r>
              <a:rPr sz="2800" spc="12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Variables</a:t>
            </a:r>
            <a:endParaRPr sz="2800"/>
          </a:p>
        </p:txBody>
      </p:sp>
      <p:sp>
        <p:nvSpPr>
          <p:cNvPr id="8" name="object 3"/>
          <p:cNvSpPr txBox="1"/>
          <p:nvPr/>
        </p:nvSpPr>
        <p:spPr>
          <a:xfrm>
            <a:off x="1731264" y="1034796"/>
            <a:ext cx="2413000" cy="75184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spcBef>
                <a:spcPts val="275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y =</a:t>
            </a:r>
            <a:r>
              <a:rPr sz="14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'cyl'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805" marR="184785">
              <a:lnSpc>
                <a:spcPts val="1720"/>
              </a:lnSpc>
              <a:spcBef>
                <a:spcPts val="25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 = 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'mpg'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'hp'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]]</a:t>
            </a:r>
            <a:r>
              <a:rPr sz="14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2525267" y="1871541"/>
            <a:ext cx="822959" cy="2788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5"/>
          <p:cNvSpPr/>
          <p:nvPr/>
        </p:nvSpPr>
        <p:spPr>
          <a:xfrm>
            <a:off x="2520695" y="1840992"/>
            <a:ext cx="832485" cy="2867025"/>
          </a:xfrm>
          <a:custGeom>
            <a:avLst/>
            <a:gdLst/>
            <a:ahLst/>
            <a:cxnLst/>
            <a:rect l="l" t="t" r="r" b="b"/>
            <a:pathLst>
              <a:path w="832485" h="2867025">
                <a:moveTo>
                  <a:pt x="0" y="2866644"/>
                </a:moveTo>
                <a:lnTo>
                  <a:pt x="832104" y="2866644"/>
                </a:lnTo>
                <a:lnTo>
                  <a:pt x="832104" y="0"/>
                </a:lnTo>
                <a:lnTo>
                  <a:pt x="0" y="0"/>
                </a:lnTo>
                <a:lnTo>
                  <a:pt x="0" y="2866644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5000244" y="1034796"/>
            <a:ext cx="2413000" cy="75184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710">
              <a:spcBef>
                <a:spcPts val="275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y =</a:t>
            </a:r>
            <a:r>
              <a:rPr sz="14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'cyl'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2710" marR="182245">
              <a:lnSpc>
                <a:spcPts val="1720"/>
              </a:lnSpc>
              <a:spcBef>
                <a:spcPts val="25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 = 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'mpg'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'hp’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]]</a:t>
            </a:r>
            <a:r>
              <a:rPr sz="14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5918441" y="1887471"/>
            <a:ext cx="565621" cy="25877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8"/>
          <p:cNvSpPr/>
          <p:nvPr/>
        </p:nvSpPr>
        <p:spPr>
          <a:xfrm>
            <a:off x="5871971" y="1840992"/>
            <a:ext cx="669290" cy="2680970"/>
          </a:xfrm>
          <a:custGeom>
            <a:avLst/>
            <a:gdLst/>
            <a:ahLst/>
            <a:cxnLst/>
            <a:rect l="l" t="t" r="r" b="b"/>
            <a:pathLst>
              <a:path w="669290" h="2680970">
                <a:moveTo>
                  <a:pt x="0" y="2680716"/>
                </a:moveTo>
                <a:lnTo>
                  <a:pt x="669035" y="2680716"/>
                </a:lnTo>
                <a:lnTo>
                  <a:pt x="669035" y="0"/>
                </a:lnTo>
                <a:lnTo>
                  <a:pt x="0" y="0"/>
                </a:lnTo>
                <a:lnTo>
                  <a:pt x="0" y="2680716"/>
                </a:lnTo>
                <a:close/>
              </a:path>
            </a:pathLst>
          </a:custGeom>
          <a:ln w="9143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5657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04: Fit a Linear </a:t>
            </a:r>
            <a:r>
              <a:rPr sz="2800" spc="-10" dirty="0">
                <a:solidFill>
                  <a:srgbClr val="095A82"/>
                </a:solidFill>
              </a:rPr>
              <a:t>Regression</a:t>
            </a:r>
            <a:r>
              <a:rPr sz="2800" spc="14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Model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076955" y="967739"/>
            <a:ext cx="3051277" cy="1357423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91440">
              <a:spcBef>
                <a:spcPts val="505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y =</a:t>
            </a:r>
            <a:r>
              <a:rPr sz="14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'cyl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1440" marR="548640"/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 =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'mpg'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'hp'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]] 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 = 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sm.add_constant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(x)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1440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model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sm.OLS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(y,</a:t>
            </a:r>
            <a:r>
              <a:rPr sz="1400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x).fit()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1440"/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model.summary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6344" y="2455164"/>
            <a:ext cx="3125978" cy="1834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1772" y="2450592"/>
            <a:ext cx="3175000" cy="1844039"/>
          </a:xfrm>
          <a:custGeom>
            <a:avLst/>
            <a:gdLst/>
            <a:ahLst/>
            <a:cxnLst/>
            <a:rect l="l" t="t" r="r" b="b"/>
            <a:pathLst>
              <a:path w="3175000" h="1844039">
                <a:moveTo>
                  <a:pt x="0" y="1844039"/>
                </a:moveTo>
                <a:lnTo>
                  <a:pt x="3174491" y="1844039"/>
                </a:lnTo>
                <a:lnTo>
                  <a:pt x="3174491" y="0"/>
                </a:lnTo>
                <a:lnTo>
                  <a:pt x="0" y="0"/>
                </a:lnTo>
                <a:lnTo>
                  <a:pt x="0" y="1844039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71971" y="2455164"/>
            <a:ext cx="2805683" cy="797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7400" y="2450592"/>
            <a:ext cx="2814955" cy="815340"/>
          </a:xfrm>
          <a:custGeom>
            <a:avLst/>
            <a:gdLst/>
            <a:ahLst/>
            <a:cxnLst/>
            <a:rect l="l" t="t" r="r" b="b"/>
            <a:pathLst>
              <a:path w="2814954" h="815339">
                <a:moveTo>
                  <a:pt x="0" y="815340"/>
                </a:moveTo>
                <a:lnTo>
                  <a:pt x="2814828" y="815340"/>
                </a:lnTo>
                <a:lnTo>
                  <a:pt x="2814828" y="0"/>
                </a:lnTo>
                <a:lnTo>
                  <a:pt x="0" y="0"/>
                </a:lnTo>
                <a:lnTo>
                  <a:pt x="0" y="815340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71971" y="3462528"/>
            <a:ext cx="2805683" cy="792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67400" y="3457955"/>
            <a:ext cx="2814955" cy="836930"/>
          </a:xfrm>
          <a:custGeom>
            <a:avLst/>
            <a:gdLst/>
            <a:ahLst/>
            <a:cxnLst/>
            <a:rect l="l" t="t" r="r" b="b"/>
            <a:pathLst>
              <a:path w="2814954" h="836929">
                <a:moveTo>
                  <a:pt x="0" y="836676"/>
                </a:moveTo>
                <a:lnTo>
                  <a:pt x="2814828" y="836676"/>
                </a:lnTo>
                <a:lnTo>
                  <a:pt x="2814828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0814" y="4415790"/>
            <a:ext cx="5287010" cy="307975"/>
          </a:xfrm>
          <a:prstGeom prst="rect">
            <a:avLst/>
          </a:prstGeom>
          <a:ln w="19811">
            <a:solidFill>
              <a:srgbClr val="16A995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28905">
              <a:spcBef>
                <a:spcPts val="280"/>
              </a:spcBef>
            </a:pPr>
            <a:r>
              <a:rPr sz="1400" b="1" spc="-5" dirty="0">
                <a:solidFill>
                  <a:srgbClr val="5F5F5F"/>
                </a:solidFill>
                <a:cs typeface="Calibri"/>
              </a:rPr>
              <a:t>Note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: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P value &gt; 0.05 means, the variable is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insignificant for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this</a:t>
            </a:r>
            <a:r>
              <a:rPr sz="1400" i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model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45076" y="2373629"/>
            <a:ext cx="76200" cy="2026285"/>
          </a:xfrm>
          <a:custGeom>
            <a:avLst/>
            <a:gdLst/>
            <a:ahLst/>
            <a:cxnLst/>
            <a:rect l="l" t="t" r="r" b="b"/>
            <a:pathLst>
              <a:path w="76200" h="2026285">
                <a:moveTo>
                  <a:pt x="28252" y="1949566"/>
                </a:moveTo>
                <a:lnTo>
                  <a:pt x="0" y="1949716"/>
                </a:lnTo>
                <a:lnTo>
                  <a:pt x="38608" y="2025713"/>
                </a:lnTo>
                <a:lnTo>
                  <a:pt x="69820" y="1962277"/>
                </a:lnTo>
                <a:lnTo>
                  <a:pt x="28321" y="1962277"/>
                </a:lnTo>
                <a:lnTo>
                  <a:pt x="28252" y="1949566"/>
                </a:lnTo>
                <a:close/>
              </a:path>
              <a:path w="76200" h="2026285">
                <a:moveTo>
                  <a:pt x="48064" y="1949460"/>
                </a:moveTo>
                <a:lnTo>
                  <a:pt x="28252" y="1949566"/>
                </a:lnTo>
                <a:lnTo>
                  <a:pt x="28321" y="1962277"/>
                </a:lnTo>
                <a:lnTo>
                  <a:pt x="48133" y="1962162"/>
                </a:lnTo>
                <a:lnTo>
                  <a:pt x="48064" y="1949460"/>
                </a:lnTo>
                <a:close/>
              </a:path>
              <a:path w="76200" h="2026285">
                <a:moveTo>
                  <a:pt x="76200" y="1949310"/>
                </a:moveTo>
                <a:lnTo>
                  <a:pt x="48064" y="1949460"/>
                </a:lnTo>
                <a:lnTo>
                  <a:pt x="48133" y="1962162"/>
                </a:lnTo>
                <a:lnTo>
                  <a:pt x="28321" y="1962277"/>
                </a:lnTo>
                <a:lnTo>
                  <a:pt x="69820" y="1962277"/>
                </a:lnTo>
                <a:lnTo>
                  <a:pt x="76200" y="1949310"/>
                </a:lnTo>
                <a:close/>
              </a:path>
              <a:path w="76200" h="2026285">
                <a:moveTo>
                  <a:pt x="37591" y="0"/>
                </a:moveTo>
                <a:lnTo>
                  <a:pt x="17779" y="0"/>
                </a:lnTo>
                <a:lnTo>
                  <a:pt x="28252" y="1949566"/>
                </a:lnTo>
                <a:lnTo>
                  <a:pt x="48064" y="1949460"/>
                </a:lnTo>
                <a:lnTo>
                  <a:pt x="37591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62094" y="2373629"/>
            <a:ext cx="3320415" cy="0"/>
          </a:xfrm>
          <a:custGeom>
            <a:avLst/>
            <a:gdLst/>
            <a:ahLst/>
            <a:cxnLst/>
            <a:rect l="l" t="t" r="r" b="b"/>
            <a:pathLst>
              <a:path w="3320415">
                <a:moveTo>
                  <a:pt x="0" y="0"/>
                </a:moveTo>
                <a:lnTo>
                  <a:pt x="3320160" y="0"/>
                </a:lnTo>
              </a:path>
            </a:pathLst>
          </a:custGeom>
          <a:ln w="19812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33893" y="2875026"/>
            <a:ext cx="347980" cy="195580"/>
          </a:xfrm>
          <a:custGeom>
            <a:avLst/>
            <a:gdLst/>
            <a:ahLst/>
            <a:cxnLst/>
            <a:rect l="l" t="t" r="r" b="b"/>
            <a:pathLst>
              <a:path w="347979" h="195580">
                <a:moveTo>
                  <a:pt x="0" y="97536"/>
                </a:moveTo>
                <a:lnTo>
                  <a:pt x="33503" y="39940"/>
                </a:lnTo>
                <a:lnTo>
                  <a:pt x="71103" y="18824"/>
                </a:lnTo>
                <a:lnTo>
                  <a:pt x="118798" y="4974"/>
                </a:lnTo>
                <a:lnTo>
                  <a:pt x="173735" y="0"/>
                </a:lnTo>
                <a:lnTo>
                  <a:pt x="228673" y="4974"/>
                </a:lnTo>
                <a:lnTo>
                  <a:pt x="276368" y="18824"/>
                </a:lnTo>
                <a:lnTo>
                  <a:pt x="313968" y="39940"/>
                </a:lnTo>
                <a:lnTo>
                  <a:pt x="338620" y="66714"/>
                </a:lnTo>
                <a:lnTo>
                  <a:pt x="347472" y="97536"/>
                </a:lnTo>
                <a:lnTo>
                  <a:pt x="338620" y="128357"/>
                </a:lnTo>
                <a:lnTo>
                  <a:pt x="313968" y="155131"/>
                </a:lnTo>
                <a:lnTo>
                  <a:pt x="276368" y="176247"/>
                </a:lnTo>
                <a:lnTo>
                  <a:pt x="228673" y="190097"/>
                </a:lnTo>
                <a:lnTo>
                  <a:pt x="173735" y="195072"/>
                </a:lnTo>
                <a:lnTo>
                  <a:pt x="118798" y="190097"/>
                </a:lnTo>
                <a:lnTo>
                  <a:pt x="71103" y="176247"/>
                </a:lnTo>
                <a:lnTo>
                  <a:pt x="33503" y="155131"/>
                </a:lnTo>
                <a:lnTo>
                  <a:pt x="8851" y="128357"/>
                </a:lnTo>
                <a:lnTo>
                  <a:pt x="0" y="97536"/>
                </a:lnTo>
                <a:close/>
              </a:path>
            </a:pathLst>
          </a:custGeom>
          <a:ln w="19812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81366" y="2373629"/>
            <a:ext cx="0" cy="598805"/>
          </a:xfrm>
          <a:custGeom>
            <a:avLst/>
            <a:gdLst/>
            <a:ahLst/>
            <a:cxnLst/>
            <a:rect l="l" t="t" r="r" b="b"/>
            <a:pathLst>
              <a:path h="598805">
                <a:moveTo>
                  <a:pt x="0" y="0"/>
                </a:moveTo>
                <a:lnTo>
                  <a:pt x="0" y="598677"/>
                </a:lnTo>
              </a:path>
            </a:pathLst>
          </a:custGeom>
          <a:ln w="19812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487" y="857631"/>
            <a:ext cx="821055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2225177"/>
            <a:ext cx="74295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3. Logistic Regression</a:t>
            </a:r>
            <a:endParaRPr sz="3300" dirty="0">
              <a:solidFill>
                <a:prstClr val="black"/>
              </a:solidFill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8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875" y="2498946"/>
            <a:ext cx="9123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indent="3810" algn="ctr">
              <a:spcBef>
                <a:spcPts val="50"/>
              </a:spcBef>
            </a:pPr>
            <a:r>
              <a:rPr lang="en-IN" dirty="0" smtClean="0">
                <a:solidFill>
                  <a:srgbClr val="002060"/>
                </a:solidFill>
              </a:rPr>
              <a:t>Logistic </a:t>
            </a:r>
            <a:r>
              <a:rPr lang="en-IN" spc="-5" dirty="0" smtClean="0">
                <a:solidFill>
                  <a:srgbClr val="002060"/>
                </a:solidFill>
              </a:rPr>
              <a:t>Regression</a:t>
            </a:r>
            <a:endParaRPr lang="en-IN" spc="-3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0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576072" y="1877567"/>
            <a:ext cx="1600200" cy="2860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1635632" y="430290"/>
            <a:ext cx="5240655" cy="2623820"/>
          </a:xfrm>
          <a:custGeom>
            <a:avLst/>
            <a:gdLst/>
            <a:ahLst/>
            <a:cxnLst/>
            <a:rect l="l" t="t" r="r" b="b"/>
            <a:pathLst>
              <a:path w="5240655" h="2623820">
                <a:moveTo>
                  <a:pt x="3110219" y="0"/>
                </a:moveTo>
                <a:lnTo>
                  <a:pt x="3058144" y="680"/>
                </a:lnTo>
                <a:lnTo>
                  <a:pt x="3006006" y="2135"/>
                </a:lnTo>
                <a:lnTo>
                  <a:pt x="2953829" y="4369"/>
                </a:lnTo>
                <a:lnTo>
                  <a:pt x="2901636" y="7387"/>
                </a:lnTo>
                <a:lnTo>
                  <a:pt x="2849449" y="11195"/>
                </a:lnTo>
                <a:lnTo>
                  <a:pt x="2797292" y="15797"/>
                </a:lnTo>
                <a:lnTo>
                  <a:pt x="2745189" y="21199"/>
                </a:lnTo>
                <a:lnTo>
                  <a:pt x="2693161" y="27404"/>
                </a:lnTo>
                <a:lnTo>
                  <a:pt x="2641233" y="34418"/>
                </a:lnTo>
                <a:lnTo>
                  <a:pt x="2589427" y="42247"/>
                </a:lnTo>
                <a:lnTo>
                  <a:pt x="2537766" y="50894"/>
                </a:lnTo>
                <a:lnTo>
                  <a:pt x="2486274" y="60365"/>
                </a:lnTo>
                <a:lnTo>
                  <a:pt x="2434974" y="70666"/>
                </a:lnTo>
                <a:lnTo>
                  <a:pt x="2383889" y="81800"/>
                </a:lnTo>
                <a:lnTo>
                  <a:pt x="2333041" y="93772"/>
                </a:lnTo>
                <a:lnTo>
                  <a:pt x="2282454" y="106589"/>
                </a:lnTo>
                <a:lnTo>
                  <a:pt x="2232152" y="120254"/>
                </a:lnTo>
                <a:lnTo>
                  <a:pt x="2174261" y="137148"/>
                </a:lnTo>
                <a:lnTo>
                  <a:pt x="2117623" y="154951"/>
                </a:lnTo>
                <a:lnTo>
                  <a:pt x="2062250" y="173642"/>
                </a:lnTo>
                <a:lnTo>
                  <a:pt x="2008154" y="193199"/>
                </a:lnTo>
                <a:lnTo>
                  <a:pt x="1955351" y="213599"/>
                </a:lnTo>
                <a:lnTo>
                  <a:pt x="1903851" y="234821"/>
                </a:lnTo>
                <a:lnTo>
                  <a:pt x="1853670" y="256843"/>
                </a:lnTo>
                <a:lnTo>
                  <a:pt x="1804819" y="279643"/>
                </a:lnTo>
                <a:lnTo>
                  <a:pt x="1757313" y="303199"/>
                </a:lnTo>
                <a:lnTo>
                  <a:pt x="1711163" y="327490"/>
                </a:lnTo>
                <a:lnTo>
                  <a:pt x="1666385" y="352493"/>
                </a:lnTo>
                <a:lnTo>
                  <a:pt x="1622989" y="378187"/>
                </a:lnTo>
                <a:lnTo>
                  <a:pt x="1580991" y="404550"/>
                </a:lnTo>
                <a:lnTo>
                  <a:pt x="1540403" y="431560"/>
                </a:lnTo>
                <a:lnTo>
                  <a:pt x="1501238" y="459195"/>
                </a:lnTo>
                <a:lnTo>
                  <a:pt x="1463509" y="487433"/>
                </a:lnTo>
                <a:lnTo>
                  <a:pt x="1427230" y="516253"/>
                </a:lnTo>
                <a:lnTo>
                  <a:pt x="1392413" y="545633"/>
                </a:lnTo>
                <a:lnTo>
                  <a:pt x="1359073" y="575550"/>
                </a:lnTo>
                <a:lnTo>
                  <a:pt x="1327221" y="605984"/>
                </a:lnTo>
                <a:lnTo>
                  <a:pt x="1296872" y="636911"/>
                </a:lnTo>
                <a:lnTo>
                  <a:pt x="1268039" y="668311"/>
                </a:lnTo>
                <a:lnTo>
                  <a:pt x="1240734" y="700161"/>
                </a:lnTo>
                <a:lnTo>
                  <a:pt x="1214970" y="732440"/>
                </a:lnTo>
                <a:lnTo>
                  <a:pt x="1190762" y="765125"/>
                </a:lnTo>
                <a:lnTo>
                  <a:pt x="1168122" y="798195"/>
                </a:lnTo>
                <a:lnTo>
                  <a:pt x="1147064" y="831628"/>
                </a:lnTo>
                <a:lnTo>
                  <a:pt x="1127599" y="865402"/>
                </a:lnTo>
                <a:lnTo>
                  <a:pt x="1109743" y="899496"/>
                </a:lnTo>
                <a:lnTo>
                  <a:pt x="1078906" y="968554"/>
                </a:lnTo>
                <a:lnTo>
                  <a:pt x="1054659" y="1038627"/>
                </a:lnTo>
                <a:lnTo>
                  <a:pt x="1037106" y="1109540"/>
                </a:lnTo>
                <a:lnTo>
                  <a:pt x="1026353" y="1181118"/>
                </a:lnTo>
                <a:lnTo>
                  <a:pt x="1022505" y="1253187"/>
                </a:lnTo>
                <a:lnTo>
                  <a:pt x="1023204" y="1289351"/>
                </a:lnTo>
                <a:lnTo>
                  <a:pt x="1029913" y="1361828"/>
                </a:lnTo>
                <a:lnTo>
                  <a:pt x="1043790" y="1434359"/>
                </a:lnTo>
                <a:lnTo>
                  <a:pt x="1064942" y="1506769"/>
                </a:lnTo>
                <a:lnTo>
                  <a:pt x="1078279" y="1542874"/>
                </a:lnTo>
                <a:lnTo>
                  <a:pt x="1093475" y="1578883"/>
                </a:lnTo>
                <a:lnTo>
                  <a:pt x="1110541" y="1614774"/>
                </a:lnTo>
                <a:lnTo>
                  <a:pt x="1129493" y="1650526"/>
                </a:lnTo>
                <a:lnTo>
                  <a:pt x="1150341" y="1686116"/>
                </a:lnTo>
                <a:lnTo>
                  <a:pt x="1173101" y="1721523"/>
                </a:lnTo>
                <a:lnTo>
                  <a:pt x="1197785" y="1756725"/>
                </a:lnTo>
                <a:lnTo>
                  <a:pt x="1224407" y="1791701"/>
                </a:lnTo>
                <a:lnTo>
                  <a:pt x="0" y="2623424"/>
                </a:lnTo>
                <a:lnTo>
                  <a:pt x="1700149" y="2178162"/>
                </a:lnTo>
                <a:lnTo>
                  <a:pt x="4563136" y="2178162"/>
                </a:lnTo>
                <a:lnTo>
                  <a:pt x="4596492" y="2159536"/>
                </a:lnTo>
                <a:lnTo>
                  <a:pt x="4639888" y="2133842"/>
                </a:lnTo>
                <a:lnTo>
                  <a:pt x="4681886" y="2107479"/>
                </a:lnTo>
                <a:lnTo>
                  <a:pt x="4722474" y="2080469"/>
                </a:lnTo>
                <a:lnTo>
                  <a:pt x="4761639" y="2052834"/>
                </a:lnTo>
                <a:lnTo>
                  <a:pt x="4799368" y="2024596"/>
                </a:lnTo>
                <a:lnTo>
                  <a:pt x="4835647" y="1995776"/>
                </a:lnTo>
                <a:lnTo>
                  <a:pt x="4870464" y="1966396"/>
                </a:lnTo>
                <a:lnTo>
                  <a:pt x="4903804" y="1936479"/>
                </a:lnTo>
                <a:lnTo>
                  <a:pt x="4935656" y="1906045"/>
                </a:lnTo>
                <a:lnTo>
                  <a:pt x="4966005" y="1875118"/>
                </a:lnTo>
                <a:lnTo>
                  <a:pt x="4994838" y="1843718"/>
                </a:lnTo>
                <a:lnTo>
                  <a:pt x="5022143" y="1811868"/>
                </a:lnTo>
                <a:lnTo>
                  <a:pt x="5047907" y="1779590"/>
                </a:lnTo>
                <a:lnTo>
                  <a:pt x="5072115" y="1746904"/>
                </a:lnTo>
                <a:lnTo>
                  <a:pt x="5094755" y="1713834"/>
                </a:lnTo>
                <a:lnTo>
                  <a:pt x="5115814" y="1680401"/>
                </a:lnTo>
                <a:lnTo>
                  <a:pt x="5135278" y="1646627"/>
                </a:lnTo>
                <a:lnTo>
                  <a:pt x="5153134" y="1612533"/>
                </a:lnTo>
                <a:lnTo>
                  <a:pt x="5183971" y="1543475"/>
                </a:lnTo>
                <a:lnTo>
                  <a:pt x="5208218" y="1473403"/>
                </a:lnTo>
                <a:lnTo>
                  <a:pt x="5225771" y="1402490"/>
                </a:lnTo>
                <a:lnTo>
                  <a:pt x="5236524" y="1330911"/>
                </a:lnTo>
                <a:lnTo>
                  <a:pt x="5240372" y="1258842"/>
                </a:lnTo>
                <a:lnTo>
                  <a:pt x="5239673" y="1222678"/>
                </a:lnTo>
                <a:lnTo>
                  <a:pt x="5232964" y="1150201"/>
                </a:lnTo>
                <a:lnTo>
                  <a:pt x="5219087" y="1077670"/>
                </a:lnTo>
                <a:lnTo>
                  <a:pt x="5197935" y="1005260"/>
                </a:lnTo>
                <a:lnTo>
                  <a:pt x="5184598" y="969156"/>
                </a:lnTo>
                <a:lnTo>
                  <a:pt x="5169402" y="933147"/>
                </a:lnTo>
                <a:lnTo>
                  <a:pt x="5152336" y="897255"/>
                </a:lnTo>
                <a:lnTo>
                  <a:pt x="5133384" y="861503"/>
                </a:lnTo>
                <a:lnTo>
                  <a:pt x="5112536" y="825913"/>
                </a:lnTo>
                <a:lnTo>
                  <a:pt x="5089776" y="790506"/>
                </a:lnTo>
                <a:lnTo>
                  <a:pt x="5065092" y="755304"/>
                </a:lnTo>
                <a:lnTo>
                  <a:pt x="5038471" y="720329"/>
                </a:lnTo>
                <a:lnTo>
                  <a:pt x="5014248" y="690731"/>
                </a:lnTo>
                <a:lnTo>
                  <a:pt x="4988900" y="661681"/>
                </a:lnTo>
                <a:lnTo>
                  <a:pt x="4962450" y="633182"/>
                </a:lnTo>
                <a:lnTo>
                  <a:pt x="4934920" y="605240"/>
                </a:lnTo>
                <a:lnTo>
                  <a:pt x="4906335" y="577860"/>
                </a:lnTo>
                <a:lnTo>
                  <a:pt x="4876716" y="551047"/>
                </a:lnTo>
                <a:lnTo>
                  <a:pt x="4846088" y="524806"/>
                </a:lnTo>
                <a:lnTo>
                  <a:pt x="4814473" y="499141"/>
                </a:lnTo>
                <a:lnTo>
                  <a:pt x="4781895" y="474057"/>
                </a:lnTo>
                <a:lnTo>
                  <a:pt x="4748375" y="449560"/>
                </a:lnTo>
                <a:lnTo>
                  <a:pt x="4713939" y="425655"/>
                </a:lnTo>
                <a:lnTo>
                  <a:pt x="4678608" y="402345"/>
                </a:lnTo>
                <a:lnTo>
                  <a:pt x="4642406" y="379638"/>
                </a:lnTo>
                <a:lnTo>
                  <a:pt x="4605356" y="357536"/>
                </a:lnTo>
                <a:lnTo>
                  <a:pt x="4567481" y="336046"/>
                </a:lnTo>
                <a:lnTo>
                  <a:pt x="4528804" y="315172"/>
                </a:lnTo>
                <a:lnTo>
                  <a:pt x="4489348" y="294919"/>
                </a:lnTo>
                <a:lnTo>
                  <a:pt x="4449136" y="275292"/>
                </a:lnTo>
                <a:lnTo>
                  <a:pt x="4408192" y="256296"/>
                </a:lnTo>
                <a:lnTo>
                  <a:pt x="4366539" y="237936"/>
                </a:lnTo>
                <a:lnTo>
                  <a:pt x="4324199" y="220217"/>
                </a:lnTo>
                <a:lnTo>
                  <a:pt x="4281196" y="203143"/>
                </a:lnTo>
                <a:lnTo>
                  <a:pt x="4237553" y="186721"/>
                </a:lnTo>
                <a:lnTo>
                  <a:pt x="4193292" y="170954"/>
                </a:lnTo>
                <a:lnTo>
                  <a:pt x="4148438" y="155848"/>
                </a:lnTo>
                <a:lnTo>
                  <a:pt x="4103013" y="141408"/>
                </a:lnTo>
                <a:lnTo>
                  <a:pt x="4057040" y="127638"/>
                </a:lnTo>
                <a:lnTo>
                  <a:pt x="4010543" y="114544"/>
                </a:lnTo>
                <a:lnTo>
                  <a:pt x="3963544" y="102130"/>
                </a:lnTo>
                <a:lnTo>
                  <a:pt x="3916066" y="90402"/>
                </a:lnTo>
                <a:lnTo>
                  <a:pt x="3868134" y="79364"/>
                </a:lnTo>
                <a:lnTo>
                  <a:pt x="3819769" y="69021"/>
                </a:lnTo>
                <a:lnTo>
                  <a:pt x="3770995" y="59378"/>
                </a:lnTo>
                <a:lnTo>
                  <a:pt x="3721835" y="50441"/>
                </a:lnTo>
                <a:lnTo>
                  <a:pt x="3672312" y="42214"/>
                </a:lnTo>
                <a:lnTo>
                  <a:pt x="3622449" y="34702"/>
                </a:lnTo>
                <a:lnTo>
                  <a:pt x="3572270" y="27910"/>
                </a:lnTo>
                <a:lnTo>
                  <a:pt x="3521797" y="21843"/>
                </a:lnTo>
                <a:lnTo>
                  <a:pt x="3471054" y="16506"/>
                </a:lnTo>
                <a:lnTo>
                  <a:pt x="3420063" y="11903"/>
                </a:lnTo>
                <a:lnTo>
                  <a:pt x="3368848" y="8041"/>
                </a:lnTo>
                <a:lnTo>
                  <a:pt x="3317432" y="4923"/>
                </a:lnTo>
                <a:lnTo>
                  <a:pt x="3265838" y="2556"/>
                </a:lnTo>
                <a:lnTo>
                  <a:pt x="3214089" y="942"/>
                </a:lnTo>
                <a:lnTo>
                  <a:pt x="3162208" y="89"/>
                </a:lnTo>
                <a:lnTo>
                  <a:pt x="3110219" y="0"/>
                </a:lnTo>
                <a:close/>
              </a:path>
              <a:path w="5240655" h="2623820">
                <a:moveTo>
                  <a:pt x="4563136" y="2178162"/>
                </a:moveTo>
                <a:lnTo>
                  <a:pt x="1700149" y="2178162"/>
                </a:lnTo>
                <a:lnTo>
                  <a:pt x="1739973" y="2199536"/>
                </a:lnTo>
                <a:lnTo>
                  <a:pt x="1780530" y="2220223"/>
                </a:lnTo>
                <a:lnTo>
                  <a:pt x="1821798" y="2240222"/>
                </a:lnTo>
                <a:lnTo>
                  <a:pt x="1863753" y="2259529"/>
                </a:lnTo>
                <a:lnTo>
                  <a:pt x="1906370" y="2278144"/>
                </a:lnTo>
                <a:lnTo>
                  <a:pt x="1949627" y="2296062"/>
                </a:lnTo>
                <a:lnTo>
                  <a:pt x="1993499" y="2313283"/>
                </a:lnTo>
                <a:lnTo>
                  <a:pt x="2037963" y="2329804"/>
                </a:lnTo>
                <a:lnTo>
                  <a:pt x="2082996" y="2345623"/>
                </a:lnTo>
                <a:lnTo>
                  <a:pt x="2128573" y="2360738"/>
                </a:lnTo>
                <a:lnTo>
                  <a:pt x="2174671" y="2375147"/>
                </a:lnTo>
                <a:lnTo>
                  <a:pt x="2221267" y="2388847"/>
                </a:lnTo>
                <a:lnTo>
                  <a:pt x="2268337" y="2401836"/>
                </a:lnTo>
                <a:lnTo>
                  <a:pt x="2315857" y="2414112"/>
                </a:lnTo>
                <a:lnTo>
                  <a:pt x="2363803" y="2425673"/>
                </a:lnTo>
                <a:lnTo>
                  <a:pt x="2412153" y="2436517"/>
                </a:lnTo>
                <a:lnTo>
                  <a:pt x="2460882" y="2446642"/>
                </a:lnTo>
                <a:lnTo>
                  <a:pt x="2509966" y="2456045"/>
                </a:lnTo>
                <a:lnTo>
                  <a:pt x="2559383" y="2464724"/>
                </a:lnTo>
                <a:lnTo>
                  <a:pt x="2609108" y="2472677"/>
                </a:lnTo>
                <a:lnTo>
                  <a:pt x="2659118" y="2479902"/>
                </a:lnTo>
                <a:lnTo>
                  <a:pt x="2709389" y="2486396"/>
                </a:lnTo>
                <a:lnTo>
                  <a:pt x="2759898" y="2492158"/>
                </a:lnTo>
                <a:lnTo>
                  <a:pt x="2810621" y="2497186"/>
                </a:lnTo>
                <a:lnTo>
                  <a:pt x="2861534" y="2501476"/>
                </a:lnTo>
                <a:lnTo>
                  <a:pt x="2912613" y="2505028"/>
                </a:lnTo>
                <a:lnTo>
                  <a:pt x="2963836" y="2507838"/>
                </a:lnTo>
                <a:lnTo>
                  <a:pt x="3015179" y="2509905"/>
                </a:lnTo>
                <a:lnTo>
                  <a:pt x="3066617" y="2511226"/>
                </a:lnTo>
                <a:lnTo>
                  <a:pt x="3118127" y="2511799"/>
                </a:lnTo>
                <a:lnTo>
                  <a:pt x="3169686" y="2511623"/>
                </a:lnTo>
                <a:lnTo>
                  <a:pt x="3221270" y="2510695"/>
                </a:lnTo>
                <a:lnTo>
                  <a:pt x="3272855" y="2509012"/>
                </a:lnTo>
                <a:lnTo>
                  <a:pt x="3324418" y="2506573"/>
                </a:lnTo>
                <a:lnTo>
                  <a:pt x="3375935" y="2503375"/>
                </a:lnTo>
                <a:lnTo>
                  <a:pt x="3427382" y="2499416"/>
                </a:lnTo>
                <a:lnTo>
                  <a:pt x="3478736" y="2494694"/>
                </a:lnTo>
                <a:lnTo>
                  <a:pt x="3529974" y="2489207"/>
                </a:lnTo>
                <a:lnTo>
                  <a:pt x="3581071" y="2482953"/>
                </a:lnTo>
                <a:lnTo>
                  <a:pt x="3632004" y="2475930"/>
                </a:lnTo>
                <a:lnTo>
                  <a:pt x="3682749" y="2468134"/>
                </a:lnTo>
                <a:lnTo>
                  <a:pt x="3733283" y="2459565"/>
                </a:lnTo>
                <a:lnTo>
                  <a:pt x="3783582" y="2450219"/>
                </a:lnTo>
                <a:lnTo>
                  <a:pt x="3833622" y="2440096"/>
                </a:lnTo>
                <a:lnTo>
                  <a:pt x="3883380" y="2429192"/>
                </a:lnTo>
                <a:lnTo>
                  <a:pt x="3932833" y="2417505"/>
                </a:lnTo>
                <a:lnTo>
                  <a:pt x="3981956" y="2405034"/>
                </a:lnTo>
                <a:lnTo>
                  <a:pt x="4030726" y="2391776"/>
                </a:lnTo>
                <a:lnTo>
                  <a:pt x="4088616" y="2374881"/>
                </a:lnTo>
                <a:lnTo>
                  <a:pt x="4145254" y="2357078"/>
                </a:lnTo>
                <a:lnTo>
                  <a:pt x="4200627" y="2338387"/>
                </a:lnTo>
                <a:lnTo>
                  <a:pt x="4254723" y="2318830"/>
                </a:lnTo>
                <a:lnTo>
                  <a:pt x="4307526" y="2298430"/>
                </a:lnTo>
                <a:lnTo>
                  <a:pt x="4359026" y="2277208"/>
                </a:lnTo>
                <a:lnTo>
                  <a:pt x="4409207" y="2255187"/>
                </a:lnTo>
                <a:lnTo>
                  <a:pt x="4458058" y="2232387"/>
                </a:lnTo>
                <a:lnTo>
                  <a:pt x="4505564" y="2208830"/>
                </a:lnTo>
                <a:lnTo>
                  <a:pt x="4551714" y="2184540"/>
                </a:lnTo>
                <a:lnTo>
                  <a:pt x="4563136" y="2178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1635632" y="430290"/>
            <a:ext cx="5240655" cy="2623820"/>
          </a:xfrm>
          <a:custGeom>
            <a:avLst/>
            <a:gdLst/>
            <a:ahLst/>
            <a:cxnLst/>
            <a:rect l="l" t="t" r="r" b="b"/>
            <a:pathLst>
              <a:path w="5240655" h="2623820">
                <a:moveTo>
                  <a:pt x="0" y="2623424"/>
                </a:moveTo>
                <a:lnTo>
                  <a:pt x="1224407" y="1791701"/>
                </a:lnTo>
                <a:lnTo>
                  <a:pt x="1197785" y="1756725"/>
                </a:lnTo>
                <a:lnTo>
                  <a:pt x="1173101" y="1721523"/>
                </a:lnTo>
                <a:lnTo>
                  <a:pt x="1150341" y="1686116"/>
                </a:lnTo>
                <a:lnTo>
                  <a:pt x="1129493" y="1650526"/>
                </a:lnTo>
                <a:lnTo>
                  <a:pt x="1110541" y="1614774"/>
                </a:lnTo>
                <a:lnTo>
                  <a:pt x="1093475" y="1578883"/>
                </a:lnTo>
                <a:lnTo>
                  <a:pt x="1078279" y="1542874"/>
                </a:lnTo>
                <a:lnTo>
                  <a:pt x="1064942" y="1506769"/>
                </a:lnTo>
                <a:lnTo>
                  <a:pt x="1043790" y="1434359"/>
                </a:lnTo>
                <a:lnTo>
                  <a:pt x="1029913" y="1361828"/>
                </a:lnTo>
                <a:lnTo>
                  <a:pt x="1023204" y="1289351"/>
                </a:lnTo>
                <a:lnTo>
                  <a:pt x="1022505" y="1253187"/>
                </a:lnTo>
                <a:lnTo>
                  <a:pt x="1023559" y="1217102"/>
                </a:lnTo>
                <a:lnTo>
                  <a:pt x="1030873" y="1145256"/>
                </a:lnTo>
                <a:lnTo>
                  <a:pt x="1045039" y="1073989"/>
                </a:lnTo>
                <a:lnTo>
                  <a:pt x="1065952" y="1003474"/>
                </a:lnTo>
                <a:lnTo>
                  <a:pt x="1093508" y="933887"/>
                </a:lnTo>
                <a:lnTo>
                  <a:pt x="1127599" y="865402"/>
                </a:lnTo>
                <a:lnTo>
                  <a:pt x="1147064" y="831628"/>
                </a:lnTo>
                <a:lnTo>
                  <a:pt x="1168122" y="798195"/>
                </a:lnTo>
                <a:lnTo>
                  <a:pt x="1190762" y="765125"/>
                </a:lnTo>
                <a:lnTo>
                  <a:pt x="1214970" y="732440"/>
                </a:lnTo>
                <a:lnTo>
                  <a:pt x="1240734" y="700161"/>
                </a:lnTo>
                <a:lnTo>
                  <a:pt x="1268039" y="668311"/>
                </a:lnTo>
                <a:lnTo>
                  <a:pt x="1296872" y="636911"/>
                </a:lnTo>
                <a:lnTo>
                  <a:pt x="1327221" y="605984"/>
                </a:lnTo>
                <a:lnTo>
                  <a:pt x="1359073" y="575550"/>
                </a:lnTo>
                <a:lnTo>
                  <a:pt x="1392413" y="545633"/>
                </a:lnTo>
                <a:lnTo>
                  <a:pt x="1427230" y="516253"/>
                </a:lnTo>
                <a:lnTo>
                  <a:pt x="1463509" y="487433"/>
                </a:lnTo>
                <a:lnTo>
                  <a:pt x="1501238" y="459195"/>
                </a:lnTo>
                <a:lnTo>
                  <a:pt x="1540403" y="431560"/>
                </a:lnTo>
                <a:lnTo>
                  <a:pt x="1580991" y="404550"/>
                </a:lnTo>
                <a:lnTo>
                  <a:pt x="1622989" y="378187"/>
                </a:lnTo>
                <a:lnTo>
                  <a:pt x="1666385" y="352493"/>
                </a:lnTo>
                <a:lnTo>
                  <a:pt x="1711163" y="327490"/>
                </a:lnTo>
                <a:lnTo>
                  <a:pt x="1757313" y="303199"/>
                </a:lnTo>
                <a:lnTo>
                  <a:pt x="1804819" y="279643"/>
                </a:lnTo>
                <a:lnTo>
                  <a:pt x="1853670" y="256843"/>
                </a:lnTo>
                <a:lnTo>
                  <a:pt x="1903851" y="234821"/>
                </a:lnTo>
                <a:lnTo>
                  <a:pt x="1955351" y="213599"/>
                </a:lnTo>
                <a:lnTo>
                  <a:pt x="2008154" y="193199"/>
                </a:lnTo>
                <a:lnTo>
                  <a:pt x="2062250" y="173642"/>
                </a:lnTo>
                <a:lnTo>
                  <a:pt x="2117623" y="154951"/>
                </a:lnTo>
                <a:lnTo>
                  <a:pt x="2174261" y="137148"/>
                </a:lnTo>
                <a:lnTo>
                  <a:pt x="2232152" y="120254"/>
                </a:lnTo>
                <a:lnTo>
                  <a:pt x="2282454" y="106589"/>
                </a:lnTo>
                <a:lnTo>
                  <a:pt x="2333041" y="93772"/>
                </a:lnTo>
                <a:lnTo>
                  <a:pt x="2383889" y="81800"/>
                </a:lnTo>
                <a:lnTo>
                  <a:pt x="2434974" y="70666"/>
                </a:lnTo>
                <a:lnTo>
                  <a:pt x="2486274" y="60365"/>
                </a:lnTo>
                <a:lnTo>
                  <a:pt x="2537766" y="50894"/>
                </a:lnTo>
                <a:lnTo>
                  <a:pt x="2589427" y="42247"/>
                </a:lnTo>
                <a:lnTo>
                  <a:pt x="2641233" y="34418"/>
                </a:lnTo>
                <a:lnTo>
                  <a:pt x="2693161" y="27404"/>
                </a:lnTo>
                <a:lnTo>
                  <a:pt x="2745189" y="21199"/>
                </a:lnTo>
                <a:lnTo>
                  <a:pt x="2797292" y="15797"/>
                </a:lnTo>
                <a:lnTo>
                  <a:pt x="2849449" y="11195"/>
                </a:lnTo>
                <a:lnTo>
                  <a:pt x="2901636" y="7387"/>
                </a:lnTo>
                <a:lnTo>
                  <a:pt x="2953829" y="4369"/>
                </a:lnTo>
                <a:lnTo>
                  <a:pt x="3006006" y="2135"/>
                </a:lnTo>
                <a:lnTo>
                  <a:pt x="3058144" y="680"/>
                </a:lnTo>
                <a:lnTo>
                  <a:pt x="3110219" y="0"/>
                </a:lnTo>
                <a:lnTo>
                  <a:pt x="3162208" y="89"/>
                </a:lnTo>
                <a:lnTo>
                  <a:pt x="3214089" y="942"/>
                </a:lnTo>
                <a:lnTo>
                  <a:pt x="3265838" y="2556"/>
                </a:lnTo>
                <a:lnTo>
                  <a:pt x="3317432" y="4923"/>
                </a:lnTo>
                <a:lnTo>
                  <a:pt x="3368848" y="8041"/>
                </a:lnTo>
                <a:lnTo>
                  <a:pt x="3420063" y="11903"/>
                </a:lnTo>
                <a:lnTo>
                  <a:pt x="3471054" y="16506"/>
                </a:lnTo>
                <a:lnTo>
                  <a:pt x="3521797" y="21843"/>
                </a:lnTo>
                <a:lnTo>
                  <a:pt x="3572270" y="27910"/>
                </a:lnTo>
                <a:lnTo>
                  <a:pt x="3622449" y="34702"/>
                </a:lnTo>
                <a:lnTo>
                  <a:pt x="3672312" y="42214"/>
                </a:lnTo>
                <a:lnTo>
                  <a:pt x="3721835" y="50441"/>
                </a:lnTo>
                <a:lnTo>
                  <a:pt x="3770995" y="59378"/>
                </a:lnTo>
                <a:lnTo>
                  <a:pt x="3819769" y="69021"/>
                </a:lnTo>
                <a:lnTo>
                  <a:pt x="3868134" y="79364"/>
                </a:lnTo>
                <a:lnTo>
                  <a:pt x="3916066" y="90402"/>
                </a:lnTo>
                <a:lnTo>
                  <a:pt x="3963544" y="102130"/>
                </a:lnTo>
                <a:lnTo>
                  <a:pt x="4010543" y="114544"/>
                </a:lnTo>
                <a:lnTo>
                  <a:pt x="4057040" y="127638"/>
                </a:lnTo>
                <a:lnTo>
                  <a:pt x="4103013" y="141408"/>
                </a:lnTo>
                <a:lnTo>
                  <a:pt x="4148438" y="155848"/>
                </a:lnTo>
                <a:lnTo>
                  <a:pt x="4193292" y="170954"/>
                </a:lnTo>
                <a:lnTo>
                  <a:pt x="4237553" y="186721"/>
                </a:lnTo>
                <a:lnTo>
                  <a:pt x="4281196" y="203143"/>
                </a:lnTo>
                <a:lnTo>
                  <a:pt x="4324199" y="220217"/>
                </a:lnTo>
                <a:lnTo>
                  <a:pt x="4366539" y="237936"/>
                </a:lnTo>
                <a:lnTo>
                  <a:pt x="4408192" y="256296"/>
                </a:lnTo>
                <a:lnTo>
                  <a:pt x="4449136" y="275292"/>
                </a:lnTo>
                <a:lnTo>
                  <a:pt x="4489348" y="294919"/>
                </a:lnTo>
                <a:lnTo>
                  <a:pt x="4528804" y="315172"/>
                </a:lnTo>
                <a:lnTo>
                  <a:pt x="4567481" y="336046"/>
                </a:lnTo>
                <a:lnTo>
                  <a:pt x="4605356" y="357536"/>
                </a:lnTo>
                <a:lnTo>
                  <a:pt x="4642406" y="379638"/>
                </a:lnTo>
                <a:lnTo>
                  <a:pt x="4678608" y="402345"/>
                </a:lnTo>
                <a:lnTo>
                  <a:pt x="4713939" y="425655"/>
                </a:lnTo>
                <a:lnTo>
                  <a:pt x="4748375" y="449560"/>
                </a:lnTo>
                <a:lnTo>
                  <a:pt x="4781895" y="474057"/>
                </a:lnTo>
                <a:lnTo>
                  <a:pt x="4814473" y="499141"/>
                </a:lnTo>
                <a:lnTo>
                  <a:pt x="4846088" y="524806"/>
                </a:lnTo>
                <a:lnTo>
                  <a:pt x="4876716" y="551047"/>
                </a:lnTo>
                <a:lnTo>
                  <a:pt x="4906335" y="577860"/>
                </a:lnTo>
                <a:lnTo>
                  <a:pt x="4934920" y="605240"/>
                </a:lnTo>
                <a:lnTo>
                  <a:pt x="4962450" y="633182"/>
                </a:lnTo>
                <a:lnTo>
                  <a:pt x="4988900" y="661681"/>
                </a:lnTo>
                <a:lnTo>
                  <a:pt x="5014248" y="690731"/>
                </a:lnTo>
                <a:lnTo>
                  <a:pt x="5038471" y="720329"/>
                </a:lnTo>
                <a:lnTo>
                  <a:pt x="5065092" y="755304"/>
                </a:lnTo>
                <a:lnTo>
                  <a:pt x="5089776" y="790506"/>
                </a:lnTo>
                <a:lnTo>
                  <a:pt x="5112536" y="825913"/>
                </a:lnTo>
                <a:lnTo>
                  <a:pt x="5133384" y="861503"/>
                </a:lnTo>
                <a:lnTo>
                  <a:pt x="5152336" y="897255"/>
                </a:lnTo>
                <a:lnTo>
                  <a:pt x="5169402" y="933147"/>
                </a:lnTo>
                <a:lnTo>
                  <a:pt x="5184598" y="969156"/>
                </a:lnTo>
                <a:lnTo>
                  <a:pt x="5197935" y="1005260"/>
                </a:lnTo>
                <a:lnTo>
                  <a:pt x="5219087" y="1077670"/>
                </a:lnTo>
                <a:lnTo>
                  <a:pt x="5232964" y="1150201"/>
                </a:lnTo>
                <a:lnTo>
                  <a:pt x="5239673" y="1222678"/>
                </a:lnTo>
                <a:lnTo>
                  <a:pt x="5240372" y="1258842"/>
                </a:lnTo>
                <a:lnTo>
                  <a:pt x="5239318" y="1294927"/>
                </a:lnTo>
                <a:lnTo>
                  <a:pt x="5232004" y="1366773"/>
                </a:lnTo>
                <a:lnTo>
                  <a:pt x="5217838" y="1438040"/>
                </a:lnTo>
                <a:lnTo>
                  <a:pt x="5196925" y="1508555"/>
                </a:lnTo>
                <a:lnTo>
                  <a:pt x="5169369" y="1578142"/>
                </a:lnTo>
                <a:lnTo>
                  <a:pt x="5135278" y="1646627"/>
                </a:lnTo>
                <a:lnTo>
                  <a:pt x="5115814" y="1680401"/>
                </a:lnTo>
                <a:lnTo>
                  <a:pt x="5094755" y="1713834"/>
                </a:lnTo>
                <a:lnTo>
                  <a:pt x="5072115" y="1746904"/>
                </a:lnTo>
                <a:lnTo>
                  <a:pt x="5047907" y="1779590"/>
                </a:lnTo>
                <a:lnTo>
                  <a:pt x="5022143" y="1811868"/>
                </a:lnTo>
                <a:lnTo>
                  <a:pt x="4994838" y="1843718"/>
                </a:lnTo>
                <a:lnTo>
                  <a:pt x="4966005" y="1875118"/>
                </a:lnTo>
                <a:lnTo>
                  <a:pt x="4935656" y="1906045"/>
                </a:lnTo>
                <a:lnTo>
                  <a:pt x="4903804" y="1936479"/>
                </a:lnTo>
                <a:lnTo>
                  <a:pt x="4870464" y="1966396"/>
                </a:lnTo>
                <a:lnTo>
                  <a:pt x="4835647" y="1995776"/>
                </a:lnTo>
                <a:lnTo>
                  <a:pt x="4799368" y="2024596"/>
                </a:lnTo>
                <a:lnTo>
                  <a:pt x="4761639" y="2052834"/>
                </a:lnTo>
                <a:lnTo>
                  <a:pt x="4722474" y="2080469"/>
                </a:lnTo>
                <a:lnTo>
                  <a:pt x="4681886" y="2107479"/>
                </a:lnTo>
                <a:lnTo>
                  <a:pt x="4639888" y="2133842"/>
                </a:lnTo>
                <a:lnTo>
                  <a:pt x="4596492" y="2159536"/>
                </a:lnTo>
                <a:lnTo>
                  <a:pt x="4551714" y="2184540"/>
                </a:lnTo>
                <a:lnTo>
                  <a:pt x="4505564" y="2208830"/>
                </a:lnTo>
                <a:lnTo>
                  <a:pt x="4458058" y="2232387"/>
                </a:lnTo>
                <a:lnTo>
                  <a:pt x="4409207" y="2255187"/>
                </a:lnTo>
                <a:lnTo>
                  <a:pt x="4359026" y="2277208"/>
                </a:lnTo>
                <a:lnTo>
                  <a:pt x="4307526" y="2298430"/>
                </a:lnTo>
                <a:lnTo>
                  <a:pt x="4254723" y="2318830"/>
                </a:lnTo>
                <a:lnTo>
                  <a:pt x="4200627" y="2338387"/>
                </a:lnTo>
                <a:lnTo>
                  <a:pt x="4145254" y="2357078"/>
                </a:lnTo>
                <a:lnTo>
                  <a:pt x="4088616" y="2374881"/>
                </a:lnTo>
                <a:lnTo>
                  <a:pt x="4030726" y="2391776"/>
                </a:lnTo>
                <a:lnTo>
                  <a:pt x="3981956" y="2405034"/>
                </a:lnTo>
                <a:lnTo>
                  <a:pt x="3932833" y="2417505"/>
                </a:lnTo>
                <a:lnTo>
                  <a:pt x="3883380" y="2429192"/>
                </a:lnTo>
                <a:lnTo>
                  <a:pt x="3833622" y="2440096"/>
                </a:lnTo>
                <a:lnTo>
                  <a:pt x="3783582" y="2450219"/>
                </a:lnTo>
                <a:lnTo>
                  <a:pt x="3733283" y="2459565"/>
                </a:lnTo>
                <a:lnTo>
                  <a:pt x="3682749" y="2468134"/>
                </a:lnTo>
                <a:lnTo>
                  <a:pt x="3632004" y="2475930"/>
                </a:lnTo>
                <a:lnTo>
                  <a:pt x="3581071" y="2482953"/>
                </a:lnTo>
                <a:lnTo>
                  <a:pt x="3529974" y="2489207"/>
                </a:lnTo>
                <a:lnTo>
                  <a:pt x="3478736" y="2494694"/>
                </a:lnTo>
                <a:lnTo>
                  <a:pt x="3427382" y="2499416"/>
                </a:lnTo>
                <a:lnTo>
                  <a:pt x="3375935" y="2503375"/>
                </a:lnTo>
                <a:lnTo>
                  <a:pt x="3324418" y="2506573"/>
                </a:lnTo>
                <a:lnTo>
                  <a:pt x="3272855" y="2509012"/>
                </a:lnTo>
                <a:lnTo>
                  <a:pt x="3221270" y="2510695"/>
                </a:lnTo>
                <a:lnTo>
                  <a:pt x="3169686" y="2511623"/>
                </a:lnTo>
                <a:lnTo>
                  <a:pt x="3118127" y="2511799"/>
                </a:lnTo>
                <a:lnTo>
                  <a:pt x="3066617" y="2511226"/>
                </a:lnTo>
                <a:lnTo>
                  <a:pt x="3015179" y="2509905"/>
                </a:lnTo>
                <a:lnTo>
                  <a:pt x="2963836" y="2507838"/>
                </a:lnTo>
                <a:lnTo>
                  <a:pt x="2912613" y="2505028"/>
                </a:lnTo>
                <a:lnTo>
                  <a:pt x="2861534" y="2501476"/>
                </a:lnTo>
                <a:lnTo>
                  <a:pt x="2810621" y="2497186"/>
                </a:lnTo>
                <a:lnTo>
                  <a:pt x="2759898" y="2492158"/>
                </a:lnTo>
                <a:lnTo>
                  <a:pt x="2709389" y="2486396"/>
                </a:lnTo>
                <a:lnTo>
                  <a:pt x="2659118" y="2479902"/>
                </a:lnTo>
                <a:lnTo>
                  <a:pt x="2609108" y="2472677"/>
                </a:lnTo>
                <a:lnTo>
                  <a:pt x="2559383" y="2464724"/>
                </a:lnTo>
                <a:lnTo>
                  <a:pt x="2509966" y="2456045"/>
                </a:lnTo>
                <a:lnTo>
                  <a:pt x="2460882" y="2446642"/>
                </a:lnTo>
                <a:lnTo>
                  <a:pt x="2412153" y="2436517"/>
                </a:lnTo>
                <a:lnTo>
                  <a:pt x="2363803" y="2425673"/>
                </a:lnTo>
                <a:lnTo>
                  <a:pt x="2315857" y="2414112"/>
                </a:lnTo>
                <a:lnTo>
                  <a:pt x="2268337" y="2401836"/>
                </a:lnTo>
                <a:lnTo>
                  <a:pt x="2221267" y="2388847"/>
                </a:lnTo>
                <a:lnTo>
                  <a:pt x="2174671" y="2375147"/>
                </a:lnTo>
                <a:lnTo>
                  <a:pt x="2128573" y="2360738"/>
                </a:lnTo>
                <a:lnTo>
                  <a:pt x="2082996" y="2345623"/>
                </a:lnTo>
                <a:lnTo>
                  <a:pt x="2037963" y="2329804"/>
                </a:lnTo>
                <a:lnTo>
                  <a:pt x="1993499" y="2313283"/>
                </a:lnTo>
                <a:lnTo>
                  <a:pt x="1949627" y="2296062"/>
                </a:lnTo>
                <a:lnTo>
                  <a:pt x="1906370" y="2278144"/>
                </a:lnTo>
                <a:lnTo>
                  <a:pt x="1863753" y="2259529"/>
                </a:lnTo>
                <a:lnTo>
                  <a:pt x="1821798" y="2240222"/>
                </a:lnTo>
                <a:lnTo>
                  <a:pt x="1780530" y="2220223"/>
                </a:lnTo>
                <a:lnTo>
                  <a:pt x="1739973" y="2199536"/>
                </a:lnTo>
                <a:lnTo>
                  <a:pt x="1700149" y="2178162"/>
                </a:lnTo>
                <a:lnTo>
                  <a:pt x="0" y="2623424"/>
                </a:lnTo>
                <a:close/>
              </a:path>
            </a:pathLst>
          </a:custGeom>
          <a:ln w="2895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3361690" y="917828"/>
            <a:ext cx="280924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spcBef>
                <a:spcPts val="105"/>
              </a:spcBef>
            </a:pP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There might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be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a case,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where</a:t>
            </a:r>
            <a:r>
              <a:rPr sz="1400" spc="-155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the 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independent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variables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are 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interdependent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on each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other.</a:t>
            </a:r>
            <a:r>
              <a:rPr sz="1400" spc="-100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As  a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result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of which,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the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dependent 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variable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may misbehave. </a:t>
            </a:r>
            <a:r>
              <a:rPr sz="1400" spc="5" dirty="0">
                <a:solidFill>
                  <a:srgbClr val="095A82"/>
                </a:solidFill>
                <a:latin typeface="Comic Sans MS"/>
                <a:cs typeface="Comic Sans MS"/>
              </a:rPr>
              <a:t>The  </a:t>
            </a:r>
            <a:r>
              <a:rPr sz="1400" b="1" dirty="0">
                <a:solidFill>
                  <a:srgbClr val="095A82"/>
                </a:solidFill>
                <a:latin typeface="Comic Sans MS"/>
                <a:cs typeface="Comic Sans MS"/>
              </a:rPr>
              <a:t>Logistic </a:t>
            </a:r>
            <a:r>
              <a:rPr sz="1400" b="1" spc="-5" dirty="0">
                <a:solidFill>
                  <a:srgbClr val="095A82"/>
                </a:solidFill>
                <a:latin typeface="Comic Sans MS"/>
                <a:cs typeface="Comic Sans MS"/>
              </a:rPr>
              <a:t>Regression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solves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the  problem for</a:t>
            </a:r>
            <a:r>
              <a:rPr sz="1400" spc="-50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this</a:t>
            </a:r>
            <a:endParaRPr sz="14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668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7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7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6900" y="2571750"/>
            <a:ext cx="3189731" cy="2116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11038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2800" spc="-10" dirty="0">
                <a:solidFill>
                  <a:srgbClr val="095A82"/>
                </a:solidFill>
              </a:rPr>
              <a:t>Course </a:t>
            </a:r>
            <a:r>
              <a:rPr sz="2800" spc="-10" dirty="0">
                <a:solidFill>
                  <a:srgbClr val="095A82"/>
                </a:solidFill>
              </a:rPr>
              <a:t>Obje</a:t>
            </a:r>
            <a:r>
              <a:rPr sz="2800" dirty="0">
                <a:solidFill>
                  <a:srgbClr val="095A82"/>
                </a:solidFill>
              </a:rPr>
              <a:t>c</a:t>
            </a:r>
            <a:r>
              <a:rPr sz="2800" spc="-5" dirty="0">
                <a:solidFill>
                  <a:srgbClr val="095A82"/>
                </a:solidFill>
              </a:rPr>
              <a:t>tiv</a:t>
            </a:r>
            <a:r>
              <a:rPr sz="2800" spc="-20" dirty="0">
                <a:solidFill>
                  <a:srgbClr val="095A82"/>
                </a:solidFill>
              </a:rPr>
              <a:t>e</a:t>
            </a:r>
            <a:r>
              <a:rPr sz="2800" spc="-5" dirty="0">
                <a:solidFill>
                  <a:srgbClr val="095A82"/>
                </a:solidFill>
              </a:rPr>
              <a:t>s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471016" y="933957"/>
            <a:ext cx="6386983" cy="31271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buClr>
                <a:srgbClr val="095A82"/>
              </a:buClr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After completing this module, you should be able to:</a:t>
            </a: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endParaRPr lang="en-IN" sz="1400" spc="-10" dirty="0" smtClean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en-IN" sz="14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Express </a:t>
            </a:r>
            <a:r>
              <a:rPr lang="en-IN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Linear &amp; Logistic Regression Techniques</a:t>
            </a: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endParaRPr lang="en-IN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en-IN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Express the problem of Collinearity</a:t>
            </a: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endParaRPr lang="en-IN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en-IN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Describe the concepts and implement WOE and IV</a:t>
            </a: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endParaRPr lang="en-IN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en-IN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Explore the concepts of Residual Analysis</a:t>
            </a: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endParaRPr lang="en-IN" sz="14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00000"/>
              </a:lnSpc>
              <a:spcBef>
                <a:spcPts val="105"/>
              </a:spcBef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en-IN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Define Heteroscedasticity &amp; Homoscedasticity</a:t>
            </a: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endParaRPr lang="en-IN" sz="1400" spc="-5" dirty="0" smtClean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  <a:p>
            <a:pPr>
              <a:spcBef>
                <a:spcPts val="10"/>
              </a:spcBef>
              <a:buClr>
                <a:srgbClr val="095A82"/>
              </a:buClr>
              <a:buFont typeface="Wingdings"/>
              <a:buChar char=""/>
            </a:pPr>
            <a:endParaRPr sz="1400" dirty="0">
              <a:solidFill>
                <a:prstClr val="black"/>
              </a:solidFill>
              <a:latin typeface="Arial Rounded MT Bold" panose="020F0704030504030204" pitchFamily="34" charset="0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endParaRPr sz="1200" dirty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4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418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Logistic </a:t>
            </a:r>
            <a:r>
              <a:rPr sz="2800" spc="-10" dirty="0">
                <a:solidFill>
                  <a:srgbClr val="095A82"/>
                </a:solidFill>
              </a:rPr>
              <a:t>Regression</a:t>
            </a:r>
            <a:r>
              <a:rPr sz="2800" spc="2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Technique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620011" y="1281683"/>
            <a:ext cx="2837688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6344" y="1996439"/>
            <a:ext cx="1620520" cy="1618615"/>
          </a:xfrm>
          <a:custGeom>
            <a:avLst/>
            <a:gdLst/>
            <a:ahLst/>
            <a:cxnLst/>
            <a:rect l="l" t="t" r="r" b="b"/>
            <a:pathLst>
              <a:path w="1620520" h="1618614">
                <a:moveTo>
                  <a:pt x="810006" y="0"/>
                </a:moveTo>
                <a:lnTo>
                  <a:pt x="762411" y="1373"/>
                </a:lnTo>
                <a:lnTo>
                  <a:pt x="715541" y="5444"/>
                </a:lnTo>
                <a:lnTo>
                  <a:pt x="669471" y="12136"/>
                </a:lnTo>
                <a:lnTo>
                  <a:pt x="624277" y="21373"/>
                </a:lnTo>
                <a:lnTo>
                  <a:pt x="580036" y="33080"/>
                </a:lnTo>
                <a:lnTo>
                  <a:pt x="536822" y="47179"/>
                </a:lnTo>
                <a:lnTo>
                  <a:pt x="494713" y="63597"/>
                </a:lnTo>
                <a:lnTo>
                  <a:pt x="453784" y="82256"/>
                </a:lnTo>
                <a:lnTo>
                  <a:pt x="414111" y="103080"/>
                </a:lnTo>
                <a:lnTo>
                  <a:pt x="375769" y="125994"/>
                </a:lnTo>
                <a:lnTo>
                  <a:pt x="338836" y="150922"/>
                </a:lnTo>
                <a:lnTo>
                  <a:pt x="303387" y="177788"/>
                </a:lnTo>
                <a:lnTo>
                  <a:pt x="269497" y="206515"/>
                </a:lnTo>
                <a:lnTo>
                  <a:pt x="237243" y="237029"/>
                </a:lnTo>
                <a:lnTo>
                  <a:pt x="206702" y="269253"/>
                </a:lnTo>
                <a:lnTo>
                  <a:pt x="177948" y="303111"/>
                </a:lnTo>
                <a:lnTo>
                  <a:pt x="151057" y="338527"/>
                </a:lnTo>
                <a:lnTo>
                  <a:pt x="126107" y="375426"/>
                </a:lnTo>
                <a:lnTo>
                  <a:pt x="103172" y="413731"/>
                </a:lnTo>
                <a:lnTo>
                  <a:pt x="82329" y="453367"/>
                </a:lnTo>
                <a:lnTo>
                  <a:pt x="63653" y="494258"/>
                </a:lnTo>
                <a:lnTo>
                  <a:pt x="47221" y="536327"/>
                </a:lnTo>
                <a:lnTo>
                  <a:pt x="33109" y="579499"/>
                </a:lnTo>
                <a:lnTo>
                  <a:pt x="21392" y="623698"/>
                </a:lnTo>
                <a:lnTo>
                  <a:pt x="12147" y="668847"/>
                </a:lnTo>
                <a:lnTo>
                  <a:pt x="5449" y="714872"/>
                </a:lnTo>
                <a:lnTo>
                  <a:pt x="1375" y="761696"/>
                </a:lnTo>
                <a:lnTo>
                  <a:pt x="0" y="809244"/>
                </a:lnTo>
                <a:lnTo>
                  <a:pt x="1375" y="856791"/>
                </a:lnTo>
                <a:lnTo>
                  <a:pt x="5449" y="903615"/>
                </a:lnTo>
                <a:lnTo>
                  <a:pt x="12147" y="949640"/>
                </a:lnTo>
                <a:lnTo>
                  <a:pt x="21392" y="994789"/>
                </a:lnTo>
                <a:lnTo>
                  <a:pt x="33109" y="1038988"/>
                </a:lnTo>
                <a:lnTo>
                  <a:pt x="47221" y="1082160"/>
                </a:lnTo>
                <a:lnTo>
                  <a:pt x="63653" y="1124229"/>
                </a:lnTo>
                <a:lnTo>
                  <a:pt x="82329" y="1165120"/>
                </a:lnTo>
                <a:lnTo>
                  <a:pt x="103172" y="1204756"/>
                </a:lnTo>
                <a:lnTo>
                  <a:pt x="126107" y="1243061"/>
                </a:lnTo>
                <a:lnTo>
                  <a:pt x="151057" y="1279960"/>
                </a:lnTo>
                <a:lnTo>
                  <a:pt x="177948" y="1315376"/>
                </a:lnTo>
                <a:lnTo>
                  <a:pt x="206702" y="1349234"/>
                </a:lnTo>
                <a:lnTo>
                  <a:pt x="237243" y="1381458"/>
                </a:lnTo>
                <a:lnTo>
                  <a:pt x="269497" y="1411972"/>
                </a:lnTo>
                <a:lnTo>
                  <a:pt x="303387" y="1440699"/>
                </a:lnTo>
                <a:lnTo>
                  <a:pt x="338836" y="1467565"/>
                </a:lnTo>
                <a:lnTo>
                  <a:pt x="375769" y="1492493"/>
                </a:lnTo>
                <a:lnTo>
                  <a:pt x="414111" y="1515407"/>
                </a:lnTo>
                <a:lnTo>
                  <a:pt x="453784" y="1536231"/>
                </a:lnTo>
                <a:lnTo>
                  <a:pt x="494713" y="1554890"/>
                </a:lnTo>
                <a:lnTo>
                  <a:pt x="536822" y="1571308"/>
                </a:lnTo>
                <a:lnTo>
                  <a:pt x="580036" y="1585407"/>
                </a:lnTo>
                <a:lnTo>
                  <a:pt x="624277" y="1597114"/>
                </a:lnTo>
                <a:lnTo>
                  <a:pt x="669471" y="1606351"/>
                </a:lnTo>
                <a:lnTo>
                  <a:pt x="715541" y="1613043"/>
                </a:lnTo>
                <a:lnTo>
                  <a:pt x="762411" y="1617114"/>
                </a:lnTo>
                <a:lnTo>
                  <a:pt x="810006" y="1618488"/>
                </a:lnTo>
                <a:lnTo>
                  <a:pt x="857594" y="1617114"/>
                </a:lnTo>
                <a:lnTo>
                  <a:pt x="904458" y="1613043"/>
                </a:lnTo>
                <a:lnTo>
                  <a:pt x="950524" y="1606351"/>
                </a:lnTo>
                <a:lnTo>
                  <a:pt x="995714" y="1597114"/>
                </a:lnTo>
                <a:lnTo>
                  <a:pt x="1039952" y="1585407"/>
                </a:lnTo>
                <a:lnTo>
                  <a:pt x="1083163" y="1571308"/>
                </a:lnTo>
                <a:lnTo>
                  <a:pt x="1125271" y="1554890"/>
                </a:lnTo>
                <a:lnTo>
                  <a:pt x="1166199" y="1536231"/>
                </a:lnTo>
                <a:lnTo>
                  <a:pt x="1205872" y="1515407"/>
                </a:lnTo>
                <a:lnTo>
                  <a:pt x="1244214" y="1492493"/>
                </a:lnTo>
                <a:lnTo>
                  <a:pt x="1281147" y="1467565"/>
                </a:lnTo>
                <a:lnTo>
                  <a:pt x="1316598" y="1440699"/>
                </a:lnTo>
                <a:lnTo>
                  <a:pt x="1350489" y="1411972"/>
                </a:lnTo>
                <a:lnTo>
                  <a:pt x="1382744" y="1381458"/>
                </a:lnTo>
                <a:lnTo>
                  <a:pt x="1413287" y="1349234"/>
                </a:lnTo>
                <a:lnTo>
                  <a:pt x="1442043" y="1315376"/>
                </a:lnTo>
                <a:lnTo>
                  <a:pt x="1468936" y="1279960"/>
                </a:lnTo>
                <a:lnTo>
                  <a:pt x="1493889" y="1243061"/>
                </a:lnTo>
                <a:lnTo>
                  <a:pt x="1516826" y="1204756"/>
                </a:lnTo>
                <a:lnTo>
                  <a:pt x="1537671" y="1165120"/>
                </a:lnTo>
                <a:lnTo>
                  <a:pt x="1556349" y="1124229"/>
                </a:lnTo>
                <a:lnTo>
                  <a:pt x="1572783" y="1082160"/>
                </a:lnTo>
                <a:lnTo>
                  <a:pt x="1586897" y="1038988"/>
                </a:lnTo>
                <a:lnTo>
                  <a:pt x="1598616" y="994789"/>
                </a:lnTo>
                <a:lnTo>
                  <a:pt x="1607862" y="949640"/>
                </a:lnTo>
                <a:lnTo>
                  <a:pt x="1614561" y="903615"/>
                </a:lnTo>
                <a:lnTo>
                  <a:pt x="1618636" y="856791"/>
                </a:lnTo>
                <a:lnTo>
                  <a:pt x="1620012" y="809244"/>
                </a:lnTo>
                <a:lnTo>
                  <a:pt x="1618636" y="761696"/>
                </a:lnTo>
                <a:lnTo>
                  <a:pt x="1614561" y="714872"/>
                </a:lnTo>
                <a:lnTo>
                  <a:pt x="1607862" y="668847"/>
                </a:lnTo>
                <a:lnTo>
                  <a:pt x="1598616" y="623698"/>
                </a:lnTo>
                <a:lnTo>
                  <a:pt x="1586897" y="579499"/>
                </a:lnTo>
                <a:lnTo>
                  <a:pt x="1572783" y="536327"/>
                </a:lnTo>
                <a:lnTo>
                  <a:pt x="1556349" y="494258"/>
                </a:lnTo>
                <a:lnTo>
                  <a:pt x="1537671" y="453367"/>
                </a:lnTo>
                <a:lnTo>
                  <a:pt x="1516826" y="413731"/>
                </a:lnTo>
                <a:lnTo>
                  <a:pt x="1493889" y="375426"/>
                </a:lnTo>
                <a:lnTo>
                  <a:pt x="1468936" y="338527"/>
                </a:lnTo>
                <a:lnTo>
                  <a:pt x="1442043" y="303111"/>
                </a:lnTo>
                <a:lnTo>
                  <a:pt x="1413287" y="269253"/>
                </a:lnTo>
                <a:lnTo>
                  <a:pt x="1382744" y="237029"/>
                </a:lnTo>
                <a:lnTo>
                  <a:pt x="1350489" y="206515"/>
                </a:lnTo>
                <a:lnTo>
                  <a:pt x="1316598" y="177788"/>
                </a:lnTo>
                <a:lnTo>
                  <a:pt x="1281147" y="150922"/>
                </a:lnTo>
                <a:lnTo>
                  <a:pt x="1244214" y="125994"/>
                </a:lnTo>
                <a:lnTo>
                  <a:pt x="1205872" y="103080"/>
                </a:lnTo>
                <a:lnTo>
                  <a:pt x="1166199" y="82256"/>
                </a:lnTo>
                <a:lnTo>
                  <a:pt x="1125271" y="63597"/>
                </a:lnTo>
                <a:lnTo>
                  <a:pt x="1083163" y="47179"/>
                </a:lnTo>
                <a:lnTo>
                  <a:pt x="1039952" y="33080"/>
                </a:lnTo>
                <a:lnTo>
                  <a:pt x="995714" y="21373"/>
                </a:lnTo>
                <a:lnTo>
                  <a:pt x="950524" y="12136"/>
                </a:lnTo>
                <a:lnTo>
                  <a:pt x="904458" y="5444"/>
                </a:lnTo>
                <a:lnTo>
                  <a:pt x="857594" y="1373"/>
                </a:lnTo>
                <a:lnTo>
                  <a:pt x="81000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516" y="2537586"/>
            <a:ext cx="9366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2875"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cs typeface="Calibri"/>
              </a:rPr>
              <a:t>Logistic  </a:t>
            </a:r>
            <a:r>
              <a:rPr sz="1600" b="1" spc="-30" dirty="0">
                <a:solidFill>
                  <a:srgbClr val="FFFFFF"/>
                </a:solidFill>
                <a:cs typeface="Calibri"/>
              </a:rPr>
              <a:t>R</a:t>
            </a:r>
            <a:r>
              <a:rPr sz="1600" b="1" spc="-10" dirty="0">
                <a:solidFill>
                  <a:srgbClr val="FFFFFF"/>
                </a:solidFill>
                <a:cs typeface="Calibri"/>
              </a:rPr>
              <a:t>eg</a:t>
            </a:r>
            <a:r>
              <a:rPr sz="1600" b="1" spc="-20" dirty="0">
                <a:solidFill>
                  <a:srgbClr val="FFFFFF"/>
                </a:solidFill>
                <a:cs typeface="Calibri"/>
              </a:rPr>
              <a:t>r</a:t>
            </a:r>
            <a:r>
              <a:rPr sz="1600" b="1" spc="-10" dirty="0">
                <a:solidFill>
                  <a:srgbClr val="FFFFFF"/>
                </a:solidFill>
                <a:cs typeface="Calibri"/>
              </a:rPr>
              <a:t>essi</a:t>
            </a:r>
            <a:r>
              <a:rPr sz="1600" b="1" dirty="0">
                <a:solidFill>
                  <a:srgbClr val="FFFFFF"/>
                </a:solidFill>
                <a:cs typeface="Calibri"/>
              </a:rPr>
              <a:t>o</a:t>
            </a:r>
            <a:r>
              <a:rPr sz="1600" b="1" spc="-5" dirty="0">
                <a:solidFill>
                  <a:srgbClr val="FFFFFF"/>
                </a:solidFill>
                <a:cs typeface="Calibri"/>
              </a:rPr>
              <a:t>n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8096" y="1275588"/>
            <a:ext cx="94615" cy="494030"/>
          </a:xfrm>
          <a:custGeom>
            <a:avLst/>
            <a:gdLst/>
            <a:ahLst/>
            <a:cxnLst/>
            <a:rect l="l" t="t" r="r" b="b"/>
            <a:pathLst>
              <a:path w="94614" h="494030">
                <a:moveTo>
                  <a:pt x="87375" y="0"/>
                </a:moveTo>
                <a:lnTo>
                  <a:pt x="7112" y="0"/>
                </a:lnTo>
                <a:lnTo>
                  <a:pt x="0" y="7112"/>
                </a:lnTo>
                <a:lnTo>
                  <a:pt x="0" y="486663"/>
                </a:lnTo>
                <a:lnTo>
                  <a:pt x="7112" y="493775"/>
                </a:lnTo>
                <a:lnTo>
                  <a:pt x="87375" y="493775"/>
                </a:lnTo>
                <a:lnTo>
                  <a:pt x="94487" y="486663"/>
                </a:lnTo>
                <a:lnTo>
                  <a:pt x="94487" y="7112"/>
                </a:lnTo>
                <a:lnTo>
                  <a:pt x="8737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4646" y="1281811"/>
            <a:ext cx="33883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dependent variable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always 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binary,</a:t>
            </a:r>
            <a:r>
              <a:rPr sz="1400" spc="6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while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1400" spc="-5" dirty="0">
                <a:solidFill>
                  <a:srgbClr val="5F5F5F"/>
                </a:solidFill>
                <a:cs typeface="Calibri"/>
              </a:rPr>
              <a:t>performing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logistic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regression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8096" y="2142744"/>
            <a:ext cx="94615" cy="494030"/>
          </a:xfrm>
          <a:custGeom>
            <a:avLst/>
            <a:gdLst/>
            <a:ahLst/>
            <a:cxnLst/>
            <a:rect l="l" t="t" r="r" b="b"/>
            <a:pathLst>
              <a:path w="94614" h="494030">
                <a:moveTo>
                  <a:pt x="87375" y="0"/>
                </a:moveTo>
                <a:lnTo>
                  <a:pt x="7112" y="0"/>
                </a:lnTo>
                <a:lnTo>
                  <a:pt x="0" y="7112"/>
                </a:lnTo>
                <a:lnTo>
                  <a:pt x="0" y="486663"/>
                </a:lnTo>
                <a:lnTo>
                  <a:pt x="7112" y="493775"/>
                </a:lnTo>
                <a:lnTo>
                  <a:pt x="87375" y="493775"/>
                </a:lnTo>
                <a:lnTo>
                  <a:pt x="94487" y="486663"/>
                </a:lnTo>
                <a:lnTo>
                  <a:pt x="94487" y="7112"/>
                </a:lnTo>
                <a:lnTo>
                  <a:pt x="87375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8096" y="2991611"/>
            <a:ext cx="94615" cy="494030"/>
          </a:xfrm>
          <a:custGeom>
            <a:avLst/>
            <a:gdLst/>
            <a:ahLst/>
            <a:cxnLst/>
            <a:rect l="l" t="t" r="r" b="b"/>
            <a:pathLst>
              <a:path w="94614" h="494029">
                <a:moveTo>
                  <a:pt x="87375" y="0"/>
                </a:moveTo>
                <a:lnTo>
                  <a:pt x="7112" y="0"/>
                </a:lnTo>
                <a:lnTo>
                  <a:pt x="0" y="7112"/>
                </a:lnTo>
                <a:lnTo>
                  <a:pt x="0" y="486663"/>
                </a:lnTo>
                <a:lnTo>
                  <a:pt x="7112" y="493775"/>
                </a:lnTo>
                <a:lnTo>
                  <a:pt x="87375" y="493775"/>
                </a:lnTo>
                <a:lnTo>
                  <a:pt x="94487" y="486663"/>
                </a:lnTo>
                <a:lnTo>
                  <a:pt x="94487" y="7112"/>
                </a:lnTo>
                <a:lnTo>
                  <a:pt x="87375" y="0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52137" y="2815589"/>
            <a:ext cx="533400" cy="215900"/>
          </a:xfrm>
          <a:custGeom>
            <a:avLst/>
            <a:gdLst/>
            <a:ahLst/>
            <a:cxnLst/>
            <a:rect l="l" t="t" r="r" b="b"/>
            <a:pathLst>
              <a:path w="533400" h="215900">
                <a:moveTo>
                  <a:pt x="476752" y="0"/>
                </a:moveTo>
                <a:lnTo>
                  <a:pt x="474593" y="7239"/>
                </a:lnTo>
                <a:lnTo>
                  <a:pt x="484449" y="12332"/>
                </a:lnTo>
                <a:lnTo>
                  <a:pt x="493055" y="19796"/>
                </a:lnTo>
                <a:lnTo>
                  <a:pt x="511210" y="55905"/>
                </a:lnTo>
                <a:lnTo>
                  <a:pt x="517265" y="107823"/>
                </a:lnTo>
                <a:lnTo>
                  <a:pt x="516596" y="126730"/>
                </a:lnTo>
                <a:lnTo>
                  <a:pt x="506470" y="173736"/>
                </a:lnTo>
                <a:lnTo>
                  <a:pt x="474593" y="208280"/>
                </a:lnTo>
                <a:lnTo>
                  <a:pt x="476752" y="215392"/>
                </a:lnTo>
                <a:lnTo>
                  <a:pt x="510542" y="191960"/>
                </a:lnTo>
                <a:lnTo>
                  <a:pt x="529695" y="145827"/>
                </a:lnTo>
                <a:lnTo>
                  <a:pt x="533394" y="107696"/>
                </a:lnTo>
                <a:lnTo>
                  <a:pt x="532467" y="87983"/>
                </a:lnTo>
                <a:lnTo>
                  <a:pt x="518662" y="37084"/>
                </a:lnTo>
                <a:lnTo>
                  <a:pt x="489587" y="5026"/>
                </a:lnTo>
                <a:lnTo>
                  <a:pt x="476752" y="0"/>
                </a:lnTo>
                <a:close/>
              </a:path>
              <a:path w="533400" h="215900">
                <a:moveTo>
                  <a:pt x="56509" y="0"/>
                </a:moveTo>
                <a:lnTo>
                  <a:pt x="22844" y="23556"/>
                </a:lnTo>
                <a:lnTo>
                  <a:pt x="3645" y="69627"/>
                </a:lnTo>
                <a:lnTo>
                  <a:pt x="0" y="107823"/>
                </a:lnTo>
                <a:lnTo>
                  <a:pt x="903" y="127464"/>
                </a:lnTo>
                <a:lnTo>
                  <a:pt x="14726" y="178435"/>
                </a:lnTo>
                <a:lnTo>
                  <a:pt x="43747" y="210438"/>
                </a:lnTo>
                <a:lnTo>
                  <a:pt x="56509" y="215392"/>
                </a:lnTo>
                <a:lnTo>
                  <a:pt x="58668" y="208280"/>
                </a:lnTo>
                <a:lnTo>
                  <a:pt x="48811" y="203186"/>
                </a:lnTo>
                <a:lnTo>
                  <a:pt x="40205" y="195722"/>
                </a:lnTo>
                <a:lnTo>
                  <a:pt x="22050" y="159686"/>
                </a:lnTo>
                <a:lnTo>
                  <a:pt x="16000" y="107696"/>
                </a:lnTo>
                <a:lnTo>
                  <a:pt x="16664" y="88913"/>
                </a:lnTo>
                <a:lnTo>
                  <a:pt x="26791" y="41783"/>
                </a:lnTo>
                <a:lnTo>
                  <a:pt x="58668" y="7239"/>
                </a:lnTo>
                <a:lnTo>
                  <a:pt x="56509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4646" y="2142490"/>
            <a:ext cx="3646804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366395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Logistic regression model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also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called </a:t>
            </a:r>
            <a:r>
              <a:rPr sz="1400" dirty="0">
                <a:solidFill>
                  <a:srgbClr val="5F5F5F"/>
                </a:solidFill>
                <a:cs typeface="Calibri"/>
              </a:rPr>
              <a:t>a logit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model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5"/>
              </a:spcBef>
            </a:pPr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</a:pPr>
            <a:r>
              <a:rPr sz="2100" baseline="1984" dirty="0">
                <a:solidFill>
                  <a:srgbClr val="5F5F5F"/>
                </a:solidFill>
                <a:cs typeface="Calibri"/>
              </a:rPr>
              <a:t>A logit </a:t>
            </a:r>
            <a:r>
              <a:rPr sz="2100" spc="-7" baseline="1984" dirty="0">
                <a:solidFill>
                  <a:srgbClr val="5F5F5F"/>
                </a:solidFill>
                <a:cs typeface="Calibri"/>
              </a:rPr>
              <a:t>can be expressed </a:t>
            </a:r>
            <a:r>
              <a:rPr sz="2100" baseline="1984" dirty="0">
                <a:solidFill>
                  <a:srgbClr val="5F5F5F"/>
                </a:solidFill>
                <a:cs typeface="Calibri"/>
              </a:rPr>
              <a:t>as </a:t>
            </a:r>
            <a:r>
              <a:rPr sz="2100" spc="-7" baseline="1984" dirty="0">
                <a:solidFill>
                  <a:srgbClr val="5F5F5F"/>
                </a:solidFill>
                <a:latin typeface="Cambria Math"/>
                <a:cs typeface="Cambria Math"/>
              </a:rPr>
              <a:t>log </a:t>
            </a:r>
            <a:r>
              <a:rPr sz="1500" spc="-75" baseline="38888" dirty="0">
                <a:solidFill>
                  <a:srgbClr val="5F5F5F"/>
                </a:solidFill>
                <a:latin typeface="Cambria Math"/>
                <a:cs typeface="Cambria Math"/>
              </a:rPr>
              <a:t>𝑝</a:t>
            </a:r>
            <a:r>
              <a:rPr sz="1400" spc="-50" dirty="0">
                <a:solidFill>
                  <a:srgbClr val="5F5F5F"/>
                </a:solidFill>
                <a:latin typeface="Cambria Math"/>
                <a:cs typeface="Cambria Math"/>
              </a:rPr>
              <a:t>ൗ</a:t>
            </a:r>
            <a:r>
              <a:rPr sz="1500" spc="-75" baseline="-13888" dirty="0">
                <a:solidFill>
                  <a:srgbClr val="5F5F5F"/>
                </a:solidFill>
                <a:latin typeface="Cambria Math"/>
                <a:cs typeface="Cambria Math"/>
              </a:rPr>
              <a:t>1−𝑝 </a:t>
            </a:r>
            <a:r>
              <a:rPr sz="2100" baseline="1984" dirty="0">
                <a:solidFill>
                  <a:srgbClr val="5F5F5F"/>
                </a:solidFill>
                <a:latin typeface="Cambria Math"/>
                <a:cs typeface="Cambria Math"/>
              </a:rPr>
              <a:t>, </a:t>
            </a:r>
            <a:r>
              <a:rPr sz="2100" spc="-7" baseline="1984" dirty="0">
                <a:solidFill>
                  <a:srgbClr val="5F5F5F"/>
                </a:solidFill>
                <a:cs typeface="Calibri"/>
              </a:rPr>
              <a:t>where </a:t>
            </a:r>
            <a:r>
              <a:rPr sz="2100" baseline="1984" dirty="0">
                <a:solidFill>
                  <a:srgbClr val="5F5F5F"/>
                </a:solidFill>
                <a:cs typeface="Calibri"/>
              </a:rPr>
              <a:t>p </a:t>
            </a:r>
            <a:r>
              <a:rPr sz="2100" spc="-277" baseline="1984" dirty="0">
                <a:solidFill>
                  <a:srgbClr val="5F5F5F"/>
                </a:solidFill>
                <a:cs typeface="Calibri"/>
              </a:rPr>
              <a:t>is  </a:t>
            </a:r>
            <a:r>
              <a:rPr sz="1400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probability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occurrence </a:t>
            </a:r>
            <a:r>
              <a:rPr sz="1400" spc="5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dependent  variable </a:t>
            </a:r>
            <a:r>
              <a:rPr sz="1400" dirty="0">
                <a:solidFill>
                  <a:srgbClr val="5F5F5F"/>
                </a:solidFill>
                <a:cs typeface="Calibri"/>
              </a:rPr>
              <a:t>and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1-p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probability of non-  occurrence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dependent</a:t>
            </a:r>
            <a:r>
              <a:rPr sz="1400" spc="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variable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8096" y="3837432"/>
            <a:ext cx="94615" cy="494030"/>
          </a:xfrm>
          <a:custGeom>
            <a:avLst/>
            <a:gdLst/>
            <a:ahLst/>
            <a:cxnLst/>
            <a:rect l="l" t="t" r="r" b="b"/>
            <a:pathLst>
              <a:path w="94614" h="494029">
                <a:moveTo>
                  <a:pt x="87375" y="0"/>
                </a:moveTo>
                <a:lnTo>
                  <a:pt x="7112" y="0"/>
                </a:lnTo>
                <a:lnTo>
                  <a:pt x="0" y="7112"/>
                </a:lnTo>
                <a:lnTo>
                  <a:pt x="0" y="486727"/>
                </a:lnTo>
                <a:lnTo>
                  <a:pt x="7112" y="493776"/>
                </a:lnTo>
                <a:lnTo>
                  <a:pt x="87375" y="493776"/>
                </a:lnTo>
                <a:lnTo>
                  <a:pt x="94487" y="486727"/>
                </a:lnTo>
                <a:lnTo>
                  <a:pt x="94487" y="7112"/>
                </a:lnTo>
                <a:lnTo>
                  <a:pt x="87375" y="0"/>
                </a:lnTo>
                <a:close/>
              </a:path>
            </a:pathLst>
          </a:custGeom>
          <a:solidFill>
            <a:srgbClr val="16A99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4646" y="3860088"/>
            <a:ext cx="33870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Different parameters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are estimated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order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to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obtain </a:t>
            </a:r>
            <a:r>
              <a:rPr sz="1400" dirty="0">
                <a:solidFill>
                  <a:srgbClr val="5F5F5F"/>
                </a:solidFill>
                <a:cs typeface="Calibri"/>
              </a:rPr>
              <a:t>logit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dependent</a:t>
            </a:r>
            <a:r>
              <a:rPr sz="1400" spc="1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variable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0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417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Logistic </a:t>
            </a:r>
            <a:r>
              <a:rPr sz="2800" spc="-10" dirty="0">
                <a:solidFill>
                  <a:srgbClr val="095A82"/>
                </a:solidFill>
              </a:rPr>
              <a:t>Regression </a:t>
            </a:r>
            <a:r>
              <a:rPr sz="2800" spc="-5" dirty="0">
                <a:solidFill>
                  <a:srgbClr val="095A82"/>
                </a:solidFill>
              </a:rPr>
              <a:t>–</a:t>
            </a:r>
            <a:r>
              <a:rPr sz="2800" spc="65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Scenario</a:t>
            </a:r>
            <a:endParaRPr sz="28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25721" y="995299"/>
          <a:ext cx="4547868" cy="3531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945"/>
                <a:gridCol w="487044"/>
                <a:gridCol w="409575"/>
                <a:gridCol w="556894"/>
                <a:gridCol w="431165"/>
                <a:gridCol w="473075"/>
                <a:gridCol w="725170"/>
              </a:tblGrid>
              <a:tr h="2443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mpg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cyl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drat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5811"/>
                    </a:solidFill>
                  </a:tcPr>
                </a:tc>
              </a:tr>
              <a:tr h="2443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MazdaRX4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9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MazdaRX4_WAG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Datsun_710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22.8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3.85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9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Hornet_4_Drive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9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Hornet_Sportabout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18.7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175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3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Valiant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18.1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2.76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Duster_360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245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Merc_240D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24.4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146.7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3.69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3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Merc_230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22.8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140.8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95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3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Merc_280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19.2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167.6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3.92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45693" y="867257"/>
            <a:ext cx="3065145" cy="290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Following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sample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dataset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feedback_mtcars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containing the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variables: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Cars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mpg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Mileage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Per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Gallon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cyl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cylinder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disp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</a:t>
            </a:r>
            <a:r>
              <a:rPr sz="14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displacement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hp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horsepower</a:t>
            </a:r>
            <a:r>
              <a:rPr sz="14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F5F5F"/>
                </a:solidFill>
                <a:cs typeface="Calibri"/>
              </a:rPr>
              <a:t>drat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real axle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ratio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84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Feedback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reviews by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customers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52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899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Logistic </a:t>
            </a:r>
            <a:r>
              <a:rPr sz="2800" spc="-10" dirty="0">
                <a:solidFill>
                  <a:srgbClr val="095A82"/>
                </a:solidFill>
              </a:rPr>
              <a:t>Regression </a:t>
            </a:r>
            <a:r>
              <a:rPr sz="2800" spc="-5" dirty="0">
                <a:solidFill>
                  <a:srgbClr val="095A82"/>
                </a:solidFill>
              </a:rPr>
              <a:t>– Tasks To</a:t>
            </a:r>
            <a:r>
              <a:rPr sz="2800" spc="5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Do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2220467" y="1565147"/>
            <a:ext cx="863600" cy="1187450"/>
          </a:xfrm>
          <a:custGeom>
            <a:avLst/>
            <a:gdLst/>
            <a:ahLst/>
            <a:cxnLst/>
            <a:rect l="l" t="t" r="r" b="b"/>
            <a:pathLst>
              <a:path w="863600" h="1187450">
                <a:moveTo>
                  <a:pt x="861449" y="93599"/>
                </a:moveTo>
                <a:lnTo>
                  <a:pt x="537463" y="93599"/>
                </a:lnTo>
                <a:lnTo>
                  <a:pt x="100964" y="530225"/>
                </a:lnTo>
                <a:lnTo>
                  <a:pt x="64715" y="572935"/>
                </a:lnTo>
                <a:lnTo>
                  <a:pt x="36457" y="619840"/>
                </a:lnTo>
                <a:lnTo>
                  <a:pt x="16227" y="669799"/>
                </a:lnTo>
                <a:lnTo>
                  <a:pt x="4062" y="721671"/>
                </a:lnTo>
                <a:lnTo>
                  <a:pt x="0" y="774319"/>
                </a:lnTo>
                <a:lnTo>
                  <a:pt x="4062" y="826899"/>
                </a:lnTo>
                <a:lnTo>
                  <a:pt x="16227" y="878698"/>
                </a:lnTo>
                <a:lnTo>
                  <a:pt x="36457" y="928541"/>
                </a:lnTo>
                <a:lnTo>
                  <a:pt x="64715" y="975251"/>
                </a:lnTo>
                <a:lnTo>
                  <a:pt x="100964" y="1017651"/>
                </a:lnTo>
                <a:lnTo>
                  <a:pt x="270637" y="1187195"/>
                </a:lnTo>
                <a:lnTo>
                  <a:pt x="501395" y="956437"/>
                </a:lnTo>
                <a:lnTo>
                  <a:pt x="328040" y="783082"/>
                </a:lnTo>
                <a:lnTo>
                  <a:pt x="326644" y="779399"/>
                </a:lnTo>
                <a:lnTo>
                  <a:pt x="326644" y="769112"/>
                </a:lnTo>
                <a:lnTo>
                  <a:pt x="328040" y="765428"/>
                </a:lnTo>
                <a:lnTo>
                  <a:pt x="331724" y="760983"/>
                </a:lnTo>
                <a:lnTo>
                  <a:pt x="767461" y="325881"/>
                </a:lnTo>
                <a:lnTo>
                  <a:pt x="863013" y="325881"/>
                </a:lnTo>
                <a:lnTo>
                  <a:pt x="861449" y="93599"/>
                </a:lnTo>
                <a:close/>
              </a:path>
              <a:path w="863600" h="1187450">
                <a:moveTo>
                  <a:pt x="863013" y="325881"/>
                </a:moveTo>
                <a:lnTo>
                  <a:pt x="767461" y="325881"/>
                </a:lnTo>
                <a:lnTo>
                  <a:pt x="766826" y="369443"/>
                </a:lnTo>
                <a:lnTo>
                  <a:pt x="781557" y="406272"/>
                </a:lnTo>
                <a:lnTo>
                  <a:pt x="817626" y="421004"/>
                </a:lnTo>
                <a:lnTo>
                  <a:pt x="827212" y="420409"/>
                </a:lnTo>
                <a:lnTo>
                  <a:pt x="858837" y="394239"/>
                </a:lnTo>
                <a:lnTo>
                  <a:pt x="863345" y="375284"/>
                </a:lnTo>
                <a:lnTo>
                  <a:pt x="863013" y="325881"/>
                </a:lnTo>
                <a:close/>
              </a:path>
              <a:path w="863600" h="1187450">
                <a:moveTo>
                  <a:pt x="488061" y="0"/>
                </a:moveTo>
                <a:lnTo>
                  <a:pt x="454048" y="19232"/>
                </a:lnTo>
                <a:lnTo>
                  <a:pt x="445262" y="47878"/>
                </a:lnTo>
                <a:lnTo>
                  <a:pt x="446343" y="58231"/>
                </a:lnTo>
                <a:lnTo>
                  <a:pt x="468975" y="90056"/>
                </a:lnTo>
                <a:lnTo>
                  <a:pt x="499871" y="96647"/>
                </a:lnTo>
                <a:lnTo>
                  <a:pt x="537463" y="93599"/>
                </a:lnTo>
                <a:lnTo>
                  <a:pt x="861449" y="93599"/>
                </a:lnTo>
                <a:lnTo>
                  <a:pt x="861187" y="54610"/>
                </a:lnTo>
                <a:lnTo>
                  <a:pt x="845693" y="18414"/>
                </a:lnTo>
                <a:lnTo>
                  <a:pt x="845693" y="17652"/>
                </a:lnTo>
                <a:lnTo>
                  <a:pt x="837830" y="11654"/>
                </a:lnTo>
                <a:lnTo>
                  <a:pt x="828897" y="7000"/>
                </a:lnTo>
                <a:lnTo>
                  <a:pt x="819153" y="3990"/>
                </a:lnTo>
                <a:lnTo>
                  <a:pt x="808863" y="2921"/>
                </a:lnTo>
                <a:lnTo>
                  <a:pt x="488061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34995" y="3026664"/>
            <a:ext cx="866140" cy="1188085"/>
          </a:xfrm>
          <a:custGeom>
            <a:avLst/>
            <a:gdLst/>
            <a:ahLst/>
            <a:cxnLst/>
            <a:rect l="l" t="t" r="r" b="b"/>
            <a:pathLst>
              <a:path w="866139" h="1188085">
                <a:moveTo>
                  <a:pt x="45847" y="766699"/>
                </a:moveTo>
                <a:lnTo>
                  <a:pt x="10287" y="785522"/>
                </a:lnTo>
                <a:lnTo>
                  <a:pt x="0" y="812419"/>
                </a:lnTo>
                <a:lnTo>
                  <a:pt x="2921" y="1133373"/>
                </a:lnTo>
                <a:lnTo>
                  <a:pt x="4323" y="1143589"/>
                </a:lnTo>
                <a:lnTo>
                  <a:pt x="7381" y="1153113"/>
                </a:lnTo>
                <a:lnTo>
                  <a:pt x="12082" y="1161807"/>
                </a:lnTo>
                <a:lnTo>
                  <a:pt x="18415" y="1169530"/>
                </a:lnTo>
                <a:lnTo>
                  <a:pt x="18415" y="1170266"/>
                </a:lnTo>
                <a:lnTo>
                  <a:pt x="55372" y="1185773"/>
                </a:lnTo>
                <a:lnTo>
                  <a:pt x="376681" y="1187983"/>
                </a:lnTo>
                <a:lnTo>
                  <a:pt x="385657" y="1187798"/>
                </a:lnTo>
                <a:lnTo>
                  <a:pt x="415448" y="1160032"/>
                </a:lnTo>
                <a:lnTo>
                  <a:pt x="419481" y="1140015"/>
                </a:lnTo>
                <a:lnTo>
                  <a:pt x="418417" y="1129801"/>
                </a:lnTo>
                <a:lnTo>
                  <a:pt x="395821" y="1097958"/>
                </a:lnTo>
                <a:lnTo>
                  <a:pt x="386087" y="1094270"/>
                </a:lnTo>
                <a:lnTo>
                  <a:pt x="327152" y="1094270"/>
                </a:lnTo>
                <a:lnTo>
                  <a:pt x="559087" y="862584"/>
                </a:lnTo>
                <a:lnTo>
                  <a:pt x="96774" y="862584"/>
                </a:lnTo>
                <a:lnTo>
                  <a:pt x="97536" y="818261"/>
                </a:lnTo>
                <a:lnTo>
                  <a:pt x="96464" y="807964"/>
                </a:lnTo>
                <a:lnTo>
                  <a:pt x="74975" y="775700"/>
                </a:lnTo>
                <a:lnTo>
                  <a:pt x="56477" y="767762"/>
                </a:lnTo>
                <a:lnTo>
                  <a:pt x="45847" y="766699"/>
                </a:lnTo>
                <a:close/>
              </a:path>
              <a:path w="866139" h="1188085">
                <a:moveTo>
                  <a:pt x="364871" y="1091323"/>
                </a:moveTo>
                <a:lnTo>
                  <a:pt x="327152" y="1094270"/>
                </a:lnTo>
                <a:lnTo>
                  <a:pt x="386087" y="1094270"/>
                </a:lnTo>
                <a:lnTo>
                  <a:pt x="375537" y="1092244"/>
                </a:lnTo>
                <a:lnTo>
                  <a:pt x="364871" y="1091323"/>
                </a:lnTo>
                <a:close/>
              </a:path>
              <a:path w="866139" h="1188085">
                <a:moveTo>
                  <a:pt x="594614" y="0"/>
                </a:moveTo>
                <a:lnTo>
                  <a:pt x="363347" y="231012"/>
                </a:lnTo>
                <a:lnTo>
                  <a:pt x="536956" y="404368"/>
                </a:lnTo>
                <a:lnTo>
                  <a:pt x="537718" y="408050"/>
                </a:lnTo>
                <a:lnTo>
                  <a:pt x="538480" y="413258"/>
                </a:lnTo>
                <a:lnTo>
                  <a:pt x="537718" y="418338"/>
                </a:lnTo>
                <a:lnTo>
                  <a:pt x="536956" y="422021"/>
                </a:lnTo>
                <a:lnTo>
                  <a:pt x="533273" y="426466"/>
                </a:lnTo>
                <a:lnTo>
                  <a:pt x="96774" y="862584"/>
                </a:lnTo>
                <a:lnTo>
                  <a:pt x="559087" y="862584"/>
                </a:lnTo>
                <a:lnTo>
                  <a:pt x="764413" y="657479"/>
                </a:lnTo>
                <a:lnTo>
                  <a:pt x="800738" y="614706"/>
                </a:lnTo>
                <a:lnTo>
                  <a:pt x="829065" y="567764"/>
                </a:lnTo>
                <a:lnTo>
                  <a:pt x="849351" y="517786"/>
                </a:lnTo>
                <a:lnTo>
                  <a:pt x="861554" y="465906"/>
                </a:lnTo>
                <a:lnTo>
                  <a:pt x="865632" y="413258"/>
                </a:lnTo>
                <a:lnTo>
                  <a:pt x="861554" y="360627"/>
                </a:lnTo>
                <a:lnTo>
                  <a:pt x="849351" y="308898"/>
                </a:lnTo>
                <a:lnTo>
                  <a:pt x="829065" y="259126"/>
                </a:lnTo>
                <a:lnTo>
                  <a:pt x="800738" y="212366"/>
                </a:lnTo>
                <a:lnTo>
                  <a:pt x="764413" y="169672"/>
                </a:lnTo>
                <a:lnTo>
                  <a:pt x="594614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94660" y="2234183"/>
            <a:ext cx="1188720" cy="864235"/>
          </a:xfrm>
          <a:custGeom>
            <a:avLst/>
            <a:gdLst/>
            <a:ahLst/>
            <a:cxnLst/>
            <a:rect l="l" t="t" r="r" b="b"/>
            <a:pathLst>
              <a:path w="1188720" h="864235">
                <a:moveTo>
                  <a:pt x="818261" y="766699"/>
                </a:moveTo>
                <a:lnTo>
                  <a:pt x="782192" y="782193"/>
                </a:lnTo>
                <a:lnTo>
                  <a:pt x="766699" y="818388"/>
                </a:lnTo>
                <a:lnTo>
                  <a:pt x="767294" y="827545"/>
                </a:lnTo>
                <a:lnTo>
                  <a:pt x="793750" y="859313"/>
                </a:lnTo>
                <a:lnTo>
                  <a:pt x="812418" y="864108"/>
                </a:lnTo>
                <a:lnTo>
                  <a:pt x="1133348" y="861187"/>
                </a:lnTo>
                <a:lnTo>
                  <a:pt x="1143700" y="860117"/>
                </a:lnTo>
                <a:lnTo>
                  <a:pt x="1153398" y="857107"/>
                </a:lnTo>
                <a:lnTo>
                  <a:pt x="1162119" y="852453"/>
                </a:lnTo>
                <a:lnTo>
                  <a:pt x="1169542" y="846455"/>
                </a:lnTo>
                <a:lnTo>
                  <a:pt x="1170304" y="846455"/>
                </a:lnTo>
                <a:lnTo>
                  <a:pt x="1170304" y="845693"/>
                </a:lnTo>
                <a:lnTo>
                  <a:pt x="1176744" y="838251"/>
                </a:lnTo>
                <a:lnTo>
                  <a:pt x="1181623" y="829500"/>
                </a:lnTo>
                <a:lnTo>
                  <a:pt x="1184717" y="819796"/>
                </a:lnTo>
                <a:lnTo>
                  <a:pt x="1185799" y="809498"/>
                </a:lnTo>
                <a:lnTo>
                  <a:pt x="1186174" y="768223"/>
                </a:lnTo>
                <a:lnTo>
                  <a:pt x="862584" y="768223"/>
                </a:lnTo>
                <a:lnTo>
                  <a:pt x="818261" y="766699"/>
                </a:lnTo>
                <a:close/>
              </a:path>
              <a:path w="1188720" h="864235">
                <a:moveTo>
                  <a:pt x="883219" y="326898"/>
                </a:moveTo>
                <a:lnTo>
                  <a:pt x="419100" y="326898"/>
                </a:lnTo>
                <a:lnTo>
                  <a:pt x="422782" y="328422"/>
                </a:lnTo>
                <a:lnTo>
                  <a:pt x="862584" y="768223"/>
                </a:lnTo>
                <a:lnTo>
                  <a:pt x="1186174" y="768223"/>
                </a:lnTo>
                <a:lnTo>
                  <a:pt x="1188269" y="537972"/>
                </a:lnTo>
                <a:lnTo>
                  <a:pt x="1094231" y="537972"/>
                </a:lnTo>
                <a:lnTo>
                  <a:pt x="883219" y="326898"/>
                </a:lnTo>
                <a:close/>
              </a:path>
              <a:path w="1188720" h="864235">
                <a:moveTo>
                  <a:pt x="1140078" y="445643"/>
                </a:moveTo>
                <a:lnTo>
                  <a:pt x="1103884" y="461264"/>
                </a:lnTo>
                <a:lnTo>
                  <a:pt x="1092073" y="500253"/>
                </a:lnTo>
                <a:lnTo>
                  <a:pt x="1094231" y="537972"/>
                </a:lnTo>
                <a:lnTo>
                  <a:pt x="1188269" y="537972"/>
                </a:lnTo>
                <a:lnTo>
                  <a:pt x="1188719" y="488442"/>
                </a:lnTo>
                <a:lnTo>
                  <a:pt x="1168779" y="454108"/>
                </a:lnTo>
                <a:lnTo>
                  <a:pt x="1140078" y="445643"/>
                </a:lnTo>
                <a:close/>
              </a:path>
              <a:path w="1188720" h="864235">
                <a:moveTo>
                  <a:pt x="413892" y="0"/>
                </a:moveTo>
                <a:lnTo>
                  <a:pt x="361244" y="4063"/>
                </a:lnTo>
                <a:lnTo>
                  <a:pt x="309364" y="16235"/>
                </a:lnTo>
                <a:lnTo>
                  <a:pt x="259386" y="36484"/>
                </a:lnTo>
                <a:lnTo>
                  <a:pt x="212444" y="64780"/>
                </a:lnTo>
                <a:lnTo>
                  <a:pt x="169671" y="101092"/>
                </a:lnTo>
                <a:lnTo>
                  <a:pt x="0" y="270764"/>
                </a:lnTo>
                <a:lnTo>
                  <a:pt x="231012" y="501777"/>
                </a:lnTo>
                <a:lnTo>
                  <a:pt x="400685" y="332105"/>
                </a:lnTo>
                <a:lnTo>
                  <a:pt x="405129" y="328422"/>
                </a:lnTo>
                <a:lnTo>
                  <a:pt x="408813" y="326898"/>
                </a:lnTo>
                <a:lnTo>
                  <a:pt x="883219" y="326898"/>
                </a:lnTo>
                <a:lnTo>
                  <a:pt x="657478" y="101092"/>
                </a:lnTo>
                <a:lnTo>
                  <a:pt x="614711" y="64780"/>
                </a:lnTo>
                <a:lnTo>
                  <a:pt x="567804" y="36484"/>
                </a:lnTo>
                <a:lnTo>
                  <a:pt x="517923" y="16235"/>
                </a:lnTo>
                <a:lnTo>
                  <a:pt x="466231" y="4063"/>
                </a:lnTo>
                <a:lnTo>
                  <a:pt x="413892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55520" y="2284476"/>
            <a:ext cx="1207135" cy="1205865"/>
          </a:xfrm>
          <a:custGeom>
            <a:avLst/>
            <a:gdLst/>
            <a:ahLst/>
            <a:cxnLst/>
            <a:rect l="l" t="t" r="r" b="b"/>
            <a:pathLst>
              <a:path w="1207135" h="1205864">
                <a:moveTo>
                  <a:pt x="605155" y="0"/>
                </a:moveTo>
                <a:lnTo>
                  <a:pt x="0" y="602742"/>
                </a:lnTo>
                <a:lnTo>
                  <a:pt x="605155" y="1205484"/>
                </a:lnTo>
                <a:lnTo>
                  <a:pt x="1207008" y="602742"/>
                </a:lnTo>
                <a:lnTo>
                  <a:pt x="60515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55520" y="2284476"/>
            <a:ext cx="1207135" cy="1205865"/>
          </a:xfrm>
          <a:custGeom>
            <a:avLst/>
            <a:gdLst/>
            <a:ahLst/>
            <a:cxnLst/>
            <a:rect l="l" t="t" r="r" b="b"/>
            <a:pathLst>
              <a:path w="1207135" h="1205864">
                <a:moveTo>
                  <a:pt x="1207008" y="602742"/>
                </a:moveTo>
                <a:lnTo>
                  <a:pt x="605155" y="1205484"/>
                </a:lnTo>
                <a:lnTo>
                  <a:pt x="0" y="602742"/>
                </a:lnTo>
                <a:lnTo>
                  <a:pt x="605155" y="0"/>
                </a:lnTo>
                <a:lnTo>
                  <a:pt x="1207008" y="602742"/>
                </a:lnTo>
                <a:close/>
              </a:path>
            </a:pathLst>
          </a:custGeom>
          <a:ln w="9143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20900" y="2632582"/>
            <a:ext cx="459740" cy="959485"/>
          </a:xfrm>
          <a:custGeom>
            <a:avLst/>
            <a:gdLst/>
            <a:ahLst/>
            <a:cxnLst/>
            <a:rect l="l" t="t" r="r" b="b"/>
            <a:pathLst>
              <a:path w="459739" h="959485">
                <a:moveTo>
                  <a:pt x="306705" y="0"/>
                </a:moveTo>
                <a:lnTo>
                  <a:pt x="298747" y="73"/>
                </a:lnTo>
                <a:lnTo>
                  <a:pt x="280193" y="4492"/>
                </a:lnTo>
                <a:lnTo>
                  <a:pt x="259020" y="19556"/>
                </a:lnTo>
                <a:lnTo>
                  <a:pt x="243205" y="51562"/>
                </a:lnTo>
                <a:lnTo>
                  <a:pt x="202918" y="88364"/>
                </a:lnTo>
                <a:lnTo>
                  <a:pt x="115506" y="178339"/>
                </a:lnTo>
                <a:lnTo>
                  <a:pt x="31142" y="290841"/>
                </a:lnTo>
                <a:lnTo>
                  <a:pt x="0" y="395224"/>
                </a:lnTo>
                <a:lnTo>
                  <a:pt x="8868" y="443298"/>
                </a:lnTo>
                <a:lnTo>
                  <a:pt x="21897" y="496405"/>
                </a:lnTo>
                <a:lnTo>
                  <a:pt x="37006" y="552312"/>
                </a:lnTo>
                <a:lnTo>
                  <a:pt x="52117" y="608790"/>
                </a:lnTo>
                <a:lnTo>
                  <a:pt x="65150" y="663606"/>
                </a:lnTo>
                <a:lnTo>
                  <a:pt x="74027" y="714531"/>
                </a:lnTo>
                <a:lnTo>
                  <a:pt x="76667" y="759333"/>
                </a:lnTo>
                <a:lnTo>
                  <a:pt x="70993" y="795782"/>
                </a:lnTo>
                <a:lnTo>
                  <a:pt x="49246" y="855595"/>
                </a:lnTo>
                <a:lnTo>
                  <a:pt x="29511" y="905954"/>
                </a:lnTo>
                <a:lnTo>
                  <a:pt x="15182" y="940692"/>
                </a:lnTo>
                <a:lnTo>
                  <a:pt x="9651" y="953643"/>
                </a:lnTo>
                <a:lnTo>
                  <a:pt x="350393" y="959485"/>
                </a:lnTo>
                <a:lnTo>
                  <a:pt x="368286" y="947100"/>
                </a:lnTo>
                <a:lnTo>
                  <a:pt x="405431" y="908510"/>
                </a:lnTo>
                <a:lnTo>
                  <a:pt x="437028" y="841559"/>
                </a:lnTo>
                <a:lnTo>
                  <a:pt x="438276" y="744093"/>
                </a:lnTo>
                <a:lnTo>
                  <a:pt x="446891" y="716940"/>
                </a:lnTo>
                <a:lnTo>
                  <a:pt x="459470" y="642985"/>
                </a:lnTo>
                <a:lnTo>
                  <a:pt x="456118" y="533477"/>
                </a:lnTo>
                <a:lnTo>
                  <a:pt x="416941" y="399669"/>
                </a:lnTo>
                <a:lnTo>
                  <a:pt x="398377" y="348364"/>
                </a:lnTo>
                <a:lnTo>
                  <a:pt x="387723" y="298214"/>
                </a:lnTo>
                <a:lnTo>
                  <a:pt x="382910" y="249832"/>
                </a:lnTo>
                <a:lnTo>
                  <a:pt x="381872" y="203832"/>
                </a:lnTo>
                <a:lnTo>
                  <a:pt x="382543" y="160825"/>
                </a:lnTo>
                <a:lnTo>
                  <a:pt x="382855" y="121426"/>
                </a:lnTo>
                <a:lnTo>
                  <a:pt x="380742" y="86247"/>
                </a:lnTo>
                <a:lnTo>
                  <a:pt x="374137" y="55902"/>
                </a:lnTo>
                <a:lnTo>
                  <a:pt x="360974" y="31003"/>
                </a:lnTo>
                <a:lnTo>
                  <a:pt x="339185" y="12165"/>
                </a:lnTo>
                <a:lnTo>
                  <a:pt x="306705" y="0"/>
                </a:lnTo>
                <a:close/>
              </a:path>
            </a:pathLst>
          </a:custGeom>
          <a:solidFill>
            <a:srgbClr val="FFBD8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69108" y="2686811"/>
            <a:ext cx="92075" cy="335280"/>
          </a:xfrm>
          <a:custGeom>
            <a:avLst/>
            <a:gdLst/>
            <a:ahLst/>
            <a:cxnLst/>
            <a:rect l="l" t="t" r="r" b="b"/>
            <a:pathLst>
              <a:path w="92075" h="335280">
                <a:moveTo>
                  <a:pt x="89577" y="762"/>
                </a:moveTo>
                <a:lnTo>
                  <a:pt x="88900" y="762"/>
                </a:lnTo>
                <a:lnTo>
                  <a:pt x="85979" y="3682"/>
                </a:lnTo>
                <a:lnTo>
                  <a:pt x="82296" y="6604"/>
                </a:lnTo>
                <a:lnTo>
                  <a:pt x="77978" y="11049"/>
                </a:lnTo>
                <a:lnTo>
                  <a:pt x="63704" y="65916"/>
                </a:lnTo>
                <a:lnTo>
                  <a:pt x="42275" y="120523"/>
                </a:lnTo>
                <a:lnTo>
                  <a:pt x="19202" y="169318"/>
                </a:lnTo>
                <a:lnTo>
                  <a:pt x="0" y="206756"/>
                </a:lnTo>
                <a:lnTo>
                  <a:pt x="2625" y="246768"/>
                </a:lnTo>
                <a:lnTo>
                  <a:pt x="32051" y="288734"/>
                </a:lnTo>
                <a:lnTo>
                  <a:pt x="66026" y="321841"/>
                </a:lnTo>
                <a:lnTo>
                  <a:pt x="82296" y="335280"/>
                </a:lnTo>
                <a:lnTo>
                  <a:pt x="84955" y="319928"/>
                </a:lnTo>
                <a:lnTo>
                  <a:pt x="89757" y="280003"/>
                </a:lnTo>
                <a:lnTo>
                  <a:pt x="91940" y="224694"/>
                </a:lnTo>
                <a:lnTo>
                  <a:pt x="86741" y="163194"/>
                </a:lnTo>
                <a:lnTo>
                  <a:pt x="82786" y="120265"/>
                </a:lnTo>
                <a:lnTo>
                  <a:pt x="83010" y="76072"/>
                </a:lnTo>
                <a:lnTo>
                  <a:pt x="85830" y="34643"/>
                </a:lnTo>
                <a:lnTo>
                  <a:pt x="89577" y="762"/>
                </a:lnTo>
                <a:close/>
              </a:path>
              <a:path w="92075" h="335280">
                <a:moveTo>
                  <a:pt x="89662" y="0"/>
                </a:moveTo>
                <a:lnTo>
                  <a:pt x="89577" y="762"/>
                </a:lnTo>
                <a:lnTo>
                  <a:pt x="89662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86583" y="2665476"/>
            <a:ext cx="86868" cy="65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06979" y="2924555"/>
            <a:ext cx="7620" cy="35560"/>
          </a:xfrm>
          <a:custGeom>
            <a:avLst/>
            <a:gdLst/>
            <a:ahLst/>
            <a:cxnLst/>
            <a:rect l="l" t="t" r="r" b="b"/>
            <a:pathLst>
              <a:path w="7619" h="35560">
                <a:moveTo>
                  <a:pt x="0" y="0"/>
                </a:moveTo>
                <a:lnTo>
                  <a:pt x="1396" y="8441"/>
                </a:lnTo>
                <a:lnTo>
                  <a:pt x="2857" y="16382"/>
                </a:lnTo>
                <a:lnTo>
                  <a:pt x="4893" y="25431"/>
                </a:lnTo>
                <a:lnTo>
                  <a:pt x="7619" y="35051"/>
                </a:lnTo>
                <a:lnTo>
                  <a:pt x="5339" y="26181"/>
                </a:lnTo>
                <a:lnTo>
                  <a:pt x="3476" y="17240"/>
                </a:lnTo>
                <a:lnTo>
                  <a:pt x="1667" y="7905"/>
                </a:lnTo>
                <a:lnTo>
                  <a:pt x="0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46020" y="2976372"/>
            <a:ext cx="135890" cy="615950"/>
          </a:xfrm>
          <a:custGeom>
            <a:avLst/>
            <a:gdLst/>
            <a:ahLst/>
            <a:cxnLst/>
            <a:rect l="l" t="t" r="r" b="b"/>
            <a:pathLst>
              <a:path w="135889" h="615950">
                <a:moveTo>
                  <a:pt x="71119" y="0"/>
                </a:moveTo>
                <a:lnTo>
                  <a:pt x="85486" y="69580"/>
                </a:lnTo>
                <a:lnTo>
                  <a:pt x="93649" y="119648"/>
                </a:lnTo>
                <a:lnTo>
                  <a:pt x="100425" y="175545"/>
                </a:lnTo>
                <a:lnTo>
                  <a:pt x="104283" y="234002"/>
                </a:lnTo>
                <a:lnTo>
                  <a:pt x="103695" y="291750"/>
                </a:lnTo>
                <a:lnTo>
                  <a:pt x="97130" y="345522"/>
                </a:lnTo>
                <a:lnTo>
                  <a:pt x="83057" y="392048"/>
                </a:lnTo>
                <a:lnTo>
                  <a:pt x="82385" y="416605"/>
                </a:lnTo>
                <a:lnTo>
                  <a:pt x="74342" y="476107"/>
                </a:lnTo>
                <a:lnTo>
                  <a:pt x="49893" y="549300"/>
                </a:lnTo>
                <a:lnTo>
                  <a:pt x="0" y="614933"/>
                </a:lnTo>
                <a:lnTo>
                  <a:pt x="24511" y="615695"/>
                </a:lnTo>
                <a:lnTo>
                  <a:pt x="39096" y="605905"/>
                </a:lnTo>
                <a:lnTo>
                  <a:pt x="71183" y="575563"/>
                </a:lnTo>
                <a:lnTo>
                  <a:pt x="103270" y="523220"/>
                </a:lnTo>
                <a:lnTo>
                  <a:pt x="117856" y="447420"/>
                </a:lnTo>
                <a:lnTo>
                  <a:pt x="117560" y="436145"/>
                </a:lnTo>
                <a:lnTo>
                  <a:pt x="116633" y="424560"/>
                </a:lnTo>
                <a:lnTo>
                  <a:pt x="115016" y="412595"/>
                </a:lnTo>
                <a:lnTo>
                  <a:pt x="112649" y="400176"/>
                </a:lnTo>
                <a:lnTo>
                  <a:pt x="116240" y="390185"/>
                </a:lnTo>
                <a:lnTo>
                  <a:pt x="124142" y="361775"/>
                </a:lnTo>
                <a:lnTo>
                  <a:pt x="132044" y="317291"/>
                </a:lnTo>
                <a:lnTo>
                  <a:pt x="135636" y="259079"/>
                </a:lnTo>
                <a:lnTo>
                  <a:pt x="133477" y="214106"/>
                </a:lnTo>
                <a:lnTo>
                  <a:pt x="126174" y="164750"/>
                </a:lnTo>
                <a:lnTo>
                  <a:pt x="112490" y="111632"/>
                </a:lnTo>
                <a:lnTo>
                  <a:pt x="91186" y="55371"/>
                </a:lnTo>
                <a:lnTo>
                  <a:pt x="85353" y="41540"/>
                </a:lnTo>
                <a:lnTo>
                  <a:pt x="80057" y="27686"/>
                </a:lnTo>
                <a:lnTo>
                  <a:pt x="75309" y="13831"/>
                </a:lnTo>
                <a:lnTo>
                  <a:pt x="71119" y="0"/>
                </a:lnTo>
                <a:close/>
              </a:path>
            </a:pathLst>
          </a:custGeom>
          <a:solidFill>
            <a:srgbClr val="FFB57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64207" y="3531108"/>
            <a:ext cx="820419" cy="1260475"/>
          </a:xfrm>
          <a:custGeom>
            <a:avLst/>
            <a:gdLst/>
            <a:ahLst/>
            <a:cxnLst/>
            <a:rect l="l" t="t" r="r" b="b"/>
            <a:pathLst>
              <a:path w="820419" h="1260475">
                <a:moveTo>
                  <a:pt x="420243" y="0"/>
                </a:moveTo>
                <a:lnTo>
                  <a:pt x="0" y="1260347"/>
                </a:lnTo>
                <a:lnTo>
                  <a:pt x="436118" y="1260347"/>
                </a:lnTo>
                <a:lnTo>
                  <a:pt x="819912" y="107949"/>
                </a:lnTo>
                <a:lnTo>
                  <a:pt x="420243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9444" y="3617976"/>
            <a:ext cx="74930" cy="21590"/>
          </a:xfrm>
          <a:custGeom>
            <a:avLst/>
            <a:gdLst/>
            <a:ahLst/>
            <a:cxnLst/>
            <a:rect l="l" t="t" r="r" b="b"/>
            <a:pathLst>
              <a:path w="74930" h="21589">
                <a:moveTo>
                  <a:pt x="0" y="0"/>
                </a:moveTo>
                <a:lnTo>
                  <a:pt x="0" y="1524"/>
                </a:lnTo>
                <a:lnTo>
                  <a:pt x="74675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14727" y="3619500"/>
            <a:ext cx="469900" cy="1172210"/>
          </a:xfrm>
          <a:custGeom>
            <a:avLst/>
            <a:gdLst/>
            <a:ahLst/>
            <a:cxnLst/>
            <a:rect l="l" t="t" r="r" b="b"/>
            <a:pathLst>
              <a:path w="469900" h="1172210">
                <a:moveTo>
                  <a:pt x="394843" y="0"/>
                </a:moveTo>
                <a:lnTo>
                  <a:pt x="0" y="1171956"/>
                </a:lnTo>
                <a:lnTo>
                  <a:pt x="85598" y="1171956"/>
                </a:lnTo>
                <a:lnTo>
                  <a:pt x="469392" y="20574"/>
                </a:lnTo>
                <a:lnTo>
                  <a:pt x="394843" y="0"/>
                </a:lnTo>
                <a:close/>
              </a:path>
            </a:pathLst>
          </a:custGeom>
          <a:solidFill>
            <a:srgbClr val="515A6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14727" y="3619500"/>
            <a:ext cx="469900" cy="1172210"/>
          </a:xfrm>
          <a:custGeom>
            <a:avLst/>
            <a:gdLst/>
            <a:ahLst/>
            <a:cxnLst/>
            <a:rect l="l" t="t" r="r" b="b"/>
            <a:pathLst>
              <a:path w="469900" h="1172210">
                <a:moveTo>
                  <a:pt x="394843" y="0"/>
                </a:moveTo>
                <a:lnTo>
                  <a:pt x="0" y="1171956"/>
                </a:lnTo>
                <a:lnTo>
                  <a:pt x="85598" y="1171956"/>
                </a:lnTo>
                <a:lnTo>
                  <a:pt x="469392" y="20574"/>
                </a:lnTo>
                <a:lnTo>
                  <a:pt x="394843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31428" y="3474997"/>
            <a:ext cx="516890" cy="257175"/>
          </a:xfrm>
          <a:custGeom>
            <a:avLst/>
            <a:gdLst/>
            <a:ahLst/>
            <a:cxnLst/>
            <a:rect l="l" t="t" r="r" b="b"/>
            <a:pathLst>
              <a:path w="516889" h="257175">
                <a:moveTo>
                  <a:pt x="55891" y="0"/>
                </a:moveTo>
                <a:lnTo>
                  <a:pt x="33972" y="9247"/>
                </a:lnTo>
                <a:lnTo>
                  <a:pt x="15672" y="27066"/>
                </a:lnTo>
                <a:lnTo>
                  <a:pt x="3492" y="51792"/>
                </a:lnTo>
                <a:lnTo>
                  <a:pt x="0" y="79537"/>
                </a:lnTo>
                <a:lnTo>
                  <a:pt x="5365" y="104592"/>
                </a:lnTo>
                <a:lnTo>
                  <a:pt x="18494" y="124265"/>
                </a:lnTo>
                <a:lnTo>
                  <a:pt x="38290" y="135866"/>
                </a:lnTo>
                <a:lnTo>
                  <a:pt x="437832" y="255373"/>
                </a:lnTo>
                <a:lnTo>
                  <a:pt x="460763" y="256732"/>
                </a:lnTo>
                <a:lnTo>
                  <a:pt x="482504" y="247673"/>
                </a:lnTo>
                <a:lnTo>
                  <a:pt x="500768" y="229923"/>
                </a:lnTo>
                <a:lnTo>
                  <a:pt x="513270" y="205208"/>
                </a:lnTo>
                <a:lnTo>
                  <a:pt x="516763" y="177462"/>
                </a:lnTo>
                <a:lnTo>
                  <a:pt x="511397" y="152407"/>
                </a:lnTo>
                <a:lnTo>
                  <a:pt x="498268" y="132734"/>
                </a:lnTo>
                <a:lnTo>
                  <a:pt x="478472" y="121134"/>
                </a:lnTo>
                <a:lnTo>
                  <a:pt x="78930" y="992"/>
                </a:lnTo>
                <a:lnTo>
                  <a:pt x="5589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31712" y="3606704"/>
            <a:ext cx="65101" cy="65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20745" y="2585466"/>
            <a:ext cx="211328" cy="2181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84450" y="2610104"/>
            <a:ext cx="213994" cy="216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18205" y="2932557"/>
            <a:ext cx="212470" cy="217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86505" y="1454657"/>
            <a:ext cx="2792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Consider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dataset</a:t>
            </a:r>
            <a:r>
              <a:rPr sz="1400" spc="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feedback_mtcars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53890" y="2675001"/>
            <a:ext cx="34817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Estimate </a:t>
            </a:r>
            <a:r>
              <a:rPr sz="1400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parameters for </a:t>
            </a:r>
            <a:r>
              <a:rPr sz="1400" dirty="0">
                <a:solidFill>
                  <a:srgbClr val="5F5F5F"/>
                </a:solidFill>
                <a:cs typeface="Calibri"/>
              </a:rPr>
              <a:t>all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cars,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considering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feedback </a:t>
            </a:r>
            <a:r>
              <a:rPr sz="1400" dirty="0">
                <a:solidFill>
                  <a:srgbClr val="5F5F5F"/>
                </a:solidFill>
                <a:cs typeface="Calibri"/>
              </a:rPr>
              <a:t>as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dependent</a:t>
            </a:r>
            <a:r>
              <a:rPr sz="1400" spc="5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variable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4180" y="3916781"/>
            <a:ext cx="39966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Formulate </a:t>
            </a:r>
            <a:r>
              <a:rPr sz="1400" dirty="0">
                <a:solidFill>
                  <a:srgbClr val="5F5F5F"/>
                </a:solidFill>
                <a:cs typeface="Calibri"/>
              </a:rPr>
              <a:t>a logit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equation including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all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</a:t>
            </a:r>
            <a:r>
              <a:rPr sz="1400" spc="6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parameters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99969" y="1587753"/>
            <a:ext cx="2000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b="1" spc="-5" dirty="0">
                <a:solidFill>
                  <a:srgbClr val="FFFFFF"/>
                </a:solidFill>
                <a:cs typeface="Calibri"/>
              </a:rPr>
              <a:t>01</a:t>
            </a:r>
            <a:endParaRPr sz="1350"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4394" y="2750007"/>
            <a:ext cx="19939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b="1" spc="-5" dirty="0">
                <a:solidFill>
                  <a:srgbClr val="FFFFFF"/>
                </a:solidFill>
                <a:cs typeface="Calibri"/>
              </a:rPr>
              <a:t>02</a:t>
            </a:r>
            <a:endParaRPr sz="1350">
              <a:solidFill>
                <a:prstClr val="black"/>
              </a:solidFill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32658" y="3855211"/>
            <a:ext cx="1993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b="1" spc="-5" dirty="0">
                <a:solidFill>
                  <a:srgbClr val="FFFFFF"/>
                </a:solidFill>
                <a:cs typeface="Calibri"/>
              </a:rPr>
              <a:t>03</a:t>
            </a:r>
            <a:endParaRPr sz="135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0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273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01: Import the</a:t>
            </a:r>
            <a:r>
              <a:rPr sz="2800" spc="3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Modules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237232" y="2138172"/>
            <a:ext cx="4669790" cy="86741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3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2075"/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pandas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sz="1400" b="1" spc="-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pd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2075">
              <a:spcBef>
                <a:spcPts val="40"/>
              </a:spcBef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statsmodels.formula.api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sz="1400" b="1" spc="-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sm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84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3568" y="1721358"/>
            <a:ext cx="533400" cy="636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AutoShape 6" descr="Image result for machine language"/>
          <p:cNvSpPr>
            <a:spLocks noChangeAspect="1" noChangeArrowheads="1"/>
          </p:cNvSpPr>
          <p:nvPr/>
        </p:nvSpPr>
        <p:spPr bwMode="auto">
          <a:xfrm>
            <a:off x="77788" y="-72232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3988" y="3969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471017" y="324053"/>
            <a:ext cx="4124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cs typeface="Calibri"/>
              </a:rPr>
              <a:t>Step 02: Import the</a:t>
            </a:r>
            <a:r>
              <a:rPr sz="2800" b="1" spc="55" dirty="0">
                <a:solidFill>
                  <a:srgbClr val="095A82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095A82"/>
                </a:solidFill>
                <a:cs typeface="Calibri"/>
              </a:rPr>
              <a:t>Dataset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237232" y="1059180"/>
            <a:ext cx="4669790" cy="51689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2075" marR="418465">
              <a:spcBef>
                <a:spcPts val="190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pd.read_csv(</a:t>
            </a:r>
            <a:r>
              <a:rPr sz="1400" b="1" spc="-10" dirty="0">
                <a:solidFill>
                  <a:srgbClr val="008080"/>
                </a:solidFill>
                <a:latin typeface="Courier New"/>
                <a:cs typeface="Courier New"/>
              </a:rPr>
              <a:t>'feedback_mtcars.csv'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) 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4"/>
          <p:cNvSpPr/>
          <p:nvPr/>
        </p:nvSpPr>
        <p:spPr>
          <a:xfrm>
            <a:off x="2728343" y="1819650"/>
            <a:ext cx="3696840" cy="2590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5"/>
          <p:cNvSpPr/>
          <p:nvPr/>
        </p:nvSpPr>
        <p:spPr>
          <a:xfrm>
            <a:off x="2714244" y="1776983"/>
            <a:ext cx="3716020" cy="2647315"/>
          </a:xfrm>
          <a:custGeom>
            <a:avLst/>
            <a:gdLst/>
            <a:ahLst/>
            <a:cxnLst/>
            <a:rect l="l" t="t" r="r" b="b"/>
            <a:pathLst>
              <a:path w="3716020" h="2647315">
                <a:moveTo>
                  <a:pt x="0" y="2647188"/>
                </a:moveTo>
                <a:lnTo>
                  <a:pt x="3715511" y="2647188"/>
                </a:lnTo>
                <a:lnTo>
                  <a:pt x="3715511" y="0"/>
                </a:lnTo>
                <a:lnTo>
                  <a:pt x="0" y="0"/>
                </a:lnTo>
                <a:lnTo>
                  <a:pt x="0" y="2647188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3568" y="1721358"/>
            <a:ext cx="533400" cy="636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AutoShape 6" descr="Image result for machine language"/>
          <p:cNvSpPr>
            <a:spLocks noChangeAspect="1" noChangeArrowheads="1"/>
          </p:cNvSpPr>
          <p:nvPr/>
        </p:nvSpPr>
        <p:spPr bwMode="auto">
          <a:xfrm>
            <a:off x="77788" y="-72232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3988" y="3969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80841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03: Define Dependent and Independent</a:t>
            </a:r>
            <a:r>
              <a:rPr sz="2800" spc="12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Variables</a:t>
            </a:r>
            <a:endParaRPr sz="2800"/>
          </a:p>
        </p:txBody>
      </p:sp>
      <p:sp>
        <p:nvSpPr>
          <p:cNvPr id="8" name="object 3"/>
          <p:cNvSpPr/>
          <p:nvPr/>
        </p:nvSpPr>
        <p:spPr>
          <a:xfrm>
            <a:off x="1181100" y="1103375"/>
            <a:ext cx="3104515" cy="715010"/>
          </a:xfrm>
          <a:custGeom>
            <a:avLst/>
            <a:gdLst/>
            <a:ahLst/>
            <a:cxnLst/>
            <a:rect l="l" t="t" r="r" b="b"/>
            <a:pathLst>
              <a:path w="3104515" h="715010">
                <a:moveTo>
                  <a:pt x="0" y="714756"/>
                </a:moveTo>
                <a:lnTo>
                  <a:pt x="3104388" y="714756"/>
                </a:lnTo>
                <a:lnTo>
                  <a:pt x="3104388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4"/>
          <p:cNvSpPr/>
          <p:nvPr/>
        </p:nvSpPr>
        <p:spPr>
          <a:xfrm>
            <a:off x="1181100" y="1103375"/>
            <a:ext cx="3104515" cy="715010"/>
          </a:xfrm>
          <a:custGeom>
            <a:avLst/>
            <a:gdLst/>
            <a:ahLst/>
            <a:cxnLst/>
            <a:rect l="l" t="t" r="r" b="b"/>
            <a:pathLst>
              <a:path w="3104515" h="715010">
                <a:moveTo>
                  <a:pt x="0" y="714756"/>
                </a:moveTo>
                <a:lnTo>
                  <a:pt x="3104388" y="714756"/>
                </a:lnTo>
                <a:lnTo>
                  <a:pt x="3104388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1259586" y="1106805"/>
            <a:ext cx="2898775" cy="671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y =</a:t>
            </a:r>
            <a:r>
              <a:rPr sz="14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'Feedback'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marR="5080">
              <a:lnSpc>
                <a:spcPts val="1720"/>
              </a:lnSpc>
              <a:spcBef>
                <a:spcPts val="20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 =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'mpg'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'hp'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8080"/>
                </a:solidFill>
                <a:latin typeface="Courier New"/>
                <a:cs typeface="Courier New"/>
              </a:rPr>
              <a:t>'cyl’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]] 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 y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6"/>
          <p:cNvSpPr/>
          <p:nvPr/>
        </p:nvSpPr>
        <p:spPr>
          <a:xfrm>
            <a:off x="4858511" y="1103375"/>
            <a:ext cx="3104515" cy="715010"/>
          </a:xfrm>
          <a:custGeom>
            <a:avLst/>
            <a:gdLst/>
            <a:ahLst/>
            <a:cxnLst/>
            <a:rect l="l" t="t" r="r" b="b"/>
            <a:pathLst>
              <a:path w="3104515" h="715010">
                <a:moveTo>
                  <a:pt x="0" y="714756"/>
                </a:moveTo>
                <a:lnTo>
                  <a:pt x="3104388" y="714756"/>
                </a:lnTo>
                <a:lnTo>
                  <a:pt x="3104388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7"/>
          <p:cNvSpPr/>
          <p:nvPr/>
        </p:nvSpPr>
        <p:spPr>
          <a:xfrm>
            <a:off x="4858511" y="1103375"/>
            <a:ext cx="3104515" cy="715010"/>
          </a:xfrm>
          <a:custGeom>
            <a:avLst/>
            <a:gdLst/>
            <a:ahLst/>
            <a:cxnLst/>
            <a:rect l="l" t="t" r="r" b="b"/>
            <a:pathLst>
              <a:path w="3104515" h="715010">
                <a:moveTo>
                  <a:pt x="0" y="714756"/>
                </a:moveTo>
                <a:lnTo>
                  <a:pt x="3104388" y="714756"/>
                </a:lnTo>
                <a:lnTo>
                  <a:pt x="3104388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ln w="12192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4937886" y="1106805"/>
            <a:ext cx="2898775" cy="671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y =</a:t>
            </a:r>
            <a:r>
              <a:rPr sz="14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'Feedback'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marR="5080">
              <a:lnSpc>
                <a:spcPts val="1720"/>
              </a:lnSpc>
              <a:spcBef>
                <a:spcPts val="20"/>
              </a:spcBef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 =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df[[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'mpg'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'hp'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00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8080"/>
                </a:solidFill>
                <a:latin typeface="Courier New"/>
                <a:cs typeface="Courier New"/>
              </a:rPr>
              <a:t>'cyl’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]] 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 x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9"/>
          <p:cNvSpPr/>
          <p:nvPr/>
        </p:nvSpPr>
        <p:spPr>
          <a:xfrm>
            <a:off x="2449903" y="1983669"/>
            <a:ext cx="566780" cy="2409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0"/>
          <p:cNvSpPr/>
          <p:nvPr/>
        </p:nvSpPr>
        <p:spPr>
          <a:xfrm>
            <a:off x="2403348" y="1947672"/>
            <a:ext cx="660400" cy="2491740"/>
          </a:xfrm>
          <a:custGeom>
            <a:avLst/>
            <a:gdLst/>
            <a:ahLst/>
            <a:cxnLst/>
            <a:rect l="l" t="t" r="r" b="b"/>
            <a:pathLst>
              <a:path w="660400" h="2491740">
                <a:moveTo>
                  <a:pt x="0" y="2491740"/>
                </a:moveTo>
                <a:lnTo>
                  <a:pt x="659892" y="2491740"/>
                </a:lnTo>
                <a:lnTo>
                  <a:pt x="659892" y="0"/>
                </a:lnTo>
                <a:lnTo>
                  <a:pt x="0" y="0"/>
                </a:lnTo>
                <a:lnTo>
                  <a:pt x="0" y="2491740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5900339" y="1992677"/>
            <a:ext cx="1011000" cy="2442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2"/>
          <p:cNvSpPr/>
          <p:nvPr/>
        </p:nvSpPr>
        <p:spPr>
          <a:xfrm>
            <a:off x="5879591" y="1947672"/>
            <a:ext cx="1036319" cy="2491740"/>
          </a:xfrm>
          <a:custGeom>
            <a:avLst/>
            <a:gdLst/>
            <a:ahLst/>
            <a:cxnLst/>
            <a:rect l="l" t="t" r="r" b="b"/>
            <a:pathLst>
              <a:path w="1036320" h="2491740">
                <a:moveTo>
                  <a:pt x="0" y="2491740"/>
                </a:moveTo>
                <a:lnTo>
                  <a:pt x="1036319" y="2491740"/>
                </a:lnTo>
                <a:lnTo>
                  <a:pt x="1036319" y="0"/>
                </a:lnTo>
                <a:lnTo>
                  <a:pt x="0" y="0"/>
                </a:lnTo>
                <a:lnTo>
                  <a:pt x="0" y="2491740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098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04: Fit the Logit</a:t>
            </a:r>
            <a:r>
              <a:rPr sz="2800" spc="5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Model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019044" y="1059180"/>
            <a:ext cx="3106420" cy="725805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2075">
              <a:spcBef>
                <a:spcPts val="175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model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sm.Logit(y,</a:t>
            </a:r>
            <a:r>
              <a:rPr sz="14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x)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2075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result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model.fit()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22258" y="2200846"/>
            <a:ext cx="3309958" cy="461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5788" y="2122932"/>
            <a:ext cx="3392804" cy="596265"/>
          </a:xfrm>
          <a:custGeom>
            <a:avLst/>
            <a:gdLst/>
            <a:ahLst/>
            <a:cxnLst/>
            <a:rect l="l" t="t" r="r" b="b"/>
            <a:pathLst>
              <a:path w="3392804" h="596264">
                <a:moveTo>
                  <a:pt x="0" y="595883"/>
                </a:moveTo>
                <a:lnTo>
                  <a:pt x="3392424" y="595883"/>
                </a:lnTo>
                <a:lnTo>
                  <a:pt x="3392424" y="0"/>
                </a:lnTo>
                <a:lnTo>
                  <a:pt x="0" y="0"/>
                </a:lnTo>
                <a:lnTo>
                  <a:pt x="0" y="595883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4808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 05: Estimate Logit</a:t>
            </a:r>
            <a:r>
              <a:rPr sz="2800" spc="65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Equation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019044" y="1036319"/>
            <a:ext cx="3106420" cy="373380"/>
          </a:xfrm>
          <a:prstGeom prst="rect">
            <a:avLst/>
          </a:prstGeom>
          <a:solidFill>
            <a:srgbClr val="DCE2E3"/>
          </a:solidFill>
          <a:ln w="12192">
            <a:solidFill>
              <a:srgbClr val="095A82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92075">
              <a:spcBef>
                <a:spcPts val="505"/>
              </a:spcBef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result.summary()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95776" y="1618115"/>
            <a:ext cx="3561972" cy="2991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72155" y="1546860"/>
            <a:ext cx="3599815" cy="3086100"/>
          </a:xfrm>
          <a:custGeom>
            <a:avLst/>
            <a:gdLst/>
            <a:ahLst/>
            <a:cxnLst/>
            <a:rect l="l" t="t" r="r" b="b"/>
            <a:pathLst>
              <a:path w="3599815" h="3086100">
                <a:moveTo>
                  <a:pt x="0" y="3086100"/>
                </a:moveTo>
                <a:lnTo>
                  <a:pt x="3599688" y="3086100"/>
                </a:lnTo>
                <a:lnTo>
                  <a:pt x="3599688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761" y="3592829"/>
            <a:ext cx="440690" cy="1036319"/>
          </a:xfrm>
          <a:custGeom>
            <a:avLst/>
            <a:gdLst/>
            <a:ahLst/>
            <a:cxnLst/>
            <a:rect l="l" t="t" r="r" b="b"/>
            <a:pathLst>
              <a:path w="440689" h="1036320">
                <a:moveTo>
                  <a:pt x="0" y="1036320"/>
                </a:moveTo>
                <a:lnTo>
                  <a:pt x="440436" y="1036320"/>
                </a:lnTo>
                <a:lnTo>
                  <a:pt x="440436" y="0"/>
                </a:lnTo>
                <a:lnTo>
                  <a:pt x="0" y="0"/>
                </a:lnTo>
                <a:lnTo>
                  <a:pt x="0" y="103632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13197" y="3641597"/>
            <a:ext cx="1520825" cy="76200"/>
          </a:xfrm>
          <a:custGeom>
            <a:avLst/>
            <a:gdLst/>
            <a:ahLst/>
            <a:cxnLst/>
            <a:rect l="l" t="t" r="r" b="b"/>
            <a:pathLst>
              <a:path w="1520825" h="76200">
                <a:moveTo>
                  <a:pt x="1444116" y="0"/>
                </a:moveTo>
                <a:lnTo>
                  <a:pt x="1444116" y="76199"/>
                </a:lnTo>
                <a:lnTo>
                  <a:pt x="1500504" y="48005"/>
                </a:lnTo>
                <a:lnTo>
                  <a:pt x="1456816" y="48005"/>
                </a:lnTo>
                <a:lnTo>
                  <a:pt x="1456816" y="28193"/>
                </a:lnTo>
                <a:lnTo>
                  <a:pt x="1500504" y="28193"/>
                </a:lnTo>
                <a:lnTo>
                  <a:pt x="1444116" y="0"/>
                </a:lnTo>
                <a:close/>
              </a:path>
              <a:path w="1520825" h="76200">
                <a:moveTo>
                  <a:pt x="1444116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1444116" y="48005"/>
                </a:lnTo>
                <a:lnTo>
                  <a:pt x="1444116" y="28193"/>
                </a:lnTo>
                <a:close/>
              </a:path>
              <a:path w="1520825" h="76200">
                <a:moveTo>
                  <a:pt x="1500504" y="28193"/>
                </a:moveTo>
                <a:lnTo>
                  <a:pt x="1456816" y="28193"/>
                </a:lnTo>
                <a:lnTo>
                  <a:pt x="1456816" y="48005"/>
                </a:lnTo>
                <a:lnTo>
                  <a:pt x="1500504" y="48005"/>
                </a:lnTo>
                <a:lnTo>
                  <a:pt x="1520317" y="38099"/>
                </a:lnTo>
                <a:lnTo>
                  <a:pt x="1500504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4150" y="3150870"/>
            <a:ext cx="2144395" cy="117094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 marR="382270" algn="just">
              <a:spcBef>
                <a:spcPts val="27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P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values </a:t>
            </a:r>
            <a:r>
              <a:rPr sz="1400" dirty="0">
                <a:solidFill>
                  <a:srgbClr val="5F5F5F"/>
                </a:solidFill>
                <a:cs typeface="Calibri"/>
              </a:rPr>
              <a:t>&gt; 0.05</a:t>
            </a:r>
            <a:r>
              <a:rPr sz="1400" spc="-6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means:  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‘mpg’, </a:t>
            </a:r>
            <a:r>
              <a:rPr sz="1400" spc="-35" dirty="0">
                <a:solidFill>
                  <a:srgbClr val="5F5F5F"/>
                </a:solidFill>
                <a:cs typeface="Calibri"/>
              </a:rPr>
              <a:t>‘hp’, 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‘cyl’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are  not significant enough 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to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91440" algn="just"/>
            <a:r>
              <a:rPr sz="1400" spc="-10" dirty="0">
                <a:solidFill>
                  <a:srgbClr val="5F5F5F"/>
                </a:solidFill>
                <a:cs typeface="Calibri"/>
              </a:rPr>
              <a:t>reject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null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hypothesis</a:t>
            </a:r>
            <a:r>
              <a:rPr sz="1400" spc="3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0" dirty="0">
                <a:solidFill>
                  <a:srgbClr val="5F5F5F"/>
                </a:solidFill>
                <a:cs typeface="Calibri"/>
              </a:rPr>
              <a:t>w.r.t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91440" algn="just"/>
            <a:r>
              <a:rPr sz="1400" spc="-10" dirty="0">
                <a:solidFill>
                  <a:srgbClr val="5F5F5F"/>
                </a:solidFill>
                <a:cs typeface="Calibri"/>
              </a:rPr>
              <a:t>‘feedback’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56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487" y="857631"/>
            <a:ext cx="821055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2225177"/>
            <a:ext cx="74295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4. Weight of Evidence</a:t>
            </a:r>
            <a:endParaRPr sz="3300" dirty="0">
              <a:solidFill>
                <a:prstClr val="black"/>
              </a:solidFill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7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875" y="2498946"/>
            <a:ext cx="9123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indent="3810" algn="ctr">
              <a:spcBef>
                <a:spcPts val="50"/>
              </a:spcBef>
            </a:pPr>
            <a:r>
              <a:rPr lang="en-IN" dirty="0" smtClean="0">
                <a:solidFill>
                  <a:srgbClr val="002060"/>
                </a:solidFill>
              </a:rPr>
              <a:t>Weight of Evidence</a:t>
            </a:r>
            <a:endParaRPr lang="en-IN" spc="-3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487" y="857631"/>
            <a:ext cx="821055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2225177"/>
            <a:ext cx="74295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1. </a:t>
            </a:r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Introduction to Regression</a:t>
            </a:r>
            <a:endParaRPr sz="3300" dirty="0">
              <a:solidFill>
                <a:prstClr val="black"/>
              </a:solidFill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16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576072" y="1877567"/>
            <a:ext cx="1600200" cy="2860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1635632" y="430290"/>
            <a:ext cx="5240655" cy="2623820"/>
          </a:xfrm>
          <a:custGeom>
            <a:avLst/>
            <a:gdLst/>
            <a:ahLst/>
            <a:cxnLst/>
            <a:rect l="l" t="t" r="r" b="b"/>
            <a:pathLst>
              <a:path w="5240655" h="2623820">
                <a:moveTo>
                  <a:pt x="3110219" y="0"/>
                </a:moveTo>
                <a:lnTo>
                  <a:pt x="3058144" y="680"/>
                </a:lnTo>
                <a:lnTo>
                  <a:pt x="3006006" y="2135"/>
                </a:lnTo>
                <a:lnTo>
                  <a:pt x="2953829" y="4369"/>
                </a:lnTo>
                <a:lnTo>
                  <a:pt x="2901636" y="7387"/>
                </a:lnTo>
                <a:lnTo>
                  <a:pt x="2849449" y="11195"/>
                </a:lnTo>
                <a:lnTo>
                  <a:pt x="2797292" y="15797"/>
                </a:lnTo>
                <a:lnTo>
                  <a:pt x="2745189" y="21199"/>
                </a:lnTo>
                <a:lnTo>
                  <a:pt x="2693161" y="27404"/>
                </a:lnTo>
                <a:lnTo>
                  <a:pt x="2641233" y="34418"/>
                </a:lnTo>
                <a:lnTo>
                  <a:pt x="2589427" y="42247"/>
                </a:lnTo>
                <a:lnTo>
                  <a:pt x="2537766" y="50894"/>
                </a:lnTo>
                <a:lnTo>
                  <a:pt x="2486274" y="60365"/>
                </a:lnTo>
                <a:lnTo>
                  <a:pt x="2434974" y="70666"/>
                </a:lnTo>
                <a:lnTo>
                  <a:pt x="2383889" y="81800"/>
                </a:lnTo>
                <a:lnTo>
                  <a:pt x="2333041" y="93772"/>
                </a:lnTo>
                <a:lnTo>
                  <a:pt x="2282454" y="106589"/>
                </a:lnTo>
                <a:lnTo>
                  <a:pt x="2232152" y="120254"/>
                </a:lnTo>
                <a:lnTo>
                  <a:pt x="2174261" y="137148"/>
                </a:lnTo>
                <a:lnTo>
                  <a:pt x="2117623" y="154951"/>
                </a:lnTo>
                <a:lnTo>
                  <a:pt x="2062250" y="173642"/>
                </a:lnTo>
                <a:lnTo>
                  <a:pt x="2008154" y="193199"/>
                </a:lnTo>
                <a:lnTo>
                  <a:pt x="1955351" y="213599"/>
                </a:lnTo>
                <a:lnTo>
                  <a:pt x="1903851" y="234821"/>
                </a:lnTo>
                <a:lnTo>
                  <a:pt x="1853670" y="256843"/>
                </a:lnTo>
                <a:lnTo>
                  <a:pt x="1804819" y="279643"/>
                </a:lnTo>
                <a:lnTo>
                  <a:pt x="1757313" y="303199"/>
                </a:lnTo>
                <a:lnTo>
                  <a:pt x="1711163" y="327490"/>
                </a:lnTo>
                <a:lnTo>
                  <a:pt x="1666385" y="352493"/>
                </a:lnTo>
                <a:lnTo>
                  <a:pt x="1622989" y="378187"/>
                </a:lnTo>
                <a:lnTo>
                  <a:pt x="1580991" y="404550"/>
                </a:lnTo>
                <a:lnTo>
                  <a:pt x="1540403" y="431560"/>
                </a:lnTo>
                <a:lnTo>
                  <a:pt x="1501238" y="459195"/>
                </a:lnTo>
                <a:lnTo>
                  <a:pt x="1463509" y="487433"/>
                </a:lnTo>
                <a:lnTo>
                  <a:pt x="1427230" y="516253"/>
                </a:lnTo>
                <a:lnTo>
                  <a:pt x="1392413" y="545633"/>
                </a:lnTo>
                <a:lnTo>
                  <a:pt x="1359073" y="575550"/>
                </a:lnTo>
                <a:lnTo>
                  <a:pt x="1327221" y="605984"/>
                </a:lnTo>
                <a:lnTo>
                  <a:pt x="1296872" y="636911"/>
                </a:lnTo>
                <a:lnTo>
                  <a:pt x="1268039" y="668311"/>
                </a:lnTo>
                <a:lnTo>
                  <a:pt x="1240734" y="700161"/>
                </a:lnTo>
                <a:lnTo>
                  <a:pt x="1214970" y="732440"/>
                </a:lnTo>
                <a:lnTo>
                  <a:pt x="1190762" y="765125"/>
                </a:lnTo>
                <a:lnTo>
                  <a:pt x="1168122" y="798195"/>
                </a:lnTo>
                <a:lnTo>
                  <a:pt x="1147064" y="831628"/>
                </a:lnTo>
                <a:lnTo>
                  <a:pt x="1127599" y="865402"/>
                </a:lnTo>
                <a:lnTo>
                  <a:pt x="1109743" y="899496"/>
                </a:lnTo>
                <a:lnTo>
                  <a:pt x="1078906" y="968554"/>
                </a:lnTo>
                <a:lnTo>
                  <a:pt x="1054659" y="1038627"/>
                </a:lnTo>
                <a:lnTo>
                  <a:pt x="1037106" y="1109540"/>
                </a:lnTo>
                <a:lnTo>
                  <a:pt x="1026353" y="1181118"/>
                </a:lnTo>
                <a:lnTo>
                  <a:pt x="1022505" y="1253187"/>
                </a:lnTo>
                <a:lnTo>
                  <a:pt x="1023204" y="1289351"/>
                </a:lnTo>
                <a:lnTo>
                  <a:pt x="1029913" y="1361828"/>
                </a:lnTo>
                <a:lnTo>
                  <a:pt x="1043790" y="1434359"/>
                </a:lnTo>
                <a:lnTo>
                  <a:pt x="1064942" y="1506769"/>
                </a:lnTo>
                <a:lnTo>
                  <a:pt x="1078279" y="1542874"/>
                </a:lnTo>
                <a:lnTo>
                  <a:pt x="1093475" y="1578883"/>
                </a:lnTo>
                <a:lnTo>
                  <a:pt x="1110541" y="1614774"/>
                </a:lnTo>
                <a:lnTo>
                  <a:pt x="1129493" y="1650526"/>
                </a:lnTo>
                <a:lnTo>
                  <a:pt x="1150341" y="1686116"/>
                </a:lnTo>
                <a:lnTo>
                  <a:pt x="1173101" y="1721523"/>
                </a:lnTo>
                <a:lnTo>
                  <a:pt x="1197785" y="1756725"/>
                </a:lnTo>
                <a:lnTo>
                  <a:pt x="1224407" y="1791701"/>
                </a:lnTo>
                <a:lnTo>
                  <a:pt x="0" y="2623424"/>
                </a:lnTo>
                <a:lnTo>
                  <a:pt x="1700149" y="2178162"/>
                </a:lnTo>
                <a:lnTo>
                  <a:pt x="4563136" y="2178162"/>
                </a:lnTo>
                <a:lnTo>
                  <a:pt x="4596492" y="2159536"/>
                </a:lnTo>
                <a:lnTo>
                  <a:pt x="4639888" y="2133842"/>
                </a:lnTo>
                <a:lnTo>
                  <a:pt x="4681886" y="2107479"/>
                </a:lnTo>
                <a:lnTo>
                  <a:pt x="4722474" y="2080469"/>
                </a:lnTo>
                <a:lnTo>
                  <a:pt x="4761639" y="2052834"/>
                </a:lnTo>
                <a:lnTo>
                  <a:pt x="4799368" y="2024596"/>
                </a:lnTo>
                <a:lnTo>
                  <a:pt x="4835647" y="1995776"/>
                </a:lnTo>
                <a:lnTo>
                  <a:pt x="4870464" y="1966396"/>
                </a:lnTo>
                <a:lnTo>
                  <a:pt x="4903804" y="1936479"/>
                </a:lnTo>
                <a:lnTo>
                  <a:pt x="4935656" y="1906045"/>
                </a:lnTo>
                <a:lnTo>
                  <a:pt x="4966005" y="1875118"/>
                </a:lnTo>
                <a:lnTo>
                  <a:pt x="4994838" y="1843718"/>
                </a:lnTo>
                <a:lnTo>
                  <a:pt x="5022143" y="1811868"/>
                </a:lnTo>
                <a:lnTo>
                  <a:pt x="5047907" y="1779590"/>
                </a:lnTo>
                <a:lnTo>
                  <a:pt x="5072115" y="1746904"/>
                </a:lnTo>
                <a:lnTo>
                  <a:pt x="5094755" y="1713834"/>
                </a:lnTo>
                <a:lnTo>
                  <a:pt x="5115814" y="1680401"/>
                </a:lnTo>
                <a:lnTo>
                  <a:pt x="5135278" y="1646627"/>
                </a:lnTo>
                <a:lnTo>
                  <a:pt x="5153134" y="1612533"/>
                </a:lnTo>
                <a:lnTo>
                  <a:pt x="5183971" y="1543475"/>
                </a:lnTo>
                <a:lnTo>
                  <a:pt x="5208218" y="1473403"/>
                </a:lnTo>
                <a:lnTo>
                  <a:pt x="5225771" y="1402490"/>
                </a:lnTo>
                <a:lnTo>
                  <a:pt x="5236524" y="1330911"/>
                </a:lnTo>
                <a:lnTo>
                  <a:pt x="5240372" y="1258842"/>
                </a:lnTo>
                <a:lnTo>
                  <a:pt x="5239673" y="1222678"/>
                </a:lnTo>
                <a:lnTo>
                  <a:pt x="5232964" y="1150201"/>
                </a:lnTo>
                <a:lnTo>
                  <a:pt x="5219087" y="1077670"/>
                </a:lnTo>
                <a:lnTo>
                  <a:pt x="5197935" y="1005260"/>
                </a:lnTo>
                <a:lnTo>
                  <a:pt x="5184598" y="969156"/>
                </a:lnTo>
                <a:lnTo>
                  <a:pt x="5169402" y="933147"/>
                </a:lnTo>
                <a:lnTo>
                  <a:pt x="5152336" y="897255"/>
                </a:lnTo>
                <a:lnTo>
                  <a:pt x="5133384" y="861503"/>
                </a:lnTo>
                <a:lnTo>
                  <a:pt x="5112536" y="825913"/>
                </a:lnTo>
                <a:lnTo>
                  <a:pt x="5089776" y="790506"/>
                </a:lnTo>
                <a:lnTo>
                  <a:pt x="5065092" y="755304"/>
                </a:lnTo>
                <a:lnTo>
                  <a:pt x="5038471" y="720329"/>
                </a:lnTo>
                <a:lnTo>
                  <a:pt x="5014248" y="690731"/>
                </a:lnTo>
                <a:lnTo>
                  <a:pt x="4988900" y="661681"/>
                </a:lnTo>
                <a:lnTo>
                  <a:pt x="4962450" y="633182"/>
                </a:lnTo>
                <a:lnTo>
                  <a:pt x="4934920" y="605240"/>
                </a:lnTo>
                <a:lnTo>
                  <a:pt x="4906335" y="577860"/>
                </a:lnTo>
                <a:lnTo>
                  <a:pt x="4876716" y="551047"/>
                </a:lnTo>
                <a:lnTo>
                  <a:pt x="4846088" y="524806"/>
                </a:lnTo>
                <a:lnTo>
                  <a:pt x="4814473" y="499141"/>
                </a:lnTo>
                <a:lnTo>
                  <a:pt x="4781895" y="474057"/>
                </a:lnTo>
                <a:lnTo>
                  <a:pt x="4748375" y="449560"/>
                </a:lnTo>
                <a:lnTo>
                  <a:pt x="4713939" y="425655"/>
                </a:lnTo>
                <a:lnTo>
                  <a:pt x="4678608" y="402345"/>
                </a:lnTo>
                <a:lnTo>
                  <a:pt x="4642406" y="379638"/>
                </a:lnTo>
                <a:lnTo>
                  <a:pt x="4605356" y="357536"/>
                </a:lnTo>
                <a:lnTo>
                  <a:pt x="4567481" y="336046"/>
                </a:lnTo>
                <a:lnTo>
                  <a:pt x="4528804" y="315172"/>
                </a:lnTo>
                <a:lnTo>
                  <a:pt x="4489348" y="294919"/>
                </a:lnTo>
                <a:lnTo>
                  <a:pt x="4449136" y="275292"/>
                </a:lnTo>
                <a:lnTo>
                  <a:pt x="4408192" y="256296"/>
                </a:lnTo>
                <a:lnTo>
                  <a:pt x="4366539" y="237936"/>
                </a:lnTo>
                <a:lnTo>
                  <a:pt x="4324199" y="220217"/>
                </a:lnTo>
                <a:lnTo>
                  <a:pt x="4281196" y="203143"/>
                </a:lnTo>
                <a:lnTo>
                  <a:pt x="4237553" y="186721"/>
                </a:lnTo>
                <a:lnTo>
                  <a:pt x="4193292" y="170954"/>
                </a:lnTo>
                <a:lnTo>
                  <a:pt x="4148438" y="155848"/>
                </a:lnTo>
                <a:lnTo>
                  <a:pt x="4103013" y="141408"/>
                </a:lnTo>
                <a:lnTo>
                  <a:pt x="4057040" y="127638"/>
                </a:lnTo>
                <a:lnTo>
                  <a:pt x="4010543" y="114544"/>
                </a:lnTo>
                <a:lnTo>
                  <a:pt x="3963544" y="102130"/>
                </a:lnTo>
                <a:lnTo>
                  <a:pt x="3916066" y="90402"/>
                </a:lnTo>
                <a:lnTo>
                  <a:pt x="3868134" y="79364"/>
                </a:lnTo>
                <a:lnTo>
                  <a:pt x="3819769" y="69021"/>
                </a:lnTo>
                <a:lnTo>
                  <a:pt x="3770995" y="59378"/>
                </a:lnTo>
                <a:lnTo>
                  <a:pt x="3721835" y="50441"/>
                </a:lnTo>
                <a:lnTo>
                  <a:pt x="3672312" y="42214"/>
                </a:lnTo>
                <a:lnTo>
                  <a:pt x="3622449" y="34702"/>
                </a:lnTo>
                <a:lnTo>
                  <a:pt x="3572270" y="27910"/>
                </a:lnTo>
                <a:lnTo>
                  <a:pt x="3521797" y="21843"/>
                </a:lnTo>
                <a:lnTo>
                  <a:pt x="3471054" y="16506"/>
                </a:lnTo>
                <a:lnTo>
                  <a:pt x="3420063" y="11903"/>
                </a:lnTo>
                <a:lnTo>
                  <a:pt x="3368848" y="8041"/>
                </a:lnTo>
                <a:lnTo>
                  <a:pt x="3317432" y="4923"/>
                </a:lnTo>
                <a:lnTo>
                  <a:pt x="3265838" y="2556"/>
                </a:lnTo>
                <a:lnTo>
                  <a:pt x="3214089" y="942"/>
                </a:lnTo>
                <a:lnTo>
                  <a:pt x="3162208" y="89"/>
                </a:lnTo>
                <a:lnTo>
                  <a:pt x="3110219" y="0"/>
                </a:lnTo>
                <a:close/>
              </a:path>
              <a:path w="5240655" h="2623820">
                <a:moveTo>
                  <a:pt x="4563136" y="2178162"/>
                </a:moveTo>
                <a:lnTo>
                  <a:pt x="1700149" y="2178162"/>
                </a:lnTo>
                <a:lnTo>
                  <a:pt x="1739973" y="2199536"/>
                </a:lnTo>
                <a:lnTo>
                  <a:pt x="1780530" y="2220223"/>
                </a:lnTo>
                <a:lnTo>
                  <a:pt x="1821798" y="2240222"/>
                </a:lnTo>
                <a:lnTo>
                  <a:pt x="1863753" y="2259529"/>
                </a:lnTo>
                <a:lnTo>
                  <a:pt x="1906370" y="2278144"/>
                </a:lnTo>
                <a:lnTo>
                  <a:pt x="1949627" y="2296062"/>
                </a:lnTo>
                <a:lnTo>
                  <a:pt x="1993499" y="2313283"/>
                </a:lnTo>
                <a:lnTo>
                  <a:pt x="2037963" y="2329804"/>
                </a:lnTo>
                <a:lnTo>
                  <a:pt x="2082996" y="2345623"/>
                </a:lnTo>
                <a:lnTo>
                  <a:pt x="2128573" y="2360738"/>
                </a:lnTo>
                <a:lnTo>
                  <a:pt x="2174671" y="2375147"/>
                </a:lnTo>
                <a:lnTo>
                  <a:pt x="2221267" y="2388847"/>
                </a:lnTo>
                <a:lnTo>
                  <a:pt x="2268337" y="2401836"/>
                </a:lnTo>
                <a:lnTo>
                  <a:pt x="2315857" y="2414112"/>
                </a:lnTo>
                <a:lnTo>
                  <a:pt x="2363803" y="2425673"/>
                </a:lnTo>
                <a:lnTo>
                  <a:pt x="2412153" y="2436517"/>
                </a:lnTo>
                <a:lnTo>
                  <a:pt x="2460882" y="2446642"/>
                </a:lnTo>
                <a:lnTo>
                  <a:pt x="2509966" y="2456045"/>
                </a:lnTo>
                <a:lnTo>
                  <a:pt x="2559383" y="2464724"/>
                </a:lnTo>
                <a:lnTo>
                  <a:pt x="2609108" y="2472677"/>
                </a:lnTo>
                <a:lnTo>
                  <a:pt x="2659118" y="2479902"/>
                </a:lnTo>
                <a:lnTo>
                  <a:pt x="2709389" y="2486396"/>
                </a:lnTo>
                <a:lnTo>
                  <a:pt x="2759898" y="2492158"/>
                </a:lnTo>
                <a:lnTo>
                  <a:pt x="2810621" y="2497186"/>
                </a:lnTo>
                <a:lnTo>
                  <a:pt x="2861534" y="2501476"/>
                </a:lnTo>
                <a:lnTo>
                  <a:pt x="2912613" y="2505028"/>
                </a:lnTo>
                <a:lnTo>
                  <a:pt x="2963836" y="2507838"/>
                </a:lnTo>
                <a:lnTo>
                  <a:pt x="3015179" y="2509905"/>
                </a:lnTo>
                <a:lnTo>
                  <a:pt x="3066617" y="2511226"/>
                </a:lnTo>
                <a:lnTo>
                  <a:pt x="3118127" y="2511799"/>
                </a:lnTo>
                <a:lnTo>
                  <a:pt x="3169686" y="2511623"/>
                </a:lnTo>
                <a:lnTo>
                  <a:pt x="3221270" y="2510695"/>
                </a:lnTo>
                <a:lnTo>
                  <a:pt x="3272855" y="2509012"/>
                </a:lnTo>
                <a:lnTo>
                  <a:pt x="3324418" y="2506573"/>
                </a:lnTo>
                <a:lnTo>
                  <a:pt x="3375935" y="2503375"/>
                </a:lnTo>
                <a:lnTo>
                  <a:pt x="3427382" y="2499416"/>
                </a:lnTo>
                <a:lnTo>
                  <a:pt x="3478736" y="2494694"/>
                </a:lnTo>
                <a:lnTo>
                  <a:pt x="3529974" y="2489207"/>
                </a:lnTo>
                <a:lnTo>
                  <a:pt x="3581071" y="2482953"/>
                </a:lnTo>
                <a:lnTo>
                  <a:pt x="3632004" y="2475930"/>
                </a:lnTo>
                <a:lnTo>
                  <a:pt x="3682749" y="2468134"/>
                </a:lnTo>
                <a:lnTo>
                  <a:pt x="3733283" y="2459565"/>
                </a:lnTo>
                <a:lnTo>
                  <a:pt x="3783582" y="2450219"/>
                </a:lnTo>
                <a:lnTo>
                  <a:pt x="3833622" y="2440096"/>
                </a:lnTo>
                <a:lnTo>
                  <a:pt x="3883380" y="2429192"/>
                </a:lnTo>
                <a:lnTo>
                  <a:pt x="3932833" y="2417505"/>
                </a:lnTo>
                <a:lnTo>
                  <a:pt x="3981956" y="2405034"/>
                </a:lnTo>
                <a:lnTo>
                  <a:pt x="4030726" y="2391776"/>
                </a:lnTo>
                <a:lnTo>
                  <a:pt x="4088616" y="2374881"/>
                </a:lnTo>
                <a:lnTo>
                  <a:pt x="4145254" y="2357078"/>
                </a:lnTo>
                <a:lnTo>
                  <a:pt x="4200627" y="2338387"/>
                </a:lnTo>
                <a:lnTo>
                  <a:pt x="4254723" y="2318830"/>
                </a:lnTo>
                <a:lnTo>
                  <a:pt x="4307526" y="2298430"/>
                </a:lnTo>
                <a:lnTo>
                  <a:pt x="4359026" y="2277208"/>
                </a:lnTo>
                <a:lnTo>
                  <a:pt x="4409207" y="2255187"/>
                </a:lnTo>
                <a:lnTo>
                  <a:pt x="4458058" y="2232387"/>
                </a:lnTo>
                <a:lnTo>
                  <a:pt x="4505564" y="2208830"/>
                </a:lnTo>
                <a:lnTo>
                  <a:pt x="4551714" y="2184540"/>
                </a:lnTo>
                <a:lnTo>
                  <a:pt x="4563136" y="2178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1635632" y="430290"/>
            <a:ext cx="5240655" cy="2623820"/>
          </a:xfrm>
          <a:custGeom>
            <a:avLst/>
            <a:gdLst/>
            <a:ahLst/>
            <a:cxnLst/>
            <a:rect l="l" t="t" r="r" b="b"/>
            <a:pathLst>
              <a:path w="5240655" h="2623820">
                <a:moveTo>
                  <a:pt x="0" y="2623424"/>
                </a:moveTo>
                <a:lnTo>
                  <a:pt x="1224407" y="1791701"/>
                </a:lnTo>
                <a:lnTo>
                  <a:pt x="1197785" y="1756725"/>
                </a:lnTo>
                <a:lnTo>
                  <a:pt x="1173101" y="1721523"/>
                </a:lnTo>
                <a:lnTo>
                  <a:pt x="1150341" y="1686116"/>
                </a:lnTo>
                <a:lnTo>
                  <a:pt x="1129493" y="1650526"/>
                </a:lnTo>
                <a:lnTo>
                  <a:pt x="1110541" y="1614774"/>
                </a:lnTo>
                <a:lnTo>
                  <a:pt x="1093475" y="1578883"/>
                </a:lnTo>
                <a:lnTo>
                  <a:pt x="1078279" y="1542874"/>
                </a:lnTo>
                <a:lnTo>
                  <a:pt x="1064942" y="1506769"/>
                </a:lnTo>
                <a:lnTo>
                  <a:pt x="1043790" y="1434359"/>
                </a:lnTo>
                <a:lnTo>
                  <a:pt x="1029913" y="1361828"/>
                </a:lnTo>
                <a:lnTo>
                  <a:pt x="1023204" y="1289351"/>
                </a:lnTo>
                <a:lnTo>
                  <a:pt x="1022505" y="1253187"/>
                </a:lnTo>
                <a:lnTo>
                  <a:pt x="1023559" y="1217102"/>
                </a:lnTo>
                <a:lnTo>
                  <a:pt x="1030873" y="1145256"/>
                </a:lnTo>
                <a:lnTo>
                  <a:pt x="1045039" y="1073989"/>
                </a:lnTo>
                <a:lnTo>
                  <a:pt x="1065952" y="1003474"/>
                </a:lnTo>
                <a:lnTo>
                  <a:pt x="1093508" y="933887"/>
                </a:lnTo>
                <a:lnTo>
                  <a:pt x="1127599" y="865402"/>
                </a:lnTo>
                <a:lnTo>
                  <a:pt x="1147064" y="831628"/>
                </a:lnTo>
                <a:lnTo>
                  <a:pt x="1168122" y="798195"/>
                </a:lnTo>
                <a:lnTo>
                  <a:pt x="1190762" y="765125"/>
                </a:lnTo>
                <a:lnTo>
                  <a:pt x="1214970" y="732440"/>
                </a:lnTo>
                <a:lnTo>
                  <a:pt x="1240734" y="700161"/>
                </a:lnTo>
                <a:lnTo>
                  <a:pt x="1268039" y="668311"/>
                </a:lnTo>
                <a:lnTo>
                  <a:pt x="1296872" y="636911"/>
                </a:lnTo>
                <a:lnTo>
                  <a:pt x="1327221" y="605984"/>
                </a:lnTo>
                <a:lnTo>
                  <a:pt x="1359073" y="575550"/>
                </a:lnTo>
                <a:lnTo>
                  <a:pt x="1392413" y="545633"/>
                </a:lnTo>
                <a:lnTo>
                  <a:pt x="1427230" y="516253"/>
                </a:lnTo>
                <a:lnTo>
                  <a:pt x="1463509" y="487433"/>
                </a:lnTo>
                <a:lnTo>
                  <a:pt x="1501238" y="459195"/>
                </a:lnTo>
                <a:lnTo>
                  <a:pt x="1540403" y="431560"/>
                </a:lnTo>
                <a:lnTo>
                  <a:pt x="1580991" y="404550"/>
                </a:lnTo>
                <a:lnTo>
                  <a:pt x="1622989" y="378187"/>
                </a:lnTo>
                <a:lnTo>
                  <a:pt x="1666385" y="352493"/>
                </a:lnTo>
                <a:lnTo>
                  <a:pt x="1711163" y="327490"/>
                </a:lnTo>
                <a:lnTo>
                  <a:pt x="1757313" y="303199"/>
                </a:lnTo>
                <a:lnTo>
                  <a:pt x="1804819" y="279643"/>
                </a:lnTo>
                <a:lnTo>
                  <a:pt x="1853670" y="256843"/>
                </a:lnTo>
                <a:lnTo>
                  <a:pt x="1903851" y="234821"/>
                </a:lnTo>
                <a:lnTo>
                  <a:pt x="1955351" y="213599"/>
                </a:lnTo>
                <a:lnTo>
                  <a:pt x="2008154" y="193199"/>
                </a:lnTo>
                <a:lnTo>
                  <a:pt x="2062250" y="173642"/>
                </a:lnTo>
                <a:lnTo>
                  <a:pt x="2117623" y="154951"/>
                </a:lnTo>
                <a:lnTo>
                  <a:pt x="2174261" y="137148"/>
                </a:lnTo>
                <a:lnTo>
                  <a:pt x="2232152" y="120254"/>
                </a:lnTo>
                <a:lnTo>
                  <a:pt x="2282454" y="106589"/>
                </a:lnTo>
                <a:lnTo>
                  <a:pt x="2333041" y="93772"/>
                </a:lnTo>
                <a:lnTo>
                  <a:pt x="2383889" y="81800"/>
                </a:lnTo>
                <a:lnTo>
                  <a:pt x="2434974" y="70666"/>
                </a:lnTo>
                <a:lnTo>
                  <a:pt x="2486274" y="60365"/>
                </a:lnTo>
                <a:lnTo>
                  <a:pt x="2537766" y="50894"/>
                </a:lnTo>
                <a:lnTo>
                  <a:pt x="2589427" y="42247"/>
                </a:lnTo>
                <a:lnTo>
                  <a:pt x="2641233" y="34418"/>
                </a:lnTo>
                <a:lnTo>
                  <a:pt x="2693161" y="27404"/>
                </a:lnTo>
                <a:lnTo>
                  <a:pt x="2745189" y="21199"/>
                </a:lnTo>
                <a:lnTo>
                  <a:pt x="2797292" y="15797"/>
                </a:lnTo>
                <a:lnTo>
                  <a:pt x="2849449" y="11195"/>
                </a:lnTo>
                <a:lnTo>
                  <a:pt x="2901636" y="7387"/>
                </a:lnTo>
                <a:lnTo>
                  <a:pt x="2953829" y="4369"/>
                </a:lnTo>
                <a:lnTo>
                  <a:pt x="3006006" y="2135"/>
                </a:lnTo>
                <a:lnTo>
                  <a:pt x="3058144" y="680"/>
                </a:lnTo>
                <a:lnTo>
                  <a:pt x="3110219" y="0"/>
                </a:lnTo>
                <a:lnTo>
                  <a:pt x="3162208" y="89"/>
                </a:lnTo>
                <a:lnTo>
                  <a:pt x="3214089" y="942"/>
                </a:lnTo>
                <a:lnTo>
                  <a:pt x="3265838" y="2556"/>
                </a:lnTo>
                <a:lnTo>
                  <a:pt x="3317432" y="4923"/>
                </a:lnTo>
                <a:lnTo>
                  <a:pt x="3368848" y="8041"/>
                </a:lnTo>
                <a:lnTo>
                  <a:pt x="3420063" y="11903"/>
                </a:lnTo>
                <a:lnTo>
                  <a:pt x="3471054" y="16506"/>
                </a:lnTo>
                <a:lnTo>
                  <a:pt x="3521797" y="21843"/>
                </a:lnTo>
                <a:lnTo>
                  <a:pt x="3572270" y="27910"/>
                </a:lnTo>
                <a:lnTo>
                  <a:pt x="3622449" y="34702"/>
                </a:lnTo>
                <a:lnTo>
                  <a:pt x="3672312" y="42214"/>
                </a:lnTo>
                <a:lnTo>
                  <a:pt x="3721835" y="50441"/>
                </a:lnTo>
                <a:lnTo>
                  <a:pt x="3770995" y="59378"/>
                </a:lnTo>
                <a:lnTo>
                  <a:pt x="3819769" y="69021"/>
                </a:lnTo>
                <a:lnTo>
                  <a:pt x="3868134" y="79364"/>
                </a:lnTo>
                <a:lnTo>
                  <a:pt x="3916066" y="90402"/>
                </a:lnTo>
                <a:lnTo>
                  <a:pt x="3963544" y="102130"/>
                </a:lnTo>
                <a:lnTo>
                  <a:pt x="4010543" y="114544"/>
                </a:lnTo>
                <a:lnTo>
                  <a:pt x="4057040" y="127638"/>
                </a:lnTo>
                <a:lnTo>
                  <a:pt x="4103013" y="141408"/>
                </a:lnTo>
                <a:lnTo>
                  <a:pt x="4148438" y="155848"/>
                </a:lnTo>
                <a:lnTo>
                  <a:pt x="4193292" y="170954"/>
                </a:lnTo>
                <a:lnTo>
                  <a:pt x="4237553" y="186721"/>
                </a:lnTo>
                <a:lnTo>
                  <a:pt x="4281196" y="203143"/>
                </a:lnTo>
                <a:lnTo>
                  <a:pt x="4324199" y="220217"/>
                </a:lnTo>
                <a:lnTo>
                  <a:pt x="4366539" y="237936"/>
                </a:lnTo>
                <a:lnTo>
                  <a:pt x="4408192" y="256296"/>
                </a:lnTo>
                <a:lnTo>
                  <a:pt x="4449136" y="275292"/>
                </a:lnTo>
                <a:lnTo>
                  <a:pt x="4489348" y="294919"/>
                </a:lnTo>
                <a:lnTo>
                  <a:pt x="4528804" y="315172"/>
                </a:lnTo>
                <a:lnTo>
                  <a:pt x="4567481" y="336046"/>
                </a:lnTo>
                <a:lnTo>
                  <a:pt x="4605356" y="357536"/>
                </a:lnTo>
                <a:lnTo>
                  <a:pt x="4642406" y="379638"/>
                </a:lnTo>
                <a:lnTo>
                  <a:pt x="4678608" y="402345"/>
                </a:lnTo>
                <a:lnTo>
                  <a:pt x="4713939" y="425655"/>
                </a:lnTo>
                <a:lnTo>
                  <a:pt x="4748375" y="449560"/>
                </a:lnTo>
                <a:lnTo>
                  <a:pt x="4781895" y="474057"/>
                </a:lnTo>
                <a:lnTo>
                  <a:pt x="4814473" y="499141"/>
                </a:lnTo>
                <a:lnTo>
                  <a:pt x="4846088" y="524806"/>
                </a:lnTo>
                <a:lnTo>
                  <a:pt x="4876716" y="551047"/>
                </a:lnTo>
                <a:lnTo>
                  <a:pt x="4906335" y="577860"/>
                </a:lnTo>
                <a:lnTo>
                  <a:pt x="4934920" y="605240"/>
                </a:lnTo>
                <a:lnTo>
                  <a:pt x="4962450" y="633182"/>
                </a:lnTo>
                <a:lnTo>
                  <a:pt x="4988900" y="661681"/>
                </a:lnTo>
                <a:lnTo>
                  <a:pt x="5014248" y="690731"/>
                </a:lnTo>
                <a:lnTo>
                  <a:pt x="5038471" y="720329"/>
                </a:lnTo>
                <a:lnTo>
                  <a:pt x="5065092" y="755304"/>
                </a:lnTo>
                <a:lnTo>
                  <a:pt x="5089776" y="790506"/>
                </a:lnTo>
                <a:lnTo>
                  <a:pt x="5112536" y="825913"/>
                </a:lnTo>
                <a:lnTo>
                  <a:pt x="5133384" y="861503"/>
                </a:lnTo>
                <a:lnTo>
                  <a:pt x="5152336" y="897255"/>
                </a:lnTo>
                <a:lnTo>
                  <a:pt x="5169402" y="933147"/>
                </a:lnTo>
                <a:lnTo>
                  <a:pt x="5184598" y="969156"/>
                </a:lnTo>
                <a:lnTo>
                  <a:pt x="5197935" y="1005260"/>
                </a:lnTo>
                <a:lnTo>
                  <a:pt x="5219087" y="1077670"/>
                </a:lnTo>
                <a:lnTo>
                  <a:pt x="5232964" y="1150201"/>
                </a:lnTo>
                <a:lnTo>
                  <a:pt x="5239673" y="1222678"/>
                </a:lnTo>
                <a:lnTo>
                  <a:pt x="5240372" y="1258842"/>
                </a:lnTo>
                <a:lnTo>
                  <a:pt x="5239318" y="1294927"/>
                </a:lnTo>
                <a:lnTo>
                  <a:pt x="5232004" y="1366773"/>
                </a:lnTo>
                <a:lnTo>
                  <a:pt x="5217838" y="1438040"/>
                </a:lnTo>
                <a:lnTo>
                  <a:pt x="5196925" y="1508555"/>
                </a:lnTo>
                <a:lnTo>
                  <a:pt x="5169369" y="1578142"/>
                </a:lnTo>
                <a:lnTo>
                  <a:pt x="5135278" y="1646627"/>
                </a:lnTo>
                <a:lnTo>
                  <a:pt x="5115814" y="1680401"/>
                </a:lnTo>
                <a:lnTo>
                  <a:pt x="5094755" y="1713834"/>
                </a:lnTo>
                <a:lnTo>
                  <a:pt x="5072115" y="1746904"/>
                </a:lnTo>
                <a:lnTo>
                  <a:pt x="5047907" y="1779590"/>
                </a:lnTo>
                <a:lnTo>
                  <a:pt x="5022143" y="1811868"/>
                </a:lnTo>
                <a:lnTo>
                  <a:pt x="4994838" y="1843718"/>
                </a:lnTo>
                <a:lnTo>
                  <a:pt x="4966005" y="1875118"/>
                </a:lnTo>
                <a:lnTo>
                  <a:pt x="4935656" y="1906045"/>
                </a:lnTo>
                <a:lnTo>
                  <a:pt x="4903804" y="1936479"/>
                </a:lnTo>
                <a:lnTo>
                  <a:pt x="4870464" y="1966396"/>
                </a:lnTo>
                <a:lnTo>
                  <a:pt x="4835647" y="1995776"/>
                </a:lnTo>
                <a:lnTo>
                  <a:pt x="4799368" y="2024596"/>
                </a:lnTo>
                <a:lnTo>
                  <a:pt x="4761639" y="2052834"/>
                </a:lnTo>
                <a:lnTo>
                  <a:pt x="4722474" y="2080469"/>
                </a:lnTo>
                <a:lnTo>
                  <a:pt x="4681886" y="2107479"/>
                </a:lnTo>
                <a:lnTo>
                  <a:pt x="4639888" y="2133842"/>
                </a:lnTo>
                <a:lnTo>
                  <a:pt x="4596492" y="2159536"/>
                </a:lnTo>
                <a:lnTo>
                  <a:pt x="4551714" y="2184540"/>
                </a:lnTo>
                <a:lnTo>
                  <a:pt x="4505564" y="2208830"/>
                </a:lnTo>
                <a:lnTo>
                  <a:pt x="4458058" y="2232387"/>
                </a:lnTo>
                <a:lnTo>
                  <a:pt x="4409207" y="2255187"/>
                </a:lnTo>
                <a:lnTo>
                  <a:pt x="4359026" y="2277208"/>
                </a:lnTo>
                <a:lnTo>
                  <a:pt x="4307526" y="2298430"/>
                </a:lnTo>
                <a:lnTo>
                  <a:pt x="4254723" y="2318830"/>
                </a:lnTo>
                <a:lnTo>
                  <a:pt x="4200627" y="2338387"/>
                </a:lnTo>
                <a:lnTo>
                  <a:pt x="4145254" y="2357078"/>
                </a:lnTo>
                <a:lnTo>
                  <a:pt x="4088616" y="2374881"/>
                </a:lnTo>
                <a:lnTo>
                  <a:pt x="4030726" y="2391776"/>
                </a:lnTo>
                <a:lnTo>
                  <a:pt x="3981956" y="2405034"/>
                </a:lnTo>
                <a:lnTo>
                  <a:pt x="3932833" y="2417505"/>
                </a:lnTo>
                <a:lnTo>
                  <a:pt x="3883380" y="2429192"/>
                </a:lnTo>
                <a:lnTo>
                  <a:pt x="3833622" y="2440096"/>
                </a:lnTo>
                <a:lnTo>
                  <a:pt x="3783582" y="2450219"/>
                </a:lnTo>
                <a:lnTo>
                  <a:pt x="3733283" y="2459565"/>
                </a:lnTo>
                <a:lnTo>
                  <a:pt x="3682749" y="2468134"/>
                </a:lnTo>
                <a:lnTo>
                  <a:pt x="3632004" y="2475930"/>
                </a:lnTo>
                <a:lnTo>
                  <a:pt x="3581071" y="2482953"/>
                </a:lnTo>
                <a:lnTo>
                  <a:pt x="3529974" y="2489207"/>
                </a:lnTo>
                <a:lnTo>
                  <a:pt x="3478736" y="2494694"/>
                </a:lnTo>
                <a:lnTo>
                  <a:pt x="3427382" y="2499416"/>
                </a:lnTo>
                <a:lnTo>
                  <a:pt x="3375935" y="2503375"/>
                </a:lnTo>
                <a:lnTo>
                  <a:pt x="3324418" y="2506573"/>
                </a:lnTo>
                <a:lnTo>
                  <a:pt x="3272855" y="2509012"/>
                </a:lnTo>
                <a:lnTo>
                  <a:pt x="3221270" y="2510695"/>
                </a:lnTo>
                <a:lnTo>
                  <a:pt x="3169686" y="2511623"/>
                </a:lnTo>
                <a:lnTo>
                  <a:pt x="3118127" y="2511799"/>
                </a:lnTo>
                <a:lnTo>
                  <a:pt x="3066617" y="2511226"/>
                </a:lnTo>
                <a:lnTo>
                  <a:pt x="3015179" y="2509905"/>
                </a:lnTo>
                <a:lnTo>
                  <a:pt x="2963836" y="2507838"/>
                </a:lnTo>
                <a:lnTo>
                  <a:pt x="2912613" y="2505028"/>
                </a:lnTo>
                <a:lnTo>
                  <a:pt x="2861534" y="2501476"/>
                </a:lnTo>
                <a:lnTo>
                  <a:pt x="2810621" y="2497186"/>
                </a:lnTo>
                <a:lnTo>
                  <a:pt x="2759898" y="2492158"/>
                </a:lnTo>
                <a:lnTo>
                  <a:pt x="2709389" y="2486396"/>
                </a:lnTo>
                <a:lnTo>
                  <a:pt x="2659118" y="2479902"/>
                </a:lnTo>
                <a:lnTo>
                  <a:pt x="2609108" y="2472677"/>
                </a:lnTo>
                <a:lnTo>
                  <a:pt x="2559383" y="2464724"/>
                </a:lnTo>
                <a:lnTo>
                  <a:pt x="2509966" y="2456045"/>
                </a:lnTo>
                <a:lnTo>
                  <a:pt x="2460882" y="2446642"/>
                </a:lnTo>
                <a:lnTo>
                  <a:pt x="2412153" y="2436517"/>
                </a:lnTo>
                <a:lnTo>
                  <a:pt x="2363803" y="2425673"/>
                </a:lnTo>
                <a:lnTo>
                  <a:pt x="2315857" y="2414112"/>
                </a:lnTo>
                <a:lnTo>
                  <a:pt x="2268337" y="2401836"/>
                </a:lnTo>
                <a:lnTo>
                  <a:pt x="2221267" y="2388847"/>
                </a:lnTo>
                <a:lnTo>
                  <a:pt x="2174671" y="2375147"/>
                </a:lnTo>
                <a:lnTo>
                  <a:pt x="2128573" y="2360738"/>
                </a:lnTo>
                <a:lnTo>
                  <a:pt x="2082996" y="2345623"/>
                </a:lnTo>
                <a:lnTo>
                  <a:pt x="2037963" y="2329804"/>
                </a:lnTo>
                <a:lnTo>
                  <a:pt x="1993499" y="2313283"/>
                </a:lnTo>
                <a:lnTo>
                  <a:pt x="1949627" y="2296062"/>
                </a:lnTo>
                <a:lnTo>
                  <a:pt x="1906370" y="2278144"/>
                </a:lnTo>
                <a:lnTo>
                  <a:pt x="1863753" y="2259529"/>
                </a:lnTo>
                <a:lnTo>
                  <a:pt x="1821798" y="2240222"/>
                </a:lnTo>
                <a:lnTo>
                  <a:pt x="1780530" y="2220223"/>
                </a:lnTo>
                <a:lnTo>
                  <a:pt x="1739973" y="2199536"/>
                </a:lnTo>
                <a:lnTo>
                  <a:pt x="1700149" y="2178162"/>
                </a:lnTo>
                <a:lnTo>
                  <a:pt x="0" y="2623424"/>
                </a:lnTo>
                <a:close/>
              </a:path>
            </a:pathLst>
          </a:custGeom>
          <a:ln w="2895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3361690" y="917828"/>
            <a:ext cx="2809240" cy="17498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spcBef>
                <a:spcPts val="105"/>
              </a:spcBef>
            </a:pPr>
            <a:r>
              <a:rPr lang="en-IN" sz="1400" spc="-5" dirty="0">
                <a:solidFill>
                  <a:srgbClr val="095A82"/>
                </a:solidFill>
                <a:latin typeface="Comic Sans MS"/>
                <a:cs typeface="Comic Sans MS"/>
              </a:rPr>
              <a:t>Sometimes, </a:t>
            </a:r>
            <a:r>
              <a:rPr lang="en-IN" sz="1400" dirty="0">
                <a:solidFill>
                  <a:srgbClr val="095A82"/>
                </a:solidFill>
                <a:latin typeface="Comic Sans MS"/>
                <a:cs typeface="Comic Sans MS"/>
              </a:rPr>
              <a:t>a model  misspecification may occur,</a:t>
            </a:r>
            <a:r>
              <a:rPr lang="en-IN" sz="1400" spc="-165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lang="en-IN" sz="1400" spc="-5" dirty="0">
                <a:solidFill>
                  <a:srgbClr val="095A82"/>
                </a:solidFill>
                <a:latin typeface="Comic Sans MS"/>
                <a:cs typeface="Comic Sans MS"/>
              </a:rPr>
              <a:t>if  the </a:t>
            </a:r>
            <a:r>
              <a:rPr lang="en-IN" sz="1400" dirty="0">
                <a:solidFill>
                  <a:srgbClr val="095A82"/>
                </a:solidFill>
                <a:latin typeface="Comic Sans MS"/>
                <a:cs typeface="Comic Sans MS"/>
              </a:rPr>
              <a:t>independent </a:t>
            </a:r>
            <a:r>
              <a:rPr lang="en-IN" sz="1400" spc="-5" dirty="0">
                <a:solidFill>
                  <a:srgbClr val="095A82"/>
                </a:solidFill>
                <a:latin typeface="Comic Sans MS"/>
                <a:cs typeface="Comic Sans MS"/>
              </a:rPr>
              <a:t>variable </a:t>
            </a:r>
            <a:r>
              <a:rPr lang="en-IN" sz="1400" dirty="0">
                <a:solidFill>
                  <a:srgbClr val="095A82"/>
                </a:solidFill>
                <a:latin typeface="Comic Sans MS"/>
                <a:cs typeface="Comic Sans MS"/>
              </a:rPr>
              <a:t>has  </a:t>
            </a:r>
            <a:r>
              <a:rPr lang="en-IN" sz="1400" spc="-5" dirty="0">
                <a:solidFill>
                  <a:srgbClr val="095A82"/>
                </a:solidFill>
                <a:latin typeface="Comic Sans MS"/>
                <a:cs typeface="Comic Sans MS"/>
              </a:rPr>
              <a:t>extraordinarily </a:t>
            </a:r>
            <a:r>
              <a:rPr lang="en-IN" sz="1400" dirty="0">
                <a:solidFill>
                  <a:srgbClr val="095A82"/>
                </a:solidFill>
                <a:latin typeface="Comic Sans MS"/>
                <a:cs typeface="Comic Sans MS"/>
              </a:rPr>
              <a:t>poor  distribution. </a:t>
            </a:r>
            <a:r>
              <a:rPr lang="en-IN" sz="1400" spc="-5" dirty="0">
                <a:solidFill>
                  <a:srgbClr val="095A82"/>
                </a:solidFill>
                <a:latin typeface="Comic Sans MS"/>
                <a:cs typeface="Comic Sans MS"/>
              </a:rPr>
              <a:t>Hence, </a:t>
            </a:r>
            <a:r>
              <a:rPr lang="en-IN" sz="1400" b="1" dirty="0">
                <a:solidFill>
                  <a:srgbClr val="095A82"/>
                </a:solidFill>
                <a:latin typeface="Comic Sans MS"/>
                <a:cs typeface="Comic Sans MS"/>
              </a:rPr>
              <a:t>WOE  </a:t>
            </a:r>
            <a:r>
              <a:rPr lang="en-IN" sz="1400" dirty="0">
                <a:solidFill>
                  <a:srgbClr val="095A82"/>
                </a:solidFill>
                <a:latin typeface="Comic Sans MS"/>
                <a:cs typeface="Comic Sans MS"/>
              </a:rPr>
              <a:t>technique is </a:t>
            </a:r>
            <a:r>
              <a:rPr lang="en-IN" sz="1400" spc="-5" dirty="0">
                <a:solidFill>
                  <a:srgbClr val="095A82"/>
                </a:solidFill>
                <a:latin typeface="Comic Sans MS"/>
                <a:cs typeface="Comic Sans MS"/>
              </a:rPr>
              <a:t>used </a:t>
            </a:r>
            <a:r>
              <a:rPr lang="en-IN" sz="1400" dirty="0">
                <a:solidFill>
                  <a:srgbClr val="095A82"/>
                </a:solidFill>
                <a:latin typeface="Comic Sans MS"/>
                <a:cs typeface="Comic Sans MS"/>
              </a:rPr>
              <a:t>instead of  </a:t>
            </a:r>
            <a:r>
              <a:rPr lang="en-IN" sz="1400" spc="-5" dirty="0">
                <a:solidFill>
                  <a:srgbClr val="095A82"/>
                </a:solidFill>
                <a:latin typeface="Comic Sans MS"/>
                <a:cs typeface="Comic Sans MS"/>
              </a:rPr>
              <a:t>categorical</a:t>
            </a:r>
            <a:r>
              <a:rPr lang="en-IN" sz="1400" spc="-45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lang="en-IN" sz="1400" spc="-5" dirty="0">
                <a:solidFill>
                  <a:srgbClr val="095A82"/>
                </a:solidFill>
                <a:latin typeface="Comic Sans MS"/>
                <a:cs typeface="Comic Sans MS"/>
              </a:rPr>
              <a:t>variables</a:t>
            </a:r>
            <a:endParaRPr lang="en-IN" sz="1400"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2700" marR="5080" algn="ctr">
              <a:spcBef>
                <a:spcPts val="105"/>
              </a:spcBef>
            </a:pPr>
            <a:endParaRPr sz="1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2537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9198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Weight </a:t>
            </a:r>
            <a:r>
              <a:rPr sz="2800" spc="-5" dirty="0">
                <a:solidFill>
                  <a:srgbClr val="095A82"/>
                </a:solidFill>
              </a:rPr>
              <a:t>of Evidence</a:t>
            </a:r>
            <a:r>
              <a:rPr sz="2800" spc="3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(WOE)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71017" y="841984"/>
            <a:ext cx="3554729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weight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evidence tells the predictive  </a:t>
            </a:r>
            <a:r>
              <a:rPr sz="1400" dirty="0">
                <a:solidFill>
                  <a:srgbClr val="5F5F5F"/>
                </a:solidFill>
                <a:cs typeface="Calibri"/>
              </a:rPr>
              <a:t>power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dirty="0">
                <a:solidFill>
                  <a:srgbClr val="5F5F5F"/>
                </a:solidFill>
                <a:cs typeface="Calibri"/>
              </a:rPr>
              <a:t>an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independent </a:t>
            </a:r>
            <a:r>
              <a:rPr sz="1400" dirty="0">
                <a:solidFill>
                  <a:srgbClr val="5F5F5F"/>
                </a:solidFill>
                <a:cs typeface="Calibri"/>
              </a:rPr>
              <a:t>variable in relation  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dependent</a:t>
            </a:r>
            <a:r>
              <a:rPr sz="1400" spc="2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variable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Calculated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following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expression: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529" y="2526868"/>
            <a:ext cx="6927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WOE </a:t>
            </a:r>
            <a:r>
              <a:rPr sz="1400" dirty="0">
                <a:solidFill>
                  <a:srgbClr val="5F5F5F"/>
                </a:solidFill>
                <a:cs typeface="Calibri"/>
              </a:rPr>
              <a:t>=</a:t>
            </a:r>
            <a:r>
              <a:rPr sz="1400" spc="-7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ln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6949" y="2463545"/>
            <a:ext cx="1662430" cy="377190"/>
          </a:xfrm>
          <a:custGeom>
            <a:avLst/>
            <a:gdLst/>
            <a:ahLst/>
            <a:cxnLst/>
            <a:rect l="l" t="t" r="r" b="b"/>
            <a:pathLst>
              <a:path w="1662430" h="377189">
                <a:moveTo>
                  <a:pt x="1580769" y="0"/>
                </a:moveTo>
                <a:lnTo>
                  <a:pt x="1577213" y="8890"/>
                </a:lnTo>
                <a:lnTo>
                  <a:pt x="1591284" y="20320"/>
                </a:lnTo>
                <a:lnTo>
                  <a:pt x="1603771" y="35179"/>
                </a:lnTo>
                <a:lnTo>
                  <a:pt x="1623949" y="75184"/>
                </a:lnTo>
                <a:lnTo>
                  <a:pt x="1636696" y="126936"/>
                </a:lnTo>
                <a:lnTo>
                  <a:pt x="1640967" y="188595"/>
                </a:lnTo>
                <a:lnTo>
                  <a:pt x="1639917" y="220218"/>
                </a:lnTo>
                <a:lnTo>
                  <a:pt x="1631483" y="276606"/>
                </a:lnTo>
                <a:lnTo>
                  <a:pt x="1614789" y="323274"/>
                </a:lnTo>
                <a:lnTo>
                  <a:pt x="1591357" y="356699"/>
                </a:lnTo>
                <a:lnTo>
                  <a:pt x="1577213" y="368173"/>
                </a:lnTo>
                <a:lnTo>
                  <a:pt x="1580769" y="377063"/>
                </a:lnTo>
                <a:lnTo>
                  <a:pt x="1614392" y="350186"/>
                </a:lnTo>
                <a:lnTo>
                  <a:pt x="1640205" y="307213"/>
                </a:lnTo>
                <a:lnTo>
                  <a:pt x="1656778" y="251920"/>
                </a:lnTo>
                <a:lnTo>
                  <a:pt x="1662302" y="188341"/>
                </a:lnTo>
                <a:lnTo>
                  <a:pt x="1660921" y="155410"/>
                </a:lnTo>
                <a:lnTo>
                  <a:pt x="1649872" y="96025"/>
                </a:lnTo>
                <a:lnTo>
                  <a:pt x="1628274" y="46255"/>
                </a:lnTo>
                <a:lnTo>
                  <a:pt x="1598556" y="11481"/>
                </a:lnTo>
                <a:lnTo>
                  <a:pt x="1580769" y="0"/>
                </a:lnTo>
                <a:close/>
              </a:path>
              <a:path w="1662430" h="377189">
                <a:moveTo>
                  <a:pt x="81406" y="0"/>
                </a:moveTo>
                <a:lnTo>
                  <a:pt x="47894" y="26892"/>
                </a:lnTo>
                <a:lnTo>
                  <a:pt x="22097" y="69596"/>
                </a:lnTo>
                <a:lnTo>
                  <a:pt x="5524" y="124634"/>
                </a:lnTo>
                <a:lnTo>
                  <a:pt x="0" y="188341"/>
                </a:lnTo>
                <a:lnTo>
                  <a:pt x="1381" y="221184"/>
                </a:lnTo>
                <a:lnTo>
                  <a:pt x="12430" y="280584"/>
                </a:lnTo>
                <a:lnTo>
                  <a:pt x="34026" y="330717"/>
                </a:lnTo>
                <a:lnTo>
                  <a:pt x="63692" y="365631"/>
                </a:lnTo>
                <a:lnTo>
                  <a:pt x="81406" y="377063"/>
                </a:lnTo>
                <a:lnTo>
                  <a:pt x="85089" y="368173"/>
                </a:lnTo>
                <a:lnTo>
                  <a:pt x="70873" y="356699"/>
                </a:lnTo>
                <a:lnTo>
                  <a:pt x="58324" y="341725"/>
                </a:lnTo>
                <a:lnTo>
                  <a:pt x="38226" y="301371"/>
                </a:lnTo>
                <a:lnTo>
                  <a:pt x="25542" y="249555"/>
                </a:lnTo>
                <a:lnTo>
                  <a:pt x="21335" y="188595"/>
                </a:lnTo>
                <a:lnTo>
                  <a:pt x="22405" y="156515"/>
                </a:lnTo>
                <a:lnTo>
                  <a:pt x="30926" y="99833"/>
                </a:lnTo>
                <a:lnTo>
                  <a:pt x="47638" y="53466"/>
                </a:lnTo>
                <a:lnTo>
                  <a:pt x="71018" y="20319"/>
                </a:lnTo>
                <a:lnTo>
                  <a:pt x="85089" y="8890"/>
                </a:lnTo>
                <a:lnTo>
                  <a:pt x="81406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0039" y="2651886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>
                <a:moveTo>
                  <a:pt x="0" y="0"/>
                </a:moveTo>
                <a:lnTo>
                  <a:pt x="1476755" y="0"/>
                </a:lnTo>
              </a:path>
            </a:pathLst>
          </a:custGeom>
          <a:ln w="1523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7721" y="2403729"/>
            <a:ext cx="14998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300" spc="15" dirty="0">
                <a:solidFill>
                  <a:srgbClr val="5F5F5F"/>
                </a:solidFill>
                <a:latin typeface="Cambria Math"/>
                <a:cs typeface="Cambria Math"/>
              </a:rPr>
              <a:t>% </a:t>
            </a:r>
            <a:r>
              <a:rPr sz="1300" spc="80" dirty="0">
                <a:solidFill>
                  <a:srgbClr val="5F5F5F"/>
                </a:solidFill>
                <a:latin typeface="Cambria Math"/>
                <a:cs typeface="Cambria Math"/>
              </a:rPr>
              <a:t>𝑜𝑓 </a:t>
            </a:r>
            <a:r>
              <a:rPr sz="1300" spc="95" dirty="0">
                <a:solidFill>
                  <a:srgbClr val="5F5F5F"/>
                </a:solidFill>
                <a:latin typeface="Cambria Math"/>
                <a:cs typeface="Cambria Math"/>
              </a:rPr>
              <a:t>𝑛𝑜𝑛</a:t>
            </a:r>
            <a:r>
              <a:rPr sz="1300" spc="-100" dirty="0">
                <a:solidFill>
                  <a:srgbClr val="5F5F5F"/>
                </a:solidFill>
                <a:latin typeface="Cambria Math"/>
                <a:cs typeface="Cambria Math"/>
              </a:rPr>
              <a:t> </a:t>
            </a:r>
            <a:r>
              <a:rPr sz="1300" spc="-15" dirty="0">
                <a:solidFill>
                  <a:srgbClr val="5F5F5F"/>
                </a:solidFill>
                <a:latin typeface="Cambria Math"/>
                <a:cs typeface="Cambria Math"/>
              </a:rPr>
              <a:t>− </a:t>
            </a:r>
            <a:r>
              <a:rPr sz="1300" spc="55" dirty="0">
                <a:solidFill>
                  <a:srgbClr val="5F5F5F"/>
                </a:solidFill>
                <a:latin typeface="Cambria Math"/>
                <a:cs typeface="Cambria Math"/>
              </a:rPr>
              <a:t>𝑒𝑣𝑒𝑛𝑡𝑠</a:t>
            </a:r>
            <a:endParaRPr sz="13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3752" y="2651836"/>
            <a:ext cx="98806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300" spc="15" dirty="0">
                <a:solidFill>
                  <a:srgbClr val="5F5F5F"/>
                </a:solidFill>
                <a:latin typeface="Cambria Math"/>
                <a:cs typeface="Cambria Math"/>
              </a:rPr>
              <a:t>% </a:t>
            </a:r>
            <a:r>
              <a:rPr sz="1300" spc="80" dirty="0">
                <a:solidFill>
                  <a:srgbClr val="5F5F5F"/>
                </a:solidFill>
                <a:latin typeface="Cambria Math"/>
                <a:cs typeface="Cambria Math"/>
              </a:rPr>
              <a:t>𝑜𝑓</a:t>
            </a:r>
            <a:r>
              <a:rPr sz="1300" spc="-75" dirty="0">
                <a:solidFill>
                  <a:srgbClr val="5F5F5F"/>
                </a:solidFill>
                <a:latin typeface="Cambria Math"/>
                <a:cs typeface="Cambria Math"/>
              </a:rPr>
              <a:t> </a:t>
            </a:r>
            <a:r>
              <a:rPr sz="1300" spc="60" dirty="0">
                <a:solidFill>
                  <a:srgbClr val="5F5F5F"/>
                </a:solidFill>
                <a:latin typeface="Cambria Math"/>
                <a:cs typeface="Cambria Math"/>
              </a:rPr>
              <a:t>𝑒𝑣𝑒𝑛𝑡𝑠</a:t>
            </a:r>
            <a:endParaRPr sz="13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1723" y="1461516"/>
            <a:ext cx="2103120" cy="1816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6947" y="2909443"/>
            <a:ext cx="961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spcBef>
                <a:spcPts val="100"/>
              </a:spcBef>
            </a:pPr>
            <a:r>
              <a:rPr sz="1400" b="1" i="1" dirty="0">
                <a:solidFill>
                  <a:srgbClr val="5F5F5F"/>
                </a:solidFill>
                <a:cs typeface="Calibri"/>
              </a:rPr>
              <a:t>Independe</a:t>
            </a:r>
            <a:r>
              <a:rPr sz="1400" b="1" i="1" spc="-15" dirty="0">
                <a:solidFill>
                  <a:srgbClr val="5F5F5F"/>
                </a:solidFill>
                <a:cs typeface="Calibri"/>
              </a:rPr>
              <a:t>n</a:t>
            </a:r>
            <a:r>
              <a:rPr sz="1400" b="1" i="1" dirty="0">
                <a:solidFill>
                  <a:srgbClr val="5F5F5F"/>
                </a:solidFill>
                <a:cs typeface="Calibri"/>
              </a:rPr>
              <a:t>t  </a:t>
            </a:r>
            <a:r>
              <a:rPr sz="1400" b="1" i="1" spc="-10" dirty="0">
                <a:solidFill>
                  <a:srgbClr val="5F5F5F"/>
                </a:solidFill>
                <a:cs typeface="Calibri"/>
              </a:rPr>
              <a:t>Variable</a:t>
            </a:r>
            <a:r>
              <a:rPr sz="1400" b="1" i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b="1" i="1" dirty="0">
                <a:solidFill>
                  <a:srgbClr val="5F5F5F"/>
                </a:solidFill>
                <a:cs typeface="Calibri"/>
              </a:rPr>
              <a:t>1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7226" y="2581148"/>
            <a:ext cx="932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spc="-5" dirty="0">
                <a:solidFill>
                  <a:srgbClr val="5F5F5F"/>
                </a:solidFill>
                <a:cs typeface="Calibri"/>
              </a:rPr>
              <a:t>Independent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7141" y="2794508"/>
            <a:ext cx="751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spc="-15" dirty="0">
                <a:solidFill>
                  <a:srgbClr val="5F5F5F"/>
                </a:solidFill>
                <a:cs typeface="Calibri"/>
              </a:rPr>
              <a:t>Variable</a:t>
            </a:r>
            <a:r>
              <a:rPr sz="1400" i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2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2083" y="4085844"/>
            <a:ext cx="515112" cy="451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7958" y="4050029"/>
            <a:ext cx="7490459" cy="523240"/>
          </a:xfrm>
          <a:prstGeom prst="rect">
            <a:avLst/>
          </a:prstGeom>
          <a:ln w="19811">
            <a:solidFill>
              <a:srgbClr val="16A995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spcBef>
                <a:spcPts val="270"/>
              </a:spcBef>
            </a:pPr>
            <a:r>
              <a:rPr sz="1400" b="1" spc="-5" dirty="0">
                <a:solidFill>
                  <a:srgbClr val="5F5F5F"/>
                </a:solidFill>
                <a:cs typeface="Calibri"/>
              </a:rPr>
              <a:t>Note: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WOE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displays </a:t>
            </a:r>
            <a:r>
              <a:rPr sz="1400" dirty="0">
                <a:solidFill>
                  <a:srgbClr val="5F5F5F"/>
                </a:solidFill>
                <a:cs typeface="Calibri"/>
              </a:rPr>
              <a:t>a linear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relationship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natural </a:t>
            </a:r>
            <a:r>
              <a:rPr sz="1400" dirty="0">
                <a:solidFill>
                  <a:srgbClr val="5F5F5F"/>
                </a:solidFill>
                <a:cs typeface="Calibri"/>
              </a:rPr>
              <a:t>logarithm of the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odds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ratio,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which </a:t>
            </a:r>
            <a:r>
              <a:rPr sz="1400" dirty="0">
                <a:solidFill>
                  <a:srgbClr val="5F5F5F"/>
                </a:solidFill>
                <a:cs typeface="Calibri"/>
              </a:rPr>
              <a:t>is</a:t>
            </a:r>
            <a:r>
              <a:rPr sz="1400" spc="7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the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90805"/>
            <a:r>
              <a:rPr sz="1400" spc="-5" dirty="0">
                <a:solidFill>
                  <a:srgbClr val="5F5F5F"/>
                </a:solidFill>
                <a:cs typeface="Calibri"/>
              </a:rPr>
              <a:t>dependent variable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logistic</a:t>
            </a:r>
            <a:r>
              <a:rPr sz="1400" spc="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regression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19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858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Steps for </a:t>
            </a:r>
            <a:r>
              <a:rPr sz="2800" spc="-10" dirty="0">
                <a:solidFill>
                  <a:srgbClr val="095A82"/>
                </a:solidFill>
              </a:rPr>
              <a:t>Calculating</a:t>
            </a:r>
            <a:r>
              <a:rPr sz="2800" spc="2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WOE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1254353" y="1739265"/>
            <a:ext cx="105410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Splitting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such</a:t>
            </a:r>
            <a:r>
              <a:rPr sz="1400" spc="-6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that  </a:t>
            </a:r>
            <a:r>
              <a:rPr sz="1400" dirty="0">
                <a:solidFill>
                  <a:srgbClr val="5F5F5F"/>
                </a:solidFill>
                <a:cs typeface="Calibri"/>
              </a:rPr>
              <a:t>it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contains  around </a:t>
            </a:r>
            <a:r>
              <a:rPr sz="1400" dirty="0">
                <a:solidFill>
                  <a:srgbClr val="5F5F5F"/>
                </a:solidFill>
                <a:cs typeface="Calibri"/>
              </a:rPr>
              <a:t>5%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total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observation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2916" y="1115567"/>
            <a:ext cx="6678295" cy="657225"/>
          </a:xfrm>
          <a:custGeom>
            <a:avLst/>
            <a:gdLst/>
            <a:ahLst/>
            <a:cxnLst/>
            <a:rect l="l" t="t" r="r" b="b"/>
            <a:pathLst>
              <a:path w="6678295" h="657225">
                <a:moveTo>
                  <a:pt x="6325108" y="0"/>
                </a:moveTo>
                <a:lnTo>
                  <a:pt x="6325108" y="123190"/>
                </a:lnTo>
                <a:lnTo>
                  <a:pt x="0" y="123190"/>
                </a:lnTo>
                <a:lnTo>
                  <a:pt x="0" y="533654"/>
                </a:lnTo>
                <a:lnTo>
                  <a:pt x="6325108" y="533654"/>
                </a:lnTo>
                <a:lnTo>
                  <a:pt x="6325108" y="656844"/>
                </a:lnTo>
                <a:lnTo>
                  <a:pt x="6678167" y="328422"/>
                </a:lnTo>
                <a:lnTo>
                  <a:pt x="6325108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99944" y="1405102"/>
            <a:ext cx="5359908" cy="758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53283" y="1496567"/>
            <a:ext cx="5257800" cy="657225"/>
          </a:xfrm>
          <a:custGeom>
            <a:avLst/>
            <a:gdLst/>
            <a:ahLst/>
            <a:cxnLst/>
            <a:rect l="l" t="t" r="r" b="b"/>
            <a:pathLst>
              <a:path w="5257800" h="657225">
                <a:moveTo>
                  <a:pt x="4904740" y="0"/>
                </a:moveTo>
                <a:lnTo>
                  <a:pt x="4904740" y="123190"/>
                </a:lnTo>
                <a:lnTo>
                  <a:pt x="0" y="123190"/>
                </a:lnTo>
                <a:lnTo>
                  <a:pt x="0" y="533654"/>
                </a:lnTo>
                <a:lnTo>
                  <a:pt x="4904740" y="533654"/>
                </a:lnTo>
                <a:lnTo>
                  <a:pt x="4904740" y="656844"/>
                </a:lnTo>
                <a:lnTo>
                  <a:pt x="5257800" y="328422"/>
                </a:lnTo>
                <a:lnTo>
                  <a:pt x="4904740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14215" y="1786102"/>
            <a:ext cx="3945636" cy="758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67555" y="1877567"/>
            <a:ext cx="3843654" cy="657225"/>
          </a:xfrm>
          <a:custGeom>
            <a:avLst/>
            <a:gdLst/>
            <a:ahLst/>
            <a:cxnLst/>
            <a:rect l="l" t="t" r="r" b="b"/>
            <a:pathLst>
              <a:path w="3843654" h="657225">
                <a:moveTo>
                  <a:pt x="3490468" y="0"/>
                </a:moveTo>
                <a:lnTo>
                  <a:pt x="3490468" y="123190"/>
                </a:lnTo>
                <a:lnTo>
                  <a:pt x="0" y="123190"/>
                </a:lnTo>
                <a:lnTo>
                  <a:pt x="0" y="533654"/>
                </a:lnTo>
                <a:lnTo>
                  <a:pt x="3490468" y="533654"/>
                </a:lnTo>
                <a:lnTo>
                  <a:pt x="3490468" y="656844"/>
                </a:lnTo>
                <a:lnTo>
                  <a:pt x="3843528" y="328422"/>
                </a:lnTo>
                <a:lnTo>
                  <a:pt x="3490468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28488" y="2167102"/>
            <a:ext cx="2531364" cy="758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1828" y="2258567"/>
            <a:ext cx="2429510" cy="657225"/>
          </a:xfrm>
          <a:custGeom>
            <a:avLst/>
            <a:gdLst/>
            <a:ahLst/>
            <a:cxnLst/>
            <a:rect l="l" t="t" r="r" b="b"/>
            <a:pathLst>
              <a:path w="2429509" h="657225">
                <a:moveTo>
                  <a:pt x="2076196" y="0"/>
                </a:moveTo>
                <a:lnTo>
                  <a:pt x="2076196" y="123189"/>
                </a:lnTo>
                <a:lnTo>
                  <a:pt x="0" y="123189"/>
                </a:lnTo>
                <a:lnTo>
                  <a:pt x="0" y="533654"/>
                </a:lnTo>
                <a:lnTo>
                  <a:pt x="2076196" y="533654"/>
                </a:lnTo>
                <a:lnTo>
                  <a:pt x="2076196" y="656844"/>
                </a:lnTo>
                <a:lnTo>
                  <a:pt x="2429255" y="328421"/>
                </a:lnTo>
                <a:lnTo>
                  <a:pt x="2076196" y="0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2776" y="2120265"/>
            <a:ext cx="112839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Calculate the  number of 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events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  non </a:t>
            </a:r>
            <a:r>
              <a:rPr sz="1400" dirty="0">
                <a:solidFill>
                  <a:srgbClr val="5F5F5F"/>
                </a:solidFill>
                <a:cs typeface="Calibri"/>
              </a:rPr>
              <a:t>–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events</a:t>
            </a:r>
            <a:r>
              <a:rPr sz="1400" spc="-5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each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group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0350" y="2500960"/>
            <a:ext cx="1102360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Calculate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 marR="5080">
              <a:spcBef>
                <a:spcPts val="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%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events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 </a:t>
            </a:r>
            <a:r>
              <a:rPr sz="1400" dirty="0">
                <a:solidFill>
                  <a:srgbClr val="5F5F5F"/>
                </a:solidFill>
                <a:cs typeface="Calibri"/>
              </a:rPr>
              <a:t>%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non</a:t>
            </a:r>
            <a:r>
              <a:rPr sz="1400" spc="-7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– 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events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each 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group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2209" y="2879547"/>
            <a:ext cx="11912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Calculate the 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natural </a:t>
            </a:r>
            <a:r>
              <a:rPr sz="1400" dirty="0">
                <a:solidFill>
                  <a:srgbClr val="5F5F5F"/>
                </a:solidFill>
                <a:cs typeface="Calibri"/>
              </a:rPr>
              <a:t>log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 </a:t>
            </a:r>
            <a:r>
              <a:rPr sz="1400" dirty="0">
                <a:solidFill>
                  <a:srgbClr val="5F5F5F"/>
                </a:solidFill>
                <a:cs typeface="Calibri"/>
              </a:rPr>
              <a:t>division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dirty="0">
                <a:solidFill>
                  <a:srgbClr val="5F5F5F"/>
                </a:solidFill>
                <a:cs typeface="Calibri"/>
              </a:rPr>
              <a:t>%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non-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events</a:t>
            </a:r>
            <a:r>
              <a:rPr sz="14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1400" dirty="0">
                <a:solidFill>
                  <a:srgbClr val="5F5F5F"/>
                </a:solidFill>
                <a:cs typeface="Calibri"/>
              </a:rPr>
              <a:t>%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</a:t>
            </a:r>
            <a:r>
              <a:rPr sz="14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events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21891" y="1321308"/>
            <a:ext cx="178308" cy="246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53100" y="2441448"/>
            <a:ext cx="256540" cy="291465"/>
          </a:xfrm>
          <a:custGeom>
            <a:avLst/>
            <a:gdLst/>
            <a:ahLst/>
            <a:cxnLst/>
            <a:rect l="l" t="t" r="r" b="b"/>
            <a:pathLst>
              <a:path w="256539" h="291464">
                <a:moveTo>
                  <a:pt x="41282" y="273474"/>
                </a:moveTo>
                <a:lnTo>
                  <a:pt x="30130" y="274796"/>
                </a:lnTo>
                <a:lnTo>
                  <a:pt x="22740" y="279880"/>
                </a:lnTo>
                <a:lnTo>
                  <a:pt x="20065" y="291083"/>
                </a:lnTo>
                <a:lnTo>
                  <a:pt x="256032" y="291083"/>
                </a:lnTo>
                <a:lnTo>
                  <a:pt x="252980" y="279880"/>
                </a:lnTo>
                <a:lnTo>
                  <a:pt x="244760" y="274796"/>
                </a:lnTo>
                <a:lnTo>
                  <a:pt x="233534" y="273557"/>
                </a:lnTo>
                <a:lnTo>
                  <a:pt x="55245" y="273557"/>
                </a:lnTo>
                <a:lnTo>
                  <a:pt x="41282" y="273474"/>
                </a:lnTo>
                <a:close/>
              </a:path>
              <a:path w="256539" h="291464">
                <a:moveTo>
                  <a:pt x="95376" y="218312"/>
                </a:moveTo>
                <a:lnTo>
                  <a:pt x="50164" y="218312"/>
                </a:lnTo>
                <a:lnTo>
                  <a:pt x="55245" y="223393"/>
                </a:lnTo>
                <a:lnTo>
                  <a:pt x="55245" y="273557"/>
                </a:lnTo>
                <a:lnTo>
                  <a:pt x="205866" y="273557"/>
                </a:lnTo>
                <a:lnTo>
                  <a:pt x="226403" y="256268"/>
                </a:lnTo>
                <a:lnTo>
                  <a:pt x="226673" y="255904"/>
                </a:lnTo>
                <a:lnTo>
                  <a:pt x="145541" y="255904"/>
                </a:lnTo>
                <a:lnTo>
                  <a:pt x="131681" y="254577"/>
                </a:lnTo>
                <a:lnTo>
                  <a:pt x="117332" y="250904"/>
                </a:lnTo>
                <a:lnTo>
                  <a:pt x="103911" y="245350"/>
                </a:lnTo>
                <a:lnTo>
                  <a:pt x="92837" y="238378"/>
                </a:lnTo>
                <a:lnTo>
                  <a:pt x="92837" y="223393"/>
                </a:lnTo>
                <a:lnTo>
                  <a:pt x="95376" y="218312"/>
                </a:lnTo>
                <a:close/>
              </a:path>
              <a:path w="256539" h="291464">
                <a:moveTo>
                  <a:pt x="232779" y="273474"/>
                </a:moveTo>
                <a:lnTo>
                  <a:pt x="218439" y="273557"/>
                </a:lnTo>
                <a:lnTo>
                  <a:pt x="233534" y="273557"/>
                </a:lnTo>
                <a:lnTo>
                  <a:pt x="232779" y="273474"/>
                </a:lnTo>
                <a:close/>
              </a:path>
              <a:path w="256539" h="291464">
                <a:moveTo>
                  <a:pt x="173844" y="17525"/>
                </a:moveTo>
                <a:lnTo>
                  <a:pt x="143128" y="17525"/>
                </a:lnTo>
                <a:lnTo>
                  <a:pt x="145541" y="20065"/>
                </a:lnTo>
                <a:lnTo>
                  <a:pt x="155575" y="25145"/>
                </a:lnTo>
                <a:lnTo>
                  <a:pt x="153162" y="25145"/>
                </a:lnTo>
                <a:lnTo>
                  <a:pt x="150622" y="27558"/>
                </a:lnTo>
                <a:lnTo>
                  <a:pt x="150622" y="30099"/>
                </a:lnTo>
                <a:lnTo>
                  <a:pt x="107950" y="110362"/>
                </a:lnTo>
                <a:lnTo>
                  <a:pt x="155575" y="110362"/>
                </a:lnTo>
                <a:lnTo>
                  <a:pt x="180238" y="118590"/>
                </a:lnTo>
                <a:lnTo>
                  <a:pt x="200199" y="134556"/>
                </a:lnTo>
                <a:lnTo>
                  <a:pt x="213564" y="156618"/>
                </a:lnTo>
                <a:lnTo>
                  <a:pt x="218439" y="183133"/>
                </a:lnTo>
                <a:lnTo>
                  <a:pt x="212711" y="211488"/>
                </a:lnTo>
                <a:lnTo>
                  <a:pt x="197088" y="234616"/>
                </a:lnTo>
                <a:lnTo>
                  <a:pt x="173916" y="250195"/>
                </a:lnTo>
                <a:lnTo>
                  <a:pt x="145541" y="255904"/>
                </a:lnTo>
                <a:lnTo>
                  <a:pt x="226673" y="255904"/>
                </a:lnTo>
                <a:lnTo>
                  <a:pt x="242236" y="234965"/>
                </a:lnTo>
                <a:lnTo>
                  <a:pt x="252426" y="210353"/>
                </a:lnTo>
                <a:lnTo>
                  <a:pt x="256032" y="183133"/>
                </a:lnTo>
                <a:lnTo>
                  <a:pt x="249791" y="145859"/>
                </a:lnTo>
                <a:lnTo>
                  <a:pt x="232489" y="114490"/>
                </a:lnTo>
                <a:lnTo>
                  <a:pt x="206257" y="91122"/>
                </a:lnTo>
                <a:lnTo>
                  <a:pt x="173227" y="77850"/>
                </a:lnTo>
                <a:lnTo>
                  <a:pt x="193294" y="37591"/>
                </a:lnTo>
                <a:lnTo>
                  <a:pt x="195834" y="32638"/>
                </a:lnTo>
                <a:lnTo>
                  <a:pt x="193294" y="27558"/>
                </a:lnTo>
                <a:lnTo>
                  <a:pt x="190753" y="25145"/>
                </a:lnTo>
                <a:lnTo>
                  <a:pt x="173844" y="17525"/>
                </a:lnTo>
                <a:close/>
              </a:path>
              <a:path w="256539" h="291464">
                <a:moveTo>
                  <a:pt x="145541" y="200787"/>
                </a:moveTo>
                <a:lnTo>
                  <a:pt x="0" y="200787"/>
                </a:lnTo>
                <a:lnTo>
                  <a:pt x="0" y="218312"/>
                </a:lnTo>
                <a:lnTo>
                  <a:pt x="145541" y="218312"/>
                </a:lnTo>
                <a:lnTo>
                  <a:pt x="145541" y="200787"/>
                </a:lnTo>
                <a:close/>
              </a:path>
              <a:path w="256539" h="291464">
                <a:moveTo>
                  <a:pt x="138049" y="0"/>
                </a:moveTo>
                <a:lnTo>
                  <a:pt x="133096" y="0"/>
                </a:lnTo>
                <a:lnTo>
                  <a:pt x="130555" y="2539"/>
                </a:lnTo>
                <a:lnTo>
                  <a:pt x="130555" y="5079"/>
                </a:lnTo>
                <a:lnTo>
                  <a:pt x="128015" y="5079"/>
                </a:lnTo>
                <a:lnTo>
                  <a:pt x="70230" y="115443"/>
                </a:lnTo>
                <a:lnTo>
                  <a:pt x="68260" y="123285"/>
                </a:lnTo>
                <a:lnTo>
                  <a:pt x="69326" y="131127"/>
                </a:lnTo>
                <a:lnTo>
                  <a:pt x="72749" y="138017"/>
                </a:lnTo>
                <a:lnTo>
                  <a:pt x="77850" y="143001"/>
                </a:lnTo>
                <a:lnTo>
                  <a:pt x="70230" y="158114"/>
                </a:lnTo>
                <a:lnTo>
                  <a:pt x="102870" y="173100"/>
                </a:lnTo>
                <a:lnTo>
                  <a:pt x="110489" y="158114"/>
                </a:lnTo>
                <a:lnTo>
                  <a:pt x="125781" y="158114"/>
                </a:lnTo>
                <a:lnTo>
                  <a:pt x="130921" y="154578"/>
                </a:lnTo>
                <a:lnTo>
                  <a:pt x="135509" y="148081"/>
                </a:lnTo>
                <a:lnTo>
                  <a:pt x="155575" y="110362"/>
                </a:lnTo>
                <a:lnTo>
                  <a:pt x="107950" y="110362"/>
                </a:lnTo>
                <a:lnTo>
                  <a:pt x="92837" y="102869"/>
                </a:lnTo>
                <a:lnTo>
                  <a:pt x="92837" y="97916"/>
                </a:lnTo>
                <a:lnTo>
                  <a:pt x="133096" y="25145"/>
                </a:lnTo>
                <a:lnTo>
                  <a:pt x="133096" y="22606"/>
                </a:lnTo>
                <a:lnTo>
                  <a:pt x="135509" y="20065"/>
                </a:lnTo>
                <a:lnTo>
                  <a:pt x="138049" y="20065"/>
                </a:lnTo>
                <a:lnTo>
                  <a:pt x="140588" y="17525"/>
                </a:lnTo>
                <a:lnTo>
                  <a:pt x="173844" y="17525"/>
                </a:lnTo>
                <a:lnTo>
                  <a:pt x="140588" y="2539"/>
                </a:lnTo>
                <a:lnTo>
                  <a:pt x="138049" y="0"/>
                </a:lnTo>
                <a:close/>
              </a:path>
              <a:path w="256539" h="291464">
                <a:moveTo>
                  <a:pt x="125781" y="158114"/>
                </a:moveTo>
                <a:lnTo>
                  <a:pt x="110489" y="158114"/>
                </a:lnTo>
                <a:lnTo>
                  <a:pt x="117935" y="160047"/>
                </a:lnTo>
                <a:lnTo>
                  <a:pt x="124904" y="158718"/>
                </a:lnTo>
                <a:lnTo>
                  <a:pt x="125781" y="1581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75788" y="1702307"/>
            <a:ext cx="231648" cy="245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96155" y="2069592"/>
            <a:ext cx="272796" cy="2727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67916" y="1311351"/>
            <a:ext cx="5727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cs typeface="Calibri"/>
              </a:rPr>
              <a:t>Step</a:t>
            </a:r>
            <a:r>
              <a:rPr sz="1400" b="1" spc="-9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cs typeface="Calibri"/>
              </a:rPr>
              <a:t>01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84041" y="1692910"/>
            <a:ext cx="5734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cs typeface="Calibri"/>
              </a:rPr>
              <a:t>Step</a:t>
            </a:r>
            <a:r>
              <a:rPr sz="1400" b="1" spc="-9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cs typeface="Calibri"/>
              </a:rPr>
              <a:t>02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75453" y="2073910"/>
            <a:ext cx="573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cs typeface="Calibri"/>
              </a:rPr>
              <a:t>Step</a:t>
            </a:r>
            <a:r>
              <a:rPr sz="1400" b="1" spc="-9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cs typeface="Calibri"/>
              </a:rPr>
              <a:t>03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70497" y="2455291"/>
            <a:ext cx="573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cs typeface="Calibri"/>
              </a:rPr>
              <a:t>Step</a:t>
            </a:r>
            <a:r>
              <a:rPr sz="1400" b="1" spc="-9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cs typeface="Calibri"/>
              </a:rPr>
              <a:t>04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83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367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WOE –</a:t>
            </a:r>
            <a:r>
              <a:rPr sz="2800" spc="-45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Scenario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71017" y="948055"/>
            <a:ext cx="5152390" cy="1056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You are having a dataset ‘rating’ with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following</a:t>
            </a:r>
            <a:r>
              <a:rPr sz="14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variables: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Age: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Comprises of </a:t>
            </a:r>
            <a:r>
              <a:rPr sz="1400" dirty="0">
                <a:solidFill>
                  <a:srgbClr val="5F5F5F"/>
                </a:solidFill>
                <a:cs typeface="Calibri"/>
              </a:rPr>
              <a:t>age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the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customers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Good/Bad: </a:t>
            </a:r>
            <a:r>
              <a:rPr sz="1400" dirty="0">
                <a:solidFill>
                  <a:srgbClr val="5F5F5F"/>
                </a:solidFill>
                <a:cs typeface="Calibri"/>
              </a:rPr>
              <a:t>Rating given 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customers based on their</a:t>
            </a:r>
            <a:r>
              <a:rPr sz="1400" spc="7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behaviour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74994" y="967739"/>
          <a:ext cx="2033270" cy="319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/>
                <a:gridCol w="1309370"/>
              </a:tblGrid>
              <a:tr h="29044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Good /</a:t>
                      </a:r>
                      <a:r>
                        <a:rPr sz="14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9C13"/>
                    </a:solidFill>
                  </a:tcPr>
                </a:tc>
              </a:tr>
              <a:tr h="2904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5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4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4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5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4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4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5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4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4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848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WOE – Tasks To</a:t>
            </a:r>
            <a:r>
              <a:rPr sz="2800" spc="-6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Do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700145" y="3000501"/>
            <a:ext cx="2032635" cy="568325"/>
          </a:xfrm>
          <a:custGeom>
            <a:avLst/>
            <a:gdLst/>
            <a:ahLst/>
            <a:cxnLst/>
            <a:rect l="l" t="t" r="r" b="b"/>
            <a:pathLst>
              <a:path w="2032635" h="568325">
                <a:moveTo>
                  <a:pt x="2032253" y="0"/>
                </a:moveTo>
                <a:lnTo>
                  <a:pt x="2006290" y="40373"/>
                </a:lnTo>
                <a:lnTo>
                  <a:pt x="1978986" y="79357"/>
                </a:lnTo>
                <a:lnTo>
                  <a:pt x="1950390" y="116939"/>
                </a:lnTo>
                <a:lnTo>
                  <a:pt x="1920550" y="153108"/>
                </a:lnTo>
                <a:lnTo>
                  <a:pt x="1889516" y="187852"/>
                </a:lnTo>
                <a:lnTo>
                  <a:pt x="1857337" y="221160"/>
                </a:lnTo>
                <a:lnTo>
                  <a:pt x="1824062" y="253019"/>
                </a:lnTo>
                <a:lnTo>
                  <a:pt x="1789739" y="283419"/>
                </a:lnTo>
                <a:lnTo>
                  <a:pt x="1754419" y="312347"/>
                </a:lnTo>
                <a:lnTo>
                  <a:pt x="1718149" y="339792"/>
                </a:lnTo>
                <a:lnTo>
                  <a:pt x="1680980" y="365741"/>
                </a:lnTo>
                <a:lnTo>
                  <a:pt x="1642959" y="390184"/>
                </a:lnTo>
                <a:lnTo>
                  <a:pt x="1604136" y="413109"/>
                </a:lnTo>
                <a:lnTo>
                  <a:pt x="1564561" y="434503"/>
                </a:lnTo>
                <a:lnTo>
                  <a:pt x="1524281" y="454356"/>
                </a:lnTo>
                <a:lnTo>
                  <a:pt x="1483347" y="472655"/>
                </a:lnTo>
                <a:lnTo>
                  <a:pt x="1441807" y="489389"/>
                </a:lnTo>
                <a:lnTo>
                  <a:pt x="1399709" y="504546"/>
                </a:lnTo>
                <a:lnTo>
                  <a:pt x="1357104" y="518115"/>
                </a:lnTo>
                <a:lnTo>
                  <a:pt x="1314040" y="530083"/>
                </a:lnTo>
                <a:lnTo>
                  <a:pt x="1270566" y="540439"/>
                </a:lnTo>
                <a:lnTo>
                  <a:pt x="1226732" y="549172"/>
                </a:lnTo>
                <a:lnTo>
                  <a:pt x="1182586" y="556269"/>
                </a:lnTo>
                <a:lnTo>
                  <a:pt x="1138176" y="561719"/>
                </a:lnTo>
                <a:lnTo>
                  <a:pt x="1093554" y="565510"/>
                </a:lnTo>
                <a:lnTo>
                  <a:pt x="1048766" y="567631"/>
                </a:lnTo>
                <a:lnTo>
                  <a:pt x="1003863" y="568070"/>
                </a:lnTo>
                <a:lnTo>
                  <a:pt x="958893" y="566814"/>
                </a:lnTo>
                <a:lnTo>
                  <a:pt x="913906" y="563854"/>
                </a:lnTo>
                <a:lnTo>
                  <a:pt x="868949" y="559176"/>
                </a:lnTo>
                <a:lnTo>
                  <a:pt x="824074" y="552769"/>
                </a:lnTo>
                <a:lnTo>
                  <a:pt x="779328" y="544621"/>
                </a:lnTo>
                <a:lnTo>
                  <a:pt x="734760" y="534721"/>
                </a:lnTo>
                <a:lnTo>
                  <a:pt x="690419" y="523057"/>
                </a:lnTo>
                <a:lnTo>
                  <a:pt x="646356" y="509617"/>
                </a:lnTo>
                <a:lnTo>
                  <a:pt x="602617" y="494390"/>
                </a:lnTo>
                <a:lnTo>
                  <a:pt x="559254" y="477363"/>
                </a:lnTo>
                <a:lnTo>
                  <a:pt x="516313" y="458526"/>
                </a:lnTo>
                <a:lnTo>
                  <a:pt x="473846" y="437866"/>
                </a:lnTo>
                <a:lnTo>
                  <a:pt x="431900" y="415372"/>
                </a:lnTo>
                <a:lnTo>
                  <a:pt x="390525" y="391033"/>
                </a:lnTo>
                <a:lnTo>
                  <a:pt x="347826" y="363482"/>
                </a:lnTo>
                <a:lnTo>
                  <a:pt x="306422" y="334204"/>
                </a:lnTo>
                <a:lnTo>
                  <a:pt x="266362" y="303245"/>
                </a:lnTo>
                <a:lnTo>
                  <a:pt x="227692" y="270652"/>
                </a:lnTo>
                <a:lnTo>
                  <a:pt x="190462" y="236474"/>
                </a:lnTo>
                <a:lnTo>
                  <a:pt x="154720" y="200757"/>
                </a:lnTo>
                <a:lnTo>
                  <a:pt x="120512" y="163549"/>
                </a:lnTo>
                <a:lnTo>
                  <a:pt x="87889" y="124899"/>
                </a:lnTo>
                <a:lnTo>
                  <a:pt x="56896" y="84852"/>
                </a:lnTo>
                <a:lnTo>
                  <a:pt x="27584" y="43457"/>
                </a:lnTo>
                <a:lnTo>
                  <a:pt x="0" y="762"/>
                </a:lnTo>
              </a:path>
            </a:pathLst>
          </a:custGeom>
          <a:ln w="1981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7351" y="1576451"/>
            <a:ext cx="2035175" cy="572135"/>
          </a:xfrm>
          <a:custGeom>
            <a:avLst/>
            <a:gdLst/>
            <a:ahLst/>
            <a:cxnLst/>
            <a:rect l="l" t="t" r="r" b="b"/>
            <a:pathLst>
              <a:path w="2035175" h="572135">
                <a:moveTo>
                  <a:pt x="2035048" y="568070"/>
                </a:moveTo>
                <a:lnTo>
                  <a:pt x="2009084" y="527696"/>
                </a:lnTo>
                <a:lnTo>
                  <a:pt x="1981780" y="488713"/>
                </a:lnTo>
                <a:lnTo>
                  <a:pt x="1953184" y="451130"/>
                </a:lnTo>
                <a:lnTo>
                  <a:pt x="1923344" y="414961"/>
                </a:lnTo>
                <a:lnTo>
                  <a:pt x="1892310" y="380217"/>
                </a:lnTo>
                <a:lnTo>
                  <a:pt x="1860131" y="346909"/>
                </a:lnTo>
                <a:lnTo>
                  <a:pt x="1826856" y="315050"/>
                </a:lnTo>
                <a:lnTo>
                  <a:pt x="1792533" y="284650"/>
                </a:lnTo>
                <a:lnTo>
                  <a:pt x="1757213" y="255722"/>
                </a:lnTo>
                <a:lnTo>
                  <a:pt x="1720943" y="228277"/>
                </a:lnTo>
                <a:lnTo>
                  <a:pt x="1683774" y="202328"/>
                </a:lnTo>
                <a:lnTo>
                  <a:pt x="1645753" y="177885"/>
                </a:lnTo>
                <a:lnTo>
                  <a:pt x="1606930" y="154960"/>
                </a:lnTo>
                <a:lnTo>
                  <a:pt x="1567355" y="133566"/>
                </a:lnTo>
                <a:lnTo>
                  <a:pt x="1527075" y="113713"/>
                </a:lnTo>
                <a:lnTo>
                  <a:pt x="1486141" y="95414"/>
                </a:lnTo>
                <a:lnTo>
                  <a:pt x="1444601" y="78680"/>
                </a:lnTo>
                <a:lnTo>
                  <a:pt x="1402503" y="63523"/>
                </a:lnTo>
                <a:lnTo>
                  <a:pt x="1359898" y="49954"/>
                </a:lnTo>
                <a:lnTo>
                  <a:pt x="1316834" y="37986"/>
                </a:lnTo>
                <a:lnTo>
                  <a:pt x="1273360" y="27630"/>
                </a:lnTo>
                <a:lnTo>
                  <a:pt x="1229526" y="18897"/>
                </a:lnTo>
                <a:lnTo>
                  <a:pt x="1185380" y="11800"/>
                </a:lnTo>
                <a:lnTo>
                  <a:pt x="1140970" y="6350"/>
                </a:lnTo>
                <a:lnTo>
                  <a:pt x="1096348" y="2559"/>
                </a:lnTo>
                <a:lnTo>
                  <a:pt x="1051560" y="438"/>
                </a:lnTo>
                <a:lnTo>
                  <a:pt x="1006657" y="0"/>
                </a:lnTo>
                <a:lnTo>
                  <a:pt x="961687" y="1255"/>
                </a:lnTo>
                <a:lnTo>
                  <a:pt x="916700" y="4215"/>
                </a:lnTo>
                <a:lnTo>
                  <a:pt x="871743" y="8894"/>
                </a:lnTo>
                <a:lnTo>
                  <a:pt x="826868" y="15301"/>
                </a:lnTo>
                <a:lnTo>
                  <a:pt x="782122" y="23448"/>
                </a:lnTo>
                <a:lnTo>
                  <a:pt x="737554" y="33348"/>
                </a:lnTo>
                <a:lnTo>
                  <a:pt x="693213" y="45012"/>
                </a:lnTo>
                <a:lnTo>
                  <a:pt x="649150" y="58452"/>
                </a:lnTo>
                <a:lnTo>
                  <a:pt x="605411" y="73679"/>
                </a:lnTo>
                <a:lnTo>
                  <a:pt x="562048" y="90706"/>
                </a:lnTo>
                <a:lnTo>
                  <a:pt x="519107" y="109543"/>
                </a:lnTo>
                <a:lnTo>
                  <a:pt x="476640" y="130203"/>
                </a:lnTo>
                <a:lnTo>
                  <a:pt x="434694" y="152697"/>
                </a:lnTo>
                <a:lnTo>
                  <a:pt x="393319" y="177037"/>
                </a:lnTo>
                <a:lnTo>
                  <a:pt x="350217" y="204879"/>
                </a:lnTo>
                <a:lnTo>
                  <a:pt x="308437" y="234480"/>
                </a:lnTo>
                <a:lnTo>
                  <a:pt x="268027" y="265790"/>
                </a:lnTo>
                <a:lnTo>
                  <a:pt x="229038" y="298759"/>
                </a:lnTo>
                <a:lnTo>
                  <a:pt x="191517" y="333339"/>
                </a:lnTo>
                <a:lnTo>
                  <a:pt x="155514" y="369480"/>
                </a:lnTo>
                <a:lnTo>
                  <a:pt x="121079" y="407133"/>
                </a:lnTo>
                <a:lnTo>
                  <a:pt x="88261" y="446248"/>
                </a:lnTo>
                <a:lnTo>
                  <a:pt x="57109" y="486778"/>
                </a:lnTo>
                <a:lnTo>
                  <a:pt x="27672" y="528671"/>
                </a:lnTo>
                <a:lnTo>
                  <a:pt x="0" y="571880"/>
                </a:lnTo>
              </a:path>
            </a:pathLst>
          </a:custGeom>
          <a:ln w="1981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5016" y="2139149"/>
            <a:ext cx="865505" cy="866775"/>
          </a:xfrm>
          <a:custGeom>
            <a:avLst/>
            <a:gdLst/>
            <a:ahLst/>
            <a:cxnLst/>
            <a:rect l="l" t="t" r="r" b="b"/>
            <a:pathLst>
              <a:path w="865504" h="866775">
                <a:moveTo>
                  <a:pt x="454850" y="0"/>
                </a:moveTo>
                <a:lnTo>
                  <a:pt x="410479" y="0"/>
                </a:lnTo>
                <a:lnTo>
                  <a:pt x="366297" y="4514"/>
                </a:lnTo>
                <a:lnTo>
                  <a:pt x="322678" y="13543"/>
                </a:lnTo>
                <a:lnTo>
                  <a:pt x="280000" y="27086"/>
                </a:lnTo>
                <a:lnTo>
                  <a:pt x="238638" y="45144"/>
                </a:lnTo>
                <a:lnTo>
                  <a:pt x="198969" y="67716"/>
                </a:lnTo>
                <a:lnTo>
                  <a:pt x="161369" y="94802"/>
                </a:lnTo>
                <a:lnTo>
                  <a:pt x="126214" y="126403"/>
                </a:lnTo>
                <a:lnTo>
                  <a:pt x="94660" y="161633"/>
                </a:lnTo>
                <a:lnTo>
                  <a:pt x="67614" y="199305"/>
                </a:lnTo>
                <a:lnTo>
                  <a:pt x="45076" y="239043"/>
                </a:lnTo>
                <a:lnTo>
                  <a:pt x="27045" y="280472"/>
                </a:lnTo>
                <a:lnTo>
                  <a:pt x="13522" y="323216"/>
                </a:lnTo>
                <a:lnTo>
                  <a:pt x="4507" y="366899"/>
                </a:lnTo>
                <a:lnTo>
                  <a:pt x="0" y="411145"/>
                </a:lnTo>
                <a:lnTo>
                  <a:pt x="0" y="455580"/>
                </a:lnTo>
                <a:lnTo>
                  <a:pt x="4507" y="499826"/>
                </a:lnTo>
                <a:lnTo>
                  <a:pt x="13522" y="543509"/>
                </a:lnTo>
                <a:lnTo>
                  <a:pt x="27045" y="586253"/>
                </a:lnTo>
                <a:lnTo>
                  <a:pt x="45076" y="627682"/>
                </a:lnTo>
                <a:lnTo>
                  <a:pt x="67614" y="667420"/>
                </a:lnTo>
                <a:lnTo>
                  <a:pt x="94660" y="705092"/>
                </a:lnTo>
                <a:lnTo>
                  <a:pt x="126214" y="740321"/>
                </a:lnTo>
                <a:lnTo>
                  <a:pt x="161369" y="771922"/>
                </a:lnTo>
                <a:lnTo>
                  <a:pt x="198969" y="799009"/>
                </a:lnTo>
                <a:lnTo>
                  <a:pt x="238638" y="821581"/>
                </a:lnTo>
                <a:lnTo>
                  <a:pt x="280000" y="839639"/>
                </a:lnTo>
                <a:lnTo>
                  <a:pt x="322678" y="853182"/>
                </a:lnTo>
                <a:lnTo>
                  <a:pt x="366297" y="862211"/>
                </a:lnTo>
                <a:lnTo>
                  <a:pt x="410479" y="866725"/>
                </a:lnTo>
                <a:lnTo>
                  <a:pt x="454850" y="866725"/>
                </a:lnTo>
                <a:lnTo>
                  <a:pt x="499033" y="862211"/>
                </a:lnTo>
                <a:lnTo>
                  <a:pt x="542651" y="853182"/>
                </a:lnTo>
                <a:lnTo>
                  <a:pt x="585330" y="839639"/>
                </a:lnTo>
                <a:lnTo>
                  <a:pt x="626691" y="821581"/>
                </a:lnTo>
                <a:lnTo>
                  <a:pt x="666360" y="799009"/>
                </a:lnTo>
                <a:lnTo>
                  <a:pt x="703961" y="771922"/>
                </a:lnTo>
                <a:lnTo>
                  <a:pt x="739116" y="740321"/>
                </a:lnTo>
                <a:lnTo>
                  <a:pt x="770669" y="705092"/>
                </a:lnTo>
                <a:lnTo>
                  <a:pt x="797715" y="667420"/>
                </a:lnTo>
                <a:lnTo>
                  <a:pt x="820254" y="627682"/>
                </a:lnTo>
                <a:lnTo>
                  <a:pt x="838284" y="586253"/>
                </a:lnTo>
                <a:lnTo>
                  <a:pt x="851807" y="543509"/>
                </a:lnTo>
                <a:lnTo>
                  <a:pt x="860822" y="499826"/>
                </a:lnTo>
                <a:lnTo>
                  <a:pt x="865330" y="455580"/>
                </a:lnTo>
                <a:lnTo>
                  <a:pt x="865330" y="411145"/>
                </a:lnTo>
                <a:lnTo>
                  <a:pt x="860822" y="366899"/>
                </a:lnTo>
                <a:lnTo>
                  <a:pt x="851807" y="323216"/>
                </a:lnTo>
                <a:lnTo>
                  <a:pt x="838284" y="280472"/>
                </a:lnTo>
                <a:lnTo>
                  <a:pt x="820254" y="239043"/>
                </a:lnTo>
                <a:lnTo>
                  <a:pt x="797715" y="199305"/>
                </a:lnTo>
                <a:lnTo>
                  <a:pt x="770669" y="161633"/>
                </a:lnTo>
                <a:lnTo>
                  <a:pt x="739116" y="126403"/>
                </a:lnTo>
                <a:lnTo>
                  <a:pt x="703961" y="94802"/>
                </a:lnTo>
                <a:lnTo>
                  <a:pt x="666360" y="67716"/>
                </a:lnTo>
                <a:lnTo>
                  <a:pt x="626691" y="45144"/>
                </a:lnTo>
                <a:lnTo>
                  <a:pt x="585330" y="27086"/>
                </a:lnTo>
                <a:lnTo>
                  <a:pt x="542651" y="13543"/>
                </a:lnTo>
                <a:lnTo>
                  <a:pt x="499033" y="4514"/>
                </a:lnTo>
                <a:lnTo>
                  <a:pt x="454850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05016" y="2139149"/>
            <a:ext cx="865505" cy="866775"/>
          </a:xfrm>
          <a:custGeom>
            <a:avLst/>
            <a:gdLst/>
            <a:ahLst/>
            <a:cxnLst/>
            <a:rect l="l" t="t" r="r" b="b"/>
            <a:pathLst>
              <a:path w="865504" h="866775">
                <a:moveTo>
                  <a:pt x="739116" y="740321"/>
                </a:moveTo>
                <a:lnTo>
                  <a:pt x="770669" y="705092"/>
                </a:lnTo>
                <a:lnTo>
                  <a:pt x="797715" y="667420"/>
                </a:lnTo>
                <a:lnTo>
                  <a:pt x="820254" y="627682"/>
                </a:lnTo>
                <a:lnTo>
                  <a:pt x="838284" y="586253"/>
                </a:lnTo>
                <a:lnTo>
                  <a:pt x="851807" y="543509"/>
                </a:lnTo>
                <a:lnTo>
                  <a:pt x="860822" y="499826"/>
                </a:lnTo>
                <a:lnTo>
                  <a:pt x="865330" y="455580"/>
                </a:lnTo>
                <a:lnTo>
                  <a:pt x="865330" y="411145"/>
                </a:lnTo>
                <a:lnTo>
                  <a:pt x="860822" y="366899"/>
                </a:lnTo>
                <a:lnTo>
                  <a:pt x="851807" y="323216"/>
                </a:lnTo>
                <a:lnTo>
                  <a:pt x="838284" y="280472"/>
                </a:lnTo>
                <a:lnTo>
                  <a:pt x="820254" y="239043"/>
                </a:lnTo>
                <a:lnTo>
                  <a:pt x="797715" y="199305"/>
                </a:lnTo>
                <a:lnTo>
                  <a:pt x="770669" y="161633"/>
                </a:lnTo>
                <a:lnTo>
                  <a:pt x="739116" y="126403"/>
                </a:lnTo>
                <a:lnTo>
                  <a:pt x="703961" y="94802"/>
                </a:lnTo>
                <a:lnTo>
                  <a:pt x="666360" y="67716"/>
                </a:lnTo>
                <a:lnTo>
                  <a:pt x="626691" y="45144"/>
                </a:lnTo>
                <a:lnTo>
                  <a:pt x="585330" y="27086"/>
                </a:lnTo>
                <a:lnTo>
                  <a:pt x="542651" y="13543"/>
                </a:lnTo>
                <a:lnTo>
                  <a:pt x="499033" y="4514"/>
                </a:lnTo>
                <a:lnTo>
                  <a:pt x="454850" y="0"/>
                </a:lnTo>
                <a:lnTo>
                  <a:pt x="410479" y="0"/>
                </a:lnTo>
                <a:lnTo>
                  <a:pt x="366297" y="4514"/>
                </a:lnTo>
                <a:lnTo>
                  <a:pt x="322678" y="13543"/>
                </a:lnTo>
                <a:lnTo>
                  <a:pt x="280000" y="27086"/>
                </a:lnTo>
                <a:lnTo>
                  <a:pt x="238638" y="45144"/>
                </a:lnTo>
                <a:lnTo>
                  <a:pt x="198969" y="67716"/>
                </a:lnTo>
                <a:lnTo>
                  <a:pt x="161369" y="94802"/>
                </a:lnTo>
                <a:lnTo>
                  <a:pt x="126214" y="126403"/>
                </a:lnTo>
                <a:lnTo>
                  <a:pt x="94660" y="161633"/>
                </a:lnTo>
                <a:lnTo>
                  <a:pt x="67614" y="199305"/>
                </a:lnTo>
                <a:lnTo>
                  <a:pt x="45076" y="239043"/>
                </a:lnTo>
                <a:lnTo>
                  <a:pt x="27045" y="280472"/>
                </a:lnTo>
                <a:lnTo>
                  <a:pt x="13522" y="323216"/>
                </a:lnTo>
                <a:lnTo>
                  <a:pt x="4507" y="366899"/>
                </a:lnTo>
                <a:lnTo>
                  <a:pt x="0" y="411145"/>
                </a:lnTo>
                <a:lnTo>
                  <a:pt x="0" y="455580"/>
                </a:lnTo>
                <a:lnTo>
                  <a:pt x="4507" y="499826"/>
                </a:lnTo>
                <a:lnTo>
                  <a:pt x="13522" y="543509"/>
                </a:lnTo>
                <a:lnTo>
                  <a:pt x="27045" y="586253"/>
                </a:lnTo>
                <a:lnTo>
                  <a:pt x="45076" y="627682"/>
                </a:lnTo>
                <a:lnTo>
                  <a:pt x="67614" y="667420"/>
                </a:lnTo>
                <a:lnTo>
                  <a:pt x="94660" y="705092"/>
                </a:lnTo>
                <a:lnTo>
                  <a:pt x="126214" y="740321"/>
                </a:lnTo>
                <a:lnTo>
                  <a:pt x="161369" y="771922"/>
                </a:lnTo>
                <a:lnTo>
                  <a:pt x="198969" y="799009"/>
                </a:lnTo>
                <a:lnTo>
                  <a:pt x="238638" y="821581"/>
                </a:lnTo>
                <a:lnTo>
                  <a:pt x="280000" y="839639"/>
                </a:lnTo>
                <a:lnTo>
                  <a:pt x="322678" y="853182"/>
                </a:lnTo>
                <a:lnTo>
                  <a:pt x="366297" y="862211"/>
                </a:lnTo>
                <a:lnTo>
                  <a:pt x="410479" y="866725"/>
                </a:lnTo>
                <a:lnTo>
                  <a:pt x="454850" y="866725"/>
                </a:lnTo>
                <a:lnTo>
                  <a:pt x="499033" y="862211"/>
                </a:lnTo>
                <a:lnTo>
                  <a:pt x="542651" y="853182"/>
                </a:lnTo>
                <a:lnTo>
                  <a:pt x="585330" y="839639"/>
                </a:lnTo>
                <a:lnTo>
                  <a:pt x="626691" y="821581"/>
                </a:lnTo>
                <a:lnTo>
                  <a:pt x="666360" y="799009"/>
                </a:lnTo>
                <a:lnTo>
                  <a:pt x="703961" y="771922"/>
                </a:lnTo>
                <a:lnTo>
                  <a:pt x="739116" y="740321"/>
                </a:lnTo>
                <a:close/>
              </a:path>
            </a:pathLst>
          </a:custGeom>
          <a:ln w="38100">
            <a:solidFill>
              <a:srgbClr val="0D80B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61753" y="2140608"/>
            <a:ext cx="866775" cy="865505"/>
          </a:xfrm>
          <a:custGeom>
            <a:avLst/>
            <a:gdLst/>
            <a:ahLst/>
            <a:cxnLst/>
            <a:rect l="l" t="t" r="r" b="b"/>
            <a:pathLst>
              <a:path w="866775" h="865505">
                <a:moveTo>
                  <a:pt x="455580" y="0"/>
                </a:moveTo>
                <a:lnTo>
                  <a:pt x="411145" y="0"/>
                </a:lnTo>
                <a:lnTo>
                  <a:pt x="366899" y="4507"/>
                </a:lnTo>
                <a:lnTo>
                  <a:pt x="323216" y="13522"/>
                </a:lnTo>
                <a:lnTo>
                  <a:pt x="280472" y="27045"/>
                </a:lnTo>
                <a:lnTo>
                  <a:pt x="239043" y="45076"/>
                </a:lnTo>
                <a:lnTo>
                  <a:pt x="199305" y="67614"/>
                </a:lnTo>
                <a:lnTo>
                  <a:pt x="161633" y="94660"/>
                </a:lnTo>
                <a:lnTo>
                  <a:pt x="126403" y="126214"/>
                </a:lnTo>
                <a:lnTo>
                  <a:pt x="94802" y="161369"/>
                </a:lnTo>
                <a:lnTo>
                  <a:pt x="67716" y="198969"/>
                </a:lnTo>
                <a:lnTo>
                  <a:pt x="45144" y="238638"/>
                </a:lnTo>
                <a:lnTo>
                  <a:pt x="27086" y="280000"/>
                </a:lnTo>
                <a:lnTo>
                  <a:pt x="13543" y="322678"/>
                </a:lnTo>
                <a:lnTo>
                  <a:pt x="4514" y="366297"/>
                </a:lnTo>
                <a:lnTo>
                  <a:pt x="0" y="410479"/>
                </a:lnTo>
                <a:lnTo>
                  <a:pt x="0" y="454850"/>
                </a:lnTo>
                <a:lnTo>
                  <a:pt x="4514" y="499033"/>
                </a:lnTo>
                <a:lnTo>
                  <a:pt x="13543" y="542651"/>
                </a:lnTo>
                <a:lnTo>
                  <a:pt x="27086" y="585330"/>
                </a:lnTo>
                <a:lnTo>
                  <a:pt x="45144" y="626691"/>
                </a:lnTo>
                <a:lnTo>
                  <a:pt x="67716" y="666360"/>
                </a:lnTo>
                <a:lnTo>
                  <a:pt x="94802" y="703961"/>
                </a:lnTo>
                <a:lnTo>
                  <a:pt x="126403" y="739116"/>
                </a:lnTo>
                <a:lnTo>
                  <a:pt x="161633" y="770669"/>
                </a:lnTo>
                <a:lnTo>
                  <a:pt x="199305" y="797715"/>
                </a:lnTo>
                <a:lnTo>
                  <a:pt x="239043" y="820254"/>
                </a:lnTo>
                <a:lnTo>
                  <a:pt x="280472" y="838284"/>
                </a:lnTo>
                <a:lnTo>
                  <a:pt x="323216" y="851807"/>
                </a:lnTo>
                <a:lnTo>
                  <a:pt x="366899" y="860822"/>
                </a:lnTo>
                <a:lnTo>
                  <a:pt x="411145" y="865330"/>
                </a:lnTo>
                <a:lnTo>
                  <a:pt x="455580" y="865330"/>
                </a:lnTo>
                <a:lnTo>
                  <a:pt x="499826" y="860822"/>
                </a:lnTo>
                <a:lnTo>
                  <a:pt x="543509" y="851807"/>
                </a:lnTo>
                <a:lnTo>
                  <a:pt x="586253" y="838284"/>
                </a:lnTo>
                <a:lnTo>
                  <a:pt x="627682" y="820254"/>
                </a:lnTo>
                <a:lnTo>
                  <a:pt x="667420" y="797715"/>
                </a:lnTo>
                <a:lnTo>
                  <a:pt x="705092" y="770669"/>
                </a:lnTo>
                <a:lnTo>
                  <a:pt x="740321" y="739116"/>
                </a:lnTo>
                <a:lnTo>
                  <a:pt x="771922" y="703961"/>
                </a:lnTo>
                <a:lnTo>
                  <a:pt x="799009" y="666360"/>
                </a:lnTo>
                <a:lnTo>
                  <a:pt x="821581" y="626691"/>
                </a:lnTo>
                <a:lnTo>
                  <a:pt x="839639" y="585330"/>
                </a:lnTo>
                <a:lnTo>
                  <a:pt x="853182" y="542651"/>
                </a:lnTo>
                <a:lnTo>
                  <a:pt x="862211" y="499033"/>
                </a:lnTo>
                <a:lnTo>
                  <a:pt x="866725" y="454850"/>
                </a:lnTo>
                <a:lnTo>
                  <a:pt x="866725" y="410479"/>
                </a:lnTo>
                <a:lnTo>
                  <a:pt x="862211" y="366297"/>
                </a:lnTo>
                <a:lnTo>
                  <a:pt x="853182" y="322678"/>
                </a:lnTo>
                <a:lnTo>
                  <a:pt x="839639" y="280000"/>
                </a:lnTo>
                <a:lnTo>
                  <a:pt x="821581" y="238638"/>
                </a:lnTo>
                <a:lnTo>
                  <a:pt x="799009" y="198969"/>
                </a:lnTo>
                <a:lnTo>
                  <a:pt x="771922" y="161369"/>
                </a:lnTo>
                <a:lnTo>
                  <a:pt x="740321" y="126214"/>
                </a:lnTo>
                <a:lnTo>
                  <a:pt x="705092" y="94660"/>
                </a:lnTo>
                <a:lnTo>
                  <a:pt x="667420" y="67614"/>
                </a:lnTo>
                <a:lnTo>
                  <a:pt x="627682" y="45076"/>
                </a:lnTo>
                <a:lnTo>
                  <a:pt x="586253" y="27045"/>
                </a:lnTo>
                <a:lnTo>
                  <a:pt x="543509" y="13522"/>
                </a:lnTo>
                <a:lnTo>
                  <a:pt x="499826" y="4507"/>
                </a:lnTo>
                <a:lnTo>
                  <a:pt x="45558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753" y="2140608"/>
            <a:ext cx="866775" cy="865505"/>
          </a:xfrm>
          <a:custGeom>
            <a:avLst/>
            <a:gdLst/>
            <a:ahLst/>
            <a:cxnLst/>
            <a:rect l="l" t="t" r="r" b="b"/>
            <a:pathLst>
              <a:path w="866775" h="865505">
                <a:moveTo>
                  <a:pt x="740321" y="739116"/>
                </a:moveTo>
                <a:lnTo>
                  <a:pt x="771922" y="703961"/>
                </a:lnTo>
                <a:lnTo>
                  <a:pt x="799009" y="666360"/>
                </a:lnTo>
                <a:lnTo>
                  <a:pt x="821581" y="626691"/>
                </a:lnTo>
                <a:lnTo>
                  <a:pt x="839639" y="585330"/>
                </a:lnTo>
                <a:lnTo>
                  <a:pt x="853182" y="542651"/>
                </a:lnTo>
                <a:lnTo>
                  <a:pt x="862211" y="499033"/>
                </a:lnTo>
                <a:lnTo>
                  <a:pt x="866725" y="454850"/>
                </a:lnTo>
                <a:lnTo>
                  <a:pt x="866725" y="410479"/>
                </a:lnTo>
                <a:lnTo>
                  <a:pt x="862211" y="366297"/>
                </a:lnTo>
                <a:lnTo>
                  <a:pt x="853182" y="322678"/>
                </a:lnTo>
                <a:lnTo>
                  <a:pt x="839639" y="280000"/>
                </a:lnTo>
                <a:lnTo>
                  <a:pt x="821581" y="238638"/>
                </a:lnTo>
                <a:lnTo>
                  <a:pt x="799009" y="198969"/>
                </a:lnTo>
                <a:lnTo>
                  <a:pt x="771922" y="161369"/>
                </a:lnTo>
                <a:lnTo>
                  <a:pt x="740321" y="126214"/>
                </a:lnTo>
                <a:lnTo>
                  <a:pt x="705092" y="94660"/>
                </a:lnTo>
                <a:lnTo>
                  <a:pt x="667420" y="67614"/>
                </a:lnTo>
                <a:lnTo>
                  <a:pt x="627682" y="45076"/>
                </a:lnTo>
                <a:lnTo>
                  <a:pt x="586253" y="27045"/>
                </a:lnTo>
                <a:lnTo>
                  <a:pt x="543509" y="13522"/>
                </a:lnTo>
                <a:lnTo>
                  <a:pt x="499826" y="4507"/>
                </a:lnTo>
                <a:lnTo>
                  <a:pt x="455580" y="0"/>
                </a:lnTo>
                <a:lnTo>
                  <a:pt x="411145" y="0"/>
                </a:lnTo>
                <a:lnTo>
                  <a:pt x="366899" y="4507"/>
                </a:lnTo>
                <a:lnTo>
                  <a:pt x="323216" y="13522"/>
                </a:lnTo>
                <a:lnTo>
                  <a:pt x="280472" y="27045"/>
                </a:lnTo>
                <a:lnTo>
                  <a:pt x="239043" y="45076"/>
                </a:lnTo>
                <a:lnTo>
                  <a:pt x="199305" y="67614"/>
                </a:lnTo>
                <a:lnTo>
                  <a:pt x="161633" y="94660"/>
                </a:lnTo>
                <a:lnTo>
                  <a:pt x="126403" y="126214"/>
                </a:lnTo>
                <a:lnTo>
                  <a:pt x="94802" y="161369"/>
                </a:lnTo>
                <a:lnTo>
                  <a:pt x="67716" y="198969"/>
                </a:lnTo>
                <a:lnTo>
                  <a:pt x="45144" y="238638"/>
                </a:lnTo>
                <a:lnTo>
                  <a:pt x="27086" y="280000"/>
                </a:lnTo>
                <a:lnTo>
                  <a:pt x="13543" y="322678"/>
                </a:lnTo>
                <a:lnTo>
                  <a:pt x="4514" y="366297"/>
                </a:lnTo>
                <a:lnTo>
                  <a:pt x="0" y="410479"/>
                </a:lnTo>
                <a:lnTo>
                  <a:pt x="0" y="454850"/>
                </a:lnTo>
                <a:lnTo>
                  <a:pt x="4514" y="499033"/>
                </a:lnTo>
                <a:lnTo>
                  <a:pt x="13543" y="542651"/>
                </a:lnTo>
                <a:lnTo>
                  <a:pt x="27086" y="585330"/>
                </a:lnTo>
                <a:lnTo>
                  <a:pt x="45144" y="626691"/>
                </a:lnTo>
                <a:lnTo>
                  <a:pt x="67716" y="666360"/>
                </a:lnTo>
                <a:lnTo>
                  <a:pt x="94802" y="703961"/>
                </a:lnTo>
                <a:lnTo>
                  <a:pt x="126403" y="739116"/>
                </a:lnTo>
                <a:lnTo>
                  <a:pt x="161633" y="770669"/>
                </a:lnTo>
                <a:lnTo>
                  <a:pt x="199305" y="797715"/>
                </a:lnTo>
                <a:lnTo>
                  <a:pt x="239043" y="820254"/>
                </a:lnTo>
                <a:lnTo>
                  <a:pt x="280472" y="838284"/>
                </a:lnTo>
                <a:lnTo>
                  <a:pt x="323216" y="851807"/>
                </a:lnTo>
                <a:lnTo>
                  <a:pt x="366899" y="860822"/>
                </a:lnTo>
                <a:lnTo>
                  <a:pt x="411145" y="865330"/>
                </a:lnTo>
                <a:lnTo>
                  <a:pt x="455580" y="865330"/>
                </a:lnTo>
                <a:lnTo>
                  <a:pt x="499826" y="860822"/>
                </a:lnTo>
                <a:lnTo>
                  <a:pt x="543509" y="851807"/>
                </a:lnTo>
                <a:lnTo>
                  <a:pt x="586253" y="838284"/>
                </a:lnTo>
                <a:lnTo>
                  <a:pt x="627682" y="820254"/>
                </a:lnTo>
                <a:lnTo>
                  <a:pt x="667420" y="797715"/>
                </a:lnTo>
                <a:lnTo>
                  <a:pt x="705092" y="770669"/>
                </a:lnTo>
                <a:lnTo>
                  <a:pt x="740321" y="739116"/>
                </a:lnTo>
                <a:close/>
              </a:path>
            </a:pathLst>
          </a:custGeom>
          <a:ln w="38100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8326" y="2121535"/>
            <a:ext cx="206248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Calculate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WOE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age  variable such that </a:t>
            </a:r>
            <a:r>
              <a:rPr sz="1400" dirty="0">
                <a:solidFill>
                  <a:srgbClr val="5F5F5F"/>
                </a:solidFill>
                <a:cs typeface="Calibri"/>
              </a:rPr>
              <a:t>it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forms </a:t>
            </a:r>
            <a:r>
              <a:rPr sz="1400" dirty="0">
                <a:solidFill>
                  <a:srgbClr val="5F5F5F"/>
                </a:solidFill>
                <a:cs typeface="Calibri"/>
              </a:rPr>
              <a:t>a  linear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relationship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 logit  plot (logistic</a:t>
            </a:r>
            <a:r>
              <a:rPr sz="1400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regression)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3432" y="2441575"/>
            <a:ext cx="19850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Consider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dataset</a:t>
            </a:r>
            <a:r>
              <a:rPr sz="1400" spc="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rating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21379" y="240030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>
                <a:moveTo>
                  <a:pt x="172212" y="0"/>
                </a:moveTo>
                <a:lnTo>
                  <a:pt x="126426" y="6150"/>
                </a:lnTo>
                <a:lnTo>
                  <a:pt x="85287" y="23509"/>
                </a:lnTo>
                <a:lnTo>
                  <a:pt x="50434" y="50434"/>
                </a:lnTo>
                <a:lnTo>
                  <a:pt x="23509" y="85287"/>
                </a:lnTo>
                <a:lnTo>
                  <a:pt x="6150" y="126426"/>
                </a:lnTo>
                <a:lnTo>
                  <a:pt x="0" y="172212"/>
                </a:lnTo>
                <a:lnTo>
                  <a:pt x="6150" y="217997"/>
                </a:lnTo>
                <a:lnTo>
                  <a:pt x="23509" y="259136"/>
                </a:lnTo>
                <a:lnTo>
                  <a:pt x="50434" y="293989"/>
                </a:lnTo>
                <a:lnTo>
                  <a:pt x="85287" y="320914"/>
                </a:lnTo>
                <a:lnTo>
                  <a:pt x="126426" y="338273"/>
                </a:lnTo>
                <a:lnTo>
                  <a:pt x="172212" y="344424"/>
                </a:lnTo>
                <a:lnTo>
                  <a:pt x="217997" y="338273"/>
                </a:lnTo>
                <a:lnTo>
                  <a:pt x="259136" y="320914"/>
                </a:lnTo>
                <a:lnTo>
                  <a:pt x="293989" y="293989"/>
                </a:lnTo>
                <a:lnTo>
                  <a:pt x="320914" y="259136"/>
                </a:lnTo>
                <a:lnTo>
                  <a:pt x="338273" y="217997"/>
                </a:lnTo>
                <a:lnTo>
                  <a:pt x="344424" y="172212"/>
                </a:lnTo>
                <a:lnTo>
                  <a:pt x="338273" y="126426"/>
                </a:lnTo>
                <a:lnTo>
                  <a:pt x="320914" y="85287"/>
                </a:lnTo>
                <a:lnTo>
                  <a:pt x="293989" y="50434"/>
                </a:lnTo>
                <a:lnTo>
                  <a:pt x="259136" y="23509"/>
                </a:lnTo>
                <a:lnTo>
                  <a:pt x="217997" y="6150"/>
                </a:lnTo>
                <a:lnTo>
                  <a:pt x="17221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4946" y="234861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cs typeface="Calibri"/>
              </a:rPr>
              <a:t>1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63184" y="2401823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4" y="0"/>
                </a:moveTo>
                <a:lnTo>
                  <a:pt x="127000" y="6180"/>
                </a:lnTo>
                <a:lnTo>
                  <a:pt x="85682" y="23622"/>
                </a:lnTo>
                <a:lnTo>
                  <a:pt x="50673" y="50673"/>
                </a:lnTo>
                <a:lnTo>
                  <a:pt x="23622" y="85682"/>
                </a:lnTo>
                <a:lnTo>
                  <a:pt x="6180" y="127000"/>
                </a:lnTo>
                <a:lnTo>
                  <a:pt x="0" y="172974"/>
                </a:lnTo>
                <a:lnTo>
                  <a:pt x="6180" y="218948"/>
                </a:lnTo>
                <a:lnTo>
                  <a:pt x="23622" y="260265"/>
                </a:lnTo>
                <a:lnTo>
                  <a:pt x="50673" y="295275"/>
                </a:lnTo>
                <a:lnTo>
                  <a:pt x="85682" y="322325"/>
                </a:lnTo>
                <a:lnTo>
                  <a:pt x="127000" y="339767"/>
                </a:lnTo>
                <a:lnTo>
                  <a:pt x="172974" y="345948"/>
                </a:lnTo>
                <a:lnTo>
                  <a:pt x="218948" y="339767"/>
                </a:lnTo>
                <a:lnTo>
                  <a:pt x="260265" y="322325"/>
                </a:lnTo>
                <a:lnTo>
                  <a:pt x="295275" y="295275"/>
                </a:lnTo>
                <a:lnTo>
                  <a:pt x="322325" y="260265"/>
                </a:lnTo>
                <a:lnTo>
                  <a:pt x="339767" y="218948"/>
                </a:lnTo>
                <a:lnTo>
                  <a:pt x="345948" y="172974"/>
                </a:lnTo>
                <a:lnTo>
                  <a:pt x="339767" y="127000"/>
                </a:lnTo>
                <a:lnTo>
                  <a:pt x="322325" y="85682"/>
                </a:lnTo>
                <a:lnTo>
                  <a:pt x="295275" y="50673"/>
                </a:lnTo>
                <a:lnTo>
                  <a:pt x="260265" y="23622"/>
                </a:lnTo>
                <a:lnTo>
                  <a:pt x="218948" y="6180"/>
                </a:lnTo>
                <a:lnTo>
                  <a:pt x="172974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7765" y="235102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cs typeface="Calibri"/>
              </a:rPr>
              <a:t>2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3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328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WOE –</a:t>
            </a:r>
            <a:r>
              <a:rPr sz="2800" spc="-7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Solution</a:t>
            </a:r>
            <a:endParaRPr sz="28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32000" y="1763776"/>
          <a:ext cx="6064248" cy="1123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635"/>
                <a:gridCol w="638175"/>
                <a:gridCol w="755650"/>
                <a:gridCol w="746125"/>
                <a:gridCol w="687070"/>
                <a:gridCol w="834389"/>
                <a:gridCol w="1259204"/>
              </a:tblGrid>
              <a:tr h="224790">
                <a:tc>
                  <a:txBody>
                    <a:bodyPr/>
                    <a:lstStyle/>
                    <a:p>
                      <a:pPr marL="1905" algn="ctr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group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9C1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Goods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9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Bad%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Good%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955"/>
                    </a:solidFill>
                  </a:tcPr>
                </a:tc>
              </a:tr>
              <a:tr h="224662"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&lt; =</a:t>
                      </a:r>
                      <a:r>
                        <a:rPr sz="1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0.375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1249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24789">
                <a:tc>
                  <a:txBody>
                    <a:bodyPr/>
                    <a:lstStyle/>
                    <a:p>
                      <a:pPr marL="1270" algn="ctr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24662">
                <a:tc>
                  <a:txBody>
                    <a:bodyPr/>
                    <a:lstStyle/>
                    <a:p>
                      <a:pPr marL="1905" algn="ctr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0.375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R="283210" algn="r">
                        <a:lnSpc>
                          <a:spcPts val="166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17609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00" b="1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45693" y="3731767"/>
            <a:ext cx="79070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i="1" spc="-5" dirty="0">
                <a:solidFill>
                  <a:srgbClr val="095A82"/>
                </a:solidFill>
                <a:cs typeface="Calibri"/>
              </a:rPr>
              <a:t>This </a:t>
            </a:r>
            <a:r>
              <a:rPr sz="1400" i="1" spc="-10" dirty="0">
                <a:solidFill>
                  <a:srgbClr val="095A82"/>
                </a:solidFill>
                <a:cs typeface="Calibri"/>
              </a:rPr>
              <a:t>‘age_woe’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variable </a:t>
            </a:r>
            <a:r>
              <a:rPr sz="1400" i="1" dirty="0">
                <a:solidFill>
                  <a:srgbClr val="095A82"/>
                </a:solidFill>
                <a:cs typeface="Calibri"/>
              </a:rPr>
              <a:t>is a </a:t>
            </a:r>
            <a:r>
              <a:rPr sz="1400" i="1" spc="-10" dirty="0">
                <a:solidFill>
                  <a:srgbClr val="095A82"/>
                </a:solidFill>
                <a:cs typeface="Calibri"/>
              </a:rPr>
              <a:t>standardized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variable and can </a:t>
            </a:r>
            <a:r>
              <a:rPr sz="1400" i="1" dirty="0">
                <a:solidFill>
                  <a:srgbClr val="095A82"/>
                </a:solidFill>
                <a:cs typeface="Calibri"/>
              </a:rPr>
              <a:t>be </a:t>
            </a:r>
            <a:r>
              <a:rPr sz="1400" i="1" spc="-10" dirty="0">
                <a:solidFill>
                  <a:srgbClr val="095A82"/>
                </a:solidFill>
                <a:cs typeface="Calibri"/>
              </a:rPr>
              <a:t>plotted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against </a:t>
            </a:r>
            <a:r>
              <a:rPr sz="1400" i="1" dirty="0">
                <a:solidFill>
                  <a:srgbClr val="095A82"/>
                </a:solidFill>
                <a:cs typeface="Calibri"/>
              </a:rPr>
              <a:t>the logit value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to </a:t>
            </a:r>
            <a:r>
              <a:rPr sz="1400" i="1" spc="-10" dirty="0">
                <a:solidFill>
                  <a:srgbClr val="095A82"/>
                </a:solidFill>
                <a:cs typeface="Calibri"/>
              </a:rPr>
              <a:t>obtain </a:t>
            </a:r>
            <a:r>
              <a:rPr sz="1400" i="1" dirty="0">
                <a:solidFill>
                  <a:srgbClr val="095A82"/>
                </a:solidFill>
                <a:cs typeface="Calibri"/>
              </a:rPr>
              <a:t>a</a:t>
            </a:r>
            <a:r>
              <a:rPr sz="1400" i="1" spc="225" dirty="0">
                <a:solidFill>
                  <a:srgbClr val="095A82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linear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1400" i="1" dirty="0">
                <a:solidFill>
                  <a:srgbClr val="095A82"/>
                </a:solidFill>
                <a:cs typeface="Calibri"/>
              </a:rPr>
              <a:t>curve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8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487" y="857631"/>
            <a:ext cx="821055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2225177"/>
            <a:ext cx="74295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5. Information Value</a:t>
            </a:r>
            <a:endParaRPr sz="3300" dirty="0">
              <a:solidFill>
                <a:prstClr val="black"/>
              </a:solidFill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0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875" y="2498946"/>
            <a:ext cx="9123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indent="3810" algn="ctr">
              <a:spcBef>
                <a:spcPts val="50"/>
              </a:spcBef>
            </a:pPr>
            <a:r>
              <a:rPr lang="en-IN" dirty="0" smtClean="0">
                <a:solidFill>
                  <a:srgbClr val="002060"/>
                </a:solidFill>
              </a:rPr>
              <a:t>Information Value</a:t>
            </a:r>
            <a:endParaRPr lang="en-IN" spc="-3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576072" y="1877567"/>
            <a:ext cx="1600200" cy="2860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1635632" y="430290"/>
            <a:ext cx="5240655" cy="2623820"/>
          </a:xfrm>
          <a:custGeom>
            <a:avLst/>
            <a:gdLst/>
            <a:ahLst/>
            <a:cxnLst/>
            <a:rect l="l" t="t" r="r" b="b"/>
            <a:pathLst>
              <a:path w="5240655" h="2623820">
                <a:moveTo>
                  <a:pt x="3110219" y="0"/>
                </a:moveTo>
                <a:lnTo>
                  <a:pt x="3058144" y="680"/>
                </a:lnTo>
                <a:lnTo>
                  <a:pt x="3006006" y="2135"/>
                </a:lnTo>
                <a:lnTo>
                  <a:pt x="2953829" y="4369"/>
                </a:lnTo>
                <a:lnTo>
                  <a:pt x="2901636" y="7387"/>
                </a:lnTo>
                <a:lnTo>
                  <a:pt x="2849449" y="11195"/>
                </a:lnTo>
                <a:lnTo>
                  <a:pt x="2797292" y="15797"/>
                </a:lnTo>
                <a:lnTo>
                  <a:pt x="2745189" y="21199"/>
                </a:lnTo>
                <a:lnTo>
                  <a:pt x="2693161" y="27404"/>
                </a:lnTo>
                <a:lnTo>
                  <a:pt x="2641233" y="34418"/>
                </a:lnTo>
                <a:lnTo>
                  <a:pt x="2589427" y="42247"/>
                </a:lnTo>
                <a:lnTo>
                  <a:pt x="2537766" y="50894"/>
                </a:lnTo>
                <a:lnTo>
                  <a:pt x="2486274" y="60365"/>
                </a:lnTo>
                <a:lnTo>
                  <a:pt x="2434974" y="70666"/>
                </a:lnTo>
                <a:lnTo>
                  <a:pt x="2383889" y="81800"/>
                </a:lnTo>
                <a:lnTo>
                  <a:pt x="2333041" y="93772"/>
                </a:lnTo>
                <a:lnTo>
                  <a:pt x="2282454" y="106589"/>
                </a:lnTo>
                <a:lnTo>
                  <a:pt x="2232152" y="120254"/>
                </a:lnTo>
                <a:lnTo>
                  <a:pt x="2174261" y="137148"/>
                </a:lnTo>
                <a:lnTo>
                  <a:pt x="2117623" y="154951"/>
                </a:lnTo>
                <a:lnTo>
                  <a:pt x="2062250" y="173642"/>
                </a:lnTo>
                <a:lnTo>
                  <a:pt x="2008154" y="193199"/>
                </a:lnTo>
                <a:lnTo>
                  <a:pt x="1955351" y="213599"/>
                </a:lnTo>
                <a:lnTo>
                  <a:pt x="1903851" y="234821"/>
                </a:lnTo>
                <a:lnTo>
                  <a:pt x="1853670" y="256843"/>
                </a:lnTo>
                <a:lnTo>
                  <a:pt x="1804819" y="279643"/>
                </a:lnTo>
                <a:lnTo>
                  <a:pt x="1757313" y="303199"/>
                </a:lnTo>
                <a:lnTo>
                  <a:pt x="1711163" y="327490"/>
                </a:lnTo>
                <a:lnTo>
                  <a:pt x="1666385" y="352493"/>
                </a:lnTo>
                <a:lnTo>
                  <a:pt x="1622989" y="378187"/>
                </a:lnTo>
                <a:lnTo>
                  <a:pt x="1580991" y="404550"/>
                </a:lnTo>
                <a:lnTo>
                  <a:pt x="1540403" y="431560"/>
                </a:lnTo>
                <a:lnTo>
                  <a:pt x="1501238" y="459195"/>
                </a:lnTo>
                <a:lnTo>
                  <a:pt x="1463509" y="487433"/>
                </a:lnTo>
                <a:lnTo>
                  <a:pt x="1427230" y="516253"/>
                </a:lnTo>
                <a:lnTo>
                  <a:pt x="1392413" y="545633"/>
                </a:lnTo>
                <a:lnTo>
                  <a:pt x="1359073" y="575550"/>
                </a:lnTo>
                <a:lnTo>
                  <a:pt x="1327221" y="605984"/>
                </a:lnTo>
                <a:lnTo>
                  <a:pt x="1296872" y="636911"/>
                </a:lnTo>
                <a:lnTo>
                  <a:pt x="1268039" y="668311"/>
                </a:lnTo>
                <a:lnTo>
                  <a:pt x="1240734" y="700161"/>
                </a:lnTo>
                <a:lnTo>
                  <a:pt x="1214970" y="732440"/>
                </a:lnTo>
                <a:lnTo>
                  <a:pt x="1190762" y="765125"/>
                </a:lnTo>
                <a:lnTo>
                  <a:pt x="1168122" y="798195"/>
                </a:lnTo>
                <a:lnTo>
                  <a:pt x="1147064" y="831628"/>
                </a:lnTo>
                <a:lnTo>
                  <a:pt x="1127599" y="865402"/>
                </a:lnTo>
                <a:lnTo>
                  <a:pt x="1109743" y="899496"/>
                </a:lnTo>
                <a:lnTo>
                  <a:pt x="1078906" y="968554"/>
                </a:lnTo>
                <a:lnTo>
                  <a:pt x="1054659" y="1038627"/>
                </a:lnTo>
                <a:lnTo>
                  <a:pt x="1037106" y="1109540"/>
                </a:lnTo>
                <a:lnTo>
                  <a:pt x="1026353" y="1181118"/>
                </a:lnTo>
                <a:lnTo>
                  <a:pt x="1022505" y="1253187"/>
                </a:lnTo>
                <a:lnTo>
                  <a:pt x="1023204" y="1289351"/>
                </a:lnTo>
                <a:lnTo>
                  <a:pt x="1029913" y="1361828"/>
                </a:lnTo>
                <a:lnTo>
                  <a:pt x="1043790" y="1434359"/>
                </a:lnTo>
                <a:lnTo>
                  <a:pt x="1064942" y="1506769"/>
                </a:lnTo>
                <a:lnTo>
                  <a:pt x="1078279" y="1542874"/>
                </a:lnTo>
                <a:lnTo>
                  <a:pt x="1093475" y="1578883"/>
                </a:lnTo>
                <a:lnTo>
                  <a:pt x="1110541" y="1614774"/>
                </a:lnTo>
                <a:lnTo>
                  <a:pt x="1129493" y="1650526"/>
                </a:lnTo>
                <a:lnTo>
                  <a:pt x="1150341" y="1686116"/>
                </a:lnTo>
                <a:lnTo>
                  <a:pt x="1173101" y="1721523"/>
                </a:lnTo>
                <a:lnTo>
                  <a:pt x="1197785" y="1756725"/>
                </a:lnTo>
                <a:lnTo>
                  <a:pt x="1224407" y="1791701"/>
                </a:lnTo>
                <a:lnTo>
                  <a:pt x="0" y="2623424"/>
                </a:lnTo>
                <a:lnTo>
                  <a:pt x="1700149" y="2178162"/>
                </a:lnTo>
                <a:lnTo>
                  <a:pt x="4563136" y="2178162"/>
                </a:lnTo>
                <a:lnTo>
                  <a:pt x="4596492" y="2159536"/>
                </a:lnTo>
                <a:lnTo>
                  <a:pt x="4639888" y="2133842"/>
                </a:lnTo>
                <a:lnTo>
                  <a:pt x="4681886" y="2107479"/>
                </a:lnTo>
                <a:lnTo>
                  <a:pt x="4722474" y="2080469"/>
                </a:lnTo>
                <a:lnTo>
                  <a:pt x="4761639" y="2052834"/>
                </a:lnTo>
                <a:lnTo>
                  <a:pt x="4799368" y="2024596"/>
                </a:lnTo>
                <a:lnTo>
                  <a:pt x="4835647" y="1995776"/>
                </a:lnTo>
                <a:lnTo>
                  <a:pt x="4870464" y="1966396"/>
                </a:lnTo>
                <a:lnTo>
                  <a:pt x="4903804" y="1936479"/>
                </a:lnTo>
                <a:lnTo>
                  <a:pt x="4935656" y="1906045"/>
                </a:lnTo>
                <a:lnTo>
                  <a:pt x="4966005" y="1875118"/>
                </a:lnTo>
                <a:lnTo>
                  <a:pt x="4994838" y="1843718"/>
                </a:lnTo>
                <a:lnTo>
                  <a:pt x="5022143" y="1811868"/>
                </a:lnTo>
                <a:lnTo>
                  <a:pt x="5047907" y="1779590"/>
                </a:lnTo>
                <a:lnTo>
                  <a:pt x="5072115" y="1746904"/>
                </a:lnTo>
                <a:lnTo>
                  <a:pt x="5094755" y="1713834"/>
                </a:lnTo>
                <a:lnTo>
                  <a:pt x="5115814" y="1680401"/>
                </a:lnTo>
                <a:lnTo>
                  <a:pt x="5135278" y="1646627"/>
                </a:lnTo>
                <a:lnTo>
                  <a:pt x="5153134" y="1612533"/>
                </a:lnTo>
                <a:lnTo>
                  <a:pt x="5183971" y="1543475"/>
                </a:lnTo>
                <a:lnTo>
                  <a:pt x="5208218" y="1473403"/>
                </a:lnTo>
                <a:lnTo>
                  <a:pt x="5225771" y="1402490"/>
                </a:lnTo>
                <a:lnTo>
                  <a:pt x="5236524" y="1330911"/>
                </a:lnTo>
                <a:lnTo>
                  <a:pt x="5240372" y="1258842"/>
                </a:lnTo>
                <a:lnTo>
                  <a:pt x="5239673" y="1222678"/>
                </a:lnTo>
                <a:lnTo>
                  <a:pt x="5232964" y="1150201"/>
                </a:lnTo>
                <a:lnTo>
                  <a:pt x="5219087" y="1077670"/>
                </a:lnTo>
                <a:lnTo>
                  <a:pt x="5197935" y="1005260"/>
                </a:lnTo>
                <a:lnTo>
                  <a:pt x="5184598" y="969156"/>
                </a:lnTo>
                <a:lnTo>
                  <a:pt x="5169402" y="933147"/>
                </a:lnTo>
                <a:lnTo>
                  <a:pt x="5152336" y="897255"/>
                </a:lnTo>
                <a:lnTo>
                  <a:pt x="5133384" y="861503"/>
                </a:lnTo>
                <a:lnTo>
                  <a:pt x="5112536" y="825913"/>
                </a:lnTo>
                <a:lnTo>
                  <a:pt x="5089776" y="790506"/>
                </a:lnTo>
                <a:lnTo>
                  <a:pt x="5065092" y="755304"/>
                </a:lnTo>
                <a:lnTo>
                  <a:pt x="5038471" y="720329"/>
                </a:lnTo>
                <a:lnTo>
                  <a:pt x="5014248" y="690731"/>
                </a:lnTo>
                <a:lnTo>
                  <a:pt x="4988900" y="661681"/>
                </a:lnTo>
                <a:lnTo>
                  <a:pt x="4962450" y="633182"/>
                </a:lnTo>
                <a:lnTo>
                  <a:pt x="4934920" y="605240"/>
                </a:lnTo>
                <a:lnTo>
                  <a:pt x="4906335" y="577860"/>
                </a:lnTo>
                <a:lnTo>
                  <a:pt x="4876716" y="551047"/>
                </a:lnTo>
                <a:lnTo>
                  <a:pt x="4846088" y="524806"/>
                </a:lnTo>
                <a:lnTo>
                  <a:pt x="4814473" y="499141"/>
                </a:lnTo>
                <a:lnTo>
                  <a:pt x="4781895" y="474057"/>
                </a:lnTo>
                <a:lnTo>
                  <a:pt x="4748375" y="449560"/>
                </a:lnTo>
                <a:lnTo>
                  <a:pt x="4713939" y="425655"/>
                </a:lnTo>
                <a:lnTo>
                  <a:pt x="4678608" y="402345"/>
                </a:lnTo>
                <a:lnTo>
                  <a:pt x="4642406" y="379638"/>
                </a:lnTo>
                <a:lnTo>
                  <a:pt x="4605356" y="357536"/>
                </a:lnTo>
                <a:lnTo>
                  <a:pt x="4567481" y="336046"/>
                </a:lnTo>
                <a:lnTo>
                  <a:pt x="4528804" y="315172"/>
                </a:lnTo>
                <a:lnTo>
                  <a:pt x="4489348" y="294919"/>
                </a:lnTo>
                <a:lnTo>
                  <a:pt x="4449136" y="275292"/>
                </a:lnTo>
                <a:lnTo>
                  <a:pt x="4408192" y="256296"/>
                </a:lnTo>
                <a:lnTo>
                  <a:pt x="4366539" y="237936"/>
                </a:lnTo>
                <a:lnTo>
                  <a:pt x="4324199" y="220217"/>
                </a:lnTo>
                <a:lnTo>
                  <a:pt x="4281196" y="203143"/>
                </a:lnTo>
                <a:lnTo>
                  <a:pt x="4237553" y="186721"/>
                </a:lnTo>
                <a:lnTo>
                  <a:pt x="4193292" y="170954"/>
                </a:lnTo>
                <a:lnTo>
                  <a:pt x="4148438" y="155848"/>
                </a:lnTo>
                <a:lnTo>
                  <a:pt x="4103013" y="141408"/>
                </a:lnTo>
                <a:lnTo>
                  <a:pt x="4057040" y="127638"/>
                </a:lnTo>
                <a:lnTo>
                  <a:pt x="4010543" y="114544"/>
                </a:lnTo>
                <a:lnTo>
                  <a:pt x="3963544" y="102130"/>
                </a:lnTo>
                <a:lnTo>
                  <a:pt x="3916066" y="90402"/>
                </a:lnTo>
                <a:lnTo>
                  <a:pt x="3868134" y="79364"/>
                </a:lnTo>
                <a:lnTo>
                  <a:pt x="3819769" y="69021"/>
                </a:lnTo>
                <a:lnTo>
                  <a:pt x="3770995" y="59378"/>
                </a:lnTo>
                <a:lnTo>
                  <a:pt x="3721835" y="50441"/>
                </a:lnTo>
                <a:lnTo>
                  <a:pt x="3672312" y="42214"/>
                </a:lnTo>
                <a:lnTo>
                  <a:pt x="3622449" y="34702"/>
                </a:lnTo>
                <a:lnTo>
                  <a:pt x="3572270" y="27910"/>
                </a:lnTo>
                <a:lnTo>
                  <a:pt x="3521797" y="21843"/>
                </a:lnTo>
                <a:lnTo>
                  <a:pt x="3471054" y="16506"/>
                </a:lnTo>
                <a:lnTo>
                  <a:pt x="3420063" y="11903"/>
                </a:lnTo>
                <a:lnTo>
                  <a:pt x="3368848" y="8041"/>
                </a:lnTo>
                <a:lnTo>
                  <a:pt x="3317432" y="4923"/>
                </a:lnTo>
                <a:lnTo>
                  <a:pt x="3265838" y="2556"/>
                </a:lnTo>
                <a:lnTo>
                  <a:pt x="3214089" y="942"/>
                </a:lnTo>
                <a:lnTo>
                  <a:pt x="3162208" y="89"/>
                </a:lnTo>
                <a:lnTo>
                  <a:pt x="3110219" y="0"/>
                </a:lnTo>
                <a:close/>
              </a:path>
              <a:path w="5240655" h="2623820">
                <a:moveTo>
                  <a:pt x="4563136" y="2178162"/>
                </a:moveTo>
                <a:lnTo>
                  <a:pt x="1700149" y="2178162"/>
                </a:lnTo>
                <a:lnTo>
                  <a:pt x="1739973" y="2199536"/>
                </a:lnTo>
                <a:lnTo>
                  <a:pt x="1780530" y="2220223"/>
                </a:lnTo>
                <a:lnTo>
                  <a:pt x="1821798" y="2240222"/>
                </a:lnTo>
                <a:lnTo>
                  <a:pt x="1863753" y="2259529"/>
                </a:lnTo>
                <a:lnTo>
                  <a:pt x="1906370" y="2278144"/>
                </a:lnTo>
                <a:lnTo>
                  <a:pt x="1949627" y="2296062"/>
                </a:lnTo>
                <a:lnTo>
                  <a:pt x="1993499" y="2313283"/>
                </a:lnTo>
                <a:lnTo>
                  <a:pt x="2037963" y="2329804"/>
                </a:lnTo>
                <a:lnTo>
                  <a:pt x="2082996" y="2345623"/>
                </a:lnTo>
                <a:lnTo>
                  <a:pt x="2128573" y="2360738"/>
                </a:lnTo>
                <a:lnTo>
                  <a:pt x="2174671" y="2375147"/>
                </a:lnTo>
                <a:lnTo>
                  <a:pt x="2221267" y="2388847"/>
                </a:lnTo>
                <a:lnTo>
                  <a:pt x="2268337" y="2401836"/>
                </a:lnTo>
                <a:lnTo>
                  <a:pt x="2315857" y="2414112"/>
                </a:lnTo>
                <a:lnTo>
                  <a:pt x="2363803" y="2425673"/>
                </a:lnTo>
                <a:lnTo>
                  <a:pt x="2412153" y="2436517"/>
                </a:lnTo>
                <a:lnTo>
                  <a:pt x="2460882" y="2446642"/>
                </a:lnTo>
                <a:lnTo>
                  <a:pt x="2509966" y="2456045"/>
                </a:lnTo>
                <a:lnTo>
                  <a:pt x="2559383" y="2464724"/>
                </a:lnTo>
                <a:lnTo>
                  <a:pt x="2609108" y="2472677"/>
                </a:lnTo>
                <a:lnTo>
                  <a:pt x="2659118" y="2479902"/>
                </a:lnTo>
                <a:lnTo>
                  <a:pt x="2709389" y="2486396"/>
                </a:lnTo>
                <a:lnTo>
                  <a:pt x="2759898" y="2492158"/>
                </a:lnTo>
                <a:lnTo>
                  <a:pt x="2810621" y="2497186"/>
                </a:lnTo>
                <a:lnTo>
                  <a:pt x="2861534" y="2501476"/>
                </a:lnTo>
                <a:lnTo>
                  <a:pt x="2912613" y="2505028"/>
                </a:lnTo>
                <a:lnTo>
                  <a:pt x="2963836" y="2507838"/>
                </a:lnTo>
                <a:lnTo>
                  <a:pt x="3015179" y="2509905"/>
                </a:lnTo>
                <a:lnTo>
                  <a:pt x="3066617" y="2511226"/>
                </a:lnTo>
                <a:lnTo>
                  <a:pt x="3118127" y="2511799"/>
                </a:lnTo>
                <a:lnTo>
                  <a:pt x="3169686" y="2511623"/>
                </a:lnTo>
                <a:lnTo>
                  <a:pt x="3221270" y="2510695"/>
                </a:lnTo>
                <a:lnTo>
                  <a:pt x="3272855" y="2509012"/>
                </a:lnTo>
                <a:lnTo>
                  <a:pt x="3324418" y="2506573"/>
                </a:lnTo>
                <a:lnTo>
                  <a:pt x="3375935" y="2503375"/>
                </a:lnTo>
                <a:lnTo>
                  <a:pt x="3427382" y="2499416"/>
                </a:lnTo>
                <a:lnTo>
                  <a:pt x="3478736" y="2494694"/>
                </a:lnTo>
                <a:lnTo>
                  <a:pt x="3529974" y="2489207"/>
                </a:lnTo>
                <a:lnTo>
                  <a:pt x="3581071" y="2482953"/>
                </a:lnTo>
                <a:lnTo>
                  <a:pt x="3632004" y="2475930"/>
                </a:lnTo>
                <a:lnTo>
                  <a:pt x="3682749" y="2468134"/>
                </a:lnTo>
                <a:lnTo>
                  <a:pt x="3733283" y="2459565"/>
                </a:lnTo>
                <a:lnTo>
                  <a:pt x="3783582" y="2450219"/>
                </a:lnTo>
                <a:lnTo>
                  <a:pt x="3833622" y="2440096"/>
                </a:lnTo>
                <a:lnTo>
                  <a:pt x="3883380" y="2429192"/>
                </a:lnTo>
                <a:lnTo>
                  <a:pt x="3932833" y="2417505"/>
                </a:lnTo>
                <a:lnTo>
                  <a:pt x="3981956" y="2405034"/>
                </a:lnTo>
                <a:lnTo>
                  <a:pt x="4030726" y="2391776"/>
                </a:lnTo>
                <a:lnTo>
                  <a:pt x="4088616" y="2374881"/>
                </a:lnTo>
                <a:lnTo>
                  <a:pt x="4145254" y="2357078"/>
                </a:lnTo>
                <a:lnTo>
                  <a:pt x="4200627" y="2338387"/>
                </a:lnTo>
                <a:lnTo>
                  <a:pt x="4254723" y="2318830"/>
                </a:lnTo>
                <a:lnTo>
                  <a:pt x="4307526" y="2298430"/>
                </a:lnTo>
                <a:lnTo>
                  <a:pt x="4359026" y="2277208"/>
                </a:lnTo>
                <a:lnTo>
                  <a:pt x="4409207" y="2255187"/>
                </a:lnTo>
                <a:lnTo>
                  <a:pt x="4458058" y="2232387"/>
                </a:lnTo>
                <a:lnTo>
                  <a:pt x="4505564" y="2208830"/>
                </a:lnTo>
                <a:lnTo>
                  <a:pt x="4551714" y="2184540"/>
                </a:lnTo>
                <a:lnTo>
                  <a:pt x="4563136" y="2178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1635632" y="430290"/>
            <a:ext cx="5240655" cy="2623820"/>
          </a:xfrm>
          <a:custGeom>
            <a:avLst/>
            <a:gdLst/>
            <a:ahLst/>
            <a:cxnLst/>
            <a:rect l="l" t="t" r="r" b="b"/>
            <a:pathLst>
              <a:path w="5240655" h="2623820">
                <a:moveTo>
                  <a:pt x="0" y="2623424"/>
                </a:moveTo>
                <a:lnTo>
                  <a:pt x="1224407" y="1791701"/>
                </a:lnTo>
                <a:lnTo>
                  <a:pt x="1197785" y="1756725"/>
                </a:lnTo>
                <a:lnTo>
                  <a:pt x="1173101" y="1721523"/>
                </a:lnTo>
                <a:lnTo>
                  <a:pt x="1150341" y="1686116"/>
                </a:lnTo>
                <a:lnTo>
                  <a:pt x="1129493" y="1650526"/>
                </a:lnTo>
                <a:lnTo>
                  <a:pt x="1110541" y="1614774"/>
                </a:lnTo>
                <a:lnTo>
                  <a:pt x="1093475" y="1578883"/>
                </a:lnTo>
                <a:lnTo>
                  <a:pt x="1078279" y="1542874"/>
                </a:lnTo>
                <a:lnTo>
                  <a:pt x="1064942" y="1506769"/>
                </a:lnTo>
                <a:lnTo>
                  <a:pt x="1043790" y="1434359"/>
                </a:lnTo>
                <a:lnTo>
                  <a:pt x="1029913" y="1361828"/>
                </a:lnTo>
                <a:lnTo>
                  <a:pt x="1023204" y="1289351"/>
                </a:lnTo>
                <a:lnTo>
                  <a:pt x="1022505" y="1253187"/>
                </a:lnTo>
                <a:lnTo>
                  <a:pt x="1023559" y="1217102"/>
                </a:lnTo>
                <a:lnTo>
                  <a:pt x="1030873" y="1145256"/>
                </a:lnTo>
                <a:lnTo>
                  <a:pt x="1045039" y="1073989"/>
                </a:lnTo>
                <a:lnTo>
                  <a:pt x="1065952" y="1003474"/>
                </a:lnTo>
                <a:lnTo>
                  <a:pt x="1093508" y="933887"/>
                </a:lnTo>
                <a:lnTo>
                  <a:pt x="1127599" y="865402"/>
                </a:lnTo>
                <a:lnTo>
                  <a:pt x="1147064" y="831628"/>
                </a:lnTo>
                <a:lnTo>
                  <a:pt x="1168122" y="798195"/>
                </a:lnTo>
                <a:lnTo>
                  <a:pt x="1190762" y="765125"/>
                </a:lnTo>
                <a:lnTo>
                  <a:pt x="1214970" y="732440"/>
                </a:lnTo>
                <a:lnTo>
                  <a:pt x="1240734" y="700161"/>
                </a:lnTo>
                <a:lnTo>
                  <a:pt x="1268039" y="668311"/>
                </a:lnTo>
                <a:lnTo>
                  <a:pt x="1296872" y="636911"/>
                </a:lnTo>
                <a:lnTo>
                  <a:pt x="1327221" y="605984"/>
                </a:lnTo>
                <a:lnTo>
                  <a:pt x="1359073" y="575550"/>
                </a:lnTo>
                <a:lnTo>
                  <a:pt x="1392413" y="545633"/>
                </a:lnTo>
                <a:lnTo>
                  <a:pt x="1427230" y="516253"/>
                </a:lnTo>
                <a:lnTo>
                  <a:pt x="1463509" y="487433"/>
                </a:lnTo>
                <a:lnTo>
                  <a:pt x="1501238" y="459195"/>
                </a:lnTo>
                <a:lnTo>
                  <a:pt x="1540403" y="431560"/>
                </a:lnTo>
                <a:lnTo>
                  <a:pt x="1580991" y="404550"/>
                </a:lnTo>
                <a:lnTo>
                  <a:pt x="1622989" y="378187"/>
                </a:lnTo>
                <a:lnTo>
                  <a:pt x="1666385" y="352493"/>
                </a:lnTo>
                <a:lnTo>
                  <a:pt x="1711163" y="327490"/>
                </a:lnTo>
                <a:lnTo>
                  <a:pt x="1757313" y="303199"/>
                </a:lnTo>
                <a:lnTo>
                  <a:pt x="1804819" y="279643"/>
                </a:lnTo>
                <a:lnTo>
                  <a:pt x="1853670" y="256843"/>
                </a:lnTo>
                <a:lnTo>
                  <a:pt x="1903851" y="234821"/>
                </a:lnTo>
                <a:lnTo>
                  <a:pt x="1955351" y="213599"/>
                </a:lnTo>
                <a:lnTo>
                  <a:pt x="2008154" y="193199"/>
                </a:lnTo>
                <a:lnTo>
                  <a:pt x="2062250" y="173642"/>
                </a:lnTo>
                <a:lnTo>
                  <a:pt x="2117623" y="154951"/>
                </a:lnTo>
                <a:lnTo>
                  <a:pt x="2174261" y="137148"/>
                </a:lnTo>
                <a:lnTo>
                  <a:pt x="2232152" y="120254"/>
                </a:lnTo>
                <a:lnTo>
                  <a:pt x="2282454" y="106589"/>
                </a:lnTo>
                <a:lnTo>
                  <a:pt x="2333041" y="93772"/>
                </a:lnTo>
                <a:lnTo>
                  <a:pt x="2383889" y="81800"/>
                </a:lnTo>
                <a:lnTo>
                  <a:pt x="2434974" y="70666"/>
                </a:lnTo>
                <a:lnTo>
                  <a:pt x="2486274" y="60365"/>
                </a:lnTo>
                <a:lnTo>
                  <a:pt x="2537766" y="50894"/>
                </a:lnTo>
                <a:lnTo>
                  <a:pt x="2589427" y="42247"/>
                </a:lnTo>
                <a:lnTo>
                  <a:pt x="2641233" y="34418"/>
                </a:lnTo>
                <a:lnTo>
                  <a:pt x="2693161" y="27404"/>
                </a:lnTo>
                <a:lnTo>
                  <a:pt x="2745189" y="21199"/>
                </a:lnTo>
                <a:lnTo>
                  <a:pt x="2797292" y="15797"/>
                </a:lnTo>
                <a:lnTo>
                  <a:pt x="2849449" y="11195"/>
                </a:lnTo>
                <a:lnTo>
                  <a:pt x="2901636" y="7387"/>
                </a:lnTo>
                <a:lnTo>
                  <a:pt x="2953829" y="4369"/>
                </a:lnTo>
                <a:lnTo>
                  <a:pt x="3006006" y="2135"/>
                </a:lnTo>
                <a:lnTo>
                  <a:pt x="3058144" y="680"/>
                </a:lnTo>
                <a:lnTo>
                  <a:pt x="3110219" y="0"/>
                </a:lnTo>
                <a:lnTo>
                  <a:pt x="3162208" y="89"/>
                </a:lnTo>
                <a:lnTo>
                  <a:pt x="3214089" y="942"/>
                </a:lnTo>
                <a:lnTo>
                  <a:pt x="3265838" y="2556"/>
                </a:lnTo>
                <a:lnTo>
                  <a:pt x="3317432" y="4923"/>
                </a:lnTo>
                <a:lnTo>
                  <a:pt x="3368848" y="8041"/>
                </a:lnTo>
                <a:lnTo>
                  <a:pt x="3420063" y="11903"/>
                </a:lnTo>
                <a:lnTo>
                  <a:pt x="3471054" y="16506"/>
                </a:lnTo>
                <a:lnTo>
                  <a:pt x="3521797" y="21843"/>
                </a:lnTo>
                <a:lnTo>
                  <a:pt x="3572270" y="27910"/>
                </a:lnTo>
                <a:lnTo>
                  <a:pt x="3622449" y="34702"/>
                </a:lnTo>
                <a:lnTo>
                  <a:pt x="3672312" y="42214"/>
                </a:lnTo>
                <a:lnTo>
                  <a:pt x="3721835" y="50441"/>
                </a:lnTo>
                <a:lnTo>
                  <a:pt x="3770995" y="59378"/>
                </a:lnTo>
                <a:lnTo>
                  <a:pt x="3819769" y="69021"/>
                </a:lnTo>
                <a:lnTo>
                  <a:pt x="3868134" y="79364"/>
                </a:lnTo>
                <a:lnTo>
                  <a:pt x="3916066" y="90402"/>
                </a:lnTo>
                <a:lnTo>
                  <a:pt x="3963544" y="102130"/>
                </a:lnTo>
                <a:lnTo>
                  <a:pt x="4010543" y="114544"/>
                </a:lnTo>
                <a:lnTo>
                  <a:pt x="4057040" y="127638"/>
                </a:lnTo>
                <a:lnTo>
                  <a:pt x="4103013" y="141408"/>
                </a:lnTo>
                <a:lnTo>
                  <a:pt x="4148438" y="155848"/>
                </a:lnTo>
                <a:lnTo>
                  <a:pt x="4193292" y="170954"/>
                </a:lnTo>
                <a:lnTo>
                  <a:pt x="4237553" y="186721"/>
                </a:lnTo>
                <a:lnTo>
                  <a:pt x="4281196" y="203143"/>
                </a:lnTo>
                <a:lnTo>
                  <a:pt x="4324199" y="220217"/>
                </a:lnTo>
                <a:lnTo>
                  <a:pt x="4366539" y="237936"/>
                </a:lnTo>
                <a:lnTo>
                  <a:pt x="4408192" y="256296"/>
                </a:lnTo>
                <a:lnTo>
                  <a:pt x="4449136" y="275292"/>
                </a:lnTo>
                <a:lnTo>
                  <a:pt x="4489348" y="294919"/>
                </a:lnTo>
                <a:lnTo>
                  <a:pt x="4528804" y="315172"/>
                </a:lnTo>
                <a:lnTo>
                  <a:pt x="4567481" y="336046"/>
                </a:lnTo>
                <a:lnTo>
                  <a:pt x="4605356" y="357536"/>
                </a:lnTo>
                <a:lnTo>
                  <a:pt x="4642406" y="379638"/>
                </a:lnTo>
                <a:lnTo>
                  <a:pt x="4678608" y="402345"/>
                </a:lnTo>
                <a:lnTo>
                  <a:pt x="4713939" y="425655"/>
                </a:lnTo>
                <a:lnTo>
                  <a:pt x="4748375" y="449560"/>
                </a:lnTo>
                <a:lnTo>
                  <a:pt x="4781895" y="474057"/>
                </a:lnTo>
                <a:lnTo>
                  <a:pt x="4814473" y="499141"/>
                </a:lnTo>
                <a:lnTo>
                  <a:pt x="4846088" y="524806"/>
                </a:lnTo>
                <a:lnTo>
                  <a:pt x="4876716" y="551047"/>
                </a:lnTo>
                <a:lnTo>
                  <a:pt x="4906335" y="577860"/>
                </a:lnTo>
                <a:lnTo>
                  <a:pt x="4934920" y="605240"/>
                </a:lnTo>
                <a:lnTo>
                  <a:pt x="4962450" y="633182"/>
                </a:lnTo>
                <a:lnTo>
                  <a:pt x="4988900" y="661681"/>
                </a:lnTo>
                <a:lnTo>
                  <a:pt x="5014248" y="690731"/>
                </a:lnTo>
                <a:lnTo>
                  <a:pt x="5038471" y="720329"/>
                </a:lnTo>
                <a:lnTo>
                  <a:pt x="5065092" y="755304"/>
                </a:lnTo>
                <a:lnTo>
                  <a:pt x="5089776" y="790506"/>
                </a:lnTo>
                <a:lnTo>
                  <a:pt x="5112536" y="825913"/>
                </a:lnTo>
                <a:lnTo>
                  <a:pt x="5133384" y="861503"/>
                </a:lnTo>
                <a:lnTo>
                  <a:pt x="5152336" y="897255"/>
                </a:lnTo>
                <a:lnTo>
                  <a:pt x="5169402" y="933147"/>
                </a:lnTo>
                <a:lnTo>
                  <a:pt x="5184598" y="969156"/>
                </a:lnTo>
                <a:lnTo>
                  <a:pt x="5197935" y="1005260"/>
                </a:lnTo>
                <a:lnTo>
                  <a:pt x="5219087" y="1077670"/>
                </a:lnTo>
                <a:lnTo>
                  <a:pt x="5232964" y="1150201"/>
                </a:lnTo>
                <a:lnTo>
                  <a:pt x="5239673" y="1222678"/>
                </a:lnTo>
                <a:lnTo>
                  <a:pt x="5240372" y="1258842"/>
                </a:lnTo>
                <a:lnTo>
                  <a:pt x="5239318" y="1294927"/>
                </a:lnTo>
                <a:lnTo>
                  <a:pt x="5232004" y="1366773"/>
                </a:lnTo>
                <a:lnTo>
                  <a:pt x="5217838" y="1438040"/>
                </a:lnTo>
                <a:lnTo>
                  <a:pt x="5196925" y="1508555"/>
                </a:lnTo>
                <a:lnTo>
                  <a:pt x="5169369" y="1578142"/>
                </a:lnTo>
                <a:lnTo>
                  <a:pt x="5135278" y="1646627"/>
                </a:lnTo>
                <a:lnTo>
                  <a:pt x="5115814" y="1680401"/>
                </a:lnTo>
                <a:lnTo>
                  <a:pt x="5094755" y="1713834"/>
                </a:lnTo>
                <a:lnTo>
                  <a:pt x="5072115" y="1746904"/>
                </a:lnTo>
                <a:lnTo>
                  <a:pt x="5047907" y="1779590"/>
                </a:lnTo>
                <a:lnTo>
                  <a:pt x="5022143" y="1811868"/>
                </a:lnTo>
                <a:lnTo>
                  <a:pt x="4994838" y="1843718"/>
                </a:lnTo>
                <a:lnTo>
                  <a:pt x="4966005" y="1875118"/>
                </a:lnTo>
                <a:lnTo>
                  <a:pt x="4935656" y="1906045"/>
                </a:lnTo>
                <a:lnTo>
                  <a:pt x="4903804" y="1936479"/>
                </a:lnTo>
                <a:lnTo>
                  <a:pt x="4870464" y="1966396"/>
                </a:lnTo>
                <a:lnTo>
                  <a:pt x="4835647" y="1995776"/>
                </a:lnTo>
                <a:lnTo>
                  <a:pt x="4799368" y="2024596"/>
                </a:lnTo>
                <a:lnTo>
                  <a:pt x="4761639" y="2052834"/>
                </a:lnTo>
                <a:lnTo>
                  <a:pt x="4722474" y="2080469"/>
                </a:lnTo>
                <a:lnTo>
                  <a:pt x="4681886" y="2107479"/>
                </a:lnTo>
                <a:lnTo>
                  <a:pt x="4639888" y="2133842"/>
                </a:lnTo>
                <a:lnTo>
                  <a:pt x="4596492" y="2159536"/>
                </a:lnTo>
                <a:lnTo>
                  <a:pt x="4551714" y="2184540"/>
                </a:lnTo>
                <a:lnTo>
                  <a:pt x="4505564" y="2208830"/>
                </a:lnTo>
                <a:lnTo>
                  <a:pt x="4458058" y="2232387"/>
                </a:lnTo>
                <a:lnTo>
                  <a:pt x="4409207" y="2255187"/>
                </a:lnTo>
                <a:lnTo>
                  <a:pt x="4359026" y="2277208"/>
                </a:lnTo>
                <a:lnTo>
                  <a:pt x="4307526" y="2298430"/>
                </a:lnTo>
                <a:lnTo>
                  <a:pt x="4254723" y="2318830"/>
                </a:lnTo>
                <a:lnTo>
                  <a:pt x="4200627" y="2338387"/>
                </a:lnTo>
                <a:lnTo>
                  <a:pt x="4145254" y="2357078"/>
                </a:lnTo>
                <a:lnTo>
                  <a:pt x="4088616" y="2374881"/>
                </a:lnTo>
                <a:lnTo>
                  <a:pt x="4030726" y="2391776"/>
                </a:lnTo>
                <a:lnTo>
                  <a:pt x="3981956" y="2405034"/>
                </a:lnTo>
                <a:lnTo>
                  <a:pt x="3932833" y="2417505"/>
                </a:lnTo>
                <a:lnTo>
                  <a:pt x="3883380" y="2429192"/>
                </a:lnTo>
                <a:lnTo>
                  <a:pt x="3833622" y="2440096"/>
                </a:lnTo>
                <a:lnTo>
                  <a:pt x="3783582" y="2450219"/>
                </a:lnTo>
                <a:lnTo>
                  <a:pt x="3733283" y="2459565"/>
                </a:lnTo>
                <a:lnTo>
                  <a:pt x="3682749" y="2468134"/>
                </a:lnTo>
                <a:lnTo>
                  <a:pt x="3632004" y="2475930"/>
                </a:lnTo>
                <a:lnTo>
                  <a:pt x="3581071" y="2482953"/>
                </a:lnTo>
                <a:lnTo>
                  <a:pt x="3529974" y="2489207"/>
                </a:lnTo>
                <a:lnTo>
                  <a:pt x="3478736" y="2494694"/>
                </a:lnTo>
                <a:lnTo>
                  <a:pt x="3427382" y="2499416"/>
                </a:lnTo>
                <a:lnTo>
                  <a:pt x="3375935" y="2503375"/>
                </a:lnTo>
                <a:lnTo>
                  <a:pt x="3324418" y="2506573"/>
                </a:lnTo>
                <a:lnTo>
                  <a:pt x="3272855" y="2509012"/>
                </a:lnTo>
                <a:lnTo>
                  <a:pt x="3221270" y="2510695"/>
                </a:lnTo>
                <a:lnTo>
                  <a:pt x="3169686" y="2511623"/>
                </a:lnTo>
                <a:lnTo>
                  <a:pt x="3118127" y="2511799"/>
                </a:lnTo>
                <a:lnTo>
                  <a:pt x="3066617" y="2511226"/>
                </a:lnTo>
                <a:lnTo>
                  <a:pt x="3015179" y="2509905"/>
                </a:lnTo>
                <a:lnTo>
                  <a:pt x="2963836" y="2507838"/>
                </a:lnTo>
                <a:lnTo>
                  <a:pt x="2912613" y="2505028"/>
                </a:lnTo>
                <a:lnTo>
                  <a:pt x="2861534" y="2501476"/>
                </a:lnTo>
                <a:lnTo>
                  <a:pt x="2810621" y="2497186"/>
                </a:lnTo>
                <a:lnTo>
                  <a:pt x="2759898" y="2492158"/>
                </a:lnTo>
                <a:lnTo>
                  <a:pt x="2709389" y="2486396"/>
                </a:lnTo>
                <a:lnTo>
                  <a:pt x="2659118" y="2479902"/>
                </a:lnTo>
                <a:lnTo>
                  <a:pt x="2609108" y="2472677"/>
                </a:lnTo>
                <a:lnTo>
                  <a:pt x="2559383" y="2464724"/>
                </a:lnTo>
                <a:lnTo>
                  <a:pt x="2509966" y="2456045"/>
                </a:lnTo>
                <a:lnTo>
                  <a:pt x="2460882" y="2446642"/>
                </a:lnTo>
                <a:lnTo>
                  <a:pt x="2412153" y="2436517"/>
                </a:lnTo>
                <a:lnTo>
                  <a:pt x="2363803" y="2425673"/>
                </a:lnTo>
                <a:lnTo>
                  <a:pt x="2315857" y="2414112"/>
                </a:lnTo>
                <a:lnTo>
                  <a:pt x="2268337" y="2401836"/>
                </a:lnTo>
                <a:lnTo>
                  <a:pt x="2221267" y="2388847"/>
                </a:lnTo>
                <a:lnTo>
                  <a:pt x="2174671" y="2375147"/>
                </a:lnTo>
                <a:lnTo>
                  <a:pt x="2128573" y="2360738"/>
                </a:lnTo>
                <a:lnTo>
                  <a:pt x="2082996" y="2345623"/>
                </a:lnTo>
                <a:lnTo>
                  <a:pt x="2037963" y="2329804"/>
                </a:lnTo>
                <a:lnTo>
                  <a:pt x="1993499" y="2313283"/>
                </a:lnTo>
                <a:lnTo>
                  <a:pt x="1949627" y="2296062"/>
                </a:lnTo>
                <a:lnTo>
                  <a:pt x="1906370" y="2278144"/>
                </a:lnTo>
                <a:lnTo>
                  <a:pt x="1863753" y="2259529"/>
                </a:lnTo>
                <a:lnTo>
                  <a:pt x="1821798" y="2240222"/>
                </a:lnTo>
                <a:lnTo>
                  <a:pt x="1780530" y="2220223"/>
                </a:lnTo>
                <a:lnTo>
                  <a:pt x="1739973" y="2199536"/>
                </a:lnTo>
                <a:lnTo>
                  <a:pt x="1700149" y="2178162"/>
                </a:lnTo>
                <a:lnTo>
                  <a:pt x="0" y="2623424"/>
                </a:lnTo>
                <a:close/>
              </a:path>
            </a:pathLst>
          </a:custGeom>
          <a:ln w="2895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3610927" y="895350"/>
            <a:ext cx="246951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" algn="ctr">
              <a:spcBef>
                <a:spcPts val="105"/>
              </a:spcBef>
            </a:pP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The WOE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value is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also used 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to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calculate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the </a:t>
            </a:r>
            <a:r>
              <a:rPr sz="1400" b="1" spc="-5" dirty="0">
                <a:solidFill>
                  <a:srgbClr val="095A82"/>
                </a:solidFill>
                <a:latin typeface="Comic Sans MS"/>
                <a:cs typeface="Comic Sans MS"/>
              </a:rPr>
              <a:t>Information  </a:t>
            </a:r>
            <a:r>
              <a:rPr sz="1400" b="1" dirty="0">
                <a:solidFill>
                  <a:srgbClr val="095A82"/>
                </a:solidFill>
                <a:latin typeface="Comic Sans MS"/>
                <a:cs typeface="Comic Sans MS"/>
              </a:rPr>
              <a:t>Value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which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is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an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important 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parameter to check, if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the 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independent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variable is</a:t>
            </a:r>
            <a:r>
              <a:rPr sz="1400" spc="-114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worth 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(logistic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regression 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procedure)</a:t>
            </a:r>
            <a:endParaRPr sz="1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748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331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Information Value</a:t>
            </a:r>
            <a:r>
              <a:rPr sz="2800" spc="-2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(IV)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2241295" y="1823592"/>
            <a:ext cx="2688590" cy="165100"/>
          </a:xfrm>
          <a:custGeom>
            <a:avLst/>
            <a:gdLst/>
            <a:ahLst/>
            <a:cxnLst/>
            <a:rect l="l" t="t" r="r" b="b"/>
            <a:pathLst>
              <a:path w="2688590" h="165100">
                <a:moveTo>
                  <a:pt x="2635631" y="0"/>
                </a:moveTo>
                <a:lnTo>
                  <a:pt x="2633218" y="6731"/>
                </a:lnTo>
                <a:lnTo>
                  <a:pt x="2642816" y="10854"/>
                </a:lnTo>
                <a:lnTo>
                  <a:pt x="2651045" y="16573"/>
                </a:lnTo>
                <a:lnTo>
                  <a:pt x="2670762" y="54816"/>
                </a:lnTo>
                <a:lnTo>
                  <a:pt x="2673223" y="81788"/>
                </a:lnTo>
                <a:lnTo>
                  <a:pt x="2672605" y="96287"/>
                </a:lnTo>
                <a:lnTo>
                  <a:pt x="2657867" y="141027"/>
                </a:lnTo>
                <a:lnTo>
                  <a:pt x="2633472" y="158369"/>
                </a:lnTo>
                <a:lnTo>
                  <a:pt x="2635631" y="165100"/>
                </a:lnTo>
                <a:lnTo>
                  <a:pt x="2674747" y="136271"/>
                </a:lnTo>
                <a:lnTo>
                  <a:pt x="2687480" y="97766"/>
                </a:lnTo>
                <a:lnTo>
                  <a:pt x="2688336" y="82550"/>
                </a:lnTo>
                <a:lnTo>
                  <a:pt x="2687478" y="67425"/>
                </a:lnTo>
                <a:lnTo>
                  <a:pt x="2674620" y="28956"/>
                </a:lnTo>
                <a:lnTo>
                  <a:pt x="2647580" y="4310"/>
                </a:lnTo>
                <a:lnTo>
                  <a:pt x="2635631" y="0"/>
                </a:lnTo>
                <a:close/>
              </a:path>
              <a:path w="2688590" h="165100">
                <a:moveTo>
                  <a:pt x="52578" y="0"/>
                </a:moveTo>
                <a:lnTo>
                  <a:pt x="13589" y="28956"/>
                </a:lnTo>
                <a:lnTo>
                  <a:pt x="837" y="67425"/>
                </a:lnTo>
                <a:lnTo>
                  <a:pt x="0" y="82550"/>
                </a:lnTo>
                <a:lnTo>
                  <a:pt x="837" y="97766"/>
                </a:lnTo>
                <a:lnTo>
                  <a:pt x="13589" y="136271"/>
                </a:lnTo>
                <a:lnTo>
                  <a:pt x="52578" y="165100"/>
                </a:lnTo>
                <a:lnTo>
                  <a:pt x="54737" y="158369"/>
                </a:lnTo>
                <a:lnTo>
                  <a:pt x="45303" y="154223"/>
                </a:lnTo>
                <a:lnTo>
                  <a:pt x="37179" y="148447"/>
                </a:lnTo>
                <a:lnTo>
                  <a:pt x="17446" y="109489"/>
                </a:lnTo>
                <a:lnTo>
                  <a:pt x="14986" y="81788"/>
                </a:lnTo>
                <a:lnTo>
                  <a:pt x="15603" y="67665"/>
                </a:lnTo>
                <a:lnTo>
                  <a:pt x="30362" y="23911"/>
                </a:lnTo>
                <a:lnTo>
                  <a:pt x="54991" y="6731"/>
                </a:lnTo>
                <a:lnTo>
                  <a:pt x="52578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017" y="948055"/>
            <a:ext cx="5193665" cy="1056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Compares the predictive </a:t>
            </a:r>
            <a:r>
              <a:rPr sz="1400" dirty="0">
                <a:solidFill>
                  <a:srgbClr val="5F5F5F"/>
                </a:solidFill>
                <a:cs typeface="Calibri"/>
              </a:rPr>
              <a:t>power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</a:t>
            </a:r>
            <a:r>
              <a:rPr sz="1400" spc="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variables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Technically, </a:t>
            </a:r>
            <a:r>
              <a:rPr sz="1400" dirty="0">
                <a:solidFill>
                  <a:srgbClr val="5F5F5F"/>
                </a:solidFill>
                <a:cs typeface="Calibri"/>
              </a:rPr>
              <a:t>it 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sum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absolute </a:t>
            </a:r>
            <a:r>
              <a:rPr sz="1400" dirty="0">
                <a:solidFill>
                  <a:srgbClr val="5F5F5F"/>
                </a:solidFill>
                <a:cs typeface="Calibri"/>
              </a:rPr>
              <a:t>values 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WOE </a:t>
            </a:r>
            <a:r>
              <a:rPr sz="1400" dirty="0">
                <a:solidFill>
                  <a:srgbClr val="5F5F5F"/>
                </a:solidFill>
                <a:cs typeface="Calibri"/>
              </a:rPr>
              <a:t>over all</a:t>
            </a:r>
            <a:r>
              <a:rPr sz="1400" spc="3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groups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  <a:tab pos="451358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Expressed </a:t>
            </a:r>
            <a:r>
              <a:rPr sz="1400" dirty="0">
                <a:solidFill>
                  <a:srgbClr val="5F5F5F"/>
                </a:solidFill>
                <a:cs typeface="Calibri"/>
              </a:rPr>
              <a:t>as: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IV </a:t>
            </a:r>
            <a:r>
              <a:rPr sz="1400" dirty="0">
                <a:solidFill>
                  <a:srgbClr val="5F5F5F"/>
                </a:solidFill>
                <a:cs typeface="Calibri"/>
              </a:rPr>
              <a:t>= </a:t>
            </a:r>
            <a:r>
              <a:rPr sz="2100" spc="284" baseline="1984" dirty="0">
                <a:solidFill>
                  <a:srgbClr val="5F5F5F"/>
                </a:solidFill>
                <a:latin typeface="Cambria Math"/>
                <a:cs typeface="Cambria Math"/>
              </a:rPr>
              <a:t>σ </a:t>
            </a:r>
            <a:r>
              <a:rPr sz="1400" dirty="0">
                <a:solidFill>
                  <a:srgbClr val="5F5F5F"/>
                </a:solidFill>
                <a:latin typeface="Cambria Math"/>
                <a:cs typeface="Cambria Math"/>
              </a:rPr>
              <a:t>% </a:t>
            </a:r>
            <a:r>
              <a:rPr sz="1400" spc="-5" dirty="0">
                <a:solidFill>
                  <a:srgbClr val="5F5F5F"/>
                </a:solidFill>
                <a:latin typeface="Cambria Math"/>
                <a:cs typeface="Cambria Math"/>
              </a:rPr>
              <a:t>𝑜𝑓 </a:t>
            </a:r>
            <a:r>
              <a:rPr sz="1400" dirty="0">
                <a:solidFill>
                  <a:srgbClr val="5F5F5F"/>
                </a:solidFill>
                <a:latin typeface="Cambria Math"/>
                <a:cs typeface="Cambria Math"/>
              </a:rPr>
              <a:t>𝑛𝑜𝑛 </a:t>
            </a:r>
            <a:r>
              <a:rPr sz="1400" spc="-5" dirty="0">
                <a:solidFill>
                  <a:srgbClr val="5F5F5F"/>
                </a:solidFill>
                <a:latin typeface="Cambria Math"/>
                <a:cs typeface="Cambria Math"/>
              </a:rPr>
              <a:t>𝑒𝑣𝑒𝑛𝑡𝑠  </a:t>
            </a:r>
            <a:r>
              <a:rPr sz="1400" dirty="0">
                <a:solidFill>
                  <a:srgbClr val="5F5F5F"/>
                </a:solidFill>
                <a:latin typeface="Cambria Math"/>
                <a:cs typeface="Cambria Math"/>
              </a:rPr>
              <a:t>− %  </a:t>
            </a:r>
            <a:r>
              <a:rPr sz="1400" spc="-5" dirty="0">
                <a:solidFill>
                  <a:srgbClr val="5F5F5F"/>
                </a:solidFill>
                <a:latin typeface="Cambria Math"/>
                <a:cs typeface="Cambria Math"/>
              </a:rPr>
              <a:t>𝑜𝑓</a:t>
            </a:r>
            <a:r>
              <a:rPr sz="1400" spc="55" dirty="0">
                <a:solidFill>
                  <a:srgbClr val="5F5F5F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mbria Math"/>
                <a:cs typeface="Cambria Math"/>
              </a:rPr>
              <a:t>𝑒𝑣𝑒𝑛𝑡𝑠	</a:t>
            </a:r>
            <a:r>
              <a:rPr sz="1400" dirty="0">
                <a:solidFill>
                  <a:srgbClr val="5F5F5F"/>
                </a:solidFill>
                <a:cs typeface="Calibri"/>
              </a:rPr>
              <a:t>*</a:t>
            </a:r>
            <a:r>
              <a:rPr sz="1400" spc="-2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WOE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2316" y="2471207"/>
            <a:ext cx="1087231" cy="1090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19120" y="2471207"/>
            <a:ext cx="1087231" cy="1090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14677" y="2381250"/>
            <a:ext cx="1377315" cy="1240790"/>
          </a:xfrm>
          <a:custGeom>
            <a:avLst/>
            <a:gdLst/>
            <a:ahLst/>
            <a:cxnLst/>
            <a:rect l="l" t="t" r="r" b="b"/>
            <a:pathLst>
              <a:path w="1377314" h="1240789">
                <a:moveTo>
                  <a:pt x="0" y="0"/>
                </a:moveTo>
                <a:lnTo>
                  <a:pt x="1376807" y="1240282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56766" y="2263901"/>
            <a:ext cx="1492885" cy="1482090"/>
          </a:xfrm>
          <a:custGeom>
            <a:avLst/>
            <a:gdLst/>
            <a:ahLst/>
            <a:cxnLst/>
            <a:rect l="l" t="t" r="r" b="b"/>
            <a:pathLst>
              <a:path w="1492885" h="1482089">
                <a:moveTo>
                  <a:pt x="1492504" y="0"/>
                </a:moveTo>
                <a:lnTo>
                  <a:pt x="0" y="1481963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76365" y="3621785"/>
            <a:ext cx="423545" cy="318135"/>
          </a:xfrm>
          <a:custGeom>
            <a:avLst/>
            <a:gdLst/>
            <a:ahLst/>
            <a:cxnLst/>
            <a:rect l="l" t="t" r="r" b="b"/>
            <a:pathLst>
              <a:path w="423545" h="318135">
                <a:moveTo>
                  <a:pt x="0" y="0"/>
                </a:moveTo>
                <a:lnTo>
                  <a:pt x="423418" y="317538"/>
                </a:lnTo>
              </a:path>
            </a:pathLst>
          </a:custGeom>
          <a:ln w="28956">
            <a:solidFill>
              <a:srgbClr val="9CB95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00038" y="2708910"/>
            <a:ext cx="1360805" cy="1230630"/>
          </a:xfrm>
          <a:custGeom>
            <a:avLst/>
            <a:gdLst/>
            <a:ahLst/>
            <a:cxnLst/>
            <a:rect l="l" t="t" r="r" b="b"/>
            <a:pathLst>
              <a:path w="1360804" h="1230629">
                <a:moveTo>
                  <a:pt x="0" y="1230083"/>
                </a:moveTo>
                <a:lnTo>
                  <a:pt x="1360678" y="0"/>
                </a:lnTo>
              </a:path>
            </a:pathLst>
          </a:custGeom>
          <a:ln w="28956">
            <a:solidFill>
              <a:srgbClr val="9CB95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3803" y="3960367"/>
            <a:ext cx="20948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spc="-5" dirty="0">
                <a:solidFill>
                  <a:srgbClr val="5F5F5F"/>
                </a:solidFill>
                <a:cs typeface="Calibri"/>
              </a:rPr>
              <a:t>Respected Information</a:t>
            </a:r>
            <a:r>
              <a:rPr sz="1400" i="1" spc="-9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spc="-20" dirty="0">
                <a:solidFill>
                  <a:srgbClr val="5F5F5F"/>
                </a:solidFill>
                <a:cs typeface="Calibri"/>
              </a:rPr>
              <a:t>Value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1617" y="3960367"/>
            <a:ext cx="20796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spc="-5" dirty="0">
                <a:solidFill>
                  <a:srgbClr val="5F5F5F"/>
                </a:solidFill>
                <a:cs typeface="Calibri"/>
              </a:rPr>
              <a:t>Restricted Information</a:t>
            </a:r>
            <a:r>
              <a:rPr sz="1400" i="1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spc="-20" dirty="0">
                <a:solidFill>
                  <a:srgbClr val="5F5F5F"/>
                </a:solidFill>
                <a:cs typeface="Calibri"/>
              </a:rPr>
              <a:t>Value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2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875" y="2498946"/>
            <a:ext cx="9123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indent="3810" algn="ctr">
              <a:spcBef>
                <a:spcPts val="50"/>
              </a:spcBef>
            </a:pPr>
            <a:r>
              <a:rPr lang="en-IN" dirty="0">
                <a:solidFill>
                  <a:srgbClr val="002060"/>
                </a:solidFill>
              </a:rPr>
              <a:t>Introduction to</a:t>
            </a:r>
            <a:r>
              <a:rPr lang="en-IN" spc="-35" dirty="0">
                <a:solidFill>
                  <a:srgbClr val="002060"/>
                </a:solidFill>
              </a:rPr>
              <a:t> </a:t>
            </a:r>
            <a:r>
              <a:rPr lang="en-IN" spc="-5" dirty="0">
                <a:solidFill>
                  <a:srgbClr val="002060"/>
                </a:solidFill>
              </a:rPr>
              <a:t>Regression</a:t>
            </a:r>
            <a:endParaRPr lang="en-IN" spc="-3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1845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The IV</a:t>
            </a:r>
            <a:r>
              <a:rPr sz="2800" spc="-5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Table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2190750" y="1252600"/>
            <a:ext cx="1986914" cy="370840"/>
          </a:xfrm>
          <a:custGeom>
            <a:avLst/>
            <a:gdLst/>
            <a:ahLst/>
            <a:cxnLst/>
            <a:rect l="l" t="t" r="r" b="b"/>
            <a:pathLst>
              <a:path w="1986914" h="370840">
                <a:moveTo>
                  <a:pt x="0" y="370839"/>
                </a:moveTo>
                <a:lnTo>
                  <a:pt x="1986661" y="370839"/>
                </a:lnTo>
                <a:lnTo>
                  <a:pt x="198666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7410" y="1252600"/>
            <a:ext cx="2776220" cy="370840"/>
          </a:xfrm>
          <a:custGeom>
            <a:avLst/>
            <a:gdLst/>
            <a:ahLst/>
            <a:cxnLst/>
            <a:rect l="l" t="t" r="r" b="b"/>
            <a:pathLst>
              <a:path w="2776220" h="370840">
                <a:moveTo>
                  <a:pt x="0" y="370839"/>
                </a:moveTo>
                <a:lnTo>
                  <a:pt x="2775839" y="370839"/>
                </a:lnTo>
                <a:lnTo>
                  <a:pt x="277583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16A99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0750" y="1623441"/>
            <a:ext cx="1986914" cy="370840"/>
          </a:xfrm>
          <a:custGeom>
            <a:avLst/>
            <a:gdLst/>
            <a:ahLst/>
            <a:cxnLst/>
            <a:rect l="l" t="t" r="r" b="b"/>
            <a:pathLst>
              <a:path w="1986914" h="370839">
                <a:moveTo>
                  <a:pt x="0" y="370840"/>
                </a:moveTo>
                <a:lnTo>
                  <a:pt x="1986661" y="370840"/>
                </a:lnTo>
                <a:lnTo>
                  <a:pt x="198666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77410" y="1623441"/>
            <a:ext cx="2776220" cy="370840"/>
          </a:xfrm>
          <a:custGeom>
            <a:avLst/>
            <a:gdLst/>
            <a:ahLst/>
            <a:cxnLst/>
            <a:rect l="l" t="t" r="r" b="b"/>
            <a:pathLst>
              <a:path w="2776220" h="370839">
                <a:moveTo>
                  <a:pt x="0" y="370840"/>
                </a:moveTo>
                <a:lnTo>
                  <a:pt x="2775839" y="370840"/>
                </a:lnTo>
                <a:lnTo>
                  <a:pt x="277583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0750" y="2365120"/>
            <a:ext cx="1986914" cy="370840"/>
          </a:xfrm>
          <a:custGeom>
            <a:avLst/>
            <a:gdLst/>
            <a:ahLst/>
            <a:cxnLst/>
            <a:rect l="l" t="t" r="r" b="b"/>
            <a:pathLst>
              <a:path w="1986914" h="370839">
                <a:moveTo>
                  <a:pt x="0" y="370839"/>
                </a:moveTo>
                <a:lnTo>
                  <a:pt x="1986661" y="370839"/>
                </a:lnTo>
                <a:lnTo>
                  <a:pt x="198666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77410" y="2365120"/>
            <a:ext cx="2776220" cy="370840"/>
          </a:xfrm>
          <a:custGeom>
            <a:avLst/>
            <a:gdLst/>
            <a:ahLst/>
            <a:cxnLst/>
            <a:rect l="l" t="t" r="r" b="b"/>
            <a:pathLst>
              <a:path w="2776220" h="370839">
                <a:moveTo>
                  <a:pt x="0" y="370839"/>
                </a:moveTo>
                <a:lnTo>
                  <a:pt x="2775839" y="370839"/>
                </a:lnTo>
                <a:lnTo>
                  <a:pt x="277583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0750" y="3106801"/>
            <a:ext cx="1986914" cy="370840"/>
          </a:xfrm>
          <a:custGeom>
            <a:avLst/>
            <a:gdLst/>
            <a:ahLst/>
            <a:cxnLst/>
            <a:rect l="l" t="t" r="r" b="b"/>
            <a:pathLst>
              <a:path w="1986914" h="370839">
                <a:moveTo>
                  <a:pt x="0" y="370839"/>
                </a:moveTo>
                <a:lnTo>
                  <a:pt x="1986661" y="370839"/>
                </a:lnTo>
                <a:lnTo>
                  <a:pt x="198666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77410" y="3106801"/>
            <a:ext cx="2776220" cy="370840"/>
          </a:xfrm>
          <a:custGeom>
            <a:avLst/>
            <a:gdLst/>
            <a:ahLst/>
            <a:cxnLst/>
            <a:rect l="l" t="t" r="r" b="b"/>
            <a:pathLst>
              <a:path w="2776220" h="370839">
                <a:moveTo>
                  <a:pt x="0" y="370839"/>
                </a:moveTo>
                <a:lnTo>
                  <a:pt x="2775839" y="370839"/>
                </a:lnTo>
                <a:lnTo>
                  <a:pt x="277583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77410" y="1246250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84400" y="1623441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52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84400" y="1994280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52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84400" y="2365120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52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84400" y="2735960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52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4400" y="3106801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52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90750" y="1246250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53250" y="1246250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84400" y="1252600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52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84400" y="3477640"/>
            <a:ext cx="4775200" cy="0"/>
          </a:xfrm>
          <a:custGeom>
            <a:avLst/>
            <a:gdLst/>
            <a:ahLst/>
            <a:cxnLst/>
            <a:rect l="l" t="t" r="r" b="b"/>
            <a:pathLst>
              <a:path w="4775200">
                <a:moveTo>
                  <a:pt x="0" y="0"/>
                </a:moveTo>
                <a:lnTo>
                  <a:pt x="47752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03423" y="1306525"/>
            <a:ext cx="13608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cs typeface="Calibri"/>
              </a:rPr>
              <a:t>Information</a:t>
            </a:r>
            <a:r>
              <a:rPr sz="1400" b="1" spc="-7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cs typeface="Calibri"/>
              </a:rPr>
              <a:t>Value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96205" y="1306525"/>
            <a:ext cx="17405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10" dirty="0">
                <a:solidFill>
                  <a:srgbClr val="FFFFFF"/>
                </a:solidFill>
                <a:cs typeface="Calibri"/>
              </a:rPr>
              <a:t>Variable</a:t>
            </a:r>
            <a:r>
              <a:rPr sz="1400" b="1" spc="-6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cs typeface="Calibri"/>
              </a:rPr>
              <a:t>Predictiveness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55823" y="1677365"/>
            <a:ext cx="10572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Less than</a:t>
            </a:r>
            <a:r>
              <a:rPr sz="1400" spc="-4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0.02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67250" y="1677365"/>
            <a:ext cx="179641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Not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useful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</a:t>
            </a:r>
            <a:r>
              <a:rPr sz="1400" spc="-9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prediction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5364" y="2048332"/>
            <a:ext cx="7981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0.02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to</a:t>
            </a:r>
            <a:r>
              <a:rPr sz="1400" spc="-6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0.1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16017" y="2048332"/>
            <a:ext cx="169798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5" dirty="0">
                <a:solidFill>
                  <a:srgbClr val="5F5F5F"/>
                </a:solidFill>
                <a:cs typeface="Calibri"/>
              </a:rPr>
              <a:t>Weak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predictive</a:t>
            </a:r>
            <a:r>
              <a:rPr sz="14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power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29560" y="2419299"/>
            <a:ext cx="7086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0.1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to</a:t>
            </a:r>
            <a:r>
              <a:rPr sz="1400" spc="-6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0.3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8482" y="2419299"/>
            <a:ext cx="189483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Medium Predictive</a:t>
            </a:r>
            <a:r>
              <a:rPr sz="14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Power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29560" y="2790825"/>
            <a:ext cx="708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0.3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to</a:t>
            </a:r>
            <a:r>
              <a:rPr sz="1400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0.5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87061" y="2790825"/>
            <a:ext cx="1755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Strong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Predictive</a:t>
            </a:r>
            <a:r>
              <a:rPr sz="14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Power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13964" y="3161792"/>
            <a:ext cx="339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&gt;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0</a:t>
            </a:r>
            <a:r>
              <a:rPr sz="1400" dirty="0">
                <a:solidFill>
                  <a:srgbClr val="5F5F5F"/>
                </a:solidFill>
                <a:cs typeface="Calibri"/>
              </a:rPr>
              <a:t>.5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46853" y="3161792"/>
            <a:ext cx="2036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Suspicious Predictive</a:t>
            </a:r>
            <a:r>
              <a:rPr sz="1400" spc="-3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Power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2083" y="3991355"/>
            <a:ext cx="515112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87958" y="4050029"/>
            <a:ext cx="7490459" cy="307975"/>
          </a:xfrm>
          <a:custGeom>
            <a:avLst/>
            <a:gdLst/>
            <a:ahLst/>
            <a:cxnLst/>
            <a:rect l="l" t="t" r="r" b="b"/>
            <a:pathLst>
              <a:path w="7490459" h="307975">
                <a:moveTo>
                  <a:pt x="0" y="307848"/>
                </a:moveTo>
                <a:lnTo>
                  <a:pt x="7490459" y="307848"/>
                </a:lnTo>
                <a:lnTo>
                  <a:pt x="7490459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19811">
            <a:solidFill>
              <a:srgbClr val="16A99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66571" y="4071010"/>
            <a:ext cx="63550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solidFill>
                  <a:srgbClr val="5F5F5F"/>
                </a:solidFill>
                <a:cs typeface="Calibri"/>
              </a:rPr>
              <a:t>Note: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Information 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Value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increases </a:t>
            </a:r>
            <a:r>
              <a:rPr sz="1400" dirty="0">
                <a:solidFill>
                  <a:srgbClr val="5F5F5F"/>
                </a:solidFill>
                <a:cs typeface="Calibri"/>
              </a:rPr>
              <a:t>as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bins/groups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increases for </a:t>
            </a:r>
            <a:r>
              <a:rPr sz="1400" dirty="0">
                <a:solidFill>
                  <a:srgbClr val="5F5F5F"/>
                </a:solidFill>
                <a:cs typeface="Calibri"/>
              </a:rPr>
              <a:t>an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independent</a:t>
            </a:r>
            <a:r>
              <a:rPr sz="1400" spc="18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variable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0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1938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IV –</a:t>
            </a:r>
            <a:r>
              <a:rPr sz="2800" spc="-3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Scenario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71017" y="948055"/>
            <a:ext cx="5152390" cy="1056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You are having a dataset ‘rating’ with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following</a:t>
            </a:r>
            <a:r>
              <a:rPr sz="14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variables: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Age: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Comprises of </a:t>
            </a:r>
            <a:r>
              <a:rPr sz="1400" dirty="0">
                <a:solidFill>
                  <a:srgbClr val="5F5F5F"/>
                </a:solidFill>
                <a:cs typeface="Calibri"/>
              </a:rPr>
              <a:t>age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the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customers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Good/Bad: </a:t>
            </a:r>
            <a:r>
              <a:rPr sz="1400" dirty="0">
                <a:solidFill>
                  <a:srgbClr val="5F5F5F"/>
                </a:solidFill>
                <a:cs typeface="Calibri"/>
              </a:rPr>
              <a:t>Rating given 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customers based on their</a:t>
            </a:r>
            <a:r>
              <a:rPr sz="1400" spc="7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behaviour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74994" y="1106424"/>
          <a:ext cx="2033270" cy="3195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/>
                <a:gridCol w="1309370"/>
              </a:tblGrid>
              <a:tr h="29044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Good /</a:t>
                      </a:r>
                      <a:r>
                        <a:rPr sz="14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9C13"/>
                    </a:solidFill>
                  </a:tcPr>
                </a:tc>
              </a:tr>
              <a:tr h="2904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5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4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4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5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4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4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5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4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2904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277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IV – Task To</a:t>
            </a:r>
            <a:r>
              <a:rPr sz="2800" spc="-3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Do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700145" y="3000501"/>
            <a:ext cx="2032635" cy="568325"/>
          </a:xfrm>
          <a:custGeom>
            <a:avLst/>
            <a:gdLst/>
            <a:ahLst/>
            <a:cxnLst/>
            <a:rect l="l" t="t" r="r" b="b"/>
            <a:pathLst>
              <a:path w="2032635" h="568325">
                <a:moveTo>
                  <a:pt x="2032253" y="0"/>
                </a:moveTo>
                <a:lnTo>
                  <a:pt x="2006290" y="40373"/>
                </a:lnTo>
                <a:lnTo>
                  <a:pt x="1978986" y="79357"/>
                </a:lnTo>
                <a:lnTo>
                  <a:pt x="1950390" y="116939"/>
                </a:lnTo>
                <a:lnTo>
                  <a:pt x="1920550" y="153108"/>
                </a:lnTo>
                <a:lnTo>
                  <a:pt x="1889516" y="187852"/>
                </a:lnTo>
                <a:lnTo>
                  <a:pt x="1857337" y="221160"/>
                </a:lnTo>
                <a:lnTo>
                  <a:pt x="1824062" y="253019"/>
                </a:lnTo>
                <a:lnTo>
                  <a:pt x="1789739" y="283419"/>
                </a:lnTo>
                <a:lnTo>
                  <a:pt x="1754419" y="312347"/>
                </a:lnTo>
                <a:lnTo>
                  <a:pt x="1718149" y="339792"/>
                </a:lnTo>
                <a:lnTo>
                  <a:pt x="1680980" y="365741"/>
                </a:lnTo>
                <a:lnTo>
                  <a:pt x="1642959" y="390184"/>
                </a:lnTo>
                <a:lnTo>
                  <a:pt x="1604136" y="413109"/>
                </a:lnTo>
                <a:lnTo>
                  <a:pt x="1564561" y="434503"/>
                </a:lnTo>
                <a:lnTo>
                  <a:pt x="1524281" y="454356"/>
                </a:lnTo>
                <a:lnTo>
                  <a:pt x="1483347" y="472655"/>
                </a:lnTo>
                <a:lnTo>
                  <a:pt x="1441807" y="489389"/>
                </a:lnTo>
                <a:lnTo>
                  <a:pt x="1399709" y="504546"/>
                </a:lnTo>
                <a:lnTo>
                  <a:pt x="1357104" y="518115"/>
                </a:lnTo>
                <a:lnTo>
                  <a:pt x="1314040" y="530083"/>
                </a:lnTo>
                <a:lnTo>
                  <a:pt x="1270566" y="540439"/>
                </a:lnTo>
                <a:lnTo>
                  <a:pt x="1226732" y="549172"/>
                </a:lnTo>
                <a:lnTo>
                  <a:pt x="1182586" y="556269"/>
                </a:lnTo>
                <a:lnTo>
                  <a:pt x="1138176" y="561719"/>
                </a:lnTo>
                <a:lnTo>
                  <a:pt x="1093554" y="565510"/>
                </a:lnTo>
                <a:lnTo>
                  <a:pt x="1048766" y="567631"/>
                </a:lnTo>
                <a:lnTo>
                  <a:pt x="1003863" y="568070"/>
                </a:lnTo>
                <a:lnTo>
                  <a:pt x="958893" y="566814"/>
                </a:lnTo>
                <a:lnTo>
                  <a:pt x="913906" y="563854"/>
                </a:lnTo>
                <a:lnTo>
                  <a:pt x="868949" y="559176"/>
                </a:lnTo>
                <a:lnTo>
                  <a:pt x="824074" y="552769"/>
                </a:lnTo>
                <a:lnTo>
                  <a:pt x="779328" y="544621"/>
                </a:lnTo>
                <a:lnTo>
                  <a:pt x="734760" y="534721"/>
                </a:lnTo>
                <a:lnTo>
                  <a:pt x="690419" y="523057"/>
                </a:lnTo>
                <a:lnTo>
                  <a:pt x="646356" y="509617"/>
                </a:lnTo>
                <a:lnTo>
                  <a:pt x="602617" y="494390"/>
                </a:lnTo>
                <a:lnTo>
                  <a:pt x="559254" y="477363"/>
                </a:lnTo>
                <a:lnTo>
                  <a:pt x="516313" y="458526"/>
                </a:lnTo>
                <a:lnTo>
                  <a:pt x="473846" y="437866"/>
                </a:lnTo>
                <a:lnTo>
                  <a:pt x="431900" y="415372"/>
                </a:lnTo>
                <a:lnTo>
                  <a:pt x="390525" y="391033"/>
                </a:lnTo>
                <a:lnTo>
                  <a:pt x="347826" y="363482"/>
                </a:lnTo>
                <a:lnTo>
                  <a:pt x="306422" y="334204"/>
                </a:lnTo>
                <a:lnTo>
                  <a:pt x="266362" y="303245"/>
                </a:lnTo>
                <a:lnTo>
                  <a:pt x="227692" y="270652"/>
                </a:lnTo>
                <a:lnTo>
                  <a:pt x="190462" y="236474"/>
                </a:lnTo>
                <a:lnTo>
                  <a:pt x="154720" y="200757"/>
                </a:lnTo>
                <a:lnTo>
                  <a:pt x="120512" y="163549"/>
                </a:lnTo>
                <a:lnTo>
                  <a:pt x="87889" y="124899"/>
                </a:lnTo>
                <a:lnTo>
                  <a:pt x="56896" y="84852"/>
                </a:lnTo>
                <a:lnTo>
                  <a:pt x="27584" y="43457"/>
                </a:lnTo>
                <a:lnTo>
                  <a:pt x="0" y="762"/>
                </a:lnTo>
              </a:path>
            </a:pathLst>
          </a:custGeom>
          <a:ln w="1981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7351" y="1576451"/>
            <a:ext cx="2035175" cy="572135"/>
          </a:xfrm>
          <a:custGeom>
            <a:avLst/>
            <a:gdLst/>
            <a:ahLst/>
            <a:cxnLst/>
            <a:rect l="l" t="t" r="r" b="b"/>
            <a:pathLst>
              <a:path w="2035175" h="572135">
                <a:moveTo>
                  <a:pt x="2035048" y="568070"/>
                </a:moveTo>
                <a:lnTo>
                  <a:pt x="2009084" y="527696"/>
                </a:lnTo>
                <a:lnTo>
                  <a:pt x="1981780" y="488713"/>
                </a:lnTo>
                <a:lnTo>
                  <a:pt x="1953184" y="451130"/>
                </a:lnTo>
                <a:lnTo>
                  <a:pt x="1923344" y="414961"/>
                </a:lnTo>
                <a:lnTo>
                  <a:pt x="1892310" y="380217"/>
                </a:lnTo>
                <a:lnTo>
                  <a:pt x="1860131" y="346909"/>
                </a:lnTo>
                <a:lnTo>
                  <a:pt x="1826856" y="315050"/>
                </a:lnTo>
                <a:lnTo>
                  <a:pt x="1792533" y="284650"/>
                </a:lnTo>
                <a:lnTo>
                  <a:pt x="1757213" y="255722"/>
                </a:lnTo>
                <a:lnTo>
                  <a:pt x="1720943" y="228277"/>
                </a:lnTo>
                <a:lnTo>
                  <a:pt x="1683774" y="202328"/>
                </a:lnTo>
                <a:lnTo>
                  <a:pt x="1645753" y="177885"/>
                </a:lnTo>
                <a:lnTo>
                  <a:pt x="1606930" y="154960"/>
                </a:lnTo>
                <a:lnTo>
                  <a:pt x="1567355" y="133566"/>
                </a:lnTo>
                <a:lnTo>
                  <a:pt x="1527075" y="113713"/>
                </a:lnTo>
                <a:lnTo>
                  <a:pt x="1486141" y="95414"/>
                </a:lnTo>
                <a:lnTo>
                  <a:pt x="1444601" y="78680"/>
                </a:lnTo>
                <a:lnTo>
                  <a:pt x="1402503" y="63523"/>
                </a:lnTo>
                <a:lnTo>
                  <a:pt x="1359898" y="49954"/>
                </a:lnTo>
                <a:lnTo>
                  <a:pt x="1316834" y="37986"/>
                </a:lnTo>
                <a:lnTo>
                  <a:pt x="1273360" y="27630"/>
                </a:lnTo>
                <a:lnTo>
                  <a:pt x="1229526" y="18897"/>
                </a:lnTo>
                <a:lnTo>
                  <a:pt x="1185380" y="11800"/>
                </a:lnTo>
                <a:lnTo>
                  <a:pt x="1140970" y="6350"/>
                </a:lnTo>
                <a:lnTo>
                  <a:pt x="1096348" y="2559"/>
                </a:lnTo>
                <a:lnTo>
                  <a:pt x="1051560" y="438"/>
                </a:lnTo>
                <a:lnTo>
                  <a:pt x="1006657" y="0"/>
                </a:lnTo>
                <a:lnTo>
                  <a:pt x="961687" y="1255"/>
                </a:lnTo>
                <a:lnTo>
                  <a:pt x="916700" y="4215"/>
                </a:lnTo>
                <a:lnTo>
                  <a:pt x="871743" y="8894"/>
                </a:lnTo>
                <a:lnTo>
                  <a:pt x="826868" y="15301"/>
                </a:lnTo>
                <a:lnTo>
                  <a:pt x="782122" y="23448"/>
                </a:lnTo>
                <a:lnTo>
                  <a:pt x="737554" y="33348"/>
                </a:lnTo>
                <a:lnTo>
                  <a:pt x="693213" y="45012"/>
                </a:lnTo>
                <a:lnTo>
                  <a:pt x="649150" y="58452"/>
                </a:lnTo>
                <a:lnTo>
                  <a:pt x="605411" y="73679"/>
                </a:lnTo>
                <a:lnTo>
                  <a:pt x="562048" y="90706"/>
                </a:lnTo>
                <a:lnTo>
                  <a:pt x="519107" y="109543"/>
                </a:lnTo>
                <a:lnTo>
                  <a:pt x="476640" y="130203"/>
                </a:lnTo>
                <a:lnTo>
                  <a:pt x="434694" y="152697"/>
                </a:lnTo>
                <a:lnTo>
                  <a:pt x="393319" y="177037"/>
                </a:lnTo>
                <a:lnTo>
                  <a:pt x="350217" y="204879"/>
                </a:lnTo>
                <a:lnTo>
                  <a:pt x="308437" y="234480"/>
                </a:lnTo>
                <a:lnTo>
                  <a:pt x="268027" y="265790"/>
                </a:lnTo>
                <a:lnTo>
                  <a:pt x="229038" y="298759"/>
                </a:lnTo>
                <a:lnTo>
                  <a:pt x="191517" y="333339"/>
                </a:lnTo>
                <a:lnTo>
                  <a:pt x="155514" y="369480"/>
                </a:lnTo>
                <a:lnTo>
                  <a:pt x="121079" y="407133"/>
                </a:lnTo>
                <a:lnTo>
                  <a:pt x="88261" y="446248"/>
                </a:lnTo>
                <a:lnTo>
                  <a:pt x="57109" y="486778"/>
                </a:lnTo>
                <a:lnTo>
                  <a:pt x="27672" y="528671"/>
                </a:lnTo>
                <a:lnTo>
                  <a:pt x="0" y="571880"/>
                </a:lnTo>
              </a:path>
            </a:pathLst>
          </a:custGeom>
          <a:ln w="1981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5016" y="2139149"/>
            <a:ext cx="865505" cy="866775"/>
          </a:xfrm>
          <a:custGeom>
            <a:avLst/>
            <a:gdLst/>
            <a:ahLst/>
            <a:cxnLst/>
            <a:rect l="l" t="t" r="r" b="b"/>
            <a:pathLst>
              <a:path w="865504" h="866775">
                <a:moveTo>
                  <a:pt x="454850" y="0"/>
                </a:moveTo>
                <a:lnTo>
                  <a:pt x="410479" y="0"/>
                </a:lnTo>
                <a:lnTo>
                  <a:pt x="366297" y="4514"/>
                </a:lnTo>
                <a:lnTo>
                  <a:pt x="322678" y="13543"/>
                </a:lnTo>
                <a:lnTo>
                  <a:pt x="280000" y="27086"/>
                </a:lnTo>
                <a:lnTo>
                  <a:pt x="238638" y="45144"/>
                </a:lnTo>
                <a:lnTo>
                  <a:pt x="198969" y="67716"/>
                </a:lnTo>
                <a:lnTo>
                  <a:pt x="161369" y="94802"/>
                </a:lnTo>
                <a:lnTo>
                  <a:pt x="126214" y="126403"/>
                </a:lnTo>
                <a:lnTo>
                  <a:pt x="94660" y="161633"/>
                </a:lnTo>
                <a:lnTo>
                  <a:pt x="67614" y="199305"/>
                </a:lnTo>
                <a:lnTo>
                  <a:pt x="45076" y="239043"/>
                </a:lnTo>
                <a:lnTo>
                  <a:pt x="27045" y="280472"/>
                </a:lnTo>
                <a:lnTo>
                  <a:pt x="13522" y="323216"/>
                </a:lnTo>
                <a:lnTo>
                  <a:pt x="4507" y="366899"/>
                </a:lnTo>
                <a:lnTo>
                  <a:pt x="0" y="411145"/>
                </a:lnTo>
                <a:lnTo>
                  <a:pt x="0" y="455580"/>
                </a:lnTo>
                <a:lnTo>
                  <a:pt x="4507" y="499826"/>
                </a:lnTo>
                <a:lnTo>
                  <a:pt x="13522" y="543509"/>
                </a:lnTo>
                <a:lnTo>
                  <a:pt x="27045" y="586253"/>
                </a:lnTo>
                <a:lnTo>
                  <a:pt x="45076" y="627682"/>
                </a:lnTo>
                <a:lnTo>
                  <a:pt x="67614" y="667420"/>
                </a:lnTo>
                <a:lnTo>
                  <a:pt x="94660" y="705092"/>
                </a:lnTo>
                <a:lnTo>
                  <a:pt x="126214" y="740321"/>
                </a:lnTo>
                <a:lnTo>
                  <a:pt x="161369" y="771922"/>
                </a:lnTo>
                <a:lnTo>
                  <a:pt x="198969" y="799009"/>
                </a:lnTo>
                <a:lnTo>
                  <a:pt x="238638" y="821581"/>
                </a:lnTo>
                <a:lnTo>
                  <a:pt x="280000" y="839639"/>
                </a:lnTo>
                <a:lnTo>
                  <a:pt x="322678" y="853182"/>
                </a:lnTo>
                <a:lnTo>
                  <a:pt x="366297" y="862211"/>
                </a:lnTo>
                <a:lnTo>
                  <a:pt x="410479" y="866725"/>
                </a:lnTo>
                <a:lnTo>
                  <a:pt x="454850" y="866725"/>
                </a:lnTo>
                <a:lnTo>
                  <a:pt x="499033" y="862211"/>
                </a:lnTo>
                <a:lnTo>
                  <a:pt x="542651" y="853182"/>
                </a:lnTo>
                <a:lnTo>
                  <a:pt x="585330" y="839639"/>
                </a:lnTo>
                <a:lnTo>
                  <a:pt x="626691" y="821581"/>
                </a:lnTo>
                <a:lnTo>
                  <a:pt x="666360" y="799009"/>
                </a:lnTo>
                <a:lnTo>
                  <a:pt x="703961" y="771922"/>
                </a:lnTo>
                <a:lnTo>
                  <a:pt x="739116" y="740321"/>
                </a:lnTo>
                <a:lnTo>
                  <a:pt x="770669" y="705092"/>
                </a:lnTo>
                <a:lnTo>
                  <a:pt x="797715" y="667420"/>
                </a:lnTo>
                <a:lnTo>
                  <a:pt x="820254" y="627682"/>
                </a:lnTo>
                <a:lnTo>
                  <a:pt x="838284" y="586253"/>
                </a:lnTo>
                <a:lnTo>
                  <a:pt x="851807" y="543509"/>
                </a:lnTo>
                <a:lnTo>
                  <a:pt x="860822" y="499826"/>
                </a:lnTo>
                <a:lnTo>
                  <a:pt x="865330" y="455580"/>
                </a:lnTo>
                <a:lnTo>
                  <a:pt x="865330" y="411145"/>
                </a:lnTo>
                <a:lnTo>
                  <a:pt x="860822" y="366899"/>
                </a:lnTo>
                <a:lnTo>
                  <a:pt x="851807" y="323216"/>
                </a:lnTo>
                <a:lnTo>
                  <a:pt x="838284" y="280472"/>
                </a:lnTo>
                <a:lnTo>
                  <a:pt x="820254" y="239043"/>
                </a:lnTo>
                <a:lnTo>
                  <a:pt x="797715" y="199305"/>
                </a:lnTo>
                <a:lnTo>
                  <a:pt x="770669" y="161633"/>
                </a:lnTo>
                <a:lnTo>
                  <a:pt x="739116" y="126403"/>
                </a:lnTo>
                <a:lnTo>
                  <a:pt x="703961" y="94802"/>
                </a:lnTo>
                <a:lnTo>
                  <a:pt x="666360" y="67716"/>
                </a:lnTo>
                <a:lnTo>
                  <a:pt x="626691" y="45144"/>
                </a:lnTo>
                <a:lnTo>
                  <a:pt x="585330" y="27086"/>
                </a:lnTo>
                <a:lnTo>
                  <a:pt x="542651" y="13543"/>
                </a:lnTo>
                <a:lnTo>
                  <a:pt x="499033" y="4514"/>
                </a:lnTo>
                <a:lnTo>
                  <a:pt x="454850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05016" y="2139149"/>
            <a:ext cx="865505" cy="866775"/>
          </a:xfrm>
          <a:custGeom>
            <a:avLst/>
            <a:gdLst/>
            <a:ahLst/>
            <a:cxnLst/>
            <a:rect l="l" t="t" r="r" b="b"/>
            <a:pathLst>
              <a:path w="865504" h="866775">
                <a:moveTo>
                  <a:pt x="739116" y="740321"/>
                </a:moveTo>
                <a:lnTo>
                  <a:pt x="770669" y="705092"/>
                </a:lnTo>
                <a:lnTo>
                  <a:pt x="797715" y="667420"/>
                </a:lnTo>
                <a:lnTo>
                  <a:pt x="820254" y="627682"/>
                </a:lnTo>
                <a:lnTo>
                  <a:pt x="838284" y="586253"/>
                </a:lnTo>
                <a:lnTo>
                  <a:pt x="851807" y="543509"/>
                </a:lnTo>
                <a:lnTo>
                  <a:pt x="860822" y="499826"/>
                </a:lnTo>
                <a:lnTo>
                  <a:pt x="865330" y="455580"/>
                </a:lnTo>
                <a:lnTo>
                  <a:pt x="865330" y="411145"/>
                </a:lnTo>
                <a:lnTo>
                  <a:pt x="860822" y="366899"/>
                </a:lnTo>
                <a:lnTo>
                  <a:pt x="851807" y="323216"/>
                </a:lnTo>
                <a:lnTo>
                  <a:pt x="838284" y="280472"/>
                </a:lnTo>
                <a:lnTo>
                  <a:pt x="820254" y="239043"/>
                </a:lnTo>
                <a:lnTo>
                  <a:pt x="797715" y="199305"/>
                </a:lnTo>
                <a:lnTo>
                  <a:pt x="770669" y="161633"/>
                </a:lnTo>
                <a:lnTo>
                  <a:pt x="739116" y="126403"/>
                </a:lnTo>
                <a:lnTo>
                  <a:pt x="703961" y="94802"/>
                </a:lnTo>
                <a:lnTo>
                  <a:pt x="666360" y="67716"/>
                </a:lnTo>
                <a:lnTo>
                  <a:pt x="626691" y="45144"/>
                </a:lnTo>
                <a:lnTo>
                  <a:pt x="585330" y="27086"/>
                </a:lnTo>
                <a:lnTo>
                  <a:pt x="542651" y="13543"/>
                </a:lnTo>
                <a:lnTo>
                  <a:pt x="499033" y="4514"/>
                </a:lnTo>
                <a:lnTo>
                  <a:pt x="454850" y="0"/>
                </a:lnTo>
                <a:lnTo>
                  <a:pt x="410479" y="0"/>
                </a:lnTo>
                <a:lnTo>
                  <a:pt x="366297" y="4514"/>
                </a:lnTo>
                <a:lnTo>
                  <a:pt x="322678" y="13543"/>
                </a:lnTo>
                <a:lnTo>
                  <a:pt x="280000" y="27086"/>
                </a:lnTo>
                <a:lnTo>
                  <a:pt x="238638" y="45144"/>
                </a:lnTo>
                <a:lnTo>
                  <a:pt x="198969" y="67716"/>
                </a:lnTo>
                <a:lnTo>
                  <a:pt x="161369" y="94802"/>
                </a:lnTo>
                <a:lnTo>
                  <a:pt x="126214" y="126403"/>
                </a:lnTo>
                <a:lnTo>
                  <a:pt x="94660" y="161633"/>
                </a:lnTo>
                <a:lnTo>
                  <a:pt x="67614" y="199305"/>
                </a:lnTo>
                <a:lnTo>
                  <a:pt x="45076" y="239043"/>
                </a:lnTo>
                <a:lnTo>
                  <a:pt x="27045" y="280472"/>
                </a:lnTo>
                <a:lnTo>
                  <a:pt x="13522" y="323216"/>
                </a:lnTo>
                <a:lnTo>
                  <a:pt x="4507" y="366899"/>
                </a:lnTo>
                <a:lnTo>
                  <a:pt x="0" y="411145"/>
                </a:lnTo>
                <a:lnTo>
                  <a:pt x="0" y="455580"/>
                </a:lnTo>
                <a:lnTo>
                  <a:pt x="4507" y="499826"/>
                </a:lnTo>
                <a:lnTo>
                  <a:pt x="13522" y="543509"/>
                </a:lnTo>
                <a:lnTo>
                  <a:pt x="27045" y="586253"/>
                </a:lnTo>
                <a:lnTo>
                  <a:pt x="45076" y="627682"/>
                </a:lnTo>
                <a:lnTo>
                  <a:pt x="67614" y="667420"/>
                </a:lnTo>
                <a:lnTo>
                  <a:pt x="94660" y="705092"/>
                </a:lnTo>
                <a:lnTo>
                  <a:pt x="126214" y="740321"/>
                </a:lnTo>
                <a:lnTo>
                  <a:pt x="161369" y="771922"/>
                </a:lnTo>
                <a:lnTo>
                  <a:pt x="198969" y="799009"/>
                </a:lnTo>
                <a:lnTo>
                  <a:pt x="238638" y="821581"/>
                </a:lnTo>
                <a:lnTo>
                  <a:pt x="280000" y="839639"/>
                </a:lnTo>
                <a:lnTo>
                  <a:pt x="322678" y="853182"/>
                </a:lnTo>
                <a:lnTo>
                  <a:pt x="366297" y="862211"/>
                </a:lnTo>
                <a:lnTo>
                  <a:pt x="410479" y="866725"/>
                </a:lnTo>
                <a:lnTo>
                  <a:pt x="454850" y="866725"/>
                </a:lnTo>
                <a:lnTo>
                  <a:pt x="499033" y="862211"/>
                </a:lnTo>
                <a:lnTo>
                  <a:pt x="542651" y="853182"/>
                </a:lnTo>
                <a:lnTo>
                  <a:pt x="585330" y="839639"/>
                </a:lnTo>
                <a:lnTo>
                  <a:pt x="626691" y="821581"/>
                </a:lnTo>
                <a:lnTo>
                  <a:pt x="666360" y="799009"/>
                </a:lnTo>
                <a:lnTo>
                  <a:pt x="703961" y="771922"/>
                </a:lnTo>
                <a:lnTo>
                  <a:pt x="739116" y="740321"/>
                </a:lnTo>
                <a:close/>
              </a:path>
            </a:pathLst>
          </a:custGeom>
          <a:ln w="38100">
            <a:solidFill>
              <a:srgbClr val="0D80B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61753" y="2140608"/>
            <a:ext cx="866775" cy="865505"/>
          </a:xfrm>
          <a:custGeom>
            <a:avLst/>
            <a:gdLst/>
            <a:ahLst/>
            <a:cxnLst/>
            <a:rect l="l" t="t" r="r" b="b"/>
            <a:pathLst>
              <a:path w="866775" h="865505">
                <a:moveTo>
                  <a:pt x="455580" y="0"/>
                </a:moveTo>
                <a:lnTo>
                  <a:pt x="411145" y="0"/>
                </a:lnTo>
                <a:lnTo>
                  <a:pt x="366899" y="4507"/>
                </a:lnTo>
                <a:lnTo>
                  <a:pt x="323216" y="13522"/>
                </a:lnTo>
                <a:lnTo>
                  <a:pt x="280472" y="27045"/>
                </a:lnTo>
                <a:lnTo>
                  <a:pt x="239043" y="45076"/>
                </a:lnTo>
                <a:lnTo>
                  <a:pt x="199305" y="67614"/>
                </a:lnTo>
                <a:lnTo>
                  <a:pt x="161633" y="94660"/>
                </a:lnTo>
                <a:lnTo>
                  <a:pt x="126403" y="126214"/>
                </a:lnTo>
                <a:lnTo>
                  <a:pt x="94802" y="161369"/>
                </a:lnTo>
                <a:lnTo>
                  <a:pt x="67716" y="198969"/>
                </a:lnTo>
                <a:lnTo>
                  <a:pt x="45144" y="238638"/>
                </a:lnTo>
                <a:lnTo>
                  <a:pt x="27086" y="280000"/>
                </a:lnTo>
                <a:lnTo>
                  <a:pt x="13543" y="322678"/>
                </a:lnTo>
                <a:lnTo>
                  <a:pt x="4514" y="366297"/>
                </a:lnTo>
                <a:lnTo>
                  <a:pt x="0" y="410479"/>
                </a:lnTo>
                <a:lnTo>
                  <a:pt x="0" y="454850"/>
                </a:lnTo>
                <a:lnTo>
                  <a:pt x="4514" y="499033"/>
                </a:lnTo>
                <a:lnTo>
                  <a:pt x="13543" y="542651"/>
                </a:lnTo>
                <a:lnTo>
                  <a:pt x="27086" y="585330"/>
                </a:lnTo>
                <a:lnTo>
                  <a:pt x="45144" y="626691"/>
                </a:lnTo>
                <a:lnTo>
                  <a:pt x="67716" y="666360"/>
                </a:lnTo>
                <a:lnTo>
                  <a:pt x="94802" y="703961"/>
                </a:lnTo>
                <a:lnTo>
                  <a:pt x="126403" y="739116"/>
                </a:lnTo>
                <a:lnTo>
                  <a:pt x="161633" y="770669"/>
                </a:lnTo>
                <a:lnTo>
                  <a:pt x="199305" y="797715"/>
                </a:lnTo>
                <a:lnTo>
                  <a:pt x="239043" y="820254"/>
                </a:lnTo>
                <a:lnTo>
                  <a:pt x="280472" y="838284"/>
                </a:lnTo>
                <a:lnTo>
                  <a:pt x="323216" y="851807"/>
                </a:lnTo>
                <a:lnTo>
                  <a:pt x="366899" y="860822"/>
                </a:lnTo>
                <a:lnTo>
                  <a:pt x="411145" y="865330"/>
                </a:lnTo>
                <a:lnTo>
                  <a:pt x="455580" y="865330"/>
                </a:lnTo>
                <a:lnTo>
                  <a:pt x="499826" y="860822"/>
                </a:lnTo>
                <a:lnTo>
                  <a:pt x="543509" y="851807"/>
                </a:lnTo>
                <a:lnTo>
                  <a:pt x="586253" y="838284"/>
                </a:lnTo>
                <a:lnTo>
                  <a:pt x="627682" y="820254"/>
                </a:lnTo>
                <a:lnTo>
                  <a:pt x="667420" y="797715"/>
                </a:lnTo>
                <a:lnTo>
                  <a:pt x="705092" y="770669"/>
                </a:lnTo>
                <a:lnTo>
                  <a:pt x="740321" y="739116"/>
                </a:lnTo>
                <a:lnTo>
                  <a:pt x="771922" y="703961"/>
                </a:lnTo>
                <a:lnTo>
                  <a:pt x="799009" y="666360"/>
                </a:lnTo>
                <a:lnTo>
                  <a:pt x="821581" y="626691"/>
                </a:lnTo>
                <a:lnTo>
                  <a:pt x="839639" y="585330"/>
                </a:lnTo>
                <a:lnTo>
                  <a:pt x="853182" y="542651"/>
                </a:lnTo>
                <a:lnTo>
                  <a:pt x="862211" y="499033"/>
                </a:lnTo>
                <a:lnTo>
                  <a:pt x="866725" y="454850"/>
                </a:lnTo>
                <a:lnTo>
                  <a:pt x="866725" y="410479"/>
                </a:lnTo>
                <a:lnTo>
                  <a:pt x="862211" y="366297"/>
                </a:lnTo>
                <a:lnTo>
                  <a:pt x="853182" y="322678"/>
                </a:lnTo>
                <a:lnTo>
                  <a:pt x="839639" y="280000"/>
                </a:lnTo>
                <a:lnTo>
                  <a:pt x="821581" y="238638"/>
                </a:lnTo>
                <a:lnTo>
                  <a:pt x="799009" y="198969"/>
                </a:lnTo>
                <a:lnTo>
                  <a:pt x="771922" y="161369"/>
                </a:lnTo>
                <a:lnTo>
                  <a:pt x="740321" y="126214"/>
                </a:lnTo>
                <a:lnTo>
                  <a:pt x="705092" y="94660"/>
                </a:lnTo>
                <a:lnTo>
                  <a:pt x="667420" y="67614"/>
                </a:lnTo>
                <a:lnTo>
                  <a:pt x="627682" y="45076"/>
                </a:lnTo>
                <a:lnTo>
                  <a:pt x="586253" y="27045"/>
                </a:lnTo>
                <a:lnTo>
                  <a:pt x="543509" y="13522"/>
                </a:lnTo>
                <a:lnTo>
                  <a:pt x="499826" y="4507"/>
                </a:lnTo>
                <a:lnTo>
                  <a:pt x="45558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753" y="2140608"/>
            <a:ext cx="866775" cy="865505"/>
          </a:xfrm>
          <a:custGeom>
            <a:avLst/>
            <a:gdLst/>
            <a:ahLst/>
            <a:cxnLst/>
            <a:rect l="l" t="t" r="r" b="b"/>
            <a:pathLst>
              <a:path w="866775" h="865505">
                <a:moveTo>
                  <a:pt x="740321" y="739116"/>
                </a:moveTo>
                <a:lnTo>
                  <a:pt x="771922" y="703961"/>
                </a:lnTo>
                <a:lnTo>
                  <a:pt x="799009" y="666360"/>
                </a:lnTo>
                <a:lnTo>
                  <a:pt x="821581" y="626691"/>
                </a:lnTo>
                <a:lnTo>
                  <a:pt x="839639" y="585330"/>
                </a:lnTo>
                <a:lnTo>
                  <a:pt x="853182" y="542651"/>
                </a:lnTo>
                <a:lnTo>
                  <a:pt x="862211" y="499033"/>
                </a:lnTo>
                <a:lnTo>
                  <a:pt x="866725" y="454850"/>
                </a:lnTo>
                <a:lnTo>
                  <a:pt x="866725" y="410479"/>
                </a:lnTo>
                <a:lnTo>
                  <a:pt x="862211" y="366297"/>
                </a:lnTo>
                <a:lnTo>
                  <a:pt x="853182" y="322678"/>
                </a:lnTo>
                <a:lnTo>
                  <a:pt x="839639" y="280000"/>
                </a:lnTo>
                <a:lnTo>
                  <a:pt x="821581" y="238638"/>
                </a:lnTo>
                <a:lnTo>
                  <a:pt x="799009" y="198969"/>
                </a:lnTo>
                <a:lnTo>
                  <a:pt x="771922" y="161369"/>
                </a:lnTo>
                <a:lnTo>
                  <a:pt x="740321" y="126214"/>
                </a:lnTo>
                <a:lnTo>
                  <a:pt x="705092" y="94660"/>
                </a:lnTo>
                <a:lnTo>
                  <a:pt x="667420" y="67614"/>
                </a:lnTo>
                <a:lnTo>
                  <a:pt x="627682" y="45076"/>
                </a:lnTo>
                <a:lnTo>
                  <a:pt x="586253" y="27045"/>
                </a:lnTo>
                <a:lnTo>
                  <a:pt x="543509" y="13522"/>
                </a:lnTo>
                <a:lnTo>
                  <a:pt x="499826" y="4507"/>
                </a:lnTo>
                <a:lnTo>
                  <a:pt x="455580" y="0"/>
                </a:lnTo>
                <a:lnTo>
                  <a:pt x="411145" y="0"/>
                </a:lnTo>
                <a:lnTo>
                  <a:pt x="366899" y="4507"/>
                </a:lnTo>
                <a:lnTo>
                  <a:pt x="323216" y="13522"/>
                </a:lnTo>
                <a:lnTo>
                  <a:pt x="280472" y="27045"/>
                </a:lnTo>
                <a:lnTo>
                  <a:pt x="239043" y="45076"/>
                </a:lnTo>
                <a:lnTo>
                  <a:pt x="199305" y="67614"/>
                </a:lnTo>
                <a:lnTo>
                  <a:pt x="161633" y="94660"/>
                </a:lnTo>
                <a:lnTo>
                  <a:pt x="126403" y="126214"/>
                </a:lnTo>
                <a:lnTo>
                  <a:pt x="94802" y="161369"/>
                </a:lnTo>
                <a:lnTo>
                  <a:pt x="67716" y="198969"/>
                </a:lnTo>
                <a:lnTo>
                  <a:pt x="45144" y="238638"/>
                </a:lnTo>
                <a:lnTo>
                  <a:pt x="27086" y="280000"/>
                </a:lnTo>
                <a:lnTo>
                  <a:pt x="13543" y="322678"/>
                </a:lnTo>
                <a:lnTo>
                  <a:pt x="4514" y="366297"/>
                </a:lnTo>
                <a:lnTo>
                  <a:pt x="0" y="410479"/>
                </a:lnTo>
                <a:lnTo>
                  <a:pt x="0" y="454850"/>
                </a:lnTo>
                <a:lnTo>
                  <a:pt x="4514" y="499033"/>
                </a:lnTo>
                <a:lnTo>
                  <a:pt x="13543" y="542651"/>
                </a:lnTo>
                <a:lnTo>
                  <a:pt x="27086" y="585330"/>
                </a:lnTo>
                <a:lnTo>
                  <a:pt x="45144" y="626691"/>
                </a:lnTo>
                <a:lnTo>
                  <a:pt x="67716" y="666360"/>
                </a:lnTo>
                <a:lnTo>
                  <a:pt x="94802" y="703961"/>
                </a:lnTo>
                <a:lnTo>
                  <a:pt x="126403" y="739116"/>
                </a:lnTo>
                <a:lnTo>
                  <a:pt x="161633" y="770669"/>
                </a:lnTo>
                <a:lnTo>
                  <a:pt x="199305" y="797715"/>
                </a:lnTo>
                <a:lnTo>
                  <a:pt x="239043" y="820254"/>
                </a:lnTo>
                <a:lnTo>
                  <a:pt x="280472" y="838284"/>
                </a:lnTo>
                <a:lnTo>
                  <a:pt x="323216" y="851807"/>
                </a:lnTo>
                <a:lnTo>
                  <a:pt x="366899" y="860822"/>
                </a:lnTo>
                <a:lnTo>
                  <a:pt x="411145" y="865330"/>
                </a:lnTo>
                <a:lnTo>
                  <a:pt x="455580" y="865330"/>
                </a:lnTo>
                <a:lnTo>
                  <a:pt x="499826" y="860822"/>
                </a:lnTo>
                <a:lnTo>
                  <a:pt x="543509" y="851807"/>
                </a:lnTo>
                <a:lnTo>
                  <a:pt x="586253" y="838284"/>
                </a:lnTo>
                <a:lnTo>
                  <a:pt x="627682" y="820254"/>
                </a:lnTo>
                <a:lnTo>
                  <a:pt x="667420" y="797715"/>
                </a:lnTo>
                <a:lnTo>
                  <a:pt x="705092" y="770669"/>
                </a:lnTo>
                <a:lnTo>
                  <a:pt x="740321" y="739116"/>
                </a:lnTo>
                <a:close/>
              </a:path>
            </a:pathLst>
          </a:custGeom>
          <a:ln w="38100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8326" y="2121535"/>
            <a:ext cx="186690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Calculate the information  value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age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know </a:t>
            </a:r>
            <a:r>
              <a:rPr sz="1400" dirty="0">
                <a:solidFill>
                  <a:srgbClr val="5F5F5F"/>
                </a:solidFill>
                <a:cs typeface="Calibri"/>
              </a:rPr>
              <a:t>its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predictive power against  </a:t>
            </a:r>
            <a:r>
              <a:rPr sz="1400" dirty="0">
                <a:solidFill>
                  <a:srgbClr val="5F5F5F"/>
                </a:solidFill>
                <a:cs typeface="Calibri"/>
              </a:rPr>
              <a:t>logistic</a:t>
            </a:r>
            <a:r>
              <a:rPr sz="1400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regression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3432" y="2441575"/>
            <a:ext cx="19850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Consider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dataset</a:t>
            </a:r>
            <a:r>
              <a:rPr sz="1400" spc="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rating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21379" y="240030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>
                <a:moveTo>
                  <a:pt x="172212" y="0"/>
                </a:moveTo>
                <a:lnTo>
                  <a:pt x="126426" y="6150"/>
                </a:lnTo>
                <a:lnTo>
                  <a:pt x="85287" y="23509"/>
                </a:lnTo>
                <a:lnTo>
                  <a:pt x="50434" y="50434"/>
                </a:lnTo>
                <a:lnTo>
                  <a:pt x="23509" y="85287"/>
                </a:lnTo>
                <a:lnTo>
                  <a:pt x="6150" y="126426"/>
                </a:lnTo>
                <a:lnTo>
                  <a:pt x="0" y="172212"/>
                </a:lnTo>
                <a:lnTo>
                  <a:pt x="6150" y="217997"/>
                </a:lnTo>
                <a:lnTo>
                  <a:pt x="23509" y="259136"/>
                </a:lnTo>
                <a:lnTo>
                  <a:pt x="50434" y="293989"/>
                </a:lnTo>
                <a:lnTo>
                  <a:pt x="85287" y="320914"/>
                </a:lnTo>
                <a:lnTo>
                  <a:pt x="126426" y="338273"/>
                </a:lnTo>
                <a:lnTo>
                  <a:pt x="172212" y="344424"/>
                </a:lnTo>
                <a:lnTo>
                  <a:pt x="217997" y="338273"/>
                </a:lnTo>
                <a:lnTo>
                  <a:pt x="259136" y="320914"/>
                </a:lnTo>
                <a:lnTo>
                  <a:pt x="293989" y="293989"/>
                </a:lnTo>
                <a:lnTo>
                  <a:pt x="320914" y="259136"/>
                </a:lnTo>
                <a:lnTo>
                  <a:pt x="338273" y="217997"/>
                </a:lnTo>
                <a:lnTo>
                  <a:pt x="344424" y="172212"/>
                </a:lnTo>
                <a:lnTo>
                  <a:pt x="338273" y="126426"/>
                </a:lnTo>
                <a:lnTo>
                  <a:pt x="320914" y="85287"/>
                </a:lnTo>
                <a:lnTo>
                  <a:pt x="293989" y="50434"/>
                </a:lnTo>
                <a:lnTo>
                  <a:pt x="259136" y="23509"/>
                </a:lnTo>
                <a:lnTo>
                  <a:pt x="217997" y="6150"/>
                </a:lnTo>
                <a:lnTo>
                  <a:pt x="17221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4946" y="234861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cs typeface="Calibri"/>
              </a:rPr>
              <a:t>1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63184" y="2401823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4" y="0"/>
                </a:moveTo>
                <a:lnTo>
                  <a:pt x="127000" y="6180"/>
                </a:lnTo>
                <a:lnTo>
                  <a:pt x="85682" y="23622"/>
                </a:lnTo>
                <a:lnTo>
                  <a:pt x="50673" y="50673"/>
                </a:lnTo>
                <a:lnTo>
                  <a:pt x="23622" y="85682"/>
                </a:lnTo>
                <a:lnTo>
                  <a:pt x="6180" y="127000"/>
                </a:lnTo>
                <a:lnTo>
                  <a:pt x="0" y="172974"/>
                </a:lnTo>
                <a:lnTo>
                  <a:pt x="6180" y="218948"/>
                </a:lnTo>
                <a:lnTo>
                  <a:pt x="23622" y="260265"/>
                </a:lnTo>
                <a:lnTo>
                  <a:pt x="50673" y="295275"/>
                </a:lnTo>
                <a:lnTo>
                  <a:pt x="85682" y="322325"/>
                </a:lnTo>
                <a:lnTo>
                  <a:pt x="127000" y="339767"/>
                </a:lnTo>
                <a:lnTo>
                  <a:pt x="172974" y="345948"/>
                </a:lnTo>
                <a:lnTo>
                  <a:pt x="218948" y="339767"/>
                </a:lnTo>
                <a:lnTo>
                  <a:pt x="260265" y="322325"/>
                </a:lnTo>
                <a:lnTo>
                  <a:pt x="295275" y="295275"/>
                </a:lnTo>
                <a:lnTo>
                  <a:pt x="322325" y="260265"/>
                </a:lnTo>
                <a:lnTo>
                  <a:pt x="339767" y="218948"/>
                </a:lnTo>
                <a:lnTo>
                  <a:pt x="345948" y="172974"/>
                </a:lnTo>
                <a:lnTo>
                  <a:pt x="339767" y="127000"/>
                </a:lnTo>
                <a:lnTo>
                  <a:pt x="322325" y="85682"/>
                </a:lnTo>
                <a:lnTo>
                  <a:pt x="295275" y="50673"/>
                </a:lnTo>
                <a:lnTo>
                  <a:pt x="260265" y="23622"/>
                </a:lnTo>
                <a:lnTo>
                  <a:pt x="218948" y="6180"/>
                </a:lnTo>
                <a:lnTo>
                  <a:pt x="172974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7765" y="235102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cs typeface="Calibri"/>
              </a:rPr>
              <a:t>2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0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1898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IV –</a:t>
            </a:r>
            <a:r>
              <a:rPr sz="2800" spc="-55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Solution</a:t>
            </a:r>
            <a:endParaRPr sz="28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54707" y="1433575"/>
          <a:ext cx="5425439" cy="1639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560"/>
                <a:gridCol w="515620"/>
                <a:gridCol w="567690"/>
                <a:gridCol w="578485"/>
                <a:gridCol w="610235"/>
                <a:gridCol w="610235"/>
                <a:gridCol w="977900"/>
                <a:gridCol w="767714"/>
              </a:tblGrid>
              <a:tr h="3279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group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9C1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Goods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95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Bad%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9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Good%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Avg_WOE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95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IV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9C13"/>
                    </a:solidFill>
                  </a:tcPr>
                </a:tc>
              </a:tr>
              <a:tr h="3279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&lt; =</a:t>
                      </a:r>
                      <a:r>
                        <a:rPr sz="1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0.375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-0.12494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0.045927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327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25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0.004846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32791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400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0.375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0.176091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0.047775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327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2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0.098348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45693" y="3825646"/>
            <a:ext cx="78054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dirty="0">
                <a:solidFill>
                  <a:srgbClr val="095A82"/>
                </a:solidFill>
                <a:cs typeface="Calibri"/>
              </a:rPr>
              <a:t>Based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on </a:t>
            </a:r>
            <a:r>
              <a:rPr sz="1400" i="1" dirty="0">
                <a:solidFill>
                  <a:srgbClr val="095A82"/>
                </a:solidFill>
                <a:cs typeface="Calibri"/>
              </a:rPr>
              <a:t>the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above calculation and comparing </a:t>
            </a:r>
            <a:r>
              <a:rPr sz="1400" i="1" dirty="0">
                <a:solidFill>
                  <a:srgbClr val="095A82"/>
                </a:solidFill>
                <a:cs typeface="Calibri"/>
              </a:rPr>
              <a:t>the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cumulative IV </a:t>
            </a:r>
            <a:r>
              <a:rPr sz="1400" i="1" dirty="0">
                <a:solidFill>
                  <a:srgbClr val="095A82"/>
                </a:solidFill>
                <a:cs typeface="Calibri"/>
              </a:rPr>
              <a:t>value with the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chart, </a:t>
            </a:r>
            <a:r>
              <a:rPr sz="1400" i="1" dirty="0">
                <a:solidFill>
                  <a:srgbClr val="095A82"/>
                </a:solidFill>
                <a:cs typeface="Calibri"/>
              </a:rPr>
              <a:t>the </a:t>
            </a:r>
            <a:r>
              <a:rPr sz="1400" i="1" spc="-15" dirty="0">
                <a:solidFill>
                  <a:srgbClr val="095A82"/>
                </a:solidFill>
                <a:cs typeface="Calibri"/>
              </a:rPr>
              <a:t>‘age’ </a:t>
            </a:r>
            <a:r>
              <a:rPr sz="1400" i="1" dirty="0">
                <a:solidFill>
                  <a:srgbClr val="095A82"/>
                </a:solidFill>
                <a:cs typeface="Calibri"/>
              </a:rPr>
              <a:t>variable</a:t>
            </a:r>
            <a:r>
              <a:rPr sz="1400" i="1" spc="85" dirty="0">
                <a:solidFill>
                  <a:srgbClr val="095A82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has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1400" i="1" dirty="0">
                <a:solidFill>
                  <a:srgbClr val="095A82"/>
                </a:solidFill>
                <a:cs typeface="Calibri"/>
              </a:rPr>
              <a:t>weak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predictive</a:t>
            </a:r>
            <a:r>
              <a:rPr sz="1400" i="1" spc="-40" dirty="0">
                <a:solidFill>
                  <a:srgbClr val="095A82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power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07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487" y="857631"/>
            <a:ext cx="821055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2225177"/>
            <a:ext cx="74295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6. Relevant Variables</a:t>
            </a:r>
            <a:endParaRPr sz="3300" dirty="0">
              <a:solidFill>
                <a:prstClr val="black"/>
              </a:solidFill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83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875" y="2498946"/>
            <a:ext cx="9123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indent="3810" algn="ctr">
              <a:spcBef>
                <a:spcPts val="50"/>
              </a:spcBef>
            </a:pPr>
            <a:r>
              <a:rPr lang="en-IN" dirty="0" smtClean="0">
                <a:solidFill>
                  <a:srgbClr val="002060"/>
                </a:solidFill>
              </a:rPr>
              <a:t>Relevant Variables</a:t>
            </a:r>
            <a:endParaRPr lang="en-IN" spc="-3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576072" y="1877567"/>
            <a:ext cx="1600200" cy="2860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1635632" y="430290"/>
            <a:ext cx="5240655" cy="2623820"/>
          </a:xfrm>
          <a:custGeom>
            <a:avLst/>
            <a:gdLst/>
            <a:ahLst/>
            <a:cxnLst/>
            <a:rect l="l" t="t" r="r" b="b"/>
            <a:pathLst>
              <a:path w="5240655" h="2623820">
                <a:moveTo>
                  <a:pt x="3110219" y="0"/>
                </a:moveTo>
                <a:lnTo>
                  <a:pt x="3058144" y="680"/>
                </a:lnTo>
                <a:lnTo>
                  <a:pt x="3006006" y="2135"/>
                </a:lnTo>
                <a:lnTo>
                  <a:pt x="2953829" y="4369"/>
                </a:lnTo>
                <a:lnTo>
                  <a:pt x="2901636" y="7387"/>
                </a:lnTo>
                <a:lnTo>
                  <a:pt x="2849449" y="11195"/>
                </a:lnTo>
                <a:lnTo>
                  <a:pt x="2797292" y="15797"/>
                </a:lnTo>
                <a:lnTo>
                  <a:pt x="2745189" y="21199"/>
                </a:lnTo>
                <a:lnTo>
                  <a:pt x="2693161" y="27404"/>
                </a:lnTo>
                <a:lnTo>
                  <a:pt x="2641233" y="34418"/>
                </a:lnTo>
                <a:lnTo>
                  <a:pt x="2589427" y="42247"/>
                </a:lnTo>
                <a:lnTo>
                  <a:pt x="2537766" y="50894"/>
                </a:lnTo>
                <a:lnTo>
                  <a:pt x="2486274" y="60365"/>
                </a:lnTo>
                <a:lnTo>
                  <a:pt x="2434974" y="70666"/>
                </a:lnTo>
                <a:lnTo>
                  <a:pt x="2383889" y="81800"/>
                </a:lnTo>
                <a:lnTo>
                  <a:pt x="2333041" y="93772"/>
                </a:lnTo>
                <a:lnTo>
                  <a:pt x="2282454" y="106589"/>
                </a:lnTo>
                <a:lnTo>
                  <a:pt x="2232152" y="120254"/>
                </a:lnTo>
                <a:lnTo>
                  <a:pt x="2174261" y="137148"/>
                </a:lnTo>
                <a:lnTo>
                  <a:pt x="2117623" y="154951"/>
                </a:lnTo>
                <a:lnTo>
                  <a:pt x="2062250" y="173642"/>
                </a:lnTo>
                <a:lnTo>
                  <a:pt x="2008154" y="193199"/>
                </a:lnTo>
                <a:lnTo>
                  <a:pt x="1955351" y="213599"/>
                </a:lnTo>
                <a:lnTo>
                  <a:pt x="1903851" y="234821"/>
                </a:lnTo>
                <a:lnTo>
                  <a:pt x="1853670" y="256843"/>
                </a:lnTo>
                <a:lnTo>
                  <a:pt x="1804819" y="279643"/>
                </a:lnTo>
                <a:lnTo>
                  <a:pt x="1757313" y="303199"/>
                </a:lnTo>
                <a:lnTo>
                  <a:pt x="1711163" y="327490"/>
                </a:lnTo>
                <a:lnTo>
                  <a:pt x="1666385" y="352493"/>
                </a:lnTo>
                <a:lnTo>
                  <a:pt x="1622989" y="378187"/>
                </a:lnTo>
                <a:lnTo>
                  <a:pt x="1580991" y="404550"/>
                </a:lnTo>
                <a:lnTo>
                  <a:pt x="1540403" y="431560"/>
                </a:lnTo>
                <a:lnTo>
                  <a:pt x="1501238" y="459195"/>
                </a:lnTo>
                <a:lnTo>
                  <a:pt x="1463509" y="487433"/>
                </a:lnTo>
                <a:lnTo>
                  <a:pt x="1427230" y="516253"/>
                </a:lnTo>
                <a:lnTo>
                  <a:pt x="1392413" y="545633"/>
                </a:lnTo>
                <a:lnTo>
                  <a:pt x="1359073" y="575550"/>
                </a:lnTo>
                <a:lnTo>
                  <a:pt x="1327221" y="605984"/>
                </a:lnTo>
                <a:lnTo>
                  <a:pt x="1296872" y="636911"/>
                </a:lnTo>
                <a:lnTo>
                  <a:pt x="1268039" y="668311"/>
                </a:lnTo>
                <a:lnTo>
                  <a:pt x="1240734" y="700161"/>
                </a:lnTo>
                <a:lnTo>
                  <a:pt x="1214970" y="732440"/>
                </a:lnTo>
                <a:lnTo>
                  <a:pt x="1190762" y="765125"/>
                </a:lnTo>
                <a:lnTo>
                  <a:pt x="1168122" y="798195"/>
                </a:lnTo>
                <a:lnTo>
                  <a:pt x="1147064" y="831628"/>
                </a:lnTo>
                <a:lnTo>
                  <a:pt x="1127599" y="865402"/>
                </a:lnTo>
                <a:lnTo>
                  <a:pt x="1109743" y="899496"/>
                </a:lnTo>
                <a:lnTo>
                  <a:pt x="1078906" y="968554"/>
                </a:lnTo>
                <a:lnTo>
                  <a:pt x="1054659" y="1038627"/>
                </a:lnTo>
                <a:lnTo>
                  <a:pt x="1037106" y="1109540"/>
                </a:lnTo>
                <a:lnTo>
                  <a:pt x="1026353" y="1181118"/>
                </a:lnTo>
                <a:lnTo>
                  <a:pt x="1022505" y="1253187"/>
                </a:lnTo>
                <a:lnTo>
                  <a:pt x="1023204" y="1289351"/>
                </a:lnTo>
                <a:lnTo>
                  <a:pt x="1029913" y="1361828"/>
                </a:lnTo>
                <a:lnTo>
                  <a:pt x="1043790" y="1434359"/>
                </a:lnTo>
                <a:lnTo>
                  <a:pt x="1064942" y="1506769"/>
                </a:lnTo>
                <a:lnTo>
                  <a:pt x="1078279" y="1542874"/>
                </a:lnTo>
                <a:lnTo>
                  <a:pt x="1093475" y="1578883"/>
                </a:lnTo>
                <a:lnTo>
                  <a:pt x="1110541" y="1614774"/>
                </a:lnTo>
                <a:lnTo>
                  <a:pt x="1129493" y="1650526"/>
                </a:lnTo>
                <a:lnTo>
                  <a:pt x="1150341" y="1686116"/>
                </a:lnTo>
                <a:lnTo>
                  <a:pt x="1173101" y="1721523"/>
                </a:lnTo>
                <a:lnTo>
                  <a:pt x="1197785" y="1756725"/>
                </a:lnTo>
                <a:lnTo>
                  <a:pt x="1224407" y="1791701"/>
                </a:lnTo>
                <a:lnTo>
                  <a:pt x="0" y="2623424"/>
                </a:lnTo>
                <a:lnTo>
                  <a:pt x="1700149" y="2178162"/>
                </a:lnTo>
                <a:lnTo>
                  <a:pt x="4563136" y="2178162"/>
                </a:lnTo>
                <a:lnTo>
                  <a:pt x="4596492" y="2159536"/>
                </a:lnTo>
                <a:lnTo>
                  <a:pt x="4639888" y="2133842"/>
                </a:lnTo>
                <a:lnTo>
                  <a:pt x="4681886" y="2107479"/>
                </a:lnTo>
                <a:lnTo>
                  <a:pt x="4722474" y="2080469"/>
                </a:lnTo>
                <a:lnTo>
                  <a:pt x="4761639" y="2052834"/>
                </a:lnTo>
                <a:lnTo>
                  <a:pt x="4799368" y="2024596"/>
                </a:lnTo>
                <a:lnTo>
                  <a:pt x="4835647" y="1995776"/>
                </a:lnTo>
                <a:lnTo>
                  <a:pt x="4870464" y="1966396"/>
                </a:lnTo>
                <a:lnTo>
                  <a:pt x="4903804" y="1936479"/>
                </a:lnTo>
                <a:lnTo>
                  <a:pt x="4935656" y="1906045"/>
                </a:lnTo>
                <a:lnTo>
                  <a:pt x="4966005" y="1875118"/>
                </a:lnTo>
                <a:lnTo>
                  <a:pt x="4994838" y="1843718"/>
                </a:lnTo>
                <a:lnTo>
                  <a:pt x="5022143" y="1811868"/>
                </a:lnTo>
                <a:lnTo>
                  <a:pt x="5047907" y="1779590"/>
                </a:lnTo>
                <a:lnTo>
                  <a:pt x="5072115" y="1746904"/>
                </a:lnTo>
                <a:lnTo>
                  <a:pt x="5094755" y="1713834"/>
                </a:lnTo>
                <a:lnTo>
                  <a:pt x="5115814" y="1680401"/>
                </a:lnTo>
                <a:lnTo>
                  <a:pt x="5135278" y="1646627"/>
                </a:lnTo>
                <a:lnTo>
                  <a:pt x="5153134" y="1612533"/>
                </a:lnTo>
                <a:lnTo>
                  <a:pt x="5183971" y="1543475"/>
                </a:lnTo>
                <a:lnTo>
                  <a:pt x="5208218" y="1473403"/>
                </a:lnTo>
                <a:lnTo>
                  <a:pt x="5225771" y="1402490"/>
                </a:lnTo>
                <a:lnTo>
                  <a:pt x="5236524" y="1330911"/>
                </a:lnTo>
                <a:lnTo>
                  <a:pt x="5240372" y="1258842"/>
                </a:lnTo>
                <a:lnTo>
                  <a:pt x="5239673" y="1222678"/>
                </a:lnTo>
                <a:lnTo>
                  <a:pt x="5232964" y="1150201"/>
                </a:lnTo>
                <a:lnTo>
                  <a:pt x="5219087" y="1077670"/>
                </a:lnTo>
                <a:lnTo>
                  <a:pt x="5197935" y="1005260"/>
                </a:lnTo>
                <a:lnTo>
                  <a:pt x="5184598" y="969156"/>
                </a:lnTo>
                <a:lnTo>
                  <a:pt x="5169402" y="933147"/>
                </a:lnTo>
                <a:lnTo>
                  <a:pt x="5152336" y="897255"/>
                </a:lnTo>
                <a:lnTo>
                  <a:pt x="5133384" y="861503"/>
                </a:lnTo>
                <a:lnTo>
                  <a:pt x="5112536" y="825913"/>
                </a:lnTo>
                <a:lnTo>
                  <a:pt x="5089776" y="790506"/>
                </a:lnTo>
                <a:lnTo>
                  <a:pt x="5065092" y="755304"/>
                </a:lnTo>
                <a:lnTo>
                  <a:pt x="5038471" y="720329"/>
                </a:lnTo>
                <a:lnTo>
                  <a:pt x="5014248" y="690731"/>
                </a:lnTo>
                <a:lnTo>
                  <a:pt x="4988900" y="661681"/>
                </a:lnTo>
                <a:lnTo>
                  <a:pt x="4962450" y="633182"/>
                </a:lnTo>
                <a:lnTo>
                  <a:pt x="4934920" y="605240"/>
                </a:lnTo>
                <a:lnTo>
                  <a:pt x="4906335" y="577860"/>
                </a:lnTo>
                <a:lnTo>
                  <a:pt x="4876716" y="551047"/>
                </a:lnTo>
                <a:lnTo>
                  <a:pt x="4846088" y="524806"/>
                </a:lnTo>
                <a:lnTo>
                  <a:pt x="4814473" y="499141"/>
                </a:lnTo>
                <a:lnTo>
                  <a:pt x="4781895" y="474057"/>
                </a:lnTo>
                <a:lnTo>
                  <a:pt x="4748375" y="449560"/>
                </a:lnTo>
                <a:lnTo>
                  <a:pt x="4713939" y="425655"/>
                </a:lnTo>
                <a:lnTo>
                  <a:pt x="4678608" y="402345"/>
                </a:lnTo>
                <a:lnTo>
                  <a:pt x="4642406" y="379638"/>
                </a:lnTo>
                <a:lnTo>
                  <a:pt x="4605356" y="357536"/>
                </a:lnTo>
                <a:lnTo>
                  <a:pt x="4567481" y="336046"/>
                </a:lnTo>
                <a:lnTo>
                  <a:pt x="4528804" y="315172"/>
                </a:lnTo>
                <a:lnTo>
                  <a:pt x="4489348" y="294919"/>
                </a:lnTo>
                <a:lnTo>
                  <a:pt x="4449136" y="275292"/>
                </a:lnTo>
                <a:lnTo>
                  <a:pt x="4408192" y="256296"/>
                </a:lnTo>
                <a:lnTo>
                  <a:pt x="4366539" y="237936"/>
                </a:lnTo>
                <a:lnTo>
                  <a:pt x="4324199" y="220217"/>
                </a:lnTo>
                <a:lnTo>
                  <a:pt x="4281196" y="203143"/>
                </a:lnTo>
                <a:lnTo>
                  <a:pt x="4237553" y="186721"/>
                </a:lnTo>
                <a:lnTo>
                  <a:pt x="4193292" y="170954"/>
                </a:lnTo>
                <a:lnTo>
                  <a:pt x="4148438" y="155848"/>
                </a:lnTo>
                <a:lnTo>
                  <a:pt x="4103013" y="141408"/>
                </a:lnTo>
                <a:lnTo>
                  <a:pt x="4057040" y="127638"/>
                </a:lnTo>
                <a:lnTo>
                  <a:pt x="4010543" y="114544"/>
                </a:lnTo>
                <a:lnTo>
                  <a:pt x="3963544" y="102130"/>
                </a:lnTo>
                <a:lnTo>
                  <a:pt x="3916066" y="90402"/>
                </a:lnTo>
                <a:lnTo>
                  <a:pt x="3868134" y="79364"/>
                </a:lnTo>
                <a:lnTo>
                  <a:pt x="3819769" y="69021"/>
                </a:lnTo>
                <a:lnTo>
                  <a:pt x="3770995" y="59378"/>
                </a:lnTo>
                <a:lnTo>
                  <a:pt x="3721835" y="50441"/>
                </a:lnTo>
                <a:lnTo>
                  <a:pt x="3672312" y="42214"/>
                </a:lnTo>
                <a:lnTo>
                  <a:pt x="3622449" y="34702"/>
                </a:lnTo>
                <a:lnTo>
                  <a:pt x="3572270" y="27910"/>
                </a:lnTo>
                <a:lnTo>
                  <a:pt x="3521797" y="21843"/>
                </a:lnTo>
                <a:lnTo>
                  <a:pt x="3471054" y="16506"/>
                </a:lnTo>
                <a:lnTo>
                  <a:pt x="3420063" y="11903"/>
                </a:lnTo>
                <a:lnTo>
                  <a:pt x="3368848" y="8041"/>
                </a:lnTo>
                <a:lnTo>
                  <a:pt x="3317432" y="4923"/>
                </a:lnTo>
                <a:lnTo>
                  <a:pt x="3265838" y="2556"/>
                </a:lnTo>
                <a:lnTo>
                  <a:pt x="3214089" y="942"/>
                </a:lnTo>
                <a:lnTo>
                  <a:pt x="3162208" y="89"/>
                </a:lnTo>
                <a:lnTo>
                  <a:pt x="3110219" y="0"/>
                </a:lnTo>
                <a:close/>
              </a:path>
              <a:path w="5240655" h="2623820">
                <a:moveTo>
                  <a:pt x="4563136" y="2178162"/>
                </a:moveTo>
                <a:lnTo>
                  <a:pt x="1700149" y="2178162"/>
                </a:lnTo>
                <a:lnTo>
                  <a:pt x="1739973" y="2199536"/>
                </a:lnTo>
                <a:lnTo>
                  <a:pt x="1780530" y="2220223"/>
                </a:lnTo>
                <a:lnTo>
                  <a:pt x="1821798" y="2240222"/>
                </a:lnTo>
                <a:lnTo>
                  <a:pt x="1863753" y="2259529"/>
                </a:lnTo>
                <a:lnTo>
                  <a:pt x="1906370" y="2278144"/>
                </a:lnTo>
                <a:lnTo>
                  <a:pt x="1949627" y="2296062"/>
                </a:lnTo>
                <a:lnTo>
                  <a:pt x="1993499" y="2313283"/>
                </a:lnTo>
                <a:lnTo>
                  <a:pt x="2037963" y="2329804"/>
                </a:lnTo>
                <a:lnTo>
                  <a:pt x="2082996" y="2345623"/>
                </a:lnTo>
                <a:lnTo>
                  <a:pt x="2128573" y="2360738"/>
                </a:lnTo>
                <a:lnTo>
                  <a:pt x="2174671" y="2375147"/>
                </a:lnTo>
                <a:lnTo>
                  <a:pt x="2221267" y="2388847"/>
                </a:lnTo>
                <a:lnTo>
                  <a:pt x="2268337" y="2401836"/>
                </a:lnTo>
                <a:lnTo>
                  <a:pt x="2315857" y="2414112"/>
                </a:lnTo>
                <a:lnTo>
                  <a:pt x="2363803" y="2425673"/>
                </a:lnTo>
                <a:lnTo>
                  <a:pt x="2412153" y="2436517"/>
                </a:lnTo>
                <a:lnTo>
                  <a:pt x="2460882" y="2446642"/>
                </a:lnTo>
                <a:lnTo>
                  <a:pt x="2509966" y="2456045"/>
                </a:lnTo>
                <a:lnTo>
                  <a:pt x="2559383" y="2464724"/>
                </a:lnTo>
                <a:lnTo>
                  <a:pt x="2609108" y="2472677"/>
                </a:lnTo>
                <a:lnTo>
                  <a:pt x="2659118" y="2479902"/>
                </a:lnTo>
                <a:lnTo>
                  <a:pt x="2709389" y="2486396"/>
                </a:lnTo>
                <a:lnTo>
                  <a:pt x="2759898" y="2492158"/>
                </a:lnTo>
                <a:lnTo>
                  <a:pt x="2810621" y="2497186"/>
                </a:lnTo>
                <a:lnTo>
                  <a:pt x="2861534" y="2501476"/>
                </a:lnTo>
                <a:lnTo>
                  <a:pt x="2912613" y="2505028"/>
                </a:lnTo>
                <a:lnTo>
                  <a:pt x="2963836" y="2507838"/>
                </a:lnTo>
                <a:lnTo>
                  <a:pt x="3015179" y="2509905"/>
                </a:lnTo>
                <a:lnTo>
                  <a:pt x="3066617" y="2511226"/>
                </a:lnTo>
                <a:lnTo>
                  <a:pt x="3118127" y="2511799"/>
                </a:lnTo>
                <a:lnTo>
                  <a:pt x="3169686" y="2511623"/>
                </a:lnTo>
                <a:lnTo>
                  <a:pt x="3221270" y="2510695"/>
                </a:lnTo>
                <a:lnTo>
                  <a:pt x="3272855" y="2509012"/>
                </a:lnTo>
                <a:lnTo>
                  <a:pt x="3324418" y="2506573"/>
                </a:lnTo>
                <a:lnTo>
                  <a:pt x="3375935" y="2503375"/>
                </a:lnTo>
                <a:lnTo>
                  <a:pt x="3427382" y="2499416"/>
                </a:lnTo>
                <a:lnTo>
                  <a:pt x="3478736" y="2494694"/>
                </a:lnTo>
                <a:lnTo>
                  <a:pt x="3529974" y="2489207"/>
                </a:lnTo>
                <a:lnTo>
                  <a:pt x="3581071" y="2482953"/>
                </a:lnTo>
                <a:lnTo>
                  <a:pt x="3632004" y="2475930"/>
                </a:lnTo>
                <a:lnTo>
                  <a:pt x="3682749" y="2468134"/>
                </a:lnTo>
                <a:lnTo>
                  <a:pt x="3733283" y="2459565"/>
                </a:lnTo>
                <a:lnTo>
                  <a:pt x="3783582" y="2450219"/>
                </a:lnTo>
                <a:lnTo>
                  <a:pt x="3833622" y="2440096"/>
                </a:lnTo>
                <a:lnTo>
                  <a:pt x="3883380" y="2429192"/>
                </a:lnTo>
                <a:lnTo>
                  <a:pt x="3932833" y="2417505"/>
                </a:lnTo>
                <a:lnTo>
                  <a:pt x="3981956" y="2405034"/>
                </a:lnTo>
                <a:lnTo>
                  <a:pt x="4030726" y="2391776"/>
                </a:lnTo>
                <a:lnTo>
                  <a:pt x="4088616" y="2374881"/>
                </a:lnTo>
                <a:lnTo>
                  <a:pt x="4145254" y="2357078"/>
                </a:lnTo>
                <a:lnTo>
                  <a:pt x="4200627" y="2338387"/>
                </a:lnTo>
                <a:lnTo>
                  <a:pt x="4254723" y="2318830"/>
                </a:lnTo>
                <a:lnTo>
                  <a:pt x="4307526" y="2298430"/>
                </a:lnTo>
                <a:lnTo>
                  <a:pt x="4359026" y="2277208"/>
                </a:lnTo>
                <a:lnTo>
                  <a:pt x="4409207" y="2255187"/>
                </a:lnTo>
                <a:lnTo>
                  <a:pt x="4458058" y="2232387"/>
                </a:lnTo>
                <a:lnTo>
                  <a:pt x="4505564" y="2208830"/>
                </a:lnTo>
                <a:lnTo>
                  <a:pt x="4551714" y="2184540"/>
                </a:lnTo>
                <a:lnTo>
                  <a:pt x="4563136" y="2178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1635632" y="430290"/>
            <a:ext cx="5240655" cy="2623820"/>
          </a:xfrm>
          <a:custGeom>
            <a:avLst/>
            <a:gdLst/>
            <a:ahLst/>
            <a:cxnLst/>
            <a:rect l="l" t="t" r="r" b="b"/>
            <a:pathLst>
              <a:path w="5240655" h="2623820">
                <a:moveTo>
                  <a:pt x="0" y="2623424"/>
                </a:moveTo>
                <a:lnTo>
                  <a:pt x="1224407" y="1791701"/>
                </a:lnTo>
                <a:lnTo>
                  <a:pt x="1197785" y="1756725"/>
                </a:lnTo>
                <a:lnTo>
                  <a:pt x="1173101" y="1721523"/>
                </a:lnTo>
                <a:lnTo>
                  <a:pt x="1150341" y="1686116"/>
                </a:lnTo>
                <a:lnTo>
                  <a:pt x="1129493" y="1650526"/>
                </a:lnTo>
                <a:lnTo>
                  <a:pt x="1110541" y="1614774"/>
                </a:lnTo>
                <a:lnTo>
                  <a:pt x="1093475" y="1578883"/>
                </a:lnTo>
                <a:lnTo>
                  <a:pt x="1078279" y="1542874"/>
                </a:lnTo>
                <a:lnTo>
                  <a:pt x="1064942" y="1506769"/>
                </a:lnTo>
                <a:lnTo>
                  <a:pt x="1043790" y="1434359"/>
                </a:lnTo>
                <a:lnTo>
                  <a:pt x="1029913" y="1361828"/>
                </a:lnTo>
                <a:lnTo>
                  <a:pt x="1023204" y="1289351"/>
                </a:lnTo>
                <a:lnTo>
                  <a:pt x="1022505" y="1253187"/>
                </a:lnTo>
                <a:lnTo>
                  <a:pt x="1023559" y="1217102"/>
                </a:lnTo>
                <a:lnTo>
                  <a:pt x="1030873" y="1145256"/>
                </a:lnTo>
                <a:lnTo>
                  <a:pt x="1045039" y="1073989"/>
                </a:lnTo>
                <a:lnTo>
                  <a:pt x="1065952" y="1003474"/>
                </a:lnTo>
                <a:lnTo>
                  <a:pt x="1093508" y="933887"/>
                </a:lnTo>
                <a:lnTo>
                  <a:pt x="1127599" y="865402"/>
                </a:lnTo>
                <a:lnTo>
                  <a:pt x="1147064" y="831628"/>
                </a:lnTo>
                <a:lnTo>
                  <a:pt x="1168122" y="798195"/>
                </a:lnTo>
                <a:lnTo>
                  <a:pt x="1190762" y="765125"/>
                </a:lnTo>
                <a:lnTo>
                  <a:pt x="1214970" y="732440"/>
                </a:lnTo>
                <a:lnTo>
                  <a:pt x="1240734" y="700161"/>
                </a:lnTo>
                <a:lnTo>
                  <a:pt x="1268039" y="668311"/>
                </a:lnTo>
                <a:lnTo>
                  <a:pt x="1296872" y="636911"/>
                </a:lnTo>
                <a:lnTo>
                  <a:pt x="1327221" y="605984"/>
                </a:lnTo>
                <a:lnTo>
                  <a:pt x="1359073" y="575550"/>
                </a:lnTo>
                <a:lnTo>
                  <a:pt x="1392413" y="545633"/>
                </a:lnTo>
                <a:lnTo>
                  <a:pt x="1427230" y="516253"/>
                </a:lnTo>
                <a:lnTo>
                  <a:pt x="1463509" y="487433"/>
                </a:lnTo>
                <a:lnTo>
                  <a:pt x="1501238" y="459195"/>
                </a:lnTo>
                <a:lnTo>
                  <a:pt x="1540403" y="431560"/>
                </a:lnTo>
                <a:lnTo>
                  <a:pt x="1580991" y="404550"/>
                </a:lnTo>
                <a:lnTo>
                  <a:pt x="1622989" y="378187"/>
                </a:lnTo>
                <a:lnTo>
                  <a:pt x="1666385" y="352493"/>
                </a:lnTo>
                <a:lnTo>
                  <a:pt x="1711163" y="327490"/>
                </a:lnTo>
                <a:lnTo>
                  <a:pt x="1757313" y="303199"/>
                </a:lnTo>
                <a:lnTo>
                  <a:pt x="1804819" y="279643"/>
                </a:lnTo>
                <a:lnTo>
                  <a:pt x="1853670" y="256843"/>
                </a:lnTo>
                <a:lnTo>
                  <a:pt x="1903851" y="234821"/>
                </a:lnTo>
                <a:lnTo>
                  <a:pt x="1955351" y="213599"/>
                </a:lnTo>
                <a:lnTo>
                  <a:pt x="2008154" y="193199"/>
                </a:lnTo>
                <a:lnTo>
                  <a:pt x="2062250" y="173642"/>
                </a:lnTo>
                <a:lnTo>
                  <a:pt x="2117623" y="154951"/>
                </a:lnTo>
                <a:lnTo>
                  <a:pt x="2174261" y="137148"/>
                </a:lnTo>
                <a:lnTo>
                  <a:pt x="2232152" y="120254"/>
                </a:lnTo>
                <a:lnTo>
                  <a:pt x="2282454" y="106589"/>
                </a:lnTo>
                <a:lnTo>
                  <a:pt x="2333041" y="93772"/>
                </a:lnTo>
                <a:lnTo>
                  <a:pt x="2383889" y="81800"/>
                </a:lnTo>
                <a:lnTo>
                  <a:pt x="2434974" y="70666"/>
                </a:lnTo>
                <a:lnTo>
                  <a:pt x="2486274" y="60365"/>
                </a:lnTo>
                <a:lnTo>
                  <a:pt x="2537766" y="50894"/>
                </a:lnTo>
                <a:lnTo>
                  <a:pt x="2589427" y="42247"/>
                </a:lnTo>
                <a:lnTo>
                  <a:pt x="2641233" y="34418"/>
                </a:lnTo>
                <a:lnTo>
                  <a:pt x="2693161" y="27404"/>
                </a:lnTo>
                <a:lnTo>
                  <a:pt x="2745189" y="21199"/>
                </a:lnTo>
                <a:lnTo>
                  <a:pt x="2797292" y="15797"/>
                </a:lnTo>
                <a:lnTo>
                  <a:pt x="2849449" y="11195"/>
                </a:lnTo>
                <a:lnTo>
                  <a:pt x="2901636" y="7387"/>
                </a:lnTo>
                <a:lnTo>
                  <a:pt x="2953829" y="4369"/>
                </a:lnTo>
                <a:lnTo>
                  <a:pt x="3006006" y="2135"/>
                </a:lnTo>
                <a:lnTo>
                  <a:pt x="3058144" y="680"/>
                </a:lnTo>
                <a:lnTo>
                  <a:pt x="3110219" y="0"/>
                </a:lnTo>
                <a:lnTo>
                  <a:pt x="3162208" y="89"/>
                </a:lnTo>
                <a:lnTo>
                  <a:pt x="3214089" y="942"/>
                </a:lnTo>
                <a:lnTo>
                  <a:pt x="3265838" y="2556"/>
                </a:lnTo>
                <a:lnTo>
                  <a:pt x="3317432" y="4923"/>
                </a:lnTo>
                <a:lnTo>
                  <a:pt x="3368848" y="8041"/>
                </a:lnTo>
                <a:lnTo>
                  <a:pt x="3420063" y="11903"/>
                </a:lnTo>
                <a:lnTo>
                  <a:pt x="3471054" y="16506"/>
                </a:lnTo>
                <a:lnTo>
                  <a:pt x="3521797" y="21843"/>
                </a:lnTo>
                <a:lnTo>
                  <a:pt x="3572270" y="27910"/>
                </a:lnTo>
                <a:lnTo>
                  <a:pt x="3622449" y="34702"/>
                </a:lnTo>
                <a:lnTo>
                  <a:pt x="3672312" y="42214"/>
                </a:lnTo>
                <a:lnTo>
                  <a:pt x="3721835" y="50441"/>
                </a:lnTo>
                <a:lnTo>
                  <a:pt x="3770995" y="59378"/>
                </a:lnTo>
                <a:lnTo>
                  <a:pt x="3819769" y="69021"/>
                </a:lnTo>
                <a:lnTo>
                  <a:pt x="3868134" y="79364"/>
                </a:lnTo>
                <a:lnTo>
                  <a:pt x="3916066" y="90402"/>
                </a:lnTo>
                <a:lnTo>
                  <a:pt x="3963544" y="102130"/>
                </a:lnTo>
                <a:lnTo>
                  <a:pt x="4010543" y="114544"/>
                </a:lnTo>
                <a:lnTo>
                  <a:pt x="4057040" y="127638"/>
                </a:lnTo>
                <a:lnTo>
                  <a:pt x="4103013" y="141408"/>
                </a:lnTo>
                <a:lnTo>
                  <a:pt x="4148438" y="155848"/>
                </a:lnTo>
                <a:lnTo>
                  <a:pt x="4193292" y="170954"/>
                </a:lnTo>
                <a:lnTo>
                  <a:pt x="4237553" y="186721"/>
                </a:lnTo>
                <a:lnTo>
                  <a:pt x="4281196" y="203143"/>
                </a:lnTo>
                <a:lnTo>
                  <a:pt x="4324199" y="220217"/>
                </a:lnTo>
                <a:lnTo>
                  <a:pt x="4366539" y="237936"/>
                </a:lnTo>
                <a:lnTo>
                  <a:pt x="4408192" y="256296"/>
                </a:lnTo>
                <a:lnTo>
                  <a:pt x="4449136" y="275292"/>
                </a:lnTo>
                <a:lnTo>
                  <a:pt x="4489348" y="294919"/>
                </a:lnTo>
                <a:lnTo>
                  <a:pt x="4528804" y="315172"/>
                </a:lnTo>
                <a:lnTo>
                  <a:pt x="4567481" y="336046"/>
                </a:lnTo>
                <a:lnTo>
                  <a:pt x="4605356" y="357536"/>
                </a:lnTo>
                <a:lnTo>
                  <a:pt x="4642406" y="379638"/>
                </a:lnTo>
                <a:lnTo>
                  <a:pt x="4678608" y="402345"/>
                </a:lnTo>
                <a:lnTo>
                  <a:pt x="4713939" y="425655"/>
                </a:lnTo>
                <a:lnTo>
                  <a:pt x="4748375" y="449560"/>
                </a:lnTo>
                <a:lnTo>
                  <a:pt x="4781895" y="474057"/>
                </a:lnTo>
                <a:lnTo>
                  <a:pt x="4814473" y="499141"/>
                </a:lnTo>
                <a:lnTo>
                  <a:pt x="4846088" y="524806"/>
                </a:lnTo>
                <a:lnTo>
                  <a:pt x="4876716" y="551047"/>
                </a:lnTo>
                <a:lnTo>
                  <a:pt x="4906335" y="577860"/>
                </a:lnTo>
                <a:lnTo>
                  <a:pt x="4934920" y="605240"/>
                </a:lnTo>
                <a:lnTo>
                  <a:pt x="4962450" y="633182"/>
                </a:lnTo>
                <a:lnTo>
                  <a:pt x="4988900" y="661681"/>
                </a:lnTo>
                <a:lnTo>
                  <a:pt x="5014248" y="690731"/>
                </a:lnTo>
                <a:lnTo>
                  <a:pt x="5038471" y="720329"/>
                </a:lnTo>
                <a:lnTo>
                  <a:pt x="5065092" y="755304"/>
                </a:lnTo>
                <a:lnTo>
                  <a:pt x="5089776" y="790506"/>
                </a:lnTo>
                <a:lnTo>
                  <a:pt x="5112536" y="825913"/>
                </a:lnTo>
                <a:lnTo>
                  <a:pt x="5133384" y="861503"/>
                </a:lnTo>
                <a:lnTo>
                  <a:pt x="5152336" y="897255"/>
                </a:lnTo>
                <a:lnTo>
                  <a:pt x="5169402" y="933147"/>
                </a:lnTo>
                <a:lnTo>
                  <a:pt x="5184598" y="969156"/>
                </a:lnTo>
                <a:lnTo>
                  <a:pt x="5197935" y="1005260"/>
                </a:lnTo>
                <a:lnTo>
                  <a:pt x="5219087" y="1077670"/>
                </a:lnTo>
                <a:lnTo>
                  <a:pt x="5232964" y="1150201"/>
                </a:lnTo>
                <a:lnTo>
                  <a:pt x="5239673" y="1222678"/>
                </a:lnTo>
                <a:lnTo>
                  <a:pt x="5240372" y="1258842"/>
                </a:lnTo>
                <a:lnTo>
                  <a:pt x="5239318" y="1294927"/>
                </a:lnTo>
                <a:lnTo>
                  <a:pt x="5232004" y="1366773"/>
                </a:lnTo>
                <a:lnTo>
                  <a:pt x="5217838" y="1438040"/>
                </a:lnTo>
                <a:lnTo>
                  <a:pt x="5196925" y="1508555"/>
                </a:lnTo>
                <a:lnTo>
                  <a:pt x="5169369" y="1578142"/>
                </a:lnTo>
                <a:lnTo>
                  <a:pt x="5135278" y="1646627"/>
                </a:lnTo>
                <a:lnTo>
                  <a:pt x="5115814" y="1680401"/>
                </a:lnTo>
                <a:lnTo>
                  <a:pt x="5094755" y="1713834"/>
                </a:lnTo>
                <a:lnTo>
                  <a:pt x="5072115" y="1746904"/>
                </a:lnTo>
                <a:lnTo>
                  <a:pt x="5047907" y="1779590"/>
                </a:lnTo>
                <a:lnTo>
                  <a:pt x="5022143" y="1811868"/>
                </a:lnTo>
                <a:lnTo>
                  <a:pt x="4994838" y="1843718"/>
                </a:lnTo>
                <a:lnTo>
                  <a:pt x="4966005" y="1875118"/>
                </a:lnTo>
                <a:lnTo>
                  <a:pt x="4935656" y="1906045"/>
                </a:lnTo>
                <a:lnTo>
                  <a:pt x="4903804" y="1936479"/>
                </a:lnTo>
                <a:lnTo>
                  <a:pt x="4870464" y="1966396"/>
                </a:lnTo>
                <a:lnTo>
                  <a:pt x="4835647" y="1995776"/>
                </a:lnTo>
                <a:lnTo>
                  <a:pt x="4799368" y="2024596"/>
                </a:lnTo>
                <a:lnTo>
                  <a:pt x="4761639" y="2052834"/>
                </a:lnTo>
                <a:lnTo>
                  <a:pt x="4722474" y="2080469"/>
                </a:lnTo>
                <a:lnTo>
                  <a:pt x="4681886" y="2107479"/>
                </a:lnTo>
                <a:lnTo>
                  <a:pt x="4639888" y="2133842"/>
                </a:lnTo>
                <a:lnTo>
                  <a:pt x="4596492" y="2159536"/>
                </a:lnTo>
                <a:lnTo>
                  <a:pt x="4551714" y="2184540"/>
                </a:lnTo>
                <a:lnTo>
                  <a:pt x="4505564" y="2208830"/>
                </a:lnTo>
                <a:lnTo>
                  <a:pt x="4458058" y="2232387"/>
                </a:lnTo>
                <a:lnTo>
                  <a:pt x="4409207" y="2255187"/>
                </a:lnTo>
                <a:lnTo>
                  <a:pt x="4359026" y="2277208"/>
                </a:lnTo>
                <a:lnTo>
                  <a:pt x="4307526" y="2298430"/>
                </a:lnTo>
                <a:lnTo>
                  <a:pt x="4254723" y="2318830"/>
                </a:lnTo>
                <a:lnTo>
                  <a:pt x="4200627" y="2338387"/>
                </a:lnTo>
                <a:lnTo>
                  <a:pt x="4145254" y="2357078"/>
                </a:lnTo>
                <a:lnTo>
                  <a:pt x="4088616" y="2374881"/>
                </a:lnTo>
                <a:lnTo>
                  <a:pt x="4030726" y="2391776"/>
                </a:lnTo>
                <a:lnTo>
                  <a:pt x="3981956" y="2405034"/>
                </a:lnTo>
                <a:lnTo>
                  <a:pt x="3932833" y="2417505"/>
                </a:lnTo>
                <a:lnTo>
                  <a:pt x="3883380" y="2429192"/>
                </a:lnTo>
                <a:lnTo>
                  <a:pt x="3833622" y="2440096"/>
                </a:lnTo>
                <a:lnTo>
                  <a:pt x="3783582" y="2450219"/>
                </a:lnTo>
                <a:lnTo>
                  <a:pt x="3733283" y="2459565"/>
                </a:lnTo>
                <a:lnTo>
                  <a:pt x="3682749" y="2468134"/>
                </a:lnTo>
                <a:lnTo>
                  <a:pt x="3632004" y="2475930"/>
                </a:lnTo>
                <a:lnTo>
                  <a:pt x="3581071" y="2482953"/>
                </a:lnTo>
                <a:lnTo>
                  <a:pt x="3529974" y="2489207"/>
                </a:lnTo>
                <a:lnTo>
                  <a:pt x="3478736" y="2494694"/>
                </a:lnTo>
                <a:lnTo>
                  <a:pt x="3427382" y="2499416"/>
                </a:lnTo>
                <a:lnTo>
                  <a:pt x="3375935" y="2503375"/>
                </a:lnTo>
                <a:lnTo>
                  <a:pt x="3324418" y="2506573"/>
                </a:lnTo>
                <a:lnTo>
                  <a:pt x="3272855" y="2509012"/>
                </a:lnTo>
                <a:lnTo>
                  <a:pt x="3221270" y="2510695"/>
                </a:lnTo>
                <a:lnTo>
                  <a:pt x="3169686" y="2511623"/>
                </a:lnTo>
                <a:lnTo>
                  <a:pt x="3118127" y="2511799"/>
                </a:lnTo>
                <a:lnTo>
                  <a:pt x="3066617" y="2511226"/>
                </a:lnTo>
                <a:lnTo>
                  <a:pt x="3015179" y="2509905"/>
                </a:lnTo>
                <a:lnTo>
                  <a:pt x="2963836" y="2507838"/>
                </a:lnTo>
                <a:lnTo>
                  <a:pt x="2912613" y="2505028"/>
                </a:lnTo>
                <a:lnTo>
                  <a:pt x="2861534" y="2501476"/>
                </a:lnTo>
                <a:lnTo>
                  <a:pt x="2810621" y="2497186"/>
                </a:lnTo>
                <a:lnTo>
                  <a:pt x="2759898" y="2492158"/>
                </a:lnTo>
                <a:lnTo>
                  <a:pt x="2709389" y="2486396"/>
                </a:lnTo>
                <a:lnTo>
                  <a:pt x="2659118" y="2479902"/>
                </a:lnTo>
                <a:lnTo>
                  <a:pt x="2609108" y="2472677"/>
                </a:lnTo>
                <a:lnTo>
                  <a:pt x="2559383" y="2464724"/>
                </a:lnTo>
                <a:lnTo>
                  <a:pt x="2509966" y="2456045"/>
                </a:lnTo>
                <a:lnTo>
                  <a:pt x="2460882" y="2446642"/>
                </a:lnTo>
                <a:lnTo>
                  <a:pt x="2412153" y="2436517"/>
                </a:lnTo>
                <a:lnTo>
                  <a:pt x="2363803" y="2425673"/>
                </a:lnTo>
                <a:lnTo>
                  <a:pt x="2315857" y="2414112"/>
                </a:lnTo>
                <a:lnTo>
                  <a:pt x="2268337" y="2401836"/>
                </a:lnTo>
                <a:lnTo>
                  <a:pt x="2221267" y="2388847"/>
                </a:lnTo>
                <a:lnTo>
                  <a:pt x="2174671" y="2375147"/>
                </a:lnTo>
                <a:lnTo>
                  <a:pt x="2128573" y="2360738"/>
                </a:lnTo>
                <a:lnTo>
                  <a:pt x="2082996" y="2345623"/>
                </a:lnTo>
                <a:lnTo>
                  <a:pt x="2037963" y="2329804"/>
                </a:lnTo>
                <a:lnTo>
                  <a:pt x="1993499" y="2313283"/>
                </a:lnTo>
                <a:lnTo>
                  <a:pt x="1949627" y="2296062"/>
                </a:lnTo>
                <a:lnTo>
                  <a:pt x="1906370" y="2278144"/>
                </a:lnTo>
                <a:lnTo>
                  <a:pt x="1863753" y="2259529"/>
                </a:lnTo>
                <a:lnTo>
                  <a:pt x="1821798" y="2240222"/>
                </a:lnTo>
                <a:lnTo>
                  <a:pt x="1780530" y="2220223"/>
                </a:lnTo>
                <a:lnTo>
                  <a:pt x="1739973" y="2199536"/>
                </a:lnTo>
                <a:lnTo>
                  <a:pt x="1700149" y="2178162"/>
                </a:lnTo>
                <a:lnTo>
                  <a:pt x="0" y="2623424"/>
                </a:lnTo>
                <a:close/>
              </a:path>
            </a:pathLst>
          </a:custGeom>
          <a:ln w="2895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3795637" y="794764"/>
            <a:ext cx="206819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spcBef>
                <a:spcPts val="105"/>
              </a:spcBef>
            </a:pP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Now, you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know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which</a:t>
            </a:r>
            <a:r>
              <a:rPr sz="1400" spc="-125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are 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the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least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relevant  variables. But, there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are  methods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to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calculate 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which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are the most 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relevant variables.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Let’s  </a:t>
            </a:r>
            <a:r>
              <a:rPr sz="1400" dirty="0">
                <a:solidFill>
                  <a:srgbClr val="095A82"/>
                </a:solidFill>
                <a:latin typeface="Comic Sans MS"/>
                <a:cs typeface="Comic Sans MS"/>
              </a:rPr>
              <a:t>have a look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over</a:t>
            </a:r>
            <a:r>
              <a:rPr sz="1400" spc="-130" dirty="0">
                <a:solidFill>
                  <a:srgbClr val="095A82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095A82"/>
                </a:solidFill>
                <a:latin typeface="Comic Sans MS"/>
                <a:cs typeface="Comic Sans MS"/>
              </a:rPr>
              <a:t>them</a:t>
            </a:r>
            <a:endParaRPr sz="1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226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88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Likelihood and</a:t>
            </a:r>
            <a:r>
              <a:rPr sz="2800" spc="-3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Probability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459991" y="1400555"/>
            <a:ext cx="2182368" cy="1604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761" y="1427225"/>
            <a:ext cx="2057400" cy="1480185"/>
          </a:xfrm>
          <a:custGeom>
            <a:avLst/>
            <a:gdLst/>
            <a:ahLst/>
            <a:cxnLst/>
            <a:rect l="l" t="t" r="r" b="b"/>
            <a:pathLst>
              <a:path w="2057400" h="1480185">
                <a:moveTo>
                  <a:pt x="1028700" y="0"/>
                </a:moveTo>
                <a:lnTo>
                  <a:pt x="972252" y="1094"/>
                </a:lnTo>
                <a:lnTo>
                  <a:pt x="916600" y="4341"/>
                </a:lnTo>
                <a:lnTo>
                  <a:pt x="861824" y="9682"/>
                </a:lnTo>
                <a:lnTo>
                  <a:pt x="808000" y="17063"/>
                </a:lnTo>
                <a:lnTo>
                  <a:pt x="755209" y="26426"/>
                </a:lnTo>
                <a:lnTo>
                  <a:pt x="703527" y="37715"/>
                </a:lnTo>
                <a:lnTo>
                  <a:pt x="653033" y="50875"/>
                </a:lnTo>
                <a:lnTo>
                  <a:pt x="603806" y="65847"/>
                </a:lnTo>
                <a:lnTo>
                  <a:pt x="555925" y="82577"/>
                </a:lnTo>
                <a:lnTo>
                  <a:pt x="509467" y="101007"/>
                </a:lnTo>
                <a:lnTo>
                  <a:pt x="464511" y="121081"/>
                </a:lnTo>
                <a:lnTo>
                  <a:pt x="421136" y="142743"/>
                </a:lnTo>
                <a:lnTo>
                  <a:pt x="379419" y="165937"/>
                </a:lnTo>
                <a:lnTo>
                  <a:pt x="339439" y="190606"/>
                </a:lnTo>
                <a:lnTo>
                  <a:pt x="301275" y="216693"/>
                </a:lnTo>
                <a:lnTo>
                  <a:pt x="265005" y="244143"/>
                </a:lnTo>
                <a:lnTo>
                  <a:pt x="230708" y="272899"/>
                </a:lnTo>
                <a:lnTo>
                  <a:pt x="198461" y="302904"/>
                </a:lnTo>
                <a:lnTo>
                  <a:pt x="168343" y="334102"/>
                </a:lnTo>
                <a:lnTo>
                  <a:pt x="140433" y="366437"/>
                </a:lnTo>
                <a:lnTo>
                  <a:pt x="114809" y="399852"/>
                </a:lnTo>
                <a:lnTo>
                  <a:pt x="91550" y="434291"/>
                </a:lnTo>
                <a:lnTo>
                  <a:pt x="70733" y="469698"/>
                </a:lnTo>
                <a:lnTo>
                  <a:pt x="52437" y="506016"/>
                </a:lnTo>
                <a:lnTo>
                  <a:pt x="36741" y="543189"/>
                </a:lnTo>
                <a:lnTo>
                  <a:pt x="23723" y="581160"/>
                </a:lnTo>
                <a:lnTo>
                  <a:pt x="13462" y="619874"/>
                </a:lnTo>
                <a:lnTo>
                  <a:pt x="6035" y="659272"/>
                </a:lnTo>
                <a:lnTo>
                  <a:pt x="1521" y="699301"/>
                </a:lnTo>
                <a:lnTo>
                  <a:pt x="0" y="739901"/>
                </a:lnTo>
                <a:lnTo>
                  <a:pt x="1521" y="780502"/>
                </a:lnTo>
                <a:lnTo>
                  <a:pt x="6035" y="820531"/>
                </a:lnTo>
                <a:lnTo>
                  <a:pt x="13462" y="859929"/>
                </a:lnTo>
                <a:lnTo>
                  <a:pt x="23723" y="898643"/>
                </a:lnTo>
                <a:lnTo>
                  <a:pt x="36741" y="936614"/>
                </a:lnTo>
                <a:lnTo>
                  <a:pt x="52437" y="973787"/>
                </a:lnTo>
                <a:lnTo>
                  <a:pt x="70733" y="1010105"/>
                </a:lnTo>
                <a:lnTo>
                  <a:pt x="91550" y="1045512"/>
                </a:lnTo>
                <a:lnTo>
                  <a:pt x="114809" y="1079951"/>
                </a:lnTo>
                <a:lnTo>
                  <a:pt x="140433" y="1113366"/>
                </a:lnTo>
                <a:lnTo>
                  <a:pt x="168343" y="1145701"/>
                </a:lnTo>
                <a:lnTo>
                  <a:pt x="198461" y="1176899"/>
                </a:lnTo>
                <a:lnTo>
                  <a:pt x="230708" y="1206904"/>
                </a:lnTo>
                <a:lnTo>
                  <a:pt x="265005" y="1235660"/>
                </a:lnTo>
                <a:lnTo>
                  <a:pt x="301275" y="1263110"/>
                </a:lnTo>
                <a:lnTo>
                  <a:pt x="339439" y="1289197"/>
                </a:lnTo>
                <a:lnTo>
                  <a:pt x="379419" y="1313866"/>
                </a:lnTo>
                <a:lnTo>
                  <a:pt x="421136" y="1337060"/>
                </a:lnTo>
                <a:lnTo>
                  <a:pt x="464511" y="1358722"/>
                </a:lnTo>
                <a:lnTo>
                  <a:pt x="509467" y="1378796"/>
                </a:lnTo>
                <a:lnTo>
                  <a:pt x="555925" y="1397226"/>
                </a:lnTo>
                <a:lnTo>
                  <a:pt x="603806" y="1413956"/>
                </a:lnTo>
                <a:lnTo>
                  <a:pt x="653033" y="1428928"/>
                </a:lnTo>
                <a:lnTo>
                  <a:pt x="703527" y="1442088"/>
                </a:lnTo>
                <a:lnTo>
                  <a:pt x="755209" y="1453377"/>
                </a:lnTo>
                <a:lnTo>
                  <a:pt x="808000" y="1462740"/>
                </a:lnTo>
                <a:lnTo>
                  <a:pt x="861824" y="1470121"/>
                </a:lnTo>
                <a:lnTo>
                  <a:pt x="916600" y="1475462"/>
                </a:lnTo>
                <a:lnTo>
                  <a:pt x="972252" y="1478709"/>
                </a:lnTo>
                <a:lnTo>
                  <a:pt x="1028700" y="1479804"/>
                </a:lnTo>
                <a:lnTo>
                  <a:pt x="1085147" y="1478709"/>
                </a:lnTo>
                <a:lnTo>
                  <a:pt x="1140799" y="1475462"/>
                </a:lnTo>
                <a:lnTo>
                  <a:pt x="1195575" y="1470121"/>
                </a:lnTo>
                <a:lnTo>
                  <a:pt x="1249399" y="1462740"/>
                </a:lnTo>
                <a:lnTo>
                  <a:pt x="1302190" y="1453377"/>
                </a:lnTo>
                <a:lnTo>
                  <a:pt x="1353872" y="1442088"/>
                </a:lnTo>
                <a:lnTo>
                  <a:pt x="1404366" y="1428928"/>
                </a:lnTo>
                <a:lnTo>
                  <a:pt x="1453593" y="1413956"/>
                </a:lnTo>
                <a:lnTo>
                  <a:pt x="1501474" y="1397226"/>
                </a:lnTo>
                <a:lnTo>
                  <a:pt x="1547932" y="1378796"/>
                </a:lnTo>
                <a:lnTo>
                  <a:pt x="1592888" y="1358722"/>
                </a:lnTo>
                <a:lnTo>
                  <a:pt x="1636263" y="1337060"/>
                </a:lnTo>
                <a:lnTo>
                  <a:pt x="1677980" y="1313866"/>
                </a:lnTo>
                <a:lnTo>
                  <a:pt x="1717960" y="1289197"/>
                </a:lnTo>
                <a:lnTo>
                  <a:pt x="1756124" y="1263110"/>
                </a:lnTo>
                <a:lnTo>
                  <a:pt x="1792394" y="1235660"/>
                </a:lnTo>
                <a:lnTo>
                  <a:pt x="1826691" y="1206904"/>
                </a:lnTo>
                <a:lnTo>
                  <a:pt x="1858938" y="1176899"/>
                </a:lnTo>
                <a:lnTo>
                  <a:pt x="1889056" y="1145701"/>
                </a:lnTo>
                <a:lnTo>
                  <a:pt x="1916966" y="1113366"/>
                </a:lnTo>
                <a:lnTo>
                  <a:pt x="1942590" y="1079951"/>
                </a:lnTo>
                <a:lnTo>
                  <a:pt x="1965849" y="1045512"/>
                </a:lnTo>
                <a:lnTo>
                  <a:pt x="1986666" y="1010105"/>
                </a:lnTo>
                <a:lnTo>
                  <a:pt x="2004962" y="973787"/>
                </a:lnTo>
                <a:lnTo>
                  <a:pt x="2020658" y="936614"/>
                </a:lnTo>
                <a:lnTo>
                  <a:pt x="2033676" y="898643"/>
                </a:lnTo>
                <a:lnTo>
                  <a:pt x="2043937" y="859929"/>
                </a:lnTo>
                <a:lnTo>
                  <a:pt x="2051364" y="820531"/>
                </a:lnTo>
                <a:lnTo>
                  <a:pt x="2055878" y="780502"/>
                </a:lnTo>
                <a:lnTo>
                  <a:pt x="2057400" y="739901"/>
                </a:lnTo>
                <a:lnTo>
                  <a:pt x="2055878" y="699301"/>
                </a:lnTo>
                <a:lnTo>
                  <a:pt x="2051364" y="659272"/>
                </a:lnTo>
                <a:lnTo>
                  <a:pt x="2043937" y="619874"/>
                </a:lnTo>
                <a:lnTo>
                  <a:pt x="2033676" y="581160"/>
                </a:lnTo>
                <a:lnTo>
                  <a:pt x="2020658" y="543189"/>
                </a:lnTo>
                <a:lnTo>
                  <a:pt x="2004962" y="506016"/>
                </a:lnTo>
                <a:lnTo>
                  <a:pt x="1986666" y="469698"/>
                </a:lnTo>
                <a:lnTo>
                  <a:pt x="1965849" y="434291"/>
                </a:lnTo>
                <a:lnTo>
                  <a:pt x="1942590" y="399852"/>
                </a:lnTo>
                <a:lnTo>
                  <a:pt x="1916966" y="366437"/>
                </a:lnTo>
                <a:lnTo>
                  <a:pt x="1889056" y="334102"/>
                </a:lnTo>
                <a:lnTo>
                  <a:pt x="1858938" y="302904"/>
                </a:lnTo>
                <a:lnTo>
                  <a:pt x="1826691" y="272899"/>
                </a:lnTo>
                <a:lnTo>
                  <a:pt x="1792394" y="244143"/>
                </a:lnTo>
                <a:lnTo>
                  <a:pt x="1756124" y="216693"/>
                </a:lnTo>
                <a:lnTo>
                  <a:pt x="1717960" y="190606"/>
                </a:lnTo>
                <a:lnTo>
                  <a:pt x="1677980" y="165937"/>
                </a:lnTo>
                <a:lnTo>
                  <a:pt x="1636263" y="142743"/>
                </a:lnTo>
                <a:lnTo>
                  <a:pt x="1592888" y="121081"/>
                </a:lnTo>
                <a:lnTo>
                  <a:pt x="1547932" y="101007"/>
                </a:lnTo>
                <a:lnTo>
                  <a:pt x="1501474" y="82577"/>
                </a:lnTo>
                <a:lnTo>
                  <a:pt x="1453593" y="65847"/>
                </a:lnTo>
                <a:lnTo>
                  <a:pt x="1404366" y="50875"/>
                </a:lnTo>
                <a:lnTo>
                  <a:pt x="1353872" y="37715"/>
                </a:lnTo>
                <a:lnTo>
                  <a:pt x="1302190" y="26426"/>
                </a:lnTo>
                <a:lnTo>
                  <a:pt x="1249399" y="17063"/>
                </a:lnTo>
                <a:lnTo>
                  <a:pt x="1195575" y="9682"/>
                </a:lnTo>
                <a:lnTo>
                  <a:pt x="1140799" y="4341"/>
                </a:lnTo>
                <a:lnTo>
                  <a:pt x="1085147" y="1094"/>
                </a:lnTo>
                <a:lnTo>
                  <a:pt x="1028700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761" y="1427225"/>
            <a:ext cx="2057400" cy="1480185"/>
          </a:xfrm>
          <a:custGeom>
            <a:avLst/>
            <a:gdLst/>
            <a:ahLst/>
            <a:cxnLst/>
            <a:rect l="l" t="t" r="r" b="b"/>
            <a:pathLst>
              <a:path w="2057400" h="1480185">
                <a:moveTo>
                  <a:pt x="0" y="739901"/>
                </a:moveTo>
                <a:lnTo>
                  <a:pt x="1521" y="699301"/>
                </a:lnTo>
                <a:lnTo>
                  <a:pt x="6035" y="659272"/>
                </a:lnTo>
                <a:lnTo>
                  <a:pt x="13462" y="619874"/>
                </a:lnTo>
                <a:lnTo>
                  <a:pt x="23723" y="581160"/>
                </a:lnTo>
                <a:lnTo>
                  <a:pt x="36741" y="543189"/>
                </a:lnTo>
                <a:lnTo>
                  <a:pt x="52437" y="506016"/>
                </a:lnTo>
                <a:lnTo>
                  <a:pt x="70733" y="469698"/>
                </a:lnTo>
                <a:lnTo>
                  <a:pt x="91550" y="434291"/>
                </a:lnTo>
                <a:lnTo>
                  <a:pt x="114809" y="399852"/>
                </a:lnTo>
                <a:lnTo>
                  <a:pt x="140433" y="366437"/>
                </a:lnTo>
                <a:lnTo>
                  <a:pt x="168343" y="334102"/>
                </a:lnTo>
                <a:lnTo>
                  <a:pt x="198461" y="302904"/>
                </a:lnTo>
                <a:lnTo>
                  <a:pt x="230708" y="272899"/>
                </a:lnTo>
                <a:lnTo>
                  <a:pt x="265005" y="244143"/>
                </a:lnTo>
                <a:lnTo>
                  <a:pt x="301275" y="216693"/>
                </a:lnTo>
                <a:lnTo>
                  <a:pt x="339439" y="190606"/>
                </a:lnTo>
                <a:lnTo>
                  <a:pt x="379419" y="165937"/>
                </a:lnTo>
                <a:lnTo>
                  <a:pt x="421136" y="142743"/>
                </a:lnTo>
                <a:lnTo>
                  <a:pt x="464511" y="121081"/>
                </a:lnTo>
                <a:lnTo>
                  <a:pt x="509467" y="101007"/>
                </a:lnTo>
                <a:lnTo>
                  <a:pt x="555925" y="82577"/>
                </a:lnTo>
                <a:lnTo>
                  <a:pt x="603806" y="65847"/>
                </a:lnTo>
                <a:lnTo>
                  <a:pt x="653033" y="50875"/>
                </a:lnTo>
                <a:lnTo>
                  <a:pt x="703527" y="37715"/>
                </a:lnTo>
                <a:lnTo>
                  <a:pt x="755209" y="26426"/>
                </a:lnTo>
                <a:lnTo>
                  <a:pt x="808000" y="17063"/>
                </a:lnTo>
                <a:lnTo>
                  <a:pt x="861824" y="9682"/>
                </a:lnTo>
                <a:lnTo>
                  <a:pt x="916600" y="4341"/>
                </a:lnTo>
                <a:lnTo>
                  <a:pt x="972252" y="1094"/>
                </a:lnTo>
                <a:lnTo>
                  <a:pt x="1028700" y="0"/>
                </a:lnTo>
                <a:lnTo>
                  <a:pt x="1085147" y="1094"/>
                </a:lnTo>
                <a:lnTo>
                  <a:pt x="1140799" y="4341"/>
                </a:lnTo>
                <a:lnTo>
                  <a:pt x="1195575" y="9682"/>
                </a:lnTo>
                <a:lnTo>
                  <a:pt x="1249399" y="17063"/>
                </a:lnTo>
                <a:lnTo>
                  <a:pt x="1302190" y="26426"/>
                </a:lnTo>
                <a:lnTo>
                  <a:pt x="1353872" y="37715"/>
                </a:lnTo>
                <a:lnTo>
                  <a:pt x="1404366" y="50875"/>
                </a:lnTo>
                <a:lnTo>
                  <a:pt x="1453593" y="65847"/>
                </a:lnTo>
                <a:lnTo>
                  <a:pt x="1501474" y="82577"/>
                </a:lnTo>
                <a:lnTo>
                  <a:pt x="1547932" y="101007"/>
                </a:lnTo>
                <a:lnTo>
                  <a:pt x="1592888" y="121081"/>
                </a:lnTo>
                <a:lnTo>
                  <a:pt x="1636263" y="142743"/>
                </a:lnTo>
                <a:lnTo>
                  <a:pt x="1677980" y="165937"/>
                </a:lnTo>
                <a:lnTo>
                  <a:pt x="1717960" y="190606"/>
                </a:lnTo>
                <a:lnTo>
                  <a:pt x="1756124" y="216693"/>
                </a:lnTo>
                <a:lnTo>
                  <a:pt x="1792394" y="244143"/>
                </a:lnTo>
                <a:lnTo>
                  <a:pt x="1826691" y="272899"/>
                </a:lnTo>
                <a:lnTo>
                  <a:pt x="1858938" y="302904"/>
                </a:lnTo>
                <a:lnTo>
                  <a:pt x="1889056" y="334102"/>
                </a:lnTo>
                <a:lnTo>
                  <a:pt x="1916966" y="366437"/>
                </a:lnTo>
                <a:lnTo>
                  <a:pt x="1942590" y="399852"/>
                </a:lnTo>
                <a:lnTo>
                  <a:pt x="1965849" y="434291"/>
                </a:lnTo>
                <a:lnTo>
                  <a:pt x="1986666" y="469698"/>
                </a:lnTo>
                <a:lnTo>
                  <a:pt x="2004962" y="506016"/>
                </a:lnTo>
                <a:lnTo>
                  <a:pt x="2020658" y="543189"/>
                </a:lnTo>
                <a:lnTo>
                  <a:pt x="2033676" y="581160"/>
                </a:lnTo>
                <a:lnTo>
                  <a:pt x="2043937" y="619874"/>
                </a:lnTo>
                <a:lnTo>
                  <a:pt x="2051364" y="659272"/>
                </a:lnTo>
                <a:lnTo>
                  <a:pt x="2055878" y="699301"/>
                </a:lnTo>
                <a:lnTo>
                  <a:pt x="2057400" y="739901"/>
                </a:lnTo>
                <a:lnTo>
                  <a:pt x="2055878" y="780502"/>
                </a:lnTo>
                <a:lnTo>
                  <a:pt x="2051364" y="820531"/>
                </a:lnTo>
                <a:lnTo>
                  <a:pt x="2043937" y="859929"/>
                </a:lnTo>
                <a:lnTo>
                  <a:pt x="2033676" y="898643"/>
                </a:lnTo>
                <a:lnTo>
                  <a:pt x="2020658" y="936614"/>
                </a:lnTo>
                <a:lnTo>
                  <a:pt x="2004962" y="973787"/>
                </a:lnTo>
                <a:lnTo>
                  <a:pt x="1986666" y="1010105"/>
                </a:lnTo>
                <a:lnTo>
                  <a:pt x="1965849" y="1045512"/>
                </a:lnTo>
                <a:lnTo>
                  <a:pt x="1942590" y="1079951"/>
                </a:lnTo>
                <a:lnTo>
                  <a:pt x="1916966" y="1113366"/>
                </a:lnTo>
                <a:lnTo>
                  <a:pt x="1889056" y="1145701"/>
                </a:lnTo>
                <a:lnTo>
                  <a:pt x="1858938" y="1176899"/>
                </a:lnTo>
                <a:lnTo>
                  <a:pt x="1826691" y="1206904"/>
                </a:lnTo>
                <a:lnTo>
                  <a:pt x="1792394" y="1235660"/>
                </a:lnTo>
                <a:lnTo>
                  <a:pt x="1756124" y="1263110"/>
                </a:lnTo>
                <a:lnTo>
                  <a:pt x="1717960" y="1289197"/>
                </a:lnTo>
                <a:lnTo>
                  <a:pt x="1677980" y="1313866"/>
                </a:lnTo>
                <a:lnTo>
                  <a:pt x="1636263" y="1337060"/>
                </a:lnTo>
                <a:lnTo>
                  <a:pt x="1592888" y="1358722"/>
                </a:lnTo>
                <a:lnTo>
                  <a:pt x="1547932" y="1378796"/>
                </a:lnTo>
                <a:lnTo>
                  <a:pt x="1501474" y="1397226"/>
                </a:lnTo>
                <a:lnTo>
                  <a:pt x="1453593" y="1413956"/>
                </a:lnTo>
                <a:lnTo>
                  <a:pt x="1404366" y="1428928"/>
                </a:lnTo>
                <a:lnTo>
                  <a:pt x="1353872" y="1442088"/>
                </a:lnTo>
                <a:lnTo>
                  <a:pt x="1302190" y="1453377"/>
                </a:lnTo>
                <a:lnTo>
                  <a:pt x="1249399" y="1462740"/>
                </a:lnTo>
                <a:lnTo>
                  <a:pt x="1195575" y="1470121"/>
                </a:lnTo>
                <a:lnTo>
                  <a:pt x="1140799" y="1475462"/>
                </a:lnTo>
                <a:lnTo>
                  <a:pt x="1085147" y="1478709"/>
                </a:lnTo>
                <a:lnTo>
                  <a:pt x="1028700" y="1479804"/>
                </a:lnTo>
                <a:lnTo>
                  <a:pt x="972252" y="1478709"/>
                </a:lnTo>
                <a:lnTo>
                  <a:pt x="916600" y="1475462"/>
                </a:lnTo>
                <a:lnTo>
                  <a:pt x="861824" y="1470121"/>
                </a:lnTo>
                <a:lnTo>
                  <a:pt x="808000" y="1462740"/>
                </a:lnTo>
                <a:lnTo>
                  <a:pt x="755209" y="1453377"/>
                </a:lnTo>
                <a:lnTo>
                  <a:pt x="703527" y="1442088"/>
                </a:lnTo>
                <a:lnTo>
                  <a:pt x="653033" y="1428928"/>
                </a:lnTo>
                <a:lnTo>
                  <a:pt x="603806" y="1413956"/>
                </a:lnTo>
                <a:lnTo>
                  <a:pt x="555925" y="1397226"/>
                </a:lnTo>
                <a:lnTo>
                  <a:pt x="509467" y="1378796"/>
                </a:lnTo>
                <a:lnTo>
                  <a:pt x="464511" y="1358722"/>
                </a:lnTo>
                <a:lnTo>
                  <a:pt x="421136" y="1337060"/>
                </a:lnTo>
                <a:lnTo>
                  <a:pt x="379419" y="1313866"/>
                </a:lnTo>
                <a:lnTo>
                  <a:pt x="339439" y="1289197"/>
                </a:lnTo>
                <a:lnTo>
                  <a:pt x="301275" y="1263110"/>
                </a:lnTo>
                <a:lnTo>
                  <a:pt x="265005" y="1235660"/>
                </a:lnTo>
                <a:lnTo>
                  <a:pt x="230708" y="1206904"/>
                </a:lnTo>
                <a:lnTo>
                  <a:pt x="198461" y="1176899"/>
                </a:lnTo>
                <a:lnTo>
                  <a:pt x="168343" y="1145701"/>
                </a:lnTo>
                <a:lnTo>
                  <a:pt x="140433" y="1113366"/>
                </a:lnTo>
                <a:lnTo>
                  <a:pt x="114809" y="1079951"/>
                </a:lnTo>
                <a:lnTo>
                  <a:pt x="91550" y="1045512"/>
                </a:lnTo>
                <a:lnTo>
                  <a:pt x="70733" y="1010105"/>
                </a:lnTo>
                <a:lnTo>
                  <a:pt x="52437" y="973787"/>
                </a:lnTo>
                <a:lnTo>
                  <a:pt x="36741" y="936614"/>
                </a:lnTo>
                <a:lnTo>
                  <a:pt x="23723" y="898643"/>
                </a:lnTo>
                <a:lnTo>
                  <a:pt x="13462" y="859929"/>
                </a:lnTo>
                <a:lnTo>
                  <a:pt x="6035" y="820531"/>
                </a:lnTo>
                <a:lnTo>
                  <a:pt x="1521" y="780502"/>
                </a:lnTo>
                <a:lnTo>
                  <a:pt x="0" y="739901"/>
                </a:lnTo>
                <a:close/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9460" y="1928622"/>
            <a:ext cx="104330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04139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cs typeface="Calibri"/>
              </a:rPr>
              <a:t>Reality</a:t>
            </a:r>
            <a:r>
              <a:rPr sz="1400" b="1" spc="-9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cs typeface="Calibri"/>
              </a:rPr>
              <a:t>model  </a:t>
            </a:r>
            <a:r>
              <a:rPr sz="1400" b="1" dirty="0">
                <a:solidFill>
                  <a:srgbClr val="FFFFFF"/>
                </a:solidFill>
                <a:cs typeface="Calibri"/>
              </a:rPr>
              <a:t>population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96255" y="1400555"/>
            <a:ext cx="2182368" cy="1604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61026" y="1427225"/>
            <a:ext cx="2057400" cy="1480185"/>
          </a:xfrm>
          <a:custGeom>
            <a:avLst/>
            <a:gdLst/>
            <a:ahLst/>
            <a:cxnLst/>
            <a:rect l="l" t="t" r="r" b="b"/>
            <a:pathLst>
              <a:path w="2057400" h="1480185">
                <a:moveTo>
                  <a:pt x="1028700" y="0"/>
                </a:moveTo>
                <a:lnTo>
                  <a:pt x="972252" y="1094"/>
                </a:lnTo>
                <a:lnTo>
                  <a:pt x="916600" y="4341"/>
                </a:lnTo>
                <a:lnTo>
                  <a:pt x="861824" y="9682"/>
                </a:lnTo>
                <a:lnTo>
                  <a:pt x="808000" y="17063"/>
                </a:lnTo>
                <a:lnTo>
                  <a:pt x="755209" y="26426"/>
                </a:lnTo>
                <a:lnTo>
                  <a:pt x="703527" y="37715"/>
                </a:lnTo>
                <a:lnTo>
                  <a:pt x="653033" y="50875"/>
                </a:lnTo>
                <a:lnTo>
                  <a:pt x="603806" y="65847"/>
                </a:lnTo>
                <a:lnTo>
                  <a:pt x="555925" y="82577"/>
                </a:lnTo>
                <a:lnTo>
                  <a:pt x="509467" y="101007"/>
                </a:lnTo>
                <a:lnTo>
                  <a:pt x="464511" y="121081"/>
                </a:lnTo>
                <a:lnTo>
                  <a:pt x="421136" y="142743"/>
                </a:lnTo>
                <a:lnTo>
                  <a:pt x="379419" y="165937"/>
                </a:lnTo>
                <a:lnTo>
                  <a:pt x="339439" y="190606"/>
                </a:lnTo>
                <a:lnTo>
                  <a:pt x="301275" y="216693"/>
                </a:lnTo>
                <a:lnTo>
                  <a:pt x="265005" y="244143"/>
                </a:lnTo>
                <a:lnTo>
                  <a:pt x="230708" y="272899"/>
                </a:lnTo>
                <a:lnTo>
                  <a:pt x="198461" y="302904"/>
                </a:lnTo>
                <a:lnTo>
                  <a:pt x="168343" y="334102"/>
                </a:lnTo>
                <a:lnTo>
                  <a:pt x="140433" y="366437"/>
                </a:lnTo>
                <a:lnTo>
                  <a:pt x="114809" y="399852"/>
                </a:lnTo>
                <a:lnTo>
                  <a:pt x="91550" y="434291"/>
                </a:lnTo>
                <a:lnTo>
                  <a:pt x="70733" y="469698"/>
                </a:lnTo>
                <a:lnTo>
                  <a:pt x="52437" y="506016"/>
                </a:lnTo>
                <a:lnTo>
                  <a:pt x="36741" y="543189"/>
                </a:lnTo>
                <a:lnTo>
                  <a:pt x="23723" y="581160"/>
                </a:lnTo>
                <a:lnTo>
                  <a:pt x="13462" y="619874"/>
                </a:lnTo>
                <a:lnTo>
                  <a:pt x="6035" y="659272"/>
                </a:lnTo>
                <a:lnTo>
                  <a:pt x="1521" y="699301"/>
                </a:lnTo>
                <a:lnTo>
                  <a:pt x="0" y="739901"/>
                </a:lnTo>
                <a:lnTo>
                  <a:pt x="1521" y="780502"/>
                </a:lnTo>
                <a:lnTo>
                  <a:pt x="6035" y="820531"/>
                </a:lnTo>
                <a:lnTo>
                  <a:pt x="13462" y="859929"/>
                </a:lnTo>
                <a:lnTo>
                  <a:pt x="23723" y="898643"/>
                </a:lnTo>
                <a:lnTo>
                  <a:pt x="36741" y="936614"/>
                </a:lnTo>
                <a:lnTo>
                  <a:pt x="52437" y="973787"/>
                </a:lnTo>
                <a:lnTo>
                  <a:pt x="70733" y="1010105"/>
                </a:lnTo>
                <a:lnTo>
                  <a:pt x="91550" y="1045512"/>
                </a:lnTo>
                <a:lnTo>
                  <a:pt x="114809" y="1079951"/>
                </a:lnTo>
                <a:lnTo>
                  <a:pt x="140433" y="1113366"/>
                </a:lnTo>
                <a:lnTo>
                  <a:pt x="168343" y="1145701"/>
                </a:lnTo>
                <a:lnTo>
                  <a:pt x="198461" y="1176899"/>
                </a:lnTo>
                <a:lnTo>
                  <a:pt x="230708" y="1206904"/>
                </a:lnTo>
                <a:lnTo>
                  <a:pt x="265005" y="1235660"/>
                </a:lnTo>
                <a:lnTo>
                  <a:pt x="301275" y="1263110"/>
                </a:lnTo>
                <a:lnTo>
                  <a:pt x="339439" y="1289197"/>
                </a:lnTo>
                <a:lnTo>
                  <a:pt x="379419" y="1313866"/>
                </a:lnTo>
                <a:lnTo>
                  <a:pt x="421136" y="1337060"/>
                </a:lnTo>
                <a:lnTo>
                  <a:pt x="464511" y="1358722"/>
                </a:lnTo>
                <a:lnTo>
                  <a:pt x="509467" y="1378796"/>
                </a:lnTo>
                <a:lnTo>
                  <a:pt x="555925" y="1397226"/>
                </a:lnTo>
                <a:lnTo>
                  <a:pt x="603806" y="1413956"/>
                </a:lnTo>
                <a:lnTo>
                  <a:pt x="653033" y="1428928"/>
                </a:lnTo>
                <a:lnTo>
                  <a:pt x="703527" y="1442088"/>
                </a:lnTo>
                <a:lnTo>
                  <a:pt x="755209" y="1453377"/>
                </a:lnTo>
                <a:lnTo>
                  <a:pt x="808000" y="1462740"/>
                </a:lnTo>
                <a:lnTo>
                  <a:pt x="861824" y="1470121"/>
                </a:lnTo>
                <a:lnTo>
                  <a:pt x="916600" y="1475462"/>
                </a:lnTo>
                <a:lnTo>
                  <a:pt x="972252" y="1478709"/>
                </a:lnTo>
                <a:lnTo>
                  <a:pt x="1028700" y="1479804"/>
                </a:lnTo>
                <a:lnTo>
                  <a:pt x="1085135" y="1478709"/>
                </a:lnTo>
                <a:lnTo>
                  <a:pt x="1140776" y="1475462"/>
                </a:lnTo>
                <a:lnTo>
                  <a:pt x="1195544" y="1470121"/>
                </a:lnTo>
                <a:lnTo>
                  <a:pt x="1249360" y="1462740"/>
                </a:lnTo>
                <a:lnTo>
                  <a:pt x="1302146" y="1453377"/>
                </a:lnTo>
                <a:lnTo>
                  <a:pt x="1353824" y="1442088"/>
                </a:lnTo>
                <a:lnTo>
                  <a:pt x="1404314" y="1428928"/>
                </a:lnTo>
                <a:lnTo>
                  <a:pt x="1453538" y="1413956"/>
                </a:lnTo>
                <a:lnTo>
                  <a:pt x="1501418" y="1397226"/>
                </a:lnTo>
                <a:lnTo>
                  <a:pt x="1547876" y="1378796"/>
                </a:lnTo>
                <a:lnTo>
                  <a:pt x="1592832" y="1358722"/>
                </a:lnTo>
                <a:lnTo>
                  <a:pt x="1636209" y="1337060"/>
                </a:lnTo>
                <a:lnTo>
                  <a:pt x="1677927" y="1313866"/>
                </a:lnTo>
                <a:lnTo>
                  <a:pt x="1717909" y="1289197"/>
                </a:lnTo>
                <a:lnTo>
                  <a:pt x="1756076" y="1263110"/>
                </a:lnTo>
                <a:lnTo>
                  <a:pt x="1792349" y="1235660"/>
                </a:lnTo>
                <a:lnTo>
                  <a:pt x="1826651" y="1206904"/>
                </a:lnTo>
                <a:lnTo>
                  <a:pt x="1858902" y="1176899"/>
                </a:lnTo>
                <a:lnTo>
                  <a:pt x="1889023" y="1145701"/>
                </a:lnTo>
                <a:lnTo>
                  <a:pt x="1916938" y="1113366"/>
                </a:lnTo>
                <a:lnTo>
                  <a:pt x="1942566" y="1079951"/>
                </a:lnTo>
                <a:lnTo>
                  <a:pt x="1965829" y="1045512"/>
                </a:lnTo>
                <a:lnTo>
                  <a:pt x="1986650" y="1010105"/>
                </a:lnTo>
                <a:lnTo>
                  <a:pt x="2004950" y="973787"/>
                </a:lnTo>
                <a:lnTo>
                  <a:pt x="2020649" y="936614"/>
                </a:lnTo>
                <a:lnTo>
                  <a:pt x="2033670" y="898643"/>
                </a:lnTo>
                <a:lnTo>
                  <a:pt x="2043934" y="859929"/>
                </a:lnTo>
                <a:lnTo>
                  <a:pt x="2051362" y="820531"/>
                </a:lnTo>
                <a:lnTo>
                  <a:pt x="2055877" y="780502"/>
                </a:lnTo>
                <a:lnTo>
                  <a:pt x="2057400" y="739901"/>
                </a:lnTo>
                <a:lnTo>
                  <a:pt x="2055877" y="699301"/>
                </a:lnTo>
                <a:lnTo>
                  <a:pt x="2051362" y="659272"/>
                </a:lnTo>
                <a:lnTo>
                  <a:pt x="2043934" y="619874"/>
                </a:lnTo>
                <a:lnTo>
                  <a:pt x="2033670" y="581160"/>
                </a:lnTo>
                <a:lnTo>
                  <a:pt x="2020649" y="543189"/>
                </a:lnTo>
                <a:lnTo>
                  <a:pt x="2004950" y="506016"/>
                </a:lnTo>
                <a:lnTo>
                  <a:pt x="1986650" y="469698"/>
                </a:lnTo>
                <a:lnTo>
                  <a:pt x="1965829" y="434291"/>
                </a:lnTo>
                <a:lnTo>
                  <a:pt x="1942566" y="399852"/>
                </a:lnTo>
                <a:lnTo>
                  <a:pt x="1916938" y="366437"/>
                </a:lnTo>
                <a:lnTo>
                  <a:pt x="1889023" y="334102"/>
                </a:lnTo>
                <a:lnTo>
                  <a:pt x="1858902" y="302904"/>
                </a:lnTo>
                <a:lnTo>
                  <a:pt x="1826651" y="272899"/>
                </a:lnTo>
                <a:lnTo>
                  <a:pt x="1792349" y="244143"/>
                </a:lnTo>
                <a:lnTo>
                  <a:pt x="1756076" y="216693"/>
                </a:lnTo>
                <a:lnTo>
                  <a:pt x="1717909" y="190606"/>
                </a:lnTo>
                <a:lnTo>
                  <a:pt x="1677927" y="165937"/>
                </a:lnTo>
                <a:lnTo>
                  <a:pt x="1636209" y="142743"/>
                </a:lnTo>
                <a:lnTo>
                  <a:pt x="1592832" y="121081"/>
                </a:lnTo>
                <a:lnTo>
                  <a:pt x="1547876" y="101007"/>
                </a:lnTo>
                <a:lnTo>
                  <a:pt x="1501418" y="82577"/>
                </a:lnTo>
                <a:lnTo>
                  <a:pt x="1453538" y="65847"/>
                </a:lnTo>
                <a:lnTo>
                  <a:pt x="1404314" y="50875"/>
                </a:lnTo>
                <a:lnTo>
                  <a:pt x="1353824" y="37715"/>
                </a:lnTo>
                <a:lnTo>
                  <a:pt x="1302146" y="26426"/>
                </a:lnTo>
                <a:lnTo>
                  <a:pt x="1249360" y="17063"/>
                </a:lnTo>
                <a:lnTo>
                  <a:pt x="1195544" y="9682"/>
                </a:lnTo>
                <a:lnTo>
                  <a:pt x="1140776" y="4341"/>
                </a:lnTo>
                <a:lnTo>
                  <a:pt x="1085135" y="1094"/>
                </a:lnTo>
                <a:lnTo>
                  <a:pt x="10287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61026" y="1427225"/>
            <a:ext cx="2057400" cy="1480185"/>
          </a:xfrm>
          <a:custGeom>
            <a:avLst/>
            <a:gdLst/>
            <a:ahLst/>
            <a:cxnLst/>
            <a:rect l="l" t="t" r="r" b="b"/>
            <a:pathLst>
              <a:path w="2057400" h="1480185">
                <a:moveTo>
                  <a:pt x="0" y="739901"/>
                </a:moveTo>
                <a:lnTo>
                  <a:pt x="1521" y="699301"/>
                </a:lnTo>
                <a:lnTo>
                  <a:pt x="6035" y="659272"/>
                </a:lnTo>
                <a:lnTo>
                  <a:pt x="13462" y="619874"/>
                </a:lnTo>
                <a:lnTo>
                  <a:pt x="23723" y="581160"/>
                </a:lnTo>
                <a:lnTo>
                  <a:pt x="36741" y="543189"/>
                </a:lnTo>
                <a:lnTo>
                  <a:pt x="52437" y="506016"/>
                </a:lnTo>
                <a:lnTo>
                  <a:pt x="70733" y="469698"/>
                </a:lnTo>
                <a:lnTo>
                  <a:pt x="91550" y="434291"/>
                </a:lnTo>
                <a:lnTo>
                  <a:pt x="114809" y="399852"/>
                </a:lnTo>
                <a:lnTo>
                  <a:pt x="140433" y="366437"/>
                </a:lnTo>
                <a:lnTo>
                  <a:pt x="168343" y="334102"/>
                </a:lnTo>
                <a:lnTo>
                  <a:pt x="198461" y="302904"/>
                </a:lnTo>
                <a:lnTo>
                  <a:pt x="230708" y="272899"/>
                </a:lnTo>
                <a:lnTo>
                  <a:pt x="265005" y="244143"/>
                </a:lnTo>
                <a:lnTo>
                  <a:pt x="301275" y="216693"/>
                </a:lnTo>
                <a:lnTo>
                  <a:pt x="339439" y="190606"/>
                </a:lnTo>
                <a:lnTo>
                  <a:pt x="379419" y="165937"/>
                </a:lnTo>
                <a:lnTo>
                  <a:pt x="421136" y="142743"/>
                </a:lnTo>
                <a:lnTo>
                  <a:pt x="464511" y="121081"/>
                </a:lnTo>
                <a:lnTo>
                  <a:pt x="509467" y="101007"/>
                </a:lnTo>
                <a:lnTo>
                  <a:pt x="555925" y="82577"/>
                </a:lnTo>
                <a:lnTo>
                  <a:pt x="603806" y="65847"/>
                </a:lnTo>
                <a:lnTo>
                  <a:pt x="653033" y="50875"/>
                </a:lnTo>
                <a:lnTo>
                  <a:pt x="703527" y="37715"/>
                </a:lnTo>
                <a:lnTo>
                  <a:pt x="755209" y="26426"/>
                </a:lnTo>
                <a:lnTo>
                  <a:pt x="808000" y="17063"/>
                </a:lnTo>
                <a:lnTo>
                  <a:pt x="861824" y="9682"/>
                </a:lnTo>
                <a:lnTo>
                  <a:pt x="916600" y="4341"/>
                </a:lnTo>
                <a:lnTo>
                  <a:pt x="972252" y="1094"/>
                </a:lnTo>
                <a:lnTo>
                  <a:pt x="1028700" y="0"/>
                </a:lnTo>
                <a:lnTo>
                  <a:pt x="1085135" y="1094"/>
                </a:lnTo>
                <a:lnTo>
                  <a:pt x="1140776" y="4341"/>
                </a:lnTo>
                <a:lnTo>
                  <a:pt x="1195544" y="9682"/>
                </a:lnTo>
                <a:lnTo>
                  <a:pt x="1249360" y="17063"/>
                </a:lnTo>
                <a:lnTo>
                  <a:pt x="1302146" y="26426"/>
                </a:lnTo>
                <a:lnTo>
                  <a:pt x="1353824" y="37715"/>
                </a:lnTo>
                <a:lnTo>
                  <a:pt x="1404314" y="50875"/>
                </a:lnTo>
                <a:lnTo>
                  <a:pt x="1453538" y="65847"/>
                </a:lnTo>
                <a:lnTo>
                  <a:pt x="1501418" y="82577"/>
                </a:lnTo>
                <a:lnTo>
                  <a:pt x="1547876" y="101007"/>
                </a:lnTo>
                <a:lnTo>
                  <a:pt x="1592832" y="121081"/>
                </a:lnTo>
                <a:lnTo>
                  <a:pt x="1636209" y="142743"/>
                </a:lnTo>
                <a:lnTo>
                  <a:pt x="1677927" y="165937"/>
                </a:lnTo>
                <a:lnTo>
                  <a:pt x="1717909" y="190606"/>
                </a:lnTo>
                <a:lnTo>
                  <a:pt x="1756076" y="216693"/>
                </a:lnTo>
                <a:lnTo>
                  <a:pt x="1792349" y="244143"/>
                </a:lnTo>
                <a:lnTo>
                  <a:pt x="1826651" y="272899"/>
                </a:lnTo>
                <a:lnTo>
                  <a:pt x="1858902" y="302904"/>
                </a:lnTo>
                <a:lnTo>
                  <a:pt x="1889023" y="334102"/>
                </a:lnTo>
                <a:lnTo>
                  <a:pt x="1916938" y="366437"/>
                </a:lnTo>
                <a:lnTo>
                  <a:pt x="1942566" y="399852"/>
                </a:lnTo>
                <a:lnTo>
                  <a:pt x="1965829" y="434291"/>
                </a:lnTo>
                <a:lnTo>
                  <a:pt x="1986650" y="469698"/>
                </a:lnTo>
                <a:lnTo>
                  <a:pt x="2004950" y="506016"/>
                </a:lnTo>
                <a:lnTo>
                  <a:pt x="2020649" y="543189"/>
                </a:lnTo>
                <a:lnTo>
                  <a:pt x="2033670" y="581160"/>
                </a:lnTo>
                <a:lnTo>
                  <a:pt x="2043934" y="619874"/>
                </a:lnTo>
                <a:lnTo>
                  <a:pt x="2051362" y="659272"/>
                </a:lnTo>
                <a:lnTo>
                  <a:pt x="2055877" y="699301"/>
                </a:lnTo>
                <a:lnTo>
                  <a:pt x="2057400" y="739901"/>
                </a:lnTo>
                <a:lnTo>
                  <a:pt x="2055877" y="780502"/>
                </a:lnTo>
                <a:lnTo>
                  <a:pt x="2051362" y="820531"/>
                </a:lnTo>
                <a:lnTo>
                  <a:pt x="2043934" y="859929"/>
                </a:lnTo>
                <a:lnTo>
                  <a:pt x="2033670" y="898643"/>
                </a:lnTo>
                <a:lnTo>
                  <a:pt x="2020649" y="936614"/>
                </a:lnTo>
                <a:lnTo>
                  <a:pt x="2004950" y="973787"/>
                </a:lnTo>
                <a:lnTo>
                  <a:pt x="1986650" y="1010105"/>
                </a:lnTo>
                <a:lnTo>
                  <a:pt x="1965829" y="1045512"/>
                </a:lnTo>
                <a:lnTo>
                  <a:pt x="1942566" y="1079951"/>
                </a:lnTo>
                <a:lnTo>
                  <a:pt x="1916938" y="1113366"/>
                </a:lnTo>
                <a:lnTo>
                  <a:pt x="1889023" y="1145701"/>
                </a:lnTo>
                <a:lnTo>
                  <a:pt x="1858902" y="1176899"/>
                </a:lnTo>
                <a:lnTo>
                  <a:pt x="1826651" y="1206904"/>
                </a:lnTo>
                <a:lnTo>
                  <a:pt x="1792349" y="1235660"/>
                </a:lnTo>
                <a:lnTo>
                  <a:pt x="1756076" y="1263110"/>
                </a:lnTo>
                <a:lnTo>
                  <a:pt x="1717909" y="1289197"/>
                </a:lnTo>
                <a:lnTo>
                  <a:pt x="1677927" y="1313866"/>
                </a:lnTo>
                <a:lnTo>
                  <a:pt x="1636209" y="1337060"/>
                </a:lnTo>
                <a:lnTo>
                  <a:pt x="1592832" y="1358722"/>
                </a:lnTo>
                <a:lnTo>
                  <a:pt x="1547876" y="1378796"/>
                </a:lnTo>
                <a:lnTo>
                  <a:pt x="1501418" y="1397226"/>
                </a:lnTo>
                <a:lnTo>
                  <a:pt x="1453538" y="1413956"/>
                </a:lnTo>
                <a:lnTo>
                  <a:pt x="1404314" y="1428928"/>
                </a:lnTo>
                <a:lnTo>
                  <a:pt x="1353824" y="1442088"/>
                </a:lnTo>
                <a:lnTo>
                  <a:pt x="1302146" y="1453377"/>
                </a:lnTo>
                <a:lnTo>
                  <a:pt x="1249360" y="1462740"/>
                </a:lnTo>
                <a:lnTo>
                  <a:pt x="1195544" y="1470121"/>
                </a:lnTo>
                <a:lnTo>
                  <a:pt x="1140776" y="1475462"/>
                </a:lnTo>
                <a:lnTo>
                  <a:pt x="1085135" y="1478709"/>
                </a:lnTo>
                <a:lnTo>
                  <a:pt x="1028700" y="1479804"/>
                </a:lnTo>
                <a:lnTo>
                  <a:pt x="972252" y="1478709"/>
                </a:lnTo>
                <a:lnTo>
                  <a:pt x="916600" y="1475462"/>
                </a:lnTo>
                <a:lnTo>
                  <a:pt x="861824" y="1470121"/>
                </a:lnTo>
                <a:lnTo>
                  <a:pt x="808000" y="1462740"/>
                </a:lnTo>
                <a:lnTo>
                  <a:pt x="755209" y="1453377"/>
                </a:lnTo>
                <a:lnTo>
                  <a:pt x="703527" y="1442088"/>
                </a:lnTo>
                <a:lnTo>
                  <a:pt x="653033" y="1428928"/>
                </a:lnTo>
                <a:lnTo>
                  <a:pt x="603806" y="1413956"/>
                </a:lnTo>
                <a:lnTo>
                  <a:pt x="555925" y="1397226"/>
                </a:lnTo>
                <a:lnTo>
                  <a:pt x="509467" y="1378796"/>
                </a:lnTo>
                <a:lnTo>
                  <a:pt x="464511" y="1358722"/>
                </a:lnTo>
                <a:lnTo>
                  <a:pt x="421136" y="1337060"/>
                </a:lnTo>
                <a:lnTo>
                  <a:pt x="379419" y="1313866"/>
                </a:lnTo>
                <a:lnTo>
                  <a:pt x="339439" y="1289197"/>
                </a:lnTo>
                <a:lnTo>
                  <a:pt x="301275" y="1263110"/>
                </a:lnTo>
                <a:lnTo>
                  <a:pt x="265005" y="1235660"/>
                </a:lnTo>
                <a:lnTo>
                  <a:pt x="230708" y="1206904"/>
                </a:lnTo>
                <a:lnTo>
                  <a:pt x="198461" y="1176899"/>
                </a:lnTo>
                <a:lnTo>
                  <a:pt x="168343" y="1145701"/>
                </a:lnTo>
                <a:lnTo>
                  <a:pt x="140433" y="1113366"/>
                </a:lnTo>
                <a:lnTo>
                  <a:pt x="114809" y="1079951"/>
                </a:lnTo>
                <a:lnTo>
                  <a:pt x="91550" y="1045512"/>
                </a:lnTo>
                <a:lnTo>
                  <a:pt x="70733" y="1010105"/>
                </a:lnTo>
                <a:lnTo>
                  <a:pt x="52437" y="973787"/>
                </a:lnTo>
                <a:lnTo>
                  <a:pt x="36741" y="936614"/>
                </a:lnTo>
                <a:lnTo>
                  <a:pt x="23723" y="898643"/>
                </a:lnTo>
                <a:lnTo>
                  <a:pt x="13462" y="859929"/>
                </a:lnTo>
                <a:lnTo>
                  <a:pt x="6035" y="820531"/>
                </a:lnTo>
                <a:lnTo>
                  <a:pt x="1521" y="780502"/>
                </a:lnTo>
                <a:lnTo>
                  <a:pt x="0" y="739901"/>
                </a:lnTo>
                <a:close/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0173" y="2034997"/>
            <a:ext cx="9582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cs typeface="Calibri"/>
              </a:rPr>
              <a:t>Data</a:t>
            </a:r>
            <a:r>
              <a:rPr sz="1400" b="1" spc="-9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cs typeface="Calibri"/>
              </a:rPr>
              <a:t>Sample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19094" y="1389125"/>
            <a:ext cx="1894205" cy="76200"/>
          </a:xfrm>
          <a:custGeom>
            <a:avLst/>
            <a:gdLst/>
            <a:ahLst/>
            <a:cxnLst/>
            <a:rect l="l" t="t" r="r" b="b"/>
            <a:pathLst>
              <a:path w="1894204" h="76200">
                <a:moveTo>
                  <a:pt x="1817877" y="0"/>
                </a:moveTo>
                <a:lnTo>
                  <a:pt x="1817877" y="76200"/>
                </a:lnTo>
                <a:lnTo>
                  <a:pt x="1874265" y="48006"/>
                </a:lnTo>
                <a:lnTo>
                  <a:pt x="1830577" y="48006"/>
                </a:lnTo>
                <a:lnTo>
                  <a:pt x="1830577" y="28194"/>
                </a:lnTo>
                <a:lnTo>
                  <a:pt x="1874266" y="28194"/>
                </a:lnTo>
                <a:lnTo>
                  <a:pt x="1817877" y="0"/>
                </a:lnTo>
                <a:close/>
              </a:path>
              <a:path w="1894204" h="76200">
                <a:moveTo>
                  <a:pt x="1817877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1817877" y="48006"/>
                </a:lnTo>
                <a:lnTo>
                  <a:pt x="1817877" y="28194"/>
                </a:lnTo>
                <a:close/>
              </a:path>
              <a:path w="1894204" h="76200">
                <a:moveTo>
                  <a:pt x="1874266" y="28194"/>
                </a:moveTo>
                <a:lnTo>
                  <a:pt x="1830577" y="28194"/>
                </a:lnTo>
                <a:lnTo>
                  <a:pt x="1830577" y="48006"/>
                </a:lnTo>
                <a:lnTo>
                  <a:pt x="1874265" y="48006"/>
                </a:lnTo>
                <a:lnTo>
                  <a:pt x="1894077" y="38100"/>
                </a:lnTo>
                <a:lnTo>
                  <a:pt x="1874266" y="28194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9865" y="2737866"/>
            <a:ext cx="1731010" cy="76200"/>
          </a:xfrm>
          <a:custGeom>
            <a:avLst/>
            <a:gdLst/>
            <a:ahLst/>
            <a:cxnLst/>
            <a:rect l="l" t="t" r="r" b="b"/>
            <a:pathLst>
              <a:path w="173101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173101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1731010" h="76200">
                <a:moveTo>
                  <a:pt x="1730883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1730883" y="48006"/>
                </a:lnTo>
                <a:lnTo>
                  <a:pt x="1730883" y="28193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8877" y="1131570"/>
            <a:ext cx="8064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i="1" spc="-5" dirty="0">
                <a:solidFill>
                  <a:srgbClr val="5F5F5F"/>
                </a:solidFill>
                <a:cs typeface="Calibri"/>
              </a:rPr>
              <a:t>Probability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12492" y="3389414"/>
            <a:ext cx="4314444" cy="4190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23160" y="3387813"/>
            <a:ext cx="4334255" cy="475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70404" y="3409188"/>
            <a:ext cx="4203700" cy="307975"/>
          </a:xfrm>
          <a:custGeom>
            <a:avLst/>
            <a:gdLst/>
            <a:ahLst/>
            <a:cxnLst/>
            <a:rect l="l" t="t" r="r" b="b"/>
            <a:pathLst>
              <a:path w="4203700" h="307975">
                <a:moveTo>
                  <a:pt x="0" y="307848"/>
                </a:moveTo>
                <a:lnTo>
                  <a:pt x="4203192" y="307848"/>
                </a:lnTo>
                <a:lnTo>
                  <a:pt x="4203192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70404" y="3409188"/>
            <a:ext cx="4203700" cy="307975"/>
          </a:xfrm>
          <a:custGeom>
            <a:avLst/>
            <a:gdLst/>
            <a:ahLst/>
            <a:cxnLst/>
            <a:rect l="l" t="t" r="r" b="b"/>
            <a:pathLst>
              <a:path w="4203700" h="307975">
                <a:moveTo>
                  <a:pt x="0" y="307848"/>
                </a:moveTo>
                <a:lnTo>
                  <a:pt x="4203192" y="307848"/>
                </a:lnTo>
                <a:lnTo>
                  <a:pt x="4203192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35558" y="3931158"/>
            <a:ext cx="7239000" cy="565785"/>
          </a:xfrm>
          <a:custGeom>
            <a:avLst/>
            <a:gdLst/>
            <a:ahLst/>
            <a:cxnLst/>
            <a:rect l="l" t="t" r="r" b="b"/>
            <a:pathLst>
              <a:path w="7239000" h="565785">
                <a:moveTo>
                  <a:pt x="0" y="94233"/>
                </a:moveTo>
                <a:lnTo>
                  <a:pt x="7405" y="57553"/>
                </a:lnTo>
                <a:lnTo>
                  <a:pt x="27600" y="27600"/>
                </a:lnTo>
                <a:lnTo>
                  <a:pt x="57553" y="7405"/>
                </a:lnTo>
                <a:lnTo>
                  <a:pt x="94233" y="0"/>
                </a:lnTo>
                <a:lnTo>
                  <a:pt x="7144766" y="0"/>
                </a:lnTo>
                <a:lnTo>
                  <a:pt x="7181457" y="7405"/>
                </a:lnTo>
                <a:lnTo>
                  <a:pt x="7211409" y="27600"/>
                </a:lnTo>
                <a:lnTo>
                  <a:pt x="7231598" y="57553"/>
                </a:lnTo>
                <a:lnTo>
                  <a:pt x="7239000" y="94233"/>
                </a:lnTo>
                <a:lnTo>
                  <a:pt x="7239000" y="471169"/>
                </a:lnTo>
                <a:lnTo>
                  <a:pt x="7231598" y="507850"/>
                </a:lnTo>
                <a:lnTo>
                  <a:pt x="7211409" y="537803"/>
                </a:lnTo>
                <a:lnTo>
                  <a:pt x="7181457" y="557998"/>
                </a:lnTo>
                <a:lnTo>
                  <a:pt x="7144766" y="565403"/>
                </a:lnTo>
                <a:lnTo>
                  <a:pt x="94233" y="565403"/>
                </a:lnTo>
                <a:lnTo>
                  <a:pt x="57553" y="557998"/>
                </a:lnTo>
                <a:lnTo>
                  <a:pt x="27600" y="537803"/>
                </a:lnTo>
                <a:lnTo>
                  <a:pt x="7405" y="507850"/>
                </a:lnTo>
                <a:lnTo>
                  <a:pt x="0" y="471169"/>
                </a:lnTo>
                <a:lnTo>
                  <a:pt x="0" y="94233"/>
                </a:lnTo>
                <a:close/>
              </a:path>
            </a:pathLst>
          </a:custGeom>
          <a:ln w="22860">
            <a:solidFill>
              <a:srgbClr val="9CB955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4691" y="2797556"/>
            <a:ext cx="638048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8730">
              <a:spcBef>
                <a:spcPts val="100"/>
              </a:spcBef>
            </a:pPr>
            <a:r>
              <a:rPr sz="1400" i="1" spc="-5" dirty="0">
                <a:solidFill>
                  <a:srgbClr val="5F5F5F"/>
                </a:solidFill>
                <a:cs typeface="Calibri"/>
              </a:rPr>
              <a:t>Likelihood</a:t>
            </a:r>
            <a:endParaRPr sz="1400">
              <a:solidFill>
                <a:prstClr val="black"/>
              </a:solidFill>
              <a:cs typeface="Calibri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18235"/>
            <a:r>
              <a:rPr sz="1400" spc="-5" dirty="0">
                <a:solidFill>
                  <a:srgbClr val="5F5F5F"/>
                </a:solidFill>
                <a:cs typeface="Calibri"/>
              </a:rPr>
              <a:t>Likelihood </a:t>
            </a:r>
            <a:r>
              <a:rPr sz="1400" dirty="0">
                <a:solidFill>
                  <a:srgbClr val="5F5F5F"/>
                </a:solidFill>
                <a:cs typeface="Calibri"/>
              </a:rPr>
              <a:t>function 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defined </a:t>
            </a:r>
            <a:r>
              <a:rPr sz="1400" dirty="0">
                <a:solidFill>
                  <a:srgbClr val="5F5F5F"/>
                </a:solidFill>
                <a:cs typeface="Calibri"/>
              </a:rPr>
              <a:t>as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L: </a:t>
            </a:r>
            <a:r>
              <a:rPr sz="1400" spc="-20" dirty="0">
                <a:solidFill>
                  <a:srgbClr val="5F5F5F"/>
                </a:solidFill>
                <a:cs typeface="Calibri"/>
              </a:rPr>
              <a:t>L(</a:t>
            </a:r>
            <a:r>
              <a:rPr sz="1400" spc="-20" dirty="0">
                <a:solidFill>
                  <a:srgbClr val="5F5F5F"/>
                </a:solidFill>
                <a:latin typeface="Cambria Math"/>
                <a:cs typeface="Cambria Math"/>
              </a:rPr>
              <a:t>𝜃 </a:t>
            </a:r>
            <a:r>
              <a:rPr sz="1400" dirty="0">
                <a:solidFill>
                  <a:srgbClr val="5F5F5F"/>
                </a:solidFill>
                <a:cs typeface="Calibri"/>
              </a:rPr>
              <a:t>| </a:t>
            </a:r>
            <a:r>
              <a:rPr sz="1400" spc="35" dirty="0">
                <a:solidFill>
                  <a:srgbClr val="5F5F5F"/>
                </a:solidFill>
                <a:latin typeface="Cambria Math"/>
                <a:cs typeface="Cambria Math"/>
              </a:rPr>
              <a:t>𝑥</a:t>
            </a:r>
            <a:r>
              <a:rPr sz="1500" spc="52" baseline="-16666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r>
              <a:rPr sz="1400" spc="35" dirty="0">
                <a:solidFill>
                  <a:srgbClr val="5F5F5F"/>
                </a:solidFill>
                <a:cs typeface="Calibri"/>
              </a:rPr>
              <a:t>) </a:t>
            </a:r>
            <a:r>
              <a:rPr sz="1400" dirty="0">
                <a:solidFill>
                  <a:srgbClr val="5F5F5F"/>
                </a:solidFill>
                <a:cs typeface="Calibri"/>
              </a:rPr>
              <a:t>= </a:t>
            </a:r>
            <a:r>
              <a:rPr sz="1400" spc="5" dirty="0">
                <a:solidFill>
                  <a:srgbClr val="5F5F5F"/>
                </a:solidFill>
                <a:latin typeface="Cambria Math"/>
                <a:cs typeface="Cambria Math"/>
              </a:rPr>
              <a:t>𝜋</a:t>
            </a:r>
            <a:r>
              <a:rPr sz="1400" spc="5" dirty="0">
                <a:solidFill>
                  <a:srgbClr val="5F5F5F"/>
                </a:solidFill>
                <a:cs typeface="Calibri"/>
              </a:rPr>
              <a:t>f(</a:t>
            </a:r>
            <a:r>
              <a:rPr sz="1400" spc="5" dirty="0">
                <a:solidFill>
                  <a:srgbClr val="5F5F5F"/>
                </a:solidFill>
                <a:latin typeface="Cambria Math"/>
                <a:cs typeface="Cambria Math"/>
              </a:rPr>
              <a:t>𝑥</a:t>
            </a:r>
            <a:r>
              <a:rPr sz="1500" spc="7" baseline="-16666" dirty="0">
                <a:solidFill>
                  <a:srgbClr val="5F5F5F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5F5F5F"/>
                </a:solidFill>
                <a:cs typeface="Calibri"/>
              </a:rPr>
              <a:t>|</a:t>
            </a:r>
            <a:r>
              <a:rPr sz="1400" spc="-2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15" dirty="0">
                <a:solidFill>
                  <a:srgbClr val="5F5F5F"/>
                </a:solidFill>
                <a:latin typeface="Cambria Math"/>
                <a:cs typeface="Cambria Math"/>
              </a:rPr>
              <a:t>𝜃</a:t>
            </a:r>
            <a:r>
              <a:rPr sz="1400" spc="15" dirty="0">
                <a:solidFill>
                  <a:srgbClr val="5F5F5F"/>
                </a:solidFill>
                <a:cs typeface="Calibri"/>
              </a:rPr>
              <a:t>)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5"/>
              </a:spcBef>
            </a:pPr>
            <a:endParaRPr sz="22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13965" marR="5080" indent="-2501900"/>
            <a:r>
              <a:rPr sz="1400" b="1" spc="-5" dirty="0">
                <a:solidFill>
                  <a:srgbClr val="5F5F5F"/>
                </a:solidFill>
                <a:cs typeface="Calibri"/>
              </a:rPr>
              <a:t>Likelihood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the true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parameters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being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certain value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the same as the </a:t>
            </a:r>
            <a:r>
              <a:rPr sz="1400" b="1" spc="-5" dirty="0">
                <a:solidFill>
                  <a:srgbClr val="5F5F5F"/>
                </a:solidFill>
                <a:cs typeface="Calibri"/>
              </a:rPr>
              <a:t>Probability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observing </a:t>
            </a:r>
            <a:r>
              <a:rPr sz="1400" dirty="0">
                <a:solidFill>
                  <a:srgbClr val="5F5F5F"/>
                </a:solidFill>
                <a:cs typeface="Calibri"/>
              </a:rPr>
              <a:t>the</a:t>
            </a:r>
            <a:r>
              <a:rPr sz="1400" spc="1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18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5740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Maximum </a:t>
            </a:r>
            <a:r>
              <a:rPr sz="2800" spc="-5" dirty="0">
                <a:solidFill>
                  <a:srgbClr val="095A82"/>
                </a:solidFill>
              </a:rPr>
              <a:t>Likelihood Estimation</a:t>
            </a:r>
            <a:r>
              <a:rPr sz="2800" spc="35" dirty="0">
                <a:solidFill>
                  <a:srgbClr val="095A82"/>
                </a:solidFill>
              </a:rPr>
              <a:t> </a:t>
            </a:r>
            <a:r>
              <a:rPr sz="2800" dirty="0">
                <a:solidFill>
                  <a:srgbClr val="095A82"/>
                </a:solidFill>
              </a:rPr>
              <a:t>(MLE)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71017" y="841984"/>
            <a:ext cx="3916045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An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idea of </a:t>
            </a:r>
            <a:r>
              <a:rPr sz="1400" dirty="0">
                <a:solidFill>
                  <a:srgbClr val="5F5F5F"/>
                </a:solidFill>
                <a:cs typeface="Calibri"/>
              </a:rPr>
              <a:t>working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out the most </a:t>
            </a:r>
            <a:r>
              <a:rPr sz="1400" dirty="0">
                <a:solidFill>
                  <a:srgbClr val="5F5F5F"/>
                </a:solidFill>
                <a:cs typeface="Calibri"/>
              </a:rPr>
              <a:t>likely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cause of </a:t>
            </a:r>
            <a:r>
              <a:rPr sz="1400" dirty="0">
                <a:solidFill>
                  <a:srgbClr val="5F5F5F"/>
                </a:solidFill>
                <a:cs typeface="Calibri"/>
              </a:rPr>
              <a:t>an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observed </a:t>
            </a:r>
            <a:r>
              <a:rPr sz="1400" dirty="0">
                <a:solidFill>
                  <a:srgbClr val="5F5F5F"/>
                </a:solidFill>
                <a:cs typeface="Calibri"/>
              </a:rPr>
              <a:t>result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marR="474345" indent="-286385">
              <a:lnSpc>
                <a:spcPct val="150100"/>
              </a:lnSpc>
              <a:spcBef>
                <a:spcPts val="69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Considers 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likelihood of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each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several  possible causes and pick </a:t>
            </a:r>
            <a:r>
              <a:rPr sz="1400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cause </a:t>
            </a:r>
            <a:r>
              <a:rPr sz="1400" dirty="0">
                <a:solidFill>
                  <a:srgbClr val="5F5F5F"/>
                </a:solidFill>
                <a:cs typeface="Calibri"/>
              </a:rPr>
              <a:t>with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 highest</a:t>
            </a:r>
            <a:r>
              <a:rPr sz="1400" spc="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likelihood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marR="41275" indent="-286385">
              <a:lnSpc>
                <a:spcPct val="150000"/>
              </a:lnSpc>
              <a:spcBef>
                <a:spcPts val="7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Such that </a:t>
            </a:r>
            <a:r>
              <a:rPr sz="1400" dirty="0">
                <a:solidFill>
                  <a:srgbClr val="5F5F5F"/>
                </a:solidFill>
                <a:cs typeface="Calibri"/>
              </a:rPr>
              <a:t>if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those highest </a:t>
            </a:r>
            <a:r>
              <a:rPr sz="1400" dirty="0">
                <a:solidFill>
                  <a:srgbClr val="5F5F5F"/>
                </a:solidFill>
                <a:cs typeface="Calibri"/>
              </a:rPr>
              <a:t>likelihood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parameter(s)  </a:t>
            </a:r>
            <a:r>
              <a:rPr sz="1400" dirty="0">
                <a:solidFill>
                  <a:srgbClr val="5F5F5F"/>
                </a:solidFill>
                <a:cs typeface="Calibri"/>
              </a:rPr>
              <a:t>are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used, the observed output </a:t>
            </a:r>
            <a:r>
              <a:rPr sz="1400" dirty="0">
                <a:solidFill>
                  <a:srgbClr val="5F5F5F"/>
                </a:solidFill>
                <a:cs typeface="Calibri"/>
              </a:rPr>
              <a:t>values are</a:t>
            </a:r>
            <a:r>
              <a:rPr sz="1400" spc="1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met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74608" y="1371600"/>
            <a:ext cx="4203047" cy="2784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268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MLE –</a:t>
            </a:r>
            <a:r>
              <a:rPr sz="2800" spc="-25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Scenario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220211" y="1403603"/>
            <a:ext cx="3515867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105" y="906017"/>
            <a:ext cx="2753995" cy="307975"/>
          </a:xfrm>
          <a:prstGeom prst="rect">
            <a:avLst/>
          </a:prstGeom>
          <a:ln w="22860">
            <a:solidFill>
              <a:srgbClr val="5F5F5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00330">
              <a:spcBef>
                <a:spcPts val="265"/>
              </a:spcBef>
            </a:pPr>
            <a:r>
              <a:rPr sz="1400" i="1" spc="-15" dirty="0">
                <a:solidFill>
                  <a:srgbClr val="5F5F5F"/>
                </a:solidFill>
                <a:cs typeface="Calibri"/>
              </a:rPr>
              <a:t>Consider,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you have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a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bunch of</a:t>
            </a:r>
            <a:r>
              <a:rPr sz="1400" i="1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coins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761" y="3614165"/>
            <a:ext cx="4060190" cy="1003300"/>
          </a:xfrm>
          <a:custGeom>
            <a:avLst/>
            <a:gdLst/>
            <a:ahLst/>
            <a:cxnLst/>
            <a:rect l="l" t="t" r="r" b="b"/>
            <a:pathLst>
              <a:path w="4060190" h="1003300">
                <a:moveTo>
                  <a:pt x="0" y="167132"/>
                </a:moveTo>
                <a:lnTo>
                  <a:pt x="5968" y="122693"/>
                </a:lnTo>
                <a:lnTo>
                  <a:pt x="22812" y="82766"/>
                </a:lnTo>
                <a:lnTo>
                  <a:pt x="48942" y="48942"/>
                </a:lnTo>
                <a:lnTo>
                  <a:pt x="82766" y="22812"/>
                </a:lnTo>
                <a:lnTo>
                  <a:pt x="122693" y="5968"/>
                </a:lnTo>
                <a:lnTo>
                  <a:pt x="167132" y="0"/>
                </a:lnTo>
                <a:lnTo>
                  <a:pt x="3892804" y="0"/>
                </a:lnTo>
                <a:lnTo>
                  <a:pt x="3937242" y="5968"/>
                </a:lnTo>
                <a:lnTo>
                  <a:pt x="3977169" y="22812"/>
                </a:lnTo>
                <a:lnTo>
                  <a:pt x="4010993" y="48942"/>
                </a:lnTo>
                <a:lnTo>
                  <a:pt x="4037123" y="82766"/>
                </a:lnTo>
                <a:lnTo>
                  <a:pt x="4053967" y="122693"/>
                </a:lnTo>
                <a:lnTo>
                  <a:pt x="4059936" y="167132"/>
                </a:lnTo>
                <a:lnTo>
                  <a:pt x="4059936" y="835660"/>
                </a:lnTo>
                <a:lnTo>
                  <a:pt x="4053967" y="880090"/>
                </a:lnTo>
                <a:lnTo>
                  <a:pt x="4037123" y="920014"/>
                </a:lnTo>
                <a:lnTo>
                  <a:pt x="4010993" y="953839"/>
                </a:lnTo>
                <a:lnTo>
                  <a:pt x="3977169" y="979973"/>
                </a:lnTo>
                <a:lnTo>
                  <a:pt x="3937242" y="996821"/>
                </a:lnTo>
                <a:lnTo>
                  <a:pt x="3892804" y="1002792"/>
                </a:lnTo>
                <a:lnTo>
                  <a:pt x="167132" y="1002792"/>
                </a:lnTo>
                <a:lnTo>
                  <a:pt x="122693" y="996821"/>
                </a:lnTo>
                <a:lnTo>
                  <a:pt x="82766" y="979973"/>
                </a:lnTo>
                <a:lnTo>
                  <a:pt x="48942" y="953839"/>
                </a:lnTo>
                <a:lnTo>
                  <a:pt x="22812" y="920014"/>
                </a:lnTo>
                <a:lnTo>
                  <a:pt x="5968" y="880090"/>
                </a:lnTo>
                <a:lnTo>
                  <a:pt x="0" y="835660"/>
                </a:lnTo>
                <a:lnTo>
                  <a:pt x="0" y="167132"/>
                </a:lnTo>
                <a:close/>
              </a:path>
            </a:pathLst>
          </a:custGeom>
          <a:ln w="22860">
            <a:solidFill>
              <a:srgbClr val="5F5F5F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0396" y="3664458"/>
            <a:ext cx="355727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b="1" dirty="0">
                <a:solidFill>
                  <a:srgbClr val="5F5F5F"/>
                </a:solidFill>
                <a:cs typeface="Calibri"/>
              </a:rPr>
              <a:t>Goal</a:t>
            </a:r>
            <a:r>
              <a:rPr sz="1400" dirty="0">
                <a:solidFill>
                  <a:srgbClr val="5F5F5F"/>
                </a:solidFill>
                <a:cs typeface="Calibri"/>
              </a:rPr>
              <a:t>: </a:t>
            </a:r>
            <a:r>
              <a:rPr sz="1400" spc="-5" dirty="0">
                <a:solidFill>
                  <a:srgbClr val="16A995"/>
                </a:solidFill>
                <a:cs typeface="Calibri"/>
              </a:rPr>
              <a:t>Develop </a:t>
            </a:r>
            <a:r>
              <a:rPr sz="1400" dirty="0">
                <a:solidFill>
                  <a:srgbClr val="16A995"/>
                </a:solidFill>
                <a:cs typeface="Calibri"/>
              </a:rPr>
              <a:t>a logistic </a:t>
            </a:r>
            <a:r>
              <a:rPr sz="1400" spc="-5" dirty="0">
                <a:solidFill>
                  <a:srgbClr val="16A995"/>
                </a:solidFill>
                <a:cs typeface="Calibri"/>
              </a:rPr>
              <a:t>regression equation </a:t>
            </a:r>
            <a:r>
              <a:rPr sz="1400" dirty="0">
                <a:solidFill>
                  <a:srgbClr val="16A995"/>
                </a:solidFill>
                <a:cs typeface="Calibri"/>
              </a:rPr>
              <a:t>with  </a:t>
            </a:r>
            <a:r>
              <a:rPr sz="1400" spc="-5" dirty="0">
                <a:solidFill>
                  <a:srgbClr val="16A995"/>
                </a:solidFill>
                <a:cs typeface="Calibri"/>
              </a:rPr>
              <a:t>outputs (0 </a:t>
            </a:r>
            <a:r>
              <a:rPr sz="1400" spc="-10" dirty="0">
                <a:solidFill>
                  <a:srgbClr val="16A995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16A995"/>
                </a:solidFill>
                <a:cs typeface="Calibri"/>
              </a:rPr>
              <a:t>heads and </a:t>
            </a:r>
            <a:r>
              <a:rPr sz="1400" dirty="0">
                <a:solidFill>
                  <a:srgbClr val="16A995"/>
                </a:solidFill>
                <a:cs typeface="Calibri"/>
              </a:rPr>
              <a:t>1 </a:t>
            </a:r>
            <a:r>
              <a:rPr sz="1400" spc="-10" dirty="0">
                <a:solidFill>
                  <a:srgbClr val="16A995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16A995"/>
                </a:solidFill>
                <a:cs typeface="Calibri"/>
              </a:rPr>
              <a:t>tails) such the  </a:t>
            </a:r>
            <a:r>
              <a:rPr sz="1400" spc="-10" dirty="0">
                <a:solidFill>
                  <a:srgbClr val="16A995"/>
                </a:solidFill>
                <a:cs typeface="Calibri"/>
              </a:rPr>
              <a:t>coefficients calculated always </a:t>
            </a:r>
            <a:r>
              <a:rPr sz="1400" spc="-5" dirty="0">
                <a:solidFill>
                  <a:srgbClr val="16A995"/>
                </a:solidFill>
                <a:cs typeface="Calibri"/>
              </a:rPr>
              <a:t>give </a:t>
            </a:r>
            <a:r>
              <a:rPr sz="1400" dirty="0">
                <a:solidFill>
                  <a:srgbClr val="16A995"/>
                </a:solidFill>
                <a:cs typeface="Calibri"/>
              </a:rPr>
              <a:t>the </a:t>
            </a:r>
            <a:r>
              <a:rPr sz="1400" spc="-5" dirty="0">
                <a:solidFill>
                  <a:srgbClr val="16A995"/>
                </a:solidFill>
                <a:cs typeface="Calibri"/>
              </a:rPr>
              <a:t>observed  </a:t>
            </a:r>
            <a:r>
              <a:rPr sz="1400" spc="-10" dirty="0">
                <a:solidFill>
                  <a:srgbClr val="16A995"/>
                </a:solidFill>
                <a:cs typeface="Calibri"/>
              </a:rPr>
              <a:t>outcomes </a:t>
            </a:r>
            <a:r>
              <a:rPr sz="1400" spc="-5" dirty="0">
                <a:solidFill>
                  <a:srgbClr val="16A995"/>
                </a:solidFill>
                <a:cs typeface="Calibri"/>
              </a:rPr>
              <a:t>(heads or</a:t>
            </a:r>
            <a:r>
              <a:rPr sz="1400" dirty="0">
                <a:solidFill>
                  <a:srgbClr val="16A995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16A995"/>
                </a:solidFill>
                <a:cs typeface="Calibri"/>
              </a:rPr>
              <a:t>tails)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69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1626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Regression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486911" y="1708391"/>
            <a:ext cx="1845564" cy="74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6367" y="1702307"/>
            <a:ext cx="1452372" cy="772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50158" y="1733550"/>
            <a:ext cx="1724025" cy="620395"/>
          </a:xfrm>
          <a:custGeom>
            <a:avLst/>
            <a:gdLst/>
            <a:ahLst/>
            <a:cxnLst/>
            <a:rect l="l" t="t" r="r" b="b"/>
            <a:pathLst>
              <a:path w="1724025" h="620394">
                <a:moveTo>
                  <a:pt x="0" y="620268"/>
                </a:moveTo>
                <a:lnTo>
                  <a:pt x="1723643" y="620268"/>
                </a:lnTo>
                <a:lnTo>
                  <a:pt x="1723643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50158" y="1733550"/>
            <a:ext cx="1724025" cy="620395"/>
          </a:xfrm>
          <a:custGeom>
            <a:avLst/>
            <a:gdLst/>
            <a:ahLst/>
            <a:cxnLst/>
            <a:rect l="l" t="t" r="r" b="b"/>
            <a:pathLst>
              <a:path w="1724025" h="620394">
                <a:moveTo>
                  <a:pt x="0" y="620268"/>
                </a:moveTo>
                <a:lnTo>
                  <a:pt x="1723643" y="620268"/>
                </a:lnTo>
                <a:lnTo>
                  <a:pt x="1723643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0158" y="1753311"/>
            <a:ext cx="1724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cs typeface="Calibri"/>
              </a:rPr>
              <a:t>Independent</a:t>
            </a:r>
            <a:endParaRPr sz="1600">
              <a:solidFill>
                <a:prstClr val="black"/>
              </a:solidFill>
              <a:cs typeface="Calibri"/>
            </a:endParaRPr>
          </a:p>
          <a:p>
            <a:pPr algn="ctr">
              <a:spcBef>
                <a:spcPts val="5"/>
              </a:spcBef>
            </a:pPr>
            <a:r>
              <a:rPr sz="1600" spc="-15" dirty="0">
                <a:solidFill>
                  <a:srgbClr val="FFFFFF"/>
                </a:solidFill>
                <a:cs typeface="Calibri"/>
              </a:rPr>
              <a:t>Variable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74641" y="2364485"/>
            <a:ext cx="76200" cy="1400810"/>
          </a:xfrm>
          <a:custGeom>
            <a:avLst/>
            <a:gdLst/>
            <a:ahLst/>
            <a:cxnLst/>
            <a:rect l="l" t="t" r="r" b="b"/>
            <a:pathLst>
              <a:path w="76200" h="1400810">
                <a:moveTo>
                  <a:pt x="28194" y="1324355"/>
                </a:moveTo>
                <a:lnTo>
                  <a:pt x="0" y="1324355"/>
                </a:lnTo>
                <a:lnTo>
                  <a:pt x="38100" y="1400555"/>
                </a:lnTo>
                <a:lnTo>
                  <a:pt x="69850" y="1337055"/>
                </a:lnTo>
                <a:lnTo>
                  <a:pt x="28194" y="1337055"/>
                </a:lnTo>
                <a:lnTo>
                  <a:pt x="28194" y="1324355"/>
                </a:lnTo>
                <a:close/>
              </a:path>
              <a:path w="76200" h="1400810">
                <a:moveTo>
                  <a:pt x="48006" y="0"/>
                </a:moveTo>
                <a:lnTo>
                  <a:pt x="28194" y="0"/>
                </a:lnTo>
                <a:lnTo>
                  <a:pt x="28194" y="1337055"/>
                </a:lnTo>
                <a:lnTo>
                  <a:pt x="48006" y="1337055"/>
                </a:lnTo>
                <a:lnTo>
                  <a:pt x="48006" y="0"/>
                </a:lnTo>
                <a:close/>
              </a:path>
              <a:path w="76200" h="1400810">
                <a:moveTo>
                  <a:pt x="76200" y="1324355"/>
                </a:moveTo>
                <a:lnTo>
                  <a:pt x="48006" y="1324355"/>
                </a:lnTo>
                <a:lnTo>
                  <a:pt x="48006" y="1337055"/>
                </a:lnTo>
                <a:lnTo>
                  <a:pt x="69850" y="1337055"/>
                </a:lnTo>
                <a:lnTo>
                  <a:pt x="76200" y="13243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86911" y="3739896"/>
            <a:ext cx="1845564" cy="740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6471" y="3733800"/>
            <a:ext cx="1313688" cy="772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0158" y="3765041"/>
            <a:ext cx="1724025" cy="619125"/>
          </a:xfrm>
          <a:custGeom>
            <a:avLst/>
            <a:gdLst/>
            <a:ahLst/>
            <a:cxnLst/>
            <a:rect l="l" t="t" r="r" b="b"/>
            <a:pathLst>
              <a:path w="1724025" h="619125">
                <a:moveTo>
                  <a:pt x="0" y="618743"/>
                </a:moveTo>
                <a:lnTo>
                  <a:pt x="1723643" y="618743"/>
                </a:lnTo>
                <a:lnTo>
                  <a:pt x="1723643" y="0"/>
                </a:lnTo>
                <a:lnTo>
                  <a:pt x="0" y="0"/>
                </a:lnTo>
                <a:lnTo>
                  <a:pt x="0" y="618743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50158" y="3765041"/>
            <a:ext cx="1724025" cy="619125"/>
          </a:xfrm>
          <a:custGeom>
            <a:avLst/>
            <a:gdLst/>
            <a:ahLst/>
            <a:cxnLst/>
            <a:rect l="l" t="t" r="r" b="b"/>
            <a:pathLst>
              <a:path w="1724025" h="619125">
                <a:moveTo>
                  <a:pt x="0" y="618743"/>
                </a:moveTo>
                <a:lnTo>
                  <a:pt x="1723643" y="618743"/>
                </a:lnTo>
                <a:lnTo>
                  <a:pt x="1723643" y="0"/>
                </a:lnTo>
                <a:lnTo>
                  <a:pt x="0" y="0"/>
                </a:lnTo>
                <a:lnTo>
                  <a:pt x="0" y="618743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0158" y="3785717"/>
            <a:ext cx="1724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394335" indent="-125095"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cs typeface="Calibri"/>
              </a:rPr>
              <a:t>Depende</a:t>
            </a:r>
            <a:r>
              <a:rPr sz="1600" spc="-15" dirty="0">
                <a:solidFill>
                  <a:srgbClr val="FFFFFF"/>
                </a:solidFill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cs typeface="Calibri"/>
              </a:rPr>
              <a:t>t  </a:t>
            </a:r>
            <a:r>
              <a:rPr sz="1600" spc="-15" dirty="0">
                <a:solidFill>
                  <a:srgbClr val="FFFFFF"/>
                </a:solidFill>
                <a:cs typeface="Calibri"/>
              </a:rPr>
              <a:t>Variable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1303" y="2812796"/>
            <a:ext cx="819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b="1" i="1" spc="-5" dirty="0">
                <a:solidFill>
                  <a:srgbClr val="F19C13"/>
                </a:solidFill>
                <a:cs typeface="Calibri"/>
              </a:rPr>
              <a:t>Affects</a:t>
            </a:r>
            <a:r>
              <a:rPr sz="1400" b="1" i="1" spc="-85" dirty="0">
                <a:solidFill>
                  <a:srgbClr val="F19C13"/>
                </a:solidFill>
                <a:cs typeface="Calibri"/>
              </a:rPr>
              <a:t> </a:t>
            </a:r>
            <a:r>
              <a:rPr sz="1400" b="1" i="1" spc="-5" dirty="0">
                <a:solidFill>
                  <a:srgbClr val="F19C13"/>
                </a:solidFill>
                <a:cs typeface="Calibri"/>
              </a:rPr>
              <a:t>the  </a:t>
            </a:r>
            <a:r>
              <a:rPr sz="1400" b="1" i="1" dirty="0">
                <a:solidFill>
                  <a:srgbClr val="F19C13"/>
                </a:solidFill>
                <a:cs typeface="Calibri"/>
              </a:rPr>
              <a:t>change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526" y="1524762"/>
            <a:ext cx="20193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99720">
              <a:spcBef>
                <a:spcPts val="105"/>
              </a:spcBef>
            </a:pPr>
            <a:r>
              <a:rPr sz="1400" i="1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variable whose 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dependence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i="1" spc="-10" dirty="0">
                <a:solidFill>
                  <a:srgbClr val="5F5F5F"/>
                </a:solidFill>
                <a:cs typeface="Calibri"/>
              </a:rPr>
              <a:t>to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be</a:t>
            </a:r>
            <a:r>
              <a:rPr sz="1400" i="1" spc="-5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studied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8165" y="4190796"/>
            <a:ext cx="2145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3280" marR="5080" indent="-831215">
              <a:spcBef>
                <a:spcPts val="100"/>
              </a:spcBef>
            </a:pPr>
            <a:r>
              <a:rPr sz="1400" i="1" spc="-5" dirty="0">
                <a:solidFill>
                  <a:srgbClr val="5F5F5F"/>
                </a:solidFill>
                <a:cs typeface="Calibri"/>
              </a:rPr>
              <a:t>Isolated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variable(s) with</a:t>
            </a:r>
            <a:r>
              <a:rPr sz="1400" i="1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fixed 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values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31770" y="1693164"/>
            <a:ext cx="819150" cy="393700"/>
          </a:xfrm>
          <a:custGeom>
            <a:avLst/>
            <a:gdLst/>
            <a:ahLst/>
            <a:cxnLst/>
            <a:rect l="l" t="t" r="r" b="b"/>
            <a:pathLst>
              <a:path w="819150" h="393700">
                <a:moveTo>
                  <a:pt x="394969" y="43434"/>
                </a:moveTo>
                <a:lnTo>
                  <a:pt x="394969" y="386715"/>
                </a:lnTo>
                <a:lnTo>
                  <a:pt x="401447" y="393192"/>
                </a:lnTo>
                <a:lnTo>
                  <a:pt x="818895" y="393192"/>
                </a:lnTo>
                <a:lnTo>
                  <a:pt x="818895" y="378713"/>
                </a:lnTo>
                <a:lnTo>
                  <a:pt x="423925" y="378713"/>
                </a:lnTo>
                <a:lnTo>
                  <a:pt x="409448" y="364236"/>
                </a:lnTo>
                <a:lnTo>
                  <a:pt x="423925" y="364236"/>
                </a:lnTo>
                <a:lnTo>
                  <a:pt x="423925" y="57912"/>
                </a:lnTo>
                <a:lnTo>
                  <a:pt x="409448" y="57912"/>
                </a:lnTo>
                <a:lnTo>
                  <a:pt x="394969" y="43434"/>
                </a:lnTo>
                <a:close/>
              </a:path>
              <a:path w="819150" h="393700">
                <a:moveTo>
                  <a:pt x="423925" y="364236"/>
                </a:moveTo>
                <a:lnTo>
                  <a:pt x="409448" y="364236"/>
                </a:lnTo>
                <a:lnTo>
                  <a:pt x="423925" y="378713"/>
                </a:lnTo>
                <a:lnTo>
                  <a:pt x="423925" y="364236"/>
                </a:lnTo>
                <a:close/>
              </a:path>
              <a:path w="819150" h="393700">
                <a:moveTo>
                  <a:pt x="818895" y="364236"/>
                </a:moveTo>
                <a:lnTo>
                  <a:pt x="423925" y="364236"/>
                </a:lnTo>
                <a:lnTo>
                  <a:pt x="423925" y="378713"/>
                </a:lnTo>
                <a:lnTo>
                  <a:pt x="818895" y="378713"/>
                </a:lnTo>
                <a:lnTo>
                  <a:pt x="818895" y="364236"/>
                </a:lnTo>
                <a:close/>
              </a:path>
              <a:path w="819150" h="393700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819150" h="393700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819150" h="393700">
                <a:moveTo>
                  <a:pt x="417449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394969" y="57912"/>
                </a:lnTo>
                <a:lnTo>
                  <a:pt x="394969" y="43434"/>
                </a:lnTo>
                <a:lnTo>
                  <a:pt x="423925" y="43434"/>
                </a:lnTo>
                <a:lnTo>
                  <a:pt x="423925" y="35433"/>
                </a:lnTo>
                <a:lnTo>
                  <a:pt x="417449" y="28956"/>
                </a:lnTo>
                <a:close/>
              </a:path>
              <a:path w="819150" h="393700">
                <a:moveTo>
                  <a:pt x="423925" y="43434"/>
                </a:moveTo>
                <a:lnTo>
                  <a:pt x="394969" y="43434"/>
                </a:lnTo>
                <a:lnTo>
                  <a:pt x="409448" y="57912"/>
                </a:lnTo>
                <a:lnTo>
                  <a:pt x="423925" y="57912"/>
                </a:lnTo>
                <a:lnTo>
                  <a:pt x="423925" y="43434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73802" y="4059935"/>
            <a:ext cx="1010285" cy="406400"/>
          </a:xfrm>
          <a:custGeom>
            <a:avLst/>
            <a:gdLst/>
            <a:ahLst/>
            <a:cxnLst/>
            <a:rect l="l" t="t" r="r" b="b"/>
            <a:pathLst>
              <a:path w="1010285" h="406400">
                <a:moveTo>
                  <a:pt x="923163" y="319443"/>
                </a:moveTo>
                <a:lnTo>
                  <a:pt x="923163" y="406311"/>
                </a:lnTo>
                <a:lnTo>
                  <a:pt x="981075" y="377355"/>
                </a:lnTo>
                <a:lnTo>
                  <a:pt x="937640" y="377355"/>
                </a:lnTo>
                <a:lnTo>
                  <a:pt x="937640" y="348399"/>
                </a:lnTo>
                <a:lnTo>
                  <a:pt x="981075" y="348399"/>
                </a:lnTo>
                <a:lnTo>
                  <a:pt x="923163" y="319443"/>
                </a:lnTo>
                <a:close/>
              </a:path>
              <a:path w="1010285" h="406400">
                <a:moveTo>
                  <a:pt x="490600" y="14477"/>
                </a:moveTo>
                <a:lnTo>
                  <a:pt x="490600" y="370865"/>
                </a:lnTo>
                <a:lnTo>
                  <a:pt x="497077" y="377355"/>
                </a:lnTo>
                <a:lnTo>
                  <a:pt x="923163" y="377355"/>
                </a:lnTo>
                <a:lnTo>
                  <a:pt x="923163" y="362877"/>
                </a:lnTo>
                <a:lnTo>
                  <a:pt x="519557" y="362877"/>
                </a:lnTo>
                <a:lnTo>
                  <a:pt x="505078" y="348399"/>
                </a:lnTo>
                <a:lnTo>
                  <a:pt x="519557" y="348399"/>
                </a:lnTo>
                <a:lnTo>
                  <a:pt x="519557" y="28955"/>
                </a:lnTo>
                <a:lnTo>
                  <a:pt x="505078" y="28955"/>
                </a:lnTo>
                <a:lnTo>
                  <a:pt x="490600" y="14477"/>
                </a:lnTo>
                <a:close/>
              </a:path>
              <a:path w="1010285" h="406400">
                <a:moveTo>
                  <a:pt x="981075" y="348399"/>
                </a:moveTo>
                <a:lnTo>
                  <a:pt x="937640" y="348399"/>
                </a:lnTo>
                <a:lnTo>
                  <a:pt x="937640" y="377355"/>
                </a:lnTo>
                <a:lnTo>
                  <a:pt x="981075" y="377355"/>
                </a:lnTo>
                <a:lnTo>
                  <a:pt x="1010031" y="362877"/>
                </a:lnTo>
                <a:lnTo>
                  <a:pt x="981075" y="348399"/>
                </a:lnTo>
                <a:close/>
              </a:path>
              <a:path w="1010285" h="406400">
                <a:moveTo>
                  <a:pt x="519557" y="348399"/>
                </a:moveTo>
                <a:lnTo>
                  <a:pt x="505078" y="348399"/>
                </a:lnTo>
                <a:lnTo>
                  <a:pt x="519557" y="362877"/>
                </a:lnTo>
                <a:lnTo>
                  <a:pt x="519557" y="348399"/>
                </a:lnTo>
                <a:close/>
              </a:path>
              <a:path w="1010285" h="406400">
                <a:moveTo>
                  <a:pt x="923163" y="348399"/>
                </a:moveTo>
                <a:lnTo>
                  <a:pt x="519557" y="348399"/>
                </a:lnTo>
                <a:lnTo>
                  <a:pt x="519557" y="362877"/>
                </a:lnTo>
                <a:lnTo>
                  <a:pt x="923163" y="362877"/>
                </a:lnTo>
                <a:lnTo>
                  <a:pt x="923163" y="348399"/>
                </a:lnTo>
                <a:close/>
              </a:path>
              <a:path w="1010285" h="406400">
                <a:moveTo>
                  <a:pt x="512952" y="0"/>
                </a:moveTo>
                <a:lnTo>
                  <a:pt x="0" y="0"/>
                </a:lnTo>
                <a:lnTo>
                  <a:pt x="0" y="28955"/>
                </a:lnTo>
                <a:lnTo>
                  <a:pt x="490600" y="28955"/>
                </a:lnTo>
                <a:lnTo>
                  <a:pt x="490600" y="14477"/>
                </a:lnTo>
                <a:lnTo>
                  <a:pt x="519557" y="14477"/>
                </a:lnTo>
                <a:lnTo>
                  <a:pt x="519557" y="6476"/>
                </a:lnTo>
                <a:lnTo>
                  <a:pt x="512952" y="0"/>
                </a:lnTo>
                <a:close/>
              </a:path>
              <a:path w="1010285" h="406400">
                <a:moveTo>
                  <a:pt x="519557" y="14477"/>
                </a:moveTo>
                <a:lnTo>
                  <a:pt x="490600" y="14477"/>
                </a:lnTo>
                <a:lnTo>
                  <a:pt x="505078" y="28955"/>
                </a:lnTo>
                <a:lnTo>
                  <a:pt x="519557" y="28955"/>
                </a:lnTo>
                <a:lnTo>
                  <a:pt x="519557" y="14477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69107" y="932637"/>
            <a:ext cx="3549396" cy="4298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3011" y="934173"/>
            <a:ext cx="3531108" cy="4755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32354" y="957833"/>
            <a:ext cx="3427729" cy="307975"/>
          </a:xfrm>
          <a:custGeom>
            <a:avLst/>
            <a:gdLst/>
            <a:ahLst/>
            <a:cxnLst/>
            <a:rect l="l" t="t" r="r" b="b"/>
            <a:pathLst>
              <a:path w="3427729" h="307975">
                <a:moveTo>
                  <a:pt x="0" y="307848"/>
                </a:moveTo>
                <a:lnTo>
                  <a:pt x="3427476" y="307848"/>
                </a:lnTo>
                <a:lnTo>
                  <a:pt x="3427476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32354" y="957833"/>
            <a:ext cx="3427729" cy="307975"/>
          </a:xfrm>
          <a:custGeom>
            <a:avLst/>
            <a:gdLst/>
            <a:ahLst/>
            <a:cxnLst/>
            <a:rect l="l" t="t" r="r" b="b"/>
            <a:pathLst>
              <a:path w="3427729" h="307975">
                <a:moveTo>
                  <a:pt x="0" y="307848"/>
                </a:moveTo>
                <a:lnTo>
                  <a:pt x="3427476" y="307848"/>
                </a:lnTo>
                <a:lnTo>
                  <a:pt x="3427476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19811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2354" y="979170"/>
            <a:ext cx="342772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">
              <a:spcBef>
                <a:spcPts val="105"/>
              </a:spcBef>
            </a:pPr>
            <a:r>
              <a:rPr sz="1400" b="1" dirty="0">
                <a:solidFill>
                  <a:srgbClr val="095A82"/>
                </a:solidFill>
                <a:cs typeface="Calibri"/>
              </a:rPr>
              <a:t>Study of the </a:t>
            </a:r>
            <a:r>
              <a:rPr sz="1400" b="1" spc="-5" dirty="0">
                <a:solidFill>
                  <a:srgbClr val="095A82"/>
                </a:solidFill>
                <a:cs typeface="Calibri"/>
              </a:rPr>
              <a:t>relationship between</a:t>
            </a:r>
            <a:r>
              <a:rPr sz="1400" b="1" spc="-135" dirty="0">
                <a:solidFill>
                  <a:srgbClr val="095A82"/>
                </a:solidFill>
                <a:cs typeface="Calibri"/>
              </a:rPr>
              <a:t> </a:t>
            </a:r>
            <a:r>
              <a:rPr sz="1400" b="1" spc="-5" dirty="0">
                <a:solidFill>
                  <a:srgbClr val="095A82"/>
                </a:solidFill>
                <a:cs typeface="Calibri"/>
              </a:rPr>
              <a:t>variables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0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3568" y="1721358"/>
            <a:ext cx="533400" cy="636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AutoShape 6" descr="Image result for machine language"/>
          <p:cNvSpPr>
            <a:spLocks noChangeAspect="1" noChangeArrowheads="1"/>
          </p:cNvSpPr>
          <p:nvPr/>
        </p:nvSpPr>
        <p:spPr bwMode="auto">
          <a:xfrm>
            <a:off x="77788" y="-72232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3988" y="3969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471017" y="324053"/>
            <a:ext cx="270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cs typeface="Calibri"/>
              </a:rPr>
              <a:t>MLE –</a:t>
            </a:r>
            <a:r>
              <a:rPr sz="2800" b="1" spc="-20" dirty="0">
                <a:solidFill>
                  <a:srgbClr val="095A82"/>
                </a:solidFill>
                <a:cs typeface="Calibri"/>
              </a:rPr>
              <a:t> </a:t>
            </a:r>
            <a:r>
              <a:rPr sz="2800" b="1" spc="-5" dirty="0">
                <a:solidFill>
                  <a:srgbClr val="095A82"/>
                </a:solidFill>
                <a:cs typeface="Calibri"/>
              </a:rPr>
              <a:t>Experiment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1886711" y="1283208"/>
            <a:ext cx="5370576" cy="3004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4"/>
          <p:cNvSpPr/>
          <p:nvPr/>
        </p:nvSpPr>
        <p:spPr>
          <a:xfrm>
            <a:off x="1882139" y="1278636"/>
            <a:ext cx="5379720" cy="3022600"/>
          </a:xfrm>
          <a:custGeom>
            <a:avLst/>
            <a:gdLst/>
            <a:ahLst/>
            <a:cxnLst/>
            <a:rect l="l" t="t" r="r" b="b"/>
            <a:pathLst>
              <a:path w="5379720" h="3022600">
                <a:moveTo>
                  <a:pt x="0" y="3022091"/>
                </a:moveTo>
                <a:lnTo>
                  <a:pt x="5379720" y="3022091"/>
                </a:lnTo>
                <a:lnTo>
                  <a:pt x="5379720" y="0"/>
                </a:lnTo>
                <a:lnTo>
                  <a:pt x="0" y="0"/>
                </a:lnTo>
                <a:lnTo>
                  <a:pt x="0" y="3022091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1062634" y="913891"/>
            <a:ext cx="70186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i="1" dirty="0">
                <a:solidFill>
                  <a:srgbClr val="5F5F5F"/>
                </a:solidFill>
                <a:cs typeface="Calibri"/>
              </a:rPr>
              <a:t>An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experiment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was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performed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with i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number of coins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where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heads are denoted as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1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and </a:t>
            </a:r>
            <a:r>
              <a:rPr sz="1400" i="1" spc="-10" dirty="0">
                <a:solidFill>
                  <a:srgbClr val="5F5F5F"/>
                </a:solidFill>
                <a:cs typeface="Calibri"/>
              </a:rPr>
              <a:t>tails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as</a:t>
            </a:r>
            <a:r>
              <a:rPr sz="1400" i="1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0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Defining</a:t>
            </a:r>
            <a:r>
              <a:rPr sz="2800" spc="-3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Likelihood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886711" y="966216"/>
            <a:ext cx="5370576" cy="3005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2139" y="961644"/>
            <a:ext cx="5379720" cy="3023870"/>
          </a:xfrm>
          <a:custGeom>
            <a:avLst/>
            <a:gdLst/>
            <a:ahLst/>
            <a:cxnLst/>
            <a:rect l="l" t="t" r="r" b="b"/>
            <a:pathLst>
              <a:path w="5379720" h="3023870">
                <a:moveTo>
                  <a:pt x="0" y="3023616"/>
                </a:moveTo>
                <a:lnTo>
                  <a:pt x="5379720" y="3023616"/>
                </a:lnTo>
                <a:lnTo>
                  <a:pt x="5379720" y="0"/>
                </a:lnTo>
                <a:lnTo>
                  <a:pt x="0" y="0"/>
                </a:lnTo>
                <a:lnTo>
                  <a:pt x="0" y="3023616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8851" y="4071010"/>
            <a:ext cx="4147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spc="-5" dirty="0">
                <a:solidFill>
                  <a:srgbClr val="5F5F5F"/>
                </a:solidFill>
                <a:cs typeface="Calibri"/>
              </a:rPr>
              <a:t>Likelihood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=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P(the coin tosses having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given</a:t>
            </a:r>
            <a:r>
              <a:rPr sz="1400" i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outcomes)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3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252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Calculating</a:t>
            </a:r>
            <a:r>
              <a:rPr sz="2800" spc="-5" dirty="0">
                <a:solidFill>
                  <a:srgbClr val="095A82"/>
                </a:solidFill>
              </a:rPr>
              <a:t> Likelihood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747266" y="936497"/>
            <a:ext cx="5651500" cy="567055"/>
          </a:xfrm>
          <a:custGeom>
            <a:avLst/>
            <a:gdLst/>
            <a:ahLst/>
            <a:cxnLst/>
            <a:rect l="l" t="t" r="r" b="b"/>
            <a:pathLst>
              <a:path w="5651500" h="567055">
                <a:moveTo>
                  <a:pt x="0" y="94487"/>
                </a:moveTo>
                <a:lnTo>
                  <a:pt x="7423" y="57703"/>
                </a:lnTo>
                <a:lnTo>
                  <a:pt x="27670" y="27670"/>
                </a:lnTo>
                <a:lnTo>
                  <a:pt x="57703" y="7423"/>
                </a:lnTo>
                <a:lnTo>
                  <a:pt x="94487" y="0"/>
                </a:lnTo>
                <a:lnTo>
                  <a:pt x="5556504" y="0"/>
                </a:lnTo>
                <a:lnTo>
                  <a:pt x="5593288" y="7423"/>
                </a:lnTo>
                <a:lnTo>
                  <a:pt x="5623321" y="27670"/>
                </a:lnTo>
                <a:lnTo>
                  <a:pt x="5643568" y="57703"/>
                </a:lnTo>
                <a:lnTo>
                  <a:pt x="5650991" y="94487"/>
                </a:lnTo>
                <a:lnTo>
                  <a:pt x="5650991" y="472439"/>
                </a:lnTo>
                <a:lnTo>
                  <a:pt x="5643568" y="509224"/>
                </a:lnTo>
                <a:lnTo>
                  <a:pt x="5623321" y="539257"/>
                </a:lnTo>
                <a:lnTo>
                  <a:pt x="5593288" y="559504"/>
                </a:lnTo>
                <a:lnTo>
                  <a:pt x="5556504" y="566927"/>
                </a:lnTo>
                <a:lnTo>
                  <a:pt x="94487" y="566927"/>
                </a:lnTo>
                <a:lnTo>
                  <a:pt x="57703" y="559504"/>
                </a:lnTo>
                <a:lnTo>
                  <a:pt x="27670" y="539257"/>
                </a:lnTo>
                <a:lnTo>
                  <a:pt x="7423" y="509224"/>
                </a:lnTo>
                <a:lnTo>
                  <a:pt x="0" y="472439"/>
                </a:lnTo>
                <a:lnTo>
                  <a:pt x="0" y="94487"/>
                </a:lnTo>
                <a:close/>
              </a:path>
            </a:pathLst>
          </a:custGeom>
          <a:ln w="22860">
            <a:solidFill>
              <a:srgbClr val="0D80B8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8695" y="981201"/>
            <a:ext cx="56286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Since, the heads/tails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from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each and every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coins are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independent of</a:t>
            </a:r>
            <a:r>
              <a:rPr sz="1400" spc="1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each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algn="ctr"/>
            <a:r>
              <a:rPr sz="1400" spc="-25" dirty="0">
                <a:solidFill>
                  <a:srgbClr val="5F5F5F"/>
                </a:solidFill>
                <a:cs typeface="Calibri"/>
              </a:rPr>
              <a:t>other,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you can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say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that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events are </a:t>
            </a:r>
            <a:r>
              <a:rPr sz="1400" b="1" spc="-5" dirty="0">
                <a:solidFill>
                  <a:srgbClr val="5F5F5F"/>
                </a:solidFill>
                <a:cs typeface="Calibri"/>
              </a:rPr>
              <a:t>disjoint</a:t>
            </a:r>
            <a:r>
              <a:rPr sz="1400" b="1" spc="7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b="1" spc="-10" dirty="0">
                <a:solidFill>
                  <a:srgbClr val="5F5F5F"/>
                </a:solidFill>
                <a:cs typeface="Calibri"/>
              </a:rPr>
              <a:t>events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85132" y="1556003"/>
            <a:ext cx="173990" cy="1110615"/>
          </a:xfrm>
          <a:custGeom>
            <a:avLst/>
            <a:gdLst/>
            <a:ahLst/>
            <a:cxnLst/>
            <a:rect l="l" t="t" r="r" b="b"/>
            <a:pathLst>
              <a:path w="173989" h="1110614">
                <a:moveTo>
                  <a:pt x="57912" y="936625"/>
                </a:moveTo>
                <a:lnTo>
                  <a:pt x="0" y="936625"/>
                </a:lnTo>
                <a:lnTo>
                  <a:pt x="86867" y="1110361"/>
                </a:lnTo>
                <a:lnTo>
                  <a:pt x="159257" y="965581"/>
                </a:lnTo>
                <a:lnTo>
                  <a:pt x="57912" y="965581"/>
                </a:lnTo>
                <a:lnTo>
                  <a:pt x="57912" y="936625"/>
                </a:lnTo>
                <a:close/>
              </a:path>
              <a:path w="173989" h="1110614">
                <a:moveTo>
                  <a:pt x="115823" y="0"/>
                </a:moveTo>
                <a:lnTo>
                  <a:pt x="57912" y="0"/>
                </a:lnTo>
                <a:lnTo>
                  <a:pt x="57912" y="965581"/>
                </a:lnTo>
                <a:lnTo>
                  <a:pt x="115823" y="965581"/>
                </a:lnTo>
                <a:lnTo>
                  <a:pt x="115823" y="0"/>
                </a:lnTo>
                <a:close/>
              </a:path>
              <a:path w="173989" h="1110614">
                <a:moveTo>
                  <a:pt x="173735" y="936625"/>
                </a:moveTo>
                <a:lnTo>
                  <a:pt x="115823" y="936625"/>
                </a:lnTo>
                <a:lnTo>
                  <a:pt x="115823" y="965581"/>
                </a:lnTo>
                <a:lnTo>
                  <a:pt x="159257" y="965581"/>
                </a:lnTo>
                <a:lnTo>
                  <a:pt x="173735" y="93662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47266" y="2731770"/>
            <a:ext cx="5651500" cy="373380"/>
          </a:xfrm>
          <a:custGeom>
            <a:avLst/>
            <a:gdLst/>
            <a:ahLst/>
            <a:cxnLst/>
            <a:rect l="l" t="t" r="r" b="b"/>
            <a:pathLst>
              <a:path w="5651500" h="373380">
                <a:moveTo>
                  <a:pt x="0" y="62230"/>
                </a:moveTo>
                <a:lnTo>
                  <a:pt x="4883" y="37986"/>
                </a:lnTo>
                <a:lnTo>
                  <a:pt x="18208" y="18208"/>
                </a:lnTo>
                <a:lnTo>
                  <a:pt x="37986" y="4883"/>
                </a:lnTo>
                <a:lnTo>
                  <a:pt x="62229" y="0"/>
                </a:lnTo>
                <a:lnTo>
                  <a:pt x="5588761" y="0"/>
                </a:lnTo>
                <a:lnTo>
                  <a:pt x="5613005" y="4883"/>
                </a:lnTo>
                <a:lnTo>
                  <a:pt x="5632783" y="18208"/>
                </a:lnTo>
                <a:lnTo>
                  <a:pt x="5646108" y="37986"/>
                </a:lnTo>
                <a:lnTo>
                  <a:pt x="5650991" y="62230"/>
                </a:lnTo>
                <a:lnTo>
                  <a:pt x="5650991" y="311150"/>
                </a:lnTo>
                <a:lnTo>
                  <a:pt x="5646108" y="335393"/>
                </a:lnTo>
                <a:lnTo>
                  <a:pt x="5632783" y="355171"/>
                </a:lnTo>
                <a:lnTo>
                  <a:pt x="5613005" y="368496"/>
                </a:lnTo>
                <a:lnTo>
                  <a:pt x="5588761" y="373380"/>
                </a:lnTo>
                <a:lnTo>
                  <a:pt x="62229" y="373380"/>
                </a:lnTo>
                <a:lnTo>
                  <a:pt x="37986" y="368496"/>
                </a:lnTo>
                <a:lnTo>
                  <a:pt x="18208" y="355171"/>
                </a:lnTo>
                <a:lnTo>
                  <a:pt x="4883" y="335393"/>
                </a:lnTo>
                <a:lnTo>
                  <a:pt x="0" y="311150"/>
                </a:lnTo>
                <a:lnTo>
                  <a:pt x="0" y="62230"/>
                </a:lnTo>
                <a:close/>
              </a:path>
            </a:pathLst>
          </a:custGeom>
          <a:ln w="22860">
            <a:solidFill>
              <a:srgbClr val="095A82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7372" y="2786329"/>
            <a:ext cx="49720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Calculating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Likelihood: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(p1) </a:t>
            </a:r>
            <a:r>
              <a:rPr sz="1400" dirty="0">
                <a:solidFill>
                  <a:srgbClr val="5F5F5F"/>
                </a:solidFill>
                <a:cs typeface="Calibri"/>
              </a:rPr>
              <a:t>*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(1-p2) </a:t>
            </a:r>
            <a:r>
              <a:rPr sz="1400" dirty="0">
                <a:solidFill>
                  <a:srgbClr val="5F5F5F"/>
                </a:solidFill>
                <a:cs typeface="Calibri"/>
              </a:rPr>
              <a:t>*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(p3) </a:t>
            </a:r>
            <a:r>
              <a:rPr sz="1400" dirty="0">
                <a:solidFill>
                  <a:srgbClr val="5F5F5F"/>
                </a:solidFill>
                <a:cs typeface="Calibri"/>
              </a:rPr>
              <a:t>*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(p4) </a:t>
            </a:r>
            <a:r>
              <a:rPr sz="1400" dirty="0">
                <a:solidFill>
                  <a:srgbClr val="5F5F5F"/>
                </a:solidFill>
                <a:cs typeface="Calibri"/>
              </a:rPr>
              <a:t>*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(1-p5) </a:t>
            </a:r>
            <a:r>
              <a:rPr sz="1400" dirty="0">
                <a:solidFill>
                  <a:srgbClr val="5F5F5F"/>
                </a:solidFill>
                <a:cs typeface="Calibri"/>
              </a:rPr>
              <a:t>*</a:t>
            </a:r>
            <a:r>
              <a:rPr sz="1400" spc="1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….*(1-pn)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2957" y="3321558"/>
            <a:ext cx="2959735" cy="307975"/>
          </a:xfrm>
          <a:prstGeom prst="rect">
            <a:avLst/>
          </a:prstGeom>
          <a:ln w="19811">
            <a:solidFill>
              <a:srgbClr val="9CB955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76530">
              <a:spcBef>
                <a:spcPts val="275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Outcome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coin </a:t>
            </a:r>
            <a:r>
              <a:rPr sz="1400" dirty="0">
                <a:solidFill>
                  <a:srgbClr val="5F5F5F"/>
                </a:solidFill>
                <a:cs typeface="Calibri"/>
              </a:rPr>
              <a:t>i = </a:t>
            </a:r>
            <a:r>
              <a:rPr sz="1400" spc="-5" dirty="0">
                <a:solidFill>
                  <a:srgbClr val="5F5F5F"/>
                </a:solidFill>
                <a:latin typeface="Cambria Math"/>
                <a:cs typeface="Cambria Math"/>
              </a:rPr>
              <a:t>𝑝</a:t>
            </a:r>
            <a:r>
              <a:rPr sz="1500" spc="-7" baseline="-16666" dirty="0">
                <a:solidFill>
                  <a:srgbClr val="5F5F5F"/>
                </a:solidFill>
                <a:latin typeface="Cambria Math"/>
                <a:cs typeface="Cambria Math"/>
              </a:rPr>
              <a:t>𝑖 </a:t>
            </a:r>
            <a:r>
              <a:rPr sz="1400" spc="-5" dirty="0">
                <a:solidFill>
                  <a:srgbClr val="5F5F5F"/>
                </a:solidFill>
                <a:latin typeface="Cambria Math"/>
                <a:cs typeface="Cambria Math"/>
              </a:rPr>
              <a:t>𝑦</a:t>
            </a:r>
            <a:r>
              <a:rPr sz="1500" spc="-7" baseline="-16666" dirty="0">
                <a:solidFill>
                  <a:srgbClr val="5F5F5F"/>
                </a:solidFill>
                <a:latin typeface="Cambria Math"/>
                <a:cs typeface="Cambria Math"/>
              </a:rPr>
              <a:t>𝑖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(1−</a:t>
            </a:r>
            <a:r>
              <a:rPr sz="1400" spc="-10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30" dirty="0">
                <a:solidFill>
                  <a:srgbClr val="5F5F5F"/>
                </a:solidFill>
                <a:latin typeface="Cambria Math"/>
                <a:cs typeface="Cambria Math"/>
              </a:rPr>
              <a:t>𝑝</a:t>
            </a:r>
            <a:r>
              <a:rPr sz="1500" spc="44" baseline="-16666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r>
              <a:rPr sz="1400" spc="30" dirty="0">
                <a:solidFill>
                  <a:srgbClr val="5F5F5F"/>
                </a:solidFill>
                <a:cs typeface="Calibri"/>
              </a:rPr>
              <a:t>)</a:t>
            </a:r>
            <a:r>
              <a:rPr sz="1500" spc="44" baseline="27777" dirty="0">
                <a:solidFill>
                  <a:srgbClr val="5F5F5F"/>
                </a:solidFill>
                <a:latin typeface="Cambria Math"/>
                <a:cs typeface="Cambria Math"/>
              </a:rPr>
              <a:t>1−𝑦</a:t>
            </a:r>
            <a:r>
              <a:rPr sz="1275" spc="44" baseline="19607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endParaRPr sz="1275" baseline="19607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2957" y="4054602"/>
            <a:ext cx="2959735" cy="312420"/>
          </a:xfrm>
          <a:custGeom>
            <a:avLst/>
            <a:gdLst/>
            <a:ahLst/>
            <a:cxnLst/>
            <a:rect l="l" t="t" r="r" b="b"/>
            <a:pathLst>
              <a:path w="2959735" h="312420">
                <a:moveTo>
                  <a:pt x="0" y="312420"/>
                </a:moveTo>
                <a:lnTo>
                  <a:pt x="2959608" y="312420"/>
                </a:lnTo>
                <a:lnTo>
                  <a:pt x="2959608" y="0"/>
                </a:lnTo>
                <a:lnTo>
                  <a:pt x="0" y="0"/>
                </a:lnTo>
                <a:lnTo>
                  <a:pt x="0" y="312420"/>
                </a:lnTo>
                <a:close/>
              </a:path>
            </a:pathLst>
          </a:custGeom>
          <a:ln w="19811">
            <a:solidFill>
              <a:srgbClr val="9CB955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3725" y="4174642"/>
            <a:ext cx="23304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000" spc="160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r>
              <a:rPr sz="1000" spc="-5" dirty="0">
                <a:solidFill>
                  <a:srgbClr val="5F5F5F"/>
                </a:solidFill>
                <a:latin typeface="Cambria Math"/>
                <a:cs typeface="Cambria Math"/>
              </a:rPr>
              <a:t>=</a:t>
            </a:r>
            <a:r>
              <a:rPr sz="1000" spc="35" dirty="0">
                <a:solidFill>
                  <a:srgbClr val="5F5F5F"/>
                </a:solidFill>
                <a:latin typeface="Cambria Math"/>
                <a:cs typeface="Cambria Math"/>
              </a:rPr>
              <a:t>1</a:t>
            </a:r>
            <a:endParaRPr sz="10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2098" y="4081678"/>
            <a:ext cx="11690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b="1" spc="-5" dirty="0">
                <a:solidFill>
                  <a:srgbClr val="5F5F5F"/>
                </a:solidFill>
                <a:cs typeface="Calibri"/>
              </a:rPr>
              <a:t>Likelihood </a:t>
            </a:r>
            <a:r>
              <a:rPr sz="1400" dirty="0">
                <a:solidFill>
                  <a:srgbClr val="5F5F5F"/>
                </a:solidFill>
                <a:cs typeface="Calibri"/>
              </a:rPr>
              <a:t>=</a:t>
            </a:r>
            <a:r>
              <a:rPr sz="1400" spc="-95" dirty="0">
                <a:solidFill>
                  <a:srgbClr val="5F5F5F"/>
                </a:solidFill>
                <a:cs typeface="Calibri"/>
              </a:rPr>
              <a:t> </a:t>
            </a:r>
            <a:r>
              <a:rPr sz="2100" spc="465" baseline="1984" dirty="0">
                <a:solidFill>
                  <a:srgbClr val="5F5F5F"/>
                </a:solidFill>
                <a:latin typeface="Cambria Math"/>
                <a:cs typeface="Cambria Math"/>
              </a:rPr>
              <a:t>ς</a:t>
            </a:r>
            <a:r>
              <a:rPr sz="1500" spc="465" baseline="33333" dirty="0">
                <a:solidFill>
                  <a:srgbClr val="5F5F5F"/>
                </a:solidFill>
                <a:latin typeface="Cambria Math"/>
                <a:cs typeface="Cambria Math"/>
              </a:rPr>
              <a:t>𝑛</a:t>
            </a:r>
            <a:endParaRPr sz="1500" baseline="33333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136" y="4081678"/>
            <a:ext cx="11614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spc="-10" dirty="0">
                <a:solidFill>
                  <a:srgbClr val="5F5F5F"/>
                </a:solidFill>
                <a:latin typeface="Cambria Math"/>
                <a:cs typeface="Cambria Math"/>
              </a:rPr>
              <a:t>𝑝</a:t>
            </a:r>
            <a:r>
              <a:rPr sz="1500" spc="-15" baseline="-16666" dirty="0">
                <a:solidFill>
                  <a:srgbClr val="5F5F5F"/>
                </a:solidFill>
                <a:latin typeface="Cambria Math"/>
                <a:cs typeface="Cambria Math"/>
              </a:rPr>
              <a:t>𝑖 </a:t>
            </a:r>
            <a:r>
              <a:rPr sz="1400" spc="-10" dirty="0">
                <a:solidFill>
                  <a:srgbClr val="5F5F5F"/>
                </a:solidFill>
                <a:latin typeface="Cambria Math"/>
                <a:cs typeface="Cambria Math"/>
              </a:rPr>
              <a:t>𝑦</a:t>
            </a:r>
            <a:r>
              <a:rPr sz="1500" spc="-15" baseline="-16666" dirty="0">
                <a:solidFill>
                  <a:srgbClr val="5F5F5F"/>
                </a:solidFill>
                <a:latin typeface="Cambria Math"/>
                <a:cs typeface="Cambria Math"/>
              </a:rPr>
              <a:t>𝑖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(1−</a:t>
            </a:r>
            <a:r>
              <a:rPr sz="1400" spc="-7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30" dirty="0">
                <a:solidFill>
                  <a:srgbClr val="5F5F5F"/>
                </a:solidFill>
                <a:latin typeface="Cambria Math"/>
                <a:cs typeface="Cambria Math"/>
              </a:rPr>
              <a:t>𝑝</a:t>
            </a:r>
            <a:r>
              <a:rPr sz="1500" spc="44" baseline="-16666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r>
              <a:rPr sz="1400" spc="30" dirty="0">
                <a:solidFill>
                  <a:srgbClr val="5F5F5F"/>
                </a:solidFill>
                <a:cs typeface="Calibri"/>
              </a:rPr>
              <a:t>)</a:t>
            </a:r>
            <a:r>
              <a:rPr sz="1500" spc="44" baseline="27777" dirty="0">
                <a:solidFill>
                  <a:srgbClr val="5F5F5F"/>
                </a:solidFill>
                <a:latin typeface="Cambria Math"/>
                <a:cs typeface="Cambria Math"/>
              </a:rPr>
              <a:t>1−𝑦</a:t>
            </a:r>
            <a:r>
              <a:rPr sz="1275" spc="44" baseline="19607" dirty="0">
                <a:solidFill>
                  <a:srgbClr val="5F5F5F"/>
                </a:solidFill>
                <a:latin typeface="Cambria Math"/>
                <a:cs typeface="Cambria Math"/>
              </a:rPr>
              <a:t>𝑖</a:t>
            </a:r>
            <a:endParaRPr sz="1275" baseline="19607">
              <a:solidFill>
                <a:prstClr val="black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9575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3330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Maximizing</a:t>
            </a:r>
            <a:r>
              <a:rPr sz="2800" spc="-25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Likelihood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905255" y="894575"/>
            <a:ext cx="7328916" cy="633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4588" y="891527"/>
            <a:ext cx="6836663" cy="688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3167" y="914400"/>
            <a:ext cx="7218045" cy="523240"/>
          </a:xfrm>
          <a:custGeom>
            <a:avLst/>
            <a:gdLst/>
            <a:ahLst/>
            <a:cxnLst/>
            <a:rect l="l" t="t" r="r" b="b"/>
            <a:pathLst>
              <a:path w="7218045" h="523240">
                <a:moveTo>
                  <a:pt x="0" y="522732"/>
                </a:moveTo>
                <a:lnTo>
                  <a:pt x="7217664" y="522732"/>
                </a:lnTo>
                <a:lnTo>
                  <a:pt x="7217664" y="0"/>
                </a:lnTo>
                <a:lnTo>
                  <a:pt x="0" y="0"/>
                </a:lnTo>
                <a:lnTo>
                  <a:pt x="0" y="5227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3167" y="914400"/>
            <a:ext cx="7218045" cy="523240"/>
          </a:xfrm>
          <a:custGeom>
            <a:avLst/>
            <a:gdLst/>
            <a:ahLst/>
            <a:cxnLst/>
            <a:rect l="l" t="t" r="r" b="b"/>
            <a:pathLst>
              <a:path w="7218045" h="523240">
                <a:moveTo>
                  <a:pt x="0" y="522732"/>
                </a:moveTo>
                <a:lnTo>
                  <a:pt x="7217664" y="522732"/>
                </a:lnTo>
                <a:lnTo>
                  <a:pt x="7217664" y="0"/>
                </a:lnTo>
                <a:lnTo>
                  <a:pt x="0" y="0"/>
                </a:lnTo>
                <a:lnTo>
                  <a:pt x="0" y="52273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85160" y="1552943"/>
            <a:ext cx="2799588" cy="423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74492" y="1235951"/>
            <a:ext cx="2714244" cy="12435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3072" y="1572767"/>
            <a:ext cx="2688590" cy="312420"/>
          </a:xfrm>
          <a:custGeom>
            <a:avLst/>
            <a:gdLst/>
            <a:ahLst/>
            <a:cxnLst/>
            <a:rect l="l" t="t" r="r" b="b"/>
            <a:pathLst>
              <a:path w="2688590" h="312419">
                <a:moveTo>
                  <a:pt x="0" y="312420"/>
                </a:moveTo>
                <a:lnTo>
                  <a:pt x="2688336" y="312420"/>
                </a:lnTo>
                <a:lnTo>
                  <a:pt x="2688336" y="0"/>
                </a:lnTo>
                <a:lnTo>
                  <a:pt x="0" y="0"/>
                </a:lnTo>
                <a:lnTo>
                  <a:pt x="0" y="312420"/>
                </a:lnTo>
                <a:close/>
              </a:path>
            </a:pathLst>
          </a:custGeom>
          <a:solidFill>
            <a:srgbClr val="289FC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43072" y="1572767"/>
            <a:ext cx="2688590" cy="312420"/>
          </a:xfrm>
          <a:custGeom>
            <a:avLst/>
            <a:gdLst/>
            <a:ahLst/>
            <a:cxnLst/>
            <a:rect l="l" t="t" r="r" b="b"/>
            <a:pathLst>
              <a:path w="2688590" h="312419">
                <a:moveTo>
                  <a:pt x="0" y="312420"/>
                </a:moveTo>
                <a:lnTo>
                  <a:pt x="2688336" y="312420"/>
                </a:lnTo>
                <a:lnTo>
                  <a:pt x="2688336" y="0"/>
                </a:lnTo>
                <a:lnTo>
                  <a:pt x="0" y="0"/>
                </a:lnTo>
                <a:lnTo>
                  <a:pt x="0" y="31242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71594" y="2041398"/>
            <a:ext cx="402590" cy="841375"/>
          </a:xfrm>
          <a:custGeom>
            <a:avLst/>
            <a:gdLst/>
            <a:ahLst/>
            <a:cxnLst/>
            <a:rect l="l" t="t" r="r" b="b"/>
            <a:pathLst>
              <a:path w="402589" h="841375">
                <a:moveTo>
                  <a:pt x="0" y="640079"/>
                </a:moveTo>
                <a:lnTo>
                  <a:pt x="100583" y="640079"/>
                </a:lnTo>
                <a:lnTo>
                  <a:pt x="100583" y="0"/>
                </a:lnTo>
                <a:lnTo>
                  <a:pt x="301751" y="0"/>
                </a:lnTo>
                <a:lnTo>
                  <a:pt x="301751" y="640079"/>
                </a:lnTo>
                <a:lnTo>
                  <a:pt x="402335" y="640079"/>
                </a:lnTo>
                <a:lnTo>
                  <a:pt x="201167" y="841247"/>
                </a:lnTo>
                <a:lnTo>
                  <a:pt x="0" y="640079"/>
                </a:lnTo>
                <a:close/>
              </a:path>
            </a:pathLst>
          </a:custGeom>
          <a:ln w="2286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2212" y="935482"/>
            <a:ext cx="6505575" cy="1793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likelihood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maximized,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such that 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coefficients predicted, </a:t>
            </a:r>
            <a:r>
              <a:rPr sz="1400" dirty="0">
                <a:solidFill>
                  <a:srgbClr val="5F5F5F"/>
                </a:solidFill>
                <a:cs typeface="Calibri"/>
              </a:rPr>
              <a:t>when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used give</a:t>
            </a:r>
            <a:r>
              <a:rPr sz="1400" spc="19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accurate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1400" spc="-5" dirty="0">
                <a:solidFill>
                  <a:srgbClr val="5F5F5F"/>
                </a:solidFill>
                <a:cs typeface="Calibri"/>
              </a:rPr>
              <a:t>outcomes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5"/>
              </a:spcBef>
            </a:pPr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47370" algn="ctr">
              <a:lnSpc>
                <a:spcPts val="1215"/>
              </a:lnSpc>
              <a:spcBef>
                <a:spcPts val="5"/>
              </a:spcBef>
              <a:tabLst>
                <a:tab pos="1867535" algn="l"/>
              </a:tabLst>
            </a:pPr>
            <a:r>
              <a:rPr sz="1400" b="1" spc="-5" dirty="0">
                <a:solidFill>
                  <a:srgbClr val="FFFFFF"/>
                </a:solidFill>
                <a:cs typeface="Calibri"/>
              </a:rPr>
              <a:t>Likelihood</a:t>
            </a:r>
            <a:r>
              <a:rPr sz="1400"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cs typeface="Calibri"/>
              </a:rPr>
              <a:t>=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sz="2100" spc="465" baseline="1984" dirty="0">
                <a:solidFill>
                  <a:srgbClr val="FFFFFF"/>
                </a:solidFill>
                <a:latin typeface="Cambria Math"/>
                <a:cs typeface="Cambria Math"/>
              </a:rPr>
              <a:t>ς</a:t>
            </a:r>
            <a:r>
              <a:rPr sz="1500" spc="465" baseline="33333" dirty="0">
                <a:solidFill>
                  <a:srgbClr val="FFFFFF"/>
                </a:solidFill>
                <a:latin typeface="Cambria Math"/>
                <a:cs typeface="Cambria Math"/>
              </a:rPr>
              <a:t>𝑛	</a:t>
            </a:r>
            <a:r>
              <a:rPr sz="1400" spc="-10" dirty="0">
                <a:solidFill>
                  <a:srgbClr val="FFFFFF"/>
                </a:solidFill>
                <a:latin typeface="Cambria Math"/>
                <a:cs typeface="Cambria Math"/>
              </a:rPr>
              <a:t>𝑝</a:t>
            </a:r>
            <a:r>
              <a:rPr sz="1500" spc="-15" baseline="-16666" dirty="0">
                <a:solidFill>
                  <a:srgbClr val="FFFFFF"/>
                </a:solidFill>
                <a:latin typeface="Cambria Math"/>
                <a:cs typeface="Cambria Math"/>
              </a:rPr>
              <a:t>𝑖  </a:t>
            </a:r>
            <a:r>
              <a:rPr sz="1400" spc="-10" dirty="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sz="1500" spc="-15" baseline="-16666" dirty="0">
                <a:solidFill>
                  <a:srgbClr val="FFFFFF"/>
                </a:solidFill>
                <a:latin typeface="Cambria Math"/>
                <a:cs typeface="Cambria Math"/>
              </a:rPr>
              <a:t>𝑖 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(1−</a:t>
            </a:r>
            <a:r>
              <a:rPr sz="1400" spc="-1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Cambria Math"/>
                <a:cs typeface="Cambria Math"/>
              </a:rPr>
              <a:t>𝑝</a:t>
            </a:r>
            <a:r>
              <a:rPr sz="1500" spc="44" baseline="-16666" dirty="0">
                <a:solidFill>
                  <a:srgbClr val="FFFFFF"/>
                </a:solidFill>
                <a:latin typeface="Cambria Math"/>
                <a:cs typeface="Cambria Math"/>
              </a:rPr>
              <a:t>𝑖</a:t>
            </a:r>
            <a:r>
              <a:rPr sz="1400" spc="30" dirty="0">
                <a:solidFill>
                  <a:srgbClr val="FFFFFF"/>
                </a:solidFill>
                <a:cs typeface="Calibri"/>
              </a:rPr>
              <a:t>)</a:t>
            </a:r>
            <a:r>
              <a:rPr sz="1500" spc="44" baseline="27777" dirty="0">
                <a:solidFill>
                  <a:srgbClr val="FFFFFF"/>
                </a:solidFill>
                <a:latin typeface="Cambria Math"/>
                <a:cs typeface="Cambria Math"/>
              </a:rPr>
              <a:t>1−𝑦</a:t>
            </a:r>
            <a:r>
              <a:rPr sz="1275" spc="44" baseline="19607" dirty="0">
                <a:solidFill>
                  <a:srgbClr val="FFFFFF"/>
                </a:solidFill>
                <a:latin typeface="Cambria Math"/>
                <a:cs typeface="Cambria Math"/>
              </a:rPr>
              <a:t>𝑖</a:t>
            </a:r>
            <a:endParaRPr sz="1275" baseline="19607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441959" algn="ctr">
              <a:lnSpc>
                <a:spcPts val="735"/>
              </a:lnSpc>
            </a:pPr>
            <a:r>
              <a:rPr sz="1000" spc="35" dirty="0">
                <a:solidFill>
                  <a:srgbClr val="FFFFFF"/>
                </a:solidFill>
                <a:latin typeface="Cambria Math"/>
                <a:cs typeface="Cambria Math"/>
              </a:rPr>
              <a:t>𝑖=1</a:t>
            </a:r>
            <a:endParaRPr sz="1000">
              <a:solidFill>
                <a:prstClr val="black"/>
              </a:solidFill>
              <a:latin typeface="Cambria Math"/>
              <a:cs typeface="Cambria Math"/>
            </a:endParaRPr>
          </a:p>
          <a:p>
            <a:pPr>
              <a:spcBef>
                <a:spcPts val="30"/>
              </a:spcBef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0275" marR="2906395" algn="just"/>
            <a:r>
              <a:rPr sz="1400" b="1" dirty="0">
                <a:solidFill>
                  <a:srgbClr val="F19C13"/>
                </a:solidFill>
                <a:cs typeface="Calibri"/>
              </a:rPr>
              <a:t>L  O  G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3951" y="2920022"/>
            <a:ext cx="3811524" cy="4190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53283" y="2599931"/>
            <a:ext cx="3727704" cy="12435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21864" y="2939795"/>
            <a:ext cx="3700779" cy="307975"/>
          </a:xfrm>
          <a:custGeom>
            <a:avLst/>
            <a:gdLst/>
            <a:ahLst/>
            <a:cxnLst/>
            <a:rect l="l" t="t" r="r" b="b"/>
            <a:pathLst>
              <a:path w="3700779" h="307975">
                <a:moveTo>
                  <a:pt x="0" y="307848"/>
                </a:moveTo>
                <a:lnTo>
                  <a:pt x="3700272" y="307848"/>
                </a:lnTo>
                <a:lnTo>
                  <a:pt x="3700272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289FCE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21864" y="2939795"/>
            <a:ext cx="3700779" cy="307975"/>
          </a:xfrm>
          <a:custGeom>
            <a:avLst/>
            <a:gdLst/>
            <a:ahLst/>
            <a:cxnLst/>
            <a:rect l="l" t="t" r="r" b="b"/>
            <a:pathLst>
              <a:path w="3700779" h="307975">
                <a:moveTo>
                  <a:pt x="0" y="307848"/>
                </a:moveTo>
                <a:lnTo>
                  <a:pt x="3700272" y="307848"/>
                </a:lnTo>
                <a:lnTo>
                  <a:pt x="3700272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61790" y="3055366"/>
            <a:ext cx="23304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000" spc="160" dirty="0">
                <a:solidFill>
                  <a:srgbClr val="FFFFFF"/>
                </a:solidFill>
                <a:latin typeface="Cambria Math"/>
                <a:cs typeface="Cambria Math"/>
              </a:rPr>
              <a:t>𝑖</a:t>
            </a:r>
            <a:r>
              <a:rPr sz="1000" spc="-5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000" spc="35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0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14192" y="2962402"/>
            <a:ext cx="3453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1595755" algn="l"/>
              </a:tabLst>
            </a:pPr>
            <a:r>
              <a:rPr sz="1400" b="1" spc="-5" dirty="0">
                <a:solidFill>
                  <a:srgbClr val="FFFFFF"/>
                </a:solidFill>
                <a:cs typeface="Calibri"/>
              </a:rPr>
              <a:t>Log Likelihood</a:t>
            </a:r>
            <a:r>
              <a:rPr sz="1400" b="1" spc="-1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cs typeface="Calibri"/>
              </a:rPr>
              <a:t>=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sz="2100" spc="209" baseline="1984" dirty="0">
                <a:solidFill>
                  <a:srgbClr val="FFFFFF"/>
                </a:solidFill>
                <a:latin typeface="Cambria Math"/>
                <a:cs typeface="Cambria Math"/>
              </a:rPr>
              <a:t>σ</a:t>
            </a:r>
            <a:r>
              <a:rPr sz="1500" spc="209" baseline="33333" dirty="0">
                <a:solidFill>
                  <a:srgbClr val="FFFFFF"/>
                </a:solidFill>
                <a:latin typeface="Cambria Math"/>
                <a:cs typeface="Cambria Math"/>
              </a:rPr>
              <a:t>𝑛	</a:t>
            </a:r>
            <a:r>
              <a:rPr sz="1400" spc="15" dirty="0">
                <a:solidFill>
                  <a:srgbClr val="FFFFFF"/>
                </a:solidFill>
                <a:cs typeface="Calibri"/>
              </a:rPr>
              <a:t>[</a:t>
            </a:r>
            <a:r>
              <a:rPr sz="1400" spc="15" dirty="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sz="1500" spc="22" baseline="-16666" dirty="0">
                <a:solidFill>
                  <a:srgbClr val="FFFFFF"/>
                </a:solidFill>
                <a:latin typeface="Cambria Math"/>
                <a:cs typeface="Cambria Math"/>
              </a:rPr>
              <a:t>𝑖</a:t>
            </a:r>
            <a:r>
              <a:rPr sz="1400" spc="15" dirty="0">
                <a:solidFill>
                  <a:srgbClr val="FFFFFF"/>
                </a:solidFill>
                <a:cs typeface="Calibri"/>
              </a:rPr>
              <a:t>ln </a:t>
            </a:r>
            <a:r>
              <a:rPr sz="1400" spc="-10" dirty="0">
                <a:solidFill>
                  <a:srgbClr val="FFFFFF"/>
                </a:solidFill>
                <a:latin typeface="Cambria Math"/>
                <a:cs typeface="Cambria Math"/>
              </a:rPr>
              <a:t>𝑝</a:t>
            </a:r>
            <a:r>
              <a:rPr sz="1500" spc="-15" baseline="-16666" dirty="0">
                <a:solidFill>
                  <a:srgbClr val="FFFFFF"/>
                </a:solidFill>
                <a:latin typeface="Cambria Math"/>
                <a:cs typeface="Cambria Math"/>
              </a:rPr>
              <a:t>𝑖 </a:t>
            </a:r>
            <a:r>
              <a:rPr sz="1400" dirty="0">
                <a:solidFill>
                  <a:srgbClr val="FFFFFF"/>
                </a:solidFill>
                <a:cs typeface="Calibri"/>
              </a:rPr>
              <a:t>+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(1− </a:t>
            </a:r>
            <a:r>
              <a:rPr sz="1400" spc="-10" dirty="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sz="1500" spc="-15" baseline="-16666" dirty="0">
                <a:solidFill>
                  <a:srgbClr val="FFFFFF"/>
                </a:solidFill>
                <a:latin typeface="Cambria Math"/>
                <a:cs typeface="Cambria Math"/>
              </a:rPr>
              <a:t>𝑖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)ln(1−</a:t>
            </a:r>
            <a:r>
              <a:rPr sz="1400" spc="-15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mbria Math"/>
                <a:cs typeface="Cambria Math"/>
              </a:rPr>
              <a:t>𝑝</a:t>
            </a:r>
            <a:r>
              <a:rPr sz="1500" spc="22" baseline="-16666" dirty="0">
                <a:solidFill>
                  <a:srgbClr val="FFFFFF"/>
                </a:solidFill>
                <a:latin typeface="Cambria Math"/>
                <a:cs typeface="Cambria Math"/>
              </a:rPr>
              <a:t>𝑖</a:t>
            </a:r>
            <a:r>
              <a:rPr sz="1400" spc="15" dirty="0">
                <a:solidFill>
                  <a:srgbClr val="FFFFFF"/>
                </a:solidFill>
                <a:cs typeface="Calibri"/>
              </a:rPr>
              <a:t>)]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2083" y="3424428"/>
            <a:ext cx="515112" cy="4526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7958" y="3486150"/>
            <a:ext cx="7490459" cy="307975"/>
          </a:xfrm>
          <a:prstGeom prst="rect">
            <a:avLst/>
          </a:prstGeom>
          <a:ln w="19811">
            <a:solidFill>
              <a:srgbClr val="16A995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spcBef>
                <a:spcPts val="275"/>
              </a:spcBef>
            </a:pPr>
            <a:r>
              <a:rPr sz="1400" b="1" spc="-5" dirty="0">
                <a:solidFill>
                  <a:srgbClr val="5F5F5F"/>
                </a:solidFill>
                <a:cs typeface="Calibri"/>
              </a:rPr>
              <a:t>Note: </a:t>
            </a:r>
            <a:r>
              <a:rPr sz="1400" dirty="0">
                <a:solidFill>
                  <a:srgbClr val="5F5F5F"/>
                </a:solidFill>
                <a:cs typeface="Calibri"/>
              </a:rPr>
              <a:t>Since, its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difficult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maximize </a:t>
            </a:r>
            <a:r>
              <a:rPr sz="1400" dirty="0">
                <a:solidFill>
                  <a:srgbClr val="5F5F5F"/>
                </a:solidFill>
                <a:cs typeface="Calibri"/>
              </a:rPr>
              <a:t>a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product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, </a:t>
            </a:r>
            <a:r>
              <a:rPr sz="1400" dirty="0">
                <a:solidFill>
                  <a:srgbClr val="5F5F5F"/>
                </a:solidFill>
                <a:cs typeface="Calibri"/>
              </a:rPr>
              <a:t>so log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product 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taken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order to convert </a:t>
            </a:r>
            <a:r>
              <a:rPr sz="1400" dirty="0">
                <a:solidFill>
                  <a:srgbClr val="5F5F5F"/>
                </a:solidFill>
                <a:cs typeface="Calibri"/>
              </a:rPr>
              <a:t>it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to</a:t>
            </a:r>
            <a:r>
              <a:rPr sz="1400" spc="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sum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5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3568" y="1721358"/>
            <a:ext cx="533400" cy="636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AutoShape 6" descr="Image result for machine language"/>
          <p:cNvSpPr>
            <a:spLocks noChangeAspect="1" noChangeArrowheads="1"/>
          </p:cNvSpPr>
          <p:nvPr/>
        </p:nvSpPr>
        <p:spPr bwMode="auto">
          <a:xfrm>
            <a:off x="77788" y="-72232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3988" y="3969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IN" sz="900">
              <a:solidFill>
                <a:prstClr val="black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471017" y="324053"/>
            <a:ext cx="5704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95A82"/>
                </a:solidFill>
                <a:cs typeface="Calibri"/>
              </a:rPr>
              <a:t>The Likelihood </a:t>
            </a:r>
            <a:r>
              <a:rPr sz="2800" b="1" spc="-10" dirty="0">
                <a:solidFill>
                  <a:srgbClr val="095A82"/>
                </a:solidFill>
                <a:cs typeface="Calibri"/>
              </a:rPr>
              <a:t>Parameter </a:t>
            </a:r>
            <a:r>
              <a:rPr sz="2800" b="1" spc="-5" dirty="0">
                <a:solidFill>
                  <a:srgbClr val="095A82"/>
                </a:solidFill>
                <a:cs typeface="Calibri"/>
              </a:rPr>
              <a:t>with</a:t>
            </a:r>
            <a:r>
              <a:rPr sz="2800" b="1" spc="50" dirty="0">
                <a:solidFill>
                  <a:srgbClr val="095A82"/>
                </a:solidFill>
                <a:cs typeface="Calibri"/>
              </a:rPr>
              <a:t> </a:t>
            </a:r>
            <a:r>
              <a:rPr sz="2800" b="1" spc="-5" dirty="0">
                <a:solidFill>
                  <a:srgbClr val="095A82"/>
                </a:solidFill>
                <a:cs typeface="Calibri"/>
              </a:rPr>
              <a:t>Python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1885950" y="991361"/>
            <a:ext cx="5374005" cy="372110"/>
          </a:xfrm>
          <a:custGeom>
            <a:avLst/>
            <a:gdLst/>
            <a:ahLst/>
            <a:cxnLst/>
            <a:rect l="l" t="t" r="r" b="b"/>
            <a:pathLst>
              <a:path w="5374005" h="372109">
                <a:moveTo>
                  <a:pt x="0" y="61975"/>
                </a:moveTo>
                <a:lnTo>
                  <a:pt x="4861" y="37826"/>
                </a:lnTo>
                <a:lnTo>
                  <a:pt x="18129" y="18129"/>
                </a:lnTo>
                <a:lnTo>
                  <a:pt x="37826" y="4861"/>
                </a:lnTo>
                <a:lnTo>
                  <a:pt x="61975" y="0"/>
                </a:lnTo>
                <a:lnTo>
                  <a:pt x="5311648" y="0"/>
                </a:lnTo>
                <a:lnTo>
                  <a:pt x="5335797" y="4861"/>
                </a:lnTo>
                <a:lnTo>
                  <a:pt x="5355494" y="18129"/>
                </a:lnTo>
                <a:lnTo>
                  <a:pt x="5368762" y="37826"/>
                </a:lnTo>
                <a:lnTo>
                  <a:pt x="5373624" y="61975"/>
                </a:lnTo>
                <a:lnTo>
                  <a:pt x="5373624" y="309879"/>
                </a:lnTo>
                <a:lnTo>
                  <a:pt x="5368762" y="334029"/>
                </a:lnTo>
                <a:lnTo>
                  <a:pt x="5355494" y="353726"/>
                </a:lnTo>
                <a:lnTo>
                  <a:pt x="5335797" y="366994"/>
                </a:lnTo>
                <a:lnTo>
                  <a:pt x="5311648" y="371855"/>
                </a:lnTo>
                <a:lnTo>
                  <a:pt x="61975" y="371855"/>
                </a:lnTo>
                <a:lnTo>
                  <a:pt x="37826" y="366994"/>
                </a:lnTo>
                <a:lnTo>
                  <a:pt x="18129" y="353726"/>
                </a:lnTo>
                <a:lnTo>
                  <a:pt x="4861" y="334029"/>
                </a:lnTo>
                <a:lnTo>
                  <a:pt x="0" y="309879"/>
                </a:lnTo>
                <a:lnTo>
                  <a:pt x="0" y="61975"/>
                </a:lnTo>
                <a:close/>
              </a:path>
            </a:pathLst>
          </a:custGeom>
          <a:ln w="22860">
            <a:solidFill>
              <a:srgbClr val="31ACA6"/>
            </a:solidFill>
            <a:prstDash val="sysDot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2051050" y="1045209"/>
            <a:ext cx="5041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solidFill>
                  <a:srgbClr val="5F5F5F"/>
                </a:solidFill>
                <a:cs typeface="Calibri"/>
              </a:rPr>
              <a:t>Recall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python output, where you estimated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for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Logit</a:t>
            </a:r>
            <a:r>
              <a:rPr sz="1400" spc="6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equation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2795776" y="1561727"/>
            <a:ext cx="3561972" cy="2991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6"/>
          <p:cNvSpPr/>
          <p:nvPr/>
        </p:nvSpPr>
        <p:spPr>
          <a:xfrm>
            <a:off x="2772155" y="1490472"/>
            <a:ext cx="3599815" cy="3086100"/>
          </a:xfrm>
          <a:custGeom>
            <a:avLst/>
            <a:gdLst/>
            <a:ahLst/>
            <a:cxnLst/>
            <a:rect l="l" t="t" r="r" b="b"/>
            <a:pathLst>
              <a:path w="3599815" h="3086100">
                <a:moveTo>
                  <a:pt x="0" y="3086100"/>
                </a:moveTo>
                <a:lnTo>
                  <a:pt x="3599688" y="3086100"/>
                </a:lnTo>
                <a:lnTo>
                  <a:pt x="3599688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9144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7"/>
          <p:cNvSpPr/>
          <p:nvPr/>
        </p:nvSpPr>
        <p:spPr>
          <a:xfrm>
            <a:off x="4898897" y="2801873"/>
            <a:ext cx="1449705" cy="181610"/>
          </a:xfrm>
          <a:custGeom>
            <a:avLst/>
            <a:gdLst/>
            <a:ahLst/>
            <a:cxnLst/>
            <a:rect l="l" t="t" r="r" b="b"/>
            <a:pathLst>
              <a:path w="1449704" h="181610">
                <a:moveTo>
                  <a:pt x="0" y="181356"/>
                </a:moveTo>
                <a:lnTo>
                  <a:pt x="1449324" y="181356"/>
                </a:lnTo>
                <a:lnTo>
                  <a:pt x="1449324" y="0"/>
                </a:lnTo>
                <a:lnTo>
                  <a:pt x="0" y="0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487" y="857631"/>
            <a:ext cx="821055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2225177"/>
            <a:ext cx="74295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7. Residual Analysis</a:t>
            </a:r>
            <a:endParaRPr sz="3300" dirty="0">
              <a:solidFill>
                <a:prstClr val="black"/>
              </a:solidFill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546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875" y="2498946"/>
            <a:ext cx="9123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indent="3810" algn="ctr">
              <a:spcBef>
                <a:spcPts val="50"/>
              </a:spcBef>
            </a:pPr>
            <a:r>
              <a:rPr lang="en-IN" sz="3600" dirty="0" smtClean="0">
                <a:solidFill>
                  <a:srgbClr val="002060"/>
                </a:solidFill>
              </a:rPr>
              <a:t>Residual Analysis</a:t>
            </a:r>
            <a:endParaRPr lang="en-IN" sz="3600" spc="-3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564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Residual</a:t>
            </a:r>
            <a:r>
              <a:rPr sz="2800" spc="-5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Analysis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71017" y="841984"/>
            <a:ext cx="4857750" cy="367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60680" indent="-286385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When </a:t>
            </a:r>
            <a:r>
              <a:rPr sz="1400" dirty="0">
                <a:solidFill>
                  <a:srgbClr val="5F5F5F"/>
                </a:solidFill>
                <a:cs typeface="Calibri"/>
              </a:rPr>
              <a:t>you perform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simple </a:t>
            </a:r>
            <a:r>
              <a:rPr sz="1400" dirty="0">
                <a:solidFill>
                  <a:srgbClr val="5F5F5F"/>
                </a:solidFill>
                <a:cs typeface="Calibri"/>
              </a:rPr>
              <a:t>linear regression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(or other type  </a:t>
            </a:r>
            <a:r>
              <a:rPr sz="1400" dirty="0">
                <a:solidFill>
                  <a:srgbClr val="5F5F5F"/>
                </a:solidFill>
                <a:cs typeface="Calibri"/>
              </a:rPr>
              <a:t>of regression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analysis), </a:t>
            </a:r>
            <a:r>
              <a:rPr sz="1400" dirty="0">
                <a:solidFill>
                  <a:srgbClr val="5F5F5F"/>
                </a:solidFill>
                <a:cs typeface="Calibri"/>
              </a:rPr>
              <a:t>you get a line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best</a:t>
            </a:r>
            <a:r>
              <a:rPr sz="1400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fit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data points usually don’t </a:t>
            </a:r>
            <a:r>
              <a:rPr sz="1400" dirty="0">
                <a:solidFill>
                  <a:srgbClr val="5F5F5F"/>
                </a:solidFill>
                <a:cs typeface="Calibri"/>
              </a:rPr>
              <a:t>fall </a:t>
            </a:r>
            <a:r>
              <a:rPr sz="1400" i="1" dirty="0">
                <a:solidFill>
                  <a:srgbClr val="5F5F5F"/>
                </a:solidFill>
                <a:cs typeface="Calibri"/>
              </a:rPr>
              <a:t>exactly </a:t>
            </a:r>
            <a:r>
              <a:rPr sz="1400" dirty="0">
                <a:solidFill>
                  <a:srgbClr val="5F5F5F"/>
                </a:solidFill>
                <a:cs typeface="Calibri"/>
              </a:rPr>
              <a:t>on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this</a:t>
            </a:r>
            <a:r>
              <a:rPr sz="1400" spc="6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regression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>
              <a:spcBef>
                <a:spcPts val="840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equation</a:t>
            </a:r>
            <a:r>
              <a:rPr sz="1400" spc="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line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marR="74930" indent="-286385">
              <a:lnSpc>
                <a:spcPct val="150200"/>
              </a:lnSpc>
              <a:spcBef>
                <a:spcPts val="69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vertical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distance between </a:t>
            </a:r>
            <a:r>
              <a:rPr sz="1400" dirty="0">
                <a:solidFill>
                  <a:srgbClr val="5F5F5F"/>
                </a:solidFill>
                <a:cs typeface="Calibri"/>
              </a:rPr>
              <a:t>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data point and 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regression  line 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termed </a:t>
            </a:r>
            <a:r>
              <a:rPr sz="1400" dirty="0">
                <a:solidFill>
                  <a:srgbClr val="5F5F5F"/>
                </a:solidFill>
                <a:cs typeface="Calibri"/>
              </a:rPr>
              <a:t>as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Residual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5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Residual is positive, if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data points </a:t>
            </a:r>
            <a:r>
              <a:rPr sz="1400" dirty="0">
                <a:solidFill>
                  <a:srgbClr val="5F5F5F"/>
                </a:solidFill>
                <a:cs typeface="Calibri"/>
              </a:rPr>
              <a:t>are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above </a:t>
            </a:r>
            <a:r>
              <a:rPr sz="1400" dirty="0">
                <a:solidFill>
                  <a:srgbClr val="5F5F5F"/>
                </a:solidFill>
                <a:cs typeface="Calibri"/>
              </a:rPr>
              <a:t>regression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line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Negative, if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they </a:t>
            </a:r>
            <a:r>
              <a:rPr sz="1400" dirty="0">
                <a:solidFill>
                  <a:srgbClr val="5F5F5F"/>
                </a:solidFill>
                <a:cs typeface="Calibri"/>
              </a:rPr>
              <a:t>are below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regression</a:t>
            </a:r>
            <a:r>
              <a:rPr sz="1400" spc="-1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line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299085" marR="69215" indent="-286385">
              <a:lnSpc>
                <a:spcPct val="150000"/>
              </a:lnSpc>
              <a:spcBef>
                <a:spcPts val="69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Zero </a:t>
            </a:r>
            <a:r>
              <a:rPr sz="1400" dirty="0">
                <a:solidFill>
                  <a:srgbClr val="5F5F5F"/>
                </a:solidFill>
                <a:cs typeface="Calibri"/>
              </a:rPr>
              <a:t>residual 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obtained, </a:t>
            </a:r>
            <a:r>
              <a:rPr sz="1400" dirty="0">
                <a:solidFill>
                  <a:srgbClr val="5F5F5F"/>
                </a:solidFill>
                <a:cs typeface="Calibri"/>
              </a:rPr>
              <a:t>if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regression line passes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through  the data</a:t>
            </a:r>
            <a:r>
              <a:rPr sz="1400" spc="1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point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7340" y="1013459"/>
            <a:ext cx="3186411" cy="173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141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Res</a:t>
            </a:r>
            <a:r>
              <a:rPr sz="2800" spc="-20" dirty="0">
                <a:solidFill>
                  <a:srgbClr val="095A82"/>
                </a:solidFill>
              </a:rPr>
              <a:t>i</a:t>
            </a:r>
            <a:r>
              <a:rPr sz="2800" spc="-5" dirty="0">
                <a:solidFill>
                  <a:srgbClr val="095A82"/>
                </a:solidFill>
              </a:rPr>
              <a:t>dua</a:t>
            </a:r>
            <a:r>
              <a:rPr sz="2800" spc="-20" dirty="0">
                <a:solidFill>
                  <a:srgbClr val="095A82"/>
                </a:solidFill>
              </a:rPr>
              <a:t>l</a:t>
            </a:r>
            <a:r>
              <a:rPr sz="2800" spc="-5" dirty="0">
                <a:solidFill>
                  <a:srgbClr val="095A82"/>
                </a:solidFill>
              </a:rPr>
              <a:t>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71017" y="841984"/>
            <a:ext cx="7854315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Difference between the observed </a:t>
            </a:r>
            <a:r>
              <a:rPr sz="1400" dirty="0">
                <a:solidFill>
                  <a:srgbClr val="5F5F5F"/>
                </a:solidFill>
                <a:cs typeface="Calibri"/>
              </a:rPr>
              <a:t>value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the dependent </a:t>
            </a:r>
            <a:r>
              <a:rPr sz="1400" dirty="0">
                <a:solidFill>
                  <a:srgbClr val="5F5F5F"/>
                </a:solidFill>
                <a:cs typeface="Calibri"/>
              </a:rPr>
              <a:t>value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(say </a:t>
            </a:r>
            <a:r>
              <a:rPr sz="1400" dirty="0">
                <a:solidFill>
                  <a:srgbClr val="5F5F5F"/>
                </a:solidFill>
                <a:cs typeface="Calibri"/>
              </a:rPr>
              <a:t>y)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and the predicted </a:t>
            </a:r>
            <a:r>
              <a:rPr sz="1400" dirty="0">
                <a:solidFill>
                  <a:srgbClr val="5F5F5F"/>
                </a:solidFill>
                <a:cs typeface="Calibri"/>
              </a:rPr>
              <a:t>value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(say </a:t>
            </a:r>
            <a:r>
              <a:rPr sz="1400" spc="-360" dirty="0">
                <a:solidFill>
                  <a:srgbClr val="5F5F5F"/>
                </a:solidFill>
                <a:latin typeface="Cambria Math"/>
                <a:cs typeface="Cambria Math"/>
              </a:rPr>
              <a:t>𝑦ො</a:t>
            </a:r>
            <a:r>
              <a:rPr sz="1400" spc="-360" dirty="0">
                <a:solidFill>
                  <a:srgbClr val="5F5F5F"/>
                </a:solidFill>
                <a:cs typeface="Calibri"/>
              </a:rPr>
              <a:t>)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70" dirty="0">
                <a:solidFill>
                  <a:srgbClr val="5F5F5F"/>
                </a:solidFill>
                <a:cs typeface="Calibri"/>
              </a:rPr>
              <a:t>is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called the</a:t>
            </a:r>
            <a:r>
              <a:rPr sz="1400" spc="1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b="1" dirty="0">
                <a:solidFill>
                  <a:srgbClr val="5F5F5F"/>
                </a:solidFill>
                <a:cs typeface="Calibri"/>
              </a:rPr>
              <a:t>Residual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Expressed as: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Residual (e) </a:t>
            </a:r>
            <a:r>
              <a:rPr sz="1400" dirty="0">
                <a:solidFill>
                  <a:srgbClr val="5F5F5F"/>
                </a:solidFill>
                <a:cs typeface="Calibri"/>
              </a:rPr>
              <a:t>=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Observed </a:t>
            </a:r>
            <a:r>
              <a:rPr sz="1400" dirty="0">
                <a:solidFill>
                  <a:srgbClr val="5F5F5F"/>
                </a:solidFill>
                <a:cs typeface="Calibri"/>
              </a:rPr>
              <a:t>value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(y) </a:t>
            </a:r>
            <a:r>
              <a:rPr sz="1400" dirty="0">
                <a:solidFill>
                  <a:srgbClr val="5F5F5F"/>
                </a:solidFill>
                <a:cs typeface="Calibri"/>
              </a:rPr>
              <a:t>– Predicted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Value</a:t>
            </a:r>
            <a:r>
              <a:rPr sz="1400" spc="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280" dirty="0">
                <a:solidFill>
                  <a:srgbClr val="5F5F5F"/>
                </a:solidFill>
                <a:cs typeface="Calibri"/>
              </a:rPr>
              <a:t>(</a:t>
            </a:r>
            <a:r>
              <a:rPr sz="1400" spc="-280" dirty="0">
                <a:solidFill>
                  <a:srgbClr val="5F5F5F"/>
                </a:solidFill>
                <a:latin typeface="Cambria Math"/>
                <a:cs typeface="Cambria Math"/>
              </a:rPr>
              <a:t>𝑦ො</a:t>
            </a:r>
            <a:r>
              <a:rPr sz="1400" spc="-280" dirty="0">
                <a:solidFill>
                  <a:srgbClr val="5F5F5F"/>
                </a:solidFill>
                <a:cs typeface="Calibri"/>
              </a:rPr>
              <a:t>)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Sum and mean of 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residual 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equal </a:t>
            </a:r>
            <a:r>
              <a:rPr sz="1400" dirty="0">
                <a:solidFill>
                  <a:srgbClr val="5F5F5F"/>
                </a:solidFill>
                <a:cs typeface="Calibri"/>
              </a:rPr>
              <a:t>to 0, </a:t>
            </a:r>
            <a:r>
              <a:rPr sz="2100" spc="284" baseline="1984" dirty="0">
                <a:solidFill>
                  <a:srgbClr val="5F5F5F"/>
                </a:solidFill>
                <a:latin typeface="Cambria Math"/>
                <a:cs typeface="Cambria Math"/>
              </a:rPr>
              <a:t>σ </a:t>
            </a:r>
            <a:r>
              <a:rPr sz="1400" dirty="0">
                <a:solidFill>
                  <a:srgbClr val="5F5F5F"/>
                </a:solidFill>
                <a:latin typeface="Cambria Math"/>
                <a:cs typeface="Cambria Math"/>
              </a:rPr>
              <a:t>𝑒 </a:t>
            </a:r>
            <a:r>
              <a:rPr sz="1400" dirty="0">
                <a:solidFill>
                  <a:srgbClr val="5F5F5F"/>
                </a:solidFill>
                <a:cs typeface="Calibri"/>
              </a:rPr>
              <a:t>=</a:t>
            </a:r>
            <a:r>
              <a:rPr sz="1400" spc="-22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0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5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090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Residual</a:t>
            </a:r>
            <a:r>
              <a:rPr sz="2800" spc="-40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Plots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71017" y="948055"/>
            <a:ext cx="7957820" cy="648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A linear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model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chosen: If the points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residual plot </a:t>
            </a:r>
            <a:r>
              <a:rPr sz="1400" dirty="0">
                <a:solidFill>
                  <a:srgbClr val="5F5F5F"/>
                </a:solidFill>
                <a:cs typeface="Calibri"/>
              </a:rPr>
              <a:t>are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randomly </a:t>
            </a:r>
            <a:r>
              <a:rPr sz="1400" dirty="0">
                <a:solidFill>
                  <a:srgbClr val="5F5F5F"/>
                </a:solidFill>
                <a:cs typeface="Calibri"/>
              </a:rPr>
              <a:t>dispersed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around 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horizontal</a:t>
            </a:r>
            <a:r>
              <a:rPr sz="1400" spc="1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axis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non </a:t>
            </a:r>
            <a:r>
              <a:rPr sz="1400" dirty="0">
                <a:solidFill>
                  <a:srgbClr val="5F5F5F"/>
                </a:solidFill>
                <a:cs typeface="Calibri"/>
              </a:rPr>
              <a:t>– linear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model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chosen: If the points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residual plot </a:t>
            </a:r>
            <a:r>
              <a:rPr sz="1400" dirty="0">
                <a:solidFill>
                  <a:srgbClr val="5F5F5F"/>
                </a:solidFill>
                <a:cs typeface="Calibri"/>
              </a:rPr>
              <a:t>are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systematically</a:t>
            </a:r>
            <a:r>
              <a:rPr sz="1400" spc="7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distributed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029" y="1893304"/>
            <a:ext cx="2362798" cy="1227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8649" y="1876595"/>
            <a:ext cx="2385434" cy="1289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05500" y="1904714"/>
            <a:ext cx="2289771" cy="1262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209" y="3367532"/>
            <a:ext cx="171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dirty="0">
                <a:solidFill>
                  <a:srgbClr val="095A82"/>
                </a:solidFill>
                <a:cs typeface="Calibri"/>
              </a:rPr>
              <a:t>Best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fit for </a:t>
            </a:r>
            <a:r>
              <a:rPr sz="1400" i="1" dirty="0">
                <a:solidFill>
                  <a:srgbClr val="095A82"/>
                </a:solidFill>
                <a:cs typeface="Calibri"/>
              </a:rPr>
              <a:t>linear</a:t>
            </a:r>
            <a:r>
              <a:rPr sz="1400" i="1" spc="-110" dirty="0">
                <a:solidFill>
                  <a:srgbClr val="095A82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model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3096" y="3367532"/>
            <a:ext cx="20440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dirty="0">
                <a:solidFill>
                  <a:srgbClr val="095A82"/>
                </a:solidFill>
                <a:cs typeface="Calibri"/>
              </a:rPr>
              <a:t>Best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fit for </a:t>
            </a:r>
            <a:r>
              <a:rPr sz="1400" i="1" dirty="0">
                <a:solidFill>
                  <a:srgbClr val="095A82"/>
                </a:solidFill>
                <a:cs typeface="Calibri"/>
              </a:rPr>
              <a:t>non-linear</a:t>
            </a:r>
            <a:r>
              <a:rPr sz="1400" i="1" spc="-114" dirty="0">
                <a:solidFill>
                  <a:srgbClr val="095A82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model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6004" y="3367532"/>
            <a:ext cx="20440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dirty="0">
                <a:solidFill>
                  <a:srgbClr val="095A82"/>
                </a:solidFill>
                <a:cs typeface="Calibri"/>
              </a:rPr>
              <a:t>Best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fit for </a:t>
            </a:r>
            <a:r>
              <a:rPr sz="1400" i="1" dirty="0">
                <a:solidFill>
                  <a:srgbClr val="095A82"/>
                </a:solidFill>
                <a:cs typeface="Calibri"/>
              </a:rPr>
              <a:t>non-linear</a:t>
            </a:r>
            <a:r>
              <a:rPr sz="1400" i="1" spc="-114" dirty="0">
                <a:solidFill>
                  <a:srgbClr val="095A82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095A82"/>
                </a:solidFill>
                <a:cs typeface="Calibri"/>
              </a:rPr>
              <a:t>model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8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553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Why</a:t>
            </a:r>
            <a:r>
              <a:rPr sz="2800" spc="-45" dirty="0">
                <a:solidFill>
                  <a:srgbClr val="095A82"/>
                </a:solidFill>
              </a:rPr>
              <a:t> </a:t>
            </a:r>
            <a:r>
              <a:rPr sz="2800" spc="-10" dirty="0">
                <a:solidFill>
                  <a:srgbClr val="095A82"/>
                </a:solidFill>
              </a:rPr>
              <a:t>Regression?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966971" y="3192754"/>
            <a:ext cx="531901" cy="53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43171" y="3268979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7996" y="5071"/>
                </a:lnTo>
                <a:lnTo>
                  <a:pt x="107579" y="19518"/>
                </a:lnTo>
                <a:lnTo>
                  <a:pt x="71925" y="42187"/>
                </a:lnTo>
                <a:lnTo>
                  <a:pt x="42187" y="71925"/>
                </a:lnTo>
                <a:lnTo>
                  <a:pt x="19518" y="107579"/>
                </a:lnTo>
                <a:lnTo>
                  <a:pt x="5071" y="147996"/>
                </a:lnTo>
                <a:lnTo>
                  <a:pt x="0" y="192024"/>
                </a:lnTo>
                <a:lnTo>
                  <a:pt x="5071" y="236051"/>
                </a:lnTo>
                <a:lnTo>
                  <a:pt x="19518" y="276468"/>
                </a:lnTo>
                <a:lnTo>
                  <a:pt x="42187" y="312122"/>
                </a:lnTo>
                <a:lnTo>
                  <a:pt x="71925" y="341860"/>
                </a:lnTo>
                <a:lnTo>
                  <a:pt x="107579" y="364529"/>
                </a:lnTo>
                <a:lnTo>
                  <a:pt x="147996" y="378976"/>
                </a:lnTo>
                <a:lnTo>
                  <a:pt x="192024" y="384048"/>
                </a:lnTo>
                <a:lnTo>
                  <a:pt x="236051" y="378976"/>
                </a:lnTo>
                <a:lnTo>
                  <a:pt x="276468" y="364529"/>
                </a:lnTo>
                <a:lnTo>
                  <a:pt x="312122" y="341860"/>
                </a:lnTo>
                <a:lnTo>
                  <a:pt x="341860" y="312122"/>
                </a:lnTo>
                <a:lnTo>
                  <a:pt x="364529" y="276468"/>
                </a:lnTo>
                <a:lnTo>
                  <a:pt x="378976" y="236051"/>
                </a:lnTo>
                <a:lnTo>
                  <a:pt x="384048" y="192024"/>
                </a:lnTo>
                <a:lnTo>
                  <a:pt x="378976" y="147996"/>
                </a:lnTo>
                <a:lnTo>
                  <a:pt x="364529" y="107579"/>
                </a:lnTo>
                <a:lnTo>
                  <a:pt x="341860" y="71925"/>
                </a:lnTo>
                <a:lnTo>
                  <a:pt x="312122" y="42187"/>
                </a:lnTo>
                <a:lnTo>
                  <a:pt x="276468" y="19518"/>
                </a:lnTo>
                <a:lnTo>
                  <a:pt x="236051" y="5071"/>
                </a:lnTo>
                <a:lnTo>
                  <a:pt x="192024" y="0"/>
                </a:lnTo>
                <a:close/>
              </a:path>
            </a:pathLst>
          </a:custGeom>
          <a:solidFill>
            <a:srgbClr val="007C6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43171" y="3268979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0" y="192024"/>
                </a:moveTo>
                <a:lnTo>
                  <a:pt x="5071" y="147996"/>
                </a:lnTo>
                <a:lnTo>
                  <a:pt x="19518" y="107579"/>
                </a:lnTo>
                <a:lnTo>
                  <a:pt x="42187" y="71925"/>
                </a:lnTo>
                <a:lnTo>
                  <a:pt x="71925" y="42187"/>
                </a:lnTo>
                <a:lnTo>
                  <a:pt x="107579" y="19518"/>
                </a:lnTo>
                <a:lnTo>
                  <a:pt x="147996" y="5071"/>
                </a:lnTo>
                <a:lnTo>
                  <a:pt x="192024" y="0"/>
                </a:lnTo>
                <a:lnTo>
                  <a:pt x="236051" y="5071"/>
                </a:lnTo>
                <a:lnTo>
                  <a:pt x="276468" y="19518"/>
                </a:lnTo>
                <a:lnTo>
                  <a:pt x="312122" y="42187"/>
                </a:lnTo>
                <a:lnTo>
                  <a:pt x="341860" y="71925"/>
                </a:lnTo>
                <a:lnTo>
                  <a:pt x="364529" y="107579"/>
                </a:lnTo>
                <a:lnTo>
                  <a:pt x="378976" y="147996"/>
                </a:lnTo>
                <a:lnTo>
                  <a:pt x="384048" y="192024"/>
                </a:lnTo>
                <a:lnTo>
                  <a:pt x="378976" y="236051"/>
                </a:lnTo>
                <a:lnTo>
                  <a:pt x="364529" y="276468"/>
                </a:lnTo>
                <a:lnTo>
                  <a:pt x="341860" y="312122"/>
                </a:lnTo>
                <a:lnTo>
                  <a:pt x="312122" y="341860"/>
                </a:lnTo>
                <a:lnTo>
                  <a:pt x="276468" y="364529"/>
                </a:lnTo>
                <a:lnTo>
                  <a:pt x="236051" y="378976"/>
                </a:lnTo>
                <a:lnTo>
                  <a:pt x="192024" y="384048"/>
                </a:lnTo>
                <a:lnTo>
                  <a:pt x="147996" y="378976"/>
                </a:lnTo>
                <a:lnTo>
                  <a:pt x="107579" y="364529"/>
                </a:lnTo>
                <a:lnTo>
                  <a:pt x="71925" y="341860"/>
                </a:lnTo>
                <a:lnTo>
                  <a:pt x="42187" y="312122"/>
                </a:lnTo>
                <a:lnTo>
                  <a:pt x="19518" y="276468"/>
                </a:lnTo>
                <a:lnTo>
                  <a:pt x="5071" y="236051"/>
                </a:lnTo>
                <a:lnTo>
                  <a:pt x="0" y="19202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4325" y="333679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23488" y="2365248"/>
            <a:ext cx="531901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9688" y="2441448"/>
            <a:ext cx="384175" cy="387350"/>
          </a:xfrm>
          <a:custGeom>
            <a:avLst/>
            <a:gdLst/>
            <a:ahLst/>
            <a:cxnLst/>
            <a:rect l="l" t="t" r="r" b="b"/>
            <a:pathLst>
              <a:path w="384175" h="387350">
                <a:moveTo>
                  <a:pt x="192024" y="0"/>
                </a:moveTo>
                <a:lnTo>
                  <a:pt x="147996" y="5109"/>
                </a:lnTo>
                <a:lnTo>
                  <a:pt x="107579" y="19665"/>
                </a:lnTo>
                <a:lnTo>
                  <a:pt x="71925" y="42507"/>
                </a:lnTo>
                <a:lnTo>
                  <a:pt x="42187" y="72476"/>
                </a:lnTo>
                <a:lnTo>
                  <a:pt x="19518" y="108412"/>
                </a:lnTo>
                <a:lnTo>
                  <a:pt x="5071" y="149156"/>
                </a:lnTo>
                <a:lnTo>
                  <a:pt x="0" y="193547"/>
                </a:lnTo>
                <a:lnTo>
                  <a:pt x="5071" y="237939"/>
                </a:lnTo>
                <a:lnTo>
                  <a:pt x="19518" y="278683"/>
                </a:lnTo>
                <a:lnTo>
                  <a:pt x="42187" y="314619"/>
                </a:lnTo>
                <a:lnTo>
                  <a:pt x="71925" y="344588"/>
                </a:lnTo>
                <a:lnTo>
                  <a:pt x="107579" y="367430"/>
                </a:lnTo>
                <a:lnTo>
                  <a:pt x="147996" y="381986"/>
                </a:lnTo>
                <a:lnTo>
                  <a:pt x="192024" y="387095"/>
                </a:lnTo>
                <a:lnTo>
                  <a:pt x="236051" y="381986"/>
                </a:lnTo>
                <a:lnTo>
                  <a:pt x="276468" y="367430"/>
                </a:lnTo>
                <a:lnTo>
                  <a:pt x="312122" y="344588"/>
                </a:lnTo>
                <a:lnTo>
                  <a:pt x="341860" y="314619"/>
                </a:lnTo>
                <a:lnTo>
                  <a:pt x="364529" y="278683"/>
                </a:lnTo>
                <a:lnTo>
                  <a:pt x="378976" y="237939"/>
                </a:lnTo>
                <a:lnTo>
                  <a:pt x="384048" y="193547"/>
                </a:lnTo>
                <a:lnTo>
                  <a:pt x="378976" y="149156"/>
                </a:lnTo>
                <a:lnTo>
                  <a:pt x="364529" y="108412"/>
                </a:lnTo>
                <a:lnTo>
                  <a:pt x="341860" y="72476"/>
                </a:lnTo>
                <a:lnTo>
                  <a:pt x="312122" y="42507"/>
                </a:lnTo>
                <a:lnTo>
                  <a:pt x="276468" y="19665"/>
                </a:lnTo>
                <a:lnTo>
                  <a:pt x="236051" y="5109"/>
                </a:lnTo>
                <a:lnTo>
                  <a:pt x="192024" y="0"/>
                </a:lnTo>
                <a:close/>
              </a:path>
            </a:pathLst>
          </a:custGeom>
          <a:solidFill>
            <a:srgbClr val="309F5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9688" y="2441448"/>
            <a:ext cx="384175" cy="387350"/>
          </a:xfrm>
          <a:custGeom>
            <a:avLst/>
            <a:gdLst/>
            <a:ahLst/>
            <a:cxnLst/>
            <a:rect l="l" t="t" r="r" b="b"/>
            <a:pathLst>
              <a:path w="384175" h="387350">
                <a:moveTo>
                  <a:pt x="0" y="193547"/>
                </a:moveTo>
                <a:lnTo>
                  <a:pt x="5071" y="149156"/>
                </a:lnTo>
                <a:lnTo>
                  <a:pt x="19518" y="108412"/>
                </a:lnTo>
                <a:lnTo>
                  <a:pt x="42187" y="72476"/>
                </a:lnTo>
                <a:lnTo>
                  <a:pt x="71925" y="42507"/>
                </a:lnTo>
                <a:lnTo>
                  <a:pt x="107579" y="19665"/>
                </a:lnTo>
                <a:lnTo>
                  <a:pt x="147996" y="5109"/>
                </a:lnTo>
                <a:lnTo>
                  <a:pt x="192024" y="0"/>
                </a:lnTo>
                <a:lnTo>
                  <a:pt x="236051" y="5109"/>
                </a:lnTo>
                <a:lnTo>
                  <a:pt x="276468" y="19665"/>
                </a:lnTo>
                <a:lnTo>
                  <a:pt x="312122" y="42507"/>
                </a:lnTo>
                <a:lnTo>
                  <a:pt x="341860" y="72476"/>
                </a:lnTo>
                <a:lnTo>
                  <a:pt x="364529" y="108412"/>
                </a:lnTo>
                <a:lnTo>
                  <a:pt x="378976" y="149156"/>
                </a:lnTo>
                <a:lnTo>
                  <a:pt x="384048" y="193547"/>
                </a:lnTo>
                <a:lnTo>
                  <a:pt x="378976" y="237939"/>
                </a:lnTo>
                <a:lnTo>
                  <a:pt x="364529" y="278683"/>
                </a:lnTo>
                <a:lnTo>
                  <a:pt x="341860" y="314619"/>
                </a:lnTo>
                <a:lnTo>
                  <a:pt x="312122" y="344588"/>
                </a:lnTo>
                <a:lnTo>
                  <a:pt x="276468" y="367430"/>
                </a:lnTo>
                <a:lnTo>
                  <a:pt x="236051" y="381986"/>
                </a:lnTo>
                <a:lnTo>
                  <a:pt x="192024" y="387095"/>
                </a:lnTo>
                <a:lnTo>
                  <a:pt x="147996" y="381986"/>
                </a:lnTo>
                <a:lnTo>
                  <a:pt x="107579" y="367430"/>
                </a:lnTo>
                <a:lnTo>
                  <a:pt x="71925" y="344588"/>
                </a:lnTo>
                <a:lnTo>
                  <a:pt x="42187" y="314619"/>
                </a:lnTo>
                <a:lnTo>
                  <a:pt x="19518" y="278683"/>
                </a:lnTo>
                <a:lnTo>
                  <a:pt x="5071" y="237939"/>
                </a:lnTo>
                <a:lnTo>
                  <a:pt x="0" y="19354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1221" y="2510409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65447" y="1577314"/>
            <a:ext cx="531901" cy="53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1647" y="1653539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192024" y="0"/>
                </a:moveTo>
                <a:lnTo>
                  <a:pt x="147996" y="5071"/>
                </a:lnTo>
                <a:lnTo>
                  <a:pt x="107579" y="19518"/>
                </a:lnTo>
                <a:lnTo>
                  <a:pt x="71925" y="42187"/>
                </a:lnTo>
                <a:lnTo>
                  <a:pt x="42187" y="71925"/>
                </a:lnTo>
                <a:lnTo>
                  <a:pt x="19518" y="107579"/>
                </a:lnTo>
                <a:lnTo>
                  <a:pt x="5071" y="147996"/>
                </a:lnTo>
                <a:lnTo>
                  <a:pt x="0" y="192024"/>
                </a:lnTo>
                <a:lnTo>
                  <a:pt x="5071" y="236051"/>
                </a:lnTo>
                <a:lnTo>
                  <a:pt x="19518" y="276468"/>
                </a:lnTo>
                <a:lnTo>
                  <a:pt x="42187" y="312122"/>
                </a:lnTo>
                <a:lnTo>
                  <a:pt x="71925" y="341860"/>
                </a:lnTo>
                <a:lnTo>
                  <a:pt x="107579" y="364529"/>
                </a:lnTo>
                <a:lnTo>
                  <a:pt x="147996" y="378976"/>
                </a:lnTo>
                <a:lnTo>
                  <a:pt x="192024" y="384048"/>
                </a:lnTo>
                <a:lnTo>
                  <a:pt x="236051" y="378976"/>
                </a:lnTo>
                <a:lnTo>
                  <a:pt x="276468" y="364529"/>
                </a:lnTo>
                <a:lnTo>
                  <a:pt x="312122" y="341860"/>
                </a:lnTo>
                <a:lnTo>
                  <a:pt x="341860" y="312122"/>
                </a:lnTo>
                <a:lnTo>
                  <a:pt x="364529" y="276468"/>
                </a:lnTo>
                <a:lnTo>
                  <a:pt x="378976" y="236051"/>
                </a:lnTo>
                <a:lnTo>
                  <a:pt x="384048" y="192024"/>
                </a:lnTo>
                <a:lnTo>
                  <a:pt x="378976" y="147996"/>
                </a:lnTo>
                <a:lnTo>
                  <a:pt x="364529" y="107579"/>
                </a:lnTo>
                <a:lnTo>
                  <a:pt x="341860" y="71925"/>
                </a:lnTo>
                <a:lnTo>
                  <a:pt x="312122" y="42187"/>
                </a:lnTo>
                <a:lnTo>
                  <a:pt x="276468" y="19518"/>
                </a:lnTo>
                <a:lnTo>
                  <a:pt x="236051" y="5071"/>
                </a:lnTo>
                <a:lnTo>
                  <a:pt x="192024" y="0"/>
                </a:lnTo>
                <a:close/>
              </a:path>
            </a:pathLst>
          </a:custGeom>
          <a:solidFill>
            <a:srgbClr val="7BAD3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1647" y="1653539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0" y="192024"/>
                </a:moveTo>
                <a:lnTo>
                  <a:pt x="5071" y="147996"/>
                </a:lnTo>
                <a:lnTo>
                  <a:pt x="19518" y="107579"/>
                </a:lnTo>
                <a:lnTo>
                  <a:pt x="42187" y="71925"/>
                </a:lnTo>
                <a:lnTo>
                  <a:pt x="71925" y="42187"/>
                </a:lnTo>
                <a:lnTo>
                  <a:pt x="107579" y="19518"/>
                </a:lnTo>
                <a:lnTo>
                  <a:pt x="147996" y="5071"/>
                </a:lnTo>
                <a:lnTo>
                  <a:pt x="192024" y="0"/>
                </a:lnTo>
                <a:lnTo>
                  <a:pt x="236051" y="5071"/>
                </a:lnTo>
                <a:lnTo>
                  <a:pt x="276468" y="19518"/>
                </a:lnTo>
                <a:lnTo>
                  <a:pt x="312122" y="42187"/>
                </a:lnTo>
                <a:lnTo>
                  <a:pt x="341860" y="71925"/>
                </a:lnTo>
                <a:lnTo>
                  <a:pt x="364529" y="107579"/>
                </a:lnTo>
                <a:lnTo>
                  <a:pt x="378976" y="147996"/>
                </a:lnTo>
                <a:lnTo>
                  <a:pt x="384048" y="192024"/>
                </a:lnTo>
                <a:lnTo>
                  <a:pt x="378976" y="236051"/>
                </a:lnTo>
                <a:lnTo>
                  <a:pt x="364529" y="276468"/>
                </a:lnTo>
                <a:lnTo>
                  <a:pt x="341860" y="312122"/>
                </a:lnTo>
                <a:lnTo>
                  <a:pt x="312122" y="341860"/>
                </a:lnTo>
                <a:lnTo>
                  <a:pt x="276468" y="364529"/>
                </a:lnTo>
                <a:lnTo>
                  <a:pt x="236051" y="378976"/>
                </a:lnTo>
                <a:lnTo>
                  <a:pt x="192024" y="384048"/>
                </a:lnTo>
                <a:lnTo>
                  <a:pt x="147996" y="378976"/>
                </a:lnTo>
                <a:lnTo>
                  <a:pt x="107579" y="364529"/>
                </a:lnTo>
                <a:lnTo>
                  <a:pt x="71925" y="341860"/>
                </a:lnTo>
                <a:lnTo>
                  <a:pt x="42187" y="312122"/>
                </a:lnTo>
                <a:lnTo>
                  <a:pt x="19518" y="276468"/>
                </a:lnTo>
                <a:lnTo>
                  <a:pt x="5071" y="236051"/>
                </a:lnTo>
                <a:lnTo>
                  <a:pt x="0" y="19202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2801" y="1720342"/>
            <a:ext cx="223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57983" y="3214116"/>
            <a:ext cx="451484" cy="814069"/>
          </a:xfrm>
          <a:custGeom>
            <a:avLst/>
            <a:gdLst/>
            <a:ahLst/>
            <a:cxnLst/>
            <a:rect l="l" t="t" r="r" b="b"/>
            <a:pathLst>
              <a:path w="451485" h="814070">
                <a:moveTo>
                  <a:pt x="0" y="0"/>
                </a:moveTo>
                <a:lnTo>
                  <a:pt x="0" y="496569"/>
                </a:lnTo>
                <a:lnTo>
                  <a:pt x="451104" y="813815"/>
                </a:lnTo>
                <a:lnTo>
                  <a:pt x="451104" y="317245"/>
                </a:lnTo>
                <a:lnTo>
                  <a:pt x="0" y="0"/>
                </a:lnTo>
                <a:close/>
              </a:path>
            </a:pathLst>
          </a:custGeom>
          <a:solidFill>
            <a:srgbClr val="003E3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09088" y="3214116"/>
            <a:ext cx="452755" cy="814069"/>
          </a:xfrm>
          <a:custGeom>
            <a:avLst/>
            <a:gdLst/>
            <a:ahLst/>
            <a:cxnLst/>
            <a:rect l="l" t="t" r="r" b="b"/>
            <a:pathLst>
              <a:path w="452755" h="814070">
                <a:moveTo>
                  <a:pt x="452628" y="0"/>
                </a:moveTo>
                <a:lnTo>
                  <a:pt x="0" y="317245"/>
                </a:lnTo>
                <a:lnTo>
                  <a:pt x="0" y="813815"/>
                </a:lnTo>
                <a:lnTo>
                  <a:pt x="452628" y="496569"/>
                </a:lnTo>
                <a:lnTo>
                  <a:pt x="452628" y="0"/>
                </a:lnTo>
                <a:close/>
              </a:path>
            </a:pathLst>
          </a:custGeom>
          <a:solidFill>
            <a:srgbClr val="005E5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57983" y="2897123"/>
            <a:ext cx="904240" cy="634365"/>
          </a:xfrm>
          <a:custGeom>
            <a:avLst/>
            <a:gdLst/>
            <a:ahLst/>
            <a:cxnLst/>
            <a:rect l="l" t="t" r="r" b="b"/>
            <a:pathLst>
              <a:path w="904239" h="634364">
                <a:moveTo>
                  <a:pt x="451104" y="0"/>
                </a:moveTo>
                <a:lnTo>
                  <a:pt x="0" y="316230"/>
                </a:lnTo>
                <a:lnTo>
                  <a:pt x="451104" y="633984"/>
                </a:lnTo>
                <a:lnTo>
                  <a:pt x="903732" y="316230"/>
                </a:lnTo>
                <a:lnTo>
                  <a:pt x="451104" y="0"/>
                </a:lnTo>
                <a:close/>
              </a:path>
            </a:pathLst>
          </a:custGeom>
          <a:solidFill>
            <a:srgbClr val="007C6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99260" y="2403348"/>
            <a:ext cx="451484" cy="815340"/>
          </a:xfrm>
          <a:custGeom>
            <a:avLst/>
            <a:gdLst/>
            <a:ahLst/>
            <a:cxnLst/>
            <a:rect l="l" t="t" r="r" b="b"/>
            <a:pathLst>
              <a:path w="451485" h="815339">
                <a:moveTo>
                  <a:pt x="0" y="0"/>
                </a:moveTo>
                <a:lnTo>
                  <a:pt x="0" y="499109"/>
                </a:lnTo>
                <a:lnTo>
                  <a:pt x="451103" y="815339"/>
                </a:lnTo>
                <a:lnTo>
                  <a:pt x="451103" y="317881"/>
                </a:lnTo>
                <a:lnTo>
                  <a:pt x="0" y="0"/>
                </a:lnTo>
                <a:close/>
              </a:path>
            </a:pathLst>
          </a:custGeom>
          <a:solidFill>
            <a:srgbClr val="17502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50364" y="2403348"/>
            <a:ext cx="454659" cy="815340"/>
          </a:xfrm>
          <a:custGeom>
            <a:avLst/>
            <a:gdLst/>
            <a:ahLst/>
            <a:cxnLst/>
            <a:rect l="l" t="t" r="r" b="b"/>
            <a:pathLst>
              <a:path w="454660" h="815339">
                <a:moveTo>
                  <a:pt x="454152" y="0"/>
                </a:moveTo>
                <a:lnTo>
                  <a:pt x="0" y="317881"/>
                </a:lnTo>
                <a:lnTo>
                  <a:pt x="0" y="815339"/>
                </a:lnTo>
                <a:lnTo>
                  <a:pt x="454152" y="499109"/>
                </a:lnTo>
                <a:lnTo>
                  <a:pt x="454152" y="0"/>
                </a:lnTo>
                <a:close/>
              </a:path>
            </a:pathLst>
          </a:custGeom>
          <a:solidFill>
            <a:srgbClr val="24783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99260" y="2087879"/>
            <a:ext cx="905510" cy="634365"/>
          </a:xfrm>
          <a:custGeom>
            <a:avLst/>
            <a:gdLst/>
            <a:ahLst/>
            <a:cxnLst/>
            <a:rect l="l" t="t" r="r" b="b"/>
            <a:pathLst>
              <a:path w="905510" h="634364">
                <a:moveTo>
                  <a:pt x="450976" y="0"/>
                </a:moveTo>
                <a:lnTo>
                  <a:pt x="0" y="316230"/>
                </a:lnTo>
                <a:lnTo>
                  <a:pt x="450976" y="633983"/>
                </a:lnTo>
                <a:lnTo>
                  <a:pt x="905256" y="316230"/>
                </a:lnTo>
                <a:lnTo>
                  <a:pt x="450976" y="0"/>
                </a:lnTo>
                <a:close/>
              </a:path>
            </a:pathLst>
          </a:custGeom>
          <a:solidFill>
            <a:srgbClr val="309F5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51888" y="1594103"/>
            <a:ext cx="452755" cy="812800"/>
          </a:xfrm>
          <a:custGeom>
            <a:avLst/>
            <a:gdLst/>
            <a:ahLst/>
            <a:cxnLst/>
            <a:rect l="l" t="t" r="r" b="b"/>
            <a:pathLst>
              <a:path w="452755" h="812800">
                <a:moveTo>
                  <a:pt x="0" y="0"/>
                </a:moveTo>
                <a:lnTo>
                  <a:pt x="0" y="496570"/>
                </a:lnTo>
                <a:lnTo>
                  <a:pt x="452628" y="812292"/>
                </a:lnTo>
                <a:lnTo>
                  <a:pt x="452628" y="315722"/>
                </a:lnTo>
                <a:lnTo>
                  <a:pt x="0" y="0"/>
                </a:lnTo>
                <a:close/>
              </a:path>
            </a:pathLst>
          </a:custGeom>
          <a:solidFill>
            <a:srgbClr val="3D561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04516" y="1594103"/>
            <a:ext cx="452755" cy="812800"/>
          </a:xfrm>
          <a:custGeom>
            <a:avLst/>
            <a:gdLst/>
            <a:ahLst/>
            <a:cxnLst/>
            <a:rect l="l" t="t" r="r" b="b"/>
            <a:pathLst>
              <a:path w="452755" h="812800">
                <a:moveTo>
                  <a:pt x="452627" y="0"/>
                </a:moveTo>
                <a:lnTo>
                  <a:pt x="0" y="315722"/>
                </a:lnTo>
                <a:lnTo>
                  <a:pt x="0" y="812292"/>
                </a:lnTo>
                <a:lnTo>
                  <a:pt x="452627" y="496570"/>
                </a:lnTo>
                <a:lnTo>
                  <a:pt x="452627" y="0"/>
                </a:lnTo>
                <a:close/>
              </a:path>
            </a:pathLst>
          </a:custGeom>
          <a:solidFill>
            <a:srgbClr val="5D822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51888" y="1277111"/>
            <a:ext cx="905510" cy="632460"/>
          </a:xfrm>
          <a:custGeom>
            <a:avLst/>
            <a:gdLst/>
            <a:ahLst/>
            <a:cxnLst/>
            <a:rect l="l" t="t" r="r" b="b"/>
            <a:pathLst>
              <a:path w="905510" h="632460">
                <a:moveTo>
                  <a:pt x="452628" y="0"/>
                </a:moveTo>
                <a:lnTo>
                  <a:pt x="0" y="316991"/>
                </a:lnTo>
                <a:lnTo>
                  <a:pt x="452628" y="632460"/>
                </a:lnTo>
                <a:lnTo>
                  <a:pt x="905256" y="316991"/>
                </a:lnTo>
                <a:lnTo>
                  <a:pt x="452628" y="0"/>
                </a:lnTo>
                <a:close/>
              </a:path>
            </a:pathLst>
          </a:custGeom>
          <a:solidFill>
            <a:srgbClr val="7BAD3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58667" y="1595627"/>
            <a:ext cx="1068705" cy="498475"/>
          </a:xfrm>
          <a:custGeom>
            <a:avLst/>
            <a:gdLst/>
            <a:ahLst/>
            <a:cxnLst/>
            <a:rect l="l" t="t" r="r" b="b"/>
            <a:pathLst>
              <a:path w="1068704" h="498475">
                <a:moveTo>
                  <a:pt x="1068323" y="0"/>
                </a:moveTo>
                <a:lnTo>
                  <a:pt x="0" y="0"/>
                </a:lnTo>
                <a:lnTo>
                  <a:pt x="0" y="498348"/>
                </a:lnTo>
                <a:lnTo>
                  <a:pt x="1068323" y="498348"/>
                </a:lnTo>
                <a:lnTo>
                  <a:pt x="817498" y="247650"/>
                </a:lnTo>
                <a:lnTo>
                  <a:pt x="1068323" y="0"/>
                </a:lnTo>
                <a:close/>
              </a:path>
            </a:pathLst>
          </a:custGeom>
          <a:solidFill>
            <a:srgbClr val="7BAD3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54196" y="1595627"/>
            <a:ext cx="273050" cy="498475"/>
          </a:xfrm>
          <a:custGeom>
            <a:avLst/>
            <a:gdLst/>
            <a:ahLst/>
            <a:cxnLst/>
            <a:rect l="l" t="t" r="r" b="b"/>
            <a:pathLst>
              <a:path w="273050" h="498475">
                <a:moveTo>
                  <a:pt x="272795" y="0"/>
                </a:moveTo>
                <a:lnTo>
                  <a:pt x="250570" y="0"/>
                </a:lnTo>
                <a:lnTo>
                  <a:pt x="0" y="247650"/>
                </a:lnTo>
                <a:lnTo>
                  <a:pt x="250570" y="498348"/>
                </a:lnTo>
                <a:lnTo>
                  <a:pt x="272795" y="498348"/>
                </a:lnTo>
                <a:lnTo>
                  <a:pt x="22225" y="247650"/>
                </a:lnTo>
                <a:lnTo>
                  <a:pt x="272795" y="0"/>
                </a:lnTo>
                <a:close/>
              </a:path>
            </a:pathLst>
          </a:custGeom>
          <a:solidFill>
            <a:srgbClr val="5D822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15867" y="1711451"/>
            <a:ext cx="238125" cy="268605"/>
          </a:xfrm>
          <a:custGeom>
            <a:avLst/>
            <a:gdLst/>
            <a:ahLst/>
            <a:cxnLst/>
            <a:rect l="l" t="t" r="r" b="b"/>
            <a:pathLst>
              <a:path w="238125" h="268605">
                <a:moveTo>
                  <a:pt x="20447" y="0"/>
                </a:moveTo>
                <a:lnTo>
                  <a:pt x="14224" y="0"/>
                </a:lnTo>
                <a:lnTo>
                  <a:pt x="9144" y="3048"/>
                </a:lnTo>
                <a:lnTo>
                  <a:pt x="3048" y="6096"/>
                </a:lnTo>
                <a:lnTo>
                  <a:pt x="0" y="11175"/>
                </a:lnTo>
                <a:lnTo>
                  <a:pt x="0" y="257048"/>
                </a:lnTo>
                <a:lnTo>
                  <a:pt x="3048" y="263144"/>
                </a:lnTo>
                <a:lnTo>
                  <a:pt x="11176" y="267208"/>
                </a:lnTo>
                <a:lnTo>
                  <a:pt x="14224" y="268224"/>
                </a:lnTo>
                <a:lnTo>
                  <a:pt x="20447" y="268224"/>
                </a:lnTo>
                <a:lnTo>
                  <a:pt x="229616" y="149351"/>
                </a:lnTo>
                <a:lnTo>
                  <a:pt x="237744" y="140208"/>
                </a:lnTo>
                <a:lnTo>
                  <a:pt x="237744" y="128015"/>
                </a:lnTo>
                <a:lnTo>
                  <a:pt x="234696" y="122936"/>
                </a:lnTo>
                <a:lnTo>
                  <a:pt x="229616" y="119887"/>
                </a:lnTo>
                <a:lnTo>
                  <a:pt x="25527" y="3048"/>
                </a:lnTo>
                <a:lnTo>
                  <a:pt x="204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36264" y="1813560"/>
            <a:ext cx="53340" cy="62865"/>
          </a:xfrm>
          <a:custGeom>
            <a:avLst/>
            <a:gdLst/>
            <a:ahLst/>
            <a:cxnLst/>
            <a:rect l="l" t="t" r="r" b="b"/>
            <a:pathLst>
              <a:path w="53339" h="62864">
                <a:moveTo>
                  <a:pt x="0" y="0"/>
                </a:moveTo>
                <a:lnTo>
                  <a:pt x="0" y="62484"/>
                </a:lnTo>
                <a:lnTo>
                  <a:pt x="53339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7BAD3C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04516" y="2400300"/>
            <a:ext cx="1068705" cy="501650"/>
          </a:xfrm>
          <a:custGeom>
            <a:avLst/>
            <a:gdLst/>
            <a:ahLst/>
            <a:cxnLst/>
            <a:rect l="l" t="t" r="r" b="b"/>
            <a:pathLst>
              <a:path w="1068704" h="501650">
                <a:moveTo>
                  <a:pt x="1068323" y="0"/>
                </a:moveTo>
                <a:lnTo>
                  <a:pt x="0" y="0"/>
                </a:lnTo>
                <a:lnTo>
                  <a:pt x="0" y="501395"/>
                </a:lnTo>
                <a:lnTo>
                  <a:pt x="1068323" y="501395"/>
                </a:lnTo>
                <a:lnTo>
                  <a:pt x="819149" y="245999"/>
                </a:lnTo>
                <a:lnTo>
                  <a:pt x="1068323" y="0"/>
                </a:lnTo>
                <a:close/>
              </a:path>
            </a:pathLst>
          </a:custGeom>
          <a:solidFill>
            <a:srgbClr val="309F5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01567" y="2400300"/>
            <a:ext cx="271780" cy="501650"/>
          </a:xfrm>
          <a:custGeom>
            <a:avLst/>
            <a:gdLst/>
            <a:ahLst/>
            <a:cxnLst/>
            <a:rect l="l" t="t" r="r" b="b"/>
            <a:pathLst>
              <a:path w="271779" h="501650">
                <a:moveTo>
                  <a:pt x="271272" y="0"/>
                </a:moveTo>
                <a:lnTo>
                  <a:pt x="250698" y="0"/>
                </a:lnTo>
                <a:lnTo>
                  <a:pt x="0" y="250698"/>
                </a:lnTo>
                <a:lnTo>
                  <a:pt x="250698" y="501395"/>
                </a:lnTo>
                <a:lnTo>
                  <a:pt x="271272" y="501395"/>
                </a:lnTo>
                <a:lnTo>
                  <a:pt x="22225" y="250698"/>
                </a:lnTo>
                <a:lnTo>
                  <a:pt x="271272" y="0"/>
                </a:lnTo>
                <a:close/>
              </a:path>
            </a:pathLst>
          </a:custGeom>
          <a:solidFill>
            <a:srgbClr val="24783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70860" y="2517648"/>
            <a:ext cx="238125" cy="268605"/>
          </a:xfrm>
          <a:custGeom>
            <a:avLst/>
            <a:gdLst/>
            <a:ahLst/>
            <a:cxnLst/>
            <a:rect l="l" t="t" r="r" b="b"/>
            <a:pathLst>
              <a:path w="238125" h="268605">
                <a:moveTo>
                  <a:pt x="20446" y="0"/>
                </a:moveTo>
                <a:lnTo>
                  <a:pt x="14223" y="0"/>
                </a:lnTo>
                <a:lnTo>
                  <a:pt x="9143" y="3047"/>
                </a:lnTo>
                <a:lnTo>
                  <a:pt x="3047" y="6095"/>
                </a:lnTo>
                <a:lnTo>
                  <a:pt x="0" y="11175"/>
                </a:lnTo>
                <a:lnTo>
                  <a:pt x="0" y="257047"/>
                </a:lnTo>
                <a:lnTo>
                  <a:pt x="3047" y="263144"/>
                </a:lnTo>
                <a:lnTo>
                  <a:pt x="11175" y="267207"/>
                </a:lnTo>
                <a:lnTo>
                  <a:pt x="14223" y="268224"/>
                </a:lnTo>
                <a:lnTo>
                  <a:pt x="20446" y="268224"/>
                </a:lnTo>
                <a:lnTo>
                  <a:pt x="229615" y="149351"/>
                </a:lnTo>
                <a:lnTo>
                  <a:pt x="237743" y="140207"/>
                </a:lnTo>
                <a:lnTo>
                  <a:pt x="237743" y="128015"/>
                </a:lnTo>
                <a:lnTo>
                  <a:pt x="234695" y="122935"/>
                </a:lnTo>
                <a:lnTo>
                  <a:pt x="229615" y="119887"/>
                </a:lnTo>
                <a:lnTo>
                  <a:pt x="25526" y="3047"/>
                </a:lnTo>
                <a:lnTo>
                  <a:pt x="204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89732" y="2619755"/>
            <a:ext cx="53340" cy="62865"/>
          </a:xfrm>
          <a:custGeom>
            <a:avLst/>
            <a:gdLst/>
            <a:ahLst/>
            <a:cxnLst/>
            <a:rect l="l" t="t" r="r" b="b"/>
            <a:pathLst>
              <a:path w="53339" h="62864">
                <a:moveTo>
                  <a:pt x="0" y="0"/>
                </a:moveTo>
                <a:lnTo>
                  <a:pt x="0" y="62483"/>
                </a:lnTo>
                <a:lnTo>
                  <a:pt x="53340" y="31242"/>
                </a:lnTo>
                <a:lnTo>
                  <a:pt x="0" y="0"/>
                </a:lnTo>
                <a:close/>
              </a:path>
            </a:pathLst>
          </a:custGeom>
          <a:solidFill>
            <a:srgbClr val="309F5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63239" y="3214116"/>
            <a:ext cx="1068705" cy="500380"/>
          </a:xfrm>
          <a:custGeom>
            <a:avLst/>
            <a:gdLst/>
            <a:ahLst/>
            <a:cxnLst/>
            <a:rect l="l" t="t" r="r" b="b"/>
            <a:pathLst>
              <a:path w="1068704" h="500379">
                <a:moveTo>
                  <a:pt x="1068324" y="0"/>
                </a:moveTo>
                <a:lnTo>
                  <a:pt x="0" y="0"/>
                </a:lnTo>
                <a:lnTo>
                  <a:pt x="0" y="499871"/>
                </a:lnTo>
                <a:lnTo>
                  <a:pt x="1068324" y="499871"/>
                </a:lnTo>
                <a:lnTo>
                  <a:pt x="817499" y="247522"/>
                </a:lnTo>
                <a:lnTo>
                  <a:pt x="1068324" y="0"/>
                </a:lnTo>
                <a:close/>
              </a:path>
            </a:pathLst>
          </a:custGeom>
          <a:solidFill>
            <a:srgbClr val="007C6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60291" y="3214116"/>
            <a:ext cx="271780" cy="500380"/>
          </a:xfrm>
          <a:custGeom>
            <a:avLst/>
            <a:gdLst/>
            <a:ahLst/>
            <a:cxnLst/>
            <a:rect l="l" t="t" r="r" b="b"/>
            <a:pathLst>
              <a:path w="271779" h="500379">
                <a:moveTo>
                  <a:pt x="271272" y="0"/>
                </a:moveTo>
                <a:lnTo>
                  <a:pt x="249047" y="0"/>
                </a:lnTo>
                <a:lnTo>
                  <a:pt x="0" y="250697"/>
                </a:lnTo>
                <a:lnTo>
                  <a:pt x="249047" y="499871"/>
                </a:lnTo>
                <a:lnTo>
                  <a:pt x="271272" y="499871"/>
                </a:lnTo>
                <a:lnTo>
                  <a:pt x="20574" y="250697"/>
                </a:lnTo>
                <a:lnTo>
                  <a:pt x="271272" y="0"/>
                </a:lnTo>
                <a:close/>
              </a:path>
            </a:pathLst>
          </a:custGeom>
          <a:solidFill>
            <a:srgbClr val="005E5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35679" y="3329940"/>
            <a:ext cx="238125" cy="268605"/>
          </a:xfrm>
          <a:custGeom>
            <a:avLst/>
            <a:gdLst/>
            <a:ahLst/>
            <a:cxnLst/>
            <a:rect l="l" t="t" r="r" b="b"/>
            <a:pathLst>
              <a:path w="238125" h="268604">
                <a:moveTo>
                  <a:pt x="20447" y="0"/>
                </a:moveTo>
                <a:lnTo>
                  <a:pt x="14224" y="0"/>
                </a:lnTo>
                <a:lnTo>
                  <a:pt x="9144" y="3048"/>
                </a:lnTo>
                <a:lnTo>
                  <a:pt x="3048" y="6096"/>
                </a:lnTo>
                <a:lnTo>
                  <a:pt x="0" y="11176"/>
                </a:lnTo>
                <a:lnTo>
                  <a:pt x="0" y="257048"/>
                </a:lnTo>
                <a:lnTo>
                  <a:pt x="3048" y="263144"/>
                </a:lnTo>
                <a:lnTo>
                  <a:pt x="11175" y="267208"/>
                </a:lnTo>
                <a:lnTo>
                  <a:pt x="14224" y="268224"/>
                </a:lnTo>
                <a:lnTo>
                  <a:pt x="20447" y="268224"/>
                </a:lnTo>
                <a:lnTo>
                  <a:pt x="229616" y="149352"/>
                </a:lnTo>
                <a:lnTo>
                  <a:pt x="237744" y="140208"/>
                </a:lnTo>
                <a:lnTo>
                  <a:pt x="237744" y="128016"/>
                </a:lnTo>
                <a:lnTo>
                  <a:pt x="234696" y="122936"/>
                </a:lnTo>
                <a:lnTo>
                  <a:pt x="229616" y="119887"/>
                </a:lnTo>
                <a:lnTo>
                  <a:pt x="25527" y="3048"/>
                </a:lnTo>
                <a:lnTo>
                  <a:pt x="204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54552" y="3432047"/>
            <a:ext cx="53340" cy="62865"/>
          </a:xfrm>
          <a:custGeom>
            <a:avLst/>
            <a:gdLst/>
            <a:ahLst/>
            <a:cxnLst/>
            <a:rect l="l" t="t" r="r" b="b"/>
            <a:pathLst>
              <a:path w="53339" h="62864">
                <a:moveTo>
                  <a:pt x="0" y="0"/>
                </a:moveTo>
                <a:lnTo>
                  <a:pt x="0" y="62483"/>
                </a:lnTo>
                <a:lnTo>
                  <a:pt x="53339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7C6B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04715" y="1386916"/>
            <a:ext cx="339217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dirty="0">
                <a:solidFill>
                  <a:srgbClr val="7BAD3C"/>
                </a:solidFill>
                <a:cs typeface="Calibri"/>
              </a:rPr>
              <a:t>Model</a:t>
            </a:r>
            <a:r>
              <a:rPr sz="1400" b="1" spc="-50" dirty="0">
                <a:solidFill>
                  <a:srgbClr val="7BAD3C"/>
                </a:solidFill>
                <a:cs typeface="Calibri"/>
              </a:rPr>
              <a:t> </a:t>
            </a:r>
            <a:r>
              <a:rPr sz="1400" b="1" spc="-5" dirty="0">
                <a:solidFill>
                  <a:srgbClr val="7BAD3C"/>
                </a:solidFill>
                <a:cs typeface="Calibri"/>
              </a:rPr>
              <a:t>Specification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 marR="5080">
              <a:spcBef>
                <a:spcPts val="5"/>
              </a:spcBef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Determination of which independent variables  should be included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or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excluded from </a:t>
            </a:r>
            <a:r>
              <a:rPr sz="1400" dirty="0">
                <a:solidFill>
                  <a:srgbClr val="5F5F5F"/>
                </a:solidFill>
                <a:cs typeface="Calibri"/>
              </a:rPr>
              <a:t>a  </a:t>
            </a:r>
            <a:r>
              <a:rPr sz="1400" b="1" spc="-5" dirty="0">
                <a:solidFill>
                  <a:srgbClr val="5F5F5F"/>
                </a:solidFill>
                <a:cs typeface="Calibri"/>
              </a:rPr>
              <a:t>regression</a:t>
            </a:r>
            <a:r>
              <a:rPr sz="1400" b="1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equation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62120" y="2332101"/>
            <a:ext cx="38138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" dirty="0">
                <a:solidFill>
                  <a:srgbClr val="309F50"/>
                </a:solidFill>
                <a:cs typeface="Calibri"/>
              </a:rPr>
              <a:t>Parameter</a:t>
            </a:r>
            <a:r>
              <a:rPr sz="1400" b="1" spc="-50" dirty="0">
                <a:solidFill>
                  <a:srgbClr val="309F50"/>
                </a:solidFill>
                <a:cs typeface="Calibri"/>
              </a:rPr>
              <a:t> </a:t>
            </a:r>
            <a:r>
              <a:rPr sz="1400" b="1" spc="-5" dirty="0">
                <a:solidFill>
                  <a:srgbClr val="309F50"/>
                </a:solidFill>
                <a:cs typeface="Calibri"/>
              </a:rPr>
              <a:t>Estimation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 marR="5080">
              <a:spcBef>
                <a:spcPts val="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Using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sample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data,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you can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estimate </a:t>
            </a:r>
            <a:r>
              <a:rPr sz="1400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parameters 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 the selected</a:t>
            </a:r>
            <a:r>
              <a:rPr sz="140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distribution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04715" y="3142234"/>
            <a:ext cx="3713479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007C6B"/>
                </a:solidFill>
                <a:cs typeface="Calibri"/>
              </a:rPr>
              <a:t>Prediction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 marL="12700" marR="5080"/>
            <a:r>
              <a:rPr sz="1400" spc="-40" dirty="0">
                <a:solidFill>
                  <a:srgbClr val="5F5F5F"/>
                </a:solidFill>
                <a:cs typeface="Calibri"/>
              </a:rPr>
              <a:t>You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can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predict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future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value of your dependent  variable using your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current</a:t>
            </a:r>
            <a:r>
              <a:rPr sz="140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cs typeface="Calibri"/>
              </a:rPr>
              <a:t>data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75432" y="365759"/>
            <a:ext cx="452628" cy="452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487" y="857631"/>
            <a:ext cx="821055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2225177"/>
            <a:ext cx="74295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7. </a:t>
            </a:r>
            <a:r>
              <a:rPr lang="en-IN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Heteroscedasticity </a:t>
            </a:r>
            <a:r>
              <a:rPr lang="en-IN" sz="3300" b="1" spc="-3" dirty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&amp; Homoscedasticity</a:t>
            </a:r>
            <a:endParaRPr sz="3300" b="1" spc="-3" dirty="0">
              <a:solidFill>
                <a:srgbClr val="FFFFFF"/>
              </a:solidFill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87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201" y="0"/>
            <a:ext cx="1243965" cy="109601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1065275"/>
            <a:ext cx="662940" cy="489584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4320" y="1065275"/>
            <a:ext cx="664845" cy="489584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" y="4725927"/>
            <a:ext cx="1138428" cy="41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875" y="2498946"/>
            <a:ext cx="9123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IN" spc="-3" dirty="0">
                <a:solidFill>
                  <a:srgbClr val="002060"/>
                </a:solidFill>
                <a:latin typeface="Trebuchet MS" panose="020B0603020202020204" pitchFamily="34" charset="0"/>
              </a:rPr>
              <a:t>Heteroscedasticity &amp; Homoscedasticity</a:t>
            </a:r>
            <a:endParaRPr lang="en-IN" spc="-3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5788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</a:rPr>
              <a:t>Heteroscedasticity &amp;</a:t>
            </a:r>
            <a:r>
              <a:rPr sz="2800" spc="20" dirty="0">
                <a:solidFill>
                  <a:srgbClr val="095A82"/>
                </a:solidFill>
              </a:rPr>
              <a:t> </a:t>
            </a:r>
            <a:r>
              <a:rPr sz="2800" spc="-5" dirty="0">
                <a:solidFill>
                  <a:srgbClr val="095A82"/>
                </a:solidFill>
              </a:rPr>
              <a:t>Homoscedasticity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471017" y="948055"/>
            <a:ext cx="6903084" cy="1056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cs typeface="Calibri"/>
              </a:rPr>
              <a:t>A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Situation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which 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errors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have constant </a:t>
            </a:r>
            <a:r>
              <a:rPr sz="1400" dirty="0">
                <a:solidFill>
                  <a:srgbClr val="5F5F5F"/>
                </a:solidFill>
                <a:cs typeface="Calibri"/>
              </a:rPr>
              <a:t>variance,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errors are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called</a:t>
            </a:r>
            <a:r>
              <a:rPr sz="1400" spc="114" dirty="0">
                <a:solidFill>
                  <a:srgbClr val="5F5F5F"/>
                </a:solidFill>
                <a:cs typeface="Calibri"/>
              </a:rPr>
              <a:t> </a:t>
            </a:r>
            <a:r>
              <a:rPr sz="1400" i="1" spc="-5" dirty="0">
                <a:solidFill>
                  <a:srgbClr val="5F5F5F"/>
                </a:solidFill>
                <a:cs typeface="Calibri"/>
              </a:rPr>
              <a:t>Homoscedastic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i="1" spc="-5" dirty="0">
                <a:solidFill>
                  <a:srgbClr val="5F5F5F"/>
                </a:solidFill>
                <a:cs typeface="Calibri"/>
              </a:rPr>
              <a:t>Heteroscedasticity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, on the other hand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violation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of</a:t>
            </a:r>
            <a:r>
              <a:rPr sz="1400" spc="2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Homoscedasticity</a:t>
            </a:r>
            <a:endParaRPr sz="14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9085" indent="-286385"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cs typeface="Calibri"/>
              </a:rPr>
              <a:t>Technically, Heteroscedasticity </a:t>
            </a:r>
            <a:r>
              <a:rPr sz="1400" dirty="0">
                <a:solidFill>
                  <a:srgbClr val="5F5F5F"/>
                </a:solidFill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change </a:t>
            </a:r>
            <a:r>
              <a:rPr sz="1400" dirty="0">
                <a:solidFill>
                  <a:srgbClr val="5F5F5F"/>
                </a:solidFill>
                <a:cs typeface="Calibri"/>
              </a:rPr>
              <a:t>in variance of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 </a:t>
            </a:r>
            <a:r>
              <a:rPr sz="1400" dirty="0">
                <a:solidFill>
                  <a:srgbClr val="5F5F5F"/>
                </a:solidFill>
                <a:cs typeface="Calibri"/>
              </a:rPr>
              <a:t>errors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across</a:t>
            </a:r>
            <a:r>
              <a:rPr sz="1400" spc="130" dirty="0">
                <a:solidFill>
                  <a:srgbClr val="5F5F5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observations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5781" y="2268172"/>
            <a:ext cx="6682807" cy="1976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6592" y="4309668"/>
            <a:ext cx="13525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i="1" spc="-5" dirty="0">
                <a:solidFill>
                  <a:srgbClr val="095A82"/>
                </a:solidFill>
                <a:cs typeface="Calibri"/>
              </a:rPr>
              <a:t>Heteroscedasticity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6995" y="4294733"/>
            <a:ext cx="13525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i="1" spc="-5" dirty="0">
                <a:solidFill>
                  <a:srgbClr val="095A82"/>
                </a:solidFill>
                <a:cs typeface="Calibri"/>
              </a:rPr>
              <a:t>Heteroscedasticity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3665" y="4294733"/>
            <a:ext cx="13011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i="1" dirty="0">
                <a:solidFill>
                  <a:srgbClr val="095A82"/>
                </a:solidFill>
                <a:cs typeface="Calibri"/>
              </a:rPr>
              <a:t>Homoscedasticity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7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676137" y="2495550"/>
            <a:ext cx="3001518" cy="2128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707" y="374141"/>
            <a:ext cx="82063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dirty="0"/>
              <a:t>Summary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8834" y="990089"/>
            <a:ext cx="661776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sz="1400" spc="-8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In</a:t>
            </a:r>
            <a:r>
              <a:rPr sz="1400" spc="-35" dirty="0">
                <a:solidFill>
                  <a:prstClr val="black"/>
                </a:solidFill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1400" spc="-8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this</a:t>
            </a:r>
            <a:r>
              <a:rPr sz="1400" spc="-28" dirty="0">
                <a:solidFill>
                  <a:prstClr val="black"/>
                </a:solidFill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14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modu</a:t>
            </a:r>
            <a:r>
              <a:rPr sz="1400" spc="-15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l</a:t>
            </a:r>
            <a:r>
              <a:rPr sz="1400" spc="-8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e,</a:t>
            </a:r>
            <a:r>
              <a:rPr sz="1400" spc="-18" dirty="0">
                <a:solidFill>
                  <a:prstClr val="black"/>
                </a:solidFill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1400" spc="-8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you</a:t>
            </a:r>
            <a:r>
              <a:rPr sz="1400" spc="-38" dirty="0">
                <a:solidFill>
                  <a:prstClr val="black"/>
                </a:solidFill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14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shoul</a:t>
            </a:r>
            <a:r>
              <a:rPr sz="1400" spc="-8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d</a:t>
            </a:r>
            <a:r>
              <a:rPr sz="1400" spc="-15" dirty="0">
                <a:solidFill>
                  <a:prstClr val="black"/>
                </a:solidFill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14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hav</a:t>
            </a:r>
            <a:r>
              <a:rPr sz="1400" spc="-8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e</a:t>
            </a:r>
            <a:r>
              <a:rPr sz="1400" spc="-33" dirty="0">
                <a:solidFill>
                  <a:prstClr val="black"/>
                </a:solidFill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140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l</a:t>
            </a:r>
            <a:r>
              <a:rPr sz="1400" spc="-8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ear</a:t>
            </a:r>
            <a:r>
              <a:rPr sz="1400" spc="-15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n</a:t>
            </a:r>
            <a:r>
              <a:rPr sz="1400" spc="-5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t</a:t>
            </a:r>
            <a:r>
              <a:rPr sz="1400" spc="-5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:</a:t>
            </a:r>
            <a:endParaRPr lang="en-IN" sz="1400" spc="-5" dirty="0" smtClean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  <a:p>
            <a:pPr marL="6350"/>
            <a:endParaRPr sz="1400" dirty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  <a:p>
            <a:pPr marL="311150" indent="-285750">
              <a:lnSpc>
                <a:spcPct val="150000"/>
              </a:lnSpc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en-IN" sz="14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Linear </a:t>
            </a:r>
            <a:r>
              <a:rPr lang="en-IN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&amp; Logistic Regression</a:t>
            </a:r>
          </a:p>
          <a:p>
            <a:pPr marL="311150" indent="-285750">
              <a:lnSpc>
                <a:spcPct val="150000"/>
              </a:lnSpc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en-IN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Multicollinearity</a:t>
            </a:r>
          </a:p>
          <a:p>
            <a:pPr marL="311150" indent="-285750">
              <a:lnSpc>
                <a:spcPct val="150000"/>
              </a:lnSpc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en-IN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WOE &amp; IV</a:t>
            </a:r>
          </a:p>
          <a:p>
            <a:pPr marL="311150" indent="-285750">
              <a:lnSpc>
                <a:spcPct val="150000"/>
              </a:lnSpc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en-IN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Maximum Likelihood Estimation</a:t>
            </a:r>
          </a:p>
          <a:p>
            <a:pPr marL="311150" indent="-285750">
              <a:lnSpc>
                <a:spcPct val="150000"/>
              </a:lnSpc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en-IN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Residual Analysis</a:t>
            </a:r>
          </a:p>
          <a:p>
            <a:pPr marL="311150" indent="-285750">
              <a:lnSpc>
                <a:spcPct val="150000"/>
              </a:lnSpc>
              <a:buClr>
                <a:srgbClr val="095A82"/>
              </a:buClr>
              <a:buFont typeface="Wingdings" panose="05000000000000000000" pitchFamily="2" charset="2"/>
              <a:buChar char="§"/>
              <a:tabLst>
                <a:tab pos="598170" algn="l"/>
                <a:tab pos="599440" algn="l"/>
              </a:tabLst>
            </a:pPr>
            <a:r>
              <a:rPr lang="en-IN" sz="14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Heteroscedasticity</a:t>
            </a:r>
          </a:p>
          <a:p>
            <a:pPr>
              <a:spcBef>
                <a:spcPts val="18"/>
              </a:spcBef>
            </a:pPr>
            <a:endParaRPr sz="1400" dirty="0">
              <a:solidFill>
                <a:prstClr val="black"/>
              </a:solidFill>
              <a:latin typeface="Arial Rounded MT Bold" panose="020F0704030504030204" pitchFamily="34" charset="0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105" y="844297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707" y="374141"/>
            <a:ext cx="82063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IN" dirty="0" smtClean="0"/>
              <a:t>Congratulation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67105" y="844297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0310241-D7A9-4F63-B003-BF7DBA3CE47E}"/>
              </a:ext>
            </a:extLst>
          </p:cNvPr>
          <p:cNvSpPr/>
          <p:nvPr/>
        </p:nvSpPr>
        <p:spPr>
          <a:xfrm>
            <a:off x="467105" y="1047750"/>
            <a:ext cx="5552695" cy="685800"/>
          </a:xfrm>
          <a:prstGeom prst="rect">
            <a:avLst/>
          </a:prstGeom>
          <a:solidFill>
            <a:srgbClr val="00CC6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prstClr val="white"/>
                </a:solidFill>
              </a:rPr>
              <a:t>Probability &amp; Statistics </a:t>
            </a:r>
          </a:p>
          <a:p>
            <a:r>
              <a:rPr lang="en-US" sz="2800" dirty="0" smtClean="0">
                <a:solidFill>
                  <a:prstClr val="white"/>
                </a:solidFill>
              </a:rPr>
              <a:t>                                     for Data Science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1531A52-587B-4D73-AE70-C3A3F38ED149}"/>
              </a:ext>
            </a:extLst>
          </p:cNvPr>
          <p:cNvSpPr/>
          <p:nvPr/>
        </p:nvSpPr>
        <p:spPr>
          <a:xfrm>
            <a:off x="467105" y="2735182"/>
            <a:ext cx="5649686" cy="1066800"/>
          </a:xfrm>
          <a:prstGeom prst="rect">
            <a:avLst/>
          </a:prstGeom>
          <a:solidFill>
            <a:srgbClr val="002060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dirty="0" smtClean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You have successfully completed –</a:t>
            </a:r>
          </a:p>
          <a:p>
            <a:pPr algn="ctr"/>
            <a:r>
              <a:rPr lang="en-US" sz="2400" kern="0" dirty="0" smtClean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Regression Modelling Session</a:t>
            </a:r>
            <a:endParaRPr lang="en-US" sz="2400" kern="0" dirty="0" smtClean="0">
              <a:ln w="10160">
                <a:solidFill>
                  <a:srgbClr val="4472C4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6" name="Picture 2" descr="C:\Users\JS5027377\Desktop\Sri Core Java\champion-cup.png">
            <a:extLst>
              <a:ext uri="{FF2B5EF4-FFF2-40B4-BE49-F238E27FC236}">
                <a16:creationId xmlns="" xmlns:a16="http://schemas.microsoft.com/office/drawing/2014/main" id="{F277EFF3-0D18-4594-970B-CD420B24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66135"/>
            <a:ext cx="2297327" cy="293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Content Placeholder 3">
            <a:extLst>
              <a:ext uri="{FF2B5EF4-FFF2-40B4-BE49-F238E27FC236}">
                <a16:creationId xmlns="" xmlns:a16="http://schemas.microsoft.com/office/drawing/2014/main" id="{A04FDF7F-E03F-4F39-84F7-986FCC644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135" y="3801982"/>
            <a:ext cx="1591055" cy="9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590" y="4726683"/>
            <a:ext cx="1138428" cy="416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958" y="562356"/>
            <a:ext cx="2046732" cy="1488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0394" y="615995"/>
            <a:ext cx="1930083" cy="1383030"/>
          </a:xfrm>
          <a:custGeom>
            <a:avLst/>
            <a:gdLst/>
            <a:ahLst/>
            <a:cxnLst/>
            <a:rect l="l" t="t" r="r" b="b"/>
            <a:pathLst>
              <a:path w="3860165" h="2766060">
                <a:moveTo>
                  <a:pt x="1962686" y="0"/>
                </a:moveTo>
                <a:lnTo>
                  <a:pt x="1913359" y="621"/>
                </a:lnTo>
                <a:lnTo>
                  <a:pt x="1864113" y="2153"/>
                </a:lnTo>
                <a:lnTo>
                  <a:pt x="1814974" y="4594"/>
                </a:lnTo>
                <a:lnTo>
                  <a:pt x="1765969" y="7938"/>
                </a:lnTo>
                <a:lnTo>
                  <a:pt x="1717123" y="12182"/>
                </a:lnTo>
                <a:lnTo>
                  <a:pt x="1668464" y="17323"/>
                </a:lnTo>
                <a:lnTo>
                  <a:pt x="1620017" y="23357"/>
                </a:lnTo>
                <a:lnTo>
                  <a:pt x="1571809" y="30279"/>
                </a:lnTo>
                <a:lnTo>
                  <a:pt x="1523865" y="38087"/>
                </a:lnTo>
                <a:lnTo>
                  <a:pt x="1476213" y="46776"/>
                </a:lnTo>
                <a:lnTo>
                  <a:pt x="1428878" y="56342"/>
                </a:lnTo>
                <a:lnTo>
                  <a:pt x="1381887" y="66782"/>
                </a:lnTo>
                <a:lnTo>
                  <a:pt x="1335265" y="78093"/>
                </a:lnTo>
                <a:lnTo>
                  <a:pt x="1289040" y="90269"/>
                </a:lnTo>
                <a:lnTo>
                  <a:pt x="1243237" y="103308"/>
                </a:lnTo>
                <a:lnTo>
                  <a:pt x="1197883" y="117206"/>
                </a:lnTo>
                <a:lnTo>
                  <a:pt x="1153004" y="131958"/>
                </a:lnTo>
                <a:lnTo>
                  <a:pt x="1108626" y="147562"/>
                </a:lnTo>
                <a:lnTo>
                  <a:pt x="1064776" y="164014"/>
                </a:lnTo>
                <a:lnTo>
                  <a:pt x="1021479" y="181309"/>
                </a:lnTo>
                <a:lnTo>
                  <a:pt x="978763" y="199443"/>
                </a:lnTo>
                <a:lnTo>
                  <a:pt x="936652" y="218414"/>
                </a:lnTo>
                <a:lnTo>
                  <a:pt x="895174" y="238218"/>
                </a:lnTo>
                <a:lnTo>
                  <a:pt x="854355" y="258849"/>
                </a:lnTo>
                <a:lnTo>
                  <a:pt x="814221" y="280306"/>
                </a:lnTo>
                <a:lnTo>
                  <a:pt x="774798" y="302584"/>
                </a:lnTo>
                <a:lnTo>
                  <a:pt x="736113" y="325678"/>
                </a:lnTo>
                <a:lnTo>
                  <a:pt x="698192" y="349587"/>
                </a:lnTo>
                <a:lnTo>
                  <a:pt x="661060" y="374305"/>
                </a:lnTo>
                <a:lnTo>
                  <a:pt x="624746" y="399829"/>
                </a:lnTo>
                <a:lnTo>
                  <a:pt x="589273" y="426155"/>
                </a:lnTo>
                <a:lnTo>
                  <a:pt x="554670" y="453280"/>
                </a:lnTo>
                <a:lnTo>
                  <a:pt x="520961" y="481199"/>
                </a:lnTo>
                <a:lnTo>
                  <a:pt x="488174" y="509909"/>
                </a:lnTo>
                <a:lnTo>
                  <a:pt x="456335" y="539406"/>
                </a:lnTo>
                <a:lnTo>
                  <a:pt x="425470" y="569687"/>
                </a:lnTo>
                <a:lnTo>
                  <a:pt x="395604" y="600747"/>
                </a:lnTo>
                <a:lnTo>
                  <a:pt x="361087" y="639098"/>
                </a:lnTo>
                <a:lnTo>
                  <a:pt x="328570" y="678052"/>
                </a:lnTo>
                <a:lnTo>
                  <a:pt x="298054" y="717575"/>
                </a:lnTo>
                <a:lnTo>
                  <a:pt x="269537" y="757630"/>
                </a:lnTo>
                <a:lnTo>
                  <a:pt x="243019" y="798180"/>
                </a:lnTo>
                <a:lnTo>
                  <a:pt x="218501" y="839190"/>
                </a:lnTo>
                <a:lnTo>
                  <a:pt x="195981" y="880624"/>
                </a:lnTo>
                <a:lnTo>
                  <a:pt x="175459" y="922444"/>
                </a:lnTo>
                <a:lnTo>
                  <a:pt x="156936" y="964616"/>
                </a:lnTo>
                <a:lnTo>
                  <a:pt x="140410" y="1007103"/>
                </a:lnTo>
                <a:lnTo>
                  <a:pt x="125881" y="1049868"/>
                </a:lnTo>
                <a:lnTo>
                  <a:pt x="113349" y="1092877"/>
                </a:lnTo>
                <a:lnTo>
                  <a:pt x="102814" y="1136092"/>
                </a:lnTo>
                <a:lnTo>
                  <a:pt x="94275" y="1179477"/>
                </a:lnTo>
                <a:lnTo>
                  <a:pt x="87732" y="1222997"/>
                </a:lnTo>
                <a:lnTo>
                  <a:pt x="83184" y="1266615"/>
                </a:lnTo>
                <a:lnTo>
                  <a:pt x="80631" y="1310294"/>
                </a:lnTo>
                <a:lnTo>
                  <a:pt x="80073" y="1354000"/>
                </a:lnTo>
                <a:lnTo>
                  <a:pt x="81509" y="1397695"/>
                </a:lnTo>
                <a:lnTo>
                  <a:pt x="84940" y="1441344"/>
                </a:lnTo>
                <a:lnTo>
                  <a:pt x="90364" y="1484911"/>
                </a:lnTo>
                <a:lnTo>
                  <a:pt x="97781" y="1528358"/>
                </a:lnTo>
                <a:lnTo>
                  <a:pt x="107191" y="1571651"/>
                </a:lnTo>
                <a:lnTo>
                  <a:pt x="118594" y="1614753"/>
                </a:lnTo>
                <a:lnTo>
                  <a:pt x="131989" y="1657627"/>
                </a:lnTo>
                <a:lnTo>
                  <a:pt x="147376" y="1700239"/>
                </a:lnTo>
                <a:lnTo>
                  <a:pt x="164754" y="1742551"/>
                </a:lnTo>
                <a:lnTo>
                  <a:pt x="184124" y="1784527"/>
                </a:lnTo>
                <a:lnTo>
                  <a:pt x="205484" y="1826131"/>
                </a:lnTo>
                <a:lnTo>
                  <a:pt x="228835" y="1867328"/>
                </a:lnTo>
                <a:lnTo>
                  <a:pt x="254175" y="1908081"/>
                </a:lnTo>
                <a:lnTo>
                  <a:pt x="281506" y="1948353"/>
                </a:lnTo>
                <a:lnTo>
                  <a:pt x="310826" y="1988110"/>
                </a:lnTo>
                <a:lnTo>
                  <a:pt x="342134" y="2027313"/>
                </a:lnTo>
                <a:lnTo>
                  <a:pt x="375432" y="2065929"/>
                </a:lnTo>
                <a:lnTo>
                  <a:pt x="410717" y="2103919"/>
                </a:lnTo>
                <a:lnTo>
                  <a:pt x="0" y="2765716"/>
                </a:lnTo>
                <a:lnTo>
                  <a:pt x="924306" y="2464091"/>
                </a:lnTo>
                <a:lnTo>
                  <a:pt x="3015786" y="2464091"/>
                </a:lnTo>
                <a:lnTo>
                  <a:pt x="3044365" y="2450447"/>
                </a:lnTo>
                <a:lnTo>
                  <a:pt x="3085184" y="2429815"/>
                </a:lnTo>
                <a:lnTo>
                  <a:pt x="3125318" y="2408358"/>
                </a:lnTo>
                <a:lnTo>
                  <a:pt x="3164741" y="2386081"/>
                </a:lnTo>
                <a:lnTo>
                  <a:pt x="3203426" y="2362986"/>
                </a:lnTo>
                <a:lnTo>
                  <a:pt x="3241347" y="2339077"/>
                </a:lnTo>
                <a:lnTo>
                  <a:pt x="3278479" y="2314359"/>
                </a:lnTo>
                <a:lnTo>
                  <a:pt x="3314793" y="2288835"/>
                </a:lnTo>
                <a:lnTo>
                  <a:pt x="3350266" y="2262509"/>
                </a:lnTo>
                <a:lnTo>
                  <a:pt x="3384869" y="2235384"/>
                </a:lnTo>
                <a:lnTo>
                  <a:pt x="3418578" y="2207465"/>
                </a:lnTo>
                <a:lnTo>
                  <a:pt x="3451365" y="2178755"/>
                </a:lnTo>
                <a:lnTo>
                  <a:pt x="3483204" y="2149258"/>
                </a:lnTo>
                <a:lnTo>
                  <a:pt x="3514069" y="2118977"/>
                </a:lnTo>
                <a:lnTo>
                  <a:pt x="3543935" y="2087917"/>
                </a:lnTo>
                <a:lnTo>
                  <a:pt x="3575753" y="2052689"/>
                </a:lnTo>
                <a:lnTo>
                  <a:pt x="3605840" y="2017026"/>
                </a:lnTo>
                <a:lnTo>
                  <a:pt x="3634202" y="1980953"/>
                </a:lnTo>
                <a:lnTo>
                  <a:pt x="3660847" y="1944496"/>
                </a:lnTo>
                <a:lnTo>
                  <a:pt x="3685783" y="1907681"/>
                </a:lnTo>
                <a:lnTo>
                  <a:pt x="3709015" y="1870534"/>
                </a:lnTo>
                <a:lnTo>
                  <a:pt x="3730553" y="1833080"/>
                </a:lnTo>
                <a:lnTo>
                  <a:pt x="3750402" y="1795346"/>
                </a:lnTo>
                <a:lnTo>
                  <a:pt x="3768571" y="1757356"/>
                </a:lnTo>
                <a:lnTo>
                  <a:pt x="3785067" y="1719137"/>
                </a:lnTo>
                <a:lnTo>
                  <a:pt x="3799897" y="1680715"/>
                </a:lnTo>
                <a:lnTo>
                  <a:pt x="3813068" y="1642115"/>
                </a:lnTo>
                <a:lnTo>
                  <a:pt x="3824587" y="1603364"/>
                </a:lnTo>
                <a:lnTo>
                  <a:pt x="3834463" y="1564486"/>
                </a:lnTo>
                <a:lnTo>
                  <a:pt x="3842702" y="1525507"/>
                </a:lnTo>
                <a:lnTo>
                  <a:pt x="3849311" y="1486454"/>
                </a:lnTo>
                <a:lnTo>
                  <a:pt x="3854299" y="1447353"/>
                </a:lnTo>
                <a:lnTo>
                  <a:pt x="3857671" y="1408228"/>
                </a:lnTo>
                <a:lnTo>
                  <a:pt x="3859437" y="1369106"/>
                </a:lnTo>
                <a:lnTo>
                  <a:pt x="3859602" y="1330012"/>
                </a:lnTo>
                <a:lnTo>
                  <a:pt x="3858174" y="1290973"/>
                </a:lnTo>
                <a:lnTo>
                  <a:pt x="3855160" y="1252014"/>
                </a:lnTo>
                <a:lnTo>
                  <a:pt x="3850569" y="1213160"/>
                </a:lnTo>
                <a:lnTo>
                  <a:pt x="3844406" y="1174438"/>
                </a:lnTo>
                <a:lnTo>
                  <a:pt x="3836680" y="1135874"/>
                </a:lnTo>
                <a:lnTo>
                  <a:pt x="3827398" y="1097492"/>
                </a:lnTo>
                <a:lnTo>
                  <a:pt x="3816567" y="1059320"/>
                </a:lnTo>
                <a:lnTo>
                  <a:pt x="3804194" y="1021382"/>
                </a:lnTo>
                <a:lnTo>
                  <a:pt x="3790287" y="983704"/>
                </a:lnTo>
                <a:lnTo>
                  <a:pt x="3774853" y="946313"/>
                </a:lnTo>
                <a:lnTo>
                  <a:pt x="3757899" y="909233"/>
                </a:lnTo>
                <a:lnTo>
                  <a:pt x="3739432" y="872492"/>
                </a:lnTo>
                <a:lnTo>
                  <a:pt x="3719461" y="836114"/>
                </a:lnTo>
                <a:lnTo>
                  <a:pt x="3697992" y="800125"/>
                </a:lnTo>
                <a:lnTo>
                  <a:pt x="3675032" y="764551"/>
                </a:lnTo>
                <a:lnTo>
                  <a:pt x="3650590" y="729418"/>
                </a:lnTo>
                <a:lnTo>
                  <a:pt x="3624671" y="694751"/>
                </a:lnTo>
                <a:lnTo>
                  <a:pt x="3597284" y="660577"/>
                </a:lnTo>
                <a:lnTo>
                  <a:pt x="3568436" y="626921"/>
                </a:lnTo>
                <a:lnTo>
                  <a:pt x="3538134" y="593809"/>
                </a:lnTo>
                <a:lnTo>
                  <a:pt x="3506385" y="561267"/>
                </a:lnTo>
                <a:lnTo>
                  <a:pt x="3473198" y="529320"/>
                </a:lnTo>
                <a:lnTo>
                  <a:pt x="3438578" y="497994"/>
                </a:lnTo>
                <a:lnTo>
                  <a:pt x="3402534" y="467316"/>
                </a:lnTo>
                <a:lnTo>
                  <a:pt x="3365072" y="437310"/>
                </a:lnTo>
                <a:lnTo>
                  <a:pt x="3326200" y="408002"/>
                </a:lnTo>
                <a:lnTo>
                  <a:pt x="3285926" y="379419"/>
                </a:lnTo>
                <a:lnTo>
                  <a:pt x="3244256" y="351586"/>
                </a:lnTo>
                <a:lnTo>
                  <a:pt x="3201199" y="324528"/>
                </a:lnTo>
                <a:lnTo>
                  <a:pt x="3156760" y="298273"/>
                </a:lnTo>
                <a:lnTo>
                  <a:pt x="3110948" y="272844"/>
                </a:lnTo>
                <a:lnTo>
                  <a:pt x="3063770" y="248269"/>
                </a:lnTo>
                <a:lnTo>
                  <a:pt x="3015234" y="224573"/>
                </a:lnTo>
                <a:lnTo>
                  <a:pt x="2970767" y="204188"/>
                </a:lnTo>
                <a:lnTo>
                  <a:pt x="2925805" y="184797"/>
                </a:lnTo>
                <a:lnTo>
                  <a:pt x="2880372" y="166396"/>
                </a:lnTo>
                <a:lnTo>
                  <a:pt x="2834494" y="148983"/>
                </a:lnTo>
                <a:lnTo>
                  <a:pt x="2788199" y="132552"/>
                </a:lnTo>
                <a:lnTo>
                  <a:pt x="2741512" y="117101"/>
                </a:lnTo>
                <a:lnTo>
                  <a:pt x="2694460" y="102626"/>
                </a:lnTo>
                <a:lnTo>
                  <a:pt x="2647068" y="89122"/>
                </a:lnTo>
                <a:lnTo>
                  <a:pt x="2599364" y="76586"/>
                </a:lnTo>
                <a:lnTo>
                  <a:pt x="2551373" y="65015"/>
                </a:lnTo>
                <a:lnTo>
                  <a:pt x="2503122" y="54404"/>
                </a:lnTo>
                <a:lnTo>
                  <a:pt x="2454637" y="44750"/>
                </a:lnTo>
                <a:lnTo>
                  <a:pt x="2405943" y="36049"/>
                </a:lnTo>
                <a:lnTo>
                  <a:pt x="2357069" y="28297"/>
                </a:lnTo>
                <a:lnTo>
                  <a:pt x="2308039" y="21490"/>
                </a:lnTo>
                <a:lnTo>
                  <a:pt x="2258880" y="15625"/>
                </a:lnTo>
                <a:lnTo>
                  <a:pt x="2209618" y="10698"/>
                </a:lnTo>
                <a:lnTo>
                  <a:pt x="2160279" y="6705"/>
                </a:lnTo>
                <a:lnTo>
                  <a:pt x="2110891" y="3643"/>
                </a:lnTo>
                <a:lnTo>
                  <a:pt x="2061478" y="1507"/>
                </a:lnTo>
                <a:lnTo>
                  <a:pt x="2012068" y="294"/>
                </a:lnTo>
                <a:lnTo>
                  <a:pt x="1962686" y="0"/>
                </a:lnTo>
                <a:close/>
              </a:path>
              <a:path w="3860165" h="2766060">
                <a:moveTo>
                  <a:pt x="3015786" y="2464091"/>
                </a:moveTo>
                <a:lnTo>
                  <a:pt x="924306" y="2464091"/>
                </a:lnTo>
                <a:lnTo>
                  <a:pt x="968772" y="2484477"/>
                </a:lnTo>
                <a:lnTo>
                  <a:pt x="1013734" y="2503868"/>
                </a:lnTo>
                <a:lnTo>
                  <a:pt x="1059167" y="2522268"/>
                </a:lnTo>
                <a:lnTo>
                  <a:pt x="1105045" y="2539682"/>
                </a:lnTo>
                <a:lnTo>
                  <a:pt x="1151340" y="2556112"/>
                </a:lnTo>
                <a:lnTo>
                  <a:pt x="1198027" y="2571563"/>
                </a:lnTo>
                <a:lnTo>
                  <a:pt x="1245079" y="2586039"/>
                </a:lnTo>
                <a:lnTo>
                  <a:pt x="1292471" y="2599542"/>
                </a:lnTo>
                <a:lnTo>
                  <a:pt x="1340175" y="2612078"/>
                </a:lnTo>
                <a:lnTo>
                  <a:pt x="1388166" y="2623649"/>
                </a:lnTo>
                <a:lnTo>
                  <a:pt x="1436417" y="2634260"/>
                </a:lnTo>
                <a:lnTo>
                  <a:pt x="1484902" y="2643914"/>
                </a:lnTo>
                <a:lnTo>
                  <a:pt x="1533596" y="2652615"/>
                </a:lnTo>
                <a:lnTo>
                  <a:pt x="1582470" y="2660367"/>
                </a:lnTo>
                <a:lnTo>
                  <a:pt x="1631500" y="2667174"/>
                </a:lnTo>
                <a:lnTo>
                  <a:pt x="1680659" y="2673039"/>
                </a:lnTo>
                <a:lnTo>
                  <a:pt x="1729921" y="2677966"/>
                </a:lnTo>
                <a:lnTo>
                  <a:pt x="1779260" y="2681959"/>
                </a:lnTo>
                <a:lnTo>
                  <a:pt x="1828648" y="2685021"/>
                </a:lnTo>
                <a:lnTo>
                  <a:pt x="1878061" y="2687157"/>
                </a:lnTo>
                <a:lnTo>
                  <a:pt x="1927471" y="2688371"/>
                </a:lnTo>
                <a:lnTo>
                  <a:pt x="1976853" y="2688665"/>
                </a:lnTo>
                <a:lnTo>
                  <a:pt x="2026180" y="2688044"/>
                </a:lnTo>
                <a:lnTo>
                  <a:pt x="2075426" y="2686511"/>
                </a:lnTo>
                <a:lnTo>
                  <a:pt x="2124565" y="2684071"/>
                </a:lnTo>
                <a:lnTo>
                  <a:pt x="2173570" y="2680726"/>
                </a:lnTo>
                <a:lnTo>
                  <a:pt x="2222416" y="2676482"/>
                </a:lnTo>
                <a:lnTo>
                  <a:pt x="2271075" y="2671341"/>
                </a:lnTo>
                <a:lnTo>
                  <a:pt x="2319522" y="2665307"/>
                </a:lnTo>
                <a:lnTo>
                  <a:pt x="2367730" y="2658385"/>
                </a:lnTo>
                <a:lnTo>
                  <a:pt x="2415674" y="2650577"/>
                </a:lnTo>
                <a:lnTo>
                  <a:pt x="2463326" y="2641889"/>
                </a:lnTo>
                <a:lnTo>
                  <a:pt x="2510661" y="2632322"/>
                </a:lnTo>
                <a:lnTo>
                  <a:pt x="2557652" y="2621882"/>
                </a:lnTo>
                <a:lnTo>
                  <a:pt x="2604274" y="2610572"/>
                </a:lnTo>
                <a:lnTo>
                  <a:pt x="2650499" y="2598395"/>
                </a:lnTo>
                <a:lnTo>
                  <a:pt x="2696302" y="2585356"/>
                </a:lnTo>
                <a:lnTo>
                  <a:pt x="2741656" y="2571458"/>
                </a:lnTo>
                <a:lnTo>
                  <a:pt x="2786535" y="2556706"/>
                </a:lnTo>
                <a:lnTo>
                  <a:pt x="2830913" y="2541102"/>
                </a:lnTo>
                <a:lnTo>
                  <a:pt x="2874763" y="2524651"/>
                </a:lnTo>
                <a:lnTo>
                  <a:pt x="2918060" y="2507356"/>
                </a:lnTo>
                <a:lnTo>
                  <a:pt x="2960776" y="2489221"/>
                </a:lnTo>
                <a:lnTo>
                  <a:pt x="3002887" y="2470250"/>
                </a:lnTo>
                <a:lnTo>
                  <a:pt x="3015786" y="2464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90394" y="615995"/>
            <a:ext cx="1930083" cy="1383030"/>
          </a:xfrm>
          <a:custGeom>
            <a:avLst/>
            <a:gdLst/>
            <a:ahLst/>
            <a:cxnLst/>
            <a:rect l="l" t="t" r="r" b="b"/>
            <a:pathLst>
              <a:path w="3860165" h="2766060">
                <a:moveTo>
                  <a:pt x="0" y="2765716"/>
                </a:moveTo>
                <a:lnTo>
                  <a:pt x="924306" y="2464091"/>
                </a:lnTo>
                <a:lnTo>
                  <a:pt x="968772" y="2484477"/>
                </a:lnTo>
                <a:lnTo>
                  <a:pt x="1013734" y="2503868"/>
                </a:lnTo>
                <a:lnTo>
                  <a:pt x="1059167" y="2522268"/>
                </a:lnTo>
                <a:lnTo>
                  <a:pt x="1105045" y="2539682"/>
                </a:lnTo>
                <a:lnTo>
                  <a:pt x="1151340" y="2556112"/>
                </a:lnTo>
                <a:lnTo>
                  <a:pt x="1198027" y="2571563"/>
                </a:lnTo>
                <a:lnTo>
                  <a:pt x="1245079" y="2586039"/>
                </a:lnTo>
                <a:lnTo>
                  <a:pt x="1292471" y="2599542"/>
                </a:lnTo>
                <a:lnTo>
                  <a:pt x="1340175" y="2612078"/>
                </a:lnTo>
                <a:lnTo>
                  <a:pt x="1388166" y="2623649"/>
                </a:lnTo>
                <a:lnTo>
                  <a:pt x="1436417" y="2634260"/>
                </a:lnTo>
                <a:lnTo>
                  <a:pt x="1484902" y="2643914"/>
                </a:lnTo>
                <a:lnTo>
                  <a:pt x="1533596" y="2652615"/>
                </a:lnTo>
                <a:lnTo>
                  <a:pt x="1582470" y="2660367"/>
                </a:lnTo>
                <a:lnTo>
                  <a:pt x="1631500" y="2667174"/>
                </a:lnTo>
                <a:lnTo>
                  <a:pt x="1680659" y="2673039"/>
                </a:lnTo>
                <a:lnTo>
                  <a:pt x="1729921" y="2677966"/>
                </a:lnTo>
                <a:lnTo>
                  <a:pt x="1779260" y="2681959"/>
                </a:lnTo>
                <a:lnTo>
                  <a:pt x="1828648" y="2685021"/>
                </a:lnTo>
                <a:lnTo>
                  <a:pt x="1878061" y="2687157"/>
                </a:lnTo>
                <a:lnTo>
                  <a:pt x="1927471" y="2688371"/>
                </a:lnTo>
                <a:lnTo>
                  <a:pt x="1976853" y="2688665"/>
                </a:lnTo>
                <a:lnTo>
                  <a:pt x="2026180" y="2688044"/>
                </a:lnTo>
                <a:lnTo>
                  <a:pt x="2075426" y="2686511"/>
                </a:lnTo>
                <a:lnTo>
                  <a:pt x="2124565" y="2684071"/>
                </a:lnTo>
                <a:lnTo>
                  <a:pt x="2173570" y="2680726"/>
                </a:lnTo>
                <a:lnTo>
                  <a:pt x="2222416" y="2676482"/>
                </a:lnTo>
                <a:lnTo>
                  <a:pt x="2271075" y="2671341"/>
                </a:lnTo>
                <a:lnTo>
                  <a:pt x="2319522" y="2665307"/>
                </a:lnTo>
                <a:lnTo>
                  <a:pt x="2367730" y="2658385"/>
                </a:lnTo>
                <a:lnTo>
                  <a:pt x="2415674" y="2650577"/>
                </a:lnTo>
                <a:lnTo>
                  <a:pt x="2463326" y="2641889"/>
                </a:lnTo>
                <a:lnTo>
                  <a:pt x="2510661" y="2632322"/>
                </a:lnTo>
                <a:lnTo>
                  <a:pt x="2557652" y="2621882"/>
                </a:lnTo>
                <a:lnTo>
                  <a:pt x="2604274" y="2610572"/>
                </a:lnTo>
                <a:lnTo>
                  <a:pt x="2650499" y="2598395"/>
                </a:lnTo>
                <a:lnTo>
                  <a:pt x="2696302" y="2585356"/>
                </a:lnTo>
                <a:lnTo>
                  <a:pt x="2741656" y="2571458"/>
                </a:lnTo>
                <a:lnTo>
                  <a:pt x="2786535" y="2556706"/>
                </a:lnTo>
                <a:lnTo>
                  <a:pt x="2830913" y="2541102"/>
                </a:lnTo>
                <a:lnTo>
                  <a:pt x="2874763" y="2524651"/>
                </a:lnTo>
                <a:lnTo>
                  <a:pt x="2918060" y="2507356"/>
                </a:lnTo>
                <a:lnTo>
                  <a:pt x="2960776" y="2489221"/>
                </a:lnTo>
                <a:lnTo>
                  <a:pt x="3002887" y="2470250"/>
                </a:lnTo>
                <a:lnTo>
                  <a:pt x="3044365" y="2450447"/>
                </a:lnTo>
                <a:lnTo>
                  <a:pt x="3085184" y="2429815"/>
                </a:lnTo>
                <a:lnTo>
                  <a:pt x="3125318" y="2408358"/>
                </a:lnTo>
                <a:lnTo>
                  <a:pt x="3164741" y="2386081"/>
                </a:lnTo>
                <a:lnTo>
                  <a:pt x="3203426" y="2362986"/>
                </a:lnTo>
                <a:lnTo>
                  <a:pt x="3241347" y="2339077"/>
                </a:lnTo>
                <a:lnTo>
                  <a:pt x="3278479" y="2314359"/>
                </a:lnTo>
                <a:lnTo>
                  <a:pt x="3314793" y="2288835"/>
                </a:lnTo>
                <a:lnTo>
                  <a:pt x="3350266" y="2262509"/>
                </a:lnTo>
                <a:lnTo>
                  <a:pt x="3384869" y="2235384"/>
                </a:lnTo>
                <a:lnTo>
                  <a:pt x="3418578" y="2207465"/>
                </a:lnTo>
                <a:lnTo>
                  <a:pt x="3451365" y="2178755"/>
                </a:lnTo>
                <a:lnTo>
                  <a:pt x="3483204" y="2149258"/>
                </a:lnTo>
                <a:lnTo>
                  <a:pt x="3514069" y="2118977"/>
                </a:lnTo>
                <a:lnTo>
                  <a:pt x="3543935" y="2087917"/>
                </a:lnTo>
                <a:lnTo>
                  <a:pt x="3575753" y="2052689"/>
                </a:lnTo>
                <a:lnTo>
                  <a:pt x="3605840" y="2017026"/>
                </a:lnTo>
                <a:lnTo>
                  <a:pt x="3634202" y="1980953"/>
                </a:lnTo>
                <a:lnTo>
                  <a:pt x="3660847" y="1944496"/>
                </a:lnTo>
                <a:lnTo>
                  <a:pt x="3685783" y="1907681"/>
                </a:lnTo>
                <a:lnTo>
                  <a:pt x="3709015" y="1870534"/>
                </a:lnTo>
                <a:lnTo>
                  <a:pt x="3730553" y="1833080"/>
                </a:lnTo>
                <a:lnTo>
                  <a:pt x="3750402" y="1795346"/>
                </a:lnTo>
                <a:lnTo>
                  <a:pt x="3768571" y="1757356"/>
                </a:lnTo>
                <a:lnTo>
                  <a:pt x="3785067" y="1719137"/>
                </a:lnTo>
                <a:lnTo>
                  <a:pt x="3799897" y="1680715"/>
                </a:lnTo>
                <a:lnTo>
                  <a:pt x="3813068" y="1642115"/>
                </a:lnTo>
                <a:lnTo>
                  <a:pt x="3824587" y="1603364"/>
                </a:lnTo>
                <a:lnTo>
                  <a:pt x="3834463" y="1564486"/>
                </a:lnTo>
                <a:lnTo>
                  <a:pt x="3842702" y="1525507"/>
                </a:lnTo>
                <a:lnTo>
                  <a:pt x="3849311" y="1486454"/>
                </a:lnTo>
                <a:lnTo>
                  <a:pt x="3854299" y="1447353"/>
                </a:lnTo>
                <a:lnTo>
                  <a:pt x="3857671" y="1408228"/>
                </a:lnTo>
                <a:lnTo>
                  <a:pt x="3859437" y="1369106"/>
                </a:lnTo>
                <a:lnTo>
                  <a:pt x="3859602" y="1330012"/>
                </a:lnTo>
                <a:lnTo>
                  <a:pt x="3858174" y="1290973"/>
                </a:lnTo>
                <a:lnTo>
                  <a:pt x="3855160" y="1252014"/>
                </a:lnTo>
                <a:lnTo>
                  <a:pt x="3850569" y="1213160"/>
                </a:lnTo>
                <a:lnTo>
                  <a:pt x="3844406" y="1174438"/>
                </a:lnTo>
                <a:lnTo>
                  <a:pt x="3836680" y="1135874"/>
                </a:lnTo>
                <a:lnTo>
                  <a:pt x="3827398" y="1097492"/>
                </a:lnTo>
                <a:lnTo>
                  <a:pt x="3816567" y="1059320"/>
                </a:lnTo>
                <a:lnTo>
                  <a:pt x="3804194" y="1021382"/>
                </a:lnTo>
                <a:lnTo>
                  <a:pt x="3790287" y="983704"/>
                </a:lnTo>
                <a:lnTo>
                  <a:pt x="3774853" y="946313"/>
                </a:lnTo>
                <a:lnTo>
                  <a:pt x="3757899" y="909233"/>
                </a:lnTo>
                <a:lnTo>
                  <a:pt x="3739432" y="872492"/>
                </a:lnTo>
                <a:lnTo>
                  <a:pt x="3719461" y="836114"/>
                </a:lnTo>
                <a:lnTo>
                  <a:pt x="3697992" y="800125"/>
                </a:lnTo>
                <a:lnTo>
                  <a:pt x="3675032" y="764551"/>
                </a:lnTo>
                <a:lnTo>
                  <a:pt x="3650590" y="729418"/>
                </a:lnTo>
                <a:lnTo>
                  <a:pt x="3624671" y="694751"/>
                </a:lnTo>
                <a:lnTo>
                  <a:pt x="3597284" y="660577"/>
                </a:lnTo>
                <a:lnTo>
                  <a:pt x="3568436" y="626921"/>
                </a:lnTo>
                <a:lnTo>
                  <a:pt x="3538134" y="593809"/>
                </a:lnTo>
                <a:lnTo>
                  <a:pt x="3506385" y="561267"/>
                </a:lnTo>
                <a:lnTo>
                  <a:pt x="3473198" y="529320"/>
                </a:lnTo>
                <a:lnTo>
                  <a:pt x="3438578" y="497994"/>
                </a:lnTo>
                <a:lnTo>
                  <a:pt x="3402534" y="467316"/>
                </a:lnTo>
                <a:lnTo>
                  <a:pt x="3365072" y="437310"/>
                </a:lnTo>
                <a:lnTo>
                  <a:pt x="3326200" y="408002"/>
                </a:lnTo>
                <a:lnTo>
                  <a:pt x="3285926" y="379419"/>
                </a:lnTo>
                <a:lnTo>
                  <a:pt x="3244256" y="351586"/>
                </a:lnTo>
                <a:lnTo>
                  <a:pt x="3201199" y="324528"/>
                </a:lnTo>
                <a:lnTo>
                  <a:pt x="3156760" y="298273"/>
                </a:lnTo>
                <a:lnTo>
                  <a:pt x="3110948" y="272844"/>
                </a:lnTo>
                <a:lnTo>
                  <a:pt x="3063770" y="248269"/>
                </a:lnTo>
                <a:lnTo>
                  <a:pt x="3015234" y="224573"/>
                </a:lnTo>
                <a:lnTo>
                  <a:pt x="2970767" y="204188"/>
                </a:lnTo>
                <a:lnTo>
                  <a:pt x="2925805" y="184797"/>
                </a:lnTo>
                <a:lnTo>
                  <a:pt x="2880372" y="166396"/>
                </a:lnTo>
                <a:lnTo>
                  <a:pt x="2834494" y="148983"/>
                </a:lnTo>
                <a:lnTo>
                  <a:pt x="2788199" y="132552"/>
                </a:lnTo>
                <a:lnTo>
                  <a:pt x="2741512" y="117101"/>
                </a:lnTo>
                <a:lnTo>
                  <a:pt x="2694460" y="102626"/>
                </a:lnTo>
                <a:lnTo>
                  <a:pt x="2647068" y="89122"/>
                </a:lnTo>
                <a:lnTo>
                  <a:pt x="2599364" y="76586"/>
                </a:lnTo>
                <a:lnTo>
                  <a:pt x="2551373" y="65015"/>
                </a:lnTo>
                <a:lnTo>
                  <a:pt x="2503122" y="54404"/>
                </a:lnTo>
                <a:lnTo>
                  <a:pt x="2454637" y="44750"/>
                </a:lnTo>
                <a:lnTo>
                  <a:pt x="2405943" y="36049"/>
                </a:lnTo>
                <a:lnTo>
                  <a:pt x="2357069" y="28297"/>
                </a:lnTo>
                <a:lnTo>
                  <a:pt x="2308039" y="21490"/>
                </a:lnTo>
                <a:lnTo>
                  <a:pt x="2258880" y="15625"/>
                </a:lnTo>
                <a:lnTo>
                  <a:pt x="2209618" y="10698"/>
                </a:lnTo>
                <a:lnTo>
                  <a:pt x="2160279" y="6705"/>
                </a:lnTo>
                <a:lnTo>
                  <a:pt x="2110891" y="3643"/>
                </a:lnTo>
                <a:lnTo>
                  <a:pt x="2061478" y="1507"/>
                </a:lnTo>
                <a:lnTo>
                  <a:pt x="2012068" y="294"/>
                </a:lnTo>
                <a:lnTo>
                  <a:pt x="1962686" y="0"/>
                </a:lnTo>
                <a:lnTo>
                  <a:pt x="1913359" y="621"/>
                </a:lnTo>
                <a:lnTo>
                  <a:pt x="1864113" y="2153"/>
                </a:lnTo>
                <a:lnTo>
                  <a:pt x="1814974" y="4594"/>
                </a:lnTo>
                <a:lnTo>
                  <a:pt x="1765969" y="7938"/>
                </a:lnTo>
                <a:lnTo>
                  <a:pt x="1717123" y="12182"/>
                </a:lnTo>
                <a:lnTo>
                  <a:pt x="1668464" y="17323"/>
                </a:lnTo>
                <a:lnTo>
                  <a:pt x="1620017" y="23357"/>
                </a:lnTo>
                <a:lnTo>
                  <a:pt x="1571809" y="30279"/>
                </a:lnTo>
                <a:lnTo>
                  <a:pt x="1523865" y="38087"/>
                </a:lnTo>
                <a:lnTo>
                  <a:pt x="1476213" y="46776"/>
                </a:lnTo>
                <a:lnTo>
                  <a:pt x="1428878" y="56342"/>
                </a:lnTo>
                <a:lnTo>
                  <a:pt x="1381887" y="66782"/>
                </a:lnTo>
                <a:lnTo>
                  <a:pt x="1335265" y="78093"/>
                </a:lnTo>
                <a:lnTo>
                  <a:pt x="1289040" y="90269"/>
                </a:lnTo>
                <a:lnTo>
                  <a:pt x="1243237" y="103308"/>
                </a:lnTo>
                <a:lnTo>
                  <a:pt x="1197883" y="117206"/>
                </a:lnTo>
                <a:lnTo>
                  <a:pt x="1153004" y="131958"/>
                </a:lnTo>
                <a:lnTo>
                  <a:pt x="1108626" y="147562"/>
                </a:lnTo>
                <a:lnTo>
                  <a:pt x="1064776" y="164014"/>
                </a:lnTo>
                <a:lnTo>
                  <a:pt x="1021479" y="181309"/>
                </a:lnTo>
                <a:lnTo>
                  <a:pt x="978763" y="199443"/>
                </a:lnTo>
                <a:lnTo>
                  <a:pt x="936652" y="218414"/>
                </a:lnTo>
                <a:lnTo>
                  <a:pt x="895174" y="238218"/>
                </a:lnTo>
                <a:lnTo>
                  <a:pt x="854355" y="258849"/>
                </a:lnTo>
                <a:lnTo>
                  <a:pt x="814221" y="280306"/>
                </a:lnTo>
                <a:lnTo>
                  <a:pt x="774798" y="302584"/>
                </a:lnTo>
                <a:lnTo>
                  <a:pt x="736113" y="325678"/>
                </a:lnTo>
                <a:lnTo>
                  <a:pt x="698192" y="349587"/>
                </a:lnTo>
                <a:lnTo>
                  <a:pt x="661060" y="374305"/>
                </a:lnTo>
                <a:lnTo>
                  <a:pt x="624746" y="399829"/>
                </a:lnTo>
                <a:lnTo>
                  <a:pt x="589273" y="426155"/>
                </a:lnTo>
                <a:lnTo>
                  <a:pt x="554670" y="453280"/>
                </a:lnTo>
                <a:lnTo>
                  <a:pt x="520961" y="481199"/>
                </a:lnTo>
                <a:lnTo>
                  <a:pt x="488174" y="509909"/>
                </a:lnTo>
                <a:lnTo>
                  <a:pt x="456335" y="539406"/>
                </a:lnTo>
                <a:lnTo>
                  <a:pt x="425470" y="569687"/>
                </a:lnTo>
                <a:lnTo>
                  <a:pt x="395604" y="600747"/>
                </a:lnTo>
                <a:lnTo>
                  <a:pt x="361087" y="639098"/>
                </a:lnTo>
                <a:lnTo>
                  <a:pt x="328570" y="678052"/>
                </a:lnTo>
                <a:lnTo>
                  <a:pt x="298054" y="717575"/>
                </a:lnTo>
                <a:lnTo>
                  <a:pt x="269537" y="757630"/>
                </a:lnTo>
                <a:lnTo>
                  <a:pt x="243019" y="798180"/>
                </a:lnTo>
                <a:lnTo>
                  <a:pt x="218501" y="839190"/>
                </a:lnTo>
                <a:lnTo>
                  <a:pt x="195981" y="880624"/>
                </a:lnTo>
                <a:lnTo>
                  <a:pt x="175459" y="922444"/>
                </a:lnTo>
                <a:lnTo>
                  <a:pt x="156936" y="964616"/>
                </a:lnTo>
                <a:lnTo>
                  <a:pt x="140410" y="1007103"/>
                </a:lnTo>
                <a:lnTo>
                  <a:pt x="125881" y="1049868"/>
                </a:lnTo>
                <a:lnTo>
                  <a:pt x="113349" y="1092877"/>
                </a:lnTo>
                <a:lnTo>
                  <a:pt x="102814" y="1136092"/>
                </a:lnTo>
                <a:lnTo>
                  <a:pt x="94275" y="1179477"/>
                </a:lnTo>
                <a:lnTo>
                  <a:pt x="87732" y="1222997"/>
                </a:lnTo>
                <a:lnTo>
                  <a:pt x="83184" y="1266615"/>
                </a:lnTo>
                <a:lnTo>
                  <a:pt x="80631" y="1310294"/>
                </a:lnTo>
                <a:lnTo>
                  <a:pt x="80073" y="1354000"/>
                </a:lnTo>
                <a:lnTo>
                  <a:pt x="81509" y="1397695"/>
                </a:lnTo>
                <a:lnTo>
                  <a:pt x="84940" y="1441344"/>
                </a:lnTo>
                <a:lnTo>
                  <a:pt x="90364" y="1484911"/>
                </a:lnTo>
                <a:lnTo>
                  <a:pt x="97781" y="1528358"/>
                </a:lnTo>
                <a:lnTo>
                  <a:pt x="107191" y="1571651"/>
                </a:lnTo>
                <a:lnTo>
                  <a:pt x="118594" y="1614753"/>
                </a:lnTo>
                <a:lnTo>
                  <a:pt x="131989" y="1657627"/>
                </a:lnTo>
                <a:lnTo>
                  <a:pt x="147376" y="1700239"/>
                </a:lnTo>
                <a:lnTo>
                  <a:pt x="164754" y="1742551"/>
                </a:lnTo>
                <a:lnTo>
                  <a:pt x="184124" y="1784527"/>
                </a:lnTo>
                <a:lnTo>
                  <a:pt x="205484" y="1826131"/>
                </a:lnTo>
                <a:lnTo>
                  <a:pt x="228835" y="1867328"/>
                </a:lnTo>
                <a:lnTo>
                  <a:pt x="254175" y="1908081"/>
                </a:lnTo>
                <a:lnTo>
                  <a:pt x="281506" y="1948353"/>
                </a:lnTo>
                <a:lnTo>
                  <a:pt x="310826" y="1988110"/>
                </a:lnTo>
                <a:lnTo>
                  <a:pt x="342134" y="2027313"/>
                </a:lnTo>
                <a:lnTo>
                  <a:pt x="375432" y="2065929"/>
                </a:lnTo>
                <a:lnTo>
                  <a:pt x="410717" y="2103919"/>
                </a:lnTo>
                <a:lnTo>
                  <a:pt x="0" y="2765716"/>
                </a:lnTo>
                <a:close/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5303" y="908050"/>
            <a:ext cx="1140778" cy="9425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-635" algn="ctr">
              <a:spcBef>
                <a:spcPts val="50"/>
              </a:spcBef>
            </a:pPr>
            <a:r>
              <a:rPr sz="1200" spc="-3" dirty="0">
                <a:solidFill>
                  <a:srgbClr val="5F5F5F"/>
                </a:solidFill>
                <a:latin typeface="Comic Sans MS"/>
                <a:cs typeface="Comic Sans MS"/>
              </a:rPr>
              <a:t>Okay</a:t>
            </a:r>
            <a:r>
              <a:rPr sz="1200" spc="-3" dirty="0" smtClean="0">
                <a:solidFill>
                  <a:srgbClr val="5F5F5F"/>
                </a:solidFill>
                <a:latin typeface="Comic Sans MS"/>
                <a:cs typeface="Comic Sans MS"/>
              </a:rPr>
              <a:t>,</a:t>
            </a:r>
            <a:r>
              <a:rPr lang="en-IN" sz="1200" spc="-3" dirty="0" smtClean="0">
                <a:solidFill>
                  <a:srgbClr val="5F5F5F"/>
                </a:solidFill>
                <a:latin typeface="Comic Sans MS"/>
                <a:cs typeface="Comic Sans MS"/>
              </a:rPr>
              <a:t> I clearly understand the </a:t>
            </a:r>
            <a:r>
              <a:rPr lang="en-IN" sz="1200" spc="-3" dirty="0" smtClean="0">
                <a:solidFill>
                  <a:srgbClr val="5F5F5F"/>
                </a:solidFill>
                <a:latin typeface="Comic Sans MS"/>
                <a:cs typeface="Comic Sans MS"/>
              </a:rPr>
              <a:t>Regressio</a:t>
            </a:r>
            <a:r>
              <a:rPr lang="en-IN" sz="1200" spc="-3" dirty="0" smtClean="0">
                <a:solidFill>
                  <a:srgbClr val="5F5F5F"/>
                </a:solidFill>
                <a:latin typeface="Comic Sans MS"/>
                <a:cs typeface="Comic Sans MS"/>
              </a:rPr>
              <a:t>n Modelling</a:t>
            </a:r>
            <a:endParaRPr lang="en-IN" sz="1200" spc="-3" dirty="0" smtClean="0">
              <a:solidFill>
                <a:srgbClr val="5F5F5F"/>
              </a:solidFill>
              <a:latin typeface="Comic Sans MS"/>
              <a:cs typeface="Comic Sans MS"/>
            </a:endParaRPr>
          </a:p>
          <a:p>
            <a:pPr marL="6350" marR="2540" indent="-635" algn="ctr">
              <a:spcBef>
                <a:spcPts val="50"/>
              </a:spcBef>
            </a:pPr>
            <a:r>
              <a:rPr lang="en-IN" sz="1200" b="1" spc="-3" dirty="0" smtClean="0">
                <a:solidFill>
                  <a:srgbClr val="F79646">
                    <a:lumMod val="75000"/>
                  </a:srgbClr>
                </a:solidFill>
                <a:latin typeface="Comic Sans MS"/>
                <a:cs typeface="Comic Sans MS"/>
              </a:rPr>
              <a:t>What Next?</a:t>
            </a:r>
            <a:endParaRPr sz="1200" b="1" dirty="0">
              <a:solidFill>
                <a:srgbClr val="F79646">
                  <a:lumMod val="75000"/>
                </a:srgbClr>
              </a:solidFill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7830" y="1344930"/>
            <a:ext cx="886206" cy="3147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31458" y="564642"/>
            <a:ext cx="1933194" cy="1240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89737" y="616103"/>
            <a:ext cx="1818958" cy="1139825"/>
          </a:xfrm>
          <a:custGeom>
            <a:avLst/>
            <a:gdLst/>
            <a:ahLst/>
            <a:cxnLst/>
            <a:rect l="l" t="t" r="r" b="b"/>
            <a:pathLst>
              <a:path w="3637915" h="2279650">
                <a:moveTo>
                  <a:pt x="1797698" y="0"/>
                </a:moveTo>
                <a:lnTo>
                  <a:pt x="1746875" y="728"/>
                </a:lnTo>
                <a:lnTo>
                  <a:pt x="1696073" y="2269"/>
                </a:lnTo>
                <a:lnTo>
                  <a:pt x="1645325" y="4623"/>
                </a:lnTo>
                <a:lnTo>
                  <a:pt x="1594662" y="7793"/>
                </a:lnTo>
                <a:lnTo>
                  <a:pt x="1544116" y="11780"/>
                </a:lnTo>
                <a:lnTo>
                  <a:pt x="1493718" y="16585"/>
                </a:lnTo>
                <a:lnTo>
                  <a:pt x="1443501" y="22210"/>
                </a:lnTo>
                <a:lnTo>
                  <a:pt x="1393495" y="28656"/>
                </a:lnTo>
                <a:lnTo>
                  <a:pt x="1343733" y="35926"/>
                </a:lnTo>
                <a:lnTo>
                  <a:pt x="1294246" y="44020"/>
                </a:lnTo>
                <a:lnTo>
                  <a:pt x="1245067" y="52940"/>
                </a:lnTo>
                <a:lnTo>
                  <a:pt x="1196226" y="62689"/>
                </a:lnTo>
                <a:lnTo>
                  <a:pt x="1147755" y="73266"/>
                </a:lnTo>
                <a:lnTo>
                  <a:pt x="1099687" y="84675"/>
                </a:lnTo>
                <a:lnTo>
                  <a:pt x="1052053" y="96915"/>
                </a:lnTo>
                <a:lnTo>
                  <a:pt x="1004885" y="109991"/>
                </a:lnTo>
                <a:lnTo>
                  <a:pt x="958214" y="123901"/>
                </a:lnTo>
                <a:lnTo>
                  <a:pt x="912072" y="138649"/>
                </a:lnTo>
                <a:lnTo>
                  <a:pt x="866491" y="154236"/>
                </a:lnTo>
                <a:lnTo>
                  <a:pt x="821502" y="170662"/>
                </a:lnTo>
                <a:lnTo>
                  <a:pt x="777138" y="187931"/>
                </a:lnTo>
                <a:lnTo>
                  <a:pt x="733430" y="206043"/>
                </a:lnTo>
                <a:lnTo>
                  <a:pt x="690409" y="225001"/>
                </a:lnTo>
                <a:lnTo>
                  <a:pt x="648108" y="244804"/>
                </a:lnTo>
                <a:lnTo>
                  <a:pt x="597852" y="269947"/>
                </a:lnTo>
                <a:lnTo>
                  <a:pt x="549586" y="295908"/>
                </a:lnTo>
                <a:lnTo>
                  <a:pt x="503313" y="322653"/>
                </a:lnTo>
                <a:lnTo>
                  <a:pt x="459040" y="350150"/>
                </a:lnTo>
                <a:lnTo>
                  <a:pt x="416771" y="378365"/>
                </a:lnTo>
                <a:lnTo>
                  <a:pt x="376512" y="407266"/>
                </a:lnTo>
                <a:lnTo>
                  <a:pt x="338266" y="436818"/>
                </a:lnTo>
                <a:lnTo>
                  <a:pt x="302040" y="466989"/>
                </a:lnTo>
                <a:lnTo>
                  <a:pt x="267839" y="497745"/>
                </a:lnTo>
                <a:lnTo>
                  <a:pt x="235666" y="529053"/>
                </a:lnTo>
                <a:lnTo>
                  <a:pt x="205528" y="560880"/>
                </a:lnTo>
                <a:lnTo>
                  <a:pt x="177429" y="593193"/>
                </a:lnTo>
                <a:lnTo>
                  <a:pt x="151374" y="625959"/>
                </a:lnTo>
                <a:lnTo>
                  <a:pt x="127369" y="659144"/>
                </a:lnTo>
                <a:lnTo>
                  <a:pt x="105418" y="692715"/>
                </a:lnTo>
                <a:lnTo>
                  <a:pt x="85527" y="726638"/>
                </a:lnTo>
                <a:lnTo>
                  <a:pt x="67699" y="760882"/>
                </a:lnTo>
                <a:lnTo>
                  <a:pt x="38258" y="830194"/>
                </a:lnTo>
                <a:lnTo>
                  <a:pt x="17134" y="900387"/>
                </a:lnTo>
                <a:lnTo>
                  <a:pt x="4368" y="971193"/>
                </a:lnTo>
                <a:lnTo>
                  <a:pt x="0" y="1042348"/>
                </a:lnTo>
                <a:lnTo>
                  <a:pt x="977" y="1077973"/>
                </a:lnTo>
                <a:lnTo>
                  <a:pt x="9280" y="1149151"/>
                </a:lnTo>
                <a:lnTo>
                  <a:pt x="26081" y="1220014"/>
                </a:lnTo>
                <a:lnTo>
                  <a:pt x="51420" y="1290294"/>
                </a:lnTo>
                <a:lnTo>
                  <a:pt x="67303" y="1325133"/>
                </a:lnTo>
                <a:lnTo>
                  <a:pt x="85336" y="1359727"/>
                </a:lnTo>
                <a:lnTo>
                  <a:pt x="105524" y="1394042"/>
                </a:lnTo>
                <a:lnTo>
                  <a:pt x="127871" y="1428046"/>
                </a:lnTo>
                <a:lnTo>
                  <a:pt x="152383" y="1461705"/>
                </a:lnTo>
                <a:lnTo>
                  <a:pt x="179064" y="1494986"/>
                </a:lnTo>
                <a:lnTo>
                  <a:pt x="207920" y="1527856"/>
                </a:lnTo>
                <a:lnTo>
                  <a:pt x="238955" y="1560281"/>
                </a:lnTo>
                <a:lnTo>
                  <a:pt x="272175" y="1592228"/>
                </a:lnTo>
                <a:lnTo>
                  <a:pt x="307585" y="1623664"/>
                </a:lnTo>
                <a:lnTo>
                  <a:pt x="345189" y="1654556"/>
                </a:lnTo>
                <a:lnTo>
                  <a:pt x="384993" y="1684871"/>
                </a:lnTo>
                <a:lnTo>
                  <a:pt x="427001" y="1714575"/>
                </a:lnTo>
                <a:lnTo>
                  <a:pt x="77624" y="2279344"/>
                </a:lnTo>
                <a:lnTo>
                  <a:pt x="966878" y="1964765"/>
                </a:lnTo>
                <a:lnTo>
                  <a:pt x="2670750" y="1964765"/>
                </a:lnTo>
                <a:lnTo>
                  <a:pt x="2688366" y="1959450"/>
                </a:lnTo>
                <a:lnTo>
                  <a:pt x="2733396" y="1944911"/>
                </a:lnTo>
                <a:lnTo>
                  <a:pt x="2777818" y="1929596"/>
                </a:lnTo>
                <a:lnTo>
                  <a:pt x="2821601" y="1913507"/>
                </a:lnTo>
                <a:lnTo>
                  <a:pt x="2864715" y="1896646"/>
                </a:lnTo>
                <a:lnTo>
                  <a:pt x="2907129" y="1879015"/>
                </a:lnTo>
                <a:lnTo>
                  <a:pt x="2948812" y="1860615"/>
                </a:lnTo>
                <a:lnTo>
                  <a:pt x="2989734" y="1841448"/>
                </a:lnTo>
                <a:lnTo>
                  <a:pt x="3039990" y="1816306"/>
                </a:lnTo>
                <a:lnTo>
                  <a:pt x="3088256" y="1790345"/>
                </a:lnTo>
                <a:lnTo>
                  <a:pt x="3134529" y="1763600"/>
                </a:lnTo>
                <a:lnTo>
                  <a:pt x="3178802" y="1736103"/>
                </a:lnTo>
                <a:lnTo>
                  <a:pt x="3221071" y="1707887"/>
                </a:lnTo>
                <a:lnTo>
                  <a:pt x="3261330" y="1678987"/>
                </a:lnTo>
                <a:lnTo>
                  <a:pt x="3299576" y="1649435"/>
                </a:lnTo>
                <a:lnTo>
                  <a:pt x="3335802" y="1619264"/>
                </a:lnTo>
                <a:lnTo>
                  <a:pt x="3370004" y="1588508"/>
                </a:lnTo>
                <a:lnTo>
                  <a:pt x="3402176" y="1557200"/>
                </a:lnTo>
                <a:lnTo>
                  <a:pt x="3432314" y="1525373"/>
                </a:lnTo>
                <a:lnTo>
                  <a:pt x="3460413" y="1493059"/>
                </a:lnTo>
                <a:lnTo>
                  <a:pt x="3486468" y="1460294"/>
                </a:lnTo>
                <a:lnTo>
                  <a:pt x="3510473" y="1427109"/>
                </a:lnTo>
                <a:lnTo>
                  <a:pt x="3532424" y="1393538"/>
                </a:lnTo>
                <a:lnTo>
                  <a:pt x="3552315" y="1359615"/>
                </a:lnTo>
                <a:lnTo>
                  <a:pt x="3570143" y="1325371"/>
                </a:lnTo>
                <a:lnTo>
                  <a:pt x="3599584" y="1256059"/>
                </a:lnTo>
                <a:lnTo>
                  <a:pt x="3620708" y="1185866"/>
                </a:lnTo>
                <a:lnTo>
                  <a:pt x="3633474" y="1115060"/>
                </a:lnTo>
                <a:lnTo>
                  <a:pt x="3637843" y="1043905"/>
                </a:lnTo>
                <a:lnTo>
                  <a:pt x="3636865" y="1008280"/>
                </a:lnTo>
                <a:lnTo>
                  <a:pt x="3628562" y="937101"/>
                </a:lnTo>
                <a:lnTo>
                  <a:pt x="3611761" y="866239"/>
                </a:lnTo>
                <a:lnTo>
                  <a:pt x="3586422" y="795959"/>
                </a:lnTo>
                <a:lnTo>
                  <a:pt x="3570539" y="761120"/>
                </a:lnTo>
                <a:lnTo>
                  <a:pt x="3552506" y="726526"/>
                </a:lnTo>
                <a:lnTo>
                  <a:pt x="3532318" y="692210"/>
                </a:lnTo>
                <a:lnTo>
                  <a:pt x="3509971" y="658207"/>
                </a:lnTo>
                <a:lnTo>
                  <a:pt x="3485459" y="624548"/>
                </a:lnTo>
                <a:lnTo>
                  <a:pt x="3458778" y="591267"/>
                </a:lnTo>
                <a:lnTo>
                  <a:pt x="3429922" y="558397"/>
                </a:lnTo>
                <a:lnTo>
                  <a:pt x="3398887" y="525972"/>
                </a:lnTo>
                <a:lnTo>
                  <a:pt x="3365667" y="494025"/>
                </a:lnTo>
                <a:lnTo>
                  <a:pt x="3330257" y="462589"/>
                </a:lnTo>
                <a:lnTo>
                  <a:pt x="3292653" y="431696"/>
                </a:lnTo>
                <a:lnTo>
                  <a:pt x="3252849" y="401382"/>
                </a:lnTo>
                <a:lnTo>
                  <a:pt x="3210841" y="371677"/>
                </a:lnTo>
                <a:lnTo>
                  <a:pt x="3175083" y="348007"/>
                </a:lnTo>
                <a:lnTo>
                  <a:pt x="3138363" y="325101"/>
                </a:lnTo>
                <a:lnTo>
                  <a:pt x="3100713" y="302959"/>
                </a:lnTo>
                <a:lnTo>
                  <a:pt x="3062164" y="281584"/>
                </a:lnTo>
                <a:lnTo>
                  <a:pt x="3022749" y="260978"/>
                </a:lnTo>
                <a:lnTo>
                  <a:pt x="2982500" y="241141"/>
                </a:lnTo>
                <a:lnTo>
                  <a:pt x="2941447" y="222076"/>
                </a:lnTo>
                <a:lnTo>
                  <a:pt x="2899622" y="203783"/>
                </a:lnTo>
                <a:lnTo>
                  <a:pt x="2857058" y="186265"/>
                </a:lnTo>
                <a:lnTo>
                  <a:pt x="2813786" y="169524"/>
                </a:lnTo>
                <a:lnTo>
                  <a:pt x="2769837" y="153560"/>
                </a:lnTo>
                <a:lnTo>
                  <a:pt x="2725244" y="138375"/>
                </a:lnTo>
                <a:lnTo>
                  <a:pt x="2680038" y="123971"/>
                </a:lnTo>
                <a:lnTo>
                  <a:pt x="2634251" y="110349"/>
                </a:lnTo>
                <a:lnTo>
                  <a:pt x="2587915" y="97511"/>
                </a:lnTo>
                <a:lnTo>
                  <a:pt x="2541060" y="85459"/>
                </a:lnTo>
                <a:lnTo>
                  <a:pt x="2493720" y="74194"/>
                </a:lnTo>
                <a:lnTo>
                  <a:pt x="2445926" y="63717"/>
                </a:lnTo>
                <a:lnTo>
                  <a:pt x="2397709" y="54031"/>
                </a:lnTo>
                <a:lnTo>
                  <a:pt x="2349102" y="45136"/>
                </a:lnTo>
                <a:lnTo>
                  <a:pt x="2300135" y="37035"/>
                </a:lnTo>
                <a:lnTo>
                  <a:pt x="2250841" y="29728"/>
                </a:lnTo>
                <a:lnTo>
                  <a:pt x="2201251" y="23218"/>
                </a:lnTo>
                <a:lnTo>
                  <a:pt x="2151398" y="17507"/>
                </a:lnTo>
                <a:lnTo>
                  <a:pt x="2101312" y="12594"/>
                </a:lnTo>
                <a:lnTo>
                  <a:pt x="2051026" y="8483"/>
                </a:lnTo>
                <a:lnTo>
                  <a:pt x="2000571" y="5175"/>
                </a:lnTo>
                <a:lnTo>
                  <a:pt x="1949979" y="2671"/>
                </a:lnTo>
                <a:lnTo>
                  <a:pt x="1899281" y="972"/>
                </a:lnTo>
                <a:lnTo>
                  <a:pt x="1848510" y="81"/>
                </a:lnTo>
                <a:lnTo>
                  <a:pt x="1797698" y="0"/>
                </a:lnTo>
                <a:close/>
              </a:path>
              <a:path w="3637915" h="2279650">
                <a:moveTo>
                  <a:pt x="2670750" y="1964765"/>
                </a:moveTo>
                <a:lnTo>
                  <a:pt x="966878" y="1964765"/>
                </a:lnTo>
                <a:lnTo>
                  <a:pt x="1013919" y="1978577"/>
                </a:lnTo>
                <a:lnTo>
                  <a:pt x="1061423" y="1991546"/>
                </a:lnTo>
                <a:lnTo>
                  <a:pt x="1109359" y="2003675"/>
                </a:lnTo>
                <a:lnTo>
                  <a:pt x="1157696" y="2014965"/>
                </a:lnTo>
                <a:lnTo>
                  <a:pt x="1206404" y="2025419"/>
                </a:lnTo>
                <a:lnTo>
                  <a:pt x="1255453" y="2035039"/>
                </a:lnTo>
                <a:lnTo>
                  <a:pt x="1304812" y="2043825"/>
                </a:lnTo>
                <a:lnTo>
                  <a:pt x="1354449" y="2051781"/>
                </a:lnTo>
                <a:lnTo>
                  <a:pt x="1404335" y="2058908"/>
                </a:lnTo>
                <a:lnTo>
                  <a:pt x="1454439" y="2065208"/>
                </a:lnTo>
                <a:lnTo>
                  <a:pt x="1504730" y="2070683"/>
                </a:lnTo>
                <a:lnTo>
                  <a:pt x="1555178" y="2075334"/>
                </a:lnTo>
                <a:lnTo>
                  <a:pt x="1605752" y="2079164"/>
                </a:lnTo>
                <a:lnTo>
                  <a:pt x="1656422" y="2082175"/>
                </a:lnTo>
                <a:lnTo>
                  <a:pt x="1707157" y="2084368"/>
                </a:lnTo>
                <a:lnTo>
                  <a:pt x="1757926" y="2085745"/>
                </a:lnTo>
                <a:lnTo>
                  <a:pt x="1808699" y="2086308"/>
                </a:lnTo>
                <a:lnTo>
                  <a:pt x="1859444" y="2086060"/>
                </a:lnTo>
                <a:lnTo>
                  <a:pt x="1910133" y="2085002"/>
                </a:lnTo>
                <a:lnTo>
                  <a:pt x="1960733" y="2083135"/>
                </a:lnTo>
                <a:lnTo>
                  <a:pt x="2011215" y="2080462"/>
                </a:lnTo>
                <a:lnTo>
                  <a:pt x="2061547" y="2076985"/>
                </a:lnTo>
                <a:lnTo>
                  <a:pt x="2111700" y="2072706"/>
                </a:lnTo>
                <a:lnTo>
                  <a:pt x="2161642" y="2067626"/>
                </a:lnTo>
                <a:lnTo>
                  <a:pt x="2211343" y="2061747"/>
                </a:lnTo>
                <a:lnTo>
                  <a:pt x="2260773" y="2055072"/>
                </a:lnTo>
                <a:lnTo>
                  <a:pt x="2309900" y="2047601"/>
                </a:lnTo>
                <a:lnTo>
                  <a:pt x="2358695" y="2039338"/>
                </a:lnTo>
                <a:lnTo>
                  <a:pt x="2407126" y="2030284"/>
                </a:lnTo>
                <a:lnTo>
                  <a:pt x="2455163" y="2020440"/>
                </a:lnTo>
                <a:lnTo>
                  <a:pt x="2502775" y="2009809"/>
                </a:lnTo>
                <a:lnTo>
                  <a:pt x="2549932" y="1998393"/>
                </a:lnTo>
                <a:lnTo>
                  <a:pt x="2596603" y="1986193"/>
                </a:lnTo>
                <a:lnTo>
                  <a:pt x="2642758" y="1973211"/>
                </a:lnTo>
                <a:lnTo>
                  <a:pt x="2670750" y="1964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89737" y="616103"/>
            <a:ext cx="1818958" cy="1139825"/>
          </a:xfrm>
          <a:custGeom>
            <a:avLst/>
            <a:gdLst/>
            <a:ahLst/>
            <a:cxnLst/>
            <a:rect l="l" t="t" r="r" b="b"/>
            <a:pathLst>
              <a:path w="3637915" h="2279650">
                <a:moveTo>
                  <a:pt x="77624" y="2279344"/>
                </a:moveTo>
                <a:lnTo>
                  <a:pt x="427001" y="1714575"/>
                </a:lnTo>
                <a:lnTo>
                  <a:pt x="384993" y="1684871"/>
                </a:lnTo>
                <a:lnTo>
                  <a:pt x="345189" y="1654556"/>
                </a:lnTo>
                <a:lnTo>
                  <a:pt x="307585" y="1623664"/>
                </a:lnTo>
                <a:lnTo>
                  <a:pt x="272175" y="1592228"/>
                </a:lnTo>
                <a:lnTo>
                  <a:pt x="238955" y="1560281"/>
                </a:lnTo>
                <a:lnTo>
                  <a:pt x="207920" y="1527856"/>
                </a:lnTo>
                <a:lnTo>
                  <a:pt x="179064" y="1494986"/>
                </a:lnTo>
                <a:lnTo>
                  <a:pt x="152383" y="1461705"/>
                </a:lnTo>
                <a:lnTo>
                  <a:pt x="127871" y="1428046"/>
                </a:lnTo>
                <a:lnTo>
                  <a:pt x="105524" y="1394042"/>
                </a:lnTo>
                <a:lnTo>
                  <a:pt x="85336" y="1359727"/>
                </a:lnTo>
                <a:lnTo>
                  <a:pt x="67303" y="1325133"/>
                </a:lnTo>
                <a:lnTo>
                  <a:pt x="51420" y="1290294"/>
                </a:lnTo>
                <a:lnTo>
                  <a:pt x="26081" y="1220014"/>
                </a:lnTo>
                <a:lnTo>
                  <a:pt x="9280" y="1149151"/>
                </a:lnTo>
                <a:lnTo>
                  <a:pt x="977" y="1077973"/>
                </a:lnTo>
                <a:lnTo>
                  <a:pt x="0" y="1042348"/>
                </a:lnTo>
                <a:lnTo>
                  <a:pt x="1132" y="1006744"/>
                </a:lnTo>
                <a:lnTo>
                  <a:pt x="9704" y="935730"/>
                </a:lnTo>
                <a:lnTo>
                  <a:pt x="26654" y="865197"/>
                </a:lnTo>
                <a:lnTo>
                  <a:pt x="51942" y="795411"/>
                </a:lnTo>
                <a:lnTo>
                  <a:pt x="85527" y="726638"/>
                </a:lnTo>
                <a:lnTo>
                  <a:pt x="105418" y="692715"/>
                </a:lnTo>
                <a:lnTo>
                  <a:pt x="127369" y="659144"/>
                </a:lnTo>
                <a:lnTo>
                  <a:pt x="151374" y="625959"/>
                </a:lnTo>
                <a:lnTo>
                  <a:pt x="177429" y="593193"/>
                </a:lnTo>
                <a:lnTo>
                  <a:pt x="205528" y="560880"/>
                </a:lnTo>
                <a:lnTo>
                  <a:pt x="235666" y="529053"/>
                </a:lnTo>
                <a:lnTo>
                  <a:pt x="267839" y="497745"/>
                </a:lnTo>
                <a:lnTo>
                  <a:pt x="302040" y="466989"/>
                </a:lnTo>
                <a:lnTo>
                  <a:pt x="338266" y="436818"/>
                </a:lnTo>
                <a:lnTo>
                  <a:pt x="376512" y="407266"/>
                </a:lnTo>
                <a:lnTo>
                  <a:pt x="416771" y="378365"/>
                </a:lnTo>
                <a:lnTo>
                  <a:pt x="459040" y="350150"/>
                </a:lnTo>
                <a:lnTo>
                  <a:pt x="503313" y="322653"/>
                </a:lnTo>
                <a:lnTo>
                  <a:pt x="549586" y="295908"/>
                </a:lnTo>
                <a:lnTo>
                  <a:pt x="597852" y="269947"/>
                </a:lnTo>
                <a:lnTo>
                  <a:pt x="648108" y="244804"/>
                </a:lnTo>
                <a:lnTo>
                  <a:pt x="690409" y="225001"/>
                </a:lnTo>
                <a:lnTo>
                  <a:pt x="733430" y="206043"/>
                </a:lnTo>
                <a:lnTo>
                  <a:pt x="777138" y="187931"/>
                </a:lnTo>
                <a:lnTo>
                  <a:pt x="821502" y="170662"/>
                </a:lnTo>
                <a:lnTo>
                  <a:pt x="866491" y="154236"/>
                </a:lnTo>
                <a:lnTo>
                  <a:pt x="912072" y="138649"/>
                </a:lnTo>
                <a:lnTo>
                  <a:pt x="958214" y="123901"/>
                </a:lnTo>
                <a:lnTo>
                  <a:pt x="1004885" y="109991"/>
                </a:lnTo>
                <a:lnTo>
                  <a:pt x="1052053" y="96915"/>
                </a:lnTo>
                <a:lnTo>
                  <a:pt x="1099687" y="84675"/>
                </a:lnTo>
                <a:lnTo>
                  <a:pt x="1147755" y="73266"/>
                </a:lnTo>
                <a:lnTo>
                  <a:pt x="1196226" y="62689"/>
                </a:lnTo>
                <a:lnTo>
                  <a:pt x="1245067" y="52940"/>
                </a:lnTo>
                <a:lnTo>
                  <a:pt x="1294246" y="44020"/>
                </a:lnTo>
                <a:lnTo>
                  <a:pt x="1343733" y="35926"/>
                </a:lnTo>
                <a:lnTo>
                  <a:pt x="1393495" y="28656"/>
                </a:lnTo>
                <a:lnTo>
                  <a:pt x="1443501" y="22210"/>
                </a:lnTo>
                <a:lnTo>
                  <a:pt x="1493718" y="16585"/>
                </a:lnTo>
                <a:lnTo>
                  <a:pt x="1544116" y="11780"/>
                </a:lnTo>
                <a:lnTo>
                  <a:pt x="1594662" y="7793"/>
                </a:lnTo>
                <a:lnTo>
                  <a:pt x="1645325" y="4623"/>
                </a:lnTo>
                <a:lnTo>
                  <a:pt x="1696073" y="2269"/>
                </a:lnTo>
                <a:lnTo>
                  <a:pt x="1746875" y="728"/>
                </a:lnTo>
                <a:lnTo>
                  <a:pt x="1797698" y="0"/>
                </a:lnTo>
                <a:lnTo>
                  <a:pt x="1848510" y="81"/>
                </a:lnTo>
                <a:lnTo>
                  <a:pt x="1899281" y="972"/>
                </a:lnTo>
                <a:lnTo>
                  <a:pt x="1949979" y="2671"/>
                </a:lnTo>
                <a:lnTo>
                  <a:pt x="2000571" y="5175"/>
                </a:lnTo>
                <a:lnTo>
                  <a:pt x="2051026" y="8483"/>
                </a:lnTo>
                <a:lnTo>
                  <a:pt x="2101312" y="12594"/>
                </a:lnTo>
                <a:lnTo>
                  <a:pt x="2151398" y="17507"/>
                </a:lnTo>
                <a:lnTo>
                  <a:pt x="2201251" y="23218"/>
                </a:lnTo>
                <a:lnTo>
                  <a:pt x="2250841" y="29728"/>
                </a:lnTo>
                <a:lnTo>
                  <a:pt x="2300135" y="37035"/>
                </a:lnTo>
                <a:lnTo>
                  <a:pt x="2349102" y="45136"/>
                </a:lnTo>
                <a:lnTo>
                  <a:pt x="2397709" y="54031"/>
                </a:lnTo>
                <a:lnTo>
                  <a:pt x="2445926" y="63717"/>
                </a:lnTo>
                <a:lnTo>
                  <a:pt x="2493720" y="74194"/>
                </a:lnTo>
                <a:lnTo>
                  <a:pt x="2541060" y="85459"/>
                </a:lnTo>
                <a:lnTo>
                  <a:pt x="2587915" y="97511"/>
                </a:lnTo>
                <a:lnTo>
                  <a:pt x="2634251" y="110349"/>
                </a:lnTo>
                <a:lnTo>
                  <a:pt x="2680038" y="123971"/>
                </a:lnTo>
                <a:lnTo>
                  <a:pt x="2725244" y="138375"/>
                </a:lnTo>
                <a:lnTo>
                  <a:pt x="2769837" y="153560"/>
                </a:lnTo>
                <a:lnTo>
                  <a:pt x="2813786" y="169524"/>
                </a:lnTo>
                <a:lnTo>
                  <a:pt x="2857058" y="186265"/>
                </a:lnTo>
                <a:lnTo>
                  <a:pt x="2899622" y="203783"/>
                </a:lnTo>
                <a:lnTo>
                  <a:pt x="2941447" y="222076"/>
                </a:lnTo>
                <a:lnTo>
                  <a:pt x="2982500" y="241141"/>
                </a:lnTo>
                <a:lnTo>
                  <a:pt x="3022749" y="260978"/>
                </a:lnTo>
                <a:lnTo>
                  <a:pt x="3062164" y="281584"/>
                </a:lnTo>
                <a:lnTo>
                  <a:pt x="3100713" y="302959"/>
                </a:lnTo>
                <a:lnTo>
                  <a:pt x="3138363" y="325101"/>
                </a:lnTo>
                <a:lnTo>
                  <a:pt x="3175083" y="348007"/>
                </a:lnTo>
                <a:lnTo>
                  <a:pt x="3210841" y="371677"/>
                </a:lnTo>
                <a:lnTo>
                  <a:pt x="3252849" y="401382"/>
                </a:lnTo>
                <a:lnTo>
                  <a:pt x="3292653" y="431696"/>
                </a:lnTo>
                <a:lnTo>
                  <a:pt x="3330257" y="462589"/>
                </a:lnTo>
                <a:lnTo>
                  <a:pt x="3365667" y="494025"/>
                </a:lnTo>
                <a:lnTo>
                  <a:pt x="3398887" y="525972"/>
                </a:lnTo>
                <a:lnTo>
                  <a:pt x="3429922" y="558397"/>
                </a:lnTo>
                <a:lnTo>
                  <a:pt x="3458778" y="591267"/>
                </a:lnTo>
                <a:lnTo>
                  <a:pt x="3485459" y="624548"/>
                </a:lnTo>
                <a:lnTo>
                  <a:pt x="3509971" y="658207"/>
                </a:lnTo>
                <a:lnTo>
                  <a:pt x="3532318" y="692210"/>
                </a:lnTo>
                <a:lnTo>
                  <a:pt x="3552506" y="726526"/>
                </a:lnTo>
                <a:lnTo>
                  <a:pt x="3570539" y="761120"/>
                </a:lnTo>
                <a:lnTo>
                  <a:pt x="3586422" y="795959"/>
                </a:lnTo>
                <a:lnTo>
                  <a:pt x="3611761" y="866239"/>
                </a:lnTo>
                <a:lnTo>
                  <a:pt x="3628562" y="937101"/>
                </a:lnTo>
                <a:lnTo>
                  <a:pt x="3636865" y="1008280"/>
                </a:lnTo>
                <a:lnTo>
                  <a:pt x="3637843" y="1043905"/>
                </a:lnTo>
                <a:lnTo>
                  <a:pt x="3636710" y="1079509"/>
                </a:lnTo>
                <a:lnTo>
                  <a:pt x="3628138" y="1150523"/>
                </a:lnTo>
                <a:lnTo>
                  <a:pt x="3611188" y="1221056"/>
                </a:lnTo>
                <a:lnTo>
                  <a:pt x="3585900" y="1290841"/>
                </a:lnTo>
                <a:lnTo>
                  <a:pt x="3552315" y="1359615"/>
                </a:lnTo>
                <a:lnTo>
                  <a:pt x="3532424" y="1393538"/>
                </a:lnTo>
                <a:lnTo>
                  <a:pt x="3510473" y="1427109"/>
                </a:lnTo>
                <a:lnTo>
                  <a:pt x="3486468" y="1460294"/>
                </a:lnTo>
                <a:lnTo>
                  <a:pt x="3460413" y="1493059"/>
                </a:lnTo>
                <a:lnTo>
                  <a:pt x="3432314" y="1525373"/>
                </a:lnTo>
                <a:lnTo>
                  <a:pt x="3402176" y="1557200"/>
                </a:lnTo>
                <a:lnTo>
                  <a:pt x="3370004" y="1588508"/>
                </a:lnTo>
                <a:lnTo>
                  <a:pt x="3335802" y="1619264"/>
                </a:lnTo>
                <a:lnTo>
                  <a:pt x="3299576" y="1649435"/>
                </a:lnTo>
                <a:lnTo>
                  <a:pt x="3261330" y="1678987"/>
                </a:lnTo>
                <a:lnTo>
                  <a:pt x="3221071" y="1707887"/>
                </a:lnTo>
                <a:lnTo>
                  <a:pt x="3178802" y="1736103"/>
                </a:lnTo>
                <a:lnTo>
                  <a:pt x="3134529" y="1763600"/>
                </a:lnTo>
                <a:lnTo>
                  <a:pt x="3088256" y="1790345"/>
                </a:lnTo>
                <a:lnTo>
                  <a:pt x="3039990" y="1816306"/>
                </a:lnTo>
                <a:lnTo>
                  <a:pt x="2989734" y="1841448"/>
                </a:lnTo>
                <a:lnTo>
                  <a:pt x="2948812" y="1860615"/>
                </a:lnTo>
                <a:lnTo>
                  <a:pt x="2907129" y="1879015"/>
                </a:lnTo>
                <a:lnTo>
                  <a:pt x="2864715" y="1896646"/>
                </a:lnTo>
                <a:lnTo>
                  <a:pt x="2821601" y="1913507"/>
                </a:lnTo>
                <a:lnTo>
                  <a:pt x="2777818" y="1929596"/>
                </a:lnTo>
                <a:lnTo>
                  <a:pt x="2733396" y="1944911"/>
                </a:lnTo>
                <a:lnTo>
                  <a:pt x="2688366" y="1959450"/>
                </a:lnTo>
                <a:lnTo>
                  <a:pt x="2642758" y="1973211"/>
                </a:lnTo>
                <a:lnTo>
                  <a:pt x="2596603" y="1986193"/>
                </a:lnTo>
                <a:lnTo>
                  <a:pt x="2549932" y="1998393"/>
                </a:lnTo>
                <a:lnTo>
                  <a:pt x="2502775" y="2009809"/>
                </a:lnTo>
                <a:lnTo>
                  <a:pt x="2455163" y="2020440"/>
                </a:lnTo>
                <a:lnTo>
                  <a:pt x="2407126" y="2030284"/>
                </a:lnTo>
                <a:lnTo>
                  <a:pt x="2358695" y="2039338"/>
                </a:lnTo>
                <a:lnTo>
                  <a:pt x="2309900" y="2047601"/>
                </a:lnTo>
                <a:lnTo>
                  <a:pt x="2260773" y="2055072"/>
                </a:lnTo>
                <a:lnTo>
                  <a:pt x="2211343" y="2061747"/>
                </a:lnTo>
                <a:lnTo>
                  <a:pt x="2161642" y="2067626"/>
                </a:lnTo>
                <a:lnTo>
                  <a:pt x="2111700" y="2072706"/>
                </a:lnTo>
                <a:lnTo>
                  <a:pt x="2061547" y="2076985"/>
                </a:lnTo>
                <a:lnTo>
                  <a:pt x="2011215" y="2080462"/>
                </a:lnTo>
                <a:lnTo>
                  <a:pt x="1960733" y="2083135"/>
                </a:lnTo>
                <a:lnTo>
                  <a:pt x="1910133" y="2085002"/>
                </a:lnTo>
                <a:lnTo>
                  <a:pt x="1859444" y="2086060"/>
                </a:lnTo>
                <a:lnTo>
                  <a:pt x="1808699" y="2086308"/>
                </a:lnTo>
                <a:lnTo>
                  <a:pt x="1757926" y="2085745"/>
                </a:lnTo>
                <a:lnTo>
                  <a:pt x="1707157" y="2084368"/>
                </a:lnTo>
                <a:lnTo>
                  <a:pt x="1656422" y="2082175"/>
                </a:lnTo>
                <a:lnTo>
                  <a:pt x="1605752" y="2079164"/>
                </a:lnTo>
                <a:lnTo>
                  <a:pt x="1555178" y="2075334"/>
                </a:lnTo>
                <a:lnTo>
                  <a:pt x="1504730" y="2070683"/>
                </a:lnTo>
                <a:lnTo>
                  <a:pt x="1454439" y="2065208"/>
                </a:lnTo>
                <a:lnTo>
                  <a:pt x="1404335" y="2058908"/>
                </a:lnTo>
                <a:lnTo>
                  <a:pt x="1354449" y="2051781"/>
                </a:lnTo>
                <a:lnTo>
                  <a:pt x="1304812" y="2043825"/>
                </a:lnTo>
                <a:lnTo>
                  <a:pt x="1255453" y="2035039"/>
                </a:lnTo>
                <a:lnTo>
                  <a:pt x="1206404" y="2025419"/>
                </a:lnTo>
                <a:lnTo>
                  <a:pt x="1157696" y="2014965"/>
                </a:lnTo>
                <a:lnTo>
                  <a:pt x="1109359" y="2003675"/>
                </a:lnTo>
                <a:lnTo>
                  <a:pt x="1061423" y="1991546"/>
                </a:lnTo>
                <a:lnTo>
                  <a:pt x="1013919" y="1978577"/>
                </a:lnTo>
                <a:lnTo>
                  <a:pt x="966878" y="1964765"/>
                </a:lnTo>
                <a:lnTo>
                  <a:pt x="77624" y="227934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3493" y="795455"/>
            <a:ext cx="1337628" cy="757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-1905" algn="ctr">
              <a:spcBef>
                <a:spcPts val="50"/>
              </a:spcBef>
            </a:pPr>
            <a:r>
              <a:rPr lang="en-IN" sz="1200" dirty="0" smtClean="0">
                <a:solidFill>
                  <a:srgbClr val="5F5F5F"/>
                </a:solidFill>
                <a:latin typeface="Comic Sans MS"/>
                <a:cs typeface="Comic Sans MS"/>
              </a:rPr>
              <a:t>Next, You will be the Master in  </a:t>
            </a:r>
            <a:endParaRPr lang="en-IN" sz="1200" dirty="0" smtClean="0">
              <a:solidFill>
                <a:srgbClr val="5F5F5F"/>
              </a:solidFill>
              <a:latin typeface="Comic Sans MS"/>
              <a:cs typeface="Comic Sans MS"/>
            </a:endParaRPr>
          </a:p>
          <a:p>
            <a:pPr marL="6350" marR="2540" indent="-635" algn="ctr">
              <a:spcBef>
                <a:spcPts val="50"/>
              </a:spcBef>
            </a:pPr>
            <a:r>
              <a:rPr lang="en-IN" sz="1200" b="1" spc="-3" dirty="0" smtClean="0">
                <a:solidFill>
                  <a:srgbClr val="F79646">
                    <a:lumMod val="75000"/>
                  </a:srgbClr>
                </a:solidFill>
                <a:latin typeface="Comic Sans MS"/>
                <a:cs typeface="Comic Sans MS"/>
              </a:rPr>
              <a:t>Foundations of Data Science</a:t>
            </a:r>
            <a:endParaRPr lang="en-IN" sz="1200" b="1" spc="-3" dirty="0">
              <a:solidFill>
                <a:srgbClr val="F79646">
                  <a:lumMod val="75000"/>
                </a:srgbClr>
              </a:solidFill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56276" y="1317498"/>
            <a:ext cx="1408938" cy="31478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827" y="4725927"/>
            <a:ext cx="1137666" cy="415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351" y="4727447"/>
            <a:ext cx="1137285" cy="416559"/>
          </a:xfrm>
          <a:custGeom>
            <a:avLst/>
            <a:gdLst/>
            <a:ahLst/>
            <a:cxnLst/>
            <a:rect l="l" t="t" r="r" b="b"/>
            <a:pathLst>
              <a:path w="1137285" h="416560">
                <a:moveTo>
                  <a:pt x="0" y="416051"/>
                </a:moveTo>
                <a:lnTo>
                  <a:pt x="1136904" y="416051"/>
                </a:lnTo>
                <a:lnTo>
                  <a:pt x="1136904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351" y="4727447"/>
            <a:ext cx="1137285" cy="416559"/>
          </a:xfrm>
          <a:custGeom>
            <a:avLst/>
            <a:gdLst/>
            <a:ahLst/>
            <a:cxnLst/>
            <a:rect l="l" t="t" r="r" b="b"/>
            <a:pathLst>
              <a:path w="1137285" h="416560">
                <a:moveTo>
                  <a:pt x="0" y="416051"/>
                </a:moveTo>
                <a:lnTo>
                  <a:pt x="1136904" y="416051"/>
                </a:lnTo>
                <a:lnTo>
                  <a:pt x="1136904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7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5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3444"/>
            <a:ext cx="146685" cy="467741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7255" y="4800599"/>
            <a:ext cx="7477125" cy="3429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800599"/>
            <a:ext cx="530860" cy="3429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123825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79" y="132587"/>
            <a:ext cx="8852916" cy="467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351" y="4727447"/>
            <a:ext cx="1137285" cy="416559"/>
          </a:xfrm>
          <a:custGeom>
            <a:avLst/>
            <a:gdLst/>
            <a:ahLst/>
            <a:cxnLst/>
            <a:rect l="l" t="t" r="r" b="b"/>
            <a:pathLst>
              <a:path w="1137285" h="416560">
                <a:moveTo>
                  <a:pt x="0" y="416051"/>
                </a:moveTo>
                <a:lnTo>
                  <a:pt x="1136904" y="416051"/>
                </a:lnTo>
                <a:lnTo>
                  <a:pt x="1136904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351" y="4727447"/>
            <a:ext cx="1137285" cy="416559"/>
          </a:xfrm>
          <a:custGeom>
            <a:avLst/>
            <a:gdLst/>
            <a:ahLst/>
            <a:cxnLst/>
            <a:rect l="l" t="t" r="r" b="b"/>
            <a:pathLst>
              <a:path w="1137285" h="416560">
                <a:moveTo>
                  <a:pt x="0" y="416051"/>
                </a:moveTo>
                <a:lnTo>
                  <a:pt x="1136904" y="416051"/>
                </a:lnTo>
                <a:lnTo>
                  <a:pt x="1136904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75D11EE-E67A-4BE2-ABB4-045B4FC0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844296"/>
            <a:ext cx="8210550" cy="29209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7" y="324053"/>
            <a:ext cx="2807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95A82"/>
                </a:solidFill>
              </a:rPr>
              <a:t>Type </a:t>
            </a:r>
            <a:r>
              <a:rPr sz="2800" spc="-5" dirty="0">
                <a:solidFill>
                  <a:srgbClr val="095A82"/>
                </a:solidFill>
              </a:rPr>
              <a:t>of </a:t>
            </a:r>
            <a:r>
              <a:rPr sz="2800" spc="-10" dirty="0">
                <a:solidFill>
                  <a:srgbClr val="095A82"/>
                </a:solidFill>
              </a:rPr>
              <a:t>Regression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71017" y="948055"/>
            <a:ext cx="32118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cs typeface="Calibri"/>
              </a:rPr>
              <a:t>Primarily,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there </a:t>
            </a:r>
            <a:r>
              <a:rPr sz="1400" dirty="0">
                <a:solidFill>
                  <a:srgbClr val="5F5F5F"/>
                </a:solidFill>
                <a:cs typeface="Calibri"/>
              </a:rPr>
              <a:t>are two </a:t>
            </a:r>
            <a:r>
              <a:rPr sz="1400" spc="-5" dirty="0">
                <a:solidFill>
                  <a:srgbClr val="5F5F5F"/>
                </a:solidFill>
                <a:cs typeface="Calibri"/>
              </a:rPr>
              <a:t>types of</a:t>
            </a:r>
            <a:r>
              <a:rPr sz="1400" spc="-25" dirty="0">
                <a:solidFill>
                  <a:srgbClr val="5F5F5F"/>
                </a:solidFill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cs typeface="Calibri"/>
              </a:rPr>
              <a:t>regression: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4682" y="2000250"/>
            <a:ext cx="1264285" cy="289560"/>
          </a:xfrm>
          <a:custGeom>
            <a:avLst/>
            <a:gdLst/>
            <a:ahLst/>
            <a:cxnLst/>
            <a:rect l="l" t="t" r="r" b="b"/>
            <a:pathLst>
              <a:path w="1264285" h="289560">
                <a:moveTo>
                  <a:pt x="0" y="0"/>
                </a:moveTo>
                <a:lnTo>
                  <a:pt x="0" y="145923"/>
                </a:lnTo>
                <a:lnTo>
                  <a:pt x="1263903" y="145923"/>
                </a:lnTo>
                <a:lnTo>
                  <a:pt x="1263903" y="289560"/>
                </a:lnTo>
              </a:path>
            </a:pathLst>
          </a:custGeom>
          <a:ln w="25908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761" y="3208782"/>
            <a:ext cx="1264285" cy="289560"/>
          </a:xfrm>
          <a:custGeom>
            <a:avLst/>
            <a:gdLst/>
            <a:ahLst/>
            <a:cxnLst/>
            <a:rect l="l" t="t" r="r" b="b"/>
            <a:pathLst>
              <a:path w="1264285" h="289560">
                <a:moveTo>
                  <a:pt x="0" y="0"/>
                </a:moveTo>
                <a:lnTo>
                  <a:pt x="0" y="145923"/>
                </a:lnTo>
                <a:lnTo>
                  <a:pt x="1263903" y="145923"/>
                </a:lnTo>
                <a:lnTo>
                  <a:pt x="1263903" y="289560"/>
                </a:lnTo>
              </a:path>
            </a:pathLst>
          </a:custGeom>
          <a:ln w="25908">
            <a:solidFill>
              <a:srgbClr val="9CB95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6366" y="3208782"/>
            <a:ext cx="1264285" cy="289560"/>
          </a:xfrm>
          <a:custGeom>
            <a:avLst/>
            <a:gdLst/>
            <a:ahLst/>
            <a:cxnLst/>
            <a:rect l="l" t="t" r="r" b="b"/>
            <a:pathLst>
              <a:path w="1264285" h="289560">
                <a:moveTo>
                  <a:pt x="1263904" y="0"/>
                </a:moveTo>
                <a:lnTo>
                  <a:pt x="1263904" y="145923"/>
                </a:lnTo>
                <a:lnTo>
                  <a:pt x="0" y="145923"/>
                </a:lnTo>
                <a:lnTo>
                  <a:pt x="0" y="289560"/>
                </a:lnTo>
              </a:path>
            </a:pathLst>
          </a:custGeom>
          <a:ln w="25908">
            <a:solidFill>
              <a:srgbClr val="9CB955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9761" y="2000250"/>
            <a:ext cx="1264285" cy="289560"/>
          </a:xfrm>
          <a:custGeom>
            <a:avLst/>
            <a:gdLst/>
            <a:ahLst/>
            <a:cxnLst/>
            <a:rect l="l" t="t" r="r" b="b"/>
            <a:pathLst>
              <a:path w="1264285" h="289560">
                <a:moveTo>
                  <a:pt x="1263903" y="0"/>
                </a:moveTo>
                <a:lnTo>
                  <a:pt x="1263903" y="145923"/>
                </a:lnTo>
                <a:lnTo>
                  <a:pt x="0" y="145923"/>
                </a:lnTo>
                <a:lnTo>
                  <a:pt x="0" y="289560"/>
                </a:lnTo>
              </a:path>
            </a:pathLst>
          </a:custGeom>
          <a:ln w="25908">
            <a:solidFill>
              <a:srgbClr val="F19C1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34434" y="1081277"/>
            <a:ext cx="919480" cy="919480"/>
          </a:xfrm>
          <a:custGeom>
            <a:avLst/>
            <a:gdLst/>
            <a:ahLst/>
            <a:cxnLst/>
            <a:rect l="l" t="t" r="r" b="b"/>
            <a:pathLst>
              <a:path w="919479" h="919480">
                <a:moveTo>
                  <a:pt x="459486" y="0"/>
                </a:moveTo>
                <a:lnTo>
                  <a:pt x="412509" y="2372"/>
                </a:lnTo>
                <a:lnTo>
                  <a:pt x="366889" y="9335"/>
                </a:lnTo>
                <a:lnTo>
                  <a:pt x="322856" y="20659"/>
                </a:lnTo>
                <a:lnTo>
                  <a:pt x="280642" y="36111"/>
                </a:lnTo>
                <a:lnTo>
                  <a:pt x="240477" y="55461"/>
                </a:lnTo>
                <a:lnTo>
                  <a:pt x="202592" y="78478"/>
                </a:lnTo>
                <a:lnTo>
                  <a:pt x="167219" y="104931"/>
                </a:lnTo>
                <a:lnTo>
                  <a:pt x="134588" y="134588"/>
                </a:lnTo>
                <a:lnTo>
                  <a:pt x="104931" y="167219"/>
                </a:lnTo>
                <a:lnTo>
                  <a:pt x="78478" y="202592"/>
                </a:lnTo>
                <a:lnTo>
                  <a:pt x="55461" y="240477"/>
                </a:lnTo>
                <a:lnTo>
                  <a:pt x="36111" y="280642"/>
                </a:lnTo>
                <a:lnTo>
                  <a:pt x="20659" y="322856"/>
                </a:lnTo>
                <a:lnTo>
                  <a:pt x="9335" y="366889"/>
                </a:lnTo>
                <a:lnTo>
                  <a:pt x="2372" y="412509"/>
                </a:lnTo>
                <a:lnTo>
                  <a:pt x="0" y="459486"/>
                </a:lnTo>
                <a:lnTo>
                  <a:pt x="2372" y="506462"/>
                </a:lnTo>
                <a:lnTo>
                  <a:pt x="9335" y="552082"/>
                </a:lnTo>
                <a:lnTo>
                  <a:pt x="20659" y="596115"/>
                </a:lnTo>
                <a:lnTo>
                  <a:pt x="36111" y="638329"/>
                </a:lnTo>
                <a:lnTo>
                  <a:pt x="55461" y="678494"/>
                </a:lnTo>
                <a:lnTo>
                  <a:pt x="78478" y="716379"/>
                </a:lnTo>
                <a:lnTo>
                  <a:pt x="104931" y="751752"/>
                </a:lnTo>
                <a:lnTo>
                  <a:pt x="134588" y="784383"/>
                </a:lnTo>
                <a:lnTo>
                  <a:pt x="167219" y="814040"/>
                </a:lnTo>
                <a:lnTo>
                  <a:pt x="202592" y="840493"/>
                </a:lnTo>
                <a:lnTo>
                  <a:pt x="240477" y="863510"/>
                </a:lnTo>
                <a:lnTo>
                  <a:pt x="280642" y="882860"/>
                </a:lnTo>
                <a:lnTo>
                  <a:pt x="322856" y="898312"/>
                </a:lnTo>
                <a:lnTo>
                  <a:pt x="366889" y="909636"/>
                </a:lnTo>
                <a:lnTo>
                  <a:pt x="412509" y="916599"/>
                </a:lnTo>
                <a:lnTo>
                  <a:pt x="459486" y="918972"/>
                </a:lnTo>
                <a:lnTo>
                  <a:pt x="506462" y="916599"/>
                </a:lnTo>
                <a:lnTo>
                  <a:pt x="552082" y="909636"/>
                </a:lnTo>
                <a:lnTo>
                  <a:pt x="596115" y="898312"/>
                </a:lnTo>
                <a:lnTo>
                  <a:pt x="638329" y="882860"/>
                </a:lnTo>
                <a:lnTo>
                  <a:pt x="678494" y="863510"/>
                </a:lnTo>
                <a:lnTo>
                  <a:pt x="716379" y="840493"/>
                </a:lnTo>
                <a:lnTo>
                  <a:pt x="751752" y="814040"/>
                </a:lnTo>
                <a:lnTo>
                  <a:pt x="784383" y="784383"/>
                </a:lnTo>
                <a:lnTo>
                  <a:pt x="814040" y="751752"/>
                </a:lnTo>
                <a:lnTo>
                  <a:pt x="840493" y="716379"/>
                </a:lnTo>
                <a:lnTo>
                  <a:pt x="863510" y="678494"/>
                </a:lnTo>
                <a:lnTo>
                  <a:pt x="882860" y="638329"/>
                </a:lnTo>
                <a:lnTo>
                  <a:pt x="898312" y="596115"/>
                </a:lnTo>
                <a:lnTo>
                  <a:pt x="909636" y="552082"/>
                </a:lnTo>
                <a:lnTo>
                  <a:pt x="916599" y="506462"/>
                </a:lnTo>
                <a:lnTo>
                  <a:pt x="918971" y="459486"/>
                </a:lnTo>
                <a:lnTo>
                  <a:pt x="916599" y="412509"/>
                </a:lnTo>
                <a:lnTo>
                  <a:pt x="909636" y="366889"/>
                </a:lnTo>
                <a:lnTo>
                  <a:pt x="898312" y="322856"/>
                </a:lnTo>
                <a:lnTo>
                  <a:pt x="882860" y="280642"/>
                </a:lnTo>
                <a:lnTo>
                  <a:pt x="863510" y="240477"/>
                </a:lnTo>
                <a:lnTo>
                  <a:pt x="840493" y="202592"/>
                </a:lnTo>
                <a:lnTo>
                  <a:pt x="814040" y="167219"/>
                </a:lnTo>
                <a:lnTo>
                  <a:pt x="784383" y="134588"/>
                </a:lnTo>
                <a:lnTo>
                  <a:pt x="751752" y="104931"/>
                </a:lnTo>
                <a:lnTo>
                  <a:pt x="716379" y="78478"/>
                </a:lnTo>
                <a:lnTo>
                  <a:pt x="678494" y="55461"/>
                </a:lnTo>
                <a:lnTo>
                  <a:pt x="638329" y="36111"/>
                </a:lnTo>
                <a:lnTo>
                  <a:pt x="596115" y="20659"/>
                </a:lnTo>
                <a:lnTo>
                  <a:pt x="552082" y="9335"/>
                </a:lnTo>
                <a:lnTo>
                  <a:pt x="506462" y="2372"/>
                </a:lnTo>
                <a:lnTo>
                  <a:pt x="45948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34434" y="1081277"/>
            <a:ext cx="919480" cy="919480"/>
          </a:xfrm>
          <a:custGeom>
            <a:avLst/>
            <a:gdLst/>
            <a:ahLst/>
            <a:cxnLst/>
            <a:rect l="l" t="t" r="r" b="b"/>
            <a:pathLst>
              <a:path w="919479" h="919480">
                <a:moveTo>
                  <a:pt x="0" y="459486"/>
                </a:moveTo>
                <a:lnTo>
                  <a:pt x="2372" y="412509"/>
                </a:lnTo>
                <a:lnTo>
                  <a:pt x="9335" y="366889"/>
                </a:lnTo>
                <a:lnTo>
                  <a:pt x="20659" y="322856"/>
                </a:lnTo>
                <a:lnTo>
                  <a:pt x="36111" y="280642"/>
                </a:lnTo>
                <a:lnTo>
                  <a:pt x="55461" y="240477"/>
                </a:lnTo>
                <a:lnTo>
                  <a:pt x="78478" y="202592"/>
                </a:lnTo>
                <a:lnTo>
                  <a:pt x="104931" y="167219"/>
                </a:lnTo>
                <a:lnTo>
                  <a:pt x="134588" y="134588"/>
                </a:lnTo>
                <a:lnTo>
                  <a:pt x="167219" y="104931"/>
                </a:lnTo>
                <a:lnTo>
                  <a:pt x="202592" y="78478"/>
                </a:lnTo>
                <a:lnTo>
                  <a:pt x="240477" y="55461"/>
                </a:lnTo>
                <a:lnTo>
                  <a:pt x="280642" y="36111"/>
                </a:lnTo>
                <a:lnTo>
                  <a:pt x="322856" y="20659"/>
                </a:lnTo>
                <a:lnTo>
                  <a:pt x="366889" y="9335"/>
                </a:lnTo>
                <a:lnTo>
                  <a:pt x="412509" y="2372"/>
                </a:lnTo>
                <a:lnTo>
                  <a:pt x="459486" y="0"/>
                </a:lnTo>
                <a:lnTo>
                  <a:pt x="506462" y="2372"/>
                </a:lnTo>
                <a:lnTo>
                  <a:pt x="552082" y="9335"/>
                </a:lnTo>
                <a:lnTo>
                  <a:pt x="596115" y="20659"/>
                </a:lnTo>
                <a:lnTo>
                  <a:pt x="638329" y="36111"/>
                </a:lnTo>
                <a:lnTo>
                  <a:pt x="678494" y="55461"/>
                </a:lnTo>
                <a:lnTo>
                  <a:pt x="716379" y="78478"/>
                </a:lnTo>
                <a:lnTo>
                  <a:pt x="751752" y="104931"/>
                </a:lnTo>
                <a:lnTo>
                  <a:pt x="784383" y="134588"/>
                </a:lnTo>
                <a:lnTo>
                  <a:pt x="814040" y="167219"/>
                </a:lnTo>
                <a:lnTo>
                  <a:pt x="840493" y="202592"/>
                </a:lnTo>
                <a:lnTo>
                  <a:pt x="863510" y="240477"/>
                </a:lnTo>
                <a:lnTo>
                  <a:pt x="882860" y="280642"/>
                </a:lnTo>
                <a:lnTo>
                  <a:pt x="898312" y="322856"/>
                </a:lnTo>
                <a:lnTo>
                  <a:pt x="909636" y="366889"/>
                </a:lnTo>
                <a:lnTo>
                  <a:pt x="916599" y="412509"/>
                </a:lnTo>
                <a:lnTo>
                  <a:pt x="918971" y="459486"/>
                </a:lnTo>
                <a:lnTo>
                  <a:pt x="916599" y="506462"/>
                </a:lnTo>
                <a:lnTo>
                  <a:pt x="909636" y="552082"/>
                </a:lnTo>
                <a:lnTo>
                  <a:pt x="898312" y="596115"/>
                </a:lnTo>
                <a:lnTo>
                  <a:pt x="882860" y="638329"/>
                </a:lnTo>
                <a:lnTo>
                  <a:pt x="863510" y="678494"/>
                </a:lnTo>
                <a:lnTo>
                  <a:pt x="840493" y="716379"/>
                </a:lnTo>
                <a:lnTo>
                  <a:pt x="814040" y="751752"/>
                </a:lnTo>
                <a:lnTo>
                  <a:pt x="784383" y="784383"/>
                </a:lnTo>
                <a:lnTo>
                  <a:pt x="751752" y="814040"/>
                </a:lnTo>
                <a:lnTo>
                  <a:pt x="716379" y="840493"/>
                </a:lnTo>
                <a:lnTo>
                  <a:pt x="678494" y="863510"/>
                </a:lnTo>
                <a:lnTo>
                  <a:pt x="638329" y="882860"/>
                </a:lnTo>
                <a:lnTo>
                  <a:pt x="596115" y="898312"/>
                </a:lnTo>
                <a:lnTo>
                  <a:pt x="552082" y="909636"/>
                </a:lnTo>
                <a:lnTo>
                  <a:pt x="506462" y="916599"/>
                </a:lnTo>
                <a:lnTo>
                  <a:pt x="459486" y="918972"/>
                </a:lnTo>
                <a:lnTo>
                  <a:pt x="412509" y="916599"/>
                </a:lnTo>
                <a:lnTo>
                  <a:pt x="366889" y="909636"/>
                </a:lnTo>
                <a:lnTo>
                  <a:pt x="322856" y="898312"/>
                </a:lnTo>
                <a:lnTo>
                  <a:pt x="280642" y="882860"/>
                </a:lnTo>
                <a:lnTo>
                  <a:pt x="240477" y="863510"/>
                </a:lnTo>
                <a:lnTo>
                  <a:pt x="202592" y="840493"/>
                </a:lnTo>
                <a:lnTo>
                  <a:pt x="167219" y="814040"/>
                </a:lnTo>
                <a:lnTo>
                  <a:pt x="134588" y="784383"/>
                </a:lnTo>
                <a:lnTo>
                  <a:pt x="104931" y="751752"/>
                </a:lnTo>
                <a:lnTo>
                  <a:pt x="78478" y="716379"/>
                </a:lnTo>
                <a:lnTo>
                  <a:pt x="55461" y="678494"/>
                </a:lnTo>
                <a:lnTo>
                  <a:pt x="36111" y="638329"/>
                </a:lnTo>
                <a:lnTo>
                  <a:pt x="20659" y="596115"/>
                </a:lnTo>
                <a:lnTo>
                  <a:pt x="9335" y="552082"/>
                </a:lnTo>
                <a:lnTo>
                  <a:pt x="2372" y="506462"/>
                </a:lnTo>
                <a:lnTo>
                  <a:pt x="0" y="459486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0970" y="1333322"/>
            <a:ext cx="119507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spc="-15" dirty="0">
                <a:solidFill>
                  <a:srgbClr val="5F5F5F"/>
                </a:solidFill>
                <a:cs typeface="Calibri"/>
              </a:rPr>
              <a:t>Regression</a:t>
            </a:r>
            <a:endParaRPr sz="21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71038" y="2289810"/>
            <a:ext cx="919480" cy="919480"/>
          </a:xfrm>
          <a:custGeom>
            <a:avLst/>
            <a:gdLst/>
            <a:ahLst/>
            <a:cxnLst/>
            <a:rect l="l" t="t" r="r" b="b"/>
            <a:pathLst>
              <a:path w="919479" h="919480">
                <a:moveTo>
                  <a:pt x="459486" y="0"/>
                </a:moveTo>
                <a:lnTo>
                  <a:pt x="412509" y="2372"/>
                </a:lnTo>
                <a:lnTo>
                  <a:pt x="366889" y="9335"/>
                </a:lnTo>
                <a:lnTo>
                  <a:pt x="322856" y="20659"/>
                </a:lnTo>
                <a:lnTo>
                  <a:pt x="280642" y="36111"/>
                </a:lnTo>
                <a:lnTo>
                  <a:pt x="240477" y="55461"/>
                </a:lnTo>
                <a:lnTo>
                  <a:pt x="202592" y="78478"/>
                </a:lnTo>
                <a:lnTo>
                  <a:pt x="167219" y="104931"/>
                </a:lnTo>
                <a:lnTo>
                  <a:pt x="134588" y="134588"/>
                </a:lnTo>
                <a:lnTo>
                  <a:pt x="104931" y="167219"/>
                </a:lnTo>
                <a:lnTo>
                  <a:pt x="78478" y="202592"/>
                </a:lnTo>
                <a:lnTo>
                  <a:pt x="55461" y="240477"/>
                </a:lnTo>
                <a:lnTo>
                  <a:pt x="36111" y="280642"/>
                </a:lnTo>
                <a:lnTo>
                  <a:pt x="20659" y="322856"/>
                </a:lnTo>
                <a:lnTo>
                  <a:pt x="9335" y="366889"/>
                </a:lnTo>
                <a:lnTo>
                  <a:pt x="2372" y="412509"/>
                </a:lnTo>
                <a:lnTo>
                  <a:pt x="0" y="459485"/>
                </a:lnTo>
                <a:lnTo>
                  <a:pt x="2372" y="506462"/>
                </a:lnTo>
                <a:lnTo>
                  <a:pt x="9335" y="552082"/>
                </a:lnTo>
                <a:lnTo>
                  <a:pt x="20659" y="596115"/>
                </a:lnTo>
                <a:lnTo>
                  <a:pt x="36111" y="638329"/>
                </a:lnTo>
                <a:lnTo>
                  <a:pt x="55461" y="678494"/>
                </a:lnTo>
                <a:lnTo>
                  <a:pt x="78478" y="716379"/>
                </a:lnTo>
                <a:lnTo>
                  <a:pt x="104931" y="751752"/>
                </a:lnTo>
                <a:lnTo>
                  <a:pt x="134588" y="784383"/>
                </a:lnTo>
                <a:lnTo>
                  <a:pt x="167219" y="814040"/>
                </a:lnTo>
                <a:lnTo>
                  <a:pt x="202592" y="840493"/>
                </a:lnTo>
                <a:lnTo>
                  <a:pt x="240477" y="863510"/>
                </a:lnTo>
                <a:lnTo>
                  <a:pt x="280642" y="882860"/>
                </a:lnTo>
                <a:lnTo>
                  <a:pt x="322856" y="898312"/>
                </a:lnTo>
                <a:lnTo>
                  <a:pt x="366889" y="909636"/>
                </a:lnTo>
                <a:lnTo>
                  <a:pt x="412509" y="916599"/>
                </a:lnTo>
                <a:lnTo>
                  <a:pt x="459486" y="918971"/>
                </a:lnTo>
                <a:lnTo>
                  <a:pt x="506462" y="916599"/>
                </a:lnTo>
                <a:lnTo>
                  <a:pt x="552082" y="909636"/>
                </a:lnTo>
                <a:lnTo>
                  <a:pt x="596115" y="898312"/>
                </a:lnTo>
                <a:lnTo>
                  <a:pt x="638329" y="882860"/>
                </a:lnTo>
                <a:lnTo>
                  <a:pt x="678494" y="863510"/>
                </a:lnTo>
                <a:lnTo>
                  <a:pt x="716379" y="840493"/>
                </a:lnTo>
                <a:lnTo>
                  <a:pt x="751752" y="814040"/>
                </a:lnTo>
                <a:lnTo>
                  <a:pt x="784383" y="784383"/>
                </a:lnTo>
                <a:lnTo>
                  <a:pt x="814040" y="751752"/>
                </a:lnTo>
                <a:lnTo>
                  <a:pt x="840493" y="716379"/>
                </a:lnTo>
                <a:lnTo>
                  <a:pt x="863510" y="678494"/>
                </a:lnTo>
                <a:lnTo>
                  <a:pt x="882860" y="638329"/>
                </a:lnTo>
                <a:lnTo>
                  <a:pt x="898312" y="596115"/>
                </a:lnTo>
                <a:lnTo>
                  <a:pt x="909636" y="552082"/>
                </a:lnTo>
                <a:lnTo>
                  <a:pt x="916599" y="506462"/>
                </a:lnTo>
                <a:lnTo>
                  <a:pt x="918972" y="459485"/>
                </a:lnTo>
                <a:lnTo>
                  <a:pt x="916599" y="412509"/>
                </a:lnTo>
                <a:lnTo>
                  <a:pt x="909636" y="366889"/>
                </a:lnTo>
                <a:lnTo>
                  <a:pt x="898312" y="322856"/>
                </a:lnTo>
                <a:lnTo>
                  <a:pt x="882860" y="280642"/>
                </a:lnTo>
                <a:lnTo>
                  <a:pt x="863510" y="240477"/>
                </a:lnTo>
                <a:lnTo>
                  <a:pt x="840493" y="202592"/>
                </a:lnTo>
                <a:lnTo>
                  <a:pt x="814040" y="167219"/>
                </a:lnTo>
                <a:lnTo>
                  <a:pt x="784383" y="134588"/>
                </a:lnTo>
                <a:lnTo>
                  <a:pt x="751752" y="104931"/>
                </a:lnTo>
                <a:lnTo>
                  <a:pt x="716379" y="78478"/>
                </a:lnTo>
                <a:lnTo>
                  <a:pt x="678494" y="55461"/>
                </a:lnTo>
                <a:lnTo>
                  <a:pt x="638329" y="36111"/>
                </a:lnTo>
                <a:lnTo>
                  <a:pt x="596115" y="20659"/>
                </a:lnTo>
                <a:lnTo>
                  <a:pt x="552082" y="9335"/>
                </a:lnTo>
                <a:lnTo>
                  <a:pt x="506462" y="2372"/>
                </a:lnTo>
                <a:lnTo>
                  <a:pt x="459486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71038" y="2289810"/>
            <a:ext cx="919480" cy="919480"/>
          </a:xfrm>
          <a:custGeom>
            <a:avLst/>
            <a:gdLst/>
            <a:ahLst/>
            <a:cxnLst/>
            <a:rect l="l" t="t" r="r" b="b"/>
            <a:pathLst>
              <a:path w="919479" h="919480">
                <a:moveTo>
                  <a:pt x="0" y="459485"/>
                </a:moveTo>
                <a:lnTo>
                  <a:pt x="2372" y="412509"/>
                </a:lnTo>
                <a:lnTo>
                  <a:pt x="9335" y="366889"/>
                </a:lnTo>
                <a:lnTo>
                  <a:pt x="20659" y="322856"/>
                </a:lnTo>
                <a:lnTo>
                  <a:pt x="36111" y="280642"/>
                </a:lnTo>
                <a:lnTo>
                  <a:pt x="55461" y="240477"/>
                </a:lnTo>
                <a:lnTo>
                  <a:pt x="78478" y="202592"/>
                </a:lnTo>
                <a:lnTo>
                  <a:pt x="104931" y="167219"/>
                </a:lnTo>
                <a:lnTo>
                  <a:pt x="134588" y="134588"/>
                </a:lnTo>
                <a:lnTo>
                  <a:pt x="167219" y="104931"/>
                </a:lnTo>
                <a:lnTo>
                  <a:pt x="202592" y="78478"/>
                </a:lnTo>
                <a:lnTo>
                  <a:pt x="240477" y="55461"/>
                </a:lnTo>
                <a:lnTo>
                  <a:pt x="280642" y="36111"/>
                </a:lnTo>
                <a:lnTo>
                  <a:pt x="322856" y="20659"/>
                </a:lnTo>
                <a:lnTo>
                  <a:pt x="366889" y="9335"/>
                </a:lnTo>
                <a:lnTo>
                  <a:pt x="412509" y="2372"/>
                </a:lnTo>
                <a:lnTo>
                  <a:pt x="459486" y="0"/>
                </a:lnTo>
                <a:lnTo>
                  <a:pt x="506462" y="2372"/>
                </a:lnTo>
                <a:lnTo>
                  <a:pt x="552082" y="9335"/>
                </a:lnTo>
                <a:lnTo>
                  <a:pt x="596115" y="20659"/>
                </a:lnTo>
                <a:lnTo>
                  <a:pt x="638329" y="36111"/>
                </a:lnTo>
                <a:lnTo>
                  <a:pt x="678494" y="55461"/>
                </a:lnTo>
                <a:lnTo>
                  <a:pt x="716379" y="78478"/>
                </a:lnTo>
                <a:lnTo>
                  <a:pt x="751752" y="104931"/>
                </a:lnTo>
                <a:lnTo>
                  <a:pt x="784383" y="134588"/>
                </a:lnTo>
                <a:lnTo>
                  <a:pt x="814040" y="167219"/>
                </a:lnTo>
                <a:lnTo>
                  <a:pt x="840493" y="202592"/>
                </a:lnTo>
                <a:lnTo>
                  <a:pt x="863510" y="240477"/>
                </a:lnTo>
                <a:lnTo>
                  <a:pt x="882860" y="280642"/>
                </a:lnTo>
                <a:lnTo>
                  <a:pt x="898312" y="322856"/>
                </a:lnTo>
                <a:lnTo>
                  <a:pt x="909636" y="366889"/>
                </a:lnTo>
                <a:lnTo>
                  <a:pt x="916599" y="412509"/>
                </a:lnTo>
                <a:lnTo>
                  <a:pt x="918972" y="459485"/>
                </a:lnTo>
                <a:lnTo>
                  <a:pt x="916599" y="506462"/>
                </a:lnTo>
                <a:lnTo>
                  <a:pt x="909636" y="552082"/>
                </a:lnTo>
                <a:lnTo>
                  <a:pt x="898312" y="596115"/>
                </a:lnTo>
                <a:lnTo>
                  <a:pt x="882860" y="638329"/>
                </a:lnTo>
                <a:lnTo>
                  <a:pt x="863510" y="678494"/>
                </a:lnTo>
                <a:lnTo>
                  <a:pt x="840493" y="716379"/>
                </a:lnTo>
                <a:lnTo>
                  <a:pt x="814040" y="751752"/>
                </a:lnTo>
                <a:lnTo>
                  <a:pt x="784383" y="784383"/>
                </a:lnTo>
                <a:lnTo>
                  <a:pt x="751752" y="814040"/>
                </a:lnTo>
                <a:lnTo>
                  <a:pt x="716379" y="840493"/>
                </a:lnTo>
                <a:lnTo>
                  <a:pt x="678494" y="863510"/>
                </a:lnTo>
                <a:lnTo>
                  <a:pt x="638329" y="882860"/>
                </a:lnTo>
                <a:lnTo>
                  <a:pt x="596115" y="898312"/>
                </a:lnTo>
                <a:lnTo>
                  <a:pt x="552082" y="909636"/>
                </a:lnTo>
                <a:lnTo>
                  <a:pt x="506462" y="916599"/>
                </a:lnTo>
                <a:lnTo>
                  <a:pt x="459486" y="918971"/>
                </a:lnTo>
                <a:lnTo>
                  <a:pt x="412509" y="916599"/>
                </a:lnTo>
                <a:lnTo>
                  <a:pt x="366889" y="909636"/>
                </a:lnTo>
                <a:lnTo>
                  <a:pt x="322856" y="898312"/>
                </a:lnTo>
                <a:lnTo>
                  <a:pt x="280642" y="882860"/>
                </a:lnTo>
                <a:lnTo>
                  <a:pt x="240477" y="863510"/>
                </a:lnTo>
                <a:lnTo>
                  <a:pt x="202592" y="840493"/>
                </a:lnTo>
                <a:lnTo>
                  <a:pt x="167219" y="814040"/>
                </a:lnTo>
                <a:lnTo>
                  <a:pt x="134588" y="784383"/>
                </a:lnTo>
                <a:lnTo>
                  <a:pt x="104931" y="751752"/>
                </a:lnTo>
                <a:lnTo>
                  <a:pt x="78478" y="716379"/>
                </a:lnTo>
                <a:lnTo>
                  <a:pt x="55461" y="678494"/>
                </a:lnTo>
                <a:lnTo>
                  <a:pt x="36111" y="638329"/>
                </a:lnTo>
                <a:lnTo>
                  <a:pt x="20659" y="596115"/>
                </a:lnTo>
                <a:lnTo>
                  <a:pt x="9335" y="552082"/>
                </a:lnTo>
                <a:lnTo>
                  <a:pt x="2372" y="506462"/>
                </a:lnTo>
                <a:lnTo>
                  <a:pt x="0" y="45948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7065" y="2542794"/>
            <a:ext cx="6921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spc="-5" dirty="0">
                <a:solidFill>
                  <a:srgbClr val="5F5F5F"/>
                </a:solidFill>
                <a:cs typeface="Calibri"/>
              </a:rPr>
              <a:t>Linear</a:t>
            </a:r>
            <a:endParaRPr sz="21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06117" y="3498341"/>
            <a:ext cx="920750" cy="920750"/>
          </a:xfrm>
          <a:custGeom>
            <a:avLst/>
            <a:gdLst/>
            <a:ahLst/>
            <a:cxnLst/>
            <a:rect l="l" t="t" r="r" b="b"/>
            <a:pathLst>
              <a:path w="920750" h="920750">
                <a:moveTo>
                  <a:pt x="460248" y="0"/>
                </a:moveTo>
                <a:lnTo>
                  <a:pt x="413200" y="2376"/>
                </a:lnTo>
                <a:lnTo>
                  <a:pt x="367509" y="9353"/>
                </a:lnTo>
                <a:lnTo>
                  <a:pt x="323406" y="20697"/>
                </a:lnTo>
                <a:lnTo>
                  <a:pt x="281124" y="36177"/>
                </a:lnTo>
                <a:lnTo>
                  <a:pt x="240893" y="55561"/>
                </a:lnTo>
                <a:lnTo>
                  <a:pt x="202945" y="78619"/>
                </a:lnTo>
                <a:lnTo>
                  <a:pt x="167512" y="105117"/>
                </a:lnTo>
                <a:lnTo>
                  <a:pt x="134826" y="134826"/>
                </a:lnTo>
                <a:lnTo>
                  <a:pt x="105117" y="167512"/>
                </a:lnTo>
                <a:lnTo>
                  <a:pt x="78619" y="202945"/>
                </a:lnTo>
                <a:lnTo>
                  <a:pt x="55561" y="240893"/>
                </a:lnTo>
                <a:lnTo>
                  <a:pt x="36177" y="281124"/>
                </a:lnTo>
                <a:lnTo>
                  <a:pt x="20697" y="323406"/>
                </a:lnTo>
                <a:lnTo>
                  <a:pt x="9353" y="367509"/>
                </a:lnTo>
                <a:lnTo>
                  <a:pt x="2376" y="413200"/>
                </a:lnTo>
                <a:lnTo>
                  <a:pt x="0" y="460247"/>
                </a:lnTo>
                <a:lnTo>
                  <a:pt x="2376" y="507306"/>
                </a:lnTo>
                <a:lnTo>
                  <a:pt x="9353" y="553004"/>
                </a:lnTo>
                <a:lnTo>
                  <a:pt x="20697" y="597112"/>
                </a:lnTo>
                <a:lnTo>
                  <a:pt x="36177" y="639398"/>
                </a:lnTo>
                <a:lnTo>
                  <a:pt x="55561" y="679630"/>
                </a:lnTo>
                <a:lnTo>
                  <a:pt x="78619" y="717578"/>
                </a:lnTo>
                <a:lnTo>
                  <a:pt x="105117" y="753009"/>
                </a:lnTo>
                <a:lnTo>
                  <a:pt x="134826" y="785693"/>
                </a:lnTo>
                <a:lnTo>
                  <a:pt x="167512" y="815398"/>
                </a:lnTo>
                <a:lnTo>
                  <a:pt x="202945" y="841893"/>
                </a:lnTo>
                <a:lnTo>
                  <a:pt x="240893" y="864947"/>
                </a:lnTo>
                <a:lnTo>
                  <a:pt x="281124" y="884327"/>
                </a:lnTo>
                <a:lnTo>
                  <a:pt x="323406" y="899804"/>
                </a:lnTo>
                <a:lnTo>
                  <a:pt x="367509" y="911145"/>
                </a:lnTo>
                <a:lnTo>
                  <a:pt x="413200" y="918119"/>
                </a:lnTo>
                <a:lnTo>
                  <a:pt x="460248" y="920495"/>
                </a:lnTo>
                <a:lnTo>
                  <a:pt x="507295" y="918119"/>
                </a:lnTo>
                <a:lnTo>
                  <a:pt x="552986" y="911145"/>
                </a:lnTo>
                <a:lnTo>
                  <a:pt x="597089" y="899804"/>
                </a:lnTo>
                <a:lnTo>
                  <a:pt x="639371" y="884327"/>
                </a:lnTo>
                <a:lnTo>
                  <a:pt x="679602" y="864947"/>
                </a:lnTo>
                <a:lnTo>
                  <a:pt x="717550" y="841893"/>
                </a:lnTo>
                <a:lnTo>
                  <a:pt x="752983" y="815398"/>
                </a:lnTo>
                <a:lnTo>
                  <a:pt x="785669" y="785693"/>
                </a:lnTo>
                <a:lnTo>
                  <a:pt x="815378" y="753009"/>
                </a:lnTo>
                <a:lnTo>
                  <a:pt x="841876" y="717578"/>
                </a:lnTo>
                <a:lnTo>
                  <a:pt x="864934" y="679630"/>
                </a:lnTo>
                <a:lnTo>
                  <a:pt x="884318" y="639398"/>
                </a:lnTo>
                <a:lnTo>
                  <a:pt x="899798" y="597112"/>
                </a:lnTo>
                <a:lnTo>
                  <a:pt x="911142" y="553004"/>
                </a:lnTo>
                <a:lnTo>
                  <a:pt x="918119" y="507306"/>
                </a:lnTo>
                <a:lnTo>
                  <a:pt x="920495" y="460247"/>
                </a:lnTo>
                <a:lnTo>
                  <a:pt x="918119" y="413200"/>
                </a:lnTo>
                <a:lnTo>
                  <a:pt x="911142" y="367509"/>
                </a:lnTo>
                <a:lnTo>
                  <a:pt x="899798" y="323406"/>
                </a:lnTo>
                <a:lnTo>
                  <a:pt x="884318" y="281124"/>
                </a:lnTo>
                <a:lnTo>
                  <a:pt x="864934" y="240893"/>
                </a:lnTo>
                <a:lnTo>
                  <a:pt x="841876" y="202945"/>
                </a:lnTo>
                <a:lnTo>
                  <a:pt x="815378" y="167512"/>
                </a:lnTo>
                <a:lnTo>
                  <a:pt x="785669" y="134826"/>
                </a:lnTo>
                <a:lnTo>
                  <a:pt x="752983" y="105117"/>
                </a:lnTo>
                <a:lnTo>
                  <a:pt x="717550" y="78619"/>
                </a:lnTo>
                <a:lnTo>
                  <a:pt x="679602" y="55561"/>
                </a:lnTo>
                <a:lnTo>
                  <a:pt x="639371" y="36177"/>
                </a:lnTo>
                <a:lnTo>
                  <a:pt x="597089" y="20697"/>
                </a:lnTo>
                <a:lnTo>
                  <a:pt x="552986" y="9353"/>
                </a:lnTo>
                <a:lnTo>
                  <a:pt x="507295" y="2376"/>
                </a:lnTo>
                <a:lnTo>
                  <a:pt x="460248" y="0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06117" y="3498341"/>
            <a:ext cx="920750" cy="920750"/>
          </a:xfrm>
          <a:custGeom>
            <a:avLst/>
            <a:gdLst/>
            <a:ahLst/>
            <a:cxnLst/>
            <a:rect l="l" t="t" r="r" b="b"/>
            <a:pathLst>
              <a:path w="920750" h="920750">
                <a:moveTo>
                  <a:pt x="0" y="460247"/>
                </a:moveTo>
                <a:lnTo>
                  <a:pt x="2376" y="413200"/>
                </a:lnTo>
                <a:lnTo>
                  <a:pt x="9353" y="367509"/>
                </a:lnTo>
                <a:lnTo>
                  <a:pt x="20697" y="323406"/>
                </a:lnTo>
                <a:lnTo>
                  <a:pt x="36177" y="281124"/>
                </a:lnTo>
                <a:lnTo>
                  <a:pt x="55561" y="240893"/>
                </a:lnTo>
                <a:lnTo>
                  <a:pt x="78619" y="202945"/>
                </a:lnTo>
                <a:lnTo>
                  <a:pt x="105117" y="167512"/>
                </a:lnTo>
                <a:lnTo>
                  <a:pt x="134826" y="134826"/>
                </a:lnTo>
                <a:lnTo>
                  <a:pt x="167512" y="105117"/>
                </a:lnTo>
                <a:lnTo>
                  <a:pt x="202945" y="78619"/>
                </a:lnTo>
                <a:lnTo>
                  <a:pt x="240893" y="55561"/>
                </a:lnTo>
                <a:lnTo>
                  <a:pt x="281124" y="36177"/>
                </a:lnTo>
                <a:lnTo>
                  <a:pt x="323406" y="20697"/>
                </a:lnTo>
                <a:lnTo>
                  <a:pt x="367509" y="9353"/>
                </a:lnTo>
                <a:lnTo>
                  <a:pt x="413200" y="2376"/>
                </a:lnTo>
                <a:lnTo>
                  <a:pt x="460248" y="0"/>
                </a:lnTo>
                <a:lnTo>
                  <a:pt x="507295" y="2376"/>
                </a:lnTo>
                <a:lnTo>
                  <a:pt x="552986" y="9353"/>
                </a:lnTo>
                <a:lnTo>
                  <a:pt x="597089" y="20697"/>
                </a:lnTo>
                <a:lnTo>
                  <a:pt x="639371" y="36177"/>
                </a:lnTo>
                <a:lnTo>
                  <a:pt x="679602" y="55561"/>
                </a:lnTo>
                <a:lnTo>
                  <a:pt x="717550" y="78619"/>
                </a:lnTo>
                <a:lnTo>
                  <a:pt x="752983" y="105117"/>
                </a:lnTo>
                <a:lnTo>
                  <a:pt x="785669" y="134826"/>
                </a:lnTo>
                <a:lnTo>
                  <a:pt x="815378" y="167512"/>
                </a:lnTo>
                <a:lnTo>
                  <a:pt x="841876" y="202945"/>
                </a:lnTo>
                <a:lnTo>
                  <a:pt x="864934" y="240893"/>
                </a:lnTo>
                <a:lnTo>
                  <a:pt x="884318" y="281124"/>
                </a:lnTo>
                <a:lnTo>
                  <a:pt x="899798" y="323406"/>
                </a:lnTo>
                <a:lnTo>
                  <a:pt x="911142" y="367509"/>
                </a:lnTo>
                <a:lnTo>
                  <a:pt x="918119" y="413200"/>
                </a:lnTo>
                <a:lnTo>
                  <a:pt x="920495" y="460247"/>
                </a:lnTo>
                <a:lnTo>
                  <a:pt x="918119" y="507306"/>
                </a:lnTo>
                <a:lnTo>
                  <a:pt x="911142" y="553004"/>
                </a:lnTo>
                <a:lnTo>
                  <a:pt x="899798" y="597112"/>
                </a:lnTo>
                <a:lnTo>
                  <a:pt x="884318" y="639398"/>
                </a:lnTo>
                <a:lnTo>
                  <a:pt x="864934" y="679630"/>
                </a:lnTo>
                <a:lnTo>
                  <a:pt x="841876" y="717578"/>
                </a:lnTo>
                <a:lnTo>
                  <a:pt x="815378" y="753009"/>
                </a:lnTo>
                <a:lnTo>
                  <a:pt x="785669" y="785693"/>
                </a:lnTo>
                <a:lnTo>
                  <a:pt x="752983" y="815398"/>
                </a:lnTo>
                <a:lnTo>
                  <a:pt x="717550" y="841893"/>
                </a:lnTo>
                <a:lnTo>
                  <a:pt x="679602" y="864947"/>
                </a:lnTo>
                <a:lnTo>
                  <a:pt x="639371" y="884327"/>
                </a:lnTo>
                <a:lnTo>
                  <a:pt x="597089" y="899804"/>
                </a:lnTo>
                <a:lnTo>
                  <a:pt x="552986" y="911145"/>
                </a:lnTo>
                <a:lnTo>
                  <a:pt x="507295" y="918119"/>
                </a:lnTo>
                <a:lnTo>
                  <a:pt x="460248" y="920495"/>
                </a:lnTo>
                <a:lnTo>
                  <a:pt x="413200" y="918119"/>
                </a:lnTo>
                <a:lnTo>
                  <a:pt x="367509" y="911145"/>
                </a:lnTo>
                <a:lnTo>
                  <a:pt x="323406" y="899804"/>
                </a:lnTo>
                <a:lnTo>
                  <a:pt x="281124" y="884327"/>
                </a:lnTo>
                <a:lnTo>
                  <a:pt x="240893" y="864947"/>
                </a:lnTo>
                <a:lnTo>
                  <a:pt x="202945" y="841893"/>
                </a:lnTo>
                <a:lnTo>
                  <a:pt x="167512" y="815398"/>
                </a:lnTo>
                <a:lnTo>
                  <a:pt x="134826" y="785693"/>
                </a:lnTo>
                <a:lnTo>
                  <a:pt x="105117" y="753009"/>
                </a:lnTo>
                <a:lnTo>
                  <a:pt x="78619" y="717578"/>
                </a:lnTo>
                <a:lnTo>
                  <a:pt x="55561" y="679630"/>
                </a:lnTo>
                <a:lnTo>
                  <a:pt x="36177" y="639398"/>
                </a:lnTo>
                <a:lnTo>
                  <a:pt x="20697" y="597112"/>
                </a:lnTo>
                <a:lnTo>
                  <a:pt x="9353" y="553004"/>
                </a:lnTo>
                <a:lnTo>
                  <a:pt x="2376" y="507306"/>
                </a:lnTo>
                <a:lnTo>
                  <a:pt x="0" y="46024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93035" y="3751884"/>
            <a:ext cx="7556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spc="-5" dirty="0">
                <a:solidFill>
                  <a:srgbClr val="5F5F5F"/>
                </a:solidFill>
                <a:cs typeface="Calibri"/>
              </a:rPr>
              <a:t>S</a:t>
            </a:r>
            <a:r>
              <a:rPr sz="2100" spc="-10" dirty="0">
                <a:solidFill>
                  <a:srgbClr val="5F5F5F"/>
                </a:solidFill>
                <a:cs typeface="Calibri"/>
              </a:rPr>
              <a:t>i</a:t>
            </a:r>
            <a:r>
              <a:rPr sz="2100" dirty="0">
                <a:solidFill>
                  <a:srgbClr val="5F5F5F"/>
                </a:solidFill>
                <a:cs typeface="Calibri"/>
              </a:rPr>
              <a:t>mple</a:t>
            </a:r>
            <a:endParaRPr sz="210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34434" y="3498341"/>
            <a:ext cx="919480" cy="920750"/>
          </a:xfrm>
          <a:custGeom>
            <a:avLst/>
            <a:gdLst/>
            <a:ahLst/>
            <a:cxnLst/>
            <a:rect l="l" t="t" r="r" b="b"/>
            <a:pathLst>
              <a:path w="919479" h="920750">
                <a:moveTo>
                  <a:pt x="459486" y="0"/>
                </a:moveTo>
                <a:lnTo>
                  <a:pt x="412509" y="2376"/>
                </a:lnTo>
                <a:lnTo>
                  <a:pt x="366889" y="9353"/>
                </a:lnTo>
                <a:lnTo>
                  <a:pt x="322856" y="20697"/>
                </a:lnTo>
                <a:lnTo>
                  <a:pt x="280642" y="36177"/>
                </a:lnTo>
                <a:lnTo>
                  <a:pt x="240477" y="55561"/>
                </a:lnTo>
                <a:lnTo>
                  <a:pt x="202592" y="78619"/>
                </a:lnTo>
                <a:lnTo>
                  <a:pt x="167219" y="105117"/>
                </a:lnTo>
                <a:lnTo>
                  <a:pt x="134588" y="134826"/>
                </a:lnTo>
                <a:lnTo>
                  <a:pt x="104931" y="167512"/>
                </a:lnTo>
                <a:lnTo>
                  <a:pt x="78478" y="202945"/>
                </a:lnTo>
                <a:lnTo>
                  <a:pt x="55461" y="240893"/>
                </a:lnTo>
                <a:lnTo>
                  <a:pt x="36111" y="281124"/>
                </a:lnTo>
                <a:lnTo>
                  <a:pt x="20659" y="323406"/>
                </a:lnTo>
                <a:lnTo>
                  <a:pt x="9335" y="367509"/>
                </a:lnTo>
                <a:lnTo>
                  <a:pt x="2372" y="413200"/>
                </a:lnTo>
                <a:lnTo>
                  <a:pt x="0" y="460247"/>
                </a:lnTo>
                <a:lnTo>
                  <a:pt x="2372" y="507306"/>
                </a:lnTo>
                <a:lnTo>
                  <a:pt x="9335" y="553004"/>
                </a:lnTo>
                <a:lnTo>
                  <a:pt x="20659" y="597112"/>
                </a:lnTo>
                <a:lnTo>
                  <a:pt x="36111" y="639398"/>
                </a:lnTo>
                <a:lnTo>
                  <a:pt x="55461" y="679630"/>
                </a:lnTo>
                <a:lnTo>
                  <a:pt x="78478" y="717578"/>
                </a:lnTo>
                <a:lnTo>
                  <a:pt x="104931" y="753009"/>
                </a:lnTo>
                <a:lnTo>
                  <a:pt x="134588" y="785693"/>
                </a:lnTo>
                <a:lnTo>
                  <a:pt x="167219" y="815398"/>
                </a:lnTo>
                <a:lnTo>
                  <a:pt x="202592" y="841893"/>
                </a:lnTo>
                <a:lnTo>
                  <a:pt x="240477" y="864947"/>
                </a:lnTo>
                <a:lnTo>
                  <a:pt x="280642" y="884327"/>
                </a:lnTo>
                <a:lnTo>
                  <a:pt x="322856" y="899804"/>
                </a:lnTo>
                <a:lnTo>
                  <a:pt x="366889" y="911145"/>
                </a:lnTo>
                <a:lnTo>
                  <a:pt x="412509" y="918119"/>
                </a:lnTo>
                <a:lnTo>
                  <a:pt x="459486" y="920495"/>
                </a:lnTo>
                <a:lnTo>
                  <a:pt x="506462" y="918119"/>
                </a:lnTo>
                <a:lnTo>
                  <a:pt x="552082" y="911145"/>
                </a:lnTo>
                <a:lnTo>
                  <a:pt x="596115" y="899804"/>
                </a:lnTo>
                <a:lnTo>
                  <a:pt x="638329" y="884327"/>
                </a:lnTo>
                <a:lnTo>
                  <a:pt x="678494" y="864947"/>
                </a:lnTo>
                <a:lnTo>
                  <a:pt x="716379" y="841893"/>
                </a:lnTo>
                <a:lnTo>
                  <a:pt x="751752" y="815398"/>
                </a:lnTo>
                <a:lnTo>
                  <a:pt x="784383" y="785693"/>
                </a:lnTo>
                <a:lnTo>
                  <a:pt x="814040" y="753009"/>
                </a:lnTo>
                <a:lnTo>
                  <a:pt x="840493" y="717578"/>
                </a:lnTo>
                <a:lnTo>
                  <a:pt x="863510" y="679630"/>
                </a:lnTo>
                <a:lnTo>
                  <a:pt x="882860" y="639398"/>
                </a:lnTo>
                <a:lnTo>
                  <a:pt x="898312" y="597112"/>
                </a:lnTo>
                <a:lnTo>
                  <a:pt x="909636" y="553004"/>
                </a:lnTo>
                <a:lnTo>
                  <a:pt x="916599" y="507306"/>
                </a:lnTo>
                <a:lnTo>
                  <a:pt x="918971" y="460247"/>
                </a:lnTo>
                <a:lnTo>
                  <a:pt x="916599" y="413200"/>
                </a:lnTo>
                <a:lnTo>
                  <a:pt x="909636" y="367509"/>
                </a:lnTo>
                <a:lnTo>
                  <a:pt x="898312" y="323406"/>
                </a:lnTo>
                <a:lnTo>
                  <a:pt x="882860" y="281124"/>
                </a:lnTo>
                <a:lnTo>
                  <a:pt x="863510" y="240893"/>
                </a:lnTo>
                <a:lnTo>
                  <a:pt x="840493" y="202945"/>
                </a:lnTo>
                <a:lnTo>
                  <a:pt x="814040" y="167512"/>
                </a:lnTo>
                <a:lnTo>
                  <a:pt x="784383" y="134826"/>
                </a:lnTo>
                <a:lnTo>
                  <a:pt x="751752" y="105117"/>
                </a:lnTo>
                <a:lnTo>
                  <a:pt x="716379" y="78619"/>
                </a:lnTo>
                <a:lnTo>
                  <a:pt x="678494" y="55561"/>
                </a:lnTo>
                <a:lnTo>
                  <a:pt x="638329" y="36177"/>
                </a:lnTo>
                <a:lnTo>
                  <a:pt x="596115" y="20697"/>
                </a:lnTo>
                <a:lnTo>
                  <a:pt x="552082" y="9353"/>
                </a:lnTo>
                <a:lnTo>
                  <a:pt x="506462" y="2376"/>
                </a:lnTo>
                <a:lnTo>
                  <a:pt x="459486" y="0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34434" y="3498341"/>
            <a:ext cx="919480" cy="920750"/>
          </a:xfrm>
          <a:custGeom>
            <a:avLst/>
            <a:gdLst/>
            <a:ahLst/>
            <a:cxnLst/>
            <a:rect l="l" t="t" r="r" b="b"/>
            <a:pathLst>
              <a:path w="919479" h="920750">
                <a:moveTo>
                  <a:pt x="0" y="460247"/>
                </a:moveTo>
                <a:lnTo>
                  <a:pt x="2372" y="413200"/>
                </a:lnTo>
                <a:lnTo>
                  <a:pt x="9335" y="367509"/>
                </a:lnTo>
                <a:lnTo>
                  <a:pt x="20659" y="323406"/>
                </a:lnTo>
                <a:lnTo>
                  <a:pt x="36111" y="281124"/>
                </a:lnTo>
                <a:lnTo>
                  <a:pt x="55461" y="240893"/>
                </a:lnTo>
                <a:lnTo>
                  <a:pt x="78478" y="202945"/>
                </a:lnTo>
                <a:lnTo>
                  <a:pt x="104931" y="167512"/>
                </a:lnTo>
                <a:lnTo>
                  <a:pt x="134588" y="134826"/>
                </a:lnTo>
                <a:lnTo>
                  <a:pt x="167219" y="105117"/>
                </a:lnTo>
                <a:lnTo>
                  <a:pt x="202592" y="78619"/>
                </a:lnTo>
                <a:lnTo>
                  <a:pt x="240477" y="55561"/>
                </a:lnTo>
                <a:lnTo>
                  <a:pt x="280642" y="36177"/>
                </a:lnTo>
                <a:lnTo>
                  <a:pt x="322856" y="20697"/>
                </a:lnTo>
                <a:lnTo>
                  <a:pt x="366889" y="9353"/>
                </a:lnTo>
                <a:lnTo>
                  <a:pt x="412509" y="2376"/>
                </a:lnTo>
                <a:lnTo>
                  <a:pt x="459486" y="0"/>
                </a:lnTo>
                <a:lnTo>
                  <a:pt x="506462" y="2376"/>
                </a:lnTo>
                <a:lnTo>
                  <a:pt x="552082" y="9353"/>
                </a:lnTo>
                <a:lnTo>
                  <a:pt x="596115" y="20697"/>
                </a:lnTo>
                <a:lnTo>
                  <a:pt x="638329" y="36177"/>
                </a:lnTo>
                <a:lnTo>
                  <a:pt x="678494" y="55561"/>
                </a:lnTo>
                <a:lnTo>
                  <a:pt x="716379" y="78619"/>
                </a:lnTo>
                <a:lnTo>
                  <a:pt x="751752" y="105117"/>
                </a:lnTo>
                <a:lnTo>
                  <a:pt x="784383" y="134826"/>
                </a:lnTo>
                <a:lnTo>
                  <a:pt x="814040" y="167512"/>
                </a:lnTo>
                <a:lnTo>
                  <a:pt x="840493" y="202945"/>
                </a:lnTo>
                <a:lnTo>
                  <a:pt x="863510" y="240893"/>
                </a:lnTo>
                <a:lnTo>
                  <a:pt x="882860" y="281124"/>
                </a:lnTo>
                <a:lnTo>
                  <a:pt x="898312" y="323406"/>
                </a:lnTo>
                <a:lnTo>
                  <a:pt x="909636" y="367509"/>
                </a:lnTo>
                <a:lnTo>
                  <a:pt x="916599" y="413200"/>
                </a:lnTo>
                <a:lnTo>
                  <a:pt x="918971" y="460247"/>
                </a:lnTo>
                <a:lnTo>
                  <a:pt x="916599" y="507306"/>
                </a:lnTo>
                <a:lnTo>
                  <a:pt x="909636" y="553004"/>
                </a:lnTo>
                <a:lnTo>
                  <a:pt x="898312" y="597112"/>
                </a:lnTo>
                <a:lnTo>
                  <a:pt x="882860" y="639398"/>
                </a:lnTo>
                <a:lnTo>
                  <a:pt x="863510" y="679630"/>
                </a:lnTo>
                <a:lnTo>
                  <a:pt x="840493" y="717578"/>
                </a:lnTo>
                <a:lnTo>
                  <a:pt x="814040" y="753009"/>
                </a:lnTo>
                <a:lnTo>
                  <a:pt x="784383" y="785693"/>
                </a:lnTo>
                <a:lnTo>
                  <a:pt x="751752" y="815398"/>
                </a:lnTo>
                <a:lnTo>
                  <a:pt x="716379" y="841893"/>
                </a:lnTo>
                <a:lnTo>
                  <a:pt x="678494" y="864947"/>
                </a:lnTo>
                <a:lnTo>
                  <a:pt x="638329" y="884327"/>
                </a:lnTo>
                <a:lnTo>
                  <a:pt x="596115" y="899804"/>
                </a:lnTo>
                <a:lnTo>
                  <a:pt x="552082" y="911145"/>
                </a:lnTo>
                <a:lnTo>
                  <a:pt x="506462" y="918119"/>
                </a:lnTo>
                <a:lnTo>
                  <a:pt x="459486" y="920495"/>
                </a:lnTo>
                <a:lnTo>
                  <a:pt x="412509" y="918119"/>
                </a:lnTo>
                <a:lnTo>
                  <a:pt x="366889" y="911145"/>
                </a:lnTo>
                <a:lnTo>
                  <a:pt x="322856" y="899804"/>
                </a:lnTo>
                <a:lnTo>
                  <a:pt x="280642" y="884327"/>
                </a:lnTo>
                <a:lnTo>
                  <a:pt x="240477" y="864947"/>
                </a:lnTo>
                <a:lnTo>
                  <a:pt x="202592" y="841893"/>
                </a:lnTo>
                <a:lnTo>
                  <a:pt x="167219" y="815398"/>
                </a:lnTo>
                <a:lnTo>
                  <a:pt x="134588" y="785693"/>
                </a:lnTo>
                <a:lnTo>
                  <a:pt x="104931" y="753009"/>
                </a:lnTo>
                <a:lnTo>
                  <a:pt x="78478" y="717578"/>
                </a:lnTo>
                <a:lnTo>
                  <a:pt x="55461" y="679630"/>
                </a:lnTo>
                <a:lnTo>
                  <a:pt x="36111" y="639398"/>
                </a:lnTo>
                <a:lnTo>
                  <a:pt x="20659" y="597112"/>
                </a:lnTo>
                <a:lnTo>
                  <a:pt x="9335" y="553004"/>
                </a:lnTo>
                <a:lnTo>
                  <a:pt x="2372" y="507306"/>
                </a:lnTo>
                <a:lnTo>
                  <a:pt x="0" y="46024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20970" y="3751884"/>
            <a:ext cx="94106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dirty="0">
                <a:solidFill>
                  <a:srgbClr val="5F5F5F"/>
                </a:solidFill>
                <a:cs typeface="Calibri"/>
              </a:rPr>
              <a:t>Mul</a:t>
            </a:r>
            <a:r>
              <a:rPr sz="2100" spc="5" dirty="0">
                <a:solidFill>
                  <a:srgbClr val="5F5F5F"/>
                </a:solidFill>
                <a:cs typeface="Calibri"/>
              </a:rPr>
              <a:t>t</a:t>
            </a:r>
            <a:r>
              <a:rPr sz="2100" dirty="0">
                <a:solidFill>
                  <a:srgbClr val="5F5F5F"/>
                </a:solidFill>
                <a:cs typeface="Calibri"/>
              </a:rPr>
              <a:t>iple</a:t>
            </a:r>
            <a:endParaRPr sz="210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97829" y="2289810"/>
            <a:ext cx="919480" cy="919480"/>
          </a:xfrm>
          <a:custGeom>
            <a:avLst/>
            <a:gdLst/>
            <a:ahLst/>
            <a:cxnLst/>
            <a:rect l="l" t="t" r="r" b="b"/>
            <a:pathLst>
              <a:path w="919479" h="919480">
                <a:moveTo>
                  <a:pt x="459486" y="0"/>
                </a:moveTo>
                <a:lnTo>
                  <a:pt x="412509" y="2372"/>
                </a:lnTo>
                <a:lnTo>
                  <a:pt x="366889" y="9335"/>
                </a:lnTo>
                <a:lnTo>
                  <a:pt x="322856" y="20659"/>
                </a:lnTo>
                <a:lnTo>
                  <a:pt x="280642" y="36111"/>
                </a:lnTo>
                <a:lnTo>
                  <a:pt x="240477" y="55461"/>
                </a:lnTo>
                <a:lnTo>
                  <a:pt x="202592" y="78478"/>
                </a:lnTo>
                <a:lnTo>
                  <a:pt x="167219" y="104931"/>
                </a:lnTo>
                <a:lnTo>
                  <a:pt x="134588" y="134588"/>
                </a:lnTo>
                <a:lnTo>
                  <a:pt x="104931" y="167219"/>
                </a:lnTo>
                <a:lnTo>
                  <a:pt x="78478" y="202592"/>
                </a:lnTo>
                <a:lnTo>
                  <a:pt x="55461" y="240477"/>
                </a:lnTo>
                <a:lnTo>
                  <a:pt x="36111" y="280642"/>
                </a:lnTo>
                <a:lnTo>
                  <a:pt x="20659" y="322856"/>
                </a:lnTo>
                <a:lnTo>
                  <a:pt x="9335" y="366889"/>
                </a:lnTo>
                <a:lnTo>
                  <a:pt x="2372" y="412509"/>
                </a:lnTo>
                <a:lnTo>
                  <a:pt x="0" y="459485"/>
                </a:lnTo>
                <a:lnTo>
                  <a:pt x="2372" y="506462"/>
                </a:lnTo>
                <a:lnTo>
                  <a:pt x="9335" y="552082"/>
                </a:lnTo>
                <a:lnTo>
                  <a:pt x="20659" y="596115"/>
                </a:lnTo>
                <a:lnTo>
                  <a:pt x="36111" y="638329"/>
                </a:lnTo>
                <a:lnTo>
                  <a:pt x="55461" y="678494"/>
                </a:lnTo>
                <a:lnTo>
                  <a:pt x="78478" y="716379"/>
                </a:lnTo>
                <a:lnTo>
                  <a:pt x="104931" y="751752"/>
                </a:lnTo>
                <a:lnTo>
                  <a:pt x="134588" y="784383"/>
                </a:lnTo>
                <a:lnTo>
                  <a:pt x="167219" y="814040"/>
                </a:lnTo>
                <a:lnTo>
                  <a:pt x="202592" y="840493"/>
                </a:lnTo>
                <a:lnTo>
                  <a:pt x="240477" y="863510"/>
                </a:lnTo>
                <a:lnTo>
                  <a:pt x="280642" y="882860"/>
                </a:lnTo>
                <a:lnTo>
                  <a:pt x="322856" y="898312"/>
                </a:lnTo>
                <a:lnTo>
                  <a:pt x="366889" y="909636"/>
                </a:lnTo>
                <a:lnTo>
                  <a:pt x="412509" y="916599"/>
                </a:lnTo>
                <a:lnTo>
                  <a:pt x="459486" y="918971"/>
                </a:lnTo>
                <a:lnTo>
                  <a:pt x="506462" y="916599"/>
                </a:lnTo>
                <a:lnTo>
                  <a:pt x="552082" y="909636"/>
                </a:lnTo>
                <a:lnTo>
                  <a:pt x="596115" y="898312"/>
                </a:lnTo>
                <a:lnTo>
                  <a:pt x="638329" y="882860"/>
                </a:lnTo>
                <a:lnTo>
                  <a:pt x="678494" y="863510"/>
                </a:lnTo>
                <a:lnTo>
                  <a:pt x="716379" y="840493"/>
                </a:lnTo>
                <a:lnTo>
                  <a:pt x="751752" y="814040"/>
                </a:lnTo>
                <a:lnTo>
                  <a:pt x="784383" y="784383"/>
                </a:lnTo>
                <a:lnTo>
                  <a:pt x="814040" y="751752"/>
                </a:lnTo>
                <a:lnTo>
                  <a:pt x="840493" y="716379"/>
                </a:lnTo>
                <a:lnTo>
                  <a:pt x="863510" y="678494"/>
                </a:lnTo>
                <a:lnTo>
                  <a:pt x="882860" y="638329"/>
                </a:lnTo>
                <a:lnTo>
                  <a:pt x="898312" y="596115"/>
                </a:lnTo>
                <a:lnTo>
                  <a:pt x="909636" y="552082"/>
                </a:lnTo>
                <a:lnTo>
                  <a:pt x="916599" y="506462"/>
                </a:lnTo>
                <a:lnTo>
                  <a:pt x="918972" y="459485"/>
                </a:lnTo>
                <a:lnTo>
                  <a:pt x="916599" y="412509"/>
                </a:lnTo>
                <a:lnTo>
                  <a:pt x="909636" y="366889"/>
                </a:lnTo>
                <a:lnTo>
                  <a:pt x="898312" y="322856"/>
                </a:lnTo>
                <a:lnTo>
                  <a:pt x="882860" y="280642"/>
                </a:lnTo>
                <a:lnTo>
                  <a:pt x="863510" y="240477"/>
                </a:lnTo>
                <a:lnTo>
                  <a:pt x="840493" y="202592"/>
                </a:lnTo>
                <a:lnTo>
                  <a:pt x="814040" y="167219"/>
                </a:lnTo>
                <a:lnTo>
                  <a:pt x="784383" y="134588"/>
                </a:lnTo>
                <a:lnTo>
                  <a:pt x="751752" y="104931"/>
                </a:lnTo>
                <a:lnTo>
                  <a:pt x="716379" y="78478"/>
                </a:lnTo>
                <a:lnTo>
                  <a:pt x="678494" y="55461"/>
                </a:lnTo>
                <a:lnTo>
                  <a:pt x="638329" y="36111"/>
                </a:lnTo>
                <a:lnTo>
                  <a:pt x="596115" y="20659"/>
                </a:lnTo>
                <a:lnTo>
                  <a:pt x="552082" y="9335"/>
                </a:lnTo>
                <a:lnTo>
                  <a:pt x="506462" y="2372"/>
                </a:lnTo>
                <a:lnTo>
                  <a:pt x="459486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97829" y="2289810"/>
            <a:ext cx="919480" cy="919480"/>
          </a:xfrm>
          <a:custGeom>
            <a:avLst/>
            <a:gdLst/>
            <a:ahLst/>
            <a:cxnLst/>
            <a:rect l="l" t="t" r="r" b="b"/>
            <a:pathLst>
              <a:path w="919479" h="919480">
                <a:moveTo>
                  <a:pt x="0" y="459485"/>
                </a:moveTo>
                <a:lnTo>
                  <a:pt x="2372" y="412509"/>
                </a:lnTo>
                <a:lnTo>
                  <a:pt x="9335" y="366889"/>
                </a:lnTo>
                <a:lnTo>
                  <a:pt x="20659" y="322856"/>
                </a:lnTo>
                <a:lnTo>
                  <a:pt x="36111" y="280642"/>
                </a:lnTo>
                <a:lnTo>
                  <a:pt x="55461" y="240477"/>
                </a:lnTo>
                <a:lnTo>
                  <a:pt x="78478" y="202592"/>
                </a:lnTo>
                <a:lnTo>
                  <a:pt x="104931" y="167219"/>
                </a:lnTo>
                <a:lnTo>
                  <a:pt x="134588" y="134588"/>
                </a:lnTo>
                <a:lnTo>
                  <a:pt x="167219" y="104931"/>
                </a:lnTo>
                <a:lnTo>
                  <a:pt x="202592" y="78478"/>
                </a:lnTo>
                <a:lnTo>
                  <a:pt x="240477" y="55461"/>
                </a:lnTo>
                <a:lnTo>
                  <a:pt x="280642" y="36111"/>
                </a:lnTo>
                <a:lnTo>
                  <a:pt x="322856" y="20659"/>
                </a:lnTo>
                <a:lnTo>
                  <a:pt x="366889" y="9335"/>
                </a:lnTo>
                <a:lnTo>
                  <a:pt x="412509" y="2372"/>
                </a:lnTo>
                <a:lnTo>
                  <a:pt x="459486" y="0"/>
                </a:lnTo>
                <a:lnTo>
                  <a:pt x="506462" y="2372"/>
                </a:lnTo>
                <a:lnTo>
                  <a:pt x="552082" y="9335"/>
                </a:lnTo>
                <a:lnTo>
                  <a:pt x="596115" y="20659"/>
                </a:lnTo>
                <a:lnTo>
                  <a:pt x="638329" y="36111"/>
                </a:lnTo>
                <a:lnTo>
                  <a:pt x="678494" y="55461"/>
                </a:lnTo>
                <a:lnTo>
                  <a:pt x="716379" y="78478"/>
                </a:lnTo>
                <a:lnTo>
                  <a:pt x="751752" y="104931"/>
                </a:lnTo>
                <a:lnTo>
                  <a:pt x="784383" y="134588"/>
                </a:lnTo>
                <a:lnTo>
                  <a:pt x="814040" y="167219"/>
                </a:lnTo>
                <a:lnTo>
                  <a:pt x="840493" y="202592"/>
                </a:lnTo>
                <a:lnTo>
                  <a:pt x="863510" y="240477"/>
                </a:lnTo>
                <a:lnTo>
                  <a:pt x="882860" y="280642"/>
                </a:lnTo>
                <a:lnTo>
                  <a:pt x="898312" y="322856"/>
                </a:lnTo>
                <a:lnTo>
                  <a:pt x="909636" y="366889"/>
                </a:lnTo>
                <a:lnTo>
                  <a:pt x="916599" y="412509"/>
                </a:lnTo>
                <a:lnTo>
                  <a:pt x="918972" y="459485"/>
                </a:lnTo>
                <a:lnTo>
                  <a:pt x="916599" y="506462"/>
                </a:lnTo>
                <a:lnTo>
                  <a:pt x="909636" y="552082"/>
                </a:lnTo>
                <a:lnTo>
                  <a:pt x="898312" y="596115"/>
                </a:lnTo>
                <a:lnTo>
                  <a:pt x="882860" y="638329"/>
                </a:lnTo>
                <a:lnTo>
                  <a:pt x="863510" y="678494"/>
                </a:lnTo>
                <a:lnTo>
                  <a:pt x="840493" y="716379"/>
                </a:lnTo>
                <a:lnTo>
                  <a:pt x="814040" y="751752"/>
                </a:lnTo>
                <a:lnTo>
                  <a:pt x="784383" y="784383"/>
                </a:lnTo>
                <a:lnTo>
                  <a:pt x="751752" y="814040"/>
                </a:lnTo>
                <a:lnTo>
                  <a:pt x="716379" y="840493"/>
                </a:lnTo>
                <a:lnTo>
                  <a:pt x="678494" y="863510"/>
                </a:lnTo>
                <a:lnTo>
                  <a:pt x="638329" y="882860"/>
                </a:lnTo>
                <a:lnTo>
                  <a:pt x="596115" y="898312"/>
                </a:lnTo>
                <a:lnTo>
                  <a:pt x="552082" y="909636"/>
                </a:lnTo>
                <a:lnTo>
                  <a:pt x="506462" y="916599"/>
                </a:lnTo>
                <a:lnTo>
                  <a:pt x="459486" y="918971"/>
                </a:lnTo>
                <a:lnTo>
                  <a:pt x="412509" y="916599"/>
                </a:lnTo>
                <a:lnTo>
                  <a:pt x="366889" y="909636"/>
                </a:lnTo>
                <a:lnTo>
                  <a:pt x="322856" y="898312"/>
                </a:lnTo>
                <a:lnTo>
                  <a:pt x="280642" y="882860"/>
                </a:lnTo>
                <a:lnTo>
                  <a:pt x="240477" y="863510"/>
                </a:lnTo>
                <a:lnTo>
                  <a:pt x="202592" y="840493"/>
                </a:lnTo>
                <a:lnTo>
                  <a:pt x="167219" y="814040"/>
                </a:lnTo>
                <a:lnTo>
                  <a:pt x="134588" y="784383"/>
                </a:lnTo>
                <a:lnTo>
                  <a:pt x="104931" y="751752"/>
                </a:lnTo>
                <a:lnTo>
                  <a:pt x="78478" y="716379"/>
                </a:lnTo>
                <a:lnTo>
                  <a:pt x="55461" y="678494"/>
                </a:lnTo>
                <a:lnTo>
                  <a:pt x="36111" y="638329"/>
                </a:lnTo>
                <a:lnTo>
                  <a:pt x="20659" y="596115"/>
                </a:lnTo>
                <a:lnTo>
                  <a:pt x="9335" y="552082"/>
                </a:lnTo>
                <a:lnTo>
                  <a:pt x="2372" y="506462"/>
                </a:lnTo>
                <a:lnTo>
                  <a:pt x="0" y="45948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85001" y="2542794"/>
            <a:ext cx="82994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spc="-10" dirty="0">
                <a:solidFill>
                  <a:srgbClr val="5F5F5F"/>
                </a:solidFill>
                <a:cs typeface="Calibri"/>
              </a:rPr>
              <a:t>Logistic</a:t>
            </a:r>
            <a:endParaRPr sz="21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019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7696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4206"/>
            <a:ext cx="146368" cy="4676458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8018" y="4800600"/>
            <a:ext cx="7476172" cy="3429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00600"/>
            <a:ext cx="530543" cy="3429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2446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52" y="4727448"/>
            <a:ext cx="1137920" cy="416243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590" y="4726683"/>
            <a:ext cx="1138047" cy="415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487" y="857631"/>
            <a:ext cx="821055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 sz="900"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2225177"/>
            <a:ext cx="74295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300" b="1" spc="-3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2. Linear Regression</a:t>
            </a:r>
            <a:endParaRPr sz="3300" dirty="0">
              <a:solidFill>
                <a:prstClr val="black"/>
              </a:solidFill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89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2552</Words>
  <Application>Microsoft Office PowerPoint</Application>
  <PresentationFormat>On-screen Show (16:9)</PresentationFormat>
  <Paragraphs>726</Paragraphs>
  <Slides>79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79</vt:i4>
      </vt:variant>
    </vt:vector>
  </HeadingPairs>
  <TitlesOfParts>
    <vt:vector size="98" baseType="lpstr">
      <vt:lpstr>Arial</vt:lpstr>
      <vt:lpstr>Arial Rounded MT Bold</vt:lpstr>
      <vt:lpstr>Calibri</vt:lpstr>
      <vt:lpstr>Calibri Light</vt:lpstr>
      <vt:lpstr>Cambria Math</vt:lpstr>
      <vt:lpstr>Comic Sans MS</vt:lpstr>
      <vt:lpstr>Courier New</vt:lpstr>
      <vt:lpstr>Times New Roman</vt:lpstr>
      <vt:lpstr>Trebuchet MS</vt:lpstr>
      <vt:lpstr>Wingdings</vt:lpstr>
      <vt:lpstr>Office Theme</vt:lpstr>
      <vt:lpstr>7_Office Theme</vt:lpstr>
      <vt:lpstr>8_Office Theme</vt:lpstr>
      <vt:lpstr>12_Office Theme</vt:lpstr>
      <vt:lpstr>1_Office Theme</vt:lpstr>
      <vt:lpstr>18_Office Theme</vt:lpstr>
      <vt:lpstr>17_Office Theme</vt:lpstr>
      <vt:lpstr>2_Office Theme</vt:lpstr>
      <vt:lpstr>3_Office Theme</vt:lpstr>
      <vt:lpstr>6. Regression Modelling</vt:lpstr>
      <vt:lpstr>Course Outline</vt:lpstr>
      <vt:lpstr>Course Objectives</vt:lpstr>
      <vt:lpstr>PowerPoint Presentation</vt:lpstr>
      <vt:lpstr>Introduction to Regression</vt:lpstr>
      <vt:lpstr>Regression</vt:lpstr>
      <vt:lpstr>Why Regression?</vt:lpstr>
      <vt:lpstr>Type of Regression</vt:lpstr>
      <vt:lpstr>PowerPoint Presentation</vt:lpstr>
      <vt:lpstr>Linear Regression</vt:lpstr>
      <vt:lpstr>Simple Linear Regression</vt:lpstr>
      <vt:lpstr>The Regression Line</vt:lpstr>
      <vt:lpstr>Simple Linear Regression – Scenario</vt:lpstr>
      <vt:lpstr>Simple Linear Regression – Tasks to do</vt:lpstr>
      <vt:lpstr>Step 1: Import Modules</vt:lpstr>
      <vt:lpstr>PowerPoint Presentation</vt:lpstr>
      <vt:lpstr>Step 3: Define Dependent and Independent Variable</vt:lpstr>
      <vt:lpstr>PowerPoint Presentation</vt:lpstr>
      <vt:lpstr>Step 05: Fit a Linear Polynomial with Degree = 1</vt:lpstr>
      <vt:lpstr>The Multiple Linear Regression Technique</vt:lpstr>
      <vt:lpstr>Multiple Linear Regression – Scenario</vt:lpstr>
      <vt:lpstr>Multiple Linear Regression – Tasks To Do</vt:lpstr>
      <vt:lpstr>Step 01: Import the Modules</vt:lpstr>
      <vt:lpstr>Step 02: Import the Dataset</vt:lpstr>
      <vt:lpstr>Step 03: Define Dependent and Independent Variables</vt:lpstr>
      <vt:lpstr>Step 04: Fit a Linear Regression Model</vt:lpstr>
      <vt:lpstr>PowerPoint Presentation</vt:lpstr>
      <vt:lpstr>Logistic Regression</vt:lpstr>
      <vt:lpstr>PowerPoint Presentation</vt:lpstr>
      <vt:lpstr>Logistic Regression Technique</vt:lpstr>
      <vt:lpstr>Logistic Regression – Scenario</vt:lpstr>
      <vt:lpstr>Logistic Regression – Tasks To Do</vt:lpstr>
      <vt:lpstr>Step 01: Import the Modules</vt:lpstr>
      <vt:lpstr>PowerPoint Presentation</vt:lpstr>
      <vt:lpstr>Step 03: Define Dependent and Independent Variables</vt:lpstr>
      <vt:lpstr>Step 04: Fit the Logit Model</vt:lpstr>
      <vt:lpstr>Step 05: Estimate Logit Equation</vt:lpstr>
      <vt:lpstr>PowerPoint Presentation</vt:lpstr>
      <vt:lpstr>Weight of Evidence</vt:lpstr>
      <vt:lpstr>PowerPoint Presentation</vt:lpstr>
      <vt:lpstr>Weight of Evidence (WOE)</vt:lpstr>
      <vt:lpstr>Steps for Calculating WOE</vt:lpstr>
      <vt:lpstr>WOE – Scenario</vt:lpstr>
      <vt:lpstr>WOE – Tasks To Do</vt:lpstr>
      <vt:lpstr>WOE – Solution</vt:lpstr>
      <vt:lpstr>PowerPoint Presentation</vt:lpstr>
      <vt:lpstr>Information Value</vt:lpstr>
      <vt:lpstr>PowerPoint Presentation</vt:lpstr>
      <vt:lpstr>Information Value (IV)</vt:lpstr>
      <vt:lpstr>The IV Table</vt:lpstr>
      <vt:lpstr>IV – Scenario</vt:lpstr>
      <vt:lpstr>IV – Task To Do</vt:lpstr>
      <vt:lpstr>IV – Solution</vt:lpstr>
      <vt:lpstr>PowerPoint Presentation</vt:lpstr>
      <vt:lpstr>Relevant Variables</vt:lpstr>
      <vt:lpstr>PowerPoint Presentation</vt:lpstr>
      <vt:lpstr>Likelihood and Probability</vt:lpstr>
      <vt:lpstr>Maximum Likelihood Estimation (MLE)</vt:lpstr>
      <vt:lpstr>MLE – Scenario</vt:lpstr>
      <vt:lpstr>PowerPoint Presentation</vt:lpstr>
      <vt:lpstr>Defining Likelihood</vt:lpstr>
      <vt:lpstr>Calculating Likelihood</vt:lpstr>
      <vt:lpstr>Maximizing Likelihood</vt:lpstr>
      <vt:lpstr>PowerPoint Presentation</vt:lpstr>
      <vt:lpstr>PowerPoint Presentation</vt:lpstr>
      <vt:lpstr>Residual Analysis</vt:lpstr>
      <vt:lpstr>Residual Analysis</vt:lpstr>
      <vt:lpstr>Residuals</vt:lpstr>
      <vt:lpstr>Residual Plots</vt:lpstr>
      <vt:lpstr>PowerPoint Presentation</vt:lpstr>
      <vt:lpstr>Heteroscedasticity &amp; Homoscedasticity</vt:lpstr>
      <vt:lpstr>Heteroscedasticity &amp; Homoscedasticity</vt:lpstr>
      <vt:lpstr>Summary</vt:lpstr>
      <vt:lpstr>Congratulation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OU7_July2016</dc:subject>
  <dc:creator>rajesh</dc:creator>
  <cp:keywords>OU7 PowerPoint Template</cp:keywords>
  <cp:lastModifiedBy>VIJAY</cp:lastModifiedBy>
  <cp:revision>162</cp:revision>
  <dcterms:created xsi:type="dcterms:W3CDTF">2018-12-10T03:50:09Z</dcterms:created>
  <dcterms:modified xsi:type="dcterms:W3CDTF">2019-01-05T16:08:46Z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2018-12-10T00:00:00Z</vt:filetime>
  </property>
</Properties>
</file>