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2" r:id="rId4"/>
    <p:sldId id="259" r:id="rId5"/>
    <p:sldId id="258" r:id="rId6"/>
    <p:sldId id="260" r:id="rId7"/>
    <p:sldId id="263" r:id="rId8"/>
    <p:sldId id="261" r:id="rId9"/>
    <p:sldId id="262" r:id="rId10"/>
    <p:sldId id="264" r:id="rId11"/>
    <p:sldId id="274" r:id="rId12"/>
    <p:sldId id="276" r:id="rId13"/>
    <p:sldId id="267" r:id="rId14"/>
    <p:sldId id="268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6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822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18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61210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4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6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30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4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5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6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7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3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8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99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82116-6DAD-4979-B4E7-945E4B391C8A}" type="datetimeFigureOut">
              <a:rPr lang="en-US" smtClean="0"/>
              <a:pPr/>
              <a:t>11/23/2018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543886-C989-4653-87D1-5253C0CAE6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90800"/>
            <a:ext cx="7696200" cy="9631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TABLEAU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7239000" cy="6583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Tableau Server Vs Online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23714"/>
              </p:ext>
            </p:extLst>
          </p:nvPr>
        </p:nvGraphicFramePr>
        <p:xfrm>
          <a:off x="762000" y="1295401"/>
          <a:ext cx="6324600" cy="4953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468">
                <a:tc>
                  <a:txBody>
                    <a:bodyPr/>
                    <a:lstStyle/>
                    <a:p>
                      <a:r>
                        <a:rPr lang="en-US" dirty="0"/>
                        <a:t>Tableau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Tableau Online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0470">
                <a:tc>
                  <a:txBody>
                    <a:bodyPr/>
                    <a:lstStyle/>
                    <a:p>
                      <a:r>
                        <a:rPr lang="en-US" dirty="0"/>
                        <a:t>Specific hardware</a:t>
                      </a:r>
                      <a:r>
                        <a:rPr lang="en-US" baseline="0" dirty="0"/>
                        <a:t> set up and maintenance is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Hosted in cloud</a:t>
                      </a:r>
                      <a:r>
                        <a:rPr lang="en-US" baseline="0" dirty="0"/>
                        <a:t> by tableau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Self Hosted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Tableau Hosted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0470">
                <a:tc>
                  <a:txBody>
                    <a:bodyPr/>
                    <a:lstStyle/>
                    <a:p>
                      <a:r>
                        <a:rPr lang="en-US" dirty="0"/>
                        <a:t>No extra cost.</a:t>
                      </a:r>
                      <a:r>
                        <a:rPr lang="en-US" baseline="0" dirty="0"/>
                        <a:t> Requires only optimal hardware and IT resources.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 extra</a:t>
                      </a:r>
                      <a:r>
                        <a:rPr lang="en-US" baseline="0" dirty="0"/>
                        <a:t> for new site access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28">
                <a:tc>
                  <a:txBody>
                    <a:bodyPr/>
                    <a:lstStyle/>
                    <a:p>
                      <a:r>
                        <a:rPr lang="en-US" dirty="0"/>
                        <a:t>Can connect live to On-Premise and hosted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only connect Live to certain cloud-Hosted data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5328">
                <a:tc>
                  <a:txBody>
                    <a:bodyPr/>
                    <a:lstStyle/>
                    <a:p>
                      <a:r>
                        <a:rPr lang="en-US" dirty="0"/>
                        <a:t>Local Authentication or Active 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Email for Authentication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315392"/>
                  </a:ext>
                </a:extLst>
              </a:tr>
              <a:tr h="95047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is only limited by your hardware choices.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size of extracted data is limited to 100 gigabytes per site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534" y="236482"/>
            <a:ext cx="5777132" cy="6583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Extraction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086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tx2"/>
              </a:buClr>
              <a:defRPr/>
            </a:pPr>
            <a:r>
              <a:rPr lang="en-US" dirty="0"/>
              <a:t>We have two types of connection in tableau.</a:t>
            </a:r>
          </a:p>
          <a:p>
            <a:pPr marL="908050" lvl="1" indent="-285750">
              <a:buClr>
                <a:schemeClr val="tx2"/>
              </a:buClr>
              <a:buFont typeface="Wingdings" panose="05000000000000000000" pitchFamily="2" charset="2"/>
              <a:buChar char=""/>
              <a:defRPr/>
            </a:pPr>
            <a:r>
              <a:rPr lang="en-US" b="1" dirty="0"/>
              <a:t>Extract Connection</a:t>
            </a:r>
          </a:p>
          <a:p>
            <a:pPr marL="622300" lvl="1">
              <a:buClr>
                <a:schemeClr val="tx2"/>
              </a:buClr>
              <a:defRPr/>
            </a:pPr>
            <a:r>
              <a:rPr lang="en-US" dirty="0"/>
              <a:t>	- Is a Connection with a static database, which is refreshed every day/hour/period.</a:t>
            </a:r>
          </a:p>
          <a:p>
            <a:pPr marL="622300" lvl="1">
              <a:buClr>
                <a:schemeClr val="tx2"/>
              </a:buClr>
              <a:defRPr/>
            </a:pPr>
            <a:endParaRPr lang="en-US" dirty="0"/>
          </a:p>
          <a:p>
            <a:pPr marL="908050" lvl="1" indent="-285750">
              <a:buClr>
                <a:schemeClr val="tx2"/>
              </a:buClr>
              <a:buFont typeface="Wingdings" panose="05000000000000000000" pitchFamily="2" charset="2"/>
              <a:buChar char=""/>
              <a:defRPr/>
            </a:pPr>
            <a:r>
              <a:rPr lang="en-US" b="1" dirty="0"/>
              <a:t>Live Connection:</a:t>
            </a:r>
          </a:p>
          <a:p>
            <a:pPr marL="622300" lvl="1">
              <a:buClr>
                <a:schemeClr val="tx2"/>
              </a:buClr>
              <a:defRPr/>
            </a:pPr>
            <a:r>
              <a:rPr lang="en-US" dirty="0"/>
              <a:t>    - live connection will query the underlying data in the data source/database</a:t>
            </a:r>
          </a:p>
          <a:p>
            <a:pPr marL="622300" lvl="1">
              <a:buClr>
                <a:schemeClr val="tx2"/>
              </a:buClr>
              <a:defRPr/>
            </a:pPr>
            <a:r>
              <a:rPr lang="en-US" dirty="0"/>
              <a:t>    - refreshing the visualization will give you the latest results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44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534" y="236482"/>
            <a:ext cx="6431866" cy="6583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Scheduling via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4519136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5100">
              <a:buClr>
                <a:schemeClr val="tx2"/>
              </a:buClr>
              <a:defRPr/>
            </a:pPr>
            <a:r>
              <a:rPr lang="en-US" dirty="0"/>
              <a:t>We have two types of connection in tableau.</a:t>
            </a:r>
          </a:p>
          <a:p>
            <a:pPr marL="908050" lvl="1" indent="-285750">
              <a:buClr>
                <a:schemeClr val="tx2"/>
              </a:buClr>
              <a:buFont typeface="Wingdings" panose="05000000000000000000" pitchFamily="2" charset="2"/>
              <a:buChar char=""/>
              <a:defRPr/>
            </a:pPr>
            <a:r>
              <a:rPr lang="en-US" b="1" dirty="0"/>
              <a:t>Extract Connection</a:t>
            </a:r>
          </a:p>
          <a:p>
            <a:pPr marL="622300" lvl="1">
              <a:buClr>
                <a:schemeClr val="tx2"/>
              </a:buClr>
              <a:defRPr/>
            </a:pPr>
            <a:r>
              <a:rPr lang="en-US" dirty="0"/>
              <a:t>	- Is a Connection with a static database, which is refreshed every day/hour/period.</a:t>
            </a:r>
          </a:p>
          <a:p>
            <a:pPr marL="622300" lvl="1">
              <a:buClr>
                <a:schemeClr val="tx2"/>
              </a:buCl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366" y="1066800"/>
            <a:ext cx="5448300" cy="2657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828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78" y="156122"/>
            <a:ext cx="8686800" cy="10668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Interacting with server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-164" t="9215"/>
          <a:stretch>
            <a:fillRect/>
          </a:stretch>
        </p:blipFill>
        <p:spPr bwMode="auto">
          <a:xfrm>
            <a:off x="432609" y="2690793"/>
            <a:ext cx="8001000" cy="3928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457200" y="1395393"/>
            <a:ext cx="8686800" cy="1295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50850" marR="0" lvl="0" indent="-28575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View changes can be saved.</a:t>
            </a:r>
          </a:p>
          <a:p>
            <a:pPr marL="450850" marR="0" lvl="0" indent="-28575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Share the views</a:t>
            </a:r>
          </a:p>
          <a:p>
            <a:pPr marL="450850" marR="0" lvl="0" indent="-28575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Download the data</a:t>
            </a:r>
          </a:p>
          <a:p>
            <a:pPr marL="450850" marR="0" lvl="0" indent="-28575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Export data, static image, cross tab or </a:t>
            </a:r>
            <a:r>
              <a:rPr lang="en-US" dirty="0" err="1"/>
              <a:t>pdf</a:t>
            </a:r>
            <a:endParaRPr lang="en-US" dirty="0"/>
          </a:p>
          <a:p>
            <a:pPr marL="450850" marR="0" lvl="0" indent="-28575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Write comments</a:t>
            </a:r>
          </a:p>
        </p:txBody>
      </p:sp>
      <p:sp>
        <p:nvSpPr>
          <p:cNvPr id="12" name="Oval 11"/>
          <p:cNvSpPr/>
          <p:nvPr/>
        </p:nvSpPr>
        <p:spPr>
          <a:xfrm>
            <a:off x="7010400" y="3124200"/>
            <a:ext cx="609600" cy="228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219200" y="3124200"/>
            <a:ext cx="609600" cy="2286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381000"/>
            <a:ext cx="8686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Publishing Workbook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57200" y="1143000"/>
            <a:ext cx="8686800" cy="12954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50850" indent="-285750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Give project name and description </a:t>
            </a:r>
          </a:p>
          <a:p>
            <a:pPr marL="450850" indent="-285750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Permissions can be set.</a:t>
            </a:r>
          </a:p>
          <a:p>
            <a:pPr marL="450850" indent="-285750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Refresh report when it is scheduled</a:t>
            </a:r>
          </a:p>
          <a:p>
            <a:pPr marL="450850" indent="-285750">
              <a:lnSpc>
                <a:spcPct val="11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Download the data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 b="7642"/>
          <a:stretch>
            <a:fillRect/>
          </a:stretch>
        </p:blipFill>
        <p:spPr bwMode="auto">
          <a:xfrm>
            <a:off x="762000" y="2514600"/>
            <a:ext cx="79248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762000"/>
            <a:ext cx="8686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Authorizations and Permissions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8018" y="1752600"/>
            <a:ext cx="8686800" cy="12192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50850" indent="-28575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Used to set permissions to particular group.</a:t>
            </a:r>
          </a:p>
          <a:p>
            <a:pPr marL="450850" indent="-28575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This can be done only from admin perspective.</a:t>
            </a:r>
          </a:p>
          <a:p>
            <a:pPr marL="450850" indent="-28575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Create permissions to group or individual user.</a:t>
            </a:r>
          </a:p>
          <a:p>
            <a:pPr marL="450850" indent="-285750">
              <a:lnSpc>
                <a:spcPct val="140000"/>
              </a:lnSpc>
              <a:spcBef>
                <a:spcPct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en-US" dirty="0"/>
              <a:t> Permission are not set then considers as denied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971800"/>
            <a:ext cx="828675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466"/>
            <a:ext cx="6019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Data Security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1278654"/>
            <a:ext cx="8686800" cy="1752600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We can even set security to the data.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Apply to workbooks and Data sources.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  Workbook </a:t>
            </a:r>
            <a:r>
              <a:rPr lang="en-US" dirty="0">
                <a:sym typeface="Wingdings" pitchFamily="2" charset="2"/>
              </a:rPr>
              <a:t> create a user filter from the server option.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ym typeface="Wingdings" pitchFamily="2" charset="2"/>
              </a:rPr>
              <a:t> Data source  Right click the data source – Edit Data source filters – Add – Created filter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 b="10527"/>
          <a:stretch>
            <a:fillRect/>
          </a:stretch>
        </p:blipFill>
        <p:spPr bwMode="auto">
          <a:xfrm>
            <a:off x="762000" y="3048000"/>
            <a:ext cx="7724774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4466"/>
            <a:ext cx="60198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Best Practices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09600" y="1278654"/>
            <a:ext cx="8686800" cy="2455146"/>
          </a:xfrm>
          <a:prstGeom prst="rect">
            <a:avLst/>
          </a:prstGeom>
        </p:spPr>
        <p:txBody>
          <a:bodyPr vert="horz" anchor="b">
            <a:noAutofit/>
          </a:bodyPr>
          <a:lstStyle/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Connect to all of your data.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Blend your data together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Choose metrics that matter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Utilize better visualizations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Use your data in the field</a:t>
            </a:r>
          </a:p>
          <a:p>
            <a:pPr marL="450850" marR="0" lvl="0" indent="-285750" fontAlgn="auto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Share for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52922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6858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Quick Look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6934200" cy="2819400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DDEE02"/>
              </a:buClr>
              <a:buSzPct val="75000"/>
              <a:buFont typeface="Wingdings" charset="2"/>
              <a:buChar char="v"/>
            </a:pPr>
            <a:r>
              <a:rPr lang="en-US" dirty="0"/>
              <a:t>Tableau is a rapid BI software.</a:t>
            </a:r>
          </a:p>
          <a:p>
            <a:pPr marL="457200" indent="-457200" algn="l">
              <a:buClr>
                <a:srgbClr val="DDEE02"/>
              </a:buClr>
              <a:buSzPct val="75000"/>
              <a:buFont typeface="Wingdings" charset="2"/>
              <a:buChar char="v"/>
            </a:pPr>
            <a:r>
              <a:rPr lang="en-US" dirty="0"/>
              <a:t>Founded in 2003, headquartered at Seattle, Washington by Christian Chabot, Chris Stolte, Pan Hanrahan.</a:t>
            </a:r>
          </a:p>
          <a:p>
            <a:pPr marL="457200" indent="-457200" algn="l">
              <a:buClr>
                <a:srgbClr val="DDEE02"/>
              </a:buClr>
              <a:buSzPct val="75000"/>
              <a:buFont typeface="Wingdings" charset="2"/>
              <a:buChar char="v"/>
            </a:pPr>
            <a:r>
              <a:rPr lang="en-US" dirty="0"/>
              <a:t>Powerful Visualizations and Vivid Graphical representation.</a:t>
            </a:r>
          </a:p>
          <a:p>
            <a:pPr marL="457200" indent="-457200" algn="l">
              <a:buClr>
                <a:srgbClr val="DDEE02"/>
              </a:buClr>
              <a:buSzPct val="75000"/>
              <a:buFont typeface="Wingdings" charset="2"/>
              <a:buChar char="v"/>
            </a:pPr>
            <a:r>
              <a:rPr lang="en-US" dirty="0"/>
              <a:t>Ease to use: It's easy enough that any Excel user can learn it, but powerful enough to satisfy even the most complex analytical problems.</a:t>
            </a:r>
          </a:p>
          <a:p>
            <a:pPr marL="457200" indent="-457200" algn="l">
              <a:buClr>
                <a:srgbClr val="DDEE02"/>
              </a:buClr>
              <a:buSzPct val="75000"/>
              <a:buFont typeface="Wingdings" charset="2"/>
              <a:buChar char="v"/>
            </a:pPr>
            <a:r>
              <a:rPr lang="en-US" dirty="0"/>
              <a:t>Indefinitely Faster.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6858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TABLEAU vs SAP BO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8305800" cy="4495800"/>
          </a:xfrm>
        </p:spPr>
        <p:txBody>
          <a:bodyPr>
            <a:normAutofit/>
          </a:bodyPr>
          <a:lstStyle/>
          <a:p>
            <a:pPr algn="l">
              <a:buClr>
                <a:srgbClr val="DDEE02"/>
              </a:buClr>
              <a:buSzPct val="75000"/>
            </a:pPr>
            <a:r>
              <a:rPr lang="en-US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076809"/>
              </p:ext>
            </p:extLst>
          </p:nvPr>
        </p:nvGraphicFramePr>
        <p:xfrm>
          <a:off x="914400" y="2169942"/>
          <a:ext cx="6096000" cy="42426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8205533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65383015"/>
                    </a:ext>
                  </a:extLst>
                </a:gridCol>
              </a:tblGrid>
              <a:tr h="364643">
                <a:tc>
                  <a:txBody>
                    <a:bodyPr/>
                    <a:lstStyle/>
                    <a:p>
                      <a:r>
                        <a:rPr lang="en-US" dirty="0"/>
                        <a:t>Tableau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Reporting 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71633"/>
                  </a:ext>
                </a:extLst>
              </a:tr>
              <a:tr h="899120">
                <a:tc>
                  <a:txBody>
                    <a:bodyPr/>
                    <a:lstStyle/>
                    <a:p>
                      <a:r>
                        <a:rPr lang="en-US" dirty="0"/>
                        <a:t>Real Time Visualizations on the fly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enterprise wide deployments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356476"/>
                  </a:ext>
                </a:extLst>
              </a:tr>
              <a:tr h="1438592">
                <a:tc>
                  <a:txBody>
                    <a:bodyPr/>
                    <a:lstStyle/>
                    <a:p>
                      <a:r>
                        <a:rPr lang="en-US" dirty="0"/>
                        <a:t>Maps are far superior in tableau, especially with Map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for Printed,</a:t>
                      </a:r>
                      <a:r>
                        <a:rPr lang="en-US" baseline="0" dirty="0"/>
                        <a:t> Formatted Tabular and scheduled Reports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351455"/>
                  </a:ext>
                </a:extLst>
              </a:tr>
              <a:tr h="629384">
                <a:tc>
                  <a:txBody>
                    <a:bodyPr/>
                    <a:lstStyle/>
                    <a:p>
                      <a:r>
                        <a:rPr lang="en-US" dirty="0"/>
                        <a:t>Hierarchies are far 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Hierarchies are less user friendly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103178"/>
                  </a:ext>
                </a:extLst>
              </a:tr>
              <a:tr h="899120">
                <a:tc>
                  <a:txBody>
                    <a:bodyPr/>
                    <a:lstStyle/>
                    <a:p>
                      <a:r>
                        <a:rPr lang="en-US" dirty="0"/>
                        <a:t>New data source drivers</a:t>
                      </a:r>
                      <a:r>
                        <a:rPr lang="en-US" baseline="0" dirty="0"/>
                        <a:t> are supported readily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</a:t>
                      </a:r>
                      <a:r>
                        <a:rPr lang="en-US" baseline="0" dirty="0"/>
                        <a:t> not support new data source drivers readily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26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71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6858000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TABLEAU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133600"/>
            <a:ext cx="5190978" cy="3657600"/>
          </a:xfrm>
        </p:spPr>
        <p:txBody>
          <a:bodyPr>
            <a:normAutofit/>
          </a:bodyPr>
          <a:lstStyle/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Desktop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Server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Online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Reader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Public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r>
              <a:rPr lang="en-US" dirty="0"/>
              <a:t> Tableau Mobile</a:t>
            </a:r>
          </a:p>
          <a:p>
            <a:pPr algn="l">
              <a:buClr>
                <a:srgbClr val="DDEE02"/>
              </a:buClr>
              <a:buSzPct val="75000"/>
              <a:buFont typeface="Wingdings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70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777132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797" y="4657635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>
                <a:cs typeface="Helvetica Neue Light"/>
              </a:rPr>
              <a:t>ad hoc analytics, dashboards, reports, graphs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>
                <a:cs typeface="Helvetica Neue Light"/>
              </a:rPr>
              <a:t>explore, visualize, and analyze your data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>
                <a:cs typeface="Helvetica Neue Light"/>
              </a:rPr>
              <a:t>create dashboards to consolidate multiple views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>
                <a:cs typeface="Helvetica Neue Light"/>
              </a:rPr>
              <a:t>deliver interactive data experiences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82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DDEE02"/>
              </a:buClr>
              <a:buSzPct val="75000"/>
            </a:pPr>
            <a:r>
              <a:rPr lang="en-US" sz="2000" b="1" spc="50" dirty="0">
                <a:ln w="12700" cmpd="sng">
                  <a:noFill/>
                  <a:prstDash val="solid"/>
                </a:ln>
                <a:solidFill>
                  <a:srgbClr val="7030A0"/>
                </a:solidFill>
                <a:effectLst/>
              </a:rPr>
              <a:t>Tableau Desktop</a:t>
            </a:r>
          </a:p>
        </p:txBody>
      </p:sp>
      <p:pic>
        <p:nvPicPr>
          <p:cNvPr id="2052" name="Picture 4" descr="Image result for tableau deskto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27674"/>
            <a:ext cx="6477000" cy="2902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777132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143000"/>
            <a:ext cx="2667000" cy="457200"/>
          </a:xfrm>
        </p:spPr>
        <p:txBody>
          <a:bodyPr>
            <a:noAutofit/>
          </a:bodyPr>
          <a:lstStyle/>
          <a:p>
            <a:pPr algn="l">
              <a:buClr>
                <a:srgbClr val="DDEE02"/>
              </a:buClr>
              <a:buSzPct val="75000"/>
            </a:pPr>
            <a:r>
              <a:rPr lang="en-US" sz="2000" b="1" spc="50" dirty="0">
                <a:ln w="12700" cmpd="sng">
                  <a:noFill/>
                  <a:prstDash val="solid"/>
                </a:ln>
                <a:solidFill>
                  <a:srgbClr val="7030A0"/>
                </a:solidFill>
                <a:effectLst/>
              </a:rPr>
              <a:t>Tableau Server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4519136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business intelligence solution scales to organizations of all sizes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share visual analytics with anyone with a web browser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publish interactive analytics or dashboards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secure information and manage metadata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collaborate with others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6400800" cy="2819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8094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777132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57200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Tableau Online is a hosted, </a:t>
            </a:r>
            <a:r>
              <a:rPr lang="en-US" dirty="0" err="1"/>
              <a:t>SaaS</a:t>
            </a:r>
            <a:r>
              <a:rPr lang="en-US" dirty="0"/>
              <a:t> version of Tableau Server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publish interactive analytics or dashboards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secure information and manage metadata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collaborate with others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Can share workbooks and dashboard via web.</a:t>
            </a:r>
          </a:p>
          <a:p>
            <a:pPr marL="165100">
              <a:buClr>
                <a:schemeClr val="tx2"/>
              </a:buClr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8382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DDEE02"/>
              </a:buClr>
              <a:buSzPct val="75000"/>
            </a:pPr>
            <a:r>
              <a:rPr lang="en-US" sz="2000" b="1" spc="50" dirty="0">
                <a:ln w="12700" cmpd="sng">
                  <a:noFill/>
                  <a:prstDash val="solid"/>
                </a:ln>
                <a:solidFill>
                  <a:srgbClr val="7030A0"/>
                </a:solidFill>
                <a:effectLst/>
              </a:rPr>
              <a:t>Tableau Online</a:t>
            </a:r>
          </a:p>
        </p:txBody>
      </p:sp>
      <p:pic>
        <p:nvPicPr>
          <p:cNvPr id="1026" name="Picture 2" descr="Image result for tableau on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52600"/>
            <a:ext cx="6705600" cy="236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56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777132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6452" y="4519136"/>
            <a:ext cx="708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171450">
              <a:buClr>
                <a:schemeClr val="tx2"/>
              </a:buClr>
              <a:buFont typeface="Arial" charset="0"/>
              <a:buChar char="+"/>
            </a:pPr>
            <a:r>
              <a:rPr lang="en-US" dirty="0"/>
              <a:t>share visualizations &amp; dashboards on the desktop </a:t>
            </a:r>
          </a:p>
          <a:p>
            <a:pPr marL="336550" indent="-171450">
              <a:buClr>
                <a:schemeClr val="tx2"/>
              </a:buClr>
              <a:buFont typeface="Arial" charset="0"/>
              <a:buChar char="+"/>
            </a:pPr>
            <a:r>
              <a:rPr lang="en-US" dirty="0"/>
              <a:t>filter, sort, and page through the views</a:t>
            </a:r>
          </a:p>
          <a:p>
            <a:pPr marL="336550" indent="-171450">
              <a:buClr>
                <a:schemeClr val="tx2"/>
              </a:buClr>
              <a:buFont typeface="Arial" charset="0"/>
              <a:buChar char="+"/>
            </a:pPr>
            <a:r>
              <a:rPr lang="en-US" altLang="ja-JP" dirty="0"/>
              <a:t>TWBX format only will be used</a:t>
            </a:r>
          </a:p>
          <a:p>
            <a:pPr marL="336550" indent="-171450">
              <a:buClr>
                <a:schemeClr val="tx2"/>
              </a:buClr>
              <a:buFont typeface="Arial" charset="0"/>
              <a:buChar char="+"/>
            </a:pPr>
            <a:r>
              <a:rPr lang="en-US" altLang="ja-JP" dirty="0"/>
              <a:t>Read only access</a:t>
            </a:r>
          </a:p>
          <a:p>
            <a:pPr marL="336550" indent="-171450">
              <a:buClr>
                <a:schemeClr val="tx2"/>
              </a:buClr>
              <a:buFont typeface="Arial" charset="0"/>
              <a:buChar char="+"/>
            </a:pPr>
            <a:r>
              <a:rPr lang="en-US" dirty="0"/>
              <a:t>free download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382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DDEE02"/>
              </a:buClr>
              <a:buSzPct val="75000"/>
            </a:pPr>
            <a:r>
              <a:rPr lang="en-US" sz="2000" b="1" spc="50" dirty="0">
                <a:ln w="12700" cmpd="sng">
                  <a:noFill/>
                  <a:prstDash val="solid"/>
                </a:ln>
                <a:solidFill>
                  <a:srgbClr val="7030A0"/>
                </a:solidFill>
                <a:effectLst/>
              </a:rPr>
              <a:t>Tableau Reader</a:t>
            </a:r>
          </a:p>
        </p:txBody>
      </p:sp>
      <p:pic>
        <p:nvPicPr>
          <p:cNvPr id="3074" name="Picture 2" descr="Image result for tableau rea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00200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00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52400"/>
            <a:ext cx="5777132" cy="658368"/>
          </a:xfrm>
        </p:spPr>
        <p:txBody>
          <a:bodyPr>
            <a:normAutofit fontScale="90000"/>
          </a:bodyPr>
          <a:lstStyle/>
          <a:p>
            <a:r>
              <a:rPr lang="en-US" dirty="0"/>
              <a:t>Tableau PRODUCTS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724400"/>
            <a:ext cx="708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create and publish interactive visualizations and dashboards 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embed in websites and blogs</a:t>
            </a:r>
          </a:p>
          <a:p>
            <a:pPr marL="336550" indent="-171450">
              <a:buClr>
                <a:schemeClr val="tx2"/>
              </a:buClr>
              <a:buFont typeface="Arial" panose="020B0604020202020204" pitchFamily="34" charset="0"/>
              <a:buChar char="+"/>
              <a:defRPr/>
            </a:pPr>
            <a:r>
              <a:rPr lang="en-US" dirty="0"/>
              <a:t>free download and free hosting service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0" y="5257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 descr="Image result for tableau publ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35249"/>
            <a:ext cx="6477000" cy="280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838200" y="1143000"/>
            <a:ext cx="2667000" cy="457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DDEE02"/>
              </a:buClr>
              <a:buSzPct val="75000"/>
            </a:pPr>
            <a:r>
              <a:rPr lang="en-US" sz="2000" b="1" spc="50" dirty="0">
                <a:ln w="12700" cmpd="sng">
                  <a:noFill/>
                  <a:prstDash val="solid"/>
                </a:ln>
                <a:solidFill>
                  <a:srgbClr val="7030A0"/>
                </a:solidFill>
                <a:effectLst/>
              </a:rPr>
              <a:t>Tableau Public</a:t>
            </a:r>
          </a:p>
        </p:txBody>
      </p:sp>
    </p:spTree>
    <p:extLst>
      <p:ext uri="{BB962C8B-B14F-4D97-AF65-F5344CB8AC3E}">
        <p14:creationId xmlns:p14="http://schemas.microsoft.com/office/powerpoint/2010/main" val="32197650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3512</TotalTime>
  <Words>596</Words>
  <Application>Microsoft Office PowerPoint</Application>
  <PresentationFormat>On-screen Show (4:3)</PresentationFormat>
  <Paragraphs>113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メイリオ</vt:lpstr>
      <vt:lpstr>Arial</vt:lpstr>
      <vt:lpstr>Helvetica Neue Light</vt:lpstr>
      <vt:lpstr>Trebuchet MS</vt:lpstr>
      <vt:lpstr>Wingdings</vt:lpstr>
      <vt:lpstr>Wingdings 3</vt:lpstr>
      <vt:lpstr>Facet</vt:lpstr>
      <vt:lpstr>TABLEAU</vt:lpstr>
      <vt:lpstr>Quick Look</vt:lpstr>
      <vt:lpstr>TABLEAU vs SAP BO</vt:lpstr>
      <vt:lpstr>TABLEAU PRODUCTS</vt:lpstr>
      <vt:lpstr>Tableau PRODUCTS</vt:lpstr>
      <vt:lpstr>Tableau PRODUCTS</vt:lpstr>
      <vt:lpstr>Tableau PRODUCTS</vt:lpstr>
      <vt:lpstr>Tableau PRODUCTS</vt:lpstr>
      <vt:lpstr>Tableau PRODUCTS</vt:lpstr>
      <vt:lpstr>Tableau Server Vs Online</vt:lpstr>
      <vt:lpstr>Data Extraction </vt:lpstr>
      <vt:lpstr>Scheduling via Server</vt:lpstr>
      <vt:lpstr>Interacting with server</vt:lpstr>
      <vt:lpstr>Publishing Workbook</vt:lpstr>
      <vt:lpstr>Authorizations and Permissions</vt:lpstr>
      <vt:lpstr>Data Security</vt:lpstr>
      <vt:lpstr>Best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PRODUCTS</dc:title>
  <dc:creator>KARUNAKARAN</dc:creator>
  <cp:lastModifiedBy>Navaneethakrishnan, Aravind</cp:lastModifiedBy>
  <cp:revision>86</cp:revision>
  <dcterms:created xsi:type="dcterms:W3CDTF">2015-11-08T12:09:23Z</dcterms:created>
  <dcterms:modified xsi:type="dcterms:W3CDTF">2018-11-23T05:01:13Z</dcterms:modified>
</cp:coreProperties>
</file>