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s/comment1.xml" ContentType="application/vnd.openxmlformats-officedocument.presentationml.comments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7"/>
    <p:sldId id="265" r:id="rId18"/>
    <p:sldId id="266" r:id="rId19"/>
    <p:sldId id="267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Sriram Muthaiah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comments" Target="comments/comment1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9-02-14T06:12:03.630" idx="1">
    <p:pos x="6216" y="4108"/>
    <p:text>Just by pressing &lt;Tab&gt; key enables auto completion and Java docs features.
“Hello”.to&lt;Tab&gt; - Auto completion
“Hello”.toUpperCase(&lt;Tab&gt;
High level method details of javadocs
“Hello”.toUpperCase(&lt;Tab&gt;&lt;Tab&gt;
Detailed method details of javadocs
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docs.oracle.com/javase/10/jshell/toc.htm" TargetMode="External"/><Relationship Id="rId3" Type="http://schemas.openxmlformats.org/officeDocument/2006/relationships/hyperlink" Target="https://docs.oracle.com/javase/9/jshell/JSHEL.pdf" TargetMode="External"/><Relationship Id="rId4" Type="http://schemas.openxmlformats.org/officeDocument/2006/relationships/hyperlink" Target="https://docs.oracle.com/javase/9/tools/jshell.ht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Shel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JShell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emo"/>
          <p:cNvSpPr txBox="1"/>
          <p:nvPr>
            <p:ph type="body" sz="quarter" idx="4294967295"/>
          </p:nvPr>
        </p:nvSpPr>
        <p:spPr>
          <a:xfrm>
            <a:off x="1270000" y="431165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37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Q&amp;A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ference:…"/>
          <p:cNvSpPr txBox="1"/>
          <p:nvPr>
            <p:ph type="body" sz="half" idx="4294967295"/>
          </p:nvPr>
        </p:nvSpPr>
        <p:spPr>
          <a:xfrm>
            <a:off x="647700" y="862657"/>
            <a:ext cx="11099800" cy="27441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  <a:defRPr b="1" sz="2000"/>
            </a:pPr>
            <a:r>
              <a:t>Reference: </a:t>
            </a:r>
          </a:p>
          <a:p>
            <a:pPr marL="0" indent="0">
              <a:lnSpc>
                <a:spcPct val="10000"/>
              </a:lnSpc>
              <a:buSzTx/>
              <a:buNone/>
              <a:defRPr sz="2000"/>
            </a:pPr>
            <a:r>
              <a:rPr u="sng">
                <a:hlinkClick r:id="rId2" invalidUrl="" action="" tgtFrame="" tooltip="" history="1" highlightClick="0" endSnd="0"/>
              </a:rPr>
              <a:t>https://docs.oracle.com/javase/10/jshell/toc.htm</a:t>
            </a:r>
          </a:p>
          <a:p>
            <a:pPr marL="0" indent="0">
              <a:lnSpc>
                <a:spcPct val="10000"/>
              </a:lnSpc>
              <a:buSzTx/>
              <a:buNone/>
              <a:defRPr sz="2000"/>
            </a:pPr>
            <a:r>
              <a:rPr u="sng">
                <a:hlinkClick r:id="rId3" invalidUrl="" action="" tgtFrame="" tooltip="" history="1" highlightClick="0" endSnd="0"/>
              </a:rPr>
              <a:t>https://docs.oracle.com/javase/9/jshell/JSHEL.pdf</a:t>
            </a:r>
          </a:p>
          <a:p>
            <a:pPr marL="0" indent="0">
              <a:lnSpc>
                <a:spcPct val="10000"/>
              </a:lnSpc>
              <a:buSzTx/>
              <a:buNone/>
              <a:defRPr sz="2000"/>
            </a:pPr>
            <a:r>
              <a:rPr u="sng">
                <a:hlinkClick r:id="rId4" invalidUrl="" action="" tgtFrame="" tooltip="" history="1" highlightClick="0" endSnd="0"/>
              </a:rPr>
              <a:t>https://docs.oracle.com/javase/9/tools/jshell.htm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JShell: Int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JShell: Intro</a:t>
            </a:r>
          </a:p>
        </p:txBody>
      </p:sp>
      <p:sp>
        <p:nvSpPr>
          <p:cNvPr id="122" name="JShell - Java Shell interactive too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JShell - Java Shell interactive tool</a:t>
            </a:r>
          </a:p>
          <a:p>
            <a:pPr/>
            <a:r>
              <a:t>Since Java SE 9</a:t>
            </a:r>
          </a:p>
          <a:p>
            <a:pPr/>
            <a:r>
              <a:t>Read-Evaluate-Print-Loop (REPL)</a:t>
            </a:r>
          </a:p>
          <a:p>
            <a:pPr/>
            <a:r>
              <a:t>Eases learning Java for students/developers/architect</a:t>
            </a:r>
          </a:p>
          <a:p>
            <a:pPr/>
            <a:r>
              <a:t>Exploring Java APIs</a:t>
            </a:r>
          </a:p>
          <a:p>
            <a:pPr/>
            <a:r>
              <a:t>Trail and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JShell: Why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JShell: Why use</a:t>
            </a:r>
          </a:p>
        </p:txBody>
      </p:sp>
      <p:sp>
        <p:nvSpPr>
          <p:cNvPr id="125" name="Java program development involves follow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Java program development involves following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Write complex program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Compile and fix any errors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Run the program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Figure out what is wrong with it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Edit the program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Repeat the steps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Helps to perform all above in 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JShell: What can/can’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JShell: What can/can’t</a:t>
            </a:r>
          </a:p>
        </p:txBody>
      </p:sp>
      <p:sp>
        <p:nvSpPr>
          <p:cNvPr id="128" name="C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Can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evaluates declaration, statements, expression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try out different variant of methods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experiment with unfamiliar APIs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Can’t use as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top level / package statements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static block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JShell: Get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JShell: Get started</a:t>
            </a:r>
          </a:p>
        </p:txBody>
      </p:sp>
      <p:pic>
        <p:nvPicPr>
          <p:cNvPr id="131" name="intro.gif" descr="intro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149" y="2579219"/>
            <a:ext cx="12368502" cy="6322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JShell: Trying 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JShell: Trying out</a:t>
            </a:r>
          </a:p>
        </p:txBody>
      </p:sp>
      <p:sp>
        <p:nvSpPr>
          <p:cNvPr id="134" name="declara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declaration</a:t>
            </a:r>
          </a:p>
          <a:p>
            <a:pPr/>
            <a:r>
              <a:t>statement</a:t>
            </a:r>
          </a:p>
          <a:p>
            <a:pPr/>
            <a:r>
              <a:t>expression</a:t>
            </a:r>
          </a:p>
        </p:txBody>
      </p:sp>
      <p:pic>
        <p:nvPicPr>
          <p:cNvPr id="135" name="statements1.gif" descr="statements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2274" y="2574497"/>
            <a:ext cx="6186654" cy="6322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JShell: Trying ou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JShell: Trying out…</a:t>
            </a:r>
          </a:p>
        </p:txBody>
      </p:sp>
      <p:sp>
        <p:nvSpPr>
          <p:cNvPr id="138" name="Create class…"/>
          <p:cNvSpPr txBox="1"/>
          <p:nvPr>
            <p:ph type="body" sz="half" idx="1"/>
          </p:nvPr>
        </p:nvSpPr>
        <p:spPr>
          <a:xfrm>
            <a:off x="571500" y="259080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Create class</a:t>
            </a:r>
          </a:p>
          <a:p>
            <a:pPr/>
            <a:r>
              <a:t>Declare method</a:t>
            </a:r>
          </a:p>
          <a:p>
            <a:pPr/>
            <a:r>
              <a:t>Create object</a:t>
            </a:r>
          </a:p>
        </p:txBody>
      </p:sp>
      <p:pic>
        <p:nvPicPr>
          <p:cNvPr id="139" name="tryout2.gif" descr="tryout2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0489" y="2581934"/>
            <a:ext cx="9046192" cy="6322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JShell: Helper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JShell: Helper features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6434" b="0"/>
          <a:stretch>
            <a:fillRect/>
          </a:stretch>
        </p:blipFill>
        <p:spPr>
          <a:xfrm>
            <a:off x="673100" y="2743200"/>
            <a:ext cx="6240364" cy="1511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Auto completion"/>
          <p:cNvSpPr txBox="1"/>
          <p:nvPr/>
        </p:nvSpPr>
        <p:spPr>
          <a:xfrm>
            <a:off x="2947619" y="2277720"/>
            <a:ext cx="25121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Auto completion</a:t>
            </a:r>
          </a:p>
        </p:txBody>
      </p:sp>
      <p:sp>
        <p:nvSpPr>
          <p:cNvPr id="144" name="External library"/>
          <p:cNvSpPr txBox="1"/>
          <p:nvPr/>
        </p:nvSpPr>
        <p:spPr>
          <a:xfrm>
            <a:off x="8774074" y="2265020"/>
            <a:ext cx="23146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External library</a:t>
            </a:r>
          </a:p>
        </p:txBody>
      </p:sp>
      <p:sp>
        <p:nvSpPr>
          <p:cNvPr id="145" name="Java API documentation"/>
          <p:cNvSpPr txBox="1"/>
          <p:nvPr/>
        </p:nvSpPr>
        <p:spPr>
          <a:xfrm>
            <a:off x="4672990" y="5554320"/>
            <a:ext cx="36588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 API documentation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94000" y="6019800"/>
            <a:ext cx="7416800" cy="316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6800" y="2732710"/>
            <a:ext cx="4546600" cy="219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JShell: Helper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JShell: Helper commands</a:t>
            </a:r>
          </a:p>
        </p:txBody>
      </p:sp>
      <p:sp>
        <p:nvSpPr>
          <p:cNvPr id="150" name="/set…"/>
          <p:cNvSpPr/>
          <p:nvPr/>
        </p:nvSpPr>
        <p:spPr>
          <a:xfrm>
            <a:off x="826211" y="2317750"/>
            <a:ext cx="3027016" cy="295577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/set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/reset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/reload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/env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/exit</a:t>
            </a:r>
          </a:p>
        </p:txBody>
      </p:sp>
      <p:sp>
        <p:nvSpPr>
          <p:cNvPr id="151" name="Session commands"/>
          <p:cNvSpPr txBox="1"/>
          <p:nvPr/>
        </p:nvSpPr>
        <p:spPr>
          <a:xfrm>
            <a:off x="876299" y="2359718"/>
            <a:ext cx="2901439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100">
                <a:solidFill>
                  <a:srgbClr val="424242"/>
                </a:solidFill>
              </a:defRPr>
            </a:lvl1pPr>
          </a:lstStyle>
          <a:p>
            <a:pPr/>
            <a:r>
              <a:t>Session commands</a:t>
            </a:r>
          </a:p>
        </p:txBody>
      </p:sp>
      <p:sp>
        <p:nvSpPr>
          <p:cNvPr id="152" name="/help…"/>
          <p:cNvSpPr/>
          <p:nvPr/>
        </p:nvSpPr>
        <p:spPr>
          <a:xfrm>
            <a:off x="5687392" y="2317750"/>
            <a:ext cx="3027016" cy="295577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/help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/?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/history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/!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/id</a:t>
            </a:r>
          </a:p>
        </p:txBody>
      </p:sp>
      <p:sp>
        <p:nvSpPr>
          <p:cNvPr id="153" name="Helper commands"/>
          <p:cNvSpPr txBox="1"/>
          <p:nvPr/>
        </p:nvSpPr>
        <p:spPr>
          <a:xfrm>
            <a:off x="5737481" y="2359718"/>
            <a:ext cx="2901438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100">
                <a:solidFill>
                  <a:srgbClr val="424242"/>
                </a:solidFill>
              </a:defRPr>
            </a:lvl1pPr>
          </a:lstStyle>
          <a:p>
            <a:pPr/>
            <a:r>
              <a:t>Helper commands</a:t>
            </a:r>
          </a:p>
        </p:txBody>
      </p:sp>
      <p:sp>
        <p:nvSpPr>
          <p:cNvPr id="154" name="/edit…"/>
          <p:cNvSpPr/>
          <p:nvPr/>
        </p:nvSpPr>
        <p:spPr>
          <a:xfrm>
            <a:off x="3112211" y="5721350"/>
            <a:ext cx="3027016" cy="295577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/edit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/open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/save</a:t>
            </a:r>
          </a:p>
        </p:txBody>
      </p:sp>
      <p:sp>
        <p:nvSpPr>
          <p:cNvPr id="155" name="Editor commands"/>
          <p:cNvSpPr txBox="1"/>
          <p:nvPr/>
        </p:nvSpPr>
        <p:spPr>
          <a:xfrm>
            <a:off x="3162299" y="5763318"/>
            <a:ext cx="2901439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100">
                <a:solidFill>
                  <a:srgbClr val="424242"/>
                </a:solidFill>
              </a:defRPr>
            </a:lvl1pPr>
          </a:lstStyle>
          <a:p>
            <a:pPr/>
            <a:r>
              <a:t>Editor commands</a:t>
            </a:r>
          </a:p>
        </p:txBody>
      </p:sp>
      <p:sp>
        <p:nvSpPr>
          <p:cNvPr id="156" name="/list…"/>
          <p:cNvSpPr/>
          <p:nvPr/>
        </p:nvSpPr>
        <p:spPr>
          <a:xfrm>
            <a:off x="7973392" y="5721350"/>
            <a:ext cx="3027016" cy="295577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/list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/types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/methods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/imports	</a:t>
            </a:r>
          </a:p>
          <a:p>
            <a:pPr lvl="2" indent="203200" algn="l">
              <a:lnSpc>
                <a:spcPct val="120000"/>
              </a:lnSpc>
              <a:buClr>
                <a:srgbClr val="797979"/>
              </a:buClr>
              <a:defRPr b="0" sz="2200">
                <a:solidFill>
                  <a:srgbClr val="79797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/vars</a:t>
            </a:r>
          </a:p>
        </p:txBody>
      </p:sp>
      <p:sp>
        <p:nvSpPr>
          <p:cNvPr id="157" name="Snippet commands"/>
          <p:cNvSpPr txBox="1"/>
          <p:nvPr/>
        </p:nvSpPr>
        <p:spPr>
          <a:xfrm>
            <a:off x="8023480" y="5763318"/>
            <a:ext cx="2901439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100">
                <a:solidFill>
                  <a:srgbClr val="424242"/>
                </a:solidFill>
              </a:defRPr>
            </a:lvl1pPr>
          </a:lstStyle>
          <a:p>
            <a:pPr/>
            <a:r>
              <a:t>Snippet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