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7" r:id="rId4"/>
    <p:sldId id="265" r:id="rId5"/>
    <p:sldId id="264" r:id="rId6"/>
    <p:sldId id="262" r:id="rId7"/>
    <p:sldId id="25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07" d="100"/>
          <a:sy n="107" d="100"/>
        </p:scale>
        <p:origin x="7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9F180-C94C-6F45-AA5C-D762D970D3F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0868-760C-6C4C-837B-9BE8BF6D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B0868-760C-6C4C-837B-9BE8BF6D0F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to MAP!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B0868-760C-6C4C-837B-9BE8BF6D0F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B0868-760C-6C4C-837B-9BE8BF6D0F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B4DC-B9C8-5041-926C-B00F38FB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06AE6-1BD6-8D4C-A677-63EA2E75D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A0B4-F0A9-F947-AA92-4C5881B9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CEA2-825B-0F45-920C-481EC1A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B3FF-7578-DD47-B332-EEAAC55A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393-D9F8-6B44-B4CB-36A63D7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111B7-093E-6049-99E3-A6305DF5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09D7-2B82-F249-89D7-2C1630C0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A599-672F-8E46-AF0A-929C6B3F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2E69-9146-4241-B7C4-EE656D16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C3239-3448-8C4D-A94A-C71C8B463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8E008-82B3-064E-8311-1C29AE64A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286C-867E-CB4C-93FE-9291E0A0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6595-58F7-5A40-A293-E966383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24E7-9049-C744-9CFB-3AD018F3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DFBC-7506-B04F-B8EA-11D85782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353C-3D93-354A-95B9-A6159462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AFA1-6254-B04B-BFD6-9A83DCEE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DA0A-223D-7644-BDA8-9CEB6722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E35F-9CAD-3B47-94DE-DBB35E54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AF43-5C73-7942-A26A-E155857D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5B787-DD7B-FD42-9F11-E76A916B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1A05-7250-674D-ACCE-B028C8E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D121-DCE2-754F-9EF7-DBD489CC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3DA9-9077-844A-BFB2-DE3255D2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8D08-9627-C549-965B-8B313F49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44F0-7D73-4E42-8B89-EA8EC1F0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3CE22-CBDF-6647-AB6B-C2015A28C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3997F-D4C8-1A45-8854-A0BBCA5E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64A4-891B-854C-A798-1715F244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A51E-73E0-5C42-9683-1CA13981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7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C0AC-2E95-CA4D-869A-D7B74FE0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18C7F-528D-0D46-8556-36F62C87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ADC21-6C11-A54E-BD76-527EEA8E7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BCB4A-230C-5C48-A16F-BE8A86A4E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308FD-EBE1-0541-AD7D-B89E09343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5D5C6-3E3A-AF4A-ABF4-F313029B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48296-1157-E845-AF0E-A1A15634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C5E6E-593B-E94E-993F-03DD6F39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4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2013-E62B-7B45-8BD1-DC2A8F4B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17739-2162-A644-A5D7-641EF8FE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2C6C-CAAC-C044-BFA9-1BDBFBA0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2AD46-FF7D-2E4A-92F9-30EDB5F5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5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4FC0E-C0CE-E941-BB6E-A5A151DE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9B274-A1B4-BA4D-A6CE-84D1D67C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81AA2-3EEE-BB43-BA11-FED31895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22C-2563-FF44-9625-8366E562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36B-4057-D44D-A2B1-268DD6D5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8265-AD8D-D64A-8920-5850F8AF1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395D0-3452-954C-B1B8-67805A7F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B0353-149A-B94F-8653-9CE10D5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1B5F-C836-6B48-A0CB-04CDEADA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76AD-DDA6-2D4A-AF9C-79BBC50B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25C04-A6CB-594E-BFED-CC6C2AB2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A216-FC13-D845-8309-39D7BE24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62F8F-4728-FE42-959F-CB136370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7846B-AD75-2241-892F-AA02A2DF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11019-F043-6341-899B-42DFB118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E82C8-3A6E-524D-9259-20FCC8B6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A925-8601-294B-B824-5FD92986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D8FE-EC5F-5E4B-BCBB-B5DDD6E11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67B4-32C7-AD4C-AD96-8AEFC15DAB0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2603-E77A-944F-8F0C-033BDDF6E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D60E-AC17-6B46-8DF2-F9A58847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52F7-2C09-874A-8B15-483A09A5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6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E621CC7D-277F-7E4E-BB75-845650941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0AFE4A-C4F5-4544-A82B-747FF68B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06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Mapping Political Violence in Sudan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9B686-1E79-1340-84E4-FC88D4C10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Sri Ramesh, UC Berkeley, Master of Development Practice Candidate</a:t>
            </a:r>
          </a:p>
        </p:txBody>
      </p:sp>
    </p:spTree>
    <p:extLst>
      <p:ext uri="{BB962C8B-B14F-4D97-AF65-F5344CB8AC3E}">
        <p14:creationId xmlns:p14="http://schemas.microsoft.com/office/powerpoint/2010/main" val="380309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1" name="Rectangle 7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61EC3-A2AF-A34E-AE99-28D48667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Two conclusions</a:t>
            </a:r>
          </a:p>
        </p:txBody>
      </p:sp>
      <p:cxnSp>
        <p:nvCxnSpPr>
          <p:cNvPr id="242" name="Straight Connector 8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D143-290F-9242-9FB7-CFE34662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Extreme political violence has decreased since 2012</a:t>
            </a:r>
          </a:p>
          <a:p>
            <a:r>
              <a:rPr lang="en-US" sz="2400"/>
              <a:t>Extreme violence has a spatial component</a:t>
            </a:r>
            <a:endParaRPr lang="en-US" sz="24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0D3477-30A0-B646-A872-72864BB6A715}"/>
              </a:ext>
            </a:extLst>
          </p:cNvPr>
          <p:cNvSpPr txBox="1"/>
          <p:nvPr/>
        </p:nvSpPr>
        <p:spPr>
          <a:xfrm>
            <a:off x="213755" y="6151418"/>
            <a:ext cx="6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Source: Armed Conflict Location Event Database (ACLED)</a:t>
            </a:r>
          </a:p>
        </p:txBody>
      </p:sp>
    </p:spTree>
    <p:extLst>
      <p:ext uri="{BB962C8B-B14F-4D97-AF65-F5344CB8AC3E}">
        <p14:creationId xmlns:p14="http://schemas.microsoft.com/office/powerpoint/2010/main" val="34498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97D69-7CF4-CB46-8038-72787402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Extreme political violence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AABF-7CC2-0E4E-89F1-DA874DC30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Battles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Explosions/Remote violence</a:t>
            </a:r>
          </a:p>
          <a:p>
            <a:r>
              <a:rPr lang="en-US" sz="2200" dirty="0">
                <a:solidFill>
                  <a:schemeClr val="bg1"/>
                </a:solidFill>
              </a:rPr>
              <a:t>Violence against civilians (abductions, enforced disappearances, sexual violence)</a:t>
            </a:r>
          </a:p>
        </p:txBody>
      </p:sp>
    </p:spTree>
    <p:extLst>
      <p:ext uri="{BB962C8B-B14F-4D97-AF65-F5344CB8AC3E}">
        <p14:creationId xmlns:p14="http://schemas.microsoft.com/office/powerpoint/2010/main" val="324292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5" descr="Shape&#10;&#10;Description automatically generated">
            <a:extLst>
              <a:ext uri="{FF2B5EF4-FFF2-40B4-BE49-F238E27FC236}">
                <a16:creationId xmlns:a16="http://schemas.microsoft.com/office/drawing/2014/main" id="{2620446B-9740-864F-AC30-3CAC3D2B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841500"/>
            <a:ext cx="4432300" cy="444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342E3-D9AE-474D-B24E-873D88E378D7}"/>
              </a:ext>
            </a:extLst>
          </p:cNvPr>
          <p:cNvSpPr txBox="1"/>
          <p:nvPr/>
        </p:nvSpPr>
        <p:spPr>
          <a:xfrm>
            <a:off x="1612900" y="5397500"/>
            <a:ext cx="4432300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Kernel density estimation; pre-2012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70129-7F6B-1A43-BEDC-D565EFD7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dirty="0"/>
              <a:t>Extreme political violence higher in West and South from 2005 to 2012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3130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5" descr="Shape&#10;&#10;Description automatically generated">
            <a:extLst>
              <a:ext uri="{FF2B5EF4-FFF2-40B4-BE49-F238E27FC236}">
                <a16:creationId xmlns:a16="http://schemas.microsoft.com/office/drawing/2014/main" id="{2620446B-9740-864F-AC30-3CAC3D2B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612900" y="1841500"/>
            <a:ext cx="4432300" cy="444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342E3-D9AE-474D-B24E-873D88E378D7}"/>
              </a:ext>
            </a:extLst>
          </p:cNvPr>
          <p:cNvSpPr txBox="1"/>
          <p:nvPr/>
        </p:nvSpPr>
        <p:spPr>
          <a:xfrm>
            <a:off x="1612900" y="5397500"/>
            <a:ext cx="4432300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Kernel density estimation; pre-2012</a:t>
            </a:r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19ABB782-8A26-514C-94D4-D2D40353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1841500"/>
            <a:ext cx="4432300" cy="4445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CB52D0-982D-C54C-809B-EEF136992CD3}"/>
              </a:ext>
            </a:extLst>
          </p:cNvPr>
          <p:cNvSpPr txBox="1"/>
          <p:nvPr/>
        </p:nvSpPr>
        <p:spPr>
          <a:xfrm>
            <a:off x="6108700" y="5397500"/>
            <a:ext cx="4432300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Kernel density estimation; post-2012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70129-7F6B-1A43-BEDC-D565EFD7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But then decreases after 2012</a:t>
            </a:r>
          </a:p>
        </p:txBody>
      </p:sp>
    </p:spTree>
    <p:extLst>
      <p:ext uri="{BB962C8B-B14F-4D97-AF65-F5344CB8AC3E}">
        <p14:creationId xmlns:p14="http://schemas.microsoft.com/office/powerpoint/2010/main" val="163409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490D5-3DB4-C146-8144-D26D6642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Location matters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B6F507-0299-124F-8C8C-704F406C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 all 15 years of this analysis, extreme political violence has a spatial component</a:t>
            </a:r>
          </a:p>
          <a:p>
            <a:pPr marL="0" indent="0">
              <a:buNone/>
            </a:pPr>
            <a:r>
              <a:rPr lang="en-US" sz="2000" dirty="0"/>
              <a:t>Distribution of extreme political violence deviates from the null hypothesis of complete spatial randomness to a statistically significant degree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2532330-FAAF-5649-BD55-0006EB2AB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73" y="1186882"/>
            <a:ext cx="4235516" cy="423551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5D38E-5CB3-BA47-BC20-B6E6E746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b="1" dirty="0"/>
              <a:t>This data could be used to bolster support from local and international actors for the peace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A34CE6-2E77-4244-A5C5-2267A7DA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Government signed an August 2020 peace agreement with many rebel groups </a:t>
            </a:r>
          </a:p>
          <a:p>
            <a:r>
              <a:rPr lang="en-US" sz="2000" dirty="0"/>
              <a:t>Some still have not signed on</a:t>
            </a:r>
          </a:p>
          <a:p>
            <a:r>
              <a:rPr lang="en-US" sz="2000" dirty="0"/>
              <a:t>International support for Sudanese peace process is also waning</a:t>
            </a:r>
          </a:p>
        </p:txBody>
      </p:sp>
    </p:spTree>
    <p:extLst>
      <p:ext uri="{BB962C8B-B14F-4D97-AF65-F5344CB8AC3E}">
        <p14:creationId xmlns:p14="http://schemas.microsoft.com/office/powerpoint/2010/main" val="303856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hape, arrow&#10;&#10;Description automatically generated">
            <a:extLst>
              <a:ext uri="{FF2B5EF4-FFF2-40B4-BE49-F238E27FC236}">
                <a16:creationId xmlns:a16="http://schemas.microsoft.com/office/drawing/2014/main" id="{32B798DA-C886-004A-B652-70C2D4845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2237A-26DE-9343-A079-ABDBC015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you!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 err="1">
                <a:solidFill>
                  <a:srgbClr val="FFFFFF"/>
                </a:solidFill>
              </a:rPr>
              <a:t>sriramesh@Berkeley.edu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24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189</Words>
  <Application>Microsoft Macintosh PowerPoint</Application>
  <PresentationFormat>Widescreen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Mapping Political Violence in Sudan</vt:lpstr>
      <vt:lpstr>Two conclusions</vt:lpstr>
      <vt:lpstr>Extreme political violence</vt:lpstr>
      <vt:lpstr>Extreme political violence higher in West and South from 2005 to 2012</vt:lpstr>
      <vt:lpstr>But then decreases after 2012</vt:lpstr>
      <vt:lpstr>Location matters</vt:lpstr>
      <vt:lpstr>This data could be used to bolster support from local and international actors for the peace process</vt:lpstr>
      <vt:lpstr>Thank you! sriramesh@Berkeley.edu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Political Violence in Sudan</dc:title>
  <dc:creator>Sri Ramesh</dc:creator>
  <cp:lastModifiedBy>Sri Ramesh</cp:lastModifiedBy>
  <cp:revision>4</cp:revision>
  <dcterms:created xsi:type="dcterms:W3CDTF">2020-11-18T22:18:38Z</dcterms:created>
  <dcterms:modified xsi:type="dcterms:W3CDTF">2020-11-18T23:16:38Z</dcterms:modified>
</cp:coreProperties>
</file>