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6" r:id="rId3"/>
    <p:sldId id="267" r:id="rId4"/>
    <p:sldId id="258" r:id="rId5"/>
    <p:sldId id="263" r:id="rId6"/>
    <p:sldId id="264" r:id="rId7"/>
    <p:sldId id="272" r:id="rId8"/>
    <p:sldId id="268" r:id="rId9"/>
    <p:sldId id="269" r:id="rId10"/>
    <p:sldId id="270" r:id="rId11"/>
    <p:sldId id="27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Ganapati Bhagwat" initials="SGB" lastIdx="1" clrIdx="0">
    <p:extLst>
      <p:ext uri="{19B8F6BF-5375-455C-9EA6-DF929625EA0E}">
        <p15:presenceInfo xmlns:p15="http://schemas.microsoft.com/office/powerpoint/2012/main" userId="Sriram Ganapati Bhagw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4660"/>
  </p:normalViewPr>
  <p:slideViewPr>
    <p:cSldViewPr snapToGrid="0">
      <p:cViewPr varScale="1">
        <p:scale>
          <a:sx n="153" d="100"/>
          <a:sy n="153" d="100"/>
        </p:scale>
        <p:origin x="51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3E64E-658C-41E4-AFB1-48D0A91B6654}"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2CEB0-FBCD-4B44-B8D6-84297C9916C9}" type="slidenum">
              <a:rPr lang="en-US" smtClean="0"/>
              <a:t>‹#›</a:t>
            </a:fld>
            <a:endParaRPr lang="en-US"/>
          </a:p>
        </p:txBody>
      </p:sp>
    </p:spTree>
    <p:extLst>
      <p:ext uri="{BB962C8B-B14F-4D97-AF65-F5344CB8AC3E}">
        <p14:creationId xmlns:p14="http://schemas.microsoft.com/office/powerpoint/2010/main" val="385964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72CEB0-FBCD-4B44-B8D6-84297C9916C9}" type="slidenum">
              <a:rPr lang="en-US" smtClean="0"/>
              <a:t>3</a:t>
            </a:fld>
            <a:endParaRPr lang="en-US"/>
          </a:p>
        </p:txBody>
      </p:sp>
    </p:spTree>
    <p:extLst>
      <p:ext uri="{BB962C8B-B14F-4D97-AF65-F5344CB8AC3E}">
        <p14:creationId xmlns:p14="http://schemas.microsoft.com/office/powerpoint/2010/main" val="1743648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40175B-D8C4-4F83-99C2-42C043D695F4}" type="datetimeFigureOut">
              <a:rPr lang="en-US" smtClean="0"/>
              <a:t>4/24/2024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25156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401158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4093820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790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42506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0175B-D8C4-4F83-99C2-42C043D695F4}"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36941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0175B-D8C4-4F83-99C2-42C043D695F4}"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619422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0175B-D8C4-4F83-99C2-42C043D695F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57972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0175B-D8C4-4F83-99C2-42C043D695F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51886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0175B-D8C4-4F83-99C2-42C043D695F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113262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0175B-D8C4-4F83-99C2-42C043D695F4}"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161282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08664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0175B-D8C4-4F83-99C2-42C043D695F4}"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4568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0175B-D8C4-4F83-99C2-42C043D695F4}"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6436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0175B-D8C4-4F83-99C2-42C043D695F4}"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24626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227901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0175B-D8C4-4F83-99C2-42C043D695F4}"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849ED-696F-416D-9A0E-CE62B939ED30}" type="slidenum">
              <a:rPr lang="en-US" smtClean="0"/>
              <a:t>‹#›</a:t>
            </a:fld>
            <a:endParaRPr lang="en-US"/>
          </a:p>
        </p:txBody>
      </p:sp>
    </p:spTree>
    <p:extLst>
      <p:ext uri="{BB962C8B-B14F-4D97-AF65-F5344CB8AC3E}">
        <p14:creationId xmlns:p14="http://schemas.microsoft.com/office/powerpoint/2010/main" val="30963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40175B-D8C4-4F83-99C2-42C043D695F4}" type="datetimeFigureOut">
              <a:rPr lang="en-US" smtClean="0"/>
              <a:t>4/24/2024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849ED-696F-416D-9A0E-CE62B939ED30}" type="slidenum">
              <a:rPr lang="en-US" smtClean="0"/>
              <a:t>‹#›</a:t>
            </a:fld>
            <a:endParaRPr lang="en-US"/>
          </a:p>
        </p:txBody>
      </p:sp>
    </p:spTree>
    <p:extLst>
      <p:ext uri="{BB962C8B-B14F-4D97-AF65-F5344CB8AC3E}">
        <p14:creationId xmlns:p14="http://schemas.microsoft.com/office/powerpoint/2010/main" val="3310529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ieeexplore.ieee.org/stamp/stamp.jsp?tp=&amp;arnumber=5386051" TargetMode="External"/><Relationship Id="rId3" Type="http://schemas.openxmlformats.org/officeDocument/2006/relationships/hyperlink" Target="https://ieeexplore.ieee.org/author/38113868500" TargetMode="External"/><Relationship Id="rId7" Type="http://schemas.openxmlformats.org/officeDocument/2006/relationships/hyperlink" Target="https://ieeexplore.ieee.org/author/37283695600"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ieeexplore.ieee.org/author/38111808000" TargetMode="External"/><Relationship Id="rId11" Type="http://schemas.openxmlformats.org/officeDocument/2006/relationships/image" Target="../media/image6.jpeg"/><Relationship Id="rId5" Type="http://schemas.openxmlformats.org/officeDocument/2006/relationships/hyperlink" Target="https://ieeexplore.ieee.org/author/38489536600" TargetMode="External"/><Relationship Id="rId10" Type="http://schemas.openxmlformats.org/officeDocument/2006/relationships/image" Target="../media/image5.png"/><Relationship Id="rId4" Type="http://schemas.openxmlformats.org/officeDocument/2006/relationships/hyperlink" Target="https://ieeexplore.ieee.org/author/38111815700"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eeexplore.ieee.org/author/38111815700" TargetMode="External"/><Relationship Id="rId7" Type="http://schemas.openxmlformats.org/officeDocument/2006/relationships/hyperlink" Target="https://ieeexplore.ieee.org/stamp/stamp.jsp?tp=&amp;arnumber=5386051" TargetMode="External"/><Relationship Id="rId2" Type="http://schemas.openxmlformats.org/officeDocument/2006/relationships/hyperlink" Target="https://ieeexplore.ieee.org/author/38113868500" TargetMode="External"/><Relationship Id="rId1" Type="http://schemas.openxmlformats.org/officeDocument/2006/relationships/slideLayout" Target="../slideLayouts/slideLayout2.xml"/><Relationship Id="rId6" Type="http://schemas.openxmlformats.org/officeDocument/2006/relationships/hyperlink" Target="https://ieeexplore.ieee.org/author/37283695600" TargetMode="External"/><Relationship Id="rId11" Type="http://schemas.openxmlformats.org/officeDocument/2006/relationships/image" Target="../media/image7.png"/><Relationship Id="rId5" Type="http://schemas.openxmlformats.org/officeDocument/2006/relationships/hyperlink" Target="https://ieeexplore.ieee.org/author/38111808000" TargetMode="External"/><Relationship Id="rId10" Type="http://schemas.openxmlformats.org/officeDocument/2006/relationships/image" Target="../media/image6.jpeg"/><Relationship Id="rId4" Type="http://schemas.openxmlformats.org/officeDocument/2006/relationships/hyperlink" Target="https://ieeexplore.ieee.org/author/38489536600" TargetMode="Externa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0;p13">
            <a:extLst>
              <a:ext uri="{FF2B5EF4-FFF2-40B4-BE49-F238E27FC236}">
                <a16:creationId xmlns:a16="http://schemas.microsoft.com/office/drawing/2014/main" id="{4B10BC53-F124-4F53-9B61-90380B6285E7}"/>
              </a:ext>
            </a:extLst>
          </p:cNvPr>
          <p:cNvPicPr preferRelativeResize="0"/>
          <p:nvPr/>
        </p:nvPicPr>
        <p:blipFill>
          <a:blip r:embed="rId2">
            <a:alphaModFix/>
          </a:blip>
          <a:stretch>
            <a:fillRect/>
          </a:stretch>
        </p:blipFill>
        <p:spPr>
          <a:xfrm>
            <a:off x="1854200" y="74661"/>
            <a:ext cx="1595050" cy="1532034"/>
          </a:xfrm>
          <a:prstGeom prst="rect">
            <a:avLst/>
          </a:prstGeom>
          <a:noFill/>
          <a:ln>
            <a:noFill/>
          </a:ln>
        </p:spPr>
      </p:pic>
      <p:sp>
        <p:nvSpPr>
          <p:cNvPr id="5" name="Google Shape;54;p13">
            <a:extLst>
              <a:ext uri="{FF2B5EF4-FFF2-40B4-BE49-F238E27FC236}">
                <a16:creationId xmlns:a16="http://schemas.microsoft.com/office/drawing/2014/main" id="{9488EEBA-7B35-46DB-B4C8-DB83ECE12223}"/>
              </a:ext>
            </a:extLst>
          </p:cNvPr>
          <p:cNvSpPr txBox="1"/>
          <p:nvPr/>
        </p:nvSpPr>
        <p:spPr>
          <a:xfrm>
            <a:off x="2346958" y="0"/>
            <a:ext cx="6903142" cy="2033700"/>
          </a:xfrm>
          <a:prstGeom prst="rect">
            <a:avLst/>
          </a:prstGeom>
          <a:noFill/>
          <a:ln>
            <a:noFill/>
          </a:ln>
        </p:spPr>
        <p:txBody>
          <a:bodyPr spcFirstLastPara="1" wrap="square" lIns="91425" tIns="91425" rIns="91425" bIns="91425" anchor="ctr" anchorCtr="0">
            <a:noAutofit/>
          </a:bodyPr>
          <a:lstStyle/>
          <a:p>
            <a:pPr algn="ctr">
              <a:lnSpc>
                <a:spcPct val="115000"/>
              </a:lnSpc>
            </a:pPr>
            <a:r>
              <a:rPr lang="en" sz="3600" b="1" dirty="0">
                <a:solidFill>
                  <a:schemeClr val="dk1"/>
                </a:solidFill>
                <a:latin typeface="Calibri" panose="020F0502020204030204" pitchFamily="34" charset="0"/>
              </a:rPr>
              <a:t>EECE-7244 </a:t>
            </a:r>
          </a:p>
          <a:p>
            <a:pPr algn="ctr">
              <a:lnSpc>
                <a:spcPct val="115000"/>
              </a:lnSpc>
            </a:pPr>
            <a:r>
              <a:rPr lang="en-US" sz="2800" b="1" dirty="0">
                <a:solidFill>
                  <a:schemeClr val="dk1"/>
                </a:solidFill>
                <a:latin typeface="Calibri" panose="020F0502020204030204" pitchFamily="34" charset="0"/>
              </a:rPr>
              <a:t>Micro and Nano Fab Project</a:t>
            </a:r>
          </a:p>
          <a:p>
            <a:pPr algn="ctr">
              <a:lnSpc>
                <a:spcPct val="115000"/>
              </a:lnSpc>
            </a:pPr>
            <a:r>
              <a:rPr lang="en-US" sz="2800" b="1" dirty="0">
                <a:solidFill>
                  <a:schemeClr val="dk1"/>
                </a:solidFill>
                <a:latin typeface="Calibri" panose="020F0502020204030204" pitchFamily="34" charset="0"/>
              </a:rPr>
              <a:t>By SRIRAM G BHAGWAT</a:t>
            </a:r>
          </a:p>
          <a:p>
            <a:pPr algn="ctr">
              <a:lnSpc>
                <a:spcPct val="115000"/>
              </a:lnSpc>
            </a:pPr>
            <a:endParaRPr lang="en" sz="2800" b="1" dirty="0">
              <a:solidFill>
                <a:schemeClr val="dk1"/>
              </a:solidFill>
              <a:latin typeface="Calibri" panose="020F0502020204030204" pitchFamily="34" charset="0"/>
            </a:endParaRPr>
          </a:p>
        </p:txBody>
      </p:sp>
      <p:cxnSp>
        <p:nvCxnSpPr>
          <p:cNvPr id="10" name="Google Shape;55;p13">
            <a:extLst>
              <a:ext uri="{FF2B5EF4-FFF2-40B4-BE49-F238E27FC236}">
                <a16:creationId xmlns:a16="http://schemas.microsoft.com/office/drawing/2014/main" id="{FA6F0EEC-0A3C-4C15-B580-E8D166448FDF}"/>
              </a:ext>
            </a:extLst>
          </p:cNvPr>
          <p:cNvCxnSpPr>
            <a:cxnSpLocks/>
          </p:cNvCxnSpPr>
          <p:nvPr/>
        </p:nvCxnSpPr>
        <p:spPr>
          <a:xfrm>
            <a:off x="0" y="1681356"/>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sp>
        <p:nvSpPr>
          <p:cNvPr id="14" name="Google Shape;56;p13">
            <a:extLst>
              <a:ext uri="{FF2B5EF4-FFF2-40B4-BE49-F238E27FC236}">
                <a16:creationId xmlns:a16="http://schemas.microsoft.com/office/drawing/2014/main" id="{7C47FAE6-B265-4502-9C79-D19041624CF1}"/>
              </a:ext>
            </a:extLst>
          </p:cNvPr>
          <p:cNvSpPr txBox="1"/>
          <p:nvPr/>
        </p:nvSpPr>
        <p:spPr>
          <a:xfrm>
            <a:off x="10021086" y="440478"/>
            <a:ext cx="1724722" cy="400200"/>
          </a:xfrm>
          <a:prstGeom prst="rect">
            <a:avLst/>
          </a:prstGeom>
          <a:noFill/>
          <a:ln>
            <a:noFill/>
          </a:ln>
        </p:spPr>
        <p:txBody>
          <a:bodyPr spcFirstLastPara="1" wrap="square" lIns="91425" tIns="91425" rIns="91425" bIns="91425" anchor="ctr" anchorCtr="0">
            <a:noAutofit/>
          </a:bodyPr>
          <a:lstStyle/>
          <a:p>
            <a:pPr algn="ctr"/>
            <a:r>
              <a:rPr lang="en-US" sz="1700" dirty="0">
                <a:latin typeface="Calibri"/>
              </a:rPr>
              <a:t>April 17, 2024</a:t>
            </a:r>
          </a:p>
        </p:txBody>
      </p:sp>
      <p:grpSp>
        <p:nvGrpSpPr>
          <p:cNvPr id="16" name="Group 15">
            <a:extLst>
              <a:ext uri="{FF2B5EF4-FFF2-40B4-BE49-F238E27FC236}">
                <a16:creationId xmlns:a16="http://schemas.microsoft.com/office/drawing/2014/main" id="{00CAE730-6F88-4E4F-A00A-47355251EDBA}"/>
              </a:ext>
            </a:extLst>
          </p:cNvPr>
          <p:cNvGrpSpPr/>
          <p:nvPr/>
        </p:nvGrpSpPr>
        <p:grpSpPr>
          <a:xfrm>
            <a:off x="1501775" y="2185970"/>
            <a:ext cx="9188450" cy="784830"/>
            <a:chOff x="514350" y="979185"/>
            <a:chExt cx="9188450" cy="784830"/>
          </a:xfrm>
        </p:grpSpPr>
        <p:sp>
          <p:nvSpPr>
            <p:cNvPr id="17" name="Rectangle 1">
              <a:extLst>
                <a:ext uri="{FF2B5EF4-FFF2-40B4-BE49-F238E27FC236}">
                  <a16:creationId xmlns:a16="http://schemas.microsoft.com/office/drawing/2014/main" id="{31132B76-DF18-4FDA-AB37-DE0AA8AD1C04}"/>
                </a:ext>
              </a:extLst>
            </p:cNvPr>
            <p:cNvSpPr>
              <a:spLocks noChangeArrowheads="1"/>
            </p:cNvSpPr>
            <p:nvPr/>
          </p:nvSpPr>
          <p:spPr bwMode="auto">
            <a:xfrm>
              <a:off x="514350" y="979185"/>
              <a:ext cx="9188450" cy="78483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HelveticaNeue Regular"/>
                </a:rPr>
                <a:t>High tuning range MEMS capacitor for microwave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6600"/>
                  </a:solidFill>
                  <a:effectLst/>
                  <a:latin typeface="HelveticaNeue Regular"/>
                </a:rPr>
                <a:t>Publisher: IEEE</a:t>
              </a:r>
              <a:endParaRPr kumimoji="0" lang="en-US" altLang="en-US" sz="1100" b="0" i="0" u="none" strike="noStrike" cap="none" normalizeH="0" baseline="0" dirty="0">
                <a:ln>
                  <a:noFill/>
                </a:ln>
                <a:solidFill>
                  <a:srgbClr val="333333"/>
                </a:solidFill>
                <a:effectLst/>
                <a:latin typeface="HelveticaNeue Regular"/>
              </a:endParaRPr>
            </a:p>
            <a:p>
              <a:r>
                <a:rPr lang="en-US" altLang="en-US" sz="1100" b="1" u="sng" dirty="0">
                  <a:solidFill>
                    <a:srgbClr val="17445A"/>
                  </a:solidFill>
                  <a:latin typeface="HelveticaNeue Regular"/>
                </a:rPr>
                <a:t>All Authors</a:t>
              </a:r>
              <a:r>
                <a:rPr lang="en-US" altLang="en-US" sz="1400" dirty="0"/>
                <a:t> :</a:t>
              </a:r>
              <a:r>
                <a:rPr kumimoji="0" lang="en-US" altLang="en-US" sz="1300" b="0" i="0" u="none" strike="noStrike" cap="none" normalizeH="0" baseline="0" dirty="0">
                  <a:ln>
                    <a:noFill/>
                  </a:ln>
                  <a:solidFill>
                    <a:srgbClr val="006699"/>
                  </a:solidFill>
                  <a:effectLst/>
                  <a:latin typeface="HelveticaNeue Regular"/>
                  <a:hlinkClick r:id="rId3"/>
                </a:rPr>
                <a:t>E. David</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4"/>
                </a:rPr>
                <a:t>T. Plotnikov</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5"/>
                </a:rPr>
                <a:t>L. Gal</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6"/>
                </a:rPr>
                <a:t>O. </a:t>
              </a:r>
              <a:r>
                <a:rPr kumimoji="0" lang="en-US" altLang="en-US" sz="1300" b="0" i="0" u="none" strike="noStrike" cap="none" normalizeH="0" baseline="0" dirty="0" err="1">
                  <a:ln>
                    <a:noFill/>
                  </a:ln>
                  <a:solidFill>
                    <a:srgbClr val="006699"/>
                  </a:solidFill>
                  <a:effectLst/>
                  <a:latin typeface="HelveticaNeue Regular"/>
                  <a:hlinkClick r:id="rId6"/>
                </a:rPr>
                <a:t>Lavie</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7"/>
                </a:rPr>
                <a:t>Y. </a:t>
              </a:r>
              <a:r>
                <a:rPr kumimoji="0" lang="en-US" altLang="en-US" sz="1300" b="0" i="0" u="none" strike="noStrike" cap="none" normalizeH="0" baseline="0" dirty="0" err="1">
                  <a:ln>
                    <a:noFill/>
                  </a:ln>
                  <a:solidFill>
                    <a:srgbClr val="006699"/>
                  </a:solidFill>
                  <a:effectLst/>
                  <a:latin typeface="HelveticaNeue Regular"/>
                  <a:hlinkClick r:id="rId7"/>
                </a:rPr>
                <a:t>Nemirovsky</a:t>
              </a:r>
              <a:endParaRPr kumimoji="0" lang="en-US" altLang="en-US" sz="1100" b="0" i="0" u="none" strike="noStrike" cap="none" normalizeH="0" baseline="0" dirty="0">
                <a:ln>
                  <a:noFill/>
                </a:ln>
                <a:solidFill>
                  <a:srgbClr val="333333"/>
                </a:solidFill>
                <a:effectLst/>
                <a:latin typeface="HelveticaNeue Regular"/>
              </a:endParaRPr>
            </a:p>
          </p:txBody>
        </p:sp>
        <p:pic>
          <p:nvPicPr>
            <p:cNvPr id="18" name="Picture 17">
              <a:hlinkClick r:id="rId8"/>
              <a:extLst>
                <a:ext uri="{FF2B5EF4-FFF2-40B4-BE49-F238E27FC236}">
                  <a16:creationId xmlns:a16="http://schemas.microsoft.com/office/drawing/2014/main" id="{183F3601-8967-4D49-945A-06DF427D5376}"/>
                </a:ext>
              </a:extLst>
            </p:cNvPr>
            <p:cNvPicPr>
              <a:picLocks noChangeAspect="1"/>
            </p:cNvPicPr>
            <p:nvPr/>
          </p:nvPicPr>
          <p:blipFill>
            <a:blip r:embed="rId9"/>
            <a:stretch>
              <a:fillRect/>
            </a:stretch>
          </p:blipFill>
          <p:spPr>
            <a:xfrm>
              <a:off x="1786467" y="1308100"/>
              <a:ext cx="613854" cy="231376"/>
            </a:xfrm>
            <a:prstGeom prst="rect">
              <a:avLst/>
            </a:prstGeom>
          </p:spPr>
        </p:pic>
      </p:grpSp>
      <p:pic>
        <p:nvPicPr>
          <p:cNvPr id="19" name="Content Placeholder 6">
            <a:extLst>
              <a:ext uri="{FF2B5EF4-FFF2-40B4-BE49-F238E27FC236}">
                <a16:creationId xmlns:a16="http://schemas.microsoft.com/office/drawing/2014/main" id="{DDF3F81D-3FAD-47EA-9684-9478184EE24F}"/>
              </a:ext>
            </a:extLst>
          </p:cNvPr>
          <p:cNvPicPr>
            <a:picLocks noChangeAspect="1"/>
          </p:cNvPicPr>
          <p:nvPr/>
        </p:nvPicPr>
        <p:blipFill>
          <a:blip r:embed="rId10"/>
          <a:stretch>
            <a:fillRect/>
          </a:stretch>
        </p:blipFill>
        <p:spPr>
          <a:xfrm>
            <a:off x="4774319" y="3019426"/>
            <a:ext cx="3006997" cy="3302138"/>
          </a:xfrm>
          <a:prstGeom prst="rect">
            <a:avLst/>
          </a:prstGeom>
        </p:spPr>
      </p:pic>
      <p:grpSp>
        <p:nvGrpSpPr>
          <p:cNvPr id="7" name="Group 6">
            <a:extLst>
              <a:ext uri="{FF2B5EF4-FFF2-40B4-BE49-F238E27FC236}">
                <a16:creationId xmlns:a16="http://schemas.microsoft.com/office/drawing/2014/main" id="{5987D3E3-637D-4511-A321-84F553EBFDF7}"/>
              </a:ext>
            </a:extLst>
          </p:cNvPr>
          <p:cNvGrpSpPr/>
          <p:nvPr/>
        </p:nvGrpSpPr>
        <p:grpSpPr>
          <a:xfrm>
            <a:off x="0" y="6321564"/>
            <a:ext cx="12192000" cy="475625"/>
            <a:chOff x="0" y="6321564"/>
            <a:chExt cx="12192000" cy="475625"/>
          </a:xfrm>
        </p:grpSpPr>
        <p:grpSp>
          <p:nvGrpSpPr>
            <p:cNvPr id="2" name="Group 1">
              <a:extLst>
                <a:ext uri="{FF2B5EF4-FFF2-40B4-BE49-F238E27FC236}">
                  <a16:creationId xmlns:a16="http://schemas.microsoft.com/office/drawing/2014/main" id="{CB462A1A-AA0B-41DA-AF6E-C5268FEC7F86}"/>
                </a:ext>
              </a:extLst>
            </p:cNvPr>
            <p:cNvGrpSpPr/>
            <p:nvPr/>
          </p:nvGrpSpPr>
          <p:grpSpPr>
            <a:xfrm>
              <a:off x="0" y="6321564"/>
              <a:ext cx="12192000" cy="475625"/>
              <a:chOff x="1965367" y="6321564"/>
              <a:chExt cx="10022042" cy="475625"/>
            </a:xfrm>
          </p:grpSpPr>
          <p:cxnSp>
            <p:nvCxnSpPr>
              <p:cNvPr id="22" name="Straight Connector 21">
                <a:extLst>
                  <a:ext uri="{FF2B5EF4-FFF2-40B4-BE49-F238E27FC236}">
                    <a16:creationId xmlns:a16="http://schemas.microsoft.com/office/drawing/2014/main" id="{46D99281-66DB-4CE3-A74F-C2DBCBB4F4FD}"/>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C930E20C-7FDE-4D93-8190-E9D1AAF845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38B8EE15-DEDE-41A8-A791-A3D728E23067}"/>
                </a:ext>
              </a:extLst>
            </p:cNvPr>
            <p:cNvPicPr>
              <a:picLocks noChangeAspect="1"/>
            </p:cNvPicPr>
            <p:nvPr/>
          </p:nvPicPr>
          <p:blipFill>
            <a:blip r:embed="rId12"/>
            <a:stretch>
              <a:fillRect/>
            </a:stretch>
          </p:blipFill>
          <p:spPr>
            <a:xfrm>
              <a:off x="10883447" y="6372221"/>
              <a:ext cx="1127083" cy="365826"/>
            </a:xfrm>
            <a:prstGeom prst="rect">
              <a:avLst/>
            </a:prstGeom>
          </p:spPr>
        </p:pic>
      </p:grpSp>
    </p:spTree>
    <p:extLst>
      <p:ext uri="{BB962C8B-B14F-4D97-AF65-F5344CB8AC3E}">
        <p14:creationId xmlns:p14="http://schemas.microsoft.com/office/powerpoint/2010/main" val="29052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DE5CB3-0F7F-408B-A520-20A6167FF8DC}"/>
              </a:ext>
            </a:extLst>
          </p:cNvPr>
          <p:cNvSpPr txBox="1"/>
          <p:nvPr/>
        </p:nvSpPr>
        <p:spPr>
          <a:xfrm>
            <a:off x="3409949" y="-42418"/>
            <a:ext cx="5372100" cy="369332"/>
          </a:xfrm>
          <a:prstGeom prst="rect">
            <a:avLst/>
          </a:prstGeom>
          <a:noFill/>
        </p:spPr>
        <p:txBody>
          <a:bodyPr wrap="square">
            <a:spAutoFit/>
          </a:bodyPr>
          <a:lstStyle/>
          <a:p>
            <a:r>
              <a:rPr lang="en-US" dirty="0"/>
              <a:t>Test Structures for </a:t>
            </a:r>
            <a:r>
              <a:rPr lang="en-US" sz="1800" dirty="0"/>
              <a:t>High tuning range MEMS capacitor</a:t>
            </a:r>
            <a:endParaRPr lang="en-US" b="1" dirty="0"/>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sp>
        <p:nvSpPr>
          <p:cNvPr id="2" name="Rectangle 1">
            <a:extLst>
              <a:ext uri="{FF2B5EF4-FFF2-40B4-BE49-F238E27FC236}">
                <a16:creationId xmlns:a16="http://schemas.microsoft.com/office/drawing/2014/main" id="{22E25861-99BD-494B-98ED-F2CE9DEA0337}"/>
              </a:ext>
            </a:extLst>
          </p:cNvPr>
          <p:cNvSpPr>
            <a:spLocks noChangeArrowheads="1"/>
          </p:cNvSpPr>
          <p:nvPr/>
        </p:nvSpPr>
        <p:spPr bwMode="auto">
          <a:xfrm>
            <a:off x="120182" y="3224883"/>
            <a:ext cx="6084676" cy="3366594"/>
          </a:xfrm>
          <a:prstGeom prst="rect">
            <a:avLst/>
          </a:prstGeom>
          <a:noFill/>
          <a:ln>
            <a:noFill/>
          </a:ln>
          <a:effectLst/>
        </p:spPr>
        <p:txBody>
          <a:bodyPr vert="horz" wrap="square" lIns="79350" tIns="0" rIns="91440" bIns="10315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2) Calipers (inter-layer alignment)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a:t>
            </a:r>
            <a:r>
              <a:rPr kumimoji="0" lang="en-US" altLang="en-US" sz="1200" b="0" i="0" u="none" strike="noStrike" cap="none" normalizeH="0" baseline="0" dirty="0" err="1">
                <a:ln>
                  <a:noFill/>
                </a:ln>
                <a:solidFill>
                  <a:srgbClr val="E74C3C"/>
                </a:solidFill>
                <a:effectLst/>
                <a:latin typeface="Times New Roman" panose="02020603050405020304" pitchFamily="18" charset="0"/>
                <a:cs typeface="Times New Roman" panose="02020603050405020304" pitchFamily="18" charset="0"/>
              </a:rPr>
              <a:t>pg.litho_calipers</a:t>
            </a:r>
            <a:r>
              <a:rPr kumimoji="0" lang="en-US" altLang="en-US" sz="1200" b="0" i="0" u="none" strike="noStrike" cap="none" normalizeH="0" baseline="0" dirty="0">
                <a:ln>
                  <a:noFill/>
                </a:ln>
                <a:solidFill>
                  <a:srgbClr val="E74C3C"/>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function is used to detect offsets in multilayer fabrication. It creates a two sets of notches on different layers. When an fabrication error/offset occurs, it is easy to detect how much the offset is because both center-notches are no longer aligned.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0404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import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phidl.geometry</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as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pg</a:t>
            </a:r>
            <a:endPar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from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phidl</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import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quickplot</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as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qp</a:t>
            </a:r>
            <a:endPar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 =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pg.litho_calipers</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notch_size</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notch_spacing</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num_notches</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offset_per_notch</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row_spacing</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layer1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layer2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qp</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 # </a:t>
            </a:r>
            <a:r>
              <a:rPr kumimoji="0" lang="en-US" altLang="en-US" sz="12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quickplot</a:t>
            </a:r>
            <a:r>
              <a:rPr kumimoji="0" lang="en-US" altLang="en-US" sz="12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the geometry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404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C2B058-252F-44DC-9DC5-73ABB990C6BE}"/>
              </a:ext>
            </a:extLst>
          </p:cNvPr>
          <p:cNvPicPr>
            <a:picLocks noChangeAspect="1"/>
          </p:cNvPicPr>
          <p:nvPr/>
        </p:nvPicPr>
        <p:blipFill>
          <a:blip r:embed="rId2"/>
          <a:stretch>
            <a:fillRect/>
          </a:stretch>
        </p:blipFill>
        <p:spPr>
          <a:xfrm>
            <a:off x="6095999" y="742950"/>
            <a:ext cx="3740342" cy="2216264"/>
          </a:xfrm>
          <a:prstGeom prst="rect">
            <a:avLst/>
          </a:prstGeom>
        </p:spPr>
      </p:pic>
      <p:sp>
        <p:nvSpPr>
          <p:cNvPr id="13" name="TextBox 12">
            <a:extLst>
              <a:ext uri="{FF2B5EF4-FFF2-40B4-BE49-F238E27FC236}">
                <a16:creationId xmlns:a16="http://schemas.microsoft.com/office/drawing/2014/main" id="{FD6107A2-691F-484C-9E65-6A64504775E2}"/>
              </a:ext>
            </a:extLst>
          </p:cNvPr>
          <p:cNvSpPr txBox="1"/>
          <p:nvPr/>
        </p:nvSpPr>
        <p:spPr>
          <a:xfrm>
            <a:off x="120181" y="282096"/>
            <a:ext cx="6138115" cy="3093154"/>
          </a:xfrm>
          <a:prstGeom prst="rect">
            <a:avLst/>
          </a:prstGeom>
          <a:noFill/>
        </p:spPr>
        <p:txBody>
          <a:bodyPr wrap="square">
            <a:spAutoFit/>
          </a:bodyPr>
          <a:lstStyle/>
          <a:p>
            <a:pPr eaLnBrk="0" fontAlgn="base" hangingPunct="0">
              <a:spcBef>
                <a:spcPct val="0"/>
              </a:spcBef>
              <a:spcAft>
                <a:spcPct val="0"/>
              </a:spcAft>
            </a:pPr>
            <a:r>
              <a:rPr lang="en-US" altLang="en-US" sz="1500" b="1" dirty="0">
                <a:solidFill>
                  <a:srgbClr val="404040"/>
                </a:solidFill>
                <a:latin typeface="Times New Roman" panose="02020603050405020304" pitchFamily="18" charset="0"/>
                <a:cs typeface="Times New Roman" panose="02020603050405020304" pitchFamily="18" charset="0"/>
              </a:rPr>
              <a:t>1) Step-resolution</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The </a:t>
            </a:r>
            <a:r>
              <a:rPr lang="en-US" altLang="en-US" sz="1200" dirty="0" err="1">
                <a:solidFill>
                  <a:srgbClr val="404040"/>
                </a:solidFill>
                <a:latin typeface="Times New Roman" panose="02020603050405020304" pitchFamily="18" charset="0"/>
                <a:cs typeface="Times New Roman" panose="02020603050405020304" pitchFamily="18" charset="0"/>
              </a:rPr>
              <a:t>pg.litho_steps</a:t>
            </a:r>
            <a:r>
              <a:rPr lang="en-US" altLang="en-US" sz="1200" dirty="0">
                <a:solidFill>
                  <a:srgbClr val="404040"/>
                </a:solidFill>
                <a:latin typeface="Times New Roman" panose="02020603050405020304" pitchFamily="18" charset="0"/>
                <a:cs typeface="Times New Roman" panose="02020603050405020304" pitchFamily="18" charset="0"/>
              </a:rPr>
              <a:t>() function creates lithographic test structure that is useful for measuring resolution of photoresist or electron-beam resists. It provides both positive-tone and negative-tone resolution tests.</a:t>
            </a:r>
          </a:p>
          <a:p>
            <a:pPr eaLnBrk="0" fontAlgn="base" hangingPunct="0">
              <a:spcBef>
                <a:spcPct val="0"/>
              </a:spcBef>
              <a:spcAft>
                <a:spcPct val="0"/>
              </a:spcAft>
            </a:pPr>
            <a:endParaRPr lang="en-US" altLang="en-US" sz="1200" dirty="0">
              <a:solidFill>
                <a:srgbClr val="40404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import </a:t>
            </a:r>
            <a:r>
              <a:rPr lang="en-US" altLang="en-US" sz="1200" dirty="0" err="1">
                <a:solidFill>
                  <a:srgbClr val="404040"/>
                </a:solidFill>
                <a:latin typeface="Times New Roman" panose="02020603050405020304" pitchFamily="18" charset="0"/>
                <a:cs typeface="Times New Roman" panose="02020603050405020304" pitchFamily="18" charset="0"/>
              </a:rPr>
              <a:t>phidl.geometry</a:t>
            </a:r>
            <a:r>
              <a:rPr lang="en-US" altLang="en-US" sz="1200" dirty="0">
                <a:solidFill>
                  <a:srgbClr val="404040"/>
                </a:solidFill>
                <a:latin typeface="Times New Roman" panose="02020603050405020304" pitchFamily="18" charset="0"/>
                <a:cs typeface="Times New Roman" panose="02020603050405020304" pitchFamily="18" charset="0"/>
              </a:rPr>
              <a:t> as </a:t>
            </a:r>
            <a:r>
              <a:rPr lang="en-US" altLang="en-US" sz="1200" dirty="0" err="1">
                <a:solidFill>
                  <a:srgbClr val="404040"/>
                </a:solidFill>
                <a:latin typeface="Times New Roman" panose="02020603050405020304" pitchFamily="18" charset="0"/>
                <a:cs typeface="Times New Roman" panose="02020603050405020304" pitchFamily="18" charset="0"/>
              </a:rPr>
              <a:t>pg</a:t>
            </a:r>
            <a:endParaRPr lang="en-US" altLang="en-US" sz="1200" dirty="0">
              <a:solidFill>
                <a:srgbClr val="40404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from </a:t>
            </a:r>
            <a:r>
              <a:rPr lang="en-US" altLang="en-US" sz="1200" dirty="0" err="1">
                <a:solidFill>
                  <a:srgbClr val="404040"/>
                </a:solidFill>
                <a:latin typeface="Times New Roman" panose="02020603050405020304" pitchFamily="18" charset="0"/>
                <a:cs typeface="Times New Roman" panose="02020603050405020304" pitchFamily="18" charset="0"/>
              </a:rPr>
              <a:t>phidl</a:t>
            </a:r>
            <a:r>
              <a:rPr lang="en-US" altLang="en-US" sz="1200" dirty="0">
                <a:solidFill>
                  <a:srgbClr val="404040"/>
                </a:solidFill>
                <a:latin typeface="Times New Roman" panose="02020603050405020304" pitchFamily="18" charset="0"/>
                <a:cs typeface="Times New Roman" panose="02020603050405020304" pitchFamily="18" charset="0"/>
              </a:rPr>
              <a:t> import </a:t>
            </a:r>
            <a:r>
              <a:rPr lang="en-US" altLang="en-US" sz="1200" dirty="0" err="1">
                <a:solidFill>
                  <a:srgbClr val="404040"/>
                </a:solidFill>
                <a:latin typeface="Times New Roman" panose="02020603050405020304" pitchFamily="18" charset="0"/>
                <a:cs typeface="Times New Roman" panose="02020603050405020304" pitchFamily="18" charset="0"/>
              </a:rPr>
              <a:t>quickplot</a:t>
            </a:r>
            <a:r>
              <a:rPr lang="en-US" altLang="en-US" sz="1200" dirty="0">
                <a:solidFill>
                  <a:srgbClr val="404040"/>
                </a:solidFill>
                <a:latin typeface="Times New Roman" panose="02020603050405020304" pitchFamily="18" charset="0"/>
                <a:cs typeface="Times New Roman" panose="02020603050405020304" pitchFamily="18" charset="0"/>
              </a:rPr>
              <a:t> as </a:t>
            </a:r>
            <a:r>
              <a:rPr lang="en-US" altLang="en-US" sz="1200" dirty="0" err="1">
                <a:solidFill>
                  <a:srgbClr val="404040"/>
                </a:solidFill>
                <a:latin typeface="Times New Roman" panose="02020603050405020304" pitchFamily="18" charset="0"/>
                <a:cs typeface="Times New Roman" panose="02020603050405020304" pitchFamily="18" charset="0"/>
              </a:rPr>
              <a:t>qp</a:t>
            </a:r>
            <a:endParaRPr lang="en-US" altLang="en-US" sz="1200" dirty="0">
              <a:solidFill>
                <a:srgbClr val="40404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en-US" sz="1200" dirty="0">
              <a:solidFill>
                <a:srgbClr val="40404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D = </a:t>
            </a:r>
            <a:r>
              <a:rPr lang="en-US" altLang="en-US" sz="1200" dirty="0" err="1">
                <a:solidFill>
                  <a:srgbClr val="404040"/>
                </a:solidFill>
                <a:latin typeface="Times New Roman" panose="02020603050405020304" pitchFamily="18" charset="0"/>
                <a:cs typeface="Times New Roman" panose="02020603050405020304" pitchFamily="18" charset="0"/>
              </a:rPr>
              <a:t>pg.litho_steps</a:t>
            </a:r>
            <a:r>
              <a:rPr lang="en-US" altLang="en-US" sz="1200" dirty="0">
                <a:solidFill>
                  <a:srgbClr val="404040"/>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        </a:t>
            </a:r>
            <a:r>
              <a:rPr lang="en-US" altLang="en-US" sz="1200" dirty="0" err="1">
                <a:solidFill>
                  <a:srgbClr val="404040"/>
                </a:solidFill>
                <a:latin typeface="Times New Roman" panose="02020603050405020304" pitchFamily="18" charset="0"/>
                <a:cs typeface="Times New Roman" panose="02020603050405020304" pitchFamily="18" charset="0"/>
              </a:rPr>
              <a:t>line_widths</a:t>
            </a:r>
            <a:r>
              <a:rPr lang="en-US" altLang="en-US" sz="1200" dirty="0">
                <a:solidFill>
                  <a:srgbClr val="404040"/>
                </a:solidFill>
                <a:latin typeface="Times New Roman" panose="02020603050405020304" pitchFamily="18" charset="0"/>
                <a:cs typeface="Times New Roman" panose="02020603050405020304" pitchFamily="18" charset="0"/>
              </a:rPr>
              <a:t> = [1,2,4,8,16],</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        </a:t>
            </a:r>
            <a:r>
              <a:rPr lang="en-US" altLang="en-US" sz="1200" dirty="0" err="1">
                <a:solidFill>
                  <a:srgbClr val="404040"/>
                </a:solidFill>
                <a:latin typeface="Times New Roman" panose="02020603050405020304" pitchFamily="18" charset="0"/>
                <a:cs typeface="Times New Roman" panose="02020603050405020304" pitchFamily="18" charset="0"/>
              </a:rPr>
              <a:t>line_spacing</a:t>
            </a:r>
            <a:r>
              <a:rPr lang="en-US" altLang="en-US" sz="1200" dirty="0">
                <a:solidFill>
                  <a:srgbClr val="404040"/>
                </a:solidFill>
                <a:latin typeface="Times New Roman" panose="02020603050405020304" pitchFamily="18" charset="0"/>
                <a:cs typeface="Times New Roman" panose="02020603050405020304" pitchFamily="18" charset="0"/>
              </a:rPr>
              <a:t> = 10,</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        height = 100,</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        layer = 0</a:t>
            </a:r>
          </a:p>
          <a:p>
            <a:pPr eaLnBrk="0" fontAlgn="base" hangingPunct="0">
              <a:spcBef>
                <a:spcPct val="0"/>
              </a:spcBef>
              <a:spcAft>
                <a:spcPct val="0"/>
              </a:spcAft>
            </a:pPr>
            <a:r>
              <a:rPr lang="en-US" altLang="en-US" sz="1200" dirty="0">
                <a:solidFill>
                  <a:srgbClr val="40404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200" dirty="0" err="1">
                <a:solidFill>
                  <a:srgbClr val="404040"/>
                </a:solidFill>
                <a:latin typeface="Times New Roman" panose="02020603050405020304" pitchFamily="18" charset="0"/>
                <a:cs typeface="Times New Roman" panose="02020603050405020304" pitchFamily="18" charset="0"/>
              </a:rPr>
              <a:t>qp</a:t>
            </a:r>
            <a:r>
              <a:rPr lang="en-US" altLang="en-US" sz="1200" dirty="0">
                <a:solidFill>
                  <a:srgbClr val="404040"/>
                </a:solidFill>
                <a:latin typeface="Times New Roman" panose="02020603050405020304" pitchFamily="18" charset="0"/>
                <a:cs typeface="Times New Roman" panose="02020603050405020304" pitchFamily="18" charset="0"/>
              </a:rPr>
              <a:t>(D) # </a:t>
            </a:r>
            <a:r>
              <a:rPr lang="en-US" altLang="en-US" sz="1200" dirty="0" err="1">
                <a:solidFill>
                  <a:srgbClr val="404040"/>
                </a:solidFill>
                <a:latin typeface="Times New Roman" panose="02020603050405020304" pitchFamily="18" charset="0"/>
                <a:cs typeface="Times New Roman" panose="02020603050405020304" pitchFamily="18" charset="0"/>
              </a:rPr>
              <a:t>quickplot</a:t>
            </a:r>
            <a:r>
              <a:rPr lang="en-US" altLang="en-US" sz="1200" dirty="0">
                <a:solidFill>
                  <a:srgbClr val="404040"/>
                </a:solidFill>
                <a:latin typeface="Times New Roman" panose="02020603050405020304" pitchFamily="18" charset="0"/>
                <a:cs typeface="Times New Roman" panose="02020603050405020304" pitchFamily="18" charset="0"/>
              </a:rPr>
              <a:t> the geometry</a:t>
            </a:r>
          </a:p>
          <a:p>
            <a:pPr eaLnBrk="0" fontAlgn="base" hangingPunct="0">
              <a:spcBef>
                <a:spcPct val="0"/>
              </a:spcBef>
              <a:spcAft>
                <a:spcPct val="0"/>
              </a:spcAft>
            </a:pPr>
            <a:endParaRPr lang="en-US" altLang="en-US" sz="1200" dirty="0">
              <a:solidFill>
                <a:srgbClr val="40404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C053488-9402-42BC-A7D2-6C673F5BEB1C}"/>
              </a:ext>
            </a:extLst>
          </p:cNvPr>
          <p:cNvPicPr>
            <a:picLocks noChangeAspect="1"/>
          </p:cNvPicPr>
          <p:nvPr/>
        </p:nvPicPr>
        <p:blipFill>
          <a:blip r:embed="rId3"/>
          <a:stretch>
            <a:fillRect/>
          </a:stretch>
        </p:blipFill>
        <p:spPr>
          <a:xfrm>
            <a:off x="6095999" y="3587138"/>
            <a:ext cx="2526642" cy="2570883"/>
          </a:xfrm>
          <a:prstGeom prst="rect">
            <a:avLst/>
          </a:prstGeom>
        </p:spPr>
      </p:pic>
      <p:sp>
        <p:nvSpPr>
          <p:cNvPr id="14" name="TextBox 13">
            <a:extLst>
              <a:ext uri="{FF2B5EF4-FFF2-40B4-BE49-F238E27FC236}">
                <a16:creationId xmlns:a16="http://schemas.microsoft.com/office/drawing/2014/main" id="{A9AD3981-41E4-4435-8E05-F81690256689}"/>
              </a:ext>
            </a:extLst>
          </p:cNvPr>
          <p:cNvSpPr txBox="1"/>
          <p:nvPr/>
        </p:nvSpPr>
        <p:spPr>
          <a:xfrm>
            <a:off x="9182078" y="3587138"/>
            <a:ext cx="2836646" cy="553998"/>
          </a:xfrm>
          <a:prstGeom prst="rect">
            <a:avLst/>
          </a:prstGeom>
          <a:noFill/>
        </p:spPr>
        <p:txBody>
          <a:bodyPr wrap="square">
            <a:spAutoFit/>
          </a:bodyPr>
          <a:lstStyle/>
          <a:p>
            <a:pPr marL="0" marR="0">
              <a:spcBef>
                <a:spcPts val="0"/>
              </a:spcBef>
              <a:spcAft>
                <a:spcPts val="0"/>
              </a:spcAft>
            </a:pPr>
            <a:r>
              <a:rPr lang="en-US" sz="1000" b="1" dirty="0">
                <a:effectLst/>
                <a:latin typeface="Times New Roman" panose="02020603050405020304" pitchFamily="18" charset="0"/>
                <a:ea typeface="Times New Roman" panose="02020603050405020304" pitchFamily="18" charset="0"/>
              </a:rPr>
              <a:t>Note:</a:t>
            </a:r>
            <a:r>
              <a:rPr lang="en-US" sz="1000" dirty="0">
                <a:effectLst/>
                <a:latin typeface="Times New Roman" panose="02020603050405020304" pitchFamily="18" charset="0"/>
                <a:ea typeface="Times New Roman" panose="02020603050405020304" pitchFamily="18" charset="0"/>
              </a:rPr>
              <a:t> Here we test the Low resistivity silicon and high resistivity Silicon using the below device which we done similar in Lab 6.</a:t>
            </a:r>
          </a:p>
        </p:txBody>
      </p:sp>
      <p:pic>
        <p:nvPicPr>
          <p:cNvPr id="17" name="Picture 16">
            <a:extLst>
              <a:ext uri="{FF2B5EF4-FFF2-40B4-BE49-F238E27FC236}">
                <a16:creationId xmlns:a16="http://schemas.microsoft.com/office/drawing/2014/main" id="{3C924C91-4736-4E7E-A52E-9D7AF698F0A2}"/>
              </a:ext>
            </a:extLst>
          </p:cNvPr>
          <p:cNvPicPr/>
          <p:nvPr/>
        </p:nvPicPr>
        <p:blipFill rotWithShape="1">
          <a:blip r:embed="rId4" cstate="print">
            <a:extLst>
              <a:ext uri="{28A0092B-C50C-407E-A947-70E740481C1C}">
                <a14:useLocalDpi xmlns:a14="http://schemas.microsoft.com/office/drawing/2010/main" val="0"/>
              </a:ext>
            </a:extLst>
          </a:blip>
          <a:srcRect l="37928" t="8493" r="-320" b="42067"/>
          <a:stretch/>
        </p:blipFill>
        <p:spPr bwMode="auto">
          <a:xfrm>
            <a:off x="9527326" y="4135281"/>
            <a:ext cx="1717675" cy="1814830"/>
          </a:xfrm>
          <a:prstGeom prst="rect">
            <a:avLst/>
          </a:prstGeom>
          <a:noFill/>
          <a:ln>
            <a:noFill/>
          </a:ln>
          <a:extLst>
            <a:ext uri="{53640926-AAD7-44D8-BBD7-CCE9431645EC}">
              <a14:shadowObscured xmlns:a14="http://schemas.microsoft.com/office/drawing/2010/main"/>
            </a:ext>
          </a:extLst>
        </p:spPr>
      </p:pic>
      <p:grpSp>
        <p:nvGrpSpPr>
          <p:cNvPr id="18" name="Group 17">
            <a:extLst>
              <a:ext uri="{FF2B5EF4-FFF2-40B4-BE49-F238E27FC236}">
                <a16:creationId xmlns:a16="http://schemas.microsoft.com/office/drawing/2014/main" id="{3C03BBEB-7516-4DEE-B48C-BE040A2A9274}"/>
              </a:ext>
            </a:extLst>
          </p:cNvPr>
          <p:cNvGrpSpPr/>
          <p:nvPr/>
        </p:nvGrpSpPr>
        <p:grpSpPr>
          <a:xfrm>
            <a:off x="0" y="6321564"/>
            <a:ext cx="12192000" cy="475625"/>
            <a:chOff x="0" y="6321564"/>
            <a:chExt cx="12192000" cy="475625"/>
          </a:xfrm>
        </p:grpSpPr>
        <p:grpSp>
          <p:nvGrpSpPr>
            <p:cNvPr id="19" name="Group 18">
              <a:extLst>
                <a:ext uri="{FF2B5EF4-FFF2-40B4-BE49-F238E27FC236}">
                  <a16:creationId xmlns:a16="http://schemas.microsoft.com/office/drawing/2014/main" id="{7074A4AA-B8F1-4BA0-9AB9-7619B51136BC}"/>
                </a:ext>
              </a:extLst>
            </p:cNvPr>
            <p:cNvGrpSpPr/>
            <p:nvPr/>
          </p:nvGrpSpPr>
          <p:grpSpPr>
            <a:xfrm>
              <a:off x="0" y="6321564"/>
              <a:ext cx="12192000" cy="475625"/>
              <a:chOff x="1965367" y="6321564"/>
              <a:chExt cx="10022042" cy="475625"/>
            </a:xfrm>
          </p:grpSpPr>
          <p:cxnSp>
            <p:nvCxnSpPr>
              <p:cNvPr id="21" name="Straight Connector 20">
                <a:extLst>
                  <a:ext uri="{FF2B5EF4-FFF2-40B4-BE49-F238E27FC236}">
                    <a16:creationId xmlns:a16="http://schemas.microsoft.com/office/drawing/2014/main" id="{60B5887F-46DB-46FE-A2A1-D58F87E03D9A}"/>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79311C8A-0364-4EF8-8939-68EA6C4344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9">
              <a:extLst>
                <a:ext uri="{FF2B5EF4-FFF2-40B4-BE49-F238E27FC236}">
                  <a16:creationId xmlns:a16="http://schemas.microsoft.com/office/drawing/2014/main" id="{9D4742A2-DCC6-4039-8015-73D1F9C78297}"/>
                </a:ext>
              </a:extLst>
            </p:cNvPr>
            <p:cNvPicPr>
              <a:picLocks noChangeAspect="1"/>
            </p:cNvPicPr>
            <p:nvPr/>
          </p:nvPicPr>
          <p:blipFill>
            <a:blip r:embed="rId6"/>
            <a:stretch>
              <a:fillRect/>
            </a:stretch>
          </p:blipFill>
          <p:spPr>
            <a:xfrm>
              <a:off x="10883447" y="6372221"/>
              <a:ext cx="1127083" cy="365826"/>
            </a:xfrm>
            <a:prstGeom prst="rect">
              <a:avLst/>
            </a:prstGeom>
          </p:spPr>
        </p:pic>
      </p:grpSp>
    </p:spTree>
    <p:extLst>
      <p:ext uri="{BB962C8B-B14F-4D97-AF65-F5344CB8AC3E}">
        <p14:creationId xmlns:p14="http://schemas.microsoft.com/office/powerpoint/2010/main" val="5707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DE5CB3-0F7F-408B-A520-20A6167FF8DC}"/>
              </a:ext>
            </a:extLst>
          </p:cNvPr>
          <p:cNvSpPr txBox="1"/>
          <p:nvPr/>
        </p:nvSpPr>
        <p:spPr>
          <a:xfrm>
            <a:off x="3409949" y="-42418"/>
            <a:ext cx="5372100" cy="369332"/>
          </a:xfrm>
          <a:prstGeom prst="rect">
            <a:avLst/>
          </a:prstGeom>
          <a:noFill/>
        </p:spPr>
        <p:txBody>
          <a:bodyPr wrap="square">
            <a:spAutoFit/>
          </a:bodyPr>
          <a:lstStyle/>
          <a:p>
            <a:r>
              <a:rPr lang="en-US" dirty="0"/>
              <a:t>Test Structures for </a:t>
            </a:r>
            <a:r>
              <a:rPr lang="en-US" sz="1800" dirty="0"/>
              <a:t>High tuning range MEMS capacitor</a:t>
            </a:r>
            <a:endParaRPr lang="en-US" b="1" dirty="0"/>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grpSp>
        <p:nvGrpSpPr>
          <p:cNvPr id="6" name="Group 5">
            <a:extLst>
              <a:ext uri="{FF2B5EF4-FFF2-40B4-BE49-F238E27FC236}">
                <a16:creationId xmlns:a16="http://schemas.microsoft.com/office/drawing/2014/main" id="{DE170D86-586C-449D-B560-1B06FB4A7537}"/>
              </a:ext>
            </a:extLst>
          </p:cNvPr>
          <p:cNvGrpSpPr/>
          <p:nvPr/>
        </p:nvGrpSpPr>
        <p:grpSpPr>
          <a:xfrm>
            <a:off x="0" y="6321564"/>
            <a:ext cx="12191999" cy="536436"/>
            <a:chOff x="0" y="4599094"/>
            <a:chExt cx="9144000" cy="536436"/>
          </a:xfrm>
        </p:grpSpPr>
        <p:pic>
          <p:nvPicPr>
            <p:cNvPr id="7" name="Picture 6" descr="Text&#10;&#10;Description automatically generated">
              <a:extLst>
                <a:ext uri="{FF2B5EF4-FFF2-40B4-BE49-F238E27FC236}">
                  <a16:creationId xmlns:a16="http://schemas.microsoft.com/office/drawing/2014/main" id="{FCA1946B-CB72-4D61-99F5-F809751912E8}"/>
                </a:ext>
              </a:extLst>
            </p:cNvPr>
            <p:cNvPicPr>
              <a:picLocks noChangeAspect="1"/>
            </p:cNvPicPr>
            <p:nvPr/>
          </p:nvPicPr>
          <p:blipFill>
            <a:blip r:embed="rId2"/>
            <a:stretch>
              <a:fillRect/>
            </a:stretch>
          </p:blipFill>
          <p:spPr>
            <a:xfrm>
              <a:off x="8520570" y="4616177"/>
              <a:ext cx="533295" cy="519353"/>
            </a:xfrm>
            <a:prstGeom prst="rect">
              <a:avLst/>
            </a:prstGeom>
          </p:spPr>
        </p:pic>
        <p:cxnSp>
          <p:nvCxnSpPr>
            <p:cNvPr id="8" name="Straight Connector 7">
              <a:extLst>
                <a:ext uri="{FF2B5EF4-FFF2-40B4-BE49-F238E27FC236}">
                  <a16:creationId xmlns:a16="http://schemas.microsoft.com/office/drawing/2014/main" id="{757B2A47-4290-407A-8FCF-3656EB431E77}"/>
                </a:ext>
              </a:extLst>
            </p:cNvPr>
            <p:cNvCxnSpPr/>
            <p:nvPr/>
          </p:nvCxnSpPr>
          <p:spPr>
            <a:xfrm>
              <a:off x="0" y="4599094"/>
              <a:ext cx="9144000"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9EC25E4A-6046-4915-87F4-3EF3719CA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6" y="4683083"/>
              <a:ext cx="2700937"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FFFE323C-9312-4C78-8C2F-A9131D8B143F}"/>
              </a:ext>
            </a:extLst>
          </p:cNvPr>
          <p:cNvPicPr>
            <a:picLocks noChangeAspect="1"/>
          </p:cNvPicPr>
          <p:nvPr/>
        </p:nvPicPr>
        <p:blipFill>
          <a:blip r:embed="rId4"/>
          <a:stretch>
            <a:fillRect/>
          </a:stretch>
        </p:blipFill>
        <p:spPr>
          <a:xfrm>
            <a:off x="417229" y="412533"/>
            <a:ext cx="11357541" cy="5891949"/>
          </a:xfrm>
          <a:prstGeom prst="rect">
            <a:avLst/>
          </a:prstGeom>
        </p:spPr>
      </p:pic>
    </p:spTree>
    <p:extLst>
      <p:ext uri="{BB962C8B-B14F-4D97-AF65-F5344CB8AC3E}">
        <p14:creationId xmlns:p14="http://schemas.microsoft.com/office/powerpoint/2010/main" val="141065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D5489F-EAE2-BAD0-1444-2795B0667128}"/>
              </a:ext>
            </a:extLst>
          </p:cNvPr>
          <p:cNvPicPr>
            <a:picLocks noChangeAspect="1"/>
          </p:cNvPicPr>
          <p:nvPr/>
        </p:nvPicPr>
        <p:blipFill rotWithShape="1">
          <a:blip r:embed="rId2"/>
          <a:srcRect l="6286" r="-1" b="-1"/>
          <a:stretch/>
        </p:blipFill>
        <p:spPr>
          <a:xfrm>
            <a:off x="-1" y="190"/>
            <a:ext cx="8128855" cy="5291194"/>
          </a:xfrm>
          <a:prstGeom prst="rect">
            <a:avLst/>
          </a:prstGeom>
        </p:spPr>
      </p:pic>
      <p:sp>
        <p:nvSpPr>
          <p:cNvPr id="2" name="Title 1">
            <a:extLst>
              <a:ext uri="{FF2B5EF4-FFF2-40B4-BE49-F238E27FC236}">
                <a16:creationId xmlns:a16="http://schemas.microsoft.com/office/drawing/2014/main" id="{DED160C9-D8A0-44AD-8F83-EC93580A8A9F}"/>
              </a:ext>
            </a:extLst>
          </p:cNvPr>
          <p:cNvSpPr>
            <a:spLocks noGrp="1"/>
          </p:cNvSpPr>
          <p:nvPr>
            <p:ph type="title"/>
          </p:nvPr>
        </p:nvSpPr>
        <p:spPr>
          <a:xfrm>
            <a:off x="699715" y="5635366"/>
            <a:ext cx="7091299" cy="898581"/>
          </a:xfrm>
        </p:spPr>
        <p:txBody>
          <a:bodyPr vert="horz" lIns="91440" tIns="45720" rIns="91440" bIns="45720" rtlCol="0" anchor="ctr">
            <a:normAutofit fontScale="90000"/>
          </a:bodyPr>
          <a:lstStyle/>
          <a:p>
            <a:r>
              <a:rPr lang="en-US" sz="2800" kern="1200">
                <a:solidFill>
                  <a:srgbClr val="FFFFFF"/>
                </a:solidFill>
                <a:latin typeface="+mj-lt"/>
                <a:ea typeface="+mj-ea"/>
                <a:cs typeface="+mj-cs"/>
              </a:rPr>
              <a:t>Thank </a:t>
            </a:r>
            <a:br>
              <a:rPr lang="en-US" sz="2800" kern="1200">
                <a:solidFill>
                  <a:srgbClr val="FFFFFF"/>
                </a:solidFill>
                <a:latin typeface="+mj-lt"/>
                <a:ea typeface="+mj-ea"/>
                <a:cs typeface="+mj-cs"/>
              </a:rPr>
            </a:br>
            <a:r>
              <a:rPr lang="en-US" sz="2800" kern="1200">
                <a:solidFill>
                  <a:srgbClr val="FFFFFF"/>
                </a:solidFill>
                <a:latin typeface="+mj-lt"/>
                <a:ea typeface="+mj-ea"/>
                <a:cs typeface="+mj-cs"/>
              </a:rPr>
              <a:t>YoU…………………………………………… </a:t>
            </a:r>
            <a:r>
              <a:rPr lang="en-US" sz="2800" kern="1200">
                <a:solidFill>
                  <a:srgbClr val="FFFFFF"/>
                </a:solidFill>
                <a:latin typeface="+mj-lt"/>
                <a:ea typeface="+mj-ea"/>
                <a:cs typeface="+mj-cs"/>
                <a:sym typeface="Wingdings" panose="05000000000000000000" pitchFamily="2" charset="2"/>
              </a:rPr>
              <a:t></a:t>
            </a:r>
            <a:endParaRPr lang="en-US" sz="28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01057A8-E998-49ED-A0A6-E5A0D6B12258}"/>
              </a:ext>
            </a:extLst>
          </p:cNvPr>
          <p:cNvSpPr>
            <a:spLocks noGrp="1"/>
          </p:cNvSpPr>
          <p:nvPr>
            <p:ph idx="1"/>
          </p:nvPr>
        </p:nvSpPr>
        <p:spPr>
          <a:xfrm>
            <a:off x="8571507" y="5669430"/>
            <a:ext cx="3291839" cy="830453"/>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Any Questions ?</a:t>
            </a:r>
          </a:p>
        </p:txBody>
      </p:sp>
      <p:pic>
        <p:nvPicPr>
          <p:cNvPr id="3074" name="Picture 2" descr="Nani Spray Yoru Sticker - Nani Spray Yoru Valorant Stickers">
            <a:extLst>
              <a:ext uri="{FF2B5EF4-FFF2-40B4-BE49-F238E27FC236}">
                <a16:creationId xmlns:a16="http://schemas.microsoft.com/office/drawing/2014/main" id="{344380AA-EB27-4CDE-B7D7-3BE9175B06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73" r="10896" b="1206"/>
          <a:stretch/>
        </p:blipFill>
        <p:spPr bwMode="auto">
          <a:xfrm>
            <a:off x="8120646" y="-10691"/>
            <a:ext cx="4071353" cy="530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1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A75501-A4A0-4B83-B146-6F4849D9B590}"/>
              </a:ext>
            </a:extLst>
          </p:cNvPr>
          <p:cNvGrpSpPr/>
          <p:nvPr/>
        </p:nvGrpSpPr>
        <p:grpSpPr>
          <a:xfrm>
            <a:off x="1895474" y="394983"/>
            <a:ext cx="9188450" cy="784830"/>
            <a:chOff x="514350" y="979185"/>
            <a:chExt cx="9188450" cy="784830"/>
          </a:xfrm>
        </p:grpSpPr>
        <p:sp>
          <p:nvSpPr>
            <p:cNvPr id="4" name="Rectangle 1">
              <a:extLst>
                <a:ext uri="{FF2B5EF4-FFF2-40B4-BE49-F238E27FC236}">
                  <a16:creationId xmlns:a16="http://schemas.microsoft.com/office/drawing/2014/main" id="{D8B73FAE-B977-4F97-843E-54F0714B34A0}"/>
                </a:ext>
              </a:extLst>
            </p:cNvPr>
            <p:cNvSpPr>
              <a:spLocks noChangeArrowheads="1"/>
            </p:cNvSpPr>
            <p:nvPr/>
          </p:nvSpPr>
          <p:spPr bwMode="auto">
            <a:xfrm>
              <a:off x="514350" y="979185"/>
              <a:ext cx="918845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HelveticaNeue Regular"/>
                </a:rPr>
                <a:t>High tuning range MEMS capacitor for microwave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6600"/>
                  </a:solidFill>
                  <a:effectLst/>
                  <a:latin typeface="HelveticaNeue Regular"/>
                </a:rPr>
                <a:t>Publisher: IEEE</a:t>
              </a:r>
              <a:endParaRPr kumimoji="0" lang="en-US" altLang="en-US" sz="1100" b="0" i="0" u="none" strike="noStrike" cap="none" normalizeH="0" baseline="0" dirty="0">
                <a:ln>
                  <a:noFill/>
                </a:ln>
                <a:solidFill>
                  <a:srgbClr val="333333"/>
                </a:solidFill>
                <a:effectLst/>
                <a:latin typeface="HelveticaNeue Regular"/>
              </a:endParaRPr>
            </a:p>
            <a:p>
              <a:r>
                <a:rPr lang="en-US" altLang="en-US" sz="1100" b="1" u="sng" dirty="0">
                  <a:solidFill>
                    <a:srgbClr val="17445A"/>
                  </a:solidFill>
                  <a:latin typeface="HelveticaNeue Regular"/>
                </a:rPr>
                <a:t>All Authors</a:t>
              </a:r>
              <a:r>
                <a:rPr lang="en-US" altLang="en-US" sz="1400" dirty="0"/>
                <a:t> :</a:t>
              </a:r>
              <a:r>
                <a:rPr kumimoji="0" lang="en-US" altLang="en-US" sz="1300" b="0" i="0" u="none" strike="noStrike" cap="none" normalizeH="0" baseline="0" dirty="0">
                  <a:ln>
                    <a:noFill/>
                  </a:ln>
                  <a:solidFill>
                    <a:srgbClr val="006699"/>
                  </a:solidFill>
                  <a:effectLst/>
                  <a:latin typeface="HelveticaNeue Regular"/>
                  <a:hlinkClick r:id="rId2"/>
                </a:rPr>
                <a:t>E. David</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3"/>
                </a:rPr>
                <a:t>T. Plotnikov</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4"/>
                </a:rPr>
                <a:t>L. Gal</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5"/>
                </a:rPr>
                <a:t>O. </a:t>
              </a:r>
              <a:r>
                <a:rPr kumimoji="0" lang="en-US" altLang="en-US" sz="1300" b="0" i="0" u="none" strike="noStrike" cap="none" normalizeH="0" baseline="0" dirty="0" err="1">
                  <a:ln>
                    <a:noFill/>
                  </a:ln>
                  <a:solidFill>
                    <a:srgbClr val="006699"/>
                  </a:solidFill>
                  <a:effectLst/>
                  <a:latin typeface="HelveticaNeue Regular"/>
                  <a:hlinkClick r:id="rId5"/>
                </a:rPr>
                <a:t>Lavie</a:t>
              </a:r>
              <a:r>
                <a:rPr kumimoji="0" lang="en-US" altLang="en-US" sz="1300" b="0" i="0" u="none" strike="noStrike" cap="none" normalizeH="0" baseline="0" dirty="0">
                  <a:ln>
                    <a:noFill/>
                  </a:ln>
                  <a:solidFill>
                    <a:srgbClr val="333333"/>
                  </a:solidFill>
                  <a:effectLst/>
                  <a:latin typeface="HelveticaNeue Regular"/>
                </a:rPr>
                <a:t>; </a:t>
              </a:r>
              <a:r>
                <a:rPr kumimoji="0" lang="en-US" altLang="en-US" sz="1300" b="0" i="0" u="none" strike="noStrike" cap="none" normalizeH="0" baseline="0" dirty="0">
                  <a:ln>
                    <a:noFill/>
                  </a:ln>
                  <a:solidFill>
                    <a:srgbClr val="006699"/>
                  </a:solidFill>
                  <a:effectLst/>
                  <a:latin typeface="HelveticaNeue Regular"/>
                  <a:hlinkClick r:id="rId6"/>
                </a:rPr>
                <a:t>Y. </a:t>
              </a:r>
              <a:r>
                <a:rPr kumimoji="0" lang="en-US" altLang="en-US" sz="1300" b="0" i="0" u="none" strike="noStrike" cap="none" normalizeH="0" baseline="0" dirty="0" err="1">
                  <a:ln>
                    <a:noFill/>
                  </a:ln>
                  <a:solidFill>
                    <a:srgbClr val="006699"/>
                  </a:solidFill>
                  <a:effectLst/>
                  <a:latin typeface="HelveticaNeue Regular"/>
                  <a:hlinkClick r:id="rId6"/>
                </a:rPr>
                <a:t>Nemirovsky</a:t>
              </a:r>
              <a:endParaRPr kumimoji="0" lang="en-US" altLang="en-US" sz="1100" b="0" i="0" u="none" strike="noStrike" cap="none" normalizeH="0" baseline="0" dirty="0">
                <a:ln>
                  <a:noFill/>
                </a:ln>
                <a:solidFill>
                  <a:srgbClr val="333333"/>
                </a:solidFill>
                <a:effectLst/>
                <a:latin typeface="HelveticaNeue Regular"/>
              </a:endParaRPr>
            </a:p>
          </p:txBody>
        </p:sp>
        <p:pic>
          <p:nvPicPr>
            <p:cNvPr id="6" name="Picture 5">
              <a:hlinkClick r:id="rId7"/>
              <a:extLst>
                <a:ext uri="{FF2B5EF4-FFF2-40B4-BE49-F238E27FC236}">
                  <a16:creationId xmlns:a16="http://schemas.microsoft.com/office/drawing/2014/main" id="{D0AB424F-EAA0-474D-95DE-6CD2596CC3F6}"/>
                </a:ext>
              </a:extLst>
            </p:cNvPr>
            <p:cNvPicPr>
              <a:picLocks noChangeAspect="1"/>
            </p:cNvPicPr>
            <p:nvPr/>
          </p:nvPicPr>
          <p:blipFill>
            <a:blip r:embed="rId8"/>
            <a:stretch>
              <a:fillRect/>
            </a:stretch>
          </p:blipFill>
          <p:spPr>
            <a:xfrm>
              <a:off x="1786467" y="1308100"/>
              <a:ext cx="613854" cy="231376"/>
            </a:xfrm>
            <a:prstGeom prst="rect">
              <a:avLst/>
            </a:prstGeom>
          </p:spPr>
        </p:pic>
      </p:grpSp>
      <p:sp>
        <p:nvSpPr>
          <p:cNvPr id="15" name="TextBox 14">
            <a:extLst>
              <a:ext uri="{FF2B5EF4-FFF2-40B4-BE49-F238E27FC236}">
                <a16:creationId xmlns:a16="http://schemas.microsoft.com/office/drawing/2014/main" id="{90DE5CB3-0F7F-408B-A520-20A6167FF8DC}"/>
              </a:ext>
            </a:extLst>
          </p:cNvPr>
          <p:cNvSpPr txBox="1"/>
          <p:nvPr/>
        </p:nvSpPr>
        <p:spPr>
          <a:xfrm>
            <a:off x="4972049" y="-56402"/>
            <a:ext cx="3035300" cy="369332"/>
          </a:xfrm>
          <a:prstGeom prst="rect">
            <a:avLst/>
          </a:prstGeom>
          <a:noFill/>
        </p:spPr>
        <p:txBody>
          <a:bodyPr wrap="square">
            <a:spAutoFit/>
          </a:bodyPr>
          <a:lstStyle/>
          <a:p>
            <a:r>
              <a:rPr lang="en-US" b="1" dirty="0"/>
              <a:t>Background and Motivation</a:t>
            </a:r>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sp>
        <p:nvSpPr>
          <p:cNvPr id="19" name="TextBox 18">
            <a:extLst>
              <a:ext uri="{FF2B5EF4-FFF2-40B4-BE49-F238E27FC236}">
                <a16:creationId xmlns:a16="http://schemas.microsoft.com/office/drawing/2014/main" id="{AED3B234-3C5A-4CAD-BB6E-168F8A74D863}"/>
              </a:ext>
            </a:extLst>
          </p:cNvPr>
          <p:cNvSpPr txBox="1"/>
          <p:nvPr/>
        </p:nvSpPr>
        <p:spPr>
          <a:xfrm>
            <a:off x="187325" y="1313161"/>
            <a:ext cx="6302375"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High tuning range MEMS (Micro-Electro-Mechanical Systems) capacitors play a crucial role in microwave applications due to their ability to adjust capacitance values precisely and rapidly.</a:t>
            </a:r>
            <a:endParaRPr lang="en-US" dirty="0"/>
          </a:p>
        </p:txBody>
      </p:sp>
      <p:sp>
        <p:nvSpPr>
          <p:cNvPr id="21" name="TextBox 20">
            <a:extLst>
              <a:ext uri="{FF2B5EF4-FFF2-40B4-BE49-F238E27FC236}">
                <a16:creationId xmlns:a16="http://schemas.microsoft.com/office/drawing/2014/main" id="{B5F2DBEC-AA7C-496A-B1D6-9D6668E27C5D}"/>
              </a:ext>
            </a:extLst>
          </p:cNvPr>
          <p:cNvSpPr txBox="1"/>
          <p:nvPr/>
        </p:nvSpPr>
        <p:spPr>
          <a:xfrm>
            <a:off x="187324" y="2279439"/>
            <a:ext cx="6302375"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market for MEMS capacitors, particularly those with high tuning ranges for microwave applications, was experiencing steady growth</a:t>
            </a:r>
            <a:endParaRPr lang="en-US" dirty="0"/>
          </a:p>
        </p:txBody>
      </p:sp>
      <p:pic>
        <p:nvPicPr>
          <p:cNvPr id="25" name="Picture 24">
            <a:extLst>
              <a:ext uri="{FF2B5EF4-FFF2-40B4-BE49-F238E27FC236}">
                <a16:creationId xmlns:a16="http://schemas.microsoft.com/office/drawing/2014/main" id="{C5CA2DDA-8E3E-4953-9247-5C45A4A64932}"/>
              </a:ext>
            </a:extLst>
          </p:cNvPr>
          <p:cNvPicPr>
            <a:picLocks noChangeAspect="1"/>
          </p:cNvPicPr>
          <p:nvPr/>
        </p:nvPicPr>
        <p:blipFill>
          <a:blip r:embed="rId9"/>
          <a:stretch>
            <a:fillRect/>
          </a:stretch>
        </p:blipFill>
        <p:spPr>
          <a:xfrm>
            <a:off x="1174750" y="3211522"/>
            <a:ext cx="4699000" cy="2773262"/>
          </a:xfrm>
          <a:prstGeom prst="rect">
            <a:avLst/>
          </a:prstGeom>
        </p:spPr>
      </p:pic>
      <p:sp>
        <p:nvSpPr>
          <p:cNvPr id="27" name="TextBox 26">
            <a:extLst>
              <a:ext uri="{FF2B5EF4-FFF2-40B4-BE49-F238E27FC236}">
                <a16:creationId xmlns:a16="http://schemas.microsoft.com/office/drawing/2014/main" id="{88FD74B7-9C2D-4E88-A210-D0E2E82E02A3}"/>
              </a:ext>
            </a:extLst>
          </p:cNvPr>
          <p:cNvSpPr txBox="1"/>
          <p:nvPr/>
        </p:nvSpPr>
        <p:spPr>
          <a:xfrm>
            <a:off x="6489697" y="1968138"/>
            <a:ext cx="5626101" cy="923330"/>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D0D0D"/>
                </a:solidFill>
                <a:effectLst/>
                <a:latin typeface="Söhne"/>
              </a:rPr>
              <a:t>Adaptive Tuning and Optimization</a:t>
            </a:r>
            <a:r>
              <a:rPr lang="en-US" b="0" i="0" dirty="0">
                <a:solidFill>
                  <a:srgbClr val="0D0D0D"/>
                </a:solidFill>
                <a:effectLst/>
                <a:latin typeface="Söhne"/>
              </a:rPr>
              <a:t>: MEMS capacitors dynamically optimize circuit performance in real-time by adjusting impedance and resonance frequency.</a:t>
            </a:r>
            <a:endParaRPr lang="en-US" dirty="0"/>
          </a:p>
        </p:txBody>
      </p:sp>
      <p:sp>
        <p:nvSpPr>
          <p:cNvPr id="29" name="TextBox 28">
            <a:extLst>
              <a:ext uri="{FF2B5EF4-FFF2-40B4-BE49-F238E27FC236}">
                <a16:creationId xmlns:a16="http://schemas.microsoft.com/office/drawing/2014/main" id="{021E2887-305B-4D62-B111-2A0C1E2A7EB8}"/>
              </a:ext>
            </a:extLst>
          </p:cNvPr>
          <p:cNvSpPr txBox="1"/>
          <p:nvPr/>
        </p:nvSpPr>
        <p:spPr>
          <a:xfrm>
            <a:off x="6489698" y="2835021"/>
            <a:ext cx="5626101" cy="2031325"/>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D0D0D"/>
                </a:solidFill>
                <a:effectLst/>
                <a:latin typeface="Söhne"/>
              </a:rPr>
              <a:t>Frequency Agility in Communication Systems</a:t>
            </a:r>
            <a:r>
              <a:rPr lang="en-US" b="0" i="0" dirty="0">
                <a:solidFill>
                  <a:srgbClr val="0D0D0D"/>
                </a:solidFill>
                <a:effectLst/>
                <a:latin typeface="Söhne"/>
              </a:rPr>
              <a:t>: In modern communication systems, such as wireless networks and radar systems, there is a need for frequency agility. This involves the ability to rapidly switch frequencies or adjust operating frequencies to avoid interference, optimize performance, or adapt to changing environmental conditions.</a:t>
            </a:r>
            <a:endParaRPr lang="en-US" dirty="0"/>
          </a:p>
        </p:txBody>
      </p:sp>
      <p:sp>
        <p:nvSpPr>
          <p:cNvPr id="31" name="TextBox 30">
            <a:extLst>
              <a:ext uri="{FF2B5EF4-FFF2-40B4-BE49-F238E27FC236}">
                <a16:creationId xmlns:a16="http://schemas.microsoft.com/office/drawing/2014/main" id="{DC6C2F20-30FE-4E0E-AD45-57AB0BD4A6C9}"/>
              </a:ext>
            </a:extLst>
          </p:cNvPr>
          <p:cNvSpPr txBox="1"/>
          <p:nvPr/>
        </p:nvSpPr>
        <p:spPr>
          <a:xfrm>
            <a:off x="6489699" y="4805004"/>
            <a:ext cx="5626101" cy="1477328"/>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0D0D0D"/>
                </a:solidFill>
                <a:effectLst/>
                <a:latin typeface="Söhne"/>
              </a:rPr>
              <a:t>Performance and Reliability</a:t>
            </a:r>
            <a:r>
              <a:rPr lang="en-US" b="0" i="0" dirty="0">
                <a:solidFill>
                  <a:srgbClr val="0D0D0D"/>
                </a:solidFill>
                <a:effectLst/>
                <a:latin typeface="Söhne"/>
              </a:rPr>
              <a:t>: MEMS capacitors offer several performance advantages over traditional capacitor technologies, including low insertion loss, high linearity, fast tuning speeds, and excellent reliability. </a:t>
            </a:r>
            <a:endParaRPr lang="en-US" dirty="0"/>
          </a:p>
        </p:txBody>
      </p:sp>
      <p:sp>
        <p:nvSpPr>
          <p:cNvPr id="18" name="TextBox 17">
            <a:extLst>
              <a:ext uri="{FF2B5EF4-FFF2-40B4-BE49-F238E27FC236}">
                <a16:creationId xmlns:a16="http://schemas.microsoft.com/office/drawing/2014/main" id="{BFC6CFD1-6838-467C-A6CC-E5CF6283254D}"/>
              </a:ext>
            </a:extLst>
          </p:cNvPr>
          <p:cNvSpPr txBox="1"/>
          <p:nvPr/>
        </p:nvSpPr>
        <p:spPr>
          <a:xfrm>
            <a:off x="6489697" y="1333671"/>
            <a:ext cx="5514979" cy="646331"/>
          </a:xfrm>
          <a:prstGeom prst="rect">
            <a:avLst/>
          </a:prstGeom>
          <a:noFill/>
        </p:spPr>
        <p:txBody>
          <a:bodyPr wrap="square">
            <a:spAutoFit/>
          </a:bodyPr>
          <a:lstStyle/>
          <a:p>
            <a:pPr marL="285750" indent="-285750">
              <a:buFont typeface="Arial" panose="020B0604020202020204" pitchFamily="34" charset="0"/>
              <a:buChar char="•"/>
            </a:pPr>
            <a:r>
              <a:rPr lang="en-US" dirty="0"/>
              <a:t>High operation frequencies, low losses (high quality factor Q), high tunability and low power consumption</a:t>
            </a:r>
          </a:p>
        </p:txBody>
      </p:sp>
      <p:grpSp>
        <p:nvGrpSpPr>
          <p:cNvPr id="20" name="Group 19">
            <a:extLst>
              <a:ext uri="{FF2B5EF4-FFF2-40B4-BE49-F238E27FC236}">
                <a16:creationId xmlns:a16="http://schemas.microsoft.com/office/drawing/2014/main" id="{A2D0A1F3-2768-4489-AF41-77CF9F60E40B}"/>
              </a:ext>
            </a:extLst>
          </p:cNvPr>
          <p:cNvGrpSpPr/>
          <p:nvPr/>
        </p:nvGrpSpPr>
        <p:grpSpPr>
          <a:xfrm>
            <a:off x="0" y="6321564"/>
            <a:ext cx="12192000" cy="475625"/>
            <a:chOff x="0" y="6321564"/>
            <a:chExt cx="12192000" cy="475625"/>
          </a:xfrm>
        </p:grpSpPr>
        <p:grpSp>
          <p:nvGrpSpPr>
            <p:cNvPr id="22" name="Group 21">
              <a:extLst>
                <a:ext uri="{FF2B5EF4-FFF2-40B4-BE49-F238E27FC236}">
                  <a16:creationId xmlns:a16="http://schemas.microsoft.com/office/drawing/2014/main" id="{033E2FE2-258F-4111-AF7B-3686722B63F6}"/>
                </a:ext>
              </a:extLst>
            </p:cNvPr>
            <p:cNvGrpSpPr/>
            <p:nvPr/>
          </p:nvGrpSpPr>
          <p:grpSpPr>
            <a:xfrm>
              <a:off x="0" y="6321564"/>
              <a:ext cx="12192000" cy="475625"/>
              <a:chOff x="1965367" y="6321564"/>
              <a:chExt cx="10022042" cy="475625"/>
            </a:xfrm>
          </p:grpSpPr>
          <p:cxnSp>
            <p:nvCxnSpPr>
              <p:cNvPr id="24" name="Straight Connector 23">
                <a:extLst>
                  <a:ext uri="{FF2B5EF4-FFF2-40B4-BE49-F238E27FC236}">
                    <a16:creationId xmlns:a16="http://schemas.microsoft.com/office/drawing/2014/main" id="{57BD8BDC-95BA-4F63-865D-85FF3D038651}"/>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6" name="Picture 2">
                <a:extLst>
                  <a:ext uri="{FF2B5EF4-FFF2-40B4-BE49-F238E27FC236}">
                    <a16:creationId xmlns:a16="http://schemas.microsoft.com/office/drawing/2014/main" id="{7FBC2039-50E0-4225-88AA-81167E4CA9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2">
              <a:extLst>
                <a:ext uri="{FF2B5EF4-FFF2-40B4-BE49-F238E27FC236}">
                  <a16:creationId xmlns:a16="http://schemas.microsoft.com/office/drawing/2014/main" id="{7180B8D9-CE8B-4A11-8D55-DCFCE8F9BFAA}"/>
                </a:ext>
              </a:extLst>
            </p:cNvPr>
            <p:cNvPicPr>
              <a:picLocks noChangeAspect="1"/>
            </p:cNvPicPr>
            <p:nvPr/>
          </p:nvPicPr>
          <p:blipFill>
            <a:blip r:embed="rId11"/>
            <a:stretch>
              <a:fillRect/>
            </a:stretch>
          </p:blipFill>
          <p:spPr>
            <a:xfrm>
              <a:off x="10883447" y="6372221"/>
              <a:ext cx="1127083" cy="365826"/>
            </a:xfrm>
            <a:prstGeom prst="rect">
              <a:avLst/>
            </a:prstGeom>
          </p:spPr>
        </p:pic>
      </p:grpSp>
    </p:spTree>
    <p:extLst>
      <p:ext uri="{BB962C8B-B14F-4D97-AF65-F5344CB8AC3E}">
        <p14:creationId xmlns:p14="http://schemas.microsoft.com/office/powerpoint/2010/main" val="241263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DE5CB3-0F7F-408B-A520-20A6167FF8DC}"/>
              </a:ext>
            </a:extLst>
          </p:cNvPr>
          <p:cNvSpPr txBox="1"/>
          <p:nvPr/>
        </p:nvSpPr>
        <p:spPr>
          <a:xfrm>
            <a:off x="2298700" y="-44712"/>
            <a:ext cx="7594600" cy="369332"/>
          </a:xfrm>
          <a:prstGeom prst="rect">
            <a:avLst/>
          </a:prstGeom>
          <a:noFill/>
        </p:spPr>
        <p:txBody>
          <a:bodyPr wrap="square">
            <a:spAutoFit/>
          </a:bodyPr>
          <a:lstStyle/>
          <a:p>
            <a:r>
              <a:rPr lang="en-US" dirty="0"/>
              <a:t>Device Overview and Fabrication Process for </a:t>
            </a:r>
            <a:r>
              <a:rPr lang="en-US" sz="1800" dirty="0"/>
              <a:t>High tuning range MEMS capacitor</a:t>
            </a:r>
            <a:endParaRPr lang="en-US" b="1" dirty="0"/>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pic>
        <p:nvPicPr>
          <p:cNvPr id="5" name="Picture 4">
            <a:extLst>
              <a:ext uri="{FF2B5EF4-FFF2-40B4-BE49-F238E27FC236}">
                <a16:creationId xmlns:a16="http://schemas.microsoft.com/office/drawing/2014/main" id="{8412C7F2-18C9-4A2B-B383-AFF7F03D093E}"/>
              </a:ext>
            </a:extLst>
          </p:cNvPr>
          <p:cNvPicPr>
            <a:picLocks noChangeAspect="1"/>
          </p:cNvPicPr>
          <p:nvPr/>
        </p:nvPicPr>
        <p:blipFill>
          <a:blip r:embed="rId3"/>
          <a:stretch>
            <a:fillRect/>
          </a:stretch>
        </p:blipFill>
        <p:spPr>
          <a:xfrm>
            <a:off x="1883301" y="324619"/>
            <a:ext cx="5320163" cy="5849971"/>
          </a:xfrm>
          <a:prstGeom prst="rect">
            <a:avLst/>
          </a:prstGeom>
        </p:spPr>
      </p:pic>
      <p:pic>
        <p:nvPicPr>
          <p:cNvPr id="24" name="Content Placeholder 6">
            <a:extLst>
              <a:ext uri="{FF2B5EF4-FFF2-40B4-BE49-F238E27FC236}">
                <a16:creationId xmlns:a16="http://schemas.microsoft.com/office/drawing/2014/main" id="{B4C2DA53-66FF-41EF-A31E-BC4320D3A46C}"/>
              </a:ext>
            </a:extLst>
          </p:cNvPr>
          <p:cNvPicPr>
            <a:picLocks noGrp="1" noChangeAspect="1"/>
          </p:cNvPicPr>
          <p:nvPr>
            <p:ph idx="1"/>
          </p:nvPr>
        </p:nvPicPr>
        <p:blipFill>
          <a:blip r:embed="rId4"/>
          <a:stretch>
            <a:fillRect/>
          </a:stretch>
        </p:blipFill>
        <p:spPr>
          <a:xfrm>
            <a:off x="138753" y="408610"/>
            <a:ext cx="2009406" cy="2206632"/>
          </a:xfrm>
        </p:spPr>
      </p:pic>
      <p:sp>
        <p:nvSpPr>
          <p:cNvPr id="28" name="Frame 27">
            <a:extLst>
              <a:ext uri="{FF2B5EF4-FFF2-40B4-BE49-F238E27FC236}">
                <a16:creationId xmlns:a16="http://schemas.microsoft.com/office/drawing/2014/main" id="{F634EACC-2CAD-421D-A447-732131DB21C0}"/>
              </a:ext>
            </a:extLst>
          </p:cNvPr>
          <p:cNvSpPr/>
          <p:nvPr/>
        </p:nvSpPr>
        <p:spPr>
          <a:xfrm>
            <a:off x="10089151" y="2217358"/>
            <a:ext cx="2102848" cy="99065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353ACA8-17F1-44DC-86B5-CBDE9A8323FF}"/>
              </a:ext>
            </a:extLst>
          </p:cNvPr>
          <p:cNvSpPr/>
          <p:nvPr/>
        </p:nvSpPr>
        <p:spPr>
          <a:xfrm>
            <a:off x="10878566" y="2352733"/>
            <a:ext cx="439977" cy="718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20C7DD8-3FFA-4E13-824E-856C32CB6C04}"/>
              </a:ext>
            </a:extLst>
          </p:cNvPr>
          <p:cNvSpPr txBox="1"/>
          <p:nvPr/>
        </p:nvSpPr>
        <p:spPr>
          <a:xfrm>
            <a:off x="10708368" y="2025259"/>
            <a:ext cx="1073171"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Mask for (2)</a:t>
            </a:r>
            <a:endParaRPr lang="en-US" sz="1000" dirty="0"/>
          </a:p>
        </p:txBody>
      </p:sp>
      <p:pic>
        <p:nvPicPr>
          <p:cNvPr id="14" name="Picture 13">
            <a:extLst>
              <a:ext uri="{FF2B5EF4-FFF2-40B4-BE49-F238E27FC236}">
                <a16:creationId xmlns:a16="http://schemas.microsoft.com/office/drawing/2014/main" id="{AB74C5C7-F588-4B91-B3E5-A276F024F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7910" y="632166"/>
            <a:ext cx="1894089" cy="1346979"/>
          </a:xfrm>
          <a:prstGeom prst="rect">
            <a:avLst/>
          </a:prstGeom>
        </p:spPr>
      </p:pic>
      <p:sp>
        <p:nvSpPr>
          <p:cNvPr id="34" name="TextBox 33">
            <a:extLst>
              <a:ext uri="{FF2B5EF4-FFF2-40B4-BE49-F238E27FC236}">
                <a16:creationId xmlns:a16="http://schemas.microsoft.com/office/drawing/2014/main" id="{EEA584D0-763E-457C-8ACB-A5D8D1981C8C}"/>
              </a:ext>
            </a:extLst>
          </p:cNvPr>
          <p:cNvSpPr txBox="1"/>
          <p:nvPr/>
        </p:nvSpPr>
        <p:spPr>
          <a:xfrm>
            <a:off x="8675896" y="291661"/>
            <a:ext cx="2980653"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For (b) Need mask here (when using negative PR)</a:t>
            </a:r>
            <a:endParaRPr lang="en-US" sz="1000" dirty="0"/>
          </a:p>
        </p:txBody>
      </p:sp>
      <p:sp>
        <p:nvSpPr>
          <p:cNvPr id="35" name="Frame 34">
            <a:extLst>
              <a:ext uri="{FF2B5EF4-FFF2-40B4-BE49-F238E27FC236}">
                <a16:creationId xmlns:a16="http://schemas.microsoft.com/office/drawing/2014/main" id="{92AF1A7E-D3AB-4640-B099-8969C3D36963}"/>
              </a:ext>
            </a:extLst>
          </p:cNvPr>
          <p:cNvSpPr/>
          <p:nvPr/>
        </p:nvSpPr>
        <p:spPr>
          <a:xfrm>
            <a:off x="10089152" y="3748878"/>
            <a:ext cx="2102848" cy="99065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8A5F200F-89E0-4603-ACD7-F1C922938BFD}"/>
              </a:ext>
            </a:extLst>
          </p:cNvPr>
          <p:cNvSpPr/>
          <p:nvPr/>
        </p:nvSpPr>
        <p:spPr>
          <a:xfrm>
            <a:off x="10399316" y="3884253"/>
            <a:ext cx="1472539" cy="718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59BDAC7-0986-4CC0-B793-34C668BD49A3}"/>
              </a:ext>
            </a:extLst>
          </p:cNvPr>
          <p:cNvSpPr txBox="1"/>
          <p:nvPr/>
        </p:nvSpPr>
        <p:spPr>
          <a:xfrm>
            <a:off x="10598999" y="3554044"/>
            <a:ext cx="1073171"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Mask for (3)</a:t>
            </a:r>
            <a:endParaRPr lang="en-US" sz="1000" dirty="0"/>
          </a:p>
        </p:txBody>
      </p:sp>
      <p:pic>
        <p:nvPicPr>
          <p:cNvPr id="40" name="Picture 39">
            <a:extLst>
              <a:ext uri="{FF2B5EF4-FFF2-40B4-BE49-F238E27FC236}">
                <a16:creationId xmlns:a16="http://schemas.microsoft.com/office/drawing/2014/main" id="{EF0BD686-67F0-4A91-AA6E-E3078845C707}"/>
              </a:ext>
            </a:extLst>
          </p:cNvPr>
          <p:cNvPicPr>
            <a:picLocks noChangeAspect="1"/>
          </p:cNvPicPr>
          <p:nvPr/>
        </p:nvPicPr>
        <p:blipFill>
          <a:blip r:embed="rId6"/>
          <a:stretch>
            <a:fillRect/>
          </a:stretch>
        </p:blipFill>
        <p:spPr>
          <a:xfrm>
            <a:off x="7443406" y="721945"/>
            <a:ext cx="2114659" cy="1035103"/>
          </a:xfrm>
          <a:prstGeom prst="rect">
            <a:avLst/>
          </a:prstGeom>
        </p:spPr>
      </p:pic>
      <p:sp>
        <p:nvSpPr>
          <p:cNvPr id="42" name="TextBox 41">
            <a:extLst>
              <a:ext uri="{FF2B5EF4-FFF2-40B4-BE49-F238E27FC236}">
                <a16:creationId xmlns:a16="http://schemas.microsoft.com/office/drawing/2014/main" id="{8057BA2F-DCA7-43D5-A0D7-C95BA58AF969}"/>
              </a:ext>
            </a:extLst>
          </p:cNvPr>
          <p:cNvSpPr txBox="1"/>
          <p:nvPr/>
        </p:nvSpPr>
        <p:spPr>
          <a:xfrm>
            <a:off x="7203464" y="536435"/>
            <a:ext cx="2594544" cy="246221"/>
          </a:xfrm>
          <a:prstGeom prst="rect">
            <a:avLst/>
          </a:prstGeom>
          <a:noFill/>
        </p:spPr>
        <p:txBody>
          <a:bodyPr wrap="square">
            <a:spAutoFit/>
          </a:bodyPr>
          <a:lstStyle/>
          <a:p>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 Deposition and patterning of the gold layer. </a:t>
            </a:r>
            <a:endParaRPr lang="en-US" dirty="0"/>
          </a:p>
        </p:txBody>
      </p:sp>
      <p:sp>
        <p:nvSpPr>
          <p:cNvPr id="43" name="TextBox 42">
            <a:extLst>
              <a:ext uri="{FF2B5EF4-FFF2-40B4-BE49-F238E27FC236}">
                <a16:creationId xmlns:a16="http://schemas.microsoft.com/office/drawing/2014/main" id="{91B1B45B-AF48-4B5D-AF9C-541BAAA1E50C}"/>
              </a:ext>
            </a:extLst>
          </p:cNvPr>
          <p:cNvSpPr txBox="1"/>
          <p:nvPr/>
        </p:nvSpPr>
        <p:spPr>
          <a:xfrm>
            <a:off x="10708367" y="467542"/>
            <a:ext cx="1073171"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Mask for (1)</a:t>
            </a:r>
            <a:endParaRPr lang="en-US" sz="1000" dirty="0"/>
          </a:p>
        </p:txBody>
      </p:sp>
      <p:pic>
        <p:nvPicPr>
          <p:cNvPr id="44" name="Picture 43">
            <a:extLst>
              <a:ext uri="{FF2B5EF4-FFF2-40B4-BE49-F238E27FC236}">
                <a16:creationId xmlns:a16="http://schemas.microsoft.com/office/drawing/2014/main" id="{BD634FB2-4101-480A-AAD2-5CE75D8138B4}"/>
              </a:ext>
            </a:extLst>
          </p:cNvPr>
          <p:cNvPicPr>
            <a:picLocks noChangeAspect="1"/>
          </p:cNvPicPr>
          <p:nvPr/>
        </p:nvPicPr>
        <p:blipFill>
          <a:blip r:embed="rId7"/>
          <a:stretch>
            <a:fillRect/>
          </a:stretch>
        </p:blipFill>
        <p:spPr>
          <a:xfrm rot="10800000">
            <a:off x="7479001" y="2203486"/>
            <a:ext cx="2057506" cy="990651"/>
          </a:xfrm>
          <a:prstGeom prst="rect">
            <a:avLst/>
          </a:prstGeom>
        </p:spPr>
      </p:pic>
      <p:sp>
        <p:nvSpPr>
          <p:cNvPr id="48" name="TextBox 47">
            <a:extLst>
              <a:ext uri="{FF2B5EF4-FFF2-40B4-BE49-F238E27FC236}">
                <a16:creationId xmlns:a16="http://schemas.microsoft.com/office/drawing/2014/main" id="{C937D84B-9CA9-42D1-9BB7-1F3A4214BE30}"/>
              </a:ext>
            </a:extLst>
          </p:cNvPr>
          <p:cNvSpPr txBox="1"/>
          <p:nvPr/>
        </p:nvSpPr>
        <p:spPr>
          <a:xfrm>
            <a:off x="7240949" y="1979145"/>
            <a:ext cx="1721773" cy="246221"/>
          </a:xfrm>
          <a:prstGeom prst="rect">
            <a:avLst/>
          </a:prstGeom>
          <a:noFill/>
        </p:spPr>
        <p:txBody>
          <a:bodyPr wrap="square">
            <a:spAutoFit/>
          </a:bodyPr>
          <a:lstStyle/>
          <a:p>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 Handle layer first etching. </a:t>
            </a:r>
            <a:endParaRPr lang="en-US" dirty="0"/>
          </a:p>
        </p:txBody>
      </p:sp>
      <p:sp>
        <p:nvSpPr>
          <p:cNvPr id="52" name="TextBox 51">
            <a:extLst>
              <a:ext uri="{FF2B5EF4-FFF2-40B4-BE49-F238E27FC236}">
                <a16:creationId xmlns:a16="http://schemas.microsoft.com/office/drawing/2014/main" id="{F5D09CD6-7992-4FD2-AD13-8BDD329DB2DF}"/>
              </a:ext>
            </a:extLst>
          </p:cNvPr>
          <p:cNvSpPr txBox="1"/>
          <p:nvPr/>
        </p:nvSpPr>
        <p:spPr>
          <a:xfrm>
            <a:off x="7240949" y="3502657"/>
            <a:ext cx="1903021" cy="246221"/>
          </a:xfrm>
          <a:prstGeom prst="rect">
            <a:avLst/>
          </a:prstGeom>
          <a:noFill/>
        </p:spPr>
        <p:txBody>
          <a:bodyPr wrap="square">
            <a:spAutoFit/>
          </a:bodyPr>
          <a:lstStyle/>
          <a:p>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 Handle layer second etching. </a:t>
            </a:r>
            <a:endParaRPr lang="en-US" dirty="0"/>
          </a:p>
        </p:txBody>
      </p:sp>
      <p:pic>
        <p:nvPicPr>
          <p:cNvPr id="53" name="Picture 52">
            <a:extLst>
              <a:ext uri="{FF2B5EF4-FFF2-40B4-BE49-F238E27FC236}">
                <a16:creationId xmlns:a16="http://schemas.microsoft.com/office/drawing/2014/main" id="{2DFD32EF-587B-4702-9CE8-EB4E845EBEE2}"/>
              </a:ext>
            </a:extLst>
          </p:cNvPr>
          <p:cNvPicPr>
            <a:picLocks noChangeAspect="1"/>
          </p:cNvPicPr>
          <p:nvPr/>
        </p:nvPicPr>
        <p:blipFill>
          <a:blip r:embed="rId8"/>
          <a:stretch>
            <a:fillRect/>
          </a:stretch>
        </p:blipFill>
        <p:spPr>
          <a:xfrm rot="10800000">
            <a:off x="7442330" y="3762949"/>
            <a:ext cx="2114659" cy="1035103"/>
          </a:xfrm>
          <a:prstGeom prst="rect">
            <a:avLst/>
          </a:prstGeom>
        </p:spPr>
      </p:pic>
      <p:sp>
        <p:nvSpPr>
          <p:cNvPr id="26" name="TextBox 25">
            <a:extLst>
              <a:ext uri="{FF2B5EF4-FFF2-40B4-BE49-F238E27FC236}">
                <a16:creationId xmlns:a16="http://schemas.microsoft.com/office/drawing/2014/main" id="{728CD169-B6F5-4E71-B4CA-E53F6DF9B0CA}"/>
              </a:ext>
            </a:extLst>
          </p:cNvPr>
          <p:cNvSpPr txBox="1"/>
          <p:nvPr/>
        </p:nvSpPr>
        <p:spPr>
          <a:xfrm>
            <a:off x="157008" y="2712166"/>
            <a:ext cx="1921616" cy="2708434"/>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MEMS comb structured variable capacitor at 20GHz that features a wide capacitance tuning range of 200% yet avoids unwanted coupling through the springs. This new varactor consists of three comb structures - two of which are anchored to the substrate, while the third, which capacitively couples the two anchored ones, is movable, suspended on mechanical springs. This new design decouples the mechanical mechanism from the RF capacitor and allows an independent optimal design of the two. </a:t>
            </a:r>
          </a:p>
        </p:txBody>
      </p:sp>
      <p:grpSp>
        <p:nvGrpSpPr>
          <p:cNvPr id="27" name="Group 26">
            <a:extLst>
              <a:ext uri="{FF2B5EF4-FFF2-40B4-BE49-F238E27FC236}">
                <a16:creationId xmlns:a16="http://schemas.microsoft.com/office/drawing/2014/main" id="{3CD58354-54E7-4BB6-B703-AE63F8194EF3}"/>
              </a:ext>
            </a:extLst>
          </p:cNvPr>
          <p:cNvGrpSpPr/>
          <p:nvPr/>
        </p:nvGrpSpPr>
        <p:grpSpPr>
          <a:xfrm>
            <a:off x="0" y="6321564"/>
            <a:ext cx="12192000" cy="475625"/>
            <a:chOff x="0" y="6321564"/>
            <a:chExt cx="12192000" cy="475625"/>
          </a:xfrm>
        </p:grpSpPr>
        <p:grpSp>
          <p:nvGrpSpPr>
            <p:cNvPr id="29" name="Group 28">
              <a:extLst>
                <a:ext uri="{FF2B5EF4-FFF2-40B4-BE49-F238E27FC236}">
                  <a16:creationId xmlns:a16="http://schemas.microsoft.com/office/drawing/2014/main" id="{A7709AF1-0A3B-490D-9CCA-1F785182767E}"/>
                </a:ext>
              </a:extLst>
            </p:cNvPr>
            <p:cNvGrpSpPr/>
            <p:nvPr/>
          </p:nvGrpSpPr>
          <p:grpSpPr>
            <a:xfrm>
              <a:off x="0" y="6321564"/>
              <a:ext cx="12192000" cy="475625"/>
              <a:chOff x="1965367" y="6321564"/>
              <a:chExt cx="10022042" cy="475625"/>
            </a:xfrm>
          </p:grpSpPr>
          <p:cxnSp>
            <p:nvCxnSpPr>
              <p:cNvPr id="33" name="Straight Connector 32">
                <a:extLst>
                  <a:ext uri="{FF2B5EF4-FFF2-40B4-BE49-F238E27FC236}">
                    <a16:creationId xmlns:a16="http://schemas.microsoft.com/office/drawing/2014/main" id="{A1157D0A-D383-4445-9AC5-15D3385287FF}"/>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8" name="Picture 2">
                <a:extLst>
                  <a:ext uri="{FF2B5EF4-FFF2-40B4-BE49-F238E27FC236}">
                    <a16:creationId xmlns:a16="http://schemas.microsoft.com/office/drawing/2014/main" id="{4CAC7F09-5120-4383-9F5B-AC253DECC4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a:extLst>
                <a:ext uri="{FF2B5EF4-FFF2-40B4-BE49-F238E27FC236}">
                  <a16:creationId xmlns:a16="http://schemas.microsoft.com/office/drawing/2014/main" id="{E23F93B7-5619-45F3-ADF7-C6BD69277C02}"/>
                </a:ext>
              </a:extLst>
            </p:cNvPr>
            <p:cNvPicPr>
              <a:picLocks noChangeAspect="1"/>
            </p:cNvPicPr>
            <p:nvPr/>
          </p:nvPicPr>
          <p:blipFill>
            <a:blip r:embed="rId10"/>
            <a:stretch>
              <a:fillRect/>
            </a:stretch>
          </p:blipFill>
          <p:spPr>
            <a:xfrm>
              <a:off x="10883447" y="6372221"/>
              <a:ext cx="1127083" cy="365826"/>
            </a:xfrm>
            <a:prstGeom prst="rect">
              <a:avLst/>
            </a:prstGeom>
          </p:spPr>
        </p:pic>
      </p:grpSp>
    </p:spTree>
    <p:extLst>
      <p:ext uri="{BB962C8B-B14F-4D97-AF65-F5344CB8AC3E}">
        <p14:creationId xmlns:p14="http://schemas.microsoft.com/office/powerpoint/2010/main" val="4275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A84A-528A-415F-879A-7168704F86BA}"/>
              </a:ext>
            </a:extLst>
          </p:cNvPr>
          <p:cNvSpPr>
            <a:spLocks noGrp="1"/>
          </p:cNvSpPr>
          <p:nvPr>
            <p:ph type="title"/>
          </p:nvPr>
        </p:nvSpPr>
        <p:spPr>
          <a:xfrm>
            <a:off x="2792096" y="171340"/>
            <a:ext cx="6118933" cy="581971"/>
          </a:xfrm>
        </p:spPr>
        <p:txBody>
          <a:bodyPr anchor="ctr">
            <a:normAutofit/>
          </a:bodyPr>
          <a:lstStyle/>
          <a:p>
            <a:r>
              <a:rPr lang="en-US" sz="3200" dirty="0">
                <a:solidFill>
                  <a:srgbClr val="FFFFFF"/>
                </a:solidFill>
              </a:rPr>
              <a:t>Fab steps in details with mask</a:t>
            </a:r>
          </a:p>
        </p:txBody>
      </p:sp>
      <p:grpSp>
        <p:nvGrpSpPr>
          <p:cNvPr id="38" name="Group 37">
            <a:extLst>
              <a:ext uri="{FF2B5EF4-FFF2-40B4-BE49-F238E27FC236}">
                <a16:creationId xmlns:a16="http://schemas.microsoft.com/office/drawing/2014/main" id="{B8DB0122-96DB-4FAB-9CD7-FAECC9CE700F}"/>
              </a:ext>
            </a:extLst>
          </p:cNvPr>
          <p:cNvGrpSpPr/>
          <p:nvPr/>
        </p:nvGrpSpPr>
        <p:grpSpPr>
          <a:xfrm>
            <a:off x="4440379" y="843994"/>
            <a:ext cx="3040085" cy="1290658"/>
            <a:chOff x="4370118" y="1754278"/>
            <a:chExt cx="3040085" cy="1290658"/>
          </a:xfrm>
        </p:grpSpPr>
        <p:sp>
          <p:nvSpPr>
            <p:cNvPr id="15" name="Rectangle 14">
              <a:extLst>
                <a:ext uri="{FF2B5EF4-FFF2-40B4-BE49-F238E27FC236}">
                  <a16:creationId xmlns:a16="http://schemas.microsoft.com/office/drawing/2014/main" id="{871B8200-C747-4E4B-9BBE-138A47A7658E}"/>
                </a:ext>
              </a:extLst>
            </p:cNvPr>
            <p:cNvSpPr/>
            <p:nvPr/>
          </p:nvSpPr>
          <p:spPr>
            <a:xfrm>
              <a:off x="4370118" y="2100848"/>
              <a:ext cx="2962893" cy="944088"/>
            </a:xfrm>
            <a:prstGeom prst="rect">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a:t>
              </a:r>
            </a:p>
          </p:txBody>
        </p:sp>
        <p:sp>
          <p:nvSpPr>
            <p:cNvPr id="35" name="TextBox 34">
              <a:extLst>
                <a:ext uri="{FF2B5EF4-FFF2-40B4-BE49-F238E27FC236}">
                  <a16:creationId xmlns:a16="http://schemas.microsoft.com/office/drawing/2014/main" id="{0A6659BC-E5DE-4EC2-9F04-F87E257754EE}"/>
                </a:ext>
              </a:extLst>
            </p:cNvPr>
            <p:cNvSpPr txBox="1"/>
            <p:nvPr/>
          </p:nvSpPr>
          <p:spPr>
            <a:xfrm>
              <a:off x="4510644" y="1754278"/>
              <a:ext cx="2899559" cy="369332"/>
            </a:xfrm>
            <a:prstGeom prst="rect">
              <a:avLst/>
            </a:prstGeom>
            <a:noFill/>
          </p:spPr>
          <p:txBody>
            <a:bodyPr wrap="square">
              <a:spAutoFit/>
            </a:bodyPr>
            <a:lstStyle/>
            <a:p>
              <a:pPr algn="ctr"/>
              <a:r>
                <a:rPr lang="en-US" dirty="0"/>
                <a:t>1. Start with a Silicon wafer.</a:t>
              </a:r>
            </a:p>
          </p:txBody>
        </p:sp>
      </p:grpSp>
      <p:grpSp>
        <p:nvGrpSpPr>
          <p:cNvPr id="36" name="Group 35">
            <a:extLst>
              <a:ext uri="{FF2B5EF4-FFF2-40B4-BE49-F238E27FC236}">
                <a16:creationId xmlns:a16="http://schemas.microsoft.com/office/drawing/2014/main" id="{5892BA88-2DC2-41B6-A4FC-718F69754128}"/>
              </a:ext>
            </a:extLst>
          </p:cNvPr>
          <p:cNvGrpSpPr/>
          <p:nvPr/>
        </p:nvGrpSpPr>
        <p:grpSpPr>
          <a:xfrm>
            <a:off x="2114546" y="2225335"/>
            <a:ext cx="7614557" cy="1487352"/>
            <a:chOff x="2153144" y="3200195"/>
            <a:chExt cx="7614557" cy="1487352"/>
          </a:xfrm>
        </p:grpSpPr>
        <p:grpSp>
          <p:nvGrpSpPr>
            <p:cNvPr id="21" name="Group 20">
              <a:extLst>
                <a:ext uri="{FF2B5EF4-FFF2-40B4-BE49-F238E27FC236}">
                  <a16:creationId xmlns:a16="http://schemas.microsoft.com/office/drawing/2014/main" id="{7CD0258E-3F48-4DA8-8002-C947C96F48C7}"/>
                </a:ext>
              </a:extLst>
            </p:cNvPr>
            <p:cNvGrpSpPr/>
            <p:nvPr/>
          </p:nvGrpSpPr>
          <p:grpSpPr>
            <a:xfrm>
              <a:off x="4370118" y="3559246"/>
              <a:ext cx="2962893" cy="1128301"/>
              <a:chOff x="540326" y="2907865"/>
              <a:chExt cx="2962893" cy="1128301"/>
            </a:xfrm>
          </p:grpSpPr>
          <p:sp>
            <p:nvSpPr>
              <p:cNvPr id="24" name="Rectangle 23">
                <a:extLst>
                  <a:ext uri="{FF2B5EF4-FFF2-40B4-BE49-F238E27FC236}">
                    <a16:creationId xmlns:a16="http://schemas.microsoft.com/office/drawing/2014/main" id="{32EB1D9C-8554-4B44-AC2D-5802B14C2EE3}"/>
                  </a:ext>
                </a:extLst>
              </p:cNvPr>
              <p:cNvSpPr/>
              <p:nvPr/>
            </p:nvSpPr>
            <p:spPr>
              <a:xfrm>
                <a:off x="540326" y="3092078"/>
                <a:ext cx="2962893" cy="944088"/>
              </a:xfrm>
              <a:prstGeom prst="rect">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a:t>
                </a:r>
              </a:p>
            </p:txBody>
          </p:sp>
          <p:sp>
            <p:nvSpPr>
              <p:cNvPr id="17" name="Rectangle 16">
                <a:extLst>
                  <a:ext uri="{FF2B5EF4-FFF2-40B4-BE49-F238E27FC236}">
                    <a16:creationId xmlns:a16="http://schemas.microsoft.com/office/drawing/2014/main" id="{BE5F099D-18F5-47BE-B534-A4AAA15AC13B}"/>
                  </a:ext>
                </a:extLst>
              </p:cNvPr>
              <p:cNvSpPr/>
              <p:nvPr/>
            </p:nvSpPr>
            <p:spPr>
              <a:xfrm>
                <a:off x="540326" y="2907865"/>
                <a:ext cx="2962893" cy="18421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SiO</a:t>
                </a:r>
                <a:r>
                  <a:rPr lang="en-US" baseline="-25000" dirty="0"/>
                  <a:t>2</a:t>
                </a:r>
              </a:p>
            </p:txBody>
          </p:sp>
        </p:grpSp>
        <p:sp>
          <p:nvSpPr>
            <p:cNvPr id="37" name="TextBox 36">
              <a:extLst>
                <a:ext uri="{FF2B5EF4-FFF2-40B4-BE49-F238E27FC236}">
                  <a16:creationId xmlns:a16="http://schemas.microsoft.com/office/drawing/2014/main" id="{67DF89A6-D5DF-44BC-BA0A-79EB7538BB63}"/>
                </a:ext>
              </a:extLst>
            </p:cNvPr>
            <p:cNvSpPr txBox="1"/>
            <p:nvPr/>
          </p:nvSpPr>
          <p:spPr>
            <a:xfrm>
              <a:off x="2153144" y="3200195"/>
              <a:ext cx="7614557" cy="369332"/>
            </a:xfrm>
            <a:prstGeom prst="rect">
              <a:avLst/>
            </a:prstGeom>
            <a:noFill/>
          </p:spPr>
          <p:txBody>
            <a:bodyPr wrap="square">
              <a:spAutoFit/>
            </a:bodyPr>
            <a:lstStyle/>
            <a:p>
              <a:pPr algn="ctr"/>
              <a:r>
                <a:rPr lang="en-US" dirty="0"/>
                <a:t>2. RCA clean, LPCVD, deposit a 3 microns of oxide layer as sacrificial layer</a:t>
              </a:r>
            </a:p>
          </p:txBody>
        </p:sp>
      </p:grpSp>
      <p:grpSp>
        <p:nvGrpSpPr>
          <p:cNvPr id="40" name="Group 39">
            <a:extLst>
              <a:ext uri="{FF2B5EF4-FFF2-40B4-BE49-F238E27FC236}">
                <a16:creationId xmlns:a16="http://schemas.microsoft.com/office/drawing/2014/main" id="{86AB9567-C077-43A5-9DEB-2318833D87A7}"/>
              </a:ext>
            </a:extLst>
          </p:cNvPr>
          <p:cNvGrpSpPr/>
          <p:nvPr/>
        </p:nvGrpSpPr>
        <p:grpSpPr>
          <a:xfrm>
            <a:off x="1572733" y="3886619"/>
            <a:ext cx="8557657" cy="1681102"/>
            <a:chOff x="1572735" y="4861479"/>
            <a:chExt cx="8557657" cy="1681102"/>
          </a:xfrm>
        </p:grpSpPr>
        <p:grpSp>
          <p:nvGrpSpPr>
            <p:cNvPr id="19" name="Group 18">
              <a:extLst>
                <a:ext uri="{FF2B5EF4-FFF2-40B4-BE49-F238E27FC236}">
                  <a16:creationId xmlns:a16="http://schemas.microsoft.com/office/drawing/2014/main" id="{B361F400-53D5-4B32-984D-CA97701E4D54}"/>
                </a:ext>
              </a:extLst>
            </p:cNvPr>
            <p:cNvGrpSpPr/>
            <p:nvPr/>
          </p:nvGrpSpPr>
          <p:grpSpPr>
            <a:xfrm>
              <a:off x="4370119" y="5414280"/>
              <a:ext cx="2962894" cy="1128301"/>
              <a:chOff x="540325" y="4897704"/>
              <a:chExt cx="2962894" cy="1128301"/>
            </a:xfrm>
          </p:grpSpPr>
          <p:sp>
            <p:nvSpPr>
              <p:cNvPr id="25" name="Rectangle 24">
                <a:extLst>
                  <a:ext uri="{FF2B5EF4-FFF2-40B4-BE49-F238E27FC236}">
                    <a16:creationId xmlns:a16="http://schemas.microsoft.com/office/drawing/2014/main" id="{A4BFC298-271B-4C3C-80D7-8579B1522A8B}"/>
                  </a:ext>
                </a:extLst>
              </p:cNvPr>
              <p:cNvSpPr/>
              <p:nvPr/>
            </p:nvSpPr>
            <p:spPr>
              <a:xfrm>
                <a:off x="540326" y="5081917"/>
                <a:ext cx="2962893" cy="944088"/>
              </a:xfrm>
              <a:prstGeom prst="rect">
                <a:avLst/>
              </a:prstGeom>
              <a:solidFill>
                <a:schemeClr val="tx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a:t>
                </a:r>
              </a:p>
            </p:txBody>
          </p:sp>
          <p:sp>
            <p:nvSpPr>
              <p:cNvPr id="26" name="Rectangle 25">
                <a:extLst>
                  <a:ext uri="{FF2B5EF4-FFF2-40B4-BE49-F238E27FC236}">
                    <a16:creationId xmlns:a16="http://schemas.microsoft.com/office/drawing/2014/main" id="{B2B101DA-8CEE-418F-ADD0-E206BFEDF4E9}"/>
                  </a:ext>
                </a:extLst>
              </p:cNvPr>
              <p:cNvSpPr/>
              <p:nvPr/>
            </p:nvSpPr>
            <p:spPr>
              <a:xfrm>
                <a:off x="540325" y="4897704"/>
                <a:ext cx="2962893" cy="18421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SiO</a:t>
                </a:r>
                <a:r>
                  <a:rPr lang="en-US" baseline="-25000" dirty="0"/>
                  <a:t>2</a:t>
                </a:r>
              </a:p>
            </p:txBody>
          </p:sp>
        </p:grpSp>
        <p:sp>
          <p:nvSpPr>
            <p:cNvPr id="39" name="TextBox 38">
              <a:extLst>
                <a:ext uri="{FF2B5EF4-FFF2-40B4-BE49-F238E27FC236}">
                  <a16:creationId xmlns:a16="http://schemas.microsoft.com/office/drawing/2014/main" id="{147D9419-0CD8-4048-8E24-7B046C5F4DE2}"/>
                </a:ext>
              </a:extLst>
            </p:cNvPr>
            <p:cNvSpPr txBox="1"/>
            <p:nvPr/>
          </p:nvSpPr>
          <p:spPr>
            <a:xfrm>
              <a:off x="1572735" y="4861479"/>
              <a:ext cx="8557657" cy="646331"/>
            </a:xfrm>
            <a:prstGeom prst="rect">
              <a:avLst/>
            </a:prstGeom>
            <a:noFill/>
          </p:spPr>
          <p:txBody>
            <a:bodyPr wrap="square">
              <a:spAutoFit/>
            </a:bodyPr>
            <a:lstStyle/>
            <a:p>
              <a:pPr algn="ctr"/>
              <a:r>
                <a:rPr lang="en-US" dirty="0"/>
                <a:t>3. Photolithography, spin coat 4 microns of positive photoresist and expose with mask 1. (To create space to anchors)</a:t>
              </a:r>
            </a:p>
          </p:txBody>
        </p:sp>
      </p:grpSp>
    </p:spTree>
    <p:extLst>
      <p:ext uri="{BB962C8B-B14F-4D97-AF65-F5344CB8AC3E}">
        <p14:creationId xmlns:p14="http://schemas.microsoft.com/office/powerpoint/2010/main" val="296382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675861855">
            <a:extLst>
              <a:ext uri="{FF2B5EF4-FFF2-40B4-BE49-F238E27FC236}">
                <a16:creationId xmlns:a16="http://schemas.microsoft.com/office/drawing/2014/main" id="{FBA1F25A-77FF-4ED9-94B8-6C493063840E}"/>
              </a:ext>
            </a:extLst>
          </p:cNvPr>
          <p:cNvSpPr/>
          <p:nvPr/>
        </p:nvSpPr>
        <p:spPr>
          <a:xfrm>
            <a:off x="4194617" y="638959"/>
            <a:ext cx="2305779" cy="74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51" name="Group 50">
            <a:extLst>
              <a:ext uri="{FF2B5EF4-FFF2-40B4-BE49-F238E27FC236}">
                <a16:creationId xmlns:a16="http://schemas.microsoft.com/office/drawing/2014/main" id="{7030E065-A116-4309-84FC-07D7031D47FA}"/>
              </a:ext>
            </a:extLst>
          </p:cNvPr>
          <p:cNvGrpSpPr/>
          <p:nvPr/>
        </p:nvGrpSpPr>
        <p:grpSpPr>
          <a:xfrm>
            <a:off x="989" y="56358"/>
            <a:ext cx="12147467" cy="1296232"/>
            <a:chOff x="989" y="56358"/>
            <a:chExt cx="12147467" cy="1296232"/>
          </a:xfrm>
        </p:grpSpPr>
        <p:sp>
          <p:nvSpPr>
            <p:cNvPr id="18" name="TextBox 17">
              <a:extLst>
                <a:ext uri="{FF2B5EF4-FFF2-40B4-BE49-F238E27FC236}">
                  <a16:creationId xmlns:a16="http://schemas.microsoft.com/office/drawing/2014/main" id="{B5E2731D-6611-4CFC-9F03-D647FF573ED0}"/>
                </a:ext>
              </a:extLst>
            </p:cNvPr>
            <p:cNvSpPr txBox="1"/>
            <p:nvPr/>
          </p:nvSpPr>
          <p:spPr>
            <a:xfrm>
              <a:off x="989" y="56358"/>
              <a:ext cx="12147467" cy="363843"/>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4. Photolithography, spin coat 4 microns of positive photoresist and expose with mask 1. (To create space to anchors)</a:t>
              </a:r>
            </a:p>
          </p:txBody>
        </p:sp>
        <p:sp>
          <p:nvSpPr>
            <p:cNvPr id="19" name="矩形 1135737919">
              <a:extLst>
                <a:ext uri="{FF2B5EF4-FFF2-40B4-BE49-F238E27FC236}">
                  <a16:creationId xmlns:a16="http://schemas.microsoft.com/office/drawing/2014/main" id="{04201362-0130-400A-9ED5-C67C7BD30988}"/>
                </a:ext>
              </a:extLst>
            </p:cNvPr>
            <p:cNvSpPr/>
            <p:nvPr/>
          </p:nvSpPr>
          <p:spPr>
            <a:xfrm>
              <a:off x="4194617" y="713517"/>
              <a:ext cx="2305779" cy="63907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21" name="矩形 1698074789">
              <a:extLst>
                <a:ext uri="{FF2B5EF4-FFF2-40B4-BE49-F238E27FC236}">
                  <a16:creationId xmlns:a16="http://schemas.microsoft.com/office/drawing/2014/main" id="{5790B53F-C792-4E44-B732-7422DD452CB5}"/>
                </a:ext>
              </a:extLst>
            </p:cNvPr>
            <p:cNvSpPr/>
            <p:nvPr/>
          </p:nvSpPr>
          <p:spPr>
            <a:xfrm>
              <a:off x="4476971" y="512397"/>
              <a:ext cx="1752006" cy="12593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 </a:t>
              </a:r>
            </a:p>
          </p:txBody>
        </p:sp>
      </p:grpSp>
      <p:grpSp>
        <p:nvGrpSpPr>
          <p:cNvPr id="48" name="Group 47">
            <a:extLst>
              <a:ext uri="{FF2B5EF4-FFF2-40B4-BE49-F238E27FC236}">
                <a16:creationId xmlns:a16="http://schemas.microsoft.com/office/drawing/2014/main" id="{3EA592B8-30AA-443B-8E59-FAFE5F921476}"/>
              </a:ext>
            </a:extLst>
          </p:cNvPr>
          <p:cNvGrpSpPr/>
          <p:nvPr/>
        </p:nvGrpSpPr>
        <p:grpSpPr>
          <a:xfrm>
            <a:off x="0" y="1547846"/>
            <a:ext cx="6500396" cy="1536667"/>
            <a:chOff x="0" y="1547846"/>
            <a:chExt cx="6500396" cy="1536667"/>
          </a:xfrm>
        </p:grpSpPr>
        <p:sp>
          <p:nvSpPr>
            <p:cNvPr id="27" name="TextBox 26">
              <a:extLst>
                <a:ext uri="{FF2B5EF4-FFF2-40B4-BE49-F238E27FC236}">
                  <a16:creationId xmlns:a16="http://schemas.microsoft.com/office/drawing/2014/main" id="{CB669006-3FB4-4304-A14E-584C91AF7680}"/>
                </a:ext>
              </a:extLst>
            </p:cNvPr>
            <p:cNvSpPr txBox="1"/>
            <p:nvPr/>
          </p:nvSpPr>
          <p:spPr>
            <a:xfrm>
              <a:off x="0" y="1547846"/>
              <a:ext cx="6341423" cy="767711"/>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5. BOE etch through oxide layer.</a:t>
              </a:r>
            </a:p>
            <a:p>
              <a:pPr marR="0" lvl="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rPr>
                <a:t>6. </a:t>
              </a:r>
              <a:r>
                <a:rPr lang="en-US" sz="1800" dirty="0">
                  <a:effectLst/>
                  <a:latin typeface="Times New Roman" panose="02020603050405020304" pitchFamily="18" charset="0"/>
                  <a:ea typeface="Times New Roman" panose="02020603050405020304" pitchFamily="18" charset="0"/>
                </a:rPr>
                <a:t>Use piranha to remove photoresist and perform RCA clean.</a:t>
              </a:r>
            </a:p>
          </p:txBody>
        </p:sp>
        <p:sp>
          <p:nvSpPr>
            <p:cNvPr id="28" name="矩形 1772187476">
              <a:extLst>
                <a:ext uri="{FF2B5EF4-FFF2-40B4-BE49-F238E27FC236}">
                  <a16:creationId xmlns:a16="http://schemas.microsoft.com/office/drawing/2014/main" id="{727C248A-7FEE-4D47-B9A0-52F337829C0F}"/>
                </a:ext>
              </a:extLst>
            </p:cNvPr>
            <p:cNvSpPr/>
            <p:nvPr/>
          </p:nvSpPr>
          <p:spPr>
            <a:xfrm>
              <a:off x="4229001" y="2436813"/>
              <a:ext cx="2271395" cy="647700"/>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29" name="矩形 1119193982">
              <a:extLst>
                <a:ext uri="{FF2B5EF4-FFF2-40B4-BE49-F238E27FC236}">
                  <a16:creationId xmlns:a16="http://schemas.microsoft.com/office/drawing/2014/main" id="{9E59A9F9-E1B3-471C-8086-EE062AB54253}"/>
                </a:ext>
              </a:extLst>
            </p:cNvPr>
            <p:cNvSpPr/>
            <p:nvPr/>
          </p:nvSpPr>
          <p:spPr>
            <a:xfrm>
              <a:off x="4432836" y="2339023"/>
              <a:ext cx="1880870" cy="984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9" name="Group 48">
            <a:extLst>
              <a:ext uri="{FF2B5EF4-FFF2-40B4-BE49-F238E27FC236}">
                <a16:creationId xmlns:a16="http://schemas.microsoft.com/office/drawing/2014/main" id="{BC0D8549-88B7-42CF-8F1F-520ABA27C10F}"/>
              </a:ext>
            </a:extLst>
          </p:cNvPr>
          <p:cNvGrpSpPr/>
          <p:nvPr/>
        </p:nvGrpSpPr>
        <p:grpSpPr>
          <a:xfrm>
            <a:off x="-1" y="3142290"/>
            <a:ext cx="10301844" cy="1275613"/>
            <a:chOff x="-1" y="3142290"/>
            <a:chExt cx="10301844" cy="1275613"/>
          </a:xfrm>
        </p:grpSpPr>
        <p:sp>
          <p:nvSpPr>
            <p:cNvPr id="34" name="TextBox 33">
              <a:extLst>
                <a:ext uri="{FF2B5EF4-FFF2-40B4-BE49-F238E27FC236}">
                  <a16:creationId xmlns:a16="http://schemas.microsoft.com/office/drawing/2014/main" id="{470AC106-D5F5-4984-AEA6-2657CC0635EA}"/>
                </a:ext>
              </a:extLst>
            </p:cNvPr>
            <p:cNvSpPr txBox="1"/>
            <p:nvPr/>
          </p:nvSpPr>
          <p:spPr>
            <a:xfrm>
              <a:off x="-1" y="3142290"/>
              <a:ext cx="10301844" cy="368755"/>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7. Deposit 2 microns of polysilicon on top of oxide layer. (Anchor thickness will be 4microns)</a:t>
              </a:r>
            </a:p>
          </p:txBody>
        </p:sp>
        <p:sp>
          <p:nvSpPr>
            <p:cNvPr id="35" name="矩形 576497153">
              <a:extLst>
                <a:ext uri="{FF2B5EF4-FFF2-40B4-BE49-F238E27FC236}">
                  <a16:creationId xmlns:a16="http://schemas.microsoft.com/office/drawing/2014/main" id="{E2D96298-4533-4091-99EC-82B5404CEA79}"/>
                </a:ext>
              </a:extLst>
            </p:cNvPr>
            <p:cNvSpPr/>
            <p:nvPr/>
          </p:nvSpPr>
          <p:spPr>
            <a:xfrm>
              <a:off x="4171216" y="3779728"/>
              <a:ext cx="2329180" cy="638175"/>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36" name="矩形 1493670298">
              <a:extLst>
                <a:ext uri="{FF2B5EF4-FFF2-40B4-BE49-F238E27FC236}">
                  <a16:creationId xmlns:a16="http://schemas.microsoft.com/office/drawing/2014/main" id="{2E7E2DC8-5781-498C-BB9B-ECAD8744F03E}"/>
                </a:ext>
              </a:extLst>
            </p:cNvPr>
            <p:cNvSpPr/>
            <p:nvPr/>
          </p:nvSpPr>
          <p:spPr>
            <a:xfrm>
              <a:off x="4176931" y="3552398"/>
              <a:ext cx="2322830" cy="2286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矩形 1750924213">
              <a:extLst>
                <a:ext uri="{FF2B5EF4-FFF2-40B4-BE49-F238E27FC236}">
                  <a16:creationId xmlns:a16="http://schemas.microsoft.com/office/drawing/2014/main" id="{B734974F-533F-4831-8FCF-3F360D43B053}"/>
                </a:ext>
              </a:extLst>
            </p:cNvPr>
            <p:cNvSpPr/>
            <p:nvPr/>
          </p:nvSpPr>
          <p:spPr>
            <a:xfrm>
              <a:off x="4526181" y="3690193"/>
              <a:ext cx="1618615" cy="88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0" name="Group 49">
            <a:extLst>
              <a:ext uri="{FF2B5EF4-FFF2-40B4-BE49-F238E27FC236}">
                <a16:creationId xmlns:a16="http://schemas.microsoft.com/office/drawing/2014/main" id="{81543CF9-5B5D-46D5-8C8E-103BC5465731}"/>
              </a:ext>
            </a:extLst>
          </p:cNvPr>
          <p:cNvGrpSpPr/>
          <p:nvPr/>
        </p:nvGrpSpPr>
        <p:grpSpPr>
          <a:xfrm>
            <a:off x="-1" y="4502947"/>
            <a:ext cx="10367158" cy="1466932"/>
            <a:chOff x="-1" y="4502947"/>
            <a:chExt cx="10367158" cy="1466932"/>
          </a:xfrm>
        </p:grpSpPr>
        <p:sp>
          <p:nvSpPr>
            <p:cNvPr id="40" name="TextBox 39">
              <a:extLst>
                <a:ext uri="{FF2B5EF4-FFF2-40B4-BE49-F238E27FC236}">
                  <a16:creationId xmlns:a16="http://schemas.microsoft.com/office/drawing/2014/main" id="{3DBBA02D-0CFB-432C-BE75-4D45F6EA4E59}"/>
                </a:ext>
              </a:extLst>
            </p:cNvPr>
            <p:cNvSpPr txBox="1"/>
            <p:nvPr/>
          </p:nvSpPr>
          <p:spPr>
            <a:xfrm>
              <a:off x="-1" y="4502947"/>
              <a:ext cx="10367158" cy="368755"/>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8. Photolithography, spin coat 4 microns of positive photoresist and expose with mask 2.</a:t>
              </a:r>
            </a:p>
          </p:txBody>
        </p:sp>
        <p:sp>
          <p:nvSpPr>
            <p:cNvPr id="41" name="矩形 1344451751">
              <a:extLst>
                <a:ext uri="{FF2B5EF4-FFF2-40B4-BE49-F238E27FC236}">
                  <a16:creationId xmlns:a16="http://schemas.microsoft.com/office/drawing/2014/main" id="{61647F77-4CD0-442C-994A-EE5382C6FFB3}"/>
                </a:ext>
              </a:extLst>
            </p:cNvPr>
            <p:cNvSpPr/>
            <p:nvPr/>
          </p:nvSpPr>
          <p:spPr>
            <a:xfrm>
              <a:off x="4194617" y="5322179"/>
              <a:ext cx="2299970" cy="647700"/>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42" name="矩形 416295784">
              <a:extLst>
                <a:ext uri="{FF2B5EF4-FFF2-40B4-BE49-F238E27FC236}">
                  <a16:creationId xmlns:a16="http://schemas.microsoft.com/office/drawing/2014/main" id="{3C697148-7449-490E-996C-74C547FD1B41}"/>
                </a:ext>
              </a:extLst>
            </p:cNvPr>
            <p:cNvSpPr/>
            <p:nvPr/>
          </p:nvSpPr>
          <p:spPr>
            <a:xfrm>
              <a:off x="4194617" y="5129774"/>
              <a:ext cx="2299970" cy="20002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矩形 1497873905">
              <a:extLst>
                <a:ext uri="{FF2B5EF4-FFF2-40B4-BE49-F238E27FC236}">
                  <a16:creationId xmlns:a16="http://schemas.microsoft.com/office/drawing/2014/main" id="{CE7B7AEE-7B28-4B7F-BDA3-B33470E5F50B}"/>
                </a:ext>
              </a:extLst>
            </p:cNvPr>
            <p:cNvSpPr/>
            <p:nvPr/>
          </p:nvSpPr>
          <p:spPr>
            <a:xfrm>
              <a:off x="4432742" y="5236454"/>
              <a:ext cx="1799590" cy="92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矩形 1111170010">
              <a:extLst>
                <a:ext uri="{FF2B5EF4-FFF2-40B4-BE49-F238E27FC236}">
                  <a16:creationId xmlns:a16="http://schemas.microsoft.com/office/drawing/2014/main" id="{FB668621-BECC-4C99-92C6-F400AB6F5A12}"/>
                </a:ext>
              </a:extLst>
            </p:cNvPr>
            <p:cNvSpPr/>
            <p:nvPr/>
          </p:nvSpPr>
          <p:spPr>
            <a:xfrm>
              <a:off x="4193982" y="4948164"/>
              <a:ext cx="2299970" cy="18097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26960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AB31655-C67C-48EF-A1E4-C19F7F302E69}"/>
              </a:ext>
            </a:extLst>
          </p:cNvPr>
          <p:cNvGrpSpPr/>
          <p:nvPr/>
        </p:nvGrpSpPr>
        <p:grpSpPr>
          <a:xfrm>
            <a:off x="635822" y="174190"/>
            <a:ext cx="5965090" cy="5940425"/>
            <a:chOff x="635822" y="211768"/>
            <a:chExt cx="5965090" cy="5940425"/>
          </a:xfrm>
        </p:grpSpPr>
        <p:grpSp>
          <p:nvGrpSpPr>
            <p:cNvPr id="43" name="Group 42">
              <a:extLst>
                <a:ext uri="{FF2B5EF4-FFF2-40B4-BE49-F238E27FC236}">
                  <a16:creationId xmlns:a16="http://schemas.microsoft.com/office/drawing/2014/main" id="{DCB20811-FC18-4F12-A80A-CA6A87944592}"/>
                </a:ext>
              </a:extLst>
            </p:cNvPr>
            <p:cNvGrpSpPr/>
            <p:nvPr/>
          </p:nvGrpSpPr>
          <p:grpSpPr>
            <a:xfrm>
              <a:off x="635822" y="742786"/>
              <a:ext cx="5965090" cy="5409407"/>
              <a:chOff x="1894608" y="600283"/>
              <a:chExt cx="5965090" cy="5409407"/>
            </a:xfrm>
          </p:grpSpPr>
          <p:sp>
            <p:nvSpPr>
              <p:cNvPr id="16" name="TextBox 15">
                <a:extLst>
                  <a:ext uri="{FF2B5EF4-FFF2-40B4-BE49-F238E27FC236}">
                    <a16:creationId xmlns:a16="http://schemas.microsoft.com/office/drawing/2014/main" id="{644F0A0D-3EB7-4C9B-BF35-EC1A0B7E234C}"/>
                  </a:ext>
                </a:extLst>
              </p:cNvPr>
              <p:cNvSpPr txBox="1"/>
              <p:nvPr/>
            </p:nvSpPr>
            <p:spPr>
              <a:xfrm>
                <a:off x="1901410" y="600283"/>
                <a:ext cx="3843078" cy="400110"/>
              </a:xfrm>
              <a:prstGeom prst="rect">
                <a:avLst/>
              </a:prstGeom>
              <a:noFill/>
            </p:spPr>
            <p:txBody>
              <a:bodyPr wrap="square">
                <a:spAutoFit/>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Mask 2 (UV light shines through blue area):</a:t>
                </a: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Note: The picture shows a general pattern of the mask(finger = 4)</a:t>
                </a:r>
              </a:p>
            </p:txBody>
          </p:sp>
          <p:grpSp>
            <p:nvGrpSpPr>
              <p:cNvPr id="12" name="Group 11">
                <a:extLst>
                  <a:ext uri="{FF2B5EF4-FFF2-40B4-BE49-F238E27FC236}">
                    <a16:creationId xmlns:a16="http://schemas.microsoft.com/office/drawing/2014/main" id="{FCF66A82-342C-452F-93CA-A3A203256495}"/>
                  </a:ext>
                </a:extLst>
              </p:cNvPr>
              <p:cNvGrpSpPr/>
              <p:nvPr/>
            </p:nvGrpSpPr>
            <p:grpSpPr>
              <a:xfrm>
                <a:off x="5710223" y="1861355"/>
                <a:ext cx="2024380" cy="998220"/>
                <a:chOff x="5083810" y="2929890"/>
                <a:chExt cx="2024380" cy="998220"/>
              </a:xfrm>
            </p:grpSpPr>
            <p:sp>
              <p:nvSpPr>
                <p:cNvPr id="4" name="矩形 762300455">
                  <a:extLst>
                    <a:ext uri="{FF2B5EF4-FFF2-40B4-BE49-F238E27FC236}">
                      <a16:creationId xmlns:a16="http://schemas.microsoft.com/office/drawing/2014/main" id="{6D88C9BD-341A-4D8B-9FF7-646F8288DC7F}"/>
                    </a:ext>
                  </a:extLst>
                </p:cNvPr>
                <p:cNvSpPr/>
                <p:nvPr/>
              </p:nvSpPr>
              <p:spPr>
                <a:xfrm>
                  <a:off x="5083810" y="3280410"/>
                  <a:ext cx="2024380" cy="647700"/>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5" name="矩形 1123478269">
                  <a:extLst>
                    <a:ext uri="{FF2B5EF4-FFF2-40B4-BE49-F238E27FC236}">
                      <a16:creationId xmlns:a16="http://schemas.microsoft.com/office/drawing/2014/main" id="{1FB9D2CE-6844-474F-B8A5-7B7D6964FE1E}"/>
                    </a:ext>
                  </a:extLst>
                </p:cNvPr>
                <p:cNvSpPr/>
                <p:nvPr/>
              </p:nvSpPr>
              <p:spPr>
                <a:xfrm>
                  <a:off x="5089525" y="3078480"/>
                  <a:ext cx="2018030" cy="20002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矩形 529636942">
                  <a:extLst>
                    <a:ext uri="{FF2B5EF4-FFF2-40B4-BE49-F238E27FC236}">
                      <a16:creationId xmlns:a16="http://schemas.microsoft.com/office/drawing/2014/main" id="{0DAC5AF5-9911-426E-8462-8F95334285E1}"/>
                    </a:ext>
                  </a:extLst>
                </p:cNvPr>
                <p:cNvSpPr/>
                <p:nvPr/>
              </p:nvSpPr>
              <p:spPr>
                <a:xfrm>
                  <a:off x="5352415" y="3192145"/>
                  <a:ext cx="1484630" cy="88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矩形 2111138539">
                  <a:extLst>
                    <a:ext uri="{FF2B5EF4-FFF2-40B4-BE49-F238E27FC236}">
                      <a16:creationId xmlns:a16="http://schemas.microsoft.com/office/drawing/2014/main" id="{FFD016B6-B36A-4B4C-9B79-C89FD8030E3B}"/>
                    </a:ext>
                  </a:extLst>
                </p:cNvPr>
                <p:cNvSpPr/>
                <p:nvPr/>
              </p:nvSpPr>
              <p:spPr>
                <a:xfrm>
                  <a:off x="5113020" y="2929890"/>
                  <a:ext cx="248920" cy="15049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矩形 512505455">
                  <a:extLst>
                    <a:ext uri="{FF2B5EF4-FFF2-40B4-BE49-F238E27FC236}">
                      <a16:creationId xmlns:a16="http://schemas.microsoft.com/office/drawing/2014/main" id="{7064F0E9-34E9-4850-B2C1-32645644741B}"/>
                    </a:ext>
                  </a:extLst>
                </p:cNvPr>
                <p:cNvSpPr/>
                <p:nvPr/>
              </p:nvSpPr>
              <p:spPr>
                <a:xfrm>
                  <a:off x="5511165" y="2947670"/>
                  <a:ext cx="100330" cy="13271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矩形 2024416217">
                  <a:extLst>
                    <a:ext uri="{FF2B5EF4-FFF2-40B4-BE49-F238E27FC236}">
                      <a16:creationId xmlns:a16="http://schemas.microsoft.com/office/drawing/2014/main" id="{0DFF3C9D-F40C-47D8-B672-C4EA1012A22C}"/>
                    </a:ext>
                  </a:extLst>
                </p:cNvPr>
                <p:cNvSpPr/>
                <p:nvPr/>
              </p:nvSpPr>
              <p:spPr>
                <a:xfrm>
                  <a:off x="5748655" y="2947670"/>
                  <a:ext cx="88900" cy="13271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矩形 1551704678">
                  <a:extLst>
                    <a:ext uri="{FF2B5EF4-FFF2-40B4-BE49-F238E27FC236}">
                      <a16:creationId xmlns:a16="http://schemas.microsoft.com/office/drawing/2014/main" id="{27D12157-D481-4EAD-B78E-B8A0CA5C9473}"/>
                    </a:ext>
                  </a:extLst>
                </p:cNvPr>
                <p:cNvSpPr/>
                <p:nvPr/>
              </p:nvSpPr>
              <p:spPr>
                <a:xfrm>
                  <a:off x="6051550" y="2956560"/>
                  <a:ext cx="587375" cy="12001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矩形 1589491679">
                  <a:extLst>
                    <a:ext uri="{FF2B5EF4-FFF2-40B4-BE49-F238E27FC236}">
                      <a16:creationId xmlns:a16="http://schemas.microsoft.com/office/drawing/2014/main" id="{6728443F-BC72-4978-8B68-AE817CA2C58C}"/>
                    </a:ext>
                  </a:extLst>
                </p:cNvPr>
                <p:cNvSpPr/>
                <p:nvPr/>
              </p:nvSpPr>
              <p:spPr>
                <a:xfrm>
                  <a:off x="6859270" y="2944495"/>
                  <a:ext cx="248285" cy="13208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0" name="TextBox 19">
                <a:extLst>
                  <a:ext uri="{FF2B5EF4-FFF2-40B4-BE49-F238E27FC236}">
                    <a16:creationId xmlns:a16="http://schemas.microsoft.com/office/drawing/2014/main" id="{85A6F48D-4849-4A2A-836F-A88AFA4CD999}"/>
                  </a:ext>
                </a:extLst>
              </p:cNvPr>
              <p:cNvSpPr txBox="1"/>
              <p:nvPr/>
            </p:nvSpPr>
            <p:spPr>
              <a:xfrm>
                <a:off x="1894608" y="2095329"/>
                <a:ext cx="3605931" cy="513154"/>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09. Dry-etch polysilicon using reactive-ion etching.</a:t>
                </a:r>
              </a:p>
              <a:p>
                <a:pPr marR="0" lvl="0">
                  <a:lnSpc>
                    <a:spcPct val="107000"/>
                  </a:lnSpc>
                  <a:spcBef>
                    <a:spcPts val="0"/>
                  </a:spcBef>
                  <a:spcAft>
                    <a:spcPts val="800"/>
                  </a:spcAft>
                </a:pPr>
                <a:r>
                  <a:rPr lang="en-US" sz="1000" dirty="0">
                    <a:latin typeface="Times New Roman" panose="02020603050405020304" pitchFamily="18" charset="0"/>
                    <a:ea typeface="Times New Roman" panose="02020603050405020304" pitchFamily="18" charset="0"/>
                  </a:rPr>
                  <a:t>10. </a:t>
                </a:r>
                <a:r>
                  <a:rPr lang="en-US" sz="1000" dirty="0">
                    <a:effectLst/>
                    <a:latin typeface="Times New Roman" panose="02020603050405020304" pitchFamily="18" charset="0"/>
                    <a:ea typeface="Times New Roman" panose="02020603050405020304" pitchFamily="18" charset="0"/>
                  </a:rPr>
                  <a:t>Use piranha to remove photoresist and perform RCA clean.</a:t>
                </a:r>
              </a:p>
            </p:txBody>
          </p:sp>
          <p:grpSp>
            <p:nvGrpSpPr>
              <p:cNvPr id="42" name="Group 41">
                <a:extLst>
                  <a:ext uri="{FF2B5EF4-FFF2-40B4-BE49-F238E27FC236}">
                    <a16:creationId xmlns:a16="http://schemas.microsoft.com/office/drawing/2014/main" id="{D8F1D5A1-14CA-43D4-9F81-7E23A0B3A5FE}"/>
                  </a:ext>
                </a:extLst>
              </p:cNvPr>
              <p:cNvGrpSpPr/>
              <p:nvPr/>
            </p:nvGrpSpPr>
            <p:grpSpPr>
              <a:xfrm>
                <a:off x="5710223" y="3574373"/>
                <a:ext cx="2092960" cy="882650"/>
                <a:chOff x="246927" y="3572974"/>
                <a:chExt cx="2092960" cy="882650"/>
              </a:xfrm>
            </p:grpSpPr>
            <p:sp>
              <p:nvSpPr>
                <p:cNvPr id="21" name="矩形 475223594">
                  <a:extLst>
                    <a:ext uri="{FF2B5EF4-FFF2-40B4-BE49-F238E27FC236}">
                      <a16:creationId xmlns:a16="http://schemas.microsoft.com/office/drawing/2014/main" id="{30A52971-029E-4342-936E-77F178097F29}"/>
                    </a:ext>
                  </a:extLst>
                </p:cNvPr>
                <p:cNvSpPr/>
                <p:nvPr/>
              </p:nvSpPr>
              <p:spPr>
                <a:xfrm>
                  <a:off x="246927" y="3798399"/>
                  <a:ext cx="2092960" cy="657225"/>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22" name="矩形 140973414">
                  <a:extLst>
                    <a:ext uri="{FF2B5EF4-FFF2-40B4-BE49-F238E27FC236}">
                      <a16:creationId xmlns:a16="http://schemas.microsoft.com/office/drawing/2014/main" id="{25EE5F67-69B2-40F1-ACE7-31AF898B815B}"/>
                    </a:ext>
                  </a:extLst>
                </p:cNvPr>
                <p:cNvSpPr/>
                <p:nvPr/>
              </p:nvSpPr>
              <p:spPr>
                <a:xfrm>
                  <a:off x="527597" y="3694259"/>
                  <a:ext cx="1525905" cy="106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矩形 2083187485">
                  <a:extLst>
                    <a:ext uri="{FF2B5EF4-FFF2-40B4-BE49-F238E27FC236}">
                      <a16:creationId xmlns:a16="http://schemas.microsoft.com/office/drawing/2014/main" id="{EE13FA1C-4F0C-4F3B-8695-42D061AC9A60}"/>
                    </a:ext>
                  </a:extLst>
                </p:cNvPr>
                <p:cNvSpPr/>
                <p:nvPr/>
              </p:nvSpPr>
              <p:spPr>
                <a:xfrm>
                  <a:off x="248197" y="3577419"/>
                  <a:ext cx="278765" cy="22161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矩形 1264943398">
                  <a:extLst>
                    <a:ext uri="{FF2B5EF4-FFF2-40B4-BE49-F238E27FC236}">
                      <a16:creationId xmlns:a16="http://schemas.microsoft.com/office/drawing/2014/main" id="{CC6C59BB-DB46-43E6-A8B4-D00F06277852}"/>
                    </a:ext>
                  </a:extLst>
                </p:cNvPr>
                <p:cNvSpPr/>
                <p:nvPr/>
              </p:nvSpPr>
              <p:spPr>
                <a:xfrm>
                  <a:off x="679997" y="3579959"/>
                  <a:ext cx="106680" cy="11176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矩形 1947325736">
                  <a:extLst>
                    <a:ext uri="{FF2B5EF4-FFF2-40B4-BE49-F238E27FC236}">
                      <a16:creationId xmlns:a16="http://schemas.microsoft.com/office/drawing/2014/main" id="{25D5C75B-8D20-4E4D-93E7-986CAC4A2187}"/>
                    </a:ext>
                  </a:extLst>
                </p:cNvPr>
                <p:cNvSpPr/>
                <p:nvPr/>
              </p:nvSpPr>
              <p:spPr>
                <a:xfrm>
                  <a:off x="864782" y="3578689"/>
                  <a:ext cx="106680" cy="11747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矩形 1686851559">
                  <a:extLst>
                    <a:ext uri="{FF2B5EF4-FFF2-40B4-BE49-F238E27FC236}">
                      <a16:creationId xmlns:a16="http://schemas.microsoft.com/office/drawing/2014/main" id="{FD6F9CFA-E57C-4375-BE45-803BAAAFD909}"/>
                    </a:ext>
                  </a:extLst>
                </p:cNvPr>
                <p:cNvSpPr/>
                <p:nvPr/>
              </p:nvSpPr>
              <p:spPr>
                <a:xfrm>
                  <a:off x="1215302" y="3581229"/>
                  <a:ext cx="504190" cy="11366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矩形 405985779">
                  <a:extLst>
                    <a:ext uri="{FF2B5EF4-FFF2-40B4-BE49-F238E27FC236}">
                      <a16:creationId xmlns:a16="http://schemas.microsoft.com/office/drawing/2014/main" id="{1C23EF05-D9DF-4A97-A323-6E6C004FCF74}"/>
                    </a:ext>
                  </a:extLst>
                </p:cNvPr>
                <p:cNvSpPr/>
                <p:nvPr/>
              </p:nvSpPr>
              <p:spPr>
                <a:xfrm>
                  <a:off x="2035087" y="3572974"/>
                  <a:ext cx="293370" cy="22542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5" name="Group 34">
                <a:extLst>
                  <a:ext uri="{FF2B5EF4-FFF2-40B4-BE49-F238E27FC236}">
                    <a16:creationId xmlns:a16="http://schemas.microsoft.com/office/drawing/2014/main" id="{E9C1911A-3EE5-472F-970D-4F53B2B759E7}"/>
                  </a:ext>
                </a:extLst>
              </p:cNvPr>
              <p:cNvGrpSpPr/>
              <p:nvPr/>
            </p:nvGrpSpPr>
            <p:grpSpPr>
              <a:xfrm>
                <a:off x="5710223" y="5121325"/>
                <a:ext cx="2149475" cy="888365"/>
                <a:chOff x="276137" y="5532075"/>
                <a:chExt cx="2149475" cy="888365"/>
              </a:xfrm>
            </p:grpSpPr>
            <p:sp>
              <p:nvSpPr>
                <p:cNvPr id="29" name="矩形 702587068">
                  <a:extLst>
                    <a:ext uri="{FF2B5EF4-FFF2-40B4-BE49-F238E27FC236}">
                      <a16:creationId xmlns:a16="http://schemas.microsoft.com/office/drawing/2014/main" id="{247D7093-969E-4088-BF9B-CCAEC2D5783A}"/>
                    </a:ext>
                  </a:extLst>
                </p:cNvPr>
                <p:cNvSpPr/>
                <p:nvPr/>
              </p:nvSpPr>
              <p:spPr>
                <a:xfrm>
                  <a:off x="276137" y="5763215"/>
                  <a:ext cx="2148840" cy="657225"/>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Si</a:t>
                  </a:r>
                </a:p>
              </p:txBody>
            </p:sp>
            <p:sp>
              <p:nvSpPr>
                <p:cNvPr id="30" name="矩形 1047947785">
                  <a:extLst>
                    <a:ext uri="{FF2B5EF4-FFF2-40B4-BE49-F238E27FC236}">
                      <a16:creationId xmlns:a16="http://schemas.microsoft.com/office/drawing/2014/main" id="{35C0AA09-AEA2-4699-9DBD-D3C7141BDD09}"/>
                    </a:ext>
                  </a:extLst>
                </p:cNvPr>
                <p:cNvSpPr/>
                <p:nvPr/>
              </p:nvSpPr>
              <p:spPr>
                <a:xfrm>
                  <a:off x="276137" y="5537790"/>
                  <a:ext cx="266700" cy="2286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矩形 1341161098">
                  <a:extLst>
                    <a:ext uri="{FF2B5EF4-FFF2-40B4-BE49-F238E27FC236}">
                      <a16:creationId xmlns:a16="http://schemas.microsoft.com/office/drawing/2014/main" id="{4D8A810D-5E31-4ACB-A4D5-752F2D945D27}"/>
                    </a:ext>
                  </a:extLst>
                </p:cNvPr>
                <p:cNvSpPr/>
                <p:nvPr/>
              </p:nvSpPr>
              <p:spPr>
                <a:xfrm>
                  <a:off x="692062" y="5538425"/>
                  <a:ext cx="118745" cy="11747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矩形 626950068">
                  <a:extLst>
                    <a:ext uri="{FF2B5EF4-FFF2-40B4-BE49-F238E27FC236}">
                      <a16:creationId xmlns:a16="http://schemas.microsoft.com/office/drawing/2014/main" id="{1175D8C4-A99B-40DA-B1BD-2F0D31A0C255}"/>
                    </a:ext>
                  </a:extLst>
                </p:cNvPr>
                <p:cNvSpPr/>
                <p:nvPr/>
              </p:nvSpPr>
              <p:spPr>
                <a:xfrm>
                  <a:off x="922567" y="5539060"/>
                  <a:ext cx="124460" cy="11684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矩形 170603313">
                  <a:extLst>
                    <a:ext uri="{FF2B5EF4-FFF2-40B4-BE49-F238E27FC236}">
                      <a16:creationId xmlns:a16="http://schemas.microsoft.com/office/drawing/2014/main" id="{4306B551-874B-4807-B31C-A035321F544C}"/>
                    </a:ext>
                  </a:extLst>
                </p:cNvPr>
                <p:cNvSpPr/>
                <p:nvPr/>
              </p:nvSpPr>
              <p:spPr>
                <a:xfrm>
                  <a:off x="1410247" y="5532075"/>
                  <a:ext cx="466090" cy="1066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矩形 592559669">
                  <a:extLst>
                    <a:ext uri="{FF2B5EF4-FFF2-40B4-BE49-F238E27FC236}">
                      <a16:creationId xmlns:a16="http://schemas.microsoft.com/office/drawing/2014/main" id="{99C2F05B-AB63-43BD-A5BE-1874A4988988}"/>
                    </a:ext>
                  </a:extLst>
                </p:cNvPr>
                <p:cNvSpPr/>
                <p:nvPr/>
              </p:nvSpPr>
              <p:spPr>
                <a:xfrm>
                  <a:off x="2105572" y="5541600"/>
                  <a:ext cx="320040" cy="225425"/>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7" name="TextBox 36">
                <a:extLst>
                  <a:ext uri="{FF2B5EF4-FFF2-40B4-BE49-F238E27FC236}">
                    <a16:creationId xmlns:a16="http://schemas.microsoft.com/office/drawing/2014/main" id="{5E43802F-0C21-4E30-82E9-083217B85722}"/>
                  </a:ext>
                </a:extLst>
              </p:cNvPr>
              <p:cNvSpPr txBox="1"/>
              <p:nvPr/>
            </p:nvSpPr>
            <p:spPr>
              <a:xfrm>
                <a:off x="1894608" y="3869555"/>
                <a:ext cx="2684372"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rPr>
                  <a:t>11. Used buffered HF to remove sacrificial layer</a:t>
                </a:r>
                <a:endParaRPr lang="en-US" sz="1000" dirty="0"/>
              </a:p>
            </p:txBody>
          </p:sp>
          <p:sp>
            <p:nvSpPr>
              <p:cNvPr id="40" name="TextBox 39">
                <a:extLst>
                  <a:ext uri="{FF2B5EF4-FFF2-40B4-BE49-F238E27FC236}">
                    <a16:creationId xmlns:a16="http://schemas.microsoft.com/office/drawing/2014/main" id="{9FA90F46-74DA-4856-A2B5-DA3F3B545DEB}"/>
                  </a:ext>
                </a:extLst>
              </p:cNvPr>
              <p:cNvSpPr txBox="1"/>
              <p:nvPr/>
            </p:nvSpPr>
            <p:spPr>
              <a:xfrm>
                <a:off x="1901410" y="5257793"/>
                <a:ext cx="2677570" cy="513154"/>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12. RCA clean.</a:t>
                </a:r>
              </a:p>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13. Rinse and dry to critical point.</a:t>
                </a:r>
              </a:p>
            </p:txBody>
          </p:sp>
        </p:grpSp>
        <p:grpSp>
          <p:nvGrpSpPr>
            <p:cNvPr id="38" name="Group 37">
              <a:extLst>
                <a:ext uri="{FF2B5EF4-FFF2-40B4-BE49-F238E27FC236}">
                  <a16:creationId xmlns:a16="http://schemas.microsoft.com/office/drawing/2014/main" id="{98E10BA6-9855-4DA7-B8CF-D0F7F919C828}"/>
                </a:ext>
              </a:extLst>
            </p:cNvPr>
            <p:cNvGrpSpPr/>
            <p:nvPr/>
          </p:nvGrpSpPr>
          <p:grpSpPr>
            <a:xfrm>
              <a:off x="4509927" y="211768"/>
              <a:ext cx="1975956" cy="1537685"/>
              <a:chOff x="1749301" y="1413164"/>
              <a:chExt cx="4043549" cy="3550721"/>
            </a:xfrm>
          </p:grpSpPr>
          <p:sp>
            <p:nvSpPr>
              <p:cNvPr id="39" name="Rectangle 38">
                <a:extLst>
                  <a:ext uri="{FF2B5EF4-FFF2-40B4-BE49-F238E27FC236}">
                    <a16:creationId xmlns:a16="http://schemas.microsoft.com/office/drawing/2014/main" id="{3B1E9727-BA21-458D-BCF9-9EC5B03B5E6B}"/>
                  </a:ext>
                </a:extLst>
              </p:cNvPr>
              <p:cNvSpPr/>
              <p:nvPr/>
            </p:nvSpPr>
            <p:spPr>
              <a:xfrm>
                <a:off x="1749301" y="1430976"/>
                <a:ext cx="4043549" cy="35329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B22689B-4F3B-4D99-8D55-0289645ACCFF}"/>
                  </a:ext>
                </a:extLst>
              </p:cNvPr>
              <p:cNvSpPr/>
              <p:nvPr/>
            </p:nvSpPr>
            <p:spPr>
              <a:xfrm>
                <a:off x="2453903" y="1430976"/>
                <a:ext cx="326571" cy="233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0A7C80-04BB-43A6-AAB2-A04E8F47454F}"/>
                  </a:ext>
                </a:extLst>
              </p:cNvPr>
              <p:cNvSpPr/>
              <p:nvPr/>
            </p:nvSpPr>
            <p:spPr>
              <a:xfrm>
                <a:off x="2018805" y="1959429"/>
                <a:ext cx="326571" cy="298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325A1AA-D352-496F-95C4-08DA9C282CAA}"/>
                  </a:ext>
                </a:extLst>
              </p:cNvPr>
              <p:cNvSpPr/>
              <p:nvPr/>
            </p:nvSpPr>
            <p:spPr>
              <a:xfrm>
                <a:off x="2889001" y="1977241"/>
                <a:ext cx="326571" cy="298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3384FAD-480C-441D-AB51-B559CACF2681}"/>
                  </a:ext>
                </a:extLst>
              </p:cNvPr>
              <p:cNvSpPr/>
              <p:nvPr/>
            </p:nvSpPr>
            <p:spPr>
              <a:xfrm>
                <a:off x="2345375" y="4726379"/>
                <a:ext cx="543625" cy="21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559E226-0D26-497E-8CBE-18792F8AA989}"/>
                  </a:ext>
                </a:extLst>
              </p:cNvPr>
              <p:cNvSpPr/>
              <p:nvPr/>
            </p:nvSpPr>
            <p:spPr>
              <a:xfrm rot="5400000">
                <a:off x="4330031" y="1333078"/>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877F697-4FDD-447C-B52C-B57B98A733F6}"/>
                  </a:ext>
                </a:extLst>
              </p:cNvPr>
              <p:cNvSpPr/>
              <p:nvPr/>
            </p:nvSpPr>
            <p:spPr>
              <a:xfrm rot="5400000">
                <a:off x="4322614" y="1705317"/>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704CF07-E7B4-4477-B982-6C1E03849CA6}"/>
                  </a:ext>
                </a:extLst>
              </p:cNvPr>
              <p:cNvSpPr/>
              <p:nvPr/>
            </p:nvSpPr>
            <p:spPr>
              <a:xfrm>
                <a:off x="4886518" y="1413164"/>
                <a:ext cx="207995" cy="476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743FA45-C0A6-4C90-9A0A-30E9B586781E}"/>
                  </a:ext>
                </a:extLst>
              </p:cNvPr>
              <p:cNvSpPr/>
              <p:nvPr/>
            </p:nvSpPr>
            <p:spPr>
              <a:xfrm rot="5400000">
                <a:off x="4324762" y="2083494"/>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A82D5D5-8392-4519-BCB0-CB9296ED16D0}"/>
                  </a:ext>
                </a:extLst>
              </p:cNvPr>
              <p:cNvSpPr/>
              <p:nvPr/>
            </p:nvSpPr>
            <p:spPr>
              <a:xfrm rot="5400000">
                <a:off x="4333829" y="2453325"/>
                <a:ext cx="164283" cy="97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CD0D344-5F2F-483F-A8E5-DF9D5D46E0D7}"/>
                  </a:ext>
                </a:extLst>
              </p:cNvPr>
              <p:cNvSpPr/>
              <p:nvPr/>
            </p:nvSpPr>
            <p:spPr>
              <a:xfrm rot="5400000">
                <a:off x="4327886" y="2819863"/>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9FA9931-5F22-4AB9-B069-1B835238D158}"/>
                  </a:ext>
                </a:extLst>
              </p:cNvPr>
              <p:cNvSpPr/>
              <p:nvPr/>
            </p:nvSpPr>
            <p:spPr>
              <a:xfrm rot="5400000">
                <a:off x="4327885" y="3198040"/>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8F9423C-D2C1-47A8-A914-67273F1FEFAD}"/>
                  </a:ext>
                </a:extLst>
              </p:cNvPr>
              <p:cNvSpPr/>
              <p:nvPr/>
            </p:nvSpPr>
            <p:spPr>
              <a:xfrm rot="5400000">
                <a:off x="4330033" y="3576217"/>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6146897-2E1F-4910-BC2E-39A6A411E1AA}"/>
                  </a:ext>
                </a:extLst>
              </p:cNvPr>
              <p:cNvSpPr/>
              <p:nvPr/>
            </p:nvSpPr>
            <p:spPr>
              <a:xfrm rot="5400000">
                <a:off x="4330032" y="3954394"/>
                <a:ext cx="134914" cy="978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E2CB902-54F5-49DA-BA34-C496FF50F705}"/>
                  </a:ext>
                </a:extLst>
              </p:cNvPr>
              <p:cNvSpPr/>
              <p:nvPr/>
            </p:nvSpPr>
            <p:spPr>
              <a:xfrm>
                <a:off x="3752596" y="1754649"/>
                <a:ext cx="155862" cy="507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9ECBF61-85B2-407F-BA2C-00A8B3780C66}"/>
                  </a:ext>
                </a:extLst>
              </p:cNvPr>
              <p:cNvSpPr/>
              <p:nvPr/>
            </p:nvSpPr>
            <p:spPr>
              <a:xfrm>
                <a:off x="3771076" y="2511004"/>
                <a:ext cx="155863" cy="51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E4E5F3A-7178-41B6-8D54-FBA8C46D9848}"/>
                  </a:ext>
                </a:extLst>
              </p:cNvPr>
              <p:cNvSpPr/>
              <p:nvPr/>
            </p:nvSpPr>
            <p:spPr>
              <a:xfrm>
                <a:off x="3759197" y="3244512"/>
                <a:ext cx="155862" cy="507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C7C577E-C8A0-4055-AD61-C59A13A53FDD}"/>
                  </a:ext>
                </a:extLst>
              </p:cNvPr>
              <p:cNvSpPr/>
              <p:nvPr/>
            </p:nvSpPr>
            <p:spPr>
              <a:xfrm>
                <a:off x="3752596" y="3994930"/>
                <a:ext cx="162962" cy="515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DB6E485-F4A8-4A92-8D57-552F4D09C850}"/>
                  </a:ext>
                </a:extLst>
              </p:cNvPr>
              <p:cNvSpPr/>
              <p:nvPr/>
            </p:nvSpPr>
            <p:spPr>
              <a:xfrm>
                <a:off x="4886518" y="2126888"/>
                <a:ext cx="200578" cy="51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187C426-12F7-4B58-BC59-EBB4B60E7BF9}"/>
                  </a:ext>
                </a:extLst>
              </p:cNvPr>
              <p:cNvSpPr/>
              <p:nvPr/>
            </p:nvSpPr>
            <p:spPr>
              <a:xfrm>
                <a:off x="4890211" y="2849853"/>
                <a:ext cx="204302" cy="52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C7A0CB9-D644-4BFF-B92D-E5E9A87D38EB}"/>
                  </a:ext>
                </a:extLst>
              </p:cNvPr>
              <p:cNvSpPr/>
              <p:nvPr/>
            </p:nvSpPr>
            <p:spPr>
              <a:xfrm>
                <a:off x="4886518" y="3619612"/>
                <a:ext cx="204302" cy="52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6D3C66F-199A-4003-9161-A3B67EBFF2CE}"/>
                  </a:ext>
                </a:extLst>
              </p:cNvPr>
              <p:cNvSpPr/>
              <p:nvPr/>
            </p:nvSpPr>
            <p:spPr>
              <a:xfrm>
                <a:off x="4890211" y="4375966"/>
                <a:ext cx="196885" cy="587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8333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C9F05C9-1C82-4951-8EA5-3D866CFC6A6D}"/>
              </a:ext>
            </a:extLst>
          </p:cNvPr>
          <p:cNvGrpSpPr/>
          <p:nvPr/>
        </p:nvGrpSpPr>
        <p:grpSpPr>
          <a:xfrm>
            <a:off x="1337818" y="262314"/>
            <a:ext cx="5661946" cy="1266825"/>
            <a:chOff x="1337818" y="262314"/>
            <a:chExt cx="5661946" cy="1266825"/>
          </a:xfrm>
        </p:grpSpPr>
        <p:sp>
          <p:nvSpPr>
            <p:cNvPr id="4" name="TextBox 3">
              <a:extLst>
                <a:ext uri="{FF2B5EF4-FFF2-40B4-BE49-F238E27FC236}">
                  <a16:creationId xmlns:a16="http://schemas.microsoft.com/office/drawing/2014/main" id="{8AE5D7D8-A140-48C1-8288-87D7903733B5}"/>
                </a:ext>
              </a:extLst>
            </p:cNvPr>
            <p:cNvSpPr txBox="1"/>
            <p:nvPr/>
          </p:nvSpPr>
          <p:spPr>
            <a:xfrm>
              <a:off x="1337818" y="649825"/>
              <a:ext cx="2677570" cy="245901"/>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14. Now Flip the wafer and etch the below part</a:t>
              </a:r>
            </a:p>
          </p:txBody>
        </p:sp>
        <p:pic>
          <p:nvPicPr>
            <p:cNvPr id="5" name="Picture 4">
              <a:extLst>
                <a:ext uri="{FF2B5EF4-FFF2-40B4-BE49-F238E27FC236}">
                  <a16:creationId xmlns:a16="http://schemas.microsoft.com/office/drawing/2014/main" id="{111DA4E0-C75C-4E7D-9F0A-6EB961608C81}"/>
                </a:ext>
              </a:extLst>
            </p:cNvPr>
            <p:cNvPicPr/>
            <p:nvPr/>
          </p:nvPicPr>
          <p:blipFill>
            <a:blip r:embed="rId2"/>
            <a:stretch>
              <a:fillRect/>
            </a:stretch>
          </p:blipFill>
          <p:spPr>
            <a:xfrm rot="10800000">
              <a:off x="3936524" y="262314"/>
              <a:ext cx="3063240" cy="1266825"/>
            </a:xfrm>
            <a:prstGeom prst="rect">
              <a:avLst/>
            </a:prstGeom>
          </p:spPr>
        </p:pic>
      </p:grpSp>
      <p:grpSp>
        <p:nvGrpSpPr>
          <p:cNvPr id="11" name="Group 10">
            <a:extLst>
              <a:ext uri="{FF2B5EF4-FFF2-40B4-BE49-F238E27FC236}">
                <a16:creationId xmlns:a16="http://schemas.microsoft.com/office/drawing/2014/main" id="{A4A1A562-DC28-4826-8BA8-9B92B1B50E47}"/>
              </a:ext>
            </a:extLst>
          </p:cNvPr>
          <p:cNvGrpSpPr/>
          <p:nvPr/>
        </p:nvGrpSpPr>
        <p:grpSpPr>
          <a:xfrm>
            <a:off x="1337818" y="1827339"/>
            <a:ext cx="5661946" cy="1266827"/>
            <a:chOff x="1337818" y="1827339"/>
            <a:chExt cx="5661946" cy="1266827"/>
          </a:xfrm>
        </p:grpSpPr>
        <p:sp>
          <p:nvSpPr>
            <p:cNvPr id="7" name="TextBox 6">
              <a:extLst>
                <a:ext uri="{FF2B5EF4-FFF2-40B4-BE49-F238E27FC236}">
                  <a16:creationId xmlns:a16="http://schemas.microsoft.com/office/drawing/2014/main" id="{7B98E43F-A061-4092-BB3D-23DABD2D9D37}"/>
                </a:ext>
              </a:extLst>
            </p:cNvPr>
            <p:cNvSpPr txBox="1"/>
            <p:nvPr/>
          </p:nvSpPr>
          <p:spPr>
            <a:xfrm>
              <a:off x="1337818" y="2098669"/>
              <a:ext cx="2733141" cy="575222"/>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15. Now do Photolithography, spin coat 4 microns of negative photoresist and expose with the mask 3 </a:t>
              </a:r>
            </a:p>
          </p:txBody>
        </p:sp>
        <p:grpSp>
          <p:nvGrpSpPr>
            <p:cNvPr id="8" name="Group 7">
              <a:extLst>
                <a:ext uri="{FF2B5EF4-FFF2-40B4-BE49-F238E27FC236}">
                  <a16:creationId xmlns:a16="http://schemas.microsoft.com/office/drawing/2014/main" id="{9175F05D-BEFC-4C14-B62F-6544A7CCB212}"/>
                </a:ext>
              </a:extLst>
            </p:cNvPr>
            <p:cNvGrpSpPr/>
            <p:nvPr/>
          </p:nvGrpSpPr>
          <p:grpSpPr>
            <a:xfrm>
              <a:off x="3936524" y="1827339"/>
              <a:ext cx="3063240" cy="1266827"/>
              <a:chOff x="0" y="0"/>
              <a:chExt cx="2102848" cy="990651"/>
            </a:xfrm>
          </p:grpSpPr>
          <p:sp>
            <p:nvSpPr>
              <p:cNvPr id="9" name="Frame 8">
                <a:extLst>
                  <a:ext uri="{FF2B5EF4-FFF2-40B4-BE49-F238E27FC236}">
                    <a16:creationId xmlns:a16="http://schemas.microsoft.com/office/drawing/2014/main" id="{743DB3A2-D76B-442A-AAD6-AC8F2CB941EB}"/>
                  </a:ext>
                </a:extLst>
              </p:cNvPr>
              <p:cNvSpPr/>
              <p:nvPr/>
            </p:nvSpPr>
            <p:spPr>
              <a:xfrm>
                <a:off x="0" y="0"/>
                <a:ext cx="2102848" cy="99065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Rectangle 9">
                <a:extLst>
                  <a:ext uri="{FF2B5EF4-FFF2-40B4-BE49-F238E27FC236}">
                    <a16:creationId xmlns:a16="http://schemas.microsoft.com/office/drawing/2014/main" id="{2396D6FD-830C-4AC7-9022-926852E58622}"/>
                  </a:ext>
                </a:extLst>
              </p:cNvPr>
              <p:cNvSpPr/>
              <p:nvPr/>
            </p:nvSpPr>
            <p:spPr>
              <a:xfrm>
                <a:off x="776975" y="116282"/>
                <a:ext cx="438132" cy="7387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p:grpSp>
      </p:grpSp>
      <p:sp>
        <p:nvSpPr>
          <p:cNvPr id="12" name="TextBox 11">
            <a:extLst>
              <a:ext uri="{FF2B5EF4-FFF2-40B4-BE49-F238E27FC236}">
                <a16:creationId xmlns:a16="http://schemas.microsoft.com/office/drawing/2014/main" id="{7B41021D-9176-4FF0-A92E-0EAFDC77EED5}"/>
              </a:ext>
            </a:extLst>
          </p:cNvPr>
          <p:cNvSpPr txBox="1"/>
          <p:nvPr/>
        </p:nvSpPr>
        <p:spPr>
          <a:xfrm>
            <a:off x="1337816" y="3517934"/>
            <a:ext cx="2733141" cy="245901"/>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16. Etch the high resistivity layer</a:t>
            </a:r>
          </a:p>
        </p:txBody>
      </p:sp>
      <p:pic>
        <p:nvPicPr>
          <p:cNvPr id="13" name="Picture 12">
            <a:extLst>
              <a:ext uri="{FF2B5EF4-FFF2-40B4-BE49-F238E27FC236}">
                <a16:creationId xmlns:a16="http://schemas.microsoft.com/office/drawing/2014/main" id="{9E5B26F4-F116-48DF-AC8A-86769F8220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524" y="3340066"/>
            <a:ext cx="3063240" cy="1419824"/>
          </a:xfrm>
          <a:prstGeom prst="rect">
            <a:avLst/>
          </a:prstGeom>
          <a:noFill/>
          <a:ln>
            <a:noFill/>
          </a:ln>
        </p:spPr>
      </p:pic>
      <p:sp>
        <p:nvSpPr>
          <p:cNvPr id="14" name="TextBox 13">
            <a:extLst>
              <a:ext uri="{FF2B5EF4-FFF2-40B4-BE49-F238E27FC236}">
                <a16:creationId xmlns:a16="http://schemas.microsoft.com/office/drawing/2014/main" id="{E48D1236-3444-42B4-AB47-F20DC7A659CD}"/>
              </a:ext>
            </a:extLst>
          </p:cNvPr>
          <p:cNvSpPr txBox="1"/>
          <p:nvPr/>
        </p:nvSpPr>
        <p:spPr>
          <a:xfrm>
            <a:off x="1337816" y="5358032"/>
            <a:ext cx="2733141" cy="410562"/>
          </a:xfrm>
          <a:prstGeom prst="rect">
            <a:avLst/>
          </a:prstGeom>
          <a:noFill/>
        </p:spPr>
        <p:txBody>
          <a:bodyPr wrap="square">
            <a:spAutoFit/>
          </a:bodyPr>
          <a:lstStyle/>
          <a:p>
            <a:pPr marR="0" lvl="0">
              <a:lnSpc>
                <a:spcPct val="107000"/>
              </a:lnSpc>
              <a:spcBef>
                <a:spcPts val="0"/>
              </a:spcBef>
              <a:spcAft>
                <a:spcPts val="800"/>
              </a:spcAft>
            </a:pPr>
            <a:r>
              <a:rPr lang="en-US" sz="1000" dirty="0">
                <a:effectLst/>
                <a:latin typeface="Times New Roman" panose="02020603050405020304" pitchFamily="18" charset="0"/>
                <a:ea typeface="Times New Roman" panose="02020603050405020304" pitchFamily="18" charset="0"/>
              </a:rPr>
              <a:t>17. Now again etch the layer using the mask below</a:t>
            </a:r>
          </a:p>
        </p:txBody>
      </p:sp>
      <p:grpSp>
        <p:nvGrpSpPr>
          <p:cNvPr id="15" name="Group 14">
            <a:extLst>
              <a:ext uri="{FF2B5EF4-FFF2-40B4-BE49-F238E27FC236}">
                <a16:creationId xmlns:a16="http://schemas.microsoft.com/office/drawing/2014/main" id="{6329AF7C-4472-4CB8-85EC-D53E3B08FD04}"/>
              </a:ext>
            </a:extLst>
          </p:cNvPr>
          <p:cNvGrpSpPr/>
          <p:nvPr/>
        </p:nvGrpSpPr>
        <p:grpSpPr>
          <a:xfrm>
            <a:off x="3936524" y="5108633"/>
            <a:ext cx="3063240" cy="1336008"/>
            <a:chOff x="0" y="0"/>
            <a:chExt cx="2102848" cy="990651"/>
          </a:xfrm>
        </p:grpSpPr>
        <p:sp>
          <p:nvSpPr>
            <p:cNvPr id="16" name="Frame 15">
              <a:extLst>
                <a:ext uri="{FF2B5EF4-FFF2-40B4-BE49-F238E27FC236}">
                  <a16:creationId xmlns:a16="http://schemas.microsoft.com/office/drawing/2014/main" id="{07ABFA3C-E38F-4271-B6F2-B93BBE945CC1}"/>
                </a:ext>
              </a:extLst>
            </p:cNvPr>
            <p:cNvSpPr/>
            <p:nvPr/>
          </p:nvSpPr>
          <p:spPr>
            <a:xfrm>
              <a:off x="0" y="0"/>
              <a:ext cx="2102848" cy="99065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7" name="Rectangle 16">
              <a:extLst>
                <a:ext uri="{FF2B5EF4-FFF2-40B4-BE49-F238E27FC236}">
                  <a16:creationId xmlns:a16="http://schemas.microsoft.com/office/drawing/2014/main" id="{99B02DDB-B2FD-4318-B6C7-80B0C46ABB5F}"/>
                </a:ext>
              </a:extLst>
            </p:cNvPr>
            <p:cNvSpPr/>
            <p:nvPr/>
          </p:nvSpPr>
          <p:spPr>
            <a:xfrm>
              <a:off x="311847" y="132138"/>
              <a:ext cx="1458811" cy="7346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p:grpSp>
      <p:pic>
        <p:nvPicPr>
          <p:cNvPr id="18" name="Picture 17">
            <a:extLst>
              <a:ext uri="{FF2B5EF4-FFF2-40B4-BE49-F238E27FC236}">
                <a16:creationId xmlns:a16="http://schemas.microsoft.com/office/drawing/2014/main" id="{854496F0-8949-4515-A1AC-7877EF8B816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54035" y="5108633"/>
            <a:ext cx="2997664" cy="1448586"/>
          </a:xfrm>
          <a:prstGeom prst="rect">
            <a:avLst/>
          </a:prstGeom>
          <a:noFill/>
          <a:ln>
            <a:noFill/>
          </a:ln>
        </p:spPr>
      </p:pic>
      <p:sp>
        <p:nvSpPr>
          <p:cNvPr id="20" name="TextBox 19">
            <a:extLst>
              <a:ext uri="{FF2B5EF4-FFF2-40B4-BE49-F238E27FC236}">
                <a16:creationId xmlns:a16="http://schemas.microsoft.com/office/drawing/2014/main" id="{253D49AF-8BF7-48D4-B762-CF2C45EFFC52}"/>
              </a:ext>
            </a:extLst>
          </p:cNvPr>
          <p:cNvSpPr txBox="1"/>
          <p:nvPr/>
        </p:nvSpPr>
        <p:spPr>
          <a:xfrm>
            <a:off x="7618889" y="6488668"/>
            <a:ext cx="266795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End of fabrication process.</a:t>
            </a:r>
            <a:endParaRPr lang="en-US" dirty="0"/>
          </a:p>
        </p:txBody>
      </p:sp>
    </p:spTree>
    <p:extLst>
      <p:ext uri="{BB962C8B-B14F-4D97-AF65-F5344CB8AC3E}">
        <p14:creationId xmlns:p14="http://schemas.microsoft.com/office/powerpoint/2010/main" val="67651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DE5CB3-0F7F-408B-A520-20A6167FF8DC}"/>
              </a:ext>
            </a:extLst>
          </p:cNvPr>
          <p:cNvSpPr txBox="1"/>
          <p:nvPr/>
        </p:nvSpPr>
        <p:spPr>
          <a:xfrm>
            <a:off x="3019424" y="-56333"/>
            <a:ext cx="6153150" cy="369332"/>
          </a:xfrm>
          <a:prstGeom prst="rect">
            <a:avLst/>
          </a:prstGeom>
          <a:noFill/>
        </p:spPr>
        <p:txBody>
          <a:bodyPr wrap="square">
            <a:spAutoFit/>
          </a:bodyPr>
          <a:lstStyle/>
          <a:p>
            <a:r>
              <a:rPr lang="en-US" dirty="0"/>
              <a:t>Device Variations for </a:t>
            </a:r>
            <a:r>
              <a:rPr lang="en-US" sz="1800" dirty="0"/>
              <a:t>High tuning range MEMS capacitor</a:t>
            </a:r>
            <a:endParaRPr lang="en-US" b="1" dirty="0"/>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sp>
        <p:nvSpPr>
          <p:cNvPr id="11" name="TextBox 10">
            <a:extLst>
              <a:ext uri="{FF2B5EF4-FFF2-40B4-BE49-F238E27FC236}">
                <a16:creationId xmlns:a16="http://schemas.microsoft.com/office/drawing/2014/main" id="{3B317397-738C-4F98-A784-9494206126BA}"/>
              </a:ext>
            </a:extLst>
          </p:cNvPr>
          <p:cNvSpPr txBox="1"/>
          <p:nvPr/>
        </p:nvSpPr>
        <p:spPr>
          <a:xfrm>
            <a:off x="7503711" y="2974603"/>
            <a:ext cx="2348010" cy="2585323"/>
          </a:xfrm>
          <a:prstGeom prst="rect">
            <a:avLst/>
          </a:prstGeom>
          <a:noFill/>
        </p:spPr>
        <p:txBody>
          <a:bodyPr wrap="square">
            <a:spAutoFit/>
          </a:bodyPr>
          <a:lstStyle/>
          <a:p>
            <a:r>
              <a:rPr lang="en-US" dirty="0"/>
              <a:t>g = 0.5μm - 1.5μm</a:t>
            </a:r>
          </a:p>
          <a:p>
            <a:r>
              <a:rPr lang="en-US" dirty="0"/>
              <a:t>d</a:t>
            </a:r>
            <a:r>
              <a:rPr lang="en-US" baseline="-25000" dirty="0"/>
              <a:t>0</a:t>
            </a:r>
            <a:r>
              <a:rPr lang="en-US" dirty="0"/>
              <a:t>= 0.1μm - 0.5μm</a:t>
            </a:r>
          </a:p>
          <a:p>
            <a:r>
              <a:rPr lang="en-US" dirty="0"/>
              <a:t>W= 20μm- 30μm </a:t>
            </a:r>
          </a:p>
          <a:p>
            <a:r>
              <a:rPr lang="en-US" dirty="0"/>
              <a:t>L=200μm - 250μm </a:t>
            </a:r>
          </a:p>
          <a:p>
            <a:r>
              <a:rPr lang="en-US" dirty="0"/>
              <a:t>Z = 22μm - 32μm</a:t>
            </a:r>
          </a:p>
          <a:p>
            <a:r>
              <a:rPr lang="en-US" dirty="0"/>
              <a:t>T = 1μm -3μm</a:t>
            </a:r>
          </a:p>
          <a:p>
            <a:r>
              <a:rPr lang="en-US" dirty="0"/>
              <a:t>Fs = 20GHz – 28GHz</a:t>
            </a:r>
          </a:p>
          <a:p>
            <a:r>
              <a:rPr lang="en-US" dirty="0"/>
              <a:t>Q=30</a:t>
            </a:r>
          </a:p>
          <a:p>
            <a:r>
              <a:rPr lang="en-US" dirty="0"/>
              <a:t>V= 28V in the DC port</a:t>
            </a:r>
          </a:p>
        </p:txBody>
      </p:sp>
      <p:pic>
        <p:nvPicPr>
          <p:cNvPr id="12" name="图片 12">
            <a:extLst>
              <a:ext uri="{FF2B5EF4-FFF2-40B4-BE49-F238E27FC236}">
                <a16:creationId xmlns:a16="http://schemas.microsoft.com/office/drawing/2014/main" id="{3F2D914D-F82B-4C60-8165-689ACFE1BC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21239" y="690664"/>
            <a:ext cx="3191510" cy="2172335"/>
          </a:xfrm>
          <a:prstGeom prst="rect">
            <a:avLst/>
          </a:prstGeom>
          <a:noFill/>
          <a:ln>
            <a:noFill/>
          </a:ln>
        </p:spPr>
      </p:pic>
      <p:pic>
        <p:nvPicPr>
          <p:cNvPr id="3" name="Picture 2">
            <a:extLst>
              <a:ext uri="{FF2B5EF4-FFF2-40B4-BE49-F238E27FC236}">
                <a16:creationId xmlns:a16="http://schemas.microsoft.com/office/drawing/2014/main" id="{5D7840F9-CC2B-458E-B9E2-47CA8B6B51D8}"/>
              </a:ext>
            </a:extLst>
          </p:cNvPr>
          <p:cNvPicPr>
            <a:picLocks noChangeAspect="1"/>
          </p:cNvPicPr>
          <p:nvPr/>
        </p:nvPicPr>
        <p:blipFill>
          <a:blip r:embed="rId3"/>
          <a:stretch>
            <a:fillRect/>
          </a:stretch>
        </p:blipFill>
        <p:spPr>
          <a:xfrm>
            <a:off x="65381" y="712136"/>
            <a:ext cx="6139514" cy="4524935"/>
          </a:xfrm>
          <a:prstGeom prst="rect">
            <a:avLst/>
          </a:prstGeom>
        </p:spPr>
      </p:pic>
      <p:grpSp>
        <p:nvGrpSpPr>
          <p:cNvPr id="13" name="Group 12">
            <a:extLst>
              <a:ext uri="{FF2B5EF4-FFF2-40B4-BE49-F238E27FC236}">
                <a16:creationId xmlns:a16="http://schemas.microsoft.com/office/drawing/2014/main" id="{69D09928-2A3F-4159-8299-08EA2B2A40AE}"/>
              </a:ext>
            </a:extLst>
          </p:cNvPr>
          <p:cNvGrpSpPr/>
          <p:nvPr/>
        </p:nvGrpSpPr>
        <p:grpSpPr>
          <a:xfrm>
            <a:off x="0" y="6321564"/>
            <a:ext cx="12192000" cy="475625"/>
            <a:chOff x="0" y="6321564"/>
            <a:chExt cx="12192000" cy="475625"/>
          </a:xfrm>
        </p:grpSpPr>
        <p:grpSp>
          <p:nvGrpSpPr>
            <p:cNvPr id="14" name="Group 13">
              <a:extLst>
                <a:ext uri="{FF2B5EF4-FFF2-40B4-BE49-F238E27FC236}">
                  <a16:creationId xmlns:a16="http://schemas.microsoft.com/office/drawing/2014/main" id="{24668D38-CAC1-4B76-BDC8-602C4E4DAE88}"/>
                </a:ext>
              </a:extLst>
            </p:cNvPr>
            <p:cNvGrpSpPr/>
            <p:nvPr/>
          </p:nvGrpSpPr>
          <p:grpSpPr>
            <a:xfrm>
              <a:off x="0" y="6321564"/>
              <a:ext cx="12192000" cy="475625"/>
              <a:chOff x="1965367" y="6321564"/>
              <a:chExt cx="10022042" cy="475625"/>
            </a:xfrm>
          </p:grpSpPr>
          <p:cxnSp>
            <p:nvCxnSpPr>
              <p:cNvPr id="18" name="Straight Connector 17">
                <a:extLst>
                  <a:ext uri="{FF2B5EF4-FFF2-40B4-BE49-F238E27FC236}">
                    <a16:creationId xmlns:a16="http://schemas.microsoft.com/office/drawing/2014/main" id="{E8F40D87-A230-46D9-A145-8553CDB53A9F}"/>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Picture 2">
                <a:extLst>
                  <a:ext uri="{FF2B5EF4-FFF2-40B4-BE49-F238E27FC236}">
                    <a16:creationId xmlns:a16="http://schemas.microsoft.com/office/drawing/2014/main" id="{5F8ADB54-701C-4995-9B39-45E914A58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a:extLst>
                <a:ext uri="{FF2B5EF4-FFF2-40B4-BE49-F238E27FC236}">
                  <a16:creationId xmlns:a16="http://schemas.microsoft.com/office/drawing/2014/main" id="{52739C27-30FE-423B-A031-8387237DC264}"/>
                </a:ext>
              </a:extLst>
            </p:cNvPr>
            <p:cNvPicPr>
              <a:picLocks noChangeAspect="1"/>
            </p:cNvPicPr>
            <p:nvPr/>
          </p:nvPicPr>
          <p:blipFill>
            <a:blip r:embed="rId5"/>
            <a:stretch>
              <a:fillRect/>
            </a:stretch>
          </p:blipFill>
          <p:spPr>
            <a:xfrm>
              <a:off x="10883447" y="6372221"/>
              <a:ext cx="1127083" cy="365826"/>
            </a:xfrm>
            <a:prstGeom prst="rect">
              <a:avLst/>
            </a:prstGeom>
          </p:spPr>
        </p:pic>
      </p:grpSp>
    </p:spTree>
    <p:extLst>
      <p:ext uri="{BB962C8B-B14F-4D97-AF65-F5344CB8AC3E}">
        <p14:creationId xmlns:p14="http://schemas.microsoft.com/office/powerpoint/2010/main" val="239904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0DE5CB3-0F7F-408B-A520-20A6167FF8DC}"/>
              </a:ext>
            </a:extLst>
          </p:cNvPr>
          <p:cNvSpPr txBox="1"/>
          <p:nvPr/>
        </p:nvSpPr>
        <p:spPr>
          <a:xfrm>
            <a:off x="3409949" y="-48320"/>
            <a:ext cx="5372100" cy="369332"/>
          </a:xfrm>
          <a:prstGeom prst="rect">
            <a:avLst/>
          </a:prstGeom>
          <a:noFill/>
        </p:spPr>
        <p:txBody>
          <a:bodyPr wrap="square">
            <a:spAutoFit/>
          </a:bodyPr>
          <a:lstStyle/>
          <a:p>
            <a:r>
              <a:rPr lang="en-US" dirty="0"/>
              <a:t>Layout Top View for </a:t>
            </a:r>
            <a:r>
              <a:rPr lang="en-US" sz="1800" dirty="0"/>
              <a:t>High tuning range MEMS capacitor</a:t>
            </a:r>
            <a:endParaRPr lang="en-US" b="1" dirty="0"/>
          </a:p>
        </p:txBody>
      </p:sp>
      <p:cxnSp>
        <p:nvCxnSpPr>
          <p:cNvPr id="16" name="Google Shape;55;p13">
            <a:extLst>
              <a:ext uri="{FF2B5EF4-FFF2-40B4-BE49-F238E27FC236}">
                <a16:creationId xmlns:a16="http://schemas.microsoft.com/office/drawing/2014/main" id="{B933DFBC-8416-4AA0-B95D-76B6B8515704}"/>
              </a:ext>
            </a:extLst>
          </p:cNvPr>
          <p:cNvCxnSpPr>
            <a:cxnSpLocks/>
          </p:cNvCxnSpPr>
          <p:nvPr/>
        </p:nvCxnSpPr>
        <p:spPr>
          <a:xfrm>
            <a:off x="0" y="261635"/>
            <a:ext cx="12192000" cy="0"/>
          </a:xfrm>
          <a:prstGeom prst="straightConnector1">
            <a:avLst/>
          </a:prstGeom>
          <a:noFill/>
          <a:ln w="28575" cap="flat" cmpd="sng">
            <a:solidFill>
              <a:srgbClr val="980000"/>
            </a:solidFill>
            <a:prstDash val="solid"/>
            <a:round/>
            <a:headEnd type="none" w="med" len="med"/>
            <a:tailEnd type="none" w="med" len="med"/>
          </a:ln>
          <a:effectLst>
            <a:outerShdw blurRad="57150" dist="19050" dir="6720000" algn="bl" rotWithShape="0">
              <a:srgbClr val="000000">
                <a:alpha val="57000"/>
              </a:srgbClr>
            </a:outerShdw>
          </a:effectLst>
        </p:spPr>
      </p:cxnSp>
      <p:pic>
        <p:nvPicPr>
          <p:cNvPr id="4" name="Picture 3">
            <a:extLst>
              <a:ext uri="{FF2B5EF4-FFF2-40B4-BE49-F238E27FC236}">
                <a16:creationId xmlns:a16="http://schemas.microsoft.com/office/drawing/2014/main" id="{A3592AC5-6541-4215-A263-590FBB9F70A0}"/>
              </a:ext>
            </a:extLst>
          </p:cNvPr>
          <p:cNvPicPr>
            <a:picLocks noChangeAspect="1"/>
          </p:cNvPicPr>
          <p:nvPr/>
        </p:nvPicPr>
        <p:blipFill>
          <a:blip r:embed="rId2"/>
          <a:stretch>
            <a:fillRect/>
          </a:stretch>
        </p:blipFill>
        <p:spPr>
          <a:xfrm>
            <a:off x="0" y="388120"/>
            <a:ext cx="7895977" cy="5776402"/>
          </a:xfrm>
          <a:prstGeom prst="rect">
            <a:avLst/>
          </a:prstGeom>
        </p:spPr>
      </p:pic>
      <p:pic>
        <p:nvPicPr>
          <p:cNvPr id="12" name="Picture 11">
            <a:extLst>
              <a:ext uri="{FF2B5EF4-FFF2-40B4-BE49-F238E27FC236}">
                <a16:creationId xmlns:a16="http://schemas.microsoft.com/office/drawing/2014/main" id="{0DE6E609-9B41-4433-8619-50A7E5988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049" y="4572000"/>
            <a:ext cx="1961690" cy="1435099"/>
          </a:xfrm>
          <a:prstGeom prst="rect">
            <a:avLst/>
          </a:prstGeom>
        </p:spPr>
      </p:pic>
      <p:sp>
        <p:nvSpPr>
          <p:cNvPr id="17" name="TextBox 16">
            <a:extLst>
              <a:ext uri="{FF2B5EF4-FFF2-40B4-BE49-F238E27FC236}">
                <a16:creationId xmlns:a16="http://schemas.microsoft.com/office/drawing/2014/main" id="{05B3B110-3792-4FEA-8939-0F087015F0E8}"/>
              </a:ext>
            </a:extLst>
          </p:cNvPr>
          <p:cNvSpPr txBox="1"/>
          <p:nvPr/>
        </p:nvSpPr>
        <p:spPr>
          <a:xfrm>
            <a:off x="9007922" y="4202668"/>
            <a:ext cx="1509944" cy="369332"/>
          </a:xfrm>
          <a:prstGeom prst="rect">
            <a:avLst/>
          </a:prstGeom>
          <a:noFill/>
        </p:spPr>
        <p:txBody>
          <a:bodyPr wrap="square">
            <a:spAutoFit/>
          </a:bodyPr>
          <a:lstStyle/>
          <a:p>
            <a:r>
              <a:rPr lang="en-US" dirty="0"/>
              <a:t>Mask 3 : Etch</a:t>
            </a:r>
          </a:p>
        </p:txBody>
      </p:sp>
      <p:pic>
        <p:nvPicPr>
          <p:cNvPr id="18" name="Picture 17">
            <a:extLst>
              <a:ext uri="{FF2B5EF4-FFF2-40B4-BE49-F238E27FC236}">
                <a16:creationId xmlns:a16="http://schemas.microsoft.com/office/drawing/2014/main" id="{20E7BF59-0EA0-4585-A5A8-417CA0FD6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8805" y="2614198"/>
            <a:ext cx="2008178" cy="1469108"/>
          </a:xfrm>
          <a:prstGeom prst="rect">
            <a:avLst/>
          </a:prstGeom>
        </p:spPr>
      </p:pic>
      <p:sp>
        <p:nvSpPr>
          <p:cNvPr id="19" name="TextBox 18">
            <a:extLst>
              <a:ext uri="{FF2B5EF4-FFF2-40B4-BE49-F238E27FC236}">
                <a16:creationId xmlns:a16="http://schemas.microsoft.com/office/drawing/2014/main" id="{5C062DF6-DA3C-4169-83C6-10862B0A358B}"/>
              </a:ext>
            </a:extLst>
          </p:cNvPr>
          <p:cNvSpPr txBox="1"/>
          <p:nvPr/>
        </p:nvSpPr>
        <p:spPr>
          <a:xfrm>
            <a:off x="9007922" y="2256278"/>
            <a:ext cx="1509944" cy="369332"/>
          </a:xfrm>
          <a:prstGeom prst="rect">
            <a:avLst/>
          </a:prstGeom>
          <a:noFill/>
        </p:spPr>
        <p:txBody>
          <a:bodyPr wrap="square">
            <a:spAutoFit/>
          </a:bodyPr>
          <a:lstStyle/>
          <a:p>
            <a:r>
              <a:rPr lang="en-US" dirty="0"/>
              <a:t>Mask 2 : Etch</a:t>
            </a:r>
          </a:p>
        </p:txBody>
      </p:sp>
      <p:pic>
        <p:nvPicPr>
          <p:cNvPr id="21" name="Picture 20">
            <a:extLst>
              <a:ext uri="{FF2B5EF4-FFF2-40B4-BE49-F238E27FC236}">
                <a16:creationId xmlns:a16="http://schemas.microsoft.com/office/drawing/2014/main" id="{39472E94-99CF-4AE3-9F10-E5A21F08D9B5}"/>
              </a:ext>
            </a:extLst>
          </p:cNvPr>
          <p:cNvPicPr>
            <a:picLocks noChangeAspect="1"/>
          </p:cNvPicPr>
          <p:nvPr/>
        </p:nvPicPr>
        <p:blipFill>
          <a:blip r:embed="rId5"/>
          <a:stretch>
            <a:fillRect/>
          </a:stretch>
        </p:blipFill>
        <p:spPr>
          <a:xfrm>
            <a:off x="8782049" y="656396"/>
            <a:ext cx="2008178" cy="1469108"/>
          </a:xfrm>
          <a:prstGeom prst="rect">
            <a:avLst/>
          </a:prstGeom>
        </p:spPr>
      </p:pic>
      <p:sp>
        <p:nvSpPr>
          <p:cNvPr id="22" name="TextBox 21">
            <a:extLst>
              <a:ext uri="{FF2B5EF4-FFF2-40B4-BE49-F238E27FC236}">
                <a16:creationId xmlns:a16="http://schemas.microsoft.com/office/drawing/2014/main" id="{26EDA7F3-360E-4954-823F-F48C6AB2EE80}"/>
              </a:ext>
            </a:extLst>
          </p:cNvPr>
          <p:cNvSpPr txBox="1"/>
          <p:nvPr/>
        </p:nvSpPr>
        <p:spPr>
          <a:xfrm>
            <a:off x="8358471" y="374655"/>
            <a:ext cx="2855333" cy="923330"/>
          </a:xfrm>
          <a:prstGeom prst="rect">
            <a:avLst/>
          </a:prstGeom>
          <a:noFill/>
        </p:spPr>
        <p:txBody>
          <a:bodyPr wrap="square">
            <a:spAutoFit/>
          </a:bodyPr>
          <a:lstStyle/>
          <a:p>
            <a:pPr algn="l" fontAlgn="ctr"/>
            <a:r>
              <a:rPr lang="en-US" dirty="0"/>
              <a:t>Mask 1 : Top Comb </a:t>
            </a:r>
            <a:r>
              <a:rPr lang="en-US" b="0" i="0" dirty="0">
                <a:solidFill>
                  <a:srgbClr val="1F1F1F"/>
                </a:solidFill>
                <a:effectLst/>
                <a:latin typeface="Google Sans"/>
              </a:rPr>
              <a:t>structure</a:t>
            </a:r>
            <a:endParaRPr lang="en-US" b="0" i="0" dirty="0">
              <a:solidFill>
                <a:srgbClr val="1F1F1F"/>
              </a:solidFill>
              <a:effectLst/>
              <a:latin typeface="Roboto" panose="02000000000000000000" pitchFamily="2" charset="0"/>
            </a:endParaRPr>
          </a:p>
          <a:p>
            <a:br>
              <a:rPr lang="en-US" b="0" i="0" u="none" strike="noStrike" dirty="0">
                <a:solidFill>
                  <a:srgbClr val="001D35"/>
                </a:solidFill>
                <a:effectLst/>
                <a:latin typeface="Roboto" panose="02000000000000000000" pitchFamily="2" charset="0"/>
              </a:rPr>
            </a:br>
            <a:endParaRPr lang="en-US" dirty="0"/>
          </a:p>
        </p:txBody>
      </p:sp>
      <p:grpSp>
        <p:nvGrpSpPr>
          <p:cNvPr id="20" name="Group 19">
            <a:extLst>
              <a:ext uri="{FF2B5EF4-FFF2-40B4-BE49-F238E27FC236}">
                <a16:creationId xmlns:a16="http://schemas.microsoft.com/office/drawing/2014/main" id="{8B0F12B8-0CEC-4FA1-9F04-B2ADD7DA1FB5}"/>
              </a:ext>
            </a:extLst>
          </p:cNvPr>
          <p:cNvGrpSpPr/>
          <p:nvPr/>
        </p:nvGrpSpPr>
        <p:grpSpPr>
          <a:xfrm>
            <a:off x="0" y="6321564"/>
            <a:ext cx="12192000" cy="475625"/>
            <a:chOff x="0" y="6321564"/>
            <a:chExt cx="12192000" cy="475625"/>
          </a:xfrm>
        </p:grpSpPr>
        <p:grpSp>
          <p:nvGrpSpPr>
            <p:cNvPr id="23" name="Group 22">
              <a:extLst>
                <a:ext uri="{FF2B5EF4-FFF2-40B4-BE49-F238E27FC236}">
                  <a16:creationId xmlns:a16="http://schemas.microsoft.com/office/drawing/2014/main" id="{D59B5DBA-2D69-49C7-B152-A57F003B017F}"/>
                </a:ext>
              </a:extLst>
            </p:cNvPr>
            <p:cNvGrpSpPr/>
            <p:nvPr/>
          </p:nvGrpSpPr>
          <p:grpSpPr>
            <a:xfrm>
              <a:off x="0" y="6321564"/>
              <a:ext cx="12192000" cy="475625"/>
              <a:chOff x="1965367" y="6321564"/>
              <a:chExt cx="10022042" cy="475625"/>
            </a:xfrm>
          </p:grpSpPr>
          <p:cxnSp>
            <p:nvCxnSpPr>
              <p:cNvPr id="25" name="Straight Connector 24">
                <a:extLst>
                  <a:ext uri="{FF2B5EF4-FFF2-40B4-BE49-F238E27FC236}">
                    <a16:creationId xmlns:a16="http://schemas.microsoft.com/office/drawing/2014/main" id="{968580EA-1B1B-4811-9EDF-DE2B70ECAE37}"/>
                  </a:ext>
                </a:extLst>
              </p:cNvPr>
              <p:cNvCxnSpPr/>
              <p:nvPr/>
            </p:nvCxnSpPr>
            <p:spPr>
              <a:xfrm>
                <a:off x="1965367" y="6321564"/>
                <a:ext cx="10022042" cy="0"/>
              </a:xfrm>
              <a:prstGeom prst="line">
                <a:avLst/>
              </a:prstGeom>
              <a:ln w="19050">
                <a:solidFill>
                  <a:schemeClr val="tx1">
                    <a:lumMod val="65000"/>
                    <a:lumOff val="3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6" name="Picture 2">
                <a:extLst>
                  <a:ext uri="{FF2B5EF4-FFF2-40B4-BE49-F238E27FC236}">
                    <a16:creationId xmlns:a16="http://schemas.microsoft.com/office/drawing/2014/main" id="{798E386A-6C94-4ED7-B517-A5B719E4D3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112" y="6405553"/>
                <a:ext cx="2960291" cy="391636"/>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23">
              <a:extLst>
                <a:ext uri="{FF2B5EF4-FFF2-40B4-BE49-F238E27FC236}">
                  <a16:creationId xmlns:a16="http://schemas.microsoft.com/office/drawing/2014/main" id="{29C80382-253B-4D45-893F-6793BC661670}"/>
                </a:ext>
              </a:extLst>
            </p:cNvPr>
            <p:cNvPicPr>
              <a:picLocks noChangeAspect="1"/>
            </p:cNvPicPr>
            <p:nvPr/>
          </p:nvPicPr>
          <p:blipFill>
            <a:blip r:embed="rId7"/>
            <a:stretch>
              <a:fillRect/>
            </a:stretch>
          </p:blipFill>
          <p:spPr>
            <a:xfrm>
              <a:off x="10883447" y="6372221"/>
              <a:ext cx="1127083" cy="365826"/>
            </a:xfrm>
            <a:prstGeom prst="rect">
              <a:avLst/>
            </a:prstGeom>
          </p:spPr>
        </p:pic>
      </p:grpSp>
      <p:sp>
        <p:nvSpPr>
          <p:cNvPr id="27" name="Google Shape;56;p13">
            <a:extLst>
              <a:ext uri="{FF2B5EF4-FFF2-40B4-BE49-F238E27FC236}">
                <a16:creationId xmlns:a16="http://schemas.microsoft.com/office/drawing/2014/main" id="{2E65977C-EC8F-46C9-97BF-0F67F1ADE8F5}"/>
              </a:ext>
            </a:extLst>
          </p:cNvPr>
          <p:cNvSpPr txBox="1"/>
          <p:nvPr/>
        </p:nvSpPr>
        <p:spPr>
          <a:xfrm>
            <a:off x="1586629" y="6048410"/>
            <a:ext cx="3887245" cy="400200"/>
          </a:xfrm>
          <a:prstGeom prst="rect">
            <a:avLst/>
          </a:prstGeom>
          <a:noFill/>
          <a:ln>
            <a:noFill/>
          </a:ln>
        </p:spPr>
        <p:txBody>
          <a:bodyPr spcFirstLastPara="1" wrap="square" lIns="91425" tIns="91425" rIns="91425" bIns="91425" anchor="ctr" anchorCtr="0">
            <a:noAutofit/>
          </a:bodyPr>
          <a:lstStyle/>
          <a:p>
            <a:pPr algn="ctr"/>
            <a:r>
              <a:rPr lang="en-US" sz="1000" dirty="0">
                <a:latin typeface="Calibri"/>
              </a:rPr>
              <a:t>Note: all values in microns</a:t>
            </a:r>
          </a:p>
        </p:txBody>
      </p:sp>
    </p:spTree>
    <p:extLst>
      <p:ext uri="{BB962C8B-B14F-4D97-AF65-F5344CB8AC3E}">
        <p14:creationId xmlns:p14="http://schemas.microsoft.com/office/powerpoint/2010/main" val="1651253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4739</TotalTime>
  <Words>1033</Words>
  <Application>Microsoft Office PowerPoint</Application>
  <PresentationFormat>Widescreen</PresentationFormat>
  <Paragraphs>109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HelveticaNeue Regular</vt:lpstr>
      <vt:lpstr>Roboto</vt:lpstr>
      <vt:lpstr>Söhne</vt:lpstr>
      <vt:lpstr>Times New Roman</vt:lpstr>
      <vt:lpstr>Tw Cen MT</vt:lpstr>
      <vt:lpstr>Circuit</vt:lpstr>
      <vt:lpstr>PowerPoint Presentation</vt:lpstr>
      <vt:lpstr>PowerPoint Presentation</vt:lpstr>
      <vt:lpstr>PowerPoint Presentation</vt:lpstr>
      <vt:lpstr>Fab steps in details with 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Ganapati Bhagwat</dc:creator>
  <cp:lastModifiedBy>Sriram Ganapati Bhagwat</cp:lastModifiedBy>
  <cp:revision>59</cp:revision>
  <dcterms:created xsi:type="dcterms:W3CDTF">2024-04-08T04:03:49Z</dcterms:created>
  <dcterms:modified xsi:type="dcterms:W3CDTF">2024-04-24T21:50:50Z</dcterms:modified>
</cp:coreProperties>
</file>