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396" r:id="rId5"/>
    <p:sldId id="393" r:id="rId6"/>
    <p:sldId id="395" r:id="rId7"/>
    <p:sldId id="397" r:id="rId8"/>
    <p:sldId id="400" r:id="rId9"/>
    <p:sldId id="403" r:id="rId10"/>
    <p:sldId id="398" r:id="rId11"/>
    <p:sldId id="401" r:id="rId12"/>
    <p:sldId id="399" r:id="rId13"/>
    <p:sldId id="402" r:id="rId14"/>
    <p:sldId id="404"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5" d="100"/>
          <a:sy n="85" d="100"/>
        </p:scale>
        <p:origin x="590"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8/27/2022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6T05:37:52.526"/>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6T05:37:52.526"/>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522619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26094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52838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3873442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48527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836845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44720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61810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026228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822222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86858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jpg"/><Relationship Id="rId7"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6.xml"/><Relationship Id="rId10" Type="http://schemas.openxmlformats.org/officeDocument/2006/relationships/image" Target="../media/image13.JPG"/><Relationship Id="rId4" Type="http://schemas.openxmlformats.org/officeDocument/2006/relationships/customXml" Target="../ink/ink2.xml"/><Relationship Id="rId9"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www.flickr.com/photos/50415738@N04/8076148400/"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jpg"/><Relationship Id="rId7"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6.xml"/><Relationship Id="rId10" Type="http://schemas.openxmlformats.org/officeDocument/2006/relationships/image" Target="../media/image10.JPG"/><Relationship Id="rId4" Type="http://schemas.openxmlformats.org/officeDocument/2006/relationships/customXml" Target="../ink/ink1.xml"/><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78154" y="0"/>
            <a:ext cx="12192000" cy="6858001"/>
          </a:xfr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7" name="TextBox 6">
            <a:extLst>
              <a:ext uri="{FF2B5EF4-FFF2-40B4-BE49-F238E27FC236}">
                <a16:creationId xmlns:a16="http://schemas.microsoft.com/office/drawing/2014/main" id="{62A21D83-1CBD-402E-ABAB-5D9FC3045440}"/>
              </a:ext>
            </a:extLst>
          </p:cNvPr>
          <p:cNvSpPr txBox="1"/>
          <p:nvPr/>
        </p:nvSpPr>
        <p:spPr>
          <a:xfrm>
            <a:off x="78154" y="196900"/>
            <a:ext cx="9398000" cy="6586418"/>
          </a:xfrm>
          <a:prstGeom prst="rect">
            <a:avLst/>
          </a:prstGeom>
          <a:noFill/>
        </p:spPr>
        <p:txBody>
          <a:bodyPr wrap="square" rtlCol="0">
            <a:spAutoFit/>
          </a:bodyPr>
          <a:lstStyle/>
          <a:p>
            <a:r>
              <a:rPr lang="en-US" sz="6600" dirty="0">
                <a:solidFill>
                  <a:schemeClr val="bg2">
                    <a:lumMod val="10000"/>
                    <a:lumOff val="90000"/>
                  </a:schemeClr>
                </a:solidFill>
              </a:rPr>
              <a:t>ROAD ACCIDENT ASSISTANCE SYSTEM</a:t>
            </a:r>
          </a:p>
          <a:p>
            <a:endParaRPr lang="en-US" sz="6600" dirty="0">
              <a:solidFill>
                <a:schemeClr val="bg2">
                  <a:lumMod val="10000"/>
                  <a:lumOff val="90000"/>
                </a:schemeClr>
              </a:solidFill>
            </a:endParaRPr>
          </a:p>
          <a:p>
            <a:pPr marL="0" indent="0">
              <a:lnSpc>
                <a:spcPct val="100000"/>
              </a:lnSpc>
              <a:buNone/>
            </a:pPr>
            <a:r>
              <a:rPr lang="en-US" sz="2800" kern="1200" dirty="0">
                <a:ln w="0"/>
                <a:solidFill>
                  <a:schemeClr val="tx1"/>
                </a:solidFill>
                <a:effectLst>
                  <a:outerShdw blurRad="38100" dist="19050" dir="2700000" algn="tl" rotWithShape="0">
                    <a:schemeClr val="dk1">
                      <a:alpha val="40000"/>
                    </a:schemeClr>
                  </a:outerShdw>
                </a:effectLst>
                <a:latin typeface="+mn-lt"/>
                <a:ea typeface="+mn-ea"/>
                <a:cs typeface="+mn-cs"/>
              </a:rPr>
              <a:t>                 </a:t>
            </a:r>
          </a:p>
          <a:p>
            <a:pPr marL="0" indent="0">
              <a:lnSpc>
                <a:spcPct val="100000"/>
              </a:lnSpc>
              <a:buNone/>
            </a:pPr>
            <a:r>
              <a:rPr lang="en-US" sz="2800" dirty="0">
                <a:ln w="0"/>
                <a:effectLst>
                  <a:outerShdw blurRad="38100" dist="19050" dir="2700000" algn="tl" rotWithShape="0">
                    <a:schemeClr val="dk1">
                      <a:alpha val="40000"/>
                    </a:schemeClr>
                  </a:outerShdw>
                </a:effectLst>
              </a:rPr>
              <a:t>                 </a:t>
            </a:r>
          </a:p>
          <a:p>
            <a:pPr marL="0" indent="0">
              <a:lnSpc>
                <a:spcPct val="100000"/>
              </a:lnSpc>
              <a:buNone/>
            </a:pPr>
            <a:r>
              <a:rPr lang="en-US" sz="2800" dirty="0">
                <a:ln w="0"/>
                <a:solidFill>
                  <a:schemeClr val="tx1"/>
                </a:solidFill>
                <a:effectLst>
                  <a:outerShdw blurRad="38100" dist="19050" dir="2700000" algn="tl" rotWithShape="0">
                    <a:schemeClr val="dk1">
                      <a:alpha val="40000"/>
                    </a:schemeClr>
                  </a:outerShdw>
                </a:effectLst>
              </a:rPr>
              <a:t>     Presented by    </a:t>
            </a:r>
          </a:p>
          <a:p>
            <a:pPr marL="0" indent="0">
              <a:lnSpc>
                <a:spcPct val="100000"/>
              </a:lnSpc>
              <a:buNone/>
            </a:pPr>
            <a:endParaRPr lang="en-US" sz="2800" dirty="0">
              <a:ln w="0"/>
              <a:effectLst>
                <a:outerShdw blurRad="38100" dist="19050" dir="2700000" algn="tl" rotWithShape="0">
                  <a:schemeClr val="dk1">
                    <a:alpha val="40000"/>
                  </a:schemeClr>
                </a:outerShdw>
              </a:effectLst>
            </a:endParaRPr>
          </a:p>
          <a:p>
            <a:pPr marL="0" indent="0">
              <a:lnSpc>
                <a:spcPct val="100000"/>
              </a:lnSpc>
              <a:buNone/>
            </a:pPr>
            <a:r>
              <a:rPr lang="en-US" sz="2800" dirty="0">
                <a:ln w="0"/>
                <a:solidFill>
                  <a:schemeClr val="tx1"/>
                </a:solidFill>
                <a:effectLst>
                  <a:outerShdw blurRad="38100" dist="19050" dir="2700000" algn="tl" rotWithShape="0">
                    <a:schemeClr val="dk1">
                      <a:alpha val="40000"/>
                    </a:schemeClr>
                  </a:outerShdw>
                </a:effectLst>
              </a:rPr>
              <a:t>     Gone Sriram (20BCS090)</a:t>
            </a:r>
          </a:p>
          <a:p>
            <a:pPr marL="0" indent="0">
              <a:lnSpc>
                <a:spcPct val="100000"/>
              </a:lnSpc>
              <a:buNone/>
            </a:pPr>
            <a:r>
              <a:rPr lang="en-US" sz="2800" dirty="0">
                <a:ln w="0"/>
                <a:solidFill>
                  <a:schemeClr val="tx1"/>
                </a:solidFill>
                <a:effectLst>
                  <a:outerShdw blurRad="38100" dist="19050" dir="2700000" algn="tl" rotWithShape="0">
                    <a:schemeClr val="dk1">
                      <a:alpha val="40000"/>
                    </a:schemeClr>
                  </a:outerShdw>
                </a:effectLst>
              </a:rPr>
              <a:t>                       </a:t>
            </a:r>
            <a:endParaRPr lang="en-US" sz="2800" dirty="0">
              <a:ln w="0"/>
              <a:effectLst>
                <a:outerShdw blurRad="38100" dist="19050" dir="2700000" algn="tl" rotWithShape="0">
                  <a:schemeClr val="dk1">
                    <a:alpha val="40000"/>
                  </a:schemeClr>
                </a:outerShdw>
              </a:effectLst>
            </a:endParaRPr>
          </a:p>
          <a:p>
            <a:pPr marL="0" indent="0">
              <a:lnSpc>
                <a:spcPct val="100000"/>
              </a:lnSpc>
              <a:buNone/>
            </a:pPr>
            <a:r>
              <a:rPr lang="en-US" sz="2800" dirty="0">
                <a:ln w="0"/>
                <a:effectLst>
                  <a:outerShdw blurRad="38100" dist="19050" dir="2700000" algn="tl" rotWithShape="0">
                    <a:schemeClr val="dk1">
                      <a:alpha val="40000"/>
                    </a:schemeClr>
                  </a:outerShdw>
                </a:effectLst>
              </a:rPr>
              <a:t>                                                                      </a:t>
            </a:r>
            <a:endParaRPr lang="en-US" sz="2800" dirty="0">
              <a:ln w="0"/>
              <a:solidFill>
                <a:schemeClr val="tx1"/>
              </a:solidFill>
              <a:effectLst>
                <a:outerShdw blurRad="38100" dist="19050" dir="2700000" algn="tl" rotWithShape="0">
                  <a:schemeClr val="dk1">
                    <a:alpha val="40000"/>
                  </a:schemeClr>
                </a:outerShdw>
              </a:effectLst>
            </a:endParaRPr>
          </a:p>
          <a:p>
            <a:endParaRPr lang="en-IN" sz="2800" dirty="0">
              <a:solidFill>
                <a:schemeClr val="bg2">
                  <a:lumMod val="10000"/>
                  <a:lumOff val="90000"/>
                </a:schemeClr>
              </a:solidFill>
            </a:endParaRPr>
          </a:p>
        </p:txBody>
      </p:sp>
    </p:spTree>
    <p:extLst>
      <p:ext uri="{BB962C8B-B14F-4D97-AF65-F5344CB8AC3E}">
        <p14:creationId xmlns:p14="http://schemas.microsoft.com/office/powerpoint/2010/main" val="346215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0DCEAB-18E7-40A4-B8AD-9C894985F2C7}"/>
              </a:ext>
            </a:extLst>
          </p:cNvPr>
          <p:cNvSpPr>
            <a:spLocks noGrp="1"/>
          </p:cNvSpPr>
          <p:nvPr>
            <p:ph type="title"/>
          </p:nvPr>
        </p:nvSpPr>
        <p:spPr>
          <a:xfrm>
            <a:off x="326744" y="184897"/>
            <a:ext cx="5365844" cy="580278"/>
          </a:xfrm>
        </p:spPr>
        <p:txBody>
          <a:bodyPr/>
          <a:lstStyle/>
          <a:p>
            <a:r>
              <a:rPr lang="en-IN" sz="1600" dirty="0">
                <a:latin typeface="+mn-lt"/>
              </a:rPr>
              <a:t>FRONT-END  SCREENSHOTS :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0" y="461269"/>
            <a:ext cx="12169825" cy="6396731"/>
          </a:xfr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4B15685D-9B07-42AB-A678-EDBC62515C9F}"/>
                  </a:ext>
                </a:extLst>
              </p14:cNvPr>
              <p14:cNvContentPartPr/>
              <p14:nvPr/>
            </p14:nvContentPartPr>
            <p14:xfrm>
              <a:off x="-167234" y="3525563"/>
              <a:ext cx="360" cy="360"/>
            </p14:xfrm>
          </p:contentPart>
        </mc:Choice>
        <mc:Fallback xmlns="">
          <p:pic>
            <p:nvPicPr>
              <p:cNvPr id="5" name="Ink 4">
                <a:extLst>
                  <a:ext uri="{FF2B5EF4-FFF2-40B4-BE49-F238E27FC236}">
                    <a16:creationId xmlns:a16="http://schemas.microsoft.com/office/drawing/2014/main" id="{4B15685D-9B07-42AB-A678-EDBC62515C9F}"/>
                  </a:ext>
                </a:extLst>
              </p:cNvPr>
              <p:cNvPicPr/>
              <p:nvPr/>
            </p:nvPicPr>
            <p:blipFill>
              <a:blip r:embed="rId7"/>
              <a:stretch>
                <a:fillRect/>
              </a:stretch>
            </p:blipFill>
            <p:spPr>
              <a:xfrm>
                <a:off x="-184874" y="3417563"/>
                <a:ext cx="36000" cy="216000"/>
              </a:xfrm>
              <a:prstGeom prst="rect">
                <a:avLst/>
              </a:prstGeom>
            </p:spPr>
          </p:pic>
        </mc:Fallback>
      </mc:AlternateContent>
      <p:pic>
        <p:nvPicPr>
          <p:cNvPr id="9" name="Picture 8">
            <a:extLst>
              <a:ext uri="{FF2B5EF4-FFF2-40B4-BE49-F238E27FC236}">
                <a16:creationId xmlns:a16="http://schemas.microsoft.com/office/drawing/2014/main" id="{3731E081-22AF-42BB-A8B7-FB1FE6C6EF6D}"/>
              </a:ext>
            </a:extLst>
          </p:cNvPr>
          <p:cNvPicPr>
            <a:picLocks noChangeAspect="1"/>
          </p:cNvPicPr>
          <p:nvPr/>
        </p:nvPicPr>
        <p:blipFill>
          <a:blip r:embed="rId8"/>
          <a:stretch>
            <a:fillRect/>
          </a:stretch>
        </p:blipFill>
        <p:spPr>
          <a:xfrm>
            <a:off x="159373" y="573741"/>
            <a:ext cx="5730440" cy="2727629"/>
          </a:xfrm>
          <a:prstGeom prst="rect">
            <a:avLst/>
          </a:prstGeom>
        </p:spPr>
      </p:pic>
      <p:pic>
        <p:nvPicPr>
          <p:cNvPr id="11" name="Picture 10">
            <a:extLst>
              <a:ext uri="{FF2B5EF4-FFF2-40B4-BE49-F238E27FC236}">
                <a16:creationId xmlns:a16="http://schemas.microsoft.com/office/drawing/2014/main" id="{EA82230E-4AE8-475E-A955-5690AC51E2BE}"/>
              </a:ext>
            </a:extLst>
          </p:cNvPr>
          <p:cNvPicPr>
            <a:picLocks noChangeAspect="1"/>
          </p:cNvPicPr>
          <p:nvPr/>
        </p:nvPicPr>
        <p:blipFill>
          <a:blip r:embed="rId9"/>
          <a:stretch>
            <a:fillRect/>
          </a:stretch>
        </p:blipFill>
        <p:spPr>
          <a:xfrm>
            <a:off x="159373" y="3779161"/>
            <a:ext cx="5769645" cy="2893942"/>
          </a:xfrm>
          <a:prstGeom prst="rect">
            <a:avLst/>
          </a:prstGeom>
        </p:spPr>
      </p:pic>
      <p:pic>
        <p:nvPicPr>
          <p:cNvPr id="13" name="Picture 12">
            <a:extLst>
              <a:ext uri="{FF2B5EF4-FFF2-40B4-BE49-F238E27FC236}">
                <a16:creationId xmlns:a16="http://schemas.microsoft.com/office/drawing/2014/main" id="{F2404DEE-2BF0-4D06-AFA6-86F0D56B4395}"/>
              </a:ext>
            </a:extLst>
          </p:cNvPr>
          <p:cNvPicPr>
            <a:picLocks noChangeAspect="1"/>
          </p:cNvPicPr>
          <p:nvPr/>
        </p:nvPicPr>
        <p:blipFill>
          <a:blip r:embed="rId10"/>
          <a:stretch>
            <a:fillRect/>
          </a:stretch>
        </p:blipFill>
        <p:spPr>
          <a:xfrm>
            <a:off x="6262984" y="2112963"/>
            <a:ext cx="5649928" cy="3253952"/>
          </a:xfrm>
          <a:prstGeom prst="rect">
            <a:avLst/>
          </a:prstGeom>
        </p:spPr>
      </p:pic>
    </p:spTree>
    <p:extLst>
      <p:ext uri="{BB962C8B-B14F-4D97-AF65-F5344CB8AC3E}">
        <p14:creationId xmlns:p14="http://schemas.microsoft.com/office/powerpoint/2010/main" val="139487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311E8-E5CA-4915-9790-7F8C91DCAABC}"/>
              </a:ext>
            </a:extLst>
          </p:cNvPr>
          <p:cNvSpPr>
            <a:spLocks noGrp="1"/>
          </p:cNvSpPr>
          <p:nvPr>
            <p:ph type="title"/>
          </p:nvPr>
        </p:nvSpPr>
        <p:spPr>
          <a:xfrm>
            <a:off x="550863" y="142788"/>
            <a:ext cx="2371631" cy="374090"/>
          </a:xfrm>
        </p:spPr>
        <p:txBody>
          <a:bodyPr/>
          <a:lstStyle/>
          <a:p>
            <a:r>
              <a:rPr lang="en-IN" sz="1800" dirty="0">
                <a:latin typeface="+mn-lt"/>
              </a:rPr>
              <a:t>FIRST-AID TEMPLATE</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385482"/>
            <a:ext cx="12150386" cy="6472518"/>
          </a:xfr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7" name="Picture 6">
            <a:extLst>
              <a:ext uri="{FF2B5EF4-FFF2-40B4-BE49-F238E27FC236}">
                <a16:creationId xmlns:a16="http://schemas.microsoft.com/office/drawing/2014/main" id="{E8D4ABE3-2C14-40D7-98F5-D86FE094C709}"/>
              </a:ext>
            </a:extLst>
          </p:cNvPr>
          <p:cNvPicPr>
            <a:picLocks noChangeAspect="1"/>
          </p:cNvPicPr>
          <p:nvPr/>
        </p:nvPicPr>
        <p:blipFill>
          <a:blip r:embed="rId4"/>
          <a:stretch>
            <a:fillRect/>
          </a:stretch>
        </p:blipFill>
        <p:spPr>
          <a:xfrm>
            <a:off x="394918" y="1015317"/>
            <a:ext cx="11689506" cy="5645783"/>
          </a:xfrm>
          <a:prstGeom prst="rect">
            <a:avLst/>
          </a:prstGeom>
        </p:spPr>
      </p:pic>
    </p:spTree>
    <p:extLst>
      <p:ext uri="{BB962C8B-B14F-4D97-AF65-F5344CB8AC3E}">
        <p14:creationId xmlns:p14="http://schemas.microsoft.com/office/powerpoint/2010/main" val="394910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latin typeface="urw-din"/>
              </a:rPr>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8125601" y="4201087"/>
            <a:ext cx="1945358" cy="1336186"/>
          </a:xfrm>
        </p:spPr>
        <p:txBody>
          <a:bodyPr/>
          <a:lstStyle/>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196900"/>
            <a:ext cx="11213245" cy="963685"/>
          </a:xfrm>
        </p:spPr>
        <p:txBody>
          <a:bodyPr vert="horz" wrap="square" lIns="0" tIns="0" rIns="0" bIns="0" rtlCol="0" anchor="b" anchorCtr="0">
            <a:normAutofit/>
          </a:bodyPr>
          <a:lstStyle/>
          <a:p>
            <a:pPr>
              <a:lnSpc>
                <a:spcPct val="100000"/>
              </a:lnSpc>
            </a:pPr>
            <a:r>
              <a:rPr lang="en-US" sz="6000" kern="1200" dirty="0">
                <a:solidFill>
                  <a:schemeClr val="tx1"/>
                </a:solidFill>
                <a:latin typeface="Bookman Old Style" panose="02050604050505020204" pitchFamily="18" charset="0"/>
              </a:rPr>
              <a:t>Introduction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582616"/>
            <a:ext cx="6535737" cy="4853354"/>
          </a:xfrm>
        </p:spPr>
        <p:txBody>
          <a:bodyPr vert="horz" wrap="square" lIns="0" tIns="0" rIns="0" bIns="0" rtlCol="0">
            <a:normAutofit/>
          </a:bodyPr>
          <a:lstStyle/>
          <a:p>
            <a:pPr marL="457200" indent="-457200">
              <a:lnSpc>
                <a:spcPct val="100000"/>
              </a:lnSpc>
              <a:buFont typeface="Arial" panose="020B0604020202020204" pitchFamily="34" charset="0"/>
              <a:buChar char="•"/>
            </a:pPr>
            <a:r>
              <a:rPr lang="en-US" sz="2500" b="0" i="0" dirty="0">
                <a:solidFill>
                  <a:srgbClr val="FFFFFF"/>
                </a:solidFill>
                <a:effectLst/>
                <a:latin typeface="urw-din"/>
              </a:rPr>
              <a:t>Every year the lives of approximately 1.3 million people are cut short as a result of a road traffic crash. Between 20 and 50 million more people suffer non-fatal injuries, with many incurring a disability as a result of their injury. Road traffic crashes cost most countries 3% of their gross domestic product. </a:t>
            </a:r>
          </a:p>
          <a:p>
            <a:pPr marL="457200" indent="-457200">
              <a:lnSpc>
                <a:spcPct val="100000"/>
              </a:lnSpc>
              <a:buFont typeface="Arial" panose="020B0604020202020204" pitchFamily="34" charset="0"/>
              <a:buChar char="•"/>
            </a:pPr>
            <a:r>
              <a:rPr lang="en-US" sz="2500" b="0" i="0" dirty="0">
                <a:solidFill>
                  <a:srgbClr val="FFFFFF"/>
                </a:solidFill>
                <a:effectLst/>
                <a:latin typeface="urw-din"/>
              </a:rPr>
              <a:t>So, basically the idea of “Road accident assistance system” is to store the details of accidents reported by the users , analyze and visualize the data and fetching details of any reported accident.  </a:t>
            </a:r>
            <a:endParaRPr lang="en-US" sz="2500"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pic>
        <p:nvPicPr>
          <p:cNvPr id="6" name="Picture 5">
            <a:extLst>
              <a:ext uri="{FF2B5EF4-FFF2-40B4-BE49-F238E27FC236}">
                <a16:creationId xmlns:a16="http://schemas.microsoft.com/office/drawing/2014/main" id="{140CDE0B-728A-4AD8-9B1F-035C9289A4E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717710" y="2017835"/>
            <a:ext cx="4181975" cy="3367454"/>
          </a:xfrm>
          <a:prstGeom prst="rect">
            <a:avLst/>
          </a:prstGeom>
        </p:spPr>
      </p:pic>
    </p:spTree>
    <p:extLst>
      <p:ext uri="{BB962C8B-B14F-4D97-AF65-F5344CB8AC3E}">
        <p14:creationId xmlns:p14="http://schemas.microsoft.com/office/powerpoint/2010/main" val="160411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92602" y="196900"/>
            <a:ext cx="11090274" cy="1350289"/>
          </a:xfrm>
        </p:spPr>
        <p:txBody>
          <a:bodyPr vert="horz" wrap="square" lIns="0" tIns="0" rIns="0" bIns="0" rtlCol="0" anchor="b" anchorCtr="0">
            <a:noAutofit/>
          </a:bodyPr>
          <a:lstStyle/>
          <a:p>
            <a:pPr>
              <a:lnSpc>
                <a:spcPct val="100000"/>
              </a:lnSpc>
            </a:pPr>
            <a:r>
              <a:rPr lang="en-US" sz="2000" kern="1200" dirty="0">
                <a:solidFill>
                  <a:schemeClr val="tx1"/>
                </a:solidFill>
                <a:latin typeface="urw-din"/>
              </a:rPr>
              <a:t>This website will help to keep a record of road accidents and will help us to analyze data. Here user will enter details of accidents witnessed by him. This details will get stored. The website will analyze this data and will display the data accordingly. Any user can fetch details of any accident.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92602" y="2189284"/>
            <a:ext cx="6055756" cy="3578470"/>
          </a:xfrm>
        </p:spPr>
        <p:txBody>
          <a:bodyPr vert="horz" wrap="square" lIns="0" tIns="0" rIns="0" bIns="0" rtlCol="0">
            <a:normAutofit fontScale="92500" lnSpcReduction="20000"/>
          </a:bodyPr>
          <a:lstStyle/>
          <a:p>
            <a:pPr marL="0" indent="0">
              <a:lnSpc>
                <a:spcPct val="100000"/>
              </a:lnSpc>
              <a:buNone/>
            </a:pPr>
            <a:r>
              <a:rPr lang="en-US" kern="1200" dirty="0">
                <a:latin typeface="urw-din"/>
              </a:rPr>
              <a:t>DETAIL FORM OF ACCIDENT TO BE FILLED BY USER :</a:t>
            </a:r>
          </a:p>
          <a:p>
            <a:pPr marL="342900" indent="-342900">
              <a:lnSpc>
                <a:spcPct val="100000"/>
              </a:lnSpc>
              <a:buFont typeface="Arial" panose="020B0604020202020204" pitchFamily="34" charset="0"/>
              <a:buChar char="•"/>
            </a:pPr>
            <a:r>
              <a:rPr lang="en-US" kern="1200" dirty="0">
                <a:latin typeface="urw-din"/>
              </a:rPr>
              <a:t>Name of victim</a:t>
            </a:r>
          </a:p>
          <a:p>
            <a:pPr marL="342900" indent="-342900">
              <a:lnSpc>
                <a:spcPct val="100000"/>
              </a:lnSpc>
              <a:buFont typeface="Arial" panose="020B0604020202020204" pitchFamily="34" charset="0"/>
              <a:buChar char="•"/>
            </a:pPr>
            <a:r>
              <a:rPr lang="en-US" dirty="0">
                <a:latin typeface="urw-din"/>
              </a:rPr>
              <a:t>Contact number of reporter</a:t>
            </a:r>
          </a:p>
          <a:p>
            <a:pPr marL="342900" indent="-342900">
              <a:lnSpc>
                <a:spcPct val="100000"/>
              </a:lnSpc>
              <a:buFont typeface="Arial" panose="020B0604020202020204" pitchFamily="34" charset="0"/>
              <a:buChar char="•"/>
            </a:pPr>
            <a:r>
              <a:rPr lang="en-US" kern="1200" dirty="0">
                <a:latin typeface="urw-din"/>
              </a:rPr>
              <a:t>Location of accident</a:t>
            </a:r>
          </a:p>
          <a:p>
            <a:pPr marL="342900" indent="-342900">
              <a:lnSpc>
                <a:spcPct val="100000"/>
              </a:lnSpc>
              <a:buFont typeface="Arial" panose="020B0604020202020204" pitchFamily="34" charset="0"/>
              <a:buChar char="•"/>
            </a:pPr>
            <a:r>
              <a:rPr lang="en-US" dirty="0">
                <a:latin typeface="urw-din"/>
              </a:rPr>
              <a:t>Date and time of accident</a:t>
            </a:r>
          </a:p>
          <a:p>
            <a:pPr marL="342900" indent="-342900">
              <a:lnSpc>
                <a:spcPct val="100000"/>
              </a:lnSpc>
              <a:buFont typeface="Arial" panose="020B0604020202020204" pitchFamily="34" charset="0"/>
              <a:buChar char="•"/>
            </a:pPr>
            <a:r>
              <a:rPr lang="en-US" kern="1200" dirty="0">
                <a:latin typeface="urw-din"/>
              </a:rPr>
              <a:t>Hospital Name (If known)</a:t>
            </a:r>
          </a:p>
          <a:p>
            <a:pPr marL="342900" indent="-342900">
              <a:lnSpc>
                <a:spcPct val="100000"/>
              </a:lnSpc>
              <a:buFont typeface="Arial" panose="020B0604020202020204" pitchFamily="34" charset="0"/>
              <a:buChar char="•"/>
            </a:pPr>
            <a:r>
              <a:rPr lang="en-US" dirty="0">
                <a:latin typeface="urw-din"/>
              </a:rPr>
              <a:t>Number of deaths and injured </a:t>
            </a:r>
            <a:endParaRPr lang="en-US" kern="1200" dirty="0">
              <a:latin typeface="urw-din"/>
            </a:endParaRPr>
          </a:p>
          <a:p>
            <a:pPr marL="342900" indent="-342900">
              <a:lnSpc>
                <a:spcPct val="100000"/>
              </a:lnSpc>
              <a:buFont typeface="Arial" panose="020B0604020202020204" pitchFamily="34" charset="0"/>
              <a:buChar char="•"/>
            </a:pPr>
            <a:endParaRPr lang="en-US" kern="1200" dirty="0">
              <a:latin typeface="urw-din"/>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pic>
        <p:nvPicPr>
          <p:cNvPr id="6" name="Picture 5">
            <a:extLst>
              <a:ext uri="{FF2B5EF4-FFF2-40B4-BE49-F238E27FC236}">
                <a16:creationId xmlns:a16="http://schemas.microsoft.com/office/drawing/2014/main" id="{B42162F6-0948-4C2F-A75E-6C22B6D08083}"/>
              </a:ext>
            </a:extLst>
          </p:cNvPr>
          <p:cNvPicPr>
            <a:picLocks noChangeAspect="1"/>
          </p:cNvPicPr>
          <p:nvPr/>
        </p:nvPicPr>
        <p:blipFill rotWithShape="1">
          <a:blip r:embed="rId4"/>
          <a:srcRect l="28603" t="-519" r="22916"/>
          <a:stretch/>
        </p:blipFill>
        <p:spPr>
          <a:xfrm>
            <a:off x="6840960" y="1543073"/>
            <a:ext cx="4888738" cy="5319044"/>
          </a:xfrm>
          <a:prstGeom prst="rect">
            <a:avLst/>
          </a:prstGeom>
        </p:spPr>
      </p:pic>
    </p:spTree>
    <p:extLst>
      <p:ext uri="{BB962C8B-B14F-4D97-AF65-F5344CB8AC3E}">
        <p14:creationId xmlns:p14="http://schemas.microsoft.com/office/powerpoint/2010/main" val="204439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228600" y="1728924"/>
            <a:ext cx="11090275" cy="4357565"/>
          </a:xfrm>
        </p:spPr>
        <p:txBody>
          <a:bodyPr vert="horz" wrap="square" lIns="0" tIns="0" rIns="0" bIns="0" rtlCol="0" anchor="b" anchorCtr="0">
            <a:normAutofit fontScale="90000"/>
          </a:bodyPr>
          <a:lstStyle/>
          <a:p>
            <a:pPr rtl="0" fontAlgn="base">
              <a:spcBef>
                <a:spcPts val="0"/>
              </a:spcBef>
              <a:spcAft>
                <a:spcPts val="0"/>
              </a:spcAft>
            </a:pPr>
            <a:r>
              <a:rPr lang="en-US" sz="2400" dirty="0">
                <a:latin typeface="Bookman Old Style" panose="02050604050505020204" pitchFamily="18" charset="0"/>
              </a:rPr>
              <a:t>   </a:t>
            </a:r>
            <a:r>
              <a:rPr lang="en-US" dirty="0">
                <a:latin typeface="urw-din"/>
              </a:rPr>
              <a:t>Technology Stack</a:t>
            </a:r>
            <a:br>
              <a:rPr lang="en-US" dirty="0">
                <a:latin typeface="urw-din"/>
              </a:rPr>
            </a:br>
            <a:br>
              <a:rPr lang="en-US" sz="2400" dirty="0">
                <a:latin typeface="urw-din"/>
              </a:rPr>
            </a:br>
            <a:r>
              <a:rPr lang="en-US" sz="2400" dirty="0">
                <a:latin typeface="urw-din"/>
              </a:rPr>
              <a:t> * HTML             : The structure of this webpage has been designed using HTML</a:t>
            </a:r>
            <a:br>
              <a:rPr lang="en-US" sz="2400" dirty="0">
                <a:latin typeface="urw-din"/>
              </a:rPr>
            </a:br>
            <a:br>
              <a:rPr lang="en-US" sz="2400" dirty="0">
                <a:latin typeface="urw-din"/>
              </a:rPr>
            </a:br>
            <a:r>
              <a:rPr lang="en-US" sz="2400" dirty="0">
                <a:latin typeface="urw-din"/>
              </a:rPr>
              <a:t> * CSS                 : The design and animations are done using CSS</a:t>
            </a:r>
            <a:br>
              <a:rPr lang="en-US" sz="2400" dirty="0">
                <a:latin typeface="urw-din"/>
              </a:rPr>
            </a:br>
            <a:br>
              <a:rPr lang="en-US" sz="2400" dirty="0">
                <a:latin typeface="urw-din"/>
              </a:rPr>
            </a:br>
            <a:r>
              <a:rPr lang="en-US" sz="2400" dirty="0">
                <a:latin typeface="urw-din"/>
              </a:rPr>
              <a:t> * JAVASCRIPT  : JS has been used to add interactive behavior to the website</a:t>
            </a:r>
            <a:br>
              <a:rPr lang="en-US" sz="2400" dirty="0">
                <a:latin typeface="urw-din"/>
              </a:rPr>
            </a:br>
            <a:br>
              <a:rPr lang="en-US" sz="2400" dirty="0">
                <a:latin typeface="urw-din"/>
              </a:rPr>
            </a:br>
            <a:r>
              <a:rPr lang="en-US" sz="2400" dirty="0">
                <a:latin typeface="urw-din"/>
              </a:rPr>
              <a:t> * PHP                : PHP is being used as a server-side language</a:t>
            </a:r>
            <a:br>
              <a:rPr lang="en-US" sz="2400" dirty="0">
                <a:latin typeface="urw-din"/>
              </a:rPr>
            </a:br>
            <a:br>
              <a:rPr lang="en-US" sz="2400" dirty="0">
                <a:latin typeface="urw-din"/>
              </a:rPr>
            </a:br>
            <a:r>
              <a:rPr lang="en-US" sz="2400" dirty="0">
                <a:latin typeface="urw-din"/>
              </a:rPr>
              <a:t> * MySQL           : Website database is designed using MySQL</a:t>
            </a:r>
            <a:br>
              <a:rPr lang="en-US" sz="2400" dirty="0">
                <a:latin typeface="urw-din"/>
              </a:rPr>
            </a:br>
            <a:br>
              <a:rPr lang="en-US" sz="2400" dirty="0">
                <a:latin typeface="urw-din"/>
              </a:rPr>
            </a:br>
            <a:r>
              <a:rPr lang="en-US" sz="2400" dirty="0">
                <a:latin typeface="urw-din"/>
              </a:rPr>
              <a:t> * BOOTSTRAP  : This has been used to design the webpages and make them responsive</a:t>
            </a:r>
            <a:br>
              <a:rPr lang="en-US" sz="2400" dirty="0">
                <a:latin typeface="urw-din"/>
              </a:rPr>
            </a:br>
            <a:r>
              <a:rPr lang="en-US" sz="2400" dirty="0">
                <a:latin typeface="urw-din"/>
              </a:rPr>
              <a:t> </a:t>
            </a:r>
            <a:br>
              <a:rPr lang="en-US" sz="2400" b="0" i="0" u="none" strike="noStrike" dirty="0">
                <a:solidFill>
                  <a:srgbClr val="000000"/>
                </a:solidFill>
                <a:effectLst/>
                <a:latin typeface="Arial" panose="020B0604020202020204" pitchFamily="34" charset="0"/>
              </a:rPr>
            </a:br>
            <a:br>
              <a:rPr lang="en-US" sz="2400" dirty="0">
                <a:latin typeface="urw-din"/>
              </a:rPr>
            </a:br>
            <a:endParaRPr lang="en-US" sz="2400" kern="1200" dirty="0">
              <a:solidFill>
                <a:schemeClr val="tx1"/>
              </a:solidFill>
              <a:latin typeface="urw-din"/>
            </a:endParaRPr>
          </a:p>
        </p:txBody>
      </p:sp>
    </p:spTree>
    <p:extLst>
      <p:ext uri="{BB962C8B-B14F-4D97-AF65-F5344CB8AC3E}">
        <p14:creationId xmlns:p14="http://schemas.microsoft.com/office/powerpoint/2010/main" val="40187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0" y="196900"/>
            <a:ext cx="11090275" cy="5773128"/>
          </a:xfrm>
        </p:spPr>
        <p:txBody>
          <a:bodyPr vert="horz" wrap="square" lIns="0" tIns="0" rIns="0" bIns="0" rtlCol="0" anchor="b" anchorCtr="0">
            <a:normAutofit fontScale="90000"/>
          </a:bodyPr>
          <a:lstStyle/>
          <a:p>
            <a:pPr rtl="0" fontAlgn="base">
              <a:spcBef>
                <a:spcPts val="0"/>
              </a:spcBef>
              <a:spcAft>
                <a:spcPts val="0"/>
              </a:spcAft>
            </a:pPr>
            <a:r>
              <a:rPr lang="en-US" sz="4000" dirty="0">
                <a:latin typeface="urw-din"/>
              </a:rPr>
              <a:t>Modules and their description : </a:t>
            </a:r>
            <a:br>
              <a:rPr lang="en-US" sz="3600" dirty="0">
                <a:latin typeface="urw-din"/>
              </a:rPr>
            </a:br>
            <a:br>
              <a:rPr lang="en-US" sz="3600" dirty="0">
                <a:latin typeface="urw-din"/>
              </a:rPr>
            </a:br>
            <a:r>
              <a:rPr lang="en-US" sz="3600" dirty="0">
                <a:latin typeface="urw-din"/>
              </a:rPr>
              <a:t> </a:t>
            </a:r>
            <a:r>
              <a:rPr lang="en-US" sz="2400" dirty="0">
                <a:latin typeface="urw-din"/>
              </a:rPr>
              <a:t>* User Login </a:t>
            </a:r>
            <a:br>
              <a:rPr lang="en-US" sz="2400" dirty="0">
                <a:latin typeface="urw-din"/>
              </a:rPr>
            </a:br>
            <a:br>
              <a:rPr lang="en-US" sz="2400" dirty="0">
                <a:latin typeface="urw-din"/>
              </a:rPr>
            </a:br>
            <a:r>
              <a:rPr lang="en-US" sz="2400" dirty="0">
                <a:latin typeface="urw-din"/>
              </a:rPr>
              <a:t> * Admin Login</a:t>
            </a:r>
            <a:br>
              <a:rPr lang="en-US" sz="2400" dirty="0">
                <a:latin typeface="urw-din"/>
              </a:rPr>
            </a:br>
            <a:br>
              <a:rPr lang="en-US" sz="2400" dirty="0">
                <a:latin typeface="urw-din"/>
              </a:rPr>
            </a:br>
            <a:r>
              <a:rPr lang="en-US" sz="2400" dirty="0">
                <a:latin typeface="urw-din"/>
              </a:rPr>
              <a:t> * Accident Detail form ( To store details of accident)</a:t>
            </a:r>
            <a:br>
              <a:rPr lang="en-US" sz="2400" dirty="0">
                <a:latin typeface="urw-din"/>
              </a:rPr>
            </a:br>
            <a:br>
              <a:rPr lang="en-US" sz="2400" dirty="0">
                <a:latin typeface="urw-din"/>
              </a:rPr>
            </a:br>
            <a:r>
              <a:rPr lang="en-US" sz="2400" dirty="0">
                <a:latin typeface="urw-din"/>
              </a:rPr>
              <a:t> * Emergency Contact Numbers like, police station / hospital etc.</a:t>
            </a:r>
            <a:br>
              <a:rPr lang="en-US" sz="2400" dirty="0">
                <a:latin typeface="urw-din"/>
              </a:rPr>
            </a:br>
            <a:br>
              <a:rPr lang="en-US" sz="2400" dirty="0">
                <a:latin typeface="urw-din"/>
              </a:rPr>
            </a:br>
            <a:r>
              <a:rPr lang="en-US" sz="2400" dirty="0">
                <a:latin typeface="urw-din"/>
              </a:rPr>
              <a:t> * First- aid template ( In case someone witnesses an accident and medical help can not    reach     immediately. This will contain everything about how to handle emergency situations till the medical help is not there</a:t>
            </a:r>
            <a:br>
              <a:rPr lang="en-US" sz="2400" dirty="0">
                <a:latin typeface="urw-din"/>
              </a:rPr>
            </a:br>
            <a:br>
              <a:rPr lang="en-US" sz="2400" dirty="0">
                <a:latin typeface="urw-din"/>
              </a:rPr>
            </a:br>
            <a:r>
              <a:rPr lang="en-US" sz="2400" dirty="0">
                <a:latin typeface="urw-din"/>
              </a:rPr>
              <a:t> * Searching accident related details.</a:t>
            </a:r>
            <a:br>
              <a:rPr lang="en-US" sz="2400" dirty="0">
                <a:latin typeface="urw-din"/>
              </a:rPr>
            </a:br>
            <a:r>
              <a:rPr lang="en-US" sz="2400" dirty="0">
                <a:latin typeface="urw-din"/>
              </a:rPr>
              <a:t> </a:t>
            </a:r>
            <a:br>
              <a:rPr lang="en-US" sz="2400" dirty="0">
                <a:latin typeface="urw-din"/>
              </a:rPr>
            </a:br>
            <a:r>
              <a:rPr lang="en-US" sz="2400" dirty="0">
                <a:latin typeface="urw-din"/>
              </a:rPr>
              <a:t> * Map for registered hospitals</a:t>
            </a:r>
            <a:br>
              <a:rPr lang="en-US" sz="2400" dirty="0">
                <a:latin typeface="urw-din"/>
              </a:rPr>
            </a:br>
            <a:endParaRPr lang="en-US" sz="2400" kern="1200" dirty="0">
              <a:solidFill>
                <a:schemeClr val="tx1"/>
              </a:solidFill>
              <a:latin typeface="urw-din"/>
            </a:endParaRPr>
          </a:p>
        </p:txBody>
      </p:sp>
      <p:pic>
        <p:nvPicPr>
          <p:cNvPr id="7" name="Picture 6">
            <a:extLst>
              <a:ext uri="{FF2B5EF4-FFF2-40B4-BE49-F238E27FC236}">
                <a16:creationId xmlns:a16="http://schemas.microsoft.com/office/drawing/2014/main" id="{45F28660-6875-4B62-BE92-FB9795EB8AF0}"/>
              </a:ext>
            </a:extLst>
          </p:cNvPr>
          <p:cNvPicPr>
            <a:picLocks noChangeAspect="1"/>
          </p:cNvPicPr>
          <p:nvPr/>
        </p:nvPicPr>
        <p:blipFill rotWithShape="1">
          <a:blip r:embed="rId4"/>
          <a:srcRect l="1" t="10306" r="57720" b="12770"/>
          <a:stretch/>
        </p:blipFill>
        <p:spPr>
          <a:xfrm>
            <a:off x="7519362" y="56124"/>
            <a:ext cx="4437996" cy="3372876"/>
          </a:xfrm>
          <a:prstGeom prst="rect">
            <a:avLst/>
          </a:prstGeom>
        </p:spPr>
      </p:pic>
    </p:spTree>
    <p:extLst>
      <p:ext uri="{BB962C8B-B14F-4D97-AF65-F5344CB8AC3E}">
        <p14:creationId xmlns:p14="http://schemas.microsoft.com/office/powerpoint/2010/main" val="414328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550862" y="304800"/>
            <a:ext cx="11090275" cy="7234518"/>
          </a:xfrm>
        </p:spPr>
        <p:txBody>
          <a:bodyPr vert="horz" wrap="square" lIns="0" tIns="0" rIns="0" bIns="0" rtlCol="0" anchor="b" anchorCtr="0">
            <a:normAutofit fontScale="90000"/>
          </a:bodyPr>
          <a:lstStyle/>
          <a:p>
            <a:pPr rtl="0" fontAlgn="base">
              <a:spcBef>
                <a:spcPts val="0"/>
              </a:spcBef>
              <a:spcAft>
                <a:spcPts val="0"/>
              </a:spcAft>
            </a:pPr>
            <a:r>
              <a:rPr lang="en-US" sz="2400" dirty="0">
                <a:latin typeface="urw-din"/>
              </a:rPr>
              <a:t> </a:t>
            </a:r>
            <a:r>
              <a:rPr lang="en-US" sz="3600" dirty="0">
                <a:latin typeface="urw-din"/>
              </a:rPr>
              <a:t>ADMIN AND USER FUNCTIONALITY:</a:t>
            </a:r>
            <a:br>
              <a:rPr lang="en-US" sz="3600" dirty="0">
                <a:latin typeface="urw-din"/>
              </a:rPr>
            </a:br>
            <a:br>
              <a:rPr lang="en-US" sz="3600" dirty="0">
                <a:latin typeface="urw-din"/>
              </a:rPr>
            </a:br>
            <a:br>
              <a:rPr lang="en-US" sz="3600" dirty="0">
                <a:latin typeface="urw-din"/>
              </a:rPr>
            </a:br>
            <a:r>
              <a:rPr lang="en-US" sz="2400" dirty="0">
                <a:latin typeface="urw-din"/>
              </a:rPr>
              <a:t>ADMIN :   </a:t>
            </a:r>
            <a:br>
              <a:rPr lang="en-US" sz="2400" dirty="0">
                <a:latin typeface="urw-din"/>
              </a:rPr>
            </a:br>
            <a:r>
              <a:rPr lang="en-US" sz="2400" dirty="0">
                <a:latin typeface="urw-din"/>
              </a:rPr>
              <a:t>            *  ADMIN CAN ADD ANOTHER ADMIN</a:t>
            </a:r>
            <a:br>
              <a:rPr lang="en-US" sz="2400" dirty="0">
                <a:latin typeface="urw-din"/>
              </a:rPr>
            </a:br>
            <a:r>
              <a:rPr lang="en-US" sz="2400" dirty="0">
                <a:latin typeface="urw-din"/>
              </a:rPr>
              <a:t>            *  HE CAN ADD, VERIFY AND REMOVE USERS</a:t>
            </a:r>
            <a:br>
              <a:rPr lang="en-US" sz="2400" dirty="0">
                <a:latin typeface="urw-din"/>
              </a:rPr>
            </a:br>
            <a:r>
              <a:rPr lang="en-US" sz="2400" dirty="0">
                <a:latin typeface="urw-din"/>
              </a:rPr>
              <a:t>            *  HE CAN ALSO ACCESS ALL REGISTERED USERS, HOSPITALS, ACCIDENT DETAILS</a:t>
            </a:r>
            <a:br>
              <a:rPr lang="en-US" sz="2400" dirty="0">
                <a:latin typeface="urw-din"/>
              </a:rPr>
            </a:br>
            <a:r>
              <a:rPr lang="en-US" sz="2400" dirty="0">
                <a:latin typeface="urw-din"/>
              </a:rPr>
              <a:t>            * HE CAN VERIFY ACCIDENTS AND CHECK DETAILS OF VERIFIED/UNVERIFIED ACCIDENTS.</a:t>
            </a:r>
            <a:br>
              <a:rPr lang="en-US" sz="2400" dirty="0">
                <a:latin typeface="urw-din"/>
              </a:rPr>
            </a:br>
            <a:br>
              <a:rPr lang="en-US" sz="2400" dirty="0">
                <a:latin typeface="urw-din"/>
              </a:rPr>
            </a:br>
            <a:r>
              <a:rPr lang="en-US" sz="2400" dirty="0">
                <a:latin typeface="urw-din"/>
              </a:rPr>
              <a:t>USER    :</a:t>
            </a:r>
            <a:br>
              <a:rPr lang="en-US" sz="2400" dirty="0">
                <a:latin typeface="urw-din"/>
              </a:rPr>
            </a:br>
            <a:r>
              <a:rPr lang="en-US" sz="2400" dirty="0">
                <a:latin typeface="urw-din"/>
              </a:rPr>
              <a:t>            *  USER CAN LOGIN/REGISTER</a:t>
            </a:r>
            <a:br>
              <a:rPr lang="en-US" sz="2400" dirty="0">
                <a:latin typeface="urw-din"/>
              </a:rPr>
            </a:br>
            <a:r>
              <a:rPr lang="en-US" sz="2400" dirty="0">
                <a:latin typeface="urw-din"/>
              </a:rPr>
              <a:t>            *  HE CAN REPORT ACCIDENT BY FILLING ACCIDENT DETAILS FORM</a:t>
            </a:r>
            <a:br>
              <a:rPr lang="en-US" sz="2400" dirty="0">
                <a:latin typeface="urw-din"/>
              </a:rPr>
            </a:br>
            <a:r>
              <a:rPr lang="en-US" sz="2400" dirty="0">
                <a:latin typeface="urw-din"/>
              </a:rPr>
              <a:t>            *  VERIFIED USERS CAN SEARCH ACCIDENT BY HOSPITAL/VICTIM NAME</a:t>
            </a:r>
            <a:br>
              <a:rPr lang="en-US" sz="2400" dirty="0">
                <a:latin typeface="urw-din"/>
              </a:rPr>
            </a:br>
            <a:r>
              <a:rPr lang="en-US" sz="2400" dirty="0">
                <a:latin typeface="urw-din"/>
              </a:rPr>
              <a:t>            *  VERIFIED USER CAN SEE ALL REPORTED ACCIDENTS AND REGISTERED HOSPITAL DETAILS.</a:t>
            </a:r>
            <a:br>
              <a:rPr lang="en-US" sz="2400" dirty="0">
                <a:latin typeface="urw-din"/>
              </a:rPr>
            </a:br>
            <a:r>
              <a:rPr lang="en-US" sz="2400" dirty="0">
                <a:latin typeface="urw-din"/>
              </a:rPr>
              <a:t>            *  HE CAN USE MAP TO FIND REGISTERED HOSPITALS AND THEIR LOCATIONS</a:t>
            </a:r>
            <a:br>
              <a:rPr lang="en-US" sz="2400" dirty="0">
                <a:latin typeface="urw-din"/>
              </a:rPr>
            </a:br>
            <a:br>
              <a:rPr lang="en-US" sz="2400" dirty="0">
                <a:latin typeface="urw-din"/>
              </a:rPr>
            </a:br>
            <a:r>
              <a:rPr lang="en-US" sz="2400" dirty="0">
                <a:latin typeface="urw-din"/>
              </a:rPr>
              <a:t>  </a:t>
            </a:r>
            <a:br>
              <a:rPr lang="en-US" sz="2400" dirty="0">
                <a:latin typeface="urw-din"/>
              </a:rPr>
            </a:br>
            <a:br>
              <a:rPr lang="en-US" sz="2400" dirty="0">
                <a:latin typeface="urw-din"/>
              </a:rPr>
            </a:br>
            <a:r>
              <a:rPr lang="en-US" sz="2400" dirty="0">
                <a:latin typeface="urw-din"/>
              </a:rPr>
              <a:t>  </a:t>
            </a:r>
            <a:br>
              <a:rPr lang="en-US" sz="2400" b="0" i="0" u="none" strike="noStrike" dirty="0">
                <a:solidFill>
                  <a:srgbClr val="000000"/>
                </a:solidFill>
                <a:effectLst/>
                <a:latin typeface="Arial" panose="020B0604020202020204" pitchFamily="34" charset="0"/>
              </a:rPr>
            </a:br>
            <a:br>
              <a:rPr lang="en-US" sz="2400" dirty="0">
                <a:latin typeface="urw-din"/>
              </a:rPr>
            </a:br>
            <a:endParaRPr lang="en-US" sz="2400" kern="1200" dirty="0">
              <a:solidFill>
                <a:schemeClr val="tx1"/>
              </a:solidFill>
              <a:latin typeface="urw-din"/>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Tree>
    <p:extLst>
      <p:ext uri="{BB962C8B-B14F-4D97-AF65-F5344CB8AC3E}">
        <p14:creationId xmlns:p14="http://schemas.microsoft.com/office/powerpoint/2010/main" val="384681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311E8-E5CA-4915-9790-7F8C91DCAABC}"/>
              </a:ext>
            </a:extLst>
          </p:cNvPr>
          <p:cNvSpPr>
            <a:spLocks noGrp="1"/>
          </p:cNvSpPr>
          <p:nvPr>
            <p:ph type="title"/>
          </p:nvPr>
        </p:nvSpPr>
        <p:spPr>
          <a:xfrm>
            <a:off x="550863" y="271369"/>
            <a:ext cx="8960691" cy="732678"/>
          </a:xfrm>
        </p:spPr>
        <p:txBody>
          <a:bodyPr/>
          <a:lstStyle/>
          <a:p>
            <a:r>
              <a:rPr lang="en-IN" sz="2400" dirty="0">
                <a:latin typeface="+mn-lt"/>
              </a:rPr>
              <a:t>ER DIAGRAM :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73894"/>
            <a:ext cx="12192000" cy="6184106"/>
          </a:xfr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7" name="Picture 6">
            <a:extLst>
              <a:ext uri="{FF2B5EF4-FFF2-40B4-BE49-F238E27FC236}">
                <a16:creationId xmlns:a16="http://schemas.microsoft.com/office/drawing/2014/main" id="{ADAAFB48-DBC5-4204-A502-D36B9450B581}"/>
              </a:ext>
            </a:extLst>
          </p:cNvPr>
          <p:cNvPicPr>
            <a:picLocks noChangeAspect="1"/>
          </p:cNvPicPr>
          <p:nvPr/>
        </p:nvPicPr>
        <p:blipFill>
          <a:blip r:embed="rId4"/>
          <a:stretch>
            <a:fillRect/>
          </a:stretch>
        </p:blipFill>
        <p:spPr>
          <a:xfrm>
            <a:off x="367553" y="637708"/>
            <a:ext cx="11456894" cy="6174874"/>
          </a:xfrm>
          <a:prstGeom prst="rect">
            <a:avLst/>
          </a:prstGeom>
        </p:spPr>
      </p:pic>
    </p:spTree>
    <p:extLst>
      <p:ext uri="{BB962C8B-B14F-4D97-AF65-F5344CB8AC3E}">
        <p14:creationId xmlns:p14="http://schemas.microsoft.com/office/powerpoint/2010/main" val="370168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3E7122-C903-41A8-BE74-B9D132CA3B15}"/>
              </a:ext>
            </a:extLst>
          </p:cNvPr>
          <p:cNvSpPr>
            <a:spLocks noGrp="1"/>
          </p:cNvSpPr>
          <p:nvPr>
            <p:ph type="title"/>
          </p:nvPr>
        </p:nvSpPr>
        <p:spPr>
          <a:xfrm>
            <a:off x="326744" y="196900"/>
            <a:ext cx="2766080" cy="463737"/>
          </a:xfrm>
        </p:spPr>
        <p:txBody>
          <a:bodyPr/>
          <a:lstStyle/>
          <a:p>
            <a:r>
              <a:rPr lang="en-IN" sz="1800" dirty="0">
                <a:latin typeface="+mn-lt"/>
              </a:rPr>
              <a:t>DATABASE SCREENSHOTS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60637"/>
            <a:ext cx="12111318" cy="6197363"/>
          </a:xfr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10" name="Picture 9">
            <a:extLst>
              <a:ext uri="{FF2B5EF4-FFF2-40B4-BE49-F238E27FC236}">
                <a16:creationId xmlns:a16="http://schemas.microsoft.com/office/drawing/2014/main" id="{8D5EFE46-4BE5-4B5F-A621-660D31B83F02}"/>
              </a:ext>
            </a:extLst>
          </p:cNvPr>
          <p:cNvPicPr>
            <a:picLocks noChangeAspect="1"/>
          </p:cNvPicPr>
          <p:nvPr/>
        </p:nvPicPr>
        <p:blipFill>
          <a:blip r:embed="rId4"/>
          <a:stretch>
            <a:fillRect/>
          </a:stretch>
        </p:blipFill>
        <p:spPr>
          <a:xfrm>
            <a:off x="454979" y="729383"/>
            <a:ext cx="7663598" cy="3373511"/>
          </a:xfrm>
          <a:prstGeom prst="rect">
            <a:avLst/>
          </a:prstGeom>
        </p:spPr>
      </p:pic>
      <p:pic>
        <p:nvPicPr>
          <p:cNvPr id="12" name="Picture 11">
            <a:extLst>
              <a:ext uri="{FF2B5EF4-FFF2-40B4-BE49-F238E27FC236}">
                <a16:creationId xmlns:a16="http://schemas.microsoft.com/office/drawing/2014/main" id="{A64C9BCD-7328-44F9-8FE5-8F014E1713CA}"/>
              </a:ext>
            </a:extLst>
          </p:cNvPr>
          <p:cNvPicPr>
            <a:picLocks noChangeAspect="1"/>
          </p:cNvPicPr>
          <p:nvPr/>
        </p:nvPicPr>
        <p:blipFill>
          <a:blip r:embed="rId5"/>
          <a:stretch>
            <a:fillRect/>
          </a:stretch>
        </p:blipFill>
        <p:spPr>
          <a:xfrm>
            <a:off x="454979" y="4359860"/>
            <a:ext cx="8557260" cy="2301240"/>
          </a:xfrm>
          <a:prstGeom prst="rect">
            <a:avLst/>
          </a:prstGeom>
        </p:spPr>
      </p:pic>
    </p:spTree>
    <p:extLst>
      <p:ext uri="{BB962C8B-B14F-4D97-AF65-F5344CB8AC3E}">
        <p14:creationId xmlns:p14="http://schemas.microsoft.com/office/powerpoint/2010/main" val="3262437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0DCEAB-18E7-40A4-B8AD-9C894985F2C7}"/>
              </a:ext>
            </a:extLst>
          </p:cNvPr>
          <p:cNvSpPr>
            <a:spLocks noGrp="1"/>
          </p:cNvSpPr>
          <p:nvPr>
            <p:ph type="title"/>
          </p:nvPr>
        </p:nvSpPr>
        <p:spPr>
          <a:xfrm>
            <a:off x="326744" y="184897"/>
            <a:ext cx="5365844" cy="580278"/>
          </a:xfrm>
        </p:spPr>
        <p:txBody>
          <a:bodyPr/>
          <a:lstStyle/>
          <a:p>
            <a:r>
              <a:rPr lang="en-IN" sz="1600" dirty="0">
                <a:latin typeface="+mn-lt"/>
              </a:rPr>
              <a:t>DATABASE  SCREENSHOTS :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52" y="682758"/>
            <a:ext cx="12111290" cy="6111409"/>
          </a:xfr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4B15685D-9B07-42AB-A678-EDBC62515C9F}"/>
                  </a:ext>
                </a:extLst>
              </p14:cNvPr>
              <p14:cNvContentPartPr/>
              <p14:nvPr/>
            </p14:nvContentPartPr>
            <p14:xfrm>
              <a:off x="-167234" y="3525563"/>
              <a:ext cx="360" cy="360"/>
            </p14:xfrm>
          </p:contentPart>
        </mc:Choice>
        <mc:Fallback xmlns="">
          <p:pic>
            <p:nvPicPr>
              <p:cNvPr id="5" name="Ink 4">
                <a:extLst>
                  <a:ext uri="{FF2B5EF4-FFF2-40B4-BE49-F238E27FC236}">
                    <a16:creationId xmlns:a16="http://schemas.microsoft.com/office/drawing/2014/main" id="{4B15685D-9B07-42AB-A678-EDBC62515C9F}"/>
                  </a:ext>
                </a:extLst>
              </p:cNvPr>
              <p:cNvPicPr/>
              <p:nvPr/>
            </p:nvPicPr>
            <p:blipFill>
              <a:blip r:embed="rId7"/>
              <a:stretch>
                <a:fillRect/>
              </a:stretch>
            </p:blipFill>
            <p:spPr>
              <a:xfrm>
                <a:off x="-184874" y="3417563"/>
                <a:ext cx="36000" cy="216000"/>
              </a:xfrm>
              <a:prstGeom prst="rect">
                <a:avLst/>
              </a:prstGeom>
            </p:spPr>
          </p:pic>
        </mc:Fallback>
      </mc:AlternateContent>
      <p:pic>
        <p:nvPicPr>
          <p:cNvPr id="9" name="Picture 8">
            <a:extLst>
              <a:ext uri="{FF2B5EF4-FFF2-40B4-BE49-F238E27FC236}">
                <a16:creationId xmlns:a16="http://schemas.microsoft.com/office/drawing/2014/main" id="{9196D3D8-A170-451A-8E7D-78800D1F5505}"/>
              </a:ext>
            </a:extLst>
          </p:cNvPr>
          <p:cNvPicPr>
            <a:picLocks noChangeAspect="1"/>
          </p:cNvPicPr>
          <p:nvPr/>
        </p:nvPicPr>
        <p:blipFill>
          <a:blip r:embed="rId8"/>
          <a:stretch>
            <a:fillRect/>
          </a:stretch>
        </p:blipFill>
        <p:spPr>
          <a:xfrm>
            <a:off x="4399768" y="2676552"/>
            <a:ext cx="7241369" cy="2036802"/>
          </a:xfrm>
          <a:prstGeom prst="rect">
            <a:avLst/>
          </a:prstGeom>
        </p:spPr>
      </p:pic>
      <p:pic>
        <p:nvPicPr>
          <p:cNvPr id="14" name="Picture 13">
            <a:extLst>
              <a:ext uri="{FF2B5EF4-FFF2-40B4-BE49-F238E27FC236}">
                <a16:creationId xmlns:a16="http://schemas.microsoft.com/office/drawing/2014/main" id="{C87142CF-893C-47F2-88EB-F3E7B3EE9043}"/>
              </a:ext>
            </a:extLst>
          </p:cNvPr>
          <p:cNvPicPr>
            <a:picLocks noChangeAspect="1"/>
          </p:cNvPicPr>
          <p:nvPr/>
        </p:nvPicPr>
        <p:blipFill>
          <a:blip r:embed="rId9"/>
          <a:stretch>
            <a:fillRect/>
          </a:stretch>
        </p:blipFill>
        <p:spPr>
          <a:xfrm>
            <a:off x="223910" y="4847501"/>
            <a:ext cx="6990006" cy="1947746"/>
          </a:xfrm>
          <a:prstGeom prst="rect">
            <a:avLst/>
          </a:prstGeom>
        </p:spPr>
      </p:pic>
      <p:pic>
        <p:nvPicPr>
          <p:cNvPr id="23" name="Picture 22">
            <a:extLst>
              <a:ext uri="{FF2B5EF4-FFF2-40B4-BE49-F238E27FC236}">
                <a16:creationId xmlns:a16="http://schemas.microsoft.com/office/drawing/2014/main" id="{565A2627-CA83-498E-9C50-341338714078}"/>
              </a:ext>
            </a:extLst>
          </p:cNvPr>
          <p:cNvPicPr>
            <a:picLocks noChangeAspect="1"/>
          </p:cNvPicPr>
          <p:nvPr/>
        </p:nvPicPr>
        <p:blipFill>
          <a:blip r:embed="rId10"/>
          <a:stretch>
            <a:fillRect/>
          </a:stretch>
        </p:blipFill>
        <p:spPr>
          <a:xfrm>
            <a:off x="223910" y="569671"/>
            <a:ext cx="7557248" cy="1940374"/>
          </a:xfrm>
          <a:prstGeom prst="rect">
            <a:avLst/>
          </a:prstGeom>
        </p:spPr>
      </p:pic>
    </p:spTree>
    <p:extLst>
      <p:ext uri="{BB962C8B-B14F-4D97-AF65-F5344CB8AC3E}">
        <p14:creationId xmlns:p14="http://schemas.microsoft.com/office/powerpoint/2010/main" val="319387931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812</TotalTime>
  <Words>683</Words>
  <Application>Microsoft Office PowerPoint</Application>
  <PresentationFormat>Widescreen</PresentationFormat>
  <Paragraphs>74</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Gill Sans MT</vt:lpstr>
      <vt:lpstr>urw-din</vt:lpstr>
      <vt:lpstr>Walbaum Display</vt:lpstr>
      <vt:lpstr>3DFloatVTI</vt:lpstr>
      <vt:lpstr>PowerPoint Presentation</vt:lpstr>
      <vt:lpstr>Introduction </vt:lpstr>
      <vt:lpstr>This website will help to keep a record of road accidents and will help us to analyze data. Here user will enter details of accidents witnessed by him. This details will get stored. The website will analyze this data and will display the data accordingly. Any user can fetch details of any accident. </vt:lpstr>
      <vt:lpstr>   Technology Stack   * HTML             : The structure of this webpage has been designed using HTML   * CSS                 : The design and animations are done using CSS   * JAVASCRIPT  : JS has been used to add interactive behavior to the website   * PHP                : PHP is being used as a server-side language   * MySQL           : Website database is designed using MySQL   * BOOTSTRAP  : This has been used to design the webpages and make them responsive    </vt:lpstr>
      <vt:lpstr>Modules and their description :    * User Login    * Admin Login   * Accident Detail form ( To store details of accident)   * Emergency Contact Numbers like, police station / hospital etc.   * First- aid template ( In case someone witnesses an accident and medical help can not    reach     immediately. This will contain everything about how to handle emergency situations till the medical help is not there   * Searching accident related details.    * Map for registered hospitals </vt:lpstr>
      <vt:lpstr> ADMIN AND USER FUNCTIONALITY:   ADMIN :                *  ADMIN CAN ADD ANOTHER ADMIN             *  HE CAN ADD, VERIFY AND REMOVE USERS             *  HE CAN ALSO ACCESS ALL REGISTERED USERS, HOSPITALS, ACCIDENT DETAILS             * HE CAN VERIFY ACCIDENTS AND CHECK DETAILS OF VERIFIED/UNVERIFIED ACCIDENTS.  USER    :             *  USER CAN LOGIN/REGISTER             *  HE CAN REPORT ACCIDENT BY FILLING ACCIDENT DETAILS FORM             *  VERIFIED USERS CAN SEARCH ACCIDENT BY HOSPITAL/VICTIM NAME             *  VERIFIED USER CAN SEE ALL REPORTED ACCIDENTS AND REGISTERED HOSPITAL DETAILS.             *  HE CAN USE MAP TO FIND REGISTERED HOSPITALS AND THEIR LOCATIONS          </vt:lpstr>
      <vt:lpstr>ER DIAGRAM : </vt:lpstr>
      <vt:lpstr>DATABASE SCREENSHOTS :</vt:lpstr>
      <vt:lpstr>DATABASE  SCREENSHOTS : </vt:lpstr>
      <vt:lpstr>FRONT-END  SCREENSHOTS : </vt:lpstr>
      <vt:lpstr>FIRST-AID TEMPLATE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ASSISTANCE  SYSTEM</dc:title>
  <dc:creator>Vaishnavi Ghiradkar</dc:creator>
  <cp:lastModifiedBy>Sriram Gone</cp:lastModifiedBy>
  <cp:revision>26</cp:revision>
  <dcterms:created xsi:type="dcterms:W3CDTF">2021-09-17T19:18:06Z</dcterms:created>
  <dcterms:modified xsi:type="dcterms:W3CDTF">2022-08-27T13:38:08Z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