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09-Feb-20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09-Feb-20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09-Feb-20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09-Feb-20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09-Feb-20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09-Feb-20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09-Feb-20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09-Feb-20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09-Feb-20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09-Feb-20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09-Feb-20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09-Feb-20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09-Feb-20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09-Feb-20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09-Feb-20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09-Feb-20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09-Feb-20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List_of_neighbourhoods_of_Chennai"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List_of_neighbourhoods_of_Chennai"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932786"/>
            <a:ext cx="7766936" cy="1646302"/>
          </a:xfrm>
        </p:spPr>
        <p:txBody>
          <a:bodyPr/>
          <a:lstStyle/>
          <a:p>
            <a:r>
              <a:rPr lang="en-US" dirty="0" smtClean="0"/>
              <a:t>Coursera capstone</a:t>
            </a:r>
            <a:endParaRPr lang="en-US" dirty="0"/>
          </a:p>
        </p:txBody>
      </p:sp>
      <p:sp>
        <p:nvSpPr>
          <p:cNvPr id="3" name="Subtitle 2"/>
          <p:cNvSpPr>
            <a:spLocks noGrp="1"/>
          </p:cNvSpPr>
          <p:nvPr>
            <p:ph type="subTitle" idx="1"/>
          </p:nvPr>
        </p:nvSpPr>
        <p:spPr>
          <a:xfrm>
            <a:off x="1507067" y="2579088"/>
            <a:ext cx="7766936" cy="1096899"/>
          </a:xfrm>
        </p:spPr>
        <p:txBody>
          <a:bodyPr/>
          <a:lstStyle/>
          <a:p>
            <a:r>
              <a:rPr lang="en-US" dirty="0" smtClean="0"/>
              <a:t>Opening a new pharmaceutical enterprise in Chennai, India</a:t>
            </a:r>
            <a:endParaRPr lang="en-US" dirty="0"/>
          </a:p>
        </p:txBody>
      </p:sp>
      <p:sp>
        <p:nvSpPr>
          <p:cNvPr id="5" name="TextBox 4"/>
          <p:cNvSpPr txBox="1"/>
          <p:nvPr/>
        </p:nvSpPr>
        <p:spPr>
          <a:xfrm>
            <a:off x="7863840" y="2942871"/>
            <a:ext cx="5799908" cy="369332"/>
          </a:xfrm>
          <a:prstGeom prst="rect">
            <a:avLst/>
          </a:prstGeom>
          <a:noFill/>
        </p:spPr>
        <p:txBody>
          <a:bodyPr wrap="square" rtlCol="0">
            <a:spAutoFit/>
          </a:bodyPr>
          <a:lstStyle/>
          <a:p>
            <a:r>
              <a:rPr lang="en-US" dirty="0" smtClean="0"/>
              <a:t>By-</a:t>
            </a:r>
            <a:r>
              <a:rPr lang="en-US" dirty="0" err="1" smtClean="0"/>
              <a:t>Sriram</a:t>
            </a:r>
            <a:r>
              <a:rPr lang="en-US" dirty="0" smtClean="0"/>
              <a:t> GS</a:t>
            </a:r>
            <a:endParaRPr lang="en-US" dirty="0"/>
          </a:p>
        </p:txBody>
      </p:sp>
    </p:spTree>
    <p:extLst>
      <p:ext uri="{BB962C8B-B14F-4D97-AF65-F5344CB8AC3E}">
        <p14:creationId xmlns:p14="http://schemas.microsoft.com/office/powerpoint/2010/main" val="237355846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539932"/>
            <a:ext cx="8596668" cy="678259"/>
          </a:xfrm>
        </p:spPr>
        <p:txBody>
          <a:bodyPr>
            <a:normAutofit fontScale="90000"/>
          </a:bodyPr>
          <a:lstStyle/>
          <a:p>
            <a:r>
              <a:rPr lang="en-US" dirty="0"/>
              <a:t>Limitations</a:t>
            </a:r>
          </a:p>
        </p:txBody>
      </p:sp>
      <p:sp>
        <p:nvSpPr>
          <p:cNvPr id="3" name="Text Placeholder 2"/>
          <p:cNvSpPr>
            <a:spLocks noGrp="1"/>
          </p:cNvSpPr>
          <p:nvPr>
            <p:ph type="body" idx="1"/>
          </p:nvPr>
        </p:nvSpPr>
        <p:spPr>
          <a:xfrm>
            <a:off x="677335" y="1663337"/>
            <a:ext cx="8596668" cy="3001699"/>
          </a:xfrm>
        </p:spPr>
        <p:txBody>
          <a:bodyPr>
            <a:normAutofit fontScale="92500" lnSpcReduction="10000"/>
          </a:bodyPr>
          <a:lstStyle/>
          <a:p>
            <a:r>
              <a:rPr lang="en-US" dirty="0"/>
              <a:t>In this project, we only consider one factor, frequency of occurrence of pharmacies, there are other factors such as population and number of hospitals that could influence the location decision of a new pharmaceutical enterprise. However, to the best knowledge of this researcher such data are not available to the neighborhood level required by the project. Future research could devise a methodology to estimate such data to be used in the clustering algorithm to determine the preferred locations to open a new shopping mall. In addition, this project made use of the free Foursquare API that came with limitations as the number of API calls and results returned. Future research could make use of paid account to bypass these limitations and obtain more results.</a:t>
            </a:r>
          </a:p>
        </p:txBody>
      </p:sp>
    </p:spTree>
    <p:extLst>
      <p:ext uri="{BB962C8B-B14F-4D97-AF65-F5344CB8AC3E}">
        <p14:creationId xmlns:p14="http://schemas.microsoft.com/office/powerpoint/2010/main" val="3833115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1219200"/>
            <a:ext cx="8596668" cy="530214"/>
          </a:xfrm>
        </p:spPr>
        <p:txBody>
          <a:bodyPr>
            <a:normAutofit fontScale="90000"/>
          </a:bodyPr>
          <a:lstStyle/>
          <a:p>
            <a:r>
              <a:rPr lang="en-US" dirty="0"/>
              <a:t>Conclusions</a:t>
            </a:r>
            <a:endParaRPr lang="en-US" dirty="0"/>
          </a:p>
        </p:txBody>
      </p:sp>
      <p:sp>
        <p:nvSpPr>
          <p:cNvPr id="3" name="Text Placeholder 2"/>
          <p:cNvSpPr>
            <a:spLocks noGrp="1"/>
          </p:cNvSpPr>
          <p:nvPr>
            <p:ph type="body" idx="1"/>
          </p:nvPr>
        </p:nvSpPr>
        <p:spPr>
          <a:xfrm>
            <a:off x="677335" y="1811383"/>
            <a:ext cx="8596668" cy="2522728"/>
          </a:xfrm>
        </p:spPr>
        <p:txBody>
          <a:bodyPr>
            <a:normAutofit/>
          </a:bodyPr>
          <a:lstStyle/>
          <a:p>
            <a:r>
              <a:rPr lang="en-US" dirty="0"/>
              <a:t>In this project, we have identified the business problem, extracted the data and performed machine learning by clustering the data into 3 clusters based on the similarities, and lastly providing recommendation to the enterprise developers to give the best location to open a new pharmacy. The findings of the project will help us improve the rate of success in establishing a pharmaceutical enterprise.</a:t>
            </a:r>
          </a:p>
        </p:txBody>
      </p:sp>
    </p:spTree>
    <p:extLst>
      <p:ext uri="{BB962C8B-B14F-4D97-AF65-F5344CB8AC3E}">
        <p14:creationId xmlns:p14="http://schemas.microsoft.com/office/powerpoint/2010/main" val="18161898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003" y="131838"/>
            <a:ext cx="8596668" cy="1826581"/>
          </a:xfrm>
        </p:spPr>
        <p:txBody>
          <a:bodyPr/>
          <a:lstStyle/>
          <a:p>
            <a:r>
              <a:rPr lang="en-US" dirty="0"/>
              <a:t>Introduction-</a:t>
            </a:r>
          </a:p>
        </p:txBody>
      </p:sp>
      <p:sp>
        <p:nvSpPr>
          <p:cNvPr id="3" name="Text Placeholder 2"/>
          <p:cNvSpPr>
            <a:spLocks noGrp="1"/>
          </p:cNvSpPr>
          <p:nvPr>
            <p:ph type="body" idx="1"/>
          </p:nvPr>
        </p:nvSpPr>
        <p:spPr>
          <a:xfrm>
            <a:off x="747003" y="2263219"/>
            <a:ext cx="8596668" cy="3057718"/>
          </a:xfrm>
        </p:spPr>
        <p:txBody>
          <a:bodyPr>
            <a:normAutofit/>
          </a:bodyPr>
          <a:lstStyle/>
          <a:p>
            <a:r>
              <a:rPr lang="en-US" dirty="0"/>
              <a:t>India is the second most populated country in the world. For many people who live here providing healthcare for such a highly populated country is a huge and critical task. We will have to set up a pharmaceutical enterprise at the right place in order to help the society and to gain business and earn profits too. We will have to find the place which has the least pharmaceutical enterprises to provide medical support to the people who are inaccessible to such facilities. This way we could have maximum profit and benefit the citizens in maximum possible ways.</a:t>
            </a:r>
          </a:p>
        </p:txBody>
      </p:sp>
    </p:spTree>
    <p:extLst>
      <p:ext uri="{BB962C8B-B14F-4D97-AF65-F5344CB8AC3E}">
        <p14:creationId xmlns:p14="http://schemas.microsoft.com/office/powerpoint/2010/main" val="26505454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766355"/>
            <a:ext cx="8596668" cy="721802"/>
          </a:xfrm>
        </p:spPr>
        <p:txBody>
          <a:bodyPr/>
          <a:lstStyle/>
          <a:p>
            <a:r>
              <a:rPr lang="en-US" dirty="0"/>
              <a:t>Business Problem-</a:t>
            </a:r>
            <a:endParaRPr lang="en-US" dirty="0"/>
          </a:p>
        </p:txBody>
      </p:sp>
      <p:sp>
        <p:nvSpPr>
          <p:cNvPr id="3" name="Text Placeholder 2"/>
          <p:cNvSpPr>
            <a:spLocks noGrp="1"/>
          </p:cNvSpPr>
          <p:nvPr>
            <p:ph type="body" idx="1"/>
          </p:nvPr>
        </p:nvSpPr>
        <p:spPr>
          <a:xfrm>
            <a:off x="677335" y="1854927"/>
            <a:ext cx="8596668" cy="2412274"/>
          </a:xfrm>
        </p:spPr>
        <p:txBody>
          <a:bodyPr>
            <a:normAutofit/>
          </a:bodyPr>
          <a:lstStyle/>
          <a:p>
            <a:r>
              <a:rPr lang="en-US" dirty="0"/>
              <a:t>The objective of this capstone is to analyze and select the best location in the city of Chennai, India to open a new </a:t>
            </a:r>
            <a:r>
              <a:rPr lang="en-US" dirty="0" err="1"/>
              <a:t>pharmacy.Using</a:t>
            </a:r>
            <a:r>
              <a:rPr lang="en-US" dirty="0"/>
              <a:t> Data science methodology and machine learning techniques like clustering, this project aims to provide solutions to answer the business question, if a Pharmaceutical business developer wants to open a pharmacy which is the right place to open?</a:t>
            </a:r>
          </a:p>
        </p:txBody>
      </p:sp>
      <p:sp>
        <p:nvSpPr>
          <p:cNvPr id="4" name="TextBox 3"/>
          <p:cNvSpPr txBox="1"/>
          <p:nvPr/>
        </p:nvSpPr>
        <p:spPr>
          <a:xfrm>
            <a:off x="677335" y="4380412"/>
            <a:ext cx="8327328" cy="1477328"/>
          </a:xfrm>
          <a:prstGeom prst="rect">
            <a:avLst/>
          </a:prstGeom>
          <a:noFill/>
        </p:spPr>
        <p:txBody>
          <a:bodyPr wrap="square" rtlCol="0">
            <a:spAutoFit/>
          </a:bodyPr>
          <a:lstStyle/>
          <a:p>
            <a:r>
              <a:rPr lang="en-US" dirty="0"/>
              <a:t>Data-</a:t>
            </a:r>
          </a:p>
          <a:p>
            <a:pPr marL="285750" lvl="0" indent="-285750">
              <a:buFont typeface="Arial" panose="020B0604020202020204" pitchFamily="34" charset="0"/>
              <a:buChar char="•"/>
            </a:pPr>
            <a:r>
              <a:rPr lang="en-US" dirty="0" smtClean="0"/>
              <a:t>List </a:t>
            </a:r>
            <a:r>
              <a:rPr lang="en-US" dirty="0"/>
              <a:t>of </a:t>
            </a:r>
            <a:r>
              <a:rPr lang="en-US" dirty="0" err="1"/>
              <a:t>neighbourhood</a:t>
            </a:r>
            <a:r>
              <a:rPr lang="en-US" dirty="0"/>
              <a:t> in Chennai</a:t>
            </a:r>
          </a:p>
          <a:p>
            <a:pPr marL="285750" lvl="0" indent="-285750">
              <a:buFont typeface="Arial" panose="020B0604020202020204" pitchFamily="34" charset="0"/>
              <a:buChar char="•"/>
            </a:pPr>
            <a:r>
              <a:rPr lang="en-US" dirty="0" err="1"/>
              <a:t>Latitiude</a:t>
            </a:r>
            <a:r>
              <a:rPr lang="en-US" dirty="0"/>
              <a:t> and longitude coordinates of the </a:t>
            </a:r>
            <a:r>
              <a:rPr lang="en-US" dirty="0" err="1"/>
              <a:t>neighbourhhoods</a:t>
            </a:r>
            <a:r>
              <a:rPr lang="en-US" dirty="0"/>
              <a:t>.</a:t>
            </a:r>
          </a:p>
          <a:p>
            <a:pPr marL="285750" lvl="0" indent="-285750">
              <a:buFont typeface="Arial" panose="020B0604020202020204" pitchFamily="34" charset="0"/>
              <a:buChar char="•"/>
            </a:pPr>
            <a:r>
              <a:rPr lang="en-US" dirty="0"/>
              <a:t>Venue data particularly the ones related to Pharmaceutical enterprises.</a:t>
            </a:r>
          </a:p>
          <a:p>
            <a:endParaRPr lang="en-US" dirty="0"/>
          </a:p>
        </p:txBody>
      </p:sp>
    </p:spTree>
    <p:extLst>
      <p:ext uri="{BB962C8B-B14F-4D97-AF65-F5344CB8AC3E}">
        <p14:creationId xmlns:p14="http://schemas.microsoft.com/office/powerpoint/2010/main" val="28710422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79268"/>
            <a:ext cx="8596668" cy="774054"/>
          </a:xfrm>
        </p:spPr>
        <p:txBody>
          <a:bodyPr/>
          <a:lstStyle/>
          <a:p>
            <a:r>
              <a:rPr lang="en-US" dirty="0"/>
              <a:t>Approach-</a:t>
            </a:r>
          </a:p>
        </p:txBody>
      </p:sp>
      <p:sp>
        <p:nvSpPr>
          <p:cNvPr id="3" name="Text Placeholder 2"/>
          <p:cNvSpPr>
            <a:spLocks noGrp="1"/>
          </p:cNvSpPr>
          <p:nvPr>
            <p:ph type="body" idx="1"/>
          </p:nvPr>
        </p:nvSpPr>
        <p:spPr>
          <a:xfrm>
            <a:off x="680410" y="1897458"/>
            <a:ext cx="8596668" cy="2883548"/>
          </a:xfrm>
        </p:spPr>
        <p:txBody>
          <a:bodyPr>
            <a:normAutofit/>
          </a:bodyPr>
          <a:lstStyle/>
          <a:p>
            <a:r>
              <a:rPr lang="en-US" dirty="0"/>
              <a:t>Now let me take a metropolitan city Chennai in India. With the help of web scrapping we could get the list of all the areas in </a:t>
            </a:r>
            <a:r>
              <a:rPr lang="en-US" dirty="0" err="1"/>
              <a:t>chennnai</a:t>
            </a:r>
            <a:r>
              <a:rPr lang="en-US" dirty="0"/>
              <a:t>(</a:t>
            </a:r>
            <a:r>
              <a:rPr lang="en-US" u="sng" dirty="0">
                <a:hlinkClick r:id="rId2"/>
              </a:rPr>
              <a:t>https://en.wikipedia.org/wiki/List_of_neighbourhoods_of_Chennai</a:t>
            </a:r>
            <a:r>
              <a:rPr lang="en-US" dirty="0"/>
              <a:t>). Using geocoder we could get the coordinates of all the areas. Now the only thing left is to find out is the number of pharmacy in the </a:t>
            </a:r>
            <a:r>
              <a:rPr lang="en-US" dirty="0" err="1"/>
              <a:t>neighbourhood</a:t>
            </a:r>
            <a:r>
              <a:rPr lang="en-US" dirty="0"/>
              <a:t>. This could be done using </a:t>
            </a:r>
            <a:r>
              <a:rPr lang="en-US" dirty="0" err="1"/>
              <a:t>FourSquare</a:t>
            </a:r>
            <a:r>
              <a:rPr lang="en-US" dirty="0"/>
              <a:t> API and we can check which area has the lowest Pharmacy and that will be the right place to put up to have the best business.   </a:t>
            </a:r>
          </a:p>
        </p:txBody>
      </p:sp>
    </p:spTree>
    <p:extLst>
      <p:ext uri="{BB962C8B-B14F-4D97-AF65-F5344CB8AC3E}">
        <p14:creationId xmlns:p14="http://schemas.microsoft.com/office/powerpoint/2010/main" val="13413521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444137"/>
            <a:ext cx="8596668" cy="626008"/>
          </a:xfrm>
        </p:spPr>
        <p:txBody>
          <a:bodyPr>
            <a:normAutofit fontScale="90000"/>
          </a:bodyPr>
          <a:lstStyle/>
          <a:p>
            <a:r>
              <a:rPr lang="en-US"/>
              <a:t>Methodology-</a:t>
            </a:r>
          </a:p>
        </p:txBody>
      </p:sp>
      <p:sp>
        <p:nvSpPr>
          <p:cNvPr id="3" name="Text Placeholder 2"/>
          <p:cNvSpPr>
            <a:spLocks noGrp="1"/>
          </p:cNvSpPr>
          <p:nvPr>
            <p:ph type="body" idx="1"/>
          </p:nvPr>
        </p:nvSpPr>
        <p:spPr>
          <a:xfrm>
            <a:off x="677335" y="1271452"/>
            <a:ext cx="8596668" cy="3100251"/>
          </a:xfrm>
        </p:spPr>
        <p:txBody>
          <a:bodyPr>
            <a:normAutofit fontScale="92500"/>
          </a:bodyPr>
          <a:lstStyle/>
          <a:p>
            <a:r>
              <a:rPr lang="en-US" dirty="0"/>
              <a:t>Firstly we find the right website for scrapping the data. So here the right website is </a:t>
            </a:r>
            <a:r>
              <a:rPr lang="en-US" u="sng" dirty="0">
                <a:hlinkClick r:id="rId2"/>
              </a:rPr>
              <a:t>https://en.wikipedia.org/wiki/List_of_neighbourhoods_of_Chennai</a:t>
            </a:r>
            <a:r>
              <a:rPr lang="en-US" u="sng" dirty="0"/>
              <a:t>.</a:t>
            </a:r>
            <a:r>
              <a:rPr lang="en-US" dirty="0"/>
              <a:t>  Now we must use python requests and </a:t>
            </a:r>
            <a:r>
              <a:rPr lang="en-US" dirty="0" err="1"/>
              <a:t>Beautifulsoup</a:t>
            </a:r>
            <a:r>
              <a:rPr lang="en-US" dirty="0"/>
              <a:t> packages to Convert the following data into proper table format. After the conversion we need to get the coordinates of each of the places in the form of longitudes and latitudes. This could be done using Geolocation and get the latitude and longitude for each location. Now we populate the data into pandas </a:t>
            </a:r>
            <a:r>
              <a:rPr lang="en-US" dirty="0" err="1"/>
              <a:t>dataframe</a:t>
            </a:r>
            <a:r>
              <a:rPr lang="en-US" dirty="0"/>
              <a:t> and then visualize the </a:t>
            </a:r>
            <a:r>
              <a:rPr lang="en-US" dirty="0" err="1"/>
              <a:t>neighbourhoods</a:t>
            </a:r>
            <a:r>
              <a:rPr lang="en-US" dirty="0"/>
              <a:t> in a map using folium package. This allows us to visualize the coordinates data returned by geocoder.</a:t>
            </a:r>
          </a:p>
        </p:txBody>
      </p:sp>
    </p:spTree>
    <p:extLst>
      <p:ext uri="{BB962C8B-B14F-4D97-AF65-F5344CB8AC3E}">
        <p14:creationId xmlns:p14="http://schemas.microsoft.com/office/powerpoint/2010/main" val="41775955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6058" y="1297577"/>
            <a:ext cx="8638903" cy="4247317"/>
          </a:xfrm>
          <a:prstGeom prst="rect">
            <a:avLst/>
          </a:prstGeom>
          <a:noFill/>
        </p:spPr>
        <p:txBody>
          <a:bodyPr wrap="square" rtlCol="0">
            <a:spAutoFit/>
          </a:bodyPr>
          <a:lstStyle/>
          <a:p>
            <a:r>
              <a:rPr lang="en-US" dirty="0"/>
              <a:t>Now the next task is to find the </a:t>
            </a:r>
            <a:r>
              <a:rPr lang="en-US" dirty="0" err="1" smtClean="0"/>
              <a:t>neighbourhood</a:t>
            </a:r>
            <a:r>
              <a:rPr lang="en-US" dirty="0" smtClean="0"/>
              <a:t> in that area like what all malls, hospitals are available in the </a:t>
            </a:r>
            <a:r>
              <a:rPr lang="en-US" dirty="0" err="1" smtClean="0"/>
              <a:t>neighbourhood</a:t>
            </a:r>
            <a:r>
              <a:rPr lang="en-US" dirty="0" smtClean="0"/>
              <a:t> using the Foursquare API. Before this we need to register a Foursquare developer account in </a:t>
            </a:r>
            <a:r>
              <a:rPr lang="en-US" dirty="0"/>
              <a:t>order to obtain the Foursquare ID and secret key. We then make API calls to Foursquare passing in the geographical coordinates of the </a:t>
            </a:r>
            <a:r>
              <a:rPr lang="en-US" dirty="0" err="1"/>
              <a:t>neighbourhoods</a:t>
            </a:r>
            <a:r>
              <a:rPr lang="en-US" dirty="0"/>
              <a:t> in the python loop. The foursquare will return venue data in JSON format and we will extract necessary information. </a:t>
            </a:r>
          </a:p>
          <a:p>
            <a:r>
              <a:rPr lang="en-US" dirty="0"/>
              <a:t>Lastly we perform clustering on the data by k-means clustering algorithm. We cluster the </a:t>
            </a:r>
            <a:r>
              <a:rPr lang="en-US" dirty="0" err="1"/>
              <a:t>neighbourhoods</a:t>
            </a:r>
            <a:r>
              <a:rPr lang="en-US" dirty="0"/>
              <a:t> into 3 clusters based on their frequency of occurrence for Pharmacy. The results will allow us to identify which </a:t>
            </a:r>
            <a:r>
              <a:rPr lang="en-US" dirty="0" err="1"/>
              <a:t>neighbourhoods</a:t>
            </a:r>
            <a:r>
              <a:rPr lang="en-US" dirty="0"/>
              <a:t> have higher concentration of pharmacy while which </a:t>
            </a:r>
            <a:r>
              <a:rPr lang="en-US" dirty="0" err="1"/>
              <a:t>neighbourhoods</a:t>
            </a:r>
            <a:r>
              <a:rPr lang="en-US" dirty="0"/>
              <a:t> have fewer number of pharmacy. Now this will help us decide which location is suitable for opening new pharmacies.</a:t>
            </a:r>
          </a:p>
          <a:p>
            <a:r>
              <a:rPr lang="en-US" dirty="0"/>
              <a:t> </a:t>
            </a:r>
          </a:p>
          <a:p>
            <a:endParaRPr lang="en-US" dirty="0"/>
          </a:p>
        </p:txBody>
      </p:sp>
    </p:spTree>
    <p:extLst>
      <p:ext uri="{BB962C8B-B14F-4D97-AF65-F5344CB8AC3E}">
        <p14:creationId xmlns:p14="http://schemas.microsoft.com/office/powerpoint/2010/main" val="18310159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1097281"/>
            <a:ext cx="8596668" cy="556339"/>
          </a:xfrm>
        </p:spPr>
        <p:txBody>
          <a:bodyPr>
            <a:normAutofit fontScale="90000"/>
          </a:bodyPr>
          <a:lstStyle/>
          <a:p>
            <a:r>
              <a:rPr lang="en-US" dirty="0"/>
              <a:t>Results:</a:t>
            </a:r>
          </a:p>
        </p:txBody>
      </p:sp>
      <p:sp>
        <p:nvSpPr>
          <p:cNvPr id="3" name="Text Placeholder 2"/>
          <p:cNvSpPr>
            <a:spLocks noGrp="1"/>
          </p:cNvSpPr>
          <p:nvPr>
            <p:ph type="body" idx="1"/>
          </p:nvPr>
        </p:nvSpPr>
        <p:spPr>
          <a:xfrm>
            <a:off x="677335" y="2055223"/>
            <a:ext cx="8596668" cy="2757859"/>
          </a:xfrm>
        </p:spPr>
        <p:txBody>
          <a:bodyPr>
            <a:normAutofit fontScale="92500" lnSpcReduction="10000"/>
          </a:bodyPr>
          <a:lstStyle/>
          <a:p>
            <a:r>
              <a:rPr lang="en-US" dirty="0"/>
              <a:t>The results from the k-means clustering show that we can categorize the neighbors into 3 clusters based on the frequency of occurrence for “Pharmacy”:</a:t>
            </a:r>
          </a:p>
          <a:p>
            <a:pPr marL="342900" lvl="0" indent="-342900">
              <a:buFont typeface="Arial" panose="020B0604020202020204" pitchFamily="34" charset="0"/>
              <a:buChar char="•"/>
            </a:pPr>
            <a:r>
              <a:rPr lang="en-US" dirty="0"/>
              <a:t>Cluster 0: Neighborhoods with low number to no pharmacies</a:t>
            </a:r>
          </a:p>
          <a:p>
            <a:pPr marL="342900" lvl="0" indent="-342900">
              <a:buFont typeface="Arial" panose="020B0604020202020204" pitchFamily="34" charset="0"/>
              <a:buChar char="•"/>
            </a:pPr>
            <a:r>
              <a:rPr lang="en-US" dirty="0"/>
              <a:t>Cluster 1: Neighborhoods with moderate number of pharmacies</a:t>
            </a:r>
          </a:p>
          <a:p>
            <a:pPr marL="342900" lvl="0" indent="-342900">
              <a:buFont typeface="Arial" panose="020B0604020202020204" pitchFamily="34" charset="0"/>
              <a:buChar char="•"/>
            </a:pPr>
            <a:r>
              <a:rPr lang="en-US" dirty="0"/>
              <a:t>Cluster 2: Neighborhoods with high concentration of pharmacies</a:t>
            </a:r>
          </a:p>
          <a:p>
            <a:r>
              <a:rPr lang="en-US" dirty="0"/>
              <a:t>The results of the clustering are visualized in the map below with cluster 0 in red </a:t>
            </a:r>
            <a:r>
              <a:rPr lang="en-US" dirty="0" err="1"/>
              <a:t>colour</a:t>
            </a:r>
            <a:r>
              <a:rPr lang="en-US" dirty="0"/>
              <a:t>, cluster 1 in purple </a:t>
            </a:r>
            <a:r>
              <a:rPr lang="en-US" dirty="0" err="1"/>
              <a:t>colour</a:t>
            </a:r>
            <a:r>
              <a:rPr lang="en-US" dirty="0"/>
              <a:t>, and Cluster 2 in mint green </a:t>
            </a:r>
            <a:r>
              <a:rPr lang="en-US" dirty="0" err="1"/>
              <a:t>colour</a:t>
            </a:r>
            <a:r>
              <a:rPr lang="en-US" dirty="0"/>
              <a:t>. </a:t>
            </a:r>
          </a:p>
        </p:txBody>
      </p:sp>
    </p:spTree>
    <p:extLst>
      <p:ext uri="{BB962C8B-B14F-4D97-AF65-F5344CB8AC3E}">
        <p14:creationId xmlns:p14="http://schemas.microsoft.com/office/powerpoint/2010/main" val="7428387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after clustering-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9565" y="1364850"/>
            <a:ext cx="7550331" cy="5043670"/>
          </a:xfrm>
        </p:spPr>
      </p:pic>
    </p:spTree>
    <p:extLst>
      <p:ext uri="{BB962C8B-B14F-4D97-AF65-F5344CB8AC3E}">
        <p14:creationId xmlns:p14="http://schemas.microsoft.com/office/powerpoint/2010/main" val="33689508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365759"/>
            <a:ext cx="8596668" cy="512797"/>
          </a:xfrm>
        </p:spPr>
        <p:txBody>
          <a:bodyPr>
            <a:normAutofit fontScale="90000"/>
          </a:bodyPr>
          <a:lstStyle/>
          <a:p>
            <a:r>
              <a:rPr lang="en-US" dirty="0"/>
              <a:t>Discussion</a:t>
            </a:r>
          </a:p>
        </p:txBody>
      </p:sp>
      <p:sp>
        <p:nvSpPr>
          <p:cNvPr id="3" name="Text Placeholder 2"/>
          <p:cNvSpPr>
            <a:spLocks noGrp="1"/>
          </p:cNvSpPr>
          <p:nvPr>
            <p:ph type="body" idx="1"/>
          </p:nvPr>
        </p:nvSpPr>
        <p:spPr>
          <a:xfrm>
            <a:off x="677335" y="1384663"/>
            <a:ext cx="8596668" cy="4003185"/>
          </a:xfrm>
        </p:spPr>
        <p:txBody>
          <a:bodyPr>
            <a:normAutofit lnSpcReduction="10000"/>
          </a:bodyPr>
          <a:lstStyle/>
          <a:p>
            <a:r>
              <a:rPr lang="en-US" dirty="0"/>
              <a:t>As observations noted from the map in the results section, most of the pharmacies are concentrated in the central area of Chennai city, with the highest number in cluster 2 and moderate number in cluster 0. On the other hand, cluster 1 has very low number to totally no pharmacies in the neighborhoods. This represents a great opportunity and high potential areas to open new pharmacies as there is very little to no Pharmacies in that area. Meanwhile, pharmacies in cluster 2 are likely suffering from intense competition. From another perspective, this also shows that the oversupply of pharmacies mostly happened in the central area of the city, with the suburb area still have very few pharmacies. Therefore, this project recommends pharmaceutical developers to capitalize on these findings to open Pharmacies in neighborhoods in cluster 0 with little to no competition.</a:t>
            </a:r>
          </a:p>
        </p:txBody>
      </p:sp>
    </p:spTree>
    <p:extLst>
      <p:ext uri="{BB962C8B-B14F-4D97-AF65-F5344CB8AC3E}">
        <p14:creationId xmlns:p14="http://schemas.microsoft.com/office/powerpoint/2010/main" val="393070409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TotalTime>
  <Words>1015</Words>
  <Application>Microsoft Office PowerPoint</Application>
  <PresentationFormat>Widescreen</PresentationFormat>
  <Paragraphs>31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Coursera capstone</vt:lpstr>
      <vt:lpstr>Introduction-</vt:lpstr>
      <vt:lpstr>Business Problem-</vt:lpstr>
      <vt:lpstr>Approach-</vt:lpstr>
      <vt:lpstr>Methodology-</vt:lpstr>
      <vt:lpstr>PowerPoint Presentation</vt:lpstr>
      <vt:lpstr>Results:</vt:lpstr>
      <vt:lpstr>Results after clustering-</vt:lpstr>
      <vt:lpstr>Discussion</vt:lpstr>
      <vt:lpstr>Limitations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dc:title>
  <dc:creator>Dell</dc:creator>
  <cp:lastModifiedBy>Dell</cp:lastModifiedBy>
  <cp:revision>2</cp:revision>
  <dcterms:created xsi:type="dcterms:W3CDTF">2020-02-09T10:45:02Z</dcterms:created>
  <dcterms:modified xsi:type="dcterms:W3CDTF">2020-02-09T10:59:38Z</dcterms:modified>
</cp:coreProperties>
</file>