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60" r:id="rId4"/>
    <p:sldId id="258" r:id="rId5"/>
    <p:sldId id="261" r:id="rId6"/>
    <p:sldId id="259" r:id="rId7"/>
  </p:sldIdLst>
  <p:sldSz cx="12192000" cy="6858000"/>
  <p:notesSz cx="6858000" cy="9144000"/>
  <p:embeddedFontLst>
    <p:embeddedFont>
      <p:font typeface="Libre Baskerville" panose="02000000000000000000" pitchFamily="2" charset="0"/>
      <p:regular r:id="rId9"/>
      <p:bold r:id="rId10"/>
      <p: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969982E-6805-9E7D-3354-A46063BE89D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9514CDC-18F5-A541-3F35-C6A0A973547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8A47646-E7B4-16B1-B83B-716CE7948E8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02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98C1F2-BC5D-5297-995B-423F6CA0252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E3658DF-AE01-854F-8319-A02073EAE05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9AB54A79-49AE-B21B-D4C6-D071D4E0A6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23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81951"/>
            <a:ext cx="12190815" cy="6694098"/>
          </a:xfrm>
          <a:prstGeom prst="rect">
            <a:avLst/>
          </a:prstGeom>
          <a:noFill/>
          <a:ln>
            <a:noFill/>
          </a:ln>
        </p:spPr>
      </p:pic>
      <p:sp>
        <p:nvSpPr>
          <p:cNvPr id="99" name="Google Shape;99;p1"/>
          <p:cNvSpPr txBox="1"/>
          <p:nvPr/>
        </p:nvSpPr>
        <p:spPr>
          <a:xfrm>
            <a:off x="2472904" y="3717986"/>
            <a:ext cx="7246189" cy="1446509"/>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GB"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Enhancing Candidate Selection Efficiency through </a:t>
            </a:r>
            <a:r>
              <a:rPr lang="en-GB" sz="28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AMCAT</a:t>
            </a:r>
            <a:r>
              <a:rPr lang="en-GB"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Test </a:t>
            </a:r>
            <a:r>
              <a:rPr lang="en-GB" sz="28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Data Analysis</a:t>
            </a:r>
            <a:endParaRPr lang="en-IN" sz="2800" b="1" i="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270699" y="2271717"/>
            <a:ext cx="6099463" cy="608331"/>
          </a:xfrm>
          <a:prstGeom prst="rect">
            <a:avLst/>
          </a:prstGeom>
          <a:noFill/>
          <a:ln>
            <a:noFill/>
          </a:ln>
        </p:spPr>
        <p:txBody>
          <a:bodyPr spcFirstLastPara="1" wrap="square" lIns="91425" tIns="45700" rIns="91425" bIns="45700" anchor="t" anchorCtr="0">
            <a:spAutoFit/>
          </a:bodyPr>
          <a:lstStyle/>
          <a:p>
            <a:pPr lvl="0">
              <a:lnSpc>
                <a:spcPct val="90000"/>
              </a:lnSpc>
              <a:spcBef>
                <a:spcPts val="1000"/>
              </a:spcBef>
              <a:buClr>
                <a:schemeClr val="dk1"/>
              </a:buClr>
              <a:buSzPct val="100000"/>
            </a:pPr>
            <a:r>
              <a:rPr lang="en-IN" sz="2800" b="1" dirty="0">
                <a:solidFill>
                  <a:srgbClr val="FF0000"/>
                </a:solidFill>
              </a:rPr>
              <a:t>Objective of the Project</a:t>
            </a:r>
            <a:endParaRPr lang="en-IN" sz="2800" dirty="0">
              <a:solidFill>
                <a:srgbClr val="FF0000"/>
              </a:solidFill>
            </a:endParaRPr>
          </a:p>
        </p:txBody>
      </p:sp>
      <p:sp>
        <p:nvSpPr>
          <p:cNvPr id="3" name="TextBox 2">
            <a:extLst>
              <a:ext uri="{FF2B5EF4-FFF2-40B4-BE49-F238E27FC236}">
                <a16:creationId xmlns:a16="http://schemas.microsoft.com/office/drawing/2014/main" id="{69154F8D-6F5B-9AB7-9DA5-884426D97A6D}"/>
              </a:ext>
            </a:extLst>
          </p:cNvPr>
          <p:cNvSpPr txBox="1"/>
          <p:nvPr/>
        </p:nvSpPr>
        <p:spPr>
          <a:xfrm>
            <a:off x="701814" y="3174953"/>
            <a:ext cx="10140885" cy="400110"/>
          </a:xfrm>
          <a:prstGeom prst="rect">
            <a:avLst/>
          </a:prstGeom>
          <a:noFill/>
        </p:spPr>
        <p:txBody>
          <a:bodyPr wrap="square">
            <a:spAutoFit/>
          </a:bodyPr>
          <a:lstStyle/>
          <a:p>
            <a:pPr marL="457200" indent="-457200">
              <a:buFont typeface="Arial" panose="020B0604020202020204" pitchFamily="34" charset="0"/>
              <a:buChar char="•"/>
            </a:pPr>
            <a:r>
              <a:rPr lang="en-GB" sz="20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To Explore and mine the inference from the dataset using salary as the target variable.</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E663BC2-E728-82EF-70C2-7BE76DDFCB86}"/>
              </a:ext>
            </a:extLst>
          </p:cNvPr>
          <p:cNvSpPr txBox="1"/>
          <p:nvPr/>
        </p:nvSpPr>
        <p:spPr>
          <a:xfrm>
            <a:off x="417136" y="430573"/>
            <a:ext cx="6094428" cy="523220"/>
          </a:xfrm>
          <a:prstGeom prst="rect">
            <a:avLst/>
          </a:prstGeom>
          <a:noFill/>
        </p:spPr>
        <p:txBody>
          <a:bodyPr wrap="square">
            <a:spAutoFit/>
          </a:bodyPr>
          <a:lstStyle/>
          <a:p>
            <a:r>
              <a:rPr lang="en-GB" sz="2800" b="1" dirty="0">
                <a:solidFill>
                  <a:srgbClr val="FF0000"/>
                </a:solidFill>
                <a:latin typeface="Arial" panose="020B0604020202020204" pitchFamily="34" charset="0"/>
                <a:cs typeface="Arial" panose="020B0604020202020204" pitchFamily="34" charset="0"/>
              </a:rPr>
              <a:t>Problem Statement:</a:t>
            </a:r>
            <a:endParaRPr lang="en-IN" sz="2800" b="1"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3E9D2C2-FAE2-4497-3279-26E0888CE6AC}"/>
              </a:ext>
            </a:extLst>
          </p:cNvPr>
          <p:cNvSpPr txBox="1"/>
          <p:nvPr/>
        </p:nvSpPr>
        <p:spPr>
          <a:xfrm>
            <a:off x="701814" y="1121823"/>
            <a:ext cx="9526268" cy="1015663"/>
          </a:xfrm>
          <a:prstGeom prst="rect">
            <a:avLst/>
          </a:prstGeom>
          <a:noFill/>
        </p:spPr>
        <p:txBody>
          <a:bodyPr wrap="square">
            <a:spAutoFit/>
          </a:bodyPr>
          <a:lstStyle/>
          <a:p>
            <a:pPr marL="457200" marR="0" indent="-457200" algn="l" rtl="0">
              <a:spcBef>
                <a:spcPts val="0"/>
              </a:spcBef>
              <a:spcAft>
                <a:spcPts val="0"/>
              </a:spcAft>
              <a:buClr>
                <a:srgbClr val="000000"/>
              </a:buClr>
              <a:buSzPts val="3000"/>
              <a:buFont typeface="Arial" panose="020B0604020202020204" pitchFamily="34" charset="0"/>
              <a:buChar char="•"/>
            </a:pPr>
            <a:r>
              <a:rPr lang="en-GB"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Analyse AMCAT test data to identify candidate performance trends, pinpoint strengths and weaknesses, and explore correlations with job success. Optimize the use of AMCAT scores in the hiring process for more effective candidate selection.</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AE94251-598D-C799-8C27-B54486BC4305}"/>
              </a:ext>
            </a:extLst>
          </p:cNvPr>
          <p:cNvSpPr txBox="1"/>
          <p:nvPr/>
        </p:nvSpPr>
        <p:spPr>
          <a:xfrm>
            <a:off x="275734" y="3799159"/>
            <a:ext cx="6094428" cy="523220"/>
          </a:xfrm>
          <a:prstGeom prst="rect">
            <a:avLst/>
          </a:prstGeom>
          <a:noFill/>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Statistical Analysis(Non-Viz) :</a:t>
            </a:r>
            <a:endParaRPr lang="en-IN" sz="2800" dirty="0">
              <a:solidFill>
                <a:srgbClr val="FF000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8255459C-EB94-6B26-D9A8-EDA974A61F83}"/>
              </a:ext>
            </a:extLst>
          </p:cNvPr>
          <p:cNvPicPr>
            <a:picLocks noChangeAspect="1"/>
          </p:cNvPicPr>
          <p:nvPr/>
        </p:nvPicPr>
        <p:blipFill>
          <a:blip r:embed="rId3"/>
          <a:stretch>
            <a:fillRect/>
          </a:stretch>
        </p:blipFill>
        <p:spPr>
          <a:xfrm>
            <a:off x="611604" y="4322379"/>
            <a:ext cx="8315579" cy="24157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AA1B909-3867-140C-710B-189557D89CB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583E597-E0FE-F8CE-2C67-97DE26F85867}"/>
              </a:ext>
            </a:extLst>
          </p:cNvPr>
          <p:cNvSpPr txBox="1"/>
          <p:nvPr/>
        </p:nvSpPr>
        <p:spPr>
          <a:xfrm>
            <a:off x="341722" y="270318"/>
            <a:ext cx="6094428" cy="523220"/>
          </a:xfrm>
          <a:prstGeom prst="rect">
            <a:avLst/>
          </a:prstGeom>
          <a:noFill/>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Univariate Analysis :</a:t>
            </a:r>
            <a:endParaRPr lang="en-IN" sz="2800" dirty="0"/>
          </a:p>
        </p:txBody>
      </p:sp>
      <p:pic>
        <p:nvPicPr>
          <p:cNvPr id="1026" name="Picture 2">
            <a:extLst>
              <a:ext uri="{FF2B5EF4-FFF2-40B4-BE49-F238E27FC236}">
                <a16:creationId xmlns:a16="http://schemas.microsoft.com/office/drawing/2014/main" id="{30AAEE03-8CF5-09CB-63CA-8855A2EF0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932" y="1059491"/>
            <a:ext cx="565785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CB73482-1557-D6A8-C2B7-BFB6499AD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247" y="4087695"/>
            <a:ext cx="383857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A20E047-58DF-9D99-23EE-B764A6284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722" y="4087695"/>
            <a:ext cx="383857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0B737B30-4334-8625-D7A6-CA9629FB66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5" y="907091"/>
            <a:ext cx="580072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01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5" name="TextBox 4">
            <a:extLst>
              <a:ext uri="{FF2B5EF4-FFF2-40B4-BE49-F238E27FC236}">
                <a16:creationId xmlns:a16="http://schemas.microsoft.com/office/drawing/2014/main" id="{6C92DED0-C8BF-D7AF-43A6-6541EFDE8471}"/>
              </a:ext>
            </a:extLst>
          </p:cNvPr>
          <p:cNvSpPr txBox="1"/>
          <p:nvPr/>
        </p:nvSpPr>
        <p:spPr>
          <a:xfrm>
            <a:off x="181466" y="163414"/>
            <a:ext cx="6094428" cy="523220"/>
          </a:xfrm>
          <a:prstGeom prst="rect">
            <a:avLst/>
          </a:prstGeom>
          <a:noFill/>
        </p:spPr>
        <p:txBody>
          <a:bodyPr wrap="square">
            <a:spAutoFit/>
          </a:bodyPr>
          <a:lstStyle/>
          <a:p>
            <a:r>
              <a:rPr lang="en-IN" sz="2800" b="1" dirty="0">
                <a:solidFill>
                  <a:srgbClr val="FF0000"/>
                </a:solidFill>
                <a:latin typeface="Arial" panose="020B0604020202020204" pitchFamily="34" charset="0"/>
                <a:ea typeface="Calibri" panose="020F0502020204030204" pitchFamily="34" charset="0"/>
                <a:cs typeface="Arial" panose="020B0604020202020204" pitchFamily="34" charset="0"/>
              </a:rPr>
              <a:t>B</a:t>
            </a:r>
            <a:r>
              <a:rPr lang="en-IN" sz="28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ivariate Analysis :</a:t>
            </a:r>
            <a:endParaRPr lang="en-IN" sz="2800" dirty="0"/>
          </a:p>
        </p:txBody>
      </p:sp>
      <p:pic>
        <p:nvPicPr>
          <p:cNvPr id="1030" name="Picture 6">
            <a:extLst>
              <a:ext uri="{FF2B5EF4-FFF2-40B4-BE49-F238E27FC236}">
                <a16:creationId xmlns:a16="http://schemas.microsoft.com/office/drawing/2014/main" id="{29DF525B-4AAB-F4C8-19A3-A79374647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6634"/>
            <a:ext cx="5686425" cy="32457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92E9DC0-530A-7548-A65B-8D52A2FF90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84" y="3932336"/>
            <a:ext cx="333375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110BCF-30A7-FCC1-C982-75760DF177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1017"/>
          <a:stretch/>
        </p:blipFill>
        <p:spPr bwMode="auto">
          <a:xfrm>
            <a:off x="5943306" y="425024"/>
            <a:ext cx="5752756" cy="36944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D0AC3AF-13DC-FB18-F5F3-A19A155635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4284" y="4095750"/>
            <a:ext cx="3333750" cy="276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485765A-FB64-AC87-5A67-90C0F12C0D1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B3F7AA0-BDF2-CFB7-64C8-EFAFF46E046D}"/>
              </a:ext>
            </a:extLst>
          </p:cNvPr>
          <p:cNvSpPr txBox="1"/>
          <p:nvPr/>
        </p:nvSpPr>
        <p:spPr>
          <a:xfrm>
            <a:off x="992172" y="1052834"/>
            <a:ext cx="10895027" cy="4401205"/>
          </a:xfrm>
          <a:prstGeom prst="rect">
            <a:avLst/>
          </a:prstGeom>
          <a:noFill/>
        </p:spPr>
        <p:txBody>
          <a:bodyPr wrap="square">
            <a:spAutoFit/>
          </a:bodyPr>
          <a:lstStyle/>
          <a:p>
            <a:pPr marL="514350" indent="-514350" algn="l">
              <a:buFont typeface="+mj-lt"/>
              <a:buAutoNum type="arabicPeriod"/>
            </a:pPr>
            <a:r>
              <a:rPr lang="en-GB" sz="2800" b="1" i="0" dirty="0">
                <a:solidFill>
                  <a:srgbClr val="202214"/>
                </a:solidFill>
                <a:effectLst/>
                <a:latin typeface="Calibri" panose="020F0502020204030204" pitchFamily="34" charset="0"/>
                <a:ea typeface="Calibri" panose="020F0502020204030204" pitchFamily="34" charset="0"/>
                <a:cs typeface="Calibri" panose="020F0502020204030204" pitchFamily="34" charset="0"/>
              </a:rPr>
              <a:t>Most of Amcat Aspirants are male working in IT domain with an experience of around 5years with degree in Btech and specialization in Computer Science/Information Technology from tier-2 college in Uttar Pradesh with an average salary around 300k.</a:t>
            </a:r>
          </a:p>
          <a:p>
            <a:pPr marL="514350" indent="-514350" algn="l">
              <a:buFont typeface="+mj-lt"/>
              <a:buAutoNum type="arabicPeriod"/>
            </a:pPr>
            <a:endParaRPr lang="en-GB" sz="2800" b="1" i="0" dirty="0">
              <a:solidFill>
                <a:srgbClr val="202214"/>
              </a:solidFill>
              <a:effectLst/>
              <a:latin typeface="Calibri" panose="020F0502020204030204" pitchFamily="34" charset="0"/>
              <a:ea typeface="Calibri" panose="020F0502020204030204" pitchFamily="34" charset="0"/>
              <a:cs typeface="Calibri" panose="020F0502020204030204" pitchFamily="34" charset="0"/>
            </a:endParaRPr>
          </a:p>
          <a:p>
            <a:pPr marL="514350" indent="-514350" algn="l">
              <a:buFont typeface="+mj-lt"/>
              <a:buAutoNum type="arabicPeriod"/>
            </a:pPr>
            <a:r>
              <a:rPr lang="en-GB" sz="2800" b="1" i="0" dirty="0">
                <a:solidFill>
                  <a:srgbClr val="202214"/>
                </a:solidFill>
                <a:effectLst/>
                <a:latin typeface="Calibri" panose="020F0502020204030204" pitchFamily="34" charset="0"/>
                <a:ea typeface="Calibri" panose="020F0502020204030204" pitchFamily="34" charset="0"/>
                <a:cs typeface="Calibri" panose="020F0502020204030204" pitchFamily="34" charset="0"/>
              </a:rPr>
              <a:t>High paying jobs taken up by amcat aspirants are mostly from 'IT' Domain.</a:t>
            </a:r>
            <a:endParaRPr lang="en-GB" sz="2800" b="1" dirty="0">
              <a:solidFill>
                <a:srgbClr val="202214"/>
              </a:solidFill>
              <a:latin typeface="Calibri" panose="020F0502020204030204" pitchFamily="34" charset="0"/>
              <a:ea typeface="Calibri" panose="020F0502020204030204" pitchFamily="34" charset="0"/>
              <a:cs typeface="Calibri" panose="020F0502020204030204" pitchFamily="34" charset="0"/>
            </a:endParaRPr>
          </a:p>
          <a:p>
            <a:pPr marL="514350" indent="-514350" algn="l">
              <a:buFont typeface="+mj-lt"/>
              <a:buAutoNum type="arabicPeriod"/>
            </a:pPr>
            <a:endParaRPr lang="en-GB" sz="2800" b="1" i="0" dirty="0">
              <a:solidFill>
                <a:srgbClr val="202214"/>
              </a:solidFill>
              <a:effectLst/>
              <a:latin typeface="Calibri" panose="020F0502020204030204" pitchFamily="34" charset="0"/>
              <a:ea typeface="Calibri" panose="020F0502020204030204" pitchFamily="34" charset="0"/>
              <a:cs typeface="Calibri" panose="020F0502020204030204" pitchFamily="34" charset="0"/>
            </a:endParaRPr>
          </a:p>
          <a:p>
            <a:pPr marL="514350" indent="-514350" algn="l">
              <a:buFont typeface="+mj-lt"/>
              <a:buAutoNum type="arabicPeriod"/>
            </a:pPr>
            <a:r>
              <a:rPr lang="en-GB" sz="2800" b="1" i="0" dirty="0">
                <a:solidFill>
                  <a:srgbClr val="202214"/>
                </a:solidFill>
                <a:effectLst/>
                <a:latin typeface="Calibri" panose="020F0502020204030204" pitchFamily="34" charset="0"/>
                <a:ea typeface="Calibri" panose="020F0502020204030204" pitchFamily="34" charset="0"/>
                <a:cs typeface="Calibri" panose="020F0502020204030204" pitchFamily="34" charset="0"/>
              </a:rPr>
              <a:t>Software Engineer and Software Developer are the most aimed profession for amcat aspirants.</a:t>
            </a:r>
          </a:p>
        </p:txBody>
      </p:sp>
      <p:sp>
        <p:nvSpPr>
          <p:cNvPr id="9" name="TextBox 8">
            <a:extLst>
              <a:ext uri="{FF2B5EF4-FFF2-40B4-BE49-F238E27FC236}">
                <a16:creationId xmlns:a16="http://schemas.microsoft.com/office/drawing/2014/main" id="{80E53338-DF02-5B24-E9D0-FFC60FE9E7C5}"/>
              </a:ext>
            </a:extLst>
          </p:cNvPr>
          <p:cNvSpPr txBox="1"/>
          <p:nvPr/>
        </p:nvSpPr>
        <p:spPr>
          <a:xfrm>
            <a:off x="605673" y="317452"/>
            <a:ext cx="6094428" cy="523220"/>
          </a:xfrm>
          <a:prstGeom prst="rect">
            <a:avLst/>
          </a:prstGeom>
          <a:noFill/>
        </p:spPr>
        <p:txBody>
          <a:bodyPr wrap="square">
            <a:spAutoFit/>
          </a:bodyPr>
          <a:lstStyle/>
          <a:p>
            <a:pPr algn="l"/>
            <a:r>
              <a:rPr lang="en-GB" sz="2800" b="1" i="0" dirty="0">
                <a:solidFill>
                  <a:srgbClr val="FF0000"/>
                </a:solidFill>
                <a:effectLst/>
                <a:latin typeface="Arial" panose="020B0604020202020204" pitchFamily="34" charset="0"/>
                <a:cs typeface="Arial" panose="020B0604020202020204" pitchFamily="34" charset="0"/>
              </a:rPr>
              <a:t>Overall Conclusions:</a:t>
            </a:r>
          </a:p>
        </p:txBody>
      </p:sp>
    </p:spTree>
    <p:extLst>
      <p:ext uri="{BB962C8B-B14F-4D97-AF65-F5344CB8AC3E}">
        <p14:creationId xmlns:p14="http://schemas.microsoft.com/office/powerpoint/2010/main" val="149330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Laxman Madasu</cp:lastModifiedBy>
  <cp:revision>1</cp:revision>
  <dcterms:created xsi:type="dcterms:W3CDTF">2021-02-16T05:19:01Z</dcterms:created>
  <dcterms:modified xsi:type="dcterms:W3CDTF">2024-02-23T10:46:36Z</dcterms:modified>
</cp:coreProperties>
</file>