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4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3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6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97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5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75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8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9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2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1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1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1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9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AE512D-D9FE-4F51-B36B-72CDD6A8BF0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F2E5-CFC1-408F-A601-B7DB3B3E3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7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>
            <a:extLst>
              <a:ext uri="{FF2B5EF4-FFF2-40B4-BE49-F238E27FC236}">
                <a16:creationId xmlns:a16="http://schemas.microsoft.com/office/drawing/2014/main" id="{86AD031A-4A44-E1B0-FAF8-0BA3D1F6F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9559" b="6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BBA574-A033-0954-E6AF-891F15DB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62942"/>
          </a:xfrm>
        </p:spPr>
        <p:txBody>
          <a:bodyPr>
            <a:normAutofit fontScale="90000"/>
          </a:bodyPr>
          <a:lstStyle/>
          <a:p>
            <a:r>
              <a:rPr lang="en-US" dirty="0"/>
              <a:t>Knowledge Retrieval Techniques in Robotic Cooking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1F70E-8866-C420-A4BC-BDFF37D2C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3557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Pavan Naga Sai Gullapalli(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700747746)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Venkata Tarun Chowdary Garimella(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700746945)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Pavankalyan Magam(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700745501)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Sri Rama Krishna Komatlapalli(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700745165</a:t>
            </a: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CF4C6-0F8E-16F5-F728-8A70D9B41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3EC17-A470-D337-C887-BC31202F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Video annotation and FOON enable comprehensive analysis of processes and activities in videos, with task trees visually representing actions, objects, and states.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Iterative Deepening Search and Greedy Best-First Search algorithms were implemented for pouring ice into an empty glass, highlighting their unique approaches to solving the task.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Two heuristic functions were used in the Greedy Best-First Search algorithm, resulting in efficient paths based on either the success rate of motion or the number of input objects in the functional unit.</a:t>
            </a:r>
          </a:p>
          <a:p>
            <a:pPr marL="342900" indent="-342900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400" dirty="0">
                <a:solidFill>
                  <a:schemeClr val="tx1"/>
                </a:solidFill>
              </a:rPr>
              <a:t>Comparisons between the algorithms' performance showcased their distinct characteristics and effectiveness in solving the task, providing valuable insights for future research and application.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68F79AF-226C-34D2-4311-FC2C41081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469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5627-6EFA-F681-8C7D-9F4F2001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2EA7-02B5-901B-5F51-FDBFF465F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>
            <a:normAutofit/>
          </a:bodyPr>
          <a:lstStyle/>
          <a:p>
            <a:pPr marL="342900" lvl="0" indent="-342900">
              <a:buFont typeface="Calibri" panose="020F0502020204030204" pitchFamily="34" charset="0"/>
              <a:buChar char="§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Malli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, Vara Bhavya Sri. "Knowledge Retrieval using </a:t>
            </a:r>
            <a:r>
              <a:rPr lang="en-US" sz="1500" dirty="0" err="1">
                <a:solidFill>
                  <a:srgbClr val="FFFFFF"/>
                </a:solidFill>
                <a:latin typeface="+mn-lt"/>
              </a:rPr>
              <a:t>Foon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arXiv:2211.03790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 err="1">
                <a:solidFill>
                  <a:srgbClr val="FFFFFF"/>
                </a:solidFill>
                <a:latin typeface="+mn-lt"/>
              </a:rPr>
              <a:t>Shashwat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, Kumar. "A comparative study of the performance of different search algorithms on FOON graphs."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arXiv:2210.07428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Lewis, Tyree. "Extracting task trees using knowledge retrieval search algorithms in functional object-oriented network."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arXiv:2211.08314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r>
              <a:rPr lang="en-US" sz="1500" dirty="0">
                <a:solidFill>
                  <a:srgbClr val="FFFFFF"/>
                </a:solidFill>
                <a:latin typeface="+mn-lt"/>
              </a:rPr>
              <a:t>Patel, Raj. "FOON Creation and Traversal for Recipe Generation." </a:t>
            </a:r>
            <a:r>
              <a:rPr lang="en-US" sz="1500" i="1" dirty="0" err="1">
                <a:solidFill>
                  <a:srgbClr val="FFFFFF"/>
                </a:solidFill>
                <a:latin typeface="+mn-lt"/>
              </a:rPr>
              <a:t>arXiv</a:t>
            </a:r>
            <a:r>
              <a:rPr lang="en-US" sz="1500" i="1" dirty="0">
                <a:solidFill>
                  <a:srgbClr val="FFFFFF"/>
                </a:solidFill>
                <a:latin typeface="+mn-lt"/>
              </a:rPr>
              <a:t> preprint arXiv:2210.07335</a:t>
            </a:r>
            <a:r>
              <a:rPr lang="en-US" sz="1500" dirty="0">
                <a:solidFill>
                  <a:srgbClr val="FFFFFF"/>
                </a:solidFill>
                <a:latin typeface="+mn-lt"/>
              </a:rPr>
              <a:t> (2022).</a:t>
            </a: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lvl="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  <a:p>
            <a:pPr marL="342900" lvl="0" indent="-342900">
              <a:buFont typeface="Calibri" panose="020F0502020204030204" pitchFamily="34" charset="0"/>
              <a:buChar char="§"/>
            </a:pPr>
            <a:endParaRPr lang="en-US" sz="15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3FC3EC17-DE84-339A-3B84-2F35689B2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1" r="26890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7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CC9D-D1CF-EE35-0228-8AAF7453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3" y="1454964"/>
            <a:ext cx="5653096" cy="1008318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38B6A-AC3D-614C-EBFE-16E859B64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2575248"/>
            <a:ext cx="6586157" cy="4189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Improve efficiency and accuracy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Robots can acquire knowledge from various sources, such as cookbooks and recipe databases, to prepare dishes with minimal human intervention.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Enhance consistency and quality: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Robotic cooking eliminates human error, resulting in consistent and high-quality dishes every time, which is essential in commercial kitchens.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Expand culinary range: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Access to diverse recipe sources enables robots to learn dishes from various cuisines and cultures, catering to individual preferences and broadening their appeal.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4"/>
                </a:solidFill>
              </a:rPr>
              <a:t>Revolutionize food preparation: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Knowledge retrieval in robotic cooking aims to make robots self-sufficient in preparing a wide range of dishes, ultimately transforming the way we prepare and consume food.</a:t>
            </a:r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83617909-5C4E-F1CA-5C2B-EF2984EBC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76" r="19738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4A18C-7BA6-78C8-EB7F-A2126B586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spc="-50" baseline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1348-CEF6-C13E-98E3-917BDD6A9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Robotic cooking machines utilize knowledge retrieval and machine learning to provide personalized and innovative cooking experiences for users.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Techniques such as foon, iterative deepening search, and greedy best-first search enable accurate and relevant recipe recommendations and cooking techniques.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Knowledge retrieval assists in finding suitable ingredient substitutions and adapting recipes based on user preferences, dietary restrictions, or ingredient availability.</a:t>
            </a:r>
          </a:p>
          <a:p>
            <a:pPr marL="342900" indent="-3429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Access to a vast amount of culinary knowledge and techniques optimizes cooking processes and improves overall performance of robotic cooking machines.</a:t>
            </a:r>
          </a:p>
        </p:txBody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4A5B1038-CF06-486A-B15D-56E5CBDCA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9">
            <a:extLst>
              <a:ext uri="{FF2B5EF4-FFF2-40B4-BE49-F238E27FC236}">
                <a16:creationId xmlns:a16="http://schemas.microsoft.com/office/drawing/2014/main" id="{4EA551C4-4D10-420F-A8BC-2B2C352B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C4E6E3B5-5F72-F4AC-EAC0-320A925F2D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76" r="23204" b="1"/>
          <a:stretch/>
        </p:blipFill>
        <p:spPr>
          <a:xfrm>
            <a:off x="8525675" y="1361514"/>
            <a:ext cx="2697479" cy="3981753"/>
          </a:xfrm>
          <a:prstGeom prst="rect">
            <a:avLst/>
          </a:prstGeom>
          <a:effectLst/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CDEEC77E-10AE-4A10-B283-689229F4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16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4CB4-E793-0563-EC61-5140E639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spc="-50" baseline="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BE9E-64DF-AB3F-DC5C-F0C7608A2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1" y="2438400"/>
            <a:ext cx="5616216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Robots face challenges in flexible task planning due to limited understanding of activities and environments.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Functional Object-Oriented Networks (FOONs) and graph search techniques are used to help robots decipher information and accomplish tasks.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Researchers are exploring approaches such as modular neural networks and reinforcement learning-based frameworks to improve adaptability.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chemeClr val="tx1"/>
                </a:solidFill>
              </a:rPr>
              <a:t>These promising solutions aim to enable robots to perform complex tasks in dynamic environments by creatively adapting their task plans.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10208470-709D-4AF1-83BC-8A1019901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D8AE6D-D2DF-4BEA-AF55-5E7DD41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8D9E9787-9929-42D8-AEDA-28F93680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9214-7433-343E-1295-66AA1BF561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58" r="35585" b="-1"/>
          <a:stretch/>
        </p:blipFill>
        <p:spPr>
          <a:xfrm>
            <a:off x="7563742" y="785816"/>
            <a:ext cx="3980139" cy="5286365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A678BD-FD5D-4756-B0DC-E713CB8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1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6B85-66C0-3DB9-5161-97E29B4DC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29266"/>
            <a:ext cx="6586491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BD3BA-C1AE-7311-7F3D-84C8A695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Previous work has centered on creating Functional Object-Oriented Networks (FOON) graphs for task representation.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The current project advances this work by finding optimal paths from specified start to goal states.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The objective is to determine the best sequence of steps for efficient task execution.</a:t>
            </a: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This approach enhances robotic task planning by providing tailored solutions for complex problems.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5B1038-CF06-486A-B15D-56E5CBDCA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9">
            <a:extLst>
              <a:ext uri="{FF2B5EF4-FFF2-40B4-BE49-F238E27FC236}">
                <a16:creationId xmlns:a16="http://schemas.microsoft.com/office/drawing/2014/main" id="{4EA551C4-4D10-420F-A8BC-2B2C352B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6" descr="Head with Gears">
            <a:extLst>
              <a:ext uri="{FF2B5EF4-FFF2-40B4-BE49-F238E27FC236}">
                <a16:creationId xmlns:a16="http://schemas.microsoft.com/office/drawing/2014/main" id="{9665BD20-357E-FCEE-1CF6-4BD5F144EA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5675" y="2003651"/>
            <a:ext cx="2697479" cy="2697479"/>
          </a:xfrm>
          <a:prstGeom prst="rect">
            <a:avLst/>
          </a:prstGeom>
          <a:effectLst/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CDEEC77E-10AE-4A10-B283-689229F4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857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48906-3926-E518-C726-BF053643E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A63EA-BF77-391F-817E-7C7123A4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716935" cy="4260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Robotic systems benefit from integrating knowledge retrieval and machine learning, leading to personalized and innovative solutions in tasks like cooking.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Employing FOON graphs and graph search algorithms enables robots to find efficient sequences of steps for complex tasks, optimizing performance.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Reinforcement learning-based frameworks and modular neural networks offer adaptable solutions for robots to tackle dynamic environments and learn from experience.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effectLst/>
              </a:rPr>
              <a:t>The continuous development and evaluation of these approaches contributes to the advancement of robotics, allowing for increased flexibility and capability in a wide range of applications.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6E3048F-74FF-0948-807F-435B694075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5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F2D-3150-28E9-781E-7CE90132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14376"/>
            <a:ext cx="8104187" cy="101981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61C27-B52E-B13F-E2FA-E4FCD8D94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D6E92-59A8-E416-0197-7B85AF21B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228850"/>
            <a:ext cx="9229725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A2D01-140C-F2BE-67CB-CC6B286F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6649" y="629266"/>
            <a:ext cx="5343203" cy="8916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PROPOSED SOLUTION</a:t>
            </a:r>
          </a:p>
        </p:txBody>
      </p:sp>
      <p:pic>
        <p:nvPicPr>
          <p:cNvPr id="5" name="Picture 4" descr="A yellow puzzle piece completing a black puzzle">
            <a:extLst>
              <a:ext uri="{FF2B5EF4-FFF2-40B4-BE49-F238E27FC236}">
                <a16:creationId xmlns:a16="http://schemas.microsoft.com/office/drawing/2014/main" id="{CF027B59-9651-7726-01EB-D2F638DAB4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84" r="42309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78770CC-B6F4-08B7-F2C7-CCC91858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649" y="1676400"/>
            <a:ext cx="7395155" cy="486435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The proposed framework involves collecting comprehensive cooking data, converting it to FOON, and implementing search algorithms like IDS and GBFS.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Iterative deepening search helps navigate the state space of possible actions, while greedy </a:t>
            </a:r>
            <a:r>
              <a:rPr lang="en-US" sz="1800" dirty="0" err="1">
                <a:solidFill>
                  <a:schemeClr val="tx1"/>
                </a:solidFill>
                <a:effectLst/>
              </a:rPr>
              <a:t>best-first</a:t>
            </a:r>
            <a:r>
              <a:rPr lang="en-US" sz="1800" dirty="0">
                <a:solidFill>
                  <a:schemeClr val="tx1"/>
                </a:solidFill>
                <a:effectLst/>
              </a:rPr>
              <a:t> search uses heuristics to guide the search efficiently.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Evaluation of these search algorithms is crucial for determining their effectiveness in optimizing robot cooking performance and reaching goal states with minimal cost and search time.</a:t>
            </a:r>
          </a:p>
          <a:p>
            <a:pPr marL="285750" indent="-285750">
              <a:lnSpc>
                <a:spcPct val="90000"/>
              </a:lnSpc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</a:pPr>
            <a:r>
              <a:rPr lang="en-US" sz="1800" dirty="0">
                <a:solidFill>
                  <a:schemeClr val="tx1"/>
                </a:solidFill>
                <a:effectLst/>
              </a:rPr>
              <a:t>The dataset captures object states, motions, and attributes related to the cooking process, enabling a detailed understanding of the sequence of actions during task execution.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20B1-F382-74B2-B80C-D3EF47622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08FF5-6A9B-C7CA-1041-DB4336AAE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6C4A0B-2867-14AA-8A53-BFD77A1D5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97832"/>
              </p:ext>
            </p:extLst>
          </p:nvPr>
        </p:nvGraphicFramePr>
        <p:xfrm>
          <a:off x="714377" y="257175"/>
          <a:ext cx="9623942" cy="615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10">
                  <a:extLst>
                    <a:ext uri="{9D8B030D-6E8A-4147-A177-3AD203B41FA5}">
                      <a16:colId xmlns:a16="http://schemas.microsoft.com/office/drawing/2014/main" val="1430480340"/>
                    </a:ext>
                  </a:extLst>
                </a:gridCol>
                <a:gridCol w="3315077">
                  <a:extLst>
                    <a:ext uri="{9D8B030D-6E8A-4147-A177-3AD203B41FA5}">
                      <a16:colId xmlns:a16="http://schemas.microsoft.com/office/drawing/2014/main" val="2681899703"/>
                    </a:ext>
                  </a:extLst>
                </a:gridCol>
                <a:gridCol w="3151355">
                  <a:extLst>
                    <a:ext uri="{9D8B030D-6E8A-4147-A177-3AD203B41FA5}">
                      <a16:colId xmlns:a16="http://schemas.microsoft.com/office/drawing/2014/main" val="939897491"/>
                    </a:ext>
                  </a:extLst>
                </a:gridCol>
              </a:tblGrid>
              <a:tr h="34706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77645"/>
                  </a:ext>
                </a:extLst>
              </a:tr>
              <a:tr h="13692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Collection and preprocessing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Sri Rama Krishna Komatlapalli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Pavan Naga Sai Gullapalli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watching the YouTube cooking videos FOONS are being created by using 3 states, Object, State, Motion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986598"/>
                  </a:ext>
                </a:extLst>
              </a:tr>
              <a:tr h="1080244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Algorithm-1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Pavan Naga Sai Gullapalli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Venkata Tarun Chowdary Garimella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the  Iterative Deepening Search algorithm and extract task tree</a:t>
                      </a:r>
                      <a:endParaRPr lang="en-IN" sz="1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122058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 Algorithm-2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Pavankalyan Magam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Venkata Tarun Chowdary Garimella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the Greedy Best-First Search algorithm based on success rate of the motion.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73666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Kitchen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Naga Sai Gullapalli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Tarun Chowdary Garimella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Generate a kitchen file which will search in FOON and checks the retrieved task trees.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858271"/>
                  </a:ext>
                </a:extLst>
              </a:tr>
              <a:tr h="1112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Testing and Accuracy Checks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Kalyan Magam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 Rama Krishna Komatlapalli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Visualize the retrieve task trees and use to debug the program.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9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920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Knowledge Retrieval Techniques in Robotic Cooking</vt:lpstr>
      <vt:lpstr>MOTIVATION</vt:lpstr>
      <vt:lpstr>OBJECTIVES</vt:lpstr>
      <vt:lpstr>RELATED WORK</vt:lpstr>
      <vt:lpstr>PROBLEM STATEMENT</vt:lpstr>
      <vt:lpstr>ANALYSIS</vt:lpstr>
      <vt:lpstr>WORK FLOW</vt:lpstr>
      <vt:lpstr>PROPOSED SOLUTION</vt:lpstr>
      <vt:lpstr>ROLES AND RESPONSIBILITIES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Retrieval Techniques in Robotic Cooking</dc:title>
  <dc:creator>Sri Ram Komatlapalli</dc:creator>
  <cp:lastModifiedBy>Pavankalyan Magam</cp:lastModifiedBy>
  <cp:revision>3</cp:revision>
  <dcterms:created xsi:type="dcterms:W3CDTF">2023-04-28T00:00:49Z</dcterms:created>
  <dcterms:modified xsi:type="dcterms:W3CDTF">2023-04-28T04:01:35Z</dcterms:modified>
</cp:coreProperties>
</file>