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5"/>
    <p:sldMasterId id="2147483670" r:id="rId6"/>
  </p:sldMasterIdLst>
  <p:notesMasterIdLst>
    <p:notesMasterId r:id="rId7"/>
  </p:notesMasterIdLst>
  <p:sldIdLst>
    <p:sldId id="256" r:id="rId8"/>
    <p:sldId id="257" r:id="rId9"/>
    <p:sldId id="258" r:id="rId10"/>
    <p:sldId id="259" r:id="rId11"/>
    <p:sldId id="260" r:id="rId12"/>
    <p:sldId id="261" r:id="rId13"/>
    <p:sldId id="262" r:id="rId14"/>
    <p:sldId id="263" r:id="rId15"/>
  </p:sldIdLst>
  <p:sldSz cy="5143500" cx="9144000"/>
  <p:notesSz cx="6858000" cy="9144000"/>
  <p:embeddedFontLst>
    <p:embeddedFont>
      <p:font typeface="Montserrat"/>
      <p:regular r:id="rId16"/>
      <p:bold r:id="rId17"/>
      <p:italic r:id="rId18"/>
      <p:boldItalic r:id="rId19"/>
    </p:embeddedFont>
    <p:embeddedFont>
      <p:font typeface="Montserrat Ligh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3CF474-8415-42A9-A9B7-DBB602261354}">
  <a:tblStyle styleId="{793CF474-8415-42A9-A9B7-DBB60226135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Light-regular.fntdata"/><Relationship Id="rId11" Type="http://schemas.openxmlformats.org/officeDocument/2006/relationships/slide" Target="slides/slide4.xml"/><Relationship Id="rId22" Type="http://schemas.openxmlformats.org/officeDocument/2006/relationships/font" Target="fonts/MontserratLight-italic.fntdata"/><Relationship Id="rId10" Type="http://schemas.openxmlformats.org/officeDocument/2006/relationships/slide" Target="slides/slide3.xml"/><Relationship Id="rId21" Type="http://schemas.openxmlformats.org/officeDocument/2006/relationships/font" Target="fonts/MontserratLight-bold.fntdata"/><Relationship Id="rId13" Type="http://schemas.openxmlformats.org/officeDocument/2006/relationships/slide" Target="slides/slide6.xml"/><Relationship Id="rId12" Type="http://schemas.openxmlformats.org/officeDocument/2006/relationships/slide" Target="slides/slide5.xml"/><Relationship Id="rId23" Type="http://schemas.openxmlformats.org/officeDocument/2006/relationships/font" Target="fonts/MontserratLigh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slideMaster" Target="slideMasters/slideMaster1.xml"/><Relationship Id="rId19" Type="http://schemas.openxmlformats.org/officeDocument/2006/relationships/font" Target="fonts/Montserrat-boldItalic.fntdata"/><Relationship Id="rId6" Type="http://schemas.openxmlformats.org/officeDocument/2006/relationships/slideMaster" Target="slideMasters/slideMaster2.xml"/><Relationship Id="rId18" Type="http://schemas.openxmlformats.org/officeDocument/2006/relationships/font" Target="fonts/Montserrat-italic.fnt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233c881ea_0_13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233c881ea_0_1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233c881ea_0_13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233c881ea_0_1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233c881ea_0_24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233c881ea_0_2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233c881ea_0_13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233c881ea_0_1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233c881ea_0_2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233c881ea_0_2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233c881ea_0_13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233c881ea_0_1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233c881ea_0_2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233c881ea_0_2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233c881ea_0_13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a233c881ea_0_1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gradFill>
          <a:gsLst>
            <a:gs pos="0">
              <a:schemeClr val="accent2"/>
            </a:gs>
            <a:gs pos="100000">
              <a:schemeClr val="accent1"/>
            </a:gs>
          </a:gsLst>
          <a:path path="circle">
            <a:fillToRect l="100%" t="100%"/>
          </a:path>
          <a:tileRect b="-100%" r="-100%"/>
        </a:gradFill>
      </p:bgPr>
    </p:bg>
    <p:spTree>
      <p:nvGrpSpPr>
        <p:cNvPr id="54" name="Shape 54"/>
        <p:cNvGrpSpPr/>
        <p:nvPr/>
      </p:nvGrpSpPr>
      <p:grpSpPr>
        <a:xfrm>
          <a:off x="0" y="0"/>
          <a:ext cx="0" cy="0"/>
          <a:chOff x="0" y="0"/>
          <a:chExt cx="0" cy="0"/>
        </a:xfrm>
      </p:grpSpPr>
      <p:grpSp>
        <p:nvGrpSpPr>
          <p:cNvPr id="55" name="Google Shape;55;p14"/>
          <p:cNvGrpSpPr/>
          <p:nvPr/>
        </p:nvGrpSpPr>
        <p:grpSpPr>
          <a:xfrm>
            <a:off x="3078602" y="0"/>
            <a:ext cx="6065389" cy="5143642"/>
            <a:chOff x="2052402" y="0"/>
            <a:chExt cx="6065389" cy="5143642"/>
          </a:xfrm>
        </p:grpSpPr>
        <p:sp>
          <p:nvSpPr>
            <p:cNvPr id="56" name="Google Shape;56;p14"/>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gradFill>
              <a:gsLst>
                <a:gs pos="0">
                  <a:srgbClr val="00D0FF">
                    <a:alpha val="11764"/>
                    <a:alpha val="11730"/>
                  </a:srgbClr>
                </a:gs>
                <a:gs pos="100000">
                  <a:srgbClr val="00D0FF">
                    <a:alpha val="0"/>
                    <a:alpha val="11730"/>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14"/>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D0FF">
                <a:alpha val="117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14"/>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D0FF">
                <a:alpha val="117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9" name="Google Shape;59;p14"/>
          <p:cNvSpPr txBox="1"/>
          <p:nvPr>
            <p:ph type="ctrTitle"/>
          </p:nvPr>
        </p:nvSpPr>
        <p:spPr>
          <a:xfrm>
            <a:off x="685800" y="1771550"/>
            <a:ext cx="7772400" cy="16005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1"/>
            </a:gs>
            <a:gs pos="100000">
              <a:srgbClr val="D1F6FF"/>
            </a:gs>
          </a:gsLst>
          <a:path path="circle">
            <a:fillToRect l="100%" t="100%"/>
          </a:path>
          <a:tileRect b="-100%" r="-100%"/>
        </a:gradFill>
      </p:bgPr>
    </p:bg>
    <p:spTree>
      <p:nvGrpSpPr>
        <p:cNvPr id="60" name="Shape 60"/>
        <p:cNvGrpSpPr/>
        <p:nvPr/>
      </p:nvGrpSpPr>
      <p:grpSpPr>
        <a:xfrm>
          <a:off x="0" y="0"/>
          <a:ext cx="0" cy="0"/>
          <a:chOff x="0" y="0"/>
          <a:chExt cx="0" cy="0"/>
        </a:xfrm>
      </p:grpSpPr>
      <p:grpSp>
        <p:nvGrpSpPr>
          <p:cNvPr id="61" name="Google Shape;61;p15"/>
          <p:cNvGrpSpPr/>
          <p:nvPr/>
        </p:nvGrpSpPr>
        <p:grpSpPr>
          <a:xfrm>
            <a:off x="3078602" y="0"/>
            <a:ext cx="6065389" cy="5143642"/>
            <a:chOff x="2052402" y="0"/>
            <a:chExt cx="6065389" cy="5143642"/>
          </a:xfrm>
        </p:grpSpPr>
        <p:sp>
          <p:nvSpPr>
            <p:cNvPr id="62" name="Google Shape;62;p15"/>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15"/>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15"/>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5" name="Google Shape;65;p15"/>
          <p:cNvSpPr txBox="1"/>
          <p:nvPr>
            <p:ph type="ctrTitle"/>
          </p:nvPr>
        </p:nvSpPr>
        <p:spPr>
          <a:xfrm>
            <a:off x="685800" y="1668151"/>
            <a:ext cx="7772400" cy="1311600"/>
          </a:xfrm>
          <a:prstGeom prst="rect">
            <a:avLst/>
          </a:prstGeom>
        </p:spPr>
        <p:txBody>
          <a:bodyPr anchorCtr="0" anchor="b" bIns="0" lIns="0" spcFirstLastPara="1" rIns="0" wrap="square" tIns="0">
            <a:noAutofit/>
          </a:bodyPr>
          <a:lstStyle>
            <a:lvl1pPr lvl="0" rtl="0">
              <a:spcBef>
                <a:spcPts val="0"/>
              </a:spcBef>
              <a:spcAft>
                <a:spcPts val="0"/>
              </a:spcAft>
              <a:buClr>
                <a:schemeClr val="accent2"/>
              </a:buClr>
              <a:buSzPts val="4800"/>
              <a:buNone/>
              <a:defRPr sz="4800">
                <a:solidFill>
                  <a:schemeClr val="accent2"/>
                </a:solidFill>
              </a:defRPr>
            </a:lvl1pPr>
            <a:lvl2pPr lvl="1" rtl="0">
              <a:spcBef>
                <a:spcPts val="0"/>
              </a:spcBef>
              <a:spcAft>
                <a:spcPts val="0"/>
              </a:spcAft>
              <a:buClr>
                <a:schemeClr val="accent2"/>
              </a:buClr>
              <a:buSzPts val="4800"/>
              <a:buNone/>
              <a:defRPr sz="4800">
                <a:solidFill>
                  <a:schemeClr val="accent2"/>
                </a:solidFill>
              </a:defRPr>
            </a:lvl2pPr>
            <a:lvl3pPr lvl="2" rtl="0">
              <a:spcBef>
                <a:spcPts val="0"/>
              </a:spcBef>
              <a:spcAft>
                <a:spcPts val="0"/>
              </a:spcAft>
              <a:buClr>
                <a:schemeClr val="accent2"/>
              </a:buClr>
              <a:buSzPts val="4800"/>
              <a:buNone/>
              <a:defRPr sz="4800">
                <a:solidFill>
                  <a:schemeClr val="accent2"/>
                </a:solidFill>
              </a:defRPr>
            </a:lvl3pPr>
            <a:lvl4pPr lvl="3" rtl="0">
              <a:spcBef>
                <a:spcPts val="0"/>
              </a:spcBef>
              <a:spcAft>
                <a:spcPts val="0"/>
              </a:spcAft>
              <a:buClr>
                <a:schemeClr val="accent2"/>
              </a:buClr>
              <a:buSzPts val="4800"/>
              <a:buNone/>
              <a:defRPr sz="4800">
                <a:solidFill>
                  <a:schemeClr val="accent2"/>
                </a:solidFill>
              </a:defRPr>
            </a:lvl4pPr>
            <a:lvl5pPr lvl="4" rtl="0">
              <a:spcBef>
                <a:spcPts val="0"/>
              </a:spcBef>
              <a:spcAft>
                <a:spcPts val="0"/>
              </a:spcAft>
              <a:buClr>
                <a:schemeClr val="accent2"/>
              </a:buClr>
              <a:buSzPts val="4800"/>
              <a:buNone/>
              <a:defRPr sz="4800">
                <a:solidFill>
                  <a:schemeClr val="accent2"/>
                </a:solidFill>
              </a:defRPr>
            </a:lvl5pPr>
            <a:lvl6pPr lvl="5" rtl="0">
              <a:spcBef>
                <a:spcPts val="0"/>
              </a:spcBef>
              <a:spcAft>
                <a:spcPts val="0"/>
              </a:spcAft>
              <a:buClr>
                <a:schemeClr val="accent2"/>
              </a:buClr>
              <a:buSzPts val="4800"/>
              <a:buNone/>
              <a:defRPr sz="4800">
                <a:solidFill>
                  <a:schemeClr val="accent2"/>
                </a:solidFill>
              </a:defRPr>
            </a:lvl6pPr>
            <a:lvl7pPr lvl="6" rtl="0">
              <a:spcBef>
                <a:spcPts val="0"/>
              </a:spcBef>
              <a:spcAft>
                <a:spcPts val="0"/>
              </a:spcAft>
              <a:buClr>
                <a:schemeClr val="accent2"/>
              </a:buClr>
              <a:buSzPts val="4800"/>
              <a:buNone/>
              <a:defRPr sz="4800">
                <a:solidFill>
                  <a:schemeClr val="accent2"/>
                </a:solidFill>
              </a:defRPr>
            </a:lvl7pPr>
            <a:lvl8pPr lvl="7" rtl="0">
              <a:spcBef>
                <a:spcPts val="0"/>
              </a:spcBef>
              <a:spcAft>
                <a:spcPts val="0"/>
              </a:spcAft>
              <a:buClr>
                <a:schemeClr val="accent2"/>
              </a:buClr>
              <a:buSzPts val="4800"/>
              <a:buNone/>
              <a:defRPr sz="4800">
                <a:solidFill>
                  <a:schemeClr val="accent2"/>
                </a:solidFill>
              </a:defRPr>
            </a:lvl8pPr>
            <a:lvl9pPr lvl="8" rtl="0">
              <a:spcBef>
                <a:spcPts val="0"/>
              </a:spcBef>
              <a:spcAft>
                <a:spcPts val="0"/>
              </a:spcAft>
              <a:buClr>
                <a:schemeClr val="accent2"/>
              </a:buClr>
              <a:buSzPts val="4800"/>
              <a:buNone/>
              <a:defRPr sz="4800">
                <a:solidFill>
                  <a:schemeClr val="accent2"/>
                </a:solidFill>
              </a:defRPr>
            </a:lvl9pPr>
          </a:lstStyle>
          <a:p/>
        </p:txBody>
      </p:sp>
      <p:sp>
        <p:nvSpPr>
          <p:cNvPr id="66" name="Google Shape;66;p15"/>
          <p:cNvSpPr txBox="1"/>
          <p:nvPr>
            <p:ph idx="1" type="subTitle"/>
          </p:nvPr>
        </p:nvSpPr>
        <p:spPr>
          <a:xfrm>
            <a:off x="685800" y="3076652"/>
            <a:ext cx="7772400" cy="3987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400"/>
              <a:buNone/>
              <a:defRPr/>
            </a:lvl1pPr>
            <a:lvl2pPr lvl="1" rtl="0">
              <a:spcBef>
                <a:spcPts val="600"/>
              </a:spcBef>
              <a:spcAft>
                <a:spcPts val="0"/>
              </a:spcAft>
              <a:buClr>
                <a:schemeClr val="dk1"/>
              </a:buClr>
              <a:buSzPts val="3000"/>
              <a:buNone/>
              <a:defRPr sz="3000"/>
            </a:lvl2pPr>
            <a:lvl3pPr lvl="2" rtl="0">
              <a:spcBef>
                <a:spcPts val="600"/>
              </a:spcBef>
              <a:spcAft>
                <a:spcPts val="0"/>
              </a:spcAft>
              <a:buSzPts val="3000"/>
              <a:buNone/>
              <a:defRPr sz="3000"/>
            </a:lvl3pPr>
            <a:lvl4pPr lvl="3" rtl="0">
              <a:spcBef>
                <a:spcPts val="600"/>
              </a:spcBef>
              <a:spcAft>
                <a:spcPts val="0"/>
              </a:spcAft>
              <a:buSzPts val="3000"/>
              <a:buNone/>
              <a:defRPr sz="3000"/>
            </a:lvl4pPr>
            <a:lvl5pPr lvl="4" rtl="0">
              <a:spcBef>
                <a:spcPts val="600"/>
              </a:spcBef>
              <a:spcAft>
                <a:spcPts val="0"/>
              </a:spcAft>
              <a:buSzPts val="3000"/>
              <a:buNone/>
              <a:defRPr sz="3000"/>
            </a:lvl5pPr>
            <a:lvl6pPr lvl="5" rtl="0">
              <a:spcBef>
                <a:spcPts val="600"/>
              </a:spcBef>
              <a:spcAft>
                <a:spcPts val="0"/>
              </a:spcAft>
              <a:buSzPts val="3000"/>
              <a:buNone/>
              <a:defRPr sz="3000"/>
            </a:lvl6pPr>
            <a:lvl7pPr lvl="6" rtl="0">
              <a:spcBef>
                <a:spcPts val="600"/>
              </a:spcBef>
              <a:spcAft>
                <a:spcPts val="0"/>
              </a:spcAft>
              <a:buSzPts val="3000"/>
              <a:buNone/>
              <a:defRPr sz="3000"/>
            </a:lvl7pPr>
            <a:lvl8pPr lvl="7" rtl="0">
              <a:spcBef>
                <a:spcPts val="600"/>
              </a:spcBef>
              <a:spcAft>
                <a:spcPts val="0"/>
              </a:spcAft>
              <a:buSzPts val="3000"/>
              <a:buNone/>
              <a:defRPr sz="3000"/>
            </a:lvl8pPr>
            <a:lvl9pPr lvl="8" rtl="0">
              <a:spcBef>
                <a:spcPts val="600"/>
              </a:spcBef>
              <a:spcAft>
                <a:spcPts val="60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dk1"/>
            </a:gs>
            <a:gs pos="100000">
              <a:schemeClr val="accent2"/>
            </a:gs>
          </a:gsLst>
          <a:path path="circle">
            <a:fillToRect l="100%" t="100%"/>
          </a:path>
          <a:tileRect b="-100%" r="-100%"/>
        </a:gradFill>
      </p:bgPr>
    </p:bg>
    <p:spTree>
      <p:nvGrpSpPr>
        <p:cNvPr id="67" name="Shape 67"/>
        <p:cNvGrpSpPr/>
        <p:nvPr/>
      </p:nvGrpSpPr>
      <p:grpSpPr>
        <a:xfrm>
          <a:off x="0" y="0"/>
          <a:ext cx="0" cy="0"/>
          <a:chOff x="0" y="0"/>
          <a:chExt cx="0" cy="0"/>
        </a:xfrm>
      </p:grpSpPr>
      <p:grpSp>
        <p:nvGrpSpPr>
          <p:cNvPr id="68" name="Google Shape;68;p16"/>
          <p:cNvGrpSpPr/>
          <p:nvPr/>
        </p:nvGrpSpPr>
        <p:grpSpPr>
          <a:xfrm>
            <a:off x="3078602" y="0"/>
            <a:ext cx="6065389" cy="5143642"/>
            <a:chOff x="2052402" y="0"/>
            <a:chExt cx="6065389" cy="5143642"/>
          </a:xfrm>
        </p:grpSpPr>
        <p:sp>
          <p:nvSpPr>
            <p:cNvPr id="69" name="Google Shape;69;p16"/>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16"/>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16"/>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2" name="Google Shape;72;p16"/>
          <p:cNvSpPr txBox="1"/>
          <p:nvPr>
            <p:ph idx="1" type="body"/>
          </p:nvPr>
        </p:nvSpPr>
        <p:spPr>
          <a:xfrm>
            <a:off x="810450" y="1593500"/>
            <a:ext cx="5783700" cy="2736900"/>
          </a:xfrm>
          <a:prstGeom prst="rect">
            <a:avLst/>
          </a:prstGeom>
        </p:spPr>
        <p:txBody>
          <a:bodyPr anchorCtr="0" anchor="t" bIns="0" lIns="0" spcFirstLastPara="1" rIns="0" wrap="square" tIns="0">
            <a:noAutofit/>
          </a:bodyPr>
          <a:lstStyle>
            <a:lvl1pPr indent="-431800" lvl="0" marL="457200" rtl="0">
              <a:spcBef>
                <a:spcPts val="0"/>
              </a:spcBef>
              <a:spcAft>
                <a:spcPts val="0"/>
              </a:spcAft>
              <a:buClr>
                <a:schemeClr val="lt1"/>
              </a:buClr>
              <a:buSzPts val="3200"/>
              <a:buChar char="●"/>
              <a:defRPr sz="3200">
                <a:solidFill>
                  <a:schemeClr val="lt1"/>
                </a:solidFill>
              </a:defRPr>
            </a:lvl1pPr>
            <a:lvl2pPr indent="-431800" lvl="1" marL="914400" rtl="0">
              <a:spcBef>
                <a:spcPts val="600"/>
              </a:spcBef>
              <a:spcAft>
                <a:spcPts val="0"/>
              </a:spcAft>
              <a:buClr>
                <a:schemeClr val="lt1"/>
              </a:buClr>
              <a:buSzPts val="3200"/>
              <a:buChar char="○"/>
              <a:defRPr sz="3200">
                <a:solidFill>
                  <a:schemeClr val="lt1"/>
                </a:solidFill>
              </a:defRPr>
            </a:lvl2pPr>
            <a:lvl3pPr indent="-431800" lvl="2" marL="1371600" rtl="0">
              <a:spcBef>
                <a:spcPts val="600"/>
              </a:spcBef>
              <a:spcAft>
                <a:spcPts val="0"/>
              </a:spcAft>
              <a:buClr>
                <a:schemeClr val="lt1"/>
              </a:buClr>
              <a:buSzPts val="3200"/>
              <a:buChar char="■"/>
              <a:defRPr sz="3200">
                <a:solidFill>
                  <a:schemeClr val="lt1"/>
                </a:solidFill>
              </a:defRPr>
            </a:lvl3pPr>
            <a:lvl4pPr indent="-431800" lvl="3" marL="1828800" rtl="0">
              <a:spcBef>
                <a:spcPts val="600"/>
              </a:spcBef>
              <a:spcAft>
                <a:spcPts val="0"/>
              </a:spcAft>
              <a:buClr>
                <a:schemeClr val="lt1"/>
              </a:buClr>
              <a:buSzPts val="3200"/>
              <a:buChar char="●"/>
              <a:defRPr sz="3200">
                <a:solidFill>
                  <a:schemeClr val="lt1"/>
                </a:solidFill>
              </a:defRPr>
            </a:lvl4pPr>
            <a:lvl5pPr indent="-431800" lvl="4" marL="2286000" rtl="0">
              <a:spcBef>
                <a:spcPts val="600"/>
              </a:spcBef>
              <a:spcAft>
                <a:spcPts val="0"/>
              </a:spcAft>
              <a:buClr>
                <a:schemeClr val="lt1"/>
              </a:buClr>
              <a:buSzPts val="3200"/>
              <a:buChar char="○"/>
              <a:defRPr sz="3200">
                <a:solidFill>
                  <a:schemeClr val="lt1"/>
                </a:solidFill>
              </a:defRPr>
            </a:lvl5pPr>
            <a:lvl6pPr indent="-431800" lvl="5" marL="2743200" rtl="0">
              <a:spcBef>
                <a:spcPts val="600"/>
              </a:spcBef>
              <a:spcAft>
                <a:spcPts val="0"/>
              </a:spcAft>
              <a:buClr>
                <a:schemeClr val="lt1"/>
              </a:buClr>
              <a:buSzPts val="3200"/>
              <a:buChar char="■"/>
              <a:defRPr sz="3200">
                <a:solidFill>
                  <a:schemeClr val="lt1"/>
                </a:solidFill>
              </a:defRPr>
            </a:lvl6pPr>
            <a:lvl7pPr indent="-431800" lvl="6" marL="3200400" rtl="0">
              <a:spcBef>
                <a:spcPts val="600"/>
              </a:spcBef>
              <a:spcAft>
                <a:spcPts val="0"/>
              </a:spcAft>
              <a:buClr>
                <a:schemeClr val="lt1"/>
              </a:buClr>
              <a:buSzPts val="3200"/>
              <a:buChar char="●"/>
              <a:defRPr sz="3200">
                <a:solidFill>
                  <a:schemeClr val="lt1"/>
                </a:solidFill>
              </a:defRPr>
            </a:lvl7pPr>
            <a:lvl8pPr indent="-431800" lvl="7" marL="3657600" rtl="0">
              <a:spcBef>
                <a:spcPts val="600"/>
              </a:spcBef>
              <a:spcAft>
                <a:spcPts val="0"/>
              </a:spcAft>
              <a:buClr>
                <a:schemeClr val="lt1"/>
              </a:buClr>
              <a:buSzPts val="3200"/>
              <a:buChar char="○"/>
              <a:defRPr sz="3200">
                <a:solidFill>
                  <a:schemeClr val="lt1"/>
                </a:solidFill>
              </a:defRPr>
            </a:lvl8pPr>
            <a:lvl9pPr indent="-431800" lvl="8" marL="4114800" rtl="0">
              <a:spcBef>
                <a:spcPts val="600"/>
              </a:spcBef>
              <a:spcAft>
                <a:spcPts val="600"/>
              </a:spcAft>
              <a:buClr>
                <a:schemeClr val="lt1"/>
              </a:buClr>
              <a:buSzPts val="3200"/>
              <a:buChar char="■"/>
              <a:defRPr sz="3200">
                <a:solidFill>
                  <a:schemeClr val="lt1"/>
                </a:solidFill>
              </a:defRPr>
            </a:lvl9pPr>
          </a:lstStyle>
          <a:p/>
        </p:txBody>
      </p:sp>
      <p:sp>
        <p:nvSpPr>
          <p:cNvPr id="73" name="Google Shape;73;p16"/>
          <p:cNvSpPr txBox="1"/>
          <p:nvPr/>
        </p:nvSpPr>
        <p:spPr>
          <a:xfrm>
            <a:off x="810450" y="670269"/>
            <a:ext cx="1957200" cy="653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9600">
                <a:solidFill>
                  <a:schemeClr val="lt1"/>
                </a:solidFill>
                <a:latin typeface="Montserrat"/>
                <a:ea typeface="Montserrat"/>
                <a:cs typeface="Montserrat"/>
                <a:sym typeface="Montserrat"/>
              </a:rPr>
              <a:t>“</a:t>
            </a:r>
            <a:endParaRPr b="1" sz="9600">
              <a:solidFill>
                <a:schemeClr val="lt1"/>
              </a:solidFill>
              <a:latin typeface="Montserrat"/>
              <a:ea typeface="Montserrat"/>
              <a:cs typeface="Montserrat"/>
              <a:sym typeface="Montserrat"/>
            </a:endParaRPr>
          </a:p>
        </p:txBody>
      </p:sp>
      <p:sp>
        <p:nvSpPr>
          <p:cNvPr id="74" name="Google Shape;74;p1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75" name="Shape 75"/>
        <p:cNvGrpSpPr/>
        <p:nvPr/>
      </p:nvGrpSpPr>
      <p:grpSpPr>
        <a:xfrm>
          <a:off x="0" y="0"/>
          <a:ext cx="0" cy="0"/>
          <a:chOff x="0" y="0"/>
          <a:chExt cx="0" cy="0"/>
        </a:xfrm>
      </p:grpSpPr>
      <p:grpSp>
        <p:nvGrpSpPr>
          <p:cNvPr id="76" name="Google Shape;76;p17"/>
          <p:cNvGrpSpPr/>
          <p:nvPr/>
        </p:nvGrpSpPr>
        <p:grpSpPr>
          <a:xfrm>
            <a:off x="5005048" y="0"/>
            <a:ext cx="4138960" cy="5143642"/>
            <a:chOff x="5005048" y="0"/>
            <a:chExt cx="4138960" cy="5143642"/>
          </a:xfrm>
        </p:grpSpPr>
        <p:sp>
          <p:nvSpPr>
            <p:cNvPr id="77" name="Google Shape;77;p17"/>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17"/>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17"/>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0" name="Google Shape;80;p17"/>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1" name="Google Shape;81;p17"/>
          <p:cNvSpPr txBox="1"/>
          <p:nvPr>
            <p:ph idx="1" type="body"/>
          </p:nvPr>
        </p:nvSpPr>
        <p:spPr>
          <a:xfrm>
            <a:off x="855300" y="1430147"/>
            <a:ext cx="7433400" cy="30339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a:lvl1pPr>
            <a:lvl2pPr indent="-381000" lvl="1" marL="914400" rtl="0">
              <a:spcBef>
                <a:spcPts val="600"/>
              </a:spcBef>
              <a:spcAft>
                <a:spcPts val="0"/>
              </a:spcAft>
              <a:buSzPts val="2400"/>
              <a:buChar char="○"/>
              <a:defRPr/>
            </a:lvl2pPr>
            <a:lvl3pPr indent="-381000" lvl="2" marL="1371600" rtl="0">
              <a:spcBef>
                <a:spcPts val="600"/>
              </a:spcBef>
              <a:spcAft>
                <a:spcPts val="0"/>
              </a:spcAft>
              <a:buSzPts val="2400"/>
              <a:buChar char="■"/>
              <a:defRPr/>
            </a:lvl3pPr>
            <a:lvl4pPr indent="-381000" lvl="3" marL="1828800" rtl="0">
              <a:spcBef>
                <a:spcPts val="600"/>
              </a:spcBef>
              <a:spcAft>
                <a:spcPts val="0"/>
              </a:spcAft>
              <a:buSzPts val="2400"/>
              <a:buChar char="●"/>
              <a:defRPr/>
            </a:lvl4pPr>
            <a:lvl5pPr indent="-381000" lvl="4" marL="2286000" rtl="0">
              <a:spcBef>
                <a:spcPts val="600"/>
              </a:spcBef>
              <a:spcAft>
                <a:spcPts val="0"/>
              </a:spcAft>
              <a:buSzPts val="2400"/>
              <a:buChar char="○"/>
              <a:defRPr/>
            </a:lvl5pPr>
            <a:lvl6pPr indent="-381000" lvl="5" marL="2743200" rtl="0">
              <a:spcBef>
                <a:spcPts val="600"/>
              </a:spcBef>
              <a:spcAft>
                <a:spcPts val="0"/>
              </a:spcAft>
              <a:buSzPts val="2400"/>
              <a:buChar char="■"/>
              <a:defRPr/>
            </a:lvl6pPr>
            <a:lvl7pPr indent="-381000" lvl="6" marL="3200400" rtl="0">
              <a:spcBef>
                <a:spcPts val="600"/>
              </a:spcBef>
              <a:spcAft>
                <a:spcPts val="0"/>
              </a:spcAft>
              <a:buSzPts val="2400"/>
              <a:buChar char="●"/>
              <a:defRPr/>
            </a:lvl7pPr>
            <a:lvl8pPr indent="-381000" lvl="7" marL="3657600" rtl="0">
              <a:spcBef>
                <a:spcPts val="600"/>
              </a:spcBef>
              <a:spcAft>
                <a:spcPts val="0"/>
              </a:spcAft>
              <a:buSzPts val="2400"/>
              <a:buChar char="○"/>
              <a:defRPr/>
            </a:lvl8pPr>
            <a:lvl9pPr indent="-381000" lvl="8" marL="4114800" rtl="0">
              <a:spcBef>
                <a:spcPts val="600"/>
              </a:spcBef>
              <a:spcAft>
                <a:spcPts val="600"/>
              </a:spcAft>
              <a:buSzPts val="2400"/>
              <a:buChar char="■"/>
              <a:defRPr/>
            </a:lvl9pPr>
          </a:lstStyle>
          <a:p/>
        </p:txBody>
      </p:sp>
      <p:sp>
        <p:nvSpPr>
          <p:cNvPr id="82" name="Google Shape;82;p1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3" name="Shape 83"/>
        <p:cNvGrpSpPr/>
        <p:nvPr/>
      </p:nvGrpSpPr>
      <p:grpSpPr>
        <a:xfrm>
          <a:off x="0" y="0"/>
          <a:ext cx="0" cy="0"/>
          <a:chOff x="0" y="0"/>
          <a:chExt cx="0" cy="0"/>
        </a:xfrm>
      </p:grpSpPr>
      <p:grpSp>
        <p:nvGrpSpPr>
          <p:cNvPr id="84" name="Google Shape;84;p18"/>
          <p:cNvGrpSpPr/>
          <p:nvPr/>
        </p:nvGrpSpPr>
        <p:grpSpPr>
          <a:xfrm>
            <a:off x="5005048" y="0"/>
            <a:ext cx="4138960" cy="5143642"/>
            <a:chOff x="5005048" y="0"/>
            <a:chExt cx="4138960" cy="5143642"/>
          </a:xfrm>
        </p:grpSpPr>
        <p:sp>
          <p:nvSpPr>
            <p:cNvPr id="85" name="Google Shape;85;p18"/>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18"/>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18"/>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8" name="Google Shape;88;p18"/>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9" name="Google Shape;89;p18"/>
          <p:cNvSpPr txBox="1"/>
          <p:nvPr>
            <p:ph idx="1" type="body"/>
          </p:nvPr>
        </p:nvSpPr>
        <p:spPr>
          <a:xfrm>
            <a:off x="855300" y="1430150"/>
            <a:ext cx="3473100" cy="3319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90" name="Google Shape;90;p18"/>
          <p:cNvSpPr txBox="1"/>
          <p:nvPr>
            <p:ph idx="2" type="body"/>
          </p:nvPr>
        </p:nvSpPr>
        <p:spPr>
          <a:xfrm>
            <a:off x="4815605" y="1430150"/>
            <a:ext cx="3473100" cy="3319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91" name="Google Shape;91;p1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92" name="Shape 92"/>
        <p:cNvGrpSpPr/>
        <p:nvPr/>
      </p:nvGrpSpPr>
      <p:grpSpPr>
        <a:xfrm>
          <a:off x="0" y="0"/>
          <a:ext cx="0" cy="0"/>
          <a:chOff x="0" y="0"/>
          <a:chExt cx="0" cy="0"/>
        </a:xfrm>
      </p:grpSpPr>
      <p:grpSp>
        <p:nvGrpSpPr>
          <p:cNvPr id="93" name="Google Shape;93;p19"/>
          <p:cNvGrpSpPr/>
          <p:nvPr/>
        </p:nvGrpSpPr>
        <p:grpSpPr>
          <a:xfrm>
            <a:off x="5005048" y="0"/>
            <a:ext cx="4138960" cy="5143642"/>
            <a:chOff x="5005048" y="0"/>
            <a:chExt cx="4138960" cy="5143642"/>
          </a:xfrm>
        </p:grpSpPr>
        <p:sp>
          <p:nvSpPr>
            <p:cNvPr id="94" name="Google Shape;94;p19"/>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19"/>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19"/>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7" name="Google Shape;97;p19"/>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8" name="Google Shape;98;p19"/>
          <p:cNvSpPr txBox="1"/>
          <p:nvPr>
            <p:ph idx="1" type="body"/>
          </p:nvPr>
        </p:nvSpPr>
        <p:spPr>
          <a:xfrm>
            <a:off x="855300" y="1430150"/>
            <a:ext cx="2315700" cy="33198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99" name="Google Shape;99;p19"/>
          <p:cNvSpPr txBox="1"/>
          <p:nvPr>
            <p:ph idx="2" type="body"/>
          </p:nvPr>
        </p:nvSpPr>
        <p:spPr>
          <a:xfrm>
            <a:off x="3414211" y="1430150"/>
            <a:ext cx="2315700" cy="33198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100" name="Google Shape;100;p19"/>
          <p:cNvSpPr txBox="1"/>
          <p:nvPr>
            <p:ph idx="3" type="body"/>
          </p:nvPr>
        </p:nvSpPr>
        <p:spPr>
          <a:xfrm>
            <a:off x="5973122" y="1430150"/>
            <a:ext cx="2315700" cy="33198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101" name="Google Shape;101;p1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2" name="Shape 102"/>
        <p:cNvGrpSpPr/>
        <p:nvPr/>
      </p:nvGrpSpPr>
      <p:grpSpPr>
        <a:xfrm>
          <a:off x="0" y="0"/>
          <a:ext cx="0" cy="0"/>
          <a:chOff x="0" y="0"/>
          <a:chExt cx="0" cy="0"/>
        </a:xfrm>
      </p:grpSpPr>
      <p:grpSp>
        <p:nvGrpSpPr>
          <p:cNvPr id="103" name="Google Shape;103;p20"/>
          <p:cNvGrpSpPr/>
          <p:nvPr/>
        </p:nvGrpSpPr>
        <p:grpSpPr>
          <a:xfrm>
            <a:off x="5005048" y="0"/>
            <a:ext cx="4138960" cy="5143642"/>
            <a:chOff x="5005048" y="0"/>
            <a:chExt cx="4138960" cy="5143642"/>
          </a:xfrm>
        </p:grpSpPr>
        <p:sp>
          <p:nvSpPr>
            <p:cNvPr id="104" name="Google Shape;104;p20"/>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20"/>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20"/>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7" name="Google Shape;107;p20"/>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8" name="Google Shape;108;p2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9" name="Shape 109"/>
        <p:cNvGrpSpPr/>
        <p:nvPr/>
      </p:nvGrpSpPr>
      <p:grpSpPr>
        <a:xfrm>
          <a:off x="0" y="0"/>
          <a:ext cx="0" cy="0"/>
          <a:chOff x="0" y="0"/>
          <a:chExt cx="0" cy="0"/>
        </a:xfrm>
      </p:grpSpPr>
      <p:grpSp>
        <p:nvGrpSpPr>
          <p:cNvPr id="110" name="Google Shape;110;p21"/>
          <p:cNvGrpSpPr/>
          <p:nvPr/>
        </p:nvGrpSpPr>
        <p:grpSpPr>
          <a:xfrm>
            <a:off x="5005048" y="0"/>
            <a:ext cx="4138960" cy="5143642"/>
            <a:chOff x="5005048" y="0"/>
            <a:chExt cx="4138960" cy="5143642"/>
          </a:xfrm>
        </p:grpSpPr>
        <p:sp>
          <p:nvSpPr>
            <p:cNvPr id="111" name="Google Shape;111;p21"/>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21"/>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21"/>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4" name="Google Shape;114;p21"/>
          <p:cNvSpPr txBox="1"/>
          <p:nvPr>
            <p:ph idx="1" type="body"/>
          </p:nvPr>
        </p:nvSpPr>
        <p:spPr>
          <a:xfrm>
            <a:off x="855300" y="4406300"/>
            <a:ext cx="7433400" cy="300000"/>
          </a:xfrm>
          <a:prstGeom prst="rect">
            <a:avLst/>
          </a:prstGeom>
        </p:spPr>
        <p:txBody>
          <a:bodyPr anchorCtr="0" anchor="t" bIns="0" lIns="0" spcFirstLastPara="1" rIns="0" wrap="square" tIns="0">
            <a:noAutofit/>
          </a:bodyPr>
          <a:lstStyle>
            <a:lvl1pPr indent="-228600" lvl="0" marL="457200" rtl="0">
              <a:spcBef>
                <a:spcPts val="0"/>
              </a:spcBef>
              <a:spcAft>
                <a:spcPts val="600"/>
              </a:spcAft>
              <a:buClr>
                <a:schemeClr val="accent2"/>
              </a:buClr>
              <a:buSzPts val="1800"/>
              <a:buNone/>
              <a:defRPr sz="1800">
                <a:solidFill>
                  <a:schemeClr val="accent2"/>
                </a:solidFill>
              </a:defRPr>
            </a:lvl1pPr>
          </a:lstStyle>
          <a:p/>
        </p:txBody>
      </p:sp>
      <p:sp>
        <p:nvSpPr>
          <p:cNvPr id="115" name="Google Shape;115;p2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6" name="Shape 116"/>
        <p:cNvGrpSpPr/>
        <p:nvPr/>
      </p:nvGrpSpPr>
      <p:grpSpPr>
        <a:xfrm>
          <a:off x="0" y="0"/>
          <a:ext cx="0" cy="0"/>
          <a:chOff x="0" y="0"/>
          <a:chExt cx="0" cy="0"/>
        </a:xfrm>
      </p:grpSpPr>
      <p:grpSp>
        <p:nvGrpSpPr>
          <p:cNvPr id="117" name="Google Shape;117;p22"/>
          <p:cNvGrpSpPr/>
          <p:nvPr/>
        </p:nvGrpSpPr>
        <p:grpSpPr>
          <a:xfrm>
            <a:off x="3078602" y="0"/>
            <a:ext cx="6065389" cy="5143642"/>
            <a:chOff x="2052402" y="0"/>
            <a:chExt cx="6065389" cy="5143642"/>
          </a:xfrm>
        </p:grpSpPr>
        <p:sp>
          <p:nvSpPr>
            <p:cNvPr id="118" name="Google Shape;118;p22"/>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22"/>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22"/>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1" name="Google Shape;121;p2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gradFill>
          <a:gsLst>
            <a:gs pos="0">
              <a:schemeClr val="accent2"/>
            </a:gs>
            <a:gs pos="100000">
              <a:schemeClr val="accent1"/>
            </a:gs>
          </a:gsLst>
          <a:path path="circle">
            <a:fillToRect l="100%" t="100%"/>
          </a:path>
          <a:tileRect b="-100%" r="-100%"/>
        </a:gradFill>
      </p:bgPr>
    </p:bg>
    <p:spTree>
      <p:nvGrpSpPr>
        <p:cNvPr id="122" name="Shape 122"/>
        <p:cNvGrpSpPr/>
        <p:nvPr/>
      </p:nvGrpSpPr>
      <p:grpSpPr>
        <a:xfrm>
          <a:off x="0" y="0"/>
          <a:ext cx="0" cy="0"/>
          <a:chOff x="0" y="0"/>
          <a:chExt cx="0" cy="0"/>
        </a:xfrm>
      </p:grpSpPr>
      <p:grpSp>
        <p:nvGrpSpPr>
          <p:cNvPr id="123" name="Google Shape;123;p23"/>
          <p:cNvGrpSpPr/>
          <p:nvPr/>
        </p:nvGrpSpPr>
        <p:grpSpPr>
          <a:xfrm>
            <a:off x="3078602" y="0"/>
            <a:ext cx="6065389" cy="5143642"/>
            <a:chOff x="2052402" y="0"/>
            <a:chExt cx="6065389" cy="5143642"/>
          </a:xfrm>
        </p:grpSpPr>
        <p:sp>
          <p:nvSpPr>
            <p:cNvPr id="124" name="Google Shape;124;p23"/>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FFFFFF">
                <a:alpha val="50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23"/>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FFFFFF">
                <a:alpha val="50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23"/>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FFFFFF">
                <a:alpha val="50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7" name="Google Shape;127;p2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3.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EFEFE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855300" y="836000"/>
            <a:ext cx="7433400" cy="3963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1pPr>
            <a:lvl2pPr lvl="1"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2pPr>
            <a:lvl3pPr lvl="2"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3pPr>
            <a:lvl4pPr lvl="3"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4pPr>
            <a:lvl5pPr lvl="4"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5pPr>
            <a:lvl6pPr lvl="5"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6pPr>
            <a:lvl7pPr lvl="6"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7pPr>
            <a:lvl8pPr lvl="7"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8pPr>
            <a:lvl9pPr lvl="8"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9pPr>
          </a:lstStyle>
          <a:p/>
        </p:txBody>
      </p:sp>
      <p:sp>
        <p:nvSpPr>
          <p:cNvPr id="52" name="Google Shape;52;p13"/>
          <p:cNvSpPr txBox="1"/>
          <p:nvPr>
            <p:ph idx="1" type="body"/>
          </p:nvPr>
        </p:nvSpPr>
        <p:spPr>
          <a:xfrm>
            <a:off x="855300" y="1430147"/>
            <a:ext cx="7433400" cy="3033900"/>
          </a:xfrm>
          <a:prstGeom prst="rect">
            <a:avLst/>
          </a:prstGeom>
          <a:noFill/>
          <a:ln>
            <a:noFill/>
          </a:ln>
        </p:spPr>
        <p:txBody>
          <a:bodyPr anchorCtr="0" anchor="t" bIns="0" lIns="0" spcFirstLastPara="1" rIns="0" wrap="square" tIns="0">
            <a:noAutofit/>
          </a:bodyPr>
          <a:lstStyle>
            <a:lvl1pPr indent="-381000" lvl="0" marL="457200" rtl="0">
              <a:spcBef>
                <a:spcPts val="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1pPr>
            <a:lvl2pPr indent="-381000" lvl="1" marL="914400" rtl="0">
              <a:spcBef>
                <a:spcPts val="60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2pPr>
            <a:lvl3pPr indent="-381000" lvl="2" marL="13716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3pPr>
            <a:lvl4pPr indent="-381000" lvl="3" marL="18288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4pPr>
            <a:lvl5pPr indent="-381000" lvl="4" marL="2286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5pPr>
            <a:lvl6pPr indent="-381000" lvl="5" marL="27432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6pPr>
            <a:lvl7pPr indent="-381000" lvl="6" marL="32004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7pPr>
            <a:lvl8pPr indent="-381000" lvl="7" marL="36576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8pPr>
            <a:lvl9pPr indent="-381000" lvl="8" marL="4114800" rtl="0">
              <a:spcBef>
                <a:spcPts val="600"/>
              </a:spcBef>
              <a:spcAft>
                <a:spcPts val="60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9pPr>
          </a:lstStyle>
          <a:p/>
        </p:txBody>
      </p:sp>
      <p:sp>
        <p:nvSpPr>
          <p:cNvPr id="53" name="Google Shape;53;p13"/>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rtl="0" algn="r">
              <a:buNone/>
              <a:defRPr b="1" sz="1300">
                <a:solidFill>
                  <a:schemeClr val="dk2"/>
                </a:solidFill>
                <a:latin typeface="Montserrat"/>
                <a:ea typeface="Montserrat"/>
                <a:cs typeface="Montserrat"/>
                <a:sym typeface="Montserrat"/>
              </a:defRPr>
            </a:lvl1pPr>
            <a:lvl2pPr lvl="1" rtl="0" algn="r">
              <a:buNone/>
              <a:defRPr b="1" sz="1300">
                <a:solidFill>
                  <a:schemeClr val="dk2"/>
                </a:solidFill>
                <a:latin typeface="Montserrat"/>
                <a:ea typeface="Montserrat"/>
                <a:cs typeface="Montserrat"/>
                <a:sym typeface="Montserrat"/>
              </a:defRPr>
            </a:lvl2pPr>
            <a:lvl3pPr lvl="2" rtl="0" algn="r">
              <a:buNone/>
              <a:defRPr b="1" sz="1300">
                <a:solidFill>
                  <a:schemeClr val="dk2"/>
                </a:solidFill>
                <a:latin typeface="Montserrat"/>
                <a:ea typeface="Montserrat"/>
                <a:cs typeface="Montserrat"/>
                <a:sym typeface="Montserrat"/>
              </a:defRPr>
            </a:lvl3pPr>
            <a:lvl4pPr lvl="3" rtl="0" algn="r">
              <a:buNone/>
              <a:defRPr b="1" sz="1300">
                <a:solidFill>
                  <a:schemeClr val="dk2"/>
                </a:solidFill>
                <a:latin typeface="Montserrat"/>
                <a:ea typeface="Montserrat"/>
                <a:cs typeface="Montserrat"/>
                <a:sym typeface="Montserrat"/>
              </a:defRPr>
            </a:lvl4pPr>
            <a:lvl5pPr lvl="4" rtl="0" algn="r">
              <a:buNone/>
              <a:defRPr b="1" sz="1300">
                <a:solidFill>
                  <a:schemeClr val="dk2"/>
                </a:solidFill>
                <a:latin typeface="Montserrat"/>
                <a:ea typeface="Montserrat"/>
                <a:cs typeface="Montserrat"/>
                <a:sym typeface="Montserrat"/>
              </a:defRPr>
            </a:lvl5pPr>
            <a:lvl6pPr lvl="5" rtl="0" algn="r">
              <a:buNone/>
              <a:defRPr b="1" sz="1300">
                <a:solidFill>
                  <a:schemeClr val="dk2"/>
                </a:solidFill>
                <a:latin typeface="Montserrat"/>
                <a:ea typeface="Montserrat"/>
                <a:cs typeface="Montserrat"/>
                <a:sym typeface="Montserrat"/>
              </a:defRPr>
            </a:lvl6pPr>
            <a:lvl7pPr lvl="6" rtl="0" algn="r">
              <a:buNone/>
              <a:defRPr b="1" sz="1300">
                <a:solidFill>
                  <a:schemeClr val="dk2"/>
                </a:solidFill>
                <a:latin typeface="Montserrat"/>
                <a:ea typeface="Montserrat"/>
                <a:cs typeface="Montserrat"/>
                <a:sym typeface="Montserrat"/>
              </a:defRPr>
            </a:lvl7pPr>
            <a:lvl8pPr lvl="7" rtl="0" algn="r">
              <a:buNone/>
              <a:defRPr b="1" sz="1300">
                <a:solidFill>
                  <a:schemeClr val="dk2"/>
                </a:solidFill>
                <a:latin typeface="Montserrat"/>
                <a:ea typeface="Montserrat"/>
                <a:cs typeface="Montserrat"/>
                <a:sym typeface="Montserrat"/>
              </a:defRPr>
            </a:lvl8pPr>
            <a:lvl9pPr lvl="8" rtl="0" algn="r">
              <a:buNone/>
              <a:defRPr b="1" sz="1300">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mailto:sxc190047@utdallas.edu" TargetMode="External"/><Relationship Id="rId4" Type="http://schemas.openxmlformats.org/officeDocument/2006/relationships/hyperlink" Target="mailto:vxe180003@utdallas.edu" TargetMode="External"/><Relationship Id="rId9" Type="http://schemas.openxmlformats.org/officeDocument/2006/relationships/image" Target="../media/image9.png"/><Relationship Id="rId5" Type="http://schemas.openxmlformats.org/officeDocument/2006/relationships/hyperlink" Target="mailto:jxp190002@utdallas.edu" TargetMode="External"/><Relationship Id="rId6" Type="http://schemas.openxmlformats.org/officeDocument/2006/relationships/hyperlink" Target="mailto:ppp180003@utdallas.edu" TargetMode="External"/><Relationship Id="rId7" Type="http://schemas.openxmlformats.org/officeDocument/2006/relationships/hyperlink" Target="mailto:rmr200000@utdallas.edu" TargetMode="External"/><Relationship Id="rId8"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ctrTitle"/>
          </p:nvPr>
        </p:nvSpPr>
        <p:spPr>
          <a:xfrm>
            <a:off x="2797600" y="442175"/>
            <a:ext cx="3808800" cy="879900"/>
          </a:xfrm>
          <a:prstGeom prst="rect">
            <a:avLst/>
          </a:prstGeom>
        </p:spPr>
        <p:txBody>
          <a:bodyPr anchorCtr="0" anchor="ctr" bIns="0" lIns="0" spcFirstLastPara="1" rIns="0" wrap="square" tIns="0">
            <a:noAutofit/>
          </a:bodyPr>
          <a:lstStyle/>
          <a:p>
            <a:pPr indent="0" lvl="0" marL="0" rtl="0" algn="ctr">
              <a:lnSpc>
                <a:spcPct val="115000"/>
              </a:lnSpc>
              <a:spcBef>
                <a:spcPts val="1200"/>
              </a:spcBef>
              <a:spcAft>
                <a:spcPts val="1200"/>
              </a:spcAft>
              <a:buNone/>
            </a:pPr>
            <a:r>
              <a:rPr lang="en" sz="2300"/>
              <a:t>Overseas Expansion of </a:t>
            </a:r>
            <a:endParaRPr sz="3700"/>
          </a:p>
        </p:txBody>
      </p:sp>
      <p:sp>
        <p:nvSpPr>
          <p:cNvPr id="133" name="Google Shape;133;p24"/>
          <p:cNvSpPr txBox="1"/>
          <p:nvPr>
            <p:ph idx="4294967295" type="subTitle"/>
          </p:nvPr>
        </p:nvSpPr>
        <p:spPr>
          <a:xfrm>
            <a:off x="508800" y="3152525"/>
            <a:ext cx="4063200" cy="1914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700">
                <a:solidFill>
                  <a:srgbClr val="1C4587"/>
                </a:solidFill>
                <a:latin typeface="Times New Roman"/>
                <a:ea typeface="Times New Roman"/>
                <a:cs typeface="Times New Roman"/>
                <a:sym typeface="Times New Roman"/>
              </a:rPr>
              <a:t> </a:t>
            </a:r>
            <a:r>
              <a:rPr b="1" lang="en" sz="1500">
                <a:solidFill>
                  <a:srgbClr val="1C4587"/>
                </a:solidFill>
                <a:latin typeface="Times New Roman"/>
                <a:ea typeface="Times New Roman"/>
                <a:cs typeface="Times New Roman"/>
                <a:sym typeface="Times New Roman"/>
              </a:rPr>
              <a:t>Dallas Capitalists: </a:t>
            </a:r>
            <a:endParaRPr b="1" sz="1500">
              <a:solidFill>
                <a:srgbClr val="1C4587"/>
              </a:solidFill>
              <a:latin typeface="Times New Roman"/>
              <a:ea typeface="Times New Roman"/>
              <a:cs typeface="Times New Roman"/>
              <a:sym typeface="Times New Roman"/>
            </a:endParaRPr>
          </a:p>
          <a:p>
            <a:pPr indent="457200" lvl="0" marL="0" rtl="0" algn="l">
              <a:spcBef>
                <a:spcPts val="600"/>
              </a:spcBef>
              <a:spcAft>
                <a:spcPts val="0"/>
              </a:spcAft>
              <a:buNone/>
            </a:pPr>
            <a:r>
              <a:rPr lang="en" sz="1100">
                <a:solidFill>
                  <a:schemeClr val="lt2"/>
                </a:solidFill>
                <a:latin typeface="Times New Roman"/>
                <a:ea typeface="Times New Roman"/>
                <a:cs typeface="Times New Roman"/>
                <a:sym typeface="Times New Roman"/>
              </a:rPr>
              <a:t>Sriram Kumar Reddy Challa - </a:t>
            </a:r>
            <a:r>
              <a:rPr lang="en" sz="1100">
                <a:solidFill>
                  <a:schemeClr val="lt2"/>
                </a:solidFill>
                <a:uFill>
                  <a:noFill/>
                </a:uFill>
                <a:latin typeface="Times New Roman"/>
                <a:ea typeface="Times New Roman"/>
                <a:cs typeface="Times New Roman"/>
                <a:sym typeface="Times New Roman"/>
                <a:hlinkClick r:id="rId3">
                  <a:extLst>
                    <a:ext uri="{A12FA001-AC4F-418D-AE19-62706E023703}">
                      <ahyp:hlinkClr val="tx"/>
                    </a:ext>
                  </a:extLst>
                </a:hlinkClick>
              </a:rPr>
              <a:t>sxc190047@utdallas.edu</a:t>
            </a:r>
            <a:endParaRPr sz="1100">
              <a:solidFill>
                <a:schemeClr val="lt2"/>
              </a:solidFill>
              <a:latin typeface="Times New Roman"/>
              <a:ea typeface="Times New Roman"/>
              <a:cs typeface="Times New Roman"/>
              <a:sym typeface="Times New Roman"/>
            </a:endParaRPr>
          </a:p>
          <a:p>
            <a:pPr indent="457200" lvl="0" marL="0" rtl="0" algn="l">
              <a:spcBef>
                <a:spcPts val="600"/>
              </a:spcBef>
              <a:spcAft>
                <a:spcPts val="0"/>
              </a:spcAft>
              <a:buNone/>
            </a:pPr>
            <a:r>
              <a:rPr lang="en" sz="1100">
                <a:solidFill>
                  <a:schemeClr val="lt2"/>
                </a:solidFill>
                <a:latin typeface="Times New Roman"/>
                <a:ea typeface="Times New Roman"/>
                <a:cs typeface="Times New Roman"/>
                <a:sym typeface="Times New Roman"/>
              </a:rPr>
              <a:t>Venkata Narayana Ega - </a:t>
            </a:r>
            <a:r>
              <a:rPr lang="en" sz="1100">
                <a:solidFill>
                  <a:schemeClr val="lt2"/>
                </a:solidFill>
                <a:uFill>
                  <a:noFill/>
                </a:uFill>
                <a:latin typeface="Times New Roman"/>
                <a:ea typeface="Times New Roman"/>
                <a:cs typeface="Times New Roman"/>
                <a:sym typeface="Times New Roman"/>
                <a:hlinkClick r:id="rId4">
                  <a:extLst>
                    <a:ext uri="{A12FA001-AC4F-418D-AE19-62706E023703}">
                      <ahyp:hlinkClr val="tx"/>
                    </a:ext>
                  </a:extLst>
                </a:hlinkClick>
              </a:rPr>
              <a:t>vxe180003@utdallas.edu</a:t>
            </a:r>
            <a:endParaRPr sz="1100">
              <a:solidFill>
                <a:schemeClr val="lt2"/>
              </a:solidFill>
              <a:latin typeface="Times New Roman"/>
              <a:ea typeface="Times New Roman"/>
              <a:cs typeface="Times New Roman"/>
              <a:sym typeface="Times New Roman"/>
            </a:endParaRPr>
          </a:p>
          <a:p>
            <a:pPr indent="457200" lvl="0" marL="0" rtl="0" algn="l">
              <a:spcBef>
                <a:spcPts val="600"/>
              </a:spcBef>
              <a:spcAft>
                <a:spcPts val="0"/>
              </a:spcAft>
              <a:buNone/>
            </a:pPr>
            <a:r>
              <a:rPr lang="en" sz="1100">
                <a:solidFill>
                  <a:schemeClr val="lt2"/>
                </a:solidFill>
                <a:latin typeface="Times New Roman"/>
                <a:ea typeface="Times New Roman"/>
                <a:cs typeface="Times New Roman"/>
                <a:sym typeface="Times New Roman"/>
              </a:rPr>
              <a:t>Jaswanth Pedapalli - </a:t>
            </a:r>
            <a:r>
              <a:rPr lang="en" sz="1100">
                <a:solidFill>
                  <a:schemeClr val="lt2"/>
                </a:solidFill>
                <a:uFill>
                  <a:noFill/>
                </a:uFill>
                <a:latin typeface="Times New Roman"/>
                <a:ea typeface="Times New Roman"/>
                <a:cs typeface="Times New Roman"/>
                <a:sym typeface="Times New Roman"/>
                <a:hlinkClick r:id="rId5">
                  <a:extLst>
                    <a:ext uri="{A12FA001-AC4F-418D-AE19-62706E023703}">
                      <ahyp:hlinkClr val="tx"/>
                    </a:ext>
                  </a:extLst>
                </a:hlinkClick>
              </a:rPr>
              <a:t>jxp190002@utdallas.edu</a:t>
            </a:r>
            <a:endParaRPr sz="1100">
              <a:solidFill>
                <a:schemeClr val="lt2"/>
              </a:solidFill>
              <a:latin typeface="Times New Roman"/>
              <a:ea typeface="Times New Roman"/>
              <a:cs typeface="Times New Roman"/>
              <a:sym typeface="Times New Roman"/>
            </a:endParaRPr>
          </a:p>
          <a:p>
            <a:pPr indent="457200" lvl="0" marL="0" rtl="0" algn="l">
              <a:spcBef>
                <a:spcPts val="600"/>
              </a:spcBef>
              <a:spcAft>
                <a:spcPts val="0"/>
              </a:spcAft>
              <a:buNone/>
            </a:pPr>
            <a:r>
              <a:rPr lang="en" sz="1100">
                <a:solidFill>
                  <a:schemeClr val="lt2"/>
                </a:solidFill>
                <a:latin typeface="Times New Roman"/>
                <a:ea typeface="Times New Roman"/>
                <a:cs typeface="Times New Roman"/>
                <a:sym typeface="Times New Roman"/>
              </a:rPr>
              <a:t>Patty Phewklieng - </a:t>
            </a:r>
            <a:r>
              <a:rPr lang="en" sz="1100">
                <a:solidFill>
                  <a:schemeClr val="lt2"/>
                </a:solidFill>
                <a:uFill>
                  <a:noFill/>
                </a:uFill>
                <a:latin typeface="Times New Roman"/>
                <a:ea typeface="Times New Roman"/>
                <a:cs typeface="Times New Roman"/>
                <a:sym typeface="Times New Roman"/>
                <a:hlinkClick r:id="rId6">
                  <a:extLst>
                    <a:ext uri="{A12FA001-AC4F-418D-AE19-62706E023703}">
                      <ahyp:hlinkClr val="tx"/>
                    </a:ext>
                  </a:extLst>
                </a:hlinkClick>
              </a:rPr>
              <a:t>ppp180003@utdallas.edu</a:t>
            </a:r>
            <a:endParaRPr sz="1100">
              <a:solidFill>
                <a:schemeClr val="lt2"/>
              </a:solidFill>
              <a:latin typeface="Times New Roman"/>
              <a:ea typeface="Times New Roman"/>
              <a:cs typeface="Times New Roman"/>
              <a:sym typeface="Times New Roman"/>
            </a:endParaRPr>
          </a:p>
          <a:p>
            <a:pPr indent="457200" lvl="0" marL="0" rtl="0" algn="l">
              <a:spcBef>
                <a:spcPts val="600"/>
              </a:spcBef>
              <a:spcAft>
                <a:spcPts val="600"/>
              </a:spcAft>
              <a:buNone/>
            </a:pPr>
            <a:r>
              <a:rPr lang="en" sz="1100">
                <a:solidFill>
                  <a:schemeClr val="lt2"/>
                </a:solidFill>
                <a:latin typeface="Times New Roman"/>
                <a:ea typeface="Times New Roman"/>
                <a:cs typeface="Times New Roman"/>
                <a:sym typeface="Times New Roman"/>
              </a:rPr>
              <a:t>Raelynn Robinson - </a:t>
            </a:r>
            <a:r>
              <a:rPr lang="en" sz="1100">
                <a:solidFill>
                  <a:schemeClr val="lt2"/>
                </a:solidFill>
                <a:uFill>
                  <a:noFill/>
                </a:uFill>
                <a:latin typeface="Times New Roman"/>
                <a:ea typeface="Times New Roman"/>
                <a:cs typeface="Times New Roman"/>
                <a:sym typeface="Times New Roman"/>
                <a:hlinkClick r:id="rId7">
                  <a:extLst>
                    <a:ext uri="{A12FA001-AC4F-418D-AE19-62706E023703}">
                      <ahyp:hlinkClr val="tx"/>
                    </a:ext>
                  </a:extLst>
                </a:hlinkClick>
              </a:rPr>
              <a:t>rmr200000@utdallas.edu</a:t>
            </a:r>
            <a:endParaRPr sz="1100">
              <a:solidFill>
                <a:schemeClr val="lt2"/>
              </a:solidFill>
            </a:endParaRPr>
          </a:p>
        </p:txBody>
      </p:sp>
      <p:pic>
        <p:nvPicPr>
          <p:cNvPr id="134" name="Google Shape;134;p24"/>
          <p:cNvPicPr preferRelativeResize="0"/>
          <p:nvPr/>
        </p:nvPicPr>
        <p:blipFill rotWithShape="1">
          <a:blip r:embed="rId8">
            <a:alphaModFix/>
          </a:blip>
          <a:srcRect b="-8471" l="10505" r="24483" t="0"/>
          <a:stretch/>
        </p:blipFill>
        <p:spPr>
          <a:xfrm>
            <a:off x="6420125" y="2251275"/>
            <a:ext cx="6093900" cy="6265800"/>
          </a:xfrm>
          <a:prstGeom prst="pie">
            <a:avLst>
              <a:gd fmla="val 10795177" name="adj1"/>
              <a:gd fmla="val 16209058" name="adj2"/>
            </a:avLst>
          </a:prstGeom>
          <a:noFill/>
          <a:ln>
            <a:noFill/>
          </a:ln>
          <a:effectLst>
            <a:outerShdw blurRad="1428750" rotWithShape="0" algn="bl" dir="5400000" dist="133350">
              <a:srgbClr val="000000">
                <a:alpha val="84000"/>
              </a:srgbClr>
            </a:outerShdw>
            <a:reflection blurRad="0" dir="5400000" dist="38100" endA="0" endPos="30000" fadeDir="5400012" kx="0" rotWithShape="0" algn="bl" stPos="0" sy="-100000" ky="0"/>
          </a:effectLst>
        </p:spPr>
      </p:pic>
      <p:pic>
        <p:nvPicPr>
          <p:cNvPr id="135" name="Google Shape;135;p24"/>
          <p:cNvPicPr preferRelativeResize="0"/>
          <p:nvPr/>
        </p:nvPicPr>
        <p:blipFill>
          <a:blip r:embed="rId9">
            <a:alphaModFix/>
          </a:blip>
          <a:stretch>
            <a:fillRect/>
          </a:stretch>
        </p:blipFill>
        <p:spPr>
          <a:xfrm>
            <a:off x="1888025" y="-275600"/>
            <a:ext cx="5572700" cy="4458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690050" y="5514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Pure &amp; Clean</a:t>
            </a:r>
            <a:endParaRPr/>
          </a:p>
        </p:txBody>
      </p:sp>
      <p:sp>
        <p:nvSpPr>
          <p:cNvPr id="141" name="Google Shape;141;p25"/>
          <p:cNvSpPr txBox="1"/>
          <p:nvPr>
            <p:ph idx="1" type="body"/>
          </p:nvPr>
        </p:nvSpPr>
        <p:spPr>
          <a:xfrm>
            <a:off x="380950" y="1205225"/>
            <a:ext cx="4762500" cy="3319800"/>
          </a:xfrm>
          <a:prstGeom prst="rect">
            <a:avLst/>
          </a:prstGeom>
        </p:spPr>
        <p:txBody>
          <a:bodyPr anchorCtr="0" anchor="t" bIns="0" lIns="0" spcFirstLastPara="1" rIns="0" wrap="square" tIns="0">
            <a:noAutofit/>
          </a:bodyPr>
          <a:lstStyle/>
          <a:p>
            <a:pPr indent="-298450" lvl="0" marL="457200" rtl="0" algn="just">
              <a:lnSpc>
                <a:spcPct val="200000"/>
              </a:lnSpc>
              <a:spcBef>
                <a:spcPts val="1200"/>
              </a:spcBef>
              <a:spcAft>
                <a:spcPts val="0"/>
              </a:spcAft>
              <a:buClr>
                <a:srgbClr val="000000"/>
              </a:buClr>
              <a:buSzPts val="1100"/>
              <a:buFont typeface="Montserrat"/>
              <a:buChar char="●"/>
            </a:pPr>
            <a:r>
              <a:rPr lang="en" sz="1100">
                <a:solidFill>
                  <a:srgbClr val="000000"/>
                </a:solidFill>
                <a:latin typeface="Montserrat"/>
                <a:ea typeface="Montserrat"/>
                <a:cs typeface="Montserrat"/>
                <a:sym typeface="Montserrat"/>
              </a:rPr>
              <a:t>Pure and Clean LLC was founded in 2013 out of Nixa, Missouri</a:t>
            </a:r>
            <a:endParaRPr sz="1100">
              <a:solidFill>
                <a:srgbClr val="000000"/>
              </a:solidFill>
              <a:latin typeface="Montserrat"/>
              <a:ea typeface="Montserrat"/>
              <a:cs typeface="Montserrat"/>
              <a:sym typeface="Montserrat"/>
            </a:endParaRPr>
          </a:p>
          <a:p>
            <a:pPr indent="-298450" lvl="0" marL="457200" rtl="0" algn="just">
              <a:lnSpc>
                <a:spcPct val="200000"/>
              </a:lnSpc>
              <a:spcBef>
                <a:spcPts val="0"/>
              </a:spcBef>
              <a:spcAft>
                <a:spcPts val="0"/>
              </a:spcAft>
              <a:buClr>
                <a:srgbClr val="000000"/>
              </a:buClr>
              <a:buSzPts val="1100"/>
              <a:buFont typeface="Montserrat"/>
              <a:buChar char="●"/>
            </a:pPr>
            <a:r>
              <a:rPr lang="en" sz="1100">
                <a:solidFill>
                  <a:srgbClr val="000000"/>
                </a:solidFill>
                <a:latin typeface="Montserrat"/>
                <a:ea typeface="Montserrat"/>
                <a:cs typeface="Montserrat"/>
                <a:sym typeface="Montserrat"/>
              </a:rPr>
              <a:t>Mission: To change global healthcare by providing disinfectant, sanitizer, and wound care products that are non-toxic.</a:t>
            </a:r>
            <a:endParaRPr sz="1100">
              <a:solidFill>
                <a:srgbClr val="000000"/>
              </a:solidFill>
              <a:latin typeface="Montserrat"/>
              <a:ea typeface="Montserrat"/>
              <a:cs typeface="Montserrat"/>
              <a:sym typeface="Montserrat"/>
            </a:endParaRPr>
          </a:p>
          <a:p>
            <a:pPr indent="-298450" lvl="0" marL="457200" rtl="0" algn="just">
              <a:lnSpc>
                <a:spcPct val="200000"/>
              </a:lnSpc>
              <a:spcBef>
                <a:spcPts val="0"/>
              </a:spcBef>
              <a:spcAft>
                <a:spcPts val="0"/>
              </a:spcAft>
              <a:buClr>
                <a:srgbClr val="000000"/>
              </a:buClr>
              <a:buSzPts val="1100"/>
              <a:buFont typeface="Montserrat"/>
              <a:buChar char="●"/>
            </a:pPr>
            <a:r>
              <a:rPr lang="en" sz="1100">
                <a:solidFill>
                  <a:srgbClr val="000000"/>
                </a:solidFill>
                <a:highlight>
                  <a:srgbClr val="FFFFFF"/>
                </a:highlight>
                <a:latin typeface="Montserrat"/>
                <a:ea typeface="Montserrat"/>
                <a:cs typeface="Montserrat"/>
                <a:sym typeface="Montserrat"/>
              </a:rPr>
              <a:t>What is Hypochlorous Acid? A molecule naturally produced by the human’s bodies white blood cells that is 100 times more effective than bleach.</a:t>
            </a:r>
            <a:endParaRPr sz="1100">
              <a:solidFill>
                <a:srgbClr val="000000"/>
              </a:solidFill>
              <a:highlight>
                <a:srgbClr val="FFFFFF"/>
              </a:highlight>
              <a:latin typeface="Montserrat"/>
              <a:ea typeface="Montserrat"/>
              <a:cs typeface="Montserrat"/>
              <a:sym typeface="Montserrat"/>
            </a:endParaRPr>
          </a:p>
          <a:p>
            <a:pPr indent="-298450" lvl="0" marL="457200" rtl="0" algn="just">
              <a:lnSpc>
                <a:spcPct val="200000"/>
              </a:lnSpc>
              <a:spcBef>
                <a:spcPts val="0"/>
              </a:spcBef>
              <a:spcAft>
                <a:spcPts val="0"/>
              </a:spcAft>
              <a:buClr>
                <a:srgbClr val="000000"/>
              </a:buClr>
              <a:buSzPts val="1100"/>
              <a:buFont typeface="Montserrat"/>
              <a:buChar char="●"/>
            </a:pPr>
            <a:r>
              <a:rPr lang="en" sz="1100">
                <a:solidFill>
                  <a:srgbClr val="000000"/>
                </a:solidFill>
                <a:latin typeface="Montserrat"/>
                <a:ea typeface="Montserrat"/>
                <a:cs typeface="Montserrat"/>
                <a:sym typeface="Montserrat"/>
              </a:rPr>
              <a:t>Pure and Clean doubled their revenue in the month of March 2020 alone surpassing the entire year of 2019 amidst the COVID-19 pandemic.</a:t>
            </a:r>
            <a:endParaRPr sz="1100">
              <a:solidFill>
                <a:srgbClr val="000000"/>
              </a:solidFill>
              <a:latin typeface="Montserrat"/>
              <a:ea typeface="Montserrat"/>
              <a:cs typeface="Montserrat"/>
              <a:sym typeface="Montserrat"/>
            </a:endParaRPr>
          </a:p>
          <a:p>
            <a:pPr indent="0" lvl="0" marL="457200" rtl="0" algn="just">
              <a:lnSpc>
                <a:spcPct val="200000"/>
              </a:lnSpc>
              <a:spcBef>
                <a:spcPts val="1200"/>
              </a:spcBef>
              <a:spcAft>
                <a:spcPts val="1200"/>
              </a:spcAft>
              <a:buNone/>
            </a:pPr>
            <a:r>
              <a:t/>
            </a:r>
            <a:endParaRPr sz="1100">
              <a:solidFill>
                <a:srgbClr val="000000"/>
              </a:solidFill>
              <a:latin typeface="Montserrat"/>
              <a:ea typeface="Montserrat"/>
              <a:cs typeface="Montserrat"/>
              <a:sym typeface="Montserrat"/>
            </a:endParaRPr>
          </a:p>
        </p:txBody>
      </p:sp>
      <p:sp>
        <p:nvSpPr>
          <p:cNvPr id="142" name="Google Shape;142;p2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43" name="Google Shape;143;p25"/>
          <p:cNvPicPr preferRelativeResize="0"/>
          <p:nvPr/>
        </p:nvPicPr>
        <p:blipFill>
          <a:blip r:embed="rId3">
            <a:alphaModFix/>
          </a:blip>
          <a:stretch>
            <a:fillRect/>
          </a:stretch>
        </p:blipFill>
        <p:spPr>
          <a:xfrm>
            <a:off x="5259400" y="1320250"/>
            <a:ext cx="3939174" cy="39391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6"/>
          <p:cNvPicPr preferRelativeResize="0"/>
          <p:nvPr/>
        </p:nvPicPr>
        <p:blipFill rotWithShape="1">
          <a:blip r:embed="rId3">
            <a:alphaModFix/>
          </a:blip>
          <a:srcRect b="0" l="19673" r="19679" t="0"/>
          <a:stretch/>
        </p:blipFill>
        <p:spPr>
          <a:xfrm>
            <a:off x="5584625" y="1456075"/>
            <a:ext cx="7287600" cy="7493400"/>
          </a:xfrm>
          <a:prstGeom prst="pie">
            <a:avLst>
              <a:gd fmla="val 10777574" name="adj1"/>
              <a:gd fmla="val 16209058" name="adj2"/>
            </a:avLst>
          </a:prstGeom>
          <a:noFill/>
          <a:ln>
            <a:noFill/>
          </a:ln>
          <a:effectLst>
            <a:outerShdw blurRad="1428750" rotWithShape="0" algn="bl">
              <a:srgbClr val="000000">
                <a:alpha val="80000"/>
              </a:srgbClr>
            </a:outerShdw>
          </a:effectLst>
        </p:spPr>
      </p:pic>
      <p:sp>
        <p:nvSpPr>
          <p:cNvPr id="149" name="Google Shape;149;p2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50" name="Google Shape;150;p26"/>
          <p:cNvSpPr txBox="1"/>
          <p:nvPr>
            <p:ph idx="4294967295" type="title"/>
          </p:nvPr>
        </p:nvSpPr>
        <p:spPr>
          <a:xfrm>
            <a:off x="596000" y="318175"/>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400"/>
              <a:t>Current and Potential Markets</a:t>
            </a:r>
            <a:endParaRPr sz="2400"/>
          </a:p>
        </p:txBody>
      </p:sp>
      <p:sp>
        <p:nvSpPr>
          <p:cNvPr id="151" name="Google Shape;151;p26"/>
          <p:cNvSpPr txBox="1"/>
          <p:nvPr>
            <p:ph idx="4294967295" type="body"/>
          </p:nvPr>
        </p:nvSpPr>
        <p:spPr>
          <a:xfrm>
            <a:off x="209650" y="837775"/>
            <a:ext cx="5118900" cy="3837900"/>
          </a:xfrm>
          <a:prstGeom prst="rect">
            <a:avLst/>
          </a:prstGeom>
        </p:spPr>
        <p:txBody>
          <a:bodyPr anchorCtr="0" anchor="t" bIns="0" lIns="0" spcFirstLastPara="1" rIns="0" wrap="square" tIns="0">
            <a:noAutofit/>
          </a:bodyPr>
          <a:lstStyle/>
          <a:p>
            <a:pPr indent="-298450" lvl="0" marL="457200" rtl="0" algn="just">
              <a:lnSpc>
                <a:spcPct val="200000"/>
              </a:lnSpc>
              <a:spcBef>
                <a:spcPts val="1200"/>
              </a:spcBef>
              <a:spcAft>
                <a:spcPts val="0"/>
              </a:spcAft>
              <a:buClr>
                <a:srgbClr val="000000"/>
              </a:buClr>
              <a:buSzPts val="1100"/>
              <a:buFont typeface="Montserrat"/>
              <a:buChar char="●"/>
            </a:pPr>
            <a:r>
              <a:rPr b="1" lang="en" sz="1100">
                <a:solidFill>
                  <a:srgbClr val="000000"/>
                </a:solidFill>
                <a:latin typeface="Montserrat"/>
                <a:ea typeface="Montserrat"/>
                <a:cs typeface="Montserrat"/>
                <a:sym typeface="Montserrat"/>
              </a:rPr>
              <a:t>Vertical Markets: </a:t>
            </a:r>
            <a:r>
              <a:rPr lang="en" sz="1100">
                <a:solidFill>
                  <a:srgbClr val="000000"/>
                </a:solidFill>
                <a:latin typeface="Montserrat"/>
                <a:ea typeface="Montserrat"/>
                <a:cs typeface="Montserrat"/>
                <a:sym typeface="Montserrat"/>
              </a:rPr>
              <a:t>Sports and schools, medical (wound care), eyes, and COVID-19. </a:t>
            </a:r>
            <a:endParaRPr sz="1100">
              <a:solidFill>
                <a:srgbClr val="000000"/>
              </a:solidFill>
              <a:latin typeface="Montserrat"/>
              <a:ea typeface="Montserrat"/>
              <a:cs typeface="Montserrat"/>
              <a:sym typeface="Montserrat"/>
            </a:endParaRPr>
          </a:p>
          <a:p>
            <a:pPr indent="-298450" lvl="0" marL="457200" rtl="0" algn="just">
              <a:lnSpc>
                <a:spcPct val="200000"/>
              </a:lnSpc>
              <a:spcBef>
                <a:spcPts val="0"/>
              </a:spcBef>
              <a:spcAft>
                <a:spcPts val="0"/>
              </a:spcAft>
              <a:buClr>
                <a:srgbClr val="000000"/>
              </a:buClr>
              <a:buSzPts val="1100"/>
              <a:buFont typeface="Montserrat"/>
              <a:buChar char="●"/>
            </a:pPr>
            <a:r>
              <a:rPr lang="en" sz="1100">
                <a:solidFill>
                  <a:srgbClr val="000000"/>
                </a:solidFill>
                <a:latin typeface="Montserrat"/>
                <a:ea typeface="Montserrat"/>
                <a:cs typeface="Montserrat"/>
                <a:sym typeface="Montserrat"/>
              </a:rPr>
              <a:t>Company expand to </a:t>
            </a:r>
            <a:r>
              <a:rPr lang="en" sz="1100">
                <a:solidFill>
                  <a:srgbClr val="000000"/>
                </a:solidFill>
                <a:latin typeface="Montserrat"/>
                <a:ea typeface="Montserrat"/>
                <a:cs typeface="Montserrat"/>
                <a:sym typeface="Montserrat"/>
              </a:rPr>
              <a:t>fulfill</a:t>
            </a:r>
            <a:r>
              <a:rPr lang="en" sz="1100">
                <a:solidFill>
                  <a:srgbClr val="000000"/>
                </a:solidFill>
                <a:latin typeface="Montserrat"/>
                <a:ea typeface="Montserrat"/>
                <a:cs typeface="Montserrat"/>
                <a:sym typeface="Montserrat"/>
              </a:rPr>
              <a:t> domestic demand</a:t>
            </a:r>
            <a:endParaRPr sz="1100">
              <a:solidFill>
                <a:srgbClr val="000000"/>
              </a:solidFill>
              <a:latin typeface="Montserrat"/>
              <a:ea typeface="Montserrat"/>
              <a:cs typeface="Montserrat"/>
              <a:sym typeface="Montserrat"/>
            </a:endParaRPr>
          </a:p>
          <a:p>
            <a:pPr indent="-298450" lvl="0" marL="457200" rtl="0" algn="just">
              <a:lnSpc>
                <a:spcPct val="200000"/>
              </a:lnSpc>
              <a:spcBef>
                <a:spcPts val="0"/>
              </a:spcBef>
              <a:spcAft>
                <a:spcPts val="0"/>
              </a:spcAft>
              <a:buClr>
                <a:srgbClr val="000000"/>
              </a:buClr>
              <a:buSzPts val="1100"/>
              <a:buFont typeface="Montserrat"/>
              <a:buChar char="●"/>
            </a:pPr>
            <a:r>
              <a:rPr lang="en" sz="1100">
                <a:solidFill>
                  <a:srgbClr val="000000"/>
                </a:solidFill>
                <a:latin typeface="Montserrat"/>
                <a:ea typeface="Montserrat"/>
                <a:cs typeface="Montserrat"/>
                <a:sym typeface="Montserrat"/>
              </a:rPr>
              <a:t>No measures have been taken to address the foreign demand </a:t>
            </a:r>
            <a:endParaRPr sz="1100">
              <a:solidFill>
                <a:srgbClr val="000000"/>
              </a:solidFill>
              <a:highlight>
                <a:srgbClr val="FFFFFF"/>
              </a:highlight>
              <a:latin typeface="Montserrat"/>
              <a:ea typeface="Montserrat"/>
              <a:cs typeface="Montserrat"/>
              <a:sym typeface="Montserrat"/>
            </a:endParaRPr>
          </a:p>
          <a:p>
            <a:pPr indent="-298450" lvl="0" marL="457200" rtl="0" algn="just">
              <a:lnSpc>
                <a:spcPct val="200000"/>
              </a:lnSpc>
              <a:spcBef>
                <a:spcPts val="0"/>
              </a:spcBef>
              <a:spcAft>
                <a:spcPts val="0"/>
              </a:spcAft>
              <a:buClr>
                <a:srgbClr val="000000"/>
              </a:buClr>
              <a:buSzPts val="1100"/>
              <a:buFont typeface="Montserrat"/>
              <a:buChar char="●"/>
            </a:pPr>
            <a:r>
              <a:rPr lang="en" sz="1100">
                <a:solidFill>
                  <a:srgbClr val="000000"/>
                </a:solidFill>
                <a:latin typeface="Montserrat"/>
                <a:ea typeface="Montserrat"/>
                <a:cs typeface="Montserrat"/>
                <a:sym typeface="Montserrat"/>
              </a:rPr>
              <a:t>Limited expertise on exporting overseas</a:t>
            </a:r>
            <a:endParaRPr sz="1100">
              <a:solidFill>
                <a:srgbClr val="000000"/>
              </a:solidFill>
              <a:latin typeface="Montserrat"/>
              <a:ea typeface="Montserrat"/>
              <a:cs typeface="Montserrat"/>
              <a:sym typeface="Montserrat"/>
            </a:endParaRPr>
          </a:p>
          <a:p>
            <a:pPr indent="-298450" lvl="0" marL="457200" rtl="0" algn="just">
              <a:lnSpc>
                <a:spcPct val="200000"/>
              </a:lnSpc>
              <a:spcBef>
                <a:spcPts val="0"/>
              </a:spcBef>
              <a:spcAft>
                <a:spcPts val="0"/>
              </a:spcAft>
              <a:buClr>
                <a:srgbClr val="000000"/>
              </a:buClr>
              <a:buSzPts val="1100"/>
              <a:buFont typeface="Montserrat"/>
              <a:buChar char="●"/>
            </a:pPr>
            <a:r>
              <a:rPr lang="en" sz="1100">
                <a:solidFill>
                  <a:srgbClr val="000000"/>
                </a:solidFill>
                <a:latin typeface="Montserrat"/>
                <a:ea typeface="Montserrat"/>
                <a:cs typeface="Montserrat"/>
                <a:sym typeface="Montserrat"/>
              </a:rPr>
              <a:t>Inquiries from international markets in the Middle East - Turkey and Oman - interested in Pure and Cleans products.</a:t>
            </a:r>
            <a:endParaRPr sz="1100">
              <a:solidFill>
                <a:srgbClr val="000000"/>
              </a:solidFill>
              <a:latin typeface="Montserrat"/>
              <a:ea typeface="Montserrat"/>
              <a:cs typeface="Montserrat"/>
              <a:sym typeface="Montserrat"/>
            </a:endParaRPr>
          </a:p>
          <a:p>
            <a:pPr indent="-298450" lvl="0" marL="457200" rtl="0" algn="just">
              <a:lnSpc>
                <a:spcPct val="200000"/>
              </a:lnSpc>
              <a:spcBef>
                <a:spcPts val="0"/>
              </a:spcBef>
              <a:spcAft>
                <a:spcPts val="0"/>
              </a:spcAft>
              <a:buClr>
                <a:srgbClr val="000000"/>
              </a:buClr>
              <a:buSzPts val="1100"/>
              <a:buFont typeface="Montserrat"/>
              <a:buChar char="●"/>
            </a:pPr>
            <a:r>
              <a:rPr b="1" lang="en" sz="1100">
                <a:solidFill>
                  <a:srgbClr val="000000"/>
                </a:solidFill>
                <a:latin typeface="Montserrat"/>
                <a:ea typeface="Montserrat"/>
                <a:cs typeface="Montserrat"/>
                <a:sym typeface="Montserrat"/>
              </a:rPr>
              <a:t>Turkey: </a:t>
            </a:r>
            <a:r>
              <a:rPr lang="en" sz="1100">
                <a:solidFill>
                  <a:srgbClr val="000000"/>
                </a:solidFill>
                <a:latin typeface="Montserrat"/>
                <a:ea typeface="Montserrat"/>
                <a:cs typeface="Montserrat"/>
                <a:sym typeface="Montserrat"/>
              </a:rPr>
              <a:t>Trade plays an important role in the economy where the value of exports and imports  of goods and services equals 60.4% of GDP.</a:t>
            </a:r>
            <a:endParaRPr sz="1100">
              <a:solidFill>
                <a:srgbClr val="000000"/>
              </a:solidFill>
              <a:latin typeface="Montserrat"/>
              <a:ea typeface="Montserrat"/>
              <a:cs typeface="Montserrat"/>
              <a:sym typeface="Montserrat"/>
            </a:endParaRPr>
          </a:p>
          <a:p>
            <a:pPr indent="-298450" lvl="0" marL="457200" rtl="0" algn="just">
              <a:lnSpc>
                <a:spcPct val="200000"/>
              </a:lnSpc>
              <a:spcBef>
                <a:spcPts val="0"/>
              </a:spcBef>
              <a:spcAft>
                <a:spcPts val="0"/>
              </a:spcAft>
              <a:buClr>
                <a:srgbClr val="000000"/>
              </a:buClr>
              <a:buSzPts val="1100"/>
              <a:buFont typeface="Montserrat"/>
              <a:buChar char="●"/>
            </a:pPr>
            <a:r>
              <a:rPr b="1" lang="en" sz="1100">
                <a:solidFill>
                  <a:srgbClr val="000000"/>
                </a:solidFill>
                <a:latin typeface="Montserrat"/>
                <a:ea typeface="Montserrat"/>
                <a:cs typeface="Montserrat"/>
                <a:sym typeface="Montserrat"/>
              </a:rPr>
              <a:t>Oman:</a:t>
            </a:r>
            <a:r>
              <a:rPr lang="en" sz="1100">
                <a:solidFill>
                  <a:srgbClr val="000000"/>
                </a:solidFill>
                <a:latin typeface="Montserrat"/>
                <a:ea typeface="Montserrat"/>
                <a:cs typeface="Montserrat"/>
                <a:sym typeface="Montserrat"/>
              </a:rPr>
              <a:t> Government is working to diversify the economy by encouraging foreign investment</a:t>
            </a:r>
            <a:endParaRPr sz="1100">
              <a:solidFill>
                <a:srgbClr val="000000"/>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ctrTitle"/>
          </p:nvPr>
        </p:nvSpPr>
        <p:spPr>
          <a:xfrm>
            <a:off x="182475" y="4028125"/>
            <a:ext cx="6105600" cy="516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i="1" lang="en" sz="1600"/>
              <a:t>How can Pure and Clean enter foreign markets while maximizing profit and minimizing risk?</a:t>
            </a:r>
            <a:endParaRPr sz="5000"/>
          </a:p>
        </p:txBody>
      </p:sp>
      <p:sp>
        <p:nvSpPr>
          <p:cNvPr id="157" name="Google Shape;157;p27"/>
          <p:cNvSpPr txBox="1"/>
          <p:nvPr>
            <p:ph idx="4294967295"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58" name="Google Shape;158;p27"/>
          <p:cNvPicPr preferRelativeResize="0"/>
          <p:nvPr/>
        </p:nvPicPr>
        <p:blipFill>
          <a:blip r:embed="rId3">
            <a:alphaModFix/>
          </a:blip>
          <a:stretch>
            <a:fillRect/>
          </a:stretch>
        </p:blipFill>
        <p:spPr>
          <a:xfrm>
            <a:off x="4371572" y="2902263"/>
            <a:ext cx="5886725" cy="2241175"/>
          </a:xfrm>
          <a:prstGeom prst="rect">
            <a:avLst/>
          </a:prstGeom>
          <a:noFill/>
          <a:ln>
            <a:noFill/>
          </a:ln>
          <a:effectLst>
            <a:outerShdw blurRad="57150" rotWithShape="0" algn="bl" dir="5400000" dist="19050">
              <a:srgbClr val="000000">
                <a:alpha val="50000"/>
              </a:srgbClr>
            </a:outerShdw>
          </a:effectLst>
        </p:spPr>
      </p:pic>
      <p:sp>
        <p:nvSpPr>
          <p:cNvPr id="159" name="Google Shape;159;p27"/>
          <p:cNvSpPr txBox="1"/>
          <p:nvPr>
            <p:ph type="ctrTitle"/>
          </p:nvPr>
        </p:nvSpPr>
        <p:spPr>
          <a:xfrm>
            <a:off x="316075" y="210875"/>
            <a:ext cx="6105600" cy="393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i="1" lang="en" sz="1200"/>
              <a:t>Overseas Market Size</a:t>
            </a:r>
            <a:endParaRPr sz="1000"/>
          </a:p>
        </p:txBody>
      </p:sp>
      <p:sp>
        <p:nvSpPr>
          <p:cNvPr id="160" name="Google Shape;160;p27"/>
          <p:cNvSpPr txBox="1"/>
          <p:nvPr>
            <p:ph type="ctrTitle"/>
          </p:nvPr>
        </p:nvSpPr>
        <p:spPr>
          <a:xfrm>
            <a:off x="316075" y="1906875"/>
            <a:ext cx="6105600" cy="393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i="1" lang="en" sz="1200"/>
              <a:t>Market Growth</a:t>
            </a:r>
            <a:endParaRPr sz="4600"/>
          </a:p>
        </p:txBody>
      </p:sp>
      <p:sp>
        <p:nvSpPr>
          <p:cNvPr id="161" name="Google Shape;161;p27"/>
          <p:cNvSpPr txBox="1"/>
          <p:nvPr/>
        </p:nvSpPr>
        <p:spPr>
          <a:xfrm>
            <a:off x="263275" y="662925"/>
            <a:ext cx="6206100" cy="13257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Font typeface="Montserrat Light"/>
              <a:buChar char="●"/>
            </a:pPr>
            <a:r>
              <a:rPr lang="en" sz="1100">
                <a:latin typeface="Montserrat Light"/>
                <a:ea typeface="Montserrat Light"/>
                <a:cs typeface="Montserrat Light"/>
                <a:sym typeface="Montserrat Light"/>
              </a:rPr>
              <a:t>64% of the combined population in Turkey and Oman use sanitizing products </a:t>
            </a:r>
            <a:endParaRPr sz="1100">
              <a:latin typeface="Montserrat Light"/>
              <a:ea typeface="Montserrat Light"/>
              <a:cs typeface="Montserrat Light"/>
              <a:sym typeface="Montserrat Light"/>
            </a:endParaRPr>
          </a:p>
          <a:p>
            <a:pPr indent="-298450" lvl="0" marL="457200" rtl="0" algn="l">
              <a:lnSpc>
                <a:spcPct val="115000"/>
              </a:lnSpc>
              <a:spcBef>
                <a:spcPts val="0"/>
              </a:spcBef>
              <a:spcAft>
                <a:spcPts val="0"/>
              </a:spcAft>
              <a:buSzPts val="1100"/>
              <a:buFont typeface="Montserrat Light"/>
              <a:buChar char="●"/>
            </a:pPr>
            <a:r>
              <a:rPr lang="en" sz="1100">
                <a:latin typeface="Montserrat Light"/>
                <a:ea typeface="Montserrat Light"/>
                <a:cs typeface="Montserrat Light"/>
                <a:sym typeface="Montserrat Light"/>
              </a:rPr>
              <a:t>56% use bleach products and 30%-35% use HOCl </a:t>
            </a:r>
            <a:r>
              <a:rPr lang="en" sz="1100">
                <a:latin typeface="Montserrat Light"/>
                <a:ea typeface="Montserrat Light"/>
                <a:cs typeface="Montserrat Light"/>
                <a:sym typeface="Montserrat Light"/>
              </a:rPr>
              <a:t>products</a:t>
            </a:r>
            <a:r>
              <a:rPr lang="en" sz="1100">
                <a:latin typeface="Montserrat Light"/>
                <a:ea typeface="Montserrat Light"/>
                <a:cs typeface="Montserrat Light"/>
                <a:sym typeface="Montserrat Light"/>
              </a:rPr>
              <a:t> </a:t>
            </a:r>
            <a:endParaRPr sz="1100">
              <a:latin typeface="Montserrat Light"/>
              <a:ea typeface="Montserrat Light"/>
              <a:cs typeface="Montserrat Light"/>
              <a:sym typeface="Montserrat Light"/>
            </a:endParaRPr>
          </a:p>
          <a:p>
            <a:pPr indent="-298450" lvl="0" marL="457200" rtl="0" algn="l">
              <a:lnSpc>
                <a:spcPct val="115000"/>
              </a:lnSpc>
              <a:spcBef>
                <a:spcPts val="0"/>
              </a:spcBef>
              <a:spcAft>
                <a:spcPts val="0"/>
              </a:spcAft>
              <a:buSzPts val="1100"/>
              <a:buFont typeface="Montserrat Light"/>
              <a:buChar char="●"/>
            </a:pPr>
            <a:r>
              <a:rPr lang="en" sz="1100">
                <a:latin typeface="Montserrat Light"/>
                <a:ea typeface="Montserrat Light"/>
                <a:cs typeface="Montserrat Light"/>
                <a:sym typeface="Montserrat Light"/>
              </a:rPr>
              <a:t>HOCl is more expensive but non-toxic</a:t>
            </a:r>
            <a:endParaRPr sz="1100">
              <a:latin typeface="Montserrat Light"/>
              <a:ea typeface="Montserrat Light"/>
              <a:cs typeface="Montserrat Light"/>
              <a:sym typeface="Montserrat Light"/>
            </a:endParaRPr>
          </a:p>
          <a:p>
            <a:pPr indent="-298450" lvl="0" marL="457200" rtl="0" algn="just">
              <a:lnSpc>
                <a:spcPct val="115000"/>
              </a:lnSpc>
              <a:spcBef>
                <a:spcPts val="0"/>
              </a:spcBef>
              <a:spcAft>
                <a:spcPts val="0"/>
              </a:spcAft>
              <a:buSzPts val="1100"/>
              <a:buFont typeface="Montserrat Light"/>
              <a:buChar char="●"/>
            </a:pPr>
            <a:r>
              <a:rPr lang="en" sz="1100">
                <a:latin typeface="Montserrat Light"/>
                <a:ea typeface="Montserrat Light"/>
                <a:cs typeface="Montserrat Light"/>
                <a:sym typeface="Montserrat Light"/>
              </a:rPr>
              <a:t>HOCl products in Turkey and Oman are more costly than in other countries</a:t>
            </a:r>
            <a:endParaRPr sz="1100">
              <a:latin typeface="Montserrat Light"/>
              <a:ea typeface="Montserrat Light"/>
              <a:cs typeface="Montserrat Light"/>
              <a:sym typeface="Montserrat Light"/>
            </a:endParaRPr>
          </a:p>
          <a:p>
            <a:pPr indent="-298450" lvl="0" marL="457200" rtl="0" algn="just">
              <a:lnSpc>
                <a:spcPct val="115000"/>
              </a:lnSpc>
              <a:spcBef>
                <a:spcPts val="0"/>
              </a:spcBef>
              <a:spcAft>
                <a:spcPts val="0"/>
              </a:spcAft>
              <a:buSzPts val="1100"/>
              <a:buFont typeface="Montserrat Light"/>
              <a:buChar char="●"/>
            </a:pPr>
            <a:r>
              <a:rPr lang="en" sz="1100">
                <a:latin typeface="Montserrat Light"/>
                <a:ea typeface="Montserrat Light"/>
                <a:cs typeface="Montserrat Light"/>
                <a:sym typeface="Montserrat Light"/>
              </a:rPr>
              <a:t>Target market	: </a:t>
            </a:r>
            <a:r>
              <a:rPr lang="en" sz="1100">
                <a:latin typeface="Montserrat Light"/>
                <a:ea typeface="Montserrat Light"/>
                <a:cs typeface="Montserrat Light"/>
                <a:sym typeface="Montserrat Light"/>
              </a:rPr>
              <a:t>20 million consumers for surface cleaners </a:t>
            </a:r>
            <a:endParaRPr sz="1100">
              <a:latin typeface="Montserrat Light"/>
              <a:ea typeface="Montserrat Light"/>
              <a:cs typeface="Montserrat Light"/>
              <a:sym typeface="Montserrat Light"/>
            </a:endParaRPr>
          </a:p>
          <a:p>
            <a:pPr indent="0" lvl="0" marL="457200" rtl="0" algn="just">
              <a:lnSpc>
                <a:spcPct val="115000"/>
              </a:lnSpc>
              <a:spcBef>
                <a:spcPts val="0"/>
              </a:spcBef>
              <a:spcAft>
                <a:spcPts val="0"/>
              </a:spcAft>
              <a:buNone/>
            </a:pPr>
            <a:r>
              <a:rPr lang="en" sz="1100">
                <a:latin typeface="Montserrat Light"/>
                <a:ea typeface="Montserrat Light"/>
                <a:cs typeface="Montserrat Light"/>
                <a:sym typeface="Montserrat Light"/>
              </a:rPr>
              <a:t>			: 2.1 million customers for wound management products</a:t>
            </a:r>
            <a:endParaRPr sz="1100">
              <a:latin typeface="Montserrat Light"/>
              <a:ea typeface="Montserrat Light"/>
              <a:cs typeface="Montserrat Light"/>
              <a:sym typeface="Montserrat Light"/>
            </a:endParaRPr>
          </a:p>
        </p:txBody>
      </p:sp>
      <p:sp>
        <p:nvSpPr>
          <p:cNvPr id="162" name="Google Shape;162;p27"/>
          <p:cNvSpPr txBox="1"/>
          <p:nvPr/>
        </p:nvSpPr>
        <p:spPr>
          <a:xfrm>
            <a:off x="291500" y="2440225"/>
            <a:ext cx="5740500" cy="15516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Font typeface="Montserrat Light"/>
              <a:buChar char="●"/>
            </a:pPr>
            <a:r>
              <a:rPr lang="en" sz="1100">
                <a:latin typeface="Montserrat Light"/>
                <a:ea typeface="Montserrat Light"/>
                <a:cs typeface="Montserrat Light"/>
                <a:sym typeface="Montserrat Light"/>
              </a:rPr>
              <a:t>Current global HOCl market size: USD 3.96 billion</a:t>
            </a:r>
            <a:endParaRPr sz="1100">
              <a:latin typeface="Montserrat Light"/>
              <a:ea typeface="Montserrat Light"/>
              <a:cs typeface="Montserrat Light"/>
              <a:sym typeface="Montserrat Light"/>
            </a:endParaRPr>
          </a:p>
          <a:p>
            <a:pPr indent="-298450" lvl="0" marL="457200" rtl="0" algn="l">
              <a:lnSpc>
                <a:spcPct val="115000"/>
              </a:lnSpc>
              <a:spcBef>
                <a:spcPts val="0"/>
              </a:spcBef>
              <a:spcAft>
                <a:spcPts val="0"/>
              </a:spcAft>
              <a:buSzPts val="1100"/>
              <a:buFont typeface="Montserrat Light"/>
              <a:buChar char="●"/>
            </a:pPr>
            <a:r>
              <a:rPr lang="en" sz="1100">
                <a:latin typeface="Montserrat Light"/>
                <a:ea typeface="Montserrat Light"/>
                <a:cs typeface="Montserrat Light"/>
                <a:sym typeface="Montserrat Light"/>
              </a:rPr>
              <a:t>Expected to reach USD 4.98 billion by 2026</a:t>
            </a:r>
            <a:endParaRPr sz="1100">
              <a:latin typeface="Montserrat Light"/>
              <a:ea typeface="Montserrat Light"/>
              <a:cs typeface="Montserrat Light"/>
              <a:sym typeface="Montserrat Light"/>
            </a:endParaRPr>
          </a:p>
          <a:p>
            <a:pPr indent="-298450" lvl="0" marL="457200" rtl="0" algn="l">
              <a:lnSpc>
                <a:spcPct val="115000"/>
              </a:lnSpc>
              <a:spcBef>
                <a:spcPts val="0"/>
              </a:spcBef>
              <a:spcAft>
                <a:spcPts val="0"/>
              </a:spcAft>
              <a:buSzPts val="1100"/>
              <a:buFont typeface="Montserrat Light"/>
              <a:buChar char="●"/>
            </a:pPr>
            <a:r>
              <a:rPr lang="en" sz="1100">
                <a:latin typeface="Montserrat Light"/>
                <a:ea typeface="Montserrat Light"/>
                <a:cs typeface="Montserrat Light"/>
                <a:sym typeface="Montserrat Light"/>
              </a:rPr>
              <a:t>Compound annual growth rate (CAGR) : 3.3% during 2021-2026</a:t>
            </a:r>
            <a:endParaRPr sz="1100">
              <a:latin typeface="Montserrat Light"/>
              <a:ea typeface="Montserrat Light"/>
              <a:cs typeface="Montserrat Light"/>
              <a:sym typeface="Montserrat Light"/>
            </a:endParaRPr>
          </a:p>
          <a:p>
            <a:pPr indent="-298450" lvl="0" marL="457200" rtl="0" algn="l">
              <a:lnSpc>
                <a:spcPct val="115000"/>
              </a:lnSpc>
              <a:spcBef>
                <a:spcPts val="0"/>
              </a:spcBef>
              <a:spcAft>
                <a:spcPts val="0"/>
              </a:spcAft>
              <a:buSzPts val="1100"/>
              <a:buFont typeface="Montserrat Light"/>
              <a:buChar char="●"/>
            </a:pPr>
            <a:r>
              <a:rPr lang="en" sz="1100">
                <a:latin typeface="Montserrat Light"/>
                <a:ea typeface="Montserrat Light"/>
                <a:cs typeface="Montserrat Light"/>
                <a:sym typeface="Montserrat Light"/>
              </a:rPr>
              <a:t>Pre COVID-19, HOCl maintained a steady growth</a:t>
            </a:r>
            <a:endParaRPr sz="1100">
              <a:latin typeface="Montserrat Light"/>
              <a:ea typeface="Montserrat Light"/>
              <a:cs typeface="Montserrat Light"/>
              <a:sym typeface="Montserrat Light"/>
            </a:endParaRPr>
          </a:p>
          <a:p>
            <a:pPr indent="-298450" lvl="0" marL="457200" rtl="0" algn="l">
              <a:lnSpc>
                <a:spcPct val="115000"/>
              </a:lnSpc>
              <a:spcBef>
                <a:spcPts val="0"/>
              </a:spcBef>
              <a:spcAft>
                <a:spcPts val="0"/>
              </a:spcAft>
              <a:buSzPts val="1100"/>
              <a:buFont typeface="Montserrat Light"/>
              <a:buChar char="●"/>
            </a:pPr>
            <a:r>
              <a:rPr lang="en" sz="1100">
                <a:latin typeface="Montserrat Light"/>
                <a:ea typeface="Montserrat Light"/>
                <a:cs typeface="Montserrat Light"/>
                <a:sym typeface="Montserrat Light"/>
              </a:rPr>
              <a:t>Post outbreak, the market has seen enormous growth with an exponential CAGR rate</a:t>
            </a:r>
            <a:endParaRPr sz="1100">
              <a:latin typeface="Montserrat Light"/>
              <a:ea typeface="Montserrat Light"/>
              <a:cs typeface="Montserrat Light"/>
              <a:sym typeface="Montserrat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idx="12" type="sldNum"/>
          </p:nvPr>
        </p:nvSpPr>
        <p:spPr>
          <a:xfrm>
            <a:off x="8501309" y="474990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68" name="Google Shape;168;p28"/>
          <p:cNvGraphicFramePr/>
          <p:nvPr/>
        </p:nvGraphicFramePr>
        <p:xfrm>
          <a:off x="82350" y="1654350"/>
          <a:ext cx="3000000" cy="3000000"/>
        </p:xfrm>
        <a:graphic>
          <a:graphicData uri="http://schemas.openxmlformats.org/drawingml/2006/table">
            <a:tbl>
              <a:tblPr>
                <a:noFill/>
                <a:tableStyleId>{793CF474-8415-42A9-A9B7-DBB602261354}</a:tableStyleId>
              </a:tblPr>
              <a:tblGrid>
                <a:gridCol w="1379350"/>
                <a:gridCol w="2254425"/>
                <a:gridCol w="2455250"/>
                <a:gridCol w="2622525"/>
              </a:tblGrid>
              <a:tr h="635700">
                <a:tc>
                  <a:txBody>
                    <a:bodyPr/>
                    <a:lstStyle/>
                    <a:p>
                      <a:pPr indent="0" lvl="0" marL="0" rtl="0" algn="l">
                        <a:lnSpc>
                          <a:spcPct val="115000"/>
                        </a:lnSpc>
                        <a:spcBef>
                          <a:spcPts val="0"/>
                        </a:spcBef>
                        <a:spcAft>
                          <a:spcPts val="0"/>
                        </a:spcAft>
                        <a:buNone/>
                      </a:pPr>
                      <a:r>
                        <a:rPr b="1" lang="en" sz="900">
                          <a:latin typeface="Montserrat"/>
                          <a:ea typeface="Montserrat"/>
                          <a:cs typeface="Montserrat"/>
                          <a:sym typeface="Montserrat"/>
                        </a:rPr>
                        <a:t>What is it?</a:t>
                      </a:r>
                      <a:endParaRPr b="1" sz="900">
                        <a:latin typeface="Montserrat"/>
                        <a:ea typeface="Montserrat"/>
                        <a:cs typeface="Montserrat"/>
                        <a:sym typeface="Montserrat"/>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DEDED"/>
                    </a:solidFill>
                  </a:tcPr>
                </a:tc>
                <a:tc>
                  <a:txBody>
                    <a:bodyPr/>
                    <a:lstStyle/>
                    <a:p>
                      <a:pPr indent="-114300" lvl="0" marL="85725" rtl="0" algn="l">
                        <a:lnSpc>
                          <a:spcPct val="115000"/>
                        </a:lnSpc>
                        <a:spcBef>
                          <a:spcPts val="0"/>
                        </a:spcBef>
                        <a:spcAft>
                          <a:spcPts val="0"/>
                        </a:spcAft>
                        <a:buSzPts val="900"/>
                        <a:buFont typeface="Montserrat"/>
                        <a:buChar char="●"/>
                      </a:pPr>
                      <a:r>
                        <a:rPr lang="en" sz="900">
                          <a:latin typeface="Montserrat"/>
                          <a:ea typeface="Montserrat"/>
                          <a:cs typeface="Montserrat"/>
                          <a:sym typeface="Montserrat"/>
                        </a:rPr>
                        <a:t>Pure and Clean sells their products directly </a:t>
                      </a:r>
                      <a:r>
                        <a:rPr lang="en" sz="900">
                          <a:latin typeface="Montserrat"/>
                          <a:ea typeface="Montserrat"/>
                          <a:cs typeface="Montserrat"/>
                          <a:sym typeface="Montserrat"/>
                        </a:rPr>
                        <a:t>to an international customer</a:t>
                      </a:r>
                      <a:endParaRPr sz="900">
                        <a:latin typeface="Montserrat"/>
                        <a:ea typeface="Montserrat"/>
                        <a:cs typeface="Montserrat"/>
                        <a:sym typeface="Montserrat"/>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AE3F3"/>
                    </a:solidFill>
                  </a:tcPr>
                </a:tc>
                <a:tc>
                  <a:txBody>
                    <a:bodyPr/>
                    <a:lstStyle/>
                    <a:p>
                      <a:pPr indent="-114300" lvl="0" marL="85725" rtl="0" algn="l">
                        <a:lnSpc>
                          <a:spcPct val="115000"/>
                        </a:lnSpc>
                        <a:spcBef>
                          <a:spcPts val="0"/>
                        </a:spcBef>
                        <a:spcAft>
                          <a:spcPts val="0"/>
                        </a:spcAft>
                        <a:buSzPts val="900"/>
                        <a:buFont typeface="Montserrat"/>
                        <a:buChar char="●"/>
                      </a:pPr>
                      <a:r>
                        <a:rPr lang="en" sz="900">
                          <a:latin typeface="Montserrat"/>
                          <a:ea typeface="Montserrat"/>
                          <a:cs typeface="Montserrat"/>
                          <a:sym typeface="Montserrat"/>
                        </a:rPr>
                        <a:t>Pure and Clean sells their products</a:t>
                      </a:r>
                      <a:r>
                        <a:rPr lang="en" sz="900">
                          <a:latin typeface="Montserrat"/>
                          <a:ea typeface="Montserrat"/>
                          <a:cs typeface="Montserrat"/>
                          <a:sym typeface="Montserrat"/>
                        </a:rPr>
                        <a:t> to an intermediary within the US.</a:t>
                      </a:r>
                      <a:endParaRPr sz="900">
                        <a:latin typeface="Montserrat"/>
                        <a:ea typeface="Montserrat"/>
                        <a:cs typeface="Montserrat"/>
                        <a:sym typeface="Montserrat"/>
                      </a:endParaRPr>
                    </a:p>
                    <a:p>
                      <a:pPr indent="-114300" lvl="0" marL="85725" rtl="0" algn="l">
                        <a:lnSpc>
                          <a:spcPct val="115000"/>
                        </a:lnSpc>
                        <a:spcBef>
                          <a:spcPts val="0"/>
                        </a:spcBef>
                        <a:spcAft>
                          <a:spcPts val="0"/>
                        </a:spcAft>
                        <a:buSzPts val="900"/>
                        <a:buFont typeface="Montserrat"/>
                        <a:buChar char="●"/>
                      </a:pPr>
                      <a:r>
                        <a:rPr lang="en" sz="900">
                          <a:latin typeface="Montserrat"/>
                          <a:ea typeface="Montserrat"/>
                          <a:cs typeface="Montserrat"/>
                          <a:sym typeface="Montserrat"/>
                        </a:rPr>
                        <a:t>The intermediary is</a:t>
                      </a:r>
                      <a:r>
                        <a:rPr lang="en" sz="900">
                          <a:latin typeface="Montserrat"/>
                          <a:ea typeface="Montserrat"/>
                          <a:cs typeface="Montserrat"/>
                          <a:sym typeface="Montserrat"/>
                        </a:rPr>
                        <a:t> responsible for paperwork, permits, shipping &amp; marketing</a:t>
                      </a:r>
                      <a:r>
                        <a:rPr lang="en" sz="900">
                          <a:latin typeface="Montserrat"/>
                          <a:ea typeface="Montserrat"/>
                          <a:cs typeface="Montserrat"/>
                          <a:sym typeface="Montserrat"/>
                        </a:rPr>
                        <a:t> </a:t>
                      </a:r>
                      <a:endParaRPr sz="900">
                        <a:latin typeface="Montserrat"/>
                        <a:ea typeface="Montserrat"/>
                        <a:cs typeface="Montserrat"/>
                        <a:sym typeface="Montserrat"/>
                      </a:endParaRPr>
                    </a:p>
                    <a:p>
                      <a:pPr indent="-114300" lvl="0" marL="85725" rtl="0" algn="l">
                        <a:lnSpc>
                          <a:spcPct val="115000"/>
                        </a:lnSpc>
                        <a:spcBef>
                          <a:spcPts val="0"/>
                        </a:spcBef>
                        <a:spcAft>
                          <a:spcPts val="0"/>
                        </a:spcAft>
                        <a:buSzPts val="900"/>
                        <a:buFont typeface="Montserrat"/>
                        <a:buChar char="●"/>
                      </a:pPr>
                      <a:r>
                        <a:rPr lang="en" sz="900">
                          <a:latin typeface="Montserrat"/>
                          <a:ea typeface="Montserrat"/>
                          <a:cs typeface="Montserrat"/>
                          <a:sym typeface="Montserrat"/>
                        </a:rPr>
                        <a:t>They sell the products in the foriegn market</a:t>
                      </a:r>
                      <a:endParaRPr sz="900">
                        <a:latin typeface="Montserrat"/>
                        <a:ea typeface="Montserrat"/>
                        <a:cs typeface="Montserrat"/>
                        <a:sym typeface="Montserrat"/>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BE5D6"/>
                    </a:solidFill>
                  </a:tcPr>
                </a:tc>
                <a:tc>
                  <a:txBody>
                    <a:bodyPr/>
                    <a:lstStyle/>
                    <a:p>
                      <a:pPr indent="-114300" lvl="0" marL="85725" rtl="0" algn="l">
                        <a:lnSpc>
                          <a:spcPct val="115000"/>
                        </a:lnSpc>
                        <a:spcBef>
                          <a:spcPts val="0"/>
                        </a:spcBef>
                        <a:spcAft>
                          <a:spcPts val="0"/>
                        </a:spcAft>
                        <a:buSzPts val="900"/>
                        <a:buFont typeface="Montserrat"/>
                        <a:buChar char="●"/>
                      </a:pPr>
                      <a:r>
                        <a:rPr lang="en" sz="900">
                          <a:latin typeface="Montserrat"/>
                          <a:ea typeface="Montserrat"/>
                          <a:cs typeface="Montserrat"/>
                          <a:sym typeface="Montserrat"/>
                        </a:rPr>
                        <a:t>Pure and Clean</a:t>
                      </a:r>
                      <a:r>
                        <a:rPr lang="en" sz="900">
                          <a:latin typeface="Montserrat"/>
                          <a:ea typeface="Montserrat"/>
                          <a:cs typeface="Montserrat"/>
                          <a:sym typeface="Montserrat"/>
                        </a:rPr>
                        <a:t> drops their products at a designated location</a:t>
                      </a:r>
                      <a:endParaRPr sz="900">
                        <a:latin typeface="Montserrat"/>
                        <a:ea typeface="Montserrat"/>
                        <a:cs typeface="Montserrat"/>
                        <a:sym typeface="Montserrat"/>
                      </a:endParaRPr>
                    </a:p>
                    <a:p>
                      <a:pPr indent="-114300" lvl="0" marL="85725" rtl="0" algn="l">
                        <a:lnSpc>
                          <a:spcPct val="115000"/>
                        </a:lnSpc>
                        <a:spcBef>
                          <a:spcPts val="0"/>
                        </a:spcBef>
                        <a:spcAft>
                          <a:spcPts val="0"/>
                        </a:spcAft>
                        <a:buSzPts val="900"/>
                        <a:buFont typeface="Montserrat"/>
                        <a:buChar char="●"/>
                      </a:pPr>
                      <a:r>
                        <a:rPr lang="en" sz="900">
                          <a:latin typeface="Montserrat"/>
                          <a:ea typeface="Montserrat"/>
                          <a:cs typeface="Montserrat"/>
                          <a:sym typeface="Montserrat"/>
                        </a:rPr>
                        <a:t>Buyer is responsible for transporting the goods, paying the  import and duties taxes as well as marketing and dispensing the products. </a:t>
                      </a:r>
                      <a:endParaRPr sz="900">
                        <a:latin typeface="Montserrat"/>
                        <a:ea typeface="Montserrat"/>
                        <a:cs typeface="Montserrat"/>
                        <a:sym typeface="Montserrat"/>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2F0D9"/>
                    </a:solidFill>
                  </a:tcPr>
                </a:tc>
              </a:tr>
              <a:tr h="549425">
                <a:tc>
                  <a:txBody>
                    <a:bodyPr/>
                    <a:lstStyle/>
                    <a:p>
                      <a:pPr indent="0" lvl="0" marL="0" rtl="0" algn="l">
                        <a:lnSpc>
                          <a:spcPct val="115000"/>
                        </a:lnSpc>
                        <a:spcBef>
                          <a:spcPts val="0"/>
                        </a:spcBef>
                        <a:spcAft>
                          <a:spcPts val="0"/>
                        </a:spcAft>
                        <a:buNone/>
                      </a:pPr>
                      <a:r>
                        <a:rPr b="1" lang="en" sz="900">
                          <a:latin typeface="Montserrat"/>
                          <a:ea typeface="Montserrat"/>
                          <a:cs typeface="Montserrat"/>
                          <a:sym typeface="Montserrat"/>
                        </a:rPr>
                        <a:t>Advantages</a:t>
                      </a:r>
                      <a:endParaRPr b="1" sz="900">
                        <a:latin typeface="Montserrat"/>
                        <a:ea typeface="Montserrat"/>
                        <a:cs typeface="Montserrat"/>
                        <a:sym typeface="Montserrat"/>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DEDED"/>
                    </a:solidFill>
                  </a:tcPr>
                </a:tc>
                <a:tc>
                  <a:txBody>
                    <a:bodyPr/>
                    <a:lstStyle/>
                    <a:p>
                      <a:pPr indent="-114300" lvl="0" marL="85725" rtl="0" algn="l">
                        <a:lnSpc>
                          <a:spcPct val="115000"/>
                        </a:lnSpc>
                        <a:spcBef>
                          <a:spcPts val="0"/>
                        </a:spcBef>
                        <a:spcAft>
                          <a:spcPts val="0"/>
                        </a:spcAft>
                        <a:buSzPts val="900"/>
                        <a:buFont typeface="Montserrat"/>
                        <a:buChar char="●"/>
                      </a:pPr>
                      <a:r>
                        <a:rPr lang="en" sz="900">
                          <a:latin typeface="Montserrat"/>
                          <a:ea typeface="Montserrat"/>
                          <a:cs typeface="Montserrat"/>
                          <a:sym typeface="Montserrat"/>
                        </a:rPr>
                        <a:t>Better control over distribution</a:t>
                      </a:r>
                      <a:endParaRPr sz="900">
                        <a:latin typeface="Montserrat"/>
                        <a:ea typeface="Montserrat"/>
                        <a:cs typeface="Montserrat"/>
                        <a:sym typeface="Montserrat"/>
                      </a:endParaRPr>
                    </a:p>
                    <a:p>
                      <a:pPr indent="-114300" lvl="0" marL="85725" rtl="0" algn="l">
                        <a:lnSpc>
                          <a:spcPct val="115000"/>
                        </a:lnSpc>
                        <a:spcBef>
                          <a:spcPts val="0"/>
                        </a:spcBef>
                        <a:spcAft>
                          <a:spcPts val="0"/>
                        </a:spcAft>
                        <a:buSzPts val="900"/>
                        <a:buFont typeface="Montserrat"/>
                        <a:buChar char="●"/>
                      </a:pPr>
                      <a:r>
                        <a:rPr lang="en" sz="900">
                          <a:latin typeface="Montserrat"/>
                          <a:ea typeface="Montserrat"/>
                          <a:cs typeface="Montserrat"/>
                          <a:sym typeface="Montserrat"/>
                        </a:rPr>
                        <a:t>Expand market share overseas</a:t>
                      </a:r>
                      <a:endParaRPr sz="900">
                        <a:latin typeface="Montserrat"/>
                        <a:ea typeface="Montserrat"/>
                        <a:cs typeface="Montserrat"/>
                        <a:sym typeface="Montserrat"/>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AE3F3"/>
                    </a:solidFill>
                  </a:tcPr>
                </a:tc>
                <a:tc>
                  <a:txBody>
                    <a:bodyPr/>
                    <a:lstStyle/>
                    <a:p>
                      <a:pPr indent="-114300" lvl="0" marL="85725" rtl="0" algn="l">
                        <a:lnSpc>
                          <a:spcPct val="115000"/>
                        </a:lnSpc>
                        <a:spcBef>
                          <a:spcPts val="0"/>
                        </a:spcBef>
                        <a:spcAft>
                          <a:spcPts val="0"/>
                        </a:spcAft>
                        <a:buSzPts val="900"/>
                        <a:buFont typeface="Montserrat"/>
                        <a:buChar char="●"/>
                      </a:pPr>
                      <a:r>
                        <a:rPr lang="en" sz="900">
                          <a:latin typeface="Montserrat"/>
                          <a:ea typeface="Montserrat"/>
                          <a:cs typeface="Montserrat"/>
                          <a:sym typeface="Montserrat"/>
                        </a:rPr>
                        <a:t>Focuses on production</a:t>
                      </a:r>
                      <a:endParaRPr sz="900">
                        <a:latin typeface="Montserrat"/>
                        <a:ea typeface="Montserrat"/>
                        <a:cs typeface="Montserrat"/>
                        <a:sym typeface="Montserrat"/>
                      </a:endParaRPr>
                    </a:p>
                    <a:p>
                      <a:pPr indent="-114300" lvl="0" marL="85725" rtl="0" algn="l">
                        <a:lnSpc>
                          <a:spcPct val="115000"/>
                        </a:lnSpc>
                        <a:spcBef>
                          <a:spcPts val="0"/>
                        </a:spcBef>
                        <a:spcAft>
                          <a:spcPts val="0"/>
                        </a:spcAft>
                        <a:buSzPts val="900"/>
                        <a:buFont typeface="Montserrat"/>
                        <a:buChar char="●"/>
                      </a:pPr>
                      <a:r>
                        <a:rPr lang="en" sz="900">
                          <a:latin typeface="Montserrat"/>
                          <a:ea typeface="Montserrat"/>
                          <a:cs typeface="Montserrat"/>
                          <a:sym typeface="Montserrat"/>
                        </a:rPr>
                        <a:t>Avoids most hassles associated with exporting</a:t>
                      </a:r>
                      <a:endParaRPr sz="900">
                        <a:latin typeface="Montserrat"/>
                        <a:ea typeface="Montserrat"/>
                        <a:cs typeface="Montserrat"/>
                        <a:sym typeface="Montserrat"/>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BE5D6"/>
                    </a:solidFill>
                  </a:tcPr>
                </a:tc>
                <a:tc>
                  <a:txBody>
                    <a:bodyPr/>
                    <a:lstStyle/>
                    <a:p>
                      <a:pPr indent="-114300" lvl="0" marL="85725" rtl="0" algn="l">
                        <a:lnSpc>
                          <a:spcPct val="115000"/>
                        </a:lnSpc>
                        <a:spcBef>
                          <a:spcPts val="0"/>
                        </a:spcBef>
                        <a:spcAft>
                          <a:spcPts val="0"/>
                        </a:spcAft>
                        <a:buSzPts val="900"/>
                        <a:buFont typeface="Montserrat"/>
                        <a:buChar char="●"/>
                      </a:pPr>
                      <a:r>
                        <a:rPr lang="en" sz="900">
                          <a:latin typeface="Montserrat"/>
                          <a:ea typeface="Montserrat"/>
                          <a:cs typeface="Montserrat"/>
                          <a:sym typeface="Montserrat"/>
                        </a:rPr>
                        <a:t>Reduces risk for seller</a:t>
                      </a:r>
                      <a:endParaRPr sz="900">
                        <a:latin typeface="Montserrat"/>
                        <a:ea typeface="Montserrat"/>
                        <a:cs typeface="Montserrat"/>
                        <a:sym typeface="Montserrat"/>
                      </a:endParaRPr>
                    </a:p>
                    <a:p>
                      <a:pPr indent="-114300" lvl="0" marL="85725" rtl="0" algn="l">
                        <a:lnSpc>
                          <a:spcPct val="115000"/>
                        </a:lnSpc>
                        <a:spcBef>
                          <a:spcPts val="0"/>
                        </a:spcBef>
                        <a:spcAft>
                          <a:spcPts val="0"/>
                        </a:spcAft>
                        <a:buSzPts val="900"/>
                        <a:buFont typeface="Montserrat"/>
                        <a:buChar char="●"/>
                      </a:pPr>
                      <a:r>
                        <a:rPr lang="en" sz="900">
                          <a:latin typeface="Montserrat"/>
                          <a:ea typeface="Montserrat"/>
                          <a:cs typeface="Montserrat"/>
                          <a:sym typeface="Montserrat"/>
                        </a:rPr>
                        <a:t>Least costly method of exporting overseas </a:t>
                      </a:r>
                      <a:endParaRPr sz="900">
                        <a:latin typeface="Montserrat"/>
                        <a:ea typeface="Montserrat"/>
                        <a:cs typeface="Montserrat"/>
                        <a:sym typeface="Montserrat"/>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2F0D9"/>
                    </a:solidFill>
                  </a:tcPr>
                </a:tc>
              </a:tr>
              <a:tr h="549425">
                <a:tc>
                  <a:txBody>
                    <a:bodyPr/>
                    <a:lstStyle/>
                    <a:p>
                      <a:pPr indent="0" lvl="0" marL="0" rtl="0" algn="l">
                        <a:lnSpc>
                          <a:spcPct val="115000"/>
                        </a:lnSpc>
                        <a:spcBef>
                          <a:spcPts val="0"/>
                        </a:spcBef>
                        <a:spcAft>
                          <a:spcPts val="0"/>
                        </a:spcAft>
                        <a:buNone/>
                      </a:pPr>
                      <a:r>
                        <a:rPr b="1" lang="en" sz="900">
                          <a:latin typeface="Montserrat"/>
                          <a:ea typeface="Montserrat"/>
                          <a:cs typeface="Montserrat"/>
                          <a:sym typeface="Montserrat"/>
                        </a:rPr>
                        <a:t>Disadvantages</a:t>
                      </a:r>
                      <a:endParaRPr b="1" sz="900">
                        <a:latin typeface="Montserrat"/>
                        <a:ea typeface="Montserrat"/>
                        <a:cs typeface="Montserrat"/>
                        <a:sym typeface="Montserrat"/>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DEDED"/>
                    </a:solidFill>
                  </a:tcPr>
                </a:tc>
                <a:tc>
                  <a:txBody>
                    <a:bodyPr/>
                    <a:lstStyle/>
                    <a:p>
                      <a:pPr indent="-114300" lvl="0" marL="85725" rtl="0" algn="l">
                        <a:lnSpc>
                          <a:spcPct val="115000"/>
                        </a:lnSpc>
                        <a:spcBef>
                          <a:spcPts val="0"/>
                        </a:spcBef>
                        <a:spcAft>
                          <a:spcPts val="0"/>
                        </a:spcAft>
                        <a:buSzPts val="900"/>
                        <a:buFont typeface="Montserrat"/>
                        <a:buChar char="●"/>
                      </a:pPr>
                      <a:r>
                        <a:rPr lang="en" sz="900">
                          <a:latin typeface="Montserrat"/>
                          <a:ea typeface="Montserrat"/>
                          <a:cs typeface="Montserrat"/>
                          <a:sym typeface="Montserrat"/>
                        </a:rPr>
                        <a:t>High transportation cost for bulky products</a:t>
                      </a:r>
                      <a:endParaRPr sz="900">
                        <a:latin typeface="Montserrat"/>
                        <a:ea typeface="Montserrat"/>
                        <a:cs typeface="Montserrat"/>
                        <a:sym typeface="Montserrat"/>
                      </a:endParaRPr>
                    </a:p>
                    <a:p>
                      <a:pPr indent="-114300" lvl="0" marL="85725" rtl="0" algn="l">
                        <a:lnSpc>
                          <a:spcPct val="115000"/>
                        </a:lnSpc>
                        <a:spcBef>
                          <a:spcPts val="0"/>
                        </a:spcBef>
                        <a:spcAft>
                          <a:spcPts val="0"/>
                        </a:spcAft>
                        <a:buSzPts val="900"/>
                        <a:buFont typeface="Montserrat"/>
                        <a:buChar char="●"/>
                      </a:pPr>
                      <a:r>
                        <a:rPr lang="en" sz="900">
                          <a:latin typeface="Montserrat"/>
                          <a:ea typeface="Montserrat"/>
                          <a:cs typeface="Montserrat"/>
                          <a:sym typeface="Montserrat"/>
                        </a:rPr>
                        <a:t>Protectionism </a:t>
                      </a:r>
                      <a:endParaRPr sz="900">
                        <a:latin typeface="Montserrat"/>
                        <a:ea typeface="Montserrat"/>
                        <a:cs typeface="Montserrat"/>
                        <a:sym typeface="Montserrat"/>
                      </a:endParaRPr>
                    </a:p>
                    <a:p>
                      <a:pPr indent="-114300" lvl="0" marL="85725" rtl="0" algn="l">
                        <a:lnSpc>
                          <a:spcPct val="115000"/>
                        </a:lnSpc>
                        <a:spcBef>
                          <a:spcPts val="0"/>
                        </a:spcBef>
                        <a:spcAft>
                          <a:spcPts val="0"/>
                        </a:spcAft>
                        <a:buSzPts val="900"/>
                        <a:buFont typeface="Montserrat"/>
                        <a:buChar char="●"/>
                      </a:pPr>
                      <a:r>
                        <a:rPr lang="en" sz="900">
                          <a:latin typeface="Montserrat"/>
                          <a:ea typeface="Montserrat"/>
                          <a:cs typeface="Montserrat"/>
                          <a:sym typeface="Montserrat"/>
                        </a:rPr>
                        <a:t>Expenses may not be recouped if the venture is unsuccessful</a:t>
                      </a:r>
                      <a:endParaRPr sz="900">
                        <a:latin typeface="Montserrat"/>
                        <a:ea typeface="Montserrat"/>
                        <a:cs typeface="Montserrat"/>
                        <a:sym typeface="Montserrat"/>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AE3F3"/>
                    </a:solidFill>
                  </a:tcPr>
                </a:tc>
                <a:tc>
                  <a:txBody>
                    <a:bodyPr/>
                    <a:lstStyle/>
                    <a:p>
                      <a:pPr indent="-114300" lvl="0" marL="85725" rtl="0" algn="l">
                        <a:lnSpc>
                          <a:spcPct val="115000"/>
                        </a:lnSpc>
                        <a:spcBef>
                          <a:spcPts val="0"/>
                        </a:spcBef>
                        <a:spcAft>
                          <a:spcPts val="0"/>
                        </a:spcAft>
                        <a:buSzPts val="900"/>
                        <a:buFont typeface="Montserrat"/>
                        <a:buChar char="●"/>
                      </a:pPr>
                      <a:r>
                        <a:rPr lang="en" sz="900">
                          <a:latin typeface="Montserrat"/>
                          <a:ea typeface="Montserrat"/>
                          <a:cs typeface="Montserrat"/>
                          <a:sym typeface="Montserrat"/>
                        </a:rPr>
                        <a:t>Less control over distribution</a:t>
                      </a:r>
                      <a:endParaRPr sz="900">
                        <a:latin typeface="Montserrat"/>
                        <a:ea typeface="Montserrat"/>
                        <a:cs typeface="Montserrat"/>
                        <a:sym typeface="Montserrat"/>
                      </a:endParaRPr>
                    </a:p>
                    <a:p>
                      <a:pPr indent="-114300" lvl="0" marL="85725" rtl="0" algn="l">
                        <a:lnSpc>
                          <a:spcPct val="115000"/>
                        </a:lnSpc>
                        <a:spcBef>
                          <a:spcPts val="0"/>
                        </a:spcBef>
                        <a:spcAft>
                          <a:spcPts val="0"/>
                        </a:spcAft>
                        <a:buSzPts val="900"/>
                        <a:buFont typeface="Montserrat"/>
                        <a:buChar char="●"/>
                      </a:pPr>
                      <a:r>
                        <a:rPr lang="en" sz="900">
                          <a:latin typeface="Montserrat"/>
                          <a:ea typeface="Montserrat"/>
                          <a:cs typeface="Montserrat"/>
                          <a:sym typeface="Montserrat"/>
                        </a:rPr>
                        <a:t>I</a:t>
                      </a:r>
                      <a:r>
                        <a:rPr lang="en" sz="900">
                          <a:latin typeface="Montserrat"/>
                          <a:ea typeface="Montserrat"/>
                          <a:cs typeface="Montserrat"/>
                          <a:sym typeface="Montserrat"/>
                        </a:rPr>
                        <a:t>nability to learn how to compete overseas</a:t>
                      </a:r>
                      <a:endParaRPr sz="900">
                        <a:latin typeface="Montserrat"/>
                        <a:ea typeface="Montserrat"/>
                        <a:cs typeface="Montserrat"/>
                        <a:sym typeface="Montserrat"/>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BE5D6"/>
                    </a:solidFill>
                  </a:tcPr>
                </a:tc>
                <a:tc>
                  <a:txBody>
                    <a:bodyPr/>
                    <a:lstStyle/>
                    <a:p>
                      <a:pPr indent="-114300" lvl="0" marL="85725" rtl="0" algn="l">
                        <a:lnSpc>
                          <a:spcPct val="115000"/>
                        </a:lnSpc>
                        <a:spcBef>
                          <a:spcPts val="0"/>
                        </a:spcBef>
                        <a:spcAft>
                          <a:spcPts val="0"/>
                        </a:spcAft>
                        <a:buSzPts val="900"/>
                        <a:buFont typeface="Montserrat"/>
                        <a:buChar char="●"/>
                      </a:pPr>
                      <a:r>
                        <a:rPr lang="en" sz="900">
                          <a:latin typeface="Montserrat"/>
                          <a:ea typeface="Montserrat"/>
                          <a:cs typeface="Montserrat"/>
                          <a:sym typeface="Montserrat"/>
                        </a:rPr>
                        <a:t>Buyer is in control of entire shipment</a:t>
                      </a:r>
                      <a:endParaRPr sz="900">
                        <a:latin typeface="Montserrat"/>
                        <a:ea typeface="Montserrat"/>
                        <a:cs typeface="Montserrat"/>
                        <a:sym typeface="Montserrat"/>
                      </a:endParaRPr>
                    </a:p>
                    <a:p>
                      <a:pPr indent="-114300" lvl="0" marL="85725" rtl="0" algn="l">
                        <a:lnSpc>
                          <a:spcPct val="115000"/>
                        </a:lnSpc>
                        <a:spcBef>
                          <a:spcPts val="0"/>
                        </a:spcBef>
                        <a:spcAft>
                          <a:spcPts val="0"/>
                        </a:spcAft>
                        <a:buSzPts val="900"/>
                        <a:buFont typeface="Montserrat"/>
                        <a:buChar char="●"/>
                      </a:pPr>
                      <a:r>
                        <a:rPr lang="en" sz="900">
                          <a:latin typeface="Montserrat"/>
                          <a:ea typeface="Montserrat"/>
                          <a:cs typeface="Montserrat"/>
                          <a:sym typeface="Montserrat"/>
                        </a:rPr>
                        <a:t>Inability to learn how to compete overseas</a:t>
                      </a:r>
                      <a:endParaRPr sz="900">
                        <a:latin typeface="Montserrat"/>
                        <a:ea typeface="Montserrat"/>
                        <a:cs typeface="Montserrat"/>
                        <a:sym typeface="Montserrat"/>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2F0D9"/>
                    </a:solidFill>
                  </a:tcPr>
                </a:tc>
              </a:tr>
              <a:tr h="360300">
                <a:tc>
                  <a:txBody>
                    <a:bodyPr/>
                    <a:lstStyle/>
                    <a:p>
                      <a:pPr indent="0" lvl="0" marL="0" rtl="0" algn="l">
                        <a:lnSpc>
                          <a:spcPct val="115000"/>
                        </a:lnSpc>
                        <a:spcBef>
                          <a:spcPts val="0"/>
                        </a:spcBef>
                        <a:spcAft>
                          <a:spcPts val="0"/>
                        </a:spcAft>
                        <a:buNone/>
                      </a:pPr>
                      <a:r>
                        <a:rPr b="1" lang="en" sz="900">
                          <a:latin typeface="Montserrat"/>
                          <a:ea typeface="Montserrat"/>
                          <a:cs typeface="Montserrat"/>
                          <a:sym typeface="Montserrat"/>
                        </a:rPr>
                        <a:t>Suitable for Pure &amp; Clean?</a:t>
                      </a:r>
                      <a:endParaRPr b="1" sz="900">
                        <a:latin typeface="Montserrat"/>
                        <a:ea typeface="Montserrat"/>
                        <a:cs typeface="Montserrat"/>
                        <a:sym typeface="Montserrat"/>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DEDED"/>
                    </a:solidFill>
                  </a:tcPr>
                </a:tc>
                <a:tc>
                  <a:txBody>
                    <a:bodyPr/>
                    <a:lstStyle/>
                    <a:p>
                      <a:pPr indent="0" lvl="0" marL="0" rtl="0" algn="ctr">
                        <a:lnSpc>
                          <a:spcPct val="115000"/>
                        </a:lnSpc>
                        <a:spcBef>
                          <a:spcPts val="0"/>
                        </a:spcBef>
                        <a:spcAft>
                          <a:spcPts val="0"/>
                        </a:spcAft>
                        <a:buNone/>
                      </a:pPr>
                      <a:r>
                        <a:rPr lang="en" sz="900">
                          <a:latin typeface="Montserrat"/>
                          <a:ea typeface="Montserrat"/>
                          <a:cs typeface="Montserrat"/>
                          <a:sym typeface="Montserrat"/>
                        </a:rPr>
                        <a:t>Potentially in the future</a:t>
                      </a:r>
                      <a:endParaRPr sz="900">
                        <a:latin typeface="Montserrat"/>
                        <a:ea typeface="Montserrat"/>
                        <a:cs typeface="Montserrat"/>
                        <a:sym typeface="Montserrat"/>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AE3F3"/>
                    </a:solidFill>
                  </a:tcPr>
                </a:tc>
                <a:tc>
                  <a:txBody>
                    <a:bodyPr/>
                    <a:lstStyle/>
                    <a:p>
                      <a:pPr indent="0" lvl="0" marL="0" rtl="0" algn="ctr">
                        <a:lnSpc>
                          <a:spcPct val="115000"/>
                        </a:lnSpc>
                        <a:spcBef>
                          <a:spcPts val="0"/>
                        </a:spcBef>
                        <a:spcAft>
                          <a:spcPts val="0"/>
                        </a:spcAft>
                        <a:buNone/>
                      </a:pPr>
                      <a:r>
                        <a:rPr lang="en" sz="900">
                          <a:latin typeface="Montserrat"/>
                          <a:ea typeface="Montserrat"/>
                          <a:cs typeface="Montserrat"/>
                          <a:sym typeface="Montserrat"/>
                        </a:rPr>
                        <a:t>No</a:t>
                      </a:r>
                      <a:endParaRPr sz="900">
                        <a:latin typeface="Montserrat"/>
                        <a:ea typeface="Montserrat"/>
                        <a:cs typeface="Montserrat"/>
                        <a:sym typeface="Montserrat"/>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BE5D6"/>
                    </a:solidFill>
                  </a:tcPr>
                </a:tc>
                <a:tc>
                  <a:txBody>
                    <a:bodyPr/>
                    <a:lstStyle/>
                    <a:p>
                      <a:pPr indent="0" lvl="0" marL="0" rtl="0" algn="ctr">
                        <a:lnSpc>
                          <a:spcPct val="115000"/>
                        </a:lnSpc>
                        <a:spcBef>
                          <a:spcPts val="0"/>
                        </a:spcBef>
                        <a:spcAft>
                          <a:spcPts val="0"/>
                        </a:spcAft>
                        <a:buNone/>
                      </a:pPr>
                      <a:r>
                        <a:rPr lang="en" sz="900">
                          <a:latin typeface="Montserrat"/>
                          <a:ea typeface="Montserrat"/>
                          <a:cs typeface="Montserrat"/>
                          <a:sym typeface="Montserrat"/>
                        </a:rPr>
                        <a:t>Yes</a:t>
                      </a:r>
                      <a:endParaRPr sz="900">
                        <a:latin typeface="Montserrat"/>
                        <a:ea typeface="Montserrat"/>
                        <a:cs typeface="Montserrat"/>
                        <a:sym typeface="Montserrat"/>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2F0D9"/>
                    </a:solidFill>
                  </a:tcPr>
                </a:tc>
              </a:tr>
            </a:tbl>
          </a:graphicData>
        </a:graphic>
      </p:graphicFrame>
      <p:sp>
        <p:nvSpPr>
          <p:cNvPr id="169" name="Google Shape;169;p28"/>
          <p:cNvSpPr/>
          <p:nvPr/>
        </p:nvSpPr>
        <p:spPr>
          <a:xfrm>
            <a:off x="1715100" y="996200"/>
            <a:ext cx="1697100" cy="362100"/>
          </a:xfrm>
          <a:prstGeom prst="roundRect">
            <a:avLst>
              <a:gd fmla="val 16667" name="adj"/>
            </a:avLst>
          </a:prstGeom>
          <a:solidFill>
            <a:srgbClr val="DAE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Direct Exports</a:t>
            </a:r>
            <a:endParaRPr>
              <a:latin typeface="Montserrat"/>
              <a:ea typeface="Montserrat"/>
              <a:cs typeface="Montserrat"/>
              <a:sym typeface="Montserrat"/>
            </a:endParaRPr>
          </a:p>
        </p:txBody>
      </p:sp>
      <p:sp>
        <p:nvSpPr>
          <p:cNvPr id="170" name="Google Shape;170;p28"/>
          <p:cNvSpPr/>
          <p:nvPr/>
        </p:nvSpPr>
        <p:spPr>
          <a:xfrm>
            <a:off x="3868400" y="996200"/>
            <a:ext cx="1974600" cy="362100"/>
          </a:xfrm>
          <a:prstGeom prst="roundRect">
            <a:avLst>
              <a:gd fmla="val 16667" name="adj"/>
            </a:avLst>
          </a:prstGeom>
          <a:solidFill>
            <a:srgbClr val="FBE5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Indirect Exports</a:t>
            </a:r>
            <a:endParaRPr>
              <a:latin typeface="Montserrat"/>
              <a:ea typeface="Montserrat"/>
              <a:cs typeface="Montserrat"/>
              <a:sym typeface="Montserrat"/>
            </a:endParaRPr>
          </a:p>
        </p:txBody>
      </p:sp>
      <p:sp>
        <p:nvSpPr>
          <p:cNvPr id="171" name="Google Shape;171;p28"/>
          <p:cNvSpPr/>
          <p:nvPr/>
        </p:nvSpPr>
        <p:spPr>
          <a:xfrm>
            <a:off x="6402650" y="996200"/>
            <a:ext cx="1913400" cy="362100"/>
          </a:xfrm>
          <a:prstGeom prst="roundRect">
            <a:avLst>
              <a:gd fmla="val 16667" name="adj"/>
            </a:avLst>
          </a:prstGeom>
          <a:solidFill>
            <a:srgbClr val="E2F0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Ex Work Shipping</a:t>
            </a:r>
            <a:endParaRPr>
              <a:latin typeface="Montserrat"/>
              <a:ea typeface="Montserrat"/>
              <a:cs typeface="Montserrat"/>
              <a:sym typeface="Montserrat"/>
            </a:endParaRPr>
          </a:p>
        </p:txBody>
      </p:sp>
      <p:sp>
        <p:nvSpPr>
          <p:cNvPr id="172" name="Google Shape;172;p28"/>
          <p:cNvSpPr/>
          <p:nvPr/>
        </p:nvSpPr>
        <p:spPr>
          <a:xfrm>
            <a:off x="2989225" y="145225"/>
            <a:ext cx="3587400" cy="396300"/>
          </a:xfrm>
          <a:prstGeom prst="roundRect">
            <a:avLst>
              <a:gd fmla="val 16667" name="adj"/>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Distribution Strategies </a:t>
            </a:r>
            <a:endParaRPr b="1">
              <a:solidFill>
                <a:schemeClr val="lt1"/>
              </a:solidFill>
              <a:latin typeface="Montserrat"/>
              <a:ea typeface="Montserrat"/>
              <a:cs typeface="Montserrat"/>
              <a:sym typeface="Montserrat"/>
            </a:endParaRPr>
          </a:p>
        </p:txBody>
      </p:sp>
      <p:sp>
        <p:nvSpPr>
          <p:cNvPr id="173" name="Google Shape;173;p28"/>
          <p:cNvSpPr/>
          <p:nvPr/>
        </p:nvSpPr>
        <p:spPr>
          <a:xfrm>
            <a:off x="3214900" y="855150"/>
            <a:ext cx="319800" cy="3963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8"/>
          <p:cNvSpPr/>
          <p:nvPr/>
        </p:nvSpPr>
        <p:spPr>
          <a:xfrm>
            <a:off x="5671050" y="817100"/>
            <a:ext cx="319800" cy="3963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5" name="Google Shape;175;p28"/>
          <p:cNvPicPr preferRelativeResize="0"/>
          <p:nvPr/>
        </p:nvPicPr>
        <p:blipFill>
          <a:blip r:embed="rId3">
            <a:alphaModFix/>
          </a:blip>
          <a:stretch>
            <a:fillRect/>
          </a:stretch>
        </p:blipFill>
        <p:spPr>
          <a:xfrm>
            <a:off x="8153475" y="869925"/>
            <a:ext cx="377825" cy="290637"/>
          </a:xfrm>
          <a:prstGeom prst="rect">
            <a:avLst/>
          </a:prstGeom>
          <a:noFill/>
          <a:ln>
            <a:noFill/>
          </a:ln>
        </p:spPr>
      </p:pic>
      <p:cxnSp>
        <p:nvCxnSpPr>
          <p:cNvPr id="176" name="Google Shape;176;p28"/>
          <p:cNvCxnSpPr/>
          <p:nvPr/>
        </p:nvCxnSpPr>
        <p:spPr>
          <a:xfrm>
            <a:off x="2594275" y="747025"/>
            <a:ext cx="4847400" cy="480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28"/>
          <p:cNvCxnSpPr>
            <a:stCxn id="172" idx="2"/>
          </p:cNvCxnSpPr>
          <p:nvPr/>
        </p:nvCxnSpPr>
        <p:spPr>
          <a:xfrm>
            <a:off x="4782925" y="541525"/>
            <a:ext cx="2400" cy="200700"/>
          </a:xfrm>
          <a:prstGeom prst="straightConnector1">
            <a:avLst/>
          </a:prstGeom>
          <a:noFill/>
          <a:ln cap="flat" cmpd="sng" w="9525">
            <a:solidFill>
              <a:schemeClr val="dk2"/>
            </a:solidFill>
            <a:prstDash val="solid"/>
            <a:round/>
            <a:headEnd len="med" w="med" type="none"/>
            <a:tailEnd len="med" w="med" type="none"/>
          </a:ln>
        </p:spPr>
      </p:cxnSp>
      <p:cxnSp>
        <p:nvCxnSpPr>
          <p:cNvPr id="178" name="Google Shape;178;p28"/>
          <p:cNvCxnSpPr/>
          <p:nvPr/>
        </p:nvCxnSpPr>
        <p:spPr>
          <a:xfrm flipH="1">
            <a:off x="2588500" y="747025"/>
            <a:ext cx="4800" cy="249300"/>
          </a:xfrm>
          <a:prstGeom prst="straightConnector1">
            <a:avLst/>
          </a:prstGeom>
          <a:noFill/>
          <a:ln cap="flat" cmpd="sng" w="9525">
            <a:solidFill>
              <a:schemeClr val="dk2"/>
            </a:solidFill>
            <a:prstDash val="solid"/>
            <a:round/>
            <a:headEnd len="med" w="med" type="none"/>
            <a:tailEnd len="med" w="med" type="triangle"/>
          </a:ln>
        </p:spPr>
      </p:cxnSp>
      <p:cxnSp>
        <p:nvCxnSpPr>
          <p:cNvPr id="179" name="Google Shape;179;p28"/>
          <p:cNvCxnSpPr/>
          <p:nvPr/>
        </p:nvCxnSpPr>
        <p:spPr>
          <a:xfrm flipH="1">
            <a:off x="7432075" y="747025"/>
            <a:ext cx="4800" cy="249300"/>
          </a:xfrm>
          <a:prstGeom prst="straightConnector1">
            <a:avLst/>
          </a:prstGeom>
          <a:noFill/>
          <a:ln cap="flat" cmpd="sng" w="9525">
            <a:solidFill>
              <a:schemeClr val="dk2"/>
            </a:solidFill>
            <a:prstDash val="solid"/>
            <a:round/>
            <a:headEnd len="med" w="med" type="none"/>
            <a:tailEnd len="med" w="med" type="triangle"/>
          </a:ln>
        </p:spPr>
      </p:cxnSp>
      <p:cxnSp>
        <p:nvCxnSpPr>
          <p:cNvPr id="180" name="Google Shape;180;p28"/>
          <p:cNvCxnSpPr/>
          <p:nvPr/>
        </p:nvCxnSpPr>
        <p:spPr>
          <a:xfrm flipH="1">
            <a:off x="4780525" y="747025"/>
            <a:ext cx="4800" cy="249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695200" y="48175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Case Analysis</a:t>
            </a:r>
            <a:endParaRPr/>
          </a:p>
        </p:txBody>
      </p:sp>
      <p:sp>
        <p:nvSpPr>
          <p:cNvPr id="186" name="Google Shape;186;p29"/>
          <p:cNvSpPr txBox="1"/>
          <p:nvPr>
            <p:ph idx="1" type="body"/>
          </p:nvPr>
        </p:nvSpPr>
        <p:spPr>
          <a:xfrm>
            <a:off x="271250" y="1054797"/>
            <a:ext cx="7433400" cy="3033900"/>
          </a:xfrm>
          <a:prstGeom prst="rect">
            <a:avLst/>
          </a:prstGeom>
        </p:spPr>
        <p:txBody>
          <a:bodyPr anchorCtr="0" anchor="t" bIns="0" lIns="0" spcFirstLastPara="1" rIns="0" wrap="square" tIns="0">
            <a:noAutofit/>
          </a:bodyPr>
          <a:lstStyle/>
          <a:p>
            <a:pPr indent="-298450" lvl="0" marL="457200" rtl="0" algn="l">
              <a:lnSpc>
                <a:spcPct val="200000"/>
              </a:lnSpc>
              <a:spcBef>
                <a:spcPts val="0"/>
              </a:spcBef>
              <a:spcAft>
                <a:spcPts val="0"/>
              </a:spcAft>
              <a:buClr>
                <a:srgbClr val="000000"/>
              </a:buClr>
              <a:buSzPts val="1100"/>
              <a:buFont typeface="Montserrat"/>
              <a:buChar char="●"/>
            </a:pPr>
            <a:r>
              <a:rPr lang="en" sz="1100">
                <a:solidFill>
                  <a:srgbClr val="000000"/>
                </a:solidFill>
                <a:latin typeface="Montserrat"/>
                <a:ea typeface="Montserrat"/>
                <a:cs typeface="Montserrat"/>
                <a:sym typeface="Montserrat"/>
              </a:rPr>
              <a:t>The company is currently in its growth stage and does not have the financial resources to spend a substantial sum of money exporting products overseas. </a:t>
            </a:r>
            <a:endParaRPr sz="1100">
              <a:solidFill>
                <a:srgbClr val="000000"/>
              </a:solidFill>
              <a:latin typeface="Montserrat"/>
              <a:ea typeface="Montserrat"/>
              <a:cs typeface="Montserrat"/>
              <a:sym typeface="Montserrat"/>
            </a:endParaRPr>
          </a:p>
          <a:p>
            <a:pPr indent="-298450" lvl="0" marL="457200" rtl="0" algn="l">
              <a:lnSpc>
                <a:spcPct val="200000"/>
              </a:lnSpc>
              <a:spcBef>
                <a:spcPts val="0"/>
              </a:spcBef>
              <a:spcAft>
                <a:spcPts val="0"/>
              </a:spcAft>
              <a:buClr>
                <a:srgbClr val="000000"/>
              </a:buClr>
              <a:buSzPts val="1100"/>
              <a:buFont typeface="Montserrat"/>
              <a:buChar char="●"/>
            </a:pPr>
            <a:r>
              <a:rPr lang="en" sz="1100">
                <a:solidFill>
                  <a:srgbClr val="000000"/>
                </a:solidFill>
                <a:latin typeface="Montserrat"/>
                <a:ea typeface="Montserrat"/>
                <a:cs typeface="Montserrat"/>
                <a:sym typeface="Montserrat"/>
              </a:rPr>
              <a:t> Direct exporting would incur </a:t>
            </a:r>
            <a:r>
              <a:rPr lang="en" sz="1100">
                <a:solidFill>
                  <a:srgbClr val="000000"/>
                </a:solidFill>
                <a:latin typeface="Montserrat"/>
                <a:ea typeface="Montserrat"/>
                <a:cs typeface="Montserrat"/>
                <a:sym typeface="Montserrat"/>
              </a:rPr>
              <a:t>protectionism</a:t>
            </a:r>
            <a:r>
              <a:rPr lang="en" sz="1100">
                <a:solidFill>
                  <a:srgbClr val="000000"/>
                </a:solidFill>
                <a:latin typeface="Montserrat"/>
                <a:ea typeface="Montserrat"/>
                <a:cs typeface="Montserrat"/>
                <a:sym typeface="Montserrat"/>
              </a:rPr>
              <a:t> costs. In Turkey, the import tax is currently 18%. For a pallet of disinfectant, which costs $12,481.50, the import tax would be $2,246. </a:t>
            </a:r>
            <a:endParaRPr sz="1100">
              <a:solidFill>
                <a:srgbClr val="000000"/>
              </a:solidFill>
              <a:latin typeface="Montserrat"/>
              <a:ea typeface="Montserrat"/>
              <a:cs typeface="Montserrat"/>
              <a:sym typeface="Montserrat"/>
            </a:endParaRPr>
          </a:p>
          <a:p>
            <a:pPr indent="-298450" lvl="0" marL="457200" rtl="0" algn="l">
              <a:lnSpc>
                <a:spcPct val="200000"/>
              </a:lnSpc>
              <a:spcBef>
                <a:spcPts val="0"/>
              </a:spcBef>
              <a:spcAft>
                <a:spcPts val="0"/>
              </a:spcAft>
              <a:buClr>
                <a:srgbClr val="000000"/>
              </a:buClr>
              <a:buSzPts val="1100"/>
              <a:buFont typeface="Montserrat"/>
              <a:buChar char="●"/>
            </a:pPr>
            <a:r>
              <a:rPr lang="en" sz="1100">
                <a:solidFill>
                  <a:srgbClr val="000000"/>
                </a:solidFill>
                <a:latin typeface="Montserrat"/>
                <a:ea typeface="Montserrat"/>
                <a:cs typeface="Montserrat"/>
                <a:sym typeface="Montserrat"/>
              </a:rPr>
              <a:t>Indirect exporting requires hiring an intermediary. The average intermediary charges a fee ranging between $750-$1,000 for each shipment </a:t>
            </a:r>
            <a:endParaRPr sz="1100">
              <a:solidFill>
                <a:srgbClr val="000000"/>
              </a:solidFill>
              <a:latin typeface="Montserrat"/>
              <a:ea typeface="Montserrat"/>
              <a:cs typeface="Montserrat"/>
              <a:sym typeface="Montserrat"/>
            </a:endParaRPr>
          </a:p>
          <a:p>
            <a:pPr indent="-298450" lvl="0" marL="457200" rtl="0" algn="l">
              <a:lnSpc>
                <a:spcPct val="200000"/>
              </a:lnSpc>
              <a:spcBef>
                <a:spcPts val="0"/>
              </a:spcBef>
              <a:spcAft>
                <a:spcPts val="0"/>
              </a:spcAft>
              <a:buClr>
                <a:srgbClr val="000000"/>
              </a:buClr>
              <a:buSzPts val="1100"/>
              <a:buFont typeface="Montserrat"/>
              <a:buChar char="●"/>
            </a:pPr>
            <a:r>
              <a:rPr lang="en" sz="1100">
                <a:solidFill>
                  <a:srgbClr val="000000"/>
                </a:solidFill>
                <a:latin typeface="Montserrat"/>
                <a:ea typeface="Montserrat"/>
                <a:cs typeface="Montserrat"/>
                <a:sym typeface="Montserrat"/>
              </a:rPr>
              <a:t>EXW however requires the buyer to taken on </a:t>
            </a:r>
            <a:r>
              <a:rPr lang="en" sz="1100">
                <a:solidFill>
                  <a:srgbClr val="000000"/>
                </a:solidFill>
                <a:latin typeface="Montserrat"/>
                <a:ea typeface="Montserrat"/>
                <a:cs typeface="Montserrat"/>
                <a:sym typeface="Montserrat"/>
              </a:rPr>
              <a:t>responsibility</a:t>
            </a:r>
            <a:r>
              <a:rPr lang="en" sz="1100">
                <a:solidFill>
                  <a:srgbClr val="000000"/>
                </a:solidFill>
                <a:latin typeface="Montserrat"/>
                <a:ea typeface="Montserrat"/>
                <a:cs typeface="Montserrat"/>
                <a:sym typeface="Montserrat"/>
              </a:rPr>
              <a:t> for the goods' price, sales taxes, shipping costs, and export license. Pure and Clean’s only cost would be transporting their products to their port of choice.</a:t>
            </a:r>
            <a:endParaRPr sz="1100">
              <a:solidFill>
                <a:srgbClr val="000000"/>
              </a:solidFill>
              <a:latin typeface="Montserrat"/>
              <a:ea typeface="Montserrat"/>
              <a:cs typeface="Montserrat"/>
              <a:sym typeface="Montserrat"/>
            </a:endParaRPr>
          </a:p>
          <a:p>
            <a:pPr indent="-298450" lvl="0" marL="457200" rtl="0" algn="l">
              <a:lnSpc>
                <a:spcPct val="200000"/>
              </a:lnSpc>
              <a:spcBef>
                <a:spcPts val="0"/>
              </a:spcBef>
              <a:spcAft>
                <a:spcPts val="0"/>
              </a:spcAft>
              <a:buClr>
                <a:srgbClr val="000000"/>
              </a:buClr>
              <a:buSzPts val="1100"/>
              <a:buFont typeface="Montserrat"/>
              <a:buChar char="●"/>
            </a:pPr>
            <a:r>
              <a:rPr lang="en" sz="1100">
                <a:solidFill>
                  <a:srgbClr val="000000"/>
                </a:solidFill>
                <a:latin typeface="Montserrat"/>
                <a:ea typeface="Montserrat"/>
                <a:cs typeface="Montserrat"/>
                <a:sym typeface="Montserrat"/>
              </a:rPr>
              <a:t>EXW shipping does not require the company to invest time in familiarizing themselves with a foreign market nor do they incur any additional expenses such as hiring an intermediary.</a:t>
            </a:r>
            <a:endParaRPr sz="1100">
              <a:solidFill>
                <a:srgbClr val="000000"/>
              </a:solidFill>
              <a:latin typeface="Montserrat"/>
              <a:ea typeface="Montserrat"/>
              <a:cs typeface="Montserrat"/>
              <a:sym typeface="Montserrat"/>
            </a:endParaRPr>
          </a:p>
        </p:txBody>
      </p:sp>
      <p:pic>
        <p:nvPicPr>
          <p:cNvPr id="187" name="Google Shape;187;p29"/>
          <p:cNvPicPr preferRelativeResize="0"/>
          <p:nvPr/>
        </p:nvPicPr>
        <p:blipFill>
          <a:blip r:embed="rId3">
            <a:alphaModFix/>
          </a:blip>
          <a:stretch>
            <a:fillRect/>
          </a:stretch>
        </p:blipFill>
        <p:spPr>
          <a:xfrm>
            <a:off x="6960549" y="3392249"/>
            <a:ext cx="2536600" cy="1903550"/>
          </a:xfrm>
          <a:prstGeom prst="rect">
            <a:avLst/>
          </a:prstGeom>
          <a:noFill/>
          <a:ln>
            <a:noFill/>
          </a:ln>
        </p:spPr>
      </p:pic>
      <p:sp>
        <p:nvSpPr>
          <p:cNvPr id="188" name="Google Shape;188;p2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89" name="Google Shape;189;p29"/>
          <p:cNvPicPr preferRelativeResize="0"/>
          <p:nvPr/>
        </p:nvPicPr>
        <p:blipFill>
          <a:blip r:embed="rId4">
            <a:alphaModFix/>
          </a:blip>
          <a:stretch>
            <a:fillRect/>
          </a:stretch>
        </p:blipFill>
        <p:spPr>
          <a:xfrm>
            <a:off x="8278288" y="3079500"/>
            <a:ext cx="953275" cy="953275"/>
          </a:xfrm>
          <a:prstGeom prst="rect">
            <a:avLst/>
          </a:prstGeom>
          <a:noFill/>
          <a:ln>
            <a:noFill/>
          </a:ln>
        </p:spPr>
      </p:pic>
      <p:sp>
        <p:nvSpPr>
          <p:cNvPr id="190" name="Google Shape;190;p29"/>
          <p:cNvSpPr txBox="1"/>
          <p:nvPr/>
        </p:nvSpPr>
        <p:spPr>
          <a:xfrm>
            <a:off x="8528050" y="2972125"/>
            <a:ext cx="703500" cy="2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2AC3F3"/>
                </a:solidFill>
                <a:latin typeface="Montserrat"/>
                <a:ea typeface="Montserrat"/>
                <a:cs typeface="Montserrat"/>
                <a:sym typeface="Montserrat"/>
              </a:rPr>
              <a:t>GLOBAL</a:t>
            </a:r>
            <a:endParaRPr b="1" sz="800">
              <a:solidFill>
                <a:srgbClr val="2AC3F3"/>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711950" y="58865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Conclusion</a:t>
            </a:r>
            <a:endParaRPr/>
          </a:p>
        </p:txBody>
      </p:sp>
      <p:sp>
        <p:nvSpPr>
          <p:cNvPr id="196" name="Google Shape;196;p30"/>
          <p:cNvSpPr txBox="1"/>
          <p:nvPr>
            <p:ph idx="1" type="body"/>
          </p:nvPr>
        </p:nvSpPr>
        <p:spPr>
          <a:xfrm>
            <a:off x="540125" y="1363575"/>
            <a:ext cx="7185000" cy="3282900"/>
          </a:xfrm>
          <a:prstGeom prst="rect">
            <a:avLst/>
          </a:prstGeom>
        </p:spPr>
        <p:txBody>
          <a:bodyPr anchorCtr="0" anchor="t" bIns="0" lIns="0" spcFirstLastPara="1" rIns="0" wrap="square" tIns="0">
            <a:noAutofit/>
          </a:bodyPr>
          <a:lstStyle/>
          <a:p>
            <a:pPr indent="-298450" lvl="0" marL="457200" rtl="0" algn="l">
              <a:lnSpc>
                <a:spcPct val="200000"/>
              </a:lnSpc>
              <a:spcBef>
                <a:spcPts val="0"/>
              </a:spcBef>
              <a:spcAft>
                <a:spcPts val="0"/>
              </a:spcAft>
              <a:buClr>
                <a:srgbClr val="000000"/>
              </a:buClr>
              <a:buSzPts val="1100"/>
              <a:buFont typeface="Montserrat"/>
              <a:buChar char="●"/>
            </a:pPr>
            <a:r>
              <a:rPr lang="en" sz="1100">
                <a:solidFill>
                  <a:srgbClr val="000000"/>
                </a:solidFill>
                <a:latin typeface="Montserrat"/>
                <a:ea typeface="Montserrat"/>
                <a:cs typeface="Montserrat"/>
                <a:sym typeface="Montserrat"/>
              </a:rPr>
              <a:t>Different distribution strategies differ in terms of cost, commitment, risk, return, and control.</a:t>
            </a:r>
            <a:endParaRPr sz="1100">
              <a:solidFill>
                <a:srgbClr val="000000"/>
              </a:solidFill>
              <a:latin typeface="Montserrat"/>
              <a:ea typeface="Montserrat"/>
              <a:cs typeface="Montserrat"/>
              <a:sym typeface="Montserrat"/>
            </a:endParaRPr>
          </a:p>
          <a:p>
            <a:pPr indent="-298450" lvl="0" marL="457200" rtl="0" algn="l">
              <a:lnSpc>
                <a:spcPct val="200000"/>
              </a:lnSpc>
              <a:spcBef>
                <a:spcPts val="0"/>
              </a:spcBef>
              <a:spcAft>
                <a:spcPts val="0"/>
              </a:spcAft>
              <a:buClr>
                <a:srgbClr val="000000"/>
              </a:buClr>
              <a:buSzPts val="1100"/>
              <a:buFont typeface="Montserrat"/>
              <a:buChar char="●"/>
            </a:pPr>
            <a:r>
              <a:rPr lang="en" sz="1100">
                <a:solidFill>
                  <a:srgbClr val="000000"/>
                </a:solidFill>
                <a:latin typeface="Montserrat"/>
                <a:ea typeface="Montserrat"/>
                <a:cs typeface="Montserrat"/>
                <a:sym typeface="Montserrat"/>
              </a:rPr>
              <a:t>EXW allows the buyers to control the entire shipment process and outlines the costs upfront where  cost and liabilities fall within the buyer  allowing minimum responsibilities and cost to the seller.</a:t>
            </a:r>
            <a:endParaRPr sz="1100">
              <a:solidFill>
                <a:srgbClr val="000000"/>
              </a:solidFill>
              <a:latin typeface="Montserrat"/>
              <a:ea typeface="Montserrat"/>
              <a:cs typeface="Montserrat"/>
              <a:sym typeface="Montserrat"/>
            </a:endParaRPr>
          </a:p>
          <a:p>
            <a:pPr indent="-298450" lvl="0" marL="457200" rtl="0" algn="l">
              <a:lnSpc>
                <a:spcPct val="200000"/>
              </a:lnSpc>
              <a:spcBef>
                <a:spcPts val="0"/>
              </a:spcBef>
              <a:spcAft>
                <a:spcPts val="0"/>
              </a:spcAft>
              <a:buClr>
                <a:srgbClr val="000000"/>
              </a:buClr>
              <a:buSzPts val="1100"/>
              <a:buFont typeface="Montserrat"/>
              <a:buChar char="●"/>
            </a:pPr>
            <a:r>
              <a:rPr lang="en" sz="1100">
                <a:solidFill>
                  <a:srgbClr val="000000"/>
                </a:solidFill>
                <a:latin typeface="Montserrat"/>
                <a:ea typeface="Montserrat"/>
                <a:cs typeface="Montserrat"/>
                <a:sym typeface="Montserrat"/>
              </a:rPr>
              <a:t>Both Turkey and Oman have a strong demand for Pure and Clean products making EXW the easiest and most cost-effective mode of entry.</a:t>
            </a:r>
            <a:endParaRPr sz="1100">
              <a:solidFill>
                <a:srgbClr val="000000"/>
              </a:solidFill>
              <a:latin typeface="Montserrat"/>
              <a:ea typeface="Montserrat"/>
              <a:cs typeface="Montserrat"/>
              <a:sym typeface="Montserrat"/>
            </a:endParaRPr>
          </a:p>
          <a:p>
            <a:pPr indent="-298450" lvl="0" marL="457200" rtl="0" algn="l">
              <a:lnSpc>
                <a:spcPct val="200000"/>
              </a:lnSpc>
              <a:spcBef>
                <a:spcPts val="0"/>
              </a:spcBef>
              <a:spcAft>
                <a:spcPts val="0"/>
              </a:spcAft>
              <a:buClr>
                <a:srgbClr val="000000"/>
              </a:buClr>
              <a:buSzPts val="1100"/>
              <a:buFont typeface="Montserrat"/>
              <a:buChar char="●"/>
            </a:pPr>
            <a:r>
              <a:rPr lang="en" sz="1100">
                <a:solidFill>
                  <a:srgbClr val="000000"/>
                </a:solidFill>
                <a:latin typeface="Montserrat"/>
                <a:ea typeface="Montserrat"/>
                <a:cs typeface="Montserrat"/>
                <a:sym typeface="Montserrat"/>
              </a:rPr>
              <a:t>Minimum cost, risk, and responsibilities for Pure and Clean by using EXW.</a:t>
            </a:r>
            <a:endParaRPr sz="1100">
              <a:solidFill>
                <a:srgbClr val="000000"/>
              </a:solidFill>
              <a:latin typeface="Montserrat"/>
              <a:ea typeface="Montserrat"/>
              <a:cs typeface="Montserrat"/>
              <a:sym typeface="Montserrat"/>
            </a:endParaRPr>
          </a:p>
          <a:p>
            <a:pPr indent="-298450" lvl="0" marL="457200" rtl="0" algn="l">
              <a:lnSpc>
                <a:spcPct val="200000"/>
              </a:lnSpc>
              <a:spcBef>
                <a:spcPts val="0"/>
              </a:spcBef>
              <a:spcAft>
                <a:spcPts val="0"/>
              </a:spcAft>
              <a:buClr>
                <a:srgbClr val="000000"/>
              </a:buClr>
              <a:buSzPts val="1100"/>
              <a:buFont typeface="Montserrat"/>
              <a:buChar char="●"/>
            </a:pPr>
            <a:r>
              <a:rPr lang="en" sz="1100">
                <a:solidFill>
                  <a:srgbClr val="000000"/>
                </a:solidFill>
                <a:latin typeface="Montserrat"/>
                <a:ea typeface="Montserrat"/>
                <a:cs typeface="Montserrat"/>
                <a:sym typeface="Montserrat"/>
              </a:rPr>
              <a:t>Direct exporting should be reevaluated if the Middle Eastern market proves to be successful.</a:t>
            </a:r>
            <a:endParaRPr sz="1100">
              <a:solidFill>
                <a:srgbClr val="000000"/>
              </a:solidFill>
              <a:latin typeface="Montserrat"/>
              <a:ea typeface="Montserrat"/>
              <a:cs typeface="Montserrat"/>
              <a:sym typeface="Montserrat"/>
            </a:endParaRPr>
          </a:p>
          <a:p>
            <a:pPr indent="-298450" lvl="0" marL="457200" rtl="0" algn="l">
              <a:lnSpc>
                <a:spcPct val="200000"/>
              </a:lnSpc>
              <a:spcBef>
                <a:spcPts val="0"/>
              </a:spcBef>
              <a:spcAft>
                <a:spcPts val="0"/>
              </a:spcAft>
              <a:buClr>
                <a:srgbClr val="000000"/>
              </a:buClr>
              <a:buSzPts val="1100"/>
              <a:buFont typeface="Montserrat"/>
              <a:buChar char="●"/>
            </a:pPr>
            <a:r>
              <a:rPr lang="en" sz="1100">
                <a:solidFill>
                  <a:srgbClr val="000000"/>
                </a:solidFill>
                <a:latin typeface="Montserrat"/>
                <a:ea typeface="Montserrat"/>
                <a:cs typeface="Montserrat"/>
                <a:sym typeface="Montserrat"/>
              </a:rPr>
              <a:t>Direct exporting would allow Pure and Clean to acquire knowledge on how trade is conducted overseas and give them better control over distribution.</a:t>
            </a:r>
            <a:endParaRPr sz="1100">
              <a:solidFill>
                <a:srgbClr val="000000"/>
              </a:solidFill>
              <a:latin typeface="Montserrat"/>
              <a:ea typeface="Montserrat"/>
              <a:cs typeface="Montserrat"/>
              <a:sym typeface="Montserrat"/>
            </a:endParaRPr>
          </a:p>
          <a:p>
            <a:pPr indent="457200" lvl="0" marL="0" rtl="0" algn="l">
              <a:lnSpc>
                <a:spcPct val="200000"/>
              </a:lnSpc>
              <a:spcBef>
                <a:spcPts val="0"/>
              </a:spcBef>
              <a:spcAft>
                <a:spcPts val="0"/>
              </a:spcAft>
              <a:buNone/>
            </a:pPr>
            <a:r>
              <a:t/>
            </a:r>
            <a:endParaRPr sz="1100">
              <a:solidFill>
                <a:srgbClr val="000000"/>
              </a:solidFill>
              <a:latin typeface="Times New Roman"/>
              <a:ea typeface="Times New Roman"/>
              <a:cs typeface="Times New Roman"/>
              <a:sym typeface="Times New Roman"/>
            </a:endParaRPr>
          </a:p>
        </p:txBody>
      </p:sp>
      <p:sp>
        <p:nvSpPr>
          <p:cNvPr id="197" name="Google Shape;197;p3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98" name="Google Shape;198;p30"/>
          <p:cNvPicPr preferRelativeResize="0"/>
          <p:nvPr/>
        </p:nvPicPr>
        <p:blipFill>
          <a:blip r:embed="rId3">
            <a:alphaModFix/>
          </a:blip>
          <a:stretch>
            <a:fillRect/>
          </a:stretch>
        </p:blipFill>
        <p:spPr>
          <a:xfrm>
            <a:off x="6982575" y="2982025"/>
            <a:ext cx="2161425" cy="2161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grpSp>
        <p:nvGrpSpPr>
          <p:cNvPr id="204" name="Google Shape;204;p31"/>
          <p:cNvGrpSpPr/>
          <p:nvPr/>
        </p:nvGrpSpPr>
        <p:grpSpPr>
          <a:xfrm>
            <a:off x="828048" y="883445"/>
            <a:ext cx="7326850" cy="1036079"/>
            <a:chOff x="1354401" y="686226"/>
            <a:chExt cx="4546885" cy="857965"/>
          </a:xfrm>
        </p:grpSpPr>
        <p:sp>
          <p:nvSpPr>
            <p:cNvPr id="205" name="Google Shape;205;p31"/>
            <p:cNvSpPr/>
            <p:nvPr/>
          </p:nvSpPr>
          <p:spPr>
            <a:xfrm>
              <a:off x="1372277" y="799428"/>
              <a:ext cx="4529009" cy="667311"/>
            </a:xfrm>
            <a:custGeom>
              <a:rect b="b" l="l" r="r" t="t"/>
              <a:pathLst>
                <a:path extrusionOk="0" h="24004" w="162914">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rgbClr val="000000">
                <a:alpha val="32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1"/>
            <p:cNvSpPr/>
            <p:nvPr/>
          </p:nvSpPr>
          <p:spPr>
            <a:xfrm>
              <a:off x="1354401" y="781553"/>
              <a:ext cx="4529009" cy="667311"/>
            </a:xfrm>
            <a:custGeom>
              <a:rect b="b" l="l" r="r" t="t"/>
              <a:pathLst>
                <a:path extrusionOk="0" h="24004" w="162914">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1"/>
            <p:cNvSpPr/>
            <p:nvPr/>
          </p:nvSpPr>
          <p:spPr>
            <a:xfrm>
              <a:off x="1706573" y="686226"/>
              <a:ext cx="738146" cy="95354"/>
            </a:xfrm>
            <a:custGeom>
              <a:rect b="b" l="l" r="r" t="t"/>
              <a:pathLst>
                <a:path extrusionOk="0" h="3430" w="26552">
                  <a:moveTo>
                    <a:pt x="620" y="1"/>
                  </a:moveTo>
                  <a:lnTo>
                    <a:pt x="1" y="3430"/>
                  </a:lnTo>
                  <a:lnTo>
                    <a:pt x="25873" y="3430"/>
                  </a:lnTo>
                  <a:lnTo>
                    <a:pt x="26552"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1"/>
            <p:cNvSpPr/>
            <p:nvPr/>
          </p:nvSpPr>
          <p:spPr>
            <a:xfrm>
              <a:off x="1421594" y="1448838"/>
              <a:ext cx="738146" cy="95354"/>
            </a:xfrm>
            <a:custGeom>
              <a:rect b="b" l="l" r="r" t="t"/>
              <a:pathLst>
                <a:path extrusionOk="0" h="3430" w="26552">
                  <a:moveTo>
                    <a:pt x="620" y="1"/>
                  </a:moveTo>
                  <a:lnTo>
                    <a:pt x="1" y="3430"/>
                  </a:lnTo>
                  <a:lnTo>
                    <a:pt x="25921" y="3430"/>
                  </a:lnTo>
                  <a:lnTo>
                    <a:pt x="26552"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1"/>
            <p:cNvSpPr/>
            <p:nvPr/>
          </p:nvSpPr>
          <p:spPr>
            <a:xfrm>
              <a:off x="1461654" y="1448838"/>
              <a:ext cx="586858" cy="47705"/>
            </a:xfrm>
            <a:custGeom>
              <a:rect b="b" l="l" r="r" t="t"/>
              <a:pathLst>
                <a:path extrusionOk="0" h="1716" w="21110">
                  <a:moveTo>
                    <a:pt x="0" y="1"/>
                  </a:moveTo>
                  <a:lnTo>
                    <a:pt x="1393" y="1715"/>
                  </a:lnTo>
                  <a:lnTo>
                    <a:pt x="21110" y="1715"/>
                  </a:lnTo>
                  <a:lnTo>
                    <a:pt x="21110"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1"/>
            <p:cNvSpPr/>
            <p:nvPr/>
          </p:nvSpPr>
          <p:spPr>
            <a:xfrm>
              <a:off x="1796617" y="733903"/>
              <a:ext cx="604761" cy="47677"/>
            </a:xfrm>
            <a:custGeom>
              <a:rect b="b" l="l" r="r" t="t"/>
              <a:pathLst>
                <a:path extrusionOk="0" h="1715" w="21754">
                  <a:moveTo>
                    <a:pt x="596" y="0"/>
                  </a:moveTo>
                  <a:lnTo>
                    <a:pt x="0" y="1715"/>
                  </a:lnTo>
                  <a:lnTo>
                    <a:pt x="21753" y="1715"/>
                  </a:lnTo>
                  <a:lnTo>
                    <a:pt x="2031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1"/>
            <p:cNvSpPr/>
            <p:nvPr/>
          </p:nvSpPr>
          <p:spPr>
            <a:xfrm>
              <a:off x="1500380" y="733903"/>
              <a:ext cx="859270" cy="762637"/>
            </a:xfrm>
            <a:custGeom>
              <a:rect b="b" l="l" r="r" t="t"/>
              <a:pathLst>
                <a:path extrusionOk="0" h="27433" w="30909">
                  <a:moveTo>
                    <a:pt x="4977" y="0"/>
                  </a:moveTo>
                  <a:lnTo>
                    <a:pt x="0" y="27432"/>
                  </a:lnTo>
                  <a:lnTo>
                    <a:pt x="25932" y="27432"/>
                  </a:lnTo>
                  <a:lnTo>
                    <a:pt x="30909" y="0"/>
                  </a:lnTo>
                  <a:close/>
                </a:path>
              </a:pathLst>
            </a:cu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000">
                  <a:solidFill>
                    <a:schemeClr val="accent1"/>
                  </a:solidFill>
                  <a:latin typeface="Montserrat"/>
                  <a:ea typeface="Montserrat"/>
                  <a:cs typeface="Montserrat"/>
                  <a:sym typeface="Montserrat"/>
                </a:rPr>
                <a:t>1</a:t>
              </a:r>
              <a:endParaRPr b="1" sz="4000">
                <a:solidFill>
                  <a:schemeClr val="accent1"/>
                </a:solidFill>
                <a:latin typeface="Montserrat"/>
                <a:ea typeface="Montserrat"/>
                <a:cs typeface="Montserrat"/>
                <a:sym typeface="Montserrat"/>
              </a:endParaRPr>
            </a:p>
          </p:txBody>
        </p:sp>
        <p:sp>
          <p:nvSpPr>
            <p:cNvPr id="212" name="Google Shape;212;p31"/>
            <p:cNvSpPr txBox="1"/>
            <p:nvPr/>
          </p:nvSpPr>
          <p:spPr>
            <a:xfrm>
              <a:off x="2359649" y="797028"/>
              <a:ext cx="3412200" cy="625500"/>
            </a:xfrm>
            <a:prstGeom prst="rect">
              <a:avLst/>
            </a:prstGeom>
            <a:noFill/>
            <a:ln>
              <a:noFill/>
            </a:ln>
          </p:spPr>
          <p:txBody>
            <a:bodyPr anchorCtr="0" anchor="ctr" bIns="91425" lIns="91425" spcFirstLastPara="1" rIns="91425" wrap="square" tIns="91425">
              <a:noAutofit/>
            </a:bodyPr>
            <a:lstStyle/>
            <a:p>
              <a:pPr indent="0" lvl="0" marL="0" rtl="0" algn="just">
                <a:lnSpc>
                  <a:spcPct val="200000"/>
                </a:lnSpc>
                <a:spcBef>
                  <a:spcPts val="0"/>
                </a:spcBef>
                <a:spcAft>
                  <a:spcPts val="0"/>
                </a:spcAft>
                <a:buNone/>
              </a:pPr>
              <a:r>
                <a:rPr b="1" i="1" lang="en" sz="1100">
                  <a:solidFill>
                    <a:schemeClr val="lt1"/>
                  </a:solidFill>
                  <a:latin typeface="Montserrat"/>
                  <a:ea typeface="Montserrat"/>
                  <a:cs typeface="Montserrat"/>
                  <a:sym typeface="Montserrat"/>
                </a:rPr>
                <a:t>If you were the CEO of Pure and Clean, would you support the idea of overseas expansion?</a:t>
              </a:r>
              <a:endParaRPr b="1" sz="1100">
                <a:solidFill>
                  <a:schemeClr val="lt1"/>
                </a:solidFill>
                <a:latin typeface="Montserrat"/>
                <a:ea typeface="Montserrat"/>
                <a:cs typeface="Montserrat"/>
                <a:sym typeface="Montserrat"/>
              </a:endParaRPr>
            </a:p>
          </p:txBody>
        </p:sp>
      </p:grpSp>
      <p:sp>
        <p:nvSpPr>
          <p:cNvPr id="213" name="Google Shape;213;p31"/>
          <p:cNvSpPr txBox="1"/>
          <p:nvPr>
            <p:ph idx="4294967295" type="title"/>
          </p:nvPr>
        </p:nvSpPr>
        <p:spPr>
          <a:xfrm>
            <a:off x="690050" y="3155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lt1"/>
                </a:solidFill>
              </a:rPr>
              <a:t>Questions</a:t>
            </a:r>
            <a:endParaRPr>
              <a:solidFill>
                <a:schemeClr val="lt1"/>
              </a:solidFill>
            </a:endParaRPr>
          </a:p>
        </p:txBody>
      </p:sp>
      <p:grpSp>
        <p:nvGrpSpPr>
          <p:cNvPr id="214" name="Google Shape;214;p31"/>
          <p:cNvGrpSpPr/>
          <p:nvPr/>
        </p:nvGrpSpPr>
        <p:grpSpPr>
          <a:xfrm>
            <a:off x="827942" y="2287711"/>
            <a:ext cx="7349584" cy="1067480"/>
            <a:chOff x="1354401" y="686226"/>
            <a:chExt cx="4546885" cy="857965"/>
          </a:xfrm>
        </p:grpSpPr>
        <p:sp>
          <p:nvSpPr>
            <p:cNvPr id="215" name="Google Shape;215;p31"/>
            <p:cNvSpPr/>
            <p:nvPr/>
          </p:nvSpPr>
          <p:spPr>
            <a:xfrm>
              <a:off x="1372277" y="799428"/>
              <a:ext cx="4529009" cy="667311"/>
            </a:xfrm>
            <a:custGeom>
              <a:rect b="b" l="l" r="r" t="t"/>
              <a:pathLst>
                <a:path extrusionOk="0" h="24004" w="162914">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rgbClr val="000000">
                <a:alpha val="32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1"/>
            <p:cNvSpPr/>
            <p:nvPr/>
          </p:nvSpPr>
          <p:spPr>
            <a:xfrm>
              <a:off x="1354401" y="781553"/>
              <a:ext cx="4529009" cy="667311"/>
            </a:xfrm>
            <a:custGeom>
              <a:rect b="b" l="l" r="r" t="t"/>
              <a:pathLst>
                <a:path extrusionOk="0" h="24004" w="162914">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1"/>
            <p:cNvSpPr/>
            <p:nvPr/>
          </p:nvSpPr>
          <p:spPr>
            <a:xfrm>
              <a:off x="1706573" y="686226"/>
              <a:ext cx="738146" cy="95354"/>
            </a:xfrm>
            <a:custGeom>
              <a:rect b="b" l="l" r="r" t="t"/>
              <a:pathLst>
                <a:path extrusionOk="0" h="3430" w="26552">
                  <a:moveTo>
                    <a:pt x="620" y="1"/>
                  </a:moveTo>
                  <a:lnTo>
                    <a:pt x="1" y="3430"/>
                  </a:lnTo>
                  <a:lnTo>
                    <a:pt x="25873" y="3430"/>
                  </a:lnTo>
                  <a:lnTo>
                    <a:pt x="26552"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1"/>
            <p:cNvSpPr/>
            <p:nvPr/>
          </p:nvSpPr>
          <p:spPr>
            <a:xfrm>
              <a:off x="1421594" y="1448838"/>
              <a:ext cx="738146" cy="95354"/>
            </a:xfrm>
            <a:custGeom>
              <a:rect b="b" l="l" r="r" t="t"/>
              <a:pathLst>
                <a:path extrusionOk="0" h="3430" w="26552">
                  <a:moveTo>
                    <a:pt x="620" y="1"/>
                  </a:moveTo>
                  <a:lnTo>
                    <a:pt x="1" y="3430"/>
                  </a:lnTo>
                  <a:lnTo>
                    <a:pt x="25921" y="3430"/>
                  </a:lnTo>
                  <a:lnTo>
                    <a:pt x="26552"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1"/>
            <p:cNvSpPr/>
            <p:nvPr/>
          </p:nvSpPr>
          <p:spPr>
            <a:xfrm>
              <a:off x="1461654" y="1448838"/>
              <a:ext cx="586858" cy="47705"/>
            </a:xfrm>
            <a:custGeom>
              <a:rect b="b" l="l" r="r" t="t"/>
              <a:pathLst>
                <a:path extrusionOk="0" h="1716" w="21110">
                  <a:moveTo>
                    <a:pt x="0" y="1"/>
                  </a:moveTo>
                  <a:lnTo>
                    <a:pt x="1393" y="1715"/>
                  </a:lnTo>
                  <a:lnTo>
                    <a:pt x="21110" y="1715"/>
                  </a:lnTo>
                  <a:lnTo>
                    <a:pt x="21110"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1"/>
            <p:cNvSpPr/>
            <p:nvPr/>
          </p:nvSpPr>
          <p:spPr>
            <a:xfrm>
              <a:off x="1796617" y="733903"/>
              <a:ext cx="604761" cy="47677"/>
            </a:xfrm>
            <a:custGeom>
              <a:rect b="b" l="l" r="r" t="t"/>
              <a:pathLst>
                <a:path extrusionOk="0" h="1715" w="21754">
                  <a:moveTo>
                    <a:pt x="596" y="0"/>
                  </a:moveTo>
                  <a:lnTo>
                    <a:pt x="0" y="1715"/>
                  </a:lnTo>
                  <a:lnTo>
                    <a:pt x="21753" y="1715"/>
                  </a:lnTo>
                  <a:lnTo>
                    <a:pt x="20312"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1"/>
            <p:cNvSpPr/>
            <p:nvPr/>
          </p:nvSpPr>
          <p:spPr>
            <a:xfrm>
              <a:off x="1500380" y="733903"/>
              <a:ext cx="859270" cy="762637"/>
            </a:xfrm>
            <a:custGeom>
              <a:rect b="b" l="l" r="r" t="t"/>
              <a:pathLst>
                <a:path extrusionOk="0" h="27433" w="30909">
                  <a:moveTo>
                    <a:pt x="4977" y="0"/>
                  </a:moveTo>
                  <a:lnTo>
                    <a:pt x="0" y="27432"/>
                  </a:lnTo>
                  <a:lnTo>
                    <a:pt x="25932" y="27432"/>
                  </a:lnTo>
                  <a:lnTo>
                    <a:pt x="30909" y="0"/>
                  </a:lnTo>
                  <a:close/>
                </a:path>
              </a:pathLst>
            </a:cu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000">
                  <a:solidFill>
                    <a:schemeClr val="accent1"/>
                  </a:solidFill>
                  <a:latin typeface="Montserrat"/>
                  <a:ea typeface="Montserrat"/>
                  <a:cs typeface="Montserrat"/>
                  <a:sym typeface="Montserrat"/>
                </a:rPr>
                <a:t>2</a:t>
              </a:r>
              <a:endParaRPr b="1" sz="4000">
                <a:solidFill>
                  <a:schemeClr val="accent1"/>
                </a:solidFill>
                <a:latin typeface="Montserrat"/>
                <a:ea typeface="Montserrat"/>
                <a:cs typeface="Montserrat"/>
                <a:sym typeface="Montserrat"/>
              </a:endParaRPr>
            </a:p>
          </p:txBody>
        </p:sp>
        <p:sp>
          <p:nvSpPr>
            <p:cNvPr id="222" name="Google Shape;222;p31"/>
            <p:cNvSpPr txBox="1"/>
            <p:nvPr/>
          </p:nvSpPr>
          <p:spPr>
            <a:xfrm>
              <a:off x="2359649" y="797028"/>
              <a:ext cx="3412200" cy="625500"/>
            </a:xfrm>
            <a:prstGeom prst="rect">
              <a:avLst/>
            </a:prstGeom>
            <a:noFill/>
            <a:ln>
              <a:noFill/>
            </a:ln>
          </p:spPr>
          <p:txBody>
            <a:bodyPr anchorCtr="0" anchor="ctr" bIns="91425" lIns="91425" spcFirstLastPara="1" rIns="91425" wrap="square" tIns="91425">
              <a:noAutofit/>
            </a:bodyPr>
            <a:lstStyle/>
            <a:p>
              <a:pPr indent="0" lvl="0" marL="0" rtl="0" algn="just">
                <a:lnSpc>
                  <a:spcPct val="200000"/>
                </a:lnSpc>
                <a:spcBef>
                  <a:spcPts val="0"/>
                </a:spcBef>
                <a:spcAft>
                  <a:spcPts val="0"/>
                </a:spcAft>
                <a:buNone/>
              </a:pPr>
              <a:r>
                <a:rPr b="1" i="1" lang="en" sz="1100">
                  <a:solidFill>
                    <a:schemeClr val="lt1"/>
                  </a:solidFill>
                  <a:latin typeface="Montserrat"/>
                  <a:ea typeface="Montserrat"/>
                  <a:cs typeface="Montserrat"/>
                  <a:sym typeface="Montserrat"/>
                </a:rPr>
                <a:t>From a resource-based view, does Pure and Clean have the necessary resources and capabilities to participate in international trade? </a:t>
              </a:r>
              <a:endParaRPr b="1" sz="1100">
                <a:solidFill>
                  <a:schemeClr val="lt1"/>
                </a:solidFill>
                <a:latin typeface="Montserrat"/>
                <a:ea typeface="Montserrat"/>
                <a:cs typeface="Montserrat"/>
                <a:sym typeface="Montserrat"/>
              </a:endParaRPr>
            </a:p>
          </p:txBody>
        </p:sp>
      </p:grpSp>
      <p:grpSp>
        <p:nvGrpSpPr>
          <p:cNvPr id="223" name="Google Shape;223;p31"/>
          <p:cNvGrpSpPr/>
          <p:nvPr/>
        </p:nvGrpSpPr>
        <p:grpSpPr>
          <a:xfrm>
            <a:off x="827957" y="3676393"/>
            <a:ext cx="7372773" cy="1067480"/>
            <a:chOff x="1354401" y="686226"/>
            <a:chExt cx="4546885" cy="857965"/>
          </a:xfrm>
        </p:grpSpPr>
        <p:sp>
          <p:nvSpPr>
            <p:cNvPr id="224" name="Google Shape;224;p31"/>
            <p:cNvSpPr/>
            <p:nvPr/>
          </p:nvSpPr>
          <p:spPr>
            <a:xfrm>
              <a:off x="1372277" y="799428"/>
              <a:ext cx="4529009" cy="667311"/>
            </a:xfrm>
            <a:custGeom>
              <a:rect b="b" l="l" r="r" t="t"/>
              <a:pathLst>
                <a:path extrusionOk="0" h="24004" w="162914">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rgbClr val="000000">
                <a:alpha val="32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1"/>
            <p:cNvSpPr/>
            <p:nvPr/>
          </p:nvSpPr>
          <p:spPr>
            <a:xfrm>
              <a:off x="1354401" y="781553"/>
              <a:ext cx="4529009" cy="667311"/>
            </a:xfrm>
            <a:custGeom>
              <a:rect b="b" l="l" r="r" t="t"/>
              <a:pathLst>
                <a:path extrusionOk="0" h="24004" w="162914">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1"/>
            <p:cNvSpPr/>
            <p:nvPr/>
          </p:nvSpPr>
          <p:spPr>
            <a:xfrm>
              <a:off x="1706573" y="686226"/>
              <a:ext cx="738146" cy="95354"/>
            </a:xfrm>
            <a:custGeom>
              <a:rect b="b" l="l" r="r" t="t"/>
              <a:pathLst>
                <a:path extrusionOk="0" h="3430" w="26552">
                  <a:moveTo>
                    <a:pt x="620" y="1"/>
                  </a:moveTo>
                  <a:lnTo>
                    <a:pt x="1" y="3430"/>
                  </a:lnTo>
                  <a:lnTo>
                    <a:pt x="25873" y="3430"/>
                  </a:lnTo>
                  <a:lnTo>
                    <a:pt x="26552"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1"/>
            <p:cNvSpPr/>
            <p:nvPr/>
          </p:nvSpPr>
          <p:spPr>
            <a:xfrm>
              <a:off x="1421594" y="1448838"/>
              <a:ext cx="738146" cy="95354"/>
            </a:xfrm>
            <a:custGeom>
              <a:rect b="b" l="l" r="r" t="t"/>
              <a:pathLst>
                <a:path extrusionOk="0" h="3430" w="26552">
                  <a:moveTo>
                    <a:pt x="620" y="1"/>
                  </a:moveTo>
                  <a:lnTo>
                    <a:pt x="1" y="3430"/>
                  </a:lnTo>
                  <a:lnTo>
                    <a:pt x="25921" y="3430"/>
                  </a:lnTo>
                  <a:lnTo>
                    <a:pt x="26552"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1"/>
            <p:cNvSpPr/>
            <p:nvPr/>
          </p:nvSpPr>
          <p:spPr>
            <a:xfrm>
              <a:off x="1461654" y="1448838"/>
              <a:ext cx="586858" cy="47705"/>
            </a:xfrm>
            <a:custGeom>
              <a:rect b="b" l="l" r="r" t="t"/>
              <a:pathLst>
                <a:path extrusionOk="0" h="1716" w="21110">
                  <a:moveTo>
                    <a:pt x="0" y="1"/>
                  </a:moveTo>
                  <a:lnTo>
                    <a:pt x="1393" y="1715"/>
                  </a:lnTo>
                  <a:lnTo>
                    <a:pt x="21110" y="1715"/>
                  </a:lnTo>
                  <a:lnTo>
                    <a:pt x="21110"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1"/>
            <p:cNvSpPr/>
            <p:nvPr/>
          </p:nvSpPr>
          <p:spPr>
            <a:xfrm>
              <a:off x="1796617" y="733903"/>
              <a:ext cx="604761" cy="47677"/>
            </a:xfrm>
            <a:custGeom>
              <a:rect b="b" l="l" r="r" t="t"/>
              <a:pathLst>
                <a:path extrusionOk="0" h="1715" w="21754">
                  <a:moveTo>
                    <a:pt x="596" y="0"/>
                  </a:moveTo>
                  <a:lnTo>
                    <a:pt x="0" y="1715"/>
                  </a:lnTo>
                  <a:lnTo>
                    <a:pt x="21753" y="1715"/>
                  </a:lnTo>
                  <a:lnTo>
                    <a:pt x="20312"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1"/>
            <p:cNvSpPr/>
            <p:nvPr/>
          </p:nvSpPr>
          <p:spPr>
            <a:xfrm>
              <a:off x="1500380" y="733903"/>
              <a:ext cx="859270" cy="762637"/>
            </a:xfrm>
            <a:custGeom>
              <a:rect b="b" l="l" r="r" t="t"/>
              <a:pathLst>
                <a:path extrusionOk="0" h="27433" w="30909">
                  <a:moveTo>
                    <a:pt x="4977" y="0"/>
                  </a:moveTo>
                  <a:lnTo>
                    <a:pt x="0" y="27432"/>
                  </a:lnTo>
                  <a:lnTo>
                    <a:pt x="25932" y="27432"/>
                  </a:lnTo>
                  <a:lnTo>
                    <a:pt x="30909" y="0"/>
                  </a:lnTo>
                  <a:close/>
                </a:path>
              </a:pathLst>
            </a:cu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000">
                  <a:solidFill>
                    <a:schemeClr val="accent1"/>
                  </a:solidFill>
                  <a:latin typeface="Montserrat"/>
                  <a:ea typeface="Montserrat"/>
                  <a:cs typeface="Montserrat"/>
                  <a:sym typeface="Montserrat"/>
                </a:rPr>
                <a:t>3</a:t>
              </a:r>
              <a:endParaRPr b="1" sz="4000">
                <a:solidFill>
                  <a:schemeClr val="accent1"/>
                </a:solidFill>
                <a:latin typeface="Montserrat"/>
                <a:ea typeface="Montserrat"/>
                <a:cs typeface="Montserrat"/>
                <a:sym typeface="Montserrat"/>
              </a:endParaRPr>
            </a:p>
          </p:txBody>
        </p:sp>
        <p:sp>
          <p:nvSpPr>
            <p:cNvPr id="231" name="Google Shape;231;p31"/>
            <p:cNvSpPr txBox="1"/>
            <p:nvPr/>
          </p:nvSpPr>
          <p:spPr>
            <a:xfrm>
              <a:off x="2359649" y="797028"/>
              <a:ext cx="3412200" cy="625500"/>
            </a:xfrm>
            <a:prstGeom prst="rect">
              <a:avLst/>
            </a:prstGeom>
            <a:noFill/>
            <a:ln>
              <a:noFill/>
            </a:ln>
          </p:spPr>
          <p:txBody>
            <a:bodyPr anchorCtr="0" anchor="ctr" bIns="91425" lIns="91425" spcFirstLastPara="1" rIns="91425" wrap="square" tIns="91425">
              <a:noAutofit/>
            </a:bodyPr>
            <a:lstStyle/>
            <a:p>
              <a:pPr indent="0" lvl="0" marL="0" rtl="0" algn="just">
                <a:lnSpc>
                  <a:spcPct val="200000"/>
                </a:lnSpc>
                <a:spcBef>
                  <a:spcPts val="0"/>
                </a:spcBef>
                <a:spcAft>
                  <a:spcPts val="0"/>
                </a:spcAft>
                <a:buNone/>
              </a:pPr>
              <a:r>
                <a:rPr b="1" i="1" lang="en" sz="1100">
                  <a:solidFill>
                    <a:schemeClr val="lt1"/>
                  </a:solidFill>
                  <a:latin typeface="Montserrat"/>
                  <a:ea typeface="Montserrat"/>
                  <a:cs typeface="Montserrat"/>
                  <a:sym typeface="Montserrat"/>
                </a:rPr>
                <a:t>For Pure and Clean, how does the country-of-origin image affect Turkey and Oman's market?</a:t>
              </a:r>
              <a:endParaRPr b="1" sz="1100">
                <a:solidFill>
                  <a:schemeClr val="lt1"/>
                </a:solidFill>
                <a:latin typeface="Montserrat"/>
                <a:ea typeface="Montserrat"/>
                <a:cs typeface="Montserrat"/>
                <a:sym typeface="Montserrat"/>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Nicholas template">
  <a:themeElements>
    <a:clrScheme name="Custom 347">
      <a:dk1>
        <a:srgbClr val="1E2124"/>
      </a:dk1>
      <a:lt1>
        <a:srgbClr val="FFFFFF"/>
      </a:lt1>
      <a:dk2>
        <a:srgbClr val="7C8894"/>
      </a:dk2>
      <a:lt2>
        <a:srgbClr val="E6ECEE"/>
      </a:lt2>
      <a:accent1>
        <a:srgbClr val="2AC3F3"/>
      </a:accent1>
      <a:accent2>
        <a:srgbClr val="004591"/>
      </a:accent2>
      <a:accent3>
        <a:srgbClr val="6BD8B6"/>
      </a:accent3>
      <a:accent4>
        <a:srgbClr val="A9E04B"/>
      </a:accent4>
      <a:accent5>
        <a:srgbClr val="F3C744"/>
      </a:accent5>
      <a:accent6>
        <a:srgbClr val="F37768"/>
      </a:accent6>
      <a:hlink>
        <a:srgbClr val="003C7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