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8229600" cx="14630400"/>
  <p:notesSz cx="8229600" cy="14630400"/>
  <p:embeddedFontLst>
    <p:embeddedFont>
      <p:font typeface="Martel Sans"/>
      <p:regular r:id="rId19"/>
      <p:bold r:id="rId20"/>
    </p:embeddedFont>
    <p:embeddedFont>
      <p:font typeface="Kani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artelSans-bold.fntdata"/><Relationship Id="rId11" Type="http://schemas.openxmlformats.org/officeDocument/2006/relationships/slide" Target="slides/slide7.xml"/><Relationship Id="rId22" Type="http://schemas.openxmlformats.org/officeDocument/2006/relationships/font" Target="fonts/Kanit-bold.fntdata"/><Relationship Id="rId10" Type="http://schemas.openxmlformats.org/officeDocument/2006/relationships/slide" Target="slides/slide6.xml"/><Relationship Id="rId21" Type="http://schemas.openxmlformats.org/officeDocument/2006/relationships/font" Target="fonts/Kanit-regular.fntdata"/><Relationship Id="rId13" Type="http://schemas.openxmlformats.org/officeDocument/2006/relationships/slide" Target="slides/slide9.xml"/><Relationship Id="rId24" Type="http://schemas.openxmlformats.org/officeDocument/2006/relationships/font" Target="fonts/Kanit-boldItalic.fntdata"/><Relationship Id="rId12" Type="http://schemas.openxmlformats.org/officeDocument/2006/relationships/slide" Target="slides/slide8.xml"/><Relationship Id="rId23" Type="http://schemas.openxmlformats.org/officeDocument/2006/relationships/font" Target="fonts/Kani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MartelSans-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 name="Shape 11"/>
        <p:cNvGrpSpPr/>
        <p:nvPr/>
      </p:nvGrpSpPr>
      <p:grpSpPr>
        <a:xfrm>
          <a:off x="0" y="0"/>
          <a:ext cx="0" cy="0"/>
          <a:chOff x="0" y="0"/>
          <a:chExt cx="0" cy="0"/>
        </a:xfrm>
      </p:grpSpPr>
      <p:sp>
        <p:nvSpPr>
          <p:cNvPr id="12" name="Google Shape;12;g26faea734c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 name="Google Shape;13;g26faea734c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 name="Google Shape;14;g26faea734c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a271b51259323d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a271b51259323d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fa271b51259323d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a271b51259323d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a271b51259323d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fa271b51259323d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a271b51259323d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a271b51259323d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fa271b51259323d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a271b51259323d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a271b51259323d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fa271b51259323d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 name="Google Shape;2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 name="Google Shape;2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 name="Google Shape;3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 name="Google Shape;3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a271b51259323d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fa271b51259323d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fa271b51259323d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0"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sp>
        <p:nvSpPr>
          <p:cNvPr id="16" name="Google Shape;16;p3"/>
          <p:cNvSpPr txBox="1"/>
          <p:nvPr/>
        </p:nvSpPr>
        <p:spPr>
          <a:xfrm>
            <a:off x="2928750" y="3246600"/>
            <a:ext cx="8772900" cy="17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200"/>
              <a:t>Image Segmentation</a:t>
            </a:r>
            <a:endParaRPr sz="7200"/>
          </a:p>
        </p:txBody>
      </p:sp>
      <p:sp>
        <p:nvSpPr>
          <p:cNvPr id="17" name="Google Shape;17;p3"/>
          <p:cNvSpPr txBox="1"/>
          <p:nvPr/>
        </p:nvSpPr>
        <p:spPr>
          <a:xfrm>
            <a:off x="10368775" y="6455325"/>
            <a:ext cx="3825300" cy="918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2000"/>
              <a:t>Presented by</a:t>
            </a:r>
            <a:endParaRPr sz="2000"/>
          </a:p>
          <a:p>
            <a:pPr indent="0" lvl="0" marL="0" rtl="0" algn="l">
              <a:lnSpc>
                <a:spcPct val="150000"/>
              </a:lnSpc>
              <a:spcBef>
                <a:spcPts val="0"/>
              </a:spcBef>
              <a:spcAft>
                <a:spcPts val="0"/>
              </a:spcAft>
              <a:buNone/>
            </a:pPr>
            <a:r>
              <a:rPr lang="en-US" sz="2000"/>
              <a:t>		Sri Ram Kumar G</a:t>
            </a:r>
            <a:endParaRPr sz="2000"/>
          </a:p>
        </p:txBody>
      </p:sp>
      <p:sp>
        <p:nvSpPr>
          <p:cNvPr id="18" name="Google Shape;18;p3"/>
          <p:cNvSpPr/>
          <p:nvPr/>
        </p:nvSpPr>
        <p:spPr>
          <a:xfrm>
            <a:off x="6228825" y="4731400"/>
            <a:ext cx="2025900" cy="1509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p:nvPr/>
        </p:nvSpPr>
        <p:spPr>
          <a:xfrm>
            <a:off x="2038004" y="814750"/>
            <a:ext cx="90732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D45"/>
              </a:buClr>
              <a:buSzPts val="4374"/>
              <a:buFont typeface="Kanit"/>
              <a:buNone/>
            </a:pPr>
            <a:r>
              <a:rPr b="0" i="0" lang="en-US" sz="4374" u="none" cap="none" strike="noStrike">
                <a:solidFill>
                  <a:srgbClr val="272D45"/>
                </a:solidFill>
                <a:latin typeface="Kanit"/>
                <a:ea typeface="Kanit"/>
                <a:cs typeface="Kanit"/>
                <a:sym typeface="Kanit"/>
              </a:rPr>
              <a:t>Results</a:t>
            </a:r>
            <a:endParaRPr b="0" i="0" sz="4374" u="none" cap="none" strike="noStrike">
              <a:solidFill>
                <a:schemeClr val="dk1"/>
              </a:solidFill>
              <a:latin typeface="Calibri"/>
              <a:ea typeface="Calibri"/>
              <a:cs typeface="Calibri"/>
              <a:sym typeface="Calibri"/>
            </a:endParaRPr>
          </a:p>
        </p:txBody>
      </p:sp>
      <p:pic>
        <p:nvPicPr>
          <p:cNvPr id="158" name="Google Shape;158;p12"/>
          <p:cNvPicPr preferRelativeResize="0"/>
          <p:nvPr/>
        </p:nvPicPr>
        <p:blipFill rotWithShape="1">
          <a:blip r:embed="rId3">
            <a:alphaModFix/>
          </a:blip>
          <a:srcRect b="0" l="763" r="1321" t="0"/>
          <a:stretch/>
        </p:blipFill>
        <p:spPr>
          <a:xfrm>
            <a:off x="1357500" y="2274475"/>
            <a:ext cx="5400000" cy="4257675"/>
          </a:xfrm>
          <a:prstGeom prst="rect">
            <a:avLst/>
          </a:prstGeom>
          <a:noFill/>
          <a:ln>
            <a:noFill/>
          </a:ln>
        </p:spPr>
      </p:pic>
      <p:pic>
        <p:nvPicPr>
          <p:cNvPr id="159" name="Google Shape;159;p12"/>
          <p:cNvPicPr preferRelativeResize="0"/>
          <p:nvPr/>
        </p:nvPicPr>
        <p:blipFill>
          <a:blip r:embed="rId4">
            <a:alphaModFix/>
          </a:blip>
          <a:stretch>
            <a:fillRect/>
          </a:stretch>
        </p:blipFill>
        <p:spPr>
          <a:xfrm>
            <a:off x="7777100" y="2298288"/>
            <a:ext cx="5429250" cy="4210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p:nvPr/>
        </p:nvSpPr>
        <p:spPr>
          <a:xfrm>
            <a:off x="2038004" y="814750"/>
            <a:ext cx="90732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D45"/>
              </a:buClr>
              <a:buSzPts val="4374"/>
              <a:buFont typeface="Kanit"/>
              <a:buNone/>
            </a:pPr>
            <a:r>
              <a:rPr b="0" i="0" lang="en-US" sz="4374" u="none" cap="none" strike="noStrike">
                <a:solidFill>
                  <a:srgbClr val="272D45"/>
                </a:solidFill>
                <a:latin typeface="Kanit"/>
                <a:ea typeface="Kanit"/>
                <a:cs typeface="Kanit"/>
                <a:sym typeface="Kanit"/>
              </a:rPr>
              <a:t>Results</a:t>
            </a:r>
            <a:endParaRPr b="0" i="0" sz="4374" u="none" cap="none" strike="noStrike">
              <a:solidFill>
                <a:schemeClr val="dk1"/>
              </a:solidFill>
              <a:latin typeface="Calibri"/>
              <a:ea typeface="Calibri"/>
              <a:cs typeface="Calibri"/>
              <a:sym typeface="Calibri"/>
            </a:endParaRPr>
          </a:p>
        </p:txBody>
      </p:sp>
      <p:pic>
        <p:nvPicPr>
          <p:cNvPr id="166" name="Google Shape;166;p13"/>
          <p:cNvPicPr preferRelativeResize="0"/>
          <p:nvPr/>
        </p:nvPicPr>
        <p:blipFill>
          <a:blip r:embed="rId3">
            <a:alphaModFix/>
          </a:blip>
          <a:stretch>
            <a:fillRect/>
          </a:stretch>
        </p:blipFill>
        <p:spPr>
          <a:xfrm>
            <a:off x="1389225" y="2019300"/>
            <a:ext cx="5400675" cy="4343400"/>
          </a:xfrm>
          <a:prstGeom prst="rect">
            <a:avLst/>
          </a:prstGeom>
          <a:noFill/>
          <a:ln>
            <a:noFill/>
          </a:ln>
        </p:spPr>
      </p:pic>
      <p:pic>
        <p:nvPicPr>
          <p:cNvPr id="167" name="Google Shape;167;p13"/>
          <p:cNvPicPr preferRelativeResize="0"/>
          <p:nvPr/>
        </p:nvPicPr>
        <p:blipFill>
          <a:blip r:embed="rId4">
            <a:alphaModFix/>
          </a:blip>
          <a:stretch>
            <a:fillRect/>
          </a:stretch>
        </p:blipFill>
        <p:spPr>
          <a:xfrm>
            <a:off x="7994325" y="2038350"/>
            <a:ext cx="5419725" cy="4305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p:nvPr/>
        </p:nvSpPr>
        <p:spPr>
          <a:xfrm>
            <a:off x="2038004" y="814750"/>
            <a:ext cx="90732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D45"/>
              </a:buClr>
              <a:buSzPts val="4374"/>
              <a:buFont typeface="Kanit"/>
              <a:buNone/>
            </a:pPr>
            <a:r>
              <a:rPr b="0" i="0" lang="en-US" sz="4374" u="none" cap="none" strike="noStrike">
                <a:solidFill>
                  <a:srgbClr val="272D45"/>
                </a:solidFill>
                <a:latin typeface="Kanit"/>
                <a:ea typeface="Kanit"/>
                <a:cs typeface="Kanit"/>
                <a:sym typeface="Kanit"/>
              </a:rPr>
              <a:t>Results</a:t>
            </a:r>
            <a:endParaRPr b="0" i="0" sz="4374" u="none" cap="none" strike="noStrike">
              <a:solidFill>
                <a:schemeClr val="dk1"/>
              </a:solidFill>
              <a:latin typeface="Calibri"/>
              <a:ea typeface="Calibri"/>
              <a:cs typeface="Calibri"/>
              <a:sym typeface="Calibri"/>
            </a:endParaRPr>
          </a:p>
        </p:txBody>
      </p:sp>
      <p:pic>
        <p:nvPicPr>
          <p:cNvPr id="174" name="Google Shape;174;p14"/>
          <p:cNvPicPr preferRelativeResize="0"/>
          <p:nvPr/>
        </p:nvPicPr>
        <p:blipFill>
          <a:blip r:embed="rId3">
            <a:alphaModFix/>
          </a:blip>
          <a:stretch>
            <a:fillRect/>
          </a:stretch>
        </p:blipFill>
        <p:spPr>
          <a:xfrm>
            <a:off x="381000" y="1909763"/>
            <a:ext cx="13868400" cy="4410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p:nvPr/>
        </p:nvSpPr>
        <p:spPr>
          <a:xfrm>
            <a:off x="2038004" y="814750"/>
            <a:ext cx="90732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D45"/>
              </a:buClr>
              <a:buSzPts val="4374"/>
              <a:buFont typeface="Kanit"/>
              <a:buNone/>
            </a:pPr>
            <a:r>
              <a:rPr b="0" i="0" lang="en-US" sz="4374" u="none" cap="none" strike="noStrike">
                <a:solidFill>
                  <a:srgbClr val="272D45"/>
                </a:solidFill>
                <a:latin typeface="Kanit"/>
                <a:ea typeface="Kanit"/>
                <a:cs typeface="Kanit"/>
                <a:sym typeface="Kanit"/>
              </a:rPr>
              <a:t>Results</a:t>
            </a:r>
            <a:endParaRPr b="0" i="0" sz="4374" u="none" cap="none" strike="noStrike">
              <a:solidFill>
                <a:schemeClr val="dk1"/>
              </a:solidFill>
              <a:latin typeface="Calibri"/>
              <a:ea typeface="Calibri"/>
              <a:cs typeface="Calibri"/>
              <a:sym typeface="Calibri"/>
            </a:endParaRPr>
          </a:p>
        </p:txBody>
      </p:sp>
      <p:pic>
        <p:nvPicPr>
          <p:cNvPr id="181" name="Google Shape;181;p15"/>
          <p:cNvPicPr preferRelativeResize="0"/>
          <p:nvPr/>
        </p:nvPicPr>
        <p:blipFill>
          <a:blip r:embed="rId3">
            <a:alphaModFix/>
          </a:blip>
          <a:stretch>
            <a:fillRect/>
          </a:stretch>
        </p:blipFill>
        <p:spPr>
          <a:xfrm>
            <a:off x="409575" y="1962150"/>
            <a:ext cx="13811250" cy="4305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p:nvPr/>
        </p:nvSpPr>
        <p:spPr>
          <a:xfrm>
            <a:off x="0" y="0"/>
            <a:ext cx="14630400" cy="8229600"/>
          </a:xfrm>
          <a:prstGeom prst="rect">
            <a:avLst/>
          </a:prstGeom>
          <a:solidFill>
            <a:srgbClr val="EB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2038004" y="814750"/>
            <a:ext cx="9073200" cy="694500"/>
          </a:xfrm>
          <a:prstGeom prst="rect">
            <a:avLst/>
          </a:prstGeom>
          <a:noFill/>
          <a:ln>
            <a:noFill/>
          </a:ln>
        </p:spPr>
        <p:txBody>
          <a:bodyPr anchorCtr="0" anchor="t" bIns="45700" lIns="91425" spcFirstLastPara="1" rIns="91425" wrap="square" tIns="45700">
            <a:noAutofit/>
          </a:bodyPr>
          <a:lstStyle/>
          <a:p>
            <a:pPr indent="0" lvl="0" marL="0" rtl="0" algn="l">
              <a:lnSpc>
                <a:spcPct val="125011"/>
              </a:lnSpc>
              <a:spcBef>
                <a:spcPts val="0"/>
              </a:spcBef>
              <a:spcAft>
                <a:spcPts val="0"/>
              </a:spcAft>
              <a:buClr>
                <a:schemeClr val="dk1"/>
              </a:buClr>
              <a:buSzPts val="1100"/>
              <a:buFont typeface="Arial"/>
              <a:buNone/>
            </a:pPr>
            <a:r>
              <a:rPr lang="en-US" sz="4374">
                <a:solidFill>
                  <a:srgbClr val="272D45"/>
                </a:solidFill>
                <a:latin typeface="Kanit"/>
                <a:ea typeface="Kanit"/>
                <a:cs typeface="Kanit"/>
                <a:sym typeface="Kanit"/>
              </a:rPr>
              <a:t>Conclusion</a:t>
            </a:r>
            <a:endParaRPr>
              <a:solidFill>
                <a:schemeClr val="dk1"/>
              </a:solidFill>
            </a:endParaRPr>
          </a:p>
          <a:p>
            <a:pPr indent="0" lvl="0" marL="0" marR="0" rtl="0" algn="l">
              <a:lnSpc>
                <a:spcPct val="125011"/>
              </a:lnSpc>
              <a:spcBef>
                <a:spcPts val="0"/>
              </a:spcBef>
              <a:spcAft>
                <a:spcPts val="0"/>
              </a:spcAft>
              <a:buClr>
                <a:srgbClr val="272D45"/>
              </a:buClr>
              <a:buSzPts val="4374"/>
              <a:buFont typeface="Kanit"/>
              <a:buNone/>
            </a:pPr>
            <a:r>
              <a:t/>
            </a:r>
            <a:endParaRPr sz="4374">
              <a:solidFill>
                <a:srgbClr val="272D45"/>
              </a:solidFill>
              <a:latin typeface="Kanit"/>
              <a:ea typeface="Kanit"/>
              <a:cs typeface="Kanit"/>
              <a:sym typeface="Kanit"/>
            </a:endParaRPr>
          </a:p>
        </p:txBody>
      </p:sp>
      <p:sp>
        <p:nvSpPr>
          <p:cNvPr id="190" name="Google Shape;190;p16"/>
          <p:cNvSpPr/>
          <p:nvPr/>
        </p:nvSpPr>
        <p:spPr>
          <a:xfrm>
            <a:off x="2037968" y="2124880"/>
            <a:ext cx="27774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D45"/>
              </a:buClr>
              <a:buSzPts val="2187"/>
              <a:buFont typeface="Kanit"/>
              <a:buNone/>
            </a:pPr>
            <a:r>
              <a:rPr b="0" i="0" lang="en-US" sz="2187" u="none" cap="none" strike="noStrike">
                <a:solidFill>
                  <a:srgbClr val="272D45"/>
                </a:solidFill>
                <a:latin typeface="Kanit"/>
                <a:ea typeface="Kanit"/>
                <a:cs typeface="Kanit"/>
                <a:sym typeface="Kanit"/>
              </a:rPr>
              <a:t>High Accuracy</a:t>
            </a:r>
            <a:endParaRPr b="0" i="0" sz="2187" u="none" cap="none" strike="noStrike">
              <a:solidFill>
                <a:schemeClr val="dk1"/>
              </a:solidFill>
              <a:latin typeface="Calibri"/>
              <a:ea typeface="Calibri"/>
              <a:cs typeface="Calibri"/>
              <a:sym typeface="Calibri"/>
            </a:endParaRPr>
          </a:p>
        </p:txBody>
      </p:sp>
      <p:sp>
        <p:nvSpPr>
          <p:cNvPr id="191" name="Google Shape;191;p16"/>
          <p:cNvSpPr/>
          <p:nvPr/>
        </p:nvSpPr>
        <p:spPr>
          <a:xfrm>
            <a:off x="2037981" y="3011412"/>
            <a:ext cx="3156300" cy="17769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C3249"/>
              </a:buClr>
              <a:buSzPts val="1750"/>
              <a:buFont typeface="Martel Sans"/>
              <a:buNone/>
            </a:pPr>
            <a:r>
              <a:rPr b="0" i="0" lang="en-US" sz="1750" u="none" cap="none" strike="noStrike">
                <a:solidFill>
                  <a:srgbClr val="2C3249"/>
                </a:solidFill>
                <a:latin typeface="Martel Sans"/>
                <a:ea typeface="Martel Sans"/>
                <a:cs typeface="Martel Sans"/>
                <a:sym typeface="Martel Sans"/>
              </a:rPr>
              <a:t>Our DeepLabV3+ model achieves F1-scores of 96% for people and 97% for vehicles, outperforming previous state-of-the-art approaches.</a:t>
            </a:r>
            <a:endParaRPr b="0" i="0" sz="1750" u="none" cap="none" strike="noStrike">
              <a:solidFill>
                <a:schemeClr val="dk1"/>
              </a:solidFill>
              <a:latin typeface="Calibri"/>
              <a:ea typeface="Calibri"/>
              <a:cs typeface="Calibri"/>
              <a:sym typeface="Calibri"/>
            </a:endParaRPr>
          </a:p>
        </p:txBody>
      </p:sp>
      <p:sp>
        <p:nvSpPr>
          <p:cNvPr id="192" name="Google Shape;192;p16"/>
          <p:cNvSpPr/>
          <p:nvPr/>
        </p:nvSpPr>
        <p:spPr>
          <a:xfrm>
            <a:off x="5743907" y="2048680"/>
            <a:ext cx="28425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D45"/>
              </a:buClr>
              <a:buSzPts val="2187"/>
              <a:buFont typeface="Kanit"/>
              <a:buNone/>
            </a:pPr>
            <a:r>
              <a:rPr b="0" i="0" lang="en-US" sz="2187" u="none" cap="none" strike="noStrike">
                <a:solidFill>
                  <a:srgbClr val="272D45"/>
                </a:solidFill>
                <a:latin typeface="Kanit"/>
                <a:ea typeface="Kanit"/>
                <a:cs typeface="Kanit"/>
                <a:sym typeface="Kanit"/>
              </a:rPr>
              <a:t>Real-time Performance</a:t>
            </a:r>
            <a:endParaRPr b="0" i="0" sz="2187" u="none" cap="none" strike="noStrike">
              <a:solidFill>
                <a:schemeClr val="dk1"/>
              </a:solidFill>
              <a:latin typeface="Calibri"/>
              <a:ea typeface="Calibri"/>
              <a:cs typeface="Calibri"/>
              <a:sym typeface="Calibri"/>
            </a:endParaRPr>
          </a:p>
        </p:txBody>
      </p:sp>
      <p:sp>
        <p:nvSpPr>
          <p:cNvPr id="193" name="Google Shape;193;p16"/>
          <p:cNvSpPr/>
          <p:nvPr/>
        </p:nvSpPr>
        <p:spPr>
          <a:xfrm>
            <a:off x="5743920" y="3011412"/>
            <a:ext cx="3156300" cy="17769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C3249"/>
              </a:buClr>
              <a:buSzPts val="1750"/>
              <a:buFont typeface="Martel Sans"/>
              <a:buNone/>
            </a:pPr>
            <a:r>
              <a:rPr b="0" i="0" lang="en-US" sz="1750" u="none" cap="none" strike="noStrike">
                <a:solidFill>
                  <a:srgbClr val="2C3249"/>
                </a:solidFill>
                <a:latin typeface="Martel Sans"/>
                <a:ea typeface="Martel Sans"/>
                <a:cs typeface="Martel Sans"/>
                <a:sym typeface="Martel Sans"/>
              </a:rPr>
              <a:t>The optimized implementation can process images at over 50 frames per second, enabling real-time applications.</a:t>
            </a:r>
            <a:endParaRPr b="0" i="0" sz="1750" u="none" cap="none" strike="noStrike">
              <a:solidFill>
                <a:schemeClr val="dk1"/>
              </a:solidFill>
              <a:latin typeface="Calibri"/>
              <a:ea typeface="Calibri"/>
              <a:cs typeface="Calibri"/>
              <a:sym typeface="Calibri"/>
            </a:endParaRPr>
          </a:p>
        </p:txBody>
      </p:sp>
      <p:sp>
        <p:nvSpPr>
          <p:cNvPr id="194" name="Google Shape;194;p16"/>
          <p:cNvSpPr/>
          <p:nvPr/>
        </p:nvSpPr>
        <p:spPr>
          <a:xfrm>
            <a:off x="9449847" y="2124880"/>
            <a:ext cx="27774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D45"/>
              </a:buClr>
              <a:buSzPts val="2187"/>
              <a:buFont typeface="Kanit"/>
              <a:buNone/>
            </a:pPr>
            <a:r>
              <a:rPr b="0" i="0" lang="en-US" sz="2187" u="none" cap="none" strike="noStrike">
                <a:solidFill>
                  <a:srgbClr val="272D45"/>
                </a:solidFill>
                <a:latin typeface="Kanit"/>
                <a:ea typeface="Kanit"/>
                <a:cs typeface="Kanit"/>
                <a:sym typeface="Kanit"/>
              </a:rPr>
              <a:t>Robust to Variations</a:t>
            </a:r>
            <a:endParaRPr b="0" i="0" sz="2187" u="none" cap="none" strike="noStrike">
              <a:solidFill>
                <a:schemeClr val="dk1"/>
              </a:solidFill>
              <a:latin typeface="Calibri"/>
              <a:ea typeface="Calibri"/>
              <a:cs typeface="Calibri"/>
              <a:sym typeface="Calibri"/>
            </a:endParaRPr>
          </a:p>
        </p:txBody>
      </p:sp>
      <p:sp>
        <p:nvSpPr>
          <p:cNvPr id="195" name="Google Shape;195;p16"/>
          <p:cNvSpPr/>
          <p:nvPr/>
        </p:nvSpPr>
        <p:spPr>
          <a:xfrm>
            <a:off x="9449860" y="3011412"/>
            <a:ext cx="3156300" cy="1421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C3249"/>
              </a:buClr>
              <a:buSzPts val="1750"/>
              <a:buFont typeface="Martel Sans"/>
              <a:buNone/>
            </a:pPr>
            <a:r>
              <a:rPr b="0" i="0" lang="en-US" sz="1750" u="none" cap="none" strike="noStrike">
                <a:solidFill>
                  <a:srgbClr val="2C3249"/>
                </a:solidFill>
                <a:latin typeface="Martel Sans"/>
                <a:ea typeface="Martel Sans"/>
                <a:cs typeface="Martel Sans"/>
                <a:sym typeface="Martel Sans"/>
              </a:rPr>
              <a:t>The model maintains high accuracy even in challenging scenarios, demonstrating its versatility and reliability.</a:t>
            </a:r>
            <a:endParaRPr b="0" i="0" sz="1750" u="none" cap="none" strike="noStrike">
              <a:solidFill>
                <a:schemeClr val="dk1"/>
              </a:solidFill>
              <a:latin typeface="Calibri"/>
              <a:ea typeface="Calibri"/>
              <a:cs typeface="Calibri"/>
              <a:sym typeface="Calibri"/>
            </a:endParaRPr>
          </a:p>
        </p:txBody>
      </p:sp>
      <p:sp>
        <p:nvSpPr>
          <p:cNvPr id="196" name="Google Shape;196;p16"/>
          <p:cNvSpPr/>
          <p:nvPr/>
        </p:nvSpPr>
        <p:spPr>
          <a:xfrm>
            <a:off x="1830843" y="5837713"/>
            <a:ext cx="10554300" cy="1421700"/>
          </a:xfrm>
          <a:prstGeom prst="rect">
            <a:avLst/>
          </a:prstGeom>
          <a:noFill/>
          <a:ln>
            <a:noFill/>
          </a:ln>
        </p:spPr>
        <p:txBody>
          <a:bodyPr anchorCtr="0" anchor="t" bIns="45700" lIns="91425" spcFirstLastPara="1" rIns="91425" wrap="square" tIns="45700">
            <a:noAutofit/>
          </a:bodyPr>
          <a:lstStyle/>
          <a:p>
            <a:pPr indent="0" lvl="0" marL="0" marR="0" rtl="0" algn="just">
              <a:lnSpc>
                <a:spcPct val="159942"/>
              </a:lnSpc>
              <a:spcBef>
                <a:spcPts val="0"/>
              </a:spcBef>
              <a:spcAft>
                <a:spcPts val="0"/>
              </a:spcAft>
              <a:buClr>
                <a:srgbClr val="2C3249"/>
              </a:buClr>
              <a:buSzPts val="1750"/>
              <a:buFont typeface="Martel Sans"/>
              <a:buNone/>
            </a:pPr>
            <a:r>
              <a:rPr b="0" i="0" lang="en-US" sz="1750" u="none" cap="none" strike="noStrike">
                <a:solidFill>
                  <a:srgbClr val="2C3249"/>
                </a:solidFill>
                <a:latin typeface="Martel Sans"/>
                <a:ea typeface="Martel Sans"/>
                <a:cs typeface="Martel Sans"/>
                <a:sym typeface="Martel Sans"/>
              </a:rPr>
              <a:t>In conclusion, the DeepLabV3+ model we have developed provides an exceptional solution for multi-class semantic segmentation, with industry-leading accuracy, real-time performance, and robustness to variations. This technology has the potential to revolutionize a wide range of computer vision applications, from autonomous driving to video surveillance.</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sp>
        <p:nvSpPr>
          <p:cNvPr id="24" name="Google Shape;24;p4"/>
          <p:cNvSpPr/>
          <p:nvPr/>
        </p:nvSpPr>
        <p:spPr>
          <a:xfrm>
            <a:off x="0" y="0"/>
            <a:ext cx="14630400" cy="8229600"/>
          </a:xfrm>
          <a:prstGeom prst="rect">
            <a:avLst/>
          </a:prstGeom>
          <a:solidFill>
            <a:srgbClr val="EB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6" name="Google Shape;26;p4"/>
          <p:cNvPicPr preferRelativeResize="0"/>
          <p:nvPr/>
        </p:nvPicPr>
        <p:blipFill rotWithShape="1">
          <a:blip r:embed="rId3">
            <a:alphaModFix/>
          </a:blip>
          <a:srcRect b="0" l="0" r="0" t="0"/>
          <a:stretch/>
        </p:blipFill>
        <p:spPr>
          <a:xfrm>
            <a:off x="9151620" y="0"/>
            <a:ext cx="5486400" cy="8229600"/>
          </a:xfrm>
          <a:prstGeom prst="rect">
            <a:avLst/>
          </a:prstGeom>
          <a:noFill/>
          <a:ln>
            <a:noFill/>
          </a:ln>
        </p:spPr>
      </p:pic>
      <p:sp>
        <p:nvSpPr>
          <p:cNvPr id="27" name="Google Shape;27;p4"/>
          <p:cNvSpPr/>
          <p:nvPr/>
        </p:nvSpPr>
        <p:spPr>
          <a:xfrm>
            <a:off x="833199" y="1125260"/>
            <a:ext cx="7477500" cy="28746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272D45"/>
              </a:buClr>
              <a:buSzPts val="6036"/>
              <a:buFont typeface="Kanit"/>
              <a:buNone/>
            </a:pPr>
            <a:r>
              <a:rPr b="0" i="0" lang="en-US" sz="5536" u="none" cap="none" strike="noStrike">
                <a:solidFill>
                  <a:srgbClr val="272D45"/>
                </a:solidFill>
                <a:latin typeface="Kanit"/>
                <a:ea typeface="Kanit"/>
                <a:cs typeface="Kanit"/>
                <a:sym typeface="Kanit"/>
              </a:rPr>
              <a:t>Multi-class </a:t>
            </a:r>
            <a:r>
              <a:rPr b="0" i="0" lang="en-US" sz="5536" u="none" cap="none" strike="noStrike">
                <a:solidFill>
                  <a:srgbClr val="272D45"/>
                </a:solidFill>
                <a:latin typeface="Kanit"/>
                <a:ea typeface="Kanit"/>
                <a:cs typeface="Kanit"/>
                <a:sym typeface="Kanit"/>
              </a:rPr>
              <a:t>Semantic Segmentation </a:t>
            </a:r>
            <a:r>
              <a:rPr b="0" i="0" lang="en-US" sz="5536" u="none" cap="none" strike="noStrike">
                <a:solidFill>
                  <a:srgbClr val="272D45"/>
                </a:solidFill>
                <a:latin typeface="Kanit"/>
                <a:ea typeface="Kanit"/>
                <a:cs typeface="Kanit"/>
                <a:sym typeface="Kanit"/>
              </a:rPr>
              <a:t>using DeepLabV3+</a:t>
            </a:r>
            <a:endParaRPr b="0" i="0" sz="5536" u="none" cap="none" strike="noStrike">
              <a:solidFill>
                <a:schemeClr val="dk1"/>
              </a:solidFill>
              <a:latin typeface="Calibri"/>
              <a:ea typeface="Calibri"/>
              <a:cs typeface="Calibri"/>
              <a:sym typeface="Calibri"/>
            </a:endParaRPr>
          </a:p>
        </p:txBody>
      </p:sp>
      <p:sp>
        <p:nvSpPr>
          <p:cNvPr id="28" name="Google Shape;28;p4"/>
          <p:cNvSpPr/>
          <p:nvPr/>
        </p:nvSpPr>
        <p:spPr>
          <a:xfrm>
            <a:off x="833199" y="4333161"/>
            <a:ext cx="7477500" cy="2132400"/>
          </a:xfrm>
          <a:prstGeom prst="rect">
            <a:avLst/>
          </a:prstGeom>
          <a:noFill/>
          <a:ln>
            <a:noFill/>
          </a:ln>
        </p:spPr>
        <p:txBody>
          <a:bodyPr anchorCtr="0" anchor="t" bIns="45700" lIns="91425" spcFirstLastPara="1" rIns="91425" wrap="square" tIns="45700">
            <a:noAutofit/>
          </a:bodyPr>
          <a:lstStyle/>
          <a:p>
            <a:pPr indent="0" lvl="0" marL="0" marR="0" rtl="0" algn="just">
              <a:lnSpc>
                <a:spcPct val="159942"/>
              </a:lnSpc>
              <a:spcBef>
                <a:spcPts val="0"/>
              </a:spcBef>
              <a:spcAft>
                <a:spcPts val="0"/>
              </a:spcAft>
              <a:buClr>
                <a:srgbClr val="2C3249"/>
              </a:buClr>
              <a:buSzPts val="1750"/>
              <a:buFont typeface="Martel Sans"/>
              <a:buNone/>
            </a:pPr>
            <a:r>
              <a:rPr b="0" i="0" lang="en-US" sz="1750" u="none" cap="none" strike="noStrike">
                <a:solidFill>
                  <a:srgbClr val="2C3249"/>
                </a:solidFill>
                <a:latin typeface="Martel Sans"/>
                <a:ea typeface="Martel Sans"/>
                <a:cs typeface="Martel Sans"/>
                <a:sym typeface="Martel Sans"/>
              </a:rPr>
              <a:t>Accurately classifying and distinguishing between different objects in an image is a crucial challenge in computer vision. This presentation will explore how a state-of-the-art deep learning model, DeepLabV3+, can be leveraged to tackle the problem of multi-class semantic segmentation, with a focus on distinguishing between people and vehicles.</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5"/>
          <p:cNvSpPr/>
          <p:nvPr/>
        </p:nvSpPr>
        <p:spPr>
          <a:xfrm>
            <a:off x="0" y="0"/>
            <a:ext cx="14630400" cy="8229600"/>
          </a:xfrm>
          <a:prstGeom prst="rect">
            <a:avLst/>
          </a:prstGeom>
          <a:solidFill>
            <a:srgbClr val="EB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2037993" y="1993225"/>
            <a:ext cx="5554980"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D45"/>
              </a:buClr>
              <a:buSzPts val="4374"/>
              <a:buFont typeface="Kanit"/>
              <a:buNone/>
            </a:pPr>
            <a:r>
              <a:rPr b="0" i="0" lang="en-US" sz="4374" u="none" cap="none" strike="noStrike">
                <a:solidFill>
                  <a:srgbClr val="272D45"/>
                </a:solidFill>
                <a:latin typeface="Kanit"/>
                <a:ea typeface="Kanit"/>
                <a:cs typeface="Kanit"/>
                <a:sym typeface="Kanit"/>
              </a:rPr>
              <a:t>Agenda</a:t>
            </a:r>
            <a:endParaRPr b="0" i="0" sz="4374" u="none" cap="none" strike="noStrike">
              <a:solidFill>
                <a:schemeClr val="dk1"/>
              </a:solidFill>
              <a:latin typeface="Calibri"/>
              <a:ea typeface="Calibri"/>
              <a:cs typeface="Calibri"/>
              <a:sym typeface="Calibri"/>
            </a:endParaRPr>
          </a:p>
        </p:txBody>
      </p:sp>
      <p:sp>
        <p:nvSpPr>
          <p:cNvPr id="37" name="Google Shape;37;p5"/>
          <p:cNvSpPr/>
          <p:nvPr/>
        </p:nvSpPr>
        <p:spPr>
          <a:xfrm>
            <a:off x="2037993" y="3305532"/>
            <a:ext cx="499943" cy="499943"/>
          </a:xfrm>
          <a:prstGeom prst="roundRect">
            <a:avLst>
              <a:gd fmla="val 20000" name="adj"/>
            </a:avLst>
          </a:prstGeom>
          <a:solidFill>
            <a:srgbClr val="DFECE9"/>
          </a:solidFill>
          <a:ln cap="flat" cmpd="sng" w="9525">
            <a:solidFill>
              <a:srgbClr val="C5D2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2237303" y="3347204"/>
            <a:ext cx="101322"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2C3249"/>
              </a:buClr>
              <a:buSzPts val="2624"/>
              <a:buFont typeface="Kanit"/>
              <a:buNone/>
            </a:pPr>
            <a:r>
              <a:rPr b="0" i="0" lang="en-US" sz="2624" u="none" cap="none" strike="noStrike">
                <a:solidFill>
                  <a:srgbClr val="2C3249"/>
                </a:solidFill>
                <a:latin typeface="Kanit"/>
                <a:ea typeface="Kanit"/>
                <a:cs typeface="Kanit"/>
                <a:sym typeface="Kanit"/>
              </a:rPr>
              <a:t>1</a:t>
            </a:r>
            <a:endParaRPr b="0" i="0" sz="2624" u="none" cap="none" strike="noStrike">
              <a:solidFill>
                <a:schemeClr val="dk1"/>
              </a:solidFill>
              <a:latin typeface="Calibri"/>
              <a:ea typeface="Calibri"/>
              <a:cs typeface="Calibri"/>
              <a:sym typeface="Calibri"/>
            </a:endParaRPr>
          </a:p>
        </p:txBody>
      </p:sp>
      <p:sp>
        <p:nvSpPr>
          <p:cNvPr id="39" name="Google Shape;39;p5"/>
          <p:cNvSpPr/>
          <p:nvPr/>
        </p:nvSpPr>
        <p:spPr>
          <a:xfrm>
            <a:off x="2760107" y="3381851"/>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C3249"/>
              </a:buClr>
              <a:buSzPts val="2187"/>
              <a:buFont typeface="Kanit"/>
              <a:buNone/>
            </a:pPr>
            <a:r>
              <a:rPr b="0" i="0" lang="en-US" sz="2187" u="none" cap="none" strike="noStrike">
                <a:solidFill>
                  <a:srgbClr val="2C3249"/>
                </a:solidFill>
                <a:latin typeface="Kanit"/>
                <a:ea typeface="Kanit"/>
                <a:cs typeface="Kanit"/>
                <a:sym typeface="Kanit"/>
              </a:rPr>
              <a:t>Introduction</a:t>
            </a:r>
            <a:endParaRPr b="0" i="0" sz="2187" u="none" cap="none" strike="noStrike">
              <a:solidFill>
                <a:schemeClr val="dk1"/>
              </a:solidFill>
              <a:latin typeface="Calibri"/>
              <a:ea typeface="Calibri"/>
              <a:cs typeface="Calibri"/>
              <a:sym typeface="Calibri"/>
            </a:endParaRPr>
          </a:p>
        </p:txBody>
      </p:sp>
      <p:sp>
        <p:nvSpPr>
          <p:cNvPr id="40" name="Google Shape;40;p5"/>
          <p:cNvSpPr/>
          <p:nvPr/>
        </p:nvSpPr>
        <p:spPr>
          <a:xfrm>
            <a:off x="2760107" y="3862268"/>
            <a:ext cx="4444008" cy="710803"/>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C3249"/>
              </a:buClr>
              <a:buSzPts val="1750"/>
              <a:buFont typeface="Martel Sans"/>
              <a:buNone/>
            </a:pPr>
            <a:r>
              <a:rPr b="0" i="0" lang="en-US" sz="1750" u="none" cap="none" strike="noStrike">
                <a:solidFill>
                  <a:srgbClr val="2C3249"/>
                </a:solidFill>
                <a:latin typeface="Martel Sans"/>
                <a:ea typeface="Martel Sans"/>
                <a:cs typeface="Martel Sans"/>
                <a:sym typeface="Martel Sans"/>
              </a:rPr>
              <a:t>Overview of the problem and the approach</a:t>
            </a:r>
            <a:endParaRPr b="0" i="0" sz="1750" u="none" cap="none" strike="noStrike">
              <a:solidFill>
                <a:schemeClr val="dk1"/>
              </a:solidFill>
              <a:latin typeface="Calibri"/>
              <a:ea typeface="Calibri"/>
              <a:cs typeface="Calibri"/>
              <a:sym typeface="Calibri"/>
            </a:endParaRPr>
          </a:p>
        </p:txBody>
      </p:sp>
      <p:sp>
        <p:nvSpPr>
          <p:cNvPr id="41" name="Google Shape;41;p5"/>
          <p:cNvSpPr/>
          <p:nvPr/>
        </p:nvSpPr>
        <p:spPr>
          <a:xfrm>
            <a:off x="7426285" y="3305532"/>
            <a:ext cx="499943" cy="499943"/>
          </a:xfrm>
          <a:prstGeom prst="roundRect">
            <a:avLst>
              <a:gd fmla="val 20000" name="adj"/>
            </a:avLst>
          </a:prstGeom>
          <a:solidFill>
            <a:srgbClr val="DFECE9"/>
          </a:solidFill>
          <a:ln cap="flat" cmpd="sng" w="9525">
            <a:solidFill>
              <a:srgbClr val="C5D2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7591901" y="3347204"/>
            <a:ext cx="168712"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2C3249"/>
              </a:buClr>
              <a:buSzPts val="2624"/>
              <a:buFont typeface="Kanit"/>
              <a:buNone/>
            </a:pPr>
            <a:r>
              <a:rPr b="0" i="0" lang="en-US" sz="2624" u="none" cap="none" strike="noStrike">
                <a:solidFill>
                  <a:srgbClr val="2C3249"/>
                </a:solidFill>
                <a:latin typeface="Kanit"/>
                <a:ea typeface="Kanit"/>
                <a:cs typeface="Kanit"/>
                <a:sym typeface="Kanit"/>
              </a:rPr>
              <a:t>2</a:t>
            </a:r>
            <a:endParaRPr b="0" i="0" sz="2624" u="none" cap="none" strike="noStrike">
              <a:solidFill>
                <a:schemeClr val="dk1"/>
              </a:solidFill>
              <a:latin typeface="Calibri"/>
              <a:ea typeface="Calibri"/>
              <a:cs typeface="Calibri"/>
              <a:sym typeface="Calibri"/>
            </a:endParaRPr>
          </a:p>
        </p:txBody>
      </p:sp>
      <p:sp>
        <p:nvSpPr>
          <p:cNvPr id="43" name="Google Shape;43;p5"/>
          <p:cNvSpPr/>
          <p:nvPr/>
        </p:nvSpPr>
        <p:spPr>
          <a:xfrm>
            <a:off x="8148399" y="3381851"/>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C3249"/>
              </a:buClr>
              <a:buSzPts val="2187"/>
              <a:buFont typeface="Kanit"/>
              <a:buNone/>
            </a:pPr>
            <a:r>
              <a:rPr b="0" i="0" lang="en-US" sz="2187" u="none" cap="none" strike="noStrike">
                <a:solidFill>
                  <a:srgbClr val="2C3249"/>
                </a:solidFill>
                <a:latin typeface="Kanit"/>
                <a:ea typeface="Kanit"/>
                <a:cs typeface="Kanit"/>
                <a:sym typeface="Kanit"/>
              </a:rPr>
              <a:t>Problem Statement</a:t>
            </a:r>
            <a:endParaRPr b="0" i="0" sz="2187" u="none" cap="none" strike="noStrike">
              <a:solidFill>
                <a:schemeClr val="dk1"/>
              </a:solidFill>
              <a:latin typeface="Calibri"/>
              <a:ea typeface="Calibri"/>
              <a:cs typeface="Calibri"/>
              <a:sym typeface="Calibri"/>
            </a:endParaRPr>
          </a:p>
        </p:txBody>
      </p:sp>
      <p:sp>
        <p:nvSpPr>
          <p:cNvPr id="44" name="Google Shape;44;p5"/>
          <p:cNvSpPr/>
          <p:nvPr/>
        </p:nvSpPr>
        <p:spPr>
          <a:xfrm>
            <a:off x="8148399" y="3862268"/>
            <a:ext cx="4444008" cy="710803"/>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C3249"/>
              </a:buClr>
              <a:buSzPts val="1750"/>
              <a:buFont typeface="Martel Sans"/>
              <a:buNone/>
            </a:pPr>
            <a:r>
              <a:rPr b="0" i="0" lang="en-US" sz="1750" u="none" cap="none" strike="noStrike">
                <a:solidFill>
                  <a:srgbClr val="2C3249"/>
                </a:solidFill>
                <a:latin typeface="Martel Sans"/>
                <a:ea typeface="Martel Sans"/>
                <a:cs typeface="Martel Sans"/>
                <a:sym typeface="Martel Sans"/>
              </a:rPr>
              <a:t>Defining the key challenges in multi-class object segmentation</a:t>
            </a:r>
            <a:endParaRPr b="0" i="0" sz="1750" u="none" cap="none" strike="noStrike">
              <a:solidFill>
                <a:schemeClr val="dk1"/>
              </a:solidFill>
              <a:latin typeface="Calibri"/>
              <a:ea typeface="Calibri"/>
              <a:cs typeface="Calibri"/>
              <a:sym typeface="Calibri"/>
            </a:endParaRPr>
          </a:p>
        </p:txBody>
      </p:sp>
      <p:sp>
        <p:nvSpPr>
          <p:cNvPr id="45" name="Google Shape;45;p5"/>
          <p:cNvSpPr/>
          <p:nvPr/>
        </p:nvSpPr>
        <p:spPr>
          <a:xfrm>
            <a:off x="2037993" y="4968835"/>
            <a:ext cx="499943" cy="499943"/>
          </a:xfrm>
          <a:prstGeom prst="roundRect">
            <a:avLst>
              <a:gd fmla="val 20000" name="adj"/>
            </a:avLst>
          </a:prstGeom>
          <a:solidFill>
            <a:srgbClr val="DFECE9"/>
          </a:solidFill>
          <a:ln cap="flat" cmpd="sng" w="9525">
            <a:solidFill>
              <a:srgbClr val="C5D2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2202299" y="5010507"/>
            <a:ext cx="171331"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2C3249"/>
              </a:buClr>
              <a:buSzPts val="2624"/>
              <a:buFont typeface="Kanit"/>
              <a:buNone/>
            </a:pPr>
            <a:r>
              <a:rPr b="0" i="0" lang="en-US" sz="2624" u="none" cap="none" strike="noStrike">
                <a:solidFill>
                  <a:srgbClr val="2C3249"/>
                </a:solidFill>
                <a:latin typeface="Kanit"/>
                <a:ea typeface="Kanit"/>
                <a:cs typeface="Kanit"/>
                <a:sym typeface="Kanit"/>
              </a:rPr>
              <a:t>3</a:t>
            </a:r>
            <a:endParaRPr b="0" i="0" sz="2624" u="none" cap="none" strike="noStrike">
              <a:solidFill>
                <a:schemeClr val="dk1"/>
              </a:solidFill>
              <a:latin typeface="Calibri"/>
              <a:ea typeface="Calibri"/>
              <a:cs typeface="Calibri"/>
              <a:sym typeface="Calibri"/>
            </a:endParaRPr>
          </a:p>
        </p:txBody>
      </p:sp>
      <p:sp>
        <p:nvSpPr>
          <p:cNvPr id="47" name="Google Shape;47;p5"/>
          <p:cNvSpPr/>
          <p:nvPr/>
        </p:nvSpPr>
        <p:spPr>
          <a:xfrm>
            <a:off x="2760107" y="5045154"/>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C3249"/>
              </a:buClr>
              <a:buSzPts val="2187"/>
              <a:buFont typeface="Kanit"/>
              <a:buNone/>
            </a:pPr>
            <a:r>
              <a:rPr b="0" i="0" lang="en-US" sz="2187" u="none" cap="none" strike="noStrike">
                <a:solidFill>
                  <a:srgbClr val="2C3249"/>
                </a:solidFill>
                <a:latin typeface="Kanit"/>
                <a:ea typeface="Kanit"/>
                <a:cs typeface="Kanit"/>
                <a:sym typeface="Kanit"/>
              </a:rPr>
              <a:t>Project Overview</a:t>
            </a:r>
            <a:endParaRPr b="0" i="0" sz="2187" u="none" cap="none" strike="noStrike">
              <a:solidFill>
                <a:schemeClr val="dk1"/>
              </a:solidFill>
              <a:latin typeface="Calibri"/>
              <a:ea typeface="Calibri"/>
              <a:cs typeface="Calibri"/>
              <a:sym typeface="Calibri"/>
            </a:endParaRPr>
          </a:p>
        </p:txBody>
      </p:sp>
      <p:sp>
        <p:nvSpPr>
          <p:cNvPr id="48" name="Google Shape;48;p5"/>
          <p:cNvSpPr/>
          <p:nvPr/>
        </p:nvSpPr>
        <p:spPr>
          <a:xfrm>
            <a:off x="2760107" y="5525572"/>
            <a:ext cx="4444008" cy="710803"/>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C3249"/>
              </a:buClr>
              <a:buSzPts val="1750"/>
              <a:buFont typeface="Martel Sans"/>
              <a:buNone/>
            </a:pPr>
            <a:r>
              <a:rPr b="0" i="0" lang="en-US" sz="1750" u="none" cap="none" strike="noStrike">
                <a:solidFill>
                  <a:srgbClr val="2C3249"/>
                </a:solidFill>
                <a:latin typeface="Martel Sans"/>
                <a:ea typeface="Martel Sans"/>
                <a:cs typeface="Martel Sans"/>
                <a:sym typeface="Martel Sans"/>
              </a:rPr>
              <a:t>Outlining the objectives and scope of the project</a:t>
            </a:r>
            <a:endParaRPr b="0" i="0" sz="1750" u="none" cap="none" strike="noStrike">
              <a:solidFill>
                <a:schemeClr val="dk1"/>
              </a:solidFill>
              <a:latin typeface="Calibri"/>
              <a:ea typeface="Calibri"/>
              <a:cs typeface="Calibri"/>
              <a:sym typeface="Calibri"/>
            </a:endParaRPr>
          </a:p>
        </p:txBody>
      </p:sp>
      <p:sp>
        <p:nvSpPr>
          <p:cNvPr id="49" name="Google Shape;49;p5"/>
          <p:cNvSpPr/>
          <p:nvPr/>
        </p:nvSpPr>
        <p:spPr>
          <a:xfrm>
            <a:off x="7426285" y="4968835"/>
            <a:ext cx="499943" cy="499943"/>
          </a:xfrm>
          <a:prstGeom prst="roundRect">
            <a:avLst>
              <a:gd fmla="val 20000" name="adj"/>
            </a:avLst>
          </a:prstGeom>
          <a:solidFill>
            <a:srgbClr val="DFECE9"/>
          </a:solidFill>
          <a:ln cap="flat" cmpd="sng" w="9525">
            <a:solidFill>
              <a:srgbClr val="C5D2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7586067" y="5010507"/>
            <a:ext cx="180380"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2C3249"/>
              </a:buClr>
              <a:buSzPts val="2624"/>
              <a:buFont typeface="Kanit"/>
              <a:buNone/>
            </a:pPr>
            <a:r>
              <a:rPr b="0" i="0" lang="en-US" sz="2624" u="none" cap="none" strike="noStrike">
                <a:solidFill>
                  <a:srgbClr val="2C3249"/>
                </a:solidFill>
                <a:latin typeface="Kanit"/>
                <a:ea typeface="Kanit"/>
                <a:cs typeface="Kanit"/>
                <a:sym typeface="Kanit"/>
              </a:rPr>
              <a:t>4</a:t>
            </a:r>
            <a:endParaRPr b="0" i="0" sz="2624" u="none" cap="none" strike="noStrike">
              <a:solidFill>
                <a:schemeClr val="dk1"/>
              </a:solidFill>
              <a:latin typeface="Calibri"/>
              <a:ea typeface="Calibri"/>
              <a:cs typeface="Calibri"/>
              <a:sym typeface="Calibri"/>
            </a:endParaRPr>
          </a:p>
        </p:txBody>
      </p:sp>
      <p:sp>
        <p:nvSpPr>
          <p:cNvPr id="51" name="Google Shape;51;p5"/>
          <p:cNvSpPr/>
          <p:nvPr/>
        </p:nvSpPr>
        <p:spPr>
          <a:xfrm>
            <a:off x="8148400" y="5045150"/>
            <a:ext cx="45483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C3249"/>
              </a:buClr>
              <a:buSzPts val="2187"/>
              <a:buFont typeface="Kanit"/>
              <a:buNone/>
            </a:pPr>
            <a:r>
              <a:rPr b="0" i="0" lang="en-US" sz="2187" u="none" cap="none" strike="noStrike">
                <a:solidFill>
                  <a:srgbClr val="2C3249"/>
                </a:solidFill>
                <a:latin typeface="Kanit"/>
                <a:ea typeface="Kanit"/>
                <a:cs typeface="Kanit"/>
                <a:sym typeface="Kanit"/>
              </a:rPr>
              <a:t>Our Solution and Value Proposition</a:t>
            </a:r>
            <a:endParaRPr b="0" i="0" sz="2187" u="none" cap="none" strike="noStrike">
              <a:solidFill>
                <a:schemeClr val="dk1"/>
              </a:solidFill>
              <a:latin typeface="Calibri"/>
              <a:ea typeface="Calibri"/>
              <a:cs typeface="Calibri"/>
              <a:sym typeface="Calibri"/>
            </a:endParaRPr>
          </a:p>
        </p:txBody>
      </p:sp>
      <p:sp>
        <p:nvSpPr>
          <p:cNvPr id="52" name="Google Shape;52;p5"/>
          <p:cNvSpPr/>
          <p:nvPr/>
        </p:nvSpPr>
        <p:spPr>
          <a:xfrm>
            <a:off x="8148449" y="5802397"/>
            <a:ext cx="4443900" cy="710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C3249"/>
              </a:buClr>
              <a:buSzPts val="1750"/>
              <a:buFont typeface="Martel Sans"/>
              <a:buNone/>
            </a:pPr>
            <a:r>
              <a:rPr b="0" i="0" lang="en-US" sz="1750" u="none" cap="none" strike="noStrike">
                <a:solidFill>
                  <a:srgbClr val="2C3249"/>
                </a:solidFill>
                <a:latin typeface="Martel Sans"/>
                <a:ea typeface="Martel Sans"/>
                <a:cs typeface="Martel Sans"/>
                <a:sym typeface="Martel Sans"/>
              </a:rPr>
              <a:t>Presenting our approach and the benefits it offers</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6"/>
          <p:cNvSpPr/>
          <p:nvPr/>
        </p:nvSpPr>
        <p:spPr>
          <a:xfrm>
            <a:off x="0" y="0"/>
            <a:ext cx="14630400" cy="8229600"/>
          </a:xfrm>
          <a:prstGeom prst="rect">
            <a:avLst/>
          </a:prstGeom>
          <a:solidFill>
            <a:srgbClr val="EB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2037993" y="996106"/>
            <a:ext cx="5555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D45"/>
              </a:buClr>
              <a:buSzPts val="4374"/>
              <a:buFont typeface="Kanit"/>
              <a:buNone/>
            </a:pPr>
            <a:r>
              <a:rPr b="0" i="0" lang="en-US" sz="4374" u="none" cap="none" strike="noStrike">
                <a:solidFill>
                  <a:srgbClr val="272D45"/>
                </a:solidFill>
                <a:latin typeface="Kanit"/>
                <a:ea typeface="Kanit"/>
                <a:cs typeface="Kanit"/>
                <a:sym typeface="Kanit"/>
              </a:rPr>
              <a:t>Problem Statement</a:t>
            </a:r>
            <a:endParaRPr b="0" i="0" sz="4374" u="none" cap="none" strike="noStrike">
              <a:solidFill>
                <a:schemeClr val="dk1"/>
              </a:solidFill>
              <a:latin typeface="Calibri"/>
              <a:ea typeface="Calibri"/>
              <a:cs typeface="Calibri"/>
              <a:sym typeface="Calibri"/>
            </a:endParaRPr>
          </a:p>
        </p:txBody>
      </p:sp>
      <p:sp>
        <p:nvSpPr>
          <p:cNvPr id="61" name="Google Shape;61;p6"/>
          <p:cNvSpPr/>
          <p:nvPr/>
        </p:nvSpPr>
        <p:spPr>
          <a:xfrm>
            <a:off x="2031125" y="3760775"/>
            <a:ext cx="3195300" cy="17610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C3249"/>
              </a:buClr>
              <a:buSzPts val="1750"/>
              <a:buFont typeface="Martel Sans"/>
              <a:buNone/>
            </a:pPr>
            <a:r>
              <a:t/>
            </a:r>
            <a:endParaRPr b="0" i="0" sz="1750" u="none" cap="none" strike="noStrike">
              <a:solidFill>
                <a:schemeClr val="dk1"/>
              </a:solidFill>
              <a:latin typeface="Calibri"/>
              <a:ea typeface="Calibri"/>
              <a:cs typeface="Calibri"/>
              <a:sym typeface="Calibri"/>
            </a:endParaRPr>
          </a:p>
        </p:txBody>
      </p:sp>
      <p:sp>
        <p:nvSpPr>
          <p:cNvPr id="62" name="Google Shape;62;p6"/>
          <p:cNvSpPr txBox="1"/>
          <p:nvPr/>
        </p:nvSpPr>
        <p:spPr>
          <a:xfrm>
            <a:off x="2175650" y="2086300"/>
            <a:ext cx="11457600" cy="42450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en-US" sz="2300"/>
              <a:t>Accurately classifying various object classes within complex urban environments presents a formidable challenge. This task demands precision in distinguishing between entities like people and vehicles amidst bustling city scenes. Moreover, for applications such as autonomous driving and video surveillance to be effective, real-time performance is imperative. Any solution must swiftly process information to make split-second decisions. Additionally, the model must exhibit robustness, capable of adapting to variations in object size, orientation, occlusion, and environmental conditions. Only with such adaptability can it reliably operate across diverse scenarios, ensuring its utility and effectiveness in practical settings.</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7"/>
          <p:cNvSpPr/>
          <p:nvPr/>
        </p:nvSpPr>
        <p:spPr>
          <a:xfrm>
            <a:off x="0" y="0"/>
            <a:ext cx="14630400" cy="8229600"/>
          </a:xfrm>
          <a:prstGeom prst="rect">
            <a:avLst/>
          </a:prstGeom>
          <a:solidFill>
            <a:srgbClr val="EB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70" name="Google Shape;70;p7"/>
          <p:cNvPicPr preferRelativeResize="0"/>
          <p:nvPr/>
        </p:nvPicPr>
        <p:blipFill rotWithShape="1">
          <a:blip r:embed="rId3">
            <a:alphaModFix/>
          </a:blip>
          <a:srcRect b="0" l="0" r="0" t="0"/>
          <a:stretch/>
        </p:blipFill>
        <p:spPr>
          <a:xfrm>
            <a:off x="0" y="0"/>
            <a:ext cx="14630400" cy="2474952"/>
          </a:xfrm>
          <a:prstGeom prst="rect">
            <a:avLst/>
          </a:prstGeom>
          <a:noFill/>
          <a:ln cap="flat" cmpd="sng" w="9525">
            <a:solidFill>
              <a:schemeClr val="lt1"/>
            </a:solidFill>
            <a:prstDash val="solid"/>
            <a:round/>
            <a:headEnd len="sm" w="sm" type="none"/>
            <a:tailEnd len="sm" w="sm" type="none"/>
          </a:ln>
        </p:spPr>
      </p:pic>
      <p:sp>
        <p:nvSpPr>
          <p:cNvPr id="71" name="Google Shape;71;p7"/>
          <p:cNvSpPr/>
          <p:nvPr/>
        </p:nvSpPr>
        <p:spPr>
          <a:xfrm>
            <a:off x="2612708" y="3019663"/>
            <a:ext cx="4949904" cy="618649"/>
          </a:xfrm>
          <a:prstGeom prst="rect">
            <a:avLst/>
          </a:prstGeom>
          <a:noFill/>
          <a:ln>
            <a:noFill/>
          </a:ln>
        </p:spPr>
        <p:txBody>
          <a:bodyPr anchorCtr="0" anchor="t" bIns="45700" lIns="91425" spcFirstLastPara="1" rIns="91425" wrap="square" tIns="45700">
            <a:noAutofit/>
          </a:bodyPr>
          <a:lstStyle/>
          <a:p>
            <a:pPr indent="0" lvl="0" marL="0" marR="0" rtl="0" algn="l">
              <a:lnSpc>
                <a:spcPct val="124987"/>
              </a:lnSpc>
              <a:spcBef>
                <a:spcPts val="0"/>
              </a:spcBef>
              <a:spcAft>
                <a:spcPts val="0"/>
              </a:spcAft>
              <a:buClr>
                <a:srgbClr val="272D45"/>
              </a:buClr>
              <a:buSzPts val="3898"/>
              <a:buFont typeface="Kanit"/>
              <a:buNone/>
            </a:pPr>
            <a:r>
              <a:rPr b="0" i="0" lang="en-US" sz="3898" u="none" cap="none" strike="noStrike">
                <a:solidFill>
                  <a:srgbClr val="272D45"/>
                </a:solidFill>
                <a:latin typeface="Kanit"/>
                <a:ea typeface="Kanit"/>
                <a:cs typeface="Kanit"/>
                <a:sym typeface="Kanit"/>
              </a:rPr>
              <a:t>Project Overview</a:t>
            </a:r>
            <a:endParaRPr b="0" i="0" sz="3898" u="none" cap="none" strike="noStrike">
              <a:solidFill>
                <a:schemeClr val="dk1"/>
              </a:solidFill>
              <a:latin typeface="Calibri"/>
              <a:ea typeface="Calibri"/>
              <a:cs typeface="Calibri"/>
              <a:sym typeface="Calibri"/>
            </a:endParaRPr>
          </a:p>
        </p:txBody>
      </p:sp>
      <p:sp>
        <p:nvSpPr>
          <p:cNvPr id="72" name="Google Shape;72;p7"/>
          <p:cNvSpPr/>
          <p:nvPr/>
        </p:nvSpPr>
        <p:spPr>
          <a:xfrm>
            <a:off x="7295317" y="3935254"/>
            <a:ext cx="39529" cy="3749635"/>
          </a:xfrm>
          <a:prstGeom prst="roundRect">
            <a:avLst>
              <a:gd fmla="val 225403" name="adj"/>
            </a:avLst>
          </a:prstGeom>
          <a:solidFill>
            <a:srgbClr val="C5D2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6399431" y="4292798"/>
            <a:ext cx="692944" cy="39529"/>
          </a:xfrm>
          <a:prstGeom prst="roundRect">
            <a:avLst>
              <a:gd fmla="val 225403" name="adj"/>
            </a:avLst>
          </a:prstGeom>
          <a:solidFill>
            <a:srgbClr val="C5D2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7092375" y="4089916"/>
            <a:ext cx="445413" cy="445413"/>
          </a:xfrm>
          <a:prstGeom prst="roundRect">
            <a:avLst>
              <a:gd fmla="val 20004" name="adj"/>
            </a:avLst>
          </a:prstGeom>
          <a:solidFill>
            <a:srgbClr val="DFECE9"/>
          </a:solidFill>
          <a:ln cap="flat" cmpd="sng" w="9525">
            <a:solidFill>
              <a:srgbClr val="C5D2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a:off x="7269897" y="4127063"/>
            <a:ext cx="90368" cy="371118"/>
          </a:xfrm>
          <a:prstGeom prst="rect">
            <a:avLst/>
          </a:prstGeom>
          <a:noFill/>
          <a:ln>
            <a:noFill/>
          </a:ln>
        </p:spPr>
        <p:txBody>
          <a:bodyPr anchorCtr="0" anchor="t" bIns="45700" lIns="91425" spcFirstLastPara="1" rIns="91425" wrap="square" tIns="45700">
            <a:noAutofit/>
          </a:bodyPr>
          <a:lstStyle/>
          <a:p>
            <a:pPr indent="0" lvl="0" marL="0" marR="0" rtl="0" algn="ctr">
              <a:lnSpc>
                <a:spcPct val="124967"/>
              </a:lnSpc>
              <a:spcBef>
                <a:spcPts val="0"/>
              </a:spcBef>
              <a:spcAft>
                <a:spcPts val="0"/>
              </a:spcAft>
              <a:buClr>
                <a:srgbClr val="2C3249"/>
              </a:buClr>
              <a:buSzPts val="2339"/>
              <a:buFont typeface="Kanit"/>
              <a:buNone/>
            </a:pPr>
            <a:r>
              <a:rPr b="0" i="0" lang="en-US" sz="2339" u="none" cap="none" strike="noStrike">
                <a:solidFill>
                  <a:srgbClr val="2C3249"/>
                </a:solidFill>
                <a:latin typeface="Kanit"/>
                <a:ea typeface="Kanit"/>
                <a:cs typeface="Kanit"/>
                <a:sym typeface="Kanit"/>
              </a:rPr>
              <a:t>1</a:t>
            </a:r>
            <a:endParaRPr b="0" i="0" sz="2339" u="none" cap="none" strike="noStrike">
              <a:solidFill>
                <a:schemeClr val="dk1"/>
              </a:solidFill>
              <a:latin typeface="Calibri"/>
              <a:ea typeface="Calibri"/>
              <a:cs typeface="Calibri"/>
              <a:sym typeface="Calibri"/>
            </a:endParaRPr>
          </a:p>
        </p:txBody>
      </p:sp>
      <p:sp>
        <p:nvSpPr>
          <p:cNvPr id="76" name="Google Shape;76;p7"/>
          <p:cNvSpPr/>
          <p:nvPr/>
        </p:nvSpPr>
        <p:spPr>
          <a:xfrm>
            <a:off x="3751183" y="4133136"/>
            <a:ext cx="2474952" cy="309324"/>
          </a:xfrm>
          <a:prstGeom prst="rect">
            <a:avLst/>
          </a:prstGeom>
          <a:noFill/>
          <a:ln>
            <a:noFill/>
          </a:ln>
        </p:spPr>
        <p:txBody>
          <a:bodyPr anchorCtr="0" anchor="t" bIns="45700" lIns="91425" spcFirstLastPara="1" rIns="91425" wrap="square" tIns="45700">
            <a:noAutofit/>
          </a:bodyPr>
          <a:lstStyle/>
          <a:p>
            <a:pPr indent="0" lvl="0" marL="0" marR="0" rtl="0" algn="r">
              <a:lnSpc>
                <a:spcPct val="124987"/>
              </a:lnSpc>
              <a:spcBef>
                <a:spcPts val="0"/>
              </a:spcBef>
              <a:spcAft>
                <a:spcPts val="0"/>
              </a:spcAft>
              <a:buClr>
                <a:srgbClr val="2C3249"/>
              </a:buClr>
              <a:buSzPts val="1949"/>
              <a:buFont typeface="Kanit"/>
              <a:buNone/>
            </a:pPr>
            <a:r>
              <a:rPr b="0" i="0" lang="en-US" sz="1949" u="none" cap="none" strike="noStrike">
                <a:solidFill>
                  <a:srgbClr val="2C3249"/>
                </a:solidFill>
                <a:latin typeface="Kanit"/>
                <a:ea typeface="Kanit"/>
                <a:cs typeface="Kanit"/>
                <a:sym typeface="Kanit"/>
              </a:rPr>
              <a:t>Data Collection</a:t>
            </a:r>
            <a:endParaRPr b="0" i="0" sz="1949" u="none" cap="none" strike="noStrike">
              <a:solidFill>
                <a:schemeClr val="dk1"/>
              </a:solidFill>
              <a:latin typeface="Calibri"/>
              <a:ea typeface="Calibri"/>
              <a:cs typeface="Calibri"/>
              <a:sym typeface="Calibri"/>
            </a:endParaRPr>
          </a:p>
        </p:txBody>
      </p:sp>
      <p:sp>
        <p:nvSpPr>
          <p:cNvPr id="77" name="Google Shape;77;p7"/>
          <p:cNvSpPr/>
          <p:nvPr/>
        </p:nvSpPr>
        <p:spPr>
          <a:xfrm>
            <a:off x="2612708" y="4561165"/>
            <a:ext cx="3613428" cy="950119"/>
          </a:xfrm>
          <a:prstGeom prst="rect">
            <a:avLst/>
          </a:prstGeom>
          <a:noFill/>
          <a:ln>
            <a:noFill/>
          </a:ln>
        </p:spPr>
        <p:txBody>
          <a:bodyPr anchorCtr="0" anchor="t" bIns="45700" lIns="91425" spcFirstLastPara="1" rIns="91425" wrap="square" tIns="45700">
            <a:noAutofit/>
          </a:bodyPr>
          <a:lstStyle/>
          <a:p>
            <a:pPr indent="0" lvl="0" marL="0" marR="0" rtl="0" algn="r">
              <a:lnSpc>
                <a:spcPct val="159974"/>
              </a:lnSpc>
              <a:spcBef>
                <a:spcPts val="0"/>
              </a:spcBef>
              <a:spcAft>
                <a:spcPts val="0"/>
              </a:spcAft>
              <a:buClr>
                <a:srgbClr val="2C3249"/>
              </a:buClr>
              <a:buSzPts val="1559"/>
              <a:buFont typeface="Martel Sans"/>
              <a:buNone/>
            </a:pPr>
            <a:r>
              <a:rPr b="0" i="0" lang="en-US" sz="1559" u="none" cap="none" strike="noStrike">
                <a:solidFill>
                  <a:srgbClr val="2C3249"/>
                </a:solidFill>
                <a:latin typeface="Martel Sans"/>
                <a:ea typeface="Martel Sans"/>
                <a:cs typeface="Martel Sans"/>
                <a:sym typeface="Martel Sans"/>
              </a:rPr>
              <a:t>Gather a diverse dataset of images containing people and vehicles in various urban settings.</a:t>
            </a:r>
            <a:endParaRPr b="0" i="0" sz="1559" u="none" cap="none" strike="noStrike">
              <a:solidFill>
                <a:schemeClr val="dk1"/>
              </a:solidFill>
              <a:latin typeface="Calibri"/>
              <a:ea typeface="Calibri"/>
              <a:cs typeface="Calibri"/>
              <a:sym typeface="Calibri"/>
            </a:endParaRPr>
          </a:p>
        </p:txBody>
      </p:sp>
      <p:sp>
        <p:nvSpPr>
          <p:cNvPr id="78" name="Google Shape;78;p7"/>
          <p:cNvSpPr/>
          <p:nvPr/>
        </p:nvSpPr>
        <p:spPr>
          <a:xfrm>
            <a:off x="7537787" y="5282565"/>
            <a:ext cx="692944" cy="39529"/>
          </a:xfrm>
          <a:prstGeom prst="roundRect">
            <a:avLst>
              <a:gd fmla="val 225403" name="adj"/>
            </a:avLst>
          </a:prstGeom>
          <a:solidFill>
            <a:srgbClr val="C5D2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a:off x="7092375" y="5079683"/>
            <a:ext cx="445413" cy="445413"/>
          </a:xfrm>
          <a:prstGeom prst="roundRect">
            <a:avLst>
              <a:gd fmla="val 20004" name="adj"/>
            </a:avLst>
          </a:prstGeom>
          <a:solidFill>
            <a:srgbClr val="DFECE9"/>
          </a:solidFill>
          <a:ln cap="flat" cmpd="sng" w="9525">
            <a:solidFill>
              <a:srgbClr val="C5D2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7239893" y="5116830"/>
            <a:ext cx="150257" cy="371118"/>
          </a:xfrm>
          <a:prstGeom prst="rect">
            <a:avLst/>
          </a:prstGeom>
          <a:noFill/>
          <a:ln>
            <a:noFill/>
          </a:ln>
        </p:spPr>
        <p:txBody>
          <a:bodyPr anchorCtr="0" anchor="t" bIns="45700" lIns="91425" spcFirstLastPara="1" rIns="91425" wrap="square" tIns="45700">
            <a:noAutofit/>
          </a:bodyPr>
          <a:lstStyle/>
          <a:p>
            <a:pPr indent="0" lvl="0" marL="0" marR="0" rtl="0" algn="ctr">
              <a:lnSpc>
                <a:spcPct val="124967"/>
              </a:lnSpc>
              <a:spcBef>
                <a:spcPts val="0"/>
              </a:spcBef>
              <a:spcAft>
                <a:spcPts val="0"/>
              </a:spcAft>
              <a:buClr>
                <a:srgbClr val="2C3249"/>
              </a:buClr>
              <a:buSzPts val="2339"/>
              <a:buFont typeface="Kanit"/>
              <a:buNone/>
            </a:pPr>
            <a:r>
              <a:rPr b="0" i="0" lang="en-US" sz="2339" u="none" cap="none" strike="noStrike">
                <a:solidFill>
                  <a:srgbClr val="2C3249"/>
                </a:solidFill>
                <a:latin typeface="Kanit"/>
                <a:ea typeface="Kanit"/>
                <a:cs typeface="Kanit"/>
                <a:sym typeface="Kanit"/>
              </a:rPr>
              <a:t>2</a:t>
            </a:r>
            <a:endParaRPr b="0" i="0" sz="2339" u="none" cap="none" strike="noStrike">
              <a:solidFill>
                <a:schemeClr val="dk1"/>
              </a:solidFill>
              <a:latin typeface="Calibri"/>
              <a:ea typeface="Calibri"/>
              <a:cs typeface="Calibri"/>
              <a:sym typeface="Calibri"/>
            </a:endParaRPr>
          </a:p>
        </p:txBody>
      </p:sp>
      <p:sp>
        <p:nvSpPr>
          <p:cNvPr id="81" name="Google Shape;81;p7"/>
          <p:cNvSpPr/>
          <p:nvPr/>
        </p:nvSpPr>
        <p:spPr>
          <a:xfrm>
            <a:off x="8404027" y="5122902"/>
            <a:ext cx="2474952" cy="309324"/>
          </a:xfrm>
          <a:prstGeom prst="rect">
            <a:avLst/>
          </a:prstGeom>
          <a:noFill/>
          <a:ln>
            <a:noFill/>
          </a:ln>
        </p:spPr>
        <p:txBody>
          <a:bodyPr anchorCtr="0" anchor="t" bIns="45700" lIns="91425" spcFirstLastPara="1" rIns="91425" wrap="square" tIns="45700">
            <a:noAutofit/>
          </a:bodyPr>
          <a:lstStyle/>
          <a:p>
            <a:pPr indent="0" lvl="0" marL="0" marR="0" rtl="0" algn="l">
              <a:lnSpc>
                <a:spcPct val="124987"/>
              </a:lnSpc>
              <a:spcBef>
                <a:spcPts val="0"/>
              </a:spcBef>
              <a:spcAft>
                <a:spcPts val="0"/>
              </a:spcAft>
              <a:buClr>
                <a:srgbClr val="2C3249"/>
              </a:buClr>
              <a:buSzPts val="1949"/>
              <a:buFont typeface="Kanit"/>
              <a:buNone/>
            </a:pPr>
            <a:r>
              <a:rPr b="0" i="0" lang="en-US" sz="1949" u="none" cap="none" strike="noStrike">
                <a:solidFill>
                  <a:srgbClr val="2C3249"/>
                </a:solidFill>
                <a:latin typeface="Kanit"/>
                <a:ea typeface="Kanit"/>
                <a:cs typeface="Kanit"/>
                <a:sym typeface="Kanit"/>
              </a:rPr>
              <a:t>Model Training</a:t>
            </a:r>
            <a:endParaRPr b="0" i="0" sz="1949" u="none" cap="none" strike="noStrike">
              <a:solidFill>
                <a:schemeClr val="dk1"/>
              </a:solidFill>
              <a:latin typeface="Calibri"/>
              <a:ea typeface="Calibri"/>
              <a:cs typeface="Calibri"/>
              <a:sym typeface="Calibri"/>
            </a:endParaRPr>
          </a:p>
        </p:txBody>
      </p:sp>
      <p:sp>
        <p:nvSpPr>
          <p:cNvPr id="82" name="Google Shape;82;p7"/>
          <p:cNvSpPr/>
          <p:nvPr/>
        </p:nvSpPr>
        <p:spPr>
          <a:xfrm>
            <a:off x="8404027" y="5550932"/>
            <a:ext cx="3613547" cy="950119"/>
          </a:xfrm>
          <a:prstGeom prst="rect">
            <a:avLst/>
          </a:prstGeom>
          <a:noFill/>
          <a:ln>
            <a:noFill/>
          </a:ln>
        </p:spPr>
        <p:txBody>
          <a:bodyPr anchorCtr="0" anchor="t" bIns="45700" lIns="91425" spcFirstLastPara="1" rIns="91425" wrap="square" tIns="45700">
            <a:noAutofit/>
          </a:bodyPr>
          <a:lstStyle/>
          <a:p>
            <a:pPr indent="0" lvl="0" marL="0" marR="0" rtl="0" algn="l">
              <a:lnSpc>
                <a:spcPct val="159974"/>
              </a:lnSpc>
              <a:spcBef>
                <a:spcPts val="0"/>
              </a:spcBef>
              <a:spcAft>
                <a:spcPts val="0"/>
              </a:spcAft>
              <a:buClr>
                <a:srgbClr val="2C3249"/>
              </a:buClr>
              <a:buSzPts val="1559"/>
              <a:buFont typeface="Martel Sans"/>
              <a:buNone/>
            </a:pPr>
            <a:r>
              <a:rPr b="0" i="0" lang="en-US" sz="1559" u="none" cap="none" strike="noStrike">
                <a:solidFill>
                  <a:srgbClr val="2C3249"/>
                </a:solidFill>
                <a:latin typeface="Martel Sans"/>
                <a:ea typeface="Martel Sans"/>
                <a:cs typeface="Martel Sans"/>
                <a:sym typeface="Martel Sans"/>
              </a:rPr>
              <a:t>Train a DeepLabV3+ model to accurately classify and segment different object classes.</a:t>
            </a:r>
            <a:endParaRPr b="0" i="0" sz="1559" u="none" cap="none" strike="noStrike">
              <a:solidFill>
                <a:schemeClr val="dk1"/>
              </a:solidFill>
              <a:latin typeface="Calibri"/>
              <a:ea typeface="Calibri"/>
              <a:cs typeface="Calibri"/>
              <a:sym typeface="Calibri"/>
            </a:endParaRPr>
          </a:p>
        </p:txBody>
      </p:sp>
      <p:sp>
        <p:nvSpPr>
          <p:cNvPr id="83" name="Google Shape;83;p7"/>
          <p:cNvSpPr/>
          <p:nvPr/>
        </p:nvSpPr>
        <p:spPr>
          <a:xfrm>
            <a:off x="6399431" y="6268403"/>
            <a:ext cx="692944" cy="39529"/>
          </a:xfrm>
          <a:prstGeom prst="roundRect">
            <a:avLst>
              <a:gd fmla="val 225403" name="adj"/>
            </a:avLst>
          </a:prstGeom>
          <a:solidFill>
            <a:srgbClr val="C5D2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7092375" y="6065520"/>
            <a:ext cx="445413" cy="445413"/>
          </a:xfrm>
          <a:prstGeom prst="roundRect">
            <a:avLst>
              <a:gd fmla="val 20004" name="adj"/>
            </a:avLst>
          </a:prstGeom>
          <a:solidFill>
            <a:srgbClr val="DFECE9"/>
          </a:solidFill>
          <a:ln cap="flat" cmpd="sng" w="9525">
            <a:solidFill>
              <a:srgbClr val="C5D2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a:off x="7238702" y="6102668"/>
            <a:ext cx="152638" cy="371118"/>
          </a:xfrm>
          <a:prstGeom prst="rect">
            <a:avLst/>
          </a:prstGeom>
          <a:noFill/>
          <a:ln>
            <a:noFill/>
          </a:ln>
        </p:spPr>
        <p:txBody>
          <a:bodyPr anchorCtr="0" anchor="t" bIns="45700" lIns="91425" spcFirstLastPara="1" rIns="91425" wrap="square" tIns="45700">
            <a:noAutofit/>
          </a:bodyPr>
          <a:lstStyle/>
          <a:p>
            <a:pPr indent="0" lvl="0" marL="0" marR="0" rtl="0" algn="ctr">
              <a:lnSpc>
                <a:spcPct val="124967"/>
              </a:lnSpc>
              <a:spcBef>
                <a:spcPts val="0"/>
              </a:spcBef>
              <a:spcAft>
                <a:spcPts val="0"/>
              </a:spcAft>
              <a:buClr>
                <a:srgbClr val="2C3249"/>
              </a:buClr>
              <a:buSzPts val="2339"/>
              <a:buFont typeface="Kanit"/>
              <a:buNone/>
            </a:pPr>
            <a:r>
              <a:rPr b="0" i="0" lang="en-US" sz="2339" u="none" cap="none" strike="noStrike">
                <a:solidFill>
                  <a:srgbClr val="2C3249"/>
                </a:solidFill>
                <a:latin typeface="Kanit"/>
                <a:ea typeface="Kanit"/>
                <a:cs typeface="Kanit"/>
                <a:sym typeface="Kanit"/>
              </a:rPr>
              <a:t>3</a:t>
            </a:r>
            <a:endParaRPr b="0" i="0" sz="2339" u="none" cap="none" strike="noStrike">
              <a:solidFill>
                <a:schemeClr val="dk1"/>
              </a:solidFill>
              <a:latin typeface="Calibri"/>
              <a:ea typeface="Calibri"/>
              <a:cs typeface="Calibri"/>
              <a:sym typeface="Calibri"/>
            </a:endParaRPr>
          </a:p>
        </p:txBody>
      </p:sp>
      <p:sp>
        <p:nvSpPr>
          <p:cNvPr id="86" name="Google Shape;86;p7"/>
          <p:cNvSpPr/>
          <p:nvPr/>
        </p:nvSpPr>
        <p:spPr>
          <a:xfrm>
            <a:off x="3256175" y="6100625"/>
            <a:ext cx="3269100" cy="309300"/>
          </a:xfrm>
          <a:prstGeom prst="rect">
            <a:avLst/>
          </a:prstGeom>
          <a:noFill/>
          <a:ln>
            <a:noFill/>
          </a:ln>
        </p:spPr>
        <p:txBody>
          <a:bodyPr anchorCtr="0" anchor="t" bIns="45700" lIns="91425" spcFirstLastPara="1" rIns="91425" wrap="square" tIns="45700">
            <a:noAutofit/>
          </a:bodyPr>
          <a:lstStyle/>
          <a:p>
            <a:pPr indent="0" lvl="0" marL="0" marR="0" rtl="0" algn="ctr">
              <a:lnSpc>
                <a:spcPct val="124987"/>
              </a:lnSpc>
              <a:spcBef>
                <a:spcPts val="0"/>
              </a:spcBef>
              <a:spcAft>
                <a:spcPts val="0"/>
              </a:spcAft>
              <a:buClr>
                <a:srgbClr val="2C3249"/>
              </a:buClr>
              <a:buSzPts val="1949"/>
              <a:buFont typeface="Kanit"/>
              <a:buNone/>
            </a:pPr>
            <a:r>
              <a:rPr b="0" i="0" lang="en-US" sz="1949" u="none" cap="none" strike="noStrike">
                <a:solidFill>
                  <a:srgbClr val="2C3249"/>
                </a:solidFill>
                <a:latin typeface="Kanit"/>
                <a:ea typeface="Kanit"/>
                <a:cs typeface="Kanit"/>
                <a:sym typeface="Kanit"/>
              </a:rPr>
              <a:t>Performance Evaluation</a:t>
            </a:r>
            <a:endParaRPr b="0" i="0" sz="1949" u="none" cap="none" strike="noStrike">
              <a:solidFill>
                <a:schemeClr val="dk1"/>
              </a:solidFill>
              <a:latin typeface="Calibri"/>
              <a:ea typeface="Calibri"/>
              <a:cs typeface="Calibri"/>
              <a:sym typeface="Calibri"/>
            </a:endParaRPr>
          </a:p>
        </p:txBody>
      </p:sp>
      <p:sp>
        <p:nvSpPr>
          <p:cNvPr id="87" name="Google Shape;87;p7"/>
          <p:cNvSpPr/>
          <p:nvPr/>
        </p:nvSpPr>
        <p:spPr>
          <a:xfrm>
            <a:off x="2612708" y="6536769"/>
            <a:ext cx="3613428" cy="950119"/>
          </a:xfrm>
          <a:prstGeom prst="rect">
            <a:avLst/>
          </a:prstGeom>
          <a:noFill/>
          <a:ln>
            <a:noFill/>
          </a:ln>
        </p:spPr>
        <p:txBody>
          <a:bodyPr anchorCtr="0" anchor="t" bIns="45700" lIns="91425" spcFirstLastPara="1" rIns="91425" wrap="square" tIns="45700">
            <a:noAutofit/>
          </a:bodyPr>
          <a:lstStyle/>
          <a:p>
            <a:pPr indent="0" lvl="0" marL="0" marR="0" rtl="0" algn="r">
              <a:lnSpc>
                <a:spcPct val="159974"/>
              </a:lnSpc>
              <a:spcBef>
                <a:spcPts val="0"/>
              </a:spcBef>
              <a:spcAft>
                <a:spcPts val="0"/>
              </a:spcAft>
              <a:buClr>
                <a:srgbClr val="2C3249"/>
              </a:buClr>
              <a:buSzPts val="1559"/>
              <a:buFont typeface="Martel Sans"/>
              <a:buNone/>
            </a:pPr>
            <a:r>
              <a:rPr b="0" i="0" lang="en-US" sz="1559" u="none" cap="none" strike="noStrike">
                <a:solidFill>
                  <a:srgbClr val="2C3249"/>
                </a:solidFill>
                <a:latin typeface="Martel Sans"/>
                <a:ea typeface="Martel Sans"/>
                <a:cs typeface="Martel Sans"/>
                <a:sym typeface="Martel Sans"/>
              </a:rPr>
              <a:t>Thoroughly test the model's accuracy, inference speed, and robustness to different scenarios.</a:t>
            </a:r>
            <a:endParaRPr b="0" i="0" sz="1559"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8"/>
          <p:cNvSpPr/>
          <p:nvPr/>
        </p:nvSpPr>
        <p:spPr>
          <a:xfrm>
            <a:off x="0" y="0"/>
            <a:ext cx="14630400" cy="8229600"/>
          </a:xfrm>
          <a:prstGeom prst="rect">
            <a:avLst/>
          </a:prstGeom>
          <a:solidFill>
            <a:srgbClr val="EB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95" name="Google Shape;95;p8"/>
          <p:cNvPicPr preferRelativeResize="0"/>
          <p:nvPr/>
        </p:nvPicPr>
        <p:blipFill rotWithShape="1">
          <a:blip r:embed="rId3">
            <a:alphaModFix/>
          </a:blip>
          <a:srcRect b="0" l="0" r="0" t="0"/>
          <a:stretch/>
        </p:blipFill>
        <p:spPr>
          <a:xfrm>
            <a:off x="10980420" y="0"/>
            <a:ext cx="3657600" cy="8229600"/>
          </a:xfrm>
          <a:prstGeom prst="rect">
            <a:avLst/>
          </a:prstGeom>
          <a:noFill/>
          <a:ln>
            <a:noFill/>
          </a:ln>
        </p:spPr>
      </p:pic>
      <p:sp>
        <p:nvSpPr>
          <p:cNvPr id="96" name="Google Shape;96;p8"/>
          <p:cNvSpPr/>
          <p:nvPr/>
        </p:nvSpPr>
        <p:spPr>
          <a:xfrm>
            <a:off x="833199" y="859147"/>
            <a:ext cx="85785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D45"/>
              </a:buClr>
              <a:buSzPts val="4374"/>
              <a:buFont typeface="Kanit"/>
              <a:buNone/>
            </a:pPr>
            <a:r>
              <a:rPr b="0" i="0" lang="en-US" sz="3974" u="none" cap="none" strike="noStrike">
                <a:solidFill>
                  <a:srgbClr val="272D45"/>
                </a:solidFill>
                <a:latin typeface="Kanit"/>
                <a:ea typeface="Kanit"/>
                <a:cs typeface="Kanit"/>
                <a:sym typeface="Kanit"/>
              </a:rPr>
              <a:t>Our Solution and Value Proposition</a:t>
            </a:r>
            <a:endParaRPr b="0" i="0" sz="3974" u="none" cap="none" strike="noStrike">
              <a:solidFill>
                <a:schemeClr val="dk1"/>
              </a:solidFill>
              <a:latin typeface="Calibri"/>
              <a:ea typeface="Calibri"/>
              <a:cs typeface="Calibri"/>
              <a:sym typeface="Calibri"/>
            </a:endParaRPr>
          </a:p>
        </p:txBody>
      </p:sp>
      <p:sp>
        <p:nvSpPr>
          <p:cNvPr id="97" name="Google Shape;97;p8"/>
          <p:cNvSpPr/>
          <p:nvPr/>
        </p:nvSpPr>
        <p:spPr>
          <a:xfrm>
            <a:off x="833199" y="2333625"/>
            <a:ext cx="4542115" cy="2717006"/>
          </a:xfrm>
          <a:prstGeom prst="roundRect">
            <a:avLst>
              <a:gd fmla="val 3680" name="adj"/>
            </a:avLst>
          </a:prstGeom>
          <a:solidFill>
            <a:srgbClr val="DFECE9"/>
          </a:solidFill>
          <a:ln cap="flat" cmpd="sng" w="9525">
            <a:solidFill>
              <a:srgbClr val="C5D2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1063002" y="2590000"/>
            <a:ext cx="32028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C3249"/>
              </a:buClr>
              <a:buSzPts val="2187"/>
              <a:buFont typeface="Kanit"/>
              <a:buNone/>
            </a:pPr>
            <a:r>
              <a:rPr b="0" i="0" lang="en-US" sz="2187" u="none" cap="none" strike="noStrike">
                <a:solidFill>
                  <a:srgbClr val="2C3249"/>
                </a:solidFill>
                <a:latin typeface="Kanit"/>
                <a:ea typeface="Kanit"/>
                <a:cs typeface="Kanit"/>
                <a:sym typeface="Kanit"/>
              </a:rPr>
              <a:t>Accurate Classification</a:t>
            </a:r>
            <a:endParaRPr b="0" i="0" sz="2187" u="none" cap="none" strike="noStrike">
              <a:solidFill>
                <a:schemeClr val="dk1"/>
              </a:solidFill>
              <a:latin typeface="Calibri"/>
              <a:ea typeface="Calibri"/>
              <a:cs typeface="Calibri"/>
              <a:sym typeface="Calibri"/>
            </a:endParaRPr>
          </a:p>
        </p:txBody>
      </p:sp>
      <p:sp>
        <p:nvSpPr>
          <p:cNvPr id="99" name="Google Shape;99;p8"/>
          <p:cNvSpPr/>
          <p:nvPr/>
        </p:nvSpPr>
        <p:spPr>
          <a:xfrm>
            <a:off x="1062990" y="3043833"/>
            <a:ext cx="4082534" cy="1777008"/>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C3249"/>
              </a:buClr>
              <a:buSzPts val="1750"/>
              <a:buFont typeface="Martel Sans"/>
              <a:buNone/>
            </a:pPr>
            <a:r>
              <a:rPr b="0" i="0" lang="en-US" sz="1750" u="none" cap="none" strike="noStrike">
                <a:solidFill>
                  <a:srgbClr val="2C3249"/>
                </a:solidFill>
                <a:latin typeface="Martel Sans"/>
                <a:ea typeface="Martel Sans"/>
                <a:cs typeface="Martel Sans"/>
                <a:sym typeface="Martel Sans"/>
              </a:rPr>
              <a:t>Our DeepLabV3+ model achieves state-of-the-art performance in multi-class object segmentation, with high precision and recall for both people and vehicles.</a:t>
            </a:r>
            <a:endParaRPr b="0" i="0" sz="1750" u="none" cap="none" strike="noStrike">
              <a:solidFill>
                <a:schemeClr val="dk1"/>
              </a:solidFill>
              <a:latin typeface="Calibri"/>
              <a:ea typeface="Calibri"/>
              <a:cs typeface="Calibri"/>
              <a:sym typeface="Calibri"/>
            </a:endParaRPr>
          </a:p>
        </p:txBody>
      </p:sp>
      <p:sp>
        <p:nvSpPr>
          <p:cNvPr id="100" name="Google Shape;100;p8"/>
          <p:cNvSpPr/>
          <p:nvPr/>
        </p:nvSpPr>
        <p:spPr>
          <a:xfrm>
            <a:off x="5597485" y="2333625"/>
            <a:ext cx="4542115" cy="2717006"/>
          </a:xfrm>
          <a:prstGeom prst="roundRect">
            <a:avLst>
              <a:gd fmla="val 3680" name="adj"/>
            </a:avLst>
          </a:prstGeom>
          <a:solidFill>
            <a:srgbClr val="DFECE9"/>
          </a:solidFill>
          <a:ln cap="flat" cmpd="sng" w="9525">
            <a:solidFill>
              <a:srgbClr val="C5D2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a:off x="5827276" y="2563416"/>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C3249"/>
              </a:buClr>
              <a:buSzPts val="2187"/>
              <a:buFont typeface="Kanit"/>
              <a:buNone/>
            </a:pPr>
            <a:r>
              <a:rPr b="0" i="0" lang="en-US" sz="2187" u="none" cap="none" strike="noStrike">
                <a:solidFill>
                  <a:srgbClr val="2C3249"/>
                </a:solidFill>
                <a:latin typeface="Kanit"/>
                <a:ea typeface="Kanit"/>
                <a:cs typeface="Kanit"/>
                <a:sym typeface="Kanit"/>
              </a:rPr>
              <a:t>Real-time Inference</a:t>
            </a:r>
            <a:endParaRPr b="0" i="0" sz="2187" u="none" cap="none" strike="noStrike">
              <a:solidFill>
                <a:schemeClr val="dk1"/>
              </a:solidFill>
              <a:latin typeface="Calibri"/>
              <a:ea typeface="Calibri"/>
              <a:cs typeface="Calibri"/>
              <a:sym typeface="Calibri"/>
            </a:endParaRPr>
          </a:p>
        </p:txBody>
      </p:sp>
      <p:sp>
        <p:nvSpPr>
          <p:cNvPr id="102" name="Google Shape;102;p8"/>
          <p:cNvSpPr/>
          <p:nvPr/>
        </p:nvSpPr>
        <p:spPr>
          <a:xfrm>
            <a:off x="5827276" y="3043833"/>
            <a:ext cx="4082534" cy="1777008"/>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C3249"/>
              </a:buClr>
              <a:buSzPts val="1750"/>
              <a:buFont typeface="Martel Sans"/>
              <a:buNone/>
            </a:pPr>
            <a:r>
              <a:rPr b="0" i="0" lang="en-US" sz="1750" u="none" cap="none" strike="noStrike">
                <a:solidFill>
                  <a:srgbClr val="2C3249"/>
                </a:solidFill>
                <a:latin typeface="Martel Sans"/>
                <a:ea typeface="Martel Sans"/>
                <a:cs typeface="Martel Sans"/>
                <a:sym typeface="Martel Sans"/>
              </a:rPr>
              <a:t>The model can operate in real-time, making it suitable for applications that require immediate response, such as autonomous driving and video surveillance.</a:t>
            </a:r>
            <a:endParaRPr b="0" i="0" sz="1750" u="none" cap="none" strike="noStrike">
              <a:solidFill>
                <a:schemeClr val="dk1"/>
              </a:solidFill>
              <a:latin typeface="Calibri"/>
              <a:ea typeface="Calibri"/>
              <a:cs typeface="Calibri"/>
              <a:sym typeface="Calibri"/>
            </a:endParaRPr>
          </a:p>
        </p:txBody>
      </p:sp>
      <p:sp>
        <p:nvSpPr>
          <p:cNvPr id="103" name="Google Shape;103;p8"/>
          <p:cNvSpPr/>
          <p:nvPr/>
        </p:nvSpPr>
        <p:spPr>
          <a:xfrm>
            <a:off x="833199" y="5272802"/>
            <a:ext cx="9306401" cy="1650802"/>
          </a:xfrm>
          <a:prstGeom prst="roundRect">
            <a:avLst>
              <a:gd fmla="val 6057" name="adj"/>
            </a:avLst>
          </a:prstGeom>
          <a:solidFill>
            <a:srgbClr val="DFECE9"/>
          </a:solidFill>
          <a:ln cap="flat" cmpd="sng" w="9525">
            <a:solidFill>
              <a:srgbClr val="C5D2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1063004" y="5502600"/>
            <a:ext cx="40824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C3249"/>
              </a:buClr>
              <a:buSzPts val="2187"/>
              <a:buFont typeface="Kanit"/>
              <a:buNone/>
            </a:pPr>
            <a:r>
              <a:rPr b="0" i="0" lang="en-US" sz="2187" u="none" cap="none" strike="noStrike">
                <a:solidFill>
                  <a:srgbClr val="2C3249"/>
                </a:solidFill>
                <a:latin typeface="Kanit"/>
                <a:ea typeface="Kanit"/>
                <a:cs typeface="Kanit"/>
                <a:sym typeface="Kanit"/>
              </a:rPr>
              <a:t>Robustness to Variations</a:t>
            </a:r>
            <a:endParaRPr b="0" i="0" sz="2187" u="none" cap="none" strike="noStrike">
              <a:solidFill>
                <a:schemeClr val="dk1"/>
              </a:solidFill>
              <a:latin typeface="Calibri"/>
              <a:ea typeface="Calibri"/>
              <a:cs typeface="Calibri"/>
              <a:sym typeface="Calibri"/>
            </a:endParaRPr>
          </a:p>
        </p:txBody>
      </p:sp>
      <p:sp>
        <p:nvSpPr>
          <p:cNvPr id="105" name="Google Shape;105;p8"/>
          <p:cNvSpPr/>
          <p:nvPr/>
        </p:nvSpPr>
        <p:spPr>
          <a:xfrm>
            <a:off x="1062990" y="5983010"/>
            <a:ext cx="8846820" cy="710803"/>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C3249"/>
              </a:buClr>
              <a:buSzPts val="1750"/>
              <a:buFont typeface="Martel Sans"/>
              <a:buNone/>
            </a:pPr>
            <a:r>
              <a:rPr b="0" i="0" lang="en-US" sz="1750" u="none" cap="none" strike="noStrike">
                <a:solidFill>
                  <a:srgbClr val="2C3249"/>
                </a:solidFill>
                <a:latin typeface="Martel Sans"/>
                <a:ea typeface="Martel Sans"/>
                <a:cs typeface="Martel Sans"/>
                <a:sym typeface="Martel Sans"/>
              </a:rPr>
              <a:t>Our model is trained on a diverse dataset and can handle variations in object size, orientation, occlusion, and environmental conditions.</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9"/>
          <p:cNvSpPr/>
          <p:nvPr/>
        </p:nvSpPr>
        <p:spPr>
          <a:xfrm>
            <a:off x="0" y="0"/>
            <a:ext cx="14630400" cy="8229600"/>
          </a:xfrm>
          <a:prstGeom prst="rect">
            <a:avLst/>
          </a:prstGeom>
          <a:solidFill>
            <a:srgbClr val="EB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a:off x="2037993" y="763947"/>
            <a:ext cx="59238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D45"/>
              </a:buClr>
              <a:buSzPts val="4374"/>
              <a:buFont typeface="Kanit"/>
              <a:buNone/>
            </a:pPr>
            <a:r>
              <a:rPr b="0" i="0" lang="en-US" sz="4374" u="none" cap="none" strike="noStrike">
                <a:solidFill>
                  <a:srgbClr val="272D45"/>
                </a:solidFill>
                <a:latin typeface="Kanit"/>
                <a:ea typeface="Kanit"/>
                <a:cs typeface="Kanit"/>
                <a:sym typeface="Kanit"/>
              </a:rPr>
              <a:t>The Wow in our Solution</a:t>
            </a:r>
            <a:endParaRPr b="0" i="0" sz="4374" u="none" cap="none" strike="noStrike">
              <a:solidFill>
                <a:schemeClr val="dk1"/>
              </a:solidFill>
              <a:latin typeface="Calibri"/>
              <a:ea typeface="Calibri"/>
              <a:cs typeface="Calibri"/>
              <a:sym typeface="Calibri"/>
            </a:endParaRPr>
          </a:p>
        </p:txBody>
      </p:sp>
      <p:pic>
        <p:nvPicPr>
          <p:cNvPr descr="preencoded.png" id="114" name="Google Shape;114;p9"/>
          <p:cNvPicPr preferRelativeResize="0"/>
          <p:nvPr/>
        </p:nvPicPr>
        <p:blipFill rotWithShape="1">
          <a:blip r:embed="rId3">
            <a:alphaModFix/>
          </a:blip>
          <a:srcRect b="0" l="0" r="0" t="0"/>
          <a:stretch/>
        </p:blipFill>
        <p:spPr>
          <a:xfrm>
            <a:off x="2100893" y="2587761"/>
            <a:ext cx="555427" cy="555427"/>
          </a:xfrm>
          <a:prstGeom prst="rect">
            <a:avLst/>
          </a:prstGeom>
          <a:noFill/>
          <a:ln>
            <a:noFill/>
          </a:ln>
        </p:spPr>
      </p:pic>
      <p:sp>
        <p:nvSpPr>
          <p:cNvPr id="115" name="Google Shape;115;p9"/>
          <p:cNvSpPr/>
          <p:nvPr/>
        </p:nvSpPr>
        <p:spPr>
          <a:xfrm>
            <a:off x="2037993" y="3403083"/>
            <a:ext cx="27774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C3249"/>
              </a:buClr>
              <a:buSzPts val="2187"/>
              <a:buFont typeface="Kanit"/>
              <a:buNone/>
            </a:pPr>
            <a:r>
              <a:rPr b="0" i="0" lang="en-US" sz="2187" u="none" cap="none" strike="noStrike">
                <a:solidFill>
                  <a:srgbClr val="2C3249"/>
                </a:solidFill>
                <a:latin typeface="Kanit"/>
                <a:ea typeface="Kanit"/>
                <a:cs typeface="Kanit"/>
                <a:sym typeface="Kanit"/>
              </a:rPr>
              <a:t>Exceptional Accuracy</a:t>
            </a:r>
            <a:endParaRPr b="0" i="0" sz="2187" u="none" cap="none" strike="noStrike">
              <a:solidFill>
                <a:schemeClr val="dk1"/>
              </a:solidFill>
              <a:latin typeface="Calibri"/>
              <a:ea typeface="Calibri"/>
              <a:cs typeface="Calibri"/>
              <a:sym typeface="Calibri"/>
            </a:endParaRPr>
          </a:p>
        </p:txBody>
      </p:sp>
      <p:sp>
        <p:nvSpPr>
          <p:cNvPr id="116" name="Google Shape;116;p9"/>
          <p:cNvSpPr/>
          <p:nvPr/>
        </p:nvSpPr>
        <p:spPr>
          <a:xfrm>
            <a:off x="2037993" y="4424601"/>
            <a:ext cx="3295888" cy="1777008"/>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C3249"/>
              </a:buClr>
              <a:buSzPts val="1750"/>
              <a:buFont typeface="Martel Sans"/>
              <a:buNone/>
            </a:pPr>
            <a:r>
              <a:rPr b="0" i="0" lang="en-US" sz="1750" u="none" cap="none" strike="noStrike">
                <a:solidFill>
                  <a:srgbClr val="2C3249"/>
                </a:solidFill>
                <a:latin typeface="Martel Sans"/>
                <a:ea typeface="Martel Sans"/>
                <a:cs typeface="Martel Sans"/>
                <a:sym typeface="Martel Sans"/>
              </a:rPr>
              <a:t>The DeepLabV3+ model achieves industry-leading performance, with an F1-score of over 95% for both people and vehicles.</a:t>
            </a:r>
            <a:endParaRPr b="0" i="0" sz="1750" u="none" cap="none" strike="noStrike">
              <a:solidFill>
                <a:schemeClr val="dk1"/>
              </a:solidFill>
              <a:latin typeface="Calibri"/>
              <a:ea typeface="Calibri"/>
              <a:cs typeface="Calibri"/>
              <a:sym typeface="Calibri"/>
            </a:endParaRPr>
          </a:p>
        </p:txBody>
      </p:sp>
      <p:pic>
        <p:nvPicPr>
          <p:cNvPr descr="preencoded.png" id="117" name="Google Shape;117;p9"/>
          <p:cNvPicPr preferRelativeResize="0"/>
          <p:nvPr/>
        </p:nvPicPr>
        <p:blipFill rotWithShape="1">
          <a:blip r:embed="rId4">
            <a:alphaModFix/>
          </a:blip>
          <a:srcRect b="0" l="0" r="0" t="0"/>
          <a:stretch/>
        </p:blipFill>
        <p:spPr>
          <a:xfrm>
            <a:off x="5730037" y="2587761"/>
            <a:ext cx="555427" cy="555427"/>
          </a:xfrm>
          <a:prstGeom prst="rect">
            <a:avLst/>
          </a:prstGeom>
          <a:noFill/>
          <a:ln>
            <a:noFill/>
          </a:ln>
        </p:spPr>
      </p:pic>
      <p:sp>
        <p:nvSpPr>
          <p:cNvPr id="118" name="Google Shape;118;p9"/>
          <p:cNvSpPr/>
          <p:nvPr/>
        </p:nvSpPr>
        <p:spPr>
          <a:xfrm>
            <a:off x="5667137" y="3403083"/>
            <a:ext cx="29328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C3249"/>
              </a:buClr>
              <a:buSzPts val="2187"/>
              <a:buFont typeface="Kanit"/>
              <a:buNone/>
            </a:pPr>
            <a:r>
              <a:rPr b="0" i="0" lang="en-US" sz="2187" u="none" cap="none" strike="noStrike">
                <a:solidFill>
                  <a:srgbClr val="2C3249"/>
                </a:solidFill>
                <a:latin typeface="Kanit"/>
                <a:ea typeface="Kanit"/>
                <a:cs typeface="Kanit"/>
                <a:sym typeface="Kanit"/>
              </a:rPr>
              <a:t>Lightning-fast Inference</a:t>
            </a:r>
            <a:endParaRPr b="0" i="0" sz="2187" u="none" cap="none" strike="noStrike">
              <a:solidFill>
                <a:schemeClr val="dk1"/>
              </a:solidFill>
              <a:latin typeface="Calibri"/>
              <a:ea typeface="Calibri"/>
              <a:cs typeface="Calibri"/>
              <a:sym typeface="Calibri"/>
            </a:endParaRPr>
          </a:p>
        </p:txBody>
      </p:sp>
      <p:sp>
        <p:nvSpPr>
          <p:cNvPr id="119" name="Google Shape;119;p9"/>
          <p:cNvSpPr/>
          <p:nvPr/>
        </p:nvSpPr>
        <p:spPr>
          <a:xfrm>
            <a:off x="5667137" y="4424601"/>
            <a:ext cx="3296007" cy="1421606"/>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C3249"/>
              </a:buClr>
              <a:buSzPts val="1750"/>
              <a:buFont typeface="Martel Sans"/>
              <a:buNone/>
            </a:pPr>
            <a:r>
              <a:rPr b="0" i="0" lang="en-US" sz="1750" u="none" cap="none" strike="noStrike">
                <a:solidFill>
                  <a:srgbClr val="2C3249"/>
                </a:solidFill>
                <a:latin typeface="Martel Sans"/>
                <a:ea typeface="Martel Sans"/>
                <a:cs typeface="Martel Sans"/>
                <a:sym typeface="Martel Sans"/>
              </a:rPr>
              <a:t>Our optimized implementation can process images at over 50 frames per second, enabling real-time applications.</a:t>
            </a:r>
            <a:endParaRPr b="0" i="0" sz="1750" u="none" cap="none" strike="noStrike">
              <a:solidFill>
                <a:schemeClr val="dk1"/>
              </a:solidFill>
              <a:latin typeface="Calibri"/>
              <a:ea typeface="Calibri"/>
              <a:cs typeface="Calibri"/>
              <a:sym typeface="Calibri"/>
            </a:endParaRPr>
          </a:p>
        </p:txBody>
      </p:sp>
      <p:pic>
        <p:nvPicPr>
          <p:cNvPr descr="preencoded.png" id="120" name="Google Shape;120;p9"/>
          <p:cNvPicPr preferRelativeResize="0"/>
          <p:nvPr/>
        </p:nvPicPr>
        <p:blipFill rotWithShape="1">
          <a:blip r:embed="rId5">
            <a:alphaModFix/>
          </a:blip>
          <a:srcRect b="0" l="0" r="0" t="0"/>
          <a:stretch/>
        </p:blipFill>
        <p:spPr>
          <a:xfrm>
            <a:off x="9359300" y="2587761"/>
            <a:ext cx="555427" cy="555427"/>
          </a:xfrm>
          <a:prstGeom prst="rect">
            <a:avLst/>
          </a:prstGeom>
          <a:noFill/>
          <a:ln>
            <a:noFill/>
          </a:ln>
        </p:spPr>
      </p:pic>
      <p:sp>
        <p:nvSpPr>
          <p:cNvPr id="121" name="Google Shape;121;p9"/>
          <p:cNvSpPr/>
          <p:nvPr/>
        </p:nvSpPr>
        <p:spPr>
          <a:xfrm>
            <a:off x="9296400" y="3403083"/>
            <a:ext cx="27774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C3249"/>
              </a:buClr>
              <a:buSzPts val="2187"/>
              <a:buFont typeface="Kanit"/>
              <a:buNone/>
            </a:pPr>
            <a:r>
              <a:rPr b="0" i="0" lang="en-US" sz="2187" u="none" cap="none" strike="noStrike">
                <a:solidFill>
                  <a:srgbClr val="2C3249"/>
                </a:solidFill>
                <a:latin typeface="Kanit"/>
                <a:ea typeface="Kanit"/>
                <a:cs typeface="Kanit"/>
                <a:sym typeface="Kanit"/>
              </a:rPr>
              <a:t>Robust to Variations</a:t>
            </a:r>
            <a:endParaRPr b="0" i="0" sz="2187" u="none" cap="none" strike="noStrike">
              <a:solidFill>
                <a:schemeClr val="dk1"/>
              </a:solidFill>
              <a:latin typeface="Calibri"/>
              <a:ea typeface="Calibri"/>
              <a:cs typeface="Calibri"/>
              <a:sym typeface="Calibri"/>
            </a:endParaRPr>
          </a:p>
        </p:txBody>
      </p:sp>
      <p:sp>
        <p:nvSpPr>
          <p:cNvPr id="122" name="Google Shape;122;p9"/>
          <p:cNvSpPr/>
          <p:nvPr/>
        </p:nvSpPr>
        <p:spPr>
          <a:xfrm>
            <a:off x="9296400" y="4424601"/>
            <a:ext cx="3296007" cy="1777008"/>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C3249"/>
              </a:buClr>
              <a:buSzPts val="1750"/>
              <a:buFont typeface="Martel Sans"/>
              <a:buNone/>
            </a:pPr>
            <a:r>
              <a:rPr b="0" i="0" lang="en-US" sz="1750" u="none" cap="none" strike="noStrike">
                <a:solidFill>
                  <a:srgbClr val="2C3249"/>
                </a:solidFill>
                <a:latin typeface="Martel Sans"/>
                <a:ea typeface="Martel Sans"/>
                <a:cs typeface="Martel Sans"/>
                <a:sym typeface="Martel Sans"/>
              </a:rPr>
              <a:t>The model maintains high accuracy even in challenging scenarios, such as poor lighting, partial occlusion, and diverse object sizes.</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p:nvPr/>
        </p:nvSpPr>
        <p:spPr>
          <a:xfrm>
            <a:off x="0" y="0"/>
            <a:ext cx="14630400" cy="8229600"/>
          </a:xfrm>
          <a:prstGeom prst="rect">
            <a:avLst/>
          </a:prstGeom>
          <a:solidFill>
            <a:srgbClr val="EB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
          <p:cNvSpPr/>
          <p:nvPr/>
        </p:nvSpPr>
        <p:spPr>
          <a:xfrm>
            <a:off x="2037993" y="1343382"/>
            <a:ext cx="5554980"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D45"/>
              </a:buClr>
              <a:buSzPts val="4374"/>
              <a:buFont typeface="Kanit"/>
              <a:buNone/>
            </a:pPr>
            <a:r>
              <a:rPr b="0" i="0" lang="en-US" sz="4374" u="none" cap="none" strike="noStrike">
                <a:solidFill>
                  <a:srgbClr val="272D45"/>
                </a:solidFill>
                <a:latin typeface="Kanit"/>
                <a:ea typeface="Kanit"/>
                <a:cs typeface="Kanit"/>
                <a:sym typeface="Kanit"/>
              </a:rPr>
              <a:t>Modelling</a:t>
            </a:r>
            <a:endParaRPr b="0" i="0" sz="4374" u="none" cap="none" strike="noStrike">
              <a:solidFill>
                <a:schemeClr val="dk1"/>
              </a:solidFill>
              <a:latin typeface="Calibri"/>
              <a:ea typeface="Calibri"/>
              <a:cs typeface="Calibri"/>
              <a:sym typeface="Calibri"/>
            </a:endParaRPr>
          </a:p>
        </p:txBody>
      </p:sp>
      <p:pic>
        <p:nvPicPr>
          <p:cNvPr descr="preencoded.png" id="131" name="Google Shape;131;p10"/>
          <p:cNvPicPr preferRelativeResize="0"/>
          <p:nvPr/>
        </p:nvPicPr>
        <p:blipFill rotWithShape="1">
          <a:blip r:embed="rId3">
            <a:alphaModFix/>
          </a:blip>
          <a:srcRect b="0" l="0" r="0" t="0"/>
          <a:stretch/>
        </p:blipFill>
        <p:spPr>
          <a:xfrm>
            <a:off x="2037993" y="2482096"/>
            <a:ext cx="2638544" cy="888682"/>
          </a:xfrm>
          <a:prstGeom prst="rect">
            <a:avLst/>
          </a:prstGeom>
          <a:noFill/>
          <a:ln>
            <a:noFill/>
          </a:ln>
        </p:spPr>
      </p:pic>
      <p:sp>
        <p:nvSpPr>
          <p:cNvPr id="132" name="Google Shape;132;p10"/>
          <p:cNvSpPr/>
          <p:nvPr/>
        </p:nvSpPr>
        <p:spPr>
          <a:xfrm>
            <a:off x="2260163" y="3704034"/>
            <a:ext cx="2194203"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C3249"/>
              </a:buClr>
              <a:buSzPts val="2187"/>
              <a:buFont typeface="Kanit"/>
              <a:buNone/>
            </a:pPr>
            <a:r>
              <a:rPr b="0" i="0" lang="en-US" sz="2187" u="none" cap="none" strike="noStrike">
                <a:solidFill>
                  <a:srgbClr val="2C3249"/>
                </a:solidFill>
                <a:latin typeface="Kanit"/>
                <a:ea typeface="Kanit"/>
                <a:cs typeface="Kanit"/>
                <a:sym typeface="Kanit"/>
              </a:rPr>
              <a:t>Input Image</a:t>
            </a:r>
            <a:endParaRPr b="0" i="0" sz="2187" u="none" cap="none" strike="noStrike">
              <a:solidFill>
                <a:schemeClr val="dk1"/>
              </a:solidFill>
              <a:latin typeface="Calibri"/>
              <a:ea typeface="Calibri"/>
              <a:cs typeface="Calibri"/>
              <a:sym typeface="Calibri"/>
            </a:endParaRPr>
          </a:p>
        </p:txBody>
      </p:sp>
      <p:sp>
        <p:nvSpPr>
          <p:cNvPr id="133" name="Google Shape;133;p10"/>
          <p:cNvSpPr/>
          <p:nvPr/>
        </p:nvSpPr>
        <p:spPr>
          <a:xfrm>
            <a:off x="2260163" y="4184452"/>
            <a:ext cx="2194203"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C3249"/>
              </a:buClr>
              <a:buSzPts val="1750"/>
              <a:buFont typeface="Martel Sans"/>
              <a:buNone/>
            </a:pPr>
            <a:r>
              <a:rPr b="0" i="0" lang="en-US" sz="1750" u="none" cap="none" strike="noStrike">
                <a:solidFill>
                  <a:srgbClr val="2C3249"/>
                </a:solidFill>
                <a:latin typeface="Martel Sans"/>
                <a:ea typeface="Martel Sans"/>
                <a:cs typeface="Martel Sans"/>
                <a:sym typeface="Martel Sans"/>
              </a:rPr>
              <a:t>The model takes in a high-resolution image as input.</a:t>
            </a:r>
            <a:endParaRPr b="0" i="0" sz="1750" u="none" cap="none" strike="noStrike">
              <a:solidFill>
                <a:schemeClr val="dk1"/>
              </a:solidFill>
              <a:latin typeface="Calibri"/>
              <a:ea typeface="Calibri"/>
              <a:cs typeface="Calibri"/>
              <a:sym typeface="Calibri"/>
            </a:endParaRPr>
          </a:p>
        </p:txBody>
      </p:sp>
      <p:pic>
        <p:nvPicPr>
          <p:cNvPr descr="preencoded.png" id="134" name="Google Shape;134;p10"/>
          <p:cNvPicPr preferRelativeResize="0"/>
          <p:nvPr/>
        </p:nvPicPr>
        <p:blipFill rotWithShape="1">
          <a:blip r:embed="rId4">
            <a:alphaModFix/>
          </a:blip>
          <a:srcRect b="0" l="0" r="0" t="0"/>
          <a:stretch/>
        </p:blipFill>
        <p:spPr>
          <a:xfrm>
            <a:off x="4676537" y="2482096"/>
            <a:ext cx="2638663" cy="888682"/>
          </a:xfrm>
          <a:prstGeom prst="rect">
            <a:avLst/>
          </a:prstGeom>
          <a:noFill/>
          <a:ln>
            <a:noFill/>
          </a:ln>
        </p:spPr>
      </p:pic>
      <p:sp>
        <p:nvSpPr>
          <p:cNvPr id="135" name="Google Shape;135;p10"/>
          <p:cNvSpPr/>
          <p:nvPr/>
        </p:nvSpPr>
        <p:spPr>
          <a:xfrm>
            <a:off x="4898707" y="3704034"/>
            <a:ext cx="2194322"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C3249"/>
              </a:buClr>
              <a:buSzPts val="2187"/>
              <a:buFont typeface="Kanit"/>
              <a:buNone/>
            </a:pPr>
            <a:r>
              <a:rPr b="0" i="0" lang="en-US" sz="2187" u="none" cap="none" strike="noStrike">
                <a:solidFill>
                  <a:srgbClr val="2C3249"/>
                </a:solidFill>
                <a:latin typeface="Kanit"/>
                <a:ea typeface="Kanit"/>
                <a:cs typeface="Kanit"/>
                <a:sym typeface="Kanit"/>
              </a:rPr>
              <a:t>DeepLabV3+ Encoder</a:t>
            </a:r>
            <a:endParaRPr b="0" i="0" sz="2187" u="none" cap="none" strike="noStrike">
              <a:solidFill>
                <a:schemeClr val="dk1"/>
              </a:solidFill>
              <a:latin typeface="Calibri"/>
              <a:ea typeface="Calibri"/>
              <a:cs typeface="Calibri"/>
              <a:sym typeface="Calibri"/>
            </a:endParaRPr>
          </a:p>
        </p:txBody>
      </p:sp>
      <p:sp>
        <p:nvSpPr>
          <p:cNvPr id="136" name="Google Shape;136;p10"/>
          <p:cNvSpPr/>
          <p:nvPr/>
        </p:nvSpPr>
        <p:spPr>
          <a:xfrm>
            <a:off x="4898707" y="4531638"/>
            <a:ext cx="2194322" cy="1777008"/>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C3249"/>
              </a:buClr>
              <a:buSzPts val="1750"/>
              <a:buFont typeface="Martel Sans"/>
              <a:buNone/>
            </a:pPr>
            <a:r>
              <a:rPr b="0" i="0" lang="en-US" sz="1750" u="none" cap="none" strike="noStrike">
                <a:solidFill>
                  <a:srgbClr val="2C3249"/>
                </a:solidFill>
                <a:latin typeface="Martel Sans"/>
                <a:ea typeface="Martel Sans"/>
                <a:cs typeface="Martel Sans"/>
                <a:sym typeface="Martel Sans"/>
              </a:rPr>
              <a:t>The encoder network, based on a pre-trained ResNet, extracts rich visual features.</a:t>
            </a:r>
            <a:endParaRPr b="0" i="0" sz="1750" u="none" cap="none" strike="noStrike">
              <a:solidFill>
                <a:schemeClr val="dk1"/>
              </a:solidFill>
              <a:latin typeface="Calibri"/>
              <a:ea typeface="Calibri"/>
              <a:cs typeface="Calibri"/>
              <a:sym typeface="Calibri"/>
            </a:endParaRPr>
          </a:p>
        </p:txBody>
      </p:sp>
      <p:pic>
        <p:nvPicPr>
          <p:cNvPr descr="preencoded.png" id="137" name="Google Shape;137;p10"/>
          <p:cNvPicPr preferRelativeResize="0"/>
          <p:nvPr/>
        </p:nvPicPr>
        <p:blipFill rotWithShape="1">
          <a:blip r:embed="rId5">
            <a:alphaModFix/>
          </a:blip>
          <a:srcRect b="0" l="0" r="0" t="0"/>
          <a:stretch/>
        </p:blipFill>
        <p:spPr>
          <a:xfrm>
            <a:off x="7315200" y="2482096"/>
            <a:ext cx="2638544" cy="888682"/>
          </a:xfrm>
          <a:prstGeom prst="rect">
            <a:avLst/>
          </a:prstGeom>
          <a:noFill/>
          <a:ln>
            <a:noFill/>
          </a:ln>
        </p:spPr>
      </p:pic>
      <p:sp>
        <p:nvSpPr>
          <p:cNvPr id="138" name="Google Shape;138;p10"/>
          <p:cNvSpPr/>
          <p:nvPr/>
        </p:nvSpPr>
        <p:spPr>
          <a:xfrm>
            <a:off x="7537376" y="3704025"/>
            <a:ext cx="26388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C3249"/>
              </a:buClr>
              <a:buSzPts val="2187"/>
              <a:buFont typeface="Kanit"/>
              <a:buNone/>
            </a:pPr>
            <a:r>
              <a:rPr b="0" i="0" lang="en-US" sz="2187" u="none" cap="none" strike="noStrike">
                <a:solidFill>
                  <a:srgbClr val="2C3249"/>
                </a:solidFill>
                <a:latin typeface="Kanit"/>
                <a:ea typeface="Kanit"/>
                <a:cs typeface="Kanit"/>
                <a:sym typeface="Kanit"/>
              </a:rPr>
              <a:t>Atrous Spatial Pyramid Pooling</a:t>
            </a:r>
            <a:endParaRPr b="0" i="0" sz="2187" u="none" cap="none" strike="noStrike">
              <a:solidFill>
                <a:schemeClr val="dk1"/>
              </a:solidFill>
              <a:latin typeface="Calibri"/>
              <a:ea typeface="Calibri"/>
              <a:cs typeface="Calibri"/>
              <a:sym typeface="Calibri"/>
            </a:endParaRPr>
          </a:p>
        </p:txBody>
      </p:sp>
      <p:sp>
        <p:nvSpPr>
          <p:cNvPr id="139" name="Google Shape;139;p10"/>
          <p:cNvSpPr/>
          <p:nvPr/>
        </p:nvSpPr>
        <p:spPr>
          <a:xfrm>
            <a:off x="7537375" y="4531650"/>
            <a:ext cx="2416500" cy="21324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C3249"/>
              </a:buClr>
              <a:buSzPts val="1750"/>
              <a:buFont typeface="Martel Sans"/>
              <a:buNone/>
            </a:pPr>
            <a:r>
              <a:rPr b="0" i="0" lang="en-US" sz="1750" u="none" cap="none" strike="noStrike">
                <a:solidFill>
                  <a:srgbClr val="2C3249"/>
                </a:solidFill>
                <a:latin typeface="Martel Sans"/>
                <a:ea typeface="Martel Sans"/>
                <a:cs typeface="Martel Sans"/>
                <a:sym typeface="Martel Sans"/>
              </a:rPr>
              <a:t>The ASPP module captures multi-scale context information to improve segmentation accuracy.</a:t>
            </a:r>
            <a:endParaRPr b="0" i="0" sz="1750" u="none" cap="none" strike="noStrike">
              <a:solidFill>
                <a:schemeClr val="dk1"/>
              </a:solidFill>
              <a:latin typeface="Calibri"/>
              <a:ea typeface="Calibri"/>
              <a:cs typeface="Calibri"/>
              <a:sym typeface="Calibri"/>
            </a:endParaRPr>
          </a:p>
        </p:txBody>
      </p:sp>
      <p:pic>
        <p:nvPicPr>
          <p:cNvPr descr="preencoded.png" id="140" name="Google Shape;140;p10"/>
          <p:cNvPicPr preferRelativeResize="0"/>
          <p:nvPr/>
        </p:nvPicPr>
        <p:blipFill rotWithShape="1">
          <a:blip r:embed="rId6">
            <a:alphaModFix/>
          </a:blip>
          <a:srcRect b="0" l="0" r="0" t="0"/>
          <a:stretch/>
        </p:blipFill>
        <p:spPr>
          <a:xfrm>
            <a:off x="9953744" y="2482096"/>
            <a:ext cx="2638663" cy="888682"/>
          </a:xfrm>
          <a:prstGeom prst="rect">
            <a:avLst/>
          </a:prstGeom>
          <a:noFill/>
          <a:ln>
            <a:noFill/>
          </a:ln>
        </p:spPr>
      </p:pic>
      <p:sp>
        <p:nvSpPr>
          <p:cNvPr id="141" name="Google Shape;141;p10"/>
          <p:cNvSpPr/>
          <p:nvPr/>
        </p:nvSpPr>
        <p:spPr>
          <a:xfrm>
            <a:off x="10175915" y="3704034"/>
            <a:ext cx="2194322"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C3249"/>
              </a:buClr>
              <a:buSzPts val="2187"/>
              <a:buFont typeface="Kanit"/>
              <a:buNone/>
            </a:pPr>
            <a:r>
              <a:rPr b="0" i="0" lang="en-US" sz="2187" u="none" cap="none" strike="noStrike">
                <a:solidFill>
                  <a:srgbClr val="2C3249"/>
                </a:solidFill>
                <a:latin typeface="Kanit"/>
                <a:ea typeface="Kanit"/>
                <a:cs typeface="Kanit"/>
                <a:sym typeface="Kanit"/>
              </a:rPr>
              <a:t>Decoder and Output</a:t>
            </a:r>
            <a:endParaRPr b="0" i="0" sz="2187" u="none" cap="none" strike="noStrike">
              <a:solidFill>
                <a:schemeClr val="dk1"/>
              </a:solidFill>
              <a:latin typeface="Calibri"/>
              <a:ea typeface="Calibri"/>
              <a:cs typeface="Calibri"/>
              <a:sym typeface="Calibri"/>
            </a:endParaRPr>
          </a:p>
        </p:txBody>
      </p:sp>
      <p:sp>
        <p:nvSpPr>
          <p:cNvPr id="142" name="Google Shape;142;p10"/>
          <p:cNvSpPr/>
          <p:nvPr/>
        </p:nvSpPr>
        <p:spPr>
          <a:xfrm>
            <a:off x="10175915" y="4531638"/>
            <a:ext cx="2194322" cy="1777008"/>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C3249"/>
              </a:buClr>
              <a:buSzPts val="1750"/>
              <a:buFont typeface="Martel Sans"/>
              <a:buNone/>
            </a:pPr>
            <a:r>
              <a:rPr b="0" i="0" lang="en-US" sz="1750" u="none" cap="none" strike="noStrike">
                <a:solidFill>
                  <a:srgbClr val="2C3249"/>
                </a:solidFill>
                <a:latin typeface="Martel Sans"/>
                <a:ea typeface="Martel Sans"/>
                <a:cs typeface="Martel Sans"/>
                <a:sym typeface="Martel Sans"/>
              </a:rPr>
              <a:t>The decoder fuses the encoded features to generate the final pixel-wise classification map.</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p:nvPr/>
        </p:nvSpPr>
        <p:spPr>
          <a:xfrm>
            <a:off x="0" y="0"/>
            <a:ext cx="14630400" cy="8229600"/>
          </a:xfrm>
          <a:prstGeom prst="rect">
            <a:avLst/>
          </a:prstGeom>
          <a:solidFill>
            <a:srgbClr val="EB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2037993" y="1343382"/>
            <a:ext cx="5555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D45"/>
              </a:buClr>
              <a:buSzPts val="4374"/>
              <a:buFont typeface="Kanit"/>
              <a:buNone/>
            </a:pPr>
            <a:r>
              <a:rPr b="0" i="0" lang="en-US" sz="4374" u="none" cap="none" strike="noStrike">
                <a:solidFill>
                  <a:srgbClr val="272D45"/>
                </a:solidFill>
                <a:latin typeface="Kanit"/>
                <a:ea typeface="Kanit"/>
                <a:cs typeface="Kanit"/>
                <a:sym typeface="Kanit"/>
              </a:rPr>
              <a:t>Modelling</a:t>
            </a:r>
            <a:endParaRPr b="0" i="0" sz="4374" u="none" cap="none" strike="noStrike">
              <a:solidFill>
                <a:schemeClr val="dk1"/>
              </a:solidFill>
              <a:latin typeface="Calibri"/>
              <a:ea typeface="Calibri"/>
              <a:cs typeface="Calibri"/>
              <a:sym typeface="Calibri"/>
            </a:endParaRPr>
          </a:p>
        </p:txBody>
      </p:sp>
      <p:pic>
        <p:nvPicPr>
          <p:cNvPr id="151" name="Google Shape;151;p11"/>
          <p:cNvPicPr preferRelativeResize="0"/>
          <p:nvPr/>
        </p:nvPicPr>
        <p:blipFill>
          <a:blip r:embed="rId3">
            <a:alphaModFix/>
          </a:blip>
          <a:stretch>
            <a:fillRect/>
          </a:stretch>
        </p:blipFill>
        <p:spPr>
          <a:xfrm>
            <a:off x="2988538" y="2381355"/>
            <a:ext cx="8653325" cy="491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