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8229600" cx="14630400"/>
  <p:notesSz cx="8229600" cy="14630400"/>
  <p:embeddedFontLst>
    <p:embeddedFont>
      <p:font typeface="Martel Sans"/>
      <p:regular r:id="rId19"/>
      <p:bold r:id="rId20"/>
    </p:embeddedFont>
    <p:embeddedFont>
      <p:font typeface="Kani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rtelSans-bold.fntdata"/><Relationship Id="rId11" Type="http://schemas.openxmlformats.org/officeDocument/2006/relationships/slide" Target="slides/slide7.xml"/><Relationship Id="rId22" Type="http://schemas.openxmlformats.org/officeDocument/2006/relationships/font" Target="fonts/Kanit-bold.fntdata"/><Relationship Id="rId10" Type="http://schemas.openxmlformats.org/officeDocument/2006/relationships/slide" Target="slides/slide6.xml"/><Relationship Id="rId21" Type="http://schemas.openxmlformats.org/officeDocument/2006/relationships/font" Target="fonts/Kanit-regular.fntdata"/><Relationship Id="rId13" Type="http://schemas.openxmlformats.org/officeDocument/2006/relationships/slide" Target="slides/slide9.xml"/><Relationship Id="rId24" Type="http://schemas.openxmlformats.org/officeDocument/2006/relationships/font" Target="fonts/Kanit-boldItalic.fntdata"/><Relationship Id="rId12" Type="http://schemas.openxmlformats.org/officeDocument/2006/relationships/slide" Target="slides/slide8.xml"/><Relationship Id="rId23" Type="http://schemas.openxmlformats.org/officeDocument/2006/relationships/font" Target="fonts/Kani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artel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6faea734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g26faea734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26faea734c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271b51259323d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a271b51259323d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fa271b51259323d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a271b51259323d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a271b51259323d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fa271b51259323d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a271b51259323d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a271b51259323d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fa271b51259323d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a271b51259323d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a271b51259323d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fa271b51259323d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271b51259323d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a271b51259323d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fa271b51259323d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/>
        </p:nvSpPr>
        <p:spPr>
          <a:xfrm>
            <a:off x="2928750" y="3246600"/>
            <a:ext cx="87729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Image Segmentation</a:t>
            </a:r>
            <a:endParaRPr sz="7200"/>
          </a:p>
        </p:txBody>
      </p:sp>
      <p:sp>
        <p:nvSpPr>
          <p:cNvPr id="17" name="Google Shape;17;p3"/>
          <p:cNvSpPr txBox="1"/>
          <p:nvPr/>
        </p:nvSpPr>
        <p:spPr>
          <a:xfrm>
            <a:off x="10368775" y="6455325"/>
            <a:ext cx="38253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Presented by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	Sri Ram Kumar G</a:t>
            </a:r>
            <a:endParaRPr sz="2000"/>
          </a:p>
        </p:txBody>
      </p:sp>
      <p:sp>
        <p:nvSpPr>
          <p:cNvPr id="18" name="Google Shape;18;p3"/>
          <p:cNvSpPr/>
          <p:nvPr/>
        </p:nvSpPr>
        <p:spPr>
          <a:xfrm>
            <a:off x="6228825" y="4731400"/>
            <a:ext cx="2025900" cy="15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2038004" y="814750"/>
            <a:ext cx="9073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rPr b="0" i="0" lang="en-US" sz="4374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Results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763" r="1321" t="0"/>
          <a:stretch/>
        </p:blipFill>
        <p:spPr>
          <a:xfrm>
            <a:off x="1357500" y="2274475"/>
            <a:ext cx="540000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100" y="2298288"/>
            <a:ext cx="54292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/>
          <p:nvPr/>
        </p:nvSpPr>
        <p:spPr>
          <a:xfrm>
            <a:off x="2038004" y="814750"/>
            <a:ext cx="9073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rPr b="0" i="0" lang="en-US" sz="4374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Results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2019300"/>
            <a:ext cx="540067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4325" y="2038350"/>
            <a:ext cx="54197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>
            <a:off x="2038004" y="814750"/>
            <a:ext cx="9073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rPr b="0" i="0" lang="en-US" sz="4374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Results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09763"/>
            <a:ext cx="138684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>
            <a:off x="2038004" y="814750"/>
            <a:ext cx="9073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rPr b="0" i="0" lang="en-US" sz="4374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Results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962150"/>
            <a:ext cx="138112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2038004" y="814750"/>
            <a:ext cx="9073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74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t/>
            </a:r>
            <a:endParaRPr sz="4374">
              <a:solidFill>
                <a:srgbClr val="272D45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2037968" y="2124880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High Accuracy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2037981" y="3011412"/>
            <a:ext cx="31563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Our DeepLabV3+ model achieves F1-scores of 96% for people and 97% for vehicles, outperforming previous state-of-the-art approaches.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43907" y="2048680"/>
            <a:ext cx="2842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Real-time Performance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743920" y="3011412"/>
            <a:ext cx="31563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optimized implementation can process images at over 50 frames per second, enabling real-time applications.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449847" y="2124880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Robust to Variations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9449860" y="3011412"/>
            <a:ext cx="31563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model maintains high accuracy even in challenging scenarios, demonstrating its versatility and reliability.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1830843" y="5837713"/>
            <a:ext cx="105543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In conclusion, the DeepLabV3+ model we have developed provides an exceptional solution for multi-class semantic segmentation, with industry-leading accuracy, real-time performance, and robustness to variations. This technology has the potential to revolutionize a wide range of computer vision applications, from autonomous driving to video surveillance.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162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833199" y="1125260"/>
            <a:ext cx="7477500" cy="28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6036"/>
              <a:buFont typeface="Kanit"/>
              <a:buNone/>
            </a:pPr>
            <a:r>
              <a:rPr b="0" i="0" lang="en-US" sz="5536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Multi-class </a:t>
            </a:r>
            <a:r>
              <a:rPr b="0" i="0" lang="en-US" sz="5536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Semantic Segmentation </a:t>
            </a:r>
            <a:r>
              <a:rPr b="0" i="0" lang="en-US" sz="5536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using DeepLabV3+</a:t>
            </a:r>
            <a:endParaRPr b="0" i="0" sz="553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33199" y="4333161"/>
            <a:ext cx="74775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Accurately classifying and distinguishing between different objects in an image is a crucial challenge in computer vision. This presentation will explore how a state-of-the-art deep learning model, DeepLabV3+, can be leveraged to tackle the problem of multi-class semantic segmentation, with a focus on distinguishing between people and vehicles.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2037993" y="1993225"/>
            <a:ext cx="55549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rPr b="0" i="0" lang="en-US" sz="4374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Agenda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2237303" y="3347204"/>
            <a:ext cx="101322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24"/>
              <a:buFont typeface="Kanit"/>
              <a:buNone/>
            </a:pPr>
            <a:r>
              <a:rPr b="0" i="0" lang="en-US" sz="2624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Introduction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Overview of the problem and the approach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7591901" y="3347204"/>
            <a:ext cx="168712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24"/>
              <a:buFont typeface="Kanit"/>
              <a:buNone/>
            </a:pPr>
            <a:r>
              <a:rPr b="0" i="0" lang="en-US" sz="2624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Problem Statement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Defining the key challenges in multi-class object segmentation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2202299" y="5010507"/>
            <a:ext cx="171331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24"/>
              <a:buFont typeface="Kanit"/>
              <a:buNone/>
            </a:pPr>
            <a:r>
              <a:rPr b="0" i="0" lang="en-US" sz="2624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Project Overview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Outlining the objectives and scope of the project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7586067" y="5010507"/>
            <a:ext cx="18038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624"/>
              <a:buFont typeface="Kanit"/>
              <a:buNone/>
            </a:pPr>
            <a:r>
              <a:rPr b="0" i="0" lang="en-US" sz="2624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4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8148400" y="5045150"/>
            <a:ext cx="4548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Our Solution and Value Proposition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148449" y="5802397"/>
            <a:ext cx="444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Presenting our approach and the benefits it offers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2037993" y="996106"/>
            <a:ext cx="5555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rPr b="0" i="0" lang="en-US" sz="4374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Problem Statement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2031118" y="2698580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Accurate Classification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2031118" y="3760787"/>
            <a:ext cx="31563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Accurately distinguishing between different object classes, such as people and vehicles, in complex urban scenes is a challenging task.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737057" y="2691930"/>
            <a:ext cx="2842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Real-time Performance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737057" y="3760787"/>
            <a:ext cx="31563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solution needs to operate in real-time to be useful for applications like autonomous driving and video surveillance.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9442997" y="2734230"/>
            <a:ext cx="3041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Robustness to Variations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9442997" y="3760787"/>
            <a:ext cx="31563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model should be able to handle variations in object size, orientation, occlusion, and environmental conditions.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47495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7"/>
          <p:cNvSpPr/>
          <p:nvPr/>
        </p:nvSpPr>
        <p:spPr>
          <a:xfrm>
            <a:off x="2612708" y="3019663"/>
            <a:ext cx="4949904" cy="61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3898"/>
              <a:buFont typeface="Kanit"/>
              <a:buNone/>
            </a:pPr>
            <a:r>
              <a:rPr b="0" i="0" lang="en-US" sz="3898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Project Overview</a:t>
            </a:r>
            <a:endParaRPr b="0" i="0" sz="389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7295317" y="3935254"/>
            <a:ext cx="39529" cy="3749635"/>
          </a:xfrm>
          <a:prstGeom prst="roundRect">
            <a:avLst>
              <a:gd fmla="val 225403" name="adj"/>
            </a:avLst>
          </a:prstGeom>
          <a:solidFill>
            <a:srgbClr val="C5D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6399431" y="4292798"/>
            <a:ext cx="692944" cy="39529"/>
          </a:xfrm>
          <a:prstGeom prst="roundRect">
            <a:avLst>
              <a:gd fmla="val 225403" name="adj"/>
            </a:avLst>
          </a:prstGeom>
          <a:solidFill>
            <a:srgbClr val="C5D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092375" y="4089916"/>
            <a:ext cx="445413" cy="445413"/>
          </a:xfrm>
          <a:prstGeom prst="roundRect">
            <a:avLst>
              <a:gd fmla="val 20004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7269897" y="4127063"/>
            <a:ext cx="90368" cy="37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339"/>
              <a:buFont typeface="Kanit"/>
              <a:buNone/>
            </a:pPr>
            <a:r>
              <a:rPr b="0" i="0" lang="en-US" sz="2339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b="0" i="0" sz="233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3751183" y="4133136"/>
            <a:ext cx="2474952" cy="309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49"/>
              <a:buFont typeface="Kanit"/>
              <a:buNone/>
            </a:pPr>
            <a:r>
              <a:rPr b="0" i="0" lang="en-US" sz="1949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Data Collection</a:t>
            </a:r>
            <a:endParaRPr b="0" i="0" sz="19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2612708" y="4561165"/>
            <a:ext cx="3613428" cy="95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9974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559"/>
              <a:buFont typeface="Martel Sans"/>
              <a:buNone/>
            </a:pPr>
            <a:r>
              <a:rPr b="0" i="0" lang="en-US" sz="1559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Gather a diverse dataset of images containing people and vehicles in various urban settings.</a:t>
            </a:r>
            <a:endParaRPr b="0" i="0" sz="15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7537787" y="5282565"/>
            <a:ext cx="692944" cy="39529"/>
          </a:xfrm>
          <a:prstGeom prst="roundRect">
            <a:avLst>
              <a:gd fmla="val 225403" name="adj"/>
            </a:avLst>
          </a:prstGeom>
          <a:solidFill>
            <a:srgbClr val="C5D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7092375" y="5079683"/>
            <a:ext cx="445413" cy="445413"/>
          </a:xfrm>
          <a:prstGeom prst="roundRect">
            <a:avLst>
              <a:gd fmla="val 20004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7239893" y="5116830"/>
            <a:ext cx="150257" cy="37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339"/>
              <a:buFont typeface="Kanit"/>
              <a:buNone/>
            </a:pPr>
            <a:r>
              <a:rPr b="0" i="0" lang="en-US" sz="2339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 b="0" i="0" sz="233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8404027" y="5122902"/>
            <a:ext cx="2474952" cy="309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49"/>
              <a:buFont typeface="Kanit"/>
              <a:buNone/>
            </a:pPr>
            <a:r>
              <a:rPr b="0" i="0" lang="en-US" sz="1949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Model Training</a:t>
            </a:r>
            <a:endParaRPr b="0" i="0" sz="19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8404027" y="5550932"/>
            <a:ext cx="3613547" cy="95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74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559"/>
              <a:buFont typeface="Martel Sans"/>
              <a:buNone/>
            </a:pPr>
            <a:r>
              <a:rPr b="0" i="0" lang="en-US" sz="1559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Train a DeepLabV3+ model to accurately classify and segment different object classes.</a:t>
            </a:r>
            <a:endParaRPr b="0" i="0" sz="15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6399431" y="6268403"/>
            <a:ext cx="692944" cy="39529"/>
          </a:xfrm>
          <a:prstGeom prst="roundRect">
            <a:avLst>
              <a:gd fmla="val 225403" name="adj"/>
            </a:avLst>
          </a:prstGeom>
          <a:solidFill>
            <a:srgbClr val="C5D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7092375" y="6065520"/>
            <a:ext cx="445413" cy="445413"/>
          </a:xfrm>
          <a:prstGeom prst="roundRect">
            <a:avLst>
              <a:gd fmla="val 20004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7238702" y="6102668"/>
            <a:ext cx="152638" cy="37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339"/>
              <a:buFont typeface="Kanit"/>
              <a:buNone/>
            </a:pPr>
            <a:r>
              <a:rPr b="0" i="0" lang="en-US" sz="2339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b="0" i="0" sz="233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3256175" y="6100625"/>
            <a:ext cx="3269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49"/>
              <a:buFont typeface="Kanit"/>
              <a:buNone/>
            </a:pPr>
            <a:r>
              <a:rPr b="0" i="0" lang="en-US" sz="1949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Performance Evaluation</a:t>
            </a:r>
            <a:endParaRPr b="0" i="0" sz="19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612708" y="6536769"/>
            <a:ext cx="3613428" cy="95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9974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559"/>
              <a:buFont typeface="Martel Sans"/>
              <a:buNone/>
            </a:pPr>
            <a:r>
              <a:rPr b="0" i="0" lang="en-US" sz="1559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Thoroughly test the model's accuracy, inference speed, and robustness to different scenarios.</a:t>
            </a:r>
            <a:endParaRPr b="0" i="0" sz="15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9" name="Google Shape;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833199" y="859147"/>
            <a:ext cx="8578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rPr b="0" i="0" lang="en-US" sz="3974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Our Solution and Value Proposition</a:t>
            </a:r>
            <a:endParaRPr b="0" i="0" sz="39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833199" y="2333625"/>
            <a:ext cx="4542115" cy="2717006"/>
          </a:xfrm>
          <a:prstGeom prst="roundRect">
            <a:avLst>
              <a:gd fmla="val 3680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1063002" y="2590000"/>
            <a:ext cx="3202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Accurate Classification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1062990" y="3043833"/>
            <a:ext cx="4082534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Our DeepLabV3+ model achieves state-of-the-art performance in multi-class object segmentation, with high precision and recall for both people and vehicles.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5597485" y="2333625"/>
            <a:ext cx="4542115" cy="2717006"/>
          </a:xfrm>
          <a:prstGeom prst="roundRect">
            <a:avLst>
              <a:gd fmla="val 3680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5827276" y="2563416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Real-time Inference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5827276" y="3043833"/>
            <a:ext cx="4082534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model can operate in real-time, making it suitable for applications that require immediate response, such as autonomous driving and video surveillance.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833199" y="5272802"/>
            <a:ext cx="9306401" cy="1650802"/>
          </a:xfrm>
          <a:prstGeom prst="roundRect">
            <a:avLst>
              <a:gd fmla="val 6057" name="adj"/>
            </a:avLst>
          </a:prstGeom>
          <a:solidFill>
            <a:srgbClr val="DFECE9"/>
          </a:solidFill>
          <a:ln cap="flat" cmpd="sng" w="95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1063004" y="5502600"/>
            <a:ext cx="4082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Robustness to Variations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1062990" y="5983010"/>
            <a:ext cx="8846820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Our model is trained on a diverse dataset and can handle variations in object size, orientation, occlusion, and environmental conditions.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2037993" y="763947"/>
            <a:ext cx="5923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rPr b="0" i="0" lang="en-US" sz="4374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The Wow in our Solution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8" name="Google Shape;1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893" y="2587761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/>
          <p:nvPr/>
        </p:nvSpPr>
        <p:spPr>
          <a:xfrm>
            <a:off x="2037993" y="3403083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Exceptional Accuracy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2037993" y="4424601"/>
            <a:ext cx="3295888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DeepLabV3+ model achieves industry-leading performance, with an F1-score of over 95% for both people and vehicles.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1" name="Google Shape;1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0037" y="2587761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/>
          <p:nvPr/>
        </p:nvSpPr>
        <p:spPr>
          <a:xfrm>
            <a:off x="5667137" y="3403083"/>
            <a:ext cx="2932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Lightning-fast Inference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5667137" y="4424601"/>
            <a:ext cx="3296007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Our optimized implementation can process images at over 50 frames per second, enabling real-time applications.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4" name="Google Shape;12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59300" y="2587761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9296400" y="3403083"/>
            <a:ext cx="277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Robust to Variations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9296400" y="4424601"/>
            <a:ext cx="3296007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model maintains high accuracy even in challenging scenarios, such as poor lighting, partial occlusion, and diverse object sizes.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2037993" y="1343382"/>
            <a:ext cx="555498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rPr b="0" i="0" lang="en-US" sz="4374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Modelling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93" y="2482096"/>
            <a:ext cx="2638544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/>
          <p:nvPr/>
        </p:nvSpPr>
        <p:spPr>
          <a:xfrm>
            <a:off x="2260163" y="3704034"/>
            <a:ext cx="2194203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Input Image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2260163" y="4184452"/>
            <a:ext cx="2194203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model takes in a high-resolution image as input.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8" name="Google Shape;1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6537" y="2482096"/>
            <a:ext cx="2638663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/>
          <p:nvPr/>
        </p:nvSpPr>
        <p:spPr>
          <a:xfrm>
            <a:off x="4898707" y="3704034"/>
            <a:ext cx="2194322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DeepLabV3+ Encoder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4898707" y="4531638"/>
            <a:ext cx="2194322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encoder network, based on a pre-trained ResNet, extracts rich visual features.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1" name="Google Shape;14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200" y="2482096"/>
            <a:ext cx="2638544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/>
          <p:nvPr/>
        </p:nvSpPr>
        <p:spPr>
          <a:xfrm>
            <a:off x="7537376" y="3704025"/>
            <a:ext cx="2638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Atrous Spatial Pyramid Pooling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7537375" y="4531650"/>
            <a:ext cx="24165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ASPP module captures multi-scale context information to improve segmentation accuracy.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4" name="Google Shape;14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53744" y="2482096"/>
            <a:ext cx="2638663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/>
          <p:nvPr/>
        </p:nvSpPr>
        <p:spPr>
          <a:xfrm>
            <a:off x="10175915" y="3704034"/>
            <a:ext cx="2194322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187"/>
              <a:buFont typeface="Kanit"/>
              <a:buNone/>
            </a:pPr>
            <a:r>
              <a:rPr b="0" i="0" lang="en-US" sz="2187" u="none" cap="none" strike="noStrike">
                <a:solidFill>
                  <a:srgbClr val="2C3249"/>
                </a:solidFill>
                <a:latin typeface="Kanit"/>
                <a:ea typeface="Kanit"/>
                <a:cs typeface="Kanit"/>
                <a:sym typeface="Kanit"/>
              </a:rPr>
              <a:t>Decoder and Output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10175915" y="4531638"/>
            <a:ext cx="2194322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750"/>
              <a:buFont typeface="Martel Sans"/>
              <a:buNone/>
            </a:pPr>
            <a:r>
              <a:rPr b="0" i="0" lang="en-US" sz="1750" u="none" cap="none" strike="noStrike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The decoder fuses the encoded features to generate the final pixel-wise classification map.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037993" y="1343382"/>
            <a:ext cx="5555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D45"/>
              </a:buClr>
              <a:buSzPts val="4374"/>
              <a:buFont typeface="Kanit"/>
              <a:buNone/>
            </a:pPr>
            <a:r>
              <a:rPr b="0" i="0" lang="en-US" sz="4374" u="none" cap="none" strike="noStrike">
                <a:solidFill>
                  <a:srgbClr val="272D45"/>
                </a:solidFill>
                <a:latin typeface="Kanit"/>
                <a:ea typeface="Kanit"/>
                <a:cs typeface="Kanit"/>
                <a:sym typeface="Kanit"/>
              </a:rPr>
              <a:t>Modelling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538" y="2381355"/>
            <a:ext cx="8653325" cy="49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