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embeddedFontLst>
    <p:embeddedFont>
      <p:font typeface="Kanit" charset="-34"/>
      <p:regular r:id="rId17"/>
      <p:bold r:id="rId18"/>
      <p:italic r:id="rId19"/>
      <p:boldItalic r:id="rId20"/>
    </p:embeddedFont>
    <p:embeddedFont>
      <p:font typeface="Calibri" pitchFamily="34" charset="0"/>
      <p:regular r:id="rId21"/>
      <p:bold r:id="rId22"/>
      <p:italic r:id="rId23"/>
      <p:boldItalic r:id="rId24"/>
    </p:embeddedFont>
    <p:embeddedFont>
      <p:font typeface="Martel Sans"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2" d="100"/>
          <a:sy n="92" d="100"/>
        </p:scale>
        <p:origin x="-570" y="-96"/>
      </p:cViewPr>
      <p:guideLst>
        <p:guide orient="horz" pos="2592"/>
        <p:guide pos="460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g26faea734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 name="Google Shape;13;g26faea734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g26faea734c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a271b51259323d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a271b51259323d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fa271b51259323d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a271b51259323d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a271b51259323d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fa271b51259323d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a271b51259323d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a271b51259323d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fa271b51259323d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a271b51259323d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a271b51259323d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fa271b51259323d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 name="Google Shape;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 name="Google Shape;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a271b51259323d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fa271b51259323d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fa271b51259323d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3"/>
          <p:cNvSpPr txBox="1"/>
          <p:nvPr/>
        </p:nvSpPr>
        <p:spPr>
          <a:xfrm>
            <a:off x="2928750" y="3246600"/>
            <a:ext cx="8772900" cy="17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7200"/>
              <a:t>Image Segmentation</a:t>
            </a:r>
            <a:endParaRPr sz="7200"/>
          </a:p>
        </p:txBody>
      </p:sp>
      <p:sp>
        <p:nvSpPr>
          <p:cNvPr id="17" name="Google Shape;17;p3"/>
          <p:cNvSpPr txBox="1"/>
          <p:nvPr/>
        </p:nvSpPr>
        <p:spPr>
          <a:xfrm>
            <a:off x="10368775" y="6455325"/>
            <a:ext cx="3825300" cy="918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Presented by</a:t>
            </a:r>
            <a:endParaRPr sz="2000"/>
          </a:p>
          <a:p>
            <a:pPr marL="0" lvl="0" indent="0" algn="l" rtl="0">
              <a:lnSpc>
                <a:spcPct val="150000"/>
              </a:lnSpc>
              <a:spcBef>
                <a:spcPts val="0"/>
              </a:spcBef>
              <a:spcAft>
                <a:spcPts val="0"/>
              </a:spcAft>
              <a:buNone/>
            </a:pPr>
            <a:r>
              <a:rPr lang="en-US" sz="2000"/>
              <a:t>	</a:t>
            </a:r>
            <a:r>
              <a:rPr lang="en-US" sz="2000" smtClean="0"/>
              <a:t>Sri </a:t>
            </a:r>
            <a:r>
              <a:rPr lang="en-US" sz="2000"/>
              <a:t>Ram Kumar G</a:t>
            </a:r>
            <a:endParaRPr sz="2000"/>
          </a:p>
        </p:txBody>
      </p:sp>
      <p:sp>
        <p:nvSpPr>
          <p:cNvPr id="18" name="Google Shape;18;p3"/>
          <p:cNvSpPr/>
          <p:nvPr/>
        </p:nvSpPr>
        <p:spPr>
          <a:xfrm>
            <a:off x="6228825" y="4731400"/>
            <a:ext cx="2025900" cy="150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58" name="Google Shape;158;p12"/>
          <p:cNvPicPr preferRelativeResize="0"/>
          <p:nvPr/>
        </p:nvPicPr>
        <p:blipFill rotWithShape="1">
          <a:blip r:embed="rId3">
            <a:alphaModFix/>
          </a:blip>
          <a:srcRect l="763" r="1321"/>
          <a:stretch/>
        </p:blipFill>
        <p:spPr>
          <a:xfrm>
            <a:off x="1357500" y="2274475"/>
            <a:ext cx="5400000" cy="4257675"/>
          </a:xfrm>
          <a:prstGeom prst="rect">
            <a:avLst/>
          </a:prstGeom>
          <a:noFill/>
          <a:ln>
            <a:noFill/>
          </a:ln>
        </p:spPr>
      </p:pic>
      <p:pic>
        <p:nvPicPr>
          <p:cNvPr id="159" name="Google Shape;159;p12"/>
          <p:cNvPicPr preferRelativeResize="0"/>
          <p:nvPr/>
        </p:nvPicPr>
        <p:blipFill>
          <a:blip r:embed="rId4">
            <a:alphaModFix/>
          </a:blip>
          <a:stretch>
            <a:fillRect/>
          </a:stretch>
        </p:blipFill>
        <p:spPr>
          <a:xfrm>
            <a:off x="7777100" y="2298288"/>
            <a:ext cx="5429250" cy="42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66" name="Google Shape;166;p13"/>
          <p:cNvPicPr preferRelativeResize="0"/>
          <p:nvPr/>
        </p:nvPicPr>
        <p:blipFill>
          <a:blip r:embed="rId3">
            <a:alphaModFix/>
          </a:blip>
          <a:stretch>
            <a:fillRect/>
          </a:stretch>
        </p:blipFill>
        <p:spPr>
          <a:xfrm>
            <a:off x="1389225" y="2019300"/>
            <a:ext cx="5400675" cy="4343400"/>
          </a:xfrm>
          <a:prstGeom prst="rect">
            <a:avLst/>
          </a:prstGeom>
          <a:noFill/>
          <a:ln>
            <a:noFill/>
          </a:ln>
        </p:spPr>
      </p:pic>
      <p:pic>
        <p:nvPicPr>
          <p:cNvPr id="167" name="Google Shape;167;p13"/>
          <p:cNvPicPr preferRelativeResize="0"/>
          <p:nvPr/>
        </p:nvPicPr>
        <p:blipFill>
          <a:blip r:embed="rId4">
            <a:alphaModFix/>
          </a:blip>
          <a:stretch>
            <a:fillRect/>
          </a:stretch>
        </p:blipFill>
        <p:spPr>
          <a:xfrm>
            <a:off x="7994325" y="2038350"/>
            <a:ext cx="5419725" cy="43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74" name="Google Shape;174;p14"/>
          <p:cNvPicPr preferRelativeResize="0"/>
          <p:nvPr/>
        </p:nvPicPr>
        <p:blipFill>
          <a:blip r:embed="rId3">
            <a:alphaModFix/>
          </a:blip>
          <a:stretch>
            <a:fillRect/>
          </a:stretch>
        </p:blipFill>
        <p:spPr>
          <a:xfrm>
            <a:off x="381000" y="1909763"/>
            <a:ext cx="13868400" cy="441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81" name="Google Shape;181;p15"/>
          <p:cNvPicPr preferRelativeResize="0"/>
          <p:nvPr/>
        </p:nvPicPr>
        <p:blipFill>
          <a:blip r:embed="rId3">
            <a:alphaModFix/>
          </a:blip>
          <a:stretch>
            <a:fillRect/>
          </a:stretch>
        </p:blipFill>
        <p:spPr>
          <a:xfrm>
            <a:off x="409575" y="1962150"/>
            <a:ext cx="13811250" cy="430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lvl="0" indent="0" algn="l" rtl="0">
              <a:lnSpc>
                <a:spcPct val="125011"/>
              </a:lnSpc>
              <a:spcBef>
                <a:spcPts val="0"/>
              </a:spcBef>
              <a:spcAft>
                <a:spcPts val="0"/>
              </a:spcAft>
              <a:buClr>
                <a:schemeClr val="dk1"/>
              </a:buClr>
              <a:buSzPts val="1100"/>
              <a:buFont typeface="Arial"/>
              <a:buNone/>
            </a:pPr>
            <a:r>
              <a:rPr lang="en-US" sz="4374">
                <a:solidFill>
                  <a:srgbClr val="272D45"/>
                </a:solidFill>
                <a:latin typeface="Kanit"/>
                <a:ea typeface="Kanit"/>
                <a:cs typeface="Kanit"/>
                <a:sym typeface="Kanit"/>
              </a:rPr>
              <a:t>Conclusion</a:t>
            </a:r>
            <a:endParaRPr>
              <a:solidFill>
                <a:schemeClr val="dk1"/>
              </a:solidFill>
            </a:endParaRPr>
          </a:p>
          <a:p>
            <a:pPr marL="0" marR="0" lvl="0" indent="0" algn="l" rtl="0">
              <a:lnSpc>
                <a:spcPct val="125011"/>
              </a:lnSpc>
              <a:spcBef>
                <a:spcPts val="0"/>
              </a:spcBef>
              <a:spcAft>
                <a:spcPts val="0"/>
              </a:spcAft>
              <a:buClr>
                <a:srgbClr val="272D45"/>
              </a:buClr>
              <a:buSzPts val="4374"/>
              <a:buFont typeface="Kanit"/>
              <a:buNone/>
            </a:pPr>
            <a:endParaRPr sz="4374">
              <a:solidFill>
                <a:srgbClr val="272D45"/>
              </a:solidFill>
              <a:latin typeface="Kanit"/>
              <a:ea typeface="Kanit"/>
              <a:cs typeface="Kanit"/>
              <a:sym typeface="Kanit"/>
            </a:endParaRPr>
          </a:p>
        </p:txBody>
      </p:sp>
      <p:sp>
        <p:nvSpPr>
          <p:cNvPr id="190" name="Google Shape;190;p16"/>
          <p:cNvSpPr/>
          <p:nvPr/>
        </p:nvSpPr>
        <p:spPr>
          <a:xfrm>
            <a:off x="2037968" y="2124880"/>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2187"/>
              <a:buFont typeface="Kanit"/>
              <a:buNone/>
            </a:pPr>
            <a:r>
              <a:rPr lang="en-US" sz="2187" b="0" i="0" u="none" strike="noStrike" cap="none">
                <a:solidFill>
                  <a:srgbClr val="272D45"/>
                </a:solidFill>
                <a:latin typeface="Kanit"/>
                <a:ea typeface="Kanit"/>
                <a:cs typeface="Kanit"/>
                <a:sym typeface="Kanit"/>
              </a:rPr>
              <a:t>High Accuracy</a:t>
            </a:r>
            <a:endParaRPr sz="2187" b="0" i="0" u="none" strike="noStrike" cap="none">
              <a:solidFill>
                <a:schemeClr val="dk1"/>
              </a:solidFill>
              <a:latin typeface="Calibri"/>
              <a:ea typeface="Calibri"/>
              <a:cs typeface="Calibri"/>
              <a:sym typeface="Calibri"/>
            </a:endParaRPr>
          </a:p>
        </p:txBody>
      </p:sp>
      <p:sp>
        <p:nvSpPr>
          <p:cNvPr id="191" name="Google Shape;191;p16"/>
          <p:cNvSpPr/>
          <p:nvPr/>
        </p:nvSpPr>
        <p:spPr>
          <a:xfrm>
            <a:off x="2037981" y="3011412"/>
            <a:ext cx="3156300" cy="17769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DeepLabV3+ model achieves F1-scores of 96% for people and 97% for vehicles, outperforming previous state-of-the-art approaches.</a:t>
            </a:r>
            <a:endParaRPr sz="1750" b="0" i="0" u="none" strike="noStrike" cap="none">
              <a:solidFill>
                <a:schemeClr val="dk1"/>
              </a:solidFill>
              <a:latin typeface="Calibri"/>
              <a:ea typeface="Calibri"/>
              <a:cs typeface="Calibri"/>
              <a:sym typeface="Calibri"/>
            </a:endParaRPr>
          </a:p>
        </p:txBody>
      </p:sp>
      <p:sp>
        <p:nvSpPr>
          <p:cNvPr id="192" name="Google Shape;192;p16"/>
          <p:cNvSpPr/>
          <p:nvPr/>
        </p:nvSpPr>
        <p:spPr>
          <a:xfrm>
            <a:off x="5743907" y="2048680"/>
            <a:ext cx="28425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2187"/>
              <a:buFont typeface="Kanit"/>
              <a:buNone/>
            </a:pPr>
            <a:r>
              <a:rPr lang="en-US" sz="2187" b="0" i="0" u="none" strike="noStrike" cap="none">
                <a:solidFill>
                  <a:srgbClr val="272D45"/>
                </a:solidFill>
                <a:latin typeface="Kanit"/>
                <a:ea typeface="Kanit"/>
                <a:cs typeface="Kanit"/>
                <a:sym typeface="Kanit"/>
              </a:rPr>
              <a:t>Real-time Performance</a:t>
            </a:r>
            <a:endParaRPr sz="2187" b="0" i="0" u="none" strike="noStrike" cap="none">
              <a:solidFill>
                <a:schemeClr val="dk1"/>
              </a:solidFill>
              <a:latin typeface="Calibri"/>
              <a:ea typeface="Calibri"/>
              <a:cs typeface="Calibri"/>
              <a:sym typeface="Calibri"/>
            </a:endParaRPr>
          </a:p>
        </p:txBody>
      </p:sp>
      <p:sp>
        <p:nvSpPr>
          <p:cNvPr id="193" name="Google Shape;193;p16"/>
          <p:cNvSpPr/>
          <p:nvPr/>
        </p:nvSpPr>
        <p:spPr>
          <a:xfrm>
            <a:off x="5743920" y="3011412"/>
            <a:ext cx="3156300" cy="17769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optimized implementation can process images at over 50 frames per second, enabling real-time applications.</a:t>
            </a:r>
            <a:endParaRPr sz="1750" b="0" i="0" u="none" strike="noStrike" cap="none">
              <a:solidFill>
                <a:schemeClr val="dk1"/>
              </a:solidFill>
              <a:latin typeface="Calibri"/>
              <a:ea typeface="Calibri"/>
              <a:cs typeface="Calibri"/>
              <a:sym typeface="Calibri"/>
            </a:endParaRPr>
          </a:p>
        </p:txBody>
      </p:sp>
      <p:sp>
        <p:nvSpPr>
          <p:cNvPr id="194" name="Google Shape;194;p16"/>
          <p:cNvSpPr/>
          <p:nvPr/>
        </p:nvSpPr>
        <p:spPr>
          <a:xfrm>
            <a:off x="9449847" y="2124880"/>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2187"/>
              <a:buFont typeface="Kanit"/>
              <a:buNone/>
            </a:pPr>
            <a:r>
              <a:rPr lang="en-US" sz="2187" b="0" i="0" u="none" strike="noStrike" cap="none">
                <a:solidFill>
                  <a:srgbClr val="272D45"/>
                </a:solidFill>
                <a:latin typeface="Kanit"/>
                <a:ea typeface="Kanit"/>
                <a:cs typeface="Kanit"/>
                <a:sym typeface="Kanit"/>
              </a:rPr>
              <a:t>Robust to Variations</a:t>
            </a:r>
            <a:endParaRPr sz="2187" b="0" i="0" u="none" strike="noStrike" cap="none">
              <a:solidFill>
                <a:schemeClr val="dk1"/>
              </a:solidFill>
              <a:latin typeface="Calibri"/>
              <a:ea typeface="Calibri"/>
              <a:cs typeface="Calibri"/>
              <a:sym typeface="Calibri"/>
            </a:endParaRPr>
          </a:p>
        </p:txBody>
      </p:sp>
      <p:sp>
        <p:nvSpPr>
          <p:cNvPr id="195" name="Google Shape;195;p16"/>
          <p:cNvSpPr/>
          <p:nvPr/>
        </p:nvSpPr>
        <p:spPr>
          <a:xfrm>
            <a:off x="9449860" y="3011412"/>
            <a:ext cx="3156300" cy="14217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maintains high accuracy even in challenging scenarios, demonstrating its versatility and reliability.</a:t>
            </a:r>
            <a:endParaRPr sz="1750" b="0" i="0" u="none" strike="noStrike" cap="none">
              <a:solidFill>
                <a:schemeClr val="dk1"/>
              </a:solidFill>
              <a:latin typeface="Calibri"/>
              <a:ea typeface="Calibri"/>
              <a:cs typeface="Calibri"/>
              <a:sym typeface="Calibri"/>
            </a:endParaRPr>
          </a:p>
        </p:txBody>
      </p:sp>
      <p:sp>
        <p:nvSpPr>
          <p:cNvPr id="196" name="Google Shape;196;p16"/>
          <p:cNvSpPr/>
          <p:nvPr/>
        </p:nvSpPr>
        <p:spPr>
          <a:xfrm>
            <a:off x="1830843" y="5837713"/>
            <a:ext cx="10554300" cy="1421700"/>
          </a:xfrm>
          <a:prstGeom prst="rect">
            <a:avLst/>
          </a:prstGeom>
          <a:noFill/>
          <a:ln>
            <a:noFill/>
          </a:ln>
        </p:spPr>
        <p:txBody>
          <a:bodyPr spcFirstLastPara="1" wrap="square" lIns="91425" tIns="45700" rIns="91425" bIns="45700" anchor="t" anchorCtr="0">
            <a:noAutofit/>
          </a:bodyPr>
          <a:lstStyle/>
          <a:p>
            <a:pPr marL="0" marR="0" lvl="0" indent="0" algn="just"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In conclusion, the DeepLabV3+ model we have developed provides an exceptional solution for multi-class semantic segmentation, with industry-leading accuracy, real-time performance, and robustness to variations. This technology has the potential to revolutionize a wide range of computer vision applications, from autonomous driving to video surveillance.</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4"/>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4" descr="preencoded.png"/>
          <p:cNvPicPr preferRelativeResize="0"/>
          <p:nvPr/>
        </p:nvPicPr>
        <p:blipFill rotWithShape="1">
          <a:blip r:embed="rId3">
            <a:alphaModFix/>
          </a:blip>
          <a:srcRect/>
          <a:stretch/>
        </p:blipFill>
        <p:spPr>
          <a:xfrm>
            <a:off x="9151620" y="0"/>
            <a:ext cx="5486400" cy="8229600"/>
          </a:xfrm>
          <a:prstGeom prst="rect">
            <a:avLst/>
          </a:prstGeom>
          <a:noFill/>
          <a:ln>
            <a:noFill/>
          </a:ln>
        </p:spPr>
      </p:pic>
      <p:sp>
        <p:nvSpPr>
          <p:cNvPr id="27" name="Google Shape;27;p4"/>
          <p:cNvSpPr/>
          <p:nvPr/>
        </p:nvSpPr>
        <p:spPr>
          <a:xfrm>
            <a:off x="833199" y="1125260"/>
            <a:ext cx="7477500" cy="2874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272D45"/>
              </a:buClr>
              <a:buSzPts val="6036"/>
              <a:buFont typeface="Kanit"/>
              <a:buNone/>
            </a:pPr>
            <a:r>
              <a:rPr lang="en-US" sz="5536" b="0" i="0" u="none" strike="noStrike" cap="none">
                <a:solidFill>
                  <a:srgbClr val="272D45"/>
                </a:solidFill>
                <a:latin typeface="Kanit"/>
                <a:ea typeface="Kanit"/>
                <a:cs typeface="Kanit"/>
                <a:sym typeface="Kanit"/>
              </a:rPr>
              <a:t>Multi-class Semantic Segmentation using DeepLabV3+</a:t>
            </a:r>
            <a:endParaRPr sz="5536" b="0" i="0" u="none" strike="noStrike" cap="none">
              <a:solidFill>
                <a:schemeClr val="dk1"/>
              </a:solidFill>
              <a:latin typeface="Calibri"/>
              <a:ea typeface="Calibri"/>
              <a:cs typeface="Calibri"/>
              <a:sym typeface="Calibri"/>
            </a:endParaRPr>
          </a:p>
        </p:txBody>
      </p:sp>
      <p:sp>
        <p:nvSpPr>
          <p:cNvPr id="28" name="Google Shape;28;p4"/>
          <p:cNvSpPr/>
          <p:nvPr/>
        </p:nvSpPr>
        <p:spPr>
          <a:xfrm>
            <a:off x="833199" y="4333161"/>
            <a:ext cx="7477500" cy="2132400"/>
          </a:xfrm>
          <a:prstGeom prst="rect">
            <a:avLst/>
          </a:prstGeom>
          <a:noFill/>
          <a:ln>
            <a:noFill/>
          </a:ln>
        </p:spPr>
        <p:txBody>
          <a:bodyPr spcFirstLastPara="1" wrap="square" lIns="91425" tIns="45700" rIns="91425" bIns="45700" anchor="t" anchorCtr="0">
            <a:noAutofit/>
          </a:bodyPr>
          <a:lstStyle/>
          <a:p>
            <a:pPr marL="0" marR="0" lvl="0" indent="0" algn="just"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Accurately classifying and distinguishing between different objects in an image is a crucial challenge in computer vision. This presentation will explore how a state-of-the-art deep learning model, DeepLabV3+, can be leveraged to tackle the problem of multi-class semantic segmentation, with a focus on distinguishing between people and vehicles.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5"/>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2037993" y="1993225"/>
            <a:ext cx="5554980"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Agenda</a:t>
            </a:r>
            <a:endParaRPr sz="4374" b="0" i="0" u="none" strike="noStrike" cap="none">
              <a:solidFill>
                <a:schemeClr val="dk1"/>
              </a:solidFill>
              <a:latin typeface="Calibri"/>
              <a:ea typeface="Calibri"/>
              <a:cs typeface="Calibri"/>
              <a:sym typeface="Calibri"/>
            </a:endParaRPr>
          </a:p>
        </p:txBody>
      </p:sp>
      <p:sp>
        <p:nvSpPr>
          <p:cNvPr id="37" name="Google Shape;37;p5"/>
          <p:cNvSpPr/>
          <p:nvPr/>
        </p:nvSpPr>
        <p:spPr>
          <a:xfrm>
            <a:off x="2037993" y="3305532"/>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2237303" y="3347204"/>
            <a:ext cx="101322"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1</a:t>
            </a:r>
            <a:endParaRPr sz="2624" b="0" i="0" u="none" strike="noStrike" cap="none">
              <a:solidFill>
                <a:schemeClr val="dk1"/>
              </a:solidFill>
              <a:latin typeface="Calibri"/>
              <a:ea typeface="Calibri"/>
              <a:cs typeface="Calibri"/>
              <a:sym typeface="Calibri"/>
            </a:endParaRPr>
          </a:p>
        </p:txBody>
      </p:sp>
      <p:sp>
        <p:nvSpPr>
          <p:cNvPr id="39" name="Google Shape;39;p5"/>
          <p:cNvSpPr/>
          <p:nvPr/>
        </p:nvSpPr>
        <p:spPr>
          <a:xfrm>
            <a:off x="2760107" y="3381851"/>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Introduction</a:t>
            </a:r>
            <a:endParaRPr sz="2187" b="0" i="0" u="none" strike="noStrike" cap="none">
              <a:solidFill>
                <a:schemeClr val="dk1"/>
              </a:solidFill>
              <a:latin typeface="Calibri"/>
              <a:ea typeface="Calibri"/>
              <a:cs typeface="Calibri"/>
              <a:sym typeface="Calibri"/>
            </a:endParaRPr>
          </a:p>
        </p:txBody>
      </p:sp>
      <p:sp>
        <p:nvSpPr>
          <p:cNvPr id="40" name="Google Shape;40;p5"/>
          <p:cNvSpPr/>
          <p:nvPr/>
        </p:nvSpPr>
        <p:spPr>
          <a:xfrm>
            <a:off x="2760107" y="3862268"/>
            <a:ext cx="4444008"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Overview of the problem and the approach</a:t>
            </a:r>
            <a:endParaRPr sz="1750" b="0" i="0" u="none" strike="noStrike" cap="none">
              <a:solidFill>
                <a:schemeClr val="dk1"/>
              </a:solidFill>
              <a:latin typeface="Calibri"/>
              <a:ea typeface="Calibri"/>
              <a:cs typeface="Calibri"/>
              <a:sym typeface="Calibri"/>
            </a:endParaRPr>
          </a:p>
        </p:txBody>
      </p:sp>
      <p:sp>
        <p:nvSpPr>
          <p:cNvPr id="41" name="Google Shape;41;p5"/>
          <p:cNvSpPr/>
          <p:nvPr/>
        </p:nvSpPr>
        <p:spPr>
          <a:xfrm>
            <a:off x="7426285" y="3305532"/>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591901" y="3347204"/>
            <a:ext cx="168712"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2</a:t>
            </a:r>
            <a:endParaRPr sz="2624" b="0" i="0" u="none" strike="noStrike" cap="none">
              <a:solidFill>
                <a:schemeClr val="dk1"/>
              </a:solidFill>
              <a:latin typeface="Calibri"/>
              <a:ea typeface="Calibri"/>
              <a:cs typeface="Calibri"/>
              <a:sym typeface="Calibri"/>
            </a:endParaRPr>
          </a:p>
        </p:txBody>
      </p:sp>
      <p:sp>
        <p:nvSpPr>
          <p:cNvPr id="43" name="Google Shape;43;p5"/>
          <p:cNvSpPr/>
          <p:nvPr/>
        </p:nvSpPr>
        <p:spPr>
          <a:xfrm>
            <a:off x="8148399" y="3381851"/>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Problem Statement</a:t>
            </a:r>
            <a:endParaRPr sz="2187" b="0" i="0" u="none" strike="noStrike" cap="none">
              <a:solidFill>
                <a:schemeClr val="dk1"/>
              </a:solidFill>
              <a:latin typeface="Calibri"/>
              <a:ea typeface="Calibri"/>
              <a:cs typeface="Calibri"/>
              <a:sym typeface="Calibri"/>
            </a:endParaRPr>
          </a:p>
        </p:txBody>
      </p:sp>
      <p:sp>
        <p:nvSpPr>
          <p:cNvPr id="44" name="Google Shape;44;p5"/>
          <p:cNvSpPr/>
          <p:nvPr/>
        </p:nvSpPr>
        <p:spPr>
          <a:xfrm>
            <a:off x="8148399" y="3862268"/>
            <a:ext cx="4444008"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Defining the key challenges in multi-class object segmentation</a:t>
            </a:r>
            <a:endParaRPr sz="1750" b="0" i="0" u="none" strike="noStrike" cap="none">
              <a:solidFill>
                <a:schemeClr val="dk1"/>
              </a:solidFill>
              <a:latin typeface="Calibri"/>
              <a:ea typeface="Calibri"/>
              <a:cs typeface="Calibri"/>
              <a:sym typeface="Calibri"/>
            </a:endParaRPr>
          </a:p>
        </p:txBody>
      </p:sp>
      <p:sp>
        <p:nvSpPr>
          <p:cNvPr id="45" name="Google Shape;45;p5"/>
          <p:cNvSpPr/>
          <p:nvPr/>
        </p:nvSpPr>
        <p:spPr>
          <a:xfrm>
            <a:off x="2037993" y="4968835"/>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202299" y="5010507"/>
            <a:ext cx="171331"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3</a:t>
            </a:r>
            <a:endParaRPr sz="2624" b="0" i="0" u="none" strike="noStrike" cap="none">
              <a:solidFill>
                <a:schemeClr val="dk1"/>
              </a:solidFill>
              <a:latin typeface="Calibri"/>
              <a:ea typeface="Calibri"/>
              <a:cs typeface="Calibri"/>
              <a:sym typeface="Calibri"/>
            </a:endParaRPr>
          </a:p>
        </p:txBody>
      </p:sp>
      <p:sp>
        <p:nvSpPr>
          <p:cNvPr id="47" name="Google Shape;47;p5"/>
          <p:cNvSpPr/>
          <p:nvPr/>
        </p:nvSpPr>
        <p:spPr>
          <a:xfrm>
            <a:off x="2760107" y="5045154"/>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Project Overview</a:t>
            </a:r>
            <a:endParaRPr sz="2187" b="0" i="0" u="none" strike="noStrike" cap="none">
              <a:solidFill>
                <a:schemeClr val="dk1"/>
              </a:solidFill>
              <a:latin typeface="Calibri"/>
              <a:ea typeface="Calibri"/>
              <a:cs typeface="Calibri"/>
              <a:sym typeface="Calibri"/>
            </a:endParaRPr>
          </a:p>
        </p:txBody>
      </p:sp>
      <p:sp>
        <p:nvSpPr>
          <p:cNvPr id="48" name="Google Shape;48;p5"/>
          <p:cNvSpPr/>
          <p:nvPr/>
        </p:nvSpPr>
        <p:spPr>
          <a:xfrm>
            <a:off x="2760107" y="5525572"/>
            <a:ext cx="4444008"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Outlining the objectives and scope of the project</a:t>
            </a:r>
            <a:endParaRPr sz="1750" b="0" i="0" u="none" strike="noStrike" cap="none">
              <a:solidFill>
                <a:schemeClr val="dk1"/>
              </a:solidFill>
              <a:latin typeface="Calibri"/>
              <a:ea typeface="Calibri"/>
              <a:cs typeface="Calibri"/>
              <a:sym typeface="Calibri"/>
            </a:endParaRPr>
          </a:p>
        </p:txBody>
      </p:sp>
      <p:sp>
        <p:nvSpPr>
          <p:cNvPr id="49" name="Google Shape;49;p5"/>
          <p:cNvSpPr/>
          <p:nvPr/>
        </p:nvSpPr>
        <p:spPr>
          <a:xfrm>
            <a:off x="7426285" y="4968835"/>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7586067" y="5010507"/>
            <a:ext cx="180380"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4</a:t>
            </a:r>
            <a:endParaRPr sz="2624" b="0" i="0" u="none" strike="noStrike" cap="none">
              <a:solidFill>
                <a:schemeClr val="dk1"/>
              </a:solidFill>
              <a:latin typeface="Calibri"/>
              <a:ea typeface="Calibri"/>
              <a:cs typeface="Calibri"/>
              <a:sym typeface="Calibri"/>
            </a:endParaRPr>
          </a:p>
        </p:txBody>
      </p:sp>
      <p:sp>
        <p:nvSpPr>
          <p:cNvPr id="51" name="Google Shape;51;p5"/>
          <p:cNvSpPr/>
          <p:nvPr/>
        </p:nvSpPr>
        <p:spPr>
          <a:xfrm>
            <a:off x="8148400" y="5045150"/>
            <a:ext cx="45483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Our Solution and Value Proposition</a:t>
            </a:r>
            <a:endParaRPr sz="2187" b="0" i="0" u="none" strike="noStrike" cap="none">
              <a:solidFill>
                <a:schemeClr val="dk1"/>
              </a:solidFill>
              <a:latin typeface="Calibri"/>
              <a:ea typeface="Calibri"/>
              <a:cs typeface="Calibri"/>
              <a:sym typeface="Calibri"/>
            </a:endParaRPr>
          </a:p>
        </p:txBody>
      </p:sp>
      <p:sp>
        <p:nvSpPr>
          <p:cNvPr id="52" name="Google Shape;52;p5"/>
          <p:cNvSpPr/>
          <p:nvPr/>
        </p:nvSpPr>
        <p:spPr>
          <a:xfrm>
            <a:off x="8148449" y="5802397"/>
            <a:ext cx="4443900" cy="7107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Presenting our approach and the benefits it offers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6"/>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2037993" y="996106"/>
            <a:ext cx="5555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Problem Statement</a:t>
            </a:r>
            <a:endParaRPr sz="4374" b="0" i="0" u="none" strike="noStrike" cap="none">
              <a:solidFill>
                <a:schemeClr val="dk1"/>
              </a:solidFill>
              <a:latin typeface="Calibri"/>
              <a:ea typeface="Calibri"/>
              <a:cs typeface="Calibri"/>
              <a:sym typeface="Calibri"/>
            </a:endParaRPr>
          </a:p>
        </p:txBody>
      </p:sp>
      <p:sp>
        <p:nvSpPr>
          <p:cNvPr id="61" name="Google Shape;61;p6"/>
          <p:cNvSpPr/>
          <p:nvPr/>
        </p:nvSpPr>
        <p:spPr>
          <a:xfrm>
            <a:off x="2031125" y="3760775"/>
            <a:ext cx="3195300" cy="17610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endParaRPr sz="1750" b="0" i="0" u="none" strike="noStrike" cap="none">
              <a:solidFill>
                <a:schemeClr val="dk1"/>
              </a:solidFill>
              <a:latin typeface="Calibri"/>
              <a:ea typeface="Calibri"/>
              <a:cs typeface="Calibri"/>
              <a:sym typeface="Calibri"/>
            </a:endParaRPr>
          </a:p>
        </p:txBody>
      </p:sp>
      <p:sp>
        <p:nvSpPr>
          <p:cNvPr id="62" name="Google Shape;62;p6"/>
          <p:cNvSpPr txBox="1"/>
          <p:nvPr/>
        </p:nvSpPr>
        <p:spPr>
          <a:xfrm>
            <a:off x="2175650" y="2086300"/>
            <a:ext cx="11457600" cy="4245000"/>
          </a:xfrm>
          <a:prstGeom prst="rect">
            <a:avLst/>
          </a:prstGeom>
          <a:noFill/>
          <a:ln>
            <a:noFill/>
          </a:ln>
        </p:spPr>
        <p:txBody>
          <a:bodyPr spcFirstLastPara="1" wrap="square" lIns="91425" tIns="91425" rIns="91425" bIns="91425" anchor="t" anchorCtr="0">
            <a:noAutofit/>
          </a:bodyPr>
          <a:lstStyle/>
          <a:p>
            <a:pPr>
              <a:lnSpc>
                <a:spcPct val="150000"/>
              </a:lnSpc>
            </a:pPr>
            <a:r>
              <a:rPr lang="en-US" sz="2400" smtClean="0"/>
              <a:t>	The </a:t>
            </a:r>
            <a:r>
              <a:rPr lang="en-US" sz="2400" dirty="0" smtClean="0"/>
              <a:t>task of accurately identifying and delineating people and vehicles in images presents several challenges. Variations in lighting conditions, occlusions, and background clutter complicate the segmentation process. Traditional image classification methods often fail to provide the level of detail required for precise object delineation. Consequently, inaccurate segmentation results may lead to misclassifications and erroneous decisions, impacting the reliability and effectiveness of systems relying on image analysis.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7"/>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7" descr="preencoded.png"/>
          <p:cNvPicPr preferRelativeResize="0"/>
          <p:nvPr/>
        </p:nvPicPr>
        <p:blipFill rotWithShape="1">
          <a:blip r:embed="rId3">
            <a:alphaModFix/>
          </a:blip>
          <a:srcRect/>
          <a:stretch/>
        </p:blipFill>
        <p:spPr>
          <a:xfrm>
            <a:off x="0" y="0"/>
            <a:ext cx="14630400" cy="2474952"/>
          </a:xfrm>
          <a:prstGeom prst="rect">
            <a:avLst/>
          </a:prstGeom>
          <a:noFill/>
          <a:ln w="9525" cap="flat" cmpd="sng">
            <a:solidFill>
              <a:schemeClr val="lt1"/>
            </a:solidFill>
            <a:prstDash val="solid"/>
            <a:round/>
            <a:headEnd type="none" w="sm" len="sm"/>
            <a:tailEnd type="none" w="sm" len="sm"/>
          </a:ln>
        </p:spPr>
      </p:pic>
      <p:sp>
        <p:nvSpPr>
          <p:cNvPr id="71" name="Google Shape;71;p7"/>
          <p:cNvSpPr/>
          <p:nvPr/>
        </p:nvSpPr>
        <p:spPr>
          <a:xfrm>
            <a:off x="2612708" y="3019663"/>
            <a:ext cx="4949904" cy="618649"/>
          </a:xfrm>
          <a:prstGeom prst="rect">
            <a:avLst/>
          </a:prstGeom>
          <a:noFill/>
          <a:ln>
            <a:noFill/>
          </a:ln>
        </p:spPr>
        <p:txBody>
          <a:bodyPr spcFirstLastPara="1" wrap="square" lIns="91425" tIns="45700" rIns="91425" bIns="45700" anchor="t" anchorCtr="0">
            <a:noAutofit/>
          </a:bodyPr>
          <a:lstStyle/>
          <a:p>
            <a:pPr marL="0" marR="0" lvl="0" indent="0" algn="l" rtl="0">
              <a:lnSpc>
                <a:spcPct val="124987"/>
              </a:lnSpc>
              <a:spcBef>
                <a:spcPts val="0"/>
              </a:spcBef>
              <a:spcAft>
                <a:spcPts val="0"/>
              </a:spcAft>
              <a:buClr>
                <a:srgbClr val="272D45"/>
              </a:buClr>
              <a:buSzPts val="3898"/>
              <a:buFont typeface="Kanit"/>
              <a:buNone/>
            </a:pPr>
            <a:r>
              <a:rPr lang="en-US" sz="3898" b="0" i="0" u="none" strike="noStrike" cap="none">
                <a:solidFill>
                  <a:srgbClr val="272D45"/>
                </a:solidFill>
                <a:latin typeface="Kanit"/>
                <a:ea typeface="Kanit"/>
                <a:cs typeface="Kanit"/>
                <a:sym typeface="Kanit"/>
              </a:rPr>
              <a:t>Project Overview</a:t>
            </a:r>
            <a:endParaRPr sz="3898" b="0" i="0" u="none" strike="noStrike" cap="none">
              <a:solidFill>
                <a:schemeClr val="dk1"/>
              </a:solidFill>
              <a:latin typeface="Calibri"/>
              <a:ea typeface="Calibri"/>
              <a:cs typeface="Calibri"/>
              <a:sym typeface="Calibri"/>
            </a:endParaRPr>
          </a:p>
        </p:txBody>
      </p:sp>
      <p:sp>
        <p:nvSpPr>
          <p:cNvPr id="72" name="Google Shape;72;p7"/>
          <p:cNvSpPr/>
          <p:nvPr/>
        </p:nvSpPr>
        <p:spPr>
          <a:xfrm>
            <a:off x="7295317" y="3935254"/>
            <a:ext cx="39529" cy="3749635"/>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399431" y="4292798"/>
            <a:ext cx="692944" cy="39529"/>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7092375" y="4089916"/>
            <a:ext cx="445413" cy="445413"/>
          </a:xfrm>
          <a:prstGeom prst="roundRect">
            <a:avLst>
              <a:gd name="adj" fmla="val 20004"/>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7269897" y="4127063"/>
            <a:ext cx="90368" cy="371118"/>
          </a:xfrm>
          <a:prstGeom prst="rect">
            <a:avLst/>
          </a:prstGeom>
          <a:noFill/>
          <a:ln>
            <a:noFill/>
          </a:ln>
        </p:spPr>
        <p:txBody>
          <a:bodyPr spcFirstLastPara="1" wrap="square" lIns="91425" tIns="45700" rIns="91425" bIns="45700" anchor="t" anchorCtr="0">
            <a:noAutofit/>
          </a:bodyPr>
          <a:lstStyle/>
          <a:p>
            <a:pPr marL="0" marR="0" lvl="0" indent="0" algn="ctr" rtl="0">
              <a:lnSpc>
                <a:spcPct val="124967"/>
              </a:lnSpc>
              <a:spcBef>
                <a:spcPts val="0"/>
              </a:spcBef>
              <a:spcAft>
                <a:spcPts val="0"/>
              </a:spcAft>
              <a:buClr>
                <a:srgbClr val="2C3249"/>
              </a:buClr>
              <a:buSzPts val="2339"/>
              <a:buFont typeface="Kanit"/>
              <a:buNone/>
            </a:pPr>
            <a:r>
              <a:rPr lang="en-US" sz="2339" b="0" i="0" u="none" strike="noStrike" cap="none">
                <a:solidFill>
                  <a:srgbClr val="2C3249"/>
                </a:solidFill>
                <a:latin typeface="Kanit"/>
                <a:ea typeface="Kanit"/>
                <a:cs typeface="Kanit"/>
                <a:sym typeface="Kanit"/>
              </a:rPr>
              <a:t>1</a:t>
            </a:r>
            <a:endParaRPr sz="2339" b="0" i="0" u="none" strike="noStrike" cap="none">
              <a:solidFill>
                <a:schemeClr val="dk1"/>
              </a:solidFill>
              <a:latin typeface="Calibri"/>
              <a:ea typeface="Calibri"/>
              <a:cs typeface="Calibri"/>
              <a:sym typeface="Calibri"/>
            </a:endParaRPr>
          </a:p>
        </p:txBody>
      </p:sp>
      <p:sp>
        <p:nvSpPr>
          <p:cNvPr id="76" name="Google Shape;76;p7"/>
          <p:cNvSpPr/>
          <p:nvPr/>
        </p:nvSpPr>
        <p:spPr>
          <a:xfrm>
            <a:off x="3751183" y="4133136"/>
            <a:ext cx="2474952" cy="309324"/>
          </a:xfrm>
          <a:prstGeom prst="rect">
            <a:avLst/>
          </a:prstGeom>
          <a:noFill/>
          <a:ln>
            <a:noFill/>
          </a:ln>
        </p:spPr>
        <p:txBody>
          <a:bodyPr spcFirstLastPara="1" wrap="square" lIns="91425" tIns="45700" rIns="91425" bIns="45700" anchor="t" anchorCtr="0">
            <a:noAutofit/>
          </a:bodyPr>
          <a:lstStyle/>
          <a:p>
            <a:pPr marL="0" marR="0" lvl="0" indent="0" algn="r" rtl="0">
              <a:lnSpc>
                <a:spcPct val="124987"/>
              </a:lnSpc>
              <a:spcBef>
                <a:spcPts val="0"/>
              </a:spcBef>
              <a:spcAft>
                <a:spcPts val="0"/>
              </a:spcAft>
              <a:buClr>
                <a:srgbClr val="2C3249"/>
              </a:buClr>
              <a:buSzPts val="1949"/>
              <a:buFont typeface="Kanit"/>
              <a:buNone/>
            </a:pPr>
            <a:r>
              <a:rPr lang="en-US" sz="1949" b="0" i="0" u="none" strike="noStrike" cap="none">
                <a:solidFill>
                  <a:srgbClr val="2C3249"/>
                </a:solidFill>
                <a:latin typeface="Kanit"/>
                <a:ea typeface="Kanit"/>
                <a:cs typeface="Kanit"/>
                <a:sym typeface="Kanit"/>
              </a:rPr>
              <a:t>Data Collection</a:t>
            </a:r>
            <a:endParaRPr sz="1949" b="0" i="0" u="none" strike="noStrike" cap="none">
              <a:solidFill>
                <a:schemeClr val="dk1"/>
              </a:solidFill>
              <a:latin typeface="Calibri"/>
              <a:ea typeface="Calibri"/>
              <a:cs typeface="Calibri"/>
              <a:sym typeface="Calibri"/>
            </a:endParaRPr>
          </a:p>
        </p:txBody>
      </p:sp>
      <p:sp>
        <p:nvSpPr>
          <p:cNvPr id="77" name="Google Shape;77;p7"/>
          <p:cNvSpPr/>
          <p:nvPr/>
        </p:nvSpPr>
        <p:spPr>
          <a:xfrm>
            <a:off x="2612708" y="4561165"/>
            <a:ext cx="3613428" cy="950119"/>
          </a:xfrm>
          <a:prstGeom prst="rect">
            <a:avLst/>
          </a:prstGeom>
          <a:noFill/>
          <a:ln>
            <a:noFill/>
          </a:ln>
        </p:spPr>
        <p:txBody>
          <a:bodyPr spcFirstLastPara="1" wrap="square" lIns="91425" tIns="45700" rIns="91425" bIns="45700" anchor="t" anchorCtr="0">
            <a:noAutofit/>
          </a:bodyPr>
          <a:lstStyle/>
          <a:p>
            <a:pPr marL="0" marR="0" lvl="0" indent="0" algn="r" rtl="0">
              <a:lnSpc>
                <a:spcPct val="159974"/>
              </a:lnSpc>
              <a:spcBef>
                <a:spcPts val="0"/>
              </a:spcBef>
              <a:spcAft>
                <a:spcPts val="0"/>
              </a:spcAft>
              <a:buClr>
                <a:srgbClr val="2C3249"/>
              </a:buClr>
              <a:buSzPts val="1559"/>
              <a:buFont typeface="Martel Sans"/>
              <a:buNone/>
            </a:pPr>
            <a:r>
              <a:rPr lang="en-US" sz="1559" b="0" i="0" u="none" strike="noStrike" cap="none">
                <a:solidFill>
                  <a:srgbClr val="2C3249"/>
                </a:solidFill>
                <a:latin typeface="Martel Sans"/>
                <a:ea typeface="Martel Sans"/>
                <a:cs typeface="Martel Sans"/>
                <a:sym typeface="Martel Sans"/>
              </a:rPr>
              <a:t>Gather a diverse dataset of images containing people and vehicles in various urban settings.</a:t>
            </a:r>
            <a:endParaRPr sz="1559" b="0" i="0" u="none" strike="noStrike" cap="none">
              <a:solidFill>
                <a:schemeClr val="dk1"/>
              </a:solidFill>
              <a:latin typeface="Calibri"/>
              <a:ea typeface="Calibri"/>
              <a:cs typeface="Calibri"/>
              <a:sym typeface="Calibri"/>
            </a:endParaRPr>
          </a:p>
        </p:txBody>
      </p:sp>
      <p:sp>
        <p:nvSpPr>
          <p:cNvPr id="78" name="Google Shape;78;p7"/>
          <p:cNvSpPr/>
          <p:nvPr/>
        </p:nvSpPr>
        <p:spPr>
          <a:xfrm>
            <a:off x="7537787" y="5282565"/>
            <a:ext cx="692944" cy="39529"/>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7092375" y="5079683"/>
            <a:ext cx="445413" cy="445413"/>
          </a:xfrm>
          <a:prstGeom prst="roundRect">
            <a:avLst>
              <a:gd name="adj" fmla="val 20004"/>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7239893" y="5116830"/>
            <a:ext cx="150257" cy="371118"/>
          </a:xfrm>
          <a:prstGeom prst="rect">
            <a:avLst/>
          </a:prstGeom>
          <a:noFill/>
          <a:ln>
            <a:noFill/>
          </a:ln>
        </p:spPr>
        <p:txBody>
          <a:bodyPr spcFirstLastPara="1" wrap="square" lIns="91425" tIns="45700" rIns="91425" bIns="45700" anchor="t" anchorCtr="0">
            <a:noAutofit/>
          </a:bodyPr>
          <a:lstStyle/>
          <a:p>
            <a:pPr marL="0" marR="0" lvl="0" indent="0" algn="ctr" rtl="0">
              <a:lnSpc>
                <a:spcPct val="124967"/>
              </a:lnSpc>
              <a:spcBef>
                <a:spcPts val="0"/>
              </a:spcBef>
              <a:spcAft>
                <a:spcPts val="0"/>
              </a:spcAft>
              <a:buClr>
                <a:srgbClr val="2C3249"/>
              </a:buClr>
              <a:buSzPts val="2339"/>
              <a:buFont typeface="Kanit"/>
              <a:buNone/>
            </a:pPr>
            <a:r>
              <a:rPr lang="en-US" sz="2339" b="0" i="0" u="none" strike="noStrike" cap="none">
                <a:solidFill>
                  <a:srgbClr val="2C3249"/>
                </a:solidFill>
                <a:latin typeface="Kanit"/>
                <a:ea typeface="Kanit"/>
                <a:cs typeface="Kanit"/>
                <a:sym typeface="Kanit"/>
              </a:rPr>
              <a:t>2</a:t>
            </a:r>
            <a:endParaRPr sz="2339" b="0" i="0" u="none" strike="noStrike" cap="none">
              <a:solidFill>
                <a:schemeClr val="dk1"/>
              </a:solidFill>
              <a:latin typeface="Calibri"/>
              <a:ea typeface="Calibri"/>
              <a:cs typeface="Calibri"/>
              <a:sym typeface="Calibri"/>
            </a:endParaRPr>
          </a:p>
        </p:txBody>
      </p:sp>
      <p:sp>
        <p:nvSpPr>
          <p:cNvPr id="81" name="Google Shape;81;p7"/>
          <p:cNvSpPr/>
          <p:nvPr/>
        </p:nvSpPr>
        <p:spPr>
          <a:xfrm>
            <a:off x="8404027" y="5122902"/>
            <a:ext cx="2474952" cy="309324"/>
          </a:xfrm>
          <a:prstGeom prst="rect">
            <a:avLst/>
          </a:prstGeom>
          <a:noFill/>
          <a:ln>
            <a:noFill/>
          </a:ln>
        </p:spPr>
        <p:txBody>
          <a:bodyPr spcFirstLastPara="1" wrap="square" lIns="91425" tIns="45700" rIns="91425" bIns="45700" anchor="t" anchorCtr="0">
            <a:noAutofit/>
          </a:bodyPr>
          <a:lstStyle/>
          <a:p>
            <a:pPr marL="0" marR="0" lvl="0" indent="0" algn="l" rtl="0">
              <a:lnSpc>
                <a:spcPct val="124987"/>
              </a:lnSpc>
              <a:spcBef>
                <a:spcPts val="0"/>
              </a:spcBef>
              <a:spcAft>
                <a:spcPts val="0"/>
              </a:spcAft>
              <a:buClr>
                <a:srgbClr val="2C3249"/>
              </a:buClr>
              <a:buSzPts val="1949"/>
              <a:buFont typeface="Kanit"/>
              <a:buNone/>
            </a:pPr>
            <a:r>
              <a:rPr lang="en-US" sz="1949" b="0" i="0" u="none" strike="noStrike" cap="none">
                <a:solidFill>
                  <a:srgbClr val="2C3249"/>
                </a:solidFill>
                <a:latin typeface="Kanit"/>
                <a:ea typeface="Kanit"/>
                <a:cs typeface="Kanit"/>
                <a:sym typeface="Kanit"/>
              </a:rPr>
              <a:t>Model Training</a:t>
            </a:r>
            <a:endParaRPr sz="1949" b="0" i="0" u="none" strike="noStrike" cap="none">
              <a:solidFill>
                <a:schemeClr val="dk1"/>
              </a:solidFill>
              <a:latin typeface="Calibri"/>
              <a:ea typeface="Calibri"/>
              <a:cs typeface="Calibri"/>
              <a:sym typeface="Calibri"/>
            </a:endParaRPr>
          </a:p>
        </p:txBody>
      </p:sp>
      <p:sp>
        <p:nvSpPr>
          <p:cNvPr id="82" name="Google Shape;82;p7"/>
          <p:cNvSpPr/>
          <p:nvPr/>
        </p:nvSpPr>
        <p:spPr>
          <a:xfrm>
            <a:off x="8404027" y="5550932"/>
            <a:ext cx="3613547" cy="950119"/>
          </a:xfrm>
          <a:prstGeom prst="rect">
            <a:avLst/>
          </a:prstGeom>
          <a:noFill/>
          <a:ln>
            <a:noFill/>
          </a:ln>
        </p:spPr>
        <p:txBody>
          <a:bodyPr spcFirstLastPara="1" wrap="square" lIns="91425" tIns="45700" rIns="91425" bIns="45700" anchor="t" anchorCtr="0">
            <a:noAutofit/>
          </a:bodyPr>
          <a:lstStyle/>
          <a:p>
            <a:pPr marL="0" marR="0" lvl="0" indent="0" algn="l" rtl="0">
              <a:lnSpc>
                <a:spcPct val="159974"/>
              </a:lnSpc>
              <a:spcBef>
                <a:spcPts val="0"/>
              </a:spcBef>
              <a:spcAft>
                <a:spcPts val="0"/>
              </a:spcAft>
              <a:buClr>
                <a:srgbClr val="2C3249"/>
              </a:buClr>
              <a:buSzPts val="1559"/>
              <a:buFont typeface="Martel Sans"/>
              <a:buNone/>
            </a:pPr>
            <a:r>
              <a:rPr lang="en-US" sz="1559" b="0" i="0" u="none" strike="noStrike" cap="none">
                <a:solidFill>
                  <a:srgbClr val="2C3249"/>
                </a:solidFill>
                <a:latin typeface="Martel Sans"/>
                <a:ea typeface="Martel Sans"/>
                <a:cs typeface="Martel Sans"/>
                <a:sym typeface="Martel Sans"/>
              </a:rPr>
              <a:t>Train a DeepLabV3+ model to accurately classify and segment different object classes.</a:t>
            </a:r>
            <a:endParaRPr sz="1559" b="0" i="0" u="none" strike="noStrike" cap="none">
              <a:solidFill>
                <a:schemeClr val="dk1"/>
              </a:solidFill>
              <a:latin typeface="Calibri"/>
              <a:ea typeface="Calibri"/>
              <a:cs typeface="Calibri"/>
              <a:sym typeface="Calibri"/>
            </a:endParaRPr>
          </a:p>
        </p:txBody>
      </p:sp>
      <p:sp>
        <p:nvSpPr>
          <p:cNvPr id="83" name="Google Shape;83;p7"/>
          <p:cNvSpPr/>
          <p:nvPr/>
        </p:nvSpPr>
        <p:spPr>
          <a:xfrm>
            <a:off x="6399431" y="6268403"/>
            <a:ext cx="692944" cy="39529"/>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7092375" y="6065520"/>
            <a:ext cx="445413" cy="445413"/>
          </a:xfrm>
          <a:prstGeom prst="roundRect">
            <a:avLst>
              <a:gd name="adj" fmla="val 20004"/>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7238702" y="6102668"/>
            <a:ext cx="152638" cy="371118"/>
          </a:xfrm>
          <a:prstGeom prst="rect">
            <a:avLst/>
          </a:prstGeom>
          <a:noFill/>
          <a:ln>
            <a:noFill/>
          </a:ln>
        </p:spPr>
        <p:txBody>
          <a:bodyPr spcFirstLastPara="1" wrap="square" lIns="91425" tIns="45700" rIns="91425" bIns="45700" anchor="t" anchorCtr="0">
            <a:noAutofit/>
          </a:bodyPr>
          <a:lstStyle/>
          <a:p>
            <a:pPr marL="0" marR="0" lvl="0" indent="0" algn="ctr" rtl="0">
              <a:lnSpc>
                <a:spcPct val="124967"/>
              </a:lnSpc>
              <a:spcBef>
                <a:spcPts val="0"/>
              </a:spcBef>
              <a:spcAft>
                <a:spcPts val="0"/>
              </a:spcAft>
              <a:buClr>
                <a:srgbClr val="2C3249"/>
              </a:buClr>
              <a:buSzPts val="2339"/>
              <a:buFont typeface="Kanit"/>
              <a:buNone/>
            </a:pPr>
            <a:r>
              <a:rPr lang="en-US" sz="2339" b="0" i="0" u="none" strike="noStrike" cap="none">
                <a:solidFill>
                  <a:srgbClr val="2C3249"/>
                </a:solidFill>
                <a:latin typeface="Kanit"/>
                <a:ea typeface="Kanit"/>
                <a:cs typeface="Kanit"/>
                <a:sym typeface="Kanit"/>
              </a:rPr>
              <a:t>3</a:t>
            </a:r>
            <a:endParaRPr sz="2339" b="0" i="0" u="none" strike="noStrike" cap="none">
              <a:solidFill>
                <a:schemeClr val="dk1"/>
              </a:solidFill>
              <a:latin typeface="Calibri"/>
              <a:ea typeface="Calibri"/>
              <a:cs typeface="Calibri"/>
              <a:sym typeface="Calibri"/>
            </a:endParaRPr>
          </a:p>
        </p:txBody>
      </p:sp>
      <p:sp>
        <p:nvSpPr>
          <p:cNvPr id="86" name="Google Shape;86;p7"/>
          <p:cNvSpPr/>
          <p:nvPr/>
        </p:nvSpPr>
        <p:spPr>
          <a:xfrm>
            <a:off x="3256175" y="6100625"/>
            <a:ext cx="3269100" cy="309300"/>
          </a:xfrm>
          <a:prstGeom prst="rect">
            <a:avLst/>
          </a:prstGeom>
          <a:noFill/>
          <a:ln>
            <a:noFill/>
          </a:ln>
        </p:spPr>
        <p:txBody>
          <a:bodyPr spcFirstLastPara="1" wrap="square" lIns="91425" tIns="45700" rIns="91425" bIns="45700" anchor="t" anchorCtr="0">
            <a:noAutofit/>
          </a:bodyPr>
          <a:lstStyle/>
          <a:p>
            <a:pPr marL="0" marR="0" lvl="0" indent="0" algn="ctr" rtl="0">
              <a:lnSpc>
                <a:spcPct val="124987"/>
              </a:lnSpc>
              <a:spcBef>
                <a:spcPts val="0"/>
              </a:spcBef>
              <a:spcAft>
                <a:spcPts val="0"/>
              </a:spcAft>
              <a:buClr>
                <a:srgbClr val="2C3249"/>
              </a:buClr>
              <a:buSzPts val="1949"/>
              <a:buFont typeface="Kanit"/>
              <a:buNone/>
            </a:pPr>
            <a:r>
              <a:rPr lang="en-US" sz="1949" b="0" i="0" u="none" strike="noStrike" cap="none">
                <a:solidFill>
                  <a:srgbClr val="2C3249"/>
                </a:solidFill>
                <a:latin typeface="Kanit"/>
                <a:ea typeface="Kanit"/>
                <a:cs typeface="Kanit"/>
                <a:sym typeface="Kanit"/>
              </a:rPr>
              <a:t>Performance Evaluation</a:t>
            </a:r>
            <a:endParaRPr sz="1949" b="0" i="0" u="none" strike="noStrike" cap="none">
              <a:solidFill>
                <a:schemeClr val="dk1"/>
              </a:solidFill>
              <a:latin typeface="Calibri"/>
              <a:ea typeface="Calibri"/>
              <a:cs typeface="Calibri"/>
              <a:sym typeface="Calibri"/>
            </a:endParaRPr>
          </a:p>
        </p:txBody>
      </p:sp>
      <p:sp>
        <p:nvSpPr>
          <p:cNvPr id="87" name="Google Shape;87;p7"/>
          <p:cNvSpPr/>
          <p:nvPr/>
        </p:nvSpPr>
        <p:spPr>
          <a:xfrm>
            <a:off x="2612708" y="6536769"/>
            <a:ext cx="3613428" cy="950119"/>
          </a:xfrm>
          <a:prstGeom prst="rect">
            <a:avLst/>
          </a:prstGeom>
          <a:noFill/>
          <a:ln>
            <a:noFill/>
          </a:ln>
        </p:spPr>
        <p:txBody>
          <a:bodyPr spcFirstLastPara="1" wrap="square" lIns="91425" tIns="45700" rIns="91425" bIns="45700" anchor="t" anchorCtr="0">
            <a:noAutofit/>
          </a:bodyPr>
          <a:lstStyle/>
          <a:p>
            <a:pPr marL="0" marR="0" lvl="0" indent="0" algn="r" rtl="0">
              <a:lnSpc>
                <a:spcPct val="159974"/>
              </a:lnSpc>
              <a:spcBef>
                <a:spcPts val="0"/>
              </a:spcBef>
              <a:spcAft>
                <a:spcPts val="0"/>
              </a:spcAft>
              <a:buClr>
                <a:srgbClr val="2C3249"/>
              </a:buClr>
              <a:buSzPts val="1559"/>
              <a:buFont typeface="Martel Sans"/>
              <a:buNone/>
            </a:pPr>
            <a:r>
              <a:rPr lang="en-US" sz="1559" b="0" i="0" u="none" strike="noStrike" cap="none">
                <a:solidFill>
                  <a:srgbClr val="2C3249"/>
                </a:solidFill>
                <a:latin typeface="Martel Sans"/>
                <a:ea typeface="Martel Sans"/>
                <a:cs typeface="Martel Sans"/>
                <a:sym typeface="Martel Sans"/>
              </a:rPr>
              <a:t>Thoroughly test the model's accuracy, inference speed, and robustness to different scenarios.</a:t>
            </a:r>
            <a:endParaRPr sz="1559"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8" descr="preencoded.png"/>
          <p:cNvPicPr preferRelativeResize="0"/>
          <p:nvPr/>
        </p:nvPicPr>
        <p:blipFill rotWithShape="1">
          <a:blip r:embed="rId3">
            <a:alphaModFix/>
          </a:blip>
          <a:srcRect/>
          <a:stretch/>
        </p:blipFill>
        <p:spPr>
          <a:xfrm>
            <a:off x="10980420" y="0"/>
            <a:ext cx="3657600" cy="8229600"/>
          </a:xfrm>
          <a:prstGeom prst="rect">
            <a:avLst/>
          </a:prstGeom>
          <a:noFill/>
          <a:ln>
            <a:noFill/>
          </a:ln>
        </p:spPr>
      </p:pic>
      <p:sp>
        <p:nvSpPr>
          <p:cNvPr id="96" name="Google Shape;96;p8"/>
          <p:cNvSpPr/>
          <p:nvPr/>
        </p:nvSpPr>
        <p:spPr>
          <a:xfrm>
            <a:off x="833199" y="859147"/>
            <a:ext cx="85785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3974" b="0" i="0" u="none" strike="noStrike" cap="none">
                <a:solidFill>
                  <a:srgbClr val="272D45"/>
                </a:solidFill>
                <a:latin typeface="Kanit"/>
                <a:ea typeface="Kanit"/>
                <a:cs typeface="Kanit"/>
                <a:sym typeface="Kanit"/>
              </a:rPr>
              <a:t>Our Solution and Value Proposition</a:t>
            </a:r>
            <a:endParaRPr sz="3974" b="0" i="0" u="none" strike="noStrike" cap="none">
              <a:solidFill>
                <a:schemeClr val="dk1"/>
              </a:solidFill>
              <a:latin typeface="Calibri"/>
              <a:ea typeface="Calibri"/>
              <a:cs typeface="Calibri"/>
              <a:sym typeface="Calibri"/>
            </a:endParaRPr>
          </a:p>
        </p:txBody>
      </p:sp>
      <p:sp>
        <p:nvSpPr>
          <p:cNvPr id="97" name="Google Shape;97;p8"/>
          <p:cNvSpPr/>
          <p:nvPr/>
        </p:nvSpPr>
        <p:spPr>
          <a:xfrm>
            <a:off x="833199" y="2333625"/>
            <a:ext cx="4542115" cy="2717006"/>
          </a:xfrm>
          <a:prstGeom prst="roundRect">
            <a:avLst>
              <a:gd name="adj" fmla="val 368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063002" y="2590000"/>
            <a:ext cx="32028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Accurate Classification</a:t>
            </a:r>
            <a:endParaRPr sz="2187" b="0" i="0" u="none" strike="noStrike" cap="none">
              <a:solidFill>
                <a:schemeClr val="dk1"/>
              </a:solidFill>
              <a:latin typeface="Calibri"/>
              <a:ea typeface="Calibri"/>
              <a:cs typeface="Calibri"/>
              <a:sym typeface="Calibri"/>
            </a:endParaRPr>
          </a:p>
        </p:txBody>
      </p:sp>
      <p:sp>
        <p:nvSpPr>
          <p:cNvPr id="99" name="Google Shape;99;p8"/>
          <p:cNvSpPr/>
          <p:nvPr/>
        </p:nvSpPr>
        <p:spPr>
          <a:xfrm>
            <a:off x="1062990" y="3043833"/>
            <a:ext cx="4082534"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DeepLabV3+ model achieves state-of-the-art performance in multi-class object segmentation, with high precision and recall for both people and vehicles.</a:t>
            </a:r>
            <a:endParaRPr sz="1750" b="0" i="0" u="none" strike="noStrike" cap="none">
              <a:solidFill>
                <a:schemeClr val="dk1"/>
              </a:solidFill>
              <a:latin typeface="Calibri"/>
              <a:ea typeface="Calibri"/>
              <a:cs typeface="Calibri"/>
              <a:sym typeface="Calibri"/>
            </a:endParaRPr>
          </a:p>
        </p:txBody>
      </p:sp>
      <p:sp>
        <p:nvSpPr>
          <p:cNvPr id="100" name="Google Shape;100;p8"/>
          <p:cNvSpPr/>
          <p:nvPr/>
        </p:nvSpPr>
        <p:spPr>
          <a:xfrm>
            <a:off x="5597485" y="2333625"/>
            <a:ext cx="4542115" cy="2717006"/>
          </a:xfrm>
          <a:prstGeom prst="roundRect">
            <a:avLst>
              <a:gd name="adj" fmla="val 368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5827276" y="2563416"/>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Real-time Inference</a:t>
            </a:r>
            <a:endParaRPr sz="2187" b="0" i="0" u="none" strike="noStrike" cap="none">
              <a:solidFill>
                <a:schemeClr val="dk1"/>
              </a:solidFill>
              <a:latin typeface="Calibri"/>
              <a:ea typeface="Calibri"/>
              <a:cs typeface="Calibri"/>
              <a:sym typeface="Calibri"/>
            </a:endParaRPr>
          </a:p>
        </p:txBody>
      </p:sp>
      <p:sp>
        <p:nvSpPr>
          <p:cNvPr id="102" name="Google Shape;102;p8"/>
          <p:cNvSpPr/>
          <p:nvPr/>
        </p:nvSpPr>
        <p:spPr>
          <a:xfrm>
            <a:off x="5827276" y="3043833"/>
            <a:ext cx="4082534"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can operate in real-time, making it suitable for applications that require immediate response, such as autonomous driving and video surveillance.</a:t>
            </a:r>
            <a:endParaRPr sz="1750" b="0" i="0" u="none" strike="noStrike" cap="none">
              <a:solidFill>
                <a:schemeClr val="dk1"/>
              </a:solidFill>
              <a:latin typeface="Calibri"/>
              <a:ea typeface="Calibri"/>
              <a:cs typeface="Calibri"/>
              <a:sym typeface="Calibri"/>
            </a:endParaRPr>
          </a:p>
        </p:txBody>
      </p:sp>
      <p:sp>
        <p:nvSpPr>
          <p:cNvPr id="103" name="Google Shape;103;p8"/>
          <p:cNvSpPr/>
          <p:nvPr/>
        </p:nvSpPr>
        <p:spPr>
          <a:xfrm>
            <a:off x="833199" y="5272802"/>
            <a:ext cx="9306401" cy="1650802"/>
          </a:xfrm>
          <a:prstGeom prst="roundRect">
            <a:avLst>
              <a:gd name="adj" fmla="val 6057"/>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063004" y="5502600"/>
            <a:ext cx="4082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Robustness to Variations</a:t>
            </a:r>
            <a:endParaRPr sz="2187" b="0" i="0" u="none" strike="noStrike" cap="none">
              <a:solidFill>
                <a:schemeClr val="dk1"/>
              </a:solidFill>
              <a:latin typeface="Calibri"/>
              <a:ea typeface="Calibri"/>
              <a:cs typeface="Calibri"/>
              <a:sym typeface="Calibri"/>
            </a:endParaRPr>
          </a:p>
        </p:txBody>
      </p:sp>
      <p:sp>
        <p:nvSpPr>
          <p:cNvPr id="105" name="Google Shape;105;p8"/>
          <p:cNvSpPr/>
          <p:nvPr/>
        </p:nvSpPr>
        <p:spPr>
          <a:xfrm>
            <a:off x="1062990" y="5983010"/>
            <a:ext cx="8846820"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model is trained on a diverse dataset and can handle variations in object size, orientation, occlusion, and environmental conditions.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037993" y="763947"/>
            <a:ext cx="59238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The Wow in our Solution</a:t>
            </a:r>
            <a:endParaRPr sz="4374" b="0" i="0" u="none" strike="noStrike" cap="none">
              <a:solidFill>
                <a:schemeClr val="dk1"/>
              </a:solidFill>
              <a:latin typeface="Calibri"/>
              <a:ea typeface="Calibri"/>
              <a:cs typeface="Calibri"/>
              <a:sym typeface="Calibri"/>
            </a:endParaRPr>
          </a:p>
        </p:txBody>
      </p:sp>
      <p:pic>
        <p:nvPicPr>
          <p:cNvPr id="114" name="Google Shape;114;p9" descr="preencoded.png"/>
          <p:cNvPicPr preferRelativeResize="0"/>
          <p:nvPr/>
        </p:nvPicPr>
        <p:blipFill rotWithShape="1">
          <a:blip r:embed="rId3">
            <a:alphaModFix/>
          </a:blip>
          <a:srcRect/>
          <a:stretch/>
        </p:blipFill>
        <p:spPr>
          <a:xfrm>
            <a:off x="2100893" y="2587761"/>
            <a:ext cx="555427" cy="555427"/>
          </a:xfrm>
          <a:prstGeom prst="rect">
            <a:avLst/>
          </a:prstGeom>
          <a:noFill/>
          <a:ln>
            <a:noFill/>
          </a:ln>
        </p:spPr>
      </p:pic>
      <p:sp>
        <p:nvSpPr>
          <p:cNvPr id="115" name="Google Shape;115;p9"/>
          <p:cNvSpPr/>
          <p:nvPr/>
        </p:nvSpPr>
        <p:spPr>
          <a:xfrm>
            <a:off x="2037993" y="3403083"/>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Exceptional Accuracy</a:t>
            </a:r>
            <a:endParaRPr sz="2187" b="0" i="0" u="none" strike="noStrike" cap="none">
              <a:solidFill>
                <a:schemeClr val="dk1"/>
              </a:solidFill>
              <a:latin typeface="Calibri"/>
              <a:ea typeface="Calibri"/>
              <a:cs typeface="Calibri"/>
              <a:sym typeface="Calibri"/>
            </a:endParaRPr>
          </a:p>
        </p:txBody>
      </p:sp>
      <p:sp>
        <p:nvSpPr>
          <p:cNvPr id="116" name="Google Shape;116;p9"/>
          <p:cNvSpPr/>
          <p:nvPr/>
        </p:nvSpPr>
        <p:spPr>
          <a:xfrm>
            <a:off x="2037993" y="4424601"/>
            <a:ext cx="3295888"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DeepLabV3+ model achieves industry-leading performance, with an F1-score of over 95% for both people and vehicles.</a:t>
            </a:r>
            <a:endParaRPr sz="1750" b="0" i="0" u="none" strike="noStrike" cap="none">
              <a:solidFill>
                <a:schemeClr val="dk1"/>
              </a:solidFill>
              <a:latin typeface="Calibri"/>
              <a:ea typeface="Calibri"/>
              <a:cs typeface="Calibri"/>
              <a:sym typeface="Calibri"/>
            </a:endParaRPr>
          </a:p>
        </p:txBody>
      </p:sp>
      <p:pic>
        <p:nvPicPr>
          <p:cNvPr id="117" name="Google Shape;117;p9" descr="preencoded.png"/>
          <p:cNvPicPr preferRelativeResize="0"/>
          <p:nvPr/>
        </p:nvPicPr>
        <p:blipFill rotWithShape="1">
          <a:blip r:embed="rId4">
            <a:alphaModFix/>
          </a:blip>
          <a:srcRect/>
          <a:stretch/>
        </p:blipFill>
        <p:spPr>
          <a:xfrm>
            <a:off x="5730037" y="2587761"/>
            <a:ext cx="555427" cy="555427"/>
          </a:xfrm>
          <a:prstGeom prst="rect">
            <a:avLst/>
          </a:prstGeom>
          <a:noFill/>
          <a:ln>
            <a:noFill/>
          </a:ln>
        </p:spPr>
      </p:pic>
      <p:sp>
        <p:nvSpPr>
          <p:cNvPr id="118" name="Google Shape;118;p9"/>
          <p:cNvSpPr/>
          <p:nvPr/>
        </p:nvSpPr>
        <p:spPr>
          <a:xfrm>
            <a:off x="5667137" y="3403083"/>
            <a:ext cx="29328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Lightning-fast Inference</a:t>
            </a:r>
            <a:endParaRPr sz="2187" b="0" i="0" u="none" strike="noStrike" cap="none">
              <a:solidFill>
                <a:schemeClr val="dk1"/>
              </a:solidFill>
              <a:latin typeface="Calibri"/>
              <a:ea typeface="Calibri"/>
              <a:cs typeface="Calibri"/>
              <a:sym typeface="Calibri"/>
            </a:endParaRPr>
          </a:p>
        </p:txBody>
      </p:sp>
      <p:sp>
        <p:nvSpPr>
          <p:cNvPr id="119" name="Google Shape;119;p9"/>
          <p:cNvSpPr/>
          <p:nvPr/>
        </p:nvSpPr>
        <p:spPr>
          <a:xfrm>
            <a:off x="5667137" y="4424601"/>
            <a:ext cx="3296007" cy="1421606"/>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optimized implementation can process images at over 50 frames per second, enabling real-time applications.</a:t>
            </a:r>
            <a:endParaRPr sz="1750" b="0" i="0" u="none" strike="noStrike" cap="none">
              <a:solidFill>
                <a:schemeClr val="dk1"/>
              </a:solidFill>
              <a:latin typeface="Calibri"/>
              <a:ea typeface="Calibri"/>
              <a:cs typeface="Calibri"/>
              <a:sym typeface="Calibri"/>
            </a:endParaRPr>
          </a:p>
        </p:txBody>
      </p:sp>
      <p:pic>
        <p:nvPicPr>
          <p:cNvPr id="120" name="Google Shape;120;p9" descr="preencoded.png"/>
          <p:cNvPicPr preferRelativeResize="0"/>
          <p:nvPr/>
        </p:nvPicPr>
        <p:blipFill rotWithShape="1">
          <a:blip r:embed="rId5">
            <a:alphaModFix/>
          </a:blip>
          <a:srcRect/>
          <a:stretch/>
        </p:blipFill>
        <p:spPr>
          <a:xfrm>
            <a:off x="9359300" y="2587761"/>
            <a:ext cx="555427" cy="555427"/>
          </a:xfrm>
          <a:prstGeom prst="rect">
            <a:avLst/>
          </a:prstGeom>
          <a:noFill/>
          <a:ln>
            <a:noFill/>
          </a:ln>
        </p:spPr>
      </p:pic>
      <p:sp>
        <p:nvSpPr>
          <p:cNvPr id="121" name="Google Shape;121;p9"/>
          <p:cNvSpPr/>
          <p:nvPr/>
        </p:nvSpPr>
        <p:spPr>
          <a:xfrm>
            <a:off x="9296400" y="3403083"/>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Robust to Variations</a:t>
            </a:r>
            <a:endParaRPr sz="2187" b="0" i="0" u="none" strike="noStrike" cap="none">
              <a:solidFill>
                <a:schemeClr val="dk1"/>
              </a:solidFill>
              <a:latin typeface="Calibri"/>
              <a:ea typeface="Calibri"/>
              <a:cs typeface="Calibri"/>
              <a:sym typeface="Calibri"/>
            </a:endParaRPr>
          </a:p>
        </p:txBody>
      </p:sp>
      <p:sp>
        <p:nvSpPr>
          <p:cNvPr id="122" name="Google Shape;122;p9"/>
          <p:cNvSpPr/>
          <p:nvPr/>
        </p:nvSpPr>
        <p:spPr>
          <a:xfrm>
            <a:off x="9296400" y="4424601"/>
            <a:ext cx="3296007"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maintains high accuracy even in challenging scenarios, such as poor lighting, partial occlusion, and diverse object sizes.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0"/>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2037993" y="1343382"/>
            <a:ext cx="5554980"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Modelling</a:t>
            </a:r>
            <a:endParaRPr sz="4374" b="0" i="0" u="none" strike="noStrike" cap="none">
              <a:solidFill>
                <a:schemeClr val="dk1"/>
              </a:solidFill>
              <a:latin typeface="Calibri"/>
              <a:ea typeface="Calibri"/>
              <a:cs typeface="Calibri"/>
              <a:sym typeface="Calibri"/>
            </a:endParaRPr>
          </a:p>
        </p:txBody>
      </p:sp>
      <p:pic>
        <p:nvPicPr>
          <p:cNvPr id="131" name="Google Shape;131;p10" descr="preencoded.png"/>
          <p:cNvPicPr preferRelativeResize="0"/>
          <p:nvPr/>
        </p:nvPicPr>
        <p:blipFill rotWithShape="1">
          <a:blip r:embed="rId3">
            <a:alphaModFix/>
          </a:blip>
          <a:srcRect/>
          <a:stretch/>
        </p:blipFill>
        <p:spPr>
          <a:xfrm>
            <a:off x="2037993" y="2482096"/>
            <a:ext cx="2638544" cy="888682"/>
          </a:xfrm>
          <a:prstGeom prst="rect">
            <a:avLst/>
          </a:prstGeom>
          <a:noFill/>
          <a:ln>
            <a:noFill/>
          </a:ln>
        </p:spPr>
      </p:pic>
      <p:sp>
        <p:nvSpPr>
          <p:cNvPr id="132" name="Google Shape;132;p10"/>
          <p:cNvSpPr/>
          <p:nvPr/>
        </p:nvSpPr>
        <p:spPr>
          <a:xfrm>
            <a:off x="2260163" y="3704034"/>
            <a:ext cx="2194203"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Input Image</a:t>
            </a:r>
            <a:endParaRPr sz="2187" b="0" i="0" u="none" strike="noStrike" cap="none">
              <a:solidFill>
                <a:schemeClr val="dk1"/>
              </a:solidFill>
              <a:latin typeface="Calibri"/>
              <a:ea typeface="Calibri"/>
              <a:cs typeface="Calibri"/>
              <a:sym typeface="Calibri"/>
            </a:endParaRPr>
          </a:p>
        </p:txBody>
      </p:sp>
      <p:sp>
        <p:nvSpPr>
          <p:cNvPr id="133" name="Google Shape;133;p10"/>
          <p:cNvSpPr/>
          <p:nvPr/>
        </p:nvSpPr>
        <p:spPr>
          <a:xfrm>
            <a:off x="2260163" y="4184452"/>
            <a:ext cx="2194203" cy="1066205"/>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takes in a high-resolution image as input.</a:t>
            </a:r>
            <a:endParaRPr sz="1750" b="0" i="0" u="none" strike="noStrike" cap="none">
              <a:solidFill>
                <a:schemeClr val="dk1"/>
              </a:solidFill>
              <a:latin typeface="Calibri"/>
              <a:ea typeface="Calibri"/>
              <a:cs typeface="Calibri"/>
              <a:sym typeface="Calibri"/>
            </a:endParaRPr>
          </a:p>
        </p:txBody>
      </p:sp>
      <p:pic>
        <p:nvPicPr>
          <p:cNvPr id="134" name="Google Shape;134;p10" descr="preencoded.png"/>
          <p:cNvPicPr preferRelativeResize="0"/>
          <p:nvPr/>
        </p:nvPicPr>
        <p:blipFill rotWithShape="1">
          <a:blip r:embed="rId4">
            <a:alphaModFix/>
          </a:blip>
          <a:srcRect/>
          <a:stretch/>
        </p:blipFill>
        <p:spPr>
          <a:xfrm>
            <a:off x="4676537" y="2482096"/>
            <a:ext cx="2638663" cy="888682"/>
          </a:xfrm>
          <a:prstGeom prst="rect">
            <a:avLst/>
          </a:prstGeom>
          <a:noFill/>
          <a:ln>
            <a:noFill/>
          </a:ln>
        </p:spPr>
      </p:pic>
      <p:sp>
        <p:nvSpPr>
          <p:cNvPr id="135" name="Google Shape;135;p10"/>
          <p:cNvSpPr/>
          <p:nvPr/>
        </p:nvSpPr>
        <p:spPr>
          <a:xfrm>
            <a:off x="4898707" y="3704034"/>
            <a:ext cx="2194322"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DeepLabV3+ Encoder</a:t>
            </a:r>
            <a:endParaRPr sz="2187" b="0" i="0" u="none" strike="noStrike" cap="none">
              <a:solidFill>
                <a:schemeClr val="dk1"/>
              </a:solidFill>
              <a:latin typeface="Calibri"/>
              <a:ea typeface="Calibri"/>
              <a:cs typeface="Calibri"/>
              <a:sym typeface="Calibri"/>
            </a:endParaRPr>
          </a:p>
        </p:txBody>
      </p:sp>
      <p:sp>
        <p:nvSpPr>
          <p:cNvPr id="136" name="Google Shape;136;p10"/>
          <p:cNvSpPr/>
          <p:nvPr/>
        </p:nvSpPr>
        <p:spPr>
          <a:xfrm>
            <a:off x="4898707" y="4531638"/>
            <a:ext cx="2194322"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encoder network, based on a pre-trained ResNet, extracts rich visual features.</a:t>
            </a:r>
            <a:endParaRPr sz="1750" b="0" i="0" u="none" strike="noStrike" cap="none">
              <a:solidFill>
                <a:schemeClr val="dk1"/>
              </a:solidFill>
              <a:latin typeface="Calibri"/>
              <a:ea typeface="Calibri"/>
              <a:cs typeface="Calibri"/>
              <a:sym typeface="Calibri"/>
            </a:endParaRPr>
          </a:p>
        </p:txBody>
      </p:sp>
      <p:pic>
        <p:nvPicPr>
          <p:cNvPr id="137" name="Google Shape;137;p10" descr="preencoded.png"/>
          <p:cNvPicPr preferRelativeResize="0"/>
          <p:nvPr/>
        </p:nvPicPr>
        <p:blipFill rotWithShape="1">
          <a:blip r:embed="rId5">
            <a:alphaModFix/>
          </a:blip>
          <a:srcRect/>
          <a:stretch/>
        </p:blipFill>
        <p:spPr>
          <a:xfrm>
            <a:off x="7315200" y="2482096"/>
            <a:ext cx="2638544" cy="888682"/>
          </a:xfrm>
          <a:prstGeom prst="rect">
            <a:avLst/>
          </a:prstGeom>
          <a:noFill/>
          <a:ln>
            <a:noFill/>
          </a:ln>
        </p:spPr>
      </p:pic>
      <p:sp>
        <p:nvSpPr>
          <p:cNvPr id="138" name="Google Shape;138;p10"/>
          <p:cNvSpPr/>
          <p:nvPr/>
        </p:nvSpPr>
        <p:spPr>
          <a:xfrm>
            <a:off x="7537376" y="3704025"/>
            <a:ext cx="26388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Atrous Spatial Pyramid Pooling</a:t>
            </a:r>
            <a:endParaRPr sz="2187" b="0" i="0" u="none" strike="noStrike" cap="none">
              <a:solidFill>
                <a:schemeClr val="dk1"/>
              </a:solidFill>
              <a:latin typeface="Calibri"/>
              <a:ea typeface="Calibri"/>
              <a:cs typeface="Calibri"/>
              <a:sym typeface="Calibri"/>
            </a:endParaRPr>
          </a:p>
        </p:txBody>
      </p:sp>
      <p:sp>
        <p:nvSpPr>
          <p:cNvPr id="139" name="Google Shape;139;p10"/>
          <p:cNvSpPr/>
          <p:nvPr/>
        </p:nvSpPr>
        <p:spPr>
          <a:xfrm>
            <a:off x="7537375" y="4531650"/>
            <a:ext cx="2416500" cy="21324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ASPP module captures multi-scale context information to improve segmentation accuracy.</a:t>
            </a:r>
            <a:endParaRPr sz="1750" b="0" i="0" u="none" strike="noStrike" cap="none">
              <a:solidFill>
                <a:schemeClr val="dk1"/>
              </a:solidFill>
              <a:latin typeface="Calibri"/>
              <a:ea typeface="Calibri"/>
              <a:cs typeface="Calibri"/>
              <a:sym typeface="Calibri"/>
            </a:endParaRPr>
          </a:p>
        </p:txBody>
      </p:sp>
      <p:pic>
        <p:nvPicPr>
          <p:cNvPr id="140" name="Google Shape;140;p10" descr="preencoded.png"/>
          <p:cNvPicPr preferRelativeResize="0"/>
          <p:nvPr/>
        </p:nvPicPr>
        <p:blipFill rotWithShape="1">
          <a:blip r:embed="rId6">
            <a:alphaModFix/>
          </a:blip>
          <a:srcRect/>
          <a:stretch/>
        </p:blipFill>
        <p:spPr>
          <a:xfrm>
            <a:off x="9953744" y="2482096"/>
            <a:ext cx="2638663" cy="888682"/>
          </a:xfrm>
          <a:prstGeom prst="rect">
            <a:avLst/>
          </a:prstGeom>
          <a:noFill/>
          <a:ln>
            <a:noFill/>
          </a:ln>
        </p:spPr>
      </p:pic>
      <p:sp>
        <p:nvSpPr>
          <p:cNvPr id="141" name="Google Shape;141;p10"/>
          <p:cNvSpPr/>
          <p:nvPr/>
        </p:nvSpPr>
        <p:spPr>
          <a:xfrm>
            <a:off x="10175915" y="3704034"/>
            <a:ext cx="2194322"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Decoder and Output</a:t>
            </a:r>
            <a:endParaRPr sz="2187" b="0" i="0" u="none" strike="noStrike" cap="none">
              <a:solidFill>
                <a:schemeClr val="dk1"/>
              </a:solidFill>
              <a:latin typeface="Calibri"/>
              <a:ea typeface="Calibri"/>
              <a:cs typeface="Calibri"/>
              <a:sym typeface="Calibri"/>
            </a:endParaRPr>
          </a:p>
        </p:txBody>
      </p:sp>
      <p:sp>
        <p:nvSpPr>
          <p:cNvPr id="142" name="Google Shape;142;p10"/>
          <p:cNvSpPr/>
          <p:nvPr/>
        </p:nvSpPr>
        <p:spPr>
          <a:xfrm>
            <a:off x="10175915" y="4531638"/>
            <a:ext cx="2194322"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decoder fuses the encoded features to generate the final pixel-wise classification map.</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2037993" y="1343382"/>
            <a:ext cx="5555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Modelling</a:t>
            </a:r>
            <a:endParaRPr sz="4374" b="0" i="0" u="none" strike="noStrike" cap="none">
              <a:solidFill>
                <a:schemeClr val="dk1"/>
              </a:solidFill>
              <a:latin typeface="Calibri"/>
              <a:ea typeface="Calibri"/>
              <a:cs typeface="Calibri"/>
              <a:sym typeface="Calibri"/>
            </a:endParaRPr>
          </a:p>
        </p:txBody>
      </p:sp>
      <p:pic>
        <p:nvPicPr>
          <p:cNvPr id="151" name="Google Shape;151;p11"/>
          <p:cNvPicPr preferRelativeResize="0"/>
          <p:nvPr/>
        </p:nvPicPr>
        <p:blipFill>
          <a:blip r:embed="rId3">
            <a:alphaModFix/>
          </a:blip>
          <a:stretch>
            <a:fillRect/>
          </a:stretch>
        </p:blipFill>
        <p:spPr>
          <a:xfrm>
            <a:off x="2988538" y="2381355"/>
            <a:ext cx="8653325" cy="4911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522</Words>
  <PresentationFormat>Custom</PresentationFormat>
  <Paragraphs>80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Kanit</vt:lpstr>
      <vt:lpstr>Calibri</vt:lpstr>
      <vt:lpstr>Martel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2021503322</cp:lastModifiedBy>
  <cp:revision>2</cp:revision>
  <dcterms:modified xsi:type="dcterms:W3CDTF">2024-04-29T04:45:43Z</dcterms:modified>
</cp:coreProperties>
</file>