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2" r:id="rId2"/>
    <p:sldId id="273" r:id="rId3"/>
    <p:sldId id="259" r:id="rId4"/>
    <p:sldId id="261" r:id="rId5"/>
    <p:sldId id="262" r:id="rId6"/>
    <p:sldId id="279" r:id="rId7"/>
    <p:sldId id="282" r:id="rId8"/>
    <p:sldId id="300" r:id="rId9"/>
    <p:sldId id="301" r:id="rId10"/>
    <p:sldId id="302" r:id="rId11"/>
    <p:sldId id="303" r:id="rId12"/>
    <p:sldId id="283" r:id="rId13"/>
    <p:sldId id="284" r:id="rId14"/>
    <p:sldId id="287" r:id="rId15"/>
    <p:sldId id="292" r:id="rId16"/>
    <p:sldId id="293" r:id="rId17"/>
    <p:sldId id="294" r:id="rId18"/>
    <p:sldId id="295" r:id="rId19"/>
    <p:sldId id="297" r:id="rId20"/>
    <p:sldId id="298" r:id="rId21"/>
    <p:sldId id="299"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A0806"/>
    <a:srgbClr val="D1D8B7"/>
    <a:srgbClr val="A09D79"/>
    <a:srgbClr val="AD5C4D"/>
    <a:srgbClr val="543E35"/>
    <a:srgbClr val="637700"/>
    <a:srgbClr val="FFF4ED"/>
    <a:srgbClr val="5E6A76"/>
    <a:srgbClr val="000000"/>
    <a:srgbClr val="F8F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2" d="100"/>
          <a:sy n="72" d="100"/>
        </p:scale>
        <p:origin x="456" y="3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11/7/2022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Matrix Multiplication using MapReduce</a:t>
            </a:r>
          </a:p>
        </p:txBody>
      </p:sp>
      <p:sp>
        <p:nvSpPr>
          <p:cNvPr id="3" name="TextBox 2">
            <a:extLst>
              <a:ext uri="{FF2B5EF4-FFF2-40B4-BE49-F238E27FC236}">
                <a16:creationId xmlns:a16="http://schemas.microsoft.com/office/drawing/2014/main" id="{25AF9DF6-6667-4335-8222-FB8D7C0CF9C1}"/>
              </a:ext>
            </a:extLst>
          </p:cNvPr>
          <p:cNvSpPr txBox="1"/>
          <p:nvPr/>
        </p:nvSpPr>
        <p:spPr>
          <a:xfrm>
            <a:off x="8131946" y="5308847"/>
            <a:ext cx="4289393" cy="1477328"/>
          </a:xfrm>
          <a:prstGeom prst="rect">
            <a:avLst/>
          </a:prstGeom>
          <a:noFill/>
        </p:spPr>
        <p:txBody>
          <a:bodyPr wrap="square" rtlCol="0">
            <a:spAutoFit/>
          </a:bodyPr>
          <a:lstStyle/>
          <a:p>
            <a:r>
              <a:rPr lang="en-IN" b="1" dirty="0">
                <a:solidFill>
                  <a:schemeClr val="bg2">
                    <a:lumMod val="10000"/>
                  </a:schemeClr>
                </a:solidFill>
              </a:rPr>
              <a:t>Rohith Verma </a:t>
            </a:r>
            <a:r>
              <a:rPr lang="en-IN" b="1" dirty="0" err="1">
                <a:solidFill>
                  <a:schemeClr val="bg2">
                    <a:lumMod val="10000"/>
                  </a:schemeClr>
                </a:solidFill>
              </a:rPr>
              <a:t>Kadari</a:t>
            </a:r>
            <a:r>
              <a:rPr lang="en-IN" b="1" dirty="0">
                <a:solidFill>
                  <a:schemeClr val="bg2">
                    <a:lumMod val="10000"/>
                  </a:schemeClr>
                </a:solidFill>
              </a:rPr>
              <a:t> (700739895)</a:t>
            </a:r>
          </a:p>
          <a:p>
            <a:r>
              <a:rPr lang="en-IN" b="1" dirty="0">
                <a:solidFill>
                  <a:schemeClr val="bg2">
                    <a:lumMod val="10000"/>
                  </a:schemeClr>
                </a:solidFill>
              </a:rPr>
              <a:t>Sriram </a:t>
            </a:r>
            <a:r>
              <a:rPr lang="en-IN" b="1" dirty="0" err="1">
                <a:solidFill>
                  <a:schemeClr val="bg2">
                    <a:lumMod val="10000"/>
                  </a:schemeClr>
                </a:solidFill>
              </a:rPr>
              <a:t>Nalabolu</a:t>
            </a:r>
            <a:r>
              <a:rPr lang="en-IN" b="1" dirty="0">
                <a:solidFill>
                  <a:schemeClr val="bg2">
                    <a:lumMod val="10000"/>
                  </a:schemeClr>
                </a:solidFill>
              </a:rPr>
              <a:t> (700740102)</a:t>
            </a:r>
          </a:p>
          <a:p>
            <a:r>
              <a:rPr lang="en-IN" b="1" dirty="0">
                <a:solidFill>
                  <a:schemeClr val="bg2">
                    <a:lumMod val="10000"/>
                  </a:schemeClr>
                </a:solidFill>
              </a:rPr>
              <a:t>V P S Abhay Bharath </a:t>
            </a:r>
            <a:r>
              <a:rPr lang="en-IN" b="1" dirty="0" err="1">
                <a:solidFill>
                  <a:srgbClr val="0A0806"/>
                </a:solidFill>
              </a:rPr>
              <a:t>Polisetty</a:t>
            </a:r>
            <a:r>
              <a:rPr lang="en-IN" b="1" dirty="0">
                <a:solidFill>
                  <a:schemeClr val="bg2">
                    <a:lumMod val="10000"/>
                  </a:schemeClr>
                </a:solidFill>
              </a:rPr>
              <a:t> (700740446)</a:t>
            </a:r>
          </a:p>
          <a:p>
            <a:r>
              <a:rPr lang="en-IN" b="1" dirty="0">
                <a:solidFill>
                  <a:schemeClr val="bg2">
                    <a:lumMod val="10000"/>
                  </a:schemeClr>
                </a:solidFill>
              </a:rPr>
              <a:t>Prasanth Sagar </a:t>
            </a:r>
            <a:r>
              <a:rPr lang="en-IN" b="1" dirty="0" err="1">
                <a:solidFill>
                  <a:schemeClr val="bg2">
                    <a:lumMod val="10000"/>
                  </a:schemeClr>
                </a:solidFill>
              </a:rPr>
              <a:t>Talluru</a:t>
            </a:r>
            <a:r>
              <a:rPr lang="en-IN" b="1" dirty="0">
                <a:solidFill>
                  <a:schemeClr val="bg2">
                    <a:lumMod val="10000"/>
                  </a:schemeClr>
                </a:solidFill>
              </a:rPr>
              <a:t> (700734537)</a:t>
            </a:r>
          </a:p>
          <a:p>
            <a:r>
              <a:rPr lang="en-IN" b="1" dirty="0">
                <a:solidFill>
                  <a:schemeClr val="bg2">
                    <a:lumMod val="10000"/>
                  </a:schemeClr>
                </a:solidFill>
              </a:rPr>
              <a:t>Venkata Ramana </a:t>
            </a:r>
            <a:r>
              <a:rPr lang="en-IN" b="1" dirty="0" err="1">
                <a:solidFill>
                  <a:schemeClr val="bg2">
                    <a:lumMod val="10000"/>
                  </a:schemeClr>
                </a:solidFill>
              </a:rPr>
              <a:t>Cherukuri</a:t>
            </a:r>
            <a:r>
              <a:rPr lang="en-IN" b="1" dirty="0">
                <a:solidFill>
                  <a:schemeClr val="bg2">
                    <a:lumMod val="10000"/>
                  </a:schemeClr>
                </a:solidFill>
              </a:rPr>
              <a:t> (700742704)</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0303CC5-0C59-4C91-9603-CD3EA0158907}"/>
              </a:ext>
            </a:extLst>
          </p:cNvPr>
          <p:cNvSpPr txBox="1"/>
          <p:nvPr/>
        </p:nvSpPr>
        <p:spPr>
          <a:xfrm>
            <a:off x="559293" y="355106"/>
            <a:ext cx="7989903" cy="830997"/>
          </a:xfrm>
          <a:prstGeom prst="rect">
            <a:avLst/>
          </a:prstGeom>
          <a:noFill/>
        </p:spPr>
        <p:txBody>
          <a:bodyPr wrap="square" rtlCol="0">
            <a:spAutoFit/>
          </a:bodyPr>
          <a:lstStyle/>
          <a:p>
            <a:r>
              <a:rPr lang="en-IN" sz="4800" dirty="0">
                <a:latin typeface="+mj-lt"/>
                <a:ea typeface="+mj-ea"/>
                <a:cs typeface="+mj-cs"/>
              </a:rPr>
              <a:t>Shuffle &amp; Sort:</a:t>
            </a:r>
            <a:endParaRPr lang="en-US" sz="4800" dirty="0">
              <a:latin typeface="+mj-lt"/>
              <a:ea typeface="+mj-ea"/>
              <a:cs typeface="+mj-cs"/>
            </a:endParaRPr>
          </a:p>
        </p:txBody>
      </p:sp>
      <p:pic>
        <p:nvPicPr>
          <p:cNvPr id="7" name="Picture 6">
            <a:extLst>
              <a:ext uri="{FF2B5EF4-FFF2-40B4-BE49-F238E27FC236}">
                <a16:creationId xmlns:a16="http://schemas.microsoft.com/office/drawing/2014/main" id="{899F4E5F-E316-404E-906D-140DCAEAC790}"/>
              </a:ext>
            </a:extLst>
          </p:cNvPr>
          <p:cNvPicPr>
            <a:picLocks noChangeAspect="1"/>
          </p:cNvPicPr>
          <p:nvPr/>
        </p:nvPicPr>
        <p:blipFill>
          <a:blip r:embed="rId2"/>
          <a:stretch>
            <a:fillRect/>
          </a:stretch>
        </p:blipFill>
        <p:spPr>
          <a:xfrm>
            <a:off x="437350" y="1186103"/>
            <a:ext cx="7921230" cy="5040000"/>
          </a:xfrm>
          <a:prstGeom prst="rect">
            <a:avLst/>
          </a:prstGeom>
        </p:spPr>
      </p:pic>
    </p:spTree>
    <p:extLst>
      <p:ext uri="{BB962C8B-B14F-4D97-AF65-F5344CB8AC3E}">
        <p14:creationId xmlns:p14="http://schemas.microsoft.com/office/powerpoint/2010/main" val="388750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0303CC5-0C59-4C91-9603-CD3EA0158907}"/>
              </a:ext>
            </a:extLst>
          </p:cNvPr>
          <p:cNvSpPr txBox="1"/>
          <p:nvPr/>
        </p:nvSpPr>
        <p:spPr>
          <a:xfrm>
            <a:off x="559293" y="355106"/>
            <a:ext cx="7989903" cy="830997"/>
          </a:xfrm>
          <a:prstGeom prst="rect">
            <a:avLst/>
          </a:prstGeom>
          <a:noFill/>
        </p:spPr>
        <p:txBody>
          <a:bodyPr wrap="square" rtlCol="0">
            <a:spAutoFit/>
          </a:bodyPr>
          <a:lstStyle/>
          <a:p>
            <a:r>
              <a:rPr lang="en-US" sz="4800" dirty="0">
                <a:latin typeface="+mj-lt"/>
                <a:ea typeface="+mj-ea"/>
                <a:cs typeface="+mj-cs"/>
              </a:rPr>
              <a:t>Reducer:</a:t>
            </a:r>
          </a:p>
        </p:txBody>
      </p:sp>
      <p:pic>
        <p:nvPicPr>
          <p:cNvPr id="5" name="Picture 4">
            <a:extLst>
              <a:ext uri="{FF2B5EF4-FFF2-40B4-BE49-F238E27FC236}">
                <a16:creationId xmlns:a16="http://schemas.microsoft.com/office/drawing/2014/main" id="{68F72AEF-8322-4DA2-9DDF-F8EFD5970318}"/>
              </a:ext>
            </a:extLst>
          </p:cNvPr>
          <p:cNvPicPr>
            <a:picLocks noChangeAspect="1"/>
          </p:cNvPicPr>
          <p:nvPr/>
        </p:nvPicPr>
        <p:blipFill>
          <a:blip r:embed="rId2"/>
          <a:stretch>
            <a:fillRect/>
          </a:stretch>
        </p:blipFill>
        <p:spPr>
          <a:xfrm>
            <a:off x="565478" y="1186103"/>
            <a:ext cx="7983718" cy="5040000"/>
          </a:xfrm>
          <a:prstGeom prst="rect">
            <a:avLst/>
          </a:prstGeom>
        </p:spPr>
      </p:pic>
    </p:spTree>
    <p:extLst>
      <p:ext uri="{BB962C8B-B14F-4D97-AF65-F5344CB8AC3E}">
        <p14:creationId xmlns:p14="http://schemas.microsoft.com/office/powerpoint/2010/main" val="258602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8" name="Content Placeholder 4">
            <a:extLst>
              <a:ext uri="{FF2B5EF4-FFF2-40B4-BE49-F238E27FC236}">
                <a16:creationId xmlns:a16="http://schemas.microsoft.com/office/drawing/2014/main" id="{D70F613E-B07C-48E4-B7A9-C57939B2395C}"/>
              </a:ext>
            </a:extLst>
          </p:cNvPr>
          <p:cNvSpPr txBox="1">
            <a:spLocks/>
          </p:cNvSpPr>
          <p:nvPr/>
        </p:nvSpPr>
        <p:spPr>
          <a:xfrm>
            <a:off x="576072" y="1901952"/>
            <a:ext cx="10451592" cy="38770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6DB0BB7-B2C3-44DB-9FF6-A788871CB35A}"/>
              </a:ext>
            </a:extLst>
          </p:cNvPr>
          <p:cNvSpPr txBox="1"/>
          <p:nvPr/>
        </p:nvSpPr>
        <p:spPr>
          <a:xfrm>
            <a:off x="452761" y="292962"/>
            <a:ext cx="11523215" cy="6809556"/>
          </a:xfrm>
          <a:prstGeom prst="rect">
            <a:avLst/>
          </a:prstGeom>
          <a:noFill/>
        </p:spPr>
        <p:txBody>
          <a:bodyPr wrap="square" rtlCol="0">
            <a:spAutoFit/>
          </a:bodyPr>
          <a:lstStyle/>
          <a:p>
            <a:r>
              <a:rPr lang="en-US" sz="4800" dirty="0">
                <a:latin typeface="+mj-lt"/>
                <a:ea typeface="+mj-ea"/>
                <a:cs typeface="+mj-cs"/>
              </a:rPr>
              <a:t>Driver Code</a:t>
            </a:r>
          </a:p>
          <a:p>
            <a:endParaRPr lang="en-IN" sz="1400" dirty="0">
              <a:latin typeface="+mj-lt"/>
              <a:ea typeface="+mj-ea"/>
              <a:cs typeface="+mj-cs"/>
            </a:endParaRP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java</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io</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IOException</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mapreduce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Job</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mapreduce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Mapper</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mapreduce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Reducer</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io</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Text</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io</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IntWritable</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io</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LongWritable</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mapreduce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lib</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input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FileInputFormat</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mapreduce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lib</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output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FileOutputFormat</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fs</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Path</a:t>
            </a:r>
            <a:r>
              <a:rPr lang="en-IN" sz="1400" b="0" dirty="0">
                <a:solidFill>
                  <a:srgbClr val="000000"/>
                </a:solidFill>
                <a:effectLst/>
                <a:latin typeface="Consolas" panose="020B0609020204030204" pitchFamily="49" charset="0"/>
              </a:rPr>
              <a:t>;</a:t>
            </a:r>
          </a:p>
          <a:p>
            <a:r>
              <a:rPr lang="en-IN" sz="1400" b="0" dirty="0">
                <a:solidFill>
                  <a:srgbClr val="0000FF"/>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org</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apache</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hadoop</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conf</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Configuration</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MatrixMultiply</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8000"/>
                </a:solidFill>
                <a:effectLst/>
                <a:latin typeface="Consolas" panose="020B0609020204030204" pitchFamily="49" charset="0"/>
              </a:rPr>
              <a:t>//Driver code </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static</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void</a:t>
            </a: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main</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args</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throws</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Exception</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008000"/>
                </a:solidFill>
                <a:effectLst/>
                <a:latin typeface="Consolas" panose="020B0609020204030204" pitchFamily="49" charset="0"/>
              </a:rPr>
              <a:t>//Checking if 3 arguments are passed from yarn command as input</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args</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length</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3</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System</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out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println</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"Usage: Matrix Multiplication &lt;input path&gt; &lt;output path&gt; &lt;matrices size&gt;"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System</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exit</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matrices</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args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split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31194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C781A5-69C8-4E7B-AFDD-8BED8AEB5E10}"/>
              </a:ext>
            </a:extLst>
          </p:cNvPr>
          <p:cNvSpPr txBox="1"/>
          <p:nvPr/>
        </p:nvSpPr>
        <p:spPr>
          <a:xfrm>
            <a:off x="319596" y="221942"/>
            <a:ext cx="11683014" cy="6771084"/>
          </a:xfrm>
          <a:prstGeom prst="rect">
            <a:avLst/>
          </a:prstGeom>
          <a:noFill/>
        </p:spPr>
        <p:txBody>
          <a:bodyPr wrap="square" rtlCol="0">
            <a:spAutoFit/>
          </a:bodyPr>
          <a:lstStyle/>
          <a:p>
            <a:r>
              <a:rPr lang="en-IN" sz="1400" dirty="0">
                <a:solidFill>
                  <a:srgbClr val="008000"/>
                </a:solidFill>
                <a:latin typeface="Consolas" panose="020B0609020204030204" pitchFamily="49" charset="0"/>
              </a:rPr>
              <a:t>        </a:t>
            </a:r>
            <a:r>
              <a:rPr lang="en-IN" sz="1400" b="0" dirty="0">
                <a:solidFill>
                  <a:srgbClr val="008000"/>
                </a:solidFill>
                <a:effectLst/>
                <a:latin typeface="Consolas" panose="020B0609020204030204" pitchFamily="49" charset="0"/>
              </a:rPr>
              <a:t>//Checking if the matrices size are valid</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matrices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matrices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4</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System</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out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println</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"Error: Incorrect matrices, Matrices should be of size m*</a:t>
            </a:r>
            <a:r>
              <a:rPr lang="en-IN" sz="1400" b="0" dirty="0" err="1">
                <a:solidFill>
                  <a:srgbClr val="A31515"/>
                </a:solidFill>
                <a:effectLst/>
                <a:latin typeface="Consolas" panose="020B0609020204030204" pitchFamily="49" charset="0"/>
              </a:rPr>
              <a:t>n,n</a:t>
            </a:r>
            <a:r>
              <a:rPr lang="en-IN" sz="1400" b="0" dirty="0">
                <a:solidFill>
                  <a:srgbClr val="A31515"/>
                </a:solidFill>
                <a:effectLst/>
                <a:latin typeface="Consolas" panose="020B0609020204030204" pitchFamily="49" charset="0"/>
              </a:rPr>
              <a:t>*p"</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System</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exit</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Configuration</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conf</a:t>
            </a:r>
            <a:r>
              <a:rPr lang="en-IN" sz="1400" b="0" dirty="0">
                <a:solidFill>
                  <a:srgbClr val="000000"/>
                </a:solidFill>
                <a:effectLst/>
                <a:latin typeface="Consolas" panose="020B0609020204030204" pitchFamily="49" charset="0"/>
              </a:rPr>
              <a:t> = </a:t>
            </a:r>
            <a:r>
              <a:rPr lang="en-IN" sz="1400" b="0" dirty="0">
                <a:solidFill>
                  <a:srgbClr val="AF00DB"/>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Configuration</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Job</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getInstance</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conf</a:t>
            </a:r>
            <a:r>
              <a:rPr lang="en-IN" sz="1400" b="0" dirty="0" err="1">
                <a:solidFill>
                  <a:srgbClr val="000000"/>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"Matrix</a:t>
            </a:r>
            <a:r>
              <a:rPr lang="en-IN" sz="1400" b="0" dirty="0">
                <a:solidFill>
                  <a:srgbClr val="A31515"/>
                </a:solidFill>
                <a:effectLst/>
                <a:latin typeface="Consolas" panose="020B0609020204030204" pitchFamily="49" charset="0"/>
              </a:rPr>
              <a:t> Multiplication"</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008000"/>
                </a:solidFill>
                <a:effectLst/>
                <a:latin typeface="Consolas" panose="020B0609020204030204" pitchFamily="49" charset="0"/>
              </a:rPr>
              <a:t>//Setting </a:t>
            </a:r>
            <a:r>
              <a:rPr lang="en-IN" sz="1400" b="0" dirty="0" err="1">
                <a:solidFill>
                  <a:srgbClr val="008000"/>
                </a:solidFill>
                <a:effectLst/>
                <a:latin typeface="Consolas" panose="020B0609020204030204" pitchFamily="49" charset="0"/>
              </a:rPr>
              <a:t>row,column</a:t>
            </a:r>
            <a:r>
              <a:rPr lang="en-IN" sz="1400" b="0" dirty="0">
                <a:solidFill>
                  <a:srgbClr val="008000"/>
                </a:solidFill>
                <a:effectLst/>
                <a:latin typeface="Consolas" panose="020B0609020204030204" pitchFamily="49" charset="0"/>
              </a:rPr>
              <a:t> sizes of two matrices and passing to mappers and reducers </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getConfiguration</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set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firstrow</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valueOf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matrices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getConfiguration</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set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firstcolumn</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valueOf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matrices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getConfiguration</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set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secondrow</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valueOf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matrices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4</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getConfiguration</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set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secondcolumn</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valueOf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matrices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6</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setJarByClass</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MatrixMultiply</a:t>
            </a:r>
            <a:r>
              <a:rPr lang="en-IN" sz="1400" b="0" dirty="0" err="1">
                <a:solidFill>
                  <a:srgbClr val="000000"/>
                </a:solidFill>
                <a:effectLst/>
                <a:latin typeface="Consolas" panose="020B0609020204030204" pitchFamily="49" charset="0"/>
              </a:rPr>
              <a:t>.</a:t>
            </a:r>
            <a:r>
              <a:rPr lang="en-IN" sz="1400" b="0" dirty="0" err="1">
                <a:solidFill>
                  <a:srgbClr val="AF00DB"/>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FileInputFormat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addInputPath</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AF00DB"/>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Path</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args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FileOutputFormat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setOutputPath</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AF00DB"/>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Path</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args</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setOutputKeyClass</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Text</a:t>
            </a:r>
            <a:r>
              <a:rPr lang="en-IN" sz="1400" b="0" dirty="0" err="1">
                <a:solidFill>
                  <a:srgbClr val="000000"/>
                </a:solidFill>
                <a:effectLst/>
                <a:latin typeface="Consolas" panose="020B0609020204030204" pitchFamily="49" charset="0"/>
              </a:rPr>
              <a:t>.</a:t>
            </a:r>
            <a:r>
              <a:rPr lang="en-IN" sz="1400" b="0" dirty="0" err="1">
                <a:solidFill>
                  <a:srgbClr val="AF00DB"/>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setMapOutputValueClass</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Text</a:t>
            </a:r>
            <a:r>
              <a:rPr lang="en-IN" sz="1400" b="0" dirty="0" err="1">
                <a:solidFill>
                  <a:srgbClr val="000000"/>
                </a:solidFill>
                <a:effectLst/>
                <a:latin typeface="Consolas" panose="020B0609020204030204" pitchFamily="49" charset="0"/>
              </a:rPr>
              <a:t>.</a:t>
            </a:r>
            <a:r>
              <a:rPr lang="en-IN" sz="1400" b="0" dirty="0" err="1">
                <a:solidFill>
                  <a:srgbClr val="AF00DB"/>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setMapperClass</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MatrixMapper</a:t>
            </a:r>
            <a:r>
              <a:rPr lang="en-IN" sz="1400" b="0" dirty="0" err="1">
                <a:solidFill>
                  <a:srgbClr val="000000"/>
                </a:solidFill>
                <a:effectLst/>
                <a:latin typeface="Consolas" panose="020B0609020204030204" pitchFamily="49" charset="0"/>
              </a:rPr>
              <a:t>.</a:t>
            </a:r>
            <a:r>
              <a:rPr lang="en-IN" sz="1400" b="0" dirty="0" err="1">
                <a:solidFill>
                  <a:srgbClr val="AF00DB"/>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setReducerClass</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MatrixReducer</a:t>
            </a:r>
            <a:r>
              <a:rPr lang="en-IN" sz="1400" b="0" dirty="0" err="1">
                <a:solidFill>
                  <a:srgbClr val="000000"/>
                </a:solidFill>
                <a:effectLst/>
                <a:latin typeface="Consolas" panose="020B0609020204030204" pitchFamily="49" charset="0"/>
              </a:rPr>
              <a:t>.</a:t>
            </a:r>
            <a:r>
              <a:rPr lang="en-IN" sz="1400" b="0" dirty="0" err="1">
                <a:solidFill>
                  <a:srgbClr val="AF00DB"/>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System</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exit</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job</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waitForCompletion</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true</a:t>
            </a: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br>
              <a:rPr lang="en-IN" sz="1400" b="0" dirty="0">
                <a:solidFill>
                  <a:srgbClr val="000000"/>
                </a:solidFill>
                <a:effectLst/>
                <a:latin typeface="Consolas" panose="020B0609020204030204" pitchFamily="49" charset="0"/>
              </a:rPr>
            </a:br>
            <a:endParaRPr lang="en-IN" sz="1400" b="0" dirty="0">
              <a:solidFill>
                <a:srgbClr val="000000"/>
              </a:solidFill>
              <a:effectLst/>
              <a:latin typeface="Consolas" panose="020B0609020204030204" pitchFamily="49" charset="0"/>
            </a:endParaRPr>
          </a:p>
          <a:p>
            <a:endParaRPr lang="en-IN" sz="1400" dirty="0"/>
          </a:p>
        </p:txBody>
      </p:sp>
    </p:spTree>
    <p:extLst>
      <p:ext uri="{BB962C8B-B14F-4D97-AF65-F5344CB8AC3E}">
        <p14:creationId xmlns:p14="http://schemas.microsoft.com/office/powerpoint/2010/main" val="227695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452195" cy="6309420"/>
          </a:xfrm>
          <a:prstGeom prst="rect">
            <a:avLst/>
          </a:prstGeom>
          <a:noFill/>
        </p:spPr>
        <p:txBody>
          <a:bodyPr wrap="square" rtlCol="0">
            <a:spAutoFit/>
          </a:bodyPr>
          <a:lstStyle/>
          <a:p>
            <a:r>
              <a:rPr lang="en-US" sz="4800" dirty="0">
                <a:latin typeface="+mj-lt"/>
                <a:ea typeface="+mj-ea"/>
                <a:cs typeface="+mj-cs"/>
              </a:rPr>
              <a:t>Mapper</a:t>
            </a:r>
          </a:p>
          <a:p>
            <a:endParaRPr lang="en-US" sz="2000" b="1"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static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MatrixMapper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Mapper</a:t>
            </a:r>
            <a:r>
              <a:rPr lang="en-US" sz="1400" b="0" dirty="0">
                <a:solidFill>
                  <a:srgbClr val="0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LongWritable</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Text</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Text</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/*Map method taking Byte Offset as </a:t>
            </a:r>
            <a:r>
              <a:rPr lang="en-US" sz="1400" b="0" dirty="0" err="1">
                <a:solidFill>
                  <a:srgbClr val="008000"/>
                </a:solidFill>
                <a:effectLst/>
                <a:latin typeface="Consolas" panose="020B0609020204030204" pitchFamily="49" charset="0"/>
              </a:rPr>
              <a:t>Key,Each</a:t>
            </a:r>
            <a:r>
              <a:rPr lang="en-US" sz="1400" b="0" dirty="0">
                <a:solidFill>
                  <a:srgbClr val="008000"/>
                </a:solidFill>
                <a:effectLst/>
                <a:latin typeface="Consolas" panose="020B0609020204030204" pitchFamily="49" charset="0"/>
              </a:rPr>
              <a:t> line from input text file as Value and processing (</a:t>
            </a:r>
            <a:r>
              <a:rPr lang="en-US" sz="1400" b="0" dirty="0" err="1">
                <a:solidFill>
                  <a:srgbClr val="008000"/>
                </a:solidFill>
                <a:effectLst/>
                <a:latin typeface="Consolas" panose="020B0609020204030204" pitchFamily="49" charset="0"/>
              </a:rPr>
              <a:t>Text,Text</a:t>
            </a:r>
            <a:r>
              <a:rPr lang="en-US" sz="1400" b="0" dirty="0">
                <a:solidFill>
                  <a:srgbClr val="008000"/>
                </a:solidFill>
                <a:effectLst/>
                <a:latin typeface="Consolas" panose="020B0609020204030204" pitchFamily="49" charset="0"/>
              </a:rPr>
              <a:t>)         	as</a:t>
            </a:r>
            <a:r>
              <a:rPr lang="en-US" sz="1400" dirty="0">
                <a:solidFill>
                  <a:srgbClr val="000000"/>
                </a:solidFill>
                <a:latin typeface="Consolas" panose="020B0609020204030204" pitchFamily="49" charset="0"/>
              </a:rPr>
              <a:t> </a:t>
            </a:r>
            <a:r>
              <a:rPr lang="en-US" sz="1400" b="0" dirty="0">
                <a:solidFill>
                  <a:srgbClr val="008000"/>
                </a:solidFill>
                <a:effectLst/>
                <a:latin typeface="Consolas" panose="020B0609020204030204" pitchFamily="49" charset="0"/>
              </a:rPr>
              <a:t>output from mapper using Context. */</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map</a:t>
            </a:r>
            <a:r>
              <a:rPr lang="en-US" sz="1400" b="0" dirty="0">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LongWritable</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value</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Context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context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throws</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IOException</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InterruptedException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line</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value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toString</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//Each line from input is stored as string in an array </a:t>
            </a:r>
            <a:r>
              <a:rPr lang="en-US" sz="1400" b="0" dirty="0" err="1">
                <a:solidFill>
                  <a:srgbClr val="008000"/>
                </a:solidFill>
                <a:effectLst/>
                <a:latin typeface="Consolas" panose="020B0609020204030204" pitchFamily="49" charset="0"/>
              </a:rPr>
              <a:t>seperated</a:t>
            </a:r>
            <a:r>
              <a:rPr lang="en-US" sz="1400" b="0" dirty="0">
                <a:solidFill>
                  <a:srgbClr val="008000"/>
                </a:solidFill>
                <a:effectLst/>
                <a:latin typeface="Consolas" panose="020B0609020204030204" pitchFamily="49" charset="0"/>
              </a:rPr>
              <a:t> by ','.</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words</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line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split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out1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out2</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out1</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words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out2</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words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out2</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words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2</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out2</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words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3</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//Processing the output by generating Matrix name as one output and </a:t>
            </a:r>
            <a:r>
              <a:rPr lang="en-US" sz="1400" b="0" dirty="0" err="1">
                <a:solidFill>
                  <a:srgbClr val="008000"/>
                </a:solidFill>
                <a:effectLst/>
                <a:latin typeface="Consolas" panose="020B0609020204030204" pitchFamily="49" charset="0"/>
              </a:rPr>
              <a:t>Row,Column,Value</a:t>
            </a:r>
            <a:r>
              <a:rPr lang="en-US" sz="1400" b="0" dirty="0">
                <a:solidFill>
                  <a:srgbClr val="008000"/>
                </a:solidFill>
                <a:effectLst/>
                <a:latin typeface="Consolas" panose="020B0609020204030204" pitchFamily="49" charset="0"/>
              </a:rPr>
              <a:t> as another output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context</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write</a:t>
            </a:r>
            <a:r>
              <a:rPr lang="en-US" sz="1400" b="0" dirty="0">
                <a:solidFill>
                  <a:srgbClr val="000000"/>
                </a:solidFill>
                <a:effectLst/>
                <a:latin typeface="Consolas" panose="020B0609020204030204" pitchFamily="49" charset="0"/>
              </a:rPr>
              <a:t>(</a:t>
            </a:r>
            <a:r>
              <a:rPr lang="en-US" sz="1400" b="0" dirty="0">
                <a:solidFill>
                  <a:srgbClr val="AF00DB"/>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out1</a:t>
            </a:r>
            <a:r>
              <a:rPr lang="en-US" sz="1400" b="0" dirty="0">
                <a:solidFill>
                  <a:srgbClr val="000000"/>
                </a:solidFill>
                <a:effectLst/>
                <a:latin typeface="Consolas" panose="020B0609020204030204" pitchFamily="49" charset="0"/>
              </a:rPr>
              <a:t>),</a:t>
            </a:r>
            <a:r>
              <a:rPr lang="en-US" sz="1400" b="0" dirty="0">
                <a:solidFill>
                  <a:srgbClr val="AF00DB"/>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out2</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86106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452195" cy="5878532"/>
          </a:xfrm>
          <a:prstGeom prst="rect">
            <a:avLst/>
          </a:prstGeom>
          <a:noFill/>
        </p:spPr>
        <p:txBody>
          <a:bodyPr wrap="square" rtlCol="0">
            <a:spAutoFit/>
          </a:bodyPr>
          <a:lstStyle/>
          <a:p>
            <a:r>
              <a:rPr lang="en-US" sz="4800" dirty="0">
                <a:latin typeface="+mj-lt"/>
                <a:ea typeface="+mj-ea"/>
                <a:cs typeface="+mj-cs"/>
              </a:rPr>
              <a:t>Reducer</a:t>
            </a:r>
          </a:p>
          <a:p>
            <a:endParaRPr lang="en-US" sz="2000" b="1"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static</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MatrixReducer</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extends</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Reducer</a:t>
            </a:r>
            <a:r>
              <a:rPr lang="en-IN" sz="1400" b="0" dirty="0">
                <a:solidFill>
                  <a:srgbClr val="000000"/>
                </a:solidFill>
                <a:effectLst/>
                <a:latin typeface="Consolas" panose="020B0609020204030204" pitchFamily="49" charset="0"/>
              </a:rPr>
              <a:t>&lt;</a:t>
            </a:r>
            <a:r>
              <a:rPr lang="en-IN" sz="1400" b="0" dirty="0" err="1">
                <a:solidFill>
                  <a:srgbClr val="267F99"/>
                </a:solidFill>
                <a:effectLst/>
                <a:latin typeface="Consolas" panose="020B0609020204030204" pitchFamily="49" charset="0"/>
              </a:rPr>
              <a:t>Text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Text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Text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Text</a:t>
            </a:r>
            <a:r>
              <a:rPr lang="en-IN" sz="1400" b="0" dirty="0">
                <a:solidFill>
                  <a:srgbClr val="000000"/>
                </a:solidFill>
                <a:effectLst/>
                <a:latin typeface="Consolas" panose="020B0609020204030204" pitchFamily="49" charset="0"/>
              </a:rPr>
              <a:t>&gt;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count</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mat1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mat2</a:t>
            </a:r>
            <a:r>
              <a:rPr lang="en-IN" sz="1400" dirty="0">
                <a:solidFill>
                  <a:srgbClr val="000000"/>
                </a:solidFill>
                <a:latin typeface="Consolas" panose="020B0609020204030204" pitchFamily="49" charset="0"/>
              </a:rPr>
              <a:t>;</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matrix</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firstrow</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firstcolumn</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secondrow</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secondcolumn</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008000"/>
                </a:solidFill>
                <a:effectLst/>
                <a:latin typeface="Consolas" panose="020B0609020204030204" pitchFamily="49" charset="0"/>
              </a:rPr>
              <a:t>//Setup method to store the values in reducer from additional input</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Override</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void</a:t>
            </a: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setup</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Context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context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Configuration</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conf</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context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getConfiguration</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firstrow</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conf</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firstrow</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firstcolumn</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conf</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firstcolumn</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secondrow</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conf</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secondrow</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secondcolumn</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conf</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get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secondcolumn</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416850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452195" cy="6124754"/>
          </a:xfrm>
          <a:prstGeom prst="rect">
            <a:avLst/>
          </a:prstGeom>
          <a:noFill/>
        </p:spPr>
        <p:txBody>
          <a:bodyPr wrap="square" rtlCol="0">
            <a:spAutoFit/>
          </a:bodyPr>
          <a:lstStyle/>
          <a:p>
            <a:r>
              <a:rPr lang="en-US" sz="1400" b="0" dirty="0">
                <a:solidFill>
                  <a:srgbClr val="008000"/>
                </a:solidFill>
                <a:effectLst/>
                <a:latin typeface="Consolas" panose="020B0609020204030204" pitchFamily="49" charset="0"/>
              </a:rPr>
              <a:t>        /*Reduce method taking Matrix name as </a:t>
            </a:r>
            <a:r>
              <a:rPr lang="en-US" sz="1400" b="0" dirty="0" err="1">
                <a:solidFill>
                  <a:srgbClr val="008000"/>
                </a:solidFill>
                <a:effectLst/>
                <a:latin typeface="Consolas" panose="020B0609020204030204" pitchFamily="49" charset="0"/>
              </a:rPr>
              <a:t>Key,array</a:t>
            </a:r>
            <a:r>
              <a:rPr lang="en-US" sz="1400" b="0" dirty="0">
                <a:solidFill>
                  <a:srgbClr val="008000"/>
                </a:solidFill>
                <a:effectLst/>
                <a:latin typeface="Consolas" panose="020B0609020204030204" pitchFamily="49" charset="0"/>
              </a:rPr>
              <a:t> of "</a:t>
            </a:r>
            <a:r>
              <a:rPr lang="en-US" sz="1400" b="0" dirty="0" err="1">
                <a:solidFill>
                  <a:srgbClr val="008000"/>
                </a:solidFill>
                <a:effectLst/>
                <a:latin typeface="Consolas" panose="020B0609020204030204" pitchFamily="49" charset="0"/>
              </a:rPr>
              <a:t>Row,Column,Value</a:t>
            </a:r>
            <a:r>
              <a:rPr lang="en-US" sz="1400" b="0" dirty="0">
                <a:solidFill>
                  <a:srgbClr val="008000"/>
                </a:solidFill>
                <a:effectLst/>
                <a:latin typeface="Consolas" panose="020B0609020204030204" pitchFamily="49" charset="0"/>
              </a:rPr>
              <a:t>" Text common to the Matrix name as         	Value and processing (</a:t>
            </a:r>
            <a:r>
              <a:rPr lang="en-US" sz="1400" b="0" dirty="0" err="1">
                <a:solidFill>
                  <a:srgbClr val="008000"/>
                </a:solidFill>
                <a:effectLst/>
                <a:latin typeface="Consolas" panose="020B0609020204030204" pitchFamily="49" charset="0"/>
              </a:rPr>
              <a:t>Text,Text</a:t>
            </a:r>
            <a:r>
              <a:rPr lang="en-US" sz="1400" b="0" dirty="0">
                <a:solidFill>
                  <a:srgbClr val="008000"/>
                </a:solidFill>
                <a:effectLst/>
                <a:latin typeface="Consolas" panose="020B0609020204030204" pitchFamily="49" charset="0"/>
              </a:rPr>
              <a:t>) as Reducer output using Context. */</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Override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reduce</a:t>
            </a:r>
            <a:r>
              <a:rPr lang="en-US" sz="1400" b="0" dirty="0">
                <a:solidFill>
                  <a:srgbClr val="000000"/>
                </a:solidFill>
                <a:effectLst/>
                <a:latin typeface="Consolas" panose="020B0609020204030204" pitchFamily="49" charset="0"/>
              </a:rPr>
              <a:t>(</a:t>
            </a:r>
            <a:r>
              <a:rPr lang="en-US" sz="1400" b="0" dirty="0">
                <a:solidFill>
                  <a:srgbClr val="267F99"/>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Iterable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&gt; </a:t>
            </a:r>
            <a:r>
              <a:rPr lang="en-US" sz="1400" b="0" dirty="0" err="1">
                <a:solidFill>
                  <a:srgbClr val="001080"/>
                </a:solidFill>
                <a:effectLst/>
                <a:latin typeface="Consolas" panose="020B0609020204030204" pitchFamily="49" charset="0"/>
              </a:rPr>
              <a:t>values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Context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context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throws</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IOException</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InterruptedException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rowstr</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colstr</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//Storing each Text from an array of input Texts into a String </a:t>
            </a:r>
            <a:r>
              <a:rPr lang="en-US" sz="1400" b="0" dirty="0" err="1">
                <a:solidFill>
                  <a:srgbClr val="008000"/>
                </a:solidFill>
                <a:effectLst/>
                <a:latin typeface="Consolas" panose="020B0609020204030204" pitchFamily="49" charset="0"/>
              </a:rPr>
              <a:t>seperated</a:t>
            </a:r>
            <a:r>
              <a:rPr lang="en-US" sz="1400" b="0" dirty="0">
                <a:solidFill>
                  <a:srgbClr val="008000"/>
                </a:solidFill>
                <a:effectLst/>
                <a:latin typeface="Consolas" panose="020B0609020204030204" pitchFamily="49" charset="0"/>
              </a:rPr>
              <a:t> by ";".</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for</a:t>
            </a:r>
            <a:r>
              <a:rPr lang="en-US" sz="1400" b="0" dirty="0">
                <a:solidFill>
                  <a:srgbClr val="000000"/>
                </a:solidFill>
                <a:effectLst/>
                <a:latin typeface="Consolas" panose="020B0609020204030204" pitchFamily="49" charset="0"/>
              </a:rPr>
              <a:t>(</a:t>
            </a:r>
            <a:r>
              <a:rPr lang="en-US" sz="1400" b="0" dirty="0">
                <a:solidFill>
                  <a:srgbClr val="267F99"/>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value</a:t>
            </a:r>
            <a:r>
              <a:rPr lang="en-US" sz="1400" b="0" dirty="0" err="1">
                <a:solidFill>
                  <a:srgbClr val="AF00D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values</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if</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count</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rowstr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if</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count</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colstr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//Storing each String as Array of strings defining it as first matrix and adding matrix name to an 	empty string</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if</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count</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mat1</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rowstr</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split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matrix</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toString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count</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endParaRPr lang="en-IN"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35628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452195" cy="3754874"/>
          </a:xfrm>
          <a:prstGeom prst="rect">
            <a:avLst/>
          </a:prstGeom>
          <a:noFill/>
        </p:spPr>
        <p:txBody>
          <a:bodyPr wrap="square" rtlCol="0">
            <a:spAutoFit/>
          </a:bodyPr>
          <a:lstStyle/>
          <a:p>
            <a:r>
              <a:rPr lang="en-IN" sz="1400" b="0" dirty="0">
                <a:solidFill>
                  <a:srgbClr val="000000"/>
                </a:solidFill>
                <a:effectLst/>
                <a:latin typeface="Consolas" panose="020B0609020204030204" pitchFamily="49" charset="0"/>
              </a:rPr>
              <a:t> 	</a:t>
            </a:r>
            <a:r>
              <a:rPr lang="en-IN" sz="1400" b="0" dirty="0">
                <a:solidFill>
                  <a:srgbClr val="008000"/>
                </a:solidFill>
                <a:effectLst/>
                <a:latin typeface="Consolas" panose="020B0609020204030204" pitchFamily="49" charset="0"/>
              </a:rPr>
              <a:t>//Storing each String as Array of strings defining it as second matrix and concatenating matrix name to 	matrix string</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else</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mat2</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colstr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split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matrix</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key</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toString</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008000"/>
                </a:solidFill>
                <a:effectLst/>
                <a:latin typeface="Consolas" panose="020B0609020204030204" pitchFamily="49" charset="0"/>
              </a:rPr>
              <a:t>//Invoking </a:t>
            </a:r>
            <a:r>
              <a:rPr lang="en-IN" sz="1400" b="0" dirty="0" err="1">
                <a:solidFill>
                  <a:srgbClr val="008000"/>
                </a:solidFill>
                <a:effectLst/>
                <a:latin typeface="Consolas" panose="020B0609020204030204" pitchFamily="49" charset="0"/>
              </a:rPr>
              <a:t>finalStr</a:t>
            </a:r>
            <a:r>
              <a:rPr lang="en-IN" sz="1400" b="0" dirty="0">
                <a:solidFill>
                  <a:srgbClr val="008000"/>
                </a:solidFill>
                <a:effectLst/>
                <a:latin typeface="Consolas" panose="020B0609020204030204" pitchFamily="49" charset="0"/>
              </a:rPr>
              <a:t> method </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finalList</a:t>
            </a:r>
            <a:r>
              <a:rPr lang="en-IN" sz="1400" b="0" dirty="0">
                <a:solidFill>
                  <a:srgbClr val="000000"/>
                </a:solidFill>
                <a:effectLst/>
                <a:latin typeface="Consolas" panose="020B0609020204030204" pitchFamily="49" charset="0"/>
              </a:rPr>
              <a:t> = </a:t>
            </a:r>
            <a:r>
              <a:rPr lang="en-IN" sz="1400" b="0" dirty="0" err="1">
                <a:solidFill>
                  <a:srgbClr val="795E26"/>
                </a:solidFill>
                <a:effectLst/>
                <a:latin typeface="Consolas" panose="020B0609020204030204" pitchFamily="49" charset="0"/>
              </a:rPr>
              <a:t>finalStr</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finalList</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context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AF00DB"/>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Text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matrix</a:t>
            </a:r>
            <a:r>
              <a:rPr lang="en-IN" sz="1400" b="0" dirty="0">
                <a:solidFill>
                  <a:srgbClr val="000000"/>
                </a:solidFill>
                <a:effectLst/>
                <a:latin typeface="Consolas" panose="020B0609020204030204" pitchFamily="49" charset="0"/>
              </a:rPr>
              <a:t>),</a:t>
            </a:r>
            <a:r>
              <a:rPr lang="en-IN" sz="1400" b="0" dirty="0">
                <a:solidFill>
                  <a:srgbClr val="AF00DB"/>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Text</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finalList</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7381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452195" cy="4616648"/>
          </a:xfrm>
          <a:prstGeom prst="rect">
            <a:avLst/>
          </a:prstGeom>
          <a:noFill/>
        </p:spPr>
        <p:txBody>
          <a:bodyPr wrap="square" rtlCol="0">
            <a:spAutoFit/>
          </a:bodyPr>
          <a:lstStyle/>
          <a:p>
            <a:r>
              <a:rPr lang="en-IN" sz="1400" dirty="0">
                <a:solidFill>
                  <a:srgbClr val="008000"/>
                </a:solidFill>
                <a:latin typeface="Consolas" panose="020B0609020204030204" pitchFamily="49" charset="0"/>
              </a:rPr>
              <a:t>        </a:t>
            </a:r>
            <a:r>
              <a:rPr lang="en-IN" sz="1400" b="0" dirty="0">
                <a:solidFill>
                  <a:srgbClr val="008000"/>
                </a:solidFill>
                <a:effectLst/>
                <a:latin typeface="Consolas" panose="020B0609020204030204" pitchFamily="49" charset="0"/>
              </a:rPr>
              <a:t>//Method to return string of Resultant Matrix schema as "</a:t>
            </a:r>
            <a:r>
              <a:rPr lang="en-IN" sz="1400" b="0" dirty="0" err="1">
                <a:solidFill>
                  <a:srgbClr val="008000"/>
                </a:solidFill>
                <a:effectLst/>
                <a:latin typeface="Consolas" panose="020B0609020204030204" pitchFamily="49" charset="0"/>
              </a:rPr>
              <a:t>Row,Column,Value</a:t>
            </a:r>
            <a:r>
              <a:rPr lang="en-IN" sz="1400" b="0" dirty="0">
                <a:solidFill>
                  <a:srgbClr val="008000"/>
                </a:solidFill>
                <a:effectLst/>
                <a:latin typeface="Consolas" panose="020B0609020204030204" pitchFamily="49" charset="0"/>
              </a:rPr>
              <a:t>" </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finalStr</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strrows</a:t>
            </a:r>
            <a:r>
              <a:rPr lang="en-IN" sz="1400" b="0" dirty="0">
                <a:solidFill>
                  <a:srgbClr val="000000"/>
                </a:solidFill>
                <a:effectLst/>
                <a:latin typeface="Consolas" panose="020B0609020204030204" pitchFamily="49" charset="0"/>
              </a:rPr>
              <a:t> = </a:t>
            </a:r>
            <a:r>
              <a:rPr lang="en-IN" sz="1400" b="0" dirty="0" err="1">
                <a:solidFill>
                  <a:srgbClr val="795E26"/>
                </a:solidFill>
                <a:effectLst/>
                <a:latin typeface="Consolas" panose="020B0609020204030204" pitchFamily="49" charset="0"/>
              </a:rPr>
              <a:t>rowMat</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firstrow</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mat1</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Integer</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firstcolumn</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strcols</a:t>
            </a:r>
            <a:r>
              <a:rPr lang="en-IN" sz="1400" b="0" dirty="0">
                <a:solidFill>
                  <a:srgbClr val="000000"/>
                </a:solidFill>
                <a:effectLst/>
                <a:latin typeface="Consolas" panose="020B0609020204030204" pitchFamily="49" charset="0"/>
              </a:rPr>
              <a:t> = </a:t>
            </a:r>
            <a:r>
              <a:rPr lang="en-IN" sz="1400" b="0" dirty="0" err="1">
                <a:solidFill>
                  <a:srgbClr val="795E26"/>
                </a:solidFill>
                <a:effectLst/>
                <a:latin typeface="Consolas" panose="020B0609020204030204" pitchFamily="49" charset="0"/>
              </a:rPr>
              <a:t>colMat</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secondrow</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mat2</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Integer</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secondcolumn</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totstr</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strrows</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strcols</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result</a:t>
            </a:r>
            <a:r>
              <a:rPr lang="en-IN" sz="1400" b="0" dirty="0">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matMul</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strrows</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strcols</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totstr</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valueOf</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valueOf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result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totstr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split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90036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452195" cy="6124754"/>
          </a:xfrm>
          <a:prstGeom prst="rect">
            <a:avLst/>
          </a:prstGeom>
          <a:noFill/>
        </p:spPr>
        <p:txBody>
          <a:bodyPr wrap="square" rtlCol="0">
            <a:spAutoFit/>
          </a:bodyPr>
          <a:lstStyle/>
          <a:p>
            <a:r>
              <a:rPr lang="en-IN" sz="1400" b="0" dirty="0">
                <a:solidFill>
                  <a:srgbClr val="000000"/>
                </a:solidFill>
                <a:effectLst/>
                <a:latin typeface="Consolas" panose="020B0609020204030204" pitchFamily="49" charset="0"/>
              </a:rPr>
              <a:t>        </a:t>
            </a:r>
            <a:r>
              <a:rPr lang="en-IN" sz="1400" b="0" dirty="0">
                <a:solidFill>
                  <a:srgbClr val="008000"/>
                </a:solidFill>
                <a:effectLst/>
                <a:latin typeface="Consolas" panose="020B0609020204030204" pitchFamily="49" charset="0"/>
              </a:rPr>
              <a:t>//Method to return array of Row Strings from First Matrix </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static</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rowMat</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rowIndex</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mat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columnIndex</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finalString</a:t>
            </a:r>
            <a:r>
              <a:rPr lang="en-IN" sz="1400" b="0" dirty="0">
                <a:solidFill>
                  <a:srgbClr val="000000"/>
                </a:solidFill>
                <a:effectLst/>
                <a:latin typeface="Consolas" panose="020B0609020204030204" pitchFamily="49" charset="0"/>
              </a:rPr>
              <a:t> = </a:t>
            </a:r>
            <a:r>
              <a:rPr lang="en-IN" sz="1400" b="0" dirty="0">
                <a:solidFill>
                  <a:srgbClr val="AF00DB"/>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rowIndex</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rowIndex</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columnIndex</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mat</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 = </a:t>
            </a:r>
            <a:r>
              <a:rPr lang="en-IN" sz="1400" b="0" dirty="0">
                <a:solidFill>
                  <a:srgbClr val="001080"/>
                </a:solidFill>
                <a:effectLst/>
                <a:latin typeface="Consolas" panose="020B0609020204030204" pitchFamily="49" charset="0"/>
              </a:rPr>
              <a:t>mat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split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 &amp;&amp; </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columnIndex</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else</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finalString</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finalString</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endParaRPr lang="en-IN"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4138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208284204"/>
              </p:ext>
            </p:extLst>
          </p:nvPr>
        </p:nvGraphicFramePr>
        <p:xfrm>
          <a:off x="7794594" y="1169988"/>
          <a:ext cx="4129119" cy="3200400"/>
        </p:xfrm>
        <a:graphic>
          <a:graphicData uri="http://schemas.openxmlformats.org/drawingml/2006/table">
            <a:tbl>
              <a:tblPr firstRow="1" bandRow="1"/>
              <a:tblGrid>
                <a:gridCol w="4129119">
                  <a:extLst>
                    <a:ext uri="{9D8B030D-6E8A-4147-A177-3AD203B41FA5}">
                      <a16:colId xmlns:a16="http://schemas.microsoft.com/office/drawing/2014/main" val="1563570424"/>
                    </a:ext>
                  </a:extLst>
                </a:gridCol>
              </a:tblGrid>
              <a:tr h="19090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9090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What is Big Data?</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9090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Why MapReduce?</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9090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How MapReduce Works?</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9090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Phases in MapReduce</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190905">
                <a:tc>
                  <a:txBody>
                    <a:bodyPr/>
                    <a:lstStyle/>
                    <a:p>
                      <a:pPr algn="r"/>
                      <a:r>
                        <a:rPr lang="en-US" sz="2400" kern="1200" dirty="0">
                          <a:solidFill>
                            <a:schemeClr val="tx1"/>
                          </a:solidFill>
                          <a:latin typeface="+mn-lt"/>
                          <a:ea typeface="+mn-ea"/>
                          <a:cs typeface="+mn-cs"/>
                        </a:rPr>
                        <a:t>Matrix Multiplication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5217577"/>
                  </a:ext>
                </a:extLst>
              </a:tr>
              <a:tr h="38437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Code for Matrix Multiplication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4495585"/>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452195" cy="5909310"/>
          </a:xfrm>
          <a:prstGeom prst="rect">
            <a:avLst/>
          </a:prstGeom>
          <a:noFill/>
        </p:spPr>
        <p:txBody>
          <a:bodyPr wrap="square" rtlCol="0">
            <a:spAutoFit/>
          </a:bodyPr>
          <a:lstStyle/>
          <a:p>
            <a:r>
              <a:rPr lang="en-IN" sz="1400" dirty="0">
                <a:solidFill>
                  <a:srgbClr val="008000"/>
                </a:solidFill>
                <a:latin typeface="Consolas" panose="020B0609020204030204" pitchFamily="49" charset="0"/>
              </a:rPr>
              <a:t>        </a:t>
            </a:r>
            <a:r>
              <a:rPr lang="en-IN" sz="1400" b="0" dirty="0">
                <a:solidFill>
                  <a:srgbClr val="008000"/>
                </a:solidFill>
                <a:effectLst/>
                <a:latin typeface="Consolas" panose="020B0609020204030204" pitchFamily="49" charset="0"/>
              </a:rPr>
              <a:t>//Method to return array of Column Strings from Second Matrix</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static</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colMat</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rowIndex</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mat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columnIndex</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finalString</a:t>
            </a:r>
            <a:r>
              <a:rPr lang="en-IN" sz="1400" b="0" dirty="0">
                <a:solidFill>
                  <a:srgbClr val="000000"/>
                </a:solidFill>
                <a:effectLst/>
                <a:latin typeface="Consolas" panose="020B0609020204030204" pitchFamily="49" charset="0"/>
              </a:rPr>
              <a:t> = </a:t>
            </a:r>
            <a:r>
              <a:rPr lang="en-IN" sz="1400" b="0" dirty="0">
                <a:solidFill>
                  <a:srgbClr val="AF00DB"/>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columnIndex</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columnIndex</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rowIndex</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mat</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 = </a:t>
            </a:r>
            <a:r>
              <a:rPr lang="en-IN" sz="1400" b="0" dirty="0">
                <a:solidFill>
                  <a:srgbClr val="001080"/>
                </a:solidFill>
                <a:effectLst/>
                <a:latin typeface="Consolas" panose="020B0609020204030204" pitchFamily="49" charset="0"/>
              </a:rPr>
              <a:t>mat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k</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split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 &amp;&amp; </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rowIndex</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else</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list1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finalString</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string1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finalString</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endParaRPr lang="en-IN"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7564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92371-F724-4F2B-B526-794B186340E4}"/>
              </a:ext>
            </a:extLst>
          </p:cNvPr>
          <p:cNvSpPr txBox="1"/>
          <p:nvPr/>
        </p:nvSpPr>
        <p:spPr>
          <a:xfrm>
            <a:off x="390617" y="390617"/>
            <a:ext cx="11647503" cy="3539430"/>
          </a:xfrm>
          <a:prstGeom prst="rect">
            <a:avLst/>
          </a:prstGeom>
          <a:noFill/>
        </p:spPr>
        <p:txBody>
          <a:bodyPr wrap="square" rtlCol="0">
            <a:spAutoFit/>
          </a:bodyPr>
          <a:lstStyle/>
          <a:p>
            <a:r>
              <a:rPr lang="en-IN" sz="1400" dirty="0">
                <a:solidFill>
                  <a:srgbClr val="008000"/>
                </a:solidFill>
                <a:latin typeface="Consolas" panose="020B0609020204030204" pitchFamily="49" charset="0"/>
              </a:rPr>
              <a:t>       </a:t>
            </a:r>
            <a:r>
              <a:rPr lang="en-IN" sz="1400" b="0" dirty="0">
                <a:solidFill>
                  <a:srgbClr val="008000"/>
                </a:solidFill>
                <a:effectLst/>
                <a:latin typeface="Consolas" panose="020B0609020204030204" pitchFamily="49" charset="0"/>
              </a:rPr>
              <a:t>//Method to multiply a Row from first matrix and a Column from second matrix and return the result as String</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public</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static</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matMul</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strrows</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strcols</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row</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strrows</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split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String</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col</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strcols</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split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sum</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267F99"/>
                </a:solidFill>
                <a:effectLst/>
                <a:latin typeface="Consolas" panose="020B0609020204030204" pitchFamily="49" charset="0"/>
              </a:rPr>
              <a:t>int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row</a:t>
            </a:r>
            <a:r>
              <a:rPr lang="en-IN" sz="1400" b="0" dirty="0" err="1">
                <a:solidFill>
                  <a:srgbClr val="000000"/>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sum</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row</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Integer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parseInt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col</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String</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valueOf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sum</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a:t>
            </a:r>
          </a:p>
          <a:p>
            <a:endParaRPr lang="en-IN"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0487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en-US" sz="2000" dirty="0"/>
              <a:t>MapReduce is a programming model for writing applications that can process Big Data in parallel on multiple nodes. MapReduce provides analytical capabilities for analyzing huge volumes of complex data.</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IN" dirty="0"/>
              <a:t>What is Big Data?</a:t>
            </a:r>
            <a:endParaRPr lang="en-US" dirty="0"/>
          </a:p>
        </p:txBody>
      </p:sp>
      <p:sp>
        <p:nvSpPr>
          <p:cNvPr id="10" name="TextBox 9">
            <a:extLst>
              <a:ext uri="{FF2B5EF4-FFF2-40B4-BE49-F238E27FC236}">
                <a16:creationId xmlns:a16="http://schemas.microsoft.com/office/drawing/2014/main" id="{179189AA-5955-4686-8FD7-47276F2889CA}"/>
              </a:ext>
            </a:extLst>
          </p:cNvPr>
          <p:cNvSpPr txBox="1"/>
          <p:nvPr/>
        </p:nvSpPr>
        <p:spPr>
          <a:xfrm>
            <a:off x="576072" y="1944210"/>
            <a:ext cx="6622742" cy="1631216"/>
          </a:xfrm>
          <a:prstGeom prst="rect">
            <a:avLst/>
          </a:prstGeom>
          <a:noFill/>
        </p:spPr>
        <p:txBody>
          <a:bodyPr wrap="square" rtlCol="0">
            <a:spAutoFit/>
          </a:bodyPr>
          <a:lstStyle/>
          <a:p>
            <a:r>
              <a:rPr lang="en-US" sz="2000" dirty="0"/>
              <a:t>Big Data is a collection of large datasets that cannot be processed using traditional computing techniques. </a:t>
            </a:r>
            <a:r>
              <a:rPr lang="en-IN" sz="2000" dirty="0"/>
              <a:t>Big data is classified in three ways Structured</a:t>
            </a:r>
            <a:r>
              <a:rPr lang="en-IN" sz="2000" b="1" dirty="0"/>
              <a:t> </a:t>
            </a:r>
            <a:r>
              <a:rPr lang="en-IN" sz="2000" dirty="0"/>
              <a:t>Data, Unstructured</a:t>
            </a:r>
            <a:r>
              <a:rPr lang="en-IN" sz="2000" b="1" dirty="0"/>
              <a:t> </a:t>
            </a:r>
            <a:r>
              <a:rPr lang="en-IN" sz="2000" dirty="0"/>
              <a:t>Data and Semi-Structured</a:t>
            </a:r>
            <a:r>
              <a:rPr lang="en-IN" sz="2000" b="1" dirty="0"/>
              <a:t> </a:t>
            </a:r>
            <a:r>
              <a:rPr lang="en-IN" sz="2000" dirty="0"/>
              <a:t>Data. </a:t>
            </a:r>
            <a:r>
              <a:rPr lang="en-US" sz="2000" dirty="0"/>
              <a:t>Big data can be defined by using Volume, Velocity and Variety. Big data is also data but with a huge size.</a:t>
            </a:r>
            <a:endParaRPr lang="en-IN" sz="2000" dirty="0"/>
          </a:p>
        </p:txBody>
      </p:sp>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IN" dirty="0"/>
              <a:t>Why MapReduce?</a:t>
            </a:r>
          </a:p>
        </p:txBody>
      </p:sp>
      <p:sp>
        <p:nvSpPr>
          <p:cNvPr id="5" name="Content Placeholder 4">
            <a:extLst>
              <a:ext uri="{FF2B5EF4-FFF2-40B4-BE49-F238E27FC236}">
                <a16:creationId xmlns:a16="http://schemas.microsoft.com/office/drawing/2014/main" id="{68F84DA2-4B46-4BFB-A3CE-1ACCAB450B84}"/>
              </a:ext>
            </a:extLst>
          </p:cNvPr>
          <p:cNvSpPr>
            <a:spLocks noGrp="1"/>
          </p:cNvSpPr>
          <p:nvPr>
            <p:ph idx="1"/>
          </p:nvPr>
        </p:nvSpPr>
        <p:spPr>
          <a:xfrm>
            <a:off x="576072" y="1901952"/>
            <a:ext cx="8621194" cy="3877056"/>
          </a:xfrm>
        </p:spPr>
        <p:txBody>
          <a:bodyPr>
            <a:normAutofit/>
          </a:bodyPr>
          <a:lstStyle/>
          <a:p>
            <a:pPr marL="0" indent="0">
              <a:buNone/>
            </a:pPr>
            <a:r>
              <a:rPr lang="en-US" sz="2000" dirty="0"/>
              <a:t>Traditional Enterprise Systems normally have a centralized server to store and process data. The traditional model is not suitable for processing huge volumes of scalable data and cannot be accommodated by standard database servers. Moreover, the centralized system creates too much bottleneck while simultaneously processing multiple files. The traditional model is not suitable for processing huge volumes of scalable data and cannot be accommodated by standard database servers. Google solved this bottleneck issue using an algorithm called MapReduce. MapReduce divides a task into small parts and assigns them to many computers. Later, the results are collected in one place and integrated to form the result dataset.</a:t>
            </a:r>
            <a:endParaRPr lang="en-IN" sz="2000"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8" name="Title 2">
            <a:extLst>
              <a:ext uri="{FF2B5EF4-FFF2-40B4-BE49-F238E27FC236}">
                <a16:creationId xmlns:a16="http://schemas.microsoft.com/office/drawing/2014/main" id="{0CF19E49-6D4B-4ADA-B5E2-97FD0CA95D7F}"/>
              </a:ext>
            </a:extLst>
          </p:cNvPr>
          <p:cNvSpPr>
            <a:spLocks noGrp="1"/>
          </p:cNvSpPr>
          <p:nvPr>
            <p:ph type="title"/>
          </p:nvPr>
        </p:nvSpPr>
        <p:spPr/>
        <p:txBody>
          <a:bodyPr/>
          <a:lstStyle/>
          <a:p>
            <a:r>
              <a:rPr lang="en-IN" dirty="0"/>
              <a:t>How MapReduce Works?</a:t>
            </a:r>
          </a:p>
        </p:txBody>
      </p:sp>
      <p:sp>
        <p:nvSpPr>
          <p:cNvPr id="88" name="Content Placeholder 4">
            <a:extLst>
              <a:ext uri="{FF2B5EF4-FFF2-40B4-BE49-F238E27FC236}">
                <a16:creationId xmlns:a16="http://schemas.microsoft.com/office/drawing/2014/main" id="{D70F613E-B07C-48E4-B7A9-C57939B2395C}"/>
              </a:ext>
            </a:extLst>
          </p:cNvPr>
          <p:cNvSpPr txBox="1">
            <a:spLocks/>
          </p:cNvSpPr>
          <p:nvPr/>
        </p:nvSpPr>
        <p:spPr>
          <a:xfrm>
            <a:off x="576072" y="1901952"/>
            <a:ext cx="8621194" cy="38770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MapReduce algorithm contains two important tasks, namely Map and Reduce.</a:t>
            </a:r>
          </a:p>
          <a:p>
            <a:pPr>
              <a:buFont typeface="Arial" panose="020B0604020202020204" pitchFamily="34" charset="0"/>
              <a:buChar char="•"/>
            </a:pPr>
            <a:r>
              <a:rPr lang="en-US" sz="2000" dirty="0"/>
              <a:t>The Map task takes a set of data and converts it into another set of data, where individual elements are broken down into tuples (key-value pairs).</a:t>
            </a:r>
          </a:p>
          <a:p>
            <a:pPr>
              <a:buFont typeface="Arial" panose="020B0604020202020204" pitchFamily="34" charset="0"/>
              <a:buChar char="•"/>
            </a:pPr>
            <a:r>
              <a:rPr lang="en-US" sz="2000" dirty="0"/>
              <a:t>The Reduce task takes the output from the Map as an input and combines those data tuples (key-value pairs) into a smaller set of tuples.</a:t>
            </a:r>
          </a:p>
          <a:p>
            <a:r>
              <a:rPr lang="en-US" sz="2000" dirty="0"/>
              <a:t>The reduce task is always performed after the map job.</a:t>
            </a:r>
          </a:p>
        </p:txBody>
      </p:sp>
    </p:spTree>
    <p:extLst>
      <p:ext uri="{BB962C8B-B14F-4D97-AF65-F5344CB8AC3E}">
        <p14:creationId xmlns:p14="http://schemas.microsoft.com/office/powerpoint/2010/main" val="144501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8" name="Title 2">
            <a:extLst>
              <a:ext uri="{FF2B5EF4-FFF2-40B4-BE49-F238E27FC236}">
                <a16:creationId xmlns:a16="http://schemas.microsoft.com/office/drawing/2014/main" id="{0CF19E49-6D4B-4ADA-B5E2-97FD0CA95D7F}"/>
              </a:ext>
            </a:extLst>
          </p:cNvPr>
          <p:cNvSpPr>
            <a:spLocks noGrp="1"/>
          </p:cNvSpPr>
          <p:nvPr>
            <p:ph type="title"/>
          </p:nvPr>
        </p:nvSpPr>
        <p:spPr/>
        <p:txBody>
          <a:bodyPr/>
          <a:lstStyle/>
          <a:p>
            <a:r>
              <a:rPr lang="en-US" dirty="0"/>
              <a:t>Phases in MapReduce</a:t>
            </a:r>
            <a:endParaRPr lang="en-IN" dirty="0"/>
          </a:p>
        </p:txBody>
      </p:sp>
      <p:sp>
        <p:nvSpPr>
          <p:cNvPr id="88" name="Content Placeholder 4">
            <a:extLst>
              <a:ext uri="{FF2B5EF4-FFF2-40B4-BE49-F238E27FC236}">
                <a16:creationId xmlns:a16="http://schemas.microsoft.com/office/drawing/2014/main" id="{D70F613E-B07C-48E4-B7A9-C57939B2395C}"/>
              </a:ext>
            </a:extLst>
          </p:cNvPr>
          <p:cNvSpPr txBox="1">
            <a:spLocks/>
          </p:cNvSpPr>
          <p:nvPr/>
        </p:nvSpPr>
        <p:spPr>
          <a:xfrm>
            <a:off x="576072" y="1901952"/>
            <a:ext cx="10451592" cy="38770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000" b="1" dirty="0"/>
              <a:t>Map</a:t>
            </a:r>
            <a:r>
              <a:rPr lang="en-US" sz="2000" dirty="0"/>
              <a:t> − Map is a user-defined function, which takes a series of key-value pairs and processes each one of them to generate zero or more key-value pairs.</a:t>
            </a:r>
          </a:p>
          <a:p>
            <a:pPr>
              <a:buFont typeface="Arial" panose="020B0604020202020204" pitchFamily="34" charset="0"/>
              <a:buChar char="•"/>
            </a:pPr>
            <a:r>
              <a:rPr lang="en-US" sz="2000" b="1" dirty="0"/>
              <a:t>Shuffle and Sort</a:t>
            </a:r>
            <a:r>
              <a:rPr lang="en-US" sz="2000" dirty="0"/>
              <a:t> − The Reducer task starts with the Shuffle and Sort step. The individual key-value pairs are sorted by key into a larger data list. The data list groups the equivalent keys together so that their values can be iterated easily in the Reducer task.</a:t>
            </a:r>
          </a:p>
          <a:p>
            <a:pPr>
              <a:buFont typeface="Arial" panose="020B0604020202020204" pitchFamily="34" charset="0"/>
              <a:buChar char="•"/>
            </a:pPr>
            <a:r>
              <a:rPr lang="en-US" sz="2000" b="1" dirty="0"/>
              <a:t>Reducer</a:t>
            </a:r>
            <a:r>
              <a:rPr lang="en-US" sz="2000" dirty="0"/>
              <a:t> − The Reducer takes the grouped key-value paired data as input and runs a Reducer function on each one of them. Here, the data can be aggregated, filtered, and combined in a number of ways, and it requires a wide range of processing. Once the execution is over, it gives zero or more key-value pairs to the final step. Output formatter translates the final key-value pairs from the Reducer function and writes them onto a file using a record writer.</a:t>
            </a:r>
          </a:p>
        </p:txBody>
      </p:sp>
    </p:spTree>
    <p:extLst>
      <p:ext uri="{BB962C8B-B14F-4D97-AF65-F5344CB8AC3E}">
        <p14:creationId xmlns:p14="http://schemas.microsoft.com/office/powerpoint/2010/main" val="216146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0303CC5-0C59-4C91-9603-CD3EA0158907}"/>
              </a:ext>
            </a:extLst>
          </p:cNvPr>
          <p:cNvSpPr txBox="1"/>
          <p:nvPr/>
        </p:nvSpPr>
        <p:spPr>
          <a:xfrm>
            <a:off x="559293" y="355106"/>
            <a:ext cx="7989903" cy="1107996"/>
          </a:xfrm>
          <a:prstGeom prst="rect">
            <a:avLst/>
          </a:prstGeom>
          <a:noFill/>
        </p:spPr>
        <p:txBody>
          <a:bodyPr wrap="square" rtlCol="0">
            <a:spAutoFit/>
          </a:bodyPr>
          <a:lstStyle/>
          <a:p>
            <a:r>
              <a:rPr lang="en-US" sz="4800" dirty="0">
                <a:latin typeface="+mj-lt"/>
                <a:ea typeface="+mj-ea"/>
                <a:cs typeface="+mj-cs"/>
              </a:rPr>
              <a:t>Matrix Multiplication</a:t>
            </a:r>
          </a:p>
          <a:p>
            <a:endParaRPr lang="en-IN" dirty="0"/>
          </a:p>
        </p:txBody>
      </p:sp>
      <p:pic>
        <p:nvPicPr>
          <p:cNvPr id="34" name="Picture 33">
            <a:extLst>
              <a:ext uri="{FF2B5EF4-FFF2-40B4-BE49-F238E27FC236}">
                <a16:creationId xmlns:a16="http://schemas.microsoft.com/office/drawing/2014/main" id="{2DB9A74D-8E18-48EF-8987-DB805AD19F0D}"/>
              </a:ext>
            </a:extLst>
          </p:cNvPr>
          <p:cNvPicPr>
            <a:picLocks noChangeAspect="1"/>
          </p:cNvPicPr>
          <p:nvPr/>
        </p:nvPicPr>
        <p:blipFill>
          <a:blip r:embed="rId2"/>
          <a:stretch>
            <a:fillRect/>
          </a:stretch>
        </p:blipFill>
        <p:spPr>
          <a:xfrm>
            <a:off x="712363" y="1233401"/>
            <a:ext cx="5383637" cy="5040000"/>
          </a:xfrm>
          <a:prstGeom prst="rect">
            <a:avLst/>
          </a:prstGeom>
        </p:spPr>
      </p:pic>
    </p:spTree>
    <p:extLst>
      <p:ext uri="{BB962C8B-B14F-4D97-AF65-F5344CB8AC3E}">
        <p14:creationId xmlns:p14="http://schemas.microsoft.com/office/powerpoint/2010/main" val="401786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0303CC5-0C59-4C91-9603-CD3EA0158907}"/>
              </a:ext>
            </a:extLst>
          </p:cNvPr>
          <p:cNvSpPr txBox="1"/>
          <p:nvPr/>
        </p:nvSpPr>
        <p:spPr>
          <a:xfrm>
            <a:off x="559293" y="355106"/>
            <a:ext cx="9587884" cy="830997"/>
          </a:xfrm>
          <a:prstGeom prst="rect">
            <a:avLst/>
          </a:prstGeom>
          <a:noFill/>
        </p:spPr>
        <p:txBody>
          <a:bodyPr wrap="square" rtlCol="0">
            <a:spAutoFit/>
          </a:bodyPr>
          <a:lstStyle/>
          <a:p>
            <a:r>
              <a:rPr lang="en-IN" sz="4800" dirty="0">
                <a:latin typeface="+mj-lt"/>
                <a:ea typeface="+mj-ea"/>
                <a:cs typeface="+mj-cs"/>
              </a:rPr>
              <a:t>Mapper:</a:t>
            </a:r>
            <a:endParaRPr lang="en-US" sz="4800" dirty="0">
              <a:latin typeface="+mj-lt"/>
              <a:ea typeface="+mj-ea"/>
              <a:cs typeface="+mj-cs"/>
            </a:endParaRPr>
          </a:p>
        </p:txBody>
      </p:sp>
      <p:pic>
        <p:nvPicPr>
          <p:cNvPr id="3" name="Picture 2">
            <a:extLst>
              <a:ext uri="{FF2B5EF4-FFF2-40B4-BE49-F238E27FC236}">
                <a16:creationId xmlns:a16="http://schemas.microsoft.com/office/drawing/2014/main" id="{17DD4931-96EA-421D-AE93-D243B5A9E63E}"/>
              </a:ext>
            </a:extLst>
          </p:cNvPr>
          <p:cNvPicPr>
            <a:picLocks noChangeAspect="1"/>
          </p:cNvPicPr>
          <p:nvPr/>
        </p:nvPicPr>
        <p:blipFill>
          <a:blip r:embed="rId2"/>
          <a:stretch>
            <a:fillRect/>
          </a:stretch>
        </p:blipFill>
        <p:spPr>
          <a:xfrm>
            <a:off x="290383" y="1186103"/>
            <a:ext cx="7168896" cy="5040000"/>
          </a:xfrm>
          <a:prstGeom prst="rect">
            <a:avLst/>
          </a:prstGeom>
        </p:spPr>
      </p:pic>
    </p:spTree>
    <p:extLst>
      <p:ext uri="{BB962C8B-B14F-4D97-AF65-F5344CB8AC3E}">
        <p14:creationId xmlns:p14="http://schemas.microsoft.com/office/powerpoint/2010/main" val="385458003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{74D87EB1-D4EA-4FF5-922C-4F4D8BF9B5FA}tf11964407_win32</Template>
  <TotalTime>400</TotalTime>
  <Words>4393</Words>
  <Application>Microsoft Office PowerPoint</Application>
  <PresentationFormat>Widescreen</PresentationFormat>
  <Paragraphs>252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Courier New</vt:lpstr>
      <vt:lpstr>Gill Sans Nova</vt:lpstr>
      <vt:lpstr>Gill Sans Nova Light</vt:lpstr>
      <vt:lpstr>Sagona Book</vt:lpstr>
      <vt:lpstr>Office Theme</vt:lpstr>
      <vt:lpstr>Matrix Multiplication using MapReduce</vt:lpstr>
      <vt:lpstr>Agenda</vt:lpstr>
      <vt:lpstr>Introduction</vt:lpstr>
      <vt:lpstr>What is Big Data?</vt:lpstr>
      <vt:lpstr>Why MapReduce?</vt:lpstr>
      <vt:lpstr>How MapReduce Works?</vt:lpstr>
      <vt:lpstr>Phases in MapReduce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Rohith verma</dc:creator>
  <cp:lastModifiedBy>Rohith verma</cp:lastModifiedBy>
  <cp:revision>33</cp:revision>
  <dcterms:created xsi:type="dcterms:W3CDTF">2022-11-07T02:04:37Z</dcterms:created>
  <dcterms:modified xsi:type="dcterms:W3CDTF">2022-11-08T02:20:08Z</dcterms:modified>
</cp:coreProperties>
</file>