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25"/>
  </p:notesMasterIdLst>
  <p:sldIdLst>
    <p:sldId id="341" r:id="rId2"/>
    <p:sldId id="257" r:id="rId3"/>
    <p:sldId id="258" r:id="rId4"/>
    <p:sldId id="298" r:id="rId5"/>
    <p:sldId id="275" r:id="rId6"/>
    <p:sldId id="292" r:id="rId7"/>
    <p:sldId id="336" r:id="rId8"/>
    <p:sldId id="338" r:id="rId9"/>
    <p:sldId id="340" r:id="rId10"/>
    <p:sldId id="322" r:id="rId11"/>
    <p:sldId id="323" r:id="rId12"/>
    <p:sldId id="313" r:id="rId13"/>
    <p:sldId id="314" r:id="rId14"/>
    <p:sldId id="315" r:id="rId15"/>
    <p:sldId id="316" r:id="rId16"/>
    <p:sldId id="333" r:id="rId17"/>
    <p:sldId id="318" r:id="rId18"/>
    <p:sldId id="319" r:id="rId19"/>
    <p:sldId id="335" r:id="rId20"/>
    <p:sldId id="320" r:id="rId21"/>
    <p:sldId id="268" r:id="rId22"/>
    <p:sldId id="337" r:id="rId23"/>
    <p:sldId id="34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9324" autoAdjust="0"/>
  </p:normalViewPr>
  <p:slideViewPr>
    <p:cSldViewPr snapToGrid="0">
      <p:cViewPr varScale="1">
        <p:scale>
          <a:sx n="65" d="100"/>
          <a:sy n="65" d="100"/>
        </p:scale>
        <p:origin x="912" y="90"/>
      </p:cViewPr>
      <p:guideLst>
        <p:guide orient="horz" pos="2160"/>
        <p:guide pos="3840"/>
      </p:guideLst>
    </p:cSldViewPr>
  </p:slideViewPr>
  <p:outlineViewPr>
    <p:cViewPr>
      <p:scale>
        <a:sx n="33" d="100"/>
        <a:sy n="33" d="100"/>
      </p:scale>
      <p:origin x="150" y="71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t>‹#›</a:t>
            </a:fld>
            <a:endParaRPr lang="en-IN"/>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a:p>
        </p:txBody>
      </p:sp>
    </p:spTree>
    <p:extLst>
      <p:ext uri="{BB962C8B-B14F-4D97-AF65-F5344CB8AC3E}">
        <p14:creationId xmlns:p14="http://schemas.microsoft.com/office/powerpoint/2010/main" val="381233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2469B1F-AF70-46E9-9B6A-AAED6CD8AA21}" type="datetimeFigureOut">
              <a:rPr lang="en-US" smtClean="0"/>
              <a:t>10/3/2023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970E17-90EC-457A-8FF7-F9657C4FD5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469B1F-AF70-46E9-9B6A-AAED6CD8AA21}"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2469B1F-AF70-46E9-9B6A-AAED6CD8AA2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8970E17-90EC-457A-8FF7-F9657C4FD578}"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469B1F-AF70-46E9-9B6A-AAED6CD8AA21}" type="datetimeFigureOut">
              <a:rPr lang="en-US" smtClean="0"/>
              <a:t>10/3/2023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970E17-90EC-457A-8FF7-F9657C4FD578}"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CE5C-BD9C-9492-431E-2B871D2027D6}"/>
              </a:ext>
            </a:extLst>
          </p:cNvPr>
          <p:cNvSpPr>
            <a:spLocks noGrp="1"/>
          </p:cNvSpPr>
          <p:nvPr>
            <p:ph type="title"/>
          </p:nvPr>
        </p:nvSpPr>
        <p:spPr/>
        <p:txBody>
          <a:bodyPr>
            <a:normAutofit/>
          </a:bodyPr>
          <a:lstStyle/>
          <a:p>
            <a:pPr algn="ctr"/>
            <a:r>
              <a:rPr lang="en-IN" sz="2400" b="1" dirty="0"/>
              <a:t>HAZARD IDENTIFICATION AND DETECTION USING MACHINE LEARNING APPROACH</a:t>
            </a:r>
          </a:p>
        </p:txBody>
      </p:sp>
      <p:pic>
        <p:nvPicPr>
          <p:cNvPr id="5" name="Content Placeholder 4">
            <a:extLst>
              <a:ext uri="{FF2B5EF4-FFF2-40B4-BE49-F238E27FC236}">
                <a16:creationId xmlns:a16="http://schemas.microsoft.com/office/drawing/2014/main" id="{E6863767-A4E6-CB6F-8BBE-F013115A3AC1}"/>
              </a:ext>
            </a:extLst>
          </p:cNvPr>
          <p:cNvPicPr>
            <a:picLocks noGrp="1" noChangeAspect="1"/>
          </p:cNvPicPr>
          <p:nvPr>
            <p:ph idx="1"/>
          </p:nvPr>
        </p:nvPicPr>
        <p:blipFill>
          <a:blip r:embed="rId2"/>
          <a:stretch>
            <a:fillRect/>
          </a:stretch>
        </p:blipFill>
        <p:spPr>
          <a:xfrm>
            <a:off x="4678556" y="2012276"/>
            <a:ext cx="2834886" cy="2833448"/>
          </a:xfrm>
          <a:prstGeom prst="rect">
            <a:avLst/>
          </a:prstGeom>
        </p:spPr>
      </p:pic>
      <p:sp>
        <p:nvSpPr>
          <p:cNvPr id="7" name="TextBox 6">
            <a:extLst>
              <a:ext uri="{FF2B5EF4-FFF2-40B4-BE49-F238E27FC236}">
                <a16:creationId xmlns:a16="http://schemas.microsoft.com/office/drawing/2014/main" id="{69EC9AAD-9392-1AFD-138B-A0E7DC570660}"/>
              </a:ext>
            </a:extLst>
          </p:cNvPr>
          <p:cNvSpPr txBox="1"/>
          <p:nvPr/>
        </p:nvSpPr>
        <p:spPr>
          <a:xfrm>
            <a:off x="609600" y="3356923"/>
            <a:ext cx="2944761" cy="1200329"/>
          </a:xfrm>
          <a:prstGeom prst="rect">
            <a:avLst/>
          </a:prstGeom>
          <a:noFill/>
        </p:spPr>
        <p:txBody>
          <a:bodyPr wrap="square">
            <a:spAutoFit/>
          </a:bodyPr>
          <a:lstStyle/>
          <a:p>
            <a:pPr eaLnBrk="1" hangingPunct="1">
              <a:lnSpc>
                <a:spcPct val="100000"/>
              </a:lnSpc>
              <a:spcBef>
                <a:spcPct val="0"/>
              </a:spcBef>
              <a:buFontTx/>
              <a:buNone/>
            </a:pPr>
            <a:r>
              <a:rPr lang="en-US" altLang="en-US" b="1" dirty="0">
                <a:latin typeface="Times New Roman" panose="02020603050405020304" pitchFamily="18" charset="0"/>
                <a:cs typeface="Times New Roman" panose="02020603050405020304" pitchFamily="18" charset="0"/>
              </a:rPr>
              <a:t>Guided by</a:t>
            </a:r>
          </a:p>
          <a:p>
            <a:pPr eaLnBrk="1" hangingPunct="1">
              <a:lnSpc>
                <a:spcPct val="100000"/>
              </a:lnSpc>
              <a:spcBef>
                <a:spcPct val="0"/>
              </a:spcBef>
              <a:buFontTx/>
              <a:buNone/>
            </a:pPr>
            <a:endParaRPr lang="en-US" altLang="en-US" b="1" dirty="0">
              <a:solidFill>
                <a:srgbClr val="00206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en-US" b="1" dirty="0">
                <a:solidFill>
                  <a:schemeClr val="tx2"/>
                </a:solidFill>
                <a:latin typeface="Times New Roman" panose="02020603050405020304" pitchFamily="18" charset="0"/>
                <a:cs typeface="Times New Roman" panose="02020603050405020304" pitchFamily="18" charset="0"/>
              </a:rPr>
              <a:t>Dr. A. MARY SOWJANYA</a:t>
            </a:r>
          </a:p>
          <a:p>
            <a:pPr eaLnBrk="1" hangingPunct="1">
              <a:lnSpc>
                <a:spcPct val="100000"/>
              </a:lnSpc>
              <a:spcBef>
                <a:spcPct val="0"/>
              </a:spcBef>
              <a:buFontTx/>
              <a:buNone/>
            </a:pPr>
            <a:r>
              <a:rPr lang="en-US" altLang="en-US" b="1" dirty="0">
                <a:latin typeface="Times New Roman" panose="02020603050405020304" pitchFamily="18" charset="0"/>
                <a:cs typeface="Times New Roman" panose="02020603050405020304" pitchFamily="18" charset="0"/>
              </a:rPr>
              <a:t>Associate Professor</a:t>
            </a:r>
            <a:endParaRPr lang="en-IN" alt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F133926-2686-38DF-53AA-695556A8DFEF}"/>
              </a:ext>
            </a:extLst>
          </p:cNvPr>
          <p:cNvSpPr txBox="1"/>
          <p:nvPr/>
        </p:nvSpPr>
        <p:spPr>
          <a:xfrm>
            <a:off x="8806016" y="3387700"/>
            <a:ext cx="2834886" cy="1200329"/>
          </a:xfrm>
          <a:prstGeom prst="rect">
            <a:avLst/>
          </a:prstGeom>
          <a:noFill/>
        </p:spPr>
        <p:txBody>
          <a:bodyPr wrap="square">
            <a:spAutoFit/>
          </a:bodyPr>
          <a:lstStyle/>
          <a:p>
            <a:pPr eaLnBrk="1" fontAlgn="auto" hangingPunct="1">
              <a:spcBef>
                <a:spcPts val="0"/>
              </a:spcBef>
              <a:spcAft>
                <a:spcPts val="0"/>
              </a:spcAft>
              <a:defRPr/>
            </a:pPr>
            <a:r>
              <a:rPr lang="en-US" b="1" dirty="0">
                <a:latin typeface="Times New Roman" panose="02020603050405020304" pitchFamily="18" charset="0"/>
                <a:cs typeface="Times New Roman" panose="02020603050405020304" pitchFamily="18" charset="0"/>
              </a:rPr>
              <a:t>Submitted by</a:t>
            </a:r>
          </a:p>
          <a:p>
            <a:pPr eaLnBrk="1" fontAlgn="auto" hangingPunct="1">
              <a:spcBef>
                <a:spcPts val="0"/>
              </a:spcBef>
              <a:spcAft>
                <a:spcPts val="0"/>
              </a:spcAft>
              <a:defRPr/>
            </a:pPr>
            <a:endParaRPr lang="en-US" b="1" dirty="0">
              <a:solidFill>
                <a:srgbClr val="002060"/>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b="1" dirty="0">
                <a:solidFill>
                  <a:schemeClr val="tx2"/>
                </a:solidFill>
                <a:latin typeface="Times New Roman" panose="02020603050405020304" pitchFamily="18" charset="0"/>
                <a:cs typeface="Times New Roman" panose="02020603050405020304" pitchFamily="18" charset="0"/>
              </a:rPr>
              <a:t>B.V.S. PAVAN KUMAR</a:t>
            </a:r>
          </a:p>
          <a:p>
            <a:pPr eaLnBrk="1" fontAlgn="auto" hangingPunct="1">
              <a:spcBef>
                <a:spcPts val="0"/>
              </a:spcBef>
              <a:spcAft>
                <a:spcPts val="0"/>
              </a:spcAft>
              <a:defRPr/>
            </a:pPr>
            <a:r>
              <a:rPr lang="en-US" b="1" dirty="0">
                <a:latin typeface="Times New Roman" panose="02020603050405020304" pitchFamily="18" charset="0"/>
                <a:cs typeface="Times New Roman" panose="02020603050405020304" pitchFamily="18" charset="0"/>
              </a:rPr>
              <a:t>(</a:t>
            </a:r>
            <a:r>
              <a:rPr lang="en-US" b="1" spc="19" dirty="0">
                <a:latin typeface="Times New Roman" panose="02020603050405020304" pitchFamily="18" charset="0"/>
                <a:cs typeface="Times New Roman" panose="02020603050405020304" pitchFamily="18" charset="0"/>
              </a:rPr>
              <a:t>321206</a:t>
            </a:r>
            <a:r>
              <a:rPr lang="en-US" b="1" spc="-25" dirty="0">
                <a:latin typeface="Times New Roman" panose="02020603050405020304" pitchFamily="18" charset="0"/>
                <a:cs typeface="Times New Roman" panose="02020603050405020304" pitchFamily="18" charset="0"/>
              </a:rPr>
              <a:t>4</a:t>
            </a:r>
            <a:r>
              <a:rPr lang="en-US" b="1" spc="19" dirty="0">
                <a:latin typeface="Times New Roman" panose="02020603050405020304" pitchFamily="18" charset="0"/>
                <a:cs typeface="Times New Roman" panose="02020603050405020304" pitchFamily="18" charset="0"/>
              </a:rPr>
              <a:t>1</a:t>
            </a:r>
            <a:r>
              <a:rPr lang="en-US" b="1" spc="-25" dirty="0">
                <a:latin typeface="Times New Roman" panose="02020603050405020304" pitchFamily="18" charset="0"/>
                <a:cs typeface="Times New Roman" panose="02020603050405020304" pitchFamily="18" charset="0"/>
              </a:rPr>
              <a:t>6</a:t>
            </a:r>
            <a:r>
              <a:rPr lang="en-US" b="1" spc="19" dirty="0">
                <a:latin typeface="Times New Roman" panose="02020603050405020304" pitchFamily="18" charset="0"/>
                <a:cs typeface="Times New Roman" panose="02020603050405020304" pitchFamily="18" charset="0"/>
              </a:rPr>
              <a:t>0</a:t>
            </a:r>
            <a:r>
              <a:rPr lang="en-US" b="1" spc="-25" dirty="0">
                <a:latin typeface="Times New Roman" panose="02020603050405020304" pitchFamily="18" charset="0"/>
                <a:cs typeface="Times New Roman" panose="02020603050405020304" pitchFamily="18" charset="0"/>
              </a:rPr>
              <a:t>01</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46AD99D-05BD-37F7-D0B8-6C3E7B1265FA}"/>
              </a:ext>
            </a:extLst>
          </p:cNvPr>
          <p:cNvPicPr>
            <a:picLocks noChangeAspect="1"/>
          </p:cNvPicPr>
          <p:nvPr/>
        </p:nvPicPr>
        <p:blipFill>
          <a:blip r:embed="rId3"/>
          <a:stretch>
            <a:fillRect/>
          </a:stretch>
        </p:blipFill>
        <p:spPr>
          <a:xfrm>
            <a:off x="1048073" y="5213573"/>
            <a:ext cx="10095851" cy="853514"/>
          </a:xfrm>
          <a:prstGeom prst="rect">
            <a:avLst/>
          </a:prstGeom>
        </p:spPr>
      </p:pic>
    </p:spTree>
    <p:extLst>
      <p:ext uri="{BB962C8B-B14F-4D97-AF65-F5344CB8AC3E}">
        <p14:creationId xmlns:p14="http://schemas.microsoft.com/office/powerpoint/2010/main" val="39412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947" y="649029"/>
            <a:ext cx="4925963" cy="766716"/>
          </a:xfrm>
        </p:spPr>
        <p:txBody>
          <a:bodyPr>
            <a:normAutofit/>
          </a:bodyPr>
          <a:lstStyle/>
          <a:p>
            <a:pPr algn="just"/>
            <a:r>
              <a:rPr lang="en-US" sz="2800" b="1" dirty="0">
                <a:latin typeface="Times New Roman" pitchFamily="18" charset="0"/>
                <a:cs typeface="Times New Roman" pitchFamily="18" charset="0"/>
              </a:rPr>
              <a:t>Implementation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58085" y="1887794"/>
            <a:ext cx="10972800" cy="4852219"/>
          </a:xfrm>
        </p:spPr>
        <p:txBody>
          <a:bodyPr>
            <a:noAutofit/>
          </a:bodyPr>
          <a:lstStyle/>
          <a:p>
            <a:pPr marL="0" indent="0" algn="just">
              <a:buNone/>
            </a:pPr>
            <a:r>
              <a:rPr lang="en-US" sz="2400" b="1" dirty="0">
                <a:latin typeface="Times New Roman" pitchFamily="18" charset="0"/>
                <a:cs typeface="Times New Roman" pitchFamily="18" charset="0"/>
              </a:rPr>
              <a:t>Take dataset</a:t>
            </a:r>
            <a:r>
              <a:rPr lang="en-US" sz="2400" dirty="0">
                <a:latin typeface="Times New Roman" pitchFamily="18" charset="0"/>
                <a:cs typeface="Times New Roman" pitchFamily="18" charset="0"/>
              </a:rPr>
              <a:t>:</a:t>
            </a:r>
          </a:p>
          <a:p>
            <a:pPr marL="0" indent="0" algn="just">
              <a:lnSpc>
                <a:spcPct val="150000"/>
              </a:lnSpc>
              <a:buNone/>
            </a:pPr>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Take the dataset from the user.</a:t>
            </a:r>
          </a:p>
          <a:p>
            <a:pPr marL="0" indent="0" algn="just">
              <a:buNone/>
            </a:pPr>
            <a:endParaRPr lang="en-US" sz="2400" b="1"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View dataset</a:t>
            </a:r>
            <a:r>
              <a:rPr lang="en-US" sz="2800" dirty="0">
                <a:latin typeface="Times New Roman" pitchFamily="18" charset="0"/>
                <a:cs typeface="Times New Roman" pitchFamily="18" charset="0"/>
              </a:rPr>
              <a:t>:</a:t>
            </a:r>
          </a:p>
          <a:p>
            <a:pPr marL="0" indent="0" algn="just">
              <a:lnSpc>
                <a:spcPct val="150000"/>
              </a:lnSpc>
              <a:buNone/>
            </a:pPr>
            <a:r>
              <a:rPr lang="en-IN" sz="2400" dirty="0">
                <a:latin typeface="Times New Roman" pitchFamily="18" charset="0"/>
                <a:cs typeface="Times New Roman" pitchFamily="18" charset="0"/>
              </a:rPr>
              <a:t>    The uploaded dataset is viewed by the user.</a:t>
            </a:r>
            <a:endParaRPr lang="en-US" sz="2400" dirty="0">
              <a:latin typeface="Times New Roman" pitchFamily="18" charset="0"/>
              <a:cs typeface="Times New Roman" pitchFamily="18" charset="0"/>
            </a:endParaRPr>
          </a:p>
          <a:p>
            <a:pPr marL="0" indent="0" algn="just">
              <a:lnSpc>
                <a:spcPct val="150000"/>
              </a:lnSpc>
              <a:buNone/>
            </a:pPr>
            <a:endParaRPr lang="en-US" sz="2400" b="1"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Train/test dataset:</a:t>
            </a:r>
          </a:p>
          <a:p>
            <a:pPr marL="0" indent="0" algn="just">
              <a:lnSpc>
                <a:spcPct val="150000"/>
              </a:lnSpc>
              <a:buNone/>
            </a:pPr>
            <a:r>
              <a:rPr lang="en-IN" sz="2400" dirty="0">
                <a:latin typeface="Times New Roman" pitchFamily="18" charset="0"/>
                <a:cs typeface="Times New Roman" pitchFamily="18" charset="0"/>
              </a:rPr>
              <a:t>    System can give training to the dataset.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5641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368" y="1002890"/>
            <a:ext cx="11557820" cy="5678129"/>
          </a:xfrm>
        </p:spPr>
        <p:txBody>
          <a:bodyPr>
            <a:noAutofit/>
          </a:bodyPr>
          <a:lstStyle/>
          <a:p>
            <a:pPr marL="0" indent="0" algn="just">
              <a:buNone/>
            </a:pPr>
            <a:r>
              <a:rPr lang="en-US" sz="2400" b="1" dirty="0">
                <a:latin typeface="Times New Roman" pitchFamily="18" charset="0"/>
                <a:cs typeface="Times New Roman" pitchFamily="18" charset="0"/>
              </a:rPr>
              <a:t>Model performance</a:t>
            </a:r>
            <a:r>
              <a:rPr lang="en-US" sz="2400" dirty="0">
                <a:latin typeface="Times New Roman" pitchFamily="18" charset="0"/>
                <a:cs typeface="Times New Roman" pitchFamily="18" charset="0"/>
              </a:rPr>
              <a:t>:</a:t>
            </a:r>
          </a:p>
          <a:p>
            <a:pPr marL="0" indent="0" algn="just">
              <a:lnSpc>
                <a:spcPct val="150000"/>
              </a:lnSpc>
              <a:buNone/>
            </a:pPr>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The three main metrics used to evaluate a classification model are accuracy, precision, and recall. Accuracy is defined as the percentage of correct predictions for the test data. It can be calculated easily by dividing the number of correct predictions by the number of total predictions.</a:t>
            </a: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Predictions</a:t>
            </a:r>
            <a:r>
              <a:rPr lang="en-US" sz="2400" dirty="0">
                <a:latin typeface="Times New Roman" pitchFamily="18" charset="0"/>
                <a:cs typeface="Times New Roman" pitchFamily="18" charset="0"/>
              </a:rPr>
              <a:t>:</a:t>
            </a:r>
          </a:p>
          <a:p>
            <a:pPr marL="0" indent="0" algn="just">
              <a:lnSpc>
                <a:spcPct val="150000"/>
              </a:lnSpc>
              <a:buNone/>
            </a:pPr>
            <a:r>
              <a:rPr lang="en-IN" sz="2400" dirty="0">
                <a:latin typeface="Times New Roman" pitchFamily="18" charset="0"/>
                <a:cs typeface="Times New Roman" pitchFamily="18" charset="0"/>
              </a:rPr>
              <a:t>     Using the machine leaning algorithms, I can predict the result.</a:t>
            </a: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Graphs</a:t>
            </a:r>
            <a:r>
              <a:rPr lang="en-US" sz="2400" dirty="0">
                <a:latin typeface="Times New Roman" pitchFamily="18" charset="0"/>
                <a:cs typeface="Times New Roman" pitchFamily="18" charset="0"/>
              </a:rPr>
              <a:t>:</a:t>
            </a:r>
          </a:p>
          <a:p>
            <a:pPr marL="0" indent="0" algn="just">
              <a:lnSpc>
                <a:spcPct val="150000"/>
              </a:lnSpc>
              <a:buNone/>
            </a:pPr>
            <a:r>
              <a:rPr lang="en-IN" sz="2400" dirty="0">
                <a:latin typeface="Times New Roman" pitchFamily="18" charset="0"/>
                <a:cs typeface="Times New Roman" pitchFamily="18" charset="0"/>
              </a:rPr>
              <a:t>     Graphs can be generated by the system and the user can be view that graphs.</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0557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756" y="823115"/>
            <a:ext cx="2905432" cy="828704"/>
          </a:xfrm>
        </p:spPr>
        <p:txBody>
          <a:bodyPr>
            <a:normAutofit/>
          </a:bodyPr>
          <a:lstStyle/>
          <a:p>
            <a:r>
              <a:rPr lang="en-US" sz="2800" b="1" dirty="0">
                <a:latin typeface="Times New Roman" pitchFamily="18" charset="0"/>
                <a:cs typeface="Times New Roman" pitchFamily="18" charset="0"/>
              </a:rPr>
              <a:t>           Results</a:t>
            </a:r>
            <a:r>
              <a:rPr lang="en-US" sz="2400" b="1" dirty="0">
                <a:latin typeface="Times New Roman" pitchFamily="18" charset="0"/>
                <a:cs typeface="Times New Roman" pitchFamily="18" charset="0"/>
              </a:rPr>
              <a:t> </a:t>
            </a:r>
            <a:br>
              <a:rPr lang="en-US" sz="2400" b="1"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1174" y="1893712"/>
            <a:ext cx="10909652" cy="440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21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1561" y="634181"/>
            <a:ext cx="7683911" cy="1091381"/>
          </a:xfrm>
        </p:spPr>
        <p:txBody>
          <a:bodyPr>
            <a:normAutofit/>
          </a:bodyPr>
          <a:lstStyle/>
          <a:p>
            <a:r>
              <a:rPr lang="en-US" sz="2800" b="1" dirty="0">
                <a:latin typeface="Times New Roman" pitchFamily="18" charset="0"/>
                <a:cs typeface="Times New Roman" pitchFamily="18" charset="0"/>
              </a:rPr>
              <a:t>         Upload dataset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1999198"/>
            <a:ext cx="10972800" cy="426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279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2" y="132736"/>
            <a:ext cx="7551174" cy="1607574"/>
          </a:xfrm>
        </p:spPr>
        <p:txBody>
          <a:bodyPr>
            <a:normAutofit/>
          </a:bodyPr>
          <a:lstStyle/>
          <a:p>
            <a:r>
              <a:rPr lang="en-US" sz="2800" b="1" dirty="0">
                <a:latin typeface="Times New Roman" pitchFamily="18" charset="0"/>
                <a:cs typeface="Times New Roman" pitchFamily="18" charset="0"/>
              </a:rPr>
              <a:t>       View dataset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2954" y="1935163"/>
            <a:ext cx="11164529"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562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995" y="364874"/>
            <a:ext cx="7634748" cy="1143000"/>
          </a:xfrm>
        </p:spPr>
        <p:txBody>
          <a:bodyPr>
            <a:normAutofit/>
          </a:bodyPr>
          <a:lstStyle/>
          <a:p>
            <a:r>
              <a:rPr lang="en-US" sz="2800" b="1" dirty="0">
                <a:latin typeface="Times New Roman" pitchFamily="18" charset="0"/>
                <a:cs typeface="Times New Roman" pitchFamily="18" charset="0"/>
              </a:rPr>
              <a:t>      Train/test dataset size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3457" y="1985157"/>
            <a:ext cx="11400503" cy="428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83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119" y="232140"/>
            <a:ext cx="8908024" cy="1143000"/>
          </a:xfrm>
        </p:spPr>
        <p:txBody>
          <a:bodyPr>
            <a:normAutofit/>
          </a:bodyPr>
          <a:lstStyle/>
          <a:p>
            <a:r>
              <a:rPr lang="en-US" sz="2800" b="1" dirty="0">
                <a:latin typeface="Times New Roman" pitchFamily="18" charset="0"/>
                <a:cs typeface="Times New Roman" pitchFamily="18" charset="0"/>
              </a:rPr>
              <a:t>             Train/test dataset</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35" y="1814052"/>
            <a:ext cx="12059265" cy="473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85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5973" y="659843"/>
            <a:ext cx="8460659" cy="1143000"/>
          </a:xfrm>
        </p:spPr>
        <p:txBody>
          <a:bodyPr>
            <a:normAutofit/>
          </a:bodyPr>
          <a:lstStyle/>
          <a:p>
            <a:r>
              <a:rPr lang="en-US" sz="2800" b="1" dirty="0">
                <a:latin typeface="Times New Roman" pitchFamily="18" charset="0"/>
                <a:cs typeface="Times New Roman" pitchFamily="18" charset="0"/>
              </a:rPr>
              <a:t>         Model performance</a:t>
            </a:r>
          </a:p>
        </p:txBody>
      </p:sp>
      <p:pic>
        <p:nvPicPr>
          <p:cNvPr id="7" name="Content Placeholder 6">
            <a:extLst>
              <a:ext uri="{FF2B5EF4-FFF2-40B4-BE49-F238E27FC236}">
                <a16:creationId xmlns:a16="http://schemas.microsoft.com/office/drawing/2014/main" id="{7E7406DE-13A1-65B0-ED6B-33F87715CE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344994"/>
            <a:ext cx="10972800" cy="3187728"/>
          </a:xfrm>
        </p:spPr>
      </p:pic>
    </p:spTree>
    <p:extLst>
      <p:ext uri="{BB962C8B-B14F-4D97-AF65-F5344CB8AC3E}">
        <p14:creationId xmlns:p14="http://schemas.microsoft.com/office/powerpoint/2010/main" val="4059928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1515" y="576268"/>
            <a:ext cx="7814949" cy="1143000"/>
          </a:xfrm>
        </p:spPr>
        <p:txBody>
          <a:bodyPr>
            <a:normAutofit/>
          </a:bodyPr>
          <a:lstStyle/>
          <a:p>
            <a:r>
              <a:rPr lang="en-US" sz="2800" b="1" dirty="0">
                <a:latin typeface="Times New Roman" pitchFamily="18" charset="0"/>
                <a:cs typeface="Times New Roman" pitchFamily="18" charset="0"/>
              </a:rPr>
              <a:t>       Prediction</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2356834"/>
            <a:ext cx="10972800" cy="394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67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47135" y="1002890"/>
            <a:ext cx="9719188" cy="5250426"/>
          </a:xfrm>
          <a:prstGeom prst="rect">
            <a:avLst/>
          </a:prstGeom>
        </p:spPr>
      </p:pic>
    </p:spTree>
    <p:extLst>
      <p:ext uri="{BB962C8B-B14F-4D97-AF65-F5344CB8AC3E}">
        <p14:creationId xmlns:p14="http://schemas.microsoft.com/office/powerpoint/2010/main" val="328248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5" y="-8982"/>
            <a:ext cx="8511786" cy="1143000"/>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a:solidFill>
                  <a:schemeClr val="accent1"/>
                </a:solidFill>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958645" y="1297858"/>
            <a:ext cx="9727330" cy="5294671"/>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Abstract</a:t>
            </a:r>
          </a:p>
          <a:p>
            <a:pPr>
              <a:lnSpc>
                <a:spcPct val="150000"/>
              </a:lnSpc>
            </a:pPr>
            <a:r>
              <a:rPr lang="en-US" sz="2400" dirty="0">
                <a:latin typeface="Times New Roman" panose="02020603050405020304" pitchFamily="18" charset="0"/>
                <a:cs typeface="Times New Roman" panose="02020603050405020304" pitchFamily="18" charset="0"/>
              </a:rPr>
              <a:t>Existing Method				</a:t>
            </a:r>
          </a:p>
          <a:p>
            <a:pPr>
              <a:lnSpc>
                <a:spcPct val="150000"/>
              </a:lnSpc>
            </a:pPr>
            <a:r>
              <a:rPr lang="en-US" sz="2400" dirty="0">
                <a:latin typeface="Times New Roman" panose="02020603050405020304" pitchFamily="18" charset="0"/>
                <a:cs typeface="Times New Roman" panose="02020603050405020304" pitchFamily="18" charset="0"/>
              </a:rPr>
              <a:t>Proposed system</a:t>
            </a:r>
          </a:p>
          <a:p>
            <a:pPr>
              <a:lnSpc>
                <a:spcPct val="150000"/>
              </a:lnSpc>
            </a:pPr>
            <a:r>
              <a:rPr lang="en-US" sz="2400" dirty="0">
                <a:latin typeface="Times New Roman" panose="02020603050405020304" pitchFamily="18" charset="0"/>
                <a:cs typeface="Times New Roman" panose="02020603050405020304" pitchFamily="18" charset="0"/>
              </a:rPr>
              <a:t>Problem Statement</a:t>
            </a:r>
          </a:p>
          <a:p>
            <a:pPr>
              <a:lnSpc>
                <a:spcPct val="150000"/>
              </a:lnSpc>
            </a:pPr>
            <a:r>
              <a:rPr lang="en-US" sz="2400" dirty="0">
                <a:latin typeface="Times New Roman" panose="02020603050405020304" pitchFamily="18" charset="0"/>
                <a:cs typeface="Times New Roman" panose="02020603050405020304" pitchFamily="18" charset="0"/>
              </a:rPr>
              <a:t>Methodology</a:t>
            </a:r>
          </a:p>
          <a:p>
            <a:pPr>
              <a:lnSpc>
                <a:spcPct val="150000"/>
              </a:lnSpc>
            </a:pPr>
            <a:r>
              <a:rPr lang="en-US" sz="2400" dirty="0">
                <a:latin typeface="Times New Roman" panose="02020603050405020304" pitchFamily="18" charset="0"/>
                <a:cs typeface="Times New Roman" panose="02020603050405020304" pitchFamily="18" charset="0"/>
              </a:rPr>
              <a:t>Implementation </a:t>
            </a:r>
          </a:p>
          <a:p>
            <a:pPr>
              <a:lnSpc>
                <a:spcPct val="150000"/>
              </a:lnSpc>
            </a:pPr>
            <a:r>
              <a:rPr lang="en-US" sz="2400" dirty="0">
                <a:latin typeface="Times New Roman" panose="02020603050405020304" pitchFamily="18" charset="0"/>
                <a:cs typeface="Times New Roman" panose="02020603050405020304" pitchFamily="18" charset="0"/>
              </a:rPr>
              <a:t>Results</a:t>
            </a:r>
          </a:p>
          <a:p>
            <a:pPr>
              <a:lnSpc>
                <a:spcPct val="150000"/>
              </a:lnSpc>
            </a:pPr>
            <a:r>
              <a:rPr lang="en-US" sz="2400" dirty="0">
                <a:latin typeface="Times New Roman" panose="02020603050405020304" pitchFamily="18" charset="0"/>
                <a:cs typeface="Times New Roman" panose="02020603050405020304" pitchFamily="18" charset="0"/>
              </a:rPr>
              <a:t>Conclusion and Future work</a:t>
            </a: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7539" y="423869"/>
            <a:ext cx="8154680" cy="1143000"/>
          </a:xfrm>
        </p:spPr>
        <p:txBody>
          <a:bodyPr>
            <a:normAutofit/>
          </a:bodyPr>
          <a:lstStyle/>
          <a:p>
            <a:r>
              <a:rPr lang="en-US" sz="2800" b="1" dirty="0">
                <a:latin typeface="Times New Roman" pitchFamily="18" charset="0"/>
                <a:cs typeface="Times New Roman" pitchFamily="18" charset="0"/>
              </a:rPr>
              <a:t>              Graphs</a:t>
            </a:r>
            <a:r>
              <a:rPr lang="en-US" sz="5400" dirty="0"/>
              <a:t>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0158" y="1935163"/>
            <a:ext cx="9560694"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548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026310" y="855406"/>
            <a:ext cx="7447935" cy="1077886"/>
          </a:xfrm>
        </p:spPr>
        <p:txBody>
          <a:bodyPr>
            <a:normAutofit/>
          </a:bodyPr>
          <a:lstStyle/>
          <a:p>
            <a:r>
              <a:rPr lang="en-US" sz="2800" b="1" dirty="0">
                <a:latin typeface="Times New Roman" panose="02020603050405020304" pitchFamily="18" charset="0"/>
                <a:cs typeface="Times New Roman" panose="02020603050405020304" pitchFamily="18" charset="0"/>
              </a:rPr>
              <a:t>             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600503" y="1755058"/>
            <a:ext cx="11375188" cy="5102942"/>
          </a:xfrm>
        </p:spPr>
        <p:txBody>
          <a:bodyPr>
            <a:normAutofit fontScale="25000" lnSpcReduction="20000"/>
          </a:bodyPr>
          <a:lstStyle/>
          <a:p>
            <a:pPr algn="just">
              <a:lnSpc>
                <a:spcPct val="170000"/>
              </a:lnSpc>
            </a:pPr>
            <a:r>
              <a:rPr lang="en-IN" sz="9600" dirty="0">
                <a:latin typeface="Times New Roman" panose="02020603050405020304" pitchFamily="18" charset="0"/>
                <a:cs typeface="Times New Roman" panose="02020603050405020304" pitchFamily="18" charset="0"/>
              </a:rPr>
              <a:t>Malicious web page identification is an emerging topic in cybersecurity. Though several research studies have been performed relating to the issues of malicious web page detection these are very costly as they consume more time and resources. </a:t>
            </a:r>
          </a:p>
          <a:p>
            <a:pPr algn="just">
              <a:lnSpc>
                <a:spcPct val="170000"/>
              </a:lnSpc>
            </a:pPr>
            <a:r>
              <a:rPr lang="en-IN" sz="9600" dirty="0">
                <a:latin typeface="Times New Roman" panose="02020603050405020304" pitchFamily="18" charset="0"/>
                <a:cs typeface="Times New Roman" panose="02020603050405020304" pitchFamily="18" charset="0"/>
              </a:rPr>
              <a:t>In this research, I employed a new web site classification system based on URL features to predict the web pages as malicious or benign using machine learning algorithms. </a:t>
            </a:r>
          </a:p>
          <a:p>
            <a:pPr algn="just">
              <a:lnSpc>
                <a:spcPct val="170000"/>
              </a:lnSpc>
            </a:pPr>
            <a:r>
              <a:rPr lang="en-IN" sz="9600" dirty="0">
                <a:latin typeface="Times New Roman" panose="02020603050405020304" pitchFamily="18" charset="0"/>
                <a:cs typeface="Times New Roman" panose="02020603050405020304" pitchFamily="18" charset="0"/>
              </a:rPr>
              <a:t>The machine learning classifiers Random Forest (RF) achieves a higher accuracy of 95%. The experimental results have shown that this method can perform effectively for detecting the malicious web page.</a:t>
            </a:r>
            <a:endParaRPr lang="en-US" sz="9600" dirty="0">
              <a:latin typeface="Times New Roman" panose="02020603050405020304" pitchFamily="18" charset="0"/>
              <a:cs typeface="Times New Roman" panose="02020603050405020304" pitchFamily="18" charset="0"/>
            </a:endParaRPr>
          </a:p>
          <a:p>
            <a:pPr algn="just">
              <a:lnSpc>
                <a:spcPct val="170000"/>
              </a:lnSpc>
            </a:pPr>
            <a:endParaRPr lang="en-IN" sz="35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16207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36DF-233B-F141-451A-7B98CA36398E}"/>
              </a:ext>
            </a:extLst>
          </p:cNvPr>
          <p:cNvSpPr>
            <a:spLocks noGrp="1"/>
          </p:cNvSpPr>
          <p:nvPr>
            <p:ph type="title"/>
          </p:nvPr>
        </p:nvSpPr>
        <p:spPr/>
        <p:txBody>
          <a:bodyPr>
            <a:normAutofit/>
          </a:bodyPr>
          <a:lstStyle/>
          <a:p>
            <a:pPr algn="ctr"/>
            <a:r>
              <a:rPr lang="en-IN" sz="2800" b="1" dirty="0"/>
              <a:t>Future work</a:t>
            </a:r>
          </a:p>
        </p:txBody>
      </p:sp>
      <p:sp>
        <p:nvSpPr>
          <p:cNvPr id="3" name="Content Placeholder 2">
            <a:extLst>
              <a:ext uri="{FF2B5EF4-FFF2-40B4-BE49-F238E27FC236}">
                <a16:creationId xmlns:a16="http://schemas.microsoft.com/office/drawing/2014/main" id="{3A020124-ADCF-854D-07FF-9A2F4DE7D1F0}"/>
              </a:ext>
            </a:extLst>
          </p:cNvPr>
          <p:cNvSpPr>
            <a:spLocks noGrp="1"/>
          </p:cNvSpPr>
          <p:nvPr>
            <p:ph idx="1"/>
          </p:nvPr>
        </p:nvSpPr>
        <p:spPr>
          <a:xfrm>
            <a:off x="609600" y="1935480"/>
            <a:ext cx="10972800" cy="1825359"/>
          </a:xfrm>
        </p:spPr>
        <p:txBody>
          <a:bodyPr/>
          <a:lstStyle/>
          <a:p>
            <a:pPr>
              <a:lnSpc>
                <a:spcPct val="150000"/>
              </a:lnSpc>
            </a:pPr>
            <a:r>
              <a:rPr lang="en-IN" sz="2400" dirty="0">
                <a:solidFill>
                  <a:srgbClr val="000000"/>
                </a:solidFill>
                <a:effectLst/>
                <a:latin typeface="Times New Roman" panose="02020603050405020304" pitchFamily="18" charset="0"/>
                <a:ea typeface="Calibri" panose="020F0502020204030204" pitchFamily="34" charset="0"/>
              </a:rPr>
              <a:t>In future work, </a:t>
            </a:r>
            <a:r>
              <a:rPr lang="en-IN" sz="2400" dirty="0">
                <a:solidFill>
                  <a:srgbClr val="000000"/>
                </a:solidFill>
                <a:latin typeface="Times New Roman" panose="02020603050405020304" pitchFamily="18" charset="0"/>
                <a:ea typeface="Calibri" panose="020F0502020204030204" pitchFamily="34" charset="0"/>
              </a:rPr>
              <a:t>I</a:t>
            </a:r>
            <a:r>
              <a:rPr lang="en-IN" sz="2400" dirty="0">
                <a:solidFill>
                  <a:srgbClr val="000000"/>
                </a:solidFill>
                <a:effectLst/>
                <a:latin typeface="Times New Roman" panose="02020603050405020304" pitchFamily="18" charset="0"/>
                <a:ea typeface="Calibri" panose="020F0502020204030204" pitchFamily="34" charset="0"/>
              </a:rPr>
              <a:t>t has been planned to expand the feature sets and analysis using various sources of data to enhance the classifier performance.</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39631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D1BD-600F-2B03-D6BA-EE683F15D139}"/>
              </a:ext>
            </a:extLst>
          </p:cNvPr>
          <p:cNvSpPr>
            <a:spLocks noGrp="1"/>
          </p:cNvSpPr>
          <p:nvPr>
            <p:ph type="title"/>
          </p:nvPr>
        </p:nvSpPr>
        <p:spPr>
          <a:xfrm>
            <a:off x="609600" y="2857500"/>
            <a:ext cx="10972800" cy="1143000"/>
          </a:xfrm>
        </p:spPr>
        <p:txBody>
          <a:bodyPr/>
          <a:lstStyle/>
          <a:p>
            <a:pPr algn="ctr"/>
            <a:r>
              <a:rPr lang="en-IN" dirty="0"/>
              <a:t>Thank You</a:t>
            </a:r>
          </a:p>
        </p:txBody>
      </p:sp>
    </p:spTree>
    <p:extLst>
      <p:ext uri="{BB962C8B-B14F-4D97-AF65-F5344CB8AC3E}">
        <p14:creationId xmlns:p14="http://schemas.microsoft.com/office/powerpoint/2010/main" val="348110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974" y="800892"/>
            <a:ext cx="5293522" cy="614953"/>
          </a:xfrm>
        </p:spPr>
        <p:txBody>
          <a:bodyPr>
            <a:normAutofit/>
          </a:bodyPr>
          <a:lstStyle/>
          <a:p>
            <a:r>
              <a:rPr lang="en-US" sz="2800" b="1" dirty="0">
                <a:latin typeface="Times New Roman" panose="02020603050405020304" pitchFamily="18" charset="0"/>
                <a:cs typeface="Times New Roman" panose="02020603050405020304" pitchFamily="18" charset="0"/>
              </a:rPr>
              <a:t>   Abstract</a:t>
            </a:r>
          </a:p>
        </p:txBody>
      </p:sp>
      <p:sp>
        <p:nvSpPr>
          <p:cNvPr id="4" name="Rectangle 3"/>
          <p:cNvSpPr/>
          <p:nvPr/>
        </p:nvSpPr>
        <p:spPr>
          <a:xfrm>
            <a:off x="450817" y="1790372"/>
            <a:ext cx="10982431" cy="4457952"/>
          </a:xfrm>
          <a:prstGeom prst="rect">
            <a:avLst/>
          </a:prstGeom>
        </p:spPr>
        <p:txBody>
          <a:bodyPr wrap="square">
            <a:spAutoFit/>
          </a:bodyPr>
          <a:lstStyle/>
          <a:p>
            <a:pPr marL="342900" indent="-342900" algn="just">
              <a:lnSpc>
                <a:spcPct val="150000"/>
              </a:lnSpc>
              <a:buClr>
                <a:schemeClr val="tx2"/>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Internet surfing has become a vital part of our daily life. So to catch the attention of the user’s different browser vendors compete to set up the new functionality and advanced features that become the source of attacks for the intruder and the websites are put at hazard. </a:t>
            </a:r>
            <a:r>
              <a:rPr lang="en-US" sz="2400" kern="100" dirty="0">
                <a:effectLst/>
                <a:latin typeface="Times New Roman" panose="02020603050405020304" pitchFamily="18" charset="0"/>
                <a:ea typeface="Calibri" panose="020F0502020204030204" pitchFamily="34" charset="0"/>
              </a:rPr>
              <a:t>Hazards, encompassing potential threats and risks that can lead to harm or adverse events, necessitate proactive measures for timely intervention.</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Clr>
                <a:schemeClr val="tx2"/>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However, the existing approaches are not adequate to protect the surfers which require an expeditious and precise model that can be able to distinguish between the benign or malicious webpages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3" y="1061885"/>
            <a:ext cx="11342341" cy="5648632"/>
          </a:xfrm>
        </p:spPr>
        <p:txBody>
          <a:bodyPr>
            <a:normAutofit fontScale="25000" lnSpcReduction="20000"/>
          </a:bodyPr>
          <a:lstStyle/>
          <a:p>
            <a:pPr marL="0" indent="0" algn="just">
              <a:buNone/>
            </a:pPr>
            <a:r>
              <a:rPr lang="en-IN" sz="2000" dirty="0"/>
              <a:t> </a:t>
            </a:r>
          </a:p>
          <a:p>
            <a:pPr algn="just"/>
            <a:endParaRPr lang="en-IN" sz="2000" dirty="0">
              <a:latin typeface="Times New Roman" panose="02020603050405020304" pitchFamily="18" charset="0"/>
              <a:cs typeface="Times New Roman" panose="02020603050405020304" pitchFamily="18" charset="0"/>
            </a:endParaRPr>
          </a:p>
          <a:p>
            <a:pPr algn="just">
              <a:lnSpc>
                <a:spcPct val="170000"/>
              </a:lnSpc>
            </a:pPr>
            <a:r>
              <a:rPr lang="en-IN" sz="9600" dirty="0">
                <a:latin typeface="Times New Roman" panose="02020603050405020304" pitchFamily="18" charset="0"/>
                <a:cs typeface="Times New Roman" panose="02020603050405020304" pitchFamily="18" charset="0"/>
              </a:rPr>
              <a:t>In this project, I developed a new classification system to analyse and detect the malicious web pages using machine learning classifiers such as, Decision tree,K-Neighbors, XG Boost, Ada Boost, Random Forest, Extra tree classifiers and Some special URL (Uniform Resource Locator) based on extricated features the classifiers are trained to predict the malicious webpages. </a:t>
            </a:r>
          </a:p>
          <a:p>
            <a:pPr algn="just">
              <a:lnSpc>
                <a:spcPct val="170000"/>
              </a:lnSpc>
            </a:pPr>
            <a:r>
              <a:rPr lang="en-IN" sz="9600" dirty="0">
                <a:latin typeface="Times New Roman" panose="02020603050405020304" pitchFamily="18" charset="0"/>
                <a:cs typeface="Times New Roman" panose="02020603050405020304" pitchFamily="18" charset="0"/>
              </a:rPr>
              <a:t>The experimental results have shown that the performance of the random forest classifier achieves better accuracy of 95% in comparison to other machine learning classifiers.</a:t>
            </a:r>
            <a:r>
              <a:rPr lang="en-US" sz="9600" kern="100" dirty="0">
                <a:effectLst/>
                <a:latin typeface="Times New Roman" panose="02020603050405020304" pitchFamily="18" charset="0"/>
                <a:ea typeface="Calibri" panose="020F0502020204030204" pitchFamily="34" charset="0"/>
              </a:rPr>
              <a:t> </a:t>
            </a:r>
          </a:p>
          <a:p>
            <a:pPr algn="just">
              <a:lnSpc>
                <a:spcPct val="170000"/>
              </a:lnSpc>
            </a:pPr>
            <a:r>
              <a:rPr lang="en-US" sz="9600" kern="100" dirty="0">
                <a:effectLst/>
                <a:latin typeface="Times New Roman" panose="02020603050405020304" pitchFamily="18" charset="0"/>
                <a:ea typeface="Calibri" panose="020F0502020204030204" pitchFamily="34" charset="0"/>
              </a:rPr>
              <a:t>Achieving a higher classification accuracy is crucial in enhancing web security and protecting users from potential cyber threats.</a:t>
            </a:r>
            <a:endParaRPr lang="en-US" sz="9600" dirty="0">
              <a:latin typeface="Times New Roman" panose="02020603050405020304" pitchFamily="18" charset="0"/>
              <a:cs typeface="Times New Roman" panose="02020603050405020304" pitchFamily="18" charset="0"/>
            </a:endParaRPr>
          </a:p>
          <a:p>
            <a:pPr algn="just">
              <a:lnSpc>
                <a:spcPct val="150000"/>
              </a:lnSpc>
            </a:pP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34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688" y="1312607"/>
            <a:ext cx="4837471" cy="722673"/>
          </a:xfrm>
        </p:spPr>
        <p:txBody>
          <a:bodyPr>
            <a:normAutofit fontScale="90000"/>
          </a:bodyPr>
          <a:lstStyle/>
          <a:p>
            <a:r>
              <a:rPr lang="en-US" sz="3100" b="1" dirty="0">
                <a:latin typeface="Times New Roman" panose="02020603050405020304" pitchFamily="18" charset="0"/>
                <a:cs typeface="Times New Roman" panose="02020603050405020304" pitchFamily="18" charset="0"/>
              </a:rPr>
              <a:t>Existing System</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779933" y="2332065"/>
            <a:ext cx="10632133" cy="1782735"/>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Existing systems typically detect malicious URLs of a single attack type. In this project, I propose some methods using machine learning to detect malicious URLs of all the popular attack types and identify the nature of attack a malicious URL attempts</a:t>
            </a:r>
            <a:r>
              <a:rPr lang="en-IN" sz="2400" dirty="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722" y="335378"/>
            <a:ext cx="5855110" cy="1143000"/>
          </a:xfrm>
        </p:spPr>
        <p:txBody>
          <a:bodyPr/>
          <a:lstStyle/>
          <a:p>
            <a:r>
              <a:rPr lang="en-IN" sz="2800" b="1" dirty="0">
                <a:latin typeface="Times New Roman" panose="02020603050405020304" pitchFamily="18" charset="0"/>
                <a:cs typeface="Times New Roman" panose="02020603050405020304" pitchFamily="18" charset="0"/>
              </a:rPr>
              <a:t> Proposed system</a:t>
            </a:r>
          </a:p>
        </p:txBody>
      </p:sp>
      <p:sp>
        <p:nvSpPr>
          <p:cNvPr id="3" name="Content Placeholder 2"/>
          <p:cNvSpPr>
            <a:spLocks noGrp="1"/>
          </p:cNvSpPr>
          <p:nvPr>
            <p:ph idx="1"/>
          </p:nvPr>
        </p:nvSpPr>
        <p:spPr>
          <a:xfrm>
            <a:off x="870155" y="2129051"/>
            <a:ext cx="10707329" cy="4393571"/>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proposed method uses a variety of discriminative features including textual properties, link structures, webpage contents, DNS information, and network trafﬁc. Many of these features are novel and highly effective. In the experimental studies with 40,000 benign URLs and 32,000 malicious URLs obtained from real-life Internet.</a:t>
            </a:r>
          </a:p>
          <a:p>
            <a:pPr algn="just">
              <a:lnSpc>
                <a:spcPct val="150000"/>
              </a:lnSpc>
            </a:pPr>
            <a:r>
              <a:rPr lang="en-IN" sz="2400" dirty="0">
                <a:latin typeface="Times New Roman" panose="02020603050405020304" pitchFamily="18" charset="0"/>
                <a:cs typeface="Times New Roman" panose="02020603050405020304" pitchFamily="18" charset="0"/>
              </a:rPr>
              <a:t>I also report the studies on the effectiveness of each group of discriminative features, and discuss their readability.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4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9357-DBCC-5B6C-708B-F58668899DBE}"/>
              </a:ext>
            </a:extLst>
          </p:cNvPr>
          <p:cNvSpPr>
            <a:spLocks noGrp="1"/>
          </p:cNvSpPr>
          <p:nvPr>
            <p:ph type="title"/>
          </p:nvPr>
        </p:nvSpPr>
        <p:spPr>
          <a:xfrm>
            <a:off x="609600" y="704088"/>
            <a:ext cx="10972800" cy="785499"/>
          </a:xfrm>
        </p:spPr>
        <p:txBody>
          <a:bodyPr>
            <a:normAutofit/>
          </a:bodyPr>
          <a:lstStyle/>
          <a:p>
            <a:pPr algn="ctr"/>
            <a:r>
              <a:rPr lang="en-IN"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7FBAEF0-D47A-C891-D188-D652AFE8B7A3}"/>
              </a:ext>
            </a:extLst>
          </p:cNvPr>
          <p:cNvSpPr>
            <a:spLocks noGrp="1"/>
          </p:cNvSpPr>
          <p:nvPr>
            <p:ph idx="1"/>
          </p:nvPr>
        </p:nvSpPr>
        <p:spPr/>
        <p:txBody>
          <a:bodyPr>
            <a:normAutofit lnSpcReduction="10000"/>
          </a:bodyPr>
          <a:lstStyle/>
          <a:p>
            <a:pPr>
              <a:lnSpc>
                <a:spcPct val="150000"/>
              </a:lnSpc>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Utilizing machine learning classifiers like Decision Tree, XGBoost, Ada Boost,  KNN, Random Forest, Extra tree classifiers to determine whether a specific website is harmful or safe. The objective is to predict the website's nature by analysing its characteristics and content. </a:t>
            </a:r>
          </a:p>
          <a:p>
            <a:pPr>
              <a:lnSpc>
                <a:spcPct val="150000"/>
              </a:lnSpc>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classifiers will be employed to distinguish between malicious websites and benign ones based on their features. By leveraging these machine learning algorithms,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my</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aim to create a model capable of efficiently identifying potential threats and protecting users from harmful online experiences.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65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7FD7-A485-8C67-43B4-CAF7AAD374A9}"/>
              </a:ext>
            </a:extLst>
          </p:cNvPr>
          <p:cNvSpPr>
            <a:spLocks noGrp="1"/>
          </p:cNvSpPr>
          <p:nvPr>
            <p:ph type="title"/>
          </p:nvPr>
        </p:nvSpPr>
        <p:spPr>
          <a:xfrm>
            <a:off x="609600" y="394372"/>
            <a:ext cx="10972800" cy="593771"/>
          </a:xfrm>
        </p:spPr>
        <p:txBody>
          <a:bodyPr>
            <a:normAutofit/>
          </a:bodyPr>
          <a:lstStyle/>
          <a:p>
            <a:pPr algn="ctr"/>
            <a:r>
              <a:rPr lang="en-IN" sz="28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9E5B204-0C5C-E6F1-7D55-7C89834A0A8A}"/>
              </a:ext>
            </a:extLst>
          </p:cNvPr>
          <p:cNvSpPr>
            <a:spLocks noGrp="1"/>
          </p:cNvSpPr>
          <p:nvPr>
            <p:ph idx="1"/>
          </p:nvPr>
        </p:nvSpPr>
        <p:spPr>
          <a:xfrm>
            <a:off x="609600" y="988143"/>
            <a:ext cx="10972800" cy="5619136"/>
          </a:xfrm>
        </p:spPr>
        <p:txBody>
          <a:bodyPr>
            <a:noAutofit/>
          </a:bodyPr>
          <a:lstStyle/>
          <a:p>
            <a:pPr algn="just"/>
            <a:r>
              <a:rPr lang="en-US" sz="2400" b="1" dirty="0">
                <a:solidFill>
                  <a:srgbClr val="000000"/>
                </a:solidFill>
                <a:latin typeface="Times New Roman" panose="02020603050405020304" pitchFamily="18" charset="0"/>
              </a:rPr>
              <a:t>S</a:t>
            </a:r>
            <a:r>
              <a:rPr lang="en-US" sz="2400" b="1" i="0" u="none" strike="noStrike" baseline="0" dirty="0">
                <a:solidFill>
                  <a:srgbClr val="000000"/>
                </a:solidFill>
                <a:latin typeface="Times New Roman" panose="02020603050405020304" pitchFamily="18" charset="0"/>
              </a:rPr>
              <a:t>tep 1 : </a:t>
            </a:r>
          </a:p>
          <a:p>
            <a:pPr marL="0" indent="0" algn="just">
              <a:buNone/>
            </a:pPr>
            <a:r>
              <a:rPr lang="en-US" sz="2400" b="0" i="0" u="none" strike="noStrike" baseline="0" dirty="0">
                <a:solidFill>
                  <a:srgbClr val="000000"/>
                </a:solidFill>
                <a:latin typeface="Times New Roman" panose="02020603050405020304" pitchFamily="18" charset="0"/>
              </a:rPr>
              <a:t>According to </a:t>
            </a:r>
            <a:r>
              <a:rPr lang="en-US" sz="2400" dirty="0">
                <a:solidFill>
                  <a:srgbClr val="000000"/>
                </a:solidFill>
                <a:latin typeface="Times New Roman" panose="02020603050405020304" pitchFamily="18" charset="0"/>
              </a:rPr>
              <a:t>my</a:t>
            </a:r>
            <a:r>
              <a:rPr lang="en-US" sz="2400" b="0" i="0" u="none" strike="noStrike" baseline="0" dirty="0">
                <a:solidFill>
                  <a:srgbClr val="000000"/>
                </a:solidFill>
                <a:latin typeface="Times New Roman" panose="02020603050405020304" pitchFamily="18" charset="0"/>
              </a:rPr>
              <a:t> requirements, </a:t>
            </a:r>
            <a:r>
              <a:rPr lang="en-US" sz="2400" dirty="0">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have imported packages and downloaded a dataset from the internet source contains both the malicious and benign web sites.</a:t>
            </a:r>
          </a:p>
          <a:p>
            <a:pPr algn="just"/>
            <a:r>
              <a:rPr lang="en-US" sz="2400" b="1" dirty="0">
                <a:solidFill>
                  <a:srgbClr val="000000"/>
                </a:solidFill>
                <a:latin typeface="Times New Roman" panose="02020603050405020304" pitchFamily="18" charset="0"/>
              </a:rPr>
              <a:t>S</a:t>
            </a:r>
            <a:r>
              <a:rPr lang="en-US" sz="2400" b="1" i="0" u="none" strike="noStrike" baseline="0" dirty="0">
                <a:solidFill>
                  <a:srgbClr val="000000"/>
                </a:solidFill>
                <a:latin typeface="Times New Roman" panose="02020603050405020304" pitchFamily="18" charset="0"/>
              </a:rPr>
              <a:t>tep 2 : </a:t>
            </a:r>
          </a:p>
          <a:p>
            <a:pPr marL="0" indent="0" algn="just">
              <a:buNone/>
            </a:pPr>
            <a:r>
              <a:rPr lang="en-US" sz="2400" dirty="0">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have designed </a:t>
            </a:r>
            <a:r>
              <a:rPr lang="en-US" sz="2400" dirty="0">
                <a:solidFill>
                  <a:srgbClr val="000000"/>
                </a:solidFill>
                <a:latin typeface="Times New Roman" panose="02020603050405020304" pitchFamily="18" charset="0"/>
              </a:rPr>
              <a:t>a</a:t>
            </a:r>
            <a:r>
              <a:rPr lang="en-US" sz="2400" b="0" i="0" u="none" strike="noStrike" baseline="0" dirty="0">
                <a:solidFill>
                  <a:srgbClr val="000000"/>
                </a:solidFill>
                <a:latin typeface="Times New Roman" panose="02020603050405020304" pitchFamily="18" charset="0"/>
              </a:rPr>
              <a:t> dataset consisting of 7 URL features and 1782 records. Then </a:t>
            </a:r>
            <a:r>
              <a:rPr lang="en-US" sz="2400" dirty="0">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manually divide the dataset into two sets; one is for training set made up of 812 records and another is for testing set consists of 970 records. </a:t>
            </a:r>
          </a:p>
          <a:p>
            <a:pPr algn="just"/>
            <a:r>
              <a:rPr lang="en-US" sz="2400" b="1" dirty="0">
                <a:solidFill>
                  <a:srgbClr val="000000"/>
                </a:solidFill>
                <a:latin typeface="Times New Roman" panose="02020603050405020304" pitchFamily="18" charset="0"/>
              </a:rPr>
              <a:t>S</a:t>
            </a:r>
            <a:r>
              <a:rPr lang="en-US" sz="2400" b="1" i="0" u="none" strike="noStrike" baseline="0" dirty="0">
                <a:solidFill>
                  <a:srgbClr val="000000"/>
                </a:solidFill>
                <a:latin typeface="Times New Roman" panose="02020603050405020304" pitchFamily="18" charset="0"/>
              </a:rPr>
              <a:t>tep 3 : </a:t>
            </a:r>
          </a:p>
          <a:p>
            <a:pPr marL="0" indent="0" algn="just">
              <a:buNone/>
            </a:pPr>
            <a:r>
              <a:rPr lang="en-US" sz="2400" dirty="0">
                <a:solidFill>
                  <a:srgbClr val="000000"/>
                </a:solidFill>
                <a:latin typeface="Times New Roman" panose="02020603050405020304" pitchFamily="18" charset="0"/>
              </a:rPr>
              <a:t>M</a:t>
            </a:r>
            <a:r>
              <a:rPr lang="en-US" sz="2400" b="0" i="0" u="none" strike="noStrike" baseline="0" dirty="0">
                <a:solidFill>
                  <a:srgbClr val="000000"/>
                </a:solidFill>
                <a:latin typeface="Times New Roman" panose="02020603050405020304" pitchFamily="18" charset="0"/>
              </a:rPr>
              <a:t>achine learning classifiers are trained to create a Machine Learning (ML) model with the help of the training set. </a:t>
            </a:r>
          </a:p>
          <a:p>
            <a:pPr algn="just"/>
            <a:r>
              <a:rPr lang="en-US" sz="2400" b="1" dirty="0">
                <a:solidFill>
                  <a:srgbClr val="000000"/>
                </a:solidFill>
                <a:latin typeface="Times New Roman" panose="02020603050405020304" pitchFamily="18" charset="0"/>
              </a:rPr>
              <a:t>Step 4 :</a:t>
            </a:r>
            <a:r>
              <a:rPr lang="en-US" sz="2400" b="1" i="0" u="none" strike="noStrike" baseline="0" dirty="0">
                <a:solidFill>
                  <a:srgbClr val="000000"/>
                </a:solidFill>
                <a:latin typeface="Times New Roman" panose="02020603050405020304" pitchFamily="18" charset="0"/>
              </a:rPr>
              <a:t> </a:t>
            </a:r>
          </a:p>
          <a:p>
            <a:pPr marL="0" indent="0" algn="just">
              <a:buNone/>
            </a:pPr>
            <a:r>
              <a:rPr lang="en-US" sz="2400" dirty="0">
                <a:solidFill>
                  <a:srgbClr val="000000"/>
                </a:solidFill>
                <a:latin typeface="Times New Roman" panose="02020603050405020304" pitchFamily="18" charset="0"/>
              </a:rPr>
              <a:t>T</a:t>
            </a:r>
            <a:r>
              <a:rPr lang="en-US" sz="2400" b="0" i="0" u="none" strike="noStrike" baseline="0" dirty="0">
                <a:solidFill>
                  <a:srgbClr val="000000"/>
                </a:solidFill>
                <a:latin typeface="Times New Roman" panose="02020603050405020304" pitchFamily="18" charset="0"/>
              </a:rPr>
              <a:t>he ML model is verified with the testing set to obtain required result. If the Type attribute value contains 0 means the inputted URL is a benign web site else it is a malicious web site. </a:t>
            </a:r>
          </a:p>
          <a:p>
            <a:endParaRPr lang="en-US" sz="2000" dirty="0">
              <a:solidFill>
                <a:srgbClr val="000000"/>
              </a:solidFill>
              <a:latin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endParaRPr>
          </a:p>
          <a:p>
            <a:pPr marL="0" indent="0">
              <a:buNone/>
            </a:pPr>
            <a:endParaRPr lang="en-US" sz="20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61570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AE75-74EE-CCA2-9D37-34404AE78506}"/>
              </a:ext>
            </a:extLst>
          </p:cNvPr>
          <p:cNvSpPr>
            <a:spLocks noGrp="1"/>
          </p:cNvSpPr>
          <p:nvPr>
            <p:ph type="title"/>
          </p:nvPr>
        </p:nvSpPr>
        <p:spPr/>
        <p:txBody>
          <a:bodyPr>
            <a:normAutofit/>
          </a:bodyPr>
          <a:lstStyle/>
          <a:p>
            <a:r>
              <a:rPr lang="en-IN" sz="2800" b="1" dirty="0"/>
              <a:t>Block Diagram</a:t>
            </a:r>
          </a:p>
        </p:txBody>
      </p:sp>
      <p:pic>
        <p:nvPicPr>
          <p:cNvPr id="4" name="Content Placeholder 3">
            <a:extLst>
              <a:ext uri="{FF2B5EF4-FFF2-40B4-BE49-F238E27FC236}">
                <a16:creationId xmlns:a16="http://schemas.microsoft.com/office/drawing/2014/main" id="{7589C439-91C3-352C-64DC-10D35FB456EC}"/>
              </a:ext>
            </a:extLst>
          </p:cNvPr>
          <p:cNvPicPr>
            <a:picLocks noGrp="1" noChangeAspect="1"/>
          </p:cNvPicPr>
          <p:nvPr>
            <p:ph idx="1"/>
          </p:nvPr>
        </p:nvPicPr>
        <p:blipFill>
          <a:blip r:embed="rId2"/>
          <a:stretch>
            <a:fillRect/>
          </a:stretch>
        </p:blipFill>
        <p:spPr>
          <a:xfrm>
            <a:off x="1120877" y="2433484"/>
            <a:ext cx="10058400" cy="3720428"/>
          </a:xfrm>
          <a:prstGeom prst="rect">
            <a:avLst/>
          </a:prstGeom>
        </p:spPr>
      </p:pic>
    </p:spTree>
    <p:extLst>
      <p:ext uri="{BB962C8B-B14F-4D97-AF65-F5344CB8AC3E}">
        <p14:creationId xmlns:p14="http://schemas.microsoft.com/office/powerpoint/2010/main" val="2952771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2368</TotalTime>
  <Words>928</Words>
  <Application>Microsoft Office PowerPoint</Application>
  <PresentationFormat>Widescreen</PresentationFormat>
  <Paragraphs>88</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Constantia</vt:lpstr>
      <vt:lpstr>Times New Roman</vt:lpstr>
      <vt:lpstr>Wingdings 2</vt:lpstr>
      <vt:lpstr>Flow</vt:lpstr>
      <vt:lpstr>HAZARD IDENTIFICATION AND DETECTION USING MACHINE LEARNING APPROACH</vt:lpstr>
      <vt:lpstr>                                                 Index</vt:lpstr>
      <vt:lpstr>   Abstract</vt:lpstr>
      <vt:lpstr>PowerPoint Presentation</vt:lpstr>
      <vt:lpstr>Existing System </vt:lpstr>
      <vt:lpstr> Proposed system</vt:lpstr>
      <vt:lpstr>Problem Statement</vt:lpstr>
      <vt:lpstr>Methodology</vt:lpstr>
      <vt:lpstr>Block Diagram</vt:lpstr>
      <vt:lpstr>Implementation</vt:lpstr>
      <vt:lpstr>PowerPoint Presentation</vt:lpstr>
      <vt:lpstr>           Results  </vt:lpstr>
      <vt:lpstr>         Upload dataset</vt:lpstr>
      <vt:lpstr>       View dataset</vt:lpstr>
      <vt:lpstr>      Train/test dataset size</vt:lpstr>
      <vt:lpstr>             Train/test dataset</vt:lpstr>
      <vt:lpstr>         Model performance</vt:lpstr>
      <vt:lpstr>       Prediction</vt:lpstr>
      <vt:lpstr>PowerPoint Presentation</vt:lpstr>
      <vt:lpstr>              Graphs </vt:lpstr>
      <vt:lpstr>             Conclusion </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Sriram Pavan Kumar Prince</cp:lastModifiedBy>
  <cp:revision>243</cp:revision>
  <dcterms:created xsi:type="dcterms:W3CDTF">2020-06-29T09:16:21Z</dcterms:created>
  <dcterms:modified xsi:type="dcterms:W3CDTF">2023-10-03T15:28:52Z</dcterms:modified>
</cp:coreProperties>
</file>