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07" r:id="rId4"/>
    <p:sldId id="276" r:id="rId5"/>
    <p:sldId id="306" r:id="rId6"/>
    <p:sldId id="309" r:id="rId7"/>
    <p:sldId id="310" r:id="rId8"/>
    <p:sldId id="348" r:id="rId9"/>
    <p:sldId id="311" r:id="rId10"/>
    <p:sldId id="308" r:id="rId11"/>
    <p:sldId id="312" r:id="rId12"/>
    <p:sldId id="313" r:id="rId13"/>
    <p:sldId id="314" r:id="rId14"/>
    <p:sldId id="316" r:id="rId15"/>
    <p:sldId id="317" r:id="rId16"/>
    <p:sldId id="315" r:id="rId17"/>
    <p:sldId id="318" r:id="rId18"/>
    <p:sldId id="294" r:id="rId19"/>
    <p:sldId id="319" r:id="rId20"/>
    <p:sldId id="320" r:id="rId21"/>
    <p:sldId id="321" r:id="rId22"/>
    <p:sldId id="333" r:id="rId23"/>
    <p:sldId id="322" r:id="rId24"/>
    <p:sldId id="324" r:id="rId25"/>
    <p:sldId id="346" r:id="rId26"/>
    <p:sldId id="325" r:id="rId27"/>
    <p:sldId id="326" r:id="rId28"/>
    <p:sldId id="347" r:id="rId29"/>
    <p:sldId id="327" r:id="rId30"/>
    <p:sldId id="328" r:id="rId31"/>
    <p:sldId id="329" r:id="rId32"/>
    <p:sldId id="330" r:id="rId33"/>
    <p:sldId id="331" r:id="rId34"/>
    <p:sldId id="332" r:id="rId35"/>
    <p:sldId id="334" r:id="rId36"/>
    <p:sldId id="335" r:id="rId37"/>
    <p:sldId id="336" r:id="rId38"/>
    <p:sldId id="344" r:id="rId39"/>
    <p:sldId id="338" r:id="rId40"/>
    <p:sldId id="345" r:id="rId41"/>
    <p:sldId id="340" r:id="rId42"/>
    <p:sldId id="341" r:id="rId43"/>
    <p:sldId id="342" r:id="rId44"/>
    <p:sldId id="343" r:id="rId45"/>
    <p:sldId id="349" r:id="rId46"/>
    <p:sldId id="350" r:id="rId47"/>
    <p:sldId id="351" r:id="rId48"/>
    <p:sldId id="355" r:id="rId49"/>
    <p:sldId id="353" r:id="rId50"/>
    <p:sldId id="354" r:id="rId51"/>
    <p:sldId id="356" r:id="rId52"/>
    <p:sldId id="361" r:id="rId53"/>
    <p:sldId id="363" r:id="rId54"/>
    <p:sldId id="360" r:id="rId55"/>
    <p:sldId id="35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C13-A377-90A3-2320-89F7C8D71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0DF62-6CB4-4597-4E9F-221DE662F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FFC-1750-42E8-00FA-52A6288F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6720-F6CF-2572-6CD0-300C46D9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0A3D-FB93-647B-075A-A4C1A78D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0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F52F-34F7-1F1C-C41E-47374617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E473B-AB97-35A8-C0FF-92FE522D0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46299-6196-0005-85BD-3B68908D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7DDF-87E6-435A-1ED8-D32A1C25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85A8-FFE8-40A4-318F-1DDA0ACC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98490-DDA0-7E9E-9B9C-4DCAF5172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35E27-FAD3-CD61-4FDA-BF783AA1B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B6CA-5FEF-05EF-C31C-7DE05A27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9093-DB82-E983-BF02-6D17C2BF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1139-25AF-BD87-437D-2AF5B5F2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B703-F1D4-A8E4-FDF4-37D555D6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8F12-43C3-9BA5-D2C6-6F1EC630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34A1-88BE-1E99-B455-D52275DA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74CC-A04F-FC7C-D397-112AB6D4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F712-5563-E09C-86D7-04FE5F2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5595-D2A9-2D7E-6C7E-B21DDCB0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ECD6E-49A9-FA05-C980-B287EF6F0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A6F5-3C21-E368-DD72-BD750AA9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8511-3560-AE5B-9566-74A17782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0B44-CA15-FAC5-45E7-B77A944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2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8916-EAE6-3162-79D9-702CC7B2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562D-865E-07B2-A0EC-289ECADFB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87C1C-F42A-F851-BC6E-CC3125F1E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CCDC-4EBD-AEF0-CD5F-E8EEC210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4FF33-559E-9BD7-D6CA-71ACA8A4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F0B83-1EB0-179A-AC82-BF8DE5C7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4546-10AD-1EF4-4211-59CF6CA3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35495-E359-C657-1F42-80B34D15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5DBF4-5FE8-7794-F855-6D9BED10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C986-F371-FC72-3867-09D19B485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034DD-B961-4BDA-9D2A-AA8485C06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D9BEA-5DEB-F8C9-4F24-2F10E1A1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A89F1-D900-94E7-4A95-070DCD8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12CFF-251E-64A5-E494-07F7FAA7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0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B672-4947-E6CB-771F-87D43F4E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727E6-9CEF-074A-8F70-08BBA05F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F9EAC-8FCA-CD60-9915-00639301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746DC-88C0-C311-1C30-9754D4CB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9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8DF2D-4965-A5BD-8157-6D76020A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170E6-D37C-9454-95BD-8B0535B9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523D4-02F6-FD06-19F1-45A6CF6D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4CDD-0E58-B2EA-F668-59B9D6D8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1441-2027-2E9E-7B8B-E7D46E63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34F1-B22C-EDF9-2DC6-9B033A16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5A7A-B1D2-193F-8672-992E6BBE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E40D-4817-CC1E-CFAB-4C40DD4F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6CAE-9365-6569-93C8-C51F09A3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0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4BC1-4B65-7557-125F-6EB7DF11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FB169-699C-6C6C-4B77-E2E0345C8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08F7C-7A61-24F9-DC15-D924D47DA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6458-5489-D750-C4DD-3CA2D258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9B430-4ED2-6815-618A-EAF8F573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5B04A-B936-A2C1-88FD-3FC67301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C3384-FE94-CD32-A8BE-FCBFE740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F1FC-3122-6281-3DBB-AE92722F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A4F3-E196-EC18-C160-8276845E7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0BFE-B4C4-458C-A7C6-031E64A1B32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1301-DC83-8F81-D599-BA47BD62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CC46-B7C6-8A0A-6DD6-075075602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6355-6259-49ED-BF33-CC1693BD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53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6088-E049-0AA3-7185-56A40D98D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0720"/>
            <a:ext cx="9144000" cy="2829243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Natural Language Processing</a:t>
            </a:r>
            <a:b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Course code: CSE3015</a:t>
            </a:r>
            <a:b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 6</a:t>
            </a:r>
            <a:b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3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NLP latest Techniques and applications 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55CBB-E2D6-145E-4CAB-EDA263B81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840" y="4521518"/>
            <a:ext cx="6492240" cy="1655762"/>
          </a:xfrm>
        </p:spPr>
        <p:txBody>
          <a:bodyPr>
            <a:normAutofit/>
          </a:bodyPr>
          <a:lstStyle/>
          <a:p>
            <a:r>
              <a:rPr lang="en-IN" b="1" dirty="0"/>
              <a:t>Prepared by</a:t>
            </a:r>
          </a:p>
          <a:p>
            <a:r>
              <a:rPr lang="en-IN" b="1" dirty="0"/>
              <a:t>Dr.  Venkata Rami Reddy Ch</a:t>
            </a:r>
          </a:p>
          <a:p>
            <a:r>
              <a:rPr lang="en-IN" b="1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25352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668B9-8A27-947C-4E5B-5392BA6EA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638A-A438-60A3-14D2-14DC7FC8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ELMo (Embeddings from Language Models)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39FE-E659-F365-C43B-5A8A272D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79" y="1097280"/>
            <a:ext cx="11836401" cy="567944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ELMo (Embeddings from Language Models)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7030A0"/>
                </a:solidFill>
              </a:rPr>
              <a:t>deep contextualized word representation </a:t>
            </a:r>
            <a:r>
              <a:rPr lang="en-US" sz="2400" dirty="0"/>
              <a:t>technique developed by researchers at </a:t>
            </a:r>
            <a:r>
              <a:rPr lang="en-US" sz="2400" dirty="0" err="1">
                <a:solidFill>
                  <a:srgbClr val="7030A0"/>
                </a:solidFill>
              </a:rPr>
              <a:t>AllenNLP</a:t>
            </a:r>
            <a:r>
              <a:rPr lang="en-US" sz="2400" dirty="0">
                <a:solidFill>
                  <a:srgbClr val="7030A0"/>
                </a:solidFill>
              </a:rPr>
              <a:t>.</a:t>
            </a:r>
            <a:r>
              <a:rPr lang="en-US" sz="2400" dirty="0"/>
              <a:t> </a:t>
            </a:r>
          </a:p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ELMo is a deep learning technique that utilizes a </a:t>
            </a:r>
            <a:r>
              <a:rPr lang="en-US" sz="2400" dirty="0">
                <a:solidFill>
                  <a:srgbClr val="7030A0"/>
                </a:solidFill>
              </a:rPr>
              <a:t>bi-directional language model </a:t>
            </a:r>
            <a:r>
              <a:rPr lang="en-US" sz="2400" dirty="0"/>
              <a:t>(</a:t>
            </a:r>
            <a:r>
              <a:rPr lang="en-US" sz="2400" dirty="0" err="1"/>
              <a:t>biLM</a:t>
            </a:r>
            <a:r>
              <a:rPr lang="en-US" sz="2400" dirty="0"/>
              <a:t>) to generate contextual representations of words. </a:t>
            </a:r>
          </a:p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ELMo considers the </a:t>
            </a:r>
            <a:r>
              <a:rPr lang="en-US" sz="2400" dirty="0">
                <a:solidFill>
                  <a:srgbClr val="7030A0"/>
                </a:solidFill>
              </a:rPr>
              <a:t>surrounding words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7030A0"/>
                </a:solidFill>
              </a:rPr>
              <a:t>capture the context-dependent </a:t>
            </a:r>
            <a:r>
              <a:rPr lang="en-US" sz="2400" dirty="0"/>
              <a:t>meaning of each word. </a:t>
            </a:r>
          </a:p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Unlike traditional word embeddings like Word2Vec or GloVe, which assign a fixed vector to each word, </a:t>
            </a:r>
            <a:r>
              <a:rPr lang="en-US" sz="2400" b="1" dirty="0"/>
              <a:t>ELMo generates dynamic embeddings based on the entire context of the sentence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58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61989-72F8-7955-F9AE-C087FC18F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1FDD-4CB9-7851-27FB-8CCE7D42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ELMo Architecture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FF45-E785-6AF2-66FC-0B7CC18A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79" y="843280"/>
            <a:ext cx="11836401" cy="593344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heart of ELMo is a </a:t>
            </a:r>
            <a:r>
              <a:rPr lang="en-US" sz="2400" dirty="0" err="1"/>
              <a:t>biLM</a:t>
            </a:r>
            <a:r>
              <a:rPr lang="en-US" sz="2400" dirty="0"/>
              <a:t>, which consists of </a:t>
            </a:r>
            <a:r>
              <a:rPr lang="en-US" sz="2400" dirty="0">
                <a:solidFill>
                  <a:srgbClr val="7030A0"/>
                </a:solidFill>
              </a:rPr>
              <a:t>two independent LSTM </a:t>
            </a:r>
            <a:r>
              <a:rPr lang="en-US" sz="2400" dirty="0"/>
              <a:t>(Long Short-Term Memory) networks, each processing the input sequence in </a:t>
            </a:r>
            <a:r>
              <a:rPr lang="en-US" sz="2400" dirty="0">
                <a:solidFill>
                  <a:srgbClr val="7030A0"/>
                </a:solidFill>
              </a:rPr>
              <a:t>opposite directions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7030A0"/>
                </a:solidFill>
              </a:rPr>
              <a:t>forward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backward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The outputs of these two LSTMs are </a:t>
            </a:r>
            <a:r>
              <a:rPr lang="en-US" sz="2400" dirty="0">
                <a:solidFill>
                  <a:srgbClr val="7030A0"/>
                </a:solidFill>
              </a:rPr>
              <a:t>concatenated</a:t>
            </a:r>
            <a:r>
              <a:rPr lang="en-US" sz="2400" dirty="0"/>
              <a:t> to form a single vector representation for each word in the input sequence.</a:t>
            </a:r>
          </a:p>
          <a:p>
            <a:pPr algn="just"/>
            <a:r>
              <a:rPr lang="en-US" sz="2400" dirty="0"/>
              <a:t>This concatenation of forward and backward LSTM outputs represents the </a:t>
            </a:r>
            <a:r>
              <a:rPr lang="en-US" sz="2400" dirty="0">
                <a:solidFill>
                  <a:srgbClr val="7030A0"/>
                </a:solidFill>
              </a:rPr>
              <a:t>contextual information</a:t>
            </a:r>
            <a:r>
              <a:rPr lang="en-US" sz="2400" dirty="0"/>
              <a:t> surrounding each word.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DFFD9-38A0-70B8-F9BA-F0BBA8BD3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15" y="3526628"/>
            <a:ext cx="7103366" cy="33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1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B34C-D087-3D22-7051-1D5FE6E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D67B-F752-B899-ED2B-84ADC6B2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How it works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5A03-39AA-D756-95A6-67418462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79" y="843280"/>
            <a:ext cx="11836401" cy="59334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ELMo Input Embedding</a:t>
            </a:r>
          </a:p>
          <a:p>
            <a:r>
              <a:rPr lang="en-US" sz="2400" dirty="0"/>
              <a:t>Tokenize word into characters</a:t>
            </a:r>
          </a:p>
          <a:p>
            <a:r>
              <a:rPr lang="en-US" sz="2400" dirty="0"/>
              <a:t>Each character is mapped to a vector using a </a:t>
            </a:r>
            <a:r>
              <a:rPr lang="en-US" sz="2400" b="1" dirty="0"/>
              <a:t>character embedding matrix</a:t>
            </a:r>
            <a:r>
              <a:rPr lang="en-US" sz="2400" dirty="0"/>
              <a:t>.</a:t>
            </a:r>
          </a:p>
          <a:p>
            <a:r>
              <a:rPr lang="en-US" sz="2400" dirty="0"/>
              <a:t>CNN is applied  over character sequence and returns final word-level vector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C5775-97D5-16C9-7E09-1B605065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14" y="2854960"/>
            <a:ext cx="5841807" cy="4003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955195-9EE2-E7B1-0BE2-87900A665D9A}"/>
              </a:ext>
            </a:extLst>
          </p:cNvPr>
          <p:cNvSpPr txBox="1"/>
          <p:nvPr/>
        </p:nvSpPr>
        <p:spPr>
          <a:xfrm>
            <a:off x="-50803" y="2941380"/>
            <a:ext cx="6177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FF0000"/>
                </a:solidFill>
              </a:rPr>
              <a:t>Bidirectional LM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Bidirectional Language Model</a:t>
            </a:r>
            <a:r>
              <a:rPr lang="en-US" sz="2400" dirty="0"/>
              <a:t> is a model that learns to understand language by reading </a:t>
            </a:r>
            <a:r>
              <a:rPr lang="en-US" sz="2400" b="1" dirty="0"/>
              <a:t>in two directions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Forward</a:t>
            </a:r>
            <a:r>
              <a:rPr lang="en-US" sz="2400" dirty="0"/>
              <a:t>: Left to right (normal reading)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Backward</a:t>
            </a:r>
            <a:r>
              <a:rPr lang="en-US" sz="2400" dirty="0"/>
              <a:t>: Right to left (reverse reading)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helps it understand the </a:t>
            </a:r>
            <a:r>
              <a:rPr lang="en-US" sz="2400" b="1" dirty="0"/>
              <a:t>full context</a:t>
            </a:r>
            <a:r>
              <a:rPr lang="en-US" sz="2400" dirty="0"/>
              <a:t> around each word.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52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56EF1-4DB6-5A52-B701-F01E713F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781-0491-3C91-3C9F-4ACBB0C9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How it works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BADDC-7049-D746-3443-9E7B3F2D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655624"/>
            <a:ext cx="10180320" cy="59334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FF0000"/>
                </a:solidFill>
              </a:rPr>
              <a:t>forward LM</a:t>
            </a:r>
          </a:p>
          <a:p>
            <a:r>
              <a:rPr lang="en-US" sz="2400" dirty="0"/>
              <a:t>A </a:t>
            </a:r>
            <a:r>
              <a:rPr lang="en-US" sz="2400" b="1" dirty="0"/>
              <a:t>Forward LM</a:t>
            </a:r>
            <a:r>
              <a:rPr lang="en-US" sz="2400" dirty="0"/>
              <a:t> processes text from </a:t>
            </a:r>
            <a:r>
              <a:rPr lang="en-US" sz="2400" b="1" dirty="0"/>
              <a:t>left to right</a:t>
            </a:r>
            <a:r>
              <a:rPr lang="en-US" sz="2400" dirty="0"/>
              <a:t>.</a:t>
            </a:r>
          </a:p>
          <a:p>
            <a:r>
              <a:rPr lang="en-US" sz="2400" dirty="0"/>
              <a:t>It trains to predict the </a:t>
            </a:r>
            <a:r>
              <a:rPr lang="en-US" sz="2400" b="1" dirty="0"/>
              <a:t>next word</a:t>
            </a:r>
            <a:r>
              <a:rPr lang="en-US" sz="2400" dirty="0"/>
              <a:t> in a sequence, based on the previous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word is first turned into a vector.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word vectors feed into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LSTM (Long Short-Term Memory)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LSTM processes the sequence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 word at a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left to 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 each step, it outputs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hidden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represents all words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seen so far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 err="1"/>
              <a:t>Sentence:"The</a:t>
            </a:r>
            <a:r>
              <a:rPr lang="en-US" sz="2400" dirty="0"/>
              <a:t> cat sat on the“</a:t>
            </a:r>
          </a:p>
          <a:p>
            <a:pPr>
              <a:buNone/>
            </a:pPr>
            <a:r>
              <a:rPr lang="en-US" sz="2400" dirty="0"/>
              <a:t>The Forward LM would try to </a:t>
            </a:r>
            <a:r>
              <a:rPr lang="en-US" sz="2400" dirty="0" err="1"/>
              <a:t>predict:"mat</a:t>
            </a:r>
            <a:r>
              <a:rPr lang="en-US" sz="2400" dirty="0"/>
              <a:t>“</a:t>
            </a:r>
          </a:p>
          <a:p>
            <a:pPr>
              <a:buNone/>
            </a:pPr>
            <a:r>
              <a:rPr lang="en-US" sz="2400" dirty="0"/>
              <a:t>So it's learning:  P("</a:t>
            </a:r>
            <a:r>
              <a:rPr lang="en-US" sz="2400" dirty="0" err="1"/>
              <a:t>mat"∣"The</a:t>
            </a:r>
            <a:r>
              <a:rPr lang="en-US" sz="2400" dirty="0"/>
              <a:t> cat sat on the")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DE032C-973B-3A14-3AC4-391A2696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23" y="670560"/>
            <a:ext cx="1892397" cy="3816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CBE641-B417-ADE0-B0F6-458143CA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5075224"/>
            <a:ext cx="11186160" cy="15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9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F0ECD-2024-485C-AE0B-C4683A262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3F60-9A9D-659F-8B8A-BDF3C34B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How it works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1B7E-4E7F-0C7D-9EBF-7D79CD8D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79" y="843280"/>
            <a:ext cx="9922473" cy="593344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None/>
            </a:pPr>
            <a:r>
              <a:rPr lang="en-IN" sz="2400" b="1" dirty="0">
                <a:solidFill>
                  <a:srgbClr val="FF0000"/>
                </a:solidFill>
              </a:rPr>
              <a:t>backword LM</a:t>
            </a:r>
            <a:endParaRPr lang="en-IN" sz="2400" dirty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/>
              <a:t>It processes the text from right to left.</a:t>
            </a:r>
          </a:p>
          <a:p>
            <a:pPr algn="just">
              <a:spcBef>
                <a:spcPts val="600"/>
              </a:spcBef>
            </a:pPr>
            <a:r>
              <a:rPr lang="en-US" sz="2400" dirty="0"/>
              <a:t>It trains to predict the previous word in a sentence, given the next words.</a:t>
            </a:r>
          </a:p>
          <a:p>
            <a:pPr algn="just">
              <a:spcBef>
                <a:spcPts val="6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How It Works (in ELMo):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/>
              <a:t>Each word in the sentence is converted into an embedding vector 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/>
              <a:t>These word vectors are then passed through a </a:t>
            </a:r>
            <a:r>
              <a:rPr lang="en-US" sz="2400" b="1" dirty="0"/>
              <a:t>Backward LSTM</a:t>
            </a:r>
            <a:r>
              <a:rPr lang="en-US" sz="2400" dirty="0"/>
              <a:t> network.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Backward LSTM</a:t>
            </a:r>
            <a:r>
              <a:rPr lang="en-US" sz="2400" dirty="0"/>
              <a:t> processes the sentence from </a:t>
            </a:r>
            <a:r>
              <a:rPr lang="en-US" sz="2400" b="1" dirty="0"/>
              <a:t>right to left</a:t>
            </a:r>
            <a:r>
              <a:rPr lang="en-US" sz="2400" dirty="0"/>
              <a:t> (starting from the last word).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/>
              <a:t>For each word, the </a:t>
            </a:r>
            <a:r>
              <a:rPr lang="en-US" sz="2400" b="1" dirty="0"/>
              <a:t>Backward LSTM</a:t>
            </a:r>
            <a:r>
              <a:rPr lang="en-US" sz="2400" dirty="0"/>
              <a:t> outputs a hidden state that captures </a:t>
            </a:r>
            <a:r>
              <a:rPr lang="en-US" sz="2400" b="1" dirty="0"/>
              <a:t>all the future words</a:t>
            </a:r>
            <a:r>
              <a:rPr lang="en-US" sz="2400" dirty="0"/>
              <a:t> after it.</a:t>
            </a:r>
          </a:p>
          <a:p>
            <a:pPr algn="just">
              <a:spcBef>
                <a:spcPts val="200"/>
              </a:spcBef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23B63-7F28-9D7D-092B-E5421285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" y="5100320"/>
            <a:ext cx="9220349" cy="136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B7308-6D11-FD33-E915-76F6C42A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193" y="680720"/>
            <a:ext cx="187880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E2D77-7698-9F73-8512-F6903055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D5A9-D90F-45D9-F72A-08BBD48D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How it works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2660-6946-6F95-591E-C541E3EC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79" y="843280"/>
            <a:ext cx="11836401" cy="59334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err="1">
                <a:solidFill>
                  <a:srgbClr val="FF0000"/>
                </a:solidFill>
              </a:rPr>
              <a:t>ELMo’s</a:t>
            </a:r>
            <a:r>
              <a:rPr lang="en-IN" sz="2400" b="1" dirty="0">
                <a:solidFill>
                  <a:srgbClr val="FF0000"/>
                </a:solidFill>
              </a:rPr>
              <a:t> token representations: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089A6-14EF-37CF-376B-900BDA50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352423"/>
            <a:ext cx="7550062" cy="5325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821EEB-6B0E-59EC-B3CF-6E0884D9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582" y="1981201"/>
            <a:ext cx="4236167" cy="32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9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9CA45-49DC-854A-3E3C-98465ECCF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7757-2A55-CE8D-BAEF-263A351E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How it works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5BBB-3293-EE72-34EB-FDA80479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0" y="1114382"/>
            <a:ext cx="6475860" cy="2619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60B348-A9B2-BF22-6252-C170A7BD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470" y="604520"/>
            <a:ext cx="3086259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3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7A6F6-9821-313B-D843-CD03E56C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0A12-306B-A380-711C-82FAFD82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ELMo Illustration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0AFDF-637F-8E46-3A82-C743A8FD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" y="801928"/>
            <a:ext cx="4989130" cy="4156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C8E01-3323-6A54-7AC7-3AA2F9C6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801928"/>
            <a:ext cx="6708313" cy="48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4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B13E7-564F-51DB-1F39-D5B699BD8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1EC7-A312-0C61-3D00-D047BBCC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ELMo Pretrained Model</a:t>
            </a:r>
            <a:endParaRPr lang="en-IN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4ABA-4852-581D-E29E-4ED33951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02640"/>
            <a:ext cx="11907520" cy="5974080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allennlp.commands.elmo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ElmoEmbedder</a:t>
            </a:r>
            <a:endParaRPr lang="en-IN" sz="18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IN" sz="18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Load the model (downloads weights automatically the first time)</a:t>
            </a:r>
            <a:endParaRPr lang="en-IN" sz="18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elmo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ElmoEmbedder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sentence = [</a:t>
            </a:r>
            <a:r>
              <a:rPr lang="en-IN" sz="18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"The"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8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"cat"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8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"sat"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8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"on"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8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"the"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8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"mat"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IN" sz="18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Get ELMo embeddings: returns (3 layers, </a:t>
            </a:r>
            <a:r>
              <a:rPr lang="en-IN" sz="1800" b="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num_tokens</a:t>
            </a:r>
            <a:r>
              <a:rPr lang="en-IN" sz="18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1024)</a:t>
            </a:r>
            <a:endParaRPr lang="en-IN" sz="18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vectors =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elmo.embed_sentence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(sentence)</a:t>
            </a:r>
          </a:p>
          <a:p>
            <a:pPr>
              <a:lnSpc>
                <a:spcPts val="1425"/>
              </a:lnSpc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IN" sz="18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Example: Average over the 3 layers</a:t>
            </a:r>
            <a:endParaRPr lang="en-IN" sz="18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numpy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word_vectors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np.average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(vectors, axis=</a:t>
            </a:r>
            <a:r>
              <a:rPr lang="en-IN" sz="1800" b="0" dirty="0">
                <a:solidFill>
                  <a:srgbClr val="11664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 </a:t>
            </a:r>
            <a:r>
              <a:rPr lang="en-IN" sz="18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shape: (</a:t>
            </a:r>
            <a:r>
              <a:rPr lang="en-IN" sz="1800" b="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num_tokens</a:t>
            </a:r>
            <a:r>
              <a:rPr lang="en-IN" sz="18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1024)</a:t>
            </a:r>
            <a:endParaRPr lang="en-IN" sz="18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IN" sz="18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Print each word and its vector (first 5 dims)</a:t>
            </a:r>
            <a:endParaRPr lang="en-IN" sz="18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word,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vec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800" b="0" dirty="0">
                <a:solidFill>
                  <a:srgbClr val="795E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zip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(sentence,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word_vectors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IN" sz="18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{word</a:t>
            </a:r>
            <a:r>
              <a:rPr lang="en-IN" sz="1800" b="0" dirty="0">
                <a:solidFill>
                  <a:srgbClr val="11664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:10s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IN" sz="18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vec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</a:t>
            </a:r>
            <a:r>
              <a:rPr lang="en-IN" sz="1800" b="0" dirty="0">
                <a:solidFill>
                  <a:srgbClr val="11664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]}</a:t>
            </a:r>
            <a:r>
              <a:rPr lang="en-IN" sz="18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..."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836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1B3F-EA28-C4EE-ACC8-70CD4F13F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EF0F-EADB-2D4F-9E5A-305DC0B9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What is a Large language model?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365-F22B-A6C5-6F0E-4142CB116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02640"/>
            <a:ext cx="11907520" cy="59740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b="1" dirty="0"/>
              <a:t>language model</a:t>
            </a:r>
            <a:r>
              <a:rPr lang="en-US" sz="2400" dirty="0"/>
              <a:t> is a type of artificial intelligence (AI) system designed to understand, generate, and work with human language.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At its core, a language model learns the patterns and structures of a language by analyzing vast amounts of text data.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 language model </a:t>
            </a:r>
            <a:r>
              <a:rPr lang="en-US" sz="2400" b="1" dirty="0"/>
              <a:t>predicts the next word</a:t>
            </a:r>
            <a:r>
              <a:rPr lang="en-US" sz="2400" dirty="0"/>
              <a:t> in a sentence, given the previous words.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 language model is a probabilistic model that assign probabilities to sequence of words.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practice, a language model allows us to compute the following: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b="0" dirty="0">
              <a:solidFill>
                <a:srgbClr val="000000"/>
              </a:solidFill>
              <a:effectLst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dirty="0">
              <a:solidFill>
                <a:srgbClr val="000000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b="0" dirty="0">
              <a:solidFill>
                <a:srgbClr val="000000"/>
              </a:solidFill>
              <a:effectLst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dirty="0">
              <a:solidFill>
                <a:srgbClr val="000000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We usually train a neural network to predict these probabilities. </a:t>
            </a:r>
            <a:endParaRPr lang="en-IN" sz="2400" dirty="0">
              <a:solidFill>
                <a:srgbClr val="000000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rgbClr val="FF0000"/>
                </a:solidFill>
              </a:rPr>
              <a:t>Large Language Models (LLMs)</a:t>
            </a:r>
            <a:r>
              <a:rPr lang="en-IN" sz="2400" dirty="0">
                <a:solidFill>
                  <a:srgbClr val="FF0000"/>
                </a:solidFill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 neural network trained on a large corpora of text is known as a Large Language Model (LLM).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on massive datasets using transformer architectures. Examples: GPT, BERT, T5.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b="0" dirty="0">
              <a:solidFill>
                <a:srgbClr val="000000"/>
              </a:solidFill>
              <a:effectLst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D1A45-DE1C-D1B4-7E34-96C2BF03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40" y="3677920"/>
            <a:ext cx="3676839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1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8243-2929-F3A7-ED86-669632DF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1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7254-9563-06C9-4870-D0948913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1117600"/>
            <a:ext cx="11475720" cy="55168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kern="15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Contextualized word embeddings: ELMo, BERT, GPT,  </a:t>
            </a:r>
            <a:endParaRPr lang="en-IN" sz="2400" kern="1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kern="15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Pre-trained Language Models (PLMs): BERT, GPT, ELMo, Large Language Models (LLMs),</a:t>
            </a:r>
            <a:endParaRPr lang="en-IN" sz="2400" kern="1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dirty="0">
                <a:effectLst/>
                <a:ea typeface="Calibri" panose="020F0502020204030204" pitchFamily="34" charset="0"/>
              </a:rPr>
              <a:t>Applications of NLP:  Sentiment Analysis, Information retrieval, Question and Answering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963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F5B31-B956-8F5C-D71A-F44A75EB0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C4C6-A04D-FF53-86EB-BD6CBC42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BERT: </a:t>
            </a:r>
            <a:r>
              <a:rPr lang="en-IN" sz="3600" dirty="0">
                <a:solidFill>
                  <a:srgbClr val="FF0000"/>
                </a:solidFill>
              </a:rPr>
              <a:t>B</a:t>
            </a:r>
            <a:r>
              <a:rPr lang="en-IN" sz="3600" dirty="0"/>
              <a:t>idirectional </a:t>
            </a:r>
            <a:r>
              <a:rPr lang="en-IN" sz="3600" dirty="0">
                <a:solidFill>
                  <a:srgbClr val="FF0000"/>
                </a:solidFill>
              </a:rPr>
              <a:t>E</a:t>
            </a:r>
            <a:r>
              <a:rPr lang="en-IN" sz="3600" dirty="0"/>
              <a:t>ncoder </a:t>
            </a:r>
            <a:r>
              <a:rPr lang="en-IN" sz="3600" dirty="0">
                <a:solidFill>
                  <a:srgbClr val="FF0000"/>
                </a:solidFill>
              </a:rPr>
              <a:t>R</a:t>
            </a:r>
            <a:r>
              <a:rPr lang="en-IN" sz="3600" dirty="0"/>
              <a:t>epresentations from </a:t>
            </a:r>
            <a:r>
              <a:rPr lang="en-IN" sz="3600" dirty="0">
                <a:solidFill>
                  <a:srgbClr val="FF0000"/>
                </a:solidFill>
              </a:rPr>
              <a:t>T</a:t>
            </a:r>
            <a:r>
              <a:rPr lang="en-IN" sz="3600" dirty="0"/>
              <a:t>ransformers</a:t>
            </a:r>
            <a:endParaRPr lang="en-IN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6452-0582-8361-9550-E012037E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02640"/>
            <a:ext cx="11907520" cy="597408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BERT is one of the modern large language model developed by </a:t>
            </a:r>
            <a:r>
              <a:rPr lang="en-US" sz="2400" dirty="0">
                <a:solidFill>
                  <a:srgbClr val="FF0000"/>
                </a:solidFill>
              </a:rPr>
              <a:t>Google</a:t>
            </a:r>
            <a:r>
              <a:rPr lang="en-US" sz="2400" dirty="0"/>
              <a:t> in late 2018.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Unlike static embeddings, </a:t>
            </a:r>
            <a:r>
              <a:rPr lang="en-US" sz="2400" b="1" dirty="0"/>
              <a:t>BERT generates different embeddings for the same word depending on its context</a:t>
            </a:r>
            <a:r>
              <a:rPr lang="en-US" sz="2400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BERT uses a </a:t>
            </a:r>
            <a:r>
              <a:rPr lang="en-US" sz="2400" dirty="0">
                <a:solidFill>
                  <a:srgbClr val="FF0000"/>
                </a:solidFill>
              </a:rPr>
              <a:t>transformers (encoders only), </a:t>
            </a:r>
            <a:r>
              <a:rPr lang="en-US" sz="2400" dirty="0"/>
              <a:t>that processes all words in a sentence in parallel.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This speeds up training and allows BERT to handle large datasets more effectively.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BERT </a:t>
            </a:r>
            <a:r>
              <a:rPr lang="en-US" sz="2400" dirty="0">
                <a:solidFill>
                  <a:srgbClr val="FF0000"/>
                </a:solidFill>
              </a:rPr>
              <a:t>reading the text in both directions simultaneously</a:t>
            </a:r>
            <a:r>
              <a:rPr lang="en-US" sz="2400" dirty="0"/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This bidirectional approach allows BERT to get the </a:t>
            </a:r>
            <a:r>
              <a:rPr lang="en-US" sz="2400" dirty="0">
                <a:solidFill>
                  <a:srgbClr val="7030A0"/>
                </a:solidFill>
              </a:rPr>
              <a:t>full context/meaning </a:t>
            </a:r>
            <a:r>
              <a:rPr lang="en-US" sz="2400" dirty="0"/>
              <a:t>of a sentence by looking at the words that come before and after each word. </a:t>
            </a:r>
            <a:endParaRPr lang="en-IN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Vaswani’s transformer was trained on a </a:t>
            </a:r>
            <a:r>
              <a:rPr lang="en-US" sz="2400" dirty="0">
                <a:solidFill>
                  <a:srgbClr val="7030A0"/>
                </a:solidFill>
              </a:rPr>
              <a:t>translation task </a:t>
            </a:r>
            <a:r>
              <a:rPr lang="en-US" sz="2400" dirty="0"/>
              <a:t>(English-German and English-French), while BERT was trained on the two tasks </a:t>
            </a:r>
            <a:r>
              <a:rPr lang="en-US" sz="2400" dirty="0">
                <a:solidFill>
                  <a:srgbClr val="7030A0"/>
                </a:solidFill>
              </a:rPr>
              <a:t>Masked Language Modeling (MLM)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7030A0"/>
                </a:solidFill>
              </a:rPr>
              <a:t>Next Sentence Prediction (NSP).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With these changes, BERT makes a split between </a:t>
            </a:r>
            <a:r>
              <a:rPr lang="en-US" sz="2400" dirty="0">
                <a:solidFill>
                  <a:srgbClr val="7030A0"/>
                </a:solidFill>
              </a:rPr>
              <a:t>creating embeddings</a:t>
            </a:r>
            <a:r>
              <a:rPr lang="en-US" sz="2400" dirty="0"/>
              <a:t> of natural language and </a:t>
            </a:r>
            <a:r>
              <a:rPr lang="en-US" sz="2400" dirty="0">
                <a:solidFill>
                  <a:srgbClr val="7030A0"/>
                </a:solidFill>
              </a:rPr>
              <a:t>executing on natural language tasks</a:t>
            </a:r>
            <a:r>
              <a:rPr lang="en-US" sz="2400" dirty="0"/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This split is put concretely in BERT’s two-step framework </a:t>
            </a:r>
            <a:r>
              <a:rPr lang="en-US" sz="2400" dirty="0">
                <a:solidFill>
                  <a:srgbClr val="7030A0"/>
                </a:solidFill>
              </a:rPr>
              <a:t>pre-training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7030A0"/>
                </a:solidFill>
              </a:rPr>
              <a:t>fine-tuning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16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7B254-DED1-8C30-CD82-0E69A47C1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BC6E-66B7-42A6-083B-8348DD7F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BERT: </a:t>
            </a:r>
            <a:r>
              <a:rPr lang="en-IN" sz="3600" dirty="0">
                <a:solidFill>
                  <a:srgbClr val="FF0000"/>
                </a:solidFill>
              </a:rPr>
              <a:t>B</a:t>
            </a:r>
            <a:r>
              <a:rPr lang="en-IN" sz="3600" dirty="0"/>
              <a:t>idirectional </a:t>
            </a:r>
            <a:r>
              <a:rPr lang="en-IN" sz="3600" dirty="0">
                <a:solidFill>
                  <a:srgbClr val="FF0000"/>
                </a:solidFill>
              </a:rPr>
              <a:t>E</a:t>
            </a:r>
            <a:r>
              <a:rPr lang="en-IN" sz="3600" dirty="0"/>
              <a:t>ncoder </a:t>
            </a:r>
            <a:r>
              <a:rPr lang="en-IN" sz="3600" dirty="0">
                <a:solidFill>
                  <a:srgbClr val="FF0000"/>
                </a:solidFill>
              </a:rPr>
              <a:t>R</a:t>
            </a:r>
            <a:r>
              <a:rPr lang="en-IN" sz="3600" dirty="0"/>
              <a:t>epresentations from </a:t>
            </a:r>
            <a:r>
              <a:rPr lang="en-IN" sz="3600" dirty="0">
                <a:solidFill>
                  <a:srgbClr val="FF0000"/>
                </a:solidFill>
              </a:rPr>
              <a:t>T</a:t>
            </a:r>
            <a:r>
              <a:rPr lang="en-IN" sz="3600" dirty="0"/>
              <a:t>ransformers</a:t>
            </a:r>
            <a:endParaRPr lang="en-IN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9C8E-2214-FD87-BC71-E8C4BDCD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02640"/>
            <a:ext cx="11907520" cy="597408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two popular and widely used BERT models</a:t>
            </a:r>
          </a:p>
          <a:p>
            <a:pPr algn="just"/>
            <a:endParaRPr lang="en-US" sz="1600" dirty="0"/>
          </a:p>
          <a:p>
            <a:pPr algn="just"/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A4E09C-854E-D9AB-E5F5-66B121F1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5554"/>
              </p:ext>
            </p:extLst>
          </p:nvPr>
        </p:nvGraphicFramePr>
        <p:xfrm>
          <a:off x="350520" y="1390174"/>
          <a:ext cx="10515600" cy="2286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2506180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337589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6742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BERT-Base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BERT-Large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35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Layers (Encoders)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24</a:t>
                      </a:r>
                      <a:endParaRPr lang="en-IN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3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Hidden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1024</a:t>
                      </a:r>
                      <a:endParaRPr lang="en-IN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41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Attention Heads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16</a:t>
                      </a:r>
                      <a:endParaRPr lang="en-IN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31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Parameters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~110 million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~340 million</a:t>
                      </a:r>
                      <a:endParaRPr lang="en-IN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33936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8FD35E9-C345-A959-7D3B-A7C3926C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3330734"/>
            <a:ext cx="8961120" cy="33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6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9B7A-1F4C-1BCB-A450-D337A3E5A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C2F8-5244-7D22-876C-69DD116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Input/Output representations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E861-BCC1-F5D2-2E5F-C6414981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02640"/>
            <a:ext cx="11907520" cy="59740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The first token of every input sequence to BERT must be the special classification token </a:t>
            </a:r>
            <a:r>
              <a:rPr lang="en-US" sz="2400" dirty="0">
                <a:solidFill>
                  <a:srgbClr val="7030A0"/>
                </a:solidFill>
              </a:rPr>
              <a:t>([CLS]).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BERT separates the two sentences with a special separation token </a:t>
            </a:r>
            <a:r>
              <a:rPr lang="en-US" sz="2400" dirty="0">
                <a:solidFill>
                  <a:srgbClr val="7030A0"/>
                </a:solidFill>
              </a:rPr>
              <a:t>([SEP]).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BERT adds a </a:t>
            </a:r>
            <a:r>
              <a:rPr lang="en-US" sz="2400" dirty="0">
                <a:solidFill>
                  <a:srgbClr val="7030A0"/>
                </a:solidFill>
              </a:rPr>
              <a:t>segment encoding </a:t>
            </a:r>
            <a:r>
              <a:rPr lang="en-US" sz="2400" dirty="0"/>
              <a:t>to every token indicating whether it belongs to sentence A or sentence B.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400" dirty="0"/>
              <a:t>The input embeddings are the sum of the </a:t>
            </a:r>
            <a:r>
              <a:rPr lang="en-IN" sz="2400" dirty="0">
                <a:solidFill>
                  <a:srgbClr val="7030A0"/>
                </a:solidFill>
              </a:rPr>
              <a:t>token encoding</a:t>
            </a:r>
            <a:r>
              <a:rPr lang="en-IN" sz="2400" dirty="0"/>
              <a:t>, the </a:t>
            </a:r>
            <a:r>
              <a:rPr lang="en-IN" sz="2400" dirty="0">
                <a:solidFill>
                  <a:srgbClr val="7030A0"/>
                </a:solidFill>
              </a:rPr>
              <a:t>segmentation encodings </a:t>
            </a:r>
            <a:r>
              <a:rPr lang="en-IN" sz="2400" dirty="0"/>
              <a:t>and the </a:t>
            </a:r>
            <a:r>
              <a:rPr lang="en-IN" sz="2400" dirty="0">
                <a:solidFill>
                  <a:srgbClr val="7030A0"/>
                </a:solidFill>
              </a:rPr>
              <a:t>positional encodings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504CB-A464-757C-3C8D-AC22E72C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682" y="4206240"/>
            <a:ext cx="9015918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85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14E7C-51C7-D458-8C09-930F9362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D1EB-4EDA-D52B-5479-6AD27E3F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BERT pre-training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88B3-A925-7E7C-4CFF-B0CD78E8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02640"/>
            <a:ext cx="11907520" cy="597408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During pre-training, the model is trained on unlabeled data over the different pre-training tasks.</a:t>
            </a:r>
          </a:p>
          <a:p>
            <a:pPr algn="just"/>
            <a:r>
              <a:rPr lang="en-US" sz="2400" dirty="0"/>
              <a:t>The result of the pre-training is the embeddings.</a:t>
            </a:r>
          </a:p>
          <a:p>
            <a:pPr algn="just"/>
            <a:r>
              <a:rPr lang="en-US" sz="2400" dirty="0"/>
              <a:t>While the embeddings of both BERT and Word2vec are bidirectional, but BERT’s embeddings are </a:t>
            </a:r>
            <a:r>
              <a:rPr lang="en-US" sz="2400" dirty="0">
                <a:solidFill>
                  <a:srgbClr val="7030A0"/>
                </a:solidFill>
              </a:rPr>
              <a:t>contextual.</a:t>
            </a:r>
          </a:p>
          <a:p>
            <a:pPr algn="just"/>
            <a:r>
              <a:rPr lang="en-US" sz="2400" dirty="0"/>
              <a:t>BERT was pre-trained on two corpora, totaling about 3,300M words (800M from </a:t>
            </a:r>
            <a:r>
              <a:rPr lang="en-US" sz="2400" dirty="0" err="1"/>
              <a:t>BooksCorpus</a:t>
            </a:r>
            <a:r>
              <a:rPr lang="en-US" sz="2400" dirty="0"/>
              <a:t>, 2,500M from English Wikipedia) 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BERT was pre-trained using two different pre-training tasks.</a:t>
            </a:r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rgbClr val="7030A0"/>
                </a:solidFill>
              </a:rPr>
              <a:t>Masked Language modelling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rgbClr val="7030A0"/>
                </a:solidFill>
              </a:rPr>
              <a:t>Next Sentence Prediction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3074" name="Picture 2" descr="BERT. We will discuss BERT in this article. | by Shaurya Goel | Medium">
            <a:extLst>
              <a:ext uri="{FF2B5EF4-FFF2-40B4-BE49-F238E27FC236}">
                <a16:creationId xmlns:a16="http://schemas.microsoft.com/office/drawing/2014/main" id="{D6829886-B89C-7E8C-BEE0-33F9A8B7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20" y="3429000"/>
            <a:ext cx="42468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1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320E9-038B-2DFC-AF58-B34DB5FD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CADD-5005-B1A9-2237-682F345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Masked Language Modeling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F70F-E74B-5BA5-C545-143A1676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02640"/>
            <a:ext cx="11907520" cy="59740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MLM is a </a:t>
            </a:r>
            <a:r>
              <a:rPr lang="en-US" sz="2400" b="1" dirty="0"/>
              <a:t>self-supervised learning</a:t>
            </a:r>
            <a:r>
              <a:rPr lang="en-US" sz="2400" dirty="0"/>
              <a:t> task where BERT learns to understand the </a:t>
            </a:r>
            <a:r>
              <a:rPr lang="en-US" sz="2400" dirty="0">
                <a:solidFill>
                  <a:srgbClr val="7030A0"/>
                </a:solidFill>
              </a:rPr>
              <a:t>context</a:t>
            </a:r>
            <a:r>
              <a:rPr lang="en-US" sz="2400" dirty="0"/>
              <a:t> of a word by </a:t>
            </a:r>
            <a:r>
              <a:rPr lang="en-US" sz="2400" dirty="0">
                <a:solidFill>
                  <a:srgbClr val="7030A0"/>
                </a:solidFill>
              </a:rPr>
              <a:t>predicting missing </a:t>
            </a:r>
            <a:r>
              <a:rPr lang="en-US" sz="2400" dirty="0"/>
              <a:t>(masked) words in a sentence.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 Masked Language Modeling (MLM), one word in each sentence is </a:t>
            </a:r>
            <a:r>
              <a:rPr lang="en-US" sz="2400" dirty="0">
                <a:solidFill>
                  <a:srgbClr val="7030A0"/>
                </a:solidFill>
              </a:rPr>
              <a:t>masked</a:t>
            </a:r>
            <a:r>
              <a:rPr lang="en-US" sz="2400" dirty="0"/>
              <a:t> by replacing it with a [</a:t>
            </a:r>
            <a:r>
              <a:rPr lang="en-US" sz="2400" dirty="0">
                <a:solidFill>
                  <a:srgbClr val="7030A0"/>
                </a:solidFill>
              </a:rPr>
              <a:t>MASK]</a:t>
            </a:r>
            <a:r>
              <a:rPr lang="en-US" sz="2400" dirty="0"/>
              <a:t> token, and the task is predicting it.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 BERT, randomly selected words in a sentence are masked, and the model must predict the right word given the left and right context.</a:t>
            </a:r>
            <a:endParaRPr lang="en-IN" sz="2400" dirty="0"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By doing MLM, BERT learns: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Word </a:t>
            </a:r>
            <a:r>
              <a:rPr lang="en-US" b="1" dirty="0"/>
              <a:t>meanings</a:t>
            </a:r>
            <a:r>
              <a:rPr lang="en-US" dirty="0"/>
              <a:t> in different contexts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 words </a:t>
            </a:r>
            <a:r>
              <a:rPr lang="en-US" b="1" dirty="0"/>
              <a:t>relate</a:t>
            </a:r>
            <a:r>
              <a:rPr lang="en-US" dirty="0"/>
              <a:t> to each other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b="1" dirty="0"/>
              <a:t>deeper understanding</a:t>
            </a:r>
            <a:r>
              <a:rPr lang="en-US" dirty="0"/>
              <a:t> of language for downstream/specific tasks</a:t>
            </a:r>
          </a:p>
        </p:txBody>
      </p:sp>
    </p:spTree>
    <p:extLst>
      <p:ext uri="{BB962C8B-B14F-4D97-AF65-F5344CB8AC3E}">
        <p14:creationId xmlns:p14="http://schemas.microsoft.com/office/powerpoint/2010/main" val="44907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D9A7-1037-9F80-E7F6-07039DA95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A347-18E6-E4A7-7F4C-AE18F39A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Masked Language Modeling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7979-AE5C-326A-157A-3CE056CE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117600"/>
            <a:ext cx="11907520" cy="565912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 pre-training procedure selects 15% of the tokens from the sentence to be masked.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BERT does not always replace the "masked" word with the actual [MASK] token.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BERT replaces the "masked“ word with the [MASK] token 80% of the time a random word 10% of the time and  does not change the word at all 10% of the time.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For instance, the sentence "my dog is hairy" would 80% of the time appear as "my dog is [MASK]", 10% of the time as "my dog is apple" (where the word ’apple’ is randomly sampled) and 10% of the time as "my dog is hairy".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9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DB47F-B277-CD6C-3BA1-E74D4C71E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80D0-03D3-9394-E742-D678A405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Masked Language Modeling-Training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C6CB5-C163-8C3A-92BE-67B28FEC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840" y="1155191"/>
            <a:ext cx="6868160" cy="534641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AB3FB0-75A2-F2FC-38DF-A182B248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59860"/>
              </p:ext>
            </p:extLst>
          </p:nvPr>
        </p:nvGraphicFramePr>
        <p:xfrm>
          <a:off x="254000" y="1501934"/>
          <a:ext cx="5435600" cy="3566160"/>
        </p:xfrm>
        <a:graphic>
          <a:graphicData uri="http://schemas.openxmlformats.org/drawingml/2006/table">
            <a:tbl>
              <a:tblPr/>
              <a:tblGrid>
                <a:gridCol w="5435600">
                  <a:extLst>
                    <a:ext uri="{9D8B030D-6E8A-4147-A177-3AD203B41FA5}">
                      <a16:colId xmlns:a16="http://schemas.microsoft.com/office/drawing/2014/main" val="4251630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759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Take a normal sentence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33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Mask some words (15%)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587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Tokenize and encode the sentence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585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Feed into 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40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BERT predicts the masked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150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Compute loss (if training), update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2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66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43302-B3D4-54FC-3538-7B48B9915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25DF-FF83-0563-0B2F-0A635F47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Next Sentence Prediction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2442C-E124-DC8D-E671-53877855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782320"/>
            <a:ext cx="11846560" cy="59944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The second task that BERT was pre-trained on is </a:t>
            </a:r>
            <a:r>
              <a:rPr lang="en-US" sz="2400" dirty="0">
                <a:solidFill>
                  <a:srgbClr val="7030A0"/>
                </a:solidFill>
              </a:rPr>
              <a:t>Next Sentence Prediction (NSP).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7030A0"/>
                </a:solidFill>
              </a:rPr>
              <a:t>Two sentences were </a:t>
            </a:r>
            <a:r>
              <a:rPr lang="en-US" sz="2400" dirty="0"/>
              <a:t>fed to BERT and the task is to determine if the second sentence </a:t>
            </a:r>
            <a:r>
              <a:rPr lang="en-US" sz="2400" dirty="0">
                <a:solidFill>
                  <a:srgbClr val="7030A0"/>
                </a:solidFill>
              </a:rPr>
              <a:t>follows</a:t>
            </a:r>
            <a:r>
              <a:rPr lang="en-US" sz="2400" dirty="0"/>
              <a:t> the first sentence in the training corpus.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/>
              <a:t>Why does BERT use NSP?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To help BERT </a:t>
            </a:r>
            <a:r>
              <a:rPr lang="en-US" sz="2400" b="1" dirty="0"/>
              <a:t>understand relationships between sentences</a:t>
            </a:r>
            <a:r>
              <a:rPr lang="en-US" sz="2400" dirty="0"/>
              <a:t>, not just words.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Many real tasks involve </a:t>
            </a:r>
            <a:r>
              <a:rPr lang="en-US" sz="2400" b="1" dirty="0"/>
              <a:t>more than one sentence</a:t>
            </a:r>
            <a:r>
              <a:rPr lang="en-US" sz="2400" dirty="0"/>
              <a:t>, like: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Question answering</a:t>
            </a:r>
            <a:r>
              <a:rPr lang="en-US" dirty="0"/>
              <a:t> (e.g., find the answer in a paragraph)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Natural language inference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Dialogue systems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To be good at those, BERT needs to understand how sentences </a:t>
            </a:r>
            <a:r>
              <a:rPr lang="en-US" sz="2400" b="1" dirty="0"/>
              <a:t>connect or don’t connect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b="1" dirty="0"/>
              <a:t>During Pretraining: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Pick Two Sentences: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From your training data (like Wikipedia), pick:</a:t>
            </a:r>
          </a:p>
          <a:p>
            <a:pPr lvl="1"/>
            <a:r>
              <a:rPr lang="en-US" b="1" dirty="0"/>
              <a:t>50% of the time</a:t>
            </a:r>
            <a:r>
              <a:rPr lang="en-US" dirty="0"/>
              <a:t>: A real pair (Sentence B actually follows Sentence A).</a:t>
            </a:r>
          </a:p>
          <a:p>
            <a:pPr lvl="1"/>
            <a:r>
              <a:rPr lang="en-US" b="1" dirty="0"/>
              <a:t>50% of the time</a:t>
            </a:r>
            <a:r>
              <a:rPr lang="en-US" dirty="0"/>
              <a:t>: A random pair (Sentence B comes from somewhere else in the corpus).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094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1C1FD-34A9-2FCB-76DC-E36A73EEA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B39-402B-1F13-CF2B-C09F6A8E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986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Next Sentence Prediction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4DB37-D9EF-747D-5906-CFEE35CFA5A3}"/>
              </a:ext>
            </a:extLst>
          </p:cNvPr>
          <p:cNvSpPr txBox="1"/>
          <p:nvPr/>
        </p:nvSpPr>
        <p:spPr>
          <a:xfrm>
            <a:off x="223520" y="767586"/>
            <a:ext cx="106273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Create Input Format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[CLS] Sentence A [SEP] Sentence B [SEP]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[CLS]: Special token at the start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[SEP]: Separates Sentence A and Sentence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/>
              <a:t>3.Add token + segment + position embeddings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None/>
            </a:pPr>
            <a:r>
              <a:rPr lang="en-US" sz="2400" b="1" dirty="0"/>
              <a:t>4. Feed into BERT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input goes into the transformer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5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Prediction Head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BERT uses the embedding from the [CLS] token.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Only the [CLS] token output is used for NSP prediction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passes it to a  classifier.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predicts: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IsNext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(1) — if B follows A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NotNext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(0) — if B is random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848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6D3-1B73-98A1-7D83-311BBC5F1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F7CB-CB62-3489-DEE3-F6E4A348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Next Sentence Prediction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D6FD5-464B-6F33-F4C5-D1253ACE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56" y="923804"/>
            <a:ext cx="11257072" cy="51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35E6B-1B60-CECE-8600-9C28D274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3833-3C8C-B420-27E7-4D4B33A6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Word embeddings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D4AD-A11F-6BDE-32BB-2A3531A8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79" y="843280"/>
            <a:ext cx="11836401" cy="593344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Word embeddings in NLP are a type of word representation where words or phrases are mapped to numerical vectors in a continuous vector space.</a:t>
            </a:r>
          </a:p>
          <a:p>
            <a:pPr algn="just"/>
            <a:r>
              <a:rPr lang="en-US" sz="2400" dirty="0"/>
              <a:t>These vectors capture </a:t>
            </a:r>
            <a:r>
              <a:rPr lang="en-US" sz="2400" dirty="0">
                <a:solidFill>
                  <a:srgbClr val="7030A0"/>
                </a:solidFill>
              </a:rPr>
              <a:t>semantic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syntactic</a:t>
            </a:r>
            <a:r>
              <a:rPr lang="en-US" sz="2400" dirty="0"/>
              <a:t> meanings of words such that similar words (in meaning or context) are represented by </a:t>
            </a:r>
            <a:r>
              <a:rPr lang="en-IN" sz="2400" dirty="0">
                <a:solidFill>
                  <a:srgbClr val="7030A0"/>
                </a:solidFill>
              </a:rPr>
              <a:t>similar vectors</a:t>
            </a:r>
            <a:r>
              <a:rPr lang="en-IN" sz="2400" dirty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6DECDE-0227-9E08-3110-1BC17683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9" y="2898280"/>
            <a:ext cx="10306291" cy="3604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648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A2AF4-D88A-E915-BDFE-39CB9918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7DD2-686B-0F8D-9A32-E406845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Pre-Training datasets and details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6DF6D-FE83-9618-6FE9-09BF4D5E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863600"/>
            <a:ext cx="12120880" cy="5913120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/>
              <a:t>Training loss L is the sum of the mean masked LM likelihood and mean next sentence prediction likelihood.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Dataset:</a:t>
            </a:r>
          </a:p>
          <a:p>
            <a:pPr algn="just">
              <a:spcAft>
                <a:spcPts val="600"/>
              </a:spcAft>
            </a:pPr>
            <a:r>
              <a:rPr lang="en-US" sz="2400" dirty="0" err="1"/>
              <a:t>BooksCorpus</a:t>
            </a:r>
            <a:r>
              <a:rPr lang="en-US" sz="2400" dirty="0"/>
              <a:t> (800M words), about 7,000 unique unpublished books from a variety of genres including Adventure, Fantasy, and Romance. 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English Wikipedia (2,500M words), excluding lists, tables, headers.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Sequence length 512; Batch size 256; trained for 1M steps (approximately 40 epochs);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IN" sz="2400" dirty="0">
                <a:solidFill>
                  <a:srgbClr val="FF0000"/>
                </a:solidFill>
              </a:rPr>
              <a:t>BERTBASE: </a:t>
            </a:r>
            <a:r>
              <a:rPr lang="en-IN" sz="2400" dirty="0"/>
              <a:t>N = 6, 𝑑model = 512, ℎ = 12, Total Parameters=110M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IN" sz="2400" dirty="0"/>
              <a:t> 4 cloud TPUs in Pod configuration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IN" sz="2400" dirty="0">
                <a:solidFill>
                  <a:srgbClr val="FF0000"/>
                </a:solidFill>
              </a:rPr>
              <a:t>BERTLARGE: </a:t>
            </a:r>
            <a:r>
              <a:rPr lang="en-IN" sz="2400" dirty="0"/>
              <a:t>N = 24, 𝑑model = 1024, ℎ = 16, Total Parameters=340M,16 Cloud TPUs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IN" sz="2400" dirty="0"/>
              <a:t>• Each pretraining took 4 days to complete.</a:t>
            </a:r>
          </a:p>
        </p:txBody>
      </p:sp>
    </p:spTree>
    <p:extLst>
      <p:ext uri="{BB962C8B-B14F-4D97-AF65-F5344CB8AC3E}">
        <p14:creationId xmlns:p14="http://schemas.microsoft.com/office/powerpoint/2010/main" val="3413030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57670-B51E-1372-0CCB-A6C89D36D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0CC5-67F0-A67D-D00B-A2367455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Fine-tuning with BERT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2D8443-6C2C-E3F5-B439-BCD51680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944880"/>
            <a:ext cx="12120880" cy="551688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Fine-tuning BERT means taking a pre-trained BERT model and training it further on a specific task like text classification, question answering, NER, etc. </a:t>
            </a:r>
          </a:p>
          <a:p>
            <a:pPr algn="just"/>
            <a:r>
              <a:rPr lang="en-IN" sz="2400" dirty="0"/>
              <a:t>For fine-tuning, the BERT model is first initialized with its pre-training parameters and then its architecture is modified for the specific task. </a:t>
            </a:r>
          </a:p>
          <a:p>
            <a:pPr algn="just"/>
            <a:r>
              <a:rPr lang="en-IN" sz="2400" dirty="0"/>
              <a:t>This modification usually only involves adding a head layer in order to plug in task-specific inputs and outputs into BERT.</a:t>
            </a:r>
          </a:p>
          <a:p>
            <a:pPr marL="0" indent="0" algn="just">
              <a:buNone/>
            </a:pPr>
            <a:r>
              <a:rPr lang="en-US" sz="2400" dirty="0"/>
              <a:t>Add a task-specific head:</a:t>
            </a:r>
          </a:p>
          <a:p>
            <a:pPr lvl="1" algn="just"/>
            <a:r>
              <a:rPr lang="en-US" dirty="0"/>
              <a:t>Classification: Add a linear layer on top of the [CLS] token.</a:t>
            </a:r>
          </a:p>
          <a:p>
            <a:pPr lvl="1" algn="just"/>
            <a:r>
              <a:rPr lang="en-US" dirty="0"/>
              <a:t>NER / Token classification: Add a linear layer on each token's embedding.</a:t>
            </a:r>
          </a:p>
          <a:p>
            <a:pPr lvl="1" algn="just"/>
            <a:r>
              <a:rPr lang="en-US" dirty="0"/>
              <a:t>QA: Add two linear layers to predict start and end positions.</a:t>
            </a:r>
          </a:p>
          <a:p>
            <a:pPr algn="just"/>
            <a:r>
              <a:rPr lang="en-US" sz="2400" dirty="0"/>
              <a:t> The big advantage of this approach lies in the training time of the fine-tuning procedure, which at most takes a few hours on a GPU.</a:t>
            </a:r>
          </a:p>
          <a:p>
            <a:pPr algn="just"/>
            <a:r>
              <a:rPr lang="en-US" sz="2400" dirty="0"/>
              <a:t>Contrast this with the training time of pre-training, which took 4 days on multiple TPUs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1079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25CA-EEA0-9477-B305-3C67475FA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15C7-0026-763F-A4A0-1C58C076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Fine-tuning with BERT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F206B-F0F1-BB71-6526-D7771E8F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944880"/>
            <a:ext cx="5750560" cy="50187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rgbClr val="FF0000"/>
                </a:solidFill>
              </a:rPr>
              <a:t>Text Classification:</a:t>
            </a:r>
          </a:p>
          <a:p>
            <a:pPr algn="just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classification head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top of the [CLS] token (a Linear layer + optional dropout) </a:t>
            </a:r>
          </a:p>
          <a:p>
            <a:pPr algn="just"/>
            <a:r>
              <a:rPr lang="en-US" sz="2400" dirty="0"/>
              <a:t>In a </a:t>
            </a:r>
            <a:r>
              <a:rPr lang="en-US" sz="2400" b="1" dirty="0"/>
              <a:t>text classification task</a:t>
            </a:r>
            <a:r>
              <a:rPr lang="en-US" sz="2400" dirty="0"/>
              <a:t>, each input text is associated with a label (e.g., 0 or 1 for binary classification, or 0 to </a:t>
            </a:r>
            <a:r>
              <a:rPr lang="en-US" sz="2400" i="1" dirty="0"/>
              <a:t>n-1</a:t>
            </a:r>
            <a:r>
              <a:rPr lang="en-US" sz="2400" dirty="0"/>
              <a:t> for multi-class)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6088E-8EF4-6686-CDAB-9F04F9D4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3" y="3917946"/>
            <a:ext cx="5034397" cy="2858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1FADF8-C76F-0168-8FA5-6CDEE09D70C5}"/>
              </a:ext>
            </a:extLst>
          </p:cNvPr>
          <p:cNvSpPr txBox="1"/>
          <p:nvPr/>
        </p:nvSpPr>
        <p:spPr>
          <a:xfrm>
            <a:off x="5994400" y="944880"/>
            <a:ext cx="619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Named Entity Recognition (NER)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architecture adds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layer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top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token output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not just the [CLS] token </a:t>
            </a:r>
          </a:p>
          <a:p>
            <a:br>
              <a:rPr lang="en-US" sz="2400" dirty="0"/>
            </a:br>
            <a:r>
              <a:rPr lang="en-US" sz="2400" b="1" dirty="0"/>
              <a:t>Output</a:t>
            </a:r>
            <a:r>
              <a:rPr lang="en-US" sz="2400" dirty="0"/>
              <a:t>: A label for each token (e.g., “B-PER", B-ORG", “B-LOC")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0FC4F-8A91-49F2-6434-B702A004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40" y="3735943"/>
            <a:ext cx="4521200" cy="31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6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CF85C-C997-9238-EC8C-B16BCC459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4E6E-35E6-8D1A-20BD-B87C5E96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Fine-tuning with BERT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5BB66-97D6-58B2-CDDB-517304C5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944880"/>
            <a:ext cx="12120880" cy="5018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Question Answering: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/>
              <a:t>Input</a:t>
            </a:r>
            <a:r>
              <a:rPr lang="en-US" sz="2400" dirty="0"/>
              <a:t>: A context paragraph + a question</a:t>
            </a:r>
          </a:p>
          <a:p>
            <a:r>
              <a:rPr lang="en-US" sz="2400" dirty="0"/>
              <a:t>Add two linear layers to predict start and end positions</a:t>
            </a:r>
          </a:p>
          <a:p>
            <a:r>
              <a:rPr lang="en-US" sz="2400" b="1" dirty="0"/>
              <a:t>Output</a:t>
            </a:r>
            <a:r>
              <a:rPr lang="en-US" sz="2400" dirty="0"/>
              <a:t>: The start and end positions of the answer in the context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30813-166A-F585-AD84-E549C28B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20" y="2901582"/>
            <a:ext cx="6367840" cy="39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8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EC0D4-013D-E773-DCC8-02CDED72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77E7-D6FC-7EEB-82DC-2CF801B2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Fine-tuning with BERT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1A238-2A2F-03BD-FCCD-4B759698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944880"/>
            <a:ext cx="12120880" cy="5018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contextualized embeddings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602E7-3E5C-33DB-CBC7-B490E01C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1" y="1839689"/>
            <a:ext cx="8312577" cy="4362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4CD77-C17F-F4AB-BA2D-6AE9A4E114A7}"/>
              </a:ext>
            </a:extLst>
          </p:cNvPr>
          <p:cNvSpPr txBox="1"/>
          <p:nvPr/>
        </p:nvSpPr>
        <p:spPr>
          <a:xfrm>
            <a:off x="5181600" y="6329978"/>
            <a:ext cx="682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Last layers have the best contextualized embeddings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61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7659D-79A3-E24F-60AC-613682F30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F8E3-68D9-CAA9-C2B2-BB3239CD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GPT(Generative Pre-trained Transformer)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AAE01-B67F-06DE-1254-80E06766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944880"/>
            <a:ext cx="12120880" cy="583184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GPT is a transformer-based model that generates context-aware embeddings by processing text in a </a:t>
            </a:r>
            <a:r>
              <a:rPr lang="en-US" sz="2400" dirty="0">
                <a:solidFill>
                  <a:srgbClr val="FF0000"/>
                </a:solidFill>
              </a:rPr>
              <a:t>unidirectional manner </a:t>
            </a:r>
            <a:r>
              <a:rPr lang="en-US" sz="2400" dirty="0"/>
              <a:t>(left-to-right).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GPT uses the </a:t>
            </a:r>
            <a:r>
              <a:rPr lang="en-US" sz="2400" b="1" dirty="0">
                <a:solidFill>
                  <a:srgbClr val="FF0000"/>
                </a:solidFill>
              </a:rPr>
              <a:t>decoder part of the transformer</a:t>
            </a:r>
            <a:r>
              <a:rPr lang="en-US" sz="2400" b="1" dirty="0"/>
              <a:t>, </a:t>
            </a:r>
            <a:r>
              <a:rPr lang="en-US" sz="2400" dirty="0"/>
              <a:t>to process the input text.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The model consists of </a:t>
            </a:r>
            <a:r>
              <a:rPr lang="en-US" sz="2400" dirty="0">
                <a:solidFill>
                  <a:srgbClr val="FF0000"/>
                </a:solidFill>
              </a:rPr>
              <a:t>multiple layers of self-attention mechanisms</a:t>
            </a:r>
            <a:r>
              <a:rPr lang="en-US" sz="2400" dirty="0"/>
              <a:t>, which allow it to capture dependencies between words in a sentence.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AI research firm </a:t>
            </a:r>
            <a:r>
              <a:rPr lang="en-US" sz="2400" dirty="0">
                <a:solidFill>
                  <a:srgbClr val="FF0000"/>
                </a:solidFill>
              </a:rPr>
              <a:t>OpenAI</a:t>
            </a:r>
            <a:r>
              <a:rPr lang="en-US" sz="2400" dirty="0"/>
              <a:t> introduced the first GPT model, GPT-1, in 2018.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By leveraging the Transformer architecture in a novel way, GPT has set new standards in language modeling, allowing machines to generate human-like text, perform complex reasoning, and even engage in creative tasks such as writing poetry or generating code.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Unlike models that use bidirectional attention (like BERT), GPT is trained to </a:t>
            </a:r>
            <a:r>
              <a:rPr lang="en-US" sz="2400" dirty="0">
                <a:solidFill>
                  <a:srgbClr val="FF0000"/>
                </a:solidFill>
              </a:rPr>
              <a:t>predict the next word </a:t>
            </a:r>
            <a:r>
              <a:rPr lang="en-US" sz="2400" dirty="0"/>
              <a:t>in a sequence based on preceding words, making it particularly suited for tasks that involve text generation, rather than just understanding.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The fundamental idea behind GPT is to pre-train the model on a massive corpus of text in an unsupervised manner, and then fine-tune it on smaller, task-specific datasets to improve performance for particular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140982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432F7-5692-9075-9665-4C15B4232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F14C-F943-7C01-E55B-29FD9D7B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GPT Architecture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07073-58B6-3052-5001-61A15DAF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40" y="781533"/>
            <a:ext cx="3637221" cy="5456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AD5AE-E35E-86FF-51FE-32C58E10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21" y="513407"/>
            <a:ext cx="4409499" cy="57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3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A48E9-4188-73B1-BC07-1F7665F74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5159-75FE-7456-6587-05344E6E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GPT Architecture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0638D-139E-8D68-CFDC-2D3C5A4D8C10}"/>
              </a:ext>
            </a:extLst>
          </p:cNvPr>
          <p:cNvSpPr txBox="1"/>
          <p:nvPr/>
        </p:nvSpPr>
        <p:spPr>
          <a:xfrm>
            <a:off x="71120" y="690880"/>
            <a:ext cx="120497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Input Embeddings: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input to the GPT model is first tokenized and embedded into continuous vectors.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These vectors represent the individual tokens (words or </a:t>
            </a:r>
            <a:r>
              <a:rPr lang="en-US" sz="2400" dirty="0" err="1"/>
              <a:t>subwords</a:t>
            </a:r>
            <a:r>
              <a:rPr lang="en-US" sz="2400" dirty="0"/>
              <a:t>) and are fed into the Transformer decoder layers.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Positional Encoding: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Since the Transformer architecture does not inherently handle sequence order, GPT incorporates positional encodings to inject information about the order of tokens in the input sequence.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Self-Attention Mechanism: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Each token in the input attends to every other token in the sequence, enabling the model to understand context.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GPT employs masked self-attention, which prevents the model from "seeing" future tokens during training.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ensures the model generates text one token at a time, where each token is conditioned only on preceding tokens.</a:t>
            </a:r>
          </a:p>
        </p:txBody>
      </p:sp>
    </p:spTree>
    <p:extLst>
      <p:ext uri="{BB962C8B-B14F-4D97-AF65-F5344CB8AC3E}">
        <p14:creationId xmlns:p14="http://schemas.microsoft.com/office/powerpoint/2010/main" val="1247159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855F1-6381-A471-D28C-27922BDFD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4158-9C29-2748-1DD2-AA208B2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GPT Architecture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6F4A4-BF1D-3F2B-6230-B8A8632D2054}"/>
              </a:ext>
            </a:extLst>
          </p:cNvPr>
          <p:cNvSpPr txBox="1"/>
          <p:nvPr/>
        </p:nvSpPr>
        <p:spPr>
          <a:xfrm>
            <a:off x="142240" y="955040"/>
            <a:ext cx="1204976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Feedforward Neural Network (FFN):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After the attention mechanism, each token’s output is passed through a feedforward neural network, allowing the model to learn more complex representations of the input.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Residual Connections and Layer Normalization: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These techniques help stabilize training and allow gradients to flow more easily through the network, improving learning efficiency and preventing overfitting.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After this step, </a:t>
            </a:r>
            <a:r>
              <a:rPr lang="en-US" sz="2400" b="1" dirty="0"/>
              <a:t>each token now has a refined, contextualized embedding.</a:t>
            </a:r>
            <a:endParaRPr lang="en-US" sz="2400" dirty="0"/>
          </a:p>
          <a:p>
            <a:pPr algn="just"/>
            <a:endParaRPr lang="en-IN" sz="2400" dirty="0"/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Final Linear + Softmax (for output prediction)</a:t>
            </a:r>
          </a:p>
          <a:p>
            <a:pPr>
              <a:buNone/>
            </a:pPr>
            <a:r>
              <a:rPr lang="en-US" sz="2400" dirty="0"/>
              <a:t>After passing through all Transformer blocks: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linear layer</a:t>
            </a:r>
            <a:r>
              <a:rPr lang="en-US" sz="2400" dirty="0"/>
              <a:t> maps each token’s final embedding to vocabulary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softmax</a:t>
            </a:r>
            <a:r>
              <a:rPr lang="en-US" sz="2400" dirty="0"/>
              <a:t> layer produces probabilities for the </a:t>
            </a:r>
            <a:r>
              <a:rPr lang="en-US" sz="2400" b="1" dirty="0"/>
              <a:t>next token</a:t>
            </a:r>
            <a:r>
              <a:rPr lang="en-US" sz="2400" dirty="0"/>
              <a:t>.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44572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E0643-1230-5B77-9A60-5E0C106A6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D53F-20C3-69B8-6B9B-A2109AE8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Training Process: Unsupervised Pre-Training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EFA69-FE2D-0A82-2350-8D7E5573797E}"/>
              </a:ext>
            </a:extLst>
          </p:cNvPr>
          <p:cNvSpPr txBox="1"/>
          <p:nvPr/>
        </p:nvSpPr>
        <p:spPr>
          <a:xfrm>
            <a:off x="335280" y="1310640"/>
            <a:ext cx="11734800" cy="316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the pre-training phase, GPT is exposed to a massive, diverse dataset of text (e.g., books, websites, articles) without specific task labels.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model learns to predict the next word in a sentence using the objective of maximum likelihood estimation (MLE), which adjusts the model’s parameters to make the predicted words as close as possible to the actual words.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phase allows GPT to acquire a broad understanding of language structure, grammar, facts, and commonsense knowledge.</a:t>
            </a:r>
          </a:p>
        </p:txBody>
      </p:sp>
    </p:spTree>
    <p:extLst>
      <p:ext uri="{BB962C8B-B14F-4D97-AF65-F5344CB8AC3E}">
        <p14:creationId xmlns:p14="http://schemas.microsoft.com/office/powerpoint/2010/main" val="56213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89101-55DC-9E81-DE7F-B05076B8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694F-2FEF-095F-4A98-6352858F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4400" dirty="0">
                <a:solidFill>
                  <a:srgbClr val="0070C0"/>
                </a:solidFill>
              </a:rPr>
              <a:t>Static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A2CF-D893-8BA5-7973-C7B0D3CD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79" y="843280"/>
            <a:ext cx="11836401" cy="59334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Static embeddings</a:t>
            </a:r>
            <a:r>
              <a:rPr lang="en-US" sz="2200" dirty="0"/>
              <a:t> are a class of word embeddings in NLP where each word is represented by a </a:t>
            </a:r>
            <a:r>
              <a:rPr lang="en-US" sz="2200" dirty="0">
                <a:solidFill>
                  <a:srgbClr val="7030A0"/>
                </a:solidFill>
              </a:rPr>
              <a:t>fixed vector</a:t>
            </a:r>
            <a:r>
              <a:rPr lang="en-US" sz="2200" dirty="0"/>
              <a:t>, regardless of the </a:t>
            </a:r>
            <a:r>
              <a:rPr lang="en-US" sz="2200" dirty="0">
                <a:solidFill>
                  <a:srgbClr val="7030A0"/>
                </a:solidFill>
              </a:rPr>
              <a:t>context in which it is used</a:t>
            </a:r>
            <a:r>
              <a:rPr lang="en-US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Each </a:t>
            </a:r>
            <a:r>
              <a:rPr lang="en-US" sz="2200" dirty="0">
                <a:solidFill>
                  <a:srgbClr val="7030A0"/>
                </a:solidFill>
              </a:rPr>
              <a:t>word has one vector </a:t>
            </a:r>
            <a:r>
              <a:rPr lang="en-US" sz="2200" dirty="0"/>
              <a:t>that remains the same across </a:t>
            </a:r>
            <a:r>
              <a:rPr lang="en-US" sz="2200" dirty="0">
                <a:solidFill>
                  <a:srgbClr val="7030A0"/>
                </a:solidFill>
              </a:rPr>
              <a:t>all contexts</a:t>
            </a:r>
            <a:r>
              <a:rPr lang="en-US" sz="2200" dirty="0"/>
              <a:t>. For example, the word "bank" would have the same embedding whether it refers to a financial institution or a riverbank.</a:t>
            </a:r>
          </a:p>
          <a:p>
            <a:pPr>
              <a:buNone/>
            </a:pPr>
            <a:r>
              <a:rPr lang="en-US" sz="2400" b="1" dirty="0"/>
              <a:t>Models: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Word2Vec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GloVe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FastText</a:t>
            </a:r>
            <a:endParaRPr lang="en-US" sz="2400" dirty="0"/>
          </a:p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EB6D9-1E27-FDF4-6254-A8080BA113A9}"/>
              </a:ext>
            </a:extLst>
          </p:cNvPr>
          <p:cNvSpPr/>
          <p:nvPr/>
        </p:nvSpPr>
        <p:spPr>
          <a:xfrm>
            <a:off x="3429000" y="2367171"/>
            <a:ext cx="8763000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Ex: </a:t>
            </a:r>
            <a:r>
              <a:rPr lang="en-US" sz="2200" dirty="0"/>
              <a:t>Consider the word </a:t>
            </a:r>
            <a:r>
              <a:rPr lang="en-US" sz="2200" b="1" dirty="0">
                <a:solidFill>
                  <a:srgbClr val="FF0000"/>
                </a:solidFill>
              </a:rPr>
              <a:t>“bank”:</a:t>
            </a:r>
          </a:p>
          <a:p>
            <a:br>
              <a:rPr lang="en-US" sz="2200" dirty="0"/>
            </a:br>
            <a:r>
              <a:rPr lang="en-US" sz="2200" dirty="0"/>
              <a:t>“I deposited money in the </a:t>
            </a:r>
            <a:r>
              <a:rPr lang="en-US" sz="2200" dirty="0">
                <a:solidFill>
                  <a:srgbClr val="FF0000"/>
                </a:solidFill>
              </a:rPr>
              <a:t>bank</a:t>
            </a:r>
            <a:r>
              <a:rPr lang="en-US" sz="2200" dirty="0"/>
              <a:t>” → </a:t>
            </a:r>
            <a:r>
              <a:rPr lang="en-US" sz="2200" dirty="0" err="1"/>
              <a:t>bank_vector</a:t>
            </a:r>
            <a:r>
              <a:rPr lang="en-US" sz="2200" dirty="0"/>
              <a:t> = [0.2, -0.5, 0.8, …]</a:t>
            </a:r>
            <a:br>
              <a:rPr lang="en-US" sz="2200" dirty="0"/>
            </a:br>
            <a:r>
              <a:rPr lang="en-US" sz="2200" dirty="0"/>
              <a:t>“I sat by the river </a:t>
            </a:r>
            <a:r>
              <a:rPr lang="en-US" sz="2200" dirty="0">
                <a:solidFill>
                  <a:srgbClr val="FF0000"/>
                </a:solidFill>
              </a:rPr>
              <a:t>bank</a:t>
            </a:r>
            <a:r>
              <a:rPr lang="en-US" sz="2200" dirty="0"/>
              <a:t>” → </a:t>
            </a:r>
            <a:r>
              <a:rPr lang="en-US" sz="2200" dirty="0" err="1"/>
              <a:t>bank_vector</a:t>
            </a:r>
            <a:r>
              <a:rPr lang="en-US" sz="2200" dirty="0"/>
              <a:t> = [0.2, -0.5, 0.8, …]</a:t>
            </a:r>
          </a:p>
          <a:p>
            <a:r>
              <a:rPr lang="en-US" sz="2200" dirty="0"/>
              <a:t>In static </a:t>
            </a:r>
            <a:r>
              <a:rPr lang="en-US" sz="2200" dirty="0" err="1"/>
              <a:t>embeddings</a:t>
            </a:r>
            <a:r>
              <a:rPr lang="en-US" sz="2200" dirty="0"/>
              <a:t>, both instances of “bank” would have the </a:t>
            </a:r>
            <a:r>
              <a:rPr lang="en-US" sz="2200" dirty="0">
                <a:solidFill>
                  <a:srgbClr val="FF0000"/>
                </a:solidFill>
              </a:rPr>
              <a:t>same vector</a:t>
            </a:r>
            <a:r>
              <a:rPr lang="en-US" sz="2200" dirty="0"/>
              <a:t>, despite their </a:t>
            </a:r>
            <a:r>
              <a:rPr lang="en-US" sz="2200" dirty="0">
                <a:solidFill>
                  <a:srgbClr val="FF0000"/>
                </a:solidFill>
              </a:rPr>
              <a:t>different meanings</a:t>
            </a:r>
            <a:r>
              <a:rPr lang="en-US" sz="2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7DE89-4B15-CC02-8FD9-311BD89E1E1D}"/>
              </a:ext>
            </a:extLst>
          </p:cNvPr>
          <p:cNvSpPr txBox="1"/>
          <p:nvPr/>
        </p:nvSpPr>
        <p:spPr>
          <a:xfrm>
            <a:off x="0" y="4653062"/>
            <a:ext cx="11836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No Context Awareness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word has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only one meaning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no matter the sentence.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➤ "bat" in "cricket bat" and "bat flew" = same vector (which is wrong).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Cannot Handle Polysemy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Polysemy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words with multiple meanings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Static embeddings treat them as the same.</a:t>
            </a:r>
          </a:p>
        </p:txBody>
      </p:sp>
    </p:spTree>
    <p:extLst>
      <p:ext uri="{BB962C8B-B14F-4D97-AF65-F5344CB8AC3E}">
        <p14:creationId xmlns:p14="http://schemas.microsoft.com/office/powerpoint/2010/main" val="1278595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09AF5-3065-01BF-6F9B-2D8E079C1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5519-D0BF-4C67-97D1-BD80DCA6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1280"/>
            <a:ext cx="1184656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Supervised Fine-Tuning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75886-CFCB-3D02-34DD-1937035ADBC1}"/>
              </a:ext>
            </a:extLst>
          </p:cNvPr>
          <p:cNvSpPr txBox="1"/>
          <p:nvPr/>
        </p:nvSpPr>
        <p:spPr>
          <a:xfrm>
            <a:off x="335280" y="1056640"/>
            <a:ext cx="11734800" cy="316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Fine-tuning is a process that refines pre-trained models like GPT for specific tasks by adjusting the model's parameters based on task-specific data. </a:t>
            </a:r>
            <a:endParaRPr lang="en-US" sz="24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After pre-training, GPT is fine-tuned on a smaller, labeled dataset for specific downstream tasks, such as sentiment analysis, question-answering, or summarization.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involves adjusting the model's parameters based on task-specific data, enhancing its performance, and enabling it to handle particular applications with greater precision and efficiency.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5939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4480" y="82587"/>
            <a:ext cx="8287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Compare ELMO, BERT &amp; GPT word embedding's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863600"/>
            <a:ext cx="11643360" cy="5911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495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8486" y="471056"/>
            <a:ext cx="8924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Compare Pretrained LMs:  </a:t>
            </a:r>
            <a:r>
              <a:rPr lang="en-US" sz="3600" b="1" dirty="0" err="1">
                <a:solidFill>
                  <a:srgbClr val="FF0000"/>
                </a:solidFill>
              </a:rPr>
              <a:t>ELMo</a:t>
            </a:r>
            <a:r>
              <a:rPr lang="en-US" sz="3600" b="1" dirty="0">
                <a:solidFill>
                  <a:srgbClr val="FF0000"/>
                </a:solidFill>
              </a:rPr>
              <a:t>, BERT &amp; GPT 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8316" y="1981200"/>
            <a:ext cx="2269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1. Model Architecture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743200"/>
          <a:ext cx="8534400" cy="238521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ELMo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61">
                <a:tc>
                  <a:txBody>
                    <a:bodyPr/>
                    <a:lstStyle/>
                    <a:p>
                      <a:r>
                        <a:rPr lang="en-IN"/>
                        <a:t>Base Architecture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Bi-directional LSTM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Transformer (Encoder 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Transformer (Decoder 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61">
                <a:tc>
                  <a:txBody>
                    <a:bodyPr/>
                    <a:lstStyle/>
                    <a:p>
                      <a:r>
                        <a:rPr lang="en-IN"/>
                        <a:t>Directionality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Bi-directional (via LSTM)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Deeply bidirectional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Uni-directional (left to right)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861">
                <a:tc>
                  <a:txBody>
                    <a:bodyPr/>
                    <a:lstStyle/>
                    <a:p>
                      <a:r>
                        <a:rPr lang="en-IN"/>
                        <a:t>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2-layer BiLSTM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Typically 12 (Base) or 24 (Large)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Varies (GPT-2: 12-48 layers)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 descr="https://miro.medium.com/v2/resize:fit:700/1*vsHLTyAb3bHeWiQAxM8T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5149736"/>
            <a:ext cx="6629399" cy="168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83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8316" y="471056"/>
            <a:ext cx="7086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Pretrained LMs:  </a:t>
            </a:r>
            <a:r>
              <a:rPr lang="en-US" sz="3600" b="1" dirty="0" err="1">
                <a:solidFill>
                  <a:srgbClr val="FF0000"/>
                </a:solidFill>
              </a:rPr>
              <a:t>ELMo</a:t>
            </a:r>
            <a:r>
              <a:rPr lang="en-US" sz="3600" b="1" dirty="0">
                <a:solidFill>
                  <a:srgbClr val="FF0000"/>
                </a:solidFill>
              </a:rPr>
              <a:t>, BERT &amp; GPT 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1" y="2133600"/>
            <a:ext cx="2688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2. Pretraining Objective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2743200"/>
          <a:ext cx="8534400" cy="223821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ELMo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61"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Modeling (forward &amp; backward separately)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Masked Language Modeling (MLM) + Next Sentence Prediction (NSP)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Causal Language </a:t>
                      </a:r>
                      <a:r>
                        <a:rPr lang="en-IN" dirty="0" err="1"/>
                        <a:t>Modeling</a:t>
                      </a:r>
                      <a:r>
                        <a:rPr lang="en-IN" dirty="0"/>
                        <a:t> (CLM)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61">
                <a:tc>
                  <a:txBody>
                    <a:bodyPr/>
                    <a:lstStyle/>
                    <a:p>
                      <a:r>
                        <a:rPr lang="en-US" dirty="0"/>
                        <a:t>Context type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Contextual (sentence-level)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 bidirectional 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left to right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965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8316" y="471056"/>
            <a:ext cx="7086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Pretrained LMs:  </a:t>
            </a:r>
            <a:r>
              <a:rPr lang="en-US" sz="3600" b="1" dirty="0" err="1">
                <a:solidFill>
                  <a:srgbClr val="FF0000"/>
                </a:solidFill>
              </a:rPr>
              <a:t>ELMo</a:t>
            </a:r>
            <a:r>
              <a:rPr lang="en-US" sz="3600" b="1" dirty="0">
                <a:solidFill>
                  <a:srgbClr val="FF0000"/>
                </a:solidFill>
              </a:rPr>
              <a:t>, BERT &amp; GPT 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2362200"/>
            <a:ext cx="197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3. Pretraining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124201"/>
          <a:ext cx="8534400" cy="1717357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ELMo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61"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Billion Word Benchmark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BooksCorpus</a:t>
                      </a:r>
                      <a:r>
                        <a:rPr lang="en-IN" dirty="0"/>
                        <a:t> + English Wikipedia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BookCorpus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WebText</a:t>
                      </a:r>
                      <a:r>
                        <a:rPr lang="en-IN" dirty="0"/>
                        <a:t> (for GPT-2)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61"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Billion 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~3.3B 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~40GB (GPT-2), more for GPT-3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78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F1717-7BB8-654B-E6CE-E29BF33E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6E73B1-8C7B-2E74-5675-E433C84ADF77}"/>
              </a:ext>
            </a:extLst>
          </p:cNvPr>
          <p:cNvSpPr/>
          <p:nvPr/>
        </p:nvSpPr>
        <p:spPr>
          <a:xfrm>
            <a:off x="1692396" y="166256"/>
            <a:ext cx="9158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Applications of NLP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AE500-70DB-3148-D816-519CF2B1AFB8}"/>
              </a:ext>
            </a:extLst>
          </p:cNvPr>
          <p:cNvSpPr txBox="1"/>
          <p:nvPr/>
        </p:nvSpPr>
        <p:spPr>
          <a:xfrm>
            <a:off x="1330960" y="140269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ea typeface="Calibri" panose="020F0502020204030204" pitchFamily="34" charset="0"/>
              </a:rPr>
              <a:t>Sentiment Analysis</a:t>
            </a:r>
            <a:endParaRPr lang="en-IN" sz="2400" dirty="0"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ea typeface="Calibri" panose="020F0502020204030204" pitchFamily="34" charset="0"/>
              </a:rPr>
              <a:t>Question and Answering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ea typeface="Calibri" panose="020F0502020204030204" pitchFamily="34" charset="0"/>
              </a:rPr>
              <a:t>Information retrieval</a:t>
            </a:r>
            <a:endParaRPr lang="en-IN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33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6283E-4123-4985-0F8A-35D11EC3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5E2627-1C74-8ABB-4F05-D73587FF4231}"/>
              </a:ext>
            </a:extLst>
          </p:cNvPr>
          <p:cNvSpPr/>
          <p:nvPr/>
        </p:nvSpPr>
        <p:spPr>
          <a:xfrm>
            <a:off x="1692396" y="0"/>
            <a:ext cx="9158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Sentiment Analysis</a:t>
            </a:r>
            <a:endParaRPr lang="en-IN" sz="3600" dirty="0">
              <a:solidFill>
                <a:srgbClr val="0070C0"/>
              </a:solidFill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021B-C60F-369B-DF29-10110FF3C9BC}"/>
              </a:ext>
            </a:extLst>
          </p:cNvPr>
          <p:cNvSpPr txBox="1"/>
          <p:nvPr/>
        </p:nvSpPr>
        <p:spPr>
          <a:xfrm>
            <a:off x="294640" y="833735"/>
            <a:ext cx="1160272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Sentiment classification (also known as sentiment analysis) is the process of determining the emotional tone behind a body of text.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It’s commonly used to understand opinions, reviews, or customer feedback. Here are the main steps involved: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</a:endParaRPr>
          </a:p>
          <a:p>
            <a:pPr>
              <a:buNone/>
            </a:pPr>
            <a:r>
              <a:rPr lang="en-US" sz="2400" b="1" dirty="0"/>
              <a:t>1. Data Collection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Collect textual data along with sentiment labels (e.g., positive, negative, neutral).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Sources: IMDb, Twitter, product reviews, customer feedback.</a:t>
            </a:r>
          </a:p>
          <a:p>
            <a:pPr algn="just"/>
            <a:endParaRPr lang="en-US" sz="2400" dirty="0">
              <a:ea typeface="Calibri" panose="020F0502020204030204" pitchFamily="34" charset="0"/>
            </a:endParaRPr>
          </a:p>
          <a:p>
            <a:pPr>
              <a:buNone/>
            </a:pPr>
            <a:r>
              <a:rPr lang="en-US" sz="2400" b="1" dirty="0"/>
              <a:t>2. Text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Clean and normalize the text: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Lowercasing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Removing punctuation, numbers, HTML tags,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Tokenization (splitting into words or </a:t>
            </a:r>
            <a:r>
              <a:rPr lang="en-US" sz="2400" dirty="0" err="1"/>
              <a:t>subwords</a:t>
            </a:r>
            <a:r>
              <a:rPr lang="en-US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Stop-word removal (optional)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Lemmatization or stemming (optional for classical ML)</a:t>
            </a:r>
          </a:p>
          <a:p>
            <a:pPr algn="just"/>
            <a:endParaRPr lang="en-IN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69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D1AC2-28A1-2281-C005-CF857EA9C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6CBDCC-AD1F-2507-6138-ABC32FF07310}"/>
              </a:ext>
            </a:extLst>
          </p:cNvPr>
          <p:cNvSpPr/>
          <p:nvPr/>
        </p:nvSpPr>
        <p:spPr>
          <a:xfrm>
            <a:off x="1692396" y="0"/>
            <a:ext cx="9158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Sentiment Analysis</a:t>
            </a:r>
            <a:endParaRPr lang="en-IN" sz="3600" dirty="0">
              <a:solidFill>
                <a:srgbClr val="0070C0"/>
              </a:solidFill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BD954-73AA-F4C9-7071-4EB03C66BA07}"/>
              </a:ext>
            </a:extLst>
          </p:cNvPr>
          <p:cNvSpPr txBox="1"/>
          <p:nvPr/>
        </p:nvSpPr>
        <p:spPr>
          <a:xfrm>
            <a:off x="114678" y="487025"/>
            <a:ext cx="1160272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3. Text Representation</a:t>
            </a:r>
          </a:p>
          <a:p>
            <a:pPr lvl="1"/>
            <a:r>
              <a:rPr lang="en-US" sz="2400" dirty="0"/>
              <a:t>You need to convert text into numerical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Traditional Methods</a:t>
            </a:r>
            <a:r>
              <a:rPr lang="en-US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Bag of Words (BoW),TF-IDF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Deep Learning</a:t>
            </a:r>
            <a:r>
              <a:rPr lang="en-US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Word Embeddings (Word2Vec, GloVe)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Transformer-based (BERT, </a:t>
            </a:r>
            <a:r>
              <a:rPr lang="en-US" sz="2400" dirty="0" err="1"/>
              <a:t>RoBERTa</a:t>
            </a:r>
            <a:r>
              <a:rPr lang="en-US" sz="2400" dirty="0"/>
              <a:t>, etc.)</a:t>
            </a:r>
          </a:p>
          <a:p>
            <a:pPr>
              <a:buNone/>
            </a:pPr>
            <a:r>
              <a:rPr lang="en-IN" sz="2400" b="1" dirty="0"/>
              <a:t>4. Model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/>
              <a:t>Traditional ML Models</a:t>
            </a:r>
            <a:r>
              <a:rPr lang="en-IN" sz="2400" dirty="0"/>
              <a:t>: Naive Bayes, SVM, 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/>
              <a:t>Deep Learning Models</a:t>
            </a:r>
            <a:r>
              <a:rPr lang="en-IN" sz="2400" dirty="0"/>
              <a:t>: LSTM, GRU, CNN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/>
              <a:t>Transformer Models</a:t>
            </a:r>
            <a:r>
              <a:rPr lang="en-IN" sz="2400" dirty="0"/>
              <a:t>: BERT</a:t>
            </a:r>
          </a:p>
          <a:p>
            <a:pPr>
              <a:buNone/>
            </a:pPr>
            <a:r>
              <a:rPr lang="en-IN" sz="2400" b="1" dirty="0"/>
              <a:t>5. Model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Split data into train/validation/test 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Train the model using labelled data.</a:t>
            </a:r>
          </a:p>
          <a:p>
            <a:pPr>
              <a:buNone/>
            </a:pPr>
            <a:r>
              <a:rPr lang="en-US" sz="2400" b="1" dirty="0"/>
              <a:t>6. Prediction (Inference)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Feed new text to the trained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Get sentiment prediction (positive, negative, etc.)</a:t>
            </a:r>
          </a:p>
        </p:txBody>
      </p:sp>
    </p:spTree>
    <p:extLst>
      <p:ext uri="{BB962C8B-B14F-4D97-AF65-F5344CB8AC3E}">
        <p14:creationId xmlns:p14="http://schemas.microsoft.com/office/powerpoint/2010/main" val="4237598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DF275-D4FB-0BCA-DA2A-252936B70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0DF764-03C2-255E-1090-582326C80F7A}"/>
              </a:ext>
            </a:extLst>
          </p:cNvPr>
          <p:cNvSpPr/>
          <p:nvPr/>
        </p:nvSpPr>
        <p:spPr>
          <a:xfrm>
            <a:off x="883920" y="0"/>
            <a:ext cx="11189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Sentiment Analysis </a:t>
            </a:r>
            <a:r>
              <a:rPr lang="en-US" sz="3600" dirty="0">
                <a:solidFill>
                  <a:srgbClr val="0070C0"/>
                </a:solidFill>
              </a:rPr>
              <a:t>using Pre-trained BERT Model</a:t>
            </a:r>
            <a:endParaRPr lang="en-US" sz="160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0C32A-D38E-491D-CDD6-17622551A040}"/>
              </a:ext>
            </a:extLst>
          </p:cNvPr>
          <p:cNvSpPr txBox="1"/>
          <p:nvPr/>
        </p:nvSpPr>
        <p:spPr>
          <a:xfrm>
            <a:off x="0" y="646331"/>
            <a:ext cx="110845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transformers </a:t>
            </a:r>
            <a:r>
              <a:rPr lang="en-IN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pipeline</a:t>
            </a:r>
          </a:p>
          <a:p>
            <a:pPr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Load sentiment analysis pipeline with a BERT model</a:t>
            </a:r>
            <a:endParaRPr lang="en-IN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sentiment_pipeline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pipeline(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"sentiment-analysis"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model=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nlptown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IN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bert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-base-multilingual-uncased-sentiment"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texts = [</a:t>
            </a:r>
          </a:p>
          <a:p>
            <a:pPr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"I absolutely loved this movie! It was fantastic."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"The product quality is terrible and the customer service is worse."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"It's okay, not the best but not the worst either."</a:t>
            </a:r>
            <a:endParaRPr lang="en-IN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Analyze each text</a:t>
            </a:r>
            <a:endParaRPr lang="en-IN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text </a:t>
            </a:r>
            <a:r>
              <a:rPr lang="en-IN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texts:</a:t>
            </a:r>
          </a:p>
          <a:p>
            <a:pPr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result = </a:t>
            </a:r>
            <a:r>
              <a:rPr lang="en-IN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sentiment_pipeline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(text)[</a:t>
            </a:r>
            <a:r>
              <a:rPr lang="en-IN" b="0" dirty="0">
                <a:solidFill>
                  <a:srgbClr val="11664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IN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"Text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{text}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IN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"Sentiment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{result[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'label'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]}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(Confidence: 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{result[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'score'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IN" b="0" dirty="0">
                <a:solidFill>
                  <a:srgbClr val="11664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:.2f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IN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)\n"</a:t>
            </a:r>
            <a:r>
              <a:rPr lang="en-IN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4395B-CE1D-A852-B598-5C3FBE07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12" y="5724644"/>
            <a:ext cx="5600988" cy="11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BFF1-3BA9-1613-71B9-9B5F51C1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F506C4-43D8-97AA-5357-39C7EB3EDFC9}"/>
              </a:ext>
            </a:extLst>
          </p:cNvPr>
          <p:cNvSpPr/>
          <p:nvPr/>
        </p:nvSpPr>
        <p:spPr>
          <a:xfrm>
            <a:off x="1692396" y="0"/>
            <a:ext cx="9158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Question Answering (Q&amp;A)</a:t>
            </a:r>
            <a:endParaRPr lang="en-IN" sz="3600" dirty="0">
              <a:solidFill>
                <a:srgbClr val="0070C0"/>
              </a:solidFill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EDE7E-4153-A77F-86CC-16407E535D07}"/>
              </a:ext>
            </a:extLst>
          </p:cNvPr>
          <p:cNvSpPr txBox="1"/>
          <p:nvPr/>
        </p:nvSpPr>
        <p:spPr>
          <a:xfrm>
            <a:off x="294640" y="823575"/>
            <a:ext cx="11785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Question Answering (Q&amp;A)</a:t>
            </a:r>
            <a:r>
              <a:rPr lang="en-US" sz="2400" dirty="0"/>
              <a:t> is a system designed to automatically answer questions posed in natural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Unlike basic search engines that return documents, QA systems try to </a:t>
            </a:r>
            <a:r>
              <a:rPr lang="en-US" sz="2400" b="1" dirty="0"/>
              <a:t>return direct answers</a:t>
            </a:r>
            <a:r>
              <a:rPr lang="en-US" sz="2400" dirty="0"/>
              <a:t>.</a:t>
            </a:r>
          </a:p>
          <a:p>
            <a:pPr algn="just"/>
            <a:endParaRPr lang="en-US" sz="2400" b="1" dirty="0">
              <a:solidFill>
                <a:srgbClr val="FF0000"/>
              </a:solidFill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Components of a QA System</a:t>
            </a:r>
          </a:p>
          <a:p>
            <a:pPr>
              <a:buNone/>
            </a:pPr>
            <a:r>
              <a:rPr lang="en-US" sz="2400" b="1" dirty="0"/>
              <a:t>Question Processing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Tokenization, POS tagging, NER, dependency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Determine question type (who, what, where, etc.)</a:t>
            </a:r>
          </a:p>
          <a:p>
            <a:pPr>
              <a:buNone/>
            </a:pPr>
            <a:r>
              <a:rPr lang="en-US" sz="2400" b="1" dirty="0"/>
              <a:t>Context Processing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Preprocess the context (tokenization, sentence splitting, etc.).</a:t>
            </a:r>
          </a:p>
          <a:p>
            <a:pPr>
              <a:buNone/>
            </a:pPr>
            <a:r>
              <a:rPr lang="en-US" sz="2400" b="1" dirty="0"/>
              <a:t>Answer Extraction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 a span from the document or passage.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models (like BERT, </a:t>
            </a:r>
            <a:r>
              <a:rPr lang="en-US" sz="2400" dirty="0" err="1"/>
              <a:t>RoBERTa</a:t>
            </a:r>
            <a:r>
              <a:rPr lang="en-US" sz="2400" dirty="0"/>
              <a:t>) to identify the span of text in the context that answers the question.</a:t>
            </a:r>
          </a:p>
        </p:txBody>
      </p:sp>
    </p:spTree>
    <p:extLst>
      <p:ext uri="{BB962C8B-B14F-4D97-AF65-F5344CB8AC3E}">
        <p14:creationId xmlns:p14="http://schemas.microsoft.com/office/powerpoint/2010/main" val="262946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CE223-2305-3E31-57FF-1F07C605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272F-59AF-5C67-87D0-5B1FC0F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Contextualized word embeddings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08D9-92F6-0FA5-11AD-B5D0427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79" y="843280"/>
            <a:ext cx="11836401" cy="5933440"/>
          </a:xfrm>
        </p:spPr>
        <p:txBody>
          <a:bodyPr>
            <a:noAutofit/>
          </a:bodyPr>
          <a:lstStyle/>
          <a:p>
            <a:r>
              <a:rPr lang="en-US" sz="2400" b="1" dirty="0"/>
              <a:t>Contextualized word embeddings</a:t>
            </a:r>
            <a:r>
              <a:rPr lang="en-US" sz="2400" dirty="0"/>
              <a:t> are word vectors that </a:t>
            </a:r>
            <a:r>
              <a:rPr lang="en-US" sz="2400" b="1" dirty="0"/>
              <a:t>change depending on the context</a:t>
            </a:r>
            <a:r>
              <a:rPr lang="en-US" sz="2400" dirty="0"/>
              <a:t> a word appears in.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same word</a:t>
            </a:r>
            <a:r>
              <a:rPr lang="en-US" sz="2400" dirty="0"/>
              <a:t> will have </a:t>
            </a:r>
            <a:r>
              <a:rPr lang="en-US" sz="2400" b="1" dirty="0"/>
              <a:t>different vectors</a:t>
            </a:r>
            <a:r>
              <a:rPr lang="en-US" sz="2400" dirty="0"/>
              <a:t> if it's used in </a:t>
            </a:r>
            <a:r>
              <a:rPr lang="en-US" sz="2400" b="1" dirty="0"/>
              <a:t>different sentences</a:t>
            </a:r>
            <a:r>
              <a:rPr lang="en-US" sz="2400" dirty="0"/>
              <a:t> or </a:t>
            </a:r>
            <a:r>
              <a:rPr lang="en-US" sz="2400" b="1" dirty="0"/>
              <a:t>different meanings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Characteristics: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Context-dependent</a:t>
            </a:r>
            <a:r>
              <a:rPr lang="en-US" sz="2400" dirty="0"/>
              <a:t>: The embedding of a word is influenced by the words around it, meaning the same word can have different embeddings in different sentences.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the word </a:t>
            </a:r>
            <a:r>
              <a:rPr lang="en-US" b="1" dirty="0"/>
              <a:t>"bank"</a:t>
            </a:r>
            <a:r>
              <a:rPr lang="en-US" dirty="0"/>
              <a:t> will have a different embedding when it appears in the sentence "I went to the bank to deposit money" versus "I sat on the bank of the river."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Dynamic Computation</a:t>
            </a:r>
            <a:r>
              <a:rPr lang="en-US" sz="2400" dirty="0"/>
              <a:t>: Embeddings are computed using deep neural networks (such as transformers), which take the full context into account.</a:t>
            </a:r>
          </a:p>
          <a:p>
            <a:r>
              <a:rPr lang="en-US" sz="2400" dirty="0"/>
              <a:t>Handles polysemy (words with multiple meanings) effectively.</a:t>
            </a:r>
          </a:p>
        </p:txBody>
      </p:sp>
    </p:spTree>
    <p:extLst>
      <p:ext uri="{BB962C8B-B14F-4D97-AF65-F5344CB8AC3E}">
        <p14:creationId xmlns:p14="http://schemas.microsoft.com/office/powerpoint/2010/main" val="1967717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DD328-7C8D-6FDA-3438-06C3037FC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7EBF6A-0481-CC83-69B6-0426EBE9CB48}"/>
              </a:ext>
            </a:extLst>
          </p:cNvPr>
          <p:cNvSpPr/>
          <p:nvPr/>
        </p:nvSpPr>
        <p:spPr>
          <a:xfrm>
            <a:off x="95151" y="0"/>
            <a:ext cx="12001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Question Answering (Q&amp;A) using Pre-trained BERT Model</a:t>
            </a:r>
            <a:endParaRPr lang="en-IN" sz="3600" dirty="0">
              <a:solidFill>
                <a:srgbClr val="0070C0"/>
              </a:solidFill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4EACB-AC39-02F3-7EAD-13DB3F936415}"/>
              </a:ext>
            </a:extLst>
          </p:cNvPr>
          <p:cNvSpPr txBox="1"/>
          <p:nvPr/>
        </p:nvSpPr>
        <p:spPr>
          <a:xfrm>
            <a:off x="294640" y="823575"/>
            <a:ext cx="1160272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transformers import pipeline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chemeClr val="accent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Load a question-answering pipeline using a BERT model trained on </a:t>
            </a:r>
            <a:r>
              <a:rPr lang="en-US" sz="1600" b="0" dirty="0" err="1">
                <a:solidFill>
                  <a:schemeClr val="accent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SQuAD</a:t>
            </a:r>
            <a:endParaRPr lang="en-US" sz="1600" b="0" dirty="0">
              <a:solidFill>
                <a:schemeClr val="accent6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qa_pipeline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pipeline("question-answering", model="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-large-uncased-whole-word-masking-finetuned-squad")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context = """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Nile River is the longest river in the world, flowing through northeastern Africa for over 6,600 kilometers.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is a vital water source for Egypt and Sudan. The river has two major tributaries: the White Nile and the Blue Nile.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White Nile is considered to be the headwaters and primary stream of the Nile itself.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"""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question = "What is the longest river in the world?"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chemeClr val="accent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Run the QA model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qa_pipeline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'context': context,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'question': question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})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print("Answer:", result['answer'])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print("Score:", result['score'])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05722-8F84-23DD-C8B0-94C4D059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21" y="5661651"/>
            <a:ext cx="6215528" cy="10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91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32C3-89C4-24E2-2F8B-23060FF8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7EE9AD-4BDB-5C40-3249-EB072B8D2EE4}"/>
              </a:ext>
            </a:extLst>
          </p:cNvPr>
          <p:cNvSpPr/>
          <p:nvPr/>
        </p:nvSpPr>
        <p:spPr>
          <a:xfrm>
            <a:off x="95151" y="0"/>
            <a:ext cx="12001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70C0"/>
                </a:solidFill>
              </a:rPr>
              <a:t>Information Retrieval</a:t>
            </a:r>
            <a:endParaRPr lang="en-IN" sz="3600" dirty="0">
              <a:solidFill>
                <a:srgbClr val="0070C0"/>
              </a:solidFill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F43F-ABAA-7BF7-4CA5-7AAF4A46BC27}"/>
              </a:ext>
            </a:extLst>
          </p:cNvPr>
          <p:cNvSpPr txBox="1"/>
          <p:nvPr/>
        </p:nvSpPr>
        <p:spPr>
          <a:xfrm>
            <a:off x="294640" y="823575"/>
            <a:ext cx="11602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21416"/>
                </a:solidFill>
                <a:effectLst/>
              </a:rPr>
              <a:t>An Information Retrieval (IR) system is a software-based framework designed to efficiently and effectively retrieve relevant information from a collection of data or documents in response to user queries.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21416"/>
                </a:solidFill>
                <a:effectLst/>
              </a:rPr>
              <a:t>These systems are integral to various applications, such as search engines, recommendation systems, document management systems, and chatbots.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83838"/>
                </a:solidFill>
                <a:effectLst/>
              </a:rPr>
              <a:t>Google Search</a:t>
            </a:r>
            <a:r>
              <a:rPr lang="en-US" sz="2400" b="0" i="0" dirty="0">
                <a:solidFill>
                  <a:srgbClr val="383838"/>
                </a:solidFill>
                <a:effectLst/>
              </a:rPr>
              <a:t> is the most famous example of information retrieval.</a:t>
            </a:r>
            <a:endParaRPr lang="en-US" sz="2400" dirty="0">
              <a:solidFill>
                <a:srgbClr val="383838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7BA22-3058-AEA0-6D34-F146F135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64" y="3008144"/>
            <a:ext cx="8229076" cy="38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4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6A90B-23CE-C4DA-B694-8239534C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6F10FD-9E74-1D59-0DFF-4E3ACB9C5797}"/>
              </a:ext>
            </a:extLst>
          </p:cNvPr>
          <p:cNvSpPr/>
          <p:nvPr/>
        </p:nvSpPr>
        <p:spPr>
          <a:xfrm>
            <a:off x="95151" y="0"/>
            <a:ext cx="12001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70C0"/>
                </a:solidFill>
              </a:rPr>
              <a:t>Information Retrieval</a:t>
            </a:r>
            <a:endParaRPr lang="en-IN" sz="3600" dirty="0">
              <a:solidFill>
                <a:srgbClr val="0070C0"/>
              </a:solidFill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D1819-328F-6D10-AC35-693AF3731581}"/>
              </a:ext>
            </a:extLst>
          </p:cNvPr>
          <p:cNvSpPr txBox="1"/>
          <p:nvPr/>
        </p:nvSpPr>
        <p:spPr>
          <a:xfrm>
            <a:off x="95151" y="646331"/>
            <a:ext cx="116027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1" i="0" dirty="0">
                <a:solidFill>
                  <a:srgbClr val="FF0000"/>
                </a:solidFill>
                <a:effectLst/>
              </a:rPr>
              <a:t>Indexing: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Indexing</a:t>
            </a:r>
            <a:r>
              <a:rPr lang="en-US" sz="2400" b="0" i="0" dirty="0">
                <a:effectLst/>
              </a:rPr>
              <a:t> processes a collection of documents and builds a table that associates each term (word) in a vocabulary with the set of items from the collection in which it occurs.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 This type of table is called an “inverted” index,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make searching efficient, IR systems build an </a:t>
            </a:r>
            <a:r>
              <a:rPr lang="en-US" sz="2400" b="1" dirty="0"/>
              <a:t>inverted index</a:t>
            </a:r>
            <a:r>
              <a:rPr lang="en-US" sz="2400" dirty="0"/>
              <a:t>, which maps </a:t>
            </a:r>
            <a:r>
              <a:rPr lang="en-US" sz="2400" b="1" dirty="0"/>
              <a:t>terms to documents</a:t>
            </a:r>
            <a:r>
              <a:rPr lang="en-US" sz="2400" dirty="0"/>
              <a:t> containing them.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allows for fast lookup and ranking.</a:t>
            </a:r>
          </a:p>
          <a:p>
            <a:pPr algn="just"/>
            <a:endParaRPr lang="en-US" sz="2400" dirty="0">
              <a:solidFill>
                <a:srgbClr val="373D3F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Inverted Index Example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Page1: "Machine learning is fun"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Page2: "Learning is essential"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Page3: "Deep learning with Python“</a:t>
            </a:r>
            <a:endParaRPr lang="en-US" sz="2400" dirty="0">
              <a:solidFill>
                <a:srgbClr val="373D3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B369F9-026D-128D-909E-14BAA4FA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76" y="2844800"/>
            <a:ext cx="6401424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16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EEEA4-5DAC-03E8-DA6A-3AE323127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1E78E6-0CEC-2164-A097-8F592B866AD5}"/>
              </a:ext>
            </a:extLst>
          </p:cNvPr>
          <p:cNvSpPr/>
          <p:nvPr/>
        </p:nvSpPr>
        <p:spPr>
          <a:xfrm>
            <a:off x="95151" y="0"/>
            <a:ext cx="12001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Information Retrieval</a:t>
            </a:r>
            <a:endParaRPr lang="en-IN" sz="3600" dirty="0">
              <a:solidFill>
                <a:schemeClr val="accent1"/>
              </a:solidFill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460CF-CB6A-22FA-EB15-A1E44E148A3E}"/>
              </a:ext>
            </a:extLst>
          </p:cNvPr>
          <p:cNvSpPr txBox="1"/>
          <p:nvPr/>
        </p:nvSpPr>
        <p:spPr>
          <a:xfrm>
            <a:off x="294640" y="732135"/>
            <a:ext cx="11802209" cy="654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1" i="0" dirty="0">
                <a:solidFill>
                  <a:srgbClr val="FF0000"/>
                </a:solidFill>
                <a:effectLst/>
              </a:rPr>
              <a:t>Search/Matching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1" dirty="0"/>
              <a:t>searching</a:t>
            </a:r>
            <a:r>
              <a:rPr lang="en-US" sz="2300" dirty="0"/>
              <a:t> and </a:t>
            </a:r>
            <a:r>
              <a:rPr lang="en-US" sz="2300" b="1" dirty="0"/>
              <a:t>matching</a:t>
            </a:r>
            <a:r>
              <a:rPr lang="en-US" sz="2300" dirty="0"/>
              <a:t> are fundamental operations that help users find relevant documents or information from a large collection.</a:t>
            </a:r>
            <a:endParaRPr lang="en-US" sz="2300" b="1" i="0" dirty="0"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1" dirty="0"/>
              <a:t>Searching</a:t>
            </a:r>
            <a:r>
              <a:rPr lang="en-US" sz="2300" dirty="0"/>
              <a:t> refers to the process where a user submits a </a:t>
            </a:r>
            <a:r>
              <a:rPr lang="en-US" sz="2300" b="1" dirty="0"/>
              <a:t>query</a:t>
            </a:r>
            <a:r>
              <a:rPr lang="en-US" sz="2300" dirty="0"/>
              <a:t>, and the IR system returns a list of relevant documents ranked by relevance.</a:t>
            </a:r>
          </a:p>
          <a:p>
            <a:pPr algn="just"/>
            <a:r>
              <a:rPr lang="en-IN" sz="2300" dirty="0">
                <a:solidFill>
                  <a:srgbClr val="C00000"/>
                </a:solidFill>
              </a:rPr>
              <a:t>Common Search Models:</a:t>
            </a:r>
          </a:p>
          <a:p>
            <a:pPr>
              <a:buNone/>
            </a:pPr>
            <a:r>
              <a:rPr lang="en-US" sz="2300" b="1" dirty="0"/>
              <a:t>Boolean Model</a:t>
            </a:r>
            <a:r>
              <a:rPr lang="en-US" sz="23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Uses logical operators (AND, OR, NOT) on keywords.</a:t>
            </a:r>
          </a:p>
          <a:p>
            <a:pPr algn="just"/>
            <a:r>
              <a:rPr lang="en-IN" sz="2300" b="1" dirty="0"/>
              <a:t>Vector Space Model (VSM)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300" dirty="0"/>
              <a:t>Represents documents and queries as vectors in a multi-dimensional space.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300" dirty="0"/>
              <a:t>Relevance is computed using </a:t>
            </a:r>
            <a:r>
              <a:rPr lang="en-IN" sz="2300" b="1" dirty="0"/>
              <a:t>cosine similarity</a:t>
            </a:r>
            <a:r>
              <a:rPr lang="en-IN" sz="2300" dirty="0"/>
              <a:t> between query and document vectors.</a:t>
            </a:r>
          </a:p>
          <a:p>
            <a:pPr>
              <a:buNone/>
            </a:pPr>
            <a:r>
              <a:rPr lang="en-US" sz="2300" b="1" dirty="0"/>
              <a:t>Probabilistic Models</a:t>
            </a:r>
            <a:r>
              <a:rPr lang="en-US" sz="2300" dirty="0"/>
              <a:t> (e.g., BM25)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Estimate the probability that a document is relevant to the query.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More sophisticated and often more accurate than VSM.</a:t>
            </a:r>
          </a:p>
          <a:p>
            <a:pPr>
              <a:buNone/>
            </a:pPr>
            <a:r>
              <a:rPr lang="en-US" sz="2300" b="1" dirty="0"/>
              <a:t>Language Models</a:t>
            </a:r>
            <a:r>
              <a:rPr lang="en-US" sz="23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Treat each document as a probability distribution over terms.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Rank based on the likelihood of the query being generated by the document model.</a:t>
            </a:r>
          </a:p>
          <a:p>
            <a:pPr algn="just"/>
            <a:endParaRPr lang="en-US" sz="2300" dirty="0">
              <a:solidFill>
                <a:srgbClr val="373D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0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89D8D-A27B-F9CC-83AA-7FB36DA74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41BD53-8714-9558-1D13-2D71C06CD3BA}"/>
              </a:ext>
            </a:extLst>
          </p:cNvPr>
          <p:cNvSpPr/>
          <p:nvPr/>
        </p:nvSpPr>
        <p:spPr>
          <a:xfrm>
            <a:off x="95151" y="0"/>
            <a:ext cx="12001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Steps in Information Retrieval Application</a:t>
            </a:r>
            <a:endParaRPr lang="en-IN" sz="3600" dirty="0">
              <a:solidFill>
                <a:schemeClr val="accent1"/>
              </a:solidFill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BA278-433D-05A2-CE09-1AFEDEC2A8E4}"/>
              </a:ext>
            </a:extLst>
          </p:cNvPr>
          <p:cNvSpPr txBox="1"/>
          <p:nvPr/>
        </p:nvSpPr>
        <p:spPr>
          <a:xfrm>
            <a:off x="294640" y="823575"/>
            <a:ext cx="11602720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sz="2300" b="1" dirty="0"/>
              <a:t>Document Collection </a:t>
            </a:r>
          </a:p>
          <a:p>
            <a:pPr marL="457200" indent="-457200">
              <a:buAutoNum type="arabicPeriod"/>
            </a:pPr>
            <a:r>
              <a:rPr lang="en-IN" sz="2300" b="1" dirty="0"/>
              <a:t>Text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300" dirty="0"/>
              <a:t>Tokenization, Stop-word removal, Stemming/Lemmatization</a:t>
            </a:r>
          </a:p>
          <a:p>
            <a:pPr>
              <a:buNone/>
            </a:pPr>
            <a:r>
              <a:rPr lang="en-IN" sz="2300" b="1" dirty="0"/>
              <a:t>3. Indexing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300" b="1" dirty="0"/>
              <a:t>Create Inverted Index</a:t>
            </a:r>
            <a:r>
              <a:rPr lang="en-IN" sz="23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300" dirty="0"/>
              <a:t>use: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300" b="1" dirty="0"/>
              <a:t>TF-IDF vectors</a:t>
            </a:r>
            <a:endParaRPr lang="en-IN" sz="23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300" b="1" dirty="0"/>
              <a:t>Dense embeddings</a:t>
            </a:r>
            <a:r>
              <a:rPr lang="en-IN" sz="2300" dirty="0"/>
              <a:t> (BERT/Transformers)</a:t>
            </a:r>
          </a:p>
          <a:p>
            <a:pPr>
              <a:buNone/>
            </a:pPr>
            <a:r>
              <a:rPr lang="en-US" sz="2300" b="1" dirty="0"/>
              <a:t>4.Query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Preprocess the user query similarly to the documents (tokenize, normalize, remove stop-words, etc.).</a:t>
            </a:r>
          </a:p>
          <a:p>
            <a:pPr>
              <a:buNone/>
            </a:pPr>
            <a:r>
              <a:rPr lang="en-US" sz="2300" b="1" dirty="0"/>
              <a:t>5. Matching and Ranking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Uses </a:t>
            </a:r>
            <a:r>
              <a:rPr lang="en-US" sz="2300" b="1" dirty="0"/>
              <a:t>cosine similarity</a:t>
            </a:r>
            <a:r>
              <a:rPr lang="en-US" sz="2300" dirty="0"/>
              <a:t> to rank documents.</a:t>
            </a:r>
          </a:p>
          <a:p>
            <a:r>
              <a:rPr lang="en-US" sz="2300" b="1" dirty="0"/>
              <a:t>6. Retrieval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Retrieve top-K ranked documents or passages.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0281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1F3F-7990-4DD1-9EDE-C798549A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AB3DB-F2F1-A2F8-098F-A5D90A11EE0A}"/>
              </a:ext>
            </a:extLst>
          </p:cNvPr>
          <p:cNvSpPr/>
          <p:nvPr/>
        </p:nvSpPr>
        <p:spPr>
          <a:xfrm>
            <a:off x="95151" y="0"/>
            <a:ext cx="12001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70C0"/>
                </a:solidFill>
              </a:rPr>
              <a:t>Information Retrieval</a:t>
            </a:r>
            <a:endParaRPr lang="en-IN" sz="3600" dirty="0">
              <a:solidFill>
                <a:srgbClr val="0070C0"/>
              </a:solidFill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F23FA-D29B-EBCF-B84F-20284FE8A4FB}"/>
              </a:ext>
            </a:extLst>
          </p:cNvPr>
          <p:cNvSpPr txBox="1"/>
          <p:nvPr/>
        </p:nvSpPr>
        <p:spPr>
          <a:xfrm>
            <a:off x="203200" y="646331"/>
            <a:ext cx="1160272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sklearn.feature_extraction.text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TfidfVectorizer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sklearn.metrics.pairwise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cosine_similarity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Step 1: Sample document corpus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documents = [</a:t>
            </a: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"The Eiffel Tower is in Paris."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"The Great Wall of China is visible from space."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"The Statue of Liberty is in New York."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"Paris is the capital of France."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"Space exploration is fascinating."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Step 2: Preprocessing &amp; Vectorization (TF-IDF)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vectorizer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TfidfVectorizer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stop_words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english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doc_vectors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vectorizer.fit_transform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(documents)</a:t>
            </a:r>
          </a:p>
          <a:p>
            <a:pPr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Step 3: Define a user query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query = 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"Where is the Eiffel Tower?"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Step 4: Preprocess &amp; Vectorize query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query_vector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vectorizer.transform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([query])</a:t>
            </a:r>
          </a:p>
          <a:p>
            <a:pPr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Step 5: Compute Cosine Similarity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similarities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cosine_similarity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query_vector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doc_vectors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).flatten()</a:t>
            </a:r>
          </a:p>
          <a:p>
            <a:pPr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Step 6: Rank documents by similarity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ranked_indices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similarities.argsort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()[::</a:t>
            </a:r>
            <a:r>
              <a:rPr lang="en-IN" sz="1600" b="0" dirty="0">
                <a:solidFill>
                  <a:srgbClr val="11664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-1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Step 7: Display top results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795E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"Top results for the query:\n"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ranked_indices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</a:t>
            </a:r>
            <a:r>
              <a:rPr lang="en-IN" sz="1600" b="0" dirty="0">
                <a:solidFill>
                  <a:srgbClr val="11664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]:  </a:t>
            </a:r>
            <a:r>
              <a:rPr lang="en-IN" sz="16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Top 3 results</a:t>
            </a:r>
            <a:endParaRPr lang="en-IN" sz="1600" b="0" dirty="0"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"Score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{similarities[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IN" sz="1600" b="0" dirty="0">
                <a:solidFill>
                  <a:srgbClr val="11664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:.4f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Document: 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{documents[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]}</a:t>
            </a:r>
            <a:r>
              <a:rPr lang="en-IN" sz="16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D2270-90CF-B92E-8001-B445CB48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877" y="3893373"/>
            <a:ext cx="4330923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6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2F5AD-16BA-E1BD-4DD1-BA1CB405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DB69-2A6F-434B-F5ED-E77E9452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Contextualized word embeddings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2" descr="https://miro.medium.com/v2/resize:fit:700/1*-PQNnW1e6-9bTanPwZZZug.png">
            <a:extLst>
              <a:ext uri="{FF2B5EF4-FFF2-40B4-BE49-F238E27FC236}">
                <a16:creationId xmlns:a16="http://schemas.microsoft.com/office/drawing/2014/main" id="{3BB069C1-20F7-F429-EF65-B334D7AE1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4545" b="5195"/>
          <a:stretch/>
        </p:blipFill>
        <p:spPr bwMode="auto">
          <a:xfrm>
            <a:off x="546100" y="1031804"/>
            <a:ext cx="9603740" cy="49797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2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A750-BB70-6984-F049-D19B09F4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031-A139-6F65-6AEE-D826F439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Contextualized word embeddings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3A3C9-9122-FD23-F631-96662D39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76" y="979446"/>
            <a:ext cx="10903124" cy="58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45FA3-A29E-0ADC-0732-583E967CC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CC5-6D62-1AD1-DEC0-2FF8E613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What is a Large language model?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9611-B117-9600-BE73-4A5DB85E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02640"/>
            <a:ext cx="11907520" cy="59740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b="1" dirty="0"/>
              <a:t>language model</a:t>
            </a:r>
            <a:r>
              <a:rPr lang="en-US" sz="2400" dirty="0"/>
              <a:t> is a type of artificial intelligence (AI) system designed to </a:t>
            </a:r>
            <a:r>
              <a:rPr lang="en-US" sz="2400" dirty="0">
                <a:solidFill>
                  <a:srgbClr val="7030A0"/>
                </a:solidFill>
              </a:rPr>
              <a:t>understand, generate</a:t>
            </a:r>
            <a:r>
              <a:rPr lang="en-US" sz="2400" dirty="0"/>
              <a:t>, and work with </a:t>
            </a:r>
            <a:r>
              <a:rPr lang="en-US" sz="2400" dirty="0">
                <a:solidFill>
                  <a:srgbClr val="7030A0"/>
                </a:solidFill>
              </a:rPr>
              <a:t>human language</a:t>
            </a:r>
            <a:r>
              <a:rPr lang="en-US" sz="2400" dirty="0"/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At its core, a language model </a:t>
            </a:r>
            <a:r>
              <a:rPr lang="en-US" sz="2400" dirty="0">
                <a:solidFill>
                  <a:srgbClr val="7030A0"/>
                </a:solidFill>
              </a:rPr>
              <a:t>learns the patterns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7030A0"/>
                </a:solidFill>
              </a:rPr>
              <a:t>structures of a language </a:t>
            </a:r>
            <a:r>
              <a:rPr lang="en-US" sz="2400" dirty="0"/>
              <a:t>by analyzing vast amounts of text data.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 language model </a:t>
            </a:r>
            <a:r>
              <a:rPr lang="en-US" sz="2400" dirty="0">
                <a:solidFill>
                  <a:srgbClr val="7030A0"/>
                </a:solidFill>
              </a:rPr>
              <a:t>predicts the next word </a:t>
            </a:r>
            <a:r>
              <a:rPr lang="en-US" sz="2400" dirty="0"/>
              <a:t>in a sentence, given the </a:t>
            </a:r>
            <a:r>
              <a:rPr lang="en-US" sz="2400" dirty="0">
                <a:solidFill>
                  <a:srgbClr val="7030A0"/>
                </a:solidFill>
              </a:rPr>
              <a:t>previous words</a:t>
            </a:r>
            <a:r>
              <a:rPr lang="en-US" sz="2400" dirty="0"/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 language model is a </a:t>
            </a:r>
            <a:r>
              <a:rPr lang="en-US" sz="2400" dirty="0">
                <a:solidFill>
                  <a:srgbClr val="7030A0"/>
                </a:solidFill>
              </a:rPr>
              <a:t>probabilistic model </a:t>
            </a:r>
            <a:r>
              <a:rPr lang="en-US" sz="2400" dirty="0"/>
              <a:t>that </a:t>
            </a:r>
            <a:r>
              <a:rPr lang="en-US" sz="2400" dirty="0">
                <a:solidFill>
                  <a:srgbClr val="7030A0"/>
                </a:solidFill>
              </a:rPr>
              <a:t>assign probabilities to sequence of words</a:t>
            </a:r>
            <a:r>
              <a:rPr lang="en-US" sz="2400" dirty="0"/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In practice, a language model allows us to compute the following: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b="0" dirty="0">
              <a:solidFill>
                <a:srgbClr val="000000"/>
              </a:solidFill>
              <a:effectLst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dirty="0">
              <a:solidFill>
                <a:srgbClr val="000000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b="0" dirty="0">
              <a:solidFill>
                <a:srgbClr val="000000"/>
              </a:solidFill>
              <a:effectLst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dirty="0">
              <a:solidFill>
                <a:srgbClr val="000000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We usually train a neural network to predict these probabilities. </a:t>
            </a:r>
            <a:endParaRPr lang="en-IN" sz="2400" dirty="0">
              <a:solidFill>
                <a:srgbClr val="000000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rgbClr val="FF0000"/>
                </a:solidFill>
              </a:rPr>
              <a:t>Large Language Models (LLMs)</a:t>
            </a:r>
            <a:r>
              <a:rPr lang="en-IN" sz="2400" dirty="0">
                <a:solidFill>
                  <a:srgbClr val="FF0000"/>
                </a:solidFill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 neural network trained on a large corpora of text is known as a Large Language Model (LLM).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on massive datasets using transformer architectures. Examples: GPT, BERT, T5.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b="0" dirty="0">
              <a:solidFill>
                <a:srgbClr val="000000"/>
              </a:solidFill>
              <a:effectLst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FC00-FFD0-BC75-1BB0-07580F8C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40" y="3677920"/>
            <a:ext cx="3676839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3A212-194D-A395-6117-A2C78434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0E2E-A78C-B362-EA60-54E47E3A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Contextualized word embeddings</a:t>
            </a:r>
            <a:endParaRPr lang="en-IN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6B77-D8FC-463D-3669-0EA6F8274007}"/>
              </a:ext>
            </a:extLst>
          </p:cNvPr>
          <p:cNvSpPr txBox="1"/>
          <p:nvPr/>
        </p:nvSpPr>
        <p:spPr>
          <a:xfrm>
            <a:off x="345440" y="3274416"/>
            <a:ext cx="11358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IN" sz="2400" dirty="0"/>
              <a:t>At its core, ELMo uses </a:t>
            </a:r>
            <a:r>
              <a:rPr lang="en-IN" sz="2400" dirty="0">
                <a:solidFill>
                  <a:srgbClr val="FF0000"/>
                </a:solidFill>
              </a:rPr>
              <a:t>bidirectional LSTMs </a:t>
            </a:r>
            <a:r>
              <a:rPr lang="en-IN" sz="2400" dirty="0"/>
              <a:t>to perform its processing, while BERT uses a </a:t>
            </a:r>
            <a:r>
              <a:rPr lang="en-IN" sz="2400" dirty="0">
                <a:solidFill>
                  <a:srgbClr val="FF0000"/>
                </a:solidFill>
              </a:rPr>
              <a:t>Transformer encoder </a:t>
            </a:r>
            <a:r>
              <a:rPr lang="en-IN" sz="2400" dirty="0"/>
              <a:t>and GPT a </a:t>
            </a:r>
            <a:r>
              <a:rPr lang="en-IN" sz="2400" dirty="0">
                <a:solidFill>
                  <a:srgbClr val="FF0000"/>
                </a:solidFill>
              </a:rPr>
              <a:t>Transformer decoder.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C9626-6CF6-45DE-8372-8CC6F9B19D88}"/>
              </a:ext>
            </a:extLst>
          </p:cNvPr>
          <p:cNvSpPr txBox="1"/>
          <p:nvPr/>
        </p:nvSpPr>
        <p:spPr>
          <a:xfrm>
            <a:off x="670560" y="114629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Contextualized word embeddings models: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</a:t>
            </a:r>
            <a:endParaRPr lang="en-US" sz="2400" kern="1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GPT </a:t>
            </a:r>
            <a:endParaRPr lang="en-IN" sz="24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2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11234</TotalTime>
  <Words>4961</Words>
  <Application>Microsoft Office PowerPoint</Application>
  <PresentationFormat>Widescreen</PresentationFormat>
  <Paragraphs>499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Cascadia Code</vt:lpstr>
      <vt:lpstr>Inter</vt:lpstr>
      <vt:lpstr>Times New Roman</vt:lpstr>
      <vt:lpstr>Office Theme</vt:lpstr>
      <vt:lpstr>Natural Language Processing Course code: CSE3015  Module 6 NLP latest Techniques and applications </vt:lpstr>
      <vt:lpstr>Syllabus</vt:lpstr>
      <vt:lpstr>Word embeddings</vt:lpstr>
      <vt:lpstr>Static Embeddings</vt:lpstr>
      <vt:lpstr>Contextualized word embeddings</vt:lpstr>
      <vt:lpstr>Contextualized word embeddings</vt:lpstr>
      <vt:lpstr>Contextualized word embeddings</vt:lpstr>
      <vt:lpstr>What is a Large language model?</vt:lpstr>
      <vt:lpstr>Contextualized word embeddings</vt:lpstr>
      <vt:lpstr>ELMo (Embeddings from Language Models)</vt:lpstr>
      <vt:lpstr>ELMo Architecture</vt:lpstr>
      <vt:lpstr>How it works</vt:lpstr>
      <vt:lpstr>How it works</vt:lpstr>
      <vt:lpstr>How it works</vt:lpstr>
      <vt:lpstr>How it works</vt:lpstr>
      <vt:lpstr>How it works</vt:lpstr>
      <vt:lpstr>ELMo Illustration</vt:lpstr>
      <vt:lpstr>ELMo Pretrained Model</vt:lpstr>
      <vt:lpstr>What is a Large language model?</vt:lpstr>
      <vt:lpstr>BERT: Bidirectional Encoder Representations from Transformers</vt:lpstr>
      <vt:lpstr>BERT: Bidirectional Encoder Representations from Transformers</vt:lpstr>
      <vt:lpstr>Input/Output representations</vt:lpstr>
      <vt:lpstr>BERT pre-training</vt:lpstr>
      <vt:lpstr>Masked Language Modeling</vt:lpstr>
      <vt:lpstr>Masked Language Modeling</vt:lpstr>
      <vt:lpstr>Masked Language Modeling-Training</vt:lpstr>
      <vt:lpstr>Next Sentence Prediction</vt:lpstr>
      <vt:lpstr>Next Sentence Prediction</vt:lpstr>
      <vt:lpstr>Next Sentence Prediction</vt:lpstr>
      <vt:lpstr>Pre-Training datasets and details</vt:lpstr>
      <vt:lpstr>Fine-tuning with BERT</vt:lpstr>
      <vt:lpstr>Fine-tuning with BERT</vt:lpstr>
      <vt:lpstr>Fine-tuning with BERT</vt:lpstr>
      <vt:lpstr>Fine-tuning with BERT</vt:lpstr>
      <vt:lpstr>GPT(Generative Pre-trained Transformer)</vt:lpstr>
      <vt:lpstr>GPT Architecture</vt:lpstr>
      <vt:lpstr>GPT Architecture</vt:lpstr>
      <vt:lpstr>GPT Architecture</vt:lpstr>
      <vt:lpstr>Training Process: Unsupervised Pre-Training</vt:lpstr>
      <vt:lpstr>Supervised Fine-Tuning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Venkata Rami Reddy Ch</cp:lastModifiedBy>
  <cp:revision>750</cp:revision>
  <dcterms:created xsi:type="dcterms:W3CDTF">2023-01-04T11:19:22Z</dcterms:created>
  <dcterms:modified xsi:type="dcterms:W3CDTF">2025-04-23T04:29:03Z</dcterms:modified>
</cp:coreProperties>
</file>