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imes New Roman" charset="1" panose="02030502070405020303"/>
      <p:regular r:id="rId10"/>
    </p:embeddedFont>
    <p:embeddedFont>
      <p:font typeface="Times New Roman Bold" charset="1" panose="02030802070405020303"/>
      <p:regular r:id="rId11"/>
    </p:embeddedFont>
    <p:embeddedFont>
      <p:font typeface="Times New Roman Italics" charset="1" panose="02030502070405090303"/>
      <p:regular r:id="rId12"/>
    </p:embeddedFont>
    <p:embeddedFont>
      <p:font typeface="Times New Roman Bold Italics" charset="1" panose="02030802070405090303"/>
      <p:regular r:id="rId13"/>
    </p:embeddedFont>
    <p:embeddedFont>
      <p:font typeface="Times New Roman Medium" charset="1" panose="02030502070405020303"/>
      <p:regular r:id="rId14"/>
    </p:embeddedFont>
    <p:embeddedFont>
      <p:font typeface="Times New Roman Medium Italics" charset="1" panose="02030502070405090303"/>
      <p:regular r:id="rId15"/>
    </p:embeddedFont>
    <p:embeddedFont>
      <p:font typeface="Times New Roman Semi-Bold" charset="1" panose="02030702070405020303"/>
      <p:regular r:id="rId16"/>
    </p:embeddedFont>
    <p:embeddedFont>
      <p:font typeface="Times New Roman Semi-Bold Italics" charset="1" panose="02030702070405090303"/>
      <p:regular r:id="rId17"/>
    </p:embeddedFont>
    <p:embeddedFont>
      <p:font typeface="Times New Roman Ultra-Bold" charset="1" panose="02030902070405020303"/>
      <p:regular r:id="rId18"/>
    </p:embeddedFont>
    <p:embeddedFont>
      <p:font typeface="Arial" charset="1" panose="020B0502020202020204"/>
      <p:regular r:id="rId19"/>
    </p:embeddedFont>
    <p:embeddedFont>
      <p:font typeface="Arial Bold" charset="1" panose="020B0802020202020204"/>
      <p:regular r:id="rId20"/>
    </p:embeddedFont>
    <p:embeddedFont>
      <p:font typeface="Arial Italics" charset="1" panose="020B0502020202090204"/>
      <p:regular r:id="rId21"/>
    </p:embeddedFont>
    <p:embeddedFont>
      <p:font typeface="Arial Bold Italics" charset="1" panose="020B080202020209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6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7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8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lightico.com/blog/a-complete-guide-to-online-document-exchange/" TargetMode="External" Type="http://schemas.openxmlformats.org/officeDocument/2006/relationships/hyperlink"/><Relationship Id="rId11" Target="https://www.lightico.com/blog/a-complete-guide-to-online-document-exchange/" TargetMode="External" Type="http://schemas.openxmlformats.org/officeDocument/2006/relationships/hyperlink"/><Relationship Id="rId12" Target="https://www.lightico.com/blog/a-complete-guide-to-online-document-exchange/" TargetMode="External" Type="http://schemas.openxmlformats.org/officeDocument/2006/relationships/hyperlink"/><Relationship Id="rId13" Target="https://www.lightico.com/blog/a-complete-guide-to-online-document-exchange/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https://www.lightico.com/blog/a-complete-guide-to-online-document-exchange/" TargetMode="External" Type="http://schemas.openxmlformats.org/officeDocument/2006/relationships/hyperlink"/><Relationship Id="rId6" Target="https://www.lightico.com/blog/a-complete-guide-to-online-document-exchange/" TargetMode="External" Type="http://schemas.openxmlformats.org/officeDocument/2006/relationships/hyperlink"/><Relationship Id="rId7" Target="https://www.lightico.com/blog/a-complete-guide-to-online-document-exchange/" TargetMode="External" Type="http://schemas.openxmlformats.org/officeDocument/2006/relationships/hyperlink"/><Relationship Id="rId8" Target="https://www.lightico.com/blog/a-complete-guide-to-online-document-exchange/" TargetMode="External" Type="http://schemas.openxmlformats.org/officeDocument/2006/relationships/hyperlink"/><Relationship Id="rId9" Target="https://www.lightico.com/blog/a-complete-guide-to-online-document-exchange/" TargetMode="External" Type="http://schemas.openxmlformats.org/officeDocument/2006/relationships/hyperlink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https://www.lightico.com/blog/a-complete-guide-to-online-document-exchange/" TargetMode="External" Type="http://schemas.openxmlformats.org/officeDocument/2006/relationships/hyperlink"/><Relationship Id="rId8" Target="https://www.lightico.com/blog/a-complete-guide-to-online-document-exchange/" TargetMode="External" Type="http://schemas.openxmlformats.org/officeDocument/2006/relationships/hyperlink"/><Relationship Id="rId9" Target="https://www.lightico.com/blog/a-complete-guide-to-online-document-exchange/" TargetMode="External" Type="http://schemas.openxmlformats.org/officeDocument/2006/relationships/hyperlink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jpe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lightico.com/blog/a-complete-guide-to-online-document-exchange/" TargetMode="External" Type="http://schemas.openxmlformats.org/officeDocument/2006/relationships/hyperlink"/><Relationship Id="rId11" Target="https://www.lightico.com/blog/a-complete-guide-to-online-document-exchange/" TargetMode="External" Type="http://schemas.openxmlformats.org/officeDocument/2006/relationships/hyperlink"/><Relationship Id="rId12" Target="https://www.lightico.com/blog/a-complete-guide-to-online-document-exchange/" TargetMode="External" Type="http://schemas.openxmlformats.org/officeDocument/2006/relationships/hyperlink"/><Relationship Id="rId13" Target="https://www.lightico.com/blog/a-complete-guide-to-online-document-exchange/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https://www.lightico.com/blog/a-complete-guide-to-online-document-exchange/" TargetMode="External" Type="http://schemas.openxmlformats.org/officeDocument/2006/relationships/hyperlink"/><Relationship Id="rId8" Target="https://www.lightico.com/blog/a-complete-guide-to-online-document-exchange/" TargetMode="External" Type="http://schemas.openxmlformats.org/officeDocument/2006/relationships/hyperlink"/><Relationship Id="rId9" Target="https://www.lightico.com/blog/a-complete-guide-to-online-document-exchange/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lightico.com/blog/a-complete-guide-to-online-document-exchange/" TargetMode="External" Type="http://schemas.openxmlformats.org/officeDocument/2006/relationships/hyperlink"/><Relationship Id="rId11" Target="https://www.lightico.com/blog/a-complete-guide-to-online-document-exchange/" TargetMode="External" Type="http://schemas.openxmlformats.org/officeDocument/2006/relationships/hyperlink"/><Relationship Id="rId12" Target="https://www.lightico.com/blog/a-complete-guide-to-online-document-exchange/" TargetMode="External" Type="http://schemas.openxmlformats.org/officeDocument/2006/relationships/hyperlink"/><Relationship Id="rId13" Target="https://www.lightico.com/blog/a-complete-guide-to-online-document-exchange/" TargetMode="External" Type="http://schemas.openxmlformats.org/officeDocument/2006/relationships/hyperlink"/><Relationship Id="rId14" Target="https://www.lightico.com/blog/a-complete-guide-to-online-document-exchange/" TargetMode="External" Type="http://schemas.openxmlformats.org/officeDocument/2006/relationships/hyperlink"/><Relationship Id="rId15" Target="https://www.lightico.com/blog/a-complete-guide-to-online-document-exchange/" TargetMode="External" Type="http://schemas.openxmlformats.org/officeDocument/2006/relationships/hyperlink"/><Relationship Id="rId16" Target="https://www.lightico.com/blog/a-complete-guide-to-online-document-exchange/" TargetMode="External" Type="http://schemas.openxmlformats.org/officeDocument/2006/relationships/hyperlink"/><Relationship Id="rId17" Target="https://www.lightico.com/blog/a-complete-guide-to-online-document-exchange/" TargetMode="External" Type="http://schemas.openxmlformats.org/officeDocument/2006/relationships/hyperlink"/><Relationship Id="rId18" Target="https://www.lightico.com/blog/a-complete-guide-to-online-document-exchange/" TargetMode="External" Type="http://schemas.openxmlformats.org/officeDocument/2006/relationships/hyperlink"/><Relationship Id="rId19" Target="https://www.lightico.com/blog/a-complete-guide-to-online-document-exchange/" TargetMode="External" Type="http://schemas.openxmlformats.org/officeDocument/2006/relationships/hyperlink"/><Relationship Id="rId2" Target="../media/image1.png" Type="http://schemas.openxmlformats.org/officeDocument/2006/relationships/image"/><Relationship Id="rId20" Target="https://www.lightico.com/blog/a-complete-guide-to-online-document-exchange/" TargetMode="External" Type="http://schemas.openxmlformats.org/officeDocument/2006/relationships/hyperlink"/><Relationship Id="rId21" Target="https://www.lightico.com/blog/a-complete-guide-to-online-document-exchange/" TargetMode="External" Type="http://schemas.openxmlformats.org/officeDocument/2006/relationships/hyperlink"/><Relationship Id="rId22" Target="https://www.lightico.com/blog/a-complete-guide-to-online-document-exchange/" TargetMode="External" Type="http://schemas.openxmlformats.org/officeDocument/2006/relationships/hyperlink"/><Relationship Id="rId23" Target="https://www.lightico.com/blog/a-complete-guide-to-online-document-exchange/" TargetMode="External" Type="http://schemas.openxmlformats.org/officeDocument/2006/relationships/hyperlink"/><Relationship Id="rId24" Target="https://www.lightico.com/blog/a-complete-guide-to-online-document-exchange/" TargetMode="External" Type="http://schemas.openxmlformats.org/officeDocument/2006/relationships/hyperlink"/><Relationship Id="rId25" Target="https://www.lightico.com/blog/a-complete-guide-to-online-document-exchange/" TargetMode="External" Type="http://schemas.openxmlformats.org/officeDocument/2006/relationships/hyperlink"/><Relationship Id="rId26" Target="https://www.lightico.com/blog/a-complete-guide-to-online-document-exchange/" TargetMode="External" Type="http://schemas.openxmlformats.org/officeDocument/2006/relationships/hyperlink"/><Relationship Id="rId27" Target="https://www.lightico.com/blog/a-complete-guide-to-online-document-exchange/" TargetMode="External" Type="http://schemas.openxmlformats.org/officeDocument/2006/relationships/hyperlink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https://www.lightico.com/blog/a-complete-guide-to-online-document-exchange/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lightico.com/blog/a-complete-guide-to-online-document-exchange/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https://www.lightico.com/blog/a-complete-guide-to-online-document-exchange/" TargetMode="External" Type="http://schemas.openxmlformats.org/officeDocument/2006/relationships/hyperlink"/><Relationship Id="rId8" Target="https://www.lightico.com/blog/a-complete-guide-to-online-document-exchange/" TargetMode="External" Type="http://schemas.openxmlformats.org/officeDocument/2006/relationships/hyperlink"/><Relationship Id="rId9" Target="https://www.lightico.com/blog/a-complete-guide-to-online-document-exchange/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lightico.com/blog/a-complete-guide-to-online-document-exchange/" TargetMode="External" Type="http://schemas.openxmlformats.org/officeDocument/2006/relationships/hyperlink"/><Relationship Id="rId11" Target="https://www.lightico.com/blog/a-complete-guide-to-online-document-exchange/" TargetMode="External" Type="http://schemas.openxmlformats.org/officeDocument/2006/relationships/hyperlink"/><Relationship Id="rId12" Target="https://www.lightico.com/blog/a-complete-guide-to-online-document-exchange/" TargetMode="External" Type="http://schemas.openxmlformats.org/officeDocument/2006/relationships/hyperlink"/><Relationship Id="rId13" Target="https://www.lightico.com/blog/a-complete-guide-to-online-document-exchange/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https://www.lightico.com/blog/a-complete-guide-to-online-document-exchange/" TargetMode="External" Type="http://schemas.openxmlformats.org/officeDocument/2006/relationships/hyperlink"/><Relationship Id="rId8" Target="https://www.lightico.com/blog/a-complete-guide-to-online-document-exchange/" TargetMode="External" Type="http://schemas.openxmlformats.org/officeDocument/2006/relationships/hyperlink"/><Relationship Id="rId9" Target="https://www.lightico.com/blog/a-complete-guide-to-online-document-exchange/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1.jpeg" Type="http://schemas.openxmlformats.org/officeDocument/2006/relationships/image"/><Relationship Id="rId6" Target="../media/image22.jpe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lightico.com/blog/a-complete-guide-to-online-document-exchange/" TargetMode="External" Type="http://schemas.openxmlformats.org/officeDocument/2006/relationships/hyperlink"/><Relationship Id="rId11" Target="https://www.lightico.com/blog/a-complete-guide-to-online-document-exchange/" TargetMode="External" Type="http://schemas.openxmlformats.org/officeDocument/2006/relationships/hyperlink"/><Relationship Id="rId12" Target="https://www.lightico.com/blog/a-complete-guide-to-online-document-exchange/" TargetMode="External" Type="http://schemas.openxmlformats.org/officeDocument/2006/relationships/hyperlink"/><Relationship Id="rId13" Target="https://www.lightico.com/blog/a-complete-guide-to-online-document-exchange/" TargetMode="External" Type="http://schemas.openxmlformats.org/officeDocument/2006/relationships/hyperlink"/><Relationship Id="rId14" Target="https://www.lightico.com/blog/a-complete-guide-to-online-document-exchange/" TargetMode="External" Type="http://schemas.openxmlformats.org/officeDocument/2006/relationships/hyperlink"/><Relationship Id="rId15" Target="https://www.lightico.com/blog/a-complete-guide-to-online-document-exchange/" TargetMode="External" Type="http://schemas.openxmlformats.org/officeDocument/2006/relationships/hyperlink"/><Relationship Id="rId16" Target="https://www.lightico.com/blog/a-complete-guide-to-online-document-exchange/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https://www.lightico.com/blog/a-complete-guide-to-online-document-exchange/" TargetMode="External" Type="http://schemas.openxmlformats.org/officeDocument/2006/relationships/hyperlink"/><Relationship Id="rId8" Target="https://www.lightico.com/blog/a-complete-guide-to-online-document-exchange/" TargetMode="External" Type="http://schemas.openxmlformats.org/officeDocument/2006/relationships/hyperlink"/><Relationship Id="rId9" Target="https://www.lightico.com/blog/a-complete-guide-to-online-document-exchange/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6859" y="125568"/>
            <a:ext cx="2218944" cy="1169289"/>
            <a:chOff x="0" y="0"/>
            <a:chExt cx="2218944" cy="1169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8944" cy="1169289"/>
            </a:xfrm>
            <a:custGeom>
              <a:avLst/>
              <a:gdLst/>
              <a:ahLst/>
              <a:cxnLst/>
              <a:rect r="r" b="b" t="t" l="l"/>
              <a:pathLst>
                <a:path h="1169289" w="2218944">
                  <a:moveTo>
                    <a:pt x="0" y="0"/>
                  </a:moveTo>
                  <a:lnTo>
                    <a:pt x="0" y="1169289"/>
                  </a:lnTo>
                  <a:lnTo>
                    <a:pt x="2218944" y="1169289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5599502" y="177832"/>
            <a:ext cx="2466975" cy="828675"/>
          </a:xfrm>
          <a:custGeom>
            <a:avLst/>
            <a:gdLst/>
            <a:ahLst/>
            <a:cxnLst/>
            <a:rect r="r" b="b" t="t" l="l"/>
            <a:pathLst>
              <a:path h="828675" w="2466975">
                <a:moveTo>
                  <a:pt x="0" y="0"/>
                </a:moveTo>
                <a:lnTo>
                  <a:pt x="2466975" y="0"/>
                </a:lnTo>
                <a:lnTo>
                  <a:pt x="24669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8897" y="-63503"/>
            <a:ext cx="18440400" cy="10413997"/>
          </a:xfrm>
          <a:custGeom>
            <a:avLst/>
            <a:gdLst/>
            <a:ahLst/>
            <a:cxnLst/>
            <a:rect r="r" b="b" t="t" l="l"/>
            <a:pathLst>
              <a:path h="10413997" w="18440400">
                <a:moveTo>
                  <a:pt x="0" y="0"/>
                </a:moveTo>
                <a:lnTo>
                  <a:pt x="18440400" y="0"/>
                </a:lnTo>
                <a:lnTo>
                  <a:pt x="1844040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127" y="15631"/>
            <a:ext cx="18259425" cy="10271369"/>
          </a:xfrm>
          <a:custGeom>
            <a:avLst/>
            <a:gdLst/>
            <a:ahLst/>
            <a:cxnLst/>
            <a:rect r="r" b="b" t="t" l="l"/>
            <a:pathLst>
              <a:path h="10271369" w="18259425">
                <a:moveTo>
                  <a:pt x="0" y="0"/>
                </a:moveTo>
                <a:lnTo>
                  <a:pt x="18259425" y="0"/>
                </a:lnTo>
                <a:lnTo>
                  <a:pt x="18259425" y="10271369"/>
                </a:lnTo>
                <a:lnTo>
                  <a:pt x="0" y="102713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"/>
            </a:blip>
            <a:stretch>
              <a:fillRect l="0" t="-7079" r="-782" b="-1236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70687" y="1372895"/>
            <a:ext cx="14350670" cy="8110747"/>
          </a:xfrm>
          <a:custGeom>
            <a:avLst/>
            <a:gdLst/>
            <a:ahLst/>
            <a:cxnLst/>
            <a:rect r="r" b="b" t="t" l="l"/>
            <a:pathLst>
              <a:path h="8110747" w="14350670">
                <a:moveTo>
                  <a:pt x="0" y="0"/>
                </a:moveTo>
                <a:lnTo>
                  <a:pt x="14350670" y="0"/>
                </a:lnTo>
                <a:lnTo>
                  <a:pt x="14350670" y="8110747"/>
                </a:lnTo>
                <a:lnTo>
                  <a:pt x="0" y="811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69497" y="2498303"/>
            <a:ext cx="2295525" cy="1333500"/>
          </a:xfrm>
          <a:custGeom>
            <a:avLst/>
            <a:gdLst/>
            <a:ahLst/>
            <a:cxnLst/>
            <a:rect r="r" b="b" t="t" l="l"/>
            <a:pathLst>
              <a:path h="1333500" w="2295525">
                <a:moveTo>
                  <a:pt x="0" y="0"/>
                </a:moveTo>
                <a:lnTo>
                  <a:pt x="2295525" y="0"/>
                </a:lnTo>
                <a:lnTo>
                  <a:pt x="2295525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 descr="A logo with people and map  Description automatically generated"/>
          <p:cNvSpPr/>
          <p:nvPr/>
        </p:nvSpPr>
        <p:spPr>
          <a:xfrm flipH="false" flipV="false" rot="0">
            <a:off x="12922377" y="2423331"/>
            <a:ext cx="1333500" cy="1333500"/>
          </a:xfrm>
          <a:custGeom>
            <a:avLst/>
            <a:gdLst/>
            <a:ahLst/>
            <a:cxnLst/>
            <a:rect r="r" b="b" t="t" l="l"/>
            <a:pathLst>
              <a:path h="1333500" w="1333500">
                <a:moveTo>
                  <a:pt x="0" y="0"/>
                </a:moveTo>
                <a:lnTo>
                  <a:pt x="1333500" y="0"/>
                </a:lnTo>
                <a:lnTo>
                  <a:pt x="13335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 descr="A close up of a logo  Description automatically generated"/>
          <p:cNvSpPr/>
          <p:nvPr/>
        </p:nvSpPr>
        <p:spPr>
          <a:xfrm flipH="false" flipV="false" rot="0">
            <a:off x="7855334" y="2573264"/>
            <a:ext cx="3171825" cy="1028700"/>
          </a:xfrm>
          <a:custGeom>
            <a:avLst/>
            <a:gdLst/>
            <a:ahLst/>
            <a:cxnLst/>
            <a:rect r="r" b="b" t="t" l="l"/>
            <a:pathLst>
              <a:path h="1028700" w="3171825">
                <a:moveTo>
                  <a:pt x="0" y="0"/>
                </a:moveTo>
                <a:lnTo>
                  <a:pt x="3171825" y="0"/>
                </a:lnTo>
                <a:lnTo>
                  <a:pt x="317182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6396" y="131721"/>
            <a:ext cx="663123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</a:rPr>
              <a:t>Next Gen Employability Program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50566" y="4111304"/>
            <a:ext cx="9652073" cy="213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23"/>
              </a:lnSpc>
            </a:pPr>
            <a:r>
              <a:rPr lang="en-US" sz="3999">
                <a:solidFill>
                  <a:srgbClr val="161D23"/>
                </a:solidFill>
                <a:latin typeface="Arial Bold"/>
              </a:rPr>
              <a:t>NEXT GEN EMPLOYABILITY PROGRAM </a:t>
            </a:r>
            <a:r>
              <a:rPr lang="en-US" sz="3999">
                <a:solidFill>
                  <a:srgbClr val="161D23"/>
                </a:solidFill>
                <a:latin typeface="Arial"/>
              </a:rPr>
              <a:t>Creating a future-ready workforce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64937" y="6888909"/>
            <a:ext cx="2218639" cy="44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Team Members: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91736" y="7222865"/>
            <a:ext cx="2100377" cy="44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College Name  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65064" y="7587358"/>
            <a:ext cx="5076358" cy="70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4"/>
              </a:lnSpc>
            </a:pPr>
            <a:r>
              <a:rPr lang="en-US" sz="2199">
                <a:solidFill>
                  <a:srgbClr val="000000"/>
                </a:solidFill>
                <a:latin typeface="Arial"/>
              </a:rPr>
              <a:t>Student Name : SRIRAMPRASAND R S  Student ID : au814721104053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91736" y="7556059"/>
            <a:ext cx="4999168" cy="523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rial"/>
              </a:rPr>
              <a:t>SRM TRP Engineering College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6859" y="125568"/>
            <a:ext cx="2218944" cy="1169289"/>
            <a:chOff x="0" y="0"/>
            <a:chExt cx="2218944" cy="1169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8944" cy="1169289"/>
            </a:xfrm>
            <a:custGeom>
              <a:avLst/>
              <a:gdLst/>
              <a:ahLst/>
              <a:cxnLst/>
              <a:rect r="r" b="b" t="t" l="l"/>
              <a:pathLst>
                <a:path h="1169289" w="2218944">
                  <a:moveTo>
                    <a:pt x="0" y="0"/>
                  </a:moveTo>
                  <a:lnTo>
                    <a:pt x="0" y="1169289"/>
                  </a:lnTo>
                  <a:lnTo>
                    <a:pt x="2218944" y="1169289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5599502" y="177832"/>
            <a:ext cx="2466975" cy="828675"/>
          </a:xfrm>
          <a:custGeom>
            <a:avLst/>
            <a:gdLst/>
            <a:ahLst/>
            <a:cxnLst/>
            <a:rect r="r" b="b" t="t" l="l"/>
            <a:pathLst>
              <a:path h="828675" w="2466975">
                <a:moveTo>
                  <a:pt x="0" y="0"/>
                </a:moveTo>
                <a:lnTo>
                  <a:pt x="2466975" y="0"/>
                </a:lnTo>
                <a:lnTo>
                  <a:pt x="24669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8897" y="88935"/>
            <a:ext cx="14744729" cy="990048"/>
          </a:xfrm>
          <a:custGeom>
            <a:avLst/>
            <a:gdLst/>
            <a:ahLst/>
            <a:cxnLst/>
            <a:rect r="r" b="b" t="t" l="l"/>
            <a:pathLst>
              <a:path h="990048" w="14744729">
                <a:moveTo>
                  <a:pt x="0" y="0"/>
                </a:moveTo>
                <a:lnTo>
                  <a:pt x="14744729" y="0"/>
                </a:lnTo>
                <a:lnTo>
                  <a:pt x="14744729" y="990047"/>
                </a:lnTo>
                <a:lnTo>
                  <a:pt x="0" y="990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10172700"/>
            <a:ext cx="18288000" cy="114300"/>
            <a:chOff x="0" y="0"/>
            <a:chExt cx="18288000" cy="1143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288000" cy="114300"/>
            </a:xfrm>
            <a:custGeom>
              <a:avLst/>
              <a:gdLst/>
              <a:ahLst/>
              <a:cxnLst/>
              <a:rect r="r" b="b" t="t" l="l"/>
              <a:pathLst>
                <a:path h="114300" w="18288000">
                  <a:moveTo>
                    <a:pt x="0" y="0"/>
                  </a:moveTo>
                  <a:lnTo>
                    <a:pt x="0" y="114300"/>
                  </a:lnTo>
                  <a:lnTo>
                    <a:pt x="18288000" y="114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4816995" y="101632"/>
            <a:ext cx="765905" cy="951957"/>
            <a:chOff x="0" y="0"/>
            <a:chExt cx="765899" cy="9519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72237" y="63500"/>
              <a:ext cx="330200" cy="824992"/>
            </a:xfrm>
            <a:custGeom>
              <a:avLst/>
              <a:gdLst/>
              <a:ahLst/>
              <a:cxnLst/>
              <a:rect r="r" b="b" t="t" l="l"/>
              <a:pathLst>
                <a:path h="824992" w="330200">
                  <a:moveTo>
                    <a:pt x="0" y="0"/>
                  </a:moveTo>
                  <a:lnTo>
                    <a:pt x="0" y="824992"/>
                  </a:lnTo>
                  <a:lnTo>
                    <a:pt x="330200" y="824992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84191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63500"/>
              <a:ext cx="207137" cy="824992"/>
            </a:xfrm>
            <a:custGeom>
              <a:avLst/>
              <a:gdLst/>
              <a:ahLst/>
              <a:cxnLst/>
              <a:rect r="r" b="b" t="t" l="l"/>
              <a:pathLst>
                <a:path h="824992" w="207137">
                  <a:moveTo>
                    <a:pt x="0" y="0"/>
                  </a:moveTo>
                  <a:lnTo>
                    <a:pt x="0" y="824992"/>
                  </a:lnTo>
                  <a:lnTo>
                    <a:pt x="207137" y="824992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858538" y="1924298"/>
            <a:ext cx="13039725" cy="7334250"/>
          </a:xfrm>
          <a:custGeom>
            <a:avLst/>
            <a:gdLst/>
            <a:ahLst/>
            <a:cxnLst/>
            <a:rect r="r" b="b" t="t" l="l"/>
            <a:pathLst>
              <a:path h="7334250" w="13039725">
                <a:moveTo>
                  <a:pt x="0" y="0"/>
                </a:moveTo>
                <a:lnTo>
                  <a:pt x="13039725" y="0"/>
                </a:lnTo>
                <a:lnTo>
                  <a:pt x="13039725" y="7334250"/>
                </a:lnTo>
                <a:lnTo>
                  <a:pt x="0" y="73342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6396" y="131721"/>
            <a:ext cx="663123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</a:rPr>
              <a:t>Next Gen Employability Program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44912" y="755799"/>
            <a:ext cx="3997138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al Bold"/>
              </a:rPr>
              <a:t>Sign up page 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6859" y="125568"/>
            <a:ext cx="2218944" cy="1169289"/>
            <a:chOff x="0" y="0"/>
            <a:chExt cx="2218944" cy="1169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8944" cy="1169289"/>
            </a:xfrm>
            <a:custGeom>
              <a:avLst/>
              <a:gdLst/>
              <a:ahLst/>
              <a:cxnLst/>
              <a:rect r="r" b="b" t="t" l="l"/>
              <a:pathLst>
                <a:path h="1169289" w="2218944">
                  <a:moveTo>
                    <a:pt x="0" y="0"/>
                  </a:moveTo>
                  <a:lnTo>
                    <a:pt x="0" y="1169289"/>
                  </a:lnTo>
                  <a:lnTo>
                    <a:pt x="2218944" y="1169289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5599502" y="177832"/>
            <a:ext cx="2466975" cy="828675"/>
          </a:xfrm>
          <a:custGeom>
            <a:avLst/>
            <a:gdLst/>
            <a:ahLst/>
            <a:cxnLst/>
            <a:rect r="r" b="b" t="t" l="l"/>
            <a:pathLst>
              <a:path h="828675" w="2466975">
                <a:moveTo>
                  <a:pt x="0" y="0"/>
                </a:moveTo>
                <a:lnTo>
                  <a:pt x="2466975" y="0"/>
                </a:lnTo>
                <a:lnTo>
                  <a:pt x="24669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8897" y="88935"/>
            <a:ext cx="14744729" cy="990048"/>
          </a:xfrm>
          <a:custGeom>
            <a:avLst/>
            <a:gdLst/>
            <a:ahLst/>
            <a:cxnLst/>
            <a:rect r="r" b="b" t="t" l="l"/>
            <a:pathLst>
              <a:path h="990048" w="14744729">
                <a:moveTo>
                  <a:pt x="0" y="0"/>
                </a:moveTo>
                <a:lnTo>
                  <a:pt x="14744729" y="0"/>
                </a:lnTo>
                <a:lnTo>
                  <a:pt x="14744729" y="990047"/>
                </a:lnTo>
                <a:lnTo>
                  <a:pt x="0" y="990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10172700"/>
            <a:ext cx="18288000" cy="114300"/>
            <a:chOff x="0" y="0"/>
            <a:chExt cx="18288000" cy="1143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288000" cy="114300"/>
            </a:xfrm>
            <a:custGeom>
              <a:avLst/>
              <a:gdLst/>
              <a:ahLst/>
              <a:cxnLst/>
              <a:rect r="r" b="b" t="t" l="l"/>
              <a:pathLst>
                <a:path h="114300" w="18288000">
                  <a:moveTo>
                    <a:pt x="0" y="0"/>
                  </a:moveTo>
                  <a:lnTo>
                    <a:pt x="0" y="114300"/>
                  </a:lnTo>
                  <a:lnTo>
                    <a:pt x="18288000" y="114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4816995" y="101632"/>
            <a:ext cx="765905" cy="951957"/>
            <a:chOff x="0" y="0"/>
            <a:chExt cx="765899" cy="9519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72237" y="63500"/>
              <a:ext cx="330200" cy="824992"/>
            </a:xfrm>
            <a:custGeom>
              <a:avLst/>
              <a:gdLst/>
              <a:ahLst/>
              <a:cxnLst/>
              <a:rect r="r" b="b" t="t" l="l"/>
              <a:pathLst>
                <a:path h="824992" w="330200">
                  <a:moveTo>
                    <a:pt x="0" y="0"/>
                  </a:moveTo>
                  <a:lnTo>
                    <a:pt x="0" y="824992"/>
                  </a:lnTo>
                  <a:lnTo>
                    <a:pt x="330200" y="824992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84191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63500"/>
              <a:ext cx="207137" cy="824992"/>
            </a:xfrm>
            <a:custGeom>
              <a:avLst/>
              <a:gdLst/>
              <a:ahLst/>
              <a:cxnLst/>
              <a:rect r="r" b="b" t="t" l="l"/>
              <a:pathLst>
                <a:path h="824992" w="207137">
                  <a:moveTo>
                    <a:pt x="0" y="0"/>
                  </a:moveTo>
                  <a:lnTo>
                    <a:pt x="0" y="824992"/>
                  </a:lnTo>
                  <a:lnTo>
                    <a:pt x="207137" y="824992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832611" y="2033711"/>
            <a:ext cx="12839700" cy="7219950"/>
          </a:xfrm>
          <a:custGeom>
            <a:avLst/>
            <a:gdLst/>
            <a:ahLst/>
            <a:cxnLst/>
            <a:rect r="r" b="b" t="t" l="l"/>
            <a:pathLst>
              <a:path h="7219950" w="12839700">
                <a:moveTo>
                  <a:pt x="0" y="0"/>
                </a:moveTo>
                <a:lnTo>
                  <a:pt x="12839700" y="0"/>
                </a:lnTo>
                <a:lnTo>
                  <a:pt x="12839700" y="7219950"/>
                </a:lnTo>
                <a:lnTo>
                  <a:pt x="0" y="72199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6396" y="131721"/>
            <a:ext cx="663123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</a:rPr>
              <a:t>Next Gen Employability Program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11297" y="896474"/>
            <a:ext cx="6064291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al Bold"/>
              </a:rPr>
              <a:t>Teachers home page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6859" y="125568"/>
            <a:ext cx="2218944" cy="1169289"/>
            <a:chOff x="0" y="0"/>
            <a:chExt cx="2218944" cy="1169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8944" cy="1169289"/>
            </a:xfrm>
            <a:custGeom>
              <a:avLst/>
              <a:gdLst/>
              <a:ahLst/>
              <a:cxnLst/>
              <a:rect r="r" b="b" t="t" l="l"/>
              <a:pathLst>
                <a:path h="1169289" w="2218944">
                  <a:moveTo>
                    <a:pt x="0" y="0"/>
                  </a:moveTo>
                  <a:lnTo>
                    <a:pt x="0" y="1169289"/>
                  </a:lnTo>
                  <a:lnTo>
                    <a:pt x="2218944" y="1169289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5599502" y="177832"/>
            <a:ext cx="2466975" cy="828675"/>
          </a:xfrm>
          <a:custGeom>
            <a:avLst/>
            <a:gdLst/>
            <a:ahLst/>
            <a:cxnLst/>
            <a:rect r="r" b="b" t="t" l="l"/>
            <a:pathLst>
              <a:path h="828675" w="2466975">
                <a:moveTo>
                  <a:pt x="0" y="0"/>
                </a:moveTo>
                <a:lnTo>
                  <a:pt x="2466975" y="0"/>
                </a:lnTo>
                <a:lnTo>
                  <a:pt x="24669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8897" y="88935"/>
            <a:ext cx="14744729" cy="990048"/>
          </a:xfrm>
          <a:custGeom>
            <a:avLst/>
            <a:gdLst/>
            <a:ahLst/>
            <a:cxnLst/>
            <a:rect r="r" b="b" t="t" l="l"/>
            <a:pathLst>
              <a:path h="990048" w="14744729">
                <a:moveTo>
                  <a:pt x="0" y="0"/>
                </a:moveTo>
                <a:lnTo>
                  <a:pt x="14744729" y="0"/>
                </a:lnTo>
                <a:lnTo>
                  <a:pt x="14744729" y="990047"/>
                </a:lnTo>
                <a:lnTo>
                  <a:pt x="0" y="990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10172700"/>
            <a:ext cx="18288000" cy="114300"/>
            <a:chOff x="0" y="0"/>
            <a:chExt cx="18288000" cy="1143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288000" cy="114300"/>
            </a:xfrm>
            <a:custGeom>
              <a:avLst/>
              <a:gdLst/>
              <a:ahLst/>
              <a:cxnLst/>
              <a:rect r="r" b="b" t="t" l="l"/>
              <a:pathLst>
                <a:path h="114300" w="18288000">
                  <a:moveTo>
                    <a:pt x="0" y="0"/>
                  </a:moveTo>
                  <a:lnTo>
                    <a:pt x="0" y="114300"/>
                  </a:lnTo>
                  <a:lnTo>
                    <a:pt x="18288000" y="114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4816995" y="101632"/>
            <a:ext cx="765905" cy="951957"/>
            <a:chOff x="0" y="0"/>
            <a:chExt cx="765899" cy="9519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72237" y="63500"/>
              <a:ext cx="330200" cy="824992"/>
            </a:xfrm>
            <a:custGeom>
              <a:avLst/>
              <a:gdLst/>
              <a:ahLst/>
              <a:cxnLst/>
              <a:rect r="r" b="b" t="t" l="l"/>
              <a:pathLst>
                <a:path h="824992" w="330200">
                  <a:moveTo>
                    <a:pt x="0" y="0"/>
                  </a:moveTo>
                  <a:lnTo>
                    <a:pt x="0" y="824992"/>
                  </a:lnTo>
                  <a:lnTo>
                    <a:pt x="330200" y="824992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84191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63500"/>
              <a:ext cx="207137" cy="824992"/>
            </a:xfrm>
            <a:custGeom>
              <a:avLst/>
              <a:gdLst/>
              <a:ahLst/>
              <a:cxnLst/>
              <a:rect r="r" b="b" t="t" l="l"/>
              <a:pathLst>
                <a:path h="824992" w="207137">
                  <a:moveTo>
                    <a:pt x="0" y="0"/>
                  </a:moveTo>
                  <a:lnTo>
                    <a:pt x="0" y="824992"/>
                  </a:lnTo>
                  <a:lnTo>
                    <a:pt x="207137" y="824992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934662" y="2240766"/>
            <a:ext cx="12420600" cy="6981825"/>
          </a:xfrm>
          <a:custGeom>
            <a:avLst/>
            <a:gdLst/>
            <a:ahLst/>
            <a:cxnLst/>
            <a:rect r="r" b="b" t="t" l="l"/>
            <a:pathLst>
              <a:path h="6981825" w="12420600">
                <a:moveTo>
                  <a:pt x="0" y="0"/>
                </a:moveTo>
                <a:lnTo>
                  <a:pt x="12420600" y="0"/>
                </a:lnTo>
                <a:lnTo>
                  <a:pt x="12420600" y="6981825"/>
                </a:lnTo>
                <a:lnTo>
                  <a:pt x="0" y="6981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6396" y="131721"/>
            <a:ext cx="663123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</a:rPr>
              <a:t>Next Gen Employability Program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45673" y="896474"/>
            <a:ext cx="5995406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al Bold"/>
              </a:rPr>
              <a:t>Students home page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6859" y="125568"/>
            <a:ext cx="2218944" cy="1169289"/>
            <a:chOff x="0" y="0"/>
            <a:chExt cx="2218944" cy="1169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8944" cy="1169289"/>
            </a:xfrm>
            <a:custGeom>
              <a:avLst/>
              <a:gdLst/>
              <a:ahLst/>
              <a:cxnLst/>
              <a:rect r="r" b="b" t="t" l="l"/>
              <a:pathLst>
                <a:path h="1169289" w="2218944">
                  <a:moveTo>
                    <a:pt x="0" y="0"/>
                  </a:moveTo>
                  <a:lnTo>
                    <a:pt x="0" y="1169289"/>
                  </a:lnTo>
                  <a:lnTo>
                    <a:pt x="2218944" y="1169289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88897" y="88935"/>
            <a:ext cx="14744729" cy="990048"/>
          </a:xfrm>
          <a:custGeom>
            <a:avLst/>
            <a:gdLst/>
            <a:ahLst/>
            <a:cxnLst/>
            <a:rect r="r" b="b" t="t" l="l"/>
            <a:pathLst>
              <a:path h="990048" w="14744729">
                <a:moveTo>
                  <a:pt x="0" y="0"/>
                </a:moveTo>
                <a:lnTo>
                  <a:pt x="14744729" y="0"/>
                </a:lnTo>
                <a:lnTo>
                  <a:pt x="14744729" y="990047"/>
                </a:lnTo>
                <a:lnTo>
                  <a:pt x="0" y="990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0" y="10172700"/>
            <a:ext cx="18288000" cy="114300"/>
            <a:chOff x="0" y="0"/>
            <a:chExt cx="18288000" cy="1143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288000" cy="114300"/>
            </a:xfrm>
            <a:custGeom>
              <a:avLst/>
              <a:gdLst/>
              <a:ahLst/>
              <a:cxnLst/>
              <a:rect r="r" b="b" t="t" l="l"/>
              <a:pathLst>
                <a:path h="114300" w="18288000">
                  <a:moveTo>
                    <a:pt x="0" y="0"/>
                  </a:moveTo>
                  <a:lnTo>
                    <a:pt x="0" y="114300"/>
                  </a:lnTo>
                  <a:lnTo>
                    <a:pt x="18288000" y="114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4816995" y="101632"/>
            <a:ext cx="765905" cy="951957"/>
            <a:chOff x="0" y="0"/>
            <a:chExt cx="765899" cy="9519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72237" y="63500"/>
              <a:ext cx="330200" cy="824992"/>
            </a:xfrm>
            <a:custGeom>
              <a:avLst/>
              <a:gdLst/>
              <a:ahLst/>
              <a:cxnLst/>
              <a:rect r="r" b="b" t="t" l="l"/>
              <a:pathLst>
                <a:path h="824992" w="330200">
                  <a:moveTo>
                    <a:pt x="0" y="0"/>
                  </a:moveTo>
                  <a:lnTo>
                    <a:pt x="0" y="824992"/>
                  </a:lnTo>
                  <a:lnTo>
                    <a:pt x="330200" y="824992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84191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207137" cy="824992"/>
            </a:xfrm>
            <a:custGeom>
              <a:avLst/>
              <a:gdLst/>
              <a:ahLst/>
              <a:cxnLst/>
              <a:rect r="r" b="b" t="t" l="l"/>
              <a:pathLst>
                <a:path h="824992" w="207137">
                  <a:moveTo>
                    <a:pt x="0" y="0"/>
                  </a:moveTo>
                  <a:lnTo>
                    <a:pt x="0" y="824992"/>
                  </a:lnTo>
                  <a:lnTo>
                    <a:pt x="207137" y="824992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sp>
        <p:nvSpPr>
          <p:cNvPr name="Freeform 10" id="10" descr="A close up of a sign  Description automatically generated"/>
          <p:cNvSpPr/>
          <p:nvPr/>
        </p:nvSpPr>
        <p:spPr>
          <a:xfrm flipH="false" flipV="false" rot="0">
            <a:off x="15599502" y="177832"/>
            <a:ext cx="2466975" cy="828675"/>
          </a:xfrm>
          <a:custGeom>
            <a:avLst/>
            <a:gdLst/>
            <a:ahLst/>
            <a:cxnLst/>
            <a:rect r="r" b="b" t="t" l="l"/>
            <a:pathLst>
              <a:path h="828675" w="2466975">
                <a:moveTo>
                  <a:pt x="0" y="0"/>
                </a:moveTo>
                <a:lnTo>
                  <a:pt x="2466975" y="0"/>
                </a:lnTo>
                <a:lnTo>
                  <a:pt x="24669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061773" y="2205828"/>
            <a:ext cx="12534900" cy="7048500"/>
          </a:xfrm>
          <a:custGeom>
            <a:avLst/>
            <a:gdLst/>
            <a:ahLst/>
            <a:cxnLst/>
            <a:rect r="r" b="b" t="t" l="l"/>
            <a:pathLst>
              <a:path h="7048500" w="12534900">
                <a:moveTo>
                  <a:pt x="0" y="0"/>
                </a:moveTo>
                <a:lnTo>
                  <a:pt x="12534900" y="0"/>
                </a:lnTo>
                <a:lnTo>
                  <a:pt x="12534900" y="7048500"/>
                </a:lnTo>
                <a:lnTo>
                  <a:pt x="0" y="7048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6396" y="131721"/>
            <a:ext cx="663123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</a:rPr>
              <a:t>Next Gen Employability Program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89981" y="880843"/>
            <a:ext cx="6706857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al Bold"/>
              </a:rPr>
              <a:t> Error notification page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6859" y="125568"/>
            <a:ext cx="2218944" cy="1169289"/>
            <a:chOff x="0" y="0"/>
            <a:chExt cx="2218944" cy="1169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8944" cy="1169289"/>
            </a:xfrm>
            <a:custGeom>
              <a:avLst/>
              <a:gdLst/>
              <a:ahLst/>
              <a:cxnLst/>
              <a:rect r="r" b="b" t="t" l="l"/>
              <a:pathLst>
                <a:path h="1169289" w="2218944">
                  <a:moveTo>
                    <a:pt x="0" y="0"/>
                  </a:moveTo>
                  <a:lnTo>
                    <a:pt x="0" y="1169289"/>
                  </a:lnTo>
                  <a:lnTo>
                    <a:pt x="2218944" y="1169289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88897" y="88935"/>
            <a:ext cx="14744729" cy="990048"/>
          </a:xfrm>
          <a:custGeom>
            <a:avLst/>
            <a:gdLst/>
            <a:ahLst/>
            <a:cxnLst/>
            <a:rect r="r" b="b" t="t" l="l"/>
            <a:pathLst>
              <a:path h="990048" w="14744729">
                <a:moveTo>
                  <a:pt x="0" y="0"/>
                </a:moveTo>
                <a:lnTo>
                  <a:pt x="14744729" y="0"/>
                </a:lnTo>
                <a:lnTo>
                  <a:pt x="14744729" y="990047"/>
                </a:lnTo>
                <a:lnTo>
                  <a:pt x="0" y="990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0" y="10172700"/>
            <a:ext cx="18288000" cy="114300"/>
            <a:chOff x="0" y="0"/>
            <a:chExt cx="18288000" cy="1143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288000" cy="114300"/>
            </a:xfrm>
            <a:custGeom>
              <a:avLst/>
              <a:gdLst/>
              <a:ahLst/>
              <a:cxnLst/>
              <a:rect r="r" b="b" t="t" l="l"/>
              <a:pathLst>
                <a:path h="114300" w="18288000">
                  <a:moveTo>
                    <a:pt x="0" y="0"/>
                  </a:moveTo>
                  <a:lnTo>
                    <a:pt x="0" y="114300"/>
                  </a:lnTo>
                  <a:lnTo>
                    <a:pt x="18288000" y="114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4816995" y="101632"/>
            <a:ext cx="765905" cy="951957"/>
            <a:chOff x="0" y="0"/>
            <a:chExt cx="765899" cy="9519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72237" y="63500"/>
              <a:ext cx="330200" cy="824992"/>
            </a:xfrm>
            <a:custGeom>
              <a:avLst/>
              <a:gdLst/>
              <a:ahLst/>
              <a:cxnLst/>
              <a:rect r="r" b="b" t="t" l="l"/>
              <a:pathLst>
                <a:path h="824992" w="330200">
                  <a:moveTo>
                    <a:pt x="0" y="0"/>
                  </a:moveTo>
                  <a:lnTo>
                    <a:pt x="0" y="824992"/>
                  </a:lnTo>
                  <a:lnTo>
                    <a:pt x="330200" y="824992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84191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207137" cy="824992"/>
            </a:xfrm>
            <a:custGeom>
              <a:avLst/>
              <a:gdLst/>
              <a:ahLst/>
              <a:cxnLst/>
              <a:rect r="r" b="b" t="t" l="l"/>
              <a:pathLst>
                <a:path h="824992" w="207137">
                  <a:moveTo>
                    <a:pt x="0" y="0"/>
                  </a:moveTo>
                  <a:lnTo>
                    <a:pt x="0" y="824992"/>
                  </a:lnTo>
                  <a:lnTo>
                    <a:pt x="207137" y="824992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sp>
        <p:nvSpPr>
          <p:cNvPr name="Freeform 10" id="10" descr="A close up of a sign  Description automatically generated"/>
          <p:cNvSpPr/>
          <p:nvPr/>
        </p:nvSpPr>
        <p:spPr>
          <a:xfrm flipH="false" flipV="false" rot="0">
            <a:off x="15599502" y="177832"/>
            <a:ext cx="2466975" cy="828675"/>
          </a:xfrm>
          <a:custGeom>
            <a:avLst/>
            <a:gdLst/>
            <a:ahLst/>
            <a:cxnLst/>
            <a:rect r="r" b="b" t="t" l="l"/>
            <a:pathLst>
              <a:path h="828675" w="2466975">
                <a:moveTo>
                  <a:pt x="0" y="0"/>
                </a:moveTo>
                <a:lnTo>
                  <a:pt x="2466975" y="0"/>
                </a:lnTo>
                <a:lnTo>
                  <a:pt x="24669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76171" y="2326424"/>
            <a:ext cx="12325350" cy="6934200"/>
          </a:xfrm>
          <a:custGeom>
            <a:avLst/>
            <a:gdLst/>
            <a:ahLst/>
            <a:cxnLst/>
            <a:rect r="r" b="b" t="t" l="l"/>
            <a:pathLst>
              <a:path h="6934200" w="12325350">
                <a:moveTo>
                  <a:pt x="0" y="0"/>
                </a:moveTo>
                <a:lnTo>
                  <a:pt x="12325350" y="0"/>
                </a:lnTo>
                <a:lnTo>
                  <a:pt x="12325350" y="6934200"/>
                </a:lnTo>
                <a:lnTo>
                  <a:pt x="0" y="69342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6396" y="131721"/>
            <a:ext cx="663123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</a:rPr>
              <a:t>Next Gen Employability Program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35592" y="1069715"/>
            <a:ext cx="3015682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al Bold"/>
              </a:rPr>
              <a:t>No access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6859" y="125568"/>
            <a:ext cx="2218944" cy="1169289"/>
            <a:chOff x="0" y="0"/>
            <a:chExt cx="2218944" cy="1169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8944" cy="1169289"/>
            </a:xfrm>
            <a:custGeom>
              <a:avLst/>
              <a:gdLst/>
              <a:ahLst/>
              <a:cxnLst/>
              <a:rect r="r" b="b" t="t" l="l"/>
              <a:pathLst>
                <a:path h="1169289" w="2218944">
                  <a:moveTo>
                    <a:pt x="0" y="0"/>
                  </a:moveTo>
                  <a:lnTo>
                    <a:pt x="0" y="1169289"/>
                  </a:lnTo>
                  <a:lnTo>
                    <a:pt x="2218944" y="1169289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5599502" y="177832"/>
            <a:ext cx="2466975" cy="828675"/>
          </a:xfrm>
          <a:custGeom>
            <a:avLst/>
            <a:gdLst/>
            <a:ahLst/>
            <a:cxnLst/>
            <a:rect r="r" b="b" t="t" l="l"/>
            <a:pathLst>
              <a:path h="828675" w="2466975">
                <a:moveTo>
                  <a:pt x="0" y="0"/>
                </a:moveTo>
                <a:lnTo>
                  <a:pt x="2466975" y="0"/>
                </a:lnTo>
                <a:lnTo>
                  <a:pt x="24669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244451" y="4139765"/>
            <a:ext cx="76200" cy="76200"/>
            <a:chOff x="0" y="0"/>
            <a:chExt cx="76200" cy="76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244451" y="4863665"/>
            <a:ext cx="76200" cy="76200"/>
            <a:chOff x="0" y="0"/>
            <a:chExt cx="76200" cy="76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244451" y="5587565"/>
            <a:ext cx="76200" cy="76200"/>
            <a:chOff x="0" y="0"/>
            <a:chExt cx="76200" cy="76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244451" y="6311465"/>
            <a:ext cx="76200" cy="76200"/>
            <a:chOff x="0" y="0"/>
            <a:chExt cx="76200" cy="76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244451" y="7035365"/>
            <a:ext cx="76200" cy="76200"/>
            <a:chOff x="0" y="0"/>
            <a:chExt cx="76200" cy="76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244451" y="7759265"/>
            <a:ext cx="76200" cy="76200"/>
            <a:chOff x="0" y="0"/>
            <a:chExt cx="76200" cy="76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-88897" y="88935"/>
            <a:ext cx="14744729" cy="990048"/>
          </a:xfrm>
          <a:custGeom>
            <a:avLst/>
            <a:gdLst/>
            <a:ahLst/>
            <a:cxnLst/>
            <a:rect r="r" b="b" t="t" l="l"/>
            <a:pathLst>
              <a:path h="990048" w="14744729">
                <a:moveTo>
                  <a:pt x="0" y="0"/>
                </a:moveTo>
                <a:lnTo>
                  <a:pt x="14744729" y="0"/>
                </a:lnTo>
                <a:lnTo>
                  <a:pt x="14744729" y="990047"/>
                </a:lnTo>
                <a:lnTo>
                  <a:pt x="0" y="990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452067" y="8968940"/>
            <a:ext cx="11350819" cy="28575"/>
            <a:chOff x="0" y="0"/>
            <a:chExt cx="11350828" cy="2857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350879" cy="28575"/>
            </a:xfrm>
            <a:custGeom>
              <a:avLst/>
              <a:gdLst/>
              <a:ahLst/>
              <a:cxnLst/>
              <a:rect r="r" b="b" t="t" l="l"/>
              <a:pathLst>
                <a:path h="28575" w="11350879">
                  <a:moveTo>
                    <a:pt x="0" y="0"/>
                  </a:moveTo>
                  <a:lnTo>
                    <a:pt x="0" y="28575"/>
                  </a:lnTo>
                  <a:lnTo>
                    <a:pt x="10929239" y="28575"/>
                  </a:lnTo>
                  <a:lnTo>
                    <a:pt x="10929239" y="0"/>
                  </a:lnTo>
                  <a:close/>
                  <a:moveTo>
                    <a:pt x="11119104" y="0"/>
                  </a:moveTo>
                  <a:lnTo>
                    <a:pt x="11119104" y="28575"/>
                  </a:lnTo>
                  <a:lnTo>
                    <a:pt x="11350879" y="28575"/>
                  </a:lnTo>
                  <a:lnTo>
                    <a:pt x="11350879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0" y="10172700"/>
            <a:ext cx="18288000" cy="114300"/>
            <a:chOff x="0" y="0"/>
            <a:chExt cx="18288000" cy="1143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288000" cy="114300"/>
            </a:xfrm>
            <a:custGeom>
              <a:avLst/>
              <a:gdLst/>
              <a:ahLst/>
              <a:cxnLst/>
              <a:rect r="r" b="b" t="t" l="l"/>
              <a:pathLst>
                <a:path h="114300" w="18288000">
                  <a:moveTo>
                    <a:pt x="0" y="0"/>
                  </a:moveTo>
                  <a:lnTo>
                    <a:pt x="0" y="114300"/>
                  </a:lnTo>
                  <a:lnTo>
                    <a:pt x="18288000" y="114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388564" y="8543487"/>
            <a:ext cx="15846523" cy="155572"/>
            <a:chOff x="0" y="0"/>
            <a:chExt cx="15846527" cy="15557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63500" y="63500"/>
              <a:ext cx="3438271" cy="28575"/>
            </a:xfrm>
            <a:custGeom>
              <a:avLst/>
              <a:gdLst/>
              <a:ahLst/>
              <a:cxnLst/>
              <a:rect r="r" b="b" t="t" l="l"/>
              <a:pathLst>
                <a:path h="28575" w="3438271">
                  <a:moveTo>
                    <a:pt x="0" y="0"/>
                  </a:moveTo>
                  <a:lnTo>
                    <a:pt x="0" y="28575"/>
                  </a:lnTo>
                  <a:lnTo>
                    <a:pt x="1243584" y="28575"/>
                  </a:lnTo>
                  <a:lnTo>
                    <a:pt x="1243584" y="0"/>
                  </a:lnTo>
                  <a:close/>
                  <a:moveTo>
                    <a:pt x="1331341" y="0"/>
                  </a:moveTo>
                  <a:lnTo>
                    <a:pt x="1331341" y="28575"/>
                  </a:lnTo>
                  <a:lnTo>
                    <a:pt x="3438271" y="28575"/>
                  </a:lnTo>
                  <a:lnTo>
                    <a:pt x="3438271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3501771" y="63500"/>
              <a:ext cx="3353434" cy="28575"/>
            </a:xfrm>
            <a:custGeom>
              <a:avLst/>
              <a:gdLst/>
              <a:ahLst/>
              <a:cxnLst/>
              <a:rect r="r" b="b" t="t" l="l"/>
              <a:pathLst>
                <a:path h="28575" w="3353434">
                  <a:moveTo>
                    <a:pt x="0" y="0"/>
                  </a:moveTo>
                  <a:lnTo>
                    <a:pt x="0" y="28575"/>
                  </a:lnTo>
                  <a:lnTo>
                    <a:pt x="3165602" y="28575"/>
                  </a:lnTo>
                  <a:lnTo>
                    <a:pt x="3165602" y="0"/>
                  </a:lnTo>
                  <a:close/>
                  <a:moveTo>
                    <a:pt x="3312287" y="0"/>
                  </a:moveTo>
                  <a:lnTo>
                    <a:pt x="3312287" y="28575"/>
                  </a:lnTo>
                  <a:lnTo>
                    <a:pt x="3353435" y="28575"/>
                  </a:lnTo>
                  <a:lnTo>
                    <a:pt x="3353435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6855333" y="63500"/>
              <a:ext cx="677926" cy="28575"/>
            </a:xfrm>
            <a:custGeom>
              <a:avLst/>
              <a:gdLst/>
              <a:ahLst/>
              <a:cxnLst/>
              <a:rect r="r" b="b" t="t" l="l"/>
              <a:pathLst>
                <a:path h="28575" w="677926">
                  <a:moveTo>
                    <a:pt x="0" y="0"/>
                  </a:moveTo>
                  <a:lnTo>
                    <a:pt x="677926" y="0"/>
                  </a:lnTo>
                  <a:lnTo>
                    <a:pt x="677926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97A7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7533132" y="63500"/>
              <a:ext cx="2456180" cy="28575"/>
            </a:xfrm>
            <a:custGeom>
              <a:avLst/>
              <a:gdLst/>
              <a:ahLst/>
              <a:cxnLst/>
              <a:rect r="r" b="b" t="t" l="l"/>
              <a:pathLst>
                <a:path h="28575" w="2456180">
                  <a:moveTo>
                    <a:pt x="0" y="0"/>
                  </a:moveTo>
                  <a:lnTo>
                    <a:pt x="2456180" y="0"/>
                  </a:lnTo>
                  <a:lnTo>
                    <a:pt x="2456180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97A7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9989312" y="63500"/>
              <a:ext cx="5793740" cy="28575"/>
            </a:xfrm>
            <a:custGeom>
              <a:avLst/>
              <a:gdLst/>
              <a:ahLst/>
              <a:cxnLst/>
              <a:rect r="r" b="b" t="t" l="l"/>
              <a:pathLst>
                <a:path h="28575" w="5793740">
                  <a:moveTo>
                    <a:pt x="0" y="0"/>
                  </a:moveTo>
                  <a:lnTo>
                    <a:pt x="0" y="28575"/>
                  </a:lnTo>
                  <a:lnTo>
                    <a:pt x="2254885" y="28575"/>
                  </a:lnTo>
                  <a:lnTo>
                    <a:pt x="2254885" y="0"/>
                  </a:lnTo>
                  <a:close/>
                  <a:moveTo>
                    <a:pt x="2444750" y="0"/>
                  </a:moveTo>
                  <a:lnTo>
                    <a:pt x="2444750" y="28575"/>
                  </a:lnTo>
                  <a:lnTo>
                    <a:pt x="2683764" y="28575"/>
                  </a:lnTo>
                  <a:lnTo>
                    <a:pt x="2683764" y="0"/>
                  </a:lnTo>
                  <a:close/>
                  <a:moveTo>
                    <a:pt x="2771521" y="0"/>
                  </a:moveTo>
                  <a:lnTo>
                    <a:pt x="2771521" y="28575"/>
                  </a:lnTo>
                  <a:lnTo>
                    <a:pt x="2853182" y="28575"/>
                  </a:lnTo>
                  <a:lnTo>
                    <a:pt x="2853182" y="0"/>
                  </a:lnTo>
                  <a:close/>
                  <a:moveTo>
                    <a:pt x="2940939" y="0"/>
                  </a:moveTo>
                  <a:lnTo>
                    <a:pt x="2940939" y="28575"/>
                  </a:lnTo>
                  <a:lnTo>
                    <a:pt x="3975989" y="28575"/>
                  </a:lnTo>
                  <a:lnTo>
                    <a:pt x="3975989" y="0"/>
                  </a:lnTo>
                  <a:close/>
                  <a:moveTo>
                    <a:pt x="4065016" y="0"/>
                  </a:moveTo>
                  <a:lnTo>
                    <a:pt x="4065016" y="28575"/>
                  </a:lnTo>
                  <a:lnTo>
                    <a:pt x="4948427" y="28575"/>
                  </a:lnTo>
                  <a:lnTo>
                    <a:pt x="4948427" y="0"/>
                  </a:lnTo>
                  <a:close/>
                  <a:moveTo>
                    <a:pt x="5138293" y="0"/>
                  </a:moveTo>
                  <a:lnTo>
                    <a:pt x="5138293" y="28575"/>
                  </a:lnTo>
                  <a:lnTo>
                    <a:pt x="5793740" y="28575"/>
                  </a:lnTo>
                  <a:lnTo>
                    <a:pt x="5793740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4816995" y="101632"/>
            <a:ext cx="765905" cy="951957"/>
            <a:chOff x="0" y="0"/>
            <a:chExt cx="765899" cy="95196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372237" y="63500"/>
              <a:ext cx="330200" cy="824992"/>
            </a:xfrm>
            <a:custGeom>
              <a:avLst/>
              <a:gdLst/>
              <a:ahLst/>
              <a:cxnLst/>
              <a:rect r="r" b="b" t="t" l="l"/>
              <a:pathLst>
                <a:path h="824992" w="330200">
                  <a:moveTo>
                    <a:pt x="0" y="0"/>
                  </a:moveTo>
                  <a:lnTo>
                    <a:pt x="0" y="824992"/>
                  </a:lnTo>
                  <a:lnTo>
                    <a:pt x="330200" y="824992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841910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63500" y="63500"/>
              <a:ext cx="207137" cy="824992"/>
            </a:xfrm>
            <a:custGeom>
              <a:avLst/>
              <a:gdLst/>
              <a:ahLst/>
              <a:cxnLst/>
              <a:rect r="r" b="b" t="t" l="l"/>
              <a:pathLst>
                <a:path h="824992" w="207137">
                  <a:moveTo>
                    <a:pt x="0" y="0"/>
                  </a:moveTo>
                  <a:lnTo>
                    <a:pt x="0" y="824992"/>
                  </a:lnTo>
                  <a:lnTo>
                    <a:pt x="207137" y="824992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276396" y="131721"/>
            <a:ext cx="663123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</a:rPr>
              <a:t>Next Gen Employability Program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30101" y="1334786"/>
            <a:ext cx="4402360" cy="591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13163"/>
                </a:solidFill>
                <a:latin typeface="Arial Bold"/>
              </a:rPr>
              <a:t>Future Enhancements</a:t>
            </a:r>
            <a:r>
              <a:rPr lang="en-US" sz="3199">
                <a:solidFill>
                  <a:srgbClr val="374151"/>
                </a:solidFill>
                <a:latin typeface="Arial Bold"/>
              </a:rPr>
              <a:t>: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72976" y="2151555"/>
            <a:ext cx="16855392" cy="691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Our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forthcoming web platform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aims to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streamline document exchange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among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educators and students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within an academic environment. We plan to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integrate the application with Learning Management Systems (LMS)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—renowned platforms used in educational workflows. This integration will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enhance efficiency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seamlessly connect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our platform with existing academic processes.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Let’s delve into the key enhancements:</a:t>
            </a:r>
          </a:p>
          <a:p>
            <a:pPr algn="ctr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File Versioning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We’ll incorporate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version control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for files, allowing users to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track changes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revert to previous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versions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when needed.</a:t>
            </a:r>
          </a:p>
          <a:p>
            <a:pPr algn="ctr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Cloud Storage Integration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Users can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connect their cloud storage accounts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(such as Google Drive or Dropbox)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for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seamless file access and sharing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Real-time Collaboration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We’ll introduce features for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live collaboration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on documents, enabling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simultaneous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editing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commenting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</a:t>
            </a:r>
          </a:p>
          <a:p>
            <a:pPr algn="ctr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Advanced Search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Elevate the search capability by adding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filters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sorting features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and the ability to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search within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file contents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Analytics and Reporting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Our platform will offer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analytics and reporting functionalities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to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monitor file usage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user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interactions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engagement metrics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Integration with Online Learning Tools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By merging with online learning tools (such as quizzes or forums), we’ll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  <a:hlinkClick r:id="rId5" tooltip="https://www.lightico.com/blog/a-complete-guide-to-online-document-exchange/"/>
              </a:rPr>
              <a:t>provide a </a:t>
            </a:r>
            <a:r>
              <a:rPr lang="en-US" sz="2400">
                <a:solidFill>
                  <a:srgbClr val="111111"/>
                </a:solidFill>
                <a:latin typeface="Arial Bold"/>
                <a:hlinkClick r:id="rId6" tooltip="https://www.lightico.com/blog/a-complete-guide-to-online-document-exchange/"/>
              </a:rPr>
              <a:t>comprehensive educational platform</a:t>
            </a:r>
            <a:r>
              <a:rPr lang="en-US" sz="2400">
                <a:solidFill>
                  <a:srgbClr val="111111"/>
                </a:solidFill>
                <a:latin typeface="Arial"/>
                <a:hlinkClick r:id="rId7" tooltip="https://www.lightico.com/blog/a-complete-guide-to-online-document-exchange/"/>
              </a:rPr>
              <a:t>.</a:t>
            </a:r>
          </a:p>
          <a:p>
            <a:pPr algn="ctr">
              <a:lnSpc>
                <a:spcPts val="2851"/>
              </a:lnSpc>
            </a:pPr>
            <a:r>
              <a:rPr lang="en-US" sz="2400">
                <a:solidFill>
                  <a:srgbClr val="0097A7"/>
                </a:solidFill>
                <a:latin typeface="Arial"/>
                <a:hlinkClick r:id="rId8" tooltip="https://www.lightico.com/blog/a-complete-guide-to-online-document-exchange/"/>
              </a:rPr>
              <a:t>These improvements will </a:t>
            </a:r>
            <a:r>
              <a:rPr lang="en-US" sz="2400">
                <a:solidFill>
                  <a:srgbClr val="0097A7"/>
                </a:solidFill>
                <a:latin typeface="Arial Bold"/>
                <a:hlinkClick r:id="rId9" tooltip="https://www.lightico.com/blog/a-complete-guide-to-online-document-exchange/"/>
              </a:rPr>
              <a:t>enrich the functionality</a:t>
            </a:r>
            <a:r>
              <a:rPr lang="en-US" sz="2400">
                <a:solidFill>
                  <a:srgbClr val="0097A7"/>
                </a:solidFill>
                <a:latin typeface="Arial"/>
                <a:hlinkClick r:id="rId10" tooltip="https://www.lightico.com/blog/a-complete-guide-to-online-document-exchange/"/>
              </a:rPr>
              <a:t> and </a:t>
            </a:r>
            <a:r>
              <a:rPr lang="en-US" sz="2400">
                <a:solidFill>
                  <a:srgbClr val="0097A7"/>
                </a:solidFill>
                <a:latin typeface="Arial Bold"/>
                <a:hlinkClick r:id="rId11" tooltip="https://www.lightico.com/blog/a-complete-guide-to-online-document-exchange/"/>
              </a:rPr>
              <a:t>user-friendliness</a:t>
            </a:r>
            <a:r>
              <a:rPr lang="en-US" sz="2400">
                <a:solidFill>
                  <a:srgbClr val="0097A7"/>
                </a:solidFill>
                <a:latin typeface="Arial"/>
                <a:hlinkClick r:id="rId12" tooltip="https://www.lightico.com/blog/a-complete-guide-to-online-document-exchange/"/>
              </a:rPr>
              <a:t> of our file-sharing application, making it an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0097A7"/>
                </a:solidFill>
                <a:latin typeface="Arial"/>
                <a:hlinkClick r:id="rId13" tooltip="https://www.lightico.com/blog/a-complete-guide-to-online-document-exchange/"/>
              </a:rPr>
              <a:t>even more valuable resource for students and educators within educational settings.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6859" y="125568"/>
            <a:ext cx="2218944" cy="1169289"/>
            <a:chOff x="0" y="0"/>
            <a:chExt cx="2218944" cy="1169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8944" cy="1169289"/>
            </a:xfrm>
            <a:custGeom>
              <a:avLst/>
              <a:gdLst/>
              <a:ahLst/>
              <a:cxnLst/>
              <a:rect r="r" b="b" t="t" l="l"/>
              <a:pathLst>
                <a:path h="1169289" w="2218944">
                  <a:moveTo>
                    <a:pt x="0" y="0"/>
                  </a:moveTo>
                  <a:lnTo>
                    <a:pt x="0" y="1169289"/>
                  </a:lnTo>
                  <a:lnTo>
                    <a:pt x="2218944" y="1169289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5599502" y="177832"/>
            <a:ext cx="2466975" cy="828675"/>
          </a:xfrm>
          <a:custGeom>
            <a:avLst/>
            <a:gdLst/>
            <a:ahLst/>
            <a:cxnLst/>
            <a:rect r="r" b="b" t="t" l="l"/>
            <a:pathLst>
              <a:path h="828675" w="2466975">
                <a:moveTo>
                  <a:pt x="0" y="0"/>
                </a:moveTo>
                <a:lnTo>
                  <a:pt x="2466975" y="0"/>
                </a:lnTo>
                <a:lnTo>
                  <a:pt x="24669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66484" y="2754544"/>
            <a:ext cx="76200" cy="76200"/>
            <a:chOff x="0" y="0"/>
            <a:chExt cx="76200" cy="76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666484" y="3840394"/>
            <a:ext cx="76200" cy="76200"/>
            <a:chOff x="0" y="0"/>
            <a:chExt cx="76200" cy="76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66484" y="4564294"/>
            <a:ext cx="76200" cy="76200"/>
            <a:chOff x="0" y="0"/>
            <a:chExt cx="76200" cy="76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66484" y="5288194"/>
            <a:ext cx="76200" cy="76200"/>
            <a:chOff x="0" y="0"/>
            <a:chExt cx="76200" cy="76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666484" y="6012094"/>
            <a:ext cx="76200" cy="76200"/>
            <a:chOff x="0" y="0"/>
            <a:chExt cx="76200" cy="76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666484" y="6735994"/>
            <a:ext cx="76200" cy="76200"/>
            <a:chOff x="0" y="0"/>
            <a:chExt cx="76200" cy="76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666484" y="7459894"/>
            <a:ext cx="76200" cy="76200"/>
            <a:chOff x="0" y="0"/>
            <a:chExt cx="76200" cy="76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-88897" y="88935"/>
            <a:ext cx="14744729" cy="990048"/>
          </a:xfrm>
          <a:custGeom>
            <a:avLst/>
            <a:gdLst/>
            <a:ahLst/>
            <a:cxnLst/>
            <a:rect r="r" b="b" t="t" l="l"/>
            <a:pathLst>
              <a:path h="990048" w="14744729">
                <a:moveTo>
                  <a:pt x="0" y="0"/>
                </a:moveTo>
                <a:lnTo>
                  <a:pt x="14744729" y="0"/>
                </a:lnTo>
                <a:lnTo>
                  <a:pt x="14744729" y="990047"/>
                </a:lnTo>
                <a:lnTo>
                  <a:pt x="0" y="990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0" y="9342301"/>
            <a:ext cx="18288000" cy="28575"/>
          </a:xfrm>
          <a:custGeom>
            <a:avLst/>
            <a:gdLst/>
            <a:ahLst/>
            <a:cxnLst/>
            <a:rect r="r" b="b" t="t" l="l"/>
            <a:pathLst>
              <a:path h="28575" w="18288000">
                <a:moveTo>
                  <a:pt x="0" y="0"/>
                </a:moveTo>
                <a:lnTo>
                  <a:pt x="18288000" y="0"/>
                </a:lnTo>
                <a:lnTo>
                  <a:pt x="1828800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0" y="10172700"/>
            <a:ext cx="18288000" cy="114300"/>
            <a:chOff x="0" y="0"/>
            <a:chExt cx="18288000" cy="1143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288000" cy="114300"/>
            </a:xfrm>
            <a:custGeom>
              <a:avLst/>
              <a:gdLst/>
              <a:ahLst/>
              <a:cxnLst/>
              <a:rect r="r" b="b" t="t" l="l"/>
              <a:pathLst>
                <a:path h="114300" w="18288000">
                  <a:moveTo>
                    <a:pt x="0" y="0"/>
                  </a:moveTo>
                  <a:lnTo>
                    <a:pt x="0" y="114300"/>
                  </a:lnTo>
                  <a:lnTo>
                    <a:pt x="18288000" y="114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874101" y="7583719"/>
            <a:ext cx="15009914" cy="28575"/>
            <a:chOff x="0" y="0"/>
            <a:chExt cx="15009914" cy="2857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5010003" cy="28575"/>
            </a:xfrm>
            <a:custGeom>
              <a:avLst/>
              <a:gdLst/>
              <a:ahLst/>
              <a:cxnLst/>
              <a:rect r="r" b="b" t="t" l="l"/>
              <a:pathLst>
                <a:path h="28575" w="15010003">
                  <a:moveTo>
                    <a:pt x="0" y="0"/>
                  </a:moveTo>
                  <a:lnTo>
                    <a:pt x="0" y="28575"/>
                  </a:lnTo>
                  <a:lnTo>
                    <a:pt x="1469136" y="28575"/>
                  </a:lnTo>
                  <a:lnTo>
                    <a:pt x="1469136" y="0"/>
                  </a:lnTo>
                  <a:close/>
                  <a:moveTo>
                    <a:pt x="1558036" y="0"/>
                  </a:moveTo>
                  <a:lnTo>
                    <a:pt x="1558036" y="28575"/>
                  </a:lnTo>
                  <a:lnTo>
                    <a:pt x="2159000" y="28575"/>
                  </a:lnTo>
                  <a:lnTo>
                    <a:pt x="2159000" y="0"/>
                  </a:lnTo>
                  <a:close/>
                  <a:moveTo>
                    <a:pt x="2246630" y="0"/>
                  </a:moveTo>
                  <a:lnTo>
                    <a:pt x="2246630" y="28575"/>
                  </a:lnTo>
                  <a:lnTo>
                    <a:pt x="2599309" y="28575"/>
                  </a:lnTo>
                  <a:lnTo>
                    <a:pt x="2599309" y="0"/>
                  </a:lnTo>
                  <a:close/>
                  <a:moveTo>
                    <a:pt x="2687066" y="0"/>
                  </a:moveTo>
                  <a:lnTo>
                    <a:pt x="2687066" y="28575"/>
                  </a:lnTo>
                  <a:lnTo>
                    <a:pt x="8133969" y="28575"/>
                  </a:lnTo>
                  <a:lnTo>
                    <a:pt x="8133969" y="0"/>
                  </a:lnTo>
                  <a:close/>
                  <a:moveTo>
                    <a:pt x="8323707" y="0"/>
                  </a:moveTo>
                  <a:lnTo>
                    <a:pt x="8323707" y="28575"/>
                  </a:lnTo>
                  <a:lnTo>
                    <a:pt x="11606530" y="28575"/>
                  </a:lnTo>
                  <a:lnTo>
                    <a:pt x="11606530" y="0"/>
                  </a:lnTo>
                  <a:close/>
                  <a:moveTo>
                    <a:pt x="11796395" y="0"/>
                  </a:moveTo>
                  <a:lnTo>
                    <a:pt x="11796395" y="28575"/>
                  </a:lnTo>
                  <a:lnTo>
                    <a:pt x="15010003" y="28575"/>
                  </a:lnTo>
                  <a:lnTo>
                    <a:pt x="15010003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874101" y="7945669"/>
            <a:ext cx="14372930" cy="28575"/>
            <a:chOff x="0" y="0"/>
            <a:chExt cx="14372933" cy="2857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372971" cy="28575"/>
            </a:xfrm>
            <a:custGeom>
              <a:avLst/>
              <a:gdLst/>
              <a:ahLst/>
              <a:cxnLst/>
              <a:rect r="r" b="b" t="t" l="l"/>
              <a:pathLst>
                <a:path h="28575" w="14372971">
                  <a:moveTo>
                    <a:pt x="0" y="0"/>
                  </a:moveTo>
                  <a:lnTo>
                    <a:pt x="0" y="28575"/>
                  </a:lnTo>
                  <a:lnTo>
                    <a:pt x="713486" y="28575"/>
                  </a:lnTo>
                  <a:lnTo>
                    <a:pt x="713486" y="0"/>
                  </a:lnTo>
                  <a:close/>
                  <a:moveTo>
                    <a:pt x="903351" y="0"/>
                  </a:moveTo>
                  <a:lnTo>
                    <a:pt x="903351" y="28575"/>
                  </a:lnTo>
                  <a:lnTo>
                    <a:pt x="1045464" y="28575"/>
                  </a:lnTo>
                  <a:lnTo>
                    <a:pt x="1045464" y="0"/>
                  </a:lnTo>
                  <a:close/>
                  <a:moveTo>
                    <a:pt x="1134364" y="0"/>
                  </a:moveTo>
                  <a:lnTo>
                    <a:pt x="1134364" y="28575"/>
                  </a:lnTo>
                  <a:lnTo>
                    <a:pt x="1210056" y="28575"/>
                  </a:lnTo>
                  <a:lnTo>
                    <a:pt x="1210056" y="0"/>
                  </a:lnTo>
                  <a:close/>
                  <a:moveTo>
                    <a:pt x="1297813" y="0"/>
                  </a:moveTo>
                  <a:lnTo>
                    <a:pt x="1297813" y="28575"/>
                  </a:lnTo>
                  <a:lnTo>
                    <a:pt x="2271903" y="28575"/>
                  </a:lnTo>
                  <a:lnTo>
                    <a:pt x="2271903" y="0"/>
                  </a:lnTo>
                  <a:close/>
                  <a:moveTo>
                    <a:pt x="2461768" y="0"/>
                  </a:moveTo>
                  <a:lnTo>
                    <a:pt x="2461768" y="28575"/>
                  </a:lnTo>
                  <a:lnTo>
                    <a:pt x="3920363" y="28575"/>
                  </a:lnTo>
                  <a:lnTo>
                    <a:pt x="3920363" y="0"/>
                  </a:lnTo>
                  <a:close/>
                  <a:moveTo>
                    <a:pt x="4008120" y="0"/>
                  </a:moveTo>
                  <a:lnTo>
                    <a:pt x="4008120" y="28575"/>
                  </a:lnTo>
                  <a:lnTo>
                    <a:pt x="9725914" y="28575"/>
                  </a:lnTo>
                  <a:lnTo>
                    <a:pt x="9725914" y="0"/>
                  </a:lnTo>
                  <a:close/>
                  <a:moveTo>
                    <a:pt x="9915779" y="0"/>
                  </a:moveTo>
                  <a:lnTo>
                    <a:pt x="9915779" y="28575"/>
                  </a:lnTo>
                  <a:lnTo>
                    <a:pt x="10911840" y="28575"/>
                  </a:lnTo>
                  <a:lnTo>
                    <a:pt x="10911840" y="0"/>
                  </a:lnTo>
                  <a:close/>
                  <a:moveTo>
                    <a:pt x="11101705" y="0"/>
                  </a:moveTo>
                  <a:lnTo>
                    <a:pt x="11101705" y="28575"/>
                  </a:lnTo>
                  <a:lnTo>
                    <a:pt x="14372971" y="28575"/>
                  </a:lnTo>
                  <a:lnTo>
                    <a:pt x="14372971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4816995" y="101632"/>
            <a:ext cx="765905" cy="951957"/>
            <a:chOff x="0" y="0"/>
            <a:chExt cx="765899" cy="95196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372237" y="63500"/>
              <a:ext cx="330200" cy="824992"/>
            </a:xfrm>
            <a:custGeom>
              <a:avLst/>
              <a:gdLst/>
              <a:ahLst/>
              <a:cxnLst/>
              <a:rect r="r" b="b" t="t" l="l"/>
              <a:pathLst>
                <a:path h="824992" w="330200">
                  <a:moveTo>
                    <a:pt x="0" y="0"/>
                  </a:moveTo>
                  <a:lnTo>
                    <a:pt x="0" y="824992"/>
                  </a:lnTo>
                  <a:lnTo>
                    <a:pt x="330200" y="824992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84191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63500" y="63500"/>
              <a:ext cx="207137" cy="824992"/>
            </a:xfrm>
            <a:custGeom>
              <a:avLst/>
              <a:gdLst/>
              <a:ahLst/>
              <a:cxnLst/>
              <a:rect r="r" b="b" t="t" l="l"/>
              <a:pathLst>
                <a:path h="824992" w="207137">
                  <a:moveTo>
                    <a:pt x="0" y="0"/>
                  </a:moveTo>
                  <a:lnTo>
                    <a:pt x="0" y="824992"/>
                  </a:lnTo>
                  <a:lnTo>
                    <a:pt x="207137" y="824992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276396" y="131721"/>
            <a:ext cx="663123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</a:rPr>
              <a:t>Next Gen Employability Program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53492" y="1351140"/>
            <a:ext cx="2212324" cy="591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13163"/>
                </a:solidFill>
                <a:latin typeface="Arial Bold"/>
              </a:rPr>
              <a:t>Conclusion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68732" y="9440475"/>
            <a:ext cx="945537" cy="36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Source :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874101" y="2576084"/>
            <a:ext cx="15515149" cy="5471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Our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forthcoming web platform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aims to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simplify document exchange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among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educators and students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within an academic environment. Developed utilizing the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Django framework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it will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offer an intuitive interface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for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uploading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downloading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organizing 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 Let’s delve into the key features: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User Administration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Both students and instructors can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create accounts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sign in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manage their profiles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 Rigorous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user verification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ensures that only authorized individuals gain access.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File Organization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Users can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upload 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categorize them into directories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retrieve shared 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 The application will seamlessly handle diverse file types, including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documents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images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videos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Group Supervision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Users can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establish or join groups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(such as classes or departments)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distribute 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within these groups.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Access Management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Files will be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accessible solely to sanctioned group members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ensuring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confidentiality and privacy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 Administrators can configure permissions for viewing, uploading, or deleting files within a group. 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Notifications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Users will receive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alerts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for new file uploads, comments, or relevant activities within their groups, </a:t>
            </a:r>
            <a:r>
              <a:rPr lang="en-US" sz="2400">
                <a:solidFill>
                  <a:srgbClr val="111111"/>
                </a:solidFill>
                <a:latin typeface="Arial"/>
                <a:hlinkClick r:id="rId7" tooltip="https://www.lightico.com/blog/a-complete-guide-to-online-document-exchange/"/>
              </a:rPr>
              <a:t>enhancing engagement with the platform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0097A7"/>
                </a:solidFill>
                <a:latin typeface="Arial"/>
                <a:hlinkClick r:id="rId8" tooltip="https://www.lightico.com/blog/a-complete-guide-to-online-document-exchange/"/>
              </a:rPr>
              <a:t>In essence, our proposed solution addresses the shortcomings of traditional file-sharing methods in educational settings, providing a resilient platform for secure and efficient file exchange among students and teachers."</a:t>
            </a:r>
            <a:r>
              <a:rPr lang="en-US" sz="2400">
                <a:solidFill>
                  <a:srgbClr val="000000"/>
                </a:solidFill>
                <a:latin typeface="Arial"/>
                <a:hlinkClick r:id="rId9" tooltip="https://www.lightico.com/blog/a-complete-guide-to-online-document-exchange/"/>
              </a:rPr>
              <a:t> 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6859" y="125568"/>
            <a:ext cx="2218944" cy="1169289"/>
            <a:chOff x="0" y="0"/>
            <a:chExt cx="2218944" cy="1169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8944" cy="1169289"/>
            </a:xfrm>
            <a:custGeom>
              <a:avLst/>
              <a:gdLst/>
              <a:ahLst/>
              <a:cxnLst/>
              <a:rect r="r" b="b" t="t" l="l"/>
              <a:pathLst>
                <a:path h="1169289" w="2218944">
                  <a:moveTo>
                    <a:pt x="0" y="0"/>
                  </a:moveTo>
                  <a:lnTo>
                    <a:pt x="0" y="1169289"/>
                  </a:lnTo>
                  <a:lnTo>
                    <a:pt x="2218944" y="1169289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5599502" y="177832"/>
            <a:ext cx="2466975" cy="828675"/>
          </a:xfrm>
          <a:custGeom>
            <a:avLst/>
            <a:gdLst/>
            <a:ahLst/>
            <a:cxnLst/>
            <a:rect r="r" b="b" t="t" l="l"/>
            <a:pathLst>
              <a:path h="828675" w="2466975">
                <a:moveTo>
                  <a:pt x="0" y="0"/>
                </a:moveTo>
                <a:lnTo>
                  <a:pt x="2466975" y="0"/>
                </a:lnTo>
                <a:lnTo>
                  <a:pt x="24669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8897" y="88935"/>
            <a:ext cx="14744729" cy="990048"/>
          </a:xfrm>
          <a:custGeom>
            <a:avLst/>
            <a:gdLst/>
            <a:ahLst/>
            <a:cxnLst/>
            <a:rect r="r" b="b" t="t" l="l"/>
            <a:pathLst>
              <a:path h="990048" w="14744729">
                <a:moveTo>
                  <a:pt x="0" y="0"/>
                </a:moveTo>
                <a:lnTo>
                  <a:pt x="14744729" y="0"/>
                </a:lnTo>
                <a:lnTo>
                  <a:pt x="14744729" y="990047"/>
                </a:lnTo>
                <a:lnTo>
                  <a:pt x="0" y="990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10172700"/>
            <a:ext cx="18288000" cy="114300"/>
            <a:chOff x="0" y="0"/>
            <a:chExt cx="18288000" cy="1143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288000" cy="114300"/>
            </a:xfrm>
            <a:custGeom>
              <a:avLst/>
              <a:gdLst/>
              <a:ahLst/>
              <a:cxnLst/>
              <a:rect r="r" b="b" t="t" l="l"/>
              <a:pathLst>
                <a:path h="114300" w="18288000">
                  <a:moveTo>
                    <a:pt x="0" y="0"/>
                  </a:moveTo>
                  <a:lnTo>
                    <a:pt x="0" y="114300"/>
                  </a:lnTo>
                  <a:lnTo>
                    <a:pt x="18288000" y="114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4816995" y="101632"/>
            <a:ext cx="765905" cy="951957"/>
            <a:chOff x="0" y="0"/>
            <a:chExt cx="765899" cy="9519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72237" y="63500"/>
              <a:ext cx="330200" cy="824992"/>
            </a:xfrm>
            <a:custGeom>
              <a:avLst/>
              <a:gdLst/>
              <a:ahLst/>
              <a:cxnLst/>
              <a:rect r="r" b="b" t="t" l="l"/>
              <a:pathLst>
                <a:path h="824992" w="330200">
                  <a:moveTo>
                    <a:pt x="0" y="0"/>
                  </a:moveTo>
                  <a:lnTo>
                    <a:pt x="0" y="824992"/>
                  </a:lnTo>
                  <a:lnTo>
                    <a:pt x="330200" y="824992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84191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63500"/>
              <a:ext cx="207137" cy="824992"/>
            </a:xfrm>
            <a:custGeom>
              <a:avLst/>
              <a:gdLst/>
              <a:ahLst/>
              <a:cxnLst/>
              <a:rect r="r" b="b" t="t" l="l"/>
              <a:pathLst>
                <a:path h="824992" w="207137">
                  <a:moveTo>
                    <a:pt x="0" y="0"/>
                  </a:moveTo>
                  <a:lnTo>
                    <a:pt x="0" y="824992"/>
                  </a:lnTo>
                  <a:lnTo>
                    <a:pt x="207137" y="824992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76396" y="131721"/>
            <a:ext cx="663123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</a:rPr>
              <a:t>Next Gen Employability Program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09057" y="4665116"/>
            <a:ext cx="4137155" cy="1041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223366"/>
                </a:solidFill>
                <a:latin typeface="Arimo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6859" y="125568"/>
            <a:ext cx="2218944" cy="1169289"/>
            <a:chOff x="0" y="0"/>
            <a:chExt cx="2218944" cy="1169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8944" cy="1169289"/>
            </a:xfrm>
            <a:custGeom>
              <a:avLst/>
              <a:gdLst/>
              <a:ahLst/>
              <a:cxnLst/>
              <a:rect r="r" b="b" t="t" l="l"/>
              <a:pathLst>
                <a:path h="1169289" w="2218944">
                  <a:moveTo>
                    <a:pt x="0" y="0"/>
                  </a:moveTo>
                  <a:lnTo>
                    <a:pt x="0" y="1169289"/>
                  </a:lnTo>
                  <a:lnTo>
                    <a:pt x="2218944" y="1169289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5599502" y="177832"/>
            <a:ext cx="2466975" cy="828675"/>
          </a:xfrm>
          <a:custGeom>
            <a:avLst/>
            <a:gdLst/>
            <a:ahLst/>
            <a:cxnLst/>
            <a:rect r="r" b="b" t="t" l="l"/>
            <a:pathLst>
              <a:path h="828675" w="2466975">
                <a:moveTo>
                  <a:pt x="0" y="0"/>
                </a:moveTo>
                <a:lnTo>
                  <a:pt x="2466975" y="0"/>
                </a:lnTo>
                <a:lnTo>
                  <a:pt x="24669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8897" y="88935"/>
            <a:ext cx="14744729" cy="990048"/>
          </a:xfrm>
          <a:custGeom>
            <a:avLst/>
            <a:gdLst/>
            <a:ahLst/>
            <a:cxnLst/>
            <a:rect r="r" b="b" t="t" l="l"/>
            <a:pathLst>
              <a:path h="990048" w="14744729">
                <a:moveTo>
                  <a:pt x="0" y="0"/>
                </a:moveTo>
                <a:lnTo>
                  <a:pt x="14744729" y="0"/>
                </a:lnTo>
                <a:lnTo>
                  <a:pt x="14744729" y="990047"/>
                </a:lnTo>
                <a:lnTo>
                  <a:pt x="0" y="990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10172700"/>
            <a:ext cx="18288000" cy="114300"/>
            <a:chOff x="0" y="0"/>
            <a:chExt cx="18288000" cy="1143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288000" cy="114300"/>
            </a:xfrm>
            <a:custGeom>
              <a:avLst/>
              <a:gdLst/>
              <a:ahLst/>
              <a:cxnLst/>
              <a:rect r="r" b="b" t="t" l="l"/>
              <a:pathLst>
                <a:path h="114300" w="18288000">
                  <a:moveTo>
                    <a:pt x="0" y="0"/>
                  </a:moveTo>
                  <a:lnTo>
                    <a:pt x="0" y="114300"/>
                  </a:lnTo>
                  <a:lnTo>
                    <a:pt x="18288000" y="114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4816995" y="101632"/>
            <a:ext cx="765905" cy="951957"/>
            <a:chOff x="0" y="0"/>
            <a:chExt cx="765899" cy="9519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72237" y="63500"/>
              <a:ext cx="330200" cy="824992"/>
            </a:xfrm>
            <a:custGeom>
              <a:avLst/>
              <a:gdLst/>
              <a:ahLst/>
              <a:cxnLst/>
              <a:rect r="r" b="b" t="t" l="l"/>
              <a:pathLst>
                <a:path h="824992" w="330200">
                  <a:moveTo>
                    <a:pt x="0" y="0"/>
                  </a:moveTo>
                  <a:lnTo>
                    <a:pt x="0" y="824992"/>
                  </a:lnTo>
                  <a:lnTo>
                    <a:pt x="330200" y="824992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84191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63500"/>
              <a:ext cx="207137" cy="824992"/>
            </a:xfrm>
            <a:custGeom>
              <a:avLst/>
              <a:gdLst/>
              <a:ahLst/>
              <a:cxnLst/>
              <a:rect r="r" b="b" t="t" l="l"/>
              <a:pathLst>
                <a:path h="824992" w="207137">
                  <a:moveTo>
                    <a:pt x="0" y="0"/>
                  </a:moveTo>
                  <a:lnTo>
                    <a:pt x="0" y="824992"/>
                  </a:lnTo>
                  <a:lnTo>
                    <a:pt x="207137" y="824992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sp>
        <p:nvSpPr>
          <p:cNvPr name="Freeform 11" id="11" descr="A blue and white rectangle with a white border  Description automatically generated"/>
          <p:cNvSpPr/>
          <p:nvPr/>
        </p:nvSpPr>
        <p:spPr>
          <a:xfrm flipH="false" flipV="false" rot="0">
            <a:off x="0" y="0"/>
            <a:ext cx="18272760" cy="10271369"/>
          </a:xfrm>
          <a:custGeom>
            <a:avLst/>
            <a:gdLst/>
            <a:ahLst/>
            <a:cxnLst/>
            <a:rect r="r" b="b" t="t" l="l"/>
            <a:pathLst>
              <a:path h="10271369" w="18272760">
                <a:moveTo>
                  <a:pt x="0" y="0"/>
                </a:moveTo>
                <a:lnTo>
                  <a:pt x="18272760" y="0"/>
                </a:lnTo>
                <a:lnTo>
                  <a:pt x="18272760" y="10271369"/>
                </a:lnTo>
                <a:lnTo>
                  <a:pt x="0" y="102713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3" t="-152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23723" y="5986777"/>
            <a:ext cx="14631457" cy="1239041"/>
          </a:xfrm>
          <a:custGeom>
            <a:avLst/>
            <a:gdLst/>
            <a:ahLst/>
            <a:cxnLst/>
            <a:rect r="r" b="b" t="t" l="l"/>
            <a:pathLst>
              <a:path h="1239041" w="14631457">
                <a:moveTo>
                  <a:pt x="0" y="0"/>
                </a:moveTo>
                <a:lnTo>
                  <a:pt x="14631457" y="0"/>
                </a:lnTo>
                <a:lnTo>
                  <a:pt x="14631457" y="1239040"/>
                </a:lnTo>
                <a:lnTo>
                  <a:pt x="0" y="12390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76396" y="131721"/>
            <a:ext cx="663123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</a:rPr>
              <a:t>Next Gen Employability Program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81239" y="1810360"/>
            <a:ext cx="8494957" cy="736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13164"/>
                </a:solidFill>
                <a:latin typeface="Arial Bold"/>
              </a:rPr>
              <a:t>CAPSTONE PROJECT SHOWCASE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473663" y="4867961"/>
            <a:ext cx="11017253" cy="1985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8"/>
              </a:lnSpc>
            </a:pPr>
            <a:r>
              <a:rPr lang="en-US" sz="3199">
                <a:solidFill>
                  <a:srgbClr val="FFFFFF"/>
                </a:solidFill>
                <a:latin typeface="Arial Bold"/>
              </a:rPr>
              <a:t>Project Title</a:t>
            </a:r>
          </a:p>
          <a:p>
            <a:pPr algn="l">
              <a:lnSpc>
                <a:spcPts val="7998"/>
              </a:lnSpc>
            </a:pPr>
            <a:r>
              <a:rPr lang="en-US" sz="3199">
                <a:solidFill>
                  <a:srgbClr val="000000"/>
                </a:solidFill>
                <a:latin typeface="Arial Bold"/>
              </a:rPr>
              <a:t>Notes Sharing Web Application using Django Framework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58281" y="8010620"/>
            <a:ext cx="12571343" cy="1048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3"/>
              </a:lnSpc>
            </a:pPr>
            <a:r>
              <a:rPr lang="en-US" sz="3199">
                <a:solidFill>
                  <a:srgbClr val="FFFFFF"/>
                </a:solidFill>
                <a:latin typeface="Arial"/>
              </a:rPr>
              <a:t>Abstract | Problem Statement | Project Overview | Proposed Solution | Technology Used | Modelling &amp; Results | Conclusion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6859" y="125568"/>
            <a:ext cx="2218944" cy="1169289"/>
            <a:chOff x="0" y="0"/>
            <a:chExt cx="2218944" cy="1169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8944" cy="1169289"/>
            </a:xfrm>
            <a:custGeom>
              <a:avLst/>
              <a:gdLst/>
              <a:ahLst/>
              <a:cxnLst/>
              <a:rect r="r" b="b" t="t" l="l"/>
              <a:pathLst>
                <a:path h="1169289" w="2218944">
                  <a:moveTo>
                    <a:pt x="0" y="0"/>
                  </a:moveTo>
                  <a:lnTo>
                    <a:pt x="0" y="1169289"/>
                  </a:lnTo>
                  <a:lnTo>
                    <a:pt x="2218944" y="1169289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5599502" y="177832"/>
            <a:ext cx="2466975" cy="828675"/>
          </a:xfrm>
          <a:custGeom>
            <a:avLst/>
            <a:gdLst/>
            <a:ahLst/>
            <a:cxnLst/>
            <a:rect r="r" b="b" t="t" l="l"/>
            <a:pathLst>
              <a:path h="828675" w="2466975">
                <a:moveTo>
                  <a:pt x="0" y="0"/>
                </a:moveTo>
                <a:lnTo>
                  <a:pt x="2466975" y="0"/>
                </a:lnTo>
                <a:lnTo>
                  <a:pt x="24669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363047" y="4846387"/>
            <a:ext cx="2693346" cy="28575"/>
            <a:chOff x="0" y="0"/>
            <a:chExt cx="2693340" cy="28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93289" cy="28575"/>
            </a:xfrm>
            <a:custGeom>
              <a:avLst/>
              <a:gdLst/>
              <a:ahLst/>
              <a:cxnLst/>
              <a:rect r="r" b="b" t="t" l="l"/>
              <a:pathLst>
                <a:path h="28575" w="2693289">
                  <a:moveTo>
                    <a:pt x="0" y="0"/>
                  </a:moveTo>
                  <a:lnTo>
                    <a:pt x="2693289" y="0"/>
                  </a:lnTo>
                  <a:lnTo>
                    <a:pt x="2693289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97A7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8897" y="88935"/>
            <a:ext cx="14744729" cy="990048"/>
          </a:xfrm>
          <a:custGeom>
            <a:avLst/>
            <a:gdLst/>
            <a:ahLst/>
            <a:cxnLst/>
            <a:rect r="r" b="b" t="t" l="l"/>
            <a:pathLst>
              <a:path h="990048" w="14744729">
                <a:moveTo>
                  <a:pt x="0" y="0"/>
                </a:moveTo>
                <a:lnTo>
                  <a:pt x="14744729" y="0"/>
                </a:lnTo>
                <a:lnTo>
                  <a:pt x="14744729" y="990047"/>
                </a:lnTo>
                <a:lnTo>
                  <a:pt x="0" y="990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9342301"/>
            <a:ext cx="18288000" cy="28575"/>
          </a:xfrm>
          <a:custGeom>
            <a:avLst/>
            <a:gdLst/>
            <a:ahLst/>
            <a:cxnLst/>
            <a:rect r="r" b="b" t="t" l="l"/>
            <a:pathLst>
              <a:path h="28575" w="18288000">
                <a:moveTo>
                  <a:pt x="0" y="0"/>
                </a:moveTo>
                <a:lnTo>
                  <a:pt x="18288000" y="0"/>
                </a:lnTo>
                <a:lnTo>
                  <a:pt x="1828800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10172700"/>
            <a:ext cx="18288000" cy="114300"/>
            <a:chOff x="0" y="0"/>
            <a:chExt cx="18288000" cy="1143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288000" cy="114300"/>
            </a:xfrm>
            <a:custGeom>
              <a:avLst/>
              <a:gdLst/>
              <a:ahLst/>
              <a:cxnLst/>
              <a:rect r="r" b="b" t="t" l="l"/>
              <a:pathLst>
                <a:path h="114300" w="18288000">
                  <a:moveTo>
                    <a:pt x="0" y="0"/>
                  </a:moveTo>
                  <a:lnTo>
                    <a:pt x="0" y="114300"/>
                  </a:lnTo>
                  <a:lnTo>
                    <a:pt x="18288000" y="114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4816995" y="101632"/>
            <a:ext cx="765905" cy="951957"/>
            <a:chOff x="0" y="0"/>
            <a:chExt cx="765899" cy="9519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72237" y="63500"/>
              <a:ext cx="330200" cy="824992"/>
            </a:xfrm>
            <a:custGeom>
              <a:avLst/>
              <a:gdLst/>
              <a:ahLst/>
              <a:cxnLst/>
              <a:rect r="r" b="b" t="t" l="l"/>
              <a:pathLst>
                <a:path h="824992" w="330200">
                  <a:moveTo>
                    <a:pt x="0" y="0"/>
                  </a:moveTo>
                  <a:lnTo>
                    <a:pt x="0" y="824992"/>
                  </a:lnTo>
                  <a:lnTo>
                    <a:pt x="330200" y="824992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84191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0" y="63500"/>
              <a:ext cx="207137" cy="824992"/>
            </a:xfrm>
            <a:custGeom>
              <a:avLst/>
              <a:gdLst/>
              <a:ahLst/>
              <a:cxnLst/>
              <a:rect r="r" b="b" t="t" l="l"/>
              <a:pathLst>
                <a:path h="824992" w="207137">
                  <a:moveTo>
                    <a:pt x="0" y="0"/>
                  </a:moveTo>
                  <a:lnTo>
                    <a:pt x="0" y="824992"/>
                  </a:lnTo>
                  <a:lnTo>
                    <a:pt x="207137" y="824992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2891857" y="4420934"/>
            <a:ext cx="13508136" cy="155572"/>
            <a:chOff x="0" y="0"/>
            <a:chExt cx="13508139" cy="1555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0" y="63500"/>
              <a:ext cx="3946906" cy="28575"/>
            </a:xfrm>
            <a:custGeom>
              <a:avLst/>
              <a:gdLst/>
              <a:ahLst/>
              <a:cxnLst/>
              <a:rect r="r" b="b" t="t" l="l"/>
              <a:pathLst>
                <a:path h="28575" w="3946906">
                  <a:moveTo>
                    <a:pt x="0" y="0"/>
                  </a:moveTo>
                  <a:lnTo>
                    <a:pt x="0" y="28575"/>
                  </a:lnTo>
                  <a:lnTo>
                    <a:pt x="1170686" y="28575"/>
                  </a:lnTo>
                  <a:lnTo>
                    <a:pt x="1170686" y="0"/>
                  </a:lnTo>
                  <a:close/>
                  <a:moveTo>
                    <a:pt x="1297178" y="0"/>
                  </a:moveTo>
                  <a:lnTo>
                    <a:pt x="1297178" y="28575"/>
                  </a:lnTo>
                  <a:lnTo>
                    <a:pt x="1332865" y="28575"/>
                  </a:lnTo>
                  <a:lnTo>
                    <a:pt x="1332865" y="0"/>
                  </a:lnTo>
                  <a:close/>
                  <a:moveTo>
                    <a:pt x="1421892" y="0"/>
                  </a:moveTo>
                  <a:lnTo>
                    <a:pt x="1421892" y="28575"/>
                  </a:lnTo>
                  <a:lnTo>
                    <a:pt x="2314194" y="28575"/>
                  </a:lnTo>
                  <a:lnTo>
                    <a:pt x="2314194" y="0"/>
                  </a:lnTo>
                  <a:close/>
                  <a:moveTo>
                    <a:pt x="2432050" y="0"/>
                  </a:moveTo>
                  <a:lnTo>
                    <a:pt x="2432050" y="28575"/>
                  </a:lnTo>
                  <a:lnTo>
                    <a:pt x="3946906" y="28575"/>
                  </a:lnTo>
                  <a:lnTo>
                    <a:pt x="3946906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4010406" y="63500"/>
              <a:ext cx="5046980" cy="28575"/>
            </a:xfrm>
            <a:custGeom>
              <a:avLst/>
              <a:gdLst/>
              <a:ahLst/>
              <a:cxnLst/>
              <a:rect r="r" b="b" t="t" l="l"/>
              <a:pathLst>
                <a:path h="28575" w="5046980">
                  <a:moveTo>
                    <a:pt x="0" y="0"/>
                  </a:moveTo>
                  <a:lnTo>
                    <a:pt x="0" y="28575"/>
                  </a:lnTo>
                  <a:lnTo>
                    <a:pt x="176530" y="28575"/>
                  </a:lnTo>
                  <a:lnTo>
                    <a:pt x="176530" y="0"/>
                  </a:lnTo>
                  <a:close/>
                  <a:moveTo>
                    <a:pt x="279273" y="0"/>
                  </a:moveTo>
                  <a:lnTo>
                    <a:pt x="279273" y="28575"/>
                  </a:lnTo>
                  <a:lnTo>
                    <a:pt x="2765552" y="28575"/>
                  </a:lnTo>
                  <a:lnTo>
                    <a:pt x="2765552" y="0"/>
                  </a:lnTo>
                  <a:close/>
                  <a:moveTo>
                    <a:pt x="2970657" y="0"/>
                  </a:moveTo>
                  <a:lnTo>
                    <a:pt x="2970657" y="28575"/>
                  </a:lnTo>
                  <a:lnTo>
                    <a:pt x="5046980" y="28575"/>
                  </a:lnTo>
                  <a:lnTo>
                    <a:pt x="5046980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057386" y="63500"/>
              <a:ext cx="677926" cy="28575"/>
            </a:xfrm>
            <a:custGeom>
              <a:avLst/>
              <a:gdLst/>
              <a:ahLst/>
              <a:cxnLst/>
              <a:rect r="r" b="b" t="t" l="l"/>
              <a:pathLst>
                <a:path h="28575" w="677926">
                  <a:moveTo>
                    <a:pt x="0" y="0"/>
                  </a:moveTo>
                  <a:lnTo>
                    <a:pt x="677926" y="0"/>
                  </a:lnTo>
                  <a:lnTo>
                    <a:pt x="677926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97A7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9735185" y="63500"/>
              <a:ext cx="2845562" cy="28575"/>
            </a:xfrm>
            <a:custGeom>
              <a:avLst/>
              <a:gdLst/>
              <a:ahLst/>
              <a:cxnLst/>
              <a:rect r="r" b="b" t="t" l="l"/>
              <a:pathLst>
                <a:path h="28575" w="2845562">
                  <a:moveTo>
                    <a:pt x="0" y="0"/>
                  </a:moveTo>
                  <a:lnTo>
                    <a:pt x="2845562" y="0"/>
                  </a:lnTo>
                  <a:lnTo>
                    <a:pt x="284556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97A7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580747" y="63500"/>
              <a:ext cx="863981" cy="28575"/>
            </a:xfrm>
            <a:custGeom>
              <a:avLst/>
              <a:gdLst/>
              <a:ahLst/>
              <a:cxnLst/>
              <a:rect r="r" b="b" t="t" l="l"/>
              <a:pathLst>
                <a:path h="28575" w="863981">
                  <a:moveTo>
                    <a:pt x="0" y="0"/>
                  </a:moveTo>
                  <a:lnTo>
                    <a:pt x="863981" y="0"/>
                  </a:lnTo>
                  <a:lnTo>
                    <a:pt x="863981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97A7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276396" y="131721"/>
            <a:ext cx="663123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</a:rPr>
              <a:t>Next Gen Employability Program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53492" y="1351140"/>
            <a:ext cx="1647968" cy="591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13163"/>
                </a:solidFill>
                <a:latin typeface="Arial Bold"/>
              </a:rPr>
              <a:t>Abstract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68732" y="9440475"/>
            <a:ext cx="945537" cy="36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Source 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63047" y="2372401"/>
            <a:ext cx="15398010" cy="2575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Our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forthcoming web platform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seeks to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simplify document exchange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among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educators and students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within an academic environment. Developed utilizing the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Django framework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it will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offer an intuitive interface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for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uploading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downloading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organizing 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 Users can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register accounts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participate in designated groups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(such as classes or departments),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distribute 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within these groups.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Emphasis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will be placed on </a:t>
            </a:r>
            <a:r>
              <a:rPr lang="en-US" sz="2400">
                <a:solidFill>
                  <a:srgbClr val="111111"/>
                </a:solidFill>
                <a:latin typeface="Arial Bold"/>
                <a:hlinkClick r:id="rId7" tooltip="https://www.lightico.com/blog/a-complete-guide-to-online-document-exchange/"/>
              </a:rPr>
              <a:t>maintaining robust security measures</a:t>
            </a:r>
            <a:r>
              <a:rPr lang="en-US" sz="2400">
                <a:solidFill>
                  <a:srgbClr val="111111"/>
                </a:solidFill>
                <a:latin typeface="Arial"/>
                <a:hlinkClick r:id="rId8" tooltip="https://www.lightico.com/blog/a-complete-guide-to-online-document-exchange/"/>
              </a:rPr>
              <a:t> to safeguard files, permitting access solely to authorized individuals. </a:t>
            </a:r>
            <a:r>
              <a:rPr lang="en-US" sz="2400">
                <a:solidFill>
                  <a:srgbClr val="0097A7"/>
                </a:solidFill>
                <a:latin typeface="Arial"/>
                <a:hlinkClick r:id="rId9" tooltip="https://www.lightico.com/blog/a-complete-guide-to-online-document-exchange/"/>
              </a:rPr>
              <a:t>Ultimately, the objective is to </a:t>
            </a:r>
            <a:r>
              <a:rPr lang="en-US" sz="2400">
                <a:solidFill>
                  <a:srgbClr val="0097A7"/>
                </a:solidFill>
                <a:latin typeface="Arial Bold"/>
                <a:hlinkClick r:id="rId10" tooltip="https://www.lightico.com/blog/a-complete-guide-to-online-document-exchange/"/>
              </a:rPr>
              <a:t>optimize the sharing of documents</a:t>
            </a:r>
            <a:r>
              <a:rPr lang="en-US" sz="2400">
                <a:solidFill>
                  <a:srgbClr val="0097A7"/>
                </a:solidFill>
                <a:latin typeface="Arial"/>
                <a:hlinkClick r:id="rId11" tooltip="https://www.lightico.com/blog/a-complete-guide-to-online-document-exchange/"/>
              </a:rPr>
              <a:t> and </a:t>
            </a:r>
            <a:r>
              <a:rPr lang="en-US" sz="2400">
                <a:solidFill>
                  <a:srgbClr val="0097A7"/>
                </a:solidFill>
                <a:latin typeface="Arial Bold"/>
                <a:hlinkClick r:id="rId12" tooltip="https://www.lightico.com/blog/a-complete-guide-to-online-document-exchange/"/>
              </a:rPr>
              <a:t>foster collaboration</a:t>
            </a:r>
            <a:r>
              <a:rPr lang="en-US" sz="2400">
                <a:solidFill>
                  <a:srgbClr val="0097A7"/>
                </a:solidFill>
                <a:latin typeface="Arial"/>
                <a:hlinkClick r:id="rId13" tooltip="https://www.lightico.com/blog/a-complete-guide-to-online-document-exchange/"/>
              </a:rPr>
              <a:t> within educational circles.”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6859" y="125568"/>
            <a:ext cx="2218944" cy="1169289"/>
            <a:chOff x="0" y="0"/>
            <a:chExt cx="2218944" cy="1169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8944" cy="1169289"/>
            </a:xfrm>
            <a:custGeom>
              <a:avLst/>
              <a:gdLst/>
              <a:ahLst/>
              <a:cxnLst/>
              <a:rect r="r" b="b" t="t" l="l"/>
              <a:pathLst>
                <a:path h="1169289" w="2218944">
                  <a:moveTo>
                    <a:pt x="0" y="0"/>
                  </a:moveTo>
                  <a:lnTo>
                    <a:pt x="0" y="1169289"/>
                  </a:lnTo>
                  <a:lnTo>
                    <a:pt x="2218944" y="1169289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5599502" y="177832"/>
            <a:ext cx="2466975" cy="828675"/>
          </a:xfrm>
          <a:custGeom>
            <a:avLst/>
            <a:gdLst/>
            <a:ahLst/>
            <a:cxnLst/>
            <a:rect r="r" b="b" t="t" l="l"/>
            <a:pathLst>
              <a:path h="828675" w="2466975">
                <a:moveTo>
                  <a:pt x="0" y="0"/>
                </a:moveTo>
                <a:lnTo>
                  <a:pt x="2466975" y="0"/>
                </a:lnTo>
                <a:lnTo>
                  <a:pt x="24669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445257" y="5655469"/>
            <a:ext cx="2886227" cy="28575"/>
            <a:chOff x="0" y="0"/>
            <a:chExt cx="2886227" cy="28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86202" cy="28575"/>
            </a:xfrm>
            <a:custGeom>
              <a:avLst/>
              <a:gdLst/>
              <a:ahLst/>
              <a:cxnLst/>
              <a:rect r="r" b="b" t="t" l="l"/>
              <a:pathLst>
                <a:path h="28575" w="2886202">
                  <a:moveTo>
                    <a:pt x="0" y="0"/>
                  </a:moveTo>
                  <a:lnTo>
                    <a:pt x="2886202" y="0"/>
                  </a:lnTo>
                  <a:lnTo>
                    <a:pt x="288620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97A7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209720" y="4868066"/>
            <a:ext cx="5632447" cy="155572"/>
            <a:chOff x="0" y="0"/>
            <a:chExt cx="5632450" cy="1555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2353945" cy="28575"/>
            </a:xfrm>
            <a:custGeom>
              <a:avLst/>
              <a:gdLst/>
              <a:ahLst/>
              <a:cxnLst/>
              <a:rect r="r" b="b" t="t" l="l"/>
              <a:pathLst>
                <a:path h="28575" w="2353945">
                  <a:moveTo>
                    <a:pt x="0" y="0"/>
                  </a:moveTo>
                  <a:lnTo>
                    <a:pt x="0" y="28575"/>
                  </a:lnTo>
                  <a:lnTo>
                    <a:pt x="650748" y="28575"/>
                  </a:lnTo>
                  <a:lnTo>
                    <a:pt x="650748" y="0"/>
                  </a:lnTo>
                  <a:close/>
                  <a:moveTo>
                    <a:pt x="738505" y="0"/>
                  </a:moveTo>
                  <a:lnTo>
                    <a:pt x="738505" y="28575"/>
                  </a:lnTo>
                  <a:lnTo>
                    <a:pt x="2353945" y="28575"/>
                  </a:lnTo>
                  <a:lnTo>
                    <a:pt x="2353945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417572" y="63500"/>
              <a:ext cx="3151378" cy="28575"/>
            </a:xfrm>
            <a:custGeom>
              <a:avLst/>
              <a:gdLst/>
              <a:ahLst/>
              <a:cxnLst/>
              <a:rect r="r" b="b" t="t" l="l"/>
              <a:pathLst>
                <a:path h="28575" w="3151378">
                  <a:moveTo>
                    <a:pt x="0" y="0"/>
                  </a:moveTo>
                  <a:lnTo>
                    <a:pt x="3151378" y="0"/>
                  </a:lnTo>
                  <a:lnTo>
                    <a:pt x="3151378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97A7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88897" y="88935"/>
            <a:ext cx="14744729" cy="990048"/>
          </a:xfrm>
          <a:custGeom>
            <a:avLst/>
            <a:gdLst/>
            <a:ahLst/>
            <a:cxnLst/>
            <a:rect r="r" b="b" t="t" l="l"/>
            <a:pathLst>
              <a:path h="990048" w="14744729">
                <a:moveTo>
                  <a:pt x="0" y="0"/>
                </a:moveTo>
                <a:lnTo>
                  <a:pt x="14744729" y="0"/>
                </a:lnTo>
                <a:lnTo>
                  <a:pt x="14744729" y="990047"/>
                </a:lnTo>
                <a:lnTo>
                  <a:pt x="0" y="990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9342301"/>
            <a:ext cx="18288000" cy="28575"/>
          </a:xfrm>
          <a:custGeom>
            <a:avLst/>
            <a:gdLst/>
            <a:ahLst/>
            <a:cxnLst/>
            <a:rect r="r" b="b" t="t" l="l"/>
            <a:pathLst>
              <a:path h="28575" w="18288000">
                <a:moveTo>
                  <a:pt x="0" y="0"/>
                </a:moveTo>
                <a:lnTo>
                  <a:pt x="18288000" y="0"/>
                </a:lnTo>
                <a:lnTo>
                  <a:pt x="1828800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0" y="10172700"/>
            <a:ext cx="18288000" cy="114300"/>
            <a:chOff x="0" y="0"/>
            <a:chExt cx="18288000" cy="1143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288000" cy="114300"/>
            </a:xfrm>
            <a:custGeom>
              <a:avLst/>
              <a:gdLst/>
              <a:ahLst/>
              <a:cxnLst/>
              <a:rect r="r" b="b" t="t" l="l"/>
              <a:pathLst>
                <a:path h="114300" w="18288000">
                  <a:moveTo>
                    <a:pt x="0" y="0"/>
                  </a:moveTo>
                  <a:lnTo>
                    <a:pt x="0" y="114300"/>
                  </a:lnTo>
                  <a:lnTo>
                    <a:pt x="18288000" y="114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381763" y="5230016"/>
            <a:ext cx="14473733" cy="155572"/>
          </a:xfrm>
          <a:custGeom>
            <a:avLst/>
            <a:gdLst/>
            <a:ahLst/>
            <a:cxnLst/>
            <a:rect r="r" b="b" t="t" l="l"/>
            <a:pathLst>
              <a:path h="155572" w="14473733">
                <a:moveTo>
                  <a:pt x="0" y="0"/>
                </a:moveTo>
                <a:lnTo>
                  <a:pt x="14473733" y="0"/>
                </a:lnTo>
                <a:lnTo>
                  <a:pt x="14473733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4816995" y="101632"/>
            <a:ext cx="765905" cy="951957"/>
            <a:chOff x="0" y="0"/>
            <a:chExt cx="765899" cy="9519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72237" y="63500"/>
              <a:ext cx="330200" cy="824992"/>
            </a:xfrm>
            <a:custGeom>
              <a:avLst/>
              <a:gdLst/>
              <a:ahLst/>
              <a:cxnLst/>
              <a:rect r="r" b="b" t="t" l="l"/>
              <a:pathLst>
                <a:path h="824992" w="330200">
                  <a:moveTo>
                    <a:pt x="0" y="0"/>
                  </a:moveTo>
                  <a:lnTo>
                    <a:pt x="0" y="824992"/>
                  </a:lnTo>
                  <a:lnTo>
                    <a:pt x="330200" y="824992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84191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3500" y="63500"/>
              <a:ext cx="207137" cy="824992"/>
            </a:xfrm>
            <a:custGeom>
              <a:avLst/>
              <a:gdLst/>
              <a:ahLst/>
              <a:cxnLst/>
              <a:rect r="r" b="b" t="t" l="l"/>
              <a:pathLst>
                <a:path h="824992" w="207137">
                  <a:moveTo>
                    <a:pt x="0" y="0"/>
                  </a:moveTo>
                  <a:lnTo>
                    <a:pt x="0" y="824992"/>
                  </a:lnTo>
                  <a:lnTo>
                    <a:pt x="207137" y="824992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76396" y="131721"/>
            <a:ext cx="663123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</a:rPr>
              <a:t>Next Gen Employability Program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3492" y="1351140"/>
            <a:ext cx="3702625" cy="591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13163"/>
                </a:solidFill>
                <a:latin typeface="Arial Bold"/>
              </a:rPr>
              <a:t>Problem Statement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68732" y="9440475"/>
            <a:ext cx="945537" cy="36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Source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45257" y="2457583"/>
            <a:ext cx="14823843" cy="3299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In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conventional academic settings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the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exchange of documents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between students and instructors can be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ineffective and burdensome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 Students frequently need to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submit assignments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or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access learning materials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while instructors must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disseminate course materials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provide feedback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 However, current approaches, such as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email or physical submissions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lack structure and can result in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disarray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or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misplaced documents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To tackle these obstacles, our initiative aim</a:t>
            </a:r>
            <a:r>
              <a:rPr lang="en-US" sz="2400">
                <a:solidFill>
                  <a:srgbClr val="111111"/>
                </a:solidFill>
                <a:latin typeface="Arial"/>
                <a:hlinkClick r:id="rId9" tooltip="https://www.lightico.com/blog/a-complete-guide-to-online-document-exchange/"/>
              </a:rPr>
              <a:t>s to </a:t>
            </a:r>
            <a:r>
              <a:rPr lang="en-US" sz="2400">
                <a:solidFill>
                  <a:srgbClr val="111111"/>
                </a:solidFill>
                <a:latin typeface="Arial Bold"/>
                <a:hlinkClick r:id="rId10" tooltip="https://www.lightico.com/blog/a-complete-guide-to-online-document-exchange/"/>
              </a:rPr>
              <a:t>create a web-based tool</a:t>
            </a:r>
            <a:r>
              <a:rPr lang="en-US" sz="2400">
                <a:solidFill>
                  <a:srgbClr val="111111"/>
                </a:solidFill>
                <a:latin typeface="Arial"/>
                <a:hlinkClick r:id="rId11" tooltip="https://www.lightico.com/blog/a-complete-guide-to-online-document-exchange/"/>
              </a:rPr>
              <a:t> that </a:t>
            </a:r>
            <a:r>
              <a:rPr lang="en-US" sz="2400">
                <a:solidFill>
                  <a:srgbClr val="111111"/>
                </a:solidFill>
                <a:latin typeface="Arial Bold"/>
                <a:hlinkClick r:id="rId12" tooltip="https://www.lightico.com/blog/a-complete-guide-to-online-document-exchange/"/>
              </a:rPr>
              <a:t>facilita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tes smooth document </a:t>
            </a:r>
            <a:r>
              <a:rPr lang="en-US" sz="2400">
                <a:solidFill>
                  <a:srgbClr val="111111"/>
                </a:solidFill>
                <a:latin typeface="Arial Bold"/>
                <a:hlinkClick r:id="rId13" tooltip="https://www.lightico.com/blog/a-complete-guide-to-online-document-exchange/"/>
              </a:rPr>
              <a:t>sharing</a:t>
            </a:r>
            <a:r>
              <a:rPr lang="en-US" sz="2400">
                <a:solidFill>
                  <a:srgbClr val="111111"/>
                </a:solidFill>
                <a:latin typeface="Arial"/>
                <a:hlinkClick r:id="rId14" tooltip="https://www.lightico.com/blog/a-complete-guide-to-online-document-exchange/"/>
              </a:rPr>
              <a:t> between students and instructors. </a:t>
            </a:r>
            <a:r>
              <a:rPr lang="en-US" sz="2400">
                <a:solidFill>
                  <a:srgbClr val="0097A7"/>
                </a:solidFill>
                <a:latin typeface="Arial"/>
                <a:hlinkClick r:id="rId15" tooltip="https://www.lightico.com/blog/a-complete-guide-to-online-document-exchange/"/>
              </a:rPr>
              <a:t>This platform will </a:t>
            </a:r>
            <a:r>
              <a:rPr lang="en-US" sz="2400">
                <a:solidFill>
                  <a:srgbClr val="0097A7"/>
                </a:solidFill>
                <a:latin typeface="Arial Bold"/>
                <a:hlinkClick r:id="rId16" tooltip="https://www.lightico.com/blog/a-complete-guide-to-online-document-exchange/"/>
              </a:rPr>
              <a:t>serve as a centralized hub</a:t>
            </a:r>
            <a:r>
              <a:rPr lang="en-US" sz="2400">
                <a:solidFill>
                  <a:srgbClr val="0097A7"/>
                </a:solidFill>
                <a:latin typeface="Arial"/>
                <a:hlinkClick r:id="rId17" tooltip="https://www.lightico.com/blog/a-complete-guide-to-online-document-exchange/"/>
              </a:rPr>
              <a:t> for </a:t>
            </a:r>
            <a:r>
              <a:rPr lang="en-US" sz="2400">
                <a:solidFill>
                  <a:srgbClr val="0097A7"/>
                </a:solidFill>
                <a:latin typeface="Arial Bold"/>
                <a:hlinkClick r:id="rId18" tooltip="https://www.lightico.com/blog/a-complete-guide-to-online-document-exchange/"/>
              </a:rPr>
              <a:t>uploading</a:t>
            </a:r>
            <a:r>
              <a:rPr lang="en-US" sz="2400">
                <a:solidFill>
                  <a:srgbClr val="0097A7"/>
                </a:solidFill>
                <a:latin typeface="Arial"/>
                <a:hlinkClick r:id="rId19" tooltip="https://www.lightico.com/blog/a-complete-guide-to-online-document-exchange/"/>
              </a:rPr>
              <a:t>, </a:t>
            </a:r>
            <a:r>
              <a:rPr lang="en-US" sz="2400">
                <a:solidFill>
                  <a:srgbClr val="0097A7"/>
                </a:solidFill>
                <a:latin typeface="Arial Bold"/>
                <a:hlinkClick r:id="rId20" tooltip="https://www.lightico.com/blog/a-complete-guide-to-online-document-exchange/"/>
              </a:rPr>
              <a:t>downloading</a:t>
            </a:r>
            <a:r>
              <a:rPr lang="en-US" sz="2400">
                <a:solidFill>
                  <a:srgbClr val="0097A7"/>
                </a:solidFill>
                <a:latin typeface="Arial"/>
                <a:hlinkClick r:id="rId21" tooltip="https://www.lightico.com/blog/a-complete-guide-to-online-document-exchange/"/>
              </a:rPr>
              <a:t>, and </a:t>
            </a:r>
            <a:r>
              <a:rPr lang="en-US" sz="2400">
                <a:solidFill>
                  <a:srgbClr val="0097A7"/>
                </a:solidFill>
                <a:latin typeface="Arial Bold"/>
                <a:hlinkClick r:id="rId22" tooltip="https://www.lightico.com/blog/a-complete-guide-to-online-document-exchange/"/>
              </a:rPr>
              <a:t>organizing files</a:t>
            </a:r>
            <a:r>
              <a:rPr lang="en-US" sz="2400">
                <a:solidFill>
                  <a:srgbClr val="0097A7"/>
                </a:solidFill>
                <a:latin typeface="Arial"/>
                <a:hlinkClick r:id="rId23" tooltip="https://www.lightico.com/blog/a-complete-guide-to-online-document-exchange/"/>
              </a:rPr>
              <a:t>, </a:t>
            </a:r>
            <a:r>
              <a:rPr lang="en-US" sz="2400">
                <a:solidFill>
                  <a:srgbClr val="0097A7"/>
                </a:solidFill>
                <a:latin typeface="Arial Bold"/>
                <a:hlinkClick r:id="rId24" tooltip="https://www.lightico.com/blog/a-complete-guide-to-online-document-exchange/"/>
              </a:rPr>
              <a:t>fostering collaboration</a:t>
            </a:r>
            <a:r>
              <a:rPr lang="en-US" sz="2400">
                <a:solidFill>
                  <a:srgbClr val="0097A7"/>
                </a:solidFill>
                <a:latin typeface="Arial"/>
                <a:hlinkClick r:id="rId25" tooltip="https://www.lightico.com/blog/a-complete-guide-to-online-document-exchange/"/>
              </a:rPr>
              <a:t> and </a:t>
            </a:r>
            <a:r>
              <a:rPr lang="en-US" sz="2400">
                <a:solidFill>
                  <a:srgbClr val="0097A7"/>
                </a:solidFill>
                <a:latin typeface="Arial Bold"/>
                <a:hlinkClick r:id="rId26" tooltip="https://www.lightico.com/blog/a-complete-guide-to-online-document-exchange/"/>
              </a:rPr>
              <a:t>productivity</a:t>
            </a:r>
            <a:r>
              <a:rPr lang="en-US" sz="2400">
                <a:solidFill>
                  <a:srgbClr val="0097A7"/>
                </a:solidFill>
                <a:latin typeface="Arial"/>
                <a:hlinkClick r:id="rId27" tooltip="https://www.lightico.com/blog/a-complete-guide-to-online-document-exchange/"/>
              </a:rPr>
              <a:t> within educational circles." ¹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6859" y="125568"/>
            <a:ext cx="2218944" cy="1169289"/>
            <a:chOff x="0" y="0"/>
            <a:chExt cx="2218944" cy="1169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8944" cy="1169289"/>
            </a:xfrm>
            <a:custGeom>
              <a:avLst/>
              <a:gdLst/>
              <a:ahLst/>
              <a:cxnLst/>
              <a:rect r="r" b="b" t="t" l="l"/>
              <a:pathLst>
                <a:path h="1169289" w="2218944">
                  <a:moveTo>
                    <a:pt x="0" y="0"/>
                  </a:moveTo>
                  <a:lnTo>
                    <a:pt x="0" y="1169289"/>
                  </a:lnTo>
                  <a:lnTo>
                    <a:pt x="2218944" y="1169289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5599502" y="177832"/>
            <a:ext cx="2466975" cy="828675"/>
          </a:xfrm>
          <a:custGeom>
            <a:avLst/>
            <a:gdLst/>
            <a:ahLst/>
            <a:cxnLst/>
            <a:rect r="r" b="b" t="t" l="l"/>
            <a:pathLst>
              <a:path h="828675" w="2466975">
                <a:moveTo>
                  <a:pt x="0" y="0"/>
                </a:moveTo>
                <a:lnTo>
                  <a:pt x="2466975" y="0"/>
                </a:lnTo>
                <a:lnTo>
                  <a:pt x="24669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778194" y="3840394"/>
            <a:ext cx="76200" cy="76200"/>
            <a:chOff x="0" y="0"/>
            <a:chExt cx="76200" cy="76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778194" y="4564294"/>
            <a:ext cx="76200" cy="76200"/>
            <a:chOff x="0" y="0"/>
            <a:chExt cx="76200" cy="76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778194" y="5288194"/>
            <a:ext cx="76200" cy="76200"/>
            <a:chOff x="0" y="0"/>
            <a:chExt cx="76200" cy="76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778194" y="6012094"/>
            <a:ext cx="76200" cy="76200"/>
            <a:chOff x="0" y="0"/>
            <a:chExt cx="76200" cy="76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778194" y="7097944"/>
            <a:ext cx="76200" cy="76200"/>
            <a:chOff x="0" y="0"/>
            <a:chExt cx="76200" cy="76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778194" y="7821844"/>
            <a:ext cx="76200" cy="76200"/>
            <a:chOff x="0" y="0"/>
            <a:chExt cx="76200" cy="76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-88897" y="88935"/>
            <a:ext cx="14744729" cy="990048"/>
          </a:xfrm>
          <a:custGeom>
            <a:avLst/>
            <a:gdLst/>
            <a:ahLst/>
            <a:cxnLst/>
            <a:rect r="r" b="b" t="t" l="l"/>
            <a:pathLst>
              <a:path h="990048" w="14744729">
                <a:moveTo>
                  <a:pt x="0" y="0"/>
                </a:moveTo>
                <a:lnTo>
                  <a:pt x="14744729" y="0"/>
                </a:lnTo>
                <a:lnTo>
                  <a:pt x="14744729" y="990047"/>
                </a:lnTo>
                <a:lnTo>
                  <a:pt x="0" y="990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0" y="10172700"/>
            <a:ext cx="18288000" cy="114300"/>
            <a:chOff x="0" y="0"/>
            <a:chExt cx="18288000" cy="1143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288000" cy="114300"/>
            </a:xfrm>
            <a:custGeom>
              <a:avLst/>
              <a:gdLst/>
              <a:ahLst/>
              <a:cxnLst/>
              <a:rect r="r" b="b" t="t" l="l"/>
              <a:pathLst>
                <a:path h="114300" w="18288000">
                  <a:moveTo>
                    <a:pt x="0" y="0"/>
                  </a:moveTo>
                  <a:lnTo>
                    <a:pt x="0" y="114300"/>
                  </a:lnTo>
                  <a:lnTo>
                    <a:pt x="18288000" y="114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985810" y="9031519"/>
            <a:ext cx="14569831" cy="28575"/>
            <a:chOff x="0" y="0"/>
            <a:chExt cx="14569821" cy="2857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569694" cy="28575"/>
            </a:xfrm>
            <a:custGeom>
              <a:avLst/>
              <a:gdLst/>
              <a:ahLst/>
              <a:cxnLst/>
              <a:rect r="r" b="b" t="t" l="l"/>
              <a:pathLst>
                <a:path h="28575" w="14569694">
                  <a:moveTo>
                    <a:pt x="0" y="0"/>
                  </a:moveTo>
                  <a:lnTo>
                    <a:pt x="0" y="28575"/>
                  </a:lnTo>
                  <a:lnTo>
                    <a:pt x="2356993" y="28575"/>
                  </a:lnTo>
                  <a:lnTo>
                    <a:pt x="2356993" y="0"/>
                  </a:lnTo>
                  <a:close/>
                  <a:moveTo>
                    <a:pt x="2546858" y="0"/>
                  </a:moveTo>
                  <a:lnTo>
                    <a:pt x="2546858" y="28575"/>
                  </a:lnTo>
                  <a:lnTo>
                    <a:pt x="2688971" y="28575"/>
                  </a:lnTo>
                  <a:lnTo>
                    <a:pt x="2688971" y="0"/>
                  </a:lnTo>
                  <a:close/>
                  <a:moveTo>
                    <a:pt x="2777871" y="0"/>
                  </a:moveTo>
                  <a:lnTo>
                    <a:pt x="2777871" y="28575"/>
                  </a:lnTo>
                  <a:lnTo>
                    <a:pt x="2853563" y="28575"/>
                  </a:lnTo>
                  <a:lnTo>
                    <a:pt x="2853563" y="0"/>
                  </a:lnTo>
                  <a:close/>
                  <a:moveTo>
                    <a:pt x="2941320" y="0"/>
                  </a:moveTo>
                  <a:lnTo>
                    <a:pt x="2941320" y="28575"/>
                  </a:lnTo>
                  <a:lnTo>
                    <a:pt x="3915410" y="28575"/>
                  </a:lnTo>
                  <a:lnTo>
                    <a:pt x="3915410" y="0"/>
                  </a:lnTo>
                  <a:close/>
                  <a:moveTo>
                    <a:pt x="4105275" y="0"/>
                  </a:moveTo>
                  <a:lnTo>
                    <a:pt x="4105275" y="28575"/>
                  </a:lnTo>
                  <a:lnTo>
                    <a:pt x="5563870" y="28575"/>
                  </a:lnTo>
                  <a:lnTo>
                    <a:pt x="5563870" y="0"/>
                  </a:lnTo>
                  <a:close/>
                  <a:moveTo>
                    <a:pt x="5651627" y="0"/>
                  </a:moveTo>
                  <a:lnTo>
                    <a:pt x="5651627" y="28575"/>
                  </a:lnTo>
                  <a:lnTo>
                    <a:pt x="11369421" y="28575"/>
                  </a:lnTo>
                  <a:lnTo>
                    <a:pt x="11369421" y="0"/>
                  </a:lnTo>
                  <a:close/>
                  <a:moveTo>
                    <a:pt x="11559159" y="0"/>
                  </a:moveTo>
                  <a:lnTo>
                    <a:pt x="11559159" y="28575"/>
                  </a:lnTo>
                  <a:lnTo>
                    <a:pt x="12555347" y="28575"/>
                  </a:lnTo>
                  <a:lnTo>
                    <a:pt x="12555347" y="0"/>
                  </a:lnTo>
                  <a:close/>
                  <a:moveTo>
                    <a:pt x="12745085" y="0"/>
                  </a:moveTo>
                  <a:lnTo>
                    <a:pt x="12745085" y="28575"/>
                  </a:lnTo>
                  <a:lnTo>
                    <a:pt x="14569694" y="28575"/>
                  </a:lnTo>
                  <a:lnTo>
                    <a:pt x="14569694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985810" y="8669569"/>
            <a:ext cx="13366556" cy="28575"/>
            <a:chOff x="0" y="0"/>
            <a:chExt cx="13366547" cy="2857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366623" cy="28575"/>
            </a:xfrm>
            <a:custGeom>
              <a:avLst/>
              <a:gdLst/>
              <a:ahLst/>
              <a:cxnLst/>
              <a:rect r="r" b="b" t="t" l="l"/>
              <a:pathLst>
                <a:path h="28575" w="13366623">
                  <a:moveTo>
                    <a:pt x="0" y="0"/>
                  </a:moveTo>
                  <a:lnTo>
                    <a:pt x="0" y="28575"/>
                  </a:lnTo>
                  <a:lnTo>
                    <a:pt x="1469136" y="28575"/>
                  </a:lnTo>
                  <a:lnTo>
                    <a:pt x="1469136" y="0"/>
                  </a:lnTo>
                  <a:close/>
                  <a:moveTo>
                    <a:pt x="1558036" y="0"/>
                  </a:moveTo>
                  <a:lnTo>
                    <a:pt x="1558036" y="28575"/>
                  </a:lnTo>
                  <a:lnTo>
                    <a:pt x="2159000" y="28575"/>
                  </a:lnTo>
                  <a:lnTo>
                    <a:pt x="2159000" y="0"/>
                  </a:lnTo>
                  <a:close/>
                  <a:moveTo>
                    <a:pt x="2246630" y="0"/>
                  </a:moveTo>
                  <a:lnTo>
                    <a:pt x="2246630" y="28575"/>
                  </a:lnTo>
                  <a:lnTo>
                    <a:pt x="2599309" y="28575"/>
                  </a:lnTo>
                  <a:lnTo>
                    <a:pt x="2599309" y="0"/>
                  </a:lnTo>
                  <a:close/>
                  <a:moveTo>
                    <a:pt x="2687066" y="0"/>
                  </a:moveTo>
                  <a:lnTo>
                    <a:pt x="2687066" y="28575"/>
                  </a:lnTo>
                  <a:lnTo>
                    <a:pt x="8133969" y="28575"/>
                  </a:lnTo>
                  <a:lnTo>
                    <a:pt x="8133969" y="0"/>
                  </a:lnTo>
                  <a:close/>
                  <a:moveTo>
                    <a:pt x="8323707" y="0"/>
                  </a:moveTo>
                  <a:lnTo>
                    <a:pt x="8323707" y="28575"/>
                  </a:lnTo>
                  <a:lnTo>
                    <a:pt x="11606530" y="28575"/>
                  </a:lnTo>
                  <a:lnTo>
                    <a:pt x="11606530" y="0"/>
                  </a:lnTo>
                  <a:close/>
                  <a:moveTo>
                    <a:pt x="11796395" y="0"/>
                  </a:moveTo>
                  <a:lnTo>
                    <a:pt x="11796395" y="28575"/>
                  </a:lnTo>
                  <a:lnTo>
                    <a:pt x="13366623" y="28575"/>
                  </a:lnTo>
                  <a:lnTo>
                    <a:pt x="13366623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-63503" y="9278798"/>
            <a:ext cx="18414997" cy="206750"/>
          </a:xfrm>
          <a:custGeom>
            <a:avLst/>
            <a:gdLst/>
            <a:ahLst/>
            <a:cxnLst/>
            <a:rect r="r" b="b" t="t" l="l"/>
            <a:pathLst>
              <a:path h="206750" w="18414997">
                <a:moveTo>
                  <a:pt x="0" y="0"/>
                </a:moveTo>
                <a:lnTo>
                  <a:pt x="18414997" y="0"/>
                </a:lnTo>
                <a:lnTo>
                  <a:pt x="18414997" y="206749"/>
                </a:lnTo>
                <a:lnTo>
                  <a:pt x="0" y="2067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4816995" y="101632"/>
            <a:ext cx="765905" cy="951957"/>
            <a:chOff x="0" y="0"/>
            <a:chExt cx="765899" cy="95196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372237" y="63500"/>
              <a:ext cx="330200" cy="824992"/>
            </a:xfrm>
            <a:custGeom>
              <a:avLst/>
              <a:gdLst/>
              <a:ahLst/>
              <a:cxnLst/>
              <a:rect r="r" b="b" t="t" l="l"/>
              <a:pathLst>
                <a:path h="824992" w="330200">
                  <a:moveTo>
                    <a:pt x="0" y="0"/>
                  </a:moveTo>
                  <a:lnTo>
                    <a:pt x="0" y="824992"/>
                  </a:lnTo>
                  <a:lnTo>
                    <a:pt x="330200" y="824992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84191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63500" y="63500"/>
              <a:ext cx="207137" cy="824992"/>
            </a:xfrm>
            <a:custGeom>
              <a:avLst/>
              <a:gdLst/>
              <a:ahLst/>
              <a:cxnLst/>
              <a:rect r="r" b="b" t="t" l="l"/>
              <a:pathLst>
                <a:path h="824992" w="207137">
                  <a:moveTo>
                    <a:pt x="0" y="0"/>
                  </a:moveTo>
                  <a:lnTo>
                    <a:pt x="0" y="824992"/>
                  </a:lnTo>
                  <a:lnTo>
                    <a:pt x="207137" y="824992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276396" y="131721"/>
            <a:ext cx="663123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</a:rPr>
              <a:t>Next Gen Employability Program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53492" y="1351140"/>
            <a:ext cx="3297155" cy="591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13163"/>
                </a:solidFill>
                <a:latin typeface="Arial Bold"/>
              </a:rPr>
              <a:t>Project Overview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68732" y="9440475"/>
            <a:ext cx="945537" cy="36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Source 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06719" y="2576084"/>
            <a:ext cx="15244172" cy="691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Our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forthcoming web platform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seeks to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simplify document exchange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among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educators and students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within an academic environment. Developed utilizing the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Django framework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it will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offer an intuitive interface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for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uploading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downloading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organizing 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 Let’s delve into the key features: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User Authentication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Students and instructors can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create accounts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sign in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manage their profiles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Rigorous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user verification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ensures that only authorized individuals gain access.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File Organization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Users can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upload 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categorize them into directories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retrieve shared 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The application will seamlessly handle diverse file types, including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documents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images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videos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Group Supervision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Users can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establish or join groups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(such as classes or departments)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distribute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within these groups.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Access Management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Files will be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accessible solely to sanctioned group members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ensuring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confidentiality and privacy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 Administrators can configure permissions for viewing, uploading, or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deleting files within a group.</a:t>
            </a:r>
          </a:p>
          <a:p>
            <a:pPr algn="ctr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Notifications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Users will receive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alerts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for new file uploads, comments, or relevant activities within their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groups, enhancing engagement with the platform.</a:t>
            </a:r>
          </a:p>
          <a:p>
            <a:pPr algn="ctr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Search Feature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Users can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search for 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based on keywords, tags, or other criteria, streamlining the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  <a:hlinkClick r:id="rId7" tooltip="https://www.lightico.com/blog/a-complete-guide-to-online-document-exchange/"/>
              </a:rPr>
              <a:t>process of locating relevant materials.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0097A7"/>
                </a:solidFill>
                <a:latin typeface="Arial"/>
                <a:hlinkClick r:id="rId8" tooltip="https://www.lightico.com/blog/a-complete-guide-to-online-document-exchange/"/>
              </a:rPr>
              <a:t>In essence, our proposed solution addresses the shortcomings of traditional file-sharing methods in</a:t>
            </a:r>
          </a:p>
          <a:p>
            <a:pPr algn="r">
              <a:lnSpc>
                <a:spcPts val="2851"/>
              </a:lnSpc>
            </a:pPr>
            <a:r>
              <a:rPr lang="en-US" sz="2400">
                <a:solidFill>
                  <a:srgbClr val="0097A7"/>
                </a:solidFill>
                <a:latin typeface="Arial"/>
                <a:hlinkClick r:id="rId9" tooltip="https://www.lightico.com/blog/a-complete-guide-to-online-document-exchange/"/>
              </a:rPr>
              <a:t>educational settings, providing a resilient platform for secure and efficient file exchange among students and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0097A7"/>
                </a:solidFill>
                <a:latin typeface="Arial"/>
                <a:hlinkClick r:id="rId10" tooltip="https://www.lightico.com/blog/a-complete-guide-to-online-document-exchange/"/>
              </a:rPr>
              <a:t>teachers."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6859" y="125568"/>
            <a:ext cx="2218944" cy="1169289"/>
            <a:chOff x="0" y="0"/>
            <a:chExt cx="2218944" cy="1169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8944" cy="1169289"/>
            </a:xfrm>
            <a:custGeom>
              <a:avLst/>
              <a:gdLst/>
              <a:ahLst/>
              <a:cxnLst/>
              <a:rect r="r" b="b" t="t" l="l"/>
              <a:pathLst>
                <a:path h="1169289" w="2218944">
                  <a:moveTo>
                    <a:pt x="0" y="0"/>
                  </a:moveTo>
                  <a:lnTo>
                    <a:pt x="0" y="1169289"/>
                  </a:lnTo>
                  <a:lnTo>
                    <a:pt x="2218944" y="1169289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5599502" y="177832"/>
            <a:ext cx="2466975" cy="828675"/>
          </a:xfrm>
          <a:custGeom>
            <a:avLst/>
            <a:gdLst/>
            <a:ahLst/>
            <a:cxnLst/>
            <a:rect r="r" b="b" t="t" l="l"/>
            <a:pathLst>
              <a:path h="828675" w="2466975">
                <a:moveTo>
                  <a:pt x="0" y="0"/>
                </a:moveTo>
                <a:lnTo>
                  <a:pt x="2466975" y="0"/>
                </a:lnTo>
                <a:lnTo>
                  <a:pt x="24669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391079" y="3415322"/>
            <a:ext cx="76200" cy="76200"/>
            <a:chOff x="0" y="0"/>
            <a:chExt cx="76200" cy="76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391079" y="4139222"/>
            <a:ext cx="76200" cy="76200"/>
            <a:chOff x="0" y="0"/>
            <a:chExt cx="76200" cy="76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391079" y="4863122"/>
            <a:ext cx="76200" cy="76200"/>
            <a:chOff x="0" y="0"/>
            <a:chExt cx="76200" cy="76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391079" y="5587022"/>
            <a:ext cx="76200" cy="76200"/>
            <a:chOff x="0" y="0"/>
            <a:chExt cx="76200" cy="76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91079" y="6310922"/>
            <a:ext cx="76200" cy="76200"/>
            <a:chOff x="0" y="0"/>
            <a:chExt cx="76200" cy="76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391079" y="7034822"/>
            <a:ext cx="76200" cy="76200"/>
            <a:chOff x="0" y="0"/>
            <a:chExt cx="76200" cy="76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391079" y="7758722"/>
            <a:ext cx="76200" cy="76200"/>
            <a:chOff x="0" y="0"/>
            <a:chExt cx="76200" cy="76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lnTo>
                    <a:pt x="75184" y="48006"/>
                  </a:lnTo>
                  <a:cubicBezTo>
                    <a:pt x="71374" y="57404"/>
                    <a:pt x="68580" y="61468"/>
                    <a:pt x="65024" y="65024"/>
                  </a:cubicBezTo>
                  <a:lnTo>
                    <a:pt x="57277" y="71374"/>
                  </a:lnTo>
                  <a:cubicBezTo>
                    <a:pt x="48006" y="75184"/>
                    <a:pt x="43180" y="76200"/>
                    <a:pt x="38100" y="76200"/>
                  </a:cubicBezTo>
                  <a:lnTo>
                    <a:pt x="28194" y="75184"/>
                  </a:lnTo>
                  <a:cubicBezTo>
                    <a:pt x="18796" y="71374"/>
                    <a:pt x="14732" y="68580"/>
                    <a:pt x="11176" y="65024"/>
                  </a:cubicBezTo>
                  <a:lnTo>
                    <a:pt x="4826" y="57277"/>
                  </a:lnTo>
                  <a:cubicBezTo>
                    <a:pt x="1016" y="48006"/>
                    <a:pt x="0" y="43180"/>
                    <a:pt x="0" y="38100"/>
                  </a:cubicBezTo>
                  <a:lnTo>
                    <a:pt x="1016" y="28194"/>
                  </a:lnTo>
                  <a:cubicBezTo>
                    <a:pt x="4826" y="18796"/>
                    <a:pt x="7620" y="14732"/>
                    <a:pt x="11176" y="11176"/>
                  </a:cubicBezTo>
                  <a:lnTo>
                    <a:pt x="18923" y="4826"/>
                  </a:lnTo>
                  <a:cubicBezTo>
                    <a:pt x="28194" y="1016"/>
                    <a:pt x="33020" y="0"/>
                    <a:pt x="38100" y="0"/>
                  </a:cubicBezTo>
                  <a:lnTo>
                    <a:pt x="48006" y="1016"/>
                  </a:lnTo>
                  <a:cubicBezTo>
                    <a:pt x="57404" y="4826"/>
                    <a:pt x="61468" y="7620"/>
                    <a:pt x="65024" y="11176"/>
                  </a:cubicBezTo>
                  <a:lnTo>
                    <a:pt x="71374" y="18923"/>
                  </a:lnTo>
                  <a:cubicBezTo>
                    <a:pt x="75184" y="28194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535192" y="8904894"/>
            <a:ext cx="10645873" cy="155572"/>
            <a:chOff x="0" y="0"/>
            <a:chExt cx="10645877" cy="1555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0" y="63500"/>
              <a:ext cx="1253744" cy="28575"/>
            </a:xfrm>
            <a:custGeom>
              <a:avLst/>
              <a:gdLst/>
              <a:ahLst/>
              <a:cxnLst/>
              <a:rect r="r" b="b" t="t" l="l"/>
              <a:pathLst>
                <a:path h="28575" w="1253744">
                  <a:moveTo>
                    <a:pt x="0" y="0"/>
                  </a:moveTo>
                  <a:lnTo>
                    <a:pt x="0" y="28575"/>
                  </a:lnTo>
                  <a:lnTo>
                    <a:pt x="984504" y="28575"/>
                  </a:lnTo>
                  <a:lnTo>
                    <a:pt x="984504" y="0"/>
                  </a:lnTo>
                  <a:close/>
                  <a:moveTo>
                    <a:pt x="1174369" y="0"/>
                  </a:moveTo>
                  <a:lnTo>
                    <a:pt x="1174369" y="28575"/>
                  </a:lnTo>
                  <a:lnTo>
                    <a:pt x="1253744" y="28575"/>
                  </a:lnTo>
                  <a:lnTo>
                    <a:pt x="1253744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317244" y="63500"/>
              <a:ext cx="4877816" cy="28575"/>
            </a:xfrm>
            <a:custGeom>
              <a:avLst/>
              <a:gdLst/>
              <a:ahLst/>
              <a:cxnLst/>
              <a:rect r="r" b="b" t="t" l="l"/>
              <a:pathLst>
                <a:path h="28575" w="4877816">
                  <a:moveTo>
                    <a:pt x="0" y="0"/>
                  </a:moveTo>
                  <a:lnTo>
                    <a:pt x="4877816" y="0"/>
                  </a:lnTo>
                  <a:lnTo>
                    <a:pt x="4877816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97A7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6195060" y="63500"/>
              <a:ext cx="4387342" cy="28575"/>
            </a:xfrm>
            <a:custGeom>
              <a:avLst/>
              <a:gdLst/>
              <a:ahLst/>
              <a:cxnLst/>
              <a:rect r="r" b="b" t="t" l="l"/>
              <a:pathLst>
                <a:path h="28575" w="4387342">
                  <a:moveTo>
                    <a:pt x="0" y="0"/>
                  </a:moveTo>
                  <a:lnTo>
                    <a:pt x="4387342" y="0"/>
                  </a:lnTo>
                  <a:lnTo>
                    <a:pt x="438734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97A7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-88897" y="88935"/>
            <a:ext cx="14744729" cy="990048"/>
          </a:xfrm>
          <a:custGeom>
            <a:avLst/>
            <a:gdLst/>
            <a:ahLst/>
            <a:cxnLst/>
            <a:rect r="r" b="b" t="t" l="l"/>
            <a:pathLst>
              <a:path h="990048" w="14744729">
                <a:moveTo>
                  <a:pt x="0" y="0"/>
                </a:moveTo>
                <a:lnTo>
                  <a:pt x="14744729" y="0"/>
                </a:lnTo>
                <a:lnTo>
                  <a:pt x="14744729" y="990047"/>
                </a:lnTo>
                <a:lnTo>
                  <a:pt x="0" y="990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0" y="9342301"/>
            <a:ext cx="18288000" cy="28575"/>
          </a:xfrm>
          <a:custGeom>
            <a:avLst/>
            <a:gdLst/>
            <a:ahLst/>
            <a:cxnLst/>
            <a:rect r="r" b="b" t="t" l="l"/>
            <a:pathLst>
              <a:path h="28575" w="18288000">
                <a:moveTo>
                  <a:pt x="0" y="0"/>
                </a:moveTo>
                <a:lnTo>
                  <a:pt x="18288000" y="0"/>
                </a:lnTo>
                <a:lnTo>
                  <a:pt x="1828800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0" y="10172700"/>
            <a:ext cx="18288000" cy="114300"/>
            <a:chOff x="0" y="0"/>
            <a:chExt cx="18288000" cy="1143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288000" cy="114300"/>
            </a:xfrm>
            <a:custGeom>
              <a:avLst/>
              <a:gdLst/>
              <a:ahLst/>
              <a:cxnLst/>
              <a:rect r="r" b="b" t="t" l="l"/>
              <a:pathLst>
                <a:path h="114300" w="18288000">
                  <a:moveTo>
                    <a:pt x="0" y="0"/>
                  </a:moveTo>
                  <a:lnTo>
                    <a:pt x="0" y="114300"/>
                  </a:lnTo>
                  <a:lnTo>
                    <a:pt x="18288000" y="114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535192" y="8542944"/>
            <a:ext cx="15745473" cy="155572"/>
            <a:chOff x="0" y="0"/>
            <a:chExt cx="15745473" cy="15557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63500" y="63500"/>
              <a:ext cx="7352157" cy="28575"/>
            </a:xfrm>
            <a:custGeom>
              <a:avLst/>
              <a:gdLst/>
              <a:ahLst/>
              <a:cxnLst/>
              <a:rect r="r" b="b" t="t" l="l"/>
              <a:pathLst>
                <a:path h="28575" w="7352157">
                  <a:moveTo>
                    <a:pt x="0" y="0"/>
                  </a:moveTo>
                  <a:lnTo>
                    <a:pt x="0" y="28575"/>
                  </a:lnTo>
                  <a:lnTo>
                    <a:pt x="1424940" y="28575"/>
                  </a:lnTo>
                  <a:lnTo>
                    <a:pt x="1424940" y="0"/>
                  </a:lnTo>
                  <a:close/>
                  <a:moveTo>
                    <a:pt x="1551432" y="0"/>
                  </a:moveTo>
                  <a:lnTo>
                    <a:pt x="1551432" y="28575"/>
                  </a:lnTo>
                  <a:lnTo>
                    <a:pt x="1587119" y="28575"/>
                  </a:lnTo>
                  <a:lnTo>
                    <a:pt x="1587119" y="0"/>
                  </a:lnTo>
                  <a:close/>
                  <a:moveTo>
                    <a:pt x="1676146" y="0"/>
                  </a:moveTo>
                  <a:lnTo>
                    <a:pt x="1676146" y="28575"/>
                  </a:lnTo>
                  <a:lnTo>
                    <a:pt x="2276983" y="28575"/>
                  </a:lnTo>
                  <a:lnTo>
                    <a:pt x="2276983" y="0"/>
                  </a:lnTo>
                  <a:close/>
                  <a:moveTo>
                    <a:pt x="2364740" y="0"/>
                  </a:moveTo>
                  <a:lnTo>
                    <a:pt x="2364740" y="28575"/>
                  </a:lnTo>
                  <a:lnTo>
                    <a:pt x="2717419" y="28575"/>
                  </a:lnTo>
                  <a:lnTo>
                    <a:pt x="2717419" y="0"/>
                  </a:lnTo>
                  <a:close/>
                  <a:moveTo>
                    <a:pt x="2805176" y="0"/>
                  </a:moveTo>
                  <a:lnTo>
                    <a:pt x="2805176" y="28575"/>
                  </a:lnTo>
                  <a:lnTo>
                    <a:pt x="5834507" y="28575"/>
                  </a:lnTo>
                  <a:lnTo>
                    <a:pt x="5834507" y="0"/>
                  </a:lnTo>
                  <a:close/>
                  <a:moveTo>
                    <a:pt x="5922264" y="0"/>
                  </a:moveTo>
                  <a:lnTo>
                    <a:pt x="5922264" y="28575"/>
                  </a:lnTo>
                  <a:lnTo>
                    <a:pt x="7352157" y="28575"/>
                  </a:lnTo>
                  <a:lnTo>
                    <a:pt x="7352157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7415657" y="63500"/>
              <a:ext cx="4420616" cy="28575"/>
            </a:xfrm>
            <a:custGeom>
              <a:avLst/>
              <a:gdLst/>
              <a:ahLst/>
              <a:cxnLst/>
              <a:rect r="r" b="b" t="t" l="l"/>
              <a:pathLst>
                <a:path h="28575" w="4420616">
                  <a:moveTo>
                    <a:pt x="0" y="0"/>
                  </a:moveTo>
                  <a:lnTo>
                    <a:pt x="0" y="28575"/>
                  </a:lnTo>
                  <a:lnTo>
                    <a:pt x="3191510" y="28575"/>
                  </a:lnTo>
                  <a:lnTo>
                    <a:pt x="3191510" y="0"/>
                  </a:lnTo>
                  <a:close/>
                  <a:moveTo>
                    <a:pt x="3294253" y="0"/>
                  </a:moveTo>
                  <a:lnTo>
                    <a:pt x="3294253" y="28575"/>
                  </a:lnTo>
                  <a:lnTo>
                    <a:pt x="4420616" y="28575"/>
                  </a:lnTo>
                  <a:lnTo>
                    <a:pt x="4420616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1836273" y="63500"/>
              <a:ext cx="3845815" cy="28575"/>
            </a:xfrm>
            <a:custGeom>
              <a:avLst/>
              <a:gdLst/>
              <a:ahLst/>
              <a:cxnLst/>
              <a:rect r="r" b="b" t="t" l="l"/>
              <a:pathLst>
                <a:path h="28575" w="3845815">
                  <a:moveTo>
                    <a:pt x="0" y="0"/>
                  </a:moveTo>
                  <a:lnTo>
                    <a:pt x="0" y="28575"/>
                  </a:lnTo>
                  <a:lnTo>
                    <a:pt x="3756025" y="28575"/>
                  </a:lnTo>
                  <a:lnTo>
                    <a:pt x="3756025" y="0"/>
                  </a:lnTo>
                  <a:close/>
                  <a:moveTo>
                    <a:pt x="3845052" y="0"/>
                  </a:moveTo>
                  <a:lnTo>
                    <a:pt x="3845052" y="28575"/>
                  </a:lnTo>
                  <a:lnTo>
                    <a:pt x="3845815" y="28575"/>
                  </a:lnTo>
                  <a:lnTo>
                    <a:pt x="3845815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4816995" y="101632"/>
            <a:ext cx="765905" cy="951957"/>
            <a:chOff x="0" y="0"/>
            <a:chExt cx="765899" cy="95196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372237" y="63500"/>
              <a:ext cx="330200" cy="824992"/>
            </a:xfrm>
            <a:custGeom>
              <a:avLst/>
              <a:gdLst/>
              <a:ahLst/>
              <a:cxnLst/>
              <a:rect r="r" b="b" t="t" l="l"/>
              <a:pathLst>
                <a:path h="824992" w="330200">
                  <a:moveTo>
                    <a:pt x="0" y="0"/>
                  </a:moveTo>
                  <a:lnTo>
                    <a:pt x="0" y="824992"/>
                  </a:lnTo>
                  <a:lnTo>
                    <a:pt x="330200" y="824992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84191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63500" y="63500"/>
              <a:ext cx="207137" cy="824992"/>
            </a:xfrm>
            <a:custGeom>
              <a:avLst/>
              <a:gdLst/>
              <a:ahLst/>
              <a:cxnLst/>
              <a:rect r="r" b="b" t="t" l="l"/>
              <a:pathLst>
                <a:path h="824992" w="207137">
                  <a:moveTo>
                    <a:pt x="0" y="0"/>
                  </a:moveTo>
                  <a:lnTo>
                    <a:pt x="0" y="824992"/>
                  </a:lnTo>
                  <a:lnTo>
                    <a:pt x="207137" y="824992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276396" y="131721"/>
            <a:ext cx="663123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</a:rPr>
              <a:t>Next Gen Employability Program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53492" y="1351140"/>
            <a:ext cx="3612032" cy="591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13163"/>
                </a:solidFill>
                <a:latin typeface="Arial Bold"/>
              </a:rPr>
              <a:t>Proposed Solution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68503" y="2171871"/>
            <a:ext cx="96355" cy="523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74151"/>
                </a:solidFill>
                <a:latin typeface="Times New Roman"/>
              </a:rPr>
              <a:t>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19604" y="2151002"/>
            <a:ext cx="16773935" cy="691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Our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forthcoming web platform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seeks to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simplify document exchange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among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educators and students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within an academic environment. Developed utilizing the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Django framework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it will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offer an intuitive interface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for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uploading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downloading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organizing 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 Let’s delve into the key features: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User Administration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Both students and instructors can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create accounts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sign in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manage their profiles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Rigorous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user verification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ensures that only authorized individuals gain access.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File Organization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Users can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upload 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categorize them into directories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retrieve shared 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 The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application will seamlessly handle diverse file types, including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documents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images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videos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Group Supervision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Users can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establish or join groups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(such as classes or departments) 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distribute 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within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these groups.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Access Management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Files will be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accessible solely to sanctioned group members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ensuring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confidentiality and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privacy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 Administrators can configure permissions for viewing, uploading, or deleting files within a group.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Notifications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Users will receive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alerts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for new file uploads, comments, or relevant activities within their groups,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enhancing engagement with the platform.</a:t>
            </a:r>
          </a:p>
          <a:p>
            <a:pPr algn="ctr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Search Feature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Users can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search for 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based on keywords, tags, or other criteria, streamlining the process of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locating relevant materials.</a:t>
            </a:r>
          </a:p>
          <a:p>
            <a:pPr algn="r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 Bold"/>
              </a:rPr>
              <a:t>Adaptive Layout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: The application will feature an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adaptive design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ensuring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accessibility and usability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across various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  <a:hlinkClick r:id="rId7" tooltip="https://www.lightico.com/blog/a-complete-guide-to-online-document-exchange/"/>
              </a:rPr>
              <a:t>devices, including computers, laptops, tablets, and smartphones.</a:t>
            </a:r>
          </a:p>
          <a:p>
            <a:pPr algn="ctr">
              <a:lnSpc>
                <a:spcPts val="2851"/>
              </a:lnSpc>
            </a:pPr>
            <a:r>
              <a:rPr lang="en-US" sz="2400">
                <a:solidFill>
                  <a:srgbClr val="0097A7"/>
                </a:solidFill>
                <a:latin typeface="Arial"/>
                <a:hlinkClick r:id="rId8" tooltip="https://www.lightico.com/blog/a-complete-guide-to-online-document-exchange/"/>
              </a:rPr>
              <a:t>In summary, our proposed solution aims to provide an </a:t>
            </a:r>
            <a:r>
              <a:rPr lang="en-US" sz="2400">
                <a:solidFill>
                  <a:srgbClr val="0097A7"/>
                </a:solidFill>
                <a:latin typeface="Arial Bold"/>
                <a:hlinkClick r:id="rId9" tooltip="https://www.lightico.com/blog/a-complete-guide-to-online-document-exchange/"/>
              </a:rPr>
              <a:t>intuitive and effective platform</a:t>
            </a:r>
            <a:r>
              <a:rPr lang="en-US" sz="2400">
                <a:solidFill>
                  <a:srgbClr val="0097A7"/>
                </a:solidFill>
                <a:latin typeface="Arial"/>
                <a:hlinkClick r:id="rId10" tooltip="https://www.lightico.com/blog/a-complete-guide-to-online-document-exchange/"/>
              </a:rPr>
              <a:t> for students and instructors,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0097A7"/>
                </a:solidFill>
                <a:latin typeface="Arial"/>
                <a:hlinkClick r:id="rId11" tooltip="https://www.lightico.com/blog/a-complete-guide-to-online-document-exchange/"/>
              </a:rPr>
              <a:t>fostering </a:t>
            </a:r>
            <a:r>
              <a:rPr lang="en-US" sz="2400">
                <a:solidFill>
                  <a:srgbClr val="0097A7"/>
                </a:solidFill>
                <a:latin typeface="Arial Bold"/>
                <a:hlinkClick r:id="rId12" tooltip="https://www.lightico.com/blog/a-complete-guide-to-online-document-exchange/"/>
              </a:rPr>
              <a:t>collaboration and communication</a:t>
            </a:r>
            <a:r>
              <a:rPr lang="en-US" sz="2400">
                <a:solidFill>
                  <a:srgbClr val="0097A7"/>
                </a:solidFill>
                <a:latin typeface="Arial"/>
                <a:hlinkClick r:id="rId13" tooltip="https://www.lightico.com/blog/a-complete-guide-to-online-document-exchange/"/>
              </a:rPr>
              <a:t> within educational communities.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6859" y="125568"/>
            <a:ext cx="2218944" cy="1169289"/>
            <a:chOff x="0" y="0"/>
            <a:chExt cx="2218944" cy="1169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8944" cy="1169289"/>
            </a:xfrm>
            <a:custGeom>
              <a:avLst/>
              <a:gdLst/>
              <a:ahLst/>
              <a:cxnLst/>
              <a:rect r="r" b="b" t="t" l="l"/>
              <a:pathLst>
                <a:path h="1169289" w="2218944">
                  <a:moveTo>
                    <a:pt x="0" y="0"/>
                  </a:moveTo>
                  <a:lnTo>
                    <a:pt x="0" y="1169289"/>
                  </a:lnTo>
                  <a:lnTo>
                    <a:pt x="2218944" y="1169289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5599502" y="177832"/>
            <a:ext cx="2466975" cy="828675"/>
          </a:xfrm>
          <a:custGeom>
            <a:avLst/>
            <a:gdLst/>
            <a:ahLst/>
            <a:cxnLst/>
            <a:rect r="r" b="b" t="t" l="l"/>
            <a:pathLst>
              <a:path h="828675" w="2466975">
                <a:moveTo>
                  <a:pt x="0" y="0"/>
                </a:moveTo>
                <a:lnTo>
                  <a:pt x="2466975" y="0"/>
                </a:lnTo>
                <a:lnTo>
                  <a:pt x="24669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8897" y="88935"/>
            <a:ext cx="14744729" cy="990048"/>
          </a:xfrm>
          <a:custGeom>
            <a:avLst/>
            <a:gdLst/>
            <a:ahLst/>
            <a:cxnLst/>
            <a:rect r="r" b="b" t="t" l="l"/>
            <a:pathLst>
              <a:path h="990048" w="14744729">
                <a:moveTo>
                  <a:pt x="0" y="0"/>
                </a:moveTo>
                <a:lnTo>
                  <a:pt x="14744729" y="0"/>
                </a:lnTo>
                <a:lnTo>
                  <a:pt x="14744729" y="990047"/>
                </a:lnTo>
                <a:lnTo>
                  <a:pt x="0" y="990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10172700"/>
            <a:ext cx="18288000" cy="114300"/>
            <a:chOff x="0" y="0"/>
            <a:chExt cx="18288000" cy="1143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288000" cy="114300"/>
            </a:xfrm>
            <a:custGeom>
              <a:avLst/>
              <a:gdLst/>
              <a:ahLst/>
              <a:cxnLst/>
              <a:rect r="r" b="b" t="t" l="l"/>
              <a:pathLst>
                <a:path h="114300" w="18288000">
                  <a:moveTo>
                    <a:pt x="0" y="0"/>
                  </a:moveTo>
                  <a:lnTo>
                    <a:pt x="0" y="114300"/>
                  </a:lnTo>
                  <a:lnTo>
                    <a:pt x="18288000" y="114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4816995" y="101632"/>
            <a:ext cx="765905" cy="951957"/>
            <a:chOff x="0" y="0"/>
            <a:chExt cx="765899" cy="9519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72237" y="63500"/>
              <a:ext cx="330200" cy="824992"/>
            </a:xfrm>
            <a:custGeom>
              <a:avLst/>
              <a:gdLst/>
              <a:ahLst/>
              <a:cxnLst/>
              <a:rect r="r" b="b" t="t" l="l"/>
              <a:pathLst>
                <a:path h="824992" w="330200">
                  <a:moveTo>
                    <a:pt x="0" y="0"/>
                  </a:moveTo>
                  <a:lnTo>
                    <a:pt x="0" y="824992"/>
                  </a:lnTo>
                  <a:lnTo>
                    <a:pt x="330200" y="824992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84191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63500"/>
              <a:ext cx="207137" cy="824992"/>
            </a:xfrm>
            <a:custGeom>
              <a:avLst/>
              <a:gdLst/>
              <a:ahLst/>
              <a:cxnLst/>
              <a:rect r="r" b="b" t="t" l="l"/>
              <a:pathLst>
                <a:path h="824992" w="207137">
                  <a:moveTo>
                    <a:pt x="0" y="0"/>
                  </a:moveTo>
                  <a:lnTo>
                    <a:pt x="0" y="824992"/>
                  </a:lnTo>
                  <a:lnTo>
                    <a:pt x="207137" y="824992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042341" y="3446516"/>
            <a:ext cx="5915025" cy="5143500"/>
          </a:xfrm>
          <a:custGeom>
            <a:avLst/>
            <a:gdLst/>
            <a:ahLst/>
            <a:cxnLst/>
            <a:rect r="r" b="b" t="t" l="l"/>
            <a:pathLst>
              <a:path h="5143500" w="5915025">
                <a:moveTo>
                  <a:pt x="0" y="0"/>
                </a:moveTo>
                <a:lnTo>
                  <a:pt x="5915025" y="0"/>
                </a:lnTo>
                <a:lnTo>
                  <a:pt x="5915025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036" r="0" b="-2037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28760" y="3425381"/>
            <a:ext cx="8334375" cy="4181475"/>
          </a:xfrm>
          <a:custGeom>
            <a:avLst/>
            <a:gdLst/>
            <a:ahLst/>
            <a:cxnLst/>
            <a:rect r="r" b="b" t="t" l="l"/>
            <a:pathLst>
              <a:path h="4181475" w="8334375">
                <a:moveTo>
                  <a:pt x="0" y="0"/>
                </a:moveTo>
                <a:lnTo>
                  <a:pt x="8334375" y="0"/>
                </a:lnTo>
                <a:lnTo>
                  <a:pt x="8334375" y="4181475"/>
                </a:lnTo>
                <a:lnTo>
                  <a:pt x="0" y="418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139" r="0" b="-6161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342301"/>
            <a:ext cx="18288000" cy="28575"/>
          </a:xfrm>
          <a:custGeom>
            <a:avLst/>
            <a:gdLst/>
            <a:ahLst/>
            <a:cxnLst/>
            <a:rect r="r" b="b" t="t" l="l"/>
            <a:pathLst>
              <a:path h="28575" w="18288000">
                <a:moveTo>
                  <a:pt x="0" y="0"/>
                </a:moveTo>
                <a:lnTo>
                  <a:pt x="18288000" y="0"/>
                </a:lnTo>
                <a:lnTo>
                  <a:pt x="1828800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6396" y="131721"/>
            <a:ext cx="663123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</a:rPr>
              <a:t>Next Gen Employability Program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3492" y="1351140"/>
            <a:ext cx="3386538" cy="591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13163"/>
                </a:solidFill>
                <a:latin typeface="Arial Bold"/>
              </a:rPr>
              <a:t>Technology Used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548426" y="2662571"/>
            <a:ext cx="1541326" cy="523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rial"/>
              </a:rPr>
              <a:t>Front-end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61351" y="2514590"/>
            <a:ext cx="1501864" cy="523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rial"/>
              </a:rPr>
              <a:t>Back-end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68732" y="9440475"/>
            <a:ext cx="945537" cy="36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Source 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6859" y="125568"/>
            <a:ext cx="2218944" cy="1169289"/>
            <a:chOff x="0" y="0"/>
            <a:chExt cx="2218944" cy="1169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8944" cy="1169289"/>
            </a:xfrm>
            <a:custGeom>
              <a:avLst/>
              <a:gdLst/>
              <a:ahLst/>
              <a:cxnLst/>
              <a:rect r="r" b="b" t="t" l="l"/>
              <a:pathLst>
                <a:path h="1169289" w="2218944">
                  <a:moveTo>
                    <a:pt x="0" y="0"/>
                  </a:moveTo>
                  <a:lnTo>
                    <a:pt x="0" y="1169289"/>
                  </a:lnTo>
                  <a:lnTo>
                    <a:pt x="2218944" y="1169289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5599502" y="177832"/>
            <a:ext cx="2466975" cy="828675"/>
          </a:xfrm>
          <a:custGeom>
            <a:avLst/>
            <a:gdLst/>
            <a:ahLst/>
            <a:cxnLst/>
            <a:rect r="r" b="b" t="t" l="l"/>
            <a:pathLst>
              <a:path h="828675" w="2466975">
                <a:moveTo>
                  <a:pt x="0" y="0"/>
                </a:moveTo>
                <a:lnTo>
                  <a:pt x="2466975" y="0"/>
                </a:lnTo>
                <a:lnTo>
                  <a:pt x="24669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33747" y="5713238"/>
            <a:ext cx="2862415" cy="28575"/>
            <a:chOff x="0" y="0"/>
            <a:chExt cx="2862415" cy="28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62453" cy="28575"/>
            </a:xfrm>
            <a:custGeom>
              <a:avLst/>
              <a:gdLst/>
              <a:ahLst/>
              <a:cxnLst/>
              <a:rect r="r" b="b" t="t" l="l"/>
              <a:pathLst>
                <a:path h="28575" w="2862453">
                  <a:moveTo>
                    <a:pt x="0" y="0"/>
                  </a:moveTo>
                  <a:lnTo>
                    <a:pt x="0" y="28575"/>
                  </a:lnTo>
                  <a:lnTo>
                    <a:pt x="2695321" y="28575"/>
                  </a:lnTo>
                  <a:lnTo>
                    <a:pt x="2695321" y="0"/>
                  </a:lnTo>
                  <a:close/>
                  <a:moveTo>
                    <a:pt x="2821813" y="0"/>
                  </a:moveTo>
                  <a:lnTo>
                    <a:pt x="2821813" y="28575"/>
                  </a:lnTo>
                  <a:lnTo>
                    <a:pt x="2862453" y="28575"/>
                  </a:lnTo>
                  <a:lnTo>
                    <a:pt x="2862453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8897" y="88935"/>
            <a:ext cx="14744729" cy="990048"/>
          </a:xfrm>
          <a:custGeom>
            <a:avLst/>
            <a:gdLst/>
            <a:ahLst/>
            <a:cxnLst/>
            <a:rect r="r" b="b" t="t" l="l"/>
            <a:pathLst>
              <a:path h="990048" w="14744729">
                <a:moveTo>
                  <a:pt x="0" y="0"/>
                </a:moveTo>
                <a:lnTo>
                  <a:pt x="14744729" y="0"/>
                </a:lnTo>
                <a:lnTo>
                  <a:pt x="14744729" y="990047"/>
                </a:lnTo>
                <a:lnTo>
                  <a:pt x="0" y="990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9342301"/>
            <a:ext cx="18288000" cy="28575"/>
          </a:xfrm>
          <a:custGeom>
            <a:avLst/>
            <a:gdLst/>
            <a:ahLst/>
            <a:cxnLst/>
            <a:rect r="r" b="b" t="t" l="l"/>
            <a:pathLst>
              <a:path h="28575" w="18288000">
                <a:moveTo>
                  <a:pt x="0" y="0"/>
                </a:moveTo>
                <a:lnTo>
                  <a:pt x="18288000" y="0"/>
                </a:lnTo>
                <a:lnTo>
                  <a:pt x="1828800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10172700"/>
            <a:ext cx="18288000" cy="114300"/>
            <a:chOff x="0" y="0"/>
            <a:chExt cx="18288000" cy="1143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288000" cy="114300"/>
            </a:xfrm>
            <a:custGeom>
              <a:avLst/>
              <a:gdLst/>
              <a:ahLst/>
              <a:cxnLst/>
              <a:rect r="r" b="b" t="t" l="l"/>
              <a:pathLst>
                <a:path h="114300" w="18288000">
                  <a:moveTo>
                    <a:pt x="0" y="0"/>
                  </a:moveTo>
                  <a:lnTo>
                    <a:pt x="0" y="114300"/>
                  </a:lnTo>
                  <a:lnTo>
                    <a:pt x="18288000" y="114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570244" y="5287785"/>
            <a:ext cx="14220873" cy="155572"/>
            <a:chOff x="0" y="0"/>
            <a:chExt cx="14220876" cy="1555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0" y="63500"/>
              <a:ext cx="3083433" cy="28575"/>
            </a:xfrm>
            <a:custGeom>
              <a:avLst/>
              <a:gdLst/>
              <a:ahLst/>
              <a:cxnLst/>
              <a:rect r="r" b="b" t="t" l="l"/>
              <a:pathLst>
                <a:path h="28575" w="3083433">
                  <a:moveTo>
                    <a:pt x="0" y="0"/>
                  </a:moveTo>
                  <a:lnTo>
                    <a:pt x="0" y="28575"/>
                  </a:lnTo>
                  <a:lnTo>
                    <a:pt x="577850" y="28575"/>
                  </a:lnTo>
                  <a:lnTo>
                    <a:pt x="577850" y="0"/>
                  </a:lnTo>
                  <a:close/>
                  <a:moveTo>
                    <a:pt x="767715" y="0"/>
                  </a:moveTo>
                  <a:lnTo>
                    <a:pt x="767715" y="28575"/>
                  </a:lnTo>
                  <a:lnTo>
                    <a:pt x="3083433" y="28575"/>
                  </a:lnTo>
                  <a:lnTo>
                    <a:pt x="3083433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146933" y="63500"/>
              <a:ext cx="3760089" cy="28575"/>
            </a:xfrm>
            <a:custGeom>
              <a:avLst/>
              <a:gdLst/>
              <a:ahLst/>
              <a:cxnLst/>
              <a:rect r="r" b="b" t="t" l="l"/>
              <a:pathLst>
                <a:path h="28575" w="3760089">
                  <a:moveTo>
                    <a:pt x="0" y="0"/>
                  </a:moveTo>
                  <a:lnTo>
                    <a:pt x="0" y="28575"/>
                  </a:lnTo>
                  <a:lnTo>
                    <a:pt x="1658366" y="28575"/>
                  </a:lnTo>
                  <a:lnTo>
                    <a:pt x="1658366" y="0"/>
                  </a:lnTo>
                  <a:close/>
                  <a:moveTo>
                    <a:pt x="1805051" y="0"/>
                  </a:moveTo>
                  <a:lnTo>
                    <a:pt x="1805051" y="28575"/>
                  </a:lnTo>
                  <a:lnTo>
                    <a:pt x="3760089" y="28575"/>
                  </a:lnTo>
                  <a:lnTo>
                    <a:pt x="3760089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907022" y="63500"/>
              <a:ext cx="1677543" cy="28575"/>
            </a:xfrm>
            <a:custGeom>
              <a:avLst/>
              <a:gdLst/>
              <a:ahLst/>
              <a:cxnLst/>
              <a:rect r="r" b="b" t="t" l="l"/>
              <a:pathLst>
                <a:path h="28575" w="1677543">
                  <a:moveTo>
                    <a:pt x="0" y="0"/>
                  </a:moveTo>
                  <a:lnTo>
                    <a:pt x="1677543" y="0"/>
                  </a:lnTo>
                  <a:lnTo>
                    <a:pt x="1677543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97A7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8584565" y="63500"/>
              <a:ext cx="4200398" cy="28575"/>
            </a:xfrm>
            <a:custGeom>
              <a:avLst/>
              <a:gdLst/>
              <a:ahLst/>
              <a:cxnLst/>
              <a:rect r="r" b="b" t="t" l="l"/>
              <a:pathLst>
                <a:path h="28575" w="4200398">
                  <a:moveTo>
                    <a:pt x="0" y="0"/>
                  </a:moveTo>
                  <a:lnTo>
                    <a:pt x="0" y="28575"/>
                  </a:lnTo>
                  <a:lnTo>
                    <a:pt x="3832479" y="28575"/>
                  </a:lnTo>
                  <a:lnTo>
                    <a:pt x="3832479" y="0"/>
                  </a:lnTo>
                  <a:close/>
                  <a:moveTo>
                    <a:pt x="4037711" y="0"/>
                  </a:moveTo>
                  <a:lnTo>
                    <a:pt x="4037711" y="28575"/>
                  </a:lnTo>
                  <a:lnTo>
                    <a:pt x="4200398" y="28575"/>
                  </a:lnTo>
                  <a:lnTo>
                    <a:pt x="4200398" y="0"/>
                  </a:lnTo>
                  <a:close/>
                </a:path>
              </a:pathLst>
            </a:custGeom>
            <a:solidFill>
              <a:srgbClr val="0097A7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2785090" y="63500"/>
              <a:ext cx="1372362" cy="28575"/>
            </a:xfrm>
            <a:custGeom>
              <a:avLst/>
              <a:gdLst/>
              <a:ahLst/>
              <a:cxnLst/>
              <a:rect r="r" b="b" t="t" l="l"/>
              <a:pathLst>
                <a:path h="28575" w="1372362">
                  <a:moveTo>
                    <a:pt x="0" y="0"/>
                  </a:moveTo>
                  <a:lnTo>
                    <a:pt x="1372362" y="0"/>
                  </a:lnTo>
                  <a:lnTo>
                    <a:pt x="137236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97A7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4816995" y="101632"/>
            <a:ext cx="765905" cy="951957"/>
            <a:chOff x="0" y="0"/>
            <a:chExt cx="765899" cy="9519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372237" y="63500"/>
              <a:ext cx="330200" cy="824992"/>
            </a:xfrm>
            <a:custGeom>
              <a:avLst/>
              <a:gdLst/>
              <a:ahLst/>
              <a:cxnLst/>
              <a:rect r="r" b="b" t="t" l="l"/>
              <a:pathLst>
                <a:path h="824992" w="330200">
                  <a:moveTo>
                    <a:pt x="0" y="0"/>
                  </a:moveTo>
                  <a:lnTo>
                    <a:pt x="0" y="824992"/>
                  </a:lnTo>
                  <a:lnTo>
                    <a:pt x="330200" y="824992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84191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63500" y="63500"/>
              <a:ext cx="207137" cy="824992"/>
            </a:xfrm>
            <a:custGeom>
              <a:avLst/>
              <a:gdLst/>
              <a:ahLst/>
              <a:cxnLst/>
              <a:rect r="r" b="b" t="t" l="l"/>
              <a:pathLst>
                <a:path h="824992" w="207137">
                  <a:moveTo>
                    <a:pt x="0" y="0"/>
                  </a:moveTo>
                  <a:lnTo>
                    <a:pt x="0" y="824992"/>
                  </a:lnTo>
                  <a:lnTo>
                    <a:pt x="207137" y="824992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276396" y="131721"/>
            <a:ext cx="663123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</a:rPr>
              <a:t>Next Gen Employability Program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53492" y="1351140"/>
            <a:ext cx="3883028" cy="591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13163"/>
                </a:solidFill>
                <a:latin typeface="Arial Bold"/>
              </a:rPr>
              <a:t>Modelling &amp; Results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68732" y="9440475"/>
            <a:ext cx="945537" cy="36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rial"/>
              </a:rPr>
              <a:t>Source 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33747" y="2515352"/>
            <a:ext cx="14518653" cy="3299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Our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developed web platform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caters to both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students and teachers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 Upon visiting the landing page, users encounter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login and signup options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serving as the entry point to the application. Rigorous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validation processes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including those for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‘username’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and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‘password’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ensure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robust security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111111"/>
                </a:solidFill>
                <a:latin typeface="Arial"/>
              </a:rPr>
              <a:t>Once logged in, students seamlessly navigate to a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home page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where they can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view and download 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shared by teachers. Conversely, teachers, upon login, gain the ability to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upload files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 In the event of a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username or password mismatch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, the webpage promptly indicates </a:t>
            </a:r>
            <a:r>
              <a:rPr lang="en-US" sz="2400">
                <a:solidFill>
                  <a:srgbClr val="111111"/>
                </a:solidFill>
                <a:latin typeface="Arial Bold"/>
              </a:rPr>
              <a:t>restricted access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. Additionally, any </a:t>
            </a:r>
            <a:r>
              <a:rPr lang="en-US" sz="2400">
                <a:solidFill>
                  <a:srgbClr val="111111"/>
                </a:solidFill>
                <a:latin typeface="Arial"/>
                <a:hlinkClick r:id="rId7" tooltip="https://www.lightico.com/blog/a-complete-guide-to-online-document-exchange/"/>
              </a:rPr>
              <a:t>errors trigger a </a:t>
            </a:r>
            <a:r>
              <a:rPr lang="en-US" sz="2400">
                <a:solidFill>
                  <a:srgbClr val="111111"/>
                </a:solidFill>
                <a:latin typeface="Arial Bold"/>
                <a:hlinkClick r:id="rId8" tooltip="https://www.lightico.com/blog/a-complete-guide-to-online-document-exchange/"/>
              </a:rPr>
              <a:t>404 page</a:t>
            </a:r>
            <a:r>
              <a:rPr lang="en-US" sz="2400">
                <a:solidFill>
                  <a:srgbClr val="111111"/>
                </a:solidFill>
                <a:latin typeface="Arial"/>
                <a:hlinkClick r:id="rId9" tooltip="https://www.lightico.com/blog/a-complete-guide-to-online-document-exchange/"/>
              </a:rPr>
              <a:t>, signaling </a:t>
            </a:r>
            <a:r>
              <a:rPr lang="en-US" sz="2400">
                <a:solidFill>
                  <a:srgbClr val="111111"/>
                </a:solidFill>
                <a:latin typeface="Arial Bold"/>
                <a:hlinkClick r:id="rId10" tooltip="https://www.lightico.com/blog/a-complete-guide-to-online-document-exchange/"/>
              </a:rPr>
              <a:t>‘page not found’</a:t>
            </a:r>
            <a:r>
              <a:rPr lang="en-US" sz="2400">
                <a:solidFill>
                  <a:srgbClr val="111111"/>
                </a:solidFill>
                <a:latin typeface="Arial"/>
                <a:hlinkClick r:id="rId11" tooltip="https://www.lightico.com/blog/a-complete-guide-to-online-document-exchange/"/>
              </a:rPr>
              <a:t>.</a:t>
            </a:r>
          </a:p>
          <a:p>
            <a:pPr algn="l">
              <a:lnSpc>
                <a:spcPts val="2851"/>
              </a:lnSpc>
            </a:pPr>
            <a:r>
              <a:rPr lang="en-US" sz="2400">
                <a:solidFill>
                  <a:srgbClr val="0097A7"/>
                </a:solidFill>
                <a:latin typeface="Arial"/>
                <a:hlinkClick r:id="rId12" tooltip="https://www.lightico.com/blog/a-complete-guide-to-online-document-exchange/"/>
              </a:rPr>
              <a:t>Our goal is to create a </a:t>
            </a:r>
            <a:r>
              <a:rPr lang="en-US" sz="2400">
                <a:solidFill>
                  <a:srgbClr val="0097A7"/>
                </a:solidFill>
                <a:latin typeface="Arial Bold"/>
                <a:hlinkClick r:id="rId13" tooltip="https://www.lightico.com/blog/a-complete-guide-to-online-document-exchange/"/>
              </a:rPr>
              <a:t>user-friendly environment</a:t>
            </a:r>
            <a:r>
              <a:rPr lang="en-US" sz="2400">
                <a:solidFill>
                  <a:srgbClr val="0097A7"/>
                </a:solidFill>
                <a:latin typeface="Arial"/>
                <a:hlinkClick r:id="rId14" tooltip="https://www.lightico.com/blog/a-complete-guide-to-online-document-exchange/"/>
              </a:rPr>
              <a:t> that fosters </a:t>
            </a:r>
            <a:r>
              <a:rPr lang="en-US" sz="2400">
                <a:solidFill>
                  <a:srgbClr val="0097A7"/>
                </a:solidFill>
                <a:latin typeface="Arial Bold"/>
                <a:hlinkClick r:id="rId15" tooltip="https://www.lightico.com/blog/a-complete-guide-to-online-document-exchange/"/>
              </a:rPr>
              <a:t>efficient document exchange</a:t>
            </a:r>
            <a:r>
              <a:rPr lang="en-US" sz="2400">
                <a:solidFill>
                  <a:srgbClr val="0097A7"/>
                </a:solidFill>
                <a:latin typeface="Arial"/>
                <a:hlinkClick r:id="rId16" tooltip="https://www.lightico.com/blog/a-complete-guide-to-online-document-exchange/"/>
              </a:rPr>
              <a:t> within the academic community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6859" y="125568"/>
            <a:ext cx="2218944" cy="1169289"/>
            <a:chOff x="0" y="0"/>
            <a:chExt cx="2218944" cy="1169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8944" cy="1169289"/>
            </a:xfrm>
            <a:custGeom>
              <a:avLst/>
              <a:gdLst/>
              <a:ahLst/>
              <a:cxnLst/>
              <a:rect r="r" b="b" t="t" l="l"/>
              <a:pathLst>
                <a:path h="1169289" w="2218944">
                  <a:moveTo>
                    <a:pt x="0" y="0"/>
                  </a:moveTo>
                  <a:lnTo>
                    <a:pt x="0" y="1169289"/>
                  </a:lnTo>
                  <a:lnTo>
                    <a:pt x="2218944" y="1169289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 descr="A close up of a sign  Description automatically generated"/>
          <p:cNvSpPr/>
          <p:nvPr/>
        </p:nvSpPr>
        <p:spPr>
          <a:xfrm flipH="false" flipV="false" rot="0">
            <a:off x="15599502" y="177832"/>
            <a:ext cx="2466975" cy="828675"/>
          </a:xfrm>
          <a:custGeom>
            <a:avLst/>
            <a:gdLst/>
            <a:ahLst/>
            <a:cxnLst/>
            <a:rect r="r" b="b" t="t" l="l"/>
            <a:pathLst>
              <a:path h="828675" w="2466975">
                <a:moveTo>
                  <a:pt x="0" y="0"/>
                </a:moveTo>
                <a:lnTo>
                  <a:pt x="2466975" y="0"/>
                </a:lnTo>
                <a:lnTo>
                  <a:pt x="2466975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8897" y="88935"/>
            <a:ext cx="14744729" cy="990048"/>
          </a:xfrm>
          <a:custGeom>
            <a:avLst/>
            <a:gdLst/>
            <a:ahLst/>
            <a:cxnLst/>
            <a:rect r="r" b="b" t="t" l="l"/>
            <a:pathLst>
              <a:path h="990048" w="14744729">
                <a:moveTo>
                  <a:pt x="0" y="0"/>
                </a:moveTo>
                <a:lnTo>
                  <a:pt x="14744729" y="0"/>
                </a:lnTo>
                <a:lnTo>
                  <a:pt x="14744729" y="990047"/>
                </a:lnTo>
                <a:lnTo>
                  <a:pt x="0" y="990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10172700"/>
            <a:ext cx="18288000" cy="114300"/>
            <a:chOff x="0" y="0"/>
            <a:chExt cx="18288000" cy="1143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288000" cy="114300"/>
            </a:xfrm>
            <a:custGeom>
              <a:avLst/>
              <a:gdLst/>
              <a:ahLst/>
              <a:cxnLst/>
              <a:rect r="r" b="b" t="t" l="l"/>
              <a:pathLst>
                <a:path h="114300" w="18288000">
                  <a:moveTo>
                    <a:pt x="0" y="0"/>
                  </a:moveTo>
                  <a:lnTo>
                    <a:pt x="0" y="114300"/>
                  </a:lnTo>
                  <a:lnTo>
                    <a:pt x="18288000" y="1143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4816995" y="101632"/>
            <a:ext cx="765905" cy="951957"/>
            <a:chOff x="0" y="0"/>
            <a:chExt cx="765899" cy="9519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72237" y="63500"/>
              <a:ext cx="330200" cy="824992"/>
            </a:xfrm>
            <a:custGeom>
              <a:avLst/>
              <a:gdLst/>
              <a:ahLst/>
              <a:cxnLst/>
              <a:rect r="r" b="b" t="t" l="l"/>
              <a:pathLst>
                <a:path h="824992" w="330200">
                  <a:moveTo>
                    <a:pt x="0" y="0"/>
                  </a:moveTo>
                  <a:lnTo>
                    <a:pt x="0" y="824992"/>
                  </a:lnTo>
                  <a:lnTo>
                    <a:pt x="330200" y="824992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84191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63500"/>
              <a:ext cx="207137" cy="824992"/>
            </a:xfrm>
            <a:custGeom>
              <a:avLst/>
              <a:gdLst/>
              <a:ahLst/>
              <a:cxnLst/>
              <a:rect r="r" b="b" t="t" l="l"/>
              <a:pathLst>
                <a:path h="824992" w="207137">
                  <a:moveTo>
                    <a:pt x="0" y="0"/>
                  </a:moveTo>
                  <a:lnTo>
                    <a:pt x="0" y="824992"/>
                  </a:lnTo>
                  <a:lnTo>
                    <a:pt x="207137" y="824992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933652" y="2343521"/>
            <a:ext cx="12420600" cy="7315200"/>
          </a:xfrm>
          <a:custGeom>
            <a:avLst/>
            <a:gdLst/>
            <a:ahLst/>
            <a:cxnLst/>
            <a:rect r="r" b="b" t="t" l="l"/>
            <a:pathLst>
              <a:path h="7315200" w="12420600">
                <a:moveTo>
                  <a:pt x="0" y="0"/>
                </a:moveTo>
                <a:lnTo>
                  <a:pt x="12420600" y="0"/>
                </a:lnTo>
                <a:lnTo>
                  <a:pt x="12420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67" r="-5674" b="-444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6396" y="131721"/>
            <a:ext cx="663123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</a:rPr>
              <a:t>Next Gen Employability Program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18006" y="1151287"/>
            <a:ext cx="3251606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al Bold"/>
              </a:rPr>
              <a:t>Login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DAGCCLoU_yU</dc:identifier>
  <dcterms:modified xsi:type="dcterms:W3CDTF">2011-08-01T06:04:30Z</dcterms:modified>
  <cp:revision>1</cp:revision>
  <dc:title>Notes Sharing Web Application using Django Framework - SRIRAMPRASAND R S(4053,SRMTRPEC ).pptx.pdf</dc:title>
</cp:coreProperties>
</file>