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134803267" r:id="rId2"/>
    <p:sldId id="2134803268" r:id="rId3"/>
    <p:sldId id="2134803288" r:id="rId4"/>
    <p:sldId id="2134803286" r:id="rId5"/>
    <p:sldId id="2134803287" r:id="rId6"/>
    <p:sldId id="2134803289" r:id="rId7"/>
    <p:sldId id="2134803290" r:id="rId8"/>
    <p:sldId id="2134803291" r:id="rId9"/>
    <p:sldId id="2134803292" r:id="rId10"/>
    <p:sldId id="2134803293" r:id="rId11"/>
    <p:sldId id="2134803294" r:id="rId12"/>
    <p:sldId id="2134803295" r:id="rId13"/>
    <p:sldId id="2134803297" r:id="rId14"/>
    <p:sldId id="2134803296" r:id="rId15"/>
    <p:sldId id="2134803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44"/>
    <a:srgbClr val="11CBFB"/>
    <a:srgbClr val="067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41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688B9-43C2-4560-9D10-462E9A16A7A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112E4-B580-4ABE-8F23-4327DD04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112E4-B580-4ABE-8F23-4327DD04D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03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112E4-B580-4ABE-8F23-4327DD04D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112E4-B580-4ABE-8F23-4327DD04D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112E4-B580-4ABE-8F23-4327DD04D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112E4-B580-4ABE-8F23-4327DD04D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6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112E4-B580-4ABE-8F23-4327DD04D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112E4-B580-4ABE-8F23-4327DD04D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112E4-B580-4ABE-8F23-4327DD04D1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62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112E4-B580-4ABE-8F23-4327DD04D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7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112E4-B580-4ABE-8F23-4327DD04D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2EE4-ABB0-B9C2-F320-CACDE493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C428F-E3D2-54F6-66B0-2A9BDF36B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670E-7B84-F0F6-C9EC-BCA38DAC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5A5D-2777-451E-B1E1-EECE94A2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C3B4-81F8-CF63-4BD9-6E77A9FC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2C81-DF73-3F3D-1089-53089450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27617-B86B-9CAB-C42F-88694C98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E4E3A-6EE5-1BF4-4C9F-6D0F9F88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59780-F4E2-C70C-E5BA-E383CCA1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3F53-5879-F5C3-DBED-40BB2BDD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1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E910F-A3D1-F56B-4F24-1DF8CEBDB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5A207-3178-8398-4274-D000AA841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CCC0C-1BF3-B946-09A2-266F29F8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4F5E-5A9D-EC73-82CC-BF240DE7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4E3-FD9A-A2F3-EEA5-2A5AF212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5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788B-9CF2-6C3D-4C19-0AAACF6D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8C389-01DD-D330-BA28-C01A39F9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4CE9-B40F-F862-CE55-0387FDD7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21B7-D769-AEDB-433D-64397748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5C485-95A2-698A-D6F0-D653F34C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CF4-624A-2D0D-E6CF-9D08721C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BBD35-2B9F-06AB-2E1E-01B0A39F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E36B-166B-2F2C-5A89-A4CBE90C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181B-19AE-D57B-1715-85523BE4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07E4-08FE-7204-E207-B0A42430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8981-0918-B980-9611-B5F89E8A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C20A-E281-B9B5-4626-EB16F0548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1EB88-4FC5-A0E4-3D42-8478119B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2983-626F-0614-37DF-B6E10E83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4077B-B9CE-89B7-904C-BDEAE02F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2F850-7F4C-C753-1B7E-D59E63AB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FBBD-0F1D-0FEA-8F47-A4316A63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81153-7A67-885D-7F22-815A2C9E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3DBCC-F69A-EE06-E4F4-5141EAD34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F4F50-CECA-7B3D-D04C-BAACDB554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A6561-A2B7-9B75-4B84-F23658690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1C98F-227C-0537-AAC0-05C85179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1C34D-0617-9B23-1B84-EE8640CD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C599D-5004-62FA-CB51-9A597F06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8471-2AF7-D389-71DC-89FA9879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478F0-C69E-6201-99BC-CA628115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4EE24-7946-093A-15BC-CB32D12A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A0145-A475-3B40-BE7D-0CC6BD51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4184-E988-D469-F3B0-DF0248F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DE928-C8F1-4AED-25FF-322DFBCA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5ABF7-1653-07A9-4143-5AB37E09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8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7EE7-19B6-C0F8-4BA4-807F2BE2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BA8E-D86B-18F7-F296-B2BB9C68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B71D5-0E90-41D2-DC4D-1A9E2A9E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E097-FD00-2BDF-81AD-9D0CB18C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59873-5943-639D-5821-F9B01AB9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60E3-6401-EFF7-51A5-9ECB4B8C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0FDD-732C-0A96-0ACD-406862E8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D9DC3-A6AC-F8ED-7D2B-E085E838C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D209F-AC9C-59B4-DD3E-5A6C5ECEE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E63E2-CD16-809E-9D41-EFDCBA4E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7188-11BD-94D0-1C2A-ECEB1762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52143-A86B-7C42-5756-3B070D7F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9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415C2-F952-99EA-4BA2-3AC3D0AA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EB23-4F22-45E9-B683-160E1D5F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1249-EE99-AB1B-8DA6-291D6CA86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CDB5-3A76-4FC0-B616-1EC6549D8DC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7D34-51CD-50BD-572C-CA855F07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F539-63E4-B7A1-410C-2D5834E94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510EB-7780-4645-B1A5-9C6DD68D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uppereastriver.com/why-walkability-is-so-important-for-property-investments-and-how-to-measure-that-walkability/" TargetMode="External"/><Relationship Id="rId13" Type="http://schemas.openxmlformats.org/officeDocument/2006/relationships/hyperlink" Target="https://www.mdpi.com/2071-1050/12/2/593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uppereastriver.com/why-walkability-is-so-important-for-property-investments-and-how-to-measure" TargetMode="External"/><Relationship Id="rId12" Type="http://schemas.openxmlformats.org/officeDocument/2006/relationships/hyperlink" Target="http://www.u.arizona.edu/~gpivo/Walkability%20Paper%20February%2010.pdf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www.jstor.org/stable/24860580#metadata_info_tab_conten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nservancy.umn.edu/bitstream/handle/11299/187840/JTLU_vol10no1_pp241-261.pdf?sequence=1" TargetMode="External"/><Relationship Id="rId11" Type="http://schemas.openxmlformats.org/officeDocument/2006/relationships/hyperlink" Target="https://www.redfin.com/news/how-much-does-walkability-increase-home-values/" TargetMode="External"/><Relationship Id="rId5" Type="http://schemas.openxmlformats.org/officeDocument/2006/relationships/hyperlink" Target="https://nacto.org/docs/usdg/walking_the_walk_cortright.pdf" TargetMode="External"/><Relationship Id="rId15" Type="http://schemas.openxmlformats.org/officeDocument/2006/relationships/hyperlink" Target="https://www.loopnet.com/learn/understanding-your-propertys-walk-score-/1309636409/" TargetMode="External"/><Relationship Id="rId10" Type="http://schemas.openxmlformats.org/officeDocument/2006/relationships/hyperlink" Target="https://scholarsbank.uoregon.edu/xmlui/bitstream/handle/1794/10386/SustDataAnalysis_ReportOpt.pdf?sequence=1" TargetMode="External"/><Relationship Id="rId4" Type="http://schemas.openxmlformats.org/officeDocument/2006/relationships/hyperlink" Target="https://www.americantrails.org/resources/walking-the-walk-how-walkability-raises-home-values-in-u-s-cities" TargetMode="External"/><Relationship Id="rId9" Type="http://schemas.openxmlformats.org/officeDocument/2006/relationships/hyperlink" Target="https://www.forbes.com/sites/axiometrics/2016/02/15/high-walkability-may-mean-higher-rent/?sh=5268a4f94536" TargetMode="External"/><Relationship Id="rId14" Type="http://schemas.openxmlformats.org/officeDocument/2006/relationships/hyperlink" Target="https://www.mehrnazamiri.com/project/2020-11-18-walkability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BC1D5-0F9B-F12E-35F6-4438C818695E}"/>
              </a:ext>
            </a:extLst>
          </p:cNvPr>
          <p:cNvSpPr/>
          <p:nvPr/>
        </p:nvSpPr>
        <p:spPr>
          <a:xfrm>
            <a:off x="0" y="495241"/>
            <a:ext cx="12192000" cy="401216"/>
          </a:xfrm>
          <a:prstGeom prst="rect">
            <a:avLst/>
          </a:prstGeom>
          <a:solidFill>
            <a:srgbClr val="11CBF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D08E4-CB0F-ED87-4151-945786B3DB55}"/>
              </a:ext>
            </a:extLst>
          </p:cNvPr>
          <p:cNvSpPr txBox="1"/>
          <p:nvPr/>
        </p:nvSpPr>
        <p:spPr>
          <a:xfrm>
            <a:off x="517889" y="4990345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1232A-EFB1-6104-6B42-73F48B8EC9F5}"/>
              </a:ext>
            </a:extLst>
          </p:cNvPr>
          <p:cNvSpPr txBox="1"/>
          <p:nvPr/>
        </p:nvSpPr>
        <p:spPr>
          <a:xfrm>
            <a:off x="334361" y="4765801"/>
            <a:ext cx="2910069" cy="1781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u="sng" dirty="0"/>
              <a:t>CS 797Q</a:t>
            </a:r>
          </a:p>
          <a:p>
            <a:r>
              <a:rPr lang="en-US" sz="2400" dirty="0"/>
              <a:t>Applied and Practical Data Science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0B61EF-FB23-483D-4B92-799ECD885B3A}"/>
              </a:ext>
            </a:extLst>
          </p:cNvPr>
          <p:cNvCxnSpPr>
            <a:cxnSpLocks/>
          </p:cNvCxnSpPr>
          <p:nvPr/>
        </p:nvCxnSpPr>
        <p:spPr>
          <a:xfrm>
            <a:off x="8566111" y="4765801"/>
            <a:ext cx="0" cy="1845612"/>
          </a:xfrm>
          <a:prstGeom prst="line">
            <a:avLst/>
          </a:prstGeom>
          <a:ln w="57150">
            <a:solidFill>
              <a:srgbClr val="11CBF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7D9A6D-FC21-BC90-DB43-15A2986A7ECD}"/>
              </a:ext>
            </a:extLst>
          </p:cNvPr>
          <p:cNvSpPr txBox="1"/>
          <p:nvPr/>
        </p:nvSpPr>
        <p:spPr>
          <a:xfrm>
            <a:off x="8844516" y="4933198"/>
            <a:ext cx="2905118" cy="167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1F5A5-E757-2DC1-4549-4E09EDB7A4B0}"/>
              </a:ext>
            </a:extLst>
          </p:cNvPr>
          <p:cNvSpPr/>
          <p:nvPr/>
        </p:nvSpPr>
        <p:spPr>
          <a:xfrm>
            <a:off x="342900" y="248546"/>
            <a:ext cx="11406729" cy="39416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F521DE-9453-F7A4-D5DC-B8552094D383}"/>
              </a:ext>
            </a:extLst>
          </p:cNvPr>
          <p:cNvSpPr txBox="1"/>
          <p:nvPr/>
        </p:nvSpPr>
        <p:spPr>
          <a:xfrm>
            <a:off x="7449272" y="610379"/>
            <a:ext cx="3876086" cy="3429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Is there a relationship between </a:t>
            </a:r>
            <a:r>
              <a:rPr lang="en-US" sz="2800" b="1" i="0" u="none" strike="noStrike" dirty="0">
                <a:solidFill>
                  <a:srgbClr val="060644"/>
                </a:solidFill>
                <a:effectLst/>
                <a:latin typeface="Calibri" panose="020F0502020204030204" pitchFamily="34" charset="0"/>
              </a:rPr>
              <a:t>house prices </a:t>
            </a:r>
            <a:r>
              <a:rPr lang="en-US" sz="28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and </a:t>
            </a:r>
            <a:r>
              <a:rPr lang="en-US" sz="2800" b="1" i="0" u="none" strike="noStrike" dirty="0">
                <a:solidFill>
                  <a:srgbClr val="060644"/>
                </a:solidFill>
                <a:effectLst/>
                <a:latin typeface="Calibri" panose="020F0502020204030204" pitchFamily="34" charset="0"/>
              </a:rPr>
              <a:t>walk score</a:t>
            </a:r>
            <a:r>
              <a:rPr lang="en-US" sz="28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?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F113EF-4B58-93C7-FD7B-ABC13E2AC632}"/>
              </a:ext>
            </a:extLst>
          </p:cNvPr>
          <p:cNvCxnSpPr>
            <a:cxnSpLocks/>
          </p:cNvCxnSpPr>
          <p:nvPr/>
        </p:nvCxnSpPr>
        <p:spPr>
          <a:xfrm>
            <a:off x="3522834" y="4804609"/>
            <a:ext cx="0" cy="1845612"/>
          </a:xfrm>
          <a:prstGeom prst="line">
            <a:avLst/>
          </a:prstGeom>
          <a:ln w="57150">
            <a:solidFill>
              <a:srgbClr val="11CBF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BD07C-61EE-5677-A5D4-FC5D9DDE412C}"/>
              </a:ext>
            </a:extLst>
          </p:cNvPr>
          <p:cNvSpPr txBox="1"/>
          <p:nvPr/>
        </p:nvSpPr>
        <p:spPr>
          <a:xfrm>
            <a:off x="3714853" y="4765801"/>
            <a:ext cx="4572854" cy="1834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1600" dirty="0"/>
              <a:t>By: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Purva Natoo - R644J946​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Curtis Martin - E252H926​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Francisco Javier </a:t>
            </a:r>
            <a:r>
              <a:rPr lang="en-US" sz="1600" dirty="0" err="1"/>
              <a:t>Rafful</a:t>
            </a:r>
            <a:r>
              <a:rPr lang="en-US" sz="1600" dirty="0"/>
              <a:t> </a:t>
            </a:r>
            <a:r>
              <a:rPr lang="en-US" sz="1600" dirty="0" err="1"/>
              <a:t>Garfias</a:t>
            </a:r>
            <a:r>
              <a:rPr lang="en-US" sz="1600" dirty="0"/>
              <a:t> - Z367M789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Sriram Srinivasan - E334W844​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Vijay Ram - F448J755​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Sai Chandana </a:t>
            </a:r>
            <a:r>
              <a:rPr lang="en-US" sz="1600" dirty="0" err="1"/>
              <a:t>Kondamadugula</a:t>
            </a:r>
            <a:r>
              <a:rPr lang="en-US" sz="1600" dirty="0"/>
              <a:t> - N897P533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318544-A7B1-ECEB-E3B5-93CDE0555508}"/>
              </a:ext>
            </a:extLst>
          </p:cNvPr>
          <p:cNvSpPr/>
          <p:nvPr/>
        </p:nvSpPr>
        <p:spPr>
          <a:xfrm>
            <a:off x="11749629" y="-50242"/>
            <a:ext cx="442371" cy="886408"/>
          </a:xfrm>
          <a:prstGeom prst="rect">
            <a:avLst/>
          </a:prstGeom>
          <a:solidFill>
            <a:srgbClr val="11CBF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2C175-74A7-1674-8B6C-12C6D59F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92631"/>
            <a:ext cx="6510075" cy="3897542"/>
          </a:xfrm>
          <a:prstGeom prst="rect">
            <a:avLst/>
          </a:prstGeom>
          <a:ln w="28575">
            <a:noFill/>
          </a:ln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958C4DC1-C39E-4A1D-A3FF-80F46CB6D8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9181008" y="5278068"/>
            <a:ext cx="2232134" cy="13219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54B3CE-644D-B234-5223-7DCCD7572E7F}"/>
              </a:ext>
            </a:extLst>
          </p:cNvPr>
          <p:cNvSpPr txBox="1"/>
          <p:nvPr/>
        </p:nvSpPr>
        <p:spPr>
          <a:xfrm rot="10800000" flipV="1">
            <a:off x="8652494" y="4908428"/>
            <a:ext cx="1431490" cy="16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u="sng"/>
              <a:t>Group #: </a:t>
            </a:r>
            <a:r>
              <a:rPr lang="en-US" u="sng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29072" y="127790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251599"/>
            <a:ext cx="9778481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Methodology</a:t>
            </a:r>
          </a:p>
          <a:p>
            <a:pPr algn="ctr"/>
            <a:endParaRPr lang="en-US" sz="3200" b="1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403472" y="6247537"/>
            <a:ext cx="657899" cy="389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477757-6684-4896-9232-6A5231BD675E}"/>
              </a:ext>
            </a:extLst>
          </p:cNvPr>
          <p:cNvSpPr txBox="1"/>
          <p:nvPr/>
        </p:nvSpPr>
        <p:spPr>
          <a:xfrm>
            <a:off x="570046" y="2019717"/>
            <a:ext cx="42488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Compared multiple regression algorithms using Mean Absolute Error as criteria.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Used K-fold Grid Search to fine tune parameters (k=5)​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Our best model is random forest regression (max depth = 200) with a MAE of 20991 on our testing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4" name="TextBox 5123">
            <a:extLst>
              <a:ext uri="{FF2B5EF4-FFF2-40B4-BE49-F238E27FC236}">
                <a16:creationId xmlns:a16="http://schemas.microsoft.com/office/drawing/2014/main" id="{B84425CE-7795-3063-8B95-CB08727ED79C}"/>
              </a:ext>
            </a:extLst>
          </p:cNvPr>
          <p:cNvSpPr txBox="1"/>
          <p:nvPr/>
        </p:nvSpPr>
        <p:spPr>
          <a:xfrm>
            <a:off x="4384071" y="572321"/>
            <a:ext cx="3423856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Machine Learning Model</a:t>
            </a:r>
          </a:p>
          <a:p>
            <a:pPr algn="ctr"/>
            <a:endParaRPr lang="en-US" sz="1600" dirty="0"/>
          </a:p>
        </p:txBody>
      </p:sp>
      <p:grpSp>
        <p:nvGrpSpPr>
          <p:cNvPr id="5271" name="Group 5270">
            <a:extLst>
              <a:ext uri="{FF2B5EF4-FFF2-40B4-BE49-F238E27FC236}">
                <a16:creationId xmlns:a16="http://schemas.microsoft.com/office/drawing/2014/main" id="{265F8E5B-F1AB-46DF-E042-D60FAB510754}"/>
              </a:ext>
            </a:extLst>
          </p:cNvPr>
          <p:cNvGrpSpPr/>
          <p:nvPr/>
        </p:nvGrpSpPr>
        <p:grpSpPr>
          <a:xfrm>
            <a:off x="5436158" y="1386673"/>
            <a:ext cx="6400800" cy="4350936"/>
            <a:chOff x="5436158" y="1386673"/>
            <a:chExt cx="6400800" cy="4350936"/>
          </a:xfrm>
          <a:noFill/>
        </p:grpSpPr>
        <p:sp>
          <p:nvSpPr>
            <p:cNvPr id="5251" name="Rectangle 5250">
              <a:extLst>
                <a:ext uri="{FF2B5EF4-FFF2-40B4-BE49-F238E27FC236}">
                  <a16:creationId xmlns:a16="http://schemas.microsoft.com/office/drawing/2014/main" id="{78084728-4D56-4E09-BB33-3684E1D51790}"/>
                </a:ext>
              </a:extLst>
            </p:cNvPr>
            <p:cNvSpPr/>
            <p:nvPr/>
          </p:nvSpPr>
          <p:spPr>
            <a:xfrm>
              <a:off x="5436158" y="1386673"/>
              <a:ext cx="6400800" cy="43509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50" name="Group 5249">
              <a:extLst>
                <a:ext uri="{FF2B5EF4-FFF2-40B4-BE49-F238E27FC236}">
                  <a16:creationId xmlns:a16="http://schemas.microsoft.com/office/drawing/2014/main" id="{E7E6FF4E-3744-B388-63BC-5B5F5C6C6527}"/>
                </a:ext>
              </a:extLst>
            </p:cNvPr>
            <p:cNvGrpSpPr/>
            <p:nvPr/>
          </p:nvGrpSpPr>
          <p:grpSpPr>
            <a:xfrm>
              <a:off x="5515446" y="1467604"/>
              <a:ext cx="6218681" cy="4159541"/>
              <a:chOff x="5515446" y="1467604"/>
              <a:chExt cx="6218681" cy="4159541"/>
            </a:xfrm>
            <a:grpFill/>
          </p:grpSpPr>
          <p:sp>
            <p:nvSpPr>
              <p:cNvPr id="5169" name="TextBox 5168">
                <a:extLst>
                  <a:ext uri="{FF2B5EF4-FFF2-40B4-BE49-F238E27FC236}">
                    <a16:creationId xmlns:a16="http://schemas.microsoft.com/office/drawing/2014/main" id="{9F219980-7071-877C-8328-5540039C131B}"/>
                  </a:ext>
                </a:extLst>
              </p:cNvPr>
              <p:cNvSpPr txBox="1"/>
              <p:nvPr/>
            </p:nvSpPr>
            <p:spPr>
              <a:xfrm>
                <a:off x="7809043" y="1467604"/>
                <a:ext cx="1535924" cy="55211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Regression</a:t>
                </a:r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5177" name="Group 5176">
                <a:extLst>
                  <a:ext uri="{FF2B5EF4-FFF2-40B4-BE49-F238E27FC236}">
                    <a16:creationId xmlns:a16="http://schemas.microsoft.com/office/drawing/2014/main" id="{EC5B0007-6A65-A435-F191-D020AE4F1520}"/>
                  </a:ext>
                </a:extLst>
              </p:cNvPr>
              <p:cNvGrpSpPr/>
              <p:nvPr/>
            </p:nvGrpSpPr>
            <p:grpSpPr>
              <a:xfrm>
                <a:off x="9212550" y="4174140"/>
                <a:ext cx="2521577" cy="1411131"/>
                <a:chOff x="9212550" y="4174140"/>
                <a:chExt cx="2521577" cy="1411131"/>
              </a:xfrm>
              <a:grpFill/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3205603D-5FBB-3985-B2A1-615EABA1C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12550" y="4815584"/>
                  <a:ext cx="2505129" cy="76968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  <p:sp>
              <p:nvSpPr>
                <p:cNvPr id="5171" name="TextBox 5170">
                  <a:extLst>
                    <a:ext uri="{FF2B5EF4-FFF2-40B4-BE49-F238E27FC236}">
                      <a16:creationId xmlns:a16="http://schemas.microsoft.com/office/drawing/2014/main" id="{25C1C825-1272-FC88-E952-D41CDED98053}"/>
                    </a:ext>
                  </a:extLst>
                </p:cNvPr>
                <p:cNvSpPr txBox="1"/>
                <p:nvPr/>
              </p:nvSpPr>
              <p:spPr>
                <a:xfrm>
                  <a:off x="9228998" y="4174140"/>
                  <a:ext cx="2505129" cy="6414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 anchor="ctr">
                  <a:noAutofit/>
                </a:bodyPr>
                <a:lstStyle/>
                <a:p>
                  <a:pPr algn="ctr"/>
                  <a:endParaRPr lang="en-US" sz="1600" dirty="0"/>
                </a:p>
                <a:p>
                  <a:pPr algn="ctr"/>
                  <a:r>
                    <a:rPr lang="en-US" sz="1600" dirty="0"/>
                    <a:t>Random Forest Regression</a:t>
                  </a:r>
                </a:p>
                <a:p>
                  <a:pPr algn="ctr"/>
                  <a:endParaRPr lang="en-US" sz="1600" dirty="0"/>
                </a:p>
              </p:txBody>
            </p:sp>
          </p:grpSp>
          <p:grpSp>
            <p:nvGrpSpPr>
              <p:cNvPr id="5178" name="Group 5177">
                <a:extLst>
                  <a:ext uri="{FF2B5EF4-FFF2-40B4-BE49-F238E27FC236}">
                    <a16:creationId xmlns:a16="http://schemas.microsoft.com/office/drawing/2014/main" id="{E707FE13-E111-7072-F1DA-582C0EB3B61D}"/>
                  </a:ext>
                </a:extLst>
              </p:cNvPr>
              <p:cNvGrpSpPr/>
              <p:nvPr/>
            </p:nvGrpSpPr>
            <p:grpSpPr>
              <a:xfrm>
                <a:off x="5515446" y="4196660"/>
                <a:ext cx="2292481" cy="1430485"/>
                <a:chOff x="5515446" y="3853418"/>
                <a:chExt cx="2292481" cy="1430485"/>
              </a:xfrm>
              <a:grpFill/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FD4A86C9-D3EF-DAB8-1565-0A1593586F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5446" y="4521837"/>
                  <a:ext cx="2288333" cy="7620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  <p:sp>
              <p:nvSpPr>
                <p:cNvPr id="5170" name="TextBox 5169">
                  <a:extLst>
                    <a:ext uri="{FF2B5EF4-FFF2-40B4-BE49-F238E27FC236}">
                      <a16:creationId xmlns:a16="http://schemas.microsoft.com/office/drawing/2014/main" id="{F53BEC85-BA44-D59A-697F-54510687B30A}"/>
                    </a:ext>
                  </a:extLst>
                </p:cNvPr>
                <p:cNvSpPr txBox="1"/>
                <p:nvPr/>
              </p:nvSpPr>
              <p:spPr>
                <a:xfrm>
                  <a:off x="5519595" y="3853418"/>
                  <a:ext cx="2288332" cy="6414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 anchor="ctr">
                  <a:noAutofit/>
                </a:bodyPr>
                <a:lstStyle/>
                <a:p>
                  <a:pPr algn="ctr"/>
                  <a:endParaRPr lang="en-US" sz="1600" dirty="0"/>
                </a:p>
                <a:p>
                  <a:pPr algn="ctr"/>
                  <a:r>
                    <a:rPr lang="en-US" sz="1600" dirty="0"/>
                    <a:t>Extreme Gradient Boost Regression</a:t>
                  </a:r>
                </a:p>
                <a:p>
                  <a:pPr algn="ctr"/>
                  <a:endParaRPr lang="en-US" sz="1600" dirty="0"/>
                </a:p>
              </p:txBody>
            </p:sp>
          </p:grpSp>
          <p:grpSp>
            <p:nvGrpSpPr>
              <p:cNvPr id="5175" name="Group 5174">
                <a:extLst>
                  <a:ext uri="{FF2B5EF4-FFF2-40B4-BE49-F238E27FC236}">
                    <a16:creationId xmlns:a16="http://schemas.microsoft.com/office/drawing/2014/main" id="{56B954F8-26C7-1EE7-B797-E1E0A12A9B4C}"/>
                  </a:ext>
                </a:extLst>
              </p:cNvPr>
              <p:cNvGrpSpPr/>
              <p:nvPr/>
            </p:nvGrpSpPr>
            <p:grpSpPr>
              <a:xfrm>
                <a:off x="9212550" y="2148126"/>
                <a:ext cx="2409404" cy="1188121"/>
                <a:chOff x="8071958" y="2965197"/>
                <a:chExt cx="2409404" cy="1188121"/>
              </a:xfrm>
              <a:grpFill/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D8571F7A-5FB9-286C-B51F-6390B70B3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71958" y="3637374"/>
                  <a:ext cx="2409404" cy="5159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  <p:sp>
              <p:nvSpPr>
                <p:cNvPr id="5172" name="TextBox 5171">
                  <a:extLst>
                    <a:ext uri="{FF2B5EF4-FFF2-40B4-BE49-F238E27FC236}">
                      <a16:creationId xmlns:a16="http://schemas.microsoft.com/office/drawing/2014/main" id="{2D9C0DE6-9E6F-817D-F3FC-EE7736AC3FE4}"/>
                    </a:ext>
                  </a:extLst>
                </p:cNvPr>
                <p:cNvSpPr txBox="1"/>
                <p:nvPr/>
              </p:nvSpPr>
              <p:spPr>
                <a:xfrm>
                  <a:off x="8071958" y="2965197"/>
                  <a:ext cx="2409404" cy="6414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 anchor="ctr">
                  <a:noAutofit/>
                </a:bodyPr>
                <a:lstStyle/>
                <a:p>
                  <a:pPr algn="ctr"/>
                  <a:endParaRPr lang="en-US" sz="1600" dirty="0"/>
                </a:p>
                <a:p>
                  <a:pPr algn="ctr"/>
                  <a:r>
                    <a:rPr lang="en-US" sz="1600" dirty="0"/>
                    <a:t>Support Vector Regression</a:t>
                  </a:r>
                </a:p>
                <a:p>
                  <a:pPr algn="ctr"/>
                  <a:endParaRPr lang="en-US" sz="1600" dirty="0"/>
                </a:p>
              </p:txBody>
            </p:sp>
          </p:grpSp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9DD79B6E-9FEB-0AF9-9559-1F453D725F02}"/>
                  </a:ext>
                </a:extLst>
              </p:cNvPr>
              <p:cNvGrpSpPr/>
              <p:nvPr/>
            </p:nvGrpSpPr>
            <p:grpSpPr>
              <a:xfrm>
                <a:off x="5573168" y="2264790"/>
                <a:ext cx="2242655" cy="1293313"/>
                <a:chOff x="5133204" y="2343267"/>
                <a:chExt cx="2242655" cy="1293313"/>
              </a:xfrm>
              <a:grpFill/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BE47E233-CD15-BE85-5BB0-EEDFEFDC40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33204" y="3011686"/>
                  <a:ext cx="2242655" cy="62489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  <p:sp>
              <p:nvSpPr>
                <p:cNvPr id="5173" name="TextBox 5172">
                  <a:extLst>
                    <a:ext uri="{FF2B5EF4-FFF2-40B4-BE49-F238E27FC236}">
                      <a16:creationId xmlns:a16="http://schemas.microsoft.com/office/drawing/2014/main" id="{610F1343-9B1C-4AA5-F1E8-85A84E0BB4CC}"/>
                    </a:ext>
                  </a:extLst>
                </p:cNvPr>
                <p:cNvSpPr txBox="1"/>
                <p:nvPr/>
              </p:nvSpPr>
              <p:spPr>
                <a:xfrm>
                  <a:off x="5133204" y="2343267"/>
                  <a:ext cx="2242655" cy="6414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 anchor="ctr">
                  <a:noAutofit/>
                </a:bodyPr>
                <a:lstStyle/>
                <a:p>
                  <a:pPr algn="ctr"/>
                  <a:endParaRPr lang="en-US" sz="1600" dirty="0"/>
                </a:p>
                <a:p>
                  <a:pPr algn="ctr"/>
                  <a:r>
                    <a:rPr lang="en-US" sz="1600" dirty="0"/>
                    <a:t>Lasso Regression</a:t>
                  </a:r>
                </a:p>
                <a:p>
                  <a:pPr algn="ctr"/>
                  <a:endParaRPr lang="en-US" sz="1600" dirty="0"/>
                </a:p>
              </p:txBody>
            </p:sp>
          </p:grpSp>
          <p:cxnSp>
            <p:nvCxnSpPr>
              <p:cNvPr id="5186" name="Straight Arrow Connector 5185">
                <a:extLst>
                  <a:ext uri="{FF2B5EF4-FFF2-40B4-BE49-F238E27FC236}">
                    <a16:creationId xmlns:a16="http://schemas.microsoft.com/office/drawing/2014/main" id="{7AC717FC-175B-F9A7-C618-F62C488A57C3}"/>
                  </a:ext>
                </a:extLst>
              </p:cNvPr>
              <p:cNvCxnSpPr>
                <a:stCxn id="5169" idx="1"/>
                <a:endCxn id="5173" idx="0"/>
              </p:cNvCxnSpPr>
              <p:nvPr/>
            </p:nvCxnSpPr>
            <p:spPr>
              <a:xfrm flipH="1">
                <a:off x="6694496" y="1743661"/>
                <a:ext cx="1114547" cy="52112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8" name="Straight Arrow Connector 5187">
                <a:extLst>
                  <a:ext uri="{FF2B5EF4-FFF2-40B4-BE49-F238E27FC236}">
                    <a16:creationId xmlns:a16="http://schemas.microsoft.com/office/drawing/2014/main" id="{3E8DF633-9084-217E-7828-D36FD4EDDDCC}"/>
                  </a:ext>
                </a:extLst>
              </p:cNvPr>
              <p:cNvCxnSpPr>
                <a:stCxn id="5169" idx="3"/>
                <a:endCxn id="5172" idx="0"/>
              </p:cNvCxnSpPr>
              <p:nvPr/>
            </p:nvCxnSpPr>
            <p:spPr>
              <a:xfrm>
                <a:off x="9344967" y="1743661"/>
                <a:ext cx="1072285" cy="40446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90" name="Straight Arrow Connector 5189">
                <a:extLst>
                  <a:ext uri="{FF2B5EF4-FFF2-40B4-BE49-F238E27FC236}">
                    <a16:creationId xmlns:a16="http://schemas.microsoft.com/office/drawing/2014/main" id="{EFDF210D-95AC-1167-3257-8CBD7CDFEEE5}"/>
                  </a:ext>
                </a:extLst>
              </p:cNvPr>
              <p:cNvCxnSpPr>
                <a:stCxn id="5169" idx="2"/>
                <a:endCxn id="5170" idx="3"/>
              </p:cNvCxnSpPr>
              <p:nvPr/>
            </p:nvCxnSpPr>
            <p:spPr>
              <a:xfrm flipH="1">
                <a:off x="7807927" y="2019717"/>
                <a:ext cx="769078" cy="249766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92" name="Straight Arrow Connector 5191">
                <a:extLst>
                  <a:ext uri="{FF2B5EF4-FFF2-40B4-BE49-F238E27FC236}">
                    <a16:creationId xmlns:a16="http://schemas.microsoft.com/office/drawing/2014/main" id="{A267FF1C-BD2E-DC5D-CDD3-58B01FCB208B}"/>
                  </a:ext>
                </a:extLst>
              </p:cNvPr>
              <p:cNvCxnSpPr>
                <a:stCxn id="5169" idx="2"/>
                <a:endCxn id="5171" idx="1"/>
              </p:cNvCxnSpPr>
              <p:nvPr/>
            </p:nvCxnSpPr>
            <p:spPr>
              <a:xfrm>
                <a:off x="8577005" y="2019717"/>
                <a:ext cx="651993" cy="247514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104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41035" y="61192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251599"/>
            <a:ext cx="9778481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Findings</a:t>
            </a:r>
          </a:p>
          <a:p>
            <a:pPr algn="ctr"/>
            <a:endParaRPr lang="en-US" sz="3200" b="1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403472" y="6247537"/>
            <a:ext cx="657899" cy="389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477757-6684-4896-9232-6A5231BD675E}"/>
              </a:ext>
            </a:extLst>
          </p:cNvPr>
          <p:cNvSpPr txBox="1"/>
          <p:nvPr/>
        </p:nvSpPr>
        <p:spPr>
          <a:xfrm>
            <a:off x="343557" y="1166842"/>
            <a:ext cx="479152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/>
              <a:t>Walk Score is a statistically significant variable in the regression analysis.​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/>
              <a:t>Overall, there is a negative correlation between walk score and house prices.​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/>
              <a:t>For walk class with highest walk scores (walkers paradise), house prices are seen to be high.​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/>
              <a:t>Negative correlation observed between crime rates in the region and house prices.​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/>
              <a:t>Reject the hypothesis - "An increase in neighborhood´s walkability will lead to an increase in house prices in absence of other 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factors.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6F14B45-7950-4CA6-B947-81E27316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97723" y="-163359"/>
            <a:ext cx="2459512" cy="487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8001158-A6FF-9770-EFB3-D4079DFC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97720" y="2733080"/>
            <a:ext cx="2459512" cy="48734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46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41035" y="61192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251599"/>
            <a:ext cx="9778481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Interesting Finding!</a:t>
            </a:r>
          </a:p>
          <a:p>
            <a:pPr algn="ctr"/>
            <a:endParaRPr lang="en-US" sz="3200" b="1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403472" y="6247537"/>
            <a:ext cx="657899" cy="389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73A27-DE14-EA53-7FBB-D06065A08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848" y="1133691"/>
            <a:ext cx="8078875" cy="5181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DB60B0-1D39-60EA-A58A-170EB3748907}"/>
              </a:ext>
            </a:extLst>
          </p:cNvPr>
          <p:cNvSpPr txBox="1"/>
          <p:nvPr/>
        </p:nvSpPr>
        <p:spPr>
          <a:xfrm>
            <a:off x="6451863" y="1572090"/>
            <a:ext cx="28710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Give preference to living in walkable areas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3A34F-0018-07B9-94A4-7571B3EE2F95}"/>
              </a:ext>
            </a:extLst>
          </p:cNvPr>
          <p:cNvSpPr txBox="1"/>
          <p:nvPr/>
        </p:nvSpPr>
        <p:spPr>
          <a:xfrm>
            <a:off x="6373221" y="4530229"/>
            <a:ext cx="33636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Live in safe crime-free areas</a:t>
            </a:r>
          </a:p>
        </p:txBody>
      </p:sp>
    </p:spTree>
    <p:extLst>
      <p:ext uri="{BB962C8B-B14F-4D97-AF65-F5344CB8AC3E}">
        <p14:creationId xmlns:p14="http://schemas.microsoft.com/office/powerpoint/2010/main" val="8914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30629" y="116633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251599"/>
            <a:ext cx="9778481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Recommendations</a:t>
            </a:r>
          </a:p>
          <a:p>
            <a:pPr algn="ctr"/>
            <a:endParaRPr lang="en-US" sz="3200" b="1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403472" y="6247537"/>
            <a:ext cx="657899" cy="389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477757-6684-4896-9232-6A5231BD675E}"/>
              </a:ext>
            </a:extLst>
          </p:cNvPr>
          <p:cNvSpPr txBox="1"/>
          <p:nvPr/>
        </p:nvSpPr>
        <p:spPr>
          <a:xfrm>
            <a:off x="760037" y="4053341"/>
            <a:ext cx="2968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dirty="0"/>
              <a:t>Would not recommend using model to start a real estate business. Error is around 20% of the average home price.​</a:t>
            </a:r>
          </a:p>
          <a:p>
            <a:pPr algn="just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44B6C-F19B-724E-2AB2-E4066AE8F0FC}"/>
              </a:ext>
            </a:extLst>
          </p:cNvPr>
          <p:cNvSpPr txBox="1"/>
          <p:nvPr/>
        </p:nvSpPr>
        <p:spPr>
          <a:xfrm>
            <a:off x="4829087" y="4057196"/>
            <a:ext cx="3189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dirty="0"/>
              <a:t>Look deeper into the negative relationship between walk score and other features​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C68E7-8A77-D7B5-28E9-A0992F723C8F}"/>
              </a:ext>
            </a:extLst>
          </p:cNvPr>
          <p:cNvSpPr txBox="1"/>
          <p:nvPr/>
        </p:nvSpPr>
        <p:spPr>
          <a:xfrm>
            <a:off x="8736726" y="4023847"/>
            <a:ext cx="3059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Gather data from other large cities and compare results.</a:t>
            </a:r>
          </a:p>
        </p:txBody>
      </p:sp>
      <p:grpSp>
        <p:nvGrpSpPr>
          <p:cNvPr id="7" name="Google Shape;9856;p58">
            <a:extLst>
              <a:ext uri="{FF2B5EF4-FFF2-40B4-BE49-F238E27FC236}">
                <a16:creationId xmlns:a16="http://schemas.microsoft.com/office/drawing/2014/main" id="{2D445900-9AF8-85D0-028C-40A0DCF8FE3E}"/>
              </a:ext>
            </a:extLst>
          </p:cNvPr>
          <p:cNvGrpSpPr/>
          <p:nvPr/>
        </p:nvGrpSpPr>
        <p:grpSpPr>
          <a:xfrm rot="10800000">
            <a:off x="1420167" y="2456596"/>
            <a:ext cx="1251384" cy="1366735"/>
            <a:chOff x="6870193" y="2295620"/>
            <a:chExt cx="360356" cy="343462"/>
          </a:xfrm>
          <a:solidFill>
            <a:srgbClr val="060644"/>
          </a:solidFill>
        </p:grpSpPr>
        <p:sp>
          <p:nvSpPr>
            <p:cNvPr id="8" name="Google Shape;9857;p58">
              <a:extLst>
                <a:ext uri="{FF2B5EF4-FFF2-40B4-BE49-F238E27FC236}">
                  <a16:creationId xmlns:a16="http://schemas.microsoft.com/office/drawing/2014/main" id="{F77D5E0C-70A4-00E4-095F-D5FD2F7AF394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9858;p58">
              <a:extLst>
                <a:ext uri="{FF2B5EF4-FFF2-40B4-BE49-F238E27FC236}">
                  <a16:creationId xmlns:a16="http://schemas.microsoft.com/office/drawing/2014/main" id="{A3825546-242A-3663-DB05-0EB18F3D15EE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" name="Google Shape;9914;p58">
            <a:extLst>
              <a:ext uri="{FF2B5EF4-FFF2-40B4-BE49-F238E27FC236}">
                <a16:creationId xmlns:a16="http://schemas.microsoft.com/office/drawing/2014/main" id="{DCF6702C-E336-F943-5CDA-3B55C4CBF935}"/>
              </a:ext>
            </a:extLst>
          </p:cNvPr>
          <p:cNvGrpSpPr/>
          <p:nvPr/>
        </p:nvGrpSpPr>
        <p:grpSpPr>
          <a:xfrm>
            <a:off x="5581495" y="2355735"/>
            <a:ext cx="1251384" cy="1240136"/>
            <a:chOff x="4126815" y="2760704"/>
            <a:chExt cx="380393" cy="363118"/>
          </a:xfrm>
          <a:solidFill>
            <a:srgbClr val="060644"/>
          </a:solidFill>
        </p:grpSpPr>
        <p:sp>
          <p:nvSpPr>
            <p:cNvPr id="11" name="Google Shape;9915;p58">
              <a:extLst>
                <a:ext uri="{FF2B5EF4-FFF2-40B4-BE49-F238E27FC236}">
                  <a16:creationId xmlns:a16="http://schemas.microsoft.com/office/drawing/2014/main" id="{B6203EF6-64F2-65E3-08D1-57BBC6A3C486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916;p58">
              <a:extLst>
                <a:ext uri="{FF2B5EF4-FFF2-40B4-BE49-F238E27FC236}">
                  <a16:creationId xmlns:a16="http://schemas.microsoft.com/office/drawing/2014/main" id="{D01F9F18-69ED-D2E4-78B8-25EC72F0783C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9917;p58">
              <a:extLst>
                <a:ext uri="{FF2B5EF4-FFF2-40B4-BE49-F238E27FC236}">
                  <a16:creationId xmlns:a16="http://schemas.microsoft.com/office/drawing/2014/main" id="{B2206C42-3414-B9AC-57BC-70F4D1E8EA86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9918;p58">
              <a:extLst>
                <a:ext uri="{FF2B5EF4-FFF2-40B4-BE49-F238E27FC236}">
                  <a16:creationId xmlns:a16="http://schemas.microsoft.com/office/drawing/2014/main" id="{2F0C1628-0847-C6C4-3549-E8A085AA350C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" name="Google Shape;11463;p61">
            <a:extLst>
              <a:ext uri="{FF2B5EF4-FFF2-40B4-BE49-F238E27FC236}">
                <a16:creationId xmlns:a16="http://schemas.microsoft.com/office/drawing/2014/main" id="{1DC2E48E-0741-6DDA-98AD-DF8BC72BEE9E}"/>
              </a:ext>
            </a:extLst>
          </p:cNvPr>
          <p:cNvGrpSpPr/>
          <p:nvPr/>
        </p:nvGrpSpPr>
        <p:grpSpPr>
          <a:xfrm>
            <a:off x="9641029" y="2355735"/>
            <a:ext cx="1251384" cy="1277660"/>
            <a:chOff x="3560600" y="3763338"/>
            <a:chExt cx="352345" cy="363655"/>
          </a:xfrm>
          <a:solidFill>
            <a:srgbClr val="060644"/>
          </a:solidFill>
        </p:grpSpPr>
        <p:sp>
          <p:nvSpPr>
            <p:cNvPr id="16" name="Google Shape;11464;p61">
              <a:extLst>
                <a:ext uri="{FF2B5EF4-FFF2-40B4-BE49-F238E27FC236}">
                  <a16:creationId xmlns:a16="http://schemas.microsoft.com/office/drawing/2014/main" id="{E72ABE21-A36C-CA36-9E9F-25A1413B7E79}"/>
                </a:ext>
              </a:extLst>
            </p:cNvPr>
            <p:cNvSpPr/>
            <p:nvPr/>
          </p:nvSpPr>
          <p:spPr>
            <a:xfrm>
              <a:off x="3665841" y="3763338"/>
              <a:ext cx="143352" cy="173543"/>
            </a:xfrm>
            <a:custGeom>
              <a:avLst/>
              <a:gdLst/>
              <a:ahLst/>
              <a:cxnLst/>
              <a:rect l="l" t="t" r="r" b="b"/>
              <a:pathLst>
                <a:path w="4525" h="5478" extrusionOk="0">
                  <a:moveTo>
                    <a:pt x="2251" y="1"/>
                  </a:moveTo>
                  <a:cubicBezTo>
                    <a:pt x="1691" y="1"/>
                    <a:pt x="1179" y="191"/>
                    <a:pt x="774" y="549"/>
                  </a:cubicBezTo>
                  <a:cubicBezTo>
                    <a:pt x="370" y="906"/>
                    <a:pt x="108" y="1382"/>
                    <a:pt x="12" y="1918"/>
                  </a:cubicBezTo>
                  <a:cubicBezTo>
                    <a:pt x="0" y="2013"/>
                    <a:pt x="60" y="2096"/>
                    <a:pt x="143" y="2120"/>
                  </a:cubicBezTo>
                  <a:cubicBezTo>
                    <a:pt x="151" y="2121"/>
                    <a:pt x="159" y="2122"/>
                    <a:pt x="167" y="2122"/>
                  </a:cubicBezTo>
                  <a:cubicBezTo>
                    <a:pt x="252" y="2122"/>
                    <a:pt x="324" y="2064"/>
                    <a:pt x="346" y="1977"/>
                  </a:cubicBezTo>
                  <a:cubicBezTo>
                    <a:pt x="477" y="1049"/>
                    <a:pt x="1286" y="346"/>
                    <a:pt x="2239" y="346"/>
                  </a:cubicBezTo>
                  <a:cubicBezTo>
                    <a:pt x="3299" y="346"/>
                    <a:pt x="4168" y="1203"/>
                    <a:pt x="4168" y="2263"/>
                  </a:cubicBezTo>
                  <a:cubicBezTo>
                    <a:pt x="4168" y="3096"/>
                    <a:pt x="3632" y="3847"/>
                    <a:pt x="2822" y="4097"/>
                  </a:cubicBezTo>
                  <a:cubicBezTo>
                    <a:pt x="2775" y="4108"/>
                    <a:pt x="2751" y="4144"/>
                    <a:pt x="2739" y="4168"/>
                  </a:cubicBezTo>
                  <a:lnTo>
                    <a:pt x="2239" y="4990"/>
                  </a:lnTo>
                  <a:lnTo>
                    <a:pt x="1751" y="4168"/>
                  </a:lnTo>
                  <a:cubicBezTo>
                    <a:pt x="1739" y="4144"/>
                    <a:pt x="1691" y="4108"/>
                    <a:pt x="1667" y="4097"/>
                  </a:cubicBezTo>
                  <a:cubicBezTo>
                    <a:pt x="977" y="3870"/>
                    <a:pt x="477" y="3287"/>
                    <a:pt x="358" y="2573"/>
                  </a:cubicBezTo>
                  <a:cubicBezTo>
                    <a:pt x="347" y="2496"/>
                    <a:pt x="266" y="2440"/>
                    <a:pt x="189" y="2440"/>
                  </a:cubicBezTo>
                  <a:cubicBezTo>
                    <a:pt x="182" y="2440"/>
                    <a:pt x="174" y="2441"/>
                    <a:pt x="167" y="2442"/>
                  </a:cubicBezTo>
                  <a:cubicBezTo>
                    <a:pt x="72" y="2454"/>
                    <a:pt x="12" y="2549"/>
                    <a:pt x="24" y="2632"/>
                  </a:cubicBezTo>
                  <a:cubicBezTo>
                    <a:pt x="108" y="3049"/>
                    <a:pt x="286" y="3418"/>
                    <a:pt x="548" y="3739"/>
                  </a:cubicBezTo>
                  <a:cubicBezTo>
                    <a:pt x="798" y="4037"/>
                    <a:pt x="1132" y="4251"/>
                    <a:pt x="1501" y="4394"/>
                  </a:cubicBezTo>
                  <a:lnTo>
                    <a:pt x="2108" y="5406"/>
                  </a:lnTo>
                  <a:cubicBezTo>
                    <a:pt x="2144" y="5442"/>
                    <a:pt x="2203" y="5478"/>
                    <a:pt x="2263" y="5478"/>
                  </a:cubicBezTo>
                  <a:cubicBezTo>
                    <a:pt x="2322" y="5478"/>
                    <a:pt x="2382" y="5442"/>
                    <a:pt x="2406" y="5406"/>
                  </a:cubicBezTo>
                  <a:lnTo>
                    <a:pt x="3025" y="4394"/>
                  </a:lnTo>
                  <a:cubicBezTo>
                    <a:pt x="3930" y="4073"/>
                    <a:pt x="4525" y="3227"/>
                    <a:pt x="4525" y="2263"/>
                  </a:cubicBezTo>
                  <a:cubicBezTo>
                    <a:pt x="4489" y="1013"/>
                    <a:pt x="3477" y="1"/>
                    <a:pt x="22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1465;p61">
              <a:extLst>
                <a:ext uri="{FF2B5EF4-FFF2-40B4-BE49-F238E27FC236}">
                  <a16:creationId xmlns:a16="http://schemas.microsoft.com/office/drawing/2014/main" id="{92AAFC74-326B-F561-154C-832A45D4B25B}"/>
                </a:ext>
              </a:extLst>
            </p:cNvPr>
            <p:cNvSpPr/>
            <p:nvPr/>
          </p:nvSpPr>
          <p:spPr>
            <a:xfrm>
              <a:off x="3696761" y="3794099"/>
              <a:ext cx="82653" cy="78661"/>
            </a:xfrm>
            <a:custGeom>
              <a:avLst/>
              <a:gdLst/>
              <a:ahLst/>
              <a:cxnLst/>
              <a:rect l="l" t="t" r="r" b="b"/>
              <a:pathLst>
                <a:path w="2609" h="2483" extrusionOk="0">
                  <a:moveTo>
                    <a:pt x="1584" y="328"/>
                  </a:moveTo>
                  <a:cubicBezTo>
                    <a:pt x="1727" y="328"/>
                    <a:pt x="1882" y="387"/>
                    <a:pt x="2001" y="506"/>
                  </a:cubicBezTo>
                  <a:cubicBezTo>
                    <a:pt x="2239" y="732"/>
                    <a:pt x="2239" y="1102"/>
                    <a:pt x="2001" y="1340"/>
                  </a:cubicBezTo>
                  <a:cubicBezTo>
                    <a:pt x="1888" y="1453"/>
                    <a:pt x="1736" y="1509"/>
                    <a:pt x="1584" y="1509"/>
                  </a:cubicBezTo>
                  <a:cubicBezTo>
                    <a:pt x="1433" y="1509"/>
                    <a:pt x="1281" y="1453"/>
                    <a:pt x="1168" y="1340"/>
                  </a:cubicBezTo>
                  <a:cubicBezTo>
                    <a:pt x="941" y="1113"/>
                    <a:pt x="941" y="732"/>
                    <a:pt x="1168" y="506"/>
                  </a:cubicBezTo>
                  <a:cubicBezTo>
                    <a:pt x="1287" y="387"/>
                    <a:pt x="1430" y="328"/>
                    <a:pt x="1584" y="328"/>
                  </a:cubicBezTo>
                  <a:close/>
                  <a:moveTo>
                    <a:pt x="1584" y="0"/>
                  </a:moveTo>
                  <a:cubicBezTo>
                    <a:pt x="1346" y="0"/>
                    <a:pt x="1108" y="89"/>
                    <a:pt x="929" y="268"/>
                  </a:cubicBezTo>
                  <a:cubicBezTo>
                    <a:pt x="596" y="590"/>
                    <a:pt x="572" y="1090"/>
                    <a:pt x="822" y="1447"/>
                  </a:cubicBezTo>
                  <a:lnTo>
                    <a:pt x="60" y="2197"/>
                  </a:lnTo>
                  <a:cubicBezTo>
                    <a:pt x="1" y="2256"/>
                    <a:pt x="1" y="2375"/>
                    <a:pt x="60" y="2435"/>
                  </a:cubicBezTo>
                  <a:cubicBezTo>
                    <a:pt x="96" y="2471"/>
                    <a:pt x="144" y="2483"/>
                    <a:pt x="179" y="2483"/>
                  </a:cubicBezTo>
                  <a:cubicBezTo>
                    <a:pt x="227" y="2483"/>
                    <a:pt x="275" y="2471"/>
                    <a:pt x="298" y="2435"/>
                  </a:cubicBezTo>
                  <a:lnTo>
                    <a:pt x="1060" y="1685"/>
                  </a:lnTo>
                  <a:cubicBezTo>
                    <a:pt x="1227" y="1780"/>
                    <a:pt x="1406" y="1840"/>
                    <a:pt x="1584" y="1840"/>
                  </a:cubicBezTo>
                  <a:cubicBezTo>
                    <a:pt x="1822" y="1840"/>
                    <a:pt x="2061" y="1756"/>
                    <a:pt x="2239" y="1578"/>
                  </a:cubicBezTo>
                  <a:cubicBezTo>
                    <a:pt x="2608" y="1209"/>
                    <a:pt x="2608" y="625"/>
                    <a:pt x="2239" y="268"/>
                  </a:cubicBezTo>
                  <a:cubicBezTo>
                    <a:pt x="2061" y="89"/>
                    <a:pt x="1822" y="0"/>
                    <a:pt x="1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1466;p61">
              <a:extLst>
                <a:ext uri="{FF2B5EF4-FFF2-40B4-BE49-F238E27FC236}">
                  <a16:creationId xmlns:a16="http://schemas.microsoft.com/office/drawing/2014/main" id="{7FFDC2E4-A5AA-E1A4-9FF0-C57259FA851A}"/>
                </a:ext>
              </a:extLst>
            </p:cNvPr>
            <p:cNvSpPr/>
            <p:nvPr/>
          </p:nvSpPr>
          <p:spPr>
            <a:xfrm>
              <a:off x="3560600" y="3916574"/>
              <a:ext cx="352345" cy="210419"/>
            </a:xfrm>
            <a:custGeom>
              <a:avLst/>
              <a:gdLst/>
              <a:ahLst/>
              <a:cxnLst/>
              <a:rect l="l" t="t" r="r" b="b"/>
              <a:pathLst>
                <a:path w="11122" h="6642" extrusionOk="0">
                  <a:moveTo>
                    <a:pt x="3037" y="391"/>
                  </a:moveTo>
                  <a:lnTo>
                    <a:pt x="5394" y="1176"/>
                  </a:lnTo>
                  <a:lnTo>
                    <a:pt x="5394" y="1296"/>
                  </a:lnTo>
                  <a:lnTo>
                    <a:pt x="3037" y="510"/>
                  </a:lnTo>
                  <a:lnTo>
                    <a:pt x="3037" y="391"/>
                  </a:lnTo>
                  <a:close/>
                  <a:moveTo>
                    <a:pt x="8085" y="391"/>
                  </a:moveTo>
                  <a:lnTo>
                    <a:pt x="8085" y="510"/>
                  </a:lnTo>
                  <a:lnTo>
                    <a:pt x="5728" y="1296"/>
                  </a:lnTo>
                  <a:lnTo>
                    <a:pt x="5728" y="1176"/>
                  </a:lnTo>
                  <a:lnTo>
                    <a:pt x="8085" y="391"/>
                  </a:lnTo>
                  <a:close/>
                  <a:moveTo>
                    <a:pt x="2691" y="855"/>
                  </a:moveTo>
                  <a:lnTo>
                    <a:pt x="2691" y="4975"/>
                  </a:lnTo>
                  <a:lnTo>
                    <a:pt x="2680" y="4975"/>
                  </a:lnTo>
                  <a:lnTo>
                    <a:pt x="786" y="5594"/>
                  </a:lnTo>
                  <a:lnTo>
                    <a:pt x="786" y="1486"/>
                  </a:lnTo>
                  <a:lnTo>
                    <a:pt x="2691" y="855"/>
                  </a:lnTo>
                  <a:close/>
                  <a:moveTo>
                    <a:pt x="8085" y="867"/>
                  </a:moveTo>
                  <a:lnTo>
                    <a:pt x="8085" y="4975"/>
                  </a:lnTo>
                  <a:lnTo>
                    <a:pt x="8049" y="4975"/>
                  </a:lnTo>
                  <a:lnTo>
                    <a:pt x="5728" y="5748"/>
                  </a:lnTo>
                  <a:lnTo>
                    <a:pt x="5728" y="1641"/>
                  </a:lnTo>
                  <a:lnTo>
                    <a:pt x="5763" y="1641"/>
                  </a:lnTo>
                  <a:lnTo>
                    <a:pt x="8085" y="867"/>
                  </a:lnTo>
                  <a:close/>
                  <a:moveTo>
                    <a:pt x="3037" y="879"/>
                  </a:moveTo>
                  <a:lnTo>
                    <a:pt x="5358" y="1653"/>
                  </a:lnTo>
                  <a:lnTo>
                    <a:pt x="5394" y="1653"/>
                  </a:lnTo>
                  <a:lnTo>
                    <a:pt x="5394" y="5760"/>
                  </a:lnTo>
                  <a:lnTo>
                    <a:pt x="3072" y="4986"/>
                  </a:lnTo>
                  <a:lnTo>
                    <a:pt x="3037" y="4986"/>
                  </a:lnTo>
                  <a:lnTo>
                    <a:pt x="3037" y="879"/>
                  </a:lnTo>
                  <a:close/>
                  <a:moveTo>
                    <a:pt x="3037" y="5320"/>
                  </a:moveTo>
                  <a:lnTo>
                    <a:pt x="5394" y="6106"/>
                  </a:lnTo>
                  <a:lnTo>
                    <a:pt x="5394" y="6225"/>
                  </a:lnTo>
                  <a:lnTo>
                    <a:pt x="3037" y="5439"/>
                  </a:lnTo>
                  <a:lnTo>
                    <a:pt x="3037" y="5320"/>
                  </a:lnTo>
                  <a:close/>
                  <a:moveTo>
                    <a:pt x="8085" y="5320"/>
                  </a:moveTo>
                  <a:lnTo>
                    <a:pt x="8085" y="5439"/>
                  </a:lnTo>
                  <a:lnTo>
                    <a:pt x="5728" y="6225"/>
                  </a:lnTo>
                  <a:lnTo>
                    <a:pt x="5728" y="6106"/>
                  </a:lnTo>
                  <a:lnTo>
                    <a:pt x="8085" y="5320"/>
                  </a:lnTo>
                  <a:close/>
                  <a:moveTo>
                    <a:pt x="2715" y="414"/>
                  </a:moveTo>
                  <a:lnTo>
                    <a:pt x="2715" y="510"/>
                  </a:lnTo>
                  <a:lnTo>
                    <a:pt x="584" y="1224"/>
                  </a:lnTo>
                  <a:cubicBezTo>
                    <a:pt x="513" y="1248"/>
                    <a:pt x="465" y="1307"/>
                    <a:pt x="465" y="1391"/>
                  </a:cubicBezTo>
                  <a:lnTo>
                    <a:pt x="465" y="5856"/>
                  </a:lnTo>
                  <a:cubicBezTo>
                    <a:pt x="465" y="5915"/>
                    <a:pt x="489" y="5951"/>
                    <a:pt x="536" y="5987"/>
                  </a:cubicBezTo>
                  <a:cubicBezTo>
                    <a:pt x="571" y="6004"/>
                    <a:pt x="613" y="6015"/>
                    <a:pt x="651" y="6015"/>
                  </a:cubicBezTo>
                  <a:cubicBezTo>
                    <a:pt x="665" y="6015"/>
                    <a:pt x="678" y="6014"/>
                    <a:pt x="691" y="6010"/>
                  </a:cubicBezTo>
                  <a:lnTo>
                    <a:pt x="2715" y="5344"/>
                  </a:lnTo>
                  <a:lnTo>
                    <a:pt x="2715" y="5463"/>
                  </a:lnTo>
                  <a:lnTo>
                    <a:pt x="358" y="6249"/>
                  </a:lnTo>
                  <a:lnTo>
                    <a:pt x="358" y="1200"/>
                  </a:lnTo>
                  <a:lnTo>
                    <a:pt x="2715" y="414"/>
                  </a:lnTo>
                  <a:close/>
                  <a:moveTo>
                    <a:pt x="2864" y="1"/>
                  </a:moveTo>
                  <a:cubicBezTo>
                    <a:pt x="2846" y="1"/>
                    <a:pt x="2828" y="4"/>
                    <a:pt x="2811" y="10"/>
                  </a:cubicBezTo>
                  <a:lnTo>
                    <a:pt x="120" y="903"/>
                  </a:lnTo>
                  <a:cubicBezTo>
                    <a:pt x="48" y="938"/>
                    <a:pt x="1" y="998"/>
                    <a:pt x="1" y="1069"/>
                  </a:cubicBezTo>
                  <a:lnTo>
                    <a:pt x="1" y="6475"/>
                  </a:lnTo>
                  <a:cubicBezTo>
                    <a:pt x="1" y="6534"/>
                    <a:pt x="36" y="6582"/>
                    <a:pt x="72" y="6606"/>
                  </a:cubicBezTo>
                  <a:cubicBezTo>
                    <a:pt x="108" y="6618"/>
                    <a:pt x="132" y="6641"/>
                    <a:pt x="179" y="6641"/>
                  </a:cubicBezTo>
                  <a:cubicBezTo>
                    <a:pt x="191" y="6641"/>
                    <a:pt x="215" y="6641"/>
                    <a:pt x="239" y="6618"/>
                  </a:cubicBezTo>
                  <a:lnTo>
                    <a:pt x="2870" y="5748"/>
                  </a:lnTo>
                  <a:lnTo>
                    <a:pt x="5513" y="6618"/>
                  </a:lnTo>
                  <a:cubicBezTo>
                    <a:pt x="5525" y="6630"/>
                    <a:pt x="5543" y="6635"/>
                    <a:pt x="5561" y="6635"/>
                  </a:cubicBezTo>
                  <a:cubicBezTo>
                    <a:pt x="5579" y="6635"/>
                    <a:pt x="5597" y="6630"/>
                    <a:pt x="5608" y="6618"/>
                  </a:cubicBezTo>
                  <a:lnTo>
                    <a:pt x="8252" y="5737"/>
                  </a:lnTo>
                  <a:lnTo>
                    <a:pt x="10883" y="6606"/>
                  </a:lnTo>
                  <a:cubicBezTo>
                    <a:pt x="10895" y="6606"/>
                    <a:pt x="10907" y="6630"/>
                    <a:pt x="10942" y="6630"/>
                  </a:cubicBezTo>
                  <a:cubicBezTo>
                    <a:pt x="10966" y="6630"/>
                    <a:pt x="11014" y="6606"/>
                    <a:pt x="11050" y="6594"/>
                  </a:cubicBezTo>
                  <a:cubicBezTo>
                    <a:pt x="11085" y="6558"/>
                    <a:pt x="11121" y="6510"/>
                    <a:pt x="11121" y="6463"/>
                  </a:cubicBezTo>
                  <a:lnTo>
                    <a:pt x="11121" y="3510"/>
                  </a:lnTo>
                  <a:cubicBezTo>
                    <a:pt x="11121" y="3427"/>
                    <a:pt x="11050" y="3355"/>
                    <a:pt x="10954" y="3355"/>
                  </a:cubicBezTo>
                  <a:cubicBezTo>
                    <a:pt x="10871" y="3355"/>
                    <a:pt x="10788" y="3427"/>
                    <a:pt x="10788" y="3510"/>
                  </a:cubicBezTo>
                  <a:lnTo>
                    <a:pt x="10788" y="6225"/>
                  </a:lnTo>
                  <a:lnTo>
                    <a:pt x="8442" y="5439"/>
                  </a:lnTo>
                  <a:lnTo>
                    <a:pt x="8442" y="5320"/>
                  </a:lnTo>
                  <a:lnTo>
                    <a:pt x="10466" y="5987"/>
                  </a:lnTo>
                  <a:cubicBezTo>
                    <a:pt x="10482" y="5991"/>
                    <a:pt x="10499" y="5993"/>
                    <a:pt x="10516" y="5993"/>
                  </a:cubicBezTo>
                  <a:cubicBezTo>
                    <a:pt x="10551" y="5993"/>
                    <a:pt x="10585" y="5983"/>
                    <a:pt x="10609" y="5951"/>
                  </a:cubicBezTo>
                  <a:cubicBezTo>
                    <a:pt x="10657" y="5927"/>
                    <a:pt x="10692" y="5868"/>
                    <a:pt x="10692" y="5820"/>
                  </a:cubicBezTo>
                  <a:lnTo>
                    <a:pt x="10692" y="3486"/>
                  </a:lnTo>
                  <a:cubicBezTo>
                    <a:pt x="10692" y="3391"/>
                    <a:pt x="10609" y="3320"/>
                    <a:pt x="10526" y="3320"/>
                  </a:cubicBezTo>
                  <a:cubicBezTo>
                    <a:pt x="10431" y="3320"/>
                    <a:pt x="10359" y="3391"/>
                    <a:pt x="10359" y="3486"/>
                  </a:cubicBezTo>
                  <a:lnTo>
                    <a:pt x="10359" y="5582"/>
                  </a:lnTo>
                  <a:lnTo>
                    <a:pt x="8466" y="4963"/>
                  </a:lnTo>
                  <a:lnTo>
                    <a:pt x="8442" y="4963"/>
                  </a:lnTo>
                  <a:lnTo>
                    <a:pt x="8442" y="855"/>
                  </a:lnTo>
                  <a:lnTo>
                    <a:pt x="10347" y="1486"/>
                  </a:lnTo>
                  <a:lnTo>
                    <a:pt x="10347" y="2843"/>
                  </a:lnTo>
                  <a:cubicBezTo>
                    <a:pt x="10347" y="2939"/>
                    <a:pt x="10419" y="3010"/>
                    <a:pt x="10514" y="3010"/>
                  </a:cubicBezTo>
                  <a:cubicBezTo>
                    <a:pt x="10597" y="3010"/>
                    <a:pt x="10669" y="2939"/>
                    <a:pt x="10669" y="2843"/>
                  </a:cubicBezTo>
                  <a:lnTo>
                    <a:pt x="10669" y="1367"/>
                  </a:lnTo>
                  <a:cubicBezTo>
                    <a:pt x="10669" y="1296"/>
                    <a:pt x="10633" y="1236"/>
                    <a:pt x="10550" y="1212"/>
                  </a:cubicBezTo>
                  <a:lnTo>
                    <a:pt x="8430" y="498"/>
                  </a:lnTo>
                  <a:lnTo>
                    <a:pt x="8430" y="379"/>
                  </a:lnTo>
                  <a:lnTo>
                    <a:pt x="10776" y="1165"/>
                  </a:lnTo>
                  <a:lnTo>
                    <a:pt x="10776" y="2831"/>
                  </a:lnTo>
                  <a:cubicBezTo>
                    <a:pt x="10776" y="2939"/>
                    <a:pt x="10847" y="3022"/>
                    <a:pt x="10942" y="3022"/>
                  </a:cubicBezTo>
                  <a:cubicBezTo>
                    <a:pt x="11026" y="3022"/>
                    <a:pt x="11109" y="2951"/>
                    <a:pt x="11109" y="2855"/>
                  </a:cubicBezTo>
                  <a:lnTo>
                    <a:pt x="11109" y="1069"/>
                  </a:lnTo>
                  <a:cubicBezTo>
                    <a:pt x="11109" y="998"/>
                    <a:pt x="11062" y="938"/>
                    <a:pt x="10990" y="903"/>
                  </a:cubicBezTo>
                  <a:lnTo>
                    <a:pt x="8287" y="10"/>
                  </a:lnTo>
                  <a:cubicBezTo>
                    <a:pt x="8275" y="4"/>
                    <a:pt x="8258" y="1"/>
                    <a:pt x="8240" y="1"/>
                  </a:cubicBezTo>
                  <a:cubicBezTo>
                    <a:pt x="8222" y="1"/>
                    <a:pt x="8204" y="4"/>
                    <a:pt x="8192" y="10"/>
                  </a:cubicBezTo>
                  <a:lnTo>
                    <a:pt x="5549" y="891"/>
                  </a:lnTo>
                  <a:lnTo>
                    <a:pt x="2918" y="10"/>
                  </a:lnTo>
                  <a:cubicBezTo>
                    <a:pt x="2900" y="4"/>
                    <a:pt x="2882" y="1"/>
                    <a:pt x="28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745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41035" y="116633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251599"/>
            <a:ext cx="9778481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References</a:t>
            </a:r>
          </a:p>
          <a:p>
            <a:pPr algn="ctr"/>
            <a:endParaRPr lang="en-US" sz="3200" b="1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393066" y="6247537"/>
            <a:ext cx="657899" cy="3896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D95903-9AAF-EE88-8C21-D3E17F996040}"/>
              </a:ext>
            </a:extLst>
          </p:cNvPr>
          <p:cNvSpPr txBox="1"/>
          <p:nvPr/>
        </p:nvSpPr>
        <p:spPr>
          <a:xfrm>
            <a:off x="1054692" y="1169224"/>
            <a:ext cx="100826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4"/>
              </a:rPr>
              <a:t>https://www.americantrails.org/resources/walking-the-walk-how-walkability-raises-home-values-in-u-s-cities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5"/>
              </a:rPr>
              <a:t>https://nacto.org/docs/usdg/walking_the_walk_cortright.pdf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6"/>
              </a:rPr>
              <a:t>https://conservancy.umn.edu/bitstream/handle/11299/187840/JTLU_vol10no1_pp241-261.pdf?sequence=1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7"/>
              </a:rPr>
              <a:t>https://uppereastriver.com/why-walkability-is-so-important-for-property-investments-and-how-to-measure</a:t>
            </a: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8"/>
              </a:rPr>
              <a:t>-that-walkability/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9"/>
              </a:rPr>
              <a:t>https://www.forbes.com/sites/axiometrics/2016/02/15/high-walkability-may-mean-higher-rent/?sh=5268a4f94536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10"/>
              </a:rPr>
              <a:t>https://scholarsbank.uoregon.edu/xmlui/bitstream/handle/1794/10386/SustDataAnalysis_ReportOpt.pdf?sequence=1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11"/>
              </a:rPr>
              <a:t>https://www.redfin.com/news/how-much-does-walkability-increase-home-values/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12"/>
              </a:rPr>
              <a:t>http://www.u.arizona.edu/~gpivo/Walkability%20Paper%20February%2010.pdf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13"/>
              </a:rPr>
              <a:t>https://www.mdpi.com/2071-1050/12/2/593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14"/>
              </a:rPr>
              <a:t>https://www.mehrnazamiri.com/project/2020-11-18-walkability/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15"/>
              </a:rPr>
              <a:t>https://www.loopnet.com/learn/understanding-your-propertys-walk-score-/1309636409/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 Light" panose="020F0302020204030204" pitchFamily="34" charset="0"/>
                <a:hlinkClick r:id="rId16"/>
              </a:rPr>
              <a:t>https://www.jstor.org/stable/24860580#metadata_info_tab_contents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8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41035" y="116633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4140398" y="2497746"/>
            <a:ext cx="3911199" cy="1862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/>
              <a:t>Thank You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C1819887-FB58-B5C6-648B-B7EF50AF9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393066" y="6247537"/>
            <a:ext cx="657899" cy="389620"/>
          </a:xfrm>
          <a:prstGeom prst="rect">
            <a:avLst/>
          </a:prstGeom>
        </p:spPr>
      </p:pic>
      <p:grpSp>
        <p:nvGrpSpPr>
          <p:cNvPr id="4" name="Google Shape;11840;p61">
            <a:extLst>
              <a:ext uri="{FF2B5EF4-FFF2-40B4-BE49-F238E27FC236}">
                <a16:creationId xmlns:a16="http://schemas.microsoft.com/office/drawing/2014/main" id="{FDE0C5A3-7FAA-ABF2-35D8-93DEF1C12647}"/>
              </a:ext>
            </a:extLst>
          </p:cNvPr>
          <p:cNvGrpSpPr/>
          <p:nvPr/>
        </p:nvGrpSpPr>
        <p:grpSpPr>
          <a:xfrm>
            <a:off x="7091268" y="2351315"/>
            <a:ext cx="1279009" cy="685600"/>
            <a:chOff x="3961923" y="2486317"/>
            <a:chExt cx="364415" cy="220936"/>
          </a:xfrm>
          <a:solidFill>
            <a:srgbClr val="060644"/>
          </a:solidFill>
        </p:grpSpPr>
        <p:sp>
          <p:nvSpPr>
            <p:cNvPr id="6" name="Google Shape;11841;p61">
              <a:extLst>
                <a:ext uri="{FF2B5EF4-FFF2-40B4-BE49-F238E27FC236}">
                  <a16:creationId xmlns:a16="http://schemas.microsoft.com/office/drawing/2014/main" id="{978219CE-EDDC-7E04-06A9-434F5886A7A8}"/>
                </a:ext>
              </a:extLst>
            </p:cNvPr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11842;p61">
              <a:extLst>
                <a:ext uri="{FF2B5EF4-FFF2-40B4-BE49-F238E27FC236}">
                  <a16:creationId xmlns:a16="http://schemas.microsoft.com/office/drawing/2014/main" id="{1EFA7FBC-D688-08B0-CA53-EE35327F64FC}"/>
                </a:ext>
              </a:extLst>
            </p:cNvPr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1843;p61">
              <a:extLst>
                <a:ext uri="{FF2B5EF4-FFF2-40B4-BE49-F238E27FC236}">
                  <a16:creationId xmlns:a16="http://schemas.microsoft.com/office/drawing/2014/main" id="{C1E4EA2E-9EBF-3072-2BB8-42EC76C8127C}"/>
                </a:ext>
              </a:extLst>
            </p:cNvPr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1844;p61">
              <a:extLst>
                <a:ext uri="{FF2B5EF4-FFF2-40B4-BE49-F238E27FC236}">
                  <a16:creationId xmlns:a16="http://schemas.microsoft.com/office/drawing/2014/main" id="{1C68B841-2A9B-2185-B0A3-6AFCF176D74C}"/>
                </a:ext>
              </a:extLst>
            </p:cNvPr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786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27518" y="97285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337215"/>
            <a:ext cx="9778481" cy="6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Introduction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373655" y="6287729"/>
            <a:ext cx="657899" cy="3896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13139C5-E289-3825-AE43-B69A7AF7152F}"/>
              </a:ext>
            </a:extLst>
          </p:cNvPr>
          <p:cNvGrpSpPr/>
          <p:nvPr/>
        </p:nvGrpSpPr>
        <p:grpSpPr>
          <a:xfrm>
            <a:off x="1531956" y="1139719"/>
            <a:ext cx="2762340" cy="2269933"/>
            <a:chOff x="1531956" y="1139719"/>
            <a:chExt cx="2762340" cy="22699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1AAE09-019D-869F-0083-12E25B1AED90}"/>
                </a:ext>
              </a:extLst>
            </p:cNvPr>
            <p:cNvSpPr txBox="1"/>
            <p:nvPr/>
          </p:nvSpPr>
          <p:spPr>
            <a:xfrm>
              <a:off x="1531956" y="2147768"/>
              <a:ext cx="2762340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400" b="1" dirty="0"/>
                <a:t>FOCUS</a:t>
              </a:r>
            </a:p>
            <a:p>
              <a:pPr lvl="0" algn="ctr"/>
              <a:r>
                <a:rPr lang="en-US" sz="16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Correlation between neighborhood's walkability and house prices.</a:t>
              </a:r>
              <a:endParaRPr lang="en-US" sz="1600" dirty="0"/>
            </a:p>
            <a:p>
              <a:pPr lvl="0" algn="ctr"/>
              <a:endParaRPr lang="en-US" sz="1400" dirty="0"/>
            </a:p>
          </p:txBody>
        </p:sp>
        <p:sp>
          <p:nvSpPr>
            <p:cNvPr id="9" name="Google Shape;10858;p60">
              <a:extLst>
                <a:ext uri="{FF2B5EF4-FFF2-40B4-BE49-F238E27FC236}">
                  <a16:creationId xmlns:a16="http://schemas.microsoft.com/office/drawing/2014/main" id="{72DFB141-E3CB-F251-316F-AD638F594079}"/>
                </a:ext>
              </a:extLst>
            </p:cNvPr>
            <p:cNvSpPr/>
            <p:nvPr/>
          </p:nvSpPr>
          <p:spPr>
            <a:xfrm>
              <a:off x="2504989" y="1139719"/>
              <a:ext cx="1052125" cy="930242"/>
            </a:xfrm>
            <a:custGeom>
              <a:avLst/>
              <a:gdLst/>
              <a:ahLst/>
              <a:cxnLst/>
              <a:rect l="l" t="t" r="r" b="b"/>
              <a:pathLst>
                <a:path w="11693" h="11693" extrusionOk="0">
                  <a:moveTo>
                    <a:pt x="10252" y="584"/>
                  </a:moveTo>
                  <a:lnTo>
                    <a:pt x="10252" y="1263"/>
                  </a:lnTo>
                  <a:cubicBezTo>
                    <a:pt x="10252" y="1358"/>
                    <a:pt x="10323" y="1429"/>
                    <a:pt x="10406" y="1429"/>
                  </a:cubicBezTo>
                  <a:lnTo>
                    <a:pt x="11097" y="1429"/>
                  </a:lnTo>
                  <a:lnTo>
                    <a:pt x="9609" y="2918"/>
                  </a:lnTo>
                  <a:lnTo>
                    <a:pt x="9001" y="2918"/>
                  </a:lnTo>
                  <a:lnTo>
                    <a:pt x="9978" y="1941"/>
                  </a:lnTo>
                  <a:cubicBezTo>
                    <a:pt x="10037" y="1882"/>
                    <a:pt x="10037" y="1751"/>
                    <a:pt x="9978" y="1691"/>
                  </a:cubicBezTo>
                  <a:cubicBezTo>
                    <a:pt x="9948" y="1667"/>
                    <a:pt x="9903" y="1656"/>
                    <a:pt x="9859" y="1656"/>
                  </a:cubicBezTo>
                  <a:cubicBezTo>
                    <a:pt x="9814" y="1656"/>
                    <a:pt x="9769" y="1667"/>
                    <a:pt x="9740" y="1691"/>
                  </a:cubicBezTo>
                  <a:lnTo>
                    <a:pt x="8763" y="2679"/>
                  </a:lnTo>
                  <a:lnTo>
                    <a:pt x="8763" y="2072"/>
                  </a:lnTo>
                  <a:lnTo>
                    <a:pt x="10252" y="584"/>
                  </a:lnTo>
                  <a:close/>
                  <a:moveTo>
                    <a:pt x="4739" y="2537"/>
                  </a:moveTo>
                  <a:cubicBezTo>
                    <a:pt x="5894" y="2537"/>
                    <a:pt x="6942" y="2977"/>
                    <a:pt x="7739" y="3703"/>
                  </a:cubicBezTo>
                  <a:lnTo>
                    <a:pt x="4620" y="6811"/>
                  </a:lnTo>
                  <a:cubicBezTo>
                    <a:pt x="4560" y="6870"/>
                    <a:pt x="4560" y="7001"/>
                    <a:pt x="4620" y="7049"/>
                  </a:cubicBezTo>
                  <a:cubicBezTo>
                    <a:pt x="4656" y="7085"/>
                    <a:pt x="4703" y="7097"/>
                    <a:pt x="4739" y="7097"/>
                  </a:cubicBezTo>
                  <a:cubicBezTo>
                    <a:pt x="4787" y="7097"/>
                    <a:pt x="4834" y="7085"/>
                    <a:pt x="4858" y="7049"/>
                  </a:cubicBezTo>
                  <a:lnTo>
                    <a:pt x="5632" y="6275"/>
                  </a:lnTo>
                  <a:cubicBezTo>
                    <a:pt x="5775" y="6478"/>
                    <a:pt x="5846" y="6692"/>
                    <a:pt x="5846" y="6930"/>
                  </a:cubicBezTo>
                  <a:cubicBezTo>
                    <a:pt x="5846" y="7549"/>
                    <a:pt x="5358" y="8037"/>
                    <a:pt x="4739" y="8037"/>
                  </a:cubicBezTo>
                  <a:cubicBezTo>
                    <a:pt x="4132" y="8037"/>
                    <a:pt x="3644" y="7549"/>
                    <a:pt x="3644" y="6930"/>
                  </a:cubicBezTo>
                  <a:cubicBezTo>
                    <a:pt x="3644" y="6323"/>
                    <a:pt x="4132" y="5835"/>
                    <a:pt x="4739" y="5835"/>
                  </a:cubicBezTo>
                  <a:cubicBezTo>
                    <a:pt x="4822" y="5835"/>
                    <a:pt x="4882" y="5835"/>
                    <a:pt x="4953" y="5847"/>
                  </a:cubicBezTo>
                  <a:cubicBezTo>
                    <a:pt x="4962" y="5848"/>
                    <a:pt x="4970" y="5848"/>
                    <a:pt x="4979" y="5848"/>
                  </a:cubicBezTo>
                  <a:cubicBezTo>
                    <a:pt x="5055" y="5848"/>
                    <a:pt x="5133" y="5801"/>
                    <a:pt x="5144" y="5716"/>
                  </a:cubicBezTo>
                  <a:cubicBezTo>
                    <a:pt x="5156" y="5620"/>
                    <a:pt x="5096" y="5537"/>
                    <a:pt x="5013" y="5525"/>
                  </a:cubicBezTo>
                  <a:cubicBezTo>
                    <a:pt x="4918" y="5513"/>
                    <a:pt x="4834" y="5489"/>
                    <a:pt x="4739" y="5489"/>
                  </a:cubicBezTo>
                  <a:cubicBezTo>
                    <a:pt x="3941" y="5489"/>
                    <a:pt x="3298" y="6144"/>
                    <a:pt x="3298" y="6942"/>
                  </a:cubicBezTo>
                  <a:cubicBezTo>
                    <a:pt x="3298" y="7740"/>
                    <a:pt x="3953" y="8383"/>
                    <a:pt x="4739" y="8383"/>
                  </a:cubicBezTo>
                  <a:cubicBezTo>
                    <a:pt x="5549" y="8383"/>
                    <a:pt x="6192" y="7728"/>
                    <a:pt x="6192" y="6942"/>
                  </a:cubicBezTo>
                  <a:cubicBezTo>
                    <a:pt x="6192" y="6609"/>
                    <a:pt x="6084" y="6299"/>
                    <a:pt x="5870" y="6049"/>
                  </a:cubicBezTo>
                  <a:lnTo>
                    <a:pt x="6406" y="5513"/>
                  </a:lnTo>
                  <a:cubicBezTo>
                    <a:pt x="6751" y="5906"/>
                    <a:pt x="6942" y="6418"/>
                    <a:pt x="6942" y="6942"/>
                  </a:cubicBezTo>
                  <a:cubicBezTo>
                    <a:pt x="6942" y="8156"/>
                    <a:pt x="5965" y="9133"/>
                    <a:pt x="4739" y="9133"/>
                  </a:cubicBezTo>
                  <a:cubicBezTo>
                    <a:pt x="3525" y="9133"/>
                    <a:pt x="2536" y="8156"/>
                    <a:pt x="2536" y="6942"/>
                  </a:cubicBezTo>
                  <a:cubicBezTo>
                    <a:pt x="2536" y="5716"/>
                    <a:pt x="3525" y="4739"/>
                    <a:pt x="4739" y="4739"/>
                  </a:cubicBezTo>
                  <a:cubicBezTo>
                    <a:pt x="5120" y="4739"/>
                    <a:pt x="5477" y="4823"/>
                    <a:pt x="5787" y="5001"/>
                  </a:cubicBezTo>
                  <a:cubicBezTo>
                    <a:pt x="5812" y="5016"/>
                    <a:pt x="5840" y="5022"/>
                    <a:pt x="5868" y="5022"/>
                  </a:cubicBezTo>
                  <a:cubicBezTo>
                    <a:pt x="5930" y="5022"/>
                    <a:pt x="5992" y="4988"/>
                    <a:pt x="6025" y="4930"/>
                  </a:cubicBezTo>
                  <a:cubicBezTo>
                    <a:pt x="6073" y="4834"/>
                    <a:pt x="6037" y="4739"/>
                    <a:pt x="5953" y="4692"/>
                  </a:cubicBezTo>
                  <a:cubicBezTo>
                    <a:pt x="5572" y="4501"/>
                    <a:pt x="5156" y="4370"/>
                    <a:pt x="4739" y="4370"/>
                  </a:cubicBezTo>
                  <a:cubicBezTo>
                    <a:pt x="3346" y="4370"/>
                    <a:pt x="2203" y="5525"/>
                    <a:pt x="2203" y="6918"/>
                  </a:cubicBezTo>
                  <a:cubicBezTo>
                    <a:pt x="2203" y="8323"/>
                    <a:pt x="3346" y="9466"/>
                    <a:pt x="4739" y="9466"/>
                  </a:cubicBezTo>
                  <a:cubicBezTo>
                    <a:pt x="6144" y="9466"/>
                    <a:pt x="7287" y="8323"/>
                    <a:pt x="7287" y="6918"/>
                  </a:cubicBezTo>
                  <a:cubicBezTo>
                    <a:pt x="7287" y="6299"/>
                    <a:pt x="7061" y="5716"/>
                    <a:pt x="6668" y="5239"/>
                  </a:cubicBezTo>
                  <a:lnTo>
                    <a:pt x="7204" y="4704"/>
                  </a:lnTo>
                  <a:cubicBezTo>
                    <a:pt x="7751" y="5311"/>
                    <a:pt x="8049" y="6085"/>
                    <a:pt x="8049" y="6918"/>
                  </a:cubicBezTo>
                  <a:cubicBezTo>
                    <a:pt x="8049" y="8740"/>
                    <a:pt x="6561" y="10228"/>
                    <a:pt x="4739" y="10228"/>
                  </a:cubicBezTo>
                  <a:cubicBezTo>
                    <a:pt x="2929" y="10228"/>
                    <a:pt x="1441" y="8740"/>
                    <a:pt x="1441" y="6918"/>
                  </a:cubicBezTo>
                  <a:cubicBezTo>
                    <a:pt x="1441" y="5108"/>
                    <a:pt x="2929" y="3620"/>
                    <a:pt x="4739" y="3620"/>
                  </a:cubicBezTo>
                  <a:cubicBezTo>
                    <a:pt x="5382" y="3620"/>
                    <a:pt x="5989" y="3799"/>
                    <a:pt x="6525" y="4132"/>
                  </a:cubicBezTo>
                  <a:cubicBezTo>
                    <a:pt x="6558" y="4151"/>
                    <a:pt x="6594" y="4161"/>
                    <a:pt x="6628" y="4161"/>
                  </a:cubicBezTo>
                  <a:cubicBezTo>
                    <a:pt x="6679" y="4161"/>
                    <a:pt x="6727" y="4139"/>
                    <a:pt x="6763" y="4096"/>
                  </a:cubicBezTo>
                  <a:cubicBezTo>
                    <a:pt x="6811" y="4025"/>
                    <a:pt x="6799" y="3918"/>
                    <a:pt x="6727" y="3858"/>
                  </a:cubicBezTo>
                  <a:cubicBezTo>
                    <a:pt x="6144" y="3477"/>
                    <a:pt x="5453" y="3275"/>
                    <a:pt x="4763" y="3275"/>
                  </a:cubicBezTo>
                  <a:cubicBezTo>
                    <a:pt x="2751" y="3275"/>
                    <a:pt x="1108" y="4918"/>
                    <a:pt x="1108" y="6918"/>
                  </a:cubicBezTo>
                  <a:cubicBezTo>
                    <a:pt x="1108" y="8930"/>
                    <a:pt x="2751" y="10573"/>
                    <a:pt x="4763" y="10573"/>
                  </a:cubicBezTo>
                  <a:cubicBezTo>
                    <a:pt x="6763" y="10573"/>
                    <a:pt x="8406" y="8930"/>
                    <a:pt x="8406" y="6918"/>
                  </a:cubicBezTo>
                  <a:cubicBezTo>
                    <a:pt x="8406" y="6013"/>
                    <a:pt x="8061" y="5132"/>
                    <a:pt x="7454" y="4465"/>
                  </a:cubicBezTo>
                  <a:lnTo>
                    <a:pt x="7989" y="3930"/>
                  </a:lnTo>
                  <a:cubicBezTo>
                    <a:pt x="8704" y="4739"/>
                    <a:pt x="9144" y="5775"/>
                    <a:pt x="9144" y="6942"/>
                  </a:cubicBezTo>
                  <a:cubicBezTo>
                    <a:pt x="9144" y="9359"/>
                    <a:pt x="7168" y="11347"/>
                    <a:pt x="4739" y="11347"/>
                  </a:cubicBezTo>
                  <a:cubicBezTo>
                    <a:pt x="2322" y="11347"/>
                    <a:pt x="334" y="9359"/>
                    <a:pt x="334" y="6942"/>
                  </a:cubicBezTo>
                  <a:cubicBezTo>
                    <a:pt x="334" y="4513"/>
                    <a:pt x="2322" y="2537"/>
                    <a:pt x="4739" y="2537"/>
                  </a:cubicBezTo>
                  <a:close/>
                  <a:moveTo>
                    <a:pt x="10403" y="1"/>
                  </a:moveTo>
                  <a:cubicBezTo>
                    <a:pt x="10360" y="1"/>
                    <a:pt x="10315" y="16"/>
                    <a:pt x="10275" y="48"/>
                  </a:cubicBezTo>
                  <a:lnTo>
                    <a:pt x="8466" y="1882"/>
                  </a:lnTo>
                  <a:cubicBezTo>
                    <a:pt x="8430" y="1906"/>
                    <a:pt x="8418" y="1953"/>
                    <a:pt x="8418" y="1989"/>
                  </a:cubicBezTo>
                  <a:lnTo>
                    <a:pt x="8418" y="3025"/>
                  </a:lnTo>
                  <a:lnTo>
                    <a:pt x="7978" y="3465"/>
                  </a:lnTo>
                  <a:cubicBezTo>
                    <a:pt x="7120" y="2679"/>
                    <a:pt x="5989" y="2203"/>
                    <a:pt x="4739" y="2203"/>
                  </a:cubicBezTo>
                  <a:cubicBezTo>
                    <a:pt x="2120" y="2203"/>
                    <a:pt x="0" y="4334"/>
                    <a:pt x="0" y="6954"/>
                  </a:cubicBezTo>
                  <a:cubicBezTo>
                    <a:pt x="0" y="9573"/>
                    <a:pt x="2120" y="11692"/>
                    <a:pt x="4739" y="11692"/>
                  </a:cubicBezTo>
                  <a:cubicBezTo>
                    <a:pt x="7358" y="11692"/>
                    <a:pt x="9490" y="9573"/>
                    <a:pt x="9490" y="6954"/>
                  </a:cubicBezTo>
                  <a:cubicBezTo>
                    <a:pt x="9490" y="5704"/>
                    <a:pt x="9013" y="4573"/>
                    <a:pt x="8228" y="3715"/>
                  </a:cubicBezTo>
                  <a:lnTo>
                    <a:pt x="8668" y="3275"/>
                  </a:lnTo>
                  <a:lnTo>
                    <a:pt x="9704" y="3275"/>
                  </a:lnTo>
                  <a:cubicBezTo>
                    <a:pt x="9740" y="3275"/>
                    <a:pt x="9787" y="3263"/>
                    <a:pt x="9823" y="3227"/>
                  </a:cubicBezTo>
                  <a:lnTo>
                    <a:pt x="11645" y="1394"/>
                  </a:lnTo>
                  <a:cubicBezTo>
                    <a:pt x="11680" y="1346"/>
                    <a:pt x="11692" y="1263"/>
                    <a:pt x="11668" y="1203"/>
                  </a:cubicBezTo>
                  <a:cubicBezTo>
                    <a:pt x="11633" y="1144"/>
                    <a:pt x="11573" y="1096"/>
                    <a:pt x="11502" y="1096"/>
                  </a:cubicBezTo>
                  <a:lnTo>
                    <a:pt x="10573" y="1096"/>
                  </a:lnTo>
                  <a:lnTo>
                    <a:pt x="10573" y="179"/>
                  </a:lnTo>
                  <a:cubicBezTo>
                    <a:pt x="10573" y="108"/>
                    <a:pt x="10537" y="48"/>
                    <a:pt x="10466" y="12"/>
                  </a:cubicBezTo>
                  <a:cubicBezTo>
                    <a:pt x="10446" y="5"/>
                    <a:pt x="10425" y="1"/>
                    <a:pt x="10403" y="1"/>
                  </a:cubicBezTo>
                  <a:close/>
                </a:path>
              </a:pathLst>
            </a:custGeom>
            <a:solidFill>
              <a:srgbClr val="060644"/>
            </a:solidFill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7956D8D-2AC5-7DE2-F10E-D9F4E8699AA3}"/>
              </a:ext>
            </a:extLst>
          </p:cNvPr>
          <p:cNvSpPr txBox="1"/>
          <p:nvPr/>
        </p:nvSpPr>
        <p:spPr>
          <a:xfrm>
            <a:off x="7803923" y="2168959"/>
            <a:ext cx="276234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/>
              <a:t>WALKABILITY</a:t>
            </a:r>
          </a:p>
          <a:p>
            <a:pPr lvl="0" algn="ctr"/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Walking distance from that address to a variety of key services.​ A higher walk score is a better </a:t>
            </a:r>
            <a:r>
              <a:rPr lang="en-US" sz="16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walk score.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493E2-5939-4D04-865D-E18C3C0D865B}"/>
              </a:ext>
            </a:extLst>
          </p:cNvPr>
          <p:cNvSpPr txBox="1"/>
          <p:nvPr/>
        </p:nvSpPr>
        <p:spPr>
          <a:xfrm>
            <a:off x="1531956" y="4931655"/>
            <a:ext cx="27623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/>
              <a:t>KEY POINTS IN HOUSING MARKET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rime, Housing supply, Air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ollution, etc.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D88C8-ABEA-4C4E-647A-64FDC35A0CA1}"/>
              </a:ext>
            </a:extLst>
          </p:cNvPr>
          <p:cNvSpPr txBox="1"/>
          <p:nvPr/>
        </p:nvSpPr>
        <p:spPr>
          <a:xfrm>
            <a:off x="7799199" y="4931655"/>
            <a:ext cx="27623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/>
              <a:t>BENEFITS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ealth, Economic, Social, and Environmental benefits. ​</a:t>
            </a:r>
            <a:endParaRPr lang="en-US" sz="1400" dirty="0"/>
          </a:p>
        </p:txBody>
      </p:sp>
      <p:grpSp>
        <p:nvGrpSpPr>
          <p:cNvPr id="32" name="Google Shape;10046;p58">
            <a:extLst>
              <a:ext uri="{FF2B5EF4-FFF2-40B4-BE49-F238E27FC236}">
                <a16:creationId xmlns:a16="http://schemas.microsoft.com/office/drawing/2014/main" id="{A65C9444-CDB9-950D-7D85-3DB510B0A4F6}"/>
              </a:ext>
            </a:extLst>
          </p:cNvPr>
          <p:cNvGrpSpPr/>
          <p:nvPr/>
        </p:nvGrpSpPr>
        <p:grpSpPr>
          <a:xfrm>
            <a:off x="8774902" y="1143691"/>
            <a:ext cx="749139" cy="889069"/>
            <a:chOff x="7429366" y="3223183"/>
            <a:chExt cx="334634" cy="333904"/>
          </a:xfrm>
          <a:solidFill>
            <a:srgbClr val="060644"/>
          </a:solidFill>
        </p:grpSpPr>
        <p:sp>
          <p:nvSpPr>
            <p:cNvPr id="33" name="Google Shape;10047;p58">
              <a:extLst>
                <a:ext uri="{FF2B5EF4-FFF2-40B4-BE49-F238E27FC236}">
                  <a16:creationId xmlns:a16="http://schemas.microsoft.com/office/drawing/2014/main" id="{DE33421C-4D1D-D1BE-6675-AA202553CF94}"/>
                </a:ext>
              </a:extLst>
            </p:cNvPr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0048;p58">
              <a:extLst>
                <a:ext uri="{FF2B5EF4-FFF2-40B4-BE49-F238E27FC236}">
                  <a16:creationId xmlns:a16="http://schemas.microsoft.com/office/drawing/2014/main" id="{DAF68C23-1017-7619-C4CF-72BE92D0EE90}"/>
                </a:ext>
              </a:extLst>
            </p:cNvPr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7" name="Google Shape;9948;p58">
            <a:extLst>
              <a:ext uri="{FF2B5EF4-FFF2-40B4-BE49-F238E27FC236}">
                <a16:creationId xmlns:a16="http://schemas.microsoft.com/office/drawing/2014/main" id="{4AC1C963-65BD-2616-75B9-B936EDEA9DC3}"/>
              </a:ext>
            </a:extLst>
          </p:cNvPr>
          <p:cNvSpPr/>
          <p:nvPr/>
        </p:nvSpPr>
        <p:spPr>
          <a:xfrm>
            <a:off x="2545181" y="4153339"/>
            <a:ext cx="754952" cy="723261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060644"/>
          </a:solidFill>
          <a:ln>
            <a:solidFill>
              <a:srgbClr val="06064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8" name="Google Shape;9900;p58">
            <a:extLst>
              <a:ext uri="{FF2B5EF4-FFF2-40B4-BE49-F238E27FC236}">
                <a16:creationId xmlns:a16="http://schemas.microsoft.com/office/drawing/2014/main" id="{0D8C3CC0-0D32-622D-D35B-8949B16B53E4}"/>
              </a:ext>
            </a:extLst>
          </p:cNvPr>
          <p:cNvGrpSpPr/>
          <p:nvPr/>
        </p:nvGrpSpPr>
        <p:grpSpPr>
          <a:xfrm>
            <a:off x="8774902" y="4245668"/>
            <a:ext cx="729476" cy="630932"/>
            <a:chOff x="1493849" y="2775533"/>
            <a:chExt cx="283985" cy="341080"/>
          </a:xfrm>
          <a:solidFill>
            <a:srgbClr val="060644"/>
          </a:solidFill>
        </p:grpSpPr>
        <p:sp>
          <p:nvSpPr>
            <p:cNvPr id="39" name="Google Shape;9901;p58">
              <a:extLst>
                <a:ext uri="{FF2B5EF4-FFF2-40B4-BE49-F238E27FC236}">
                  <a16:creationId xmlns:a16="http://schemas.microsoft.com/office/drawing/2014/main" id="{D8D1A2DD-27CB-4F18-4644-8346A8F5654A}"/>
                </a:ext>
              </a:extLst>
            </p:cNvPr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9902;p58">
              <a:extLst>
                <a:ext uri="{FF2B5EF4-FFF2-40B4-BE49-F238E27FC236}">
                  <a16:creationId xmlns:a16="http://schemas.microsoft.com/office/drawing/2014/main" id="{85669AE1-D119-DAEF-B0EB-49937AC350BC}"/>
                </a:ext>
              </a:extLst>
            </p:cNvPr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grpFill/>
            <a:ln>
              <a:solidFill>
                <a:srgbClr val="06064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1471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30629" y="82759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337214"/>
            <a:ext cx="9778481" cy="667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AAE09-019D-869F-0083-12E25B1AED90}"/>
              </a:ext>
            </a:extLst>
          </p:cNvPr>
          <p:cNvSpPr txBox="1"/>
          <p:nvPr/>
        </p:nvSpPr>
        <p:spPr>
          <a:xfrm>
            <a:off x="1206759" y="4992587"/>
            <a:ext cx="101967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USA is primarily a car-based nation, impossible to survive if one doesn't live in big metro cities such as Philadelphia, NYC, Chicago.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wanted to see if having amenities such as grocery store, post office, etc. within a reasonable walking distance help drive up/down housing prices.</a:t>
            </a:r>
            <a:endParaRPr lang="en-US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373655" y="6287729"/>
            <a:ext cx="657899" cy="389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1E35A0-06D5-02AB-27D9-64EB33BB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59" y="1423626"/>
            <a:ext cx="10196713" cy="326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5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20581" y="72708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337215"/>
            <a:ext cx="9778481" cy="69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Research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AAE09-019D-869F-0083-12E25B1AED90}"/>
              </a:ext>
            </a:extLst>
          </p:cNvPr>
          <p:cNvSpPr txBox="1"/>
          <p:nvPr/>
        </p:nvSpPr>
        <p:spPr>
          <a:xfrm>
            <a:off x="1206759" y="4992587"/>
            <a:ext cx="97784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 increase in neighborhood´s walkability will lead to an increase in house prices in absence of other factors.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333899" y="6277354"/>
            <a:ext cx="657899" cy="38962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5BCAC6D-94FE-DF92-26CD-298FF953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09" y="1169171"/>
            <a:ext cx="493811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EED1636-3C63-C613-EDE0-6E05378A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851" y="1169170"/>
            <a:ext cx="5323893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10" descr="Upward trend with solid fill">
            <a:extLst>
              <a:ext uri="{FF2B5EF4-FFF2-40B4-BE49-F238E27FC236}">
                <a16:creationId xmlns:a16="http://schemas.microsoft.com/office/drawing/2014/main" id="{3E07624F-7211-6B63-30B0-099F146B0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345" y="1114549"/>
            <a:ext cx="3235981" cy="32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1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40676" y="66392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251599"/>
            <a:ext cx="9778481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Methodology</a:t>
            </a:r>
          </a:p>
          <a:p>
            <a:pPr algn="ctr"/>
            <a:endParaRPr lang="en-US" sz="3200" b="1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403472" y="6247537"/>
            <a:ext cx="657899" cy="389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477757-6684-4896-9232-6A5231BD675E}"/>
              </a:ext>
            </a:extLst>
          </p:cNvPr>
          <p:cNvSpPr txBox="1"/>
          <p:nvPr/>
        </p:nvSpPr>
        <p:spPr>
          <a:xfrm>
            <a:off x="922816" y="1974936"/>
            <a:ext cx="4308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Publicly available dataset from Kaggle called “</a:t>
            </a:r>
            <a:r>
              <a:rPr lang="en-US" dirty="0">
                <a:solidFill>
                  <a:srgbClr val="060644"/>
                </a:solidFill>
              </a:rPr>
              <a:t>Philadelphia Real Estate</a:t>
            </a:r>
            <a:r>
              <a:rPr lang="en-US" dirty="0"/>
              <a:t>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Has data for real estates in Philadelphia.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Has features like Zillow estimate(price), crime rates, school scores, walk scores, etc., for each real estate property.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Dataset is 57KB in size.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126" name="Group 5125">
            <a:extLst>
              <a:ext uri="{FF2B5EF4-FFF2-40B4-BE49-F238E27FC236}">
                <a16:creationId xmlns:a16="http://schemas.microsoft.com/office/drawing/2014/main" id="{B8CE526D-1D2F-BE5E-F21D-5485DB896FCB}"/>
              </a:ext>
            </a:extLst>
          </p:cNvPr>
          <p:cNvGrpSpPr/>
          <p:nvPr/>
        </p:nvGrpSpPr>
        <p:grpSpPr>
          <a:xfrm>
            <a:off x="6095999" y="1780361"/>
            <a:ext cx="5090467" cy="3702724"/>
            <a:chOff x="5028223" y="1303049"/>
            <a:chExt cx="6781235" cy="4634966"/>
          </a:xfrm>
        </p:grpSpPr>
        <p:grpSp>
          <p:nvGrpSpPr>
            <p:cNvPr id="5120" name="Group 5119">
              <a:extLst>
                <a:ext uri="{FF2B5EF4-FFF2-40B4-BE49-F238E27FC236}">
                  <a16:creationId xmlns:a16="http://schemas.microsoft.com/office/drawing/2014/main" id="{7905E62A-66D1-F25E-D252-3FDD9F7F603D}"/>
                </a:ext>
              </a:extLst>
            </p:cNvPr>
            <p:cNvGrpSpPr/>
            <p:nvPr/>
          </p:nvGrpSpPr>
          <p:grpSpPr>
            <a:xfrm>
              <a:off x="5028223" y="1303049"/>
              <a:ext cx="6781235" cy="4634966"/>
              <a:chOff x="5028223" y="1252807"/>
              <a:chExt cx="6781235" cy="46349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C0DDE87-AAC8-7665-195D-9A60915E2580}"/>
                  </a:ext>
                </a:extLst>
              </p:cNvPr>
              <p:cNvGrpSpPr/>
              <p:nvPr/>
            </p:nvGrpSpPr>
            <p:grpSpPr>
              <a:xfrm>
                <a:off x="5028223" y="1252807"/>
                <a:ext cx="6781235" cy="4634966"/>
                <a:chOff x="5135393" y="1120469"/>
                <a:chExt cx="6781235" cy="4634966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67E9E3A-D95D-3EA2-0BF9-BAF8F9635DB9}"/>
                    </a:ext>
                  </a:extLst>
                </p:cNvPr>
                <p:cNvSpPr/>
                <p:nvPr/>
              </p:nvSpPr>
              <p:spPr>
                <a:xfrm>
                  <a:off x="5431855" y="1741981"/>
                  <a:ext cx="6372808" cy="37519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1E1CE3A9-9506-55A7-10AC-94B61976A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35393" y="1120469"/>
                  <a:ext cx="1243077" cy="487128"/>
                </a:xfrm>
                <a:prstGeom prst="rect">
                  <a:avLst/>
                </a:prstGeom>
              </p:spPr>
            </p:pic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DAC6E78-7F24-B774-2885-F1F50BD1C76F}"/>
                    </a:ext>
                  </a:extLst>
                </p:cNvPr>
                <p:cNvSpPr/>
                <p:nvPr/>
              </p:nvSpPr>
              <p:spPr>
                <a:xfrm>
                  <a:off x="5135393" y="1139937"/>
                  <a:ext cx="6781235" cy="46154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3A365FA-3279-EF31-65E2-6A714C9DA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0130" y="1993510"/>
                <a:ext cx="1782340" cy="437305"/>
              </a:xfrm>
              <a:prstGeom prst="rect">
                <a:avLst/>
              </a:prstGeom>
            </p:spPr>
          </p:pic>
        </p:grpSp>
        <p:pic>
          <p:nvPicPr>
            <p:cNvPr id="5123" name="Picture 5122">
              <a:extLst>
                <a:ext uri="{FF2B5EF4-FFF2-40B4-BE49-F238E27FC236}">
                  <a16:creationId xmlns:a16="http://schemas.microsoft.com/office/drawing/2014/main" id="{BC348D52-58C9-3AEF-B0E4-5C4A7733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5297" y="2262404"/>
              <a:ext cx="4068175" cy="3178278"/>
            </a:xfrm>
            <a:prstGeom prst="rect">
              <a:avLst/>
            </a:prstGeom>
          </p:spPr>
        </p:pic>
      </p:grpSp>
      <p:sp>
        <p:nvSpPr>
          <p:cNvPr id="5124" name="TextBox 5123">
            <a:extLst>
              <a:ext uri="{FF2B5EF4-FFF2-40B4-BE49-F238E27FC236}">
                <a16:creationId xmlns:a16="http://schemas.microsoft.com/office/drawing/2014/main" id="{B84425CE-7795-3063-8B95-CB08727ED79C}"/>
              </a:ext>
            </a:extLst>
          </p:cNvPr>
          <p:cNvSpPr txBox="1"/>
          <p:nvPr/>
        </p:nvSpPr>
        <p:spPr>
          <a:xfrm>
            <a:off x="4395675" y="572321"/>
            <a:ext cx="3423856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Dataset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315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41035" y="72709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251599"/>
            <a:ext cx="9778481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Methodology</a:t>
            </a:r>
          </a:p>
          <a:p>
            <a:pPr algn="ctr"/>
            <a:endParaRPr lang="en-US" sz="3200" b="1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403472" y="6247537"/>
            <a:ext cx="657899" cy="389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477757-6684-4896-9232-6A5231BD675E}"/>
              </a:ext>
            </a:extLst>
          </p:cNvPr>
          <p:cNvSpPr txBox="1"/>
          <p:nvPr/>
        </p:nvSpPr>
        <p:spPr>
          <a:xfrm>
            <a:off x="0" y="5098370"/>
            <a:ext cx="3674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Checked datatype of all variables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4" name="TextBox 5123">
            <a:extLst>
              <a:ext uri="{FF2B5EF4-FFF2-40B4-BE49-F238E27FC236}">
                <a16:creationId xmlns:a16="http://schemas.microsoft.com/office/drawing/2014/main" id="{B84425CE-7795-3063-8B95-CB08727ED79C}"/>
              </a:ext>
            </a:extLst>
          </p:cNvPr>
          <p:cNvSpPr txBox="1"/>
          <p:nvPr/>
        </p:nvSpPr>
        <p:spPr>
          <a:xfrm>
            <a:off x="4384071" y="572320"/>
            <a:ext cx="3423856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Data Cleaning</a:t>
            </a:r>
          </a:p>
          <a:p>
            <a:pPr algn="ctr"/>
            <a:endParaRPr lang="en-US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08221B-9D89-BD42-D48B-D2C3D8E88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8" y="1848171"/>
            <a:ext cx="2214787" cy="31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CEC2607-651B-B7D5-8EB7-BD20208C5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24" y="1723361"/>
            <a:ext cx="3718248" cy="332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244B6C-F19B-724E-2AB2-E4066AE8F0FC}"/>
              </a:ext>
            </a:extLst>
          </p:cNvPr>
          <p:cNvSpPr txBox="1"/>
          <p:nvPr/>
        </p:nvSpPr>
        <p:spPr>
          <a:xfrm>
            <a:off x="4303073" y="5098370"/>
            <a:ext cx="3674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Checked for missing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5BF220E1-11D8-0ABC-C615-14F45A123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792" y="1763998"/>
            <a:ext cx="2379690" cy="31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C68E7-8A77-D7B5-28E9-A0992F723C8F}"/>
              </a:ext>
            </a:extLst>
          </p:cNvPr>
          <p:cNvSpPr txBox="1"/>
          <p:nvPr/>
        </p:nvSpPr>
        <p:spPr>
          <a:xfrm>
            <a:off x="8606146" y="5052204"/>
            <a:ext cx="367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Removed invalid characters</a:t>
            </a:r>
          </a:p>
        </p:txBody>
      </p:sp>
    </p:spTree>
    <p:extLst>
      <p:ext uri="{BB962C8B-B14F-4D97-AF65-F5344CB8AC3E}">
        <p14:creationId xmlns:p14="http://schemas.microsoft.com/office/powerpoint/2010/main" val="296963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41035" y="72709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251599"/>
            <a:ext cx="9778481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Methodology</a:t>
            </a:r>
          </a:p>
          <a:p>
            <a:pPr algn="ctr"/>
            <a:endParaRPr lang="en-US" sz="3200" b="1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403472" y="6247537"/>
            <a:ext cx="657899" cy="389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477757-6684-4896-9232-6A5231BD675E}"/>
              </a:ext>
            </a:extLst>
          </p:cNvPr>
          <p:cNvSpPr txBox="1"/>
          <p:nvPr/>
        </p:nvSpPr>
        <p:spPr>
          <a:xfrm>
            <a:off x="824529" y="5190063"/>
            <a:ext cx="3674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Heat Map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4" name="TextBox 5123">
            <a:extLst>
              <a:ext uri="{FF2B5EF4-FFF2-40B4-BE49-F238E27FC236}">
                <a16:creationId xmlns:a16="http://schemas.microsoft.com/office/drawing/2014/main" id="{B84425CE-7795-3063-8B95-CB08727ED79C}"/>
              </a:ext>
            </a:extLst>
          </p:cNvPr>
          <p:cNvSpPr txBox="1"/>
          <p:nvPr/>
        </p:nvSpPr>
        <p:spPr>
          <a:xfrm>
            <a:off x="4384071" y="572320"/>
            <a:ext cx="3423856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Data Visualization</a:t>
            </a:r>
          </a:p>
          <a:p>
            <a:pPr algn="ctr"/>
            <a:endParaRPr 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1826932-C6A2-A5DE-7498-C5D05A001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29" y="1580088"/>
            <a:ext cx="40957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2EF0FBF-F1A0-DC43-3366-A5B44A88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4" y="1580088"/>
            <a:ext cx="3619396" cy="333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2AF17811-301C-0FDE-F277-3B5868D6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8" y="1592648"/>
            <a:ext cx="3084844" cy="332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5DF2A-E375-99D0-169E-B971DF825A4E}"/>
              </a:ext>
            </a:extLst>
          </p:cNvPr>
          <p:cNvSpPr txBox="1"/>
          <p:nvPr/>
        </p:nvSpPr>
        <p:spPr>
          <a:xfrm>
            <a:off x="4731486" y="5121357"/>
            <a:ext cx="3674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Distribution of independent variable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53486-3993-1DBF-9015-6594B890AFF5}"/>
              </a:ext>
            </a:extLst>
          </p:cNvPr>
          <p:cNvSpPr txBox="1"/>
          <p:nvPr/>
        </p:nvSpPr>
        <p:spPr>
          <a:xfrm>
            <a:off x="8399907" y="5123802"/>
            <a:ext cx="3674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Distribution of dependent variable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2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41035" y="111433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251599"/>
            <a:ext cx="9778481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Methodology</a:t>
            </a:r>
          </a:p>
          <a:p>
            <a:pPr algn="ctr"/>
            <a:endParaRPr lang="en-US" sz="3200" b="1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403472" y="6247537"/>
            <a:ext cx="657899" cy="389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477757-6684-4896-9232-6A5231BD675E}"/>
              </a:ext>
            </a:extLst>
          </p:cNvPr>
          <p:cNvSpPr txBox="1"/>
          <p:nvPr/>
        </p:nvSpPr>
        <p:spPr>
          <a:xfrm>
            <a:off x="482782" y="1482637"/>
            <a:ext cx="3901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0644"/>
                </a:solidFill>
              </a:rPr>
              <a:t>Binning</a:t>
            </a:r>
            <a:r>
              <a:rPr lang="en-US" dirty="0"/>
              <a:t> – </a:t>
            </a:r>
          </a:p>
          <a:p>
            <a:r>
              <a:rPr lang="en-US" dirty="0"/>
              <a:t>Average Walk Score, Violent Crime Rate​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4" name="TextBox 5123">
            <a:extLst>
              <a:ext uri="{FF2B5EF4-FFF2-40B4-BE49-F238E27FC236}">
                <a16:creationId xmlns:a16="http://schemas.microsoft.com/office/drawing/2014/main" id="{B84425CE-7795-3063-8B95-CB08727ED79C}"/>
              </a:ext>
            </a:extLst>
          </p:cNvPr>
          <p:cNvSpPr txBox="1"/>
          <p:nvPr/>
        </p:nvSpPr>
        <p:spPr>
          <a:xfrm>
            <a:off x="4384071" y="572320"/>
            <a:ext cx="3423856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Feature Engineering</a:t>
            </a:r>
          </a:p>
          <a:p>
            <a:pPr algn="ctr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12039-C24F-6DF4-8B24-D45048F35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510" y="1482637"/>
            <a:ext cx="7050373" cy="934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BA1056-1205-4DFF-EF2E-801E6B2D6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509" y="2842507"/>
            <a:ext cx="7050373" cy="1155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E0FD71-E835-5652-068C-F501A13A196E}"/>
              </a:ext>
            </a:extLst>
          </p:cNvPr>
          <p:cNvSpPr txBox="1"/>
          <p:nvPr/>
        </p:nvSpPr>
        <p:spPr>
          <a:xfrm>
            <a:off x="482781" y="2995561"/>
            <a:ext cx="3901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0644"/>
                </a:solidFill>
              </a:rPr>
              <a:t>One Hot Encoding</a:t>
            </a:r>
            <a:r>
              <a:rPr lang="en-US" dirty="0"/>
              <a:t> – </a:t>
            </a:r>
          </a:p>
          <a:p>
            <a:r>
              <a:rPr lang="en-US" dirty="0"/>
              <a:t>Average Walk Score, Violent Crime Rate​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19F715-6499-C5BC-B3E7-D48AABE2A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508" y="4452383"/>
            <a:ext cx="7050373" cy="843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2B5BD0-7EE6-BEC4-2AB1-A9498AF23D93}"/>
              </a:ext>
            </a:extLst>
          </p:cNvPr>
          <p:cNvSpPr txBox="1"/>
          <p:nvPr/>
        </p:nvSpPr>
        <p:spPr>
          <a:xfrm>
            <a:off x="482780" y="4508485"/>
            <a:ext cx="3901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60644"/>
                </a:solidFill>
              </a:rPr>
              <a:t>MinMax</a:t>
            </a:r>
            <a:r>
              <a:rPr lang="en-US" dirty="0">
                <a:solidFill>
                  <a:srgbClr val="060644"/>
                </a:solidFill>
              </a:rPr>
              <a:t> Scaling of Data</a:t>
            </a:r>
            <a:r>
              <a:rPr lang="en-US" dirty="0"/>
              <a:t>– </a:t>
            </a:r>
          </a:p>
          <a:p>
            <a:r>
              <a:rPr lang="en-US" dirty="0"/>
              <a:t>Normalized the data​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8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0FB4-3FC0-B3AF-8966-FAC618F9E19D}"/>
              </a:ext>
            </a:extLst>
          </p:cNvPr>
          <p:cNvSpPr/>
          <p:nvPr/>
        </p:nvSpPr>
        <p:spPr>
          <a:xfrm>
            <a:off x="141035" y="61192"/>
            <a:ext cx="11933853" cy="6624734"/>
          </a:xfrm>
          <a:prstGeom prst="rect">
            <a:avLst/>
          </a:prstGeom>
          <a:solidFill>
            <a:schemeClr val="bg1"/>
          </a:solidFill>
          <a:ln w="28575">
            <a:solidFill>
              <a:srgbClr val="11C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85F80-AD46-14AD-8154-ABF726154CB6}"/>
              </a:ext>
            </a:extLst>
          </p:cNvPr>
          <p:cNvSpPr txBox="1"/>
          <p:nvPr/>
        </p:nvSpPr>
        <p:spPr>
          <a:xfrm>
            <a:off x="1206759" y="251599"/>
            <a:ext cx="9778481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Methodology</a:t>
            </a:r>
          </a:p>
          <a:p>
            <a:pPr algn="ctr"/>
            <a:endParaRPr lang="en-US" sz="3200" b="1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19DB244-E340-746B-2162-D2D028EC0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15647"/>
          <a:stretch/>
        </p:blipFill>
        <p:spPr>
          <a:xfrm>
            <a:off x="11403472" y="6247537"/>
            <a:ext cx="657899" cy="389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477757-6684-4896-9232-6A5231BD675E}"/>
              </a:ext>
            </a:extLst>
          </p:cNvPr>
          <p:cNvSpPr txBox="1"/>
          <p:nvPr/>
        </p:nvSpPr>
        <p:spPr>
          <a:xfrm>
            <a:off x="512466" y="5350537"/>
            <a:ext cx="5235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OLS Regression to understand statistical significance of ​ various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Analysis suggested use of Lasso Regression as a machine learning model.</a:t>
            </a:r>
          </a:p>
        </p:txBody>
      </p:sp>
      <p:sp>
        <p:nvSpPr>
          <p:cNvPr id="5124" name="TextBox 5123">
            <a:extLst>
              <a:ext uri="{FF2B5EF4-FFF2-40B4-BE49-F238E27FC236}">
                <a16:creationId xmlns:a16="http://schemas.microsoft.com/office/drawing/2014/main" id="{B84425CE-7795-3063-8B95-CB08727ED79C}"/>
              </a:ext>
            </a:extLst>
          </p:cNvPr>
          <p:cNvSpPr txBox="1"/>
          <p:nvPr/>
        </p:nvSpPr>
        <p:spPr>
          <a:xfrm>
            <a:off x="4384071" y="572320"/>
            <a:ext cx="3423856" cy="641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Statistical Analysis</a:t>
            </a:r>
          </a:p>
          <a:p>
            <a:pPr algn="ctr"/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75299-4068-3D9A-9540-BAB1CFB1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61" y="1213764"/>
            <a:ext cx="5114196" cy="402825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6CBAA50-81E9-3FE5-74ED-3F84B09D709C}"/>
              </a:ext>
            </a:extLst>
          </p:cNvPr>
          <p:cNvGrpSpPr/>
          <p:nvPr/>
        </p:nvGrpSpPr>
        <p:grpSpPr>
          <a:xfrm>
            <a:off x="6018963" y="1213764"/>
            <a:ext cx="5797899" cy="4028254"/>
            <a:chOff x="6018963" y="1213764"/>
            <a:chExt cx="5797899" cy="40282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5DAC19-B7FE-D925-1876-D13CD061CA84}"/>
                </a:ext>
              </a:extLst>
            </p:cNvPr>
            <p:cNvSpPr/>
            <p:nvPr/>
          </p:nvSpPr>
          <p:spPr>
            <a:xfrm>
              <a:off x="6018963" y="1213764"/>
              <a:ext cx="5797899" cy="4028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A904FC8-4C76-6146-3692-11A5B1678569}"/>
                </a:ext>
              </a:extLst>
            </p:cNvPr>
            <p:cNvGrpSpPr/>
            <p:nvPr/>
          </p:nvGrpSpPr>
          <p:grpSpPr>
            <a:xfrm>
              <a:off x="6107961" y="1213764"/>
              <a:ext cx="5624460" cy="3923476"/>
              <a:chOff x="6107961" y="1179805"/>
              <a:chExt cx="5624460" cy="395743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324CE52-4605-F609-5F77-87923BCA8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7961" y="1456804"/>
                <a:ext cx="3505504" cy="2110923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23E25F8-74B8-9D61-8AA3-39A20FD57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38602" y="1456804"/>
                <a:ext cx="2293819" cy="201572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86AC6B0-F2F3-B7DE-E7EC-F47B34138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695" y="3810768"/>
                <a:ext cx="2511079" cy="132647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0F46FBF-1248-69F1-0E30-FB6607884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13465" y="3932937"/>
                <a:ext cx="2057578" cy="108213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3F9143-55E8-FBC7-C02F-D6328DAA28C4}"/>
                  </a:ext>
                </a:extLst>
              </p:cNvPr>
              <p:cNvSpPr txBox="1"/>
              <p:nvPr/>
            </p:nvSpPr>
            <p:spPr>
              <a:xfrm>
                <a:off x="7642506" y="1179805"/>
                <a:ext cx="81345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60644"/>
                    </a:solidFill>
                  </a:rPr>
                  <a:t>Normality</a:t>
                </a:r>
                <a:endParaRPr 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B8B679-0BC8-90B2-3EA6-3FC1F6A60D0A}"/>
                  </a:ext>
                </a:extLst>
              </p:cNvPr>
              <p:cNvSpPr txBox="1"/>
              <p:nvPr/>
            </p:nvSpPr>
            <p:spPr>
              <a:xfrm>
                <a:off x="10266215" y="1185589"/>
                <a:ext cx="81345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60644"/>
                    </a:solidFill>
                  </a:rPr>
                  <a:t>Linearity</a:t>
                </a:r>
                <a:endParaRPr lang="en-US" sz="1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10C1D9-2E60-94BC-8CAC-2C8110CACC20}"/>
                  </a:ext>
                </a:extLst>
              </p:cNvPr>
              <p:cNvSpPr txBox="1"/>
              <p:nvPr/>
            </p:nvSpPr>
            <p:spPr>
              <a:xfrm>
                <a:off x="7464310" y="3636403"/>
                <a:ext cx="14469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60644"/>
                    </a:solidFill>
                  </a:rPr>
                  <a:t>Homoscedasticity</a:t>
                </a:r>
                <a:endParaRPr lang="en-US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B7BFF7-E549-7CB0-0E4A-2105B2138271}"/>
                  </a:ext>
                </a:extLst>
              </p:cNvPr>
              <p:cNvSpPr txBox="1"/>
              <p:nvPr/>
            </p:nvSpPr>
            <p:spPr>
              <a:xfrm>
                <a:off x="9945801" y="3571348"/>
                <a:ext cx="14469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60644"/>
                    </a:solidFill>
                  </a:rPr>
                  <a:t>Multicollinearity</a:t>
                </a:r>
                <a:endParaRPr lang="en-US" sz="1200" dirty="0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809C4E3-F4DD-0F87-90D8-1CF3C8D5B716}"/>
              </a:ext>
            </a:extLst>
          </p:cNvPr>
          <p:cNvSpPr txBox="1"/>
          <p:nvPr/>
        </p:nvSpPr>
        <p:spPr>
          <a:xfrm>
            <a:off x="6018963" y="5386185"/>
            <a:ext cx="5235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Performed various tests to check if linearity assumptions 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assumptions except multicollinearity assumption hold true for the used data.</a:t>
            </a:r>
          </a:p>
        </p:txBody>
      </p:sp>
    </p:spTree>
    <p:extLst>
      <p:ext uri="{BB962C8B-B14F-4D97-AF65-F5344CB8AC3E}">
        <p14:creationId xmlns:p14="http://schemas.microsoft.com/office/powerpoint/2010/main" val="161072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11973</TotalTime>
  <Words>801</Words>
  <Application>Microsoft Office PowerPoint</Application>
  <PresentationFormat>Widescreen</PresentationFormat>
  <Paragraphs>136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Natoo, Purva</dc:creator>
  <cp:lastModifiedBy>67109</cp:lastModifiedBy>
  <cp:revision>17</cp:revision>
  <dcterms:created xsi:type="dcterms:W3CDTF">2022-10-13T02:10:11Z</dcterms:created>
  <dcterms:modified xsi:type="dcterms:W3CDTF">2022-11-22T01:17:23Z</dcterms:modified>
</cp:coreProperties>
</file>