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016" autoAdjust="0"/>
    <p:restoredTop sz="94660"/>
  </p:normalViewPr>
  <p:slideViewPr>
    <p:cSldViewPr snapToGrid="0">
      <p:cViewPr varScale="1">
        <p:scale>
          <a:sx n="71" d="100"/>
          <a:sy n="71" d="100"/>
        </p:scale>
        <p:origin x="-1368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FC60-2365-4444-BFFC-5494F6CF2FFF}" type="datetimeFigureOut">
              <a:rPr lang="en-IN" smtClean="0"/>
              <a:pPr/>
              <a:t>25-07-2025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7562-4144-4774-824B-08E01E261D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FC60-2365-4444-BFFC-5494F6CF2FFF}" type="datetimeFigureOut">
              <a:rPr lang="en-IN" smtClean="0"/>
              <a:pPr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7562-4144-4774-824B-08E01E261D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FC60-2365-4444-BFFC-5494F6CF2FFF}" type="datetimeFigureOut">
              <a:rPr lang="en-IN" smtClean="0"/>
              <a:pPr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7562-4144-4774-824B-08E01E261D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FC60-2365-4444-BFFC-5494F6CF2FFF}" type="datetimeFigureOut">
              <a:rPr lang="en-IN" smtClean="0"/>
              <a:pPr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7562-4144-4774-824B-08E01E261D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FC60-2365-4444-BFFC-5494F6CF2FFF}" type="datetimeFigureOut">
              <a:rPr lang="en-IN" smtClean="0"/>
              <a:pPr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7562-4144-4774-824B-08E01E261D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FC60-2365-4444-BFFC-5494F6CF2FFF}" type="datetimeFigureOut">
              <a:rPr lang="en-IN" smtClean="0"/>
              <a:pPr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7562-4144-4774-824B-08E01E261D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FC60-2365-4444-BFFC-5494F6CF2FFF}" type="datetimeFigureOut">
              <a:rPr lang="en-IN" smtClean="0"/>
              <a:pPr/>
              <a:t>25-07-2025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7562-4144-4774-824B-08E01E261D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FC60-2365-4444-BFFC-5494F6CF2FFF}" type="datetimeFigureOut">
              <a:rPr lang="en-IN" smtClean="0"/>
              <a:pPr/>
              <a:t>25-07-2025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7562-4144-4774-824B-08E01E261D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FC60-2365-4444-BFFC-5494F6CF2FFF}" type="datetimeFigureOut">
              <a:rPr lang="en-IN" smtClean="0"/>
              <a:pPr/>
              <a:t>25-07-2025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7562-4144-4774-824B-08E01E261D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FC60-2365-4444-BFFC-5494F6CF2FFF}" type="datetimeFigureOut">
              <a:rPr lang="en-IN" smtClean="0"/>
              <a:pPr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B7562-4144-4774-824B-08E01E261DF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8FC60-2365-4444-BFFC-5494F6CF2FFF}" type="datetimeFigureOut">
              <a:rPr lang="en-IN" smtClean="0"/>
              <a:pPr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8F1B7562-4144-4774-824B-08E01E261DF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018FC60-2365-4444-BFFC-5494F6CF2FFF}" type="datetimeFigureOut">
              <a:rPr lang="en-IN" smtClean="0"/>
              <a:pPr/>
              <a:t>25-07-2025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F1B7562-4144-4774-824B-08E01E261DF1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F59519-BD11-9D19-A75A-5D3E1B4A4C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5000" dirty="0"/>
              <a:t/>
            </a:r>
            <a:br>
              <a:rPr lang="en-IN" sz="5000" dirty="0"/>
            </a:br>
            <a:r>
              <a:rPr lang="en-IN" sz="5000" dirty="0"/>
              <a:t/>
            </a:r>
            <a:br>
              <a:rPr lang="en-IN" sz="5000" dirty="0"/>
            </a:br>
            <a:r>
              <a:rPr lang="en-IN" sz="5000" dirty="0"/>
              <a:t/>
            </a:r>
            <a:br>
              <a:rPr lang="en-IN" sz="5000" dirty="0"/>
            </a:br>
            <a:r>
              <a:rPr lang="en-IN" sz="3300" dirty="0" smtClean="0"/>
              <a:t>  </a:t>
            </a:r>
            <a:r>
              <a:rPr lang="en-IN" sz="3300" dirty="0"/>
              <a:t>PROJECT </a:t>
            </a:r>
            <a:br>
              <a:rPr lang="en-IN" sz="3300" dirty="0"/>
            </a:br>
            <a:r>
              <a:rPr lang="en-US" sz="3300" dirty="0"/>
              <a:t>Local Area Unemployment Statistics (LAUS)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F69B29B-9F52-0576-3ECC-2BF7B51086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IN" dirty="0" err="1" smtClean="0"/>
              <a:t>Sriram</a:t>
            </a:r>
            <a:r>
              <a:rPr lang="en-IN" dirty="0" smtClean="0"/>
              <a:t> </a:t>
            </a:r>
            <a:r>
              <a:rPr lang="en-IN" dirty="0" err="1" smtClean="0"/>
              <a:t>Pulipaka</a:t>
            </a:r>
            <a:endParaRPr lang="en-IN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33821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025544C-C483-03C7-1E25-0D7373AD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ANOVA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C87520-1988-4409-AD94-087493217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19" y="1161584"/>
            <a:ext cx="10515600" cy="4351338"/>
          </a:xfrm>
        </p:spPr>
        <p:txBody>
          <a:bodyPr/>
          <a:lstStyle/>
          <a:p>
            <a:r>
              <a:rPr lang="en-US" dirty="0"/>
              <a:t>Yearly Variation in Unemployment Rates (ANOVA)</a:t>
            </a:r>
          </a:p>
          <a:p>
            <a:endParaRPr lang="en-US" dirty="0"/>
          </a:p>
          <a:p>
            <a:r>
              <a:rPr lang="en-US" dirty="0"/>
              <a:t>Result:</a:t>
            </a:r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xmlns="" id="{5D32817D-F79D-B22B-ED71-B27C83A64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66468" y="2421241"/>
            <a:ext cx="8476009" cy="190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84287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6F27AA-A8DF-3FFD-91A3-B73EA04B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Chi-square Tests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A6EC03-E520-B26B-8B8B-A275D883A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90" y="1124289"/>
            <a:ext cx="10515600" cy="4351338"/>
          </a:xfrm>
        </p:spPr>
        <p:txBody>
          <a:bodyPr/>
          <a:lstStyle/>
          <a:p>
            <a:r>
              <a:rPr lang="en-IN" dirty="0"/>
              <a:t>Association Between Categorical Variables</a:t>
            </a:r>
          </a:p>
          <a:p>
            <a:r>
              <a:rPr lang="en-IN" dirty="0"/>
              <a:t>Example 1: Test b/w Area and Status</a:t>
            </a:r>
          </a:p>
          <a:p>
            <a:r>
              <a:rPr lang="en-IN" dirty="0"/>
              <a:t>Result: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xmlns="" id="{2E632390-5670-1741-A682-DF6245BEF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7550" y="2248019"/>
            <a:ext cx="5573864" cy="168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03173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048F302-714E-90D5-71D9-D7A509669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9614"/>
            <a:ext cx="10515600" cy="5787349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IN" dirty="0"/>
              <a:t>Test b/w Seasonally and Status</a:t>
            </a:r>
          </a:p>
          <a:p>
            <a:r>
              <a:rPr lang="en-IN" dirty="0"/>
              <a:t>Result: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computer code with black text&#10;&#10;Description automatically generated">
            <a:extLst>
              <a:ext uri="{FF2B5EF4-FFF2-40B4-BE49-F238E27FC236}">
                <a16:creationId xmlns:a16="http://schemas.microsoft.com/office/drawing/2014/main" xmlns="" id="{8FE74683-F246-7132-1568-342A3C489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51210" y="1680386"/>
            <a:ext cx="7000741" cy="188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4540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A3911A-75D6-B5D6-3C0D-9BFCC3CD4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Conclusion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C43B32-07D5-3F5E-67A3-91658BE8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2181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Analysis of California's labor market unveils diverse trends. Varied regional fluctuations and nuanced relationships between labor force and unemployment rates highlight the state's economic complexity.</a:t>
            </a:r>
          </a:p>
          <a:p>
            <a:endParaRPr lang="en-US" dirty="0"/>
          </a:p>
          <a:p>
            <a:r>
              <a:rPr lang="en-US" dirty="0"/>
              <a:t>LAUS program is a way for the government to figure out how many people are working and unemployed in different areas, helping us understand the economic health of those places.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5814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8D99EA-B98B-3BCF-9271-348DA4EC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Introduction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243FD3-C4BA-4C8D-B9DC-23F0A726A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770"/>
            <a:ext cx="10515600" cy="4833193"/>
          </a:xfrm>
        </p:spPr>
        <p:txBody>
          <a:bodyPr/>
          <a:lstStyle/>
          <a:p>
            <a:r>
              <a:rPr lang="en-US" dirty="0"/>
              <a:t>The Local Area Unemployment Statistics (LAUS) program is a collaboration between the federal government and states. Its goal is to provide monthly estimates of employment and unemployment for around 7,300 areas in </a:t>
            </a:r>
            <a:r>
              <a:rPr lang="en-US" dirty="0" err="1"/>
              <a:t>california</a:t>
            </a:r>
            <a:r>
              <a:rPr lang="en-US" dirty="0"/>
              <a:t>, such as counties, cities, and metropolitan statistical areas. These estimates help us understand the local economic conditions.</a:t>
            </a:r>
          </a:p>
          <a:p>
            <a:r>
              <a:rPr lang="en-US" dirty="0"/>
              <a:t>Dataset Columns: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F4766766-898F-2FA4-08E3-3A40FA242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95" y="4307297"/>
            <a:ext cx="6692296" cy="168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43431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EE3EB-FAB4-611D-63E1-160EAB97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Data Analysis - Linear Regression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064FA1E-3412-EB3B-BA6D-36F0884E3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769" y="1253331"/>
            <a:ext cx="10515600" cy="4351338"/>
          </a:xfrm>
        </p:spPr>
        <p:txBody>
          <a:bodyPr/>
          <a:lstStyle/>
          <a:p>
            <a:r>
              <a:rPr lang="en-US" dirty="0"/>
              <a:t>" Average Unemployment by Year“</a:t>
            </a:r>
          </a:p>
          <a:p>
            <a:r>
              <a:rPr lang="en-US" dirty="0"/>
              <a:t>Plot: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Predicted data: 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1894A68-6E2D-74F2-9481-73B2A0759C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3961" y="1804610"/>
            <a:ext cx="3468915" cy="2544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F22C0FE-530A-E350-714F-4E29DD2E3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365" y="4937238"/>
            <a:ext cx="2858105" cy="156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0046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15D469-A395-0D2C-BA91-ADF10E6E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Time Series Analysis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5462F7-07DB-3A9D-40AD-F65EE40B3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40" y="116423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Unemployment Rate Over Time</a:t>
            </a:r>
          </a:p>
          <a:p>
            <a:r>
              <a:rPr lang="en-IN" dirty="0"/>
              <a:t>Plot: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Interpretation : </a:t>
            </a:r>
            <a:r>
              <a:rPr lang="en-US" dirty="0"/>
              <a:t>Time series plot with different area types distinguished. For example in 2010 , The unemployment rate is highest in sub county place.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6678934-7A8F-7E59-811D-B929A4B0002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45553" y="1756429"/>
            <a:ext cx="3830918" cy="223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0815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86A94D-7CBA-970F-5FE8-5008116CD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70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Stacked Area Charts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926AEB-1D8F-6243-5137-4CAF9DAC5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301" y="111985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Components of Labor Force Over Time</a:t>
            </a:r>
          </a:p>
          <a:p>
            <a:r>
              <a:rPr lang="en-US" dirty="0"/>
              <a:t>Stacked area chart for employment:</a:t>
            </a:r>
          </a:p>
          <a:p>
            <a:r>
              <a:rPr lang="en-US" dirty="0"/>
              <a:t>Plot: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Interpretation:  Over Time, Employment rate is increasing.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E966A32-DB33-2CF6-74BF-01004DDEE08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55171" y="1983625"/>
            <a:ext cx="4177315" cy="295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4615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11CB81-2607-46CD-4097-4CEB85573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075"/>
            <a:ext cx="10515600" cy="6025888"/>
          </a:xfrm>
        </p:spPr>
        <p:txBody>
          <a:bodyPr/>
          <a:lstStyle/>
          <a:p>
            <a:r>
              <a:rPr lang="en-US" dirty="0"/>
              <a:t>Stacked area chart for unemployment:</a:t>
            </a:r>
          </a:p>
          <a:p>
            <a:r>
              <a:rPr lang="en-IN" dirty="0"/>
              <a:t>Plot: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Interpretation: Over Time, Unemployment rate is showing different fluctuations.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7CDECF7C-8C19-1D1D-A0E3-DC8F1746A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85" y="1149411"/>
            <a:ext cx="5690795" cy="316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8834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20DBAB-2933-272A-611F-1EE19ECA3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Bubble Plot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6AED099-4C43-70C7-A956-0AB02C38E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2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Labor Force vs. Unemployment Rate</a:t>
            </a:r>
          </a:p>
          <a:p>
            <a:r>
              <a:rPr lang="en-US" dirty="0"/>
              <a:t>Plot: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Interpretation: State Area type has less unemployment rate and subcounty has more.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F1AAA66-A8E8-20A4-B754-8BBD5A68452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31999" y="1866139"/>
            <a:ext cx="3464077" cy="247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9473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1F3655-4F88-28BB-3866-4954C3A31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Bar Chart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9A9BB0F-D52B-286A-C524-23D37D869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503" y="115092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Total Labor Force by Area Type</a:t>
            </a:r>
          </a:p>
          <a:p>
            <a:r>
              <a:rPr lang="en-US" dirty="0"/>
              <a:t>Plot: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Interpretation:  State area type has more Labor force and Metro Division has the lowest</a:t>
            </a:r>
          </a:p>
        </p:txBody>
      </p:sp>
      <p:pic>
        <p:nvPicPr>
          <p:cNvPr id="5" name="Picture 4" descr="A graph of purple squares&#10;&#10;Description automatically generated">
            <a:extLst>
              <a:ext uri="{FF2B5EF4-FFF2-40B4-BE49-F238E27FC236}">
                <a16:creationId xmlns:a16="http://schemas.microsoft.com/office/drawing/2014/main" xmlns="" id="{AE8F7C5F-EAD1-8F86-8E1A-DD546EC2A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16444" y="1728430"/>
            <a:ext cx="6345005" cy="281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708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EE8F76-B5B7-E62B-D21A-9C542D420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öhne"/>
              </a:rPr>
              <a:t>Statistical Tests - t-test</a:t>
            </a:r>
            <a:br>
              <a:rPr lang="en-IN" b="1" i="0" dirty="0">
                <a:effectLst/>
                <a:latin typeface="Sö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5804CB-6BDE-1FC7-02E4-B79526ED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452" y="1137606"/>
            <a:ext cx="10515600" cy="4351338"/>
          </a:xfrm>
        </p:spPr>
        <p:txBody>
          <a:bodyPr/>
          <a:lstStyle/>
          <a:p>
            <a:r>
              <a:rPr lang="en-US" dirty="0"/>
              <a:t>Comparison of Unemployment Rates (t-test)</a:t>
            </a:r>
          </a:p>
          <a:p>
            <a:r>
              <a:rPr lang="en-US" dirty="0"/>
              <a:t>Result: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xmlns="" id="{3023ECE7-4576-A54A-6033-EDDDF6D62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21647" y="1690688"/>
            <a:ext cx="7187979" cy="216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33533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191</TotalTime>
  <Words>322</Words>
  <Application>Microsoft Office PowerPoint</Application>
  <PresentationFormat>Custom</PresentationFormat>
  <Paragraphs>91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     PROJECT  Local Area Unemployment Statistics (LAUS)  </vt:lpstr>
      <vt:lpstr>Introduction </vt:lpstr>
      <vt:lpstr>Data Analysis - Linear Regression </vt:lpstr>
      <vt:lpstr>Time Series Analysis </vt:lpstr>
      <vt:lpstr>Stacked Area Charts </vt:lpstr>
      <vt:lpstr>Slide 6</vt:lpstr>
      <vt:lpstr>Bubble Plot </vt:lpstr>
      <vt:lpstr>Bar Chart </vt:lpstr>
      <vt:lpstr>Statistical Tests - t-test </vt:lpstr>
      <vt:lpstr>ANOVA </vt:lpstr>
      <vt:lpstr>Chi-square Tests </vt:lpstr>
      <vt:lpstr>Slide 12</vt:lpstr>
      <vt:lpstr>Conclusion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STAT515 - FINAL PROJECT on Local Area Unemployment Statistics (LAUS)</dc:title>
  <dc:creator>dheerajakash dokuparthy</dc:creator>
  <cp:lastModifiedBy>ACER</cp:lastModifiedBy>
  <cp:revision>14</cp:revision>
  <dcterms:created xsi:type="dcterms:W3CDTF">2023-12-06T18:11:39Z</dcterms:created>
  <dcterms:modified xsi:type="dcterms:W3CDTF">2025-07-25T05:34:52Z</dcterms:modified>
</cp:coreProperties>
</file>