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0" r:id="rId3"/>
    <p:sldId id="279" r:id="rId4"/>
    <p:sldId id="264" r:id="rId5"/>
    <p:sldId id="262" r:id="rId6"/>
    <p:sldId id="266" r:id="rId7"/>
    <p:sldId id="281" r:id="rId8"/>
    <p:sldId id="285" r:id="rId9"/>
    <p:sldId id="286" r:id="rId10"/>
    <p:sldId id="268" r:id="rId11"/>
    <p:sldId id="27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0DF486-3438-A340-9F75-BB86BE289D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" y="5598000"/>
            <a:ext cx="4567498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605660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" y="198582"/>
            <a:ext cx="3082197" cy="1985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3050818" y="198582"/>
            <a:ext cx="3047061" cy="1985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6097879" y="198582"/>
            <a:ext cx="3047061" cy="198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9144939" y="198582"/>
            <a:ext cx="3047061" cy="1985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12191999" cy="198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7115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881" y="2184400"/>
            <a:ext cx="5542713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6154" y="1396192"/>
            <a:ext cx="5593458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154" y="2184400"/>
            <a:ext cx="5593458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7109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7385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50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1E55829F-8847-4C2A-8DD0-690EAD78E53F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2D4160-4A25-214B-B0DD-33C1D7760F8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FFB46B-498F-AE4A-B9A7-4C6AB5B81AA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7A2065-ED1B-724B-9396-45C1760E61EB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3DEAB-7BCF-4A44-8C12-F5B4318DA82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30BD48-AC82-AD43-8C23-93AE5272CAC7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26E371-D75A-604E-88BB-90AFCE90362A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31152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0071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93007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93007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0400" y="2420360"/>
            <a:ext cx="108712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93007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9AFB0B-41DD-F947-A857-F70C3043CB58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6CD61E-7E92-D14D-9C2B-ACA64B9951C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D0C72E-2BBA-454D-BD97-AC183A643FB8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A61640-FDAF-4345-8014-B6E2CE4F600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4264D-D990-F44D-9800-EA8DF5CA5159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6356CE-4984-C84D-82AE-A8CF95C81E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98606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50285" y="807867"/>
            <a:ext cx="5440648" cy="54451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362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3887245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79637" y="6335309"/>
            <a:ext cx="1016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4943" y="2409026"/>
            <a:ext cx="4950694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36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436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5436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DF50DA-7B18-354A-ADC8-AE0388894B36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0A8D4-6A5A-154F-B1A1-1EFA9143C0D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BD13B1-A03B-334C-8443-736D9DCC4D2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E77912-2640-D24A-B1C4-A778B4DEDB3F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43BB98-0911-ED45-99DF-3136DA24B6D5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DE1CE2-C376-9C45-BAD5-76783368CF28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58195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9E5936-8DDE-404C-8287-66CA0AC7109D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89031-6A5B-9449-87D7-7C5CDDC88BC8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F6C75A-9108-CA4F-8B66-B6CECA99FEA2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CF4384-BA6E-6245-8D88-99ED543B1D4E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6C63DE-AB2B-974A-A8EC-EA2603B292F2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2A04B-66A2-9349-97DE-C751FF6560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88112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F584D0-0125-DD43-839D-88959E97F904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5CBA6-CECB-7248-880F-540A646F768D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497680-B31E-0E4C-B43C-A3D9D08A4D9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6DF40-54B9-3B43-AE5C-98DAA975F99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60022-B720-0147-9D04-01AA504D701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E8E639-BFC3-EE48-B3BA-F70F153789ED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089154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670234-9DB2-424E-8823-6A9DA1AF548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A2F90-2B7E-6F47-8B0A-F3C4FF1C9A5E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27351F-0FF7-514A-8571-9BFEC244FE4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8888C3-9E25-4646-9D2D-E0F0EF3A8D49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11E38F-B04A-1742-90E3-F0CA0679C756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ED03F5-8D14-604E-AF5A-BBD1209FB81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8426098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5" y="4581236"/>
            <a:ext cx="10877550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5D660D7-90CE-4513-A3CE-C070B9421917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F22C7D-C1E2-3043-B369-F9AA670BF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7" y="985586"/>
            <a:ext cx="6096144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9769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BE1A07C-8552-0542-9BF7-2A6100634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" y="5598000"/>
            <a:ext cx="456749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11834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4682836"/>
            <a:ext cx="10725150" cy="1559782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80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11/28/22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8" y="985586"/>
            <a:ext cx="6096144" cy="40752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940681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5D660D7-90CE-4513-A3CE-C070B9421917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E1138C-7163-9A4A-A564-778DB5FD9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9222D-1DFB-B94F-A392-6FB5C5B244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AB13A6-01B3-1349-A6AD-A8DCEA6BDA15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457A8D-1152-354E-8405-E7836A69DB98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6C2F31-E470-6645-AE27-62977010A974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072F41-1CDC-9A4B-83F9-B151523E9C1C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9C2FE9-5C87-5445-A800-5C3665B8FE49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3FE15A-B47A-1D41-B98B-5F1FD8269627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CB9D5B6-576E-A84E-B496-E9FDEC47AB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8" y="805093"/>
            <a:ext cx="6096144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4821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11/28/22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8" y="799131"/>
            <a:ext cx="6096144" cy="40752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7C4EF9-A5C2-5947-9C94-BD3C8A011B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13A5EE-7ACD-F44B-B9D4-9E14E16B8E1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22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7842B6A-813C-FA45-B88D-CE413A77FF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" y="5598000"/>
            <a:ext cx="4567499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254931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78441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0F173A6-3ACA-4942-AF2C-D0B120EE61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" y="5598000"/>
            <a:ext cx="456749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230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387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07696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908224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08752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4737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2" y="1709738"/>
            <a:ext cx="9399507" cy="2852737"/>
          </a:xfrm>
        </p:spPr>
        <p:txBody>
          <a:bodyPr anchor="b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750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521" y="3228200"/>
            <a:ext cx="8770620" cy="1212056"/>
          </a:xfrm>
        </p:spPr>
        <p:txBody>
          <a:bodyPr anchor="b">
            <a:noAutofit/>
          </a:bodyPr>
          <a:lstStyle>
            <a:lvl1pPr algn="l">
              <a:defRPr sz="4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60521" y="4448086"/>
            <a:ext cx="8770620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2EFF9E2-52BD-4C8D-9C57-79F661DB94A1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83641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7189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D18FC7-EB3D-A142-853C-7A6BC4BDE92C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02" y="5990481"/>
            <a:ext cx="3262499" cy="90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802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Feature Selection Using Genetic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083" y="3474341"/>
            <a:ext cx="5486243" cy="1550505"/>
          </a:xfrm>
        </p:spPr>
        <p:txBody>
          <a:bodyPr>
            <a:noAutofit/>
          </a:bodyPr>
          <a:lstStyle/>
          <a:p>
            <a:r>
              <a:rPr lang="en-US" sz="1600" b="1" cap="all" spc="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ECE750 - Project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cap="all" spc="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Sriram Ranganathan (20986334)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C0DE6E-5973-4957-8856-229BF723A2FC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11/28/22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D4E62-0F6E-4242-ACD3-E33F868D27C9}"/>
              </a:ext>
            </a:extLst>
          </p:cNvPr>
          <p:cNvSpPr txBox="1"/>
          <p:nvPr/>
        </p:nvSpPr>
        <p:spPr>
          <a:xfrm>
            <a:off x="3048000" y="3246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Record Slide Show</a:t>
            </a:r>
          </a:p>
        </p:txBody>
      </p:sp>
    </p:spTree>
    <p:extLst>
      <p:ext uri="{BB962C8B-B14F-4D97-AF65-F5344CB8AC3E}">
        <p14:creationId xmlns:p14="http://schemas.microsoft.com/office/powerpoint/2010/main" val="3772337221"/>
      </p:ext>
    </p:extLst>
  </p:cSld>
  <p:clrMapOvr>
    <a:masterClrMapping/>
  </p:clrMapOvr>
  <p:transition spd="slow" advTm="8619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A33BA1B-174B-4F47-90F7-A2F0435A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Generational Movement of Solutions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5F9251C-CEE6-F14E-B6B3-08A7AC01B767}"/>
              </a:ext>
            </a:extLst>
          </p:cNvPr>
          <p:cNvSpPr txBox="1">
            <a:spLocks/>
          </p:cNvSpPr>
          <p:nvPr/>
        </p:nvSpPr>
        <p:spPr>
          <a:xfrm>
            <a:off x="361483" y="6335309"/>
            <a:ext cx="5226517" cy="2503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Feature Selection Using Genetic Algorithm</a:t>
            </a:r>
          </a:p>
        </p:txBody>
      </p:sp>
      <p:pic>
        <p:nvPicPr>
          <p:cNvPr id="12" name="Generations.mp4" descr="Generations.mp4">
            <a:hlinkClick r:id="" action="ppaction://media"/>
            <a:extLst>
              <a:ext uri="{FF2B5EF4-FFF2-40B4-BE49-F238E27FC236}">
                <a16:creationId xmlns:a16="http://schemas.microsoft.com/office/drawing/2014/main" id="{21544DC1-DF47-164A-B3E8-FF97F32C9ED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56897" y="1330035"/>
            <a:ext cx="8775700" cy="493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78559"/>
      </p:ext>
    </p:extLst>
  </p:cSld>
  <p:clrMapOvr>
    <a:masterClrMapping/>
  </p:clrMapOvr>
  <p:transition spd="slow" advTm="9372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Conclusion			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11177152" cy="459047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Variation in population size corresponds to how wide wide the search space is.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Higher the number of generations higher the possibility attaining the global minima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Better performance for problem with large solution space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Quicker convergence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4B4C00-892D-F14B-9E69-F69791294E8E}"/>
              </a:ext>
            </a:extLst>
          </p:cNvPr>
          <p:cNvSpPr txBox="1">
            <a:spLocks/>
          </p:cNvSpPr>
          <p:nvPr/>
        </p:nvSpPr>
        <p:spPr>
          <a:xfrm>
            <a:off x="361483" y="6316438"/>
            <a:ext cx="5226517" cy="2503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Feature Selection Using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15012916"/>
      </p:ext>
    </p:extLst>
  </p:cSld>
  <p:clrMapOvr>
    <a:masterClrMapping/>
  </p:clrMapOvr>
  <p:transition spd="slow" advTm="61902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64659"/>
      </p:ext>
    </p:extLst>
  </p:cSld>
  <p:clrMapOvr>
    <a:masterClrMapping/>
  </p:clrMapOvr>
  <p:transition spd="slow" advTm="2935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66C6-0AF2-F623-B5E4-DC4E1780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DF2A-3B70-611E-F34D-200D1CCA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Every biological evolution is based on Survival of the fittest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In nature evolution may result in generations that are better than the previous generations.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What if we extend the same to finding the optimal solution?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Feature selection is the process of reducing the size of the feature vector (removing redundant features)</a:t>
            </a: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C0D20-0A52-5306-0E03-2ADB0867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Feature Selection Using Genetic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8A369-DD92-486B-095B-B9806456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96655"/>
      </p:ext>
    </p:extLst>
  </p:cSld>
  <p:clrMapOvr>
    <a:masterClrMapping/>
  </p:clrMapOvr>
  <p:transition spd="slow" advTm="33951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FB92-8AD5-F8B7-ACB6-92E398BE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Why Genetic Algorithm?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4D6C5-B6A8-1521-2263-5E3D82018F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59882" y="1413164"/>
                <a:ext cx="5586855" cy="45904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Feature selection is an NP Hard search problem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9.7133445×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83</m:t>
                        </m:r>
                      </m:sup>
                    </m:sSup>
                  </m:oMath>
                </a14:m>
                <a:r>
                  <a:rPr lang="en-IN" dirty="0">
                    <a:effectLst/>
                  </a:rPr>
                  <a:t>  possibilities for 279 Features</a:t>
                </a:r>
                <a:endParaRPr lang="en-US" dirty="0"/>
              </a:p>
              <a:p>
                <a:r>
                  <a:rPr lang="en-US" dirty="0"/>
                  <a:t>Genetic Algorithm doesn’t guarantee global minima convergence but many local minima solutions</a:t>
                </a:r>
              </a:p>
              <a:p>
                <a:r>
                  <a:rPr lang="en-US" dirty="0"/>
                  <a:t>Quick convergence compared to other optimization techniques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4D6C5-B6A8-1521-2263-5E3D82018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9882" y="1413164"/>
                <a:ext cx="5586855" cy="4590472"/>
              </a:xfrm>
              <a:blipFill>
                <a:blip r:embed="rId2"/>
                <a:stretch>
                  <a:fillRect l="-1134" t="-1105" r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ED505-6473-2DB2-8F33-6635614B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26" name="Picture 2" descr="What is a Genetic Algorithm? - Generative Design Primer">
            <a:extLst>
              <a:ext uri="{FF2B5EF4-FFF2-40B4-BE49-F238E27FC236}">
                <a16:creationId xmlns:a16="http://schemas.microsoft.com/office/drawing/2014/main" id="{0B454E68-053E-0443-BB5C-9A42AC2FD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672" y="1608858"/>
            <a:ext cx="4266128" cy="32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15AD9E5-9EF4-ED42-A427-5FC02F78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/>
          <a:lstStyle/>
          <a:p>
            <a:r>
              <a:rPr lang="en-US" dirty="0"/>
              <a:t>Feature Selection Using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329935255"/>
      </p:ext>
    </p:extLst>
  </p:cSld>
  <p:clrMapOvr>
    <a:masterClrMapping/>
  </p:clrMapOvr>
  <p:transition spd="slow" advTm="41318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Dataset and Initial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288157-0F5E-E044-B508-65398062D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69472"/>
              </p:ext>
            </p:extLst>
          </p:nvPr>
        </p:nvGraphicFramePr>
        <p:xfrm>
          <a:off x="259883" y="1674085"/>
          <a:ext cx="6212169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421">
                  <a:extLst>
                    <a:ext uri="{9D8B030D-6E8A-4147-A177-3AD203B41FA5}">
                      <a16:colId xmlns:a16="http://schemas.microsoft.com/office/drawing/2014/main" val="1508409313"/>
                    </a:ext>
                  </a:extLst>
                </a:gridCol>
                <a:gridCol w="986323">
                  <a:extLst>
                    <a:ext uri="{9D8B030D-6E8A-4147-A177-3AD203B41FA5}">
                      <a16:colId xmlns:a16="http://schemas.microsoft.com/office/drawing/2014/main" val="2296328494"/>
                    </a:ext>
                  </a:extLst>
                </a:gridCol>
                <a:gridCol w="1031097">
                  <a:extLst>
                    <a:ext uri="{9D8B030D-6E8A-4147-A177-3AD203B41FA5}">
                      <a16:colId xmlns:a16="http://schemas.microsoft.com/office/drawing/2014/main" val="3883910506"/>
                    </a:ext>
                  </a:extLst>
                </a:gridCol>
                <a:gridCol w="1243457">
                  <a:extLst>
                    <a:ext uri="{9D8B030D-6E8A-4147-A177-3AD203B41FA5}">
                      <a16:colId xmlns:a16="http://schemas.microsoft.com/office/drawing/2014/main" val="1606689562"/>
                    </a:ext>
                  </a:extLst>
                </a:gridCol>
                <a:gridCol w="772683">
                  <a:extLst>
                    <a:ext uri="{9D8B030D-6E8A-4147-A177-3AD203B41FA5}">
                      <a16:colId xmlns:a16="http://schemas.microsoft.com/office/drawing/2014/main" val="3262801146"/>
                    </a:ext>
                  </a:extLst>
                </a:gridCol>
                <a:gridCol w="1013188">
                  <a:extLst>
                    <a:ext uri="{9D8B030D-6E8A-4147-A177-3AD203B41FA5}">
                      <a16:colId xmlns:a16="http://schemas.microsoft.com/office/drawing/2014/main" val="3371222098"/>
                    </a:ext>
                  </a:extLst>
                </a:gridCol>
              </a:tblGrid>
              <a:tr h="87746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Dataset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No. of instances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No. of attributes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ML task type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No. of Output classes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Type of Classifier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323685"/>
                  </a:ext>
                </a:extLst>
              </a:tr>
              <a:tr h="292489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Arrythmia</a:t>
                      </a:r>
                      <a:r>
                        <a:rPr lang="en-US" sz="1400" baseline="3000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[17]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452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279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Classification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>
                          <a:effectLst/>
                        </a:rPr>
                        <a:t>13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SVM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736096"/>
                  </a:ext>
                </a:extLst>
              </a:tr>
              <a:tr h="877466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Breast Cancer Wisconsin (Diagnostic) [18]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569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Classification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Random Forest Classifier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906095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White Wine quality [19]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4898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11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Classification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effectLst/>
                        </a:rPr>
                        <a:t>7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Random Forest Classifier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2503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717B9B-BB08-E54E-A794-0F8867577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65453"/>
              </p:ext>
            </p:extLst>
          </p:nvPr>
        </p:nvGraphicFramePr>
        <p:xfrm>
          <a:off x="6785113" y="1733827"/>
          <a:ext cx="5166796" cy="3390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3219">
                  <a:extLst>
                    <a:ext uri="{9D8B030D-6E8A-4147-A177-3AD203B41FA5}">
                      <a16:colId xmlns:a16="http://schemas.microsoft.com/office/drawing/2014/main" val="118698756"/>
                    </a:ext>
                  </a:extLst>
                </a:gridCol>
                <a:gridCol w="1102871">
                  <a:extLst>
                    <a:ext uri="{9D8B030D-6E8A-4147-A177-3AD203B41FA5}">
                      <a16:colId xmlns:a16="http://schemas.microsoft.com/office/drawing/2014/main" val="1478147417"/>
                    </a:ext>
                  </a:extLst>
                </a:gridCol>
                <a:gridCol w="1840675">
                  <a:extLst>
                    <a:ext uri="{9D8B030D-6E8A-4147-A177-3AD203B41FA5}">
                      <a16:colId xmlns:a16="http://schemas.microsoft.com/office/drawing/2014/main" val="137208964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207889884"/>
                    </a:ext>
                  </a:extLst>
                </a:gridCol>
              </a:tblGrid>
              <a:tr h="90409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Dataset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Validation Accuracy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Hyperparameters 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Type of Classifier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273974"/>
                  </a:ext>
                </a:extLst>
              </a:tr>
              <a:tr h="678069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Arrythmia</a:t>
                      </a:r>
                      <a:r>
                        <a:rPr lang="en-US" sz="1400" baseline="300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[17]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72.52%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Kernel: Polynomial</a:t>
                      </a:r>
                      <a:endParaRPr lang="en-IN" sz="1400" dirty="0">
                        <a:effectLst/>
                      </a:endParaRPr>
                    </a:p>
                    <a:p>
                      <a:pPr algn="just"/>
                      <a:r>
                        <a:rPr lang="en-US" sz="1400" dirty="0">
                          <a:effectLst/>
                        </a:rPr>
                        <a:t>Regularization: 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SVM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637526"/>
                  </a:ext>
                </a:extLst>
              </a:tr>
              <a:tr h="904092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Breast Cancer Wisconsin [18]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93.8%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Maximum depth: 50</a:t>
                      </a:r>
                      <a:endParaRPr lang="en-IN" sz="1400" dirty="0">
                        <a:effectLst/>
                      </a:endParaRPr>
                    </a:p>
                    <a:p>
                      <a:pPr algn="just"/>
                      <a:r>
                        <a:rPr lang="en-US" sz="1400" dirty="0">
                          <a:effectLst/>
                        </a:rPr>
                        <a:t>Estimators: 200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Random Forest Classifier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9586024"/>
                  </a:ext>
                </a:extLst>
              </a:tr>
              <a:tr h="904092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effectLst/>
                        </a:rPr>
                        <a:t>White Wine quality</a:t>
                      </a:r>
                      <a:r>
                        <a:rPr lang="en-US" sz="1400" baseline="3000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[19]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68.57%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Maximum depth: 50</a:t>
                      </a:r>
                      <a:endParaRPr lang="en-IN" sz="1400" dirty="0">
                        <a:effectLst/>
                      </a:endParaRPr>
                    </a:p>
                    <a:p>
                      <a:pPr algn="just"/>
                      <a:r>
                        <a:rPr lang="en-US" sz="1400" dirty="0">
                          <a:effectLst/>
                        </a:rPr>
                        <a:t>Estimators: 200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</a:rPr>
                        <a:t>Random Forest Classifier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661184"/>
                  </a:ext>
                </a:extLst>
              </a:tr>
            </a:tbl>
          </a:graphicData>
        </a:graphic>
      </p:graphicFrame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489C956-77D7-384D-9D52-E9E357DF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/>
          <a:lstStyle/>
          <a:p>
            <a:r>
              <a:rPr lang="en-US" dirty="0"/>
              <a:t>Feature Selection Using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552633607"/>
      </p:ext>
    </p:extLst>
  </p:cSld>
  <p:clrMapOvr>
    <a:masterClrMapping/>
  </p:clrMapOvr>
  <p:transition spd="slow" advTm="59419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 err="1"/>
              <a:t>Methodolgy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F709E6B-719E-BD40-9EED-70C709C1A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5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6" y="1709420"/>
            <a:ext cx="9844643" cy="4287142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87F9247-6120-D04C-8B42-F86DD4B8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/>
          <a:lstStyle/>
          <a:p>
            <a:r>
              <a:rPr lang="en-US" dirty="0"/>
              <a:t>Feature Selection Using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1639034453"/>
      </p:ext>
    </p:extLst>
  </p:cSld>
  <p:clrMapOvr>
    <a:masterClrMapping/>
  </p:clrMapOvr>
  <p:transition spd="slow" advTm="22134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5588000" y="6335309"/>
            <a:ext cx="1016000" cy="250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spc="50" baseline="0"/>
              <a:t>Hyper Parameter setting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ACA419-86AC-534C-9492-A82667A6B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06177"/>
              </p:ext>
            </p:extLst>
          </p:nvPr>
        </p:nvGraphicFramePr>
        <p:xfrm>
          <a:off x="259882" y="1515967"/>
          <a:ext cx="11569730" cy="4702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2627">
                  <a:extLst>
                    <a:ext uri="{9D8B030D-6E8A-4147-A177-3AD203B41FA5}">
                      <a16:colId xmlns:a16="http://schemas.microsoft.com/office/drawing/2014/main" val="1058906771"/>
                    </a:ext>
                  </a:extLst>
                </a:gridCol>
                <a:gridCol w="2168897">
                  <a:extLst>
                    <a:ext uri="{9D8B030D-6E8A-4147-A177-3AD203B41FA5}">
                      <a16:colId xmlns:a16="http://schemas.microsoft.com/office/drawing/2014/main" val="1967108210"/>
                    </a:ext>
                  </a:extLst>
                </a:gridCol>
                <a:gridCol w="1937708">
                  <a:extLst>
                    <a:ext uri="{9D8B030D-6E8A-4147-A177-3AD203B41FA5}">
                      <a16:colId xmlns:a16="http://schemas.microsoft.com/office/drawing/2014/main" val="1424800109"/>
                    </a:ext>
                  </a:extLst>
                </a:gridCol>
                <a:gridCol w="3380498">
                  <a:extLst>
                    <a:ext uri="{9D8B030D-6E8A-4147-A177-3AD203B41FA5}">
                      <a16:colId xmlns:a16="http://schemas.microsoft.com/office/drawing/2014/main" val="3948110589"/>
                    </a:ext>
                  </a:extLst>
                </a:gridCol>
              </a:tblGrid>
              <a:tr h="920647"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Hyper-parameter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Arrythmia</a:t>
                      </a:r>
                      <a:r>
                        <a:rPr lang="en-US" sz="2700" baseline="30000">
                          <a:effectLst/>
                        </a:rPr>
                        <a:t> 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Breast Cancer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White Wine quality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extLst>
                  <a:ext uri="{0D108BD9-81ED-4DB2-BD59-A6C34878D82A}">
                    <a16:rowId xmlns:a16="http://schemas.microsoft.com/office/drawing/2014/main" val="3225632228"/>
                  </a:ext>
                </a:extLst>
              </a:tr>
              <a:tr h="509644"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Crossover Probability 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0.9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 dirty="0">
                          <a:effectLst/>
                        </a:rPr>
                        <a:t>0.9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0.9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extLst>
                  <a:ext uri="{0D108BD9-81ED-4DB2-BD59-A6C34878D82A}">
                    <a16:rowId xmlns:a16="http://schemas.microsoft.com/office/drawing/2014/main" val="1712714000"/>
                  </a:ext>
                </a:extLst>
              </a:tr>
              <a:tr h="509644"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Mutation rate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0.01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0.01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0.01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extLst>
                  <a:ext uri="{0D108BD9-81ED-4DB2-BD59-A6C34878D82A}">
                    <a16:rowId xmlns:a16="http://schemas.microsoft.com/office/drawing/2014/main" val="2026955203"/>
                  </a:ext>
                </a:extLst>
              </a:tr>
              <a:tr h="509644"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Population size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50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20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10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extLst>
                  <a:ext uri="{0D108BD9-81ED-4DB2-BD59-A6C34878D82A}">
                    <a16:rowId xmlns:a16="http://schemas.microsoft.com/office/drawing/2014/main" val="304582637"/>
                  </a:ext>
                </a:extLst>
              </a:tr>
              <a:tr h="509644"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Mating pool 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700">
                          <a:effectLst/>
                        </a:rPr>
                        <a:t>25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700">
                          <a:effectLst/>
                        </a:rPr>
                        <a:t>10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700">
                          <a:effectLst/>
                        </a:rPr>
                        <a:t>5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extLst>
                  <a:ext uri="{0D108BD9-81ED-4DB2-BD59-A6C34878D82A}">
                    <a16:rowId xmlns:a16="http://schemas.microsoft.com/office/drawing/2014/main" val="1119316408"/>
                  </a:ext>
                </a:extLst>
              </a:tr>
              <a:tr h="920647">
                <a:tc>
                  <a:txBody>
                    <a:bodyPr/>
                    <a:lstStyle/>
                    <a:p>
                      <a:pPr algn="just"/>
                      <a:r>
                        <a:rPr lang="en-US" sz="2700" dirty="0">
                          <a:effectLst/>
                        </a:rPr>
                        <a:t>Type of fitness evaluator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700">
                          <a:effectLst/>
                        </a:rPr>
                        <a:t>SVM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700">
                          <a:effectLst/>
                        </a:rPr>
                        <a:t>Random forest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700">
                          <a:effectLst/>
                        </a:rPr>
                        <a:t>Random forest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extLst>
                  <a:ext uri="{0D108BD9-81ED-4DB2-BD59-A6C34878D82A}">
                    <a16:rowId xmlns:a16="http://schemas.microsoft.com/office/drawing/2014/main" val="3618949240"/>
                  </a:ext>
                </a:extLst>
              </a:tr>
              <a:tr h="509644">
                <a:tc>
                  <a:txBody>
                    <a:bodyPr/>
                    <a:lstStyle/>
                    <a:p>
                      <a:pPr algn="just"/>
                      <a:r>
                        <a:rPr lang="en-US" sz="2700">
                          <a:effectLst/>
                        </a:rPr>
                        <a:t>Total generation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700">
                          <a:effectLst/>
                        </a:rPr>
                        <a:t>100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700">
                          <a:effectLst/>
                        </a:rPr>
                        <a:t>100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700" dirty="0">
                          <a:effectLst/>
                        </a:rPr>
                        <a:t>20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951" marR="184951" marT="0" marB="0"/>
                </a:tc>
                <a:extLst>
                  <a:ext uri="{0D108BD9-81ED-4DB2-BD59-A6C34878D82A}">
                    <a16:rowId xmlns:a16="http://schemas.microsoft.com/office/drawing/2014/main" val="421492202"/>
                  </a:ext>
                </a:extLst>
              </a:tr>
            </a:tbl>
          </a:graphicData>
        </a:graphic>
      </p:graphicFrame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1726888B-1622-2848-95CC-3F192D8E6910}"/>
              </a:ext>
            </a:extLst>
          </p:cNvPr>
          <p:cNvSpPr txBox="1">
            <a:spLocks/>
          </p:cNvSpPr>
          <p:nvPr/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Feature Selection Using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2292809678"/>
      </p:ext>
    </p:extLst>
  </p:cSld>
  <p:clrMapOvr>
    <a:masterClrMapping/>
  </p:clrMapOvr>
  <p:transition spd="slow" advTm="56450">
    <p:push dir="u"/>
  </p:transition>
  <p:extLst>
    <p:ext uri="{3A86A75C-4F4B-4683-9AE1-C65F6400EC91}">
      <p14:laserTraceLst xmlns:p14="http://schemas.microsoft.com/office/powerpoint/2010/main">
        <p14:tracePtLst>
          <p14:tracePt t="1651" x="1871663" y="5003800"/>
          <p14:tracePt t="1983" x="2751138" y="6789738"/>
          <p14:tracePt t="1991" x="2751138" y="6561138"/>
          <p14:tracePt t="1999" x="2751138" y="6299200"/>
          <p14:tracePt t="2006" x="2844800" y="5884863"/>
          <p14:tracePt t="2016" x="2963863" y="5545138"/>
          <p14:tracePt t="2022" x="3030538" y="5402263"/>
          <p14:tracePt t="2032" x="3167063" y="5113338"/>
          <p14:tracePt t="2038" x="3294063" y="4833938"/>
          <p14:tracePt t="2049" x="3421063" y="4579938"/>
          <p14:tracePt t="2055" x="3462338" y="4487863"/>
          <p14:tracePt t="2066" x="3563938" y="4318000"/>
          <p14:tracePt t="2071" x="3649663" y="4173538"/>
          <p14:tracePt t="2082" x="3700463" y="4064000"/>
          <p14:tracePt t="2088" x="3741738" y="3995738"/>
          <p14:tracePt t="2099" x="3767138" y="3954463"/>
          <p14:tracePt t="2105" x="3802063" y="3894138"/>
          <p14:tracePt t="2115" x="3843338" y="3843338"/>
          <p14:tracePt t="2121" x="3852863" y="3802063"/>
          <p14:tracePt t="2132" x="3894138" y="3767138"/>
          <p14:tracePt t="2137" x="3911600" y="3741738"/>
          <p14:tracePt t="2149" x="3929063" y="3716338"/>
          <p14:tracePt t="2154" x="3937000" y="3700463"/>
          <p14:tracePt t="2165" x="3954463" y="3675063"/>
          <p14:tracePt t="2170" x="3954463" y="3657600"/>
          <p14:tracePt t="2181" x="3962400" y="3649663"/>
          <p14:tracePt t="2201" x="3979863" y="3614738"/>
          <p14:tracePt t="2212" x="3979863" y="3606800"/>
          <p14:tracePt t="2220" x="3979863" y="3589338"/>
          <p14:tracePt t="2228" x="3979863" y="3573463"/>
          <p14:tracePt t="2237" x="3979863" y="3563938"/>
          <p14:tracePt t="2245" x="3979863" y="3548063"/>
          <p14:tracePt t="2253" x="3979863" y="3530600"/>
          <p14:tracePt t="2261" x="3995738" y="3522663"/>
          <p14:tracePt t="2269" x="3995738" y="3487738"/>
          <p14:tracePt t="2277" x="4005263" y="3479800"/>
          <p14:tracePt t="2285" x="4021138" y="3446463"/>
          <p14:tracePt t="2293" x="4038600" y="3436938"/>
          <p14:tracePt t="2302" x="4046538" y="3421063"/>
          <p14:tracePt t="2310" x="4064000" y="3421063"/>
          <p14:tracePt t="2318" x="4081463" y="3411538"/>
          <p14:tracePt t="2375" x="4046538" y="3411538"/>
          <p14:tracePt t="2384" x="4021138" y="3411538"/>
          <p14:tracePt t="2392" x="3979863" y="3411538"/>
          <p14:tracePt t="2400" x="3937000" y="3411538"/>
          <p14:tracePt t="2408" x="3894138" y="3411538"/>
          <p14:tracePt t="2417" x="3843338" y="3411538"/>
          <p14:tracePt t="2425" x="3810000" y="3411538"/>
          <p14:tracePt t="2433" x="3759200" y="3411538"/>
          <p14:tracePt t="2441" x="3716338" y="3411538"/>
          <p14:tracePt t="2450" x="3683000" y="3411538"/>
          <p14:tracePt t="2457" x="3657600" y="3395663"/>
          <p14:tracePt t="2466" x="3632200" y="3395663"/>
          <p14:tracePt t="2474" x="3606800" y="3378200"/>
          <p14:tracePt t="2482" x="3589338" y="3378200"/>
          <p14:tracePt t="2491" x="3573463" y="3370263"/>
          <p14:tracePt t="2507" x="3573463" y="3352800"/>
          <p14:tracePt t="2515" x="3573463" y="3335338"/>
          <p14:tracePt t="2778" x="3563938" y="3294063"/>
          <p14:tracePt t="2787" x="3548063" y="3268663"/>
          <p14:tracePt t="2795" x="3548063" y="3225800"/>
          <p14:tracePt t="2803" x="3530600" y="3200400"/>
          <p14:tracePt t="2811" x="3522663" y="3167063"/>
          <p14:tracePt t="2820" x="3522663" y="3132138"/>
          <p14:tracePt t="2828" x="3522663" y="3098800"/>
          <p14:tracePt t="2836" x="3505200" y="3090863"/>
          <p14:tracePt t="2844" x="3505200" y="3048000"/>
          <p14:tracePt t="2852" x="3487738" y="3014663"/>
          <p14:tracePt t="2860" x="3487738" y="2989263"/>
          <p14:tracePt t="2869" x="3487738" y="2963863"/>
          <p14:tracePt t="2877" x="3487738" y="2946400"/>
          <p14:tracePt t="2885" x="3487738" y="2928938"/>
          <p14:tracePt t="2893" x="3487738" y="2921000"/>
          <p14:tracePt t="2902" x="3479800" y="2921000"/>
          <p14:tracePt t="2910" x="3479800" y="2903538"/>
          <p14:tracePt t="2926" x="3479800" y="2887663"/>
          <p14:tracePt t="2959" x="3479800" y="2878138"/>
          <p14:tracePt t="2976" x="3479800" y="2862263"/>
          <p14:tracePt t="2992" x="3479800" y="2852738"/>
          <p14:tracePt t="3000" x="3505200" y="2852738"/>
          <p14:tracePt t="3009" x="3530600" y="2836863"/>
          <p14:tracePt t="3017" x="3573463" y="2819400"/>
          <p14:tracePt t="3025" x="3614738" y="2819400"/>
          <p14:tracePt t="3033" x="3649663" y="2819400"/>
          <p14:tracePt t="3041" x="3683000" y="2819400"/>
          <p14:tracePt t="3049" x="3725863" y="2819400"/>
          <p14:tracePt t="3058" x="3759200" y="2819400"/>
          <p14:tracePt t="3066" x="3784600" y="2819400"/>
          <p14:tracePt t="3074" x="3802063" y="2819400"/>
          <p14:tracePt t="3082" x="3810000" y="2819400"/>
          <p14:tracePt t="3107" x="3810000" y="2836863"/>
          <p14:tracePt t="3124" x="3810000" y="2852738"/>
          <p14:tracePt t="3132" x="3767138" y="2852738"/>
          <p14:tracePt t="3140" x="3725863" y="2862263"/>
          <p14:tracePt t="3148" x="3675063" y="2862263"/>
          <p14:tracePt t="3156" x="3589338" y="2878138"/>
          <p14:tracePt t="3165" x="3505200" y="2878138"/>
          <p14:tracePt t="3173" x="3403600" y="2887663"/>
          <p14:tracePt t="3182" x="3309938" y="2887663"/>
          <p14:tracePt t="3190" x="3225800" y="2887663"/>
          <p14:tracePt t="3199" x="3200400" y="2887663"/>
          <p14:tracePt t="3206" x="3141663" y="2887663"/>
          <p14:tracePt t="3216" x="3090863" y="2887663"/>
          <p14:tracePt t="3222" x="3048000" y="2887663"/>
          <p14:tracePt t="3232" x="3014663" y="2887663"/>
          <p14:tracePt t="3239" x="3005138" y="2887663"/>
          <p14:tracePt t="3249" x="2989263" y="2887663"/>
          <p14:tracePt t="3266" x="2971800" y="2887663"/>
          <p14:tracePt t="3288" x="2989263" y="2887663"/>
          <p14:tracePt t="3298" x="3014663" y="2887663"/>
          <p14:tracePt t="3304" x="3055938" y="2878138"/>
          <p14:tracePt t="3316" x="3124200" y="2878138"/>
          <p14:tracePt t="3321" x="3200400" y="2862263"/>
          <p14:tracePt t="3331" x="3268663" y="2852738"/>
          <p14:tracePt t="3337" x="3370263" y="2852738"/>
          <p14:tracePt t="3345" x="3462338" y="2852738"/>
          <p14:tracePt t="3354" x="3563938" y="2852738"/>
          <p14:tracePt t="3365" x="3649663" y="2836863"/>
          <p14:tracePt t="3370" x="3725863" y="2836863"/>
          <p14:tracePt t="3378" x="3802063" y="2836863"/>
          <p14:tracePt t="3387" x="3886200" y="2836863"/>
          <p14:tracePt t="3395" x="3954463" y="2836863"/>
          <p14:tracePt t="3403" x="4005263" y="2836863"/>
          <p14:tracePt t="3411" x="4064000" y="2836863"/>
          <p14:tracePt t="3420" x="4089400" y="2836863"/>
          <p14:tracePt t="3427" x="4148138" y="2836863"/>
          <p14:tracePt t="3436" x="4173538" y="2819400"/>
          <p14:tracePt t="3444" x="4216400" y="2819400"/>
          <p14:tracePt t="3452" x="4241800" y="2819400"/>
          <p14:tracePt t="3461" x="4275138" y="2819400"/>
          <p14:tracePt t="3469" x="4300538" y="2819400"/>
          <p14:tracePt t="3477" x="4318000" y="2819400"/>
          <p14:tracePt t="3485" x="4325938" y="2819400"/>
          <p14:tracePt t="3493" x="4343400" y="2819400"/>
          <p14:tracePt t="3502" x="4360863" y="2819400"/>
          <p14:tracePt t="3518" x="4368800" y="2819400"/>
          <p14:tracePt t="3526" x="4386263" y="2819400"/>
          <p14:tracePt t="3543" x="4402138" y="2819400"/>
          <p14:tracePt t="3559" x="4411663" y="2819400"/>
          <p14:tracePt t="3584" x="4427538" y="2819400"/>
          <p14:tracePt t="3617" x="4445000" y="2819400"/>
          <p14:tracePt t="3707" x="4427538" y="2819400"/>
          <p14:tracePt t="3715" x="4411663" y="2819400"/>
          <p14:tracePt t="3724" x="4386263" y="2819400"/>
          <p14:tracePt t="3732" x="4368800" y="2819400"/>
          <p14:tracePt t="3740" x="4325938" y="2819400"/>
          <p14:tracePt t="3749" x="4284663" y="2819400"/>
          <p14:tracePt t="3757" x="4233863" y="2819400"/>
          <p14:tracePt t="3765" x="4173538" y="2819400"/>
          <p14:tracePt t="3773" x="4106863" y="2819400"/>
          <p14:tracePt t="3782" x="4046538" y="2819400"/>
          <p14:tracePt t="3790" x="3995738" y="2819400"/>
          <p14:tracePt t="3799" x="3962400" y="2819400"/>
          <p14:tracePt t="3808" x="3868738" y="2819400"/>
          <p14:tracePt t="3815" x="3827463" y="2819400"/>
          <p14:tracePt t="3822" x="3767138" y="2819400"/>
          <p14:tracePt t="3832" x="3725863" y="2819400"/>
          <p14:tracePt t="3839" x="3675063" y="2819400"/>
          <p14:tracePt t="3850" x="3657600" y="2819400"/>
          <p14:tracePt t="3855" x="3614738" y="2819400"/>
          <p14:tracePt t="3865" x="3573463" y="2819400"/>
          <p14:tracePt t="3872" x="3548063" y="2819400"/>
          <p14:tracePt t="3882" x="3522663" y="2819400"/>
          <p14:tracePt t="3888" x="3487738" y="2819400"/>
          <p14:tracePt t="3899" x="3462338" y="2819400"/>
          <p14:tracePt t="3905" x="3446463" y="2819400"/>
          <p14:tracePt t="3916" x="3436938" y="2819400"/>
          <p14:tracePt t="3921" x="3421063" y="2819400"/>
          <p14:tracePt t="3937" x="3403600" y="2819400"/>
          <p14:tracePt t="4028" x="3403600" y="2836863"/>
          <p14:tracePt t="4069" x="3421063" y="2836863"/>
          <p14:tracePt t="4077" x="3436938" y="2836863"/>
          <p14:tracePt t="4085" x="3462338" y="2852738"/>
          <p14:tracePt t="4094" x="3487738" y="2852738"/>
          <p14:tracePt t="4102" x="3530600" y="2852738"/>
          <p14:tracePt t="4110" x="3589338" y="2852738"/>
          <p14:tracePt t="4119" x="3632200" y="2852738"/>
          <p14:tracePt t="4127" x="3683000" y="2852738"/>
          <p14:tracePt t="4135" x="3741738" y="2852738"/>
          <p14:tracePt t="4143" x="3810000" y="2852738"/>
          <p14:tracePt t="4151" x="3886200" y="2836863"/>
          <p14:tracePt t="4160" x="3954463" y="2819400"/>
          <p14:tracePt t="4168" x="4021138" y="2811463"/>
          <p14:tracePt t="4176" x="4089400" y="2794000"/>
          <p14:tracePt t="4184" x="4165600" y="2776538"/>
          <p14:tracePt t="4192" x="4191000" y="2776538"/>
          <p14:tracePt t="4201" x="4259263" y="2768600"/>
          <p14:tracePt t="4209" x="4300538" y="2768600"/>
          <p14:tracePt t="4217" x="4325938" y="2751138"/>
          <p14:tracePt t="4225" x="4368800" y="2751138"/>
          <p14:tracePt t="4234" x="4402138" y="2751138"/>
          <p14:tracePt t="4242" x="4411663" y="2751138"/>
          <p14:tracePt t="4250" x="4427538" y="2751138"/>
          <p14:tracePt t="4258" x="4445000" y="2735263"/>
          <p14:tracePt t="4291" x="4452938" y="2735263"/>
          <p14:tracePt t="4365" x="4445000" y="2735263"/>
          <p14:tracePt t="4390" x="4427538" y="2735263"/>
          <p14:tracePt t="4406" x="4411663" y="2735263"/>
          <p14:tracePt t="4431" x="4402138" y="2735263"/>
          <p14:tracePt t="4464" x="4386263" y="2735263"/>
          <p14:tracePt t="51267" x="4478338" y="2725738"/>
          <p14:tracePt t="51335" x="5376863" y="2328863"/>
          <p14:tracePt t="51349" x="5808663" y="2151063"/>
          <p14:tracePt t="51365" x="6037263" y="2057400"/>
          <p14:tracePt t="51366" x="6256338" y="1973263"/>
          <p14:tracePt t="51382" x="6477000" y="1887538"/>
          <p14:tracePt t="51383" x="6688138" y="1803400"/>
          <p14:tracePt t="51399" x="6900863" y="1735138"/>
          <p14:tracePt t="51399" x="6985000" y="1719263"/>
          <p14:tracePt t="51415" x="7154863" y="1676400"/>
          <p14:tracePt t="51415" x="7307263" y="1633538"/>
          <p14:tracePt t="51429" x="7442200" y="1608138"/>
          <p14:tracePt t="51442" x="7713663" y="1574800"/>
          <p14:tracePt t="51456" x="7916863" y="1566863"/>
          <p14:tracePt t="51468" x="8026400" y="1566863"/>
          <p14:tracePt t="51482" x="8128000" y="1566863"/>
          <p14:tracePt t="51482" x="8237538" y="1566863"/>
          <p14:tracePt t="51495" x="8339138" y="1566863"/>
          <p14:tracePt t="51508" x="8516938" y="1566863"/>
          <p14:tracePt t="51521" x="8796338" y="1574800"/>
          <p14:tracePt t="51534" x="8907463" y="1574800"/>
          <p14:tracePt t="51548" x="9202738" y="1592263"/>
          <p14:tracePt t="51560" x="9372600" y="1608138"/>
          <p14:tracePt t="51574" x="9720263" y="1617663"/>
          <p14:tracePt t="51587" x="10101263" y="1651000"/>
          <p14:tracePt t="51600" x="10177463" y="1651000"/>
          <p14:tracePt t="51615" x="10490200" y="1676400"/>
          <p14:tracePt t="51627" x="10541000" y="1693863"/>
          <p14:tracePt t="51642" x="10701338" y="1719263"/>
          <p14:tracePt t="51657" x="10777538" y="1735138"/>
          <p14:tracePt t="51673" x="10812463" y="1744663"/>
          <p14:tracePt t="51689" x="10820400" y="1760538"/>
          <p14:tracePt t="51702" x="10837863" y="1760538"/>
          <p14:tracePt t="51715" x="10837863" y="1778000"/>
          <p14:tracePt t="51740" x="10853738" y="1778000"/>
          <p14:tracePt t="51752" x="10896600" y="1778000"/>
          <p14:tracePt t="51765" x="10922000" y="1778000"/>
          <p14:tracePt t="51778" x="10964863" y="1778000"/>
          <p14:tracePt t="51791" x="10990263" y="1778000"/>
          <p14:tracePt t="51804" x="11049000" y="1778000"/>
          <p14:tracePt t="51817" x="11117263" y="1778000"/>
          <p14:tracePt t="51832" x="11158538" y="1778000"/>
          <p14:tracePt t="51845" x="11244263" y="1778000"/>
          <p14:tracePt t="51860" x="11295063" y="1778000"/>
          <p14:tracePt t="51876" x="11353800" y="1785938"/>
          <p14:tracePt t="51893" x="11422063" y="1785938"/>
          <p14:tracePt t="51908" x="11463338" y="1785938"/>
          <p14:tracePt t="51921" x="11480800" y="1785938"/>
          <p14:tracePt t="51934" x="11498263" y="1785938"/>
          <p14:tracePt t="51948" x="11506200" y="1785938"/>
          <p14:tracePt t="51962" x="11523663" y="1778000"/>
          <p14:tracePt t="51975" x="11531600" y="1760538"/>
          <p14:tracePt t="52002" x="11549063" y="1744663"/>
          <p14:tracePt t="52014" x="11549063" y="1735138"/>
          <p14:tracePt t="52027" x="11564938" y="1735138"/>
          <p14:tracePt t="52040" x="11564938" y="1719263"/>
          <p14:tracePt t="52053" x="11574463" y="1719263"/>
          <p14:tracePt t="52066" x="11574463" y="1701800"/>
          <p14:tracePt t="52078" x="11590338" y="1693863"/>
          <p14:tracePt t="52092" x="11590338" y="1676400"/>
          <p14:tracePt t="52105" x="11607800" y="1658938"/>
          <p14:tracePt t="52118" x="11607800" y="1651000"/>
          <p14:tracePt t="52132" x="11607800" y="1633538"/>
          <p14:tracePt t="52149" x="11607800" y="1617663"/>
          <p14:tracePt t="52165" x="11615738" y="1608138"/>
          <p14:tracePt t="52182" x="11615738" y="1592263"/>
          <p14:tracePt t="52198" x="11615738" y="1574800"/>
          <p14:tracePt t="52211" x="11615738" y="1566863"/>
          <p14:tracePt t="52224" x="11615738" y="1549400"/>
          <p14:tracePt t="52238" x="11615738" y="1531938"/>
          <p14:tracePt t="52265" x="11615738" y="1524000"/>
          <p14:tracePt t="52276" x="11607800" y="1506538"/>
          <p14:tracePt t="52290" x="11607800" y="1498600"/>
          <p14:tracePt t="52303" x="11574463" y="1498600"/>
          <p14:tracePt t="52316" x="11564938" y="1481138"/>
          <p14:tracePt t="52331" x="11549063" y="1481138"/>
          <p14:tracePt t="52344" x="11506200" y="1481138"/>
          <p14:tracePt t="52357" x="11498263" y="1481138"/>
          <p14:tracePt t="52370" x="11480800" y="1481138"/>
          <p14:tracePt t="52383" x="11463338" y="1481138"/>
          <p14:tracePt t="52398" x="11455400" y="1481138"/>
          <p14:tracePt t="52410" x="11437938" y="1498600"/>
          <p14:tracePt t="52437" x="11412538" y="1498600"/>
          <p14:tracePt t="52448" x="11396663" y="1506538"/>
          <p14:tracePt t="52461" x="11371263" y="1506538"/>
          <p14:tracePt t="52474" x="11328400" y="1524000"/>
          <p14:tracePt t="52488" x="11285538" y="1531938"/>
          <p14:tracePt t="52501" x="11201400" y="1531938"/>
          <p14:tracePt t="52515" x="11158538" y="1531938"/>
          <p14:tracePt t="52515" x="11099800" y="1531938"/>
          <p14:tracePt t="52528" x="11049000" y="1531938"/>
          <p14:tracePt t="52541" x="10964863" y="1531938"/>
          <p14:tracePt t="52554" x="10939463" y="1531938"/>
          <p14:tracePt t="52567" x="10879138" y="1531938"/>
          <p14:tracePt t="52582" x="10863263" y="1531938"/>
          <p14:tracePt t="52582" x="10853738" y="1531938"/>
          <p14:tracePt t="52594" x="10837863" y="1531938"/>
          <p14:tracePt t="52607" x="10820400" y="1531938"/>
          <p14:tracePt t="52748" x="10837863" y="1531938"/>
          <p14:tracePt t="52759" x="10863263" y="1531938"/>
          <p14:tracePt t="52772" x="10939463" y="1531938"/>
          <p14:tracePt t="52785" x="10972800" y="1531938"/>
          <p14:tracePt t="52798" x="11031538" y="1524000"/>
          <p14:tracePt t="52811" x="11099800" y="1524000"/>
          <p14:tracePt t="52825" x="11133138" y="1524000"/>
          <p14:tracePt t="52838" x="11201400" y="1524000"/>
          <p14:tracePt t="52851" x="11218863" y="1524000"/>
          <p14:tracePt t="52865" x="11269663" y="1524000"/>
          <p14:tracePt t="52878" x="11310938" y="1524000"/>
          <p14:tracePt t="52891" x="11336338" y="1524000"/>
          <p14:tracePt t="52905" x="11371263" y="1524000"/>
          <p14:tracePt t="52918" x="11379200" y="1524000"/>
          <p14:tracePt t="52943" x="11396663" y="1524000"/>
          <p14:tracePt t="52968" x="11412538" y="1524000"/>
          <p14:tracePt t="52993" x="11422063" y="1524000"/>
          <p14:tracePt t="53017" x="11437938" y="1524000"/>
          <p14:tracePt t="53029" x="11455400" y="1524000"/>
          <p14:tracePt t="53042" x="11463338" y="1524000"/>
          <p14:tracePt t="53055" x="11480800" y="1506538"/>
          <p14:tracePt t="53068" x="11498263" y="1506538"/>
          <p14:tracePt t="53082" x="11506200" y="1498600"/>
          <p14:tracePt t="53095" x="11523663" y="1498600"/>
          <p14:tracePt t="53108" x="11549063" y="1481138"/>
          <p14:tracePt t="53134" x="11574463" y="1465263"/>
          <p14:tracePt t="53148" x="11590338" y="1465263"/>
          <p14:tracePt t="53160" x="11607800" y="1455738"/>
          <p14:tracePt t="53174" x="11615738" y="1455738"/>
          <p14:tracePt t="53199" x="11633200" y="1455738"/>
          <p14:tracePt t="53282" x="11615738" y="1465263"/>
          <p14:tracePt t="53293" x="11607800" y="1465263"/>
          <p14:tracePt t="53307" x="11574463" y="1498600"/>
          <p14:tracePt t="53320" x="11574463" y="1524000"/>
          <p14:tracePt t="53333" x="11531600" y="1549400"/>
          <p14:tracePt t="53348" x="11498263" y="1608138"/>
          <p14:tracePt t="53361" x="11463338" y="1633538"/>
          <p14:tracePt t="53375" x="11412538" y="1676400"/>
          <p14:tracePt t="53388" x="11371263" y="1701800"/>
          <p14:tracePt t="53402" x="11353800" y="1719263"/>
          <p14:tracePt t="53416" x="11310938" y="1744663"/>
          <p14:tracePt t="53431" x="11295063" y="1760538"/>
          <p14:tracePt t="53444" x="11285538" y="1778000"/>
          <p14:tracePt t="53513" x="11285538" y="1735138"/>
          <p14:tracePt t="53524" x="11310938" y="1701800"/>
          <p14:tracePt t="53537" x="11396663" y="1608138"/>
          <p14:tracePt t="53551" x="11437938" y="1549400"/>
          <p14:tracePt t="53565" x="11523663" y="1455738"/>
          <p14:tracePt t="53578" x="11574463" y="1397000"/>
          <p14:tracePt t="53591" x="11607800" y="1379538"/>
          <p14:tracePt t="53605" x="11650663" y="1338263"/>
          <p14:tracePt t="53618" x="11676063" y="1328738"/>
          <p14:tracePt t="53632" x="11676063" y="1312863"/>
          <p14:tracePt t="53645" x="11691938" y="1312863"/>
          <p14:tracePt t="53693" x="11658600" y="1338263"/>
          <p14:tracePt t="53705" x="11615738" y="1354138"/>
          <p14:tracePt t="53719" x="11463338" y="1397000"/>
          <p14:tracePt t="53732" x="11295063" y="1414463"/>
          <p14:tracePt t="53746" x="11176000" y="1422400"/>
          <p14:tracePt t="53759" x="10922000" y="1439863"/>
          <p14:tracePt t="53773" x="10879138" y="1439863"/>
          <p14:tracePt t="53786" x="10736263" y="1439863"/>
          <p14:tracePt t="53799" x="10685463" y="1439863"/>
          <p14:tracePt t="53799" x="10660063" y="1439863"/>
          <p14:tracePt t="53812" x="10642600" y="1439863"/>
          <p14:tracePt t="53858" x="10685463" y="1439863"/>
          <p14:tracePt t="53870" x="10710863" y="1439863"/>
          <p14:tracePt t="53883" x="10812463" y="1439863"/>
          <p14:tracePt t="53899" x="10863263" y="1439863"/>
          <p14:tracePt t="53899" x="10922000" y="1439863"/>
          <p14:tracePt t="53911" x="10947400" y="1439863"/>
          <p14:tracePt t="53924" x="11049000" y="1422400"/>
          <p14:tracePt t="53938" x="11117263" y="1422400"/>
          <p14:tracePt t="53951" x="11133138" y="1422400"/>
          <p14:tracePt t="53965" x="11158538" y="1422400"/>
          <p14:tracePt t="54013" x="11099800" y="1422400"/>
          <p14:tracePt t="54025" x="11056938" y="1422400"/>
          <p14:tracePt t="54038" x="11015663" y="1422400"/>
          <p14:tracePt t="55462" x="10964863" y="1422400"/>
          <p14:tracePt t="55475" x="10820400" y="1354138"/>
          <p14:tracePt t="55489" x="10769600" y="1312863"/>
          <p14:tracePt t="55503" x="10583863" y="1176338"/>
          <p14:tracePt t="55517" x="10261600" y="896938"/>
          <p14:tracePt t="55531" x="10101263" y="711200"/>
          <p14:tracePt t="55545" x="9847263" y="457200"/>
          <p14:tracePt t="55559" x="9593263" y="211138"/>
          <p14:tracePt t="55572" x="9499600" y="109538"/>
          <p14:tracePt t="55586" x="9415463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/>
              <a:t>Accuracy Improvements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4BB301-B2CC-7946-8F3A-E08FC268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23187"/>
              </p:ext>
            </p:extLst>
          </p:nvPr>
        </p:nvGraphicFramePr>
        <p:xfrm>
          <a:off x="259882" y="2223330"/>
          <a:ext cx="11569731" cy="3213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3353">
                  <a:extLst>
                    <a:ext uri="{9D8B030D-6E8A-4147-A177-3AD203B41FA5}">
                      <a16:colId xmlns:a16="http://schemas.microsoft.com/office/drawing/2014/main" val="3318632342"/>
                    </a:ext>
                  </a:extLst>
                </a:gridCol>
                <a:gridCol w="2561845">
                  <a:extLst>
                    <a:ext uri="{9D8B030D-6E8A-4147-A177-3AD203B41FA5}">
                      <a16:colId xmlns:a16="http://schemas.microsoft.com/office/drawing/2014/main" val="990040008"/>
                    </a:ext>
                  </a:extLst>
                </a:gridCol>
                <a:gridCol w="2191344">
                  <a:extLst>
                    <a:ext uri="{9D8B030D-6E8A-4147-A177-3AD203B41FA5}">
                      <a16:colId xmlns:a16="http://schemas.microsoft.com/office/drawing/2014/main" val="1300194782"/>
                    </a:ext>
                  </a:extLst>
                </a:gridCol>
                <a:gridCol w="2561845">
                  <a:extLst>
                    <a:ext uri="{9D8B030D-6E8A-4147-A177-3AD203B41FA5}">
                      <a16:colId xmlns:a16="http://schemas.microsoft.com/office/drawing/2014/main" val="1811438154"/>
                    </a:ext>
                  </a:extLst>
                </a:gridCol>
                <a:gridCol w="2191344">
                  <a:extLst>
                    <a:ext uri="{9D8B030D-6E8A-4147-A177-3AD203B41FA5}">
                      <a16:colId xmlns:a16="http://schemas.microsoft.com/office/drawing/2014/main" val="2065027667"/>
                    </a:ext>
                  </a:extLst>
                </a:gridCol>
              </a:tblGrid>
              <a:tr h="724296">
                <a:tc rowSpan="2"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Dataset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Random Selection of parents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Fitness proportionate selection of parents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49847"/>
                  </a:ext>
                </a:extLst>
              </a:tr>
              <a:tr h="7242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Top Validation accuracy 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Best solution generation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Top Validation accuracy 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Best solution generation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extLst>
                  <a:ext uri="{0D108BD9-81ED-4DB2-BD59-A6C34878D82A}">
                    <a16:rowId xmlns:a16="http://schemas.microsoft.com/office/drawing/2014/main" val="530737724"/>
                  </a:ext>
                </a:extLst>
              </a:tr>
              <a:tr h="400950"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Arrythmia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80.21%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18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83.51%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>
                          <a:effectLst/>
                        </a:rPr>
                        <a:t>7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extLst>
                  <a:ext uri="{0D108BD9-81ED-4DB2-BD59-A6C34878D82A}">
                    <a16:rowId xmlns:a16="http://schemas.microsoft.com/office/drawing/2014/main" val="3790713969"/>
                  </a:ext>
                </a:extLst>
              </a:tr>
              <a:tr h="400950"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Breast Cancer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99.9%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8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99.9%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>
                          <a:effectLst/>
                        </a:rPr>
                        <a:t>24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extLst>
                  <a:ext uri="{0D108BD9-81ED-4DB2-BD59-A6C34878D82A}">
                    <a16:rowId xmlns:a16="http://schemas.microsoft.com/office/drawing/2014/main" val="3467837742"/>
                  </a:ext>
                </a:extLst>
              </a:tr>
              <a:tr h="724296"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White Wine quality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71.6%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6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72.04%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 dirty="0">
                          <a:effectLst/>
                        </a:rPr>
                        <a:t>12</a:t>
                      </a:r>
                      <a:endParaRPr lang="en-IN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5506" marR="145506" marT="0" marB="0"/>
                </a:tc>
                <a:extLst>
                  <a:ext uri="{0D108BD9-81ED-4DB2-BD59-A6C34878D82A}">
                    <a16:rowId xmlns:a16="http://schemas.microsoft.com/office/drawing/2014/main" val="1199891619"/>
                  </a:ext>
                </a:extLst>
              </a:tr>
            </a:tbl>
          </a:graphicData>
        </a:graphic>
      </p:graphicFrame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83D4330-9D82-C24B-95A2-41F41A87D75D}"/>
              </a:ext>
            </a:extLst>
          </p:cNvPr>
          <p:cNvSpPr txBox="1">
            <a:spLocks/>
          </p:cNvSpPr>
          <p:nvPr/>
        </p:nvSpPr>
        <p:spPr>
          <a:xfrm>
            <a:off x="361483" y="6335309"/>
            <a:ext cx="5226517" cy="2503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Feature Selection Using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31252049"/>
      </p:ext>
    </p:extLst>
  </p:cSld>
  <p:clrMapOvr>
    <a:masterClrMapping/>
  </p:clrMapOvr>
  <p:transition spd="slow" advTm="40703">
    <p:push dir="u"/>
  </p:transition>
  <p:extLst>
    <p:ext uri="{3A86A75C-4F4B-4683-9AE1-C65F6400EC91}">
      <p14:laserTraceLst xmlns:p14="http://schemas.microsoft.com/office/powerpoint/2010/main">
        <p14:tracePtLst>
          <p14:tracePt t="36168" x="1760538" y="4859338"/>
          <p14:tracePt t="36527" x="2082800" y="6773863"/>
          <p14:tracePt t="36538" x="1963738" y="6654800"/>
          <p14:tracePt t="36544" x="1574800" y="6248400"/>
          <p14:tracePt t="36549" x="1346200" y="5976938"/>
          <p14:tracePt t="36557" x="1252538" y="5842000"/>
          <p14:tracePt t="36570" x="1058863" y="5570538"/>
          <p14:tracePt t="36573" x="896938" y="5308600"/>
          <p14:tracePt t="36583" x="779463" y="5046663"/>
          <p14:tracePt t="36590" x="677863" y="4800600"/>
          <p14:tracePt t="36599" x="609600" y="4529138"/>
          <p14:tracePt t="36606" x="550863" y="4249738"/>
          <p14:tracePt t="36616" x="515938" y="4005263"/>
          <p14:tracePt t="36622" x="474663" y="3751263"/>
          <p14:tracePt t="36633" x="449263" y="3513138"/>
          <p14:tracePt t="36639" x="414338" y="3284538"/>
          <p14:tracePt t="36652" x="406400" y="3200400"/>
          <p14:tracePt t="36655" x="373063" y="3022600"/>
          <p14:tracePt t="36666" x="347663" y="2862263"/>
          <p14:tracePt t="36672" x="330200" y="2717800"/>
          <p14:tracePt t="36683" x="322263" y="2616200"/>
          <p14:tracePt t="36688" x="304800" y="2514600"/>
          <p14:tracePt t="36700" x="304800" y="2430463"/>
          <p14:tracePt t="36704" x="304800" y="2362200"/>
          <p14:tracePt t="36716" x="304800" y="2286000"/>
          <p14:tracePt t="36721" x="304800" y="2227263"/>
          <p14:tracePt t="36732" x="304800" y="2166938"/>
          <p14:tracePt t="36738" x="322263" y="2125663"/>
          <p14:tracePt t="36749" x="347663" y="2065338"/>
          <p14:tracePt t="36754" x="388938" y="2014538"/>
          <p14:tracePt t="36765" x="431800" y="1955800"/>
          <p14:tracePt t="36770" x="490538" y="1897063"/>
          <p14:tracePt t="36782" x="566738" y="1854200"/>
          <p14:tracePt t="36787" x="652463" y="1795463"/>
          <p14:tracePt t="36798" x="736600" y="1719263"/>
          <p14:tracePt t="36803" x="855663" y="1676400"/>
          <p14:tracePt t="36815" x="939800" y="1633538"/>
          <p14:tracePt t="36819" x="1041400" y="1608138"/>
          <p14:tracePt t="36832" x="1143000" y="1574800"/>
          <p14:tracePt t="36836" x="1244600" y="1531938"/>
          <p14:tracePt t="36848" x="1346200" y="1516063"/>
          <p14:tracePt t="36852" x="1455738" y="1490663"/>
          <p14:tracePt t="36865" x="1651000" y="1465263"/>
          <p14:tracePt t="36870" x="1778000" y="1447800"/>
          <p14:tracePt t="36881" x="1905000" y="1447800"/>
          <p14:tracePt t="36885" x="1981200" y="1447800"/>
          <p14:tracePt t="36898" x="2108200" y="1447800"/>
          <p14:tracePt t="36902" x="2336800" y="1447800"/>
          <p14:tracePt t="36915" x="2413000" y="1447800"/>
          <p14:tracePt t="36918" x="2641600" y="1490663"/>
          <p14:tracePt t="36932" x="2700338" y="1516063"/>
          <p14:tracePt t="36935" x="2827338" y="1566863"/>
          <p14:tracePt t="36949" x="2928938" y="1608138"/>
          <p14:tracePt t="36951" x="3030538" y="1668463"/>
          <p14:tracePt t="36965" x="3132138" y="1719263"/>
          <p14:tracePt t="36968" x="3233738" y="1795463"/>
          <p14:tracePt t="36981" x="3335338" y="1854200"/>
          <p14:tracePt t="36984" x="3411538" y="1922463"/>
          <p14:tracePt t="36998" x="3497263" y="1998663"/>
          <p14:tracePt t="37001" x="3563938" y="2065338"/>
          <p14:tracePt t="37015" x="3640138" y="2159000"/>
          <p14:tracePt t="37017" x="3700463" y="2227263"/>
          <p14:tracePt t="37031" x="3741738" y="2286000"/>
          <p14:tracePt t="37033" x="3759200" y="2311400"/>
          <p14:tracePt t="37049" x="3802063" y="2362200"/>
          <p14:tracePt t="37050" x="3810000" y="2413000"/>
          <p14:tracePt t="37066" x="3843338" y="2446338"/>
          <p14:tracePt t="37068" x="3868738" y="2471738"/>
          <p14:tracePt t="37082" x="3886200" y="2506663"/>
          <p14:tracePt t="37084" x="3911600" y="2547938"/>
          <p14:tracePt t="37098" x="3944938" y="2573338"/>
          <p14:tracePt t="37100" x="3954463" y="2608263"/>
          <p14:tracePt t="37115" x="3970338" y="2649538"/>
          <p14:tracePt t="37115" x="3987800" y="2659063"/>
          <p14:tracePt t="37124" x="4013200" y="2692400"/>
          <p14:tracePt t="37132" x="4030663" y="2717800"/>
          <p14:tracePt t="37140" x="4071938" y="2776538"/>
          <p14:tracePt t="37149" x="4089400" y="2811463"/>
          <p14:tracePt t="37157" x="4106863" y="2836863"/>
          <p14:tracePt t="37165" x="4132263" y="2895600"/>
          <p14:tracePt t="37173" x="4148138" y="2903538"/>
          <p14:tracePt t="37182" x="4173538" y="2954338"/>
          <p14:tracePt t="37190" x="4198938" y="3005138"/>
          <p14:tracePt t="37199" x="4216400" y="3055938"/>
          <p14:tracePt t="37206" x="4249738" y="3098800"/>
          <p14:tracePt t="37215" x="4259263" y="3157538"/>
          <p14:tracePt t="37222" x="4259263" y="3208338"/>
          <p14:tracePt t="37232" x="4292600" y="3284538"/>
          <p14:tracePt t="37239" x="4292600" y="3352800"/>
          <p14:tracePt t="37249" x="4300538" y="3446463"/>
          <p14:tracePt t="37256" x="4300538" y="3556000"/>
          <p14:tracePt t="37266" x="4300538" y="3657600"/>
          <p14:tracePt t="37272" x="4300538" y="3776663"/>
          <p14:tracePt t="37282" x="4300538" y="3894138"/>
          <p14:tracePt t="37288" x="4275138" y="4021138"/>
          <p14:tracePt t="37299" x="4233863" y="4122738"/>
          <p14:tracePt t="37305" x="4157663" y="4343400"/>
          <p14:tracePt t="37315" x="4089400" y="4470400"/>
          <p14:tracePt t="37321" x="4046538" y="4529138"/>
          <p14:tracePt t="37332" x="3970338" y="4648200"/>
          <p14:tracePt t="37337" x="3886200" y="4749800"/>
          <p14:tracePt t="37349" x="3784600" y="4818063"/>
          <p14:tracePt t="37354" x="3614738" y="4945063"/>
          <p14:tracePt t="37365" x="3479800" y="4995863"/>
          <p14:tracePt t="37371" x="3319463" y="5037138"/>
          <p14:tracePt t="37382" x="3132138" y="5062538"/>
          <p14:tracePt t="37387" x="2946400" y="5062538"/>
          <p14:tracePt t="37398" x="2717800" y="5080000"/>
          <p14:tracePt t="37403" x="2497138" y="5080000"/>
          <p14:tracePt t="37415" x="2268538" y="5080000"/>
          <p14:tracePt t="37420" x="2024063" y="5062538"/>
          <p14:tracePt t="37432" x="1778000" y="4995863"/>
          <p14:tracePt t="37436" x="1549400" y="4919663"/>
          <p14:tracePt t="37448" x="1328738" y="4818063"/>
          <p14:tracePt t="37453" x="1100138" y="4691063"/>
          <p14:tracePt t="37465" x="881063" y="4572000"/>
          <p14:tracePt t="37469" x="693738" y="4427538"/>
          <p14:tracePt t="37482" x="617538" y="4351338"/>
          <p14:tracePt t="37486" x="474663" y="4224338"/>
          <p14:tracePt t="37499" x="347663" y="4097338"/>
          <p14:tracePt t="37502" x="261938" y="3962400"/>
          <p14:tracePt t="37515" x="185738" y="3852863"/>
          <p14:tracePt t="37518" x="144463" y="3733800"/>
          <p14:tracePt t="37532" x="84138" y="3530600"/>
          <p14:tracePt t="37535" x="84138" y="3370263"/>
          <p14:tracePt t="37547" x="84138" y="3200400"/>
          <p14:tracePt t="37552" x="84138" y="3022600"/>
          <p14:tracePt t="37565" x="119063" y="2938463"/>
          <p14:tracePt t="37568" x="203200" y="2659063"/>
          <p14:tracePt t="37582" x="271463" y="2514600"/>
          <p14:tracePt t="37584" x="322263" y="2446338"/>
          <p14:tracePt t="37598" x="406400" y="2311400"/>
          <p14:tracePt t="37601" x="508000" y="2201863"/>
          <p14:tracePt t="37615" x="592138" y="2100263"/>
          <p14:tracePt t="37617" x="693738" y="2014538"/>
          <p14:tracePt t="37631" x="795338" y="1938338"/>
          <p14:tracePt t="37634" x="906463" y="1879600"/>
          <p14:tracePt t="37648" x="1008063" y="1820863"/>
          <p14:tracePt t="37650" x="1125538" y="1778000"/>
          <p14:tracePt t="37665" x="1227138" y="1752600"/>
          <p14:tracePt t="37666" x="1346200" y="1735138"/>
          <p14:tracePt t="37682" x="1455738" y="1719263"/>
          <p14:tracePt t="37683" x="1557338" y="1719263"/>
          <p14:tracePt t="37698" x="1676400" y="1719263"/>
          <p14:tracePt t="37700" x="1795463" y="1719263"/>
          <p14:tracePt t="37715" x="1897063" y="1719263"/>
          <p14:tracePt t="37716" x="2006600" y="1719263"/>
          <p14:tracePt t="37732" x="2108200" y="1735138"/>
          <p14:tracePt t="37732" x="2227263" y="1760538"/>
          <p14:tracePt t="37741" x="2336800" y="1811338"/>
          <p14:tracePt t="37749" x="2438400" y="1854200"/>
          <p14:tracePt t="37757" x="2540000" y="1912938"/>
          <p14:tracePt t="37765" x="2633663" y="1955800"/>
          <p14:tracePt t="37774" x="2717800" y="2014538"/>
          <p14:tracePt t="37782" x="2801938" y="2065338"/>
          <p14:tracePt t="37790" x="2903538" y="2125663"/>
          <p14:tracePt t="37799" x="2971800" y="2201863"/>
          <p14:tracePt t="37806" x="3048000" y="2243138"/>
          <p14:tracePt t="37815" x="3124200" y="2303463"/>
          <p14:tracePt t="37823" x="3192463" y="2370138"/>
          <p14:tracePt t="37832" x="3268663" y="2430463"/>
          <p14:tracePt t="37839" x="3319463" y="2489200"/>
          <p14:tracePt t="37849" x="3395663" y="2573338"/>
          <p14:tracePt t="37856" x="3454400" y="2649538"/>
          <p14:tracePt t="37866" x="3513138" y="2751138"/>
          <p14:tracePt t="37872" x="3581400" y="2836863"/>
          <p14:tracePt t="37884" x="3657600" y="2997200"/>
          <p14:tracePt t="37889" x="3700463" y="3124200"/>
          <p14:tracePt t="37899" x="3741738" y="3251200"/>
          <p14:tracePt t="37905" x="3759200" y="3344863"/>
          <p14:tracePt t="37915" x="3784600" y="3454400"/>
          <p14:tracePt t="37921" x="3784600" y="3606800"/>
          <p14:tracePt t="37933" x="3802063" y="3852863"/>
          <p14:tracePt t="37938" x="3802063" y="3995738"/>
          <p14:tracePt t="37949" x="3802063" y="4064000"/>
          <p14:tracePt t="37954" x="3802063" y="4208463"/>
          <p14:tracePt t="37965" x="3741738" y="4325938"/>
          <p14:tracePt t="37971" x="3665538" y="4452938"/>
          <p14:tracePt t="37982" x="3563938" y="4614863"/>
          <p14:tracePt t="37987" x="3479800" y="4716463"/>
          <p14:tracePt t="37999" x="3370263" y="4818063"/>
          <p14:tracePt t="38004" x="3233738" y="4902200"/>
          <p14:tracePt t="38015" x="3090863" y="4960938"/>
          <p14:tracePt t="38020" x="2946400" y="5021263"/>
          <p14:tracePt t="38032" x="2786063" y="5046663"/>
          <p14:tracePt t="38036" x="2616200" y="5062538"/>
          <p14:tracePt t="38049" x="2455863" y="5062538"/>
          <p14:tracePt t="38053" x="2286000" y="5062538"/>
          <p14:tracePt t="38065" x="2108200" y="5062538"/>
          <p14:tracePt t="38070" x="1922463" y="4995863"/>
          <p14:tracePt t="38082" x="1744663" y="4902200"/>
          <p14:tracePt t="38086" x="1574800" y="4800600"/>
          <p14:tracePt t="38099" x="1389063" y="4656138"/>
          <p14:tracePt t="38102" x="1227138" y="4487863"/>
          <p14:tracePt t="38115" x="1100138" y="4310063"/>
          <p14:tracePt t="38119" x="982663" y="4106863"/>
          <p14:tracePt t="38132" x="896938" y="3894138"/>
          <p14:tracePt t="38135" x="838200" y="3649663"/>
          <p14:tracePt t="38148" x="795338" y="3411538"/>
          <p14:tracePt t="38152" x="795338" y="3167063"/>
          <p14:tracePt t="38165" x="795338" y="2921000"/>
          <p14:tracePt t="38168" x="812800" y="2674938"/>
          <p14:tracePt t="38182" x="896938" y="2430463"/>
          <p14:tracePt t="38185" x="1008063" y="2184400"/>
          <p14:tracePt t="38199" x="1150938" y="1981200"/>
          <p14:tracePt t="38201" x="1346200" y="1760538"/>
          <p14:tracePt t="38215" x="1531938" y="1574800"/>
          <p14:tracePt t="38218" x="1760538" y="1414463"/>
          <p14:tracePt t="38232" x="1989138" y="1287463"/>
          <p14:tracePt t="38234" x="2235200" y="1185863"/>
          <p14:tracePt t="38249" x="2481263" y="1117600"/>
          <p14:tracePt t="38251" x="2700338" y="1084263"/>
          <p14:tracePt t="38265" x="2921000" y="1084263"/>
          <p14:tracePt t="38267" x="3005138" y="1084263"/>
          <p14:tracePt t="38281" x="3149600" y="1100138"/>
          <p14:tracePt t="38283" x="3276600" y="1160463"/>
          <p14:tracePt t="38298" x="3378200" y="1227138"/>
          <p14:tracePt t="38604" x="3378200" y="1303338"/>
          <p14:tracePt t="38612" x="3378200" y="1371600"/>
          <p14:tracePt t="38621" x="3370263" y="1465263"/>
          <p14:tracePt t="38632" x="3370263" y="1549400"/>
          <p14:tracePt t="38637" x="3370263" y="1668463"/>
          <p14:tracePt t="38645" x="3352800" y="1795463"/>
          <p14:tracePt t="38654" x="3352800" y="1922463"/>
          <p14:tracePt t="38661" x="3352800" y="2209800"/>
          <p14:tracePt t="38670" x="3352800" y="2557463"/>
          <p14:tracePt t="38678" x="3352800" y="2903538"/>
          <p14:tracePt t="38688" x="3352800" y="3309938"/>
          <p14:tracePt t="38694" x="3352800" y="3759200"/>
          <p14:tracePt t="38703" x="3370263" y="4198938"/>
          <p14:tracePt t="38711" x="3395663" y="4656138"/>
          <p14:tracePt t="38719" x="3421063" y="5122863"/>
          <p14:tracePt t="38728" x="3454400" y="5554663"/>
          <p14:tracePt t="38736" x="3454400" y="5740400"/>
          <p14:tracePt t="38744" x="3462338" y="6103938"/>
          <p14:tracePt t="38752" x="3462338" y="6426200"/>
          <p14:tracePt t="38760" x="3462338" y="6535738"/>
          <p14:tracePt t="38769" x="3462338" y="6738938"/>
          <p14:tracePt t="39367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D225-53CA-9E42-AF6C-7525C1BC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Selection Vs Fitness Proportionate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98D9E-87ED-B140-B3BC-99C7B473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1F3FA83-2847-B940-945B-ADA8866A601D}"/>
              </a:ext>
            </a:extLst>
          </p:cNvPr>
          <p:cNvSpPr txBox="1">
            <a:spLocks/>
          </p:cNvSpPr>
          <p:nvPr/>
        </p:nvSpPr>
        <p:spPr>
          <a:xfrm>
            <a:off x="361483" y="6335309"/>
            <a:ext cx="5226517" cy="2503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Feature Selection Using Genetic Algorithm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F0F48E1-406A-314A-A2BF-D2FEC6DA20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3" t="5570" r="6329" b="14582"/>
          <a:stretch/>
        </p:blipFill>
        <p:spPr bwMode="auto">
          <a:xfrm>
            <a:off x="259883" y="1516812"/>
            <a:ext cx="5420751" cy="4198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4293F1-B21A-0F46-B414-EC5471138EB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9" t="16970" r="6907" b="3023"/>
          <a:stretch/>
        </p:blipFill>
        <p:spPr bwMode="auto">
          <a:xfrm>
            <a:off x="5876461" y="1632808"/>
            <a:ext cx="5673114" cy="4082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13807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D225-53CA-9E42-AF6C-7525C1BC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Size of Population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98D9E-87ED-B140-B3BC-99C7B473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1F3FA83-2847-B940-945B-ADA8866A601D}"/>
              </a:ext>
            </a:extLst>
          </p:cNvPr>
          <p:cNvSpPr txBox="1">
            <a:spLocks/>
          </p:cNvSpPr>
          <p:nvPr/>
        </p:nvSpPr>
        <p:spPr>
          <a:xfrm>
            <a:off x="361483" y="6335309"/>
            <a:ext cx="5226517" cy="2503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Feature Selection Using Genetic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8C39A2-D7AD-3C4C-AAF0-817AE636FB20}"/>
              </a:ext>
            </a:extLst>
          </p:cNvPr>
          <p:cNvGrpSpPr/>
          <p:nvPr/>
        </p:nvGrpSpPr>
        <p:grpSpPr>
          <a:xfrm>
            <a:off x="1761588" y="1778854"/>
            <a:ext cx="7652824" cy="3921573"/>
            <a:chOff x="1241378" y="2325119"/>
            <a:chExt cx="7652824" cy="3921573"/>
          </a:xfrm>
        </p:grpSpPr>
        <p:pic>
          <p:nvPicPr>
            <p:cNvPr id="12" name="Picture 11" descr="Graphical user interface, diagram&#10;&#10;Description automatically generated with medium confidence">
              <a:extLst>
                <a:ext uri="{FF2B5EF4-FFF2-40B4-BE49-F238E27FC236}">
                  <a16:creationId xmlns:a16="http://schemas.microsoft.com/office/drawing/2014/main" id="{B6DFA9BF-1FC6-ED4C-98CB-CA62EAAC6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3" t="4883" r="7563" b="20109"/>
            <a:stretch/>
          </p:blipFill>
          <p:spPr bwMode="auto">
            <a:xfrm>
              <a:off x="1241378" y="2325119"/>
              <a:ext cx="7652824" cy="392157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BCB50A12-AD27-2E43-8D95-B5D2F8B4E53D}"/>
                </a:ext>
              </a:extLst>
            </p:cNvPr>
            <p:cNvSpPr txBox="1"/>
            <p:nvPr/>
          </p:nvSpPr>
          <p:spPr>
            <a:xfrm>
              <a:off x="2417268" y="3377287"/>
              <a:ext cx="1483995" cy="254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4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Population size is 100</a:t>
              </a:r>
              <a:endParaRPr lang="en-I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2FD515E6-49B4-264A-8CE8-885E8B6C7C54}"/>
                </a:ext>
              </a:extLst>
            </p:cNvPr>
            <p:cNvSpPr txBox="1"/>
            <p:nvPr/>
          </p:nvSpPr>
          <p:spPr>
            <a:xfrm>
              <a:off x="7019636" y="3377287"/>
              <a:ext cx="1483995" cy="254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Population size is 200</a:t>
              </a:r>
              <a:endPara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9A63249F-92DB-DE49-AA63-C0EEBA8521A2}"/>
                </a:ext>
              </a:extLst>
            </p:cNvPr>
            <p:cNvSpPr txBox="1"/>
            <p:nvPr/>
          </p:nvSpPr>
          <p:spPr>
            <a:xfrm>
              <a:off x="4325792" y="5494406"/>
              <a:ext cx="1483995" cy="254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N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Population size is 300</a:t>
              </a:r>
              <a:endPara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8F144D1-99C4-1840-AADE-B84A1904E148}"/>
              </a:ext>
            </a:extLst>
          </p:cNvPr>
          <p:cNvSpPr/>
          <p:nvPr/>
        </p:nvSpPr>
        <p:spPr>
          <a:xfrm>
            <a:off x="4310743" y="3621974"/>
            <a:ext cx="2019254" cy="163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31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UofWaterloo_WhiteBkgrd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Custom 3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ulty_of_engineering_powerpoint_template_16-9_widescreen" id="{A69F3CDF-2B60-9644-AF8B-13D52DBA835D}" vid="{CF355330-5829-2446-A825-2400ABA140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464</Words>
  <Application>Microsoft Macintosh PowerPoint</Application>
  <PresentationFormat>Widescreen</PresentationFormat>
  <Paragraphs>147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Barlow Condensed</vt:lpstr>
      <vt:lpstr>Calibri</vt:lpstr>
      <vt:lpstr>Cambria Math</vt:lpstr>
      <vt:lpstr>Georgia</vt:lpstr>
      <vt:lpstr>Times New Roman</vt:lpstr>
      <vt:lpstr>Verdana</vt:lpstr>
      <vt:lpstr>Wingdings</vt:lpstr>
      <vt:lpstr>UofWaterloo_WhiteBkgrd</vt:lpstr>
      <vt:lpstr>Feature Selection Using Genetic Algorithm</vt:lpstr>
      <vt:lpstr>Introduction</vt:lpstr>
      <vt:lpstr>Why Genetic Algorithm?</vt:lpstr>
      <vt:lpstr>Dataset and Initial training</vt:lpstr>
      <vt:lpstr>Methodolgy</vt:lpstr>
      <vt:lpstr>Hyper Parameter setting</vt:lpstr>
      <vt:lpstr>Accuracy Improvements </vt:lpstr>
      <vt:lpstr>Random Selection Vs Fitness Proportionate Selection</vt:lpstr>
      <vt:lpstr>Varying Size of Population</vt:lpstr>
      <vt:lpstr>Generational Movement of Solutions</vt:lpstr>
      <vt:lpstr>Conclusion   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THIS SPACE HERE</dc:title>
  <dc:creator>Sangar Sivashanmugam</dc:creator>
  <cp:lastModifiedBy>Sriram Ranganathan</cp:lastModifiedBy>
  <cp:revision>22</cp:revision>
  <dcterms:created xsi:type="dcterms:W3CDTF">2021-08-14T20:46:08Z</dcterms:created>
  <dcterms:modified xsi:type="dcterms:W3CDTF">2022-11-29T02:06:37Z</dcterms:modified>
</cp:coreProperties>
</file>