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5" r:id="rId6"/>
    <p:sldId id="269" r:id="rId7"/>
    <p:sldId id="270" r:id="rId8"/>
    <p:sldId id="272"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DF92E4B-8D1F-4FBC-BD4A-E914DCAB257C}"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9" name="Picture 8" descr="A picture containing object&#10;&#10;Description automatically generated">
            <a:extLst>
              <a:ext uri="{FF2B5EF4-FFF2-40B4-BE49-F238E27FC236}">
                <a16:creationId xmlns:a16="http://schemas.microsoft.com/office/drawing/2014/main" id="{242D85A3-C757-45E9-8EA0-5700BA6175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8000" y="198256"/>
            <a:ext cx="1400175" cy="504825"/>
          </a:xfrm>
          <a:prstGeom prst="rect">
            <a:avLst/>
          </a:prstGeom>
        </p:spPr>
      </p:pic>
    </p:spTree>
    <p:extLst>
      <p:ext uri="{BB962C8B-B14F-4D97-AF65-F5344CB8AC3E}">
        <p14:creationId xmlns:p14="http://schemas.microsoft.com/office/powerpoint/2010/main" val="234372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571C53-B277-44ED-80E1-262ADE5A4553}"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F92E4B-8D1F-4FBC-BD4A-E914DCAB257C}" type="slidenum">
              <a:rPr lang="en-IN" smtClean="0"/>
              <a:t>‹#›</a:t>
            </a:fld>
            <a:endParaRPr lang="en-IN"/>
          </a:p>
        </p:txBody>
      </p:sp>
    </p:spTree>
    <p:extLst>
      <p:ext uri="{BB962C8B-B14F-4D97-AF65-F5344CB8AC3E}">
        <p14:creationId xmlns:p14="http://schemas.microsoft.com/office/powerpoint/2010/main" val="231943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44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46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spTree>
    <p:extLst>
      <p:ext uri="{BB962C8B-B14F-4D97-AF65-F5344CB8AC3E}">
        <p14:creationId xmlns:p14="http://schemas.microsoft.com/office/powerpoint/2010/main" val="264546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741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91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62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3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pic>
        <p:nvPicPr>
          <p:cNvPr id="8" name="Picture 7" descr="A picture containing object&#10;&#10;Description automatically generated">
            <a:extLst>
              <a:ext uri="{FF2B5EF4-FFF2-40B4-BE49-F238E27FC236}">
                <a16:creationId xmlns:a16="http://schemas.microsoft.com/office/drawing/2014/main" id="{DD8C8876-B349-41C7-AE7D-28AC5AAB3A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198256"/>
            <a:ext cx="1400175" cy="504825"/>
          </a:xfrm>
          <a:prstGeom prst="rect">
            <a:avLst/>
          </a:prstGeom>
        </p:spPr>
      </p:pic>
    </p:spTree>
    <p:extLst>
      <p:ext uri="{BB962C8B-B14F-4D97-AF65-F5344CB8AC3E}">
        <p14:creationId xmlns:p14="http://schemas.microsoft.com/office/powerpoint/2010/main" val="237318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71C53-B277-44ED-80E1-262ADE5A4553}"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F92E4B-8D1F-4FBC-BD4A-E914DCAB257C}"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5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71C53-B277-44ED-80E1-262ADE5A4553}"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F92E4B-8D1F-4FBC-BD4A-E914DCAB257C}" type="slidenum">
              <a:rPr lang="en-IN" smtClean="0"/>
              <a:t>‹#›</a:t>
            </a:fld>
            <a:endParaRPr lang="en-IN"/>
          </a:p>
        </p:txBody>
      </p:sp>
    </p:spTree>
    <p:extLst>
      <p:ext uri="{BB962C8B-B14F-4D97-AF65-F5344CB8AC3E}">
        <p14:creationId xmlns:p14="http://schemas.microsoft.com/office/powerpoint/2010/main" val="42450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571C53-B277-44ED-80E1-262ADE5A4553}" type="datetimeFigureOut">
              <a:rPr lang="en-IN" smtClean="0"/>
              <a:t>27-05-2019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F92E4B-8D1F-4FBC-BD4A-E914DCAB257C}"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6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571C53-B277-44ED-80E1-262ADE5A4553}" type="datetimeFigureOut">
              <a:rPr lang="en-IN" smtClean="0"/>
              <a:t>27-05-2019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F92E4B-8D1F-4FBC-BD4A-E914DCAB257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71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1C53-B277-44ED-80E1-262ADE5A4553}" type="datetimeFigureOut">
              <a:rPr lang="en-IN" smtClean="0"/>
              <a:t>27-05-2019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F92E4B-8D1F-4FBC-BD4A-E914DCAB257C}" type="slidenum">
              <a:rPr lang="en-IN" smtClean="0"/>
              <a:t>‹#›</a:t>
            </a:fld>
            <a:endParaRPr lang="en-IN"/>
          </a:p>
        </p:txBody>
      </p:sp>
    </p:spTree>
    <p:extLst>
      <p:ext uri="{BB962C8B-B14F-4D97-AF65-F5344CB8AC3E}">
        <p14:creationId xmlns:p14="http://schemas.microsoft.com/office/powerpoint/2010/main" val="318977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571C53-B277-44ED-80E1-262ADE5A4553}"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F92E4B-8D1F-4FBC-BD4A-E914DCAB257C}"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72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571C53-B277-44ED-80E1-262ADE5A4553}"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F92E4B-8D1F-4FBC-BD4A-E914DCAB257C}" type="slidenum">
              <a:rPr lang="en-IN" smtClean="0"/>
              <a:t>‹#›</a:t>
            </a:fld>
            <a:endParaRPr lang="en-IN"/>
          </a:p>
        </p:txBody>
      </p:sp>
    </p:spTree>
    <p:extLst>
      <p:ext uri="{BB962C8B-B14F-4D97-AF65-F5344CB8AC3E}">
        <p14:creationId xmlns:p14="http://schemas.microsoft.com/office/powerpoint/2010/main" val="249061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571C53-B277-44ED-80E1-262ADE5A4553}" type="datetimeFigureOut">
              <a:rPr lang="en-IN" smtClean="0"/>
              <a:t>27-05-2019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F92E4B-8D1F-4FBC-BD4A-E914DCAB257C}" type="slidenum">
              <a:rPr lang="en-IN" smtClean="0"/>
              <a:t>‹#›</a:t>
            </a:fld>
            <a:endParaRPr lang="en-IN"/>
          </a:p>
        </p:txBody>
      </p:sp>
    </p:spTree>
    <p:extLst>
      <p:ext uri="{BB962C8B-B14F-4D97-AF65-F5344CB8AC3E}">
        <p14:creationId xmlns:p14="http://schemas.microsoft.com/office/powerpoint/2010/main" val="37340659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8DB6-FF93-40B4-BD39-0FB33E1EFF7A}"/>
              </a:ext>
            </a:extLst>
          </p:cNvPr>
          <p:cNvSpPr>
            <a:spLocks noGrp="1"/>
          </p:cNvSpPr>
          <p:nvPr>
            <p:ph type="ctrTitle"/>
          </p:nvPr>
        </p:nvSpPr>
        <p:spPr>
          <a:xfrm>
            <a:off x="717452" y="1081650"/>
            <a:ext cx="10485120" cy="3022600"/>
          </a:xfrm>
        </p:spPr>
        <p:txBody>
          <a:bodyPr>
            <a:normAutofit fontScale="90000"/>
          </a:bodyPr>
          <a:lstStyle/>
          <a:p>
            <a:r>
              <a:rPr lang="en-IN" sz="7200" b="1" dirty="0"/>
              <a:t>PERSONALIZED OFFERS USING IOT AND FACE RECOGNITION</a:t>
            </a:r>
          </a:p>
        </p:txBody>
      </p:sp>
      <p:sp>
        <p:nvSpPr>
          <p:cNvPr id="3" name="Subtitle 2">
            <a:extLst>
              <a:ext uri="{FF2B5EF4-FFF2-40B4-BE49-F238E27FC236}">
                <a16:creationId xmlns:a16="http://schemas.microsoft.com/office/drawing/2014/main" id="{FED218F7-E4AC-44EA-A83C-0B6805B8483C}"/>
              </a:ext>
            </a:extLst>
          </p:cNvPr>
          <p:cNvSpPr>
            <a:spLocks noGrp="1"/>
          </p:cNvSpPr>
          <p:nvPr>
            <p:ph type="subTitle" idx="1"/>
          </p:nvPr>
        </p:nvSpPr>
        <p:spPr>
          <a:xfrm>
            <a:off x="2804939" y="5326965"/>
            <a:ext cx="6815669" cy="1320802"/>
          </a:xfrm>
        </p:spPr>
        <p:txBody>
          <a:bodyPr/>
          <a:lstStyle/>
          <a:p>
            <a:r>
              <a:rPr lang="en-IN" sz="4800" dirty="0"/>
              <a:t>Sriram Ranganathan </a:t>
            </a:r>
            <a:endParaRPr lang="en-IN" sz="4000" dirty="0"/>
          </a:p>
        </p:txBody>
      </p:sp>
    </p:spTree>
    <p:extLst>
      <p:ext uri="{BB962C8B-B14F-4D97-AF65-F5344CB8AC3E}">
        <p14:creationId xmlns:p14="http://schemas.microsoft.com/office/powerpoint/2010/main" val="128590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normAutofit fontScale="90000"/>
          </a:bodyPr>
          <a:lstStyle/>
          <a:p>
            <a:r>
              <a:rPr lang="en-IN" dirty="0"/>
              <a:t>Features Covered in Project / Problem Statement</a:t>
            </a:r>
          </a:p>
        </p:txBody>
      </p:sp>
      <p:sp>
        <p:nvSpPr>
          <p:cNvPr id="3" name="Content Placeholder 2">
            <a:extLst>
              <a:ext uri="{FF2B5EF4-FFF2-40B4-BE49-F238E27FC236}">
                <a16:creationId xmlns:a16="http://schemas.microsoft.com/office/drawing/2014/main" id="{3551D591-3810-40B3-853F-AC1E0BBDDC3C}"/>
              </a:ext>
            </a:extLst>
          </p:cNvPr>
          <p:cNvSpPr>
            <a:spLocks noGrp="1"/>
          </p:cNvSpPr>
          <p:nvPr>
            <p:ph idx="1"/>
          </p:nvPr>
        </p:nvSpPr>
        <p:spPr/>
        <p:txBody>
          <a:bodyPr/>
          <a:lstStyle/>
          <a:p>
            <a:r>
              <a:rPr lang="en-IN" dirty="0"/>
              <a:t>The problem statement revolves around the major problem of transforming discount to all to discount to the loyal customers. If discount is deployed in the retail it is open for all, but the customers who come frequently are not treated well. This project helps to increase the customer loyalty and give away the personalized offers based on the past purchases. Also this project intends to give away the personalized offers privately.</a:t>
            </a:r>
          </a:p>
        </p:txBody>
      </p:sp>
    </p:spTree>
    <p:extLst>
      <p:ext uri="{BB962C8B-B14F-4D97-AF65-F5344CB8AC3E}">
        <p14:creationId xmlns:p14="http://schemas.microsoft.com/office/powerpoint/2010/main" val="20616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lstStyle/>
          <a:p>
            <a:r>
              <a:rPr lang="en-IN" dirty="0"/>
              <a:t>Solution Overview</a:t>
            </a:r>
          </a:p>
        </p:txBody>
      </p:sp>
      <p:sp>
        <p:nvSpPr>
          <p:cNvPr id="3" name="Content Placeholder 2">
            <a:extLst>
              <a:ext uri="{FF2B5EF4-FFF2-40B4-BE49-F238E27FC236}">
                <a16:creationId xmlns:a16="http://schemas.microsoft.com/office/drawing/2014/main" id="{3551D591-3810-40B3-853F-AC1E0BBDDC3C}"/>
              </a:ext>
            </a:extLst>
          </p:cNvPr>
          <p:cNvSpPr>
            <a:spLocks noGrp="1"/>
          </p:cNvSpPr>
          <p:nvPr>
            <p:ph idx="1"/>
          </p:nvPr>
        </p:nvSpPr>
        <p:spPr/>
        <p:txBody>
          <a:bodyPr>
            <a:normAutofit fontScale="92500" lnSpcReduction="10000"/>
          </a:bodyPr>
          <a:lstStyle/>
          <a:p>
            <a:r>
              <a:rPr lang="en-IN" dirty="0"/>
              <a:t>This solution is based on storing the data of the customers in the internet and then accessing by the cameras present in the retail checkpoints.</a:t>
            </a:r>
          </a:p>
          <a:p>
            <a:r>
              <a:rPr lang="en-IN" dirty="0"/>
              <a:t>The customer profile and their past purchase details are stored in the online database which is accessed by the devices in the retail checkpoints, if the customer is cited in the premises (using facial recognition).</a:t>
            </a:r>
          </a:p>
          <a:p>
            <a:r>
              <a:rPr lang="en-IN" dirty="0"/>
              <a:t>Once they are cited, their profile is pulled down from the database and then checked for the offers. If they satisfy the criteria for giving away an offer, a message is sent to the phone with a coupon code in it. From the coupon code in the billing counter they can avail the offers.</a:t>
            </a:r>
          </a:p>
        </p:txBody>
      </p:sp>
    </p:spTree>
    <p:extLst>
      <p:ext uri="{BB962C8B-B14F-4D97-AF65-F5344CB8AC3E}">
        <p14:creationId xmlns:p14="http://schemas.microsoft.com/office/powerpoint/2010/main" val="252500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a:xfrm>
            <a:off x="954844" y="531595"/>
            <a:ext cx="9601196" cy="1303867"/>
          </a:xfrm>
        </p:spPr>
        <p:txBody>
          <a:bodyPr/>
          <a:lstStyle/>
          <a:p>
            <a:r>
              <a:rPr lang="en-IN" dirty="0"/>
              <a:t>Solution Architecture / Device Plan</a:t>
            </a:r>
          </a:p>
        </p:txBody>
      </p:sp>
      <p:sp>
        <p:nvSpPr>
          <p:cNvPr id="4" name="Rectangle 3">
            <a:extLst>
              <a:ext uri="{FF2B5EF4-FFF2-40B4-BE49-F238E27FC236}">
                <a16:creationId xmlns:a16="http://schemas.microsoft.com/office/drawing/2014/main" id="{C33D7BE5-C8CF-48B9-85F7-A2C6F8C8ED8D}"/>
              </a:ext>
            </a:extLst>
          </p:cNvPr>
          <p:cNvSpPr/>
          <p:nvPr/>
        </p:nvSpPr>
        <p:spPr>
          <a:xfrm>
            <a:off x="184052" y="1927273"/>
            <a:ext cx="13082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buys an item </a:t>
            </a:r>
          </a:p>
        </p:txBody>
      </p:sp>
      <p:cxnSp>
        <p:nvCxnSpPr>
          <p:cNvPr id="6" name="Straight Arrow Connector 5">
            <a:extLst>
              <a:ext uri="{FF2B5EF4-FFF2-40B4-BE49-F238E27FC236}">
                <a16:creationId xmlns:a16="http://schemas.microsoft.com/office/drawing/2014/main" id="{CF57798E-6240-413D-B9AB-046BEDDDF4B1}"/>
              </a:ext>
            </a:extLst>
          </p:cNvPr>
          <p:cNvCxnSpPr>
            <a:cxnSpLocks/>
            <a:stCxn id="4" idx="3"/>
          </p:cNvCxnSpPr>
          <p:nvPr/>
        </p:nvCxnSpPr>
        <p:spPr>
          <a:xfrm>
            <a:off x="1492347" y="2384473"/>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88326E9-336E-40C2-8C0D-1A6353987E5E}"/>
              </a:ext>
            </a:extLst>
          </p:cNvPr>
          <p:cNvSpPr/>
          <p:nvPr/>
        </p:nvSpPr>
        <p:spPr>
          <a:xfrm>
            <a:off x="2335237" y="1927273"/>
            <a:ext cx="13082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Rectangle 8">
            <a:extLst>
              <a:ext uri="{FF2B5EF4-FFF2-40B4-BE49-F238E27FC236}">
                <a16:creationId xmlns:a16="http://schemas.microsoft.com/office/drawing/2014/main" id="{43B3A69D-5B36-4A65-9F4E-AC77D200A138}"/>
              </a:ext>
            </a:extLst>
          </p:cNvPr>
          <p:cNvSpPr/>
          <p:nvPr/>
        </p:nvSpPr>
        <p:spPr>
          <a:xfrm>
            <a:off x="2335237" y="1941340"/>
            <a:ext cx="13082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 section  </a:t>
            </a:r>
          </a:p>
        </p:txBody>
      </p:sp>
      <p:cxnSp>
        <p:nvCxnSpPr>
          <p:cNvPr id="12" name="Straight Arrow Connector 11">
            <a:extLst>
              <a:ext uri="{FF2B5EF4-FFF2-40B4-BE49-F238E27FC236}">
                <a16:creationId xmlns:a16="http://schemas.microsoft.com/office/drawing/2014/main" id="{01B4B600-0F58-4EDE-A7ED-644D793A7ADE}"/>
              </a:ext>
            </a:extLst>
          </p:cNvPr>
          <p:cNvCxnSpPr>
            <a:cxnSpLocks/>
          </p:cNvCxnSpPr>
          <p:nvPr/>
        </p:nvCxnSpPr>
        <p:spPr>
          <a:xfrm>
            <a:off x="3643532" y="2398540"/>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D203381-75AC-4C00-807C-337EFC7F3E27}"/>
              </a:ext>
            </a:extLst>
          </p:cNvPr>
          <p:cNvSpPr/>
          <p:nvPr/>
        </p:nvSpPr>
        <p:spPr>
          <a:xfrm>
            <a:off x="4486422" y="1941340"/>
            <a:ext cx="13082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Checks if he is an old customer  </a:t>
            </a:r>
          </a:p>
        </p:txBody>
      </p:sp>
      <p:sp>
        <p:nvSpPr>
          <p:cNvPr id="14" name="Rectangle 13">
            <a:extLst>
              <a:ext uri="{FF2B5EF4-FFF2-40B4-BE49-F238E27FC236}">
                <a16:creationId xmlns:a16="http://schemas.microsoft.com/office/drawing/2014/main" id="{44884154-52CC-4399-A381-32E6802D8ACF}"/>
              </a:ext>
            </a:extLst>
          </p:cNvPr>
          <p:cNvSpPr/>
          <p:nvPr/>
        </p:nvSpPr>
        <p:spPr>
          <a:xfrm>
            <a:off x="6637607" y="1788830"/>
            <a:ext cx="3407899" cy="143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he is an old customer updates the database else if he is an new customer takes a picture of their face and uploads their profile in the database.   </a:t>
            </a:r>
          </a:p>
        </p:txBody>
      </p:sp>
      <p:cxnSp>
        <p:nvCxnSpPr>
          <p:cNvPr id="15" name="Straight Arrow Connector 14">
            <a:extLst>
              <a:ext uri="{FF2B5EF4-FFF2-40B4-BE49-F238E27FC236}">
                <a16:creationId xmlns:a16="http://schemas.microsoft.com/office/drawing/2014/main" id="{7F5C6A34-8755-45F2-885E-41ED9D333427}"/>
              </a:ext>
            </a:extLst>
          </p:cNvPr>
          <p:cNvCxnSpPr>
            <a:cxnSpLocks/>
          </p:cNvCxnSpPr>
          <p:nvPr/>
        </p:nvCxnSpPr>
        <p:spPr>
          <a:xfrm>
            <a:off x="5794717" y="2398540"/>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6968BFA-E433-414F-83E2-2614C23E408C}"/>
              </a:ext>
            </a:extLst>
          </p:cNvPr>
          <p:cNvSpPr txBox="1"/>
          <p:nvPr/>
        </p:nvSpPr>
        <p:spPr>
          <a:xfrm>
            <a:off x="3346352" y="3260132"/>
            <a:ext cx="3123029" cy="369332"/>
          </a:xfrm>
          <a:prstGeom prst="rect">
            <a:avLst/>
          </a:prstGeom>
          <a:noFill/>
        </p:spPr>
        <p:txBody>
          <a:bodyPr wrap="square" rtlCol="0">
            <a:spAutoFit/>
          </a:bodyPr>
          <a:lstStyle/>
          <a:p>
            <a:r>
              <a:rPr lang="en-US" dirty="0"/>
              <a:t>AT THE BILLING SECTION</a:t>
            </a:r>
          </a:p>
        </p:txBody>
      </p:sp>
      <p:sp>
        <p:nvSpPr>
          <p:cNvPr id="17" name="Rectangle 16">
            <a:extLst>
              <a:ext uri="{FF2B5EF4-FFF2-40B4-BE49-F238E27FC236}">
                <a16:creationId xmlns:a16="http://schemas.microsoft.com/office/drawing/2014/main" id="{8A858474-AD82-46E3-8472-FFD629045198}"/>
              </a:ext>
            </a:extLst>
          </p:cNvPr>
          <p:cNvSpPr/>
          <p:nvPr/>
        </p:nvSpPr>
        <p:spPr>
          <a:xfrm>
            <a:off x="137160" y="4417254"/>
            <a:ext cx="1635369" cy="142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is cited in the checkpoint (Facial recognition)   </a:t>
            </a:r>
          </a:p>
        </p:txBody>
      </p:sp>
      <p:cxnSp>
        <p:nvCxnSpPr>
          <p:cNvPr id="18" name="Straight Arrow Connector 17">
            <a:extLst>
              <a:ext uri="{FF2B5EF4-FFF2-40B4-BE49-F238E27FC236}">
                <a16:creationId xmlns:a16="http://schemas.microsoft.com/office/drawing/2014/main" id="{222C916E-00C2-44BC-A4A9-D186B556C241}"/>
              </a:ext>
            </a:extLst>
          </p:cNvPr>
          <p:cNvCxnSpPr>
            <a:cxnSpLocks/>
          </p:cNvCxnSpPr>
          <p:nvPr/>
        </p:nvCxnSpPr>
        <p:spPr>
          <a:xfrm>
            <a:off x="4486422" y="5141741"/>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D66021-ADD6-4768-996A-530E1B30BC26}"/>
              </a:ext>
            </a:extLst>
          </p:cNvPr>
          <p:cNvSpPr/>
          <p:nvPr/>
        </p:nvSpPr>
        <p:spPr>
          <a:xfrm>
            <a:off x="2615419" y="4417254"/>
            <a:ext cx="1871003" cy="151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Pulls the corresponding faces record from the Database  </a:t>
            </a:r>
          </a:p>
        </p:txBody>
      </p:sp>
      <p:sp>
        <p:nvSpPr>
          <p:cNvPr id="20" name="Rectangle 19">
            <a:extLst>
              <a:ext uri="{FF2B5EF4-FFF2-40B4-BE49-F238E27FC236}">
                <a16:creationId xmlns:a16="http://schemas.microsoft.com/office/drawing/2014/main" id="{2BA9694D-6706-4318-B49F-C3D3CDC19A9D}"/>
              </a:ext>
            </a:extLst>
          </p:cNvPr>
          <p:cNvSpPr/>
          <p:nvPr/>
        </p:nvSpPr>
        <p:spPr>
          <a:xfrm>
            <a:off x="5338688" y="4368016"/>
            <a:ext cx="1871003" cy="151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Checks if he is a frequent customer   </a:t>
            </a:r>
          </a:p>
        </p:txBody>
      </p:sp>
      <p:cxnSp>
        <p:nvCxnSpPr>
          <p:cNvPr id="21" name="Straight Arrow Connector 20">
            <a:extLst>
              <a:ext uri="{FF2B5EF4-FFF2-40B4-BE49-F238E27FC236}">
                <a16:creationId xmlns:a16="http://schemas.microsoft.com/office/drawing/2014/main" id="{A23BC2EA-21AB-4B06-9CBE-86A35903693B}"/>
              </a:ext>
            </a:extLst>
          </p:cNvPr>
          <p:cNvCxnSpPr>
            <a:cxnSpLocks/>
          </p:cNvCxnSpPr>
          <p:nvPr/>
        </p:nvCxnSpPr>
        <p:spPr>
          <a:xfrm>
            <a:off x="1772529" y="5176909"/>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83CD73-3CF9-4495-B6B5-C09F4D677A3F}"/>
              </a:ext>
            </a:extLst>
          </p:cNvPr>
          <p:cNvCxnSpPr>
            <a:cxnSpLocks/>
          </p:cNvCxnSpPr>
          <p:nvPr/>
        </p:nvCxnSpPr>
        <p:spPr>
          <a:xfrm>
            <a:off x="7209691" y="5183942"/>
            <a:ext cx="842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EFD9694-A06A-4938-B395-CF4133B855AA}"/>
              </a:ext>
            </a:extLst>
          </p:cNvPr>
          <p:cNvSpPr/>
          <p:nvPr/>
        </p:nvSpPr>
        <p:spPr>
          <a:xfrm>
            <a:off x="8061957" y="4368016"/>
            <a:ext cx="1871003" cy="151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Sends a message with a coupon code if he is a frequent customer </a:t>
            </a:r>
          </a:p>
        </p:txBody>
      </p:sp>
      <p:sp>
        <p:nvSpPr>
          <p:cNvPr id="25" name="TextBox 24">
            <a:extLst>
              <a:ext uri="{FF2B5EF4-FFF2-40B4-BE49-F238E27FC236}">
                <a16:creationId xmlns:a16="http://schemas.microsoft.com/office/drawing/2014/main" id="{51BC5AD3-52A2-421A-AB91-0646CA30C8E1}"/>
              </a:ext>
            </a:extLst>
          </p:cNvPr>
          <p:cNvSpPr txBox="1"/>
          <p:nvPr/>
        </p:nvSpPr>
        <p:spPr>
          <a:xfrm>
            <a:off x="3667566" y="5985150"/>
            <a:ext cx="3542125" cy="369332"/>
          </a:xfrm>
          <a:prstGeom prst="rect">
            <a:avLst/>
          </a:prstGeom>
          <a:noFill/>
        </p:spPr>
        <p:txBody>
          <a:bodyPr wrap="square" rtlCol="0">
            <a:spAutoFit/>
          </a:bodyPr>
          <a:lstStyle/>
          <a:p>
            <a:r>
              <a:rPr lang="en-US" dirty="0"/>
              <a:t>AT THE RETAIL CHECKPOINTS</a:t>
            </a:r>
          </a:p>
        </p:txBody>
      </p:sp>
    </p:spTree>
    <p:extLst>
      <p:ext uri="{BB962C8B-B14F-4D97-AF65-F5344CB8AC3E}">
        <p14:creationId xmlns:p14="http://schemas.microsoft.com/office/powerpoint/2010/main" val="251681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lstStyle/>
          <a:p>
            <a:r>
              <a:rPr lang="en-IN" dirty="0"/>
              <a:t>Technologies and Frameworks Used</a:t>
            </a:r>
          </a:p>
        </p:txBody>
      </p:sp>
      <p:sp>
        <p:nvSpPr>
          <p:cNvPr id="3" name="Content Placeholder 2">
            <a:extLst>
              <a:ext uri="{FF2B5EF4-FFF2-40B4-BE49-F238E27FC236}">
                <a16:creationId xmlns:a16="http://schemas.microsoft.com/office/drawing/2014/main" id="{3551D591-3810-40B3-853F-AC1E0BBDDC3C}"/>
              </a:ext>
            </a:extLst>
          </p:cNvPr>
          <p:cNvSpPr>
            <a:spLocks noGrp="1"/>
          </p:cNvSpPr>
          <p:nvPr>
            <p:ph idx="1"/>
          </p:nvPr>
        </p:nvSpPr>
        <p:spPr/>
        <p:txBody>
          <a:bodyPr/>
          <a:lstStyle/>
          <a:p>
            <a:r>
              <a:rPr lang="en-IN" dirty="0" err="1"/>
              <a:t>Mysql</a:t>
            </a:r>
            <a:r>
              <a:rPr lang="en-IN" dirty="0"/>
              <a:t> online database was used to store the profile of the customer.</a:t>
            </a:r>
          </a:p>
          <a:p>
            <a:r>
              <a:rPr lang="en-IN" dirty="0"/>
              <a:t>Facial recognition system using python was built and was used</a:t>
            </a:r>
          </a:p>
          <a:p>
            <a:r>
              <a:rPr lang="en-IN" dirty="0"/>
              <a:t>Fast2sms an online message sending system was used to send messages to a given mobile number.</a:t>
            </a:r>
          </a:p>
        </p:txBody>
      </p:sp>
    </p:spTree>
    <p:extLst>
      <p:ext uri="{BB962C8B-B14F-4D97-AF65-F5344CB8AC3E}">
        <p14:creationId xmlns:p14="http://schemas.microsoft.com/office/powerpoint/2010/main" val="145749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lstStyle/>
          <a:p>
            <a:r>
              <a:rPr lang="en-IN" dirty="0"/>
              <a:t>Cost Analysis of Implementation</a:t>
            </a:r>
          </a:p>
        </p:txBody>
      </p:sp>
      <p:graphicFrame>
        <p:nvGraphicFramePr>
          <p:cNvPr id="4" name="Content Placeholder 3">
            <a:extLst>
              <a:ext uri="{FF2B5EF4-FFF2-40B4-BE49-F238E27FC236}">
                <a16:creationId xmlns:a16="http://schemas.microsoft.com/office/drawing/2014/main" id="{89222CA7-05F3-4428-A654-7198BE23407D}"/>
              </a:ext>
            </a:extLst>
          </p:cNvPr>
          <p:cNvGraphicFramePr>
            <a:graphicFrameLocks noGrp="1"/>
          </p:cNvGraphicFramePr>
          <p:nvPr>
            <p:ph idx="1"/>
            <p:extLst>
              <p:ext uri="{D42A27DB-BD31-4B8C-83A1-F6EECF244321}">
                <p14:modId xmlns:p14="http://schemas.microsoft.com/office/powerpoint/2010/main" val="2490120556"/>
              </p:ext>
            </p:extLst>
          </p:nvPr>
        </p:nvGraphicFramePr>
        <p:xfrm>
          <a:off x="1295400" y="2557463"/>
          <a:ext cx="9601200" cy="11125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747732038"/>
                    </a:ext>
                  </a:extLst>
                </a:gridCol>
                <a:gridCol w="4800600">
                  <a:extLst>
                    <a:ext uri="{9D8B030D-6E8A-4147-A177-3AD203B41FA5}">
                      <a16:colId xmlns:a16="http://schemas.microsoft.com/office/drawing/2014/main" val="1957899504"/>
                    </a:ext>
                  </a:extLst>
                </a:gridCol>
              </a:tblGrid>
              <a:tr h="370840">
                <a:tc>
                  <a:txBody>
                    <a:bodyPr/>
                    <a:lstStyle/>
                    <a:p>
                      <a:r>
                        <a:rPr lang="en-US" dirty="0"/>
                        <a:t>PURCHASE </a:t>
                      </a:r>
                    </a:p>
                  </a:txBody>
                  <a:tcPr marL="83489" marR="83489"/>
                </a:tc>
                <a:tc>
                  <a:txBody>
                    <a:bodyPr/>
                    <a:lstStyle/>
                    <a:p>
                      <a:r>
                        <a:rPr lang="en-US" dirty="0"/>
                        <a:t>COST</a:t>
                      </a:r>
                    </a:p>
                  </a:txBody>
                  <a:tcPr marL="83489" marR="83489"/>
                </a:tc>
                <a:extLst>
                  <a:ext uri="{0D108BD9-81ED-4DB2-BD59-A6C34878D82A}">
                    <a16:rowId xmlns:a16="http://schemas.microsoft.com/office/drawing/2014/main" val="396531631"/>
                  </a:ext>
                </a:extLst>
              </a:tr>
              <a:tr h="370840">
                <a:tc>
                  <a:txBody>
                    <a:bodyPr/>
                    <a:lstStyle/>
                    <a:p>
                      <a:r>
                        <a:rPr lang="en-US" dirty="0"/>
                        <a:t>Online database</a:t>
                      </a:r>
                    </a:p>
                  </a:txBody>
                  <a:tcPr marL="83489" marR="83489"/>
                </a:tc>
                <a:tc>
                  <a:txBody>
                    <a:bodyPr/>
                    <a:lstStyle/>
                    <a:p>
                      <a:r>
                        <a:rPr lang="en-US" dirty="0"/>
                        <a:t>8000 INR per TB of data stored in GCP</a:t>
                      </a:r>
                    </a:p>
                  </a:txBody>
                  <a:tcPr marL="83489" marR="83489"/>
                </a:tc>
                <a:extLst>
                  <a:ext uri="{0D108BD9-81ED-4DB2-BD59-A6C34878D82A}">
                    <a16:rowId xmlns:a16="http://schemas.microsoft.com/office/drawing/2014/main" val="3652998857"/>
                  </a:ext>
                </a:extLst>
              </a:tr>
              <a:tr h="370840">
                <a:tc>
                  <a:txBody>
                    <a:bodyPr/>
                    <a:lstStyle/>
                    <a:p>
                      <a:r>
                        <a:rPr lang="en-US" dirty="0"/>
                        <a:t>Messaging system</a:t>
                      </a:r>
                    </a:p>
                  </a:txBody>
                  <a:tcPr marL="83489" marR="83489"/>
                </a:tc>
                <a:tc>
                  <a:txBody>
                    <a:bodyPr/>
                    <a:lstStyle/>
                    <a:p>
                      <a:r>
                        <a:rPr lang="en-US" dirty="0"/>
                        <a:t>0.5 INR per Message</a:t>
                      </a:r>
                    </a:p>
                  </a:txBody>
                  <a:tcPr marL="83489" marR="83489"/>
                </a:tc>
                <a:extLst>
                  <a:ext uri="{0D108BD9-81ED-4DB2-BD59-A6C34878D82A}">
                    <a16:rowId xmlns:a16="http://schemas.microsoft.com/office/drawing/2014/main" val="2999103713"/>
                  </a:ext>
                </a:extLst>
              </a:tr>
            </a:tbl>
          </a:graphicData>
        </a:graphic>
      </p:graphicFrame>
    </p:spTree>
    <p:extLst>
      <p:ext uri="{BB962C8B-B14F-4D97-AF65-F5344CB8AC3E}">
        <p14:creationId xmlns:p14="http://schemas.microsoft.com/office/powerpoint/2010/main" val="331588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lstStyle/>
          <a:p>
            <a:r>
              <a:rPr lang="en-IN" dirty="0"/>
              <a:t>Scalability of Implementation</a:t>
            </a:r>
          </a:p>
        </p:txBody>
      </p:sp>
      <p:sp>
        <p:nvSpPr>
          <p:cNvPr id="3" name="Content Placeholder 2">
            <a:extLst>
              <a:ext uri="{FF2B5EF4-FFF2-40B4-BE49-F238E27FC236}">
                <a16:creationId xmlns:a16="http://schemas.microsoft.com/office/drawing/2014/main" id="{3551D591-3810-40B3-853F-AC1E0BBDDC3C}"/>
              </a:ext>
            </a:extLst>
          </p:cNvPr>
          <p:cNvSpPr>
            <a:spLocks noGrp="1"/>
          </p:cNvSpPr>
          <p:nvPr>
            <p:ph idx="1"/>
          </p:nvPr>
        </p:nvSpPr>
        <p:spPr>
          <a:xfrm>
            <a:off x="711591" y="2504049"/>
            <a:ext cx="10515600" cy="3988826"/>
          </a:xfrm>
        </p:spPr>
        <p:txBody>
          <a:bodyPr/>
          <a:lstStyle/>
          <a:p>
            <a:r>
              <a:rPr lang="en-IN" dirty="0"/>
              <a:t>The scalability of the implementation is that it can be implemented by the large retails who are having retails all over country or the world. The person if he is a loyal customer to a specific retail at one part of the world can be recognized and given personalized offers even in the other part of the world.</a:t>
            </a:r>
          </a:p>
        </p:txBody>
      </p:sp>
    </p:spTree>
    <p:extLst>
      <p:ext uri="{BB962C8B-B14F-4D97-AF65-F5344CB8AC3E}">
        <p14:creationId xmlns:p14="http://schemas.microsoft.com/office/powerpoint/2010/main" val="2096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3B9-EA61-4E32-9131-2711599DB70A}"/>
              </a:ext>
            </a:extLst>
          </p:cNvPr>
          <p:cNvSpPr>
            <a:spLocks noGrp="1"/>
          </p:cNvSpPr>
          <p:nvPr>
            <p:ph type="title"/>
          </p:nvPr>
        </p:nvSpPr>
        <p:spPr/>
        <p:txBody>
          <a:bodyPr>
            <a:normAutofit fontScale="90000"/>
          </a:bodyPr>
          <a:lstStyle/>
          <a:p>
            <a:r>
              <a:rPr lang="en-IN" dirty="0"/>
              <a:t>Why should my project be considered for the Finale ?</a:t>
            </a:r>
          </a:p>
        </p:txBody>
      </p:sp>
      <p:sp>
        <p:nvSpPr>
          <p:cNvPr id="3" name="Content Placeholder 2">
            <a:extLst>
              <a:ext uri="{FF2B5EF4-FFF2-40B4-BE49-F238E27FC236}">
                <a16:creationId xmlns:a16="http://schemas.microsoft.com/office/drawing/2014/main" id="{3551D591-3810-40B3-853F-AC1E0BBDDC3C}"/>
              </a:ext>
            </a:extLst>
          </p:cNvPr>
          <p:cNvSpPr>
            <a:spLocks noGrp="1"/>
          </p:cNvSpPr>
          <p:nvPr>
            <p:ph idx="1"/>
          </p:nvPr>
        </p:nvSpPr>
        <p:spPr/>
        <p:txBody>
          <a:bodyPr/>
          <a:lstStyle/>
          <a:p>
            <a:r>
              <a:rPr lang="en-IN" dirty="0"/>
              <a:t>My project deals with a major issue of retaining the old customers and also gaining new loyal customers in the retail world. My project has to be selected for the finale because its cost of implementation is cheap and also the scale of the project is wider and I think so.  </a:t>
            </a:r>
          </a:p>
        </p:txBody>
      </p:sp>
    </p:spTree>
    <p:extLst>
      <p:ext uri="{BB962C8B-B14F-4D97-AF65-F5344CB8AC3E}">
        <p14:creationId xmlns:p14="http://schemas.microsoft.com/office/powerpoint/2010/main" val="211360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E7A2-7535-444E-A190-F3AD48BFB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541F2-8869-416E-82F7-F691A1045167}"/>
              </a:ext>
            </a:extLst>
          </p:cNvPr>
          <p:cNvSpPr>
            <a:spLocks noGrp="1"/>
          </p:cNvSpPr>
          <p:nvPr>
            <p:ph idx="1"/>
          </p:nvPr>
        </p:nvSpPr>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2407074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75</TotalTime>
  <Words>507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PERSONALIZED OFFERS USING IOT AND FACE RECOGNITION</vt:lpstr>
      <vt:lpstr>Features Covered in Project / Problem Statement</vt:lpstr>
      <vt:lpstr>Solution Overview</vt:lpstr>
      <vt:lpstr>Solution Architecture / Device Plan</vt:lpstr>
      <vt:lpstr>Technologies and Frameworks Used</vt:lpstr>
      <vt:lpstr>Cost Analysis of Implementation</vt:lpstr>
      <vt:lpstr>Scalability of Implementation</vt:lpstr>
      <vt:lpstr>Why should my project be considered for the Finale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Jagatjit Turuk</dc:creator>
  <cp:lastModifiedBy>sriram</cp:lastModifiedBy>
  <cp:revision>10</cp:revision>
  <dcterms:created xsi:type="dcterms:W3CDTF">2019-05-09T11:31:24Z</dcterms:created>
  <dcterms:modified xsi:type="dcterms:W3CDTF">2019-05-27T04:22:59Z</dcterms:modified>
</cp:coreProperties>
</file>