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318" r:id="rId2"/>
    <p:sldId id="355" r:id="rId3"/>
    <p:sldId id="356" r:id="rId4"/>
    <p:sldId id="320" r:id="rId5"/>
    <p:sldId id="342" r:id="rId6"/>
    <p:sldId id="343" r:id="rId7"/>
    <p:sldId id="340" r:id="rId8"/>
    <p:sldId id="341" r:id="rId9"/>
    <p:sldId id="344" r:id="rId10"/>
    <p:sldId id="345" r:id="rId11"/>
    <p:sldId id="353" r:id="rId12"/>
    <p:sldId id="347" r:id="rId13"/>
    <p:sldId id="354" r:id="rId14"/>
    <p:sldId id="346" r:id="rId15"/>
    <p:sldId id="349" r:id="rId16"/>
    <p:sldId id="348" r:id="rId17"/>
    <p:sldId id="350" r:id="rId18"/>
    <p:sldId id="351" r:id="rId19"/>
    <p:sldId id="352" r:id="rId20"/>
    <p:sldId id="357" r:id="rId21"/>
    <p:sldId id="364" r:id="rId22"/>
    <p:sldId id="358" r:id="rId23"/>
    <p:sldId id="359" r:id="rId24"/>
    <p:sldId id="360" r:id="rId25"/>
    <p:sldId id="361" r:id="rId26"/>
    <p:sldId id="362" r:id="rId27"/>
    <p:sldId id="363" r:id="rId28"/>
  </p:sldIdLst>
  <p:sldSz cx="9144000" cy="6858000" type="screen4x3"/>
  <p:notesSz cx="6718300" cy="9855200"/>
  <p:custDataLst>
    <p:tags r:id="rId30"/>
  </p:custDataLst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" id="{2B3B30FC-B2E7-4FC0-8FB5-9B533242283D}">
          <p14:sldIdLst>
            <p14:sldId id="318"/>
            <p14:sldId id="355"/>
            <p14:sldId id="356"/>
            <p14:sldId id="320"/>
            <p14:sldId id="342"/>
            <p14:sldId id="343"/>
            <p14:sldId id="340"/>
            <p14:sldId id="341"/>
            <p14:sldId id="344"/>
            <p14:sldId id="345"/>
            <p14:sldId id="353"/>
            <p14:sldId id="347"/>
            <p14:sldId id="354"/>
            <p14:sldId id="346"/>
            <p14:sldId id="349"/>
            <p14:sldId id="348"/>
            <p14:sldId id="350"/>
            <p14:sldId id="351"/>
            <p14:sldId id="352"/>
            <p14:sldId id="357"/>
            <p14:sldId id="364"/>
            <p14:sldId id="358"/>
            <p14:sldId id="359"/>
            <p14:sldId id="360"/>
            <p14:sldId id="361"/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pos="2880">
          <p15:clr>
            <a:srgbClr val="A4A3A4"/>
          </p15:clr>
        </p15:guide>
        <p15:guide id="5" pos="5375">
          <p15:clr>
            <a:srgbClr val="A4A3A4"/>
          </p15:clr>
        </p15:guide>
        <p15:guide id="6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A2CE"/>
    <a:srgbClr val="ACE3E9"/>
    <a:srgbClr val="E4F6F1"/>
    <a:srgbClr val="DBF1FA"/>
    <a:srgbClr val="00C7F5"/>
    <a:srgbClr val="78FFFA"/>
    <a:srgbClr val="ECE5BF"/>
    <a:srgbClr val="C9E1B5"/>
    <a:srgbClr val="2AC8F5"/>
    <a:srgbClr val="E0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68" autoAdjust="0"/>
    <p:restoredTop sz="94662" autoAdjust="0"/>
  </p:normalViewPr>
  <p:slideViewPr>
    <p:cSldViewPr showGuides="1">
      <p:cViewPr>
        <p:scale>
          <a:sx n="100" d="100"/>
          <a:sy n="100" d="100"/>
        </p:scale>
        <p:origin x="-1014" y="-66"/>
      </p:cViewPr>
      <p:guideLst>
        <p:guide orient="horz" pos="2160"/>
        <p:guide orient="horz" pos="1117"/>
        <p:guide orient="horz" pos="4065"/>
        <p:guide pos="2880"/>
        <p:guide pos="5375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44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5482" y="0"/>
            <a:ext cx="2911263" cy="4944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8B791-DB00-4AFD-9697-919FA4314452}" type="datetimeFigureOut">
              <a:rPr lang="en-AU" smtClean="0"/>
              <a:t>29/11/2016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1231900"/>
            <a:ext cx="4435475" cy="3325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830" y="4742815"/>
            <a:ext cx="5374640" cy="38804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911263" cy="494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5482" y="9360730"/>
            <a:ext cx="2911263" cy="494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D74F-323E-4252-BA3A-DAD7C67600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52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1231900"/>
            <a:ext cx="4435475" cy="3325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D74F-323E-4252-BA3A-DAD7C67600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8264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1231900"/>
            <a:ext cx="4435475" cy="3325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D74F-323E-4252-BA3A-DAD7C67600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826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308304" y="5877272"/>
            <a:ext cx="1224509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3" t="3137" r="4347" b="2719"/>
          <a:stretch/>
        </p:blipFill>
        <p:spPr>
          <a:xfrm>
            <a:off x="0" y="0"/>
            <a:ext cx="71657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2937" y="1964889"/>
            <a:ext cx="3817826" cy="794186"/>
          </a:xfrm>
        </p:spPr>
        <p:txBody>
          <a:bodyPr lIns="0" tIns="0" rIns="0" bIns="0" anchor="b"/>
          <a:lstStyle>
            <a:lvl1pPr marL="0" marR="0" indent="0" algn="r" defTabSz="685800" rtl="0" eaLnBrk="1" latinLnBrk="0" hangingPunct="1">
              <a:lnSpc>
                <a:spcPct val="90000"/>
              </a:lnSpc>
              <a:spcAft>
                <a:spcPts val="0"/>
              </a:spcAft>
              <a:defRPr lang="en-US" sz="32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 insert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22937" y="2838070"/>
            <a:ext cx="3816349" cy="286147"/>
          </a:xfrm>
        </p:spPr>
        <p:txBody>
          <a:bodyPr lIns="0" tIns="0" rIns="0" bIns="0">
            <a:normAutofit/>
          </a:bodyPr>
          <a:lstStyle>
            <a:lvl1pPr marL="0" marR="0" indent="0" algn="r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  <a:def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Subtitle if necessary</a:t>
            </a: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>
          <a:xfrm>
            <a:off x="8152712" y="5803155"/>
            <a:ext cx="581708" cy="650033"/>
            <a:chOff x="6983514" y="4025463"/>
            <a:chExt cx="581708" cy="650033"/>
          </a:xfrm>
        </p:grpSpPr>
        <p:sp>
          <p:nvSpPr>
            <p:cNvPr id="10" name="Oval 9"/>
            <p:cNvSpPr/>
            <p:nvPr/>
          </p:nvSpPr>
          <p:spPr>
            <a:xfrm>
              <a:off x="7112801" y="4071238"/>
              <a:ext cx="323134" cy="3231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46"/>
            <a:stretch/>
          </p:blipFill>
          <p:spPr>
            <a:xfrm>
              <a:off x="6983514" y="4025463"/>
              <a:ext cx="581708" cy="650033"/>
            </a:xfrm>
            <a:prstGeom prst="rect">
              <a:avLst/>
            </a:prstGeom>
          </p:spPr>
        </p:pic>
      </p:grp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916723" y="3577917"/>
            <a:ext cx="2724150" cy="252000"/>
          </a:xfrm>
        </p:spPr>
        <p:txBody>
          <a:bodyPr lIns="0" tIns="0" rIns="0" bIns="0">
            <a:normAutofit/>
          </a:bodyPr>
          <a:lstStyle>
            <a:lvl1pPr marL="0" marR="0" indent="0" algn="r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lang="en-US" sz="18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Presenters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916723" y="3883457"/>
            <a:ext cx="2724150" cy="252000"/>
          </a:xfrm>
        </p:spPr>
        <p:txBody>
          <a:bodyPr lIns="0" tIns="0" rIns="0" bIns="0">
            <a:normAutofit/>
          </a:bodyPr>
          <a:lstStyle>
            <a:lvl1pPr marL="0" marR="0" indent="0" algn="r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lang="en-US" sz="18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775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2" t="3137" r="4347" b="2719"/>
          <a:stretch/>
        </p:blipFill>
        <p:spPr>
          <a:xfrm flipH="1">
            <a:off x="2411760" y="0"/>
            <a:ext cx="673224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759" y="980728"/>
            <a:ext cx="5248385" cy="431958"/>
          </a:xfrm>
        </p:spPr>
        <p:txBody>
          <a:bodyPr lIns="0" tIns="0" rIns="0" bIns="0" anchor="t"/>
          <a:lstStyle>
            <a:lvl1pPr marL="0" marR="0" indent="0" algn="l" defTabSz="685800" rtl="0" eaLnBrk="1" latinLnBrk="0" hangingPunct="1">
              <a:lnSpc>
                <a:spcPct val="90000"/>
              </a:lnSpc>
              <a:spcAft>
                <a:spcPts val="0"/>
              </a:spcAft>
              <a:defRPr lang="en-US" sz="3000" b="0" kern="1200" baseline="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Agenda title insert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1188" y="2240843"/>
            <a:ext cx="3600450" cy="3060365"/>
          </a:xfrm>
        </p:spPr>
        <p:txBody>
          <a:bodyPr lIns="0" tIns="0" rIns="0" bIns="0">
            <a:normAutofit/>
          </a:bodyPr>
          <a:lstStyle>
            <a:lvl1pPr marL="0" marR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Topics insert</a:t>
            </a:r>
          </a:p>
        </p:txBody>
      </p:sp>
      <p:grpSp>
        <p:nvGrpSpPr>
          <p:cNvPr id="13" name="Group 12"/>
          <p:cNvGrpSpPr>
            <a:grpSpLocks/>
          </p:cNvGrpSpPr>
          <p:nvPr userDrawn="1"/>
        </p:nvGrpSpPr>
        <p:grpSpPr>
          <a:xfrm>
            <a:off x="8152712" y="5803155"/>
            <a:ext cx="581708" cy="650033"/>
            <a:chOff x="6983514" y="4025463"/>
            <a:chExt cx="581708" cy="650033"/>
          </a:xfrm>
        </p:grpSpPr>
        <p:sp>
          <p:nvSpPr>
            <p:cNvPr id="14" name="Oval 13"/>
            <p:cNvSpPr/>
            <p:nvPr/>
          </p:nvSpPr>
          <p:spPr>
            <a:xfrm>
              <a:off x="7112801" y="4071238"/>
              <a:ext cx="323134" cy="3231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46"/>
            <a:stretch/>
          </p:blipFill>
          <p:spPr>
            <a:xfrm>
              <a:off x="6983514" y="4025463"/>
              <a:ext cx="581708" cy="650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2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3137" r="56167" b="2719"/>
          <a:stretch/>
        </p:blipFill>
        <p:spPr>
          <a:xfrm>
            <a:off x="5760721" y="0"/>
            <a:ext cx="33832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759" y="4149080"/>
            <a:ext cx="4510087" cy="812517"/>
          </a:xfrm>
        </p:spPr>
        <p:txBody>
          <a:bodyPr lIns="0" tIns="0" rIns="0" bIns="0" anchor="b"/>
          <a:lstStyle>
            <a:lvl1pPr marL="0" marR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AU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Topic one section name </a:t>
            </a:r>
            <a:br>
              <a:rPr lang="en-AU" dirty="0" smtClean="0"/>
            </a:br>
            <a:r>
              <a:rPr lang="en-AU" dirty="0" smtClean="0"/>
              <a:t>to be placed here </a:t>
            </a:r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>
          <a:xfrm>
            <a:off x="8152712" y="5803155"/>
            <a:ext cx="581708" cy="650033"/>
            <a:chOff x="6983514" y="4025463"/>
            <a:chExt cx="581708" cy="650033"/>
          </a:xfrm>
        </p:grpSpPr>
        <p:sp>
          <p:nvSpPr>
            <p:cNvPr id="8" name="Oval 7"/>
            <p:cNvSpPr/>
            <p:nvPr/>
          </p:nvSpPr>
          <p:spPr>
            <a:xfrm>
              <a:off x="7112801" y="4071238"/>
              <a:ext cx="323134" cy="3231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46"/>
            <a:stretch/>
          </p:blipFill>
          <p:spPr>
            <a:xfrm>
              <a:off x="6983514" y="4025463"/>
              <a:ext cx="581708" cy="650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59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ing 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8" y="836828"/>
            <a:ext cx="7921625" cy="215908"/>
          </a:xfrm>
        </p:spPr>
        <p:txBody>
          <a:bodyPr lIns="0" tIns="0" rIns="0" bIns="0" anchor="t">
            <a:noAutofit/>
          </a:bodyPr>
          <a:lstStyle>
            <a:lvl1pPr marL="0" marR="0" indent="0" algn="l" defTabSz="685800" rtl="0" eaLnBrk="1" latinLnBrk="0" hangingPunct="1">
              <a:spcBef>
                <a:spcPts val="600"/>
              </a:spcBef>
              <a:spcAft>
                <a:spcPts val="0"/>
              </a:spcAft>
              <a:defRPr lang="en-US" sz="20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AU" dirty="0" smtClean="0"/>
              <a:t>Subtitle can be used if necessary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11188" y="1773237"/>
            <a:ext cx="7921625" cy="3996101"/>
          </a:xfrm>
        </p:spPr>
        <p:txBody>
          <a:bodyPr lIns="0" tIns="0" rIns="0" bIns="0"/>
          <a:lstStyle>
            <a:lvl1pPr marL="0" marR="0" indent="0">
              <a:spcBef>
                <a:spcPts val="1200"/>
              </a:spcBef>
              <a:spcAft>
                <a:spcPts val="0"/>
              </a:spcAft>
              <a:defRPr sz="1800"/>
            </a:lvl1pPr>
            <a:lvl2pPr marL="216000" marR="0" indent="-216000">
              <a:spcBef>
                <a:spcPts val="900"/>
              </a:spcBef>
              <a:spcAft>
                <a:spcPts val="0"/>
              </a:spcAft>
              <a:defRPr sz="1800"/>
            </a:lvl2pPr>
            <a:lvl3pPr marL="432000" marR="0" indent="-216000">
              <a:spcBef>
                <a:spcPts val="600"/>
              </a:spcBef>
              <a:spcAft>
                <a:spcPts val="0"/>
              </a:spcAft>
              <a:defRPr sz="1600"/>
            </a:lvl3pPr>
            <a:lvl4pPr marL="432000" marR="0" indent="-216000">
              <a:spcBef>
                <a:spcPts val="600"/>
              </a:spcBef>
              <a:spcAft>
                <a:spcPts val="0"/>
              </a:spcAft>
              <a:defRPr sz="1600"/>
            </a:lvl4pPr>
            <a:lvl5pPr marL="432000" marR="0" indent="-216000">
              <a:spcBef>
                <a:spcPts val="6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6C25BA9-0B55-4E40-B84A-9024264694E2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284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ing &amp;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773237"/>
            <a:ext cx="3777818" cy="3996099"/>
          </a:xfrm>
        </p:spPr>
        <p:txBody>
          <a:bodyPr lIns="0" tIns="0" rIns="0" bIns="0"/>
          <a:lstStyle>
            <a:lvl1pPr marL="0" marR="0" indent="0">
              <a:spcBef>
                <a:spcPts val="1200"/>
              </a:spcBef>
              <a:spcAft>
                <a:spcPts val="0"/>
              </a:spcAft>
              <a:defRPr sz="1800"/>
            </a:lvl1pPr>
            <a:lvl2pPr marL="216000" marR="0" indent="-216000">
              <a:spcBef>
                <a:spcPts val="900"/>
              </a:spcBef>
              <a:spcAft>
                <a:spcPts val="0"/>
              </a:spcAft>
              <a:defRPr sz="1800"/>
            </a:lvl2pPr>
            <a:lvl3pPr marL="432000" marR="0" indent="-216000">
              <a:spcBef>
                <a:spcPts val="600"/>
              </a:spcBef>
              <a:spcAft>
                <a:spcPts val="0"/>
              </a:spcAft>
              <a:defRPr sz="1600"/>
            </a:lvl3pPr>
            <a:lvl4pPr marL="432000" marR="0" indent="-216000">
              <a:spcBef>
                <a:spcPts val="600"/>
              </a:spcBef>
              <a:spcAft>
                <a:spcPts val="0"/>
              </a:spcAft>
              <a:defRPr sz="1600"/>
            </a:lvl4pPr>
            <a:lvl5pPr marL="432000" marR="0" indent="-216000">
              <a:spcBef>
                <a:spcPts val="6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389" y="1773237"/>
            <a:ext cx="3781424" cy="3996099"/>
          </a:xfrm>
        </p:spPr>
        <p:txBody>
          <a:bodyPr lIns="0" tIns="0" rIns="0" bIns="0"/>
          <a:lstStyle>
            <a:lvl1pPr marL="0" marR="0" indent="0">
              <a:spcBef>
                <a:spcPts val="1200"/>
              </a:spcBef>
              <a:spcAft>
                <a:spcPts val="0"/>
              </a:spcAft>
              <a:defRPr sz="1800"/>
            </a:lvl1pPr>
            <a:lvl2pPr marL="216000" marR="0" indent="-216000">
              <a:spcBef>
                <a:spcPts val="900"/>
              </a:spcBef>
              <a:spcAft>
                <a:spcPts val="0"/>
              </a:spcAft>
              <a:defRPr sz="1800"/>
            </a:lvl2pPr>
            <a:lvl3pPr marL="432000" marR="0" indent="-216000">
              <a:spcBef>
                <a:spcPts val="600"/>
              </a:spcBef>
              <a:spcAft>
                <a:spcPts val="0"/>
              </a:spcAft>
              <a:defRPr sz="1600"/>
            </a:lvl3pPr>
            <a:lvl4pPr marL="432000" marR="0" indent="-216000">
              <a:spcBef>
                <a:spcPts val="600"/>
              </a:spcBef>
              <a:spcAft>
                <a:spcPts val="0"/>
              </a:spcAft>
              <a:defRPr sz="1600"/>
            </a:lvl4pPr>
            <a:lvl5pPr marL="432000" marR="0" indent="-216000">
              <a:spcBef>
                <a:spcPts val="6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1188" y="836828"/>
            <a:ext cx="7921625" cy="215908"/>
          </a:xfrm>
        </p:spPr>
        <p:txBody>
          <a:bodyPr lIns="0" tIns="0" rIns="0" bIns="0" anchor="t">
            <a:noAutofit/>
          </a:bodyPr>
          <a:lstStyle>
            <a:lvl1pPr marL="0" marR="0" indent="0" algn="l" defTabSz="685800" rtl="0" eaLnBrk="1" latinLnBrk="0" hangingPunct="1">
              <a:spcBef>
                <a:spcPts val="600"/>
              </a:spcBef>
              <a:spcAft>
                <a:spcPts val="0"/>
              </a:spcAft>
              <a:defRPr lang="en-US" sz="20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AU" dirty="0" smtClean="0"/>
              <a:t>Subtitle can be used if necessary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6C25BA9-0B55-4E40-B84A-9024264694E2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717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1188" y="836828"/>
            <a:ext cx="7921625" cy="215908"/>
          </a:xfrm>
        </p:spPr>
        <p:txBody>
          <a:bodyPr lIns="0" tIns="0" rIns="0" bIns="0" anchor="t">
            <a:noAutofit/>
          </a:bodyPr>
          <a:lstStyle>
            <a:lvl1pPr marL="0" marR="0" indent="0" algn="l" defTabSz="685800" rtl="0" eaLnBrk="1" latinLnBrk="0" hangingPunct="1">
              <a:spcBef>
                <a:spcPts val="600"/>
              </a:spcBef>
              <a:spcAft>
                <a:spcPts val="0"/>
              </a:spcAft>
              <a:defRPr lang="en-US" sz="20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AU" dirty="0" smtClean="0"/>
              <a:t>Subtitle can be used if necessary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6C25BA9-0B55-4E40-B84A-9024264694E2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793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1" t="12988" r="3905" b="2443"/>
          <a:stretch/>
        </p:blipFill>
        <p:spPr>
          <a:xfrm>
            <a:off x="0" y="0"/>
            <a:ext cx="7165753" cy="6858000"/>
          </a:xfrm>
          <a:prstGeom prst="rect">
            <a:avLst/>
          </a:prstGeom>
        </p:spPr>
      </p:pic>
      <p:sp>
        <p:nvSpPr>
          <p:cNvPr id="5" name="Rectangle 4"/>
          <p:cNvSpPr>
            <a:spLocks/>
          </p:cNvSpPr>
          <p:nvPr userDrawn="1"/>
        </p:nvSpPr>
        <p:spPr>
          <a:xfrm>
            <a:off x="6912260" y="6178050"/>
            <a:ext cx="2231740" cy="679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773613" y="2720299"/>
            <a:ext cx="3759200" cy="578286"/>
          </a:xfrm>
          <a:prstGeom prst="rect">
            <a:avLst/>
          </a:prstGeom>
        </p:spPr>
        <p:txBody>
          <a:bodyPr lIns="0" tIns="0" rIns="0" bIns="0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r">
              <a:lnSpc>
                <a:spcPct val="75000"/>
              </a:lnSpc>
              <a:spcAft>
                <a:spcPts val="0"/>
              </a:spcAft>
            </a:pPr>
            <a:r>
              <a:rPr lang="en-AU" sz="5400" dirty="0" smtClean="0"/>
              <a:t>Thank you</a:t>
            </a:r>
            <a:endParaRPr lang="en-AU" sz="5400" dirty="0"/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>
          <a:xfrm>
            <a:off x="8152712" y="5803155"/>
            <a:ext cx="581708" cy="650033"/>
            <a:chOff x="6983514" y="4025463"/>
            <a:chExt cx="581708" cy="650033"/>
          </a:xfrm>
        </p:grpSpPr>
        <p:sp>
          <p:nvSpPr>
            <p:cNvPr id="14" name="Oval 13"/>
            <p:cNvSpPr/>
            <p:nvPr/>
          </p:nvSpPr>
          <p:spPr>
            <a:xfrm>
              <a:off x="7112801" y="4071238"/>
              <a:ext cx="323134" cy="3231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46"/>
            <a:stretch/>
          </p:blipFill>
          <p:spPr>
            <a:xfrm>
              <a:off x="6983514" y="4025463"/>
              <a:ext cx="581708" cy="650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1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 userDrawn="1"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5BA9-0B55-4E40-B84A-9024264694E2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499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84" y="6230585"/>
            <a:ext cx="600936" cy="24841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8335" y="516416"/>
            <a:ext cx="7934477" cy="3323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24" y="1773238"/>
            <a:ext cx="7902725" cy="39960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9999" y="6094413"/>
            <a:ext cx="788081" cy="3587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7765" y="6094413"/>
            <a:ext cx="6880315" cy="3587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6739" y="6094413"/>
            <a:ext cx="271470" cy="3587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5BA9-0B55-4E40-B84A-9024264694E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 rot="18000000">
            <a:off x="-588684" y="380359"/>
            <a:ext cx="1030199" cy="1188930"/>
          </a:xfrm>
          <a:custGeom>
            <a:avLst/>
            <a:gdLst>
              <a:gd name="T0" fmla="*/ 882 w 1324"/>
              <a:gd name="T1" fmla="*/ 0 h 1528"/>
              <a:gd name="T2" fmla="*/ 440 w 1324"/>
              <a:gd name="T3" fmla="*/ 765 h 1528"/>
              <a:gd name="T4" fmla="*/ 257 w 1324"/>
              <a:gd name="T5" fmla="*/ 1082 h 1528"/>
              <a:gd name="T6" fmla="*/ 0 w 1324"/>
              <a:gd name="T7" fmla="*/ 1528 h 1528"/>
              <a:gd name="T8" fmla="*/ 0 w 1324"/>
              <a:gd name="T9" fmla="*/ 1528 h 1528"/>
              <a:gd name="T10" fmla="*/ 884 w 1324"/>
              <a:gd name="T11" fmla="*/ 1528 h 1528"/>
              <a:gd name="T12" fmla="*/ 1103 w 1324"/>
              <a:gd name="T13" fmla="*/ 1148 h 1528"/>
              <a:gd name="T14" fmla="*/ 1324 w 1324"/>
              <a:gd name="T15" fmla="*/ 765 h 1528"/>
              <a:gd name="T16" fmla="*/ 1103 w 1324"/>
              <a:gd name="T17" fmla="*/ 382 h 1528"/>
              <a:gd name="T18" fmla="*/ 882 w 1324"/>
              <a:gd name="T19" fmla="*/ 0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4" h="1528">
                <a:moveTo>
                  <a:pt x="882" y="0"/>
                </a:moveTo>
                <a:lnTo>
                  <a:pt x="440" y="765"/>
                </a:lnTo>
                <a:lnTo>
                  <a:pt x="257" y="1082"/>
                </a:lnTo>
                <a:lnTo>
                  <a:pt x="0" y="1528"/>
                </a:lnTo>
                <a:lnTo>
                  <a:pt x="0" y="1528"/>
                </a:lnTo>
                <a:lnTo>
                  <a:pt x="884" y="1528"/>
                </a:lnTo>
                <a:lnTo>
                  <a:pt x="1103" y="1148"/>
                </a:lnTo>
                <a:lnTo>
                  <a:pt x="1324" y="765"/>
                </a:lnTo>
                <a:lnTo>
                  <a:pt x="1103" y="382"/>
                </a:lnTo>
                <a:lnTo>
                  <a:pt x="88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 rot="18000000">
            <a:off x="-761225" y="678538"/>
            <a:ext cx="1030977" cy="1188930"/>
          </a:xfrm>
          <a:custGeom>
            <a:avLst/>
            <a:gdLst>
              <a:gd name="T0" fmla="*/ 1325 w 1325"/>
              <a:gd name="T1" fmla="*/ 0 h 1528"/>
              <a:gd name="T2" fmla="*/ 442 w 1325"/>
              <a:gd name="T3" fmla="*/ 0 h 1528"/>
              <a:gd name="T4" fmla="*/ 0 w 1325"/>
              <a:gd name="T5" fmla="*/ 765 h 1528"/>
              <a:gd name="T6" fmla="*/ 0 w 1325"/>
              <a:gd name="T7" fmla="*/ 765 h 1528"/>
              <a:gd name="T8" fmla="*/ 220 w 1325"/>
              <a:gd name="T9" fmla="*/ 1148 h 1528"/>
              <a:gd name="T10" fmla="*/ 440 w 1325"/>
              <a:gd name="T11" fmla="*/ 1528 h 1528"/>
              <a:gd name="T12" fmla="*/ 443 w 1325"/>
              <a:gd name="T13" fmla="*/ 1528 h 1528"/>
              <a:gd name="T14" fmla="*/ 700 w 1325"/>
              <a:gd name="T15" fmla="*/ 1082 h 1528"/>
              <a:gd name="T16" fmla="*/ 883 w 1325"/>
              <a:gd name="T17" fmla="*/ 765 h 1528"/>
              <a:gd name="T18" fmla="*/ 1325 w 1325"/>
              <a:gd name="T19" fmla="*/ 0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5" h="1528">
                <a:moveTo>
                  <a:pt x="1325" y="0"/>
                </a:moveTo>
                <a:lnTo>
                  <a:pt x="442" y="0"/>
                </a:lnTo>
                <a:lnTo>
                  <a:pt x="0" y="765"/>
                </a:lnTo>
                <a:lnTo>
                  <a:pt x="0" y="765"/>
                </a:lnTo>
                <a:lnTo>
                  <a:pt x="220" y="1148"/>
                </a:lnTo>
                <a:lnTo>
                  <a:pt x="440" y="1528"/>
                </a:lnTo>
                <a:lnTo>
                  <a:pt x="443" y="1528"/>
                </a:lnTo>
                <a:lnTo>
                  <a:pt x="700" y="1082"/>
                </a:lnTo>
                <a:lnTo>
                  <a:pt x="883" y="765"/>
                </a:lnTo>
                <a:lnTo>
                  <a:pt x="132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 rot="18000000">
            <a:off x="-588679" y="1571734"/>
            <a:ext cx="685503" cy="593687"/>
          </a:xfrm>
          <a:custGeom>
            <a:avLst/>
            <a:gdLst>
              <a:gd name="T0" fmla="*/ 441 w 881"/>
              <a:gd name="T1" fmla="*/ 0 h 763"/>
              <a:gd name="T2" fmla="*/ 219 w 881"/>
              <a:gd name="T3" fmla="*/ 383 h 763"/>
              <a:gd name="T4" fmla="*/ 0 w 881"/>
              <a:gd name="T5" fmla="*/ 763 h 763"/>
              <a:gd name="T6" fmla="*/ 881 w 881"/>
              <a:gd name="T7" fmla="*/ 763 h 763"/>
              <a:gd name="T8" fmla="*/ 441 w 881"/>
              <a:gd name="T9" fmla="*/ 0 h 763"/>
              <a:gd name="T10" fmla="*/ 441 w 881"/>
              <a:gd name="T11" fmla="*/ 0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1" h="763">
                <a:moveTo>
                  <a:pt x="441" y="0"/>
                </a:moveTo>
                <a:lnTo>
                  <a:pt x="219" y="383"/>
                </a:lnTo>
                <a:lnTo>
                  <a:pt x="0" y="763"/>
                </a:lnTo>
                <a:lnTo>
                  <a:pt x="881" y="763"/>
                </a:lnTo>
                <a:lnTo>
                  <a:pt x="441" y="0"/>
                </a:lnTo>
                <a:lnTo>
                  <a:pt x="44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 rot="18000000">
            <a:off x="-1267434" y="395006"/>
            <a:ext cx="687059" cy="575791"/>
          </a:xfrm>
          <a:custGeom>
            <a:avLst/>
            <a:gdLst>
              <a:gd name="T0" fmla="*/ 457 w 883"/>
              <a:gd name="T1" fmla="*/ 0 h 740"/>
              <a:gd name="T2" fmla="*/ 426 w 883"/>
              <a:gd name="T3" fmla="*/ 0 h 740"/>
              <a:gd name="T4" fmla="*/ 220 w 883"/>
              <a:gd name="T5" fmla="*/ 357 h 740"/>
              <a:gd name="T6" fmla="*/ 0 w 883"/>
              <a:gd name="T7" fmla="*/ 740 h 740"/>
              <a:gd name="T8" fmla="*/ 441 w 883"/>
              <a:gd name="T9" fmla="*/ 740 h 740"/>
              <a:gd name="T10" fmla="*/ 883 w 883"/>
              <a:gd name="T11" fmla="*/ 740 h 740"/>
              <a:gd name="T12" fmla="*/ 883 w 883"/>
              <a:gd name="T13" fmla="*/ 740 h 740"/>
              <a:gd name="T14" fmla="*/ 662 w 883"/>
              <a:gd name="T15" fmla="*/ 357 h 740"/>
              <a:gd name="T16" fmla="*/ 457 w 883"/>
              <a:gd name="T17" fmla="*/ 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3" h="740">
                <a:moveTo>
                  <a:pt x="457" y="0"/>
                </a:moveTo>
                <a:lnTo>
                  <a:pt x="426" y="0"/>
                </a:lnTo>
                <a:lnTo>
                  <a:pt x="220" y="357"/>
                </a:lnTo>
                <a:lnTo>
                  <a:pt x="0" y="740"/>
                </a:lnTo>
                <a:lnTo>
                  <a:pt x="441" y="740"/>
                </a:lnTo>
                <a:lnTo>
                  <a:pt x="883" y="740"/>
                </a:lnTo>
                <a:lnTo>
                  <a:pt x="883" y="740"/>
                </a:lnTo>
                <a:lnTo>
                  <a:pt x="662" y="357"/>
                </a:lnTo>
                <a:lnTo>
                  <a:pt x="45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20" name="Group 4"/>
          <p:cNvGrpSpPr>
            <a:grpSpLocks/>
          </p:cNvGrpSpPr>
          <p:nvPr userDrawn="1"/>
        </p:nvGrpSpPr>
        <p:grpSpPr bwMode="auto">
          <a:xfrm>
            <a:off x="0" y="0"/>
            <a:ext cx="685249" cy="1185863"/>
            <a:chOff x="739" y="169"/>
            <a:chExt cx="1633" cy="2826"/>
          </a:xfrm>
        </p:grpSpPr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739" y="169"/>
              <a:ext cx="1262" cy="2066"/>
            </a:xfrm>
            <a:custGeom>
              <a:avLst/>
              <a:gdLst>
                <a:gd name="T0" fmla="*/ 0 w 1262"/>
                <a:gd name="T1" fmla="*/ 1305 h 2066"/>
                <a:gd name="T2" fmla="*/ 439 w 1262"/>
                <a:gd name="T3" fmla="*/ 2066 h 2066"/>
                <a:gd name="T4" fmla="*/ 1262 w 1262"/>
                <a:gd name="T5" fmla="*/ 642 h 2066"/>
                <a:gd name="T6" fmla="*/ 892 w 1262"/>
                <a:gd name="T7" fmla="*/ 0 h 2066"/>
                <a:gd name="T8" fmla="*/ 0 w 1262"/>
                <a:gd name="T9" fmla="*/ 0 h 2066"/>
                <a:gd name="T10" fmla="*/ 0 w 1262"/>
                <a:gd name="T11" fmla="*/ 1305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2066">
                  <a:moveTo>
                    <a:pt x="0" y="1305"/>
                  </a:moveTo>
                  <a:lnTo>
                    <a:pt x="439" y="2066"/>
                  </a:lnTo>
                  <a:lnTo>
                    <a:pt x="1262" y="642"/>
                  </a:lnTo>
                  <a:lnTo>
                    <a:pt x="892" y="0"/>
                  </a:lnTo>
                  <a:lnTo>
                    <a:pt x="0" y="0"/>
                  </a:lnTo>
                  <a:lnTo>
                    <a:pt x="0" y="1305"/>
                  </a:lnTo>
                  <a:close/>
                </a:path>
              </a:pathLst>
            </a:custGeom>
            <a:solidFill>
              <a:srgbClr val="416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1631" y="169"/>
              <a:ext cx="741" cy="642"/>
            </a:xfrm>
            <a:custGeom>
              <a:avLst/>
              <a:gdLst>
                <a:gd name="T0" fmla="*/ 370 w 741"/>
                <a:gd name="T1" fmla="*/ 642 h 642"/>
                <a:gd name="T2" fmla="*/ 741 w 741"/>
                <a:gd name="T3" fmla="*/ 0 h 642"/>
                <a:gd name="T4" fmla="*/ 0 w 741"/>
                <a:gd name="T5" fmla="*/ 0 h 642"/>
                <a:gd name="T6" fmla="*/ 370 w 741"/>
                <a:gd name="T7" fmla="*/ 642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1" h="642">
                  <a:moveTo>
                    <a:pt x="370" y="642"/>
                  </a:moveTo>
                  <a:lnTo>
                    <a:pt x="741" y="0"/>
                  </a:lnTo>
                  <a:lnTo>
                    <a:pt x="0" y="0"/>
                  </a:lnTo>
                  <a:lnTo>
                    <a:pt x="370" y="642"/>
                  </a:lnTo>
                  <a:close/>
                </a:path>
              </a:pathLst>
            </a:custGeom>
            <a:solidFill>
              <a:srgbClr val="179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739" y="1474"/>
              <a:ext cx="439" cy="765"/>
            </a:xfrm>
            <a:custGeom>
              <a:avLst/>
              <a:gdLst>
                <a:gd name="T0" fmla="*/ 0 w 439"/>
                <a:gd name="T1" fmla="*/ 0 h 765"/>
                <a:gd name="T2" fmla="*/ 0 w 439"/>
                <a:gd name="T3" fmla="*/ 765 h 765"/>
                <a:gd name="T4" fmla="*/ 435 w 439"/>
                <a:gd name="T5" fmla="*/ 765 h 765"/>
                <a:gd name="T6" fmla="*/ 437 w 439"/>
                <a:gd name="T7" fmla="*/ 765 h 765"/>
                <a:gd name="T8" fmla="*/ 439 w 439"/>
                <a:gd name="T9" fmla="*/ 761 h 765"/>
                <a:gd name="T10" fmla="*/ 439 w 439"/>
                <a:gd name="T11" fmla="*/ 761 h 765"/>
                <a:gd name="T12" fmla="*/ 439 w 439"/>
                <a:gd name="T13" fmla="*/ 761 h 765"/>
                <a:gd name="T14" fmla="*/ 0 w 439"/>
                <a:gd name="T15" fmla="*/ 0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9" h="765">
                  <a:moveTo>
                    <a:pt x="0" y="0"/>
                  </a:moveTo>
                  <a:lnTo>
                    <a:pt x="0" y="765"/>
                  </a:lnTo>
                  <a:lnTo>
                    <a:pt x="435" y="765"/>
                  </a:lnTo>
                  <a:lnTo>
                    <a:pt x="437" y="765"/>
                  </a:lnTo>
                  <a:lnTo>
                    <a:pt x="439" y="761"/>
                  </a:lnTo>
                  <a:lnTo>
                    <a:pt x="439" y="761"/>
                  </a:lnTo>
                  <a:lnTo>
                    <a:pt x="439" y="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4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739" y="1474"/>
              <a:ext cx="439" cy="761"/>
            </a:xfrm>
            <a:custGeom>
              <a:avLst/>
              <a:gdLst>
                <a:gd name="T0" fmla="*/ 0 w 439"/>
                <a:gd name="T1" fmla="*/ 0 h 761"/>
                <a:gd name="T2" fmla="*/ 439 w 439"/>
                <a:gd name="T3" fmla="*/ 761 h 761"/>
                <a:gd name="T4" fmla="*/ 439 w 439"/>
                <a:gd name="T5" fmla="*/ 761 h 761"/>
                <a:gd name="T6" fmla="*/ 0 w 439"/>
                <a:gd name="T7" fmla="*/ 0 h 761"/>
                <a:gd name="T8" fmla="*/ 0 w 439"/>
                <a:gd name="T9" fmla="*/ 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761">
                  <a:moveTo>
                    <a:pt x="0" y="0"/>
                  </a:moveTo>
                  <a:lnTo>
                    <a:pt x="439" y="761"/>
                  </a:lnTo>
                  <a:lnTo>
                    <a:pt x="439" y="76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4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739" y="2239"/>
              <a:ext cx="437" cy="756"/>
            </a:xfrm>
            <a:custGeom>
              <a:avLst/>
              <a:gdLst>
                <a:gd name="T0" fmla="*/ 0 w 437"/>
                <a:gd name="T1" fmla="*/ 756 h 756"/>
                <a:gd name="T2" fmla="*/ 437 w 437"/>
                <a:gd name="T3" fmla="*/ 0 h 756"/>
                <a:gd name="T4" fmla="*/ 435 w 437"/>
                <a:gd name="T5" fmla="*/ 0 h 756"/>
                <a:gd name="T6" fmla="*/ 0 w 437"/>
                <a:gd name="T7" fmla="*/ 0 h 756"/>
                <a:gd name="T8" fmla="*/ 0 w 437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756">
                  <a:moveTo>
                    <a:pt x="0" y="756"/>
                  </a:moveTo>
                  <a:lnTo>
                    <a:pt x="437" y="0"/>
                  </a:lnTo>
                  <a:lnTo>
                    <a:pt x="435" y="0"/>
                  </a:lnTo>
                  <a:lnTo>
                    <a:pt x="0" y="0"/>
                  </a:lnTo>
                  <a:lnTo>
                    <a:pt x="0" y="756"/>
                  </a:lnTo>
                  <a:close/>
                </a:path>
              </a:pathLst>
            </a:custGeom>
            <a:solidFill>
              <a:srgbClr val="CAE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739" y="2239"/>
              <a:ext cx="435" cy="0"/>
            </a:xfrm>
            <a:custGeom>
              <a:avLst/>
              <a:gdLst>
                <a:gd name="T0" fmla="*/ 0 w 435"/>
                <a:gd name="T1" fmla="*/ 435 w 435"/>
                <a:gd name="T2" fmla="*/ 0 w 435"/>
                <a:gd name="T3" fmla="*/ 0 w 43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35">
                  <a:moveTo>
                    <a:pt x="0" y="0"/>
                  </a:moveTo>
                  <a:lnTo>
                    <a:pt x="43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E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0676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8" r:id="rId3"/>
    <p:sldLayoutId id="2147483662" r:id="rId4"/>
    <p:sldLayoutId id="2147483670" r:id="rId5"/>
    <p:sldLayoutId id="2147483671" r:id="rId6"/>
    <p:sldLayoutId id="2147483667" r:id="rId7"/>
    <p:sldLayoutId id="2147483672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685800" rtl="0" eaLnBrk="1" latinLnBrk="0" hangingPunct="1">
        <a:lnSpc>
          <a:spcPct val="90000"/>
        </a:lnSpc>
        <a:spcBef>
          <a:spcPct val="0"/>
        </a:spcBef>
        <a:spcAft>
          <a:spcPts val="0"/>
        </a:spcAft>
        <a:buNone/>
        <a:defRPr sz="2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858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marR="0" indent="-216000" algn="l" defTabSz="6858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marR="0" indent="-216000" algn="l" defTabSz="6858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marR="0" indent="-216000" algn="l" defTabSz="6858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00" marR="0" indent="-216000" algn="l" defTabSz="6858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2" pos="2880" userDrawn="1">
          <p15:clr>
            <a:srgbClr val="F26B43"/>
          </p15:clr>
        </p15:guide>
        <p15:guide id="3" pos="385" userDrawn="1">
          <p15:clr>
            <a:srgbClr val="F26B43"/>
          </p15:clr>
        </p15:guide>
        <p15:guide id="4" pos="5375" userDrawn="1">
          <p15:clr>
            <a:srgbClr val="F26B43"/>
          </p15:clr>
        </p15:guide>
        <p15:guide id="5" orient="horz" pos="267" userDrawn="1">
          <p15:clr>
            <a:srgbClr val="F26B43"/>
          </p15:clr>
        </p15:guide>
        <p15:guide id="6" orient="horz" pos="3058" userDrawn="1">
          <p15:clr>
            <a:srgbClr val="F26B43"/>
          </p15:clr>
        </p15:guide>
        <p15:guide id="7" pos="2767" userDrawn="1">
          <p15:clr>
            <a:srgbClr val="F26B43"/>
          </p15:clr>
        </p15:guide>
        <p15:guide id="8" pos="2993" userDrawn="1">
          <p15:clr>
            <a:srgbClr val="F26B43"/>
          </p15:clr>
        </p15:guide>
        <p15:guide id="13" orient="horz" pos="1720" userDrawn="1">
          <p15:clr>
            <a:srgbClr val="F26B43"/>
          </p15:clr>
        </p15:guide>
        <p15:guide id="15" orient="horz" pos="2754" userDrawn="1">
          <p15:clr>
            <a:srgbClr val="F26B43"/>
          </p15:clr>
        </p15:guide>
        <p15:guide id="16" orient="horz" pos="8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 noChangeAspect="1"/>
          </p:cNvSpPr>
          <p:nvPr>
            <p:ph type="ctrTitle"/>
          </p:nvPr>
        </p:nvSpPr>
        <p:spPr/>
        <p:txBody>
          <a:bodyPr lIns="0" tIns="0" rIns="0" bIns="0"/>
          <a:lstStyle/>
          <a:p>
            <a:r>
              <a:rPr lang="en-AU" dirty="0" smtClean="0"/>
              <a:t>ASX Lit Market Share - Breakdown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788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41086" y="315259"/>
            <a:ext cx="6912768" cy="431958"/>
          </a:xfrm>
        </p:spPr>
        <p:txBody>
          <a:bodyPr/>
          <a:lstStyle/>
          <a:p>
            <a:r>
              <a:rPr lang="en-AU" sz="3000" dirty="0" smtClean="0"/>
              <a:t>PCA – Variance Explained</a:t>
            </a:r>
            <a:endParaRPr lang="en-AU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1" y="908720"/>
            <a:ext cx="7560839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4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755576" y="1207785"/>
            <a:ext cx="460844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dirty="0" smtClean="0"/>
              <a:t>R Squared : </a:t>
            </a:r>
            <a:r>
              <a:rPr lang="en-AU" sz="1800" dirty="0" smtClean="0"/>
              <a:t>0.54</a:t>
            </a:r>
            <a:endParaRPr lang="en-AU" sz="18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2025" y="332656"/>
            <a:ext cx="7992888" cy="431958"/>
          </a:xfrm>
        </p:spPr>
        <p:txBody>
          <a:bodyPr/>
          <a:lstStyle/>
          <a:p>
            <a:r>
              <a:rPr lang="en-AU" sz="3000" dirty="0" smtClean="0"/>
              <a:t>Lasso Regression – With Cross </a:t>
            </a:r>
            <a:r>
              <a:rPr lang="en-AU" sz="3000" dirty="0" smtClean="0"/>
              <a:t>Validation (CV = 100)</a:t>
            </a:r>
            <a:endParaRPr lang="en-AU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25" y="1484784"/>
            <a:ext cx="734481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9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546530" y="980728"/>
            <a:ext cx="56885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dirty="0" smtClean="0"/>
              <a:t>Scatter Line (Las CV) : Predictions = 0.51*(Actuals) + 0.03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6912768" cy="431958"/>
          </a:xfrm>
        </p:spPr>
        <p:txBody>
          <a:bodyPr/>
          <a:lstStyle/>
          <a:p>
            <a:r>
              <a:rPr lang="en-AU" sz="3000" dirty="0" err="1" smtClean="0"/>
              <a:t>LassoCV</a:t>
            </a:r>
            <a:r>
              <a:rPr lang="en-AU" sz="3000" dirty="0" smtClean="0"/>
              <a:t> – Model Quality</a:t>
            </a:r>
            <a:endParaRPr lang="en-AU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40" y="1267649"/>
            <a:ext cx="7471295" cy="498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2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896640"/>
            <a:ext cx="22322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dirty="0" smtClean="0"/>
              <a:t>R Squared : 0.52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992888" cy="431958"/>
          </a:xfrm>
        </p:spPr>
        <p:txBody>
          <a:bodyPr/>
          <a:lstStyle/>
          <a:p>
            <a:r>
              <a:rPr lang="en-AU" sz="3000" dirty="0" smtClean="0"/>
              <a:t>Ridge Regression – With Cross </a:t>
            </a:r>
            <a:r>
              <a:rPr lang="en-AU" sz="3000" dirty="0" smtClean="0"/>
              <a:t>Validation (CV = 100)</a:t>
            </a:r>
            <a:endParaRPr lang="en-AU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4599"/>
            <a:ext cx="7704856" cy="513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1583667" y="1230094"/>
            <a:ext cx="56166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dirty="0" smtClean="0"/>
              <a:t>Scatter Line (Ridge CV) : Predictions = 0.44*(Actuals) + 0.03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6912768" cy="431958"/>
          </a:xfrm>
        </p:spPr>
        <p:txBody>
          <a:bodyPr/>
          <a:lstStyle/>
          <a:p>
            <a:r>
              <a:rPr lang="en-AU" sz="3000" dirty="0" err="1" smtClean="0"/>
              <a:t>RidgeCV</a:t>
            </a:r>
            <a:r>
              <a:rPr lang="en-AU" sz="3000" dirty="0" smtClean="0"/>
              <a:t> – Model Quality</a:t>
            </a:r>
            <a:endParaRPr lang="en-AU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7366520" cy="49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7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6912768" cy="431958"/>
          </a:xfrm>
        </p:spPr>
        <p:txBody>
          <a:bodyPr/>
          <a:lstStyle/>
          <a:p>
            <a:r>
              <a:rPr lang="en-AU" sz="3000" dirty="0" smtClean="0"/>
              <a:t>Decision Tree Approach</a:t>
            </a:r>
            <a:endParaRPr lang="en-AU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3" y="983010"/>
            <a:ext cx="7632848" cy="525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5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581" y="332656"/>
            <a:ext cx="6912768" cy="431958"/>
          </a:xfrm>
        </p:spPr>
        <p:txBody>
          <a:bodyPr/>
          <a:lstStyle/>
          <a:p>
            <a:r>
              <a:rPr lang="en-AU" sz="3000" dirty="0" smtClean="0"/>
              <a:t>Decision Tree – Ideal No. Parameters</a:t>
            </a:r>
            <a:endParaRPr lang="en-AU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908720"/>
            <a:ext cx="7416824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2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576" y="460416"/>
            <a:ext cx="7686855" cy="431958"/>
          </a:xfrm>
        </p:spPr>
        <p:txBody>
          <a:bodyPr/>
          <a:lstStyle/>
          <a:p>
            <a:r>
              <a:rPr lang="en-AU" sz="3000" dirty="0" smtClean="0"/>
              <a:t>Random Forrest </a:t>
            </a:r>
            <a:r>
              <a:rPr lang="en-AU" sz="3000" dirty="0" smtClean="0"/>
              <a:t>Approach (</a:t>
            </a:r>
            <a:r>
              <a:rPr lang="en-AU" sz="3000" dirty="0" err="1" smtClean="0"/>
              <a:t>N_Estimates</a:t>
            </a:r>
            <a:r>
              <a:rPr lang="en-AU" sz="3000" dirty="0" smtClean="0"/>
              <a:t> = 1000)</a:t>
            </a:r>
            <a:endParaRPr lang="en-AU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7668851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6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581" y="332656"/>
            <a:ext cx="6912768" cy="431958"/>
          </a:xfrm>
        </p:spPr>
        <p:txBody>
          <a:bodyPr/>
          <a:lstStyle/>
          <a:p>
            <a:r>
              <a:rPr lang="en-AU" sz="3000" dirty="0" smtClean="0"/>
              <a:t>Regression - Predictive Power</a:t>
            </a:r>
            <a:endParaRPr lang="en-AU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0" y="1037878"/>
            <a:ext cx="7151078" cy="519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581" y="332656"/>
            <a:ext cx="6912768" cy="431958"/>
          </a:xfrm>
        </p:spPr>
        <p:txBody>
          <a:bodyPr/>
          <a:lstStyle/>
          <a:p>
            <a:r>
              <a:rPr lang="en-AU" sz="3000" dirty="0" smtClean="0"/>
              <a:t>Decision Tree - Predictive Power</a:t>
            </a:r>
            <a:endParaRPr lang="en-AU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36712"/>
            <a:ext cx="7560839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4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Aim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611559" y="1781304"/>
            <a:ext cx="5760640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 smtClean="0"/>
              <a:t>Identify the relationship of various Equities Cash </a:t>
            </a:r>
            <a:r>
              <a:rPr lang="en-AU" sz="1800" dirty="0"/>
              <a:t>M</a:t>
            </a:r>
            <a:r>
              <a:rPr lang="en-AU" sz="1800" dirty="0" smtClean="0"/>
              <a:t>arket elements with the ASX Lit Market Share.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endParaRPr lang="en-AU" sz="1800" dirty="0"/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AU" sz="1800" dirty="0" smtClean="0"/>
              <a:t>Determine whether variables which we do not actively monitor have significant impacts on the ASX Lit market share.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endParaRPr lang="en-AU" sz="1800" dirty="0" smtClean="0"/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AU" sz="1800" dirty="0" smtClean="0"/>
              <a:t>Develop new insights into the non – existent, </a:t>
            </a:r>
            <a:r>
              <a:rPr lang="en-AU" sz="1800" dirty="0" smtClean="0"/>
              <a:t>direct </a:t>
            </a:r>
            <a:r>
              <a:rPr lang="en-AU" sz="1800" dirty="0" smtClean="0"/>
              <a:t>or inverse relationship of these variables with the ASX Lit Market Share.</a:t>
            </a:r>
            <a:endParaRPr lang="en-AU" sz="1800" dirty="0"/>
          </a:p>
          <a:p>
            <a:pPr marL="971550" lvl="2" indent="-285750">
              <a:buFont typeface="Arial" panose="020B0604020202020204" pitchFamily="34" charset="0"/>
              <a:buChar char="•"/>
            </a:pPr>
            <a:endParaRPr lang="en-AU" sz="1800" dirty="0" smtClean="0"/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AU" sz="1800" dirty="0" smtClean="0"/>
              <a:t>As a by-product, see if there are any interesting relationships amongst these independent variables we do not actively monitor.</a:t>
            </a:r>
          </a:p>
        </p:txBody>
      </p:sp>
    </p:spTree>
    <p:extLst>
      <p:ext uri="{BB962C8B-B14F-4D97-AF65-F5344CB8AC3E}">
        <p14:creationId xmlns:p14="http://schemas.microsoft.com/office/powerpoint/2010/main" val="323871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5248385" cy="431958"/>
          </a:xfrm>
        </p:spPr>
        <p:txBody>
          <a:bodyPr/>
          <a:lstStyle/>
          <a:p>
            <a:r>
              <a:rPr lang="en-AU" dirty="0" smtClean="0"/>
              <a:t>Key Insights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268759"/>
            <a:ext cx="8268482" cy="609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 smtClean="0"/>
              <a:t>All factors do have importance in the regression (as determined by  </a:t>
            </a:r>
          </a:p>
          <a:p>
            <a:r>
              <a:rPr lang="en-AU" sz="1800" dirty="0" smtClean="0"/>
              <a:t>      PCA </a:t>
            </a:r>
            <a:r>
              <a:rPr lang="en-AU" sz="1800" dirty="0" smtClean="0"/>
              <a:t>&amp; </a:t>
            </a:r>
            <a:r>
              <a:rPr lang="en-AU" sz="1800" dirty="0" err="1" smtClean="0"/>
              <a:t>LassoCV</a:t>
            </a:r>
            <a:r>
              <a:rPr lang="en-AU" sz="18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 smtClean="0"/>
              <a:t>The </a:t>
            </a:r>
            <a:r>
              <a:rPr lang="en-AU" sz="1800" dirty="0" smtClean="0"/>
              <a:t>20 </a:t>
            </a:r>
            <a:r>
              <a:rPr lang="en-AU" sz="1800" dirty="0" smtClean="0"/>
              <a:t>day Lit Share MA, Spread Differential &amp; (to a lesser extent) the </a:t>
            </a:r>
          </a:p>
          <a:p>
            <a:r>
              <a:rPr lang="en-AU" sz="1800" dirty="0" smtClean="0"/>
              <a:t>      % sweep of lit market make up &gt;50% of the feature importance &amp; have relatively </a:t>
            </a:r>
          </a:p>
          <a:p>
            <a:r>
              <a:rPr lang="en-AU" sz="1800" dirty="0" smtClean="0"/>
              <a:t>      large regression coefficients.</a:t>
            </a:r>
          </a:p>
          <a:p>
            <a:endParaRPr lang="en-A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 smtClean="0"/>
              <a:t>(Surprise!) We were hoping that Sweep % of Lit would have a greater, positive impact</a:t>
            </a:r>
          </a:p>
          <a:p>
            <a:pPr lvl="1"/>
            <a:r>
              <a:rPr lang="en-AU" sz="1800" dirty="0" smtClean="0"/>
              <a:t>On the market share.</a:t>
            </a:r>
          </a:p>
          <a:p>
            <a:pPr lvl="1"/>
            <a:endParaRPr lang="en-A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/>
              <a:t>(Surprise</a:t>
            </a:r>
            <a:r>
              <a:rPr lang="en-AU" sz="1800" dirty="0" smtClean="0"/>
              <a:t>!) We thought market volatility would have a greater, positive </a:t>
            </a:r>
          </a:p>
          <a:p>
            <a:r>
              <a:rPr lang="en-AU" sz="1800" dirty="0"/>
              <a:t>  </a:t>
            </a:r>
            <a:r>
              <a:rPr lang="en-AU" sz="1800" dirty="0" smtClean="0"/>
              <a:t>    impact on the market share.</a:t>
            </a:r>
          </a:p>
          <a:p>
            <a:endParaRPr lang="en-A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 smtClean="0"/>
              <a:t>Some non-regression related insights-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AU" sz="1800" dirty="0" smtClean="0"/>
              <a:t>There is a positive correlation between the spread differential and Sweep.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AU" sz="1800" dirty="0" smtClean="0"/>
              <a:t>As volatility goes up, the spread differential becomes more negative.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AU" sz="1800" b="1" dirty="0" smtClean="0"/>
              <a:t>ALWAYS</a:t>
            </a:r>
            <a:r>
              <a:rPr lang="en-AU" sz="1800" dirty="0" smtClean="0"/>
              <a:t> wear your business hat when looking at these numbers!!</a:t>
            </a:r>
          </a:p>
          <a:p>
            <a:pPr lvl="1"/>
            <a:endParaRPr lang="en-AU" sz="1800" dirty="0" smtClean="0"/>
          </a:p>
          <a:p>
            <a:endParaRPr lang="en-A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58987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5248385" cy="431958"/>
          </a:xfrm>
        </p:spPr>
        <p:txBody>
          <a:bodyPr/>
          <a:lstStyle/>
          <a:p>
            <a:r>
              <a:rPr lang="en-AU" dirty="0" smtClean="0"/>
              <a:t>Overall Experience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611559" y="1124744"/>
            <a:ext cx="6912768" cy="63709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 smtClean="0"/>
              <a:t>Where to from here –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AU" sz="1800" dirty="0" smtClean="0"/>
              <a:t>Well received by the Trade Execution team. We will apply the same techniques to other trading venues at the ASX (Dark, Continuous</a:t>
            </a:r>
            <a:r>
              <a:rPr lang="en-AU" sz="1800" dirty="0"/>
              <a:t> </a:t>
            </a:r>
            <a:r>
              <a:rPr lang="en-AU" sz="1800" dirty="0" smtClean="0"/>
              <a:t>&amp; On-Market).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AU" sz="1800" dirty="0" smtClean="0"/>
              <a:t>Brain storm other variables we can utilise in the analysis.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AU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AU" sz="1800" dirty="0" smtClean="0"/>
              <a:t>Present the analysis to the wider Trading Services group in the New Year to demonstrate our new capabilities and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 smtClean="0"/>
              <a:t>Challenges-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AU" sz="1800" dirty="0" smtClean="0"/>
              <a:t>Explaining these very complex/theoretical concepts in a simple business like manner.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AU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AU" sz="1800" dirty="0" smtClean="0"/>
              <a:t>Restricting the analysis to techniques which are most important. Keep business relevance in mind.</a:t>
            </a:r>
            <a:endParaRPr lang="en-AU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AU" sz="1800" dirty="0"/>
          </a:p>
          <a:p>
            <a:endParaRPr lang="en-A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800" dirty="0" smtClean="0"/>
          </a:p>
        </p:txBody>
      </p:sp>
    </p:spTree>
    <p:extLst>
      <p:ext uri="{BB962C8B-B14F-4D97-AF65-F5344CB8AC3E}">
        <p14:creationId xmlns:p14="http://schemas.microsoft.com/office/powerpoint/2010/main" val="31713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 noChangeAspect="1"/>
          </p:cNvSpPr>
          <p:nvPr>
            <p:ph type="ctrTitle"/>
          </p:nvPr>
        </p:nvSpPr>
        <p:spPr/>
        <p:txBody>
          <a:bodyPr lIns="0" tIns="0" rIns="0" bIns="0"/>
          <a:lstStyle/>
          <a:p>
            <a:r>
              <a:rPr lang="en-AU" dirty="0" smtClean="0"/>
              <a:t>ASX Dark Market Share – Breakdown Summary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092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0726"/>
            <a:ext cx="6657880" cy="443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755576" y="825679"/>
            <a:ext cx="460844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dirty="0" smtClean="0"/>
              <a:t>R Squared : 0.54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648072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6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807070"/>
            <a:ext cx="22322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dirty="0" smtClean="0"/>
              <a:t>R Squared : 0.52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74" y="1196752"/>
            <a:ext cx="691276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5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547696" y="603423"/>
            <a:ext cx="56885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dirty="0" smtClean="0"/>
              <a:t>Scatter Line (Las CV) : Predictions = 0.51*(Actuals) + 0.05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7326991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9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1799691" y="620688"/>
            <a:ext cx="56166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dirty="0" smtClean="0"/>
              <a:t>Scatter Line (Ridge CV) : Predictions = 0.44*(Actuals) + 0.04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4742"/>
            <a:ext cx="6984776" cy="43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5248385" cy="431958"/>
          </a:xfrm>
        </p:spPr>
        <p:txBody>
          <a:bodyPr/>
          <a:lstStyle/>
          <a:p>
            <a:r>
              <a:rPr lang="en-AU" dirty="0" smtClean="0"/>
              <a:t>Variables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4644" y="1579632"/>
            <a:ext cx="31683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dirty="0" smtClean="0"/>
              <a:t>Dependent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4644" y="2035665"/>
            <a:ext cx="18059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ASX Lit Market Share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4644" y="2492896"/>
            <a:ext cx="21154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 smtClean="0"/>
              <a:t>Independent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7700" y="2812232"/>
            <a:ext cx="3369256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20 day SPI Realised Vol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ASX Lit Share </a:t>
            </a:r>
            <a:r>
              <a:rPr lang="en-AU" dirty="0" smtClean="0"/>
              <a:t>20 </a:t>
            </a:r>
            <a:r>
              <a:rPr lang="en-AU" dirty="0" smtClean="0"/>
              <a:t>day 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Sweep Value Traded - % of Lit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ASX-CXA Spread Differential.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 Off Market Trading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Index Rebalances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Sensitive Announcements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14 Day Average No. Customer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SPI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01706"/>
            <a:ext cx="4039741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9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5248385" cy="431958"/>
          </a:xfrm>
        </p:spPr>
        <p:txBody>
          <a:bodyPr/>
          <a:lstStyle/>
          <a:p>
            <a:r>
              <a:rPr lang="en-AU" sz="3000" dirty="0" smtClean="0"/>
              <a:t>View of the Raw Data</a:t>
            </a:r>
            <a:endParaRPr lang="en-AU" sz="3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97055"/>
              </p:ext>
            </p:extLst>
          </p:nvPr>
        </p:nvGraphicFramePr>
        <p:xfrm>
          <a:off x="395536" y="1124744"/>
          <a:ext cx="8208913" cy="4464495"/>
        </p:xfrm>
        <a:graphic>
          <a:graphicData uri="http://schemas.openxmlformats.org/drawingml/2006/table">
            <a:tbl>
              <a:tblPr/>
              <a:tblGrid>
                <a:gridCol w="591633"/>
                <a:gridCol w="543269"/>
                <a:gridCol w="1083221"/>
                <a:gridCol w="1000533"/>
                <a:gridCol w="911642"/>
                <a:gridCol w="694584"/>
                <a:gridCol w="862028"/>
                <a:gridCol w="810349"/>
                <a:gridCol w="1108027"/>
                <a:gridCol w="603627"/>
              </a:tblGrid>
              <a:tr h="49605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Statistic</a:t>
                      </a:r>
                    </a:p>
                  </a:txBody>
                  <a:tcPr marL="5418" marR="5418" marT="5418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ASX Lit Share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20-Day Realised SPI Vol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ASX Lit Share (20 MA)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Spread </a:t>
                      </a:r>
                      <a:r>
                        <a:rPr lang="en-AU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Differential</a:t>
                      </a:r>
                      <a:endParaRPr lang="en-AU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%Sweep of Lit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Trade Registration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Index Rebalance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Sensitive Announcments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SPI Volume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count</a:t>
                      </a:r>
                    </a:p>
                  </a:txBody>
                  <a:tcPr marL="5418" marR="5418" marT="5418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547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547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547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547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547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547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547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547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547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mean</a:t>
                      </a:r>
                    </a:p>
                  </a:txBody>
                  <a:tcPr marL="5418" marR="5418" marT="5418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89.89%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15.15%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89.92%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-4.829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19.28%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575,869,315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213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44,505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std</a:t>
                      </a:r>
                    </a:p>
                  </a:txBody>
                  <a:tcPr marL="5418" marR="5418" marT="5418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1.57%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4.76%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1.18%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2.260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7.92%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329,735,064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0.20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192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51,097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min</a:t>
                      </a:r>
                    </a:p>
                  </a:txBody>
                  <a:tcPr marL="5418" marR="5418" marT="5418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84.74%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6.05%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87.54%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-25.274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3.22%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39,148,230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10,702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25%</a:t>
                      </a:r>
                    </a:p>
                  </a:txBody>
                  <a:tcPr marL="5418" marR="5418" marT="5418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88.73%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12.10%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89.05%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-5.630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13.73%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407,326,077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143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26,695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50%</a:t>
                      </a:r>
                    </a:p>
                  </a:txBody>
                  <a:tcPr marL="5418" marR="5418" marT="5418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89.69%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14.45%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89.80%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-4.766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19.79%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519,934,699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170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32,555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75%</a:t>
                      </a:r>
                    </a:p>
                  </a:txBody>
                  <a:tcPr marL="5418" marR="5418" marT="5418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90.93%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17.74%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90.64%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-3.742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25.17%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656,743,637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213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41,220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max</a:t>
                      </a:r>
                    </a:p>
                  </a:txBody>
                  <a:tcPr marL="5418" marR="5418" marT="5418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95.09%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28.86%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93.19%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0.060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35.61%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5,267,017,018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1.00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1,721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484,488</a:t>
                      </a:r>
                    </a:p>
                  </a:txBody>
                  <a:tcPr marL="5418" marR="5418" marT="5418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8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8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3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" y="16396"/>
            <a:ext cx="912304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5248385" cy="431958"/>
          </a:xfrm>
        </p:spPr>
        <p:txBody>
          <a:bodyPr/>
          <a:lstStyle/>
          <a:p>
            <a:r>
              <a:rPr lang="en-AU" sz="3000" dirty="0" err="1" smtClean="0"/>
              <a:t>Correllations</a:t>
            </a:r>
            <a:r>
              <a:rPr lang="en-AU" sz="3000" dirty="0" smtClean="0"/>
              <a:t> – </a:t>
            </a:r>
            <a:r>
              <a:rPr lang="en-AU" sz="3000" dirty="0" err="1" smtClean="0"/>
              <a:t>Heatmap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165629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7584" y="411650"/>
            <a:ext cx="6912768" cy="431958"/>
          </a:xfrm>
        </p:spPr>
        <p:txBody>
          <a:bodyPr/>
          <a:lstStyle/>
          <a:p>
            <a:r>
              <a:rPr lang="en-AU" sz="3000" dirty="0" smtClean="0"/>
              <a:t>Histogram of the Dep. Variable</a:t>
            </a:r>
            <a:endParaRPr lang="en-AU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6"/>
            <a:ext cx="7848872" cy="523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7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63587" y="332656"/>
            <a:ext cx="6912768" cy="431958"/>
          </a:xfrm>
        </p:spPr>
        <p:txBody>
          <a:bodyPr/>
          <a:lstStyle/>
          <a:p>
            <a:r>
              <a:rPr lang="en-AU" sz="3000" dirty="0" smtClean="0"/>
              <a:t>Histogram of the Standardised Dep. Variable</a:t>
            </a:r>
            <a:endParaRPr lang="en-AU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50" y="1076397"/>
            <a:ext cx="7776863" cy="51845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87624" y="919220"/>
            <a:ext cx="64087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dirty="0" err="1" smtClean="0"/>
              <a:t>SciKitLearn</a:t>
            </a:r>
            <a:r>
              <a:rPr lang="en-AU" sz="1800" dirty="0" smtClean="0"/>
              <a:t> </a:t>
            </a:r>
            <a:r>
              <a:rPr lang="en-AU" sz="1800" dirty="0" smtClean="0"/>
              <a:t>: </a:t>
            </a:r>
            <a:r>
              <a:rPr lang="en-AU" sz="1800" dirty="0" err="1" smtClean="0"/>
              <a:t>Std_scale</a:t>
            </a:r>
            <a:r>
              <a:rPr lang="en-AU" sz="1800" dirty="0" smtClean="0"/>
              <a:t> = </a:t>
            </a:r>
            <a:r>
              <a:rPr lang="en-AU" sz="1800" dirty="0" err="1" smtClean="0"/>
              <a:t>preprocessing.StandardScaler</a:t>
            </a:r>
            <a:r>
              <a:rPr lang="en-AU" sz="1800" dirty="0" smtClean="0"/>
              <a:t>().fit(</a:t>
            </a:r>
            <a:r>
              <a:rPr lang="en-AU" sz="1800" dirty="0" err="1" smtClean="0"/>
              <a:t>df</a:t>
            </a:r>
            <a:r>
              <a:rPr lang="en-AU" sz="1800" dirty="0" smtClean="0"/>
              <a:t>)</a:t>
            </a:r>
            <a:endParaRPr lang="en-AU" sz="1800" dirty="0" smtClean="0"/>
          </a:p>
        </p:txBody>
      </p:sp>
    </p:spTree>
    <p:extLst>
      <p:ext uri="{BB962C8B-B14F-4D97-AF65-F5344CB8AC3E}">
        <p14:creationId xmlns:p14="http://schemas.microsoft.com/office/powerpoint/2010/main" val="230635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63587" y="332656"/>
            <a:ext cx="6912768" cy="431958"/>
          </a:xfrm>
        </p:spPr>
        <p:txBody>
          <a:bodyPr/>
          <a:lstStyle/>
          <a:p>
            <a:r>
              <a:rPr lang="en-AU" sz="3000" dirty="0" smtClean="0"/>
              <a:t>Principal Components Analysis (PCA)</a:t>
            </a:r>
            <a:endParaRPr lang="en-AU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777686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2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IZELISTINDEX" val="0"/>
  <p:tag name="SAFEMARGIN" val="0"/>
  <p:tag name="VERTICALOFFSET" val="0"/>
  <p:tag name="HORIZONTALOFFSET" val="0"/>
  <p:tag name="CUSTOMNAME" val="%f_Resized"/>
  <p:tag name="NAMEOPTION" val="RESIZED_LAST"/>
</p:tagLst>
</file>

<file path=ppt/theme/theme1.xml><?xml version="1.0" encoding="utf-8"?>
<a:theme xmlns:a="http://schemas.openxmlformats.org/drawingml/2006/main" name="Office Theme">
  <a:themeElements>
    <a:clrScheme name="Custom 42">
      <a:dk1>
        <a:sysClr val="windowText" lastClr="000000"/>
      </a:dk1>
      <a:lt1>
        <a:sysClr val="window" lastClr="FFFFFF"/>
      </a:lt1>
      <a:dk2>
        <a:srgbClr val="405F79"/>
      </a:dk2>
      <a:lt2>
        <a:srgbClr val="A9C4B9"/>
      </a:lt2>
      <a:accent1>
        <a:srgbClr val="0C3B6C"/>
      </a:accent1>
      <a:accent2>
        <a:srgbClr val="009FDF"/>
      </a:accent2>
      <a:accent3>
        <a:srgbClr val="8AA1B4"/>
      </a:accent3>
      <a:accent4>
        <a:srgbClr val="78FFFA"/>
      </a:accent4>
      <a:accent5>
        <a:srgbClr val="CB6116"/>
      </a:accent5>
      <a:accent6>
        <a:srgbClr val="FEC649"/>
      </a:accent6>
      <a:hlink>
        <a:srgbClr val="009FDF"/>
      </a:hlink>
      <a:folHlink>
        <a:srgbClr val="0C3B6C"/>
      </a:folHlink>
    </a:clrScheme>
    <a:fontScheme name="ASX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ASX PowerPoint Template standard</Template>
  <TotalTime>285</TotalTime>
  <Words>700</Words>
  <Application>Microsoft Office PowerPoint</Application>
  <PresentationFormat>On-screen Show (4:3)</PresentationFormat>
  <Paragraphs>185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ASX Lit Market Share - Breakdown</vt:lpstr>
      <vt:lpstr>The Aim</vt:lpstr>
      <vt:lpstr>Variables</vt:lpstr>
      <vt:lpstr>View of the Raw Data</vt:lpstr>
      <vt:lpstr>PowerPoint Presentation</vt:lpstr>
      <vt:lpstr>Correllations – Heatmap</vt:lpstr>
      <vt:lpstr>Histogram of the Dep. Variable</vt:lpstr>
      <vt:lpstr>Histogram of the Standardised Dep. Variable</vt:lpstr>
      <vt:lpstr>Principal Components Analysis (PCA)</vt:lpstr>
      <vt:lpstr>PCA – Variance Explained</vt:lpstr>
      <vt:lpstr>Lasso Regression – With Cross Validation (CV = 100)</vt:lpstr>
      <vt:lpstr>LassoCV – Model Quality</vt:lpstr>
      <vt:lpstr>Ridge Regression – With Cross Validation (CV = 100)</vt:lpstr>
      <vt:lpstr>RidgeCV – Model Quality</vt:lpstr>
      <vt:lpstr>Decision Tree Approach</vt:lpstr>
      <vt:lpstr>Decision Tree – Ideal No. Parameters</vt:lpstr>
      <vt:lpstr>Random Forrest Approach (N_Estimates = 1000)</vt:lpstr>
      <vt:lpstr>Regression - Predictive Power</vt:lpstr>
      <vt:lpstr>Decision Tree - Predictive Power</vt:lpstr>
      <vt:lpstr>Key Insights</vt:lpstr>
      <vt:lpstr>Overall Experience</vt:lpstr>
      <vt:lpstr>ASX Dark Market Share – Breakdown Summary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Australian Securities Exchange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Calibri Bold  32 dark blue</dc:title>
  <dc:creator>Emily Maxwell</dc:creator>
  <cp:lastModifiedBy>Sriram Rajagopalan</cp:lastModifiedBy>
  <cp:revision>31</cp:revision>
  <cp:lastPrinted>2015-08-28T04:58:45Z</cp:lastPrinted>
  <dcterms:created xsi:type="dcterms:W3CDTF">2016-06-14T07:22:51Z</dcterms:created>
  <dcterms:modified xsi:type="dcterms:W3CDTF">2016-11-28T22:46:15Z</dcterms:modified>
</cp:coreProperties>
</file>