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56"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REVIEW ANALYSIS</a:t>
            </a:r>
          </a:p>
        </p:txBody>
      </p:sp>
      <p:sp>
        <p:nvSpPr>
          <p:cNvPr id="3" name="TextBox 2"/>
          <p:cNvSpPr txBox="1"/>
          <p:nvPr/>
        </p:nvSpPr>
        <p:spPr>
          <a:xfrm>
            <a:off x="-689010" y="1034321"/>
            <a:ext cx="12726648" cy="830997"/>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a:t>
            </a:r>
            <a:r>
              <a:rPr lang="en-US" sz="4800" b="1" dirty="0">
                <a:solidFill>
                  <a:schemeClr val="accent1">
                    <a:lumMod val="75000"/>
                  </a:schemeClr>
                </a:solidFill>
                <a:latin typeface="Arial"/>
                <a:cs typeface="Arial"/>
              </a:rPr>
              <a:t>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SRIRAM R – JEPPIAAR ENGINEERING COLLEGE </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Department-B-TECH-INFORMATION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04992" y="0"/>
            <a:ext cx="11029615" cy="4673324"/>
          </a:xfrm>
        </p:spPr>
        <p:txBody>
          <a:bodyPr>
            <a:normAutofit/>
          </a:bodyPr>
          <a:lstStyle/>
          <a:p>
            <a:pPr marL="0" indent="0">
              <a:buNone/>
            </a:pPr>
            <a:r>
              <a:rPr lang="en-US" sz="2400" dirty="0"/>
              <a:t>Kaggle data analysis</a:t>
            </a:r>
          </a:p>
          <a:p>
            <a:pPr marL="0" indent="0">
              <a:buNone/>
            </a:pPr>
            <a:r>
              <a:rPr lang="en-US" sz="2400" dirty="0"/>
              <a:t>Google </a:t>
            </a:r>
            <a:r>
              <a:rPr lang="en-US" sz="2400" dirty="0" err="1"/>
              <a:t>colab</a:t>
            </a:r>
            <a:r>
              <a:rPr lang="en-US" sz="2400" dirty="0"/>
              <a:t> /</a:t>
            </a:r>
            <a:r>
              <a:rPr lang="en-US" sz="2400" dirty="0" err="1"/>
              <a:t>juyptur</a:t>
            </a:r>
            <a:r>
              <a:rPr lang="en-US" sz="2400" dirty="0"/>
              <a:t> notebook</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593D34CB-4537-1A5D-57E3-AF24FC309B89}"/>
              </a:ext>
            </a:extLst>
          </p:cNvPr>
          <p:cNvPicPr>
            <a:picLocks noChangeAspect="1"/>
          </p:cNvPicPr>
          <p:nvPr/>
        </p:nvPicPr>
        <p:blipFill>
          <a:blip r:embed="rId2"/>
          <a:srcRect/>
          <a:stretch/>
        </p:blipFill>
        <p:spPr>
          <a:xfrm>
            <a:off x="2732314" y="1600201"/>
            <a:ext cx="7293428" cy="507274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19CDFF86-6505-11B5-77B4-5AC0FBD44CF1}"/>
              </a:ext>
            </a:extLst>
          </p:cNvPr>
          <p:cNvPicPr>
            <a:picLocks noChangeAspect="1"/>
          </p:cNvPicPr>
          <p:nvPr/>
        </p:nvPicPr>
        <p:blipFill>
          <a:blip r:embed="rId2"/>
          <a:stretch>
            <a:fillRect/>
          </a:stretch>
        </p:blipFill>
        <p:spPr>
          <a:xfrm>
            <a:off x="3069771" y="1349829"/>
            <a:ext cx="6487885" cy="4887685"/>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706024"/>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v"/>
            </a:pPr>
            <a:r>
              <a:rPr lang="en-US" sz="2000" b="1" dirty="0">
                <a:ea typeface="+mn-lt"/>
                <a:cs typeface="Arial"/>
              </a:rPr>
              <a:t>Problem Statement</a:t>
            </a:r>
            <a:endParaRPr lang="en-US" sz="2000" dirty="0">
              <a:cs typeface="Arial"/>
            </a:endParaRPr>
          </a:p>
          <a:p>
            <a:pPr>
              <a:buFont typeface="Wingdings" panose="05000000000000000000" pitchFamily="2" charset="2"/>
              <a:buChar char="v"/>
            </a:pPr>
            <a:r>
              <a:rPr lang="en-US" sz="2000" b="1" dirty="0">
                <a:ea typeface="+mn-lt"/>
                <a:cs typeface="Arial"/>
              </a:rPr>
              <a:t>Proposed System/Solution</a:t>
            </a:r>
            <a:endParaRPr lang="en-US" sz="2000" dirty="0">
              <a:cs typeface="Arial"/>
            </a:endParaRPr>
          </a:p>
          <a:p>
            <a:pPr>
              <a:buFont typeface="Wingdings" panose="05000000000000000000" pitchFamily="2" charset="2"/>
              <a:buChar char="v"/>
            </a:pPr>
            <a:r>
              <a:rPr lang="en-US" sz="2000" b="1" dirty="0">
                <a:ea typeface="+mn-lt"/>
                <a:cs typeface="Calibri"/>
              </a:rPr>
              <a:t>System </a:t>
            </a:r>
            <a:r>
              <a:rPr lang="en-US" sz="2000" b="1" dirty="0">
                <a:ea typeface="+mn-lt"/>
                <a:cs typeface="+mn-lt"/>
              </a:rPr>
              <a:t>Development Approach </a:t>
            </a:r>
            <a:r>
              <a:rPr lang="en-US" sz="2000" dirty="0">
                <a:ea typeface="+mn-lt"/>
                <a:cs typeface="+mn-lt"/>
              </a:rPr>
              <a:t> </a:t>
            </a:r>
          </a:p>
          <a:p>
            <a:pPr>
              <a:buFont typeface="Wingdings" panose="05000000000000000000" pitchFamily="2" charset="2"/>
              <a:buChar char="v"/>
            </a:pPr>
            <a:r>
              <a:rPr lang="en-US" sz="2000" b="1" dirty="0">
                <a:ea typeface="+mn-lt"/>
                <a:cs typeface="Arial"/>
              </a:rPr>
              <a:t>Result</a:t>
            </a:r>
          </a:p>
          <a:p>
            <a:pPr>
              <a:buFont typeface="Wingdings" panose="05000000000000000000" pitchFamily="2" charset="2"/>
              <a:buChar char="v"/>
            </a:pPr>
            <a:r>
              <a:rPr lang="en-US" sz="2000" b="1" dirty="0">
                <a:ea typeface="+mn-lt"/>
                <a:cs typeface="Arial"/>
              </a:rPr>
              <a:t>Conclusion</a:t>
            </a:r>
            <a:endParaRPr lang="en-US" sz="2000" dirty="0">
              <a:cs typeface="Arial"/>
            </a:endParaRPr>
          </a:p>
          <a:p>
            <a:pPr>
              <a:buFont typeface="Wingdings" panose="05000000000000000000" pitchFamily="2" charset="2"/>
              <a:buChar char="v"/>
            </a:pPr>
            <a:r>
              <a:rPr lang="en-US" sz="2000" b="1" dirty="0">
                <a:ea typeface="+mn-lt"/>
                <a:cs typeface="Arial"/>
              </a:rPr>
              <a:t>Future Scope</a:t>
            </a:r>
          </a:p>
          <a:p>
            <a:pPr>
              <a:buFont typeface="Wingdings" panose="05000000000000000000" pitchFamily="2" charset="2"/>
              <a:buChar char="v"/>
            </a:pPr>
            <a:r>
              <a:rPr lang="en-US" sz="2000" b="1" dirty="0">
                <a:ea typeface="+mn-lt"/>
                <a:cs typeface="Arial"/>
              </a:rPr>
              <a:t>References</a:t>
            </a:r>
            <a:endParaRPr lang="en-US" sz="2000" dirty="0">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28984" y="110492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28984" y="549756"/>
            <a:ext cx="11029615" cy="4673324"/>
          </a:xfrm>
        </p:spPr>
        <p:txBody>
          <a:bodyPr>
            <a:normAutofit/>
          </a:bodyPr>
          <a:lstStyle/>
          <a:p>
            <a:pPr marL="0" indent="0">
              <a:buNone/>
            </a:pPr>
            <a:r>
              <a:rPr lang="en-US" sz="2000"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2000" dirty="0" err="1"/>
              <a:t>analyse</a:t>
            </a:r>
            <a:r>
              <a:rPr lang="en-US" sz="2000" dirty="0"/>
              <a:t> the data to discover key factors responsible for app engagement and success</a:t>
            </a:r>
            <a:r>
              <a:rPr lang="en-US" sz="2400" b="0" i="0" u="none" strike="noStrike" dirty="0">
                <a:solidFill>
                  <a:srgbClr val="000000"/>
                </a:solidFill>
                <a:effectLst/>
              </a:rPr>
              <a:t>. </a:t>
            </a:r>
            <a:r>
              <a:rPr lang="en-US" sz="2400" dirty="0"/>
              <a:t> </a:t>
            </a:r>
            <a:endParaRPr lang="en-IN" sz="2400" dirty="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121229"/>
            <a:ext cx="11613485" cy="9993085"/>
          </a:xfrm>
        </p:spPr>
        <p:txBody>
          <a:bodyPr vert="horz" lIns="91440" tIns="45720" rIns="91440" bIns="45720" rtlCol="0" anchor="ctr">
            <a:noAutofit/>
          </a:bodyPr>
          <a:lstStyle/>
          <a:p>
            <a:pPr marL="0" indent="0">
              <a:buNone/>
            </a:pPr>
            <a:r>
              <a:rPr lang="en-US" sz="1800" b="1" dirty="0"/>
              <a:t>1.Data Collection</a:t>
            </a:r>
            <a:r>
              <a:rPr lang="en-US" sz="1800" b="1" dirty="0">
                <a:latin typeface="Arial" panose="020B0604020202020204" pitchFamily="34" charset="0"/>
                <a:cs typeface="Arial" panose="020B0604020202020204" pitchFamily="34" charset="0"/>
              </a:rPr>
              <a:t>:</a:t>
            </a:r>
            <a:endParaRPr lang="en-US" sz="1800" b="1" dirty="0"/>
          </a:p>
          <a:p>
            <a:pPr>
              <a:buFont typeface="Wingdings" panose="05000000000000000000" pitchFamily="2" charset="2"/>
              <a:buChar char="v"/>
            </a:pPr>
            <a:r>
              <a:rPr lang="en-US" sz="1800" b="1" dirty="0"/>
              <a:t>Load the Datasets</a:t>
            </a:r>
            <a:r>
              <a:rPr lang="en-US" sz="1800" dirty="0"/>
              <a:t>: Load the Play Store apps data and the customer reviews dataset into a data analysis environment.</a:t>
            </a:r>
          </a:p>
          <a:p>
            <a:pPr marL="0" indent="0">
              <a:buNone/>
            </a:pPr>
            <a:r>
              <a:rPr lang="en-US" sz="1800" b="1" dirty="0"/>
              <a:t>2.Data Understanding and Cleaning</a:t>
            </a:r>
            <a:r>
              <a:rPr lang="en-US" sz="1800" b="1" dirty="0">
                <a:latin typeface="Arial" panose="020B0604020202020204" pitchFamily="34" charset="0"/>
                <a:cs typeface="Arial" panose="020B0604020202020204" pitchFamily="34" charset="0"/>
              </a:rPr>
              <a:t>:</a:t>
            </a:r>
            <a:endParaRPr lang="en-US" sz="1800" b="1" dirty="0"/>
          </a:p>
          <a:p>
            <a:pPr>
              <a:buFont typeface="Wingdings" panose="05000000000000000000" pitchFamily="2" charset="2"/>
              <a:buChar char="v"/>
            </a:pPr>
            <a:r>
              <a:rPr lang="en-US" sz="1800" b="1" dirty="0"/>
              <a:t>Inspect the Data</a:t>
            </a:r>
            <a:r>
              <a:rPr lang="en-US" sz="1800" dirty="0"/>
              <a:t>: Examine the structure of the datasets, including the columns and types of data.</a:t>
            </a:r>
          </a:p>
          <a:p>
            <a:pPr>
              <a:buFont typeface="Wingdings" panose="05000000000000000000" pitchFamily="2" charset="2"/>
              <a:buChar char="v"/>
            </a:pPr>
            <a:r>
              <a:rPr lang="en-US" sz="1800" b="1" dirty="0"/>
              <a:t>Handle Missing Values</a:t>
            </a:r>
            <a:r>
              <a:rPr lang="en-US" sz="1800" dirty="0"/>
              <a:t>: Identify and handle missing or incomplete data entries.</a:t>
            </a:r>
          </a:p>
          <a:p>
            <a:pPr>
              <a:buFont typeface="Wingdings" panose="05000000000000000000" pitchFamily="2" charset="2"/>
              <a:buChar char="v"/>
            </a:pPr>
            <a:r>
              <a:rPr lang="en-US" sz="1800" b="1" dirty="0"/>
              <a:t>Remove Duplicates</a:t>
            </a:r>
            <a:r>
              <a:rPr lang="en-US" sz="1800" dirty="0"/>
              <a:t>: Ensure there are no duplicate entries in the datasets.</a:t>
            </a:r>
          </a:p>
          <a:p>
            <a:pPr>
              <a:buFont typeface="Wingdings" panose="05000000000000000000" pitchFamily="2" charset="2"/>
              <a:buChar char="v"/>
            </a:pPr>
            <a:r>
              <a:rPr lang="en-US" sz="1800" b="1" dirty="0"/>
              <a:t>Normalize Data</a:t>
            </a:r>
            <a:r>
              <a:rPr lang="en-US" sz="1800" dirty="0"/>
              <a:t>: Convert data to a consistent format where necessary</a:t>
            </a:r>
          </a:p>
          <a:p>
            <a:pPr marL="0" indent="0">
              <a:buNone/>
            </a:pPr>
            <a:r>
              <a:rPr lang="en-IN" b="1" dirty="0"/>
              <a:t>3.</a:t>
            </a:r>
            <a:r>
              <a:rPr lang="en-IN" sz="1800" b="1" dirty="0"/>
              <a:t>Data Visualization</a:t>
            </a:r>
          </a:p>
          <a:p>
            <a:pPr>
              <a:buFont typeface="Wingdings" panose="05000000000000000000" pitchFamily="2" charset="2"/>
              <a:buChar char="v"/>
            </a:pPr>
            <a:r>
              <a:rPr lang="en-IN" sz="1800" b="1" dirty="0"/>
              <a:t>Visualize Distributions</a:t>
            </a:r>
            <a:r>
              <a:rPr lang="en-IN" sz="1800" dirty="0"/>
              <a:t>: Create visualizations to understand data distributions (e.g., histograms, box plots).</a:t>
            </a:r>
          </a:p>
          <a:p>
            <a:pPr>
              <a:buFont typeface="Wingdings" panose="05000000000000000000" pitchFamily="2" charset="2"/>
              <a:buChar char="v"/>
            </a:pPr>
            <a:r>
              <a:rPr lang="en-IN" sz="1800" b="1" dirty="0"/>
              <a:t>Correlation Analysis</a:t>
            </a:r>
            <a:r>
              <a:rPr lang="en-IN" sz="1800" dirty="0"/>
              <a:t>: Visualize the correlation between different features </a:t>
            </a:r>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8278" y="103687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98907" y="735969"/>
            <a:ext cx="11029615" cy="4673324"/>
          </a:xfrm>
        </p:spPr>
        <p:txBody>
          <a:bodyPr>
            <a:normAutofit/>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err="1">
                <a:solidFill>
                  <a:srgbClr val="0F0F0F"/>
                </a:solidFill>
                <a:ea typeface="+mn-lt"/>
                <a:cs typeface="+mn-lt"/>
              </a:rPr>
              <a:t>Playstore</a:t>
            </a:r>
            <a:r>
              <a:rPr lang="en-IN" sz="1800" b="1" dirty="0">
                <a:solidFill>
                  <a:srgbClr val="0F0F0F"/>
                </a:solidFill>
                <a:ea typeface="+mn-lt"/>
                <a:cs typeface="+mn-lt"/>
              </a:rPr>
              <a:t> review analysis Here's a suggested structure for this section:</a:t>
            </a:r>
            <a:endParaRPr lang="en-US" sz="1800" dirty="0"/>
          </a:p>
          <a:p>
            <a:pPr>
              <a:buFont typeface="Wingdings" panose="05000000000000000000" pitchFamily="2" charset="2"/>
              <a:buChar char="v"/>
            </a:pPr>
            <a:r>
              <a:rPr lang="en-IN" sz="1800" b="1" dirty="0">
                <a:solidFill>
                  <a:srgbClr val="0F0F0F"/>
                </a:solidFill>
              </a:rPr>
              <a:t>System requirements : windows 11 operating system , 8GB RAM, I3 Processor</a:t>
            </a:r>
          </a:p>
          <a:p>
            <a:pPr>
              <a:buFont typeface="Wingdings" panose="05000000000000000000" pitchFamily="2" charset="2"/>
              <a:buChar char="v"/>
            </a:pPr>
            <a:r>
              <a:rPr lang="en-IN" sz="1800" b="1" dirty="0">
                <a:solidFill>
                  <a:srgbClr val="0F0F0F"/>
                </a:solidFill>
              </a:rPr>
              <a:t>Library required to build the model : Google </a:t>
            </a:r>
            <a:r>
              <a:rPr lang="en-IN" sz="1800" b="1" dirty="0" err="1">
                <a:solidFill>
                  <a:srgbClr val="0F0F0F"/>
                </a:solidFill>
              </a:rPr>
              <a:t>colab</a:t>
            </a:r>
            <a:r>
              <a:rPr lang="en-IN" sz="1800" b="1" dirty="0">
                <a:solidFill>
                  <a:srgbClr val="0F0F0F"/>
                </a:solidFill>
              </a:rPr>
              <a:t> / </a:t>
            </a:r>
            <a:r>
              <a:rPr lang="en-IN" sz="1800" b="1" dirty="0" err="1">
                <a:solidFill>
                  <a:srgbClr val="0F0F0F"/>
                </a:solidFill>
              </a:rPr>
              <a:t>Jupyternotebook</a:t>
            </a:r>
            <a:endParaRPr lang="en-IN" sz="1500" b="1" dirty="0">
              <a:solidFill>
                <a:srgbClr val="0F0F0F"/>
              </a:solidFill>
            </a:endParaRPr>
          </a:p>
          <a:p>
            <a:pPr>
              <a:buFont typeface="Wingdings" panose="05000000000000000000" pitchFamily="2" charset="2"/>
              <a:buChar char="v"/>
            </a:pPr>
            <a:r>
              <a:rPr lang="en-IN" sz="1800" b="1" dirty="0">
                <a:solidFill>
                  <a:srgbClr val="0F0F0F"/>
                </a:solidFill>
              </a:rPr>
              <a:t>Code access: </a:t>
            </a:r>
            <a:r>
              <a:rPr lang="en-IN" sz="1800" b="1" dirty="0" err="1">
                <a:solidFill>
                  <a:srgbClr val="0F0F0F"/>
                </a:solidFill>
              </a:rPr>
              <a:t>Github</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16070" y="1038155"/>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857584" y="790396"/>
            <a:ext cx="11029615" cy="4673324"/>
          </a:xfrm>
        </p:spPr>
        <p:txBody>
          <a:bodyPr>
            <a:normAutofit/>
          </a:bodyPr>
          <a:lstStyle/>
          <a:p>
            <a:pPr>
              <a:buFont typeface="Wingdings" panose="05000000000000000000" pitchFamily="2" charset="2"/>
              <a:buChar char="v"/>
            </a:pPr>
            <a:r>
              <a:rPr lang="en-US" sz="2000" dirty="0"/>
              <a:t>By analyzing Play Store apps data and customer reviews, we identified several key factors influencing app engagement and success. Developers can leverage these insights to improve their apps and better capture the Android market. Specifically, focusing on user sentiment, optimizing app size, and strategically pricing the app can significantly enhance user engagement and satisfaction. you can uncover key factors that contribute to app engagement and success. This information can guide developers to make informed decisions to improve their apps and capture the Android market</a:t>
            </a:r>
            <a:r>
              <a:rPr lang="en-US" sz="2400" dirty="0"/>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rcRect/>
          <a:stretch/>
        </p:blipFill>
        <p:spPr>
          <a:xfrm>
            <a:off x="435429" y="1643743"/>
            <a:ext cx="4948752" cy="3897392"/>
          </a:xfrm>
        </p:spPr>
      </p:pic>
      <p:pic>
        <p:nvPicPr>
          <p:cNvPr id="6" name="Picture 5"/>
          <p:cNvPicPr>
            <a:picLocks noChangeAspect="1"/>
          </p:cNvPicPr>
          <p:nvPr/>
        </p:nvPicPr>
        <p:blipFill>
          <a:blip r:embed="rId3"/>
          <a:srcRect l="10021" r="10021"/>
          <a:stretch/>
        </p:blipFill>
        <p:spPr>
          <a:xfrm>
            <a:off x="5725886" y="1188909"/>
            <a:ext cx="6302827" cy="4352226"/>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Font typeface="Wingdings" panose="05000000000000000000" pitchFamily="2" charset="2"/>
              <a:buChar char="v"/>
            </a:pPr>
            <a:r>
              <a:rPr lang="en-US" sz="2000" dirty="0"/>
              <a:t>Through a comprehensive analysis of Play Store apps data and customer reviews, we have identified several critical factors that influence app engagement and success. Key determinants include app category, size, number of installs, price, and user sentiment. Additionally, elements like content rating, update frequency, design, localization, and effective use of metadata significantly impact app performance. Developers can leverage these insights to enhance their apps, ensuring they meet user expectations and capture a larger share of the Android market. Regular updates, a focus on high-quality user experiences, and strategic pricing are essential strategies. Moreover, optimizing app metadata and conducting sentiment analysis can provide ongoing feedback for continuous improvement. By implementing these findings, developers can better align their products with market demands, leading to higher engagement and success in the competitive Play Store ecosystem.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718457"/>
            <a:ext cx="11029615" cy="8806542"/>
          </a:xfrm>
        </p:spPr>
        <p:txBody>
          <a:bodyPr/>
          <a:lstStyle/>
          <a:p>
            <a:pPr marL="0" indent="0">
              <a:buNone/>
            </a:pPr>
            <a:r>
              <a:rPr lang="en-US" sz="2000" b="1" dirty="0"/>
              <a:t>1.Advanced Predictive Modeling</a:t>
            </a:r>
            <a:r>
              <a:rPr lang="en-US" sz="2000" dirty="0"/>
              <a:t>: Utilize advanced machine learning techniques such as deep learning, ensemble methods, and neural networks to build more accurate predictive models. These models can forecast app success, user engagement, and retention more effectively by capturing complex patterns and relationships within the data.</a:t>
            </a:r>
          </a:p>
          <a:p>
            <a:pPr marL="0" indent="0">
              <a:buNone/>
            </a:pPr>
            <a:r>
              <a:rPr lang="en-US" sz="2000" b="1" dirty="0"/>
              <a:t>2.Real-time Analytics</a:t>
            </a:r>
            <a:r>
              <a:rPr lang="en-US" sz="2000" dirty="0"/>
              <a:t>: Develop real-time analytics platforms that continuously monitor app performance, user reviews, and market trends. This would enable developers to quickly identify and respond to issues, track the impact of updates, and stay ahead of emerging trends.</a:t>
            </a:r>
          </a:p>
          <a:p>
            <a:pPr marL="0" indent="0">
              <a:buNone/>
            </a:pPr>
            <a:r>
              <a:rPr lang="en-US" sz="2000" b="1" dirty="0"/>
              <a:t>3.Incorporating External Data Sources</a:t>
            </a:r>
            <a:r>
              <a:rPr lang="en-US" sz="2000" dirty="0"/>
              <a:t>: Integrate external data sources such as social media mentions, competitor analysis, and market research reports. This holistic approach can provide a more comprehensive understanding of the factors influencing app success and help identify new opportunities for growth.</a:t>
            </a: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708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PLAY STORE REVIEW ANALYSIS</vt:lpstr>
      <vt:lpstr>OUTLINE</vt:lpstr>
      <vt:lpstr>Problem Statement</vt:lpstr>
      <vt:lpstr>Proposed Solution</vt:lpstr>
      <vt:lpstr>System  Approach</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Sriram R</cp:lastModifiedBy>
  <cp:revision>32</cp:revision>
  <dcterms:created xsi:type="dcterms:W3CDTF">2021-05-26T16:50:10Z</dcterms:created>
  <dcterms:modified xsi:type="dcterms:W3CDTF">2024-06-28T16:23:16Z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