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14" r:id="rId5"/>
    <p:sldId id="311" r:id="rId6"/>
    <p:sldId id="312" r:id="rId7"/>
    <p:sldId id="313" r:id="rId8"/>
    <p:sldId id="259" r:id="rId9"/>
    <p:sldId id="260" r:id="rId10"/>
    <p:sldId id="261" r:id="rId11"/>
    <p:sldId id="263" r:id="rId12"/>
    <p:sldId id="264" r:id="rId13"/>
    <p:sldId id="265" r:id="rId14"/>
    <p:sldId id="320" r:id="rId15"/>
    <p:sldId id="280" r:id="rId16"/>
    <p:sldId id="281" r:id="rId17"/>
    <p:sldId id="315" r:id="rId18"/>
    <p:sldId id="316" r:id="rId19"/>
    <p:sldId id="270" r:id="rId20"/>
    <p:sldId id="271" r:id="rId21"/>
    <p:sldId id="272" r:id="rId22"/>
    <p:sldId id="273" r:id="rId23"/>
    <p:sldId id="275" r:id="rId24"/>
    <p:sldId id="276" r:id="rId25"/>
    <p:sldId id="277" r:id="rId26"/>
    <p:sldId id="278" r:id="rId27"/>
    <p:sldId id="282" r:id="rId28"/>
    <p:sldId id="283" r:id="rId29"/>
    <p:sldId id="317" r:id="rId30"/>
    <p:sldId id="318" r:id="rId31"/>
    <p:sldId id="319" r:id="rId32"/>
    <p:sldId id="295" r:id="rId33"/>
    <p:sldId id="297" r:id="rId34"/>
    <p:sldId id="298" r:id="rId35"/>
    <p:sldId id="26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18C9D3-BBBF-427C-9C12-BAC1D43AD862}"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C72FF-3428-4142-96E2-2592665040E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59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8C9D3-BBBF-427C-9C12-BAC1D43AD862}"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C72FF-3428-4142-96E2-2592665040EC}" type="slidenum">
              <a:rPr lang="en-IN" smtClean="0"/>
              <a:t>‹#›</a:t>
            </a:fld>
            <a:endParaRPr lang="en-IN"/>
          </a:p>
        </p:txBody>
      </p:sp>
    </p:spTree>
    <p:extLst>
      <p:ext uri="{BB962C8B-B14F-4D97-AF65-F5344CB8AC3E}">
        <p14:creationId xmlns:p14="http://schemas.microsoft.com/office/powerpoint/2010/main" val="181633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8C9D3-BBBF-427C-9C12-BAC1D43AD862}"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C72FF-3428-4142-96E2-2592665040EC}" type="slidenum">
              <a:rPr lang="en-IN" smtClean="0"/>
              <a:t>‹#›</a:t>
            </a:fld>
            <a:endParaRPr lang="en-IN"/>
          </a:p>
        </p:txBody>
      </p:sp>
    </p:spTree>
    <p:extLst>
      <p:ext uri="{BB962C8B-B14F-4D97-AF65-F5344CB8AC3E}">
        <p14:creationId xmlns:p14="http://schemas.microsoft.com/office/powerpoint/2010/main" val="969635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8C9D3-BBBF-427C-9C12-BAC1D43AD862}"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C72FF-3428-4142-96E2-2592665040EC}" type="slidenum">
              <a:rPr lang="en-IN" smtClean="0"/>
              <a:t>‹#›</a:t>
            </a:fld>
            <a:endParaRPr lang="en-IN"/>
          </a:p>
        </p:txBody>
      </p:sp>
    </p:spTree>
    <p:extLst>
      <p:ext uri="{BB962C8B-B14F-4D97-AF65-F5344CB8AC3E}">
        <p14:creationId xmlns:p14="http://schemas.microsoft.com/office/powerpoint/2010/main" val="184579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18C9D3-BBBF-427C-9C12-BAC1D43AD862}"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C72FF-3428-4142-96E2-2592665040E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75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18C9D3-BBBF-427C-9C12-BAC1D43AD862}"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C72FF-3428-4142-96E2-2592665040EC}" type="slidenum">
              <a:rPr lang="en-IN" smtClean="0"/>
              <a:t>‹#›</a:t>
            </a:fld>
            <a:endParaRPr lang="en-IN"/>
          </a:p>
        </p:txBody>
      </p:sp>
    </p:spTree>
    <p:extLst>
      <p:ext uri="{BB962C8B-B14F-4D97-AF65-F5344CB8AC3E}">
        <p14:creationId xmlns:p14="http://schemas.microsoft.com/office/powerpoint/2010/main" val="410698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18C9D3-BBBF-427C-9C12-BAC1D43AD862}" type="datetimeFigureOut">
              <a:rPr lang="en-IN" smtClean="0"/>
              <a:t>26-07-2023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DC72FF-3428-4142-96E2-2592665040EC}" type="slidenum">
              <a:rPr lang="en-IN" smtClean="0"/>
              <a:t>‹#›</a:t>
            </a:fld>
            <a:endParaRPr lang="en-IN"/>
          </a:p>
        </p:txBody>
      </p:sp>
    </p:spTree>
    <p:extLst>
      <p:ext uri="{BB962C8B-B14F-4D97-AF65-F5344CB8AC3E}">
        <p14:creationId xmlns:p14="http://schemas.microsoft.com/office/powerpoint/2010/main" val="122256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18C9D3-BBBF-427C-9C12-BAC1D43AD862}" type="datetimeFigureOut">
              <a:rPr lang="en-IN" smtClean="0"/>
              <a:t>26-07-2023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DC72FF-3428-4142-96E2-2592665040EC}" type="slidenum">
              <a:rPr lang="en-IN" smtClean="0"/>
              <a:t>‹#›</a:t>
            </a:fld>
            <a:endParaRPr lang="en-IN"/>
          </a:p>
        </p:txBody>
      </p:sp>
    </p:spTree>
    <p:extLst>
      <p:ext uri="{BB962C8B-B14F-4D97-AF65-F5344CB8AC3E}">
        <p14:creationId xmlns:p14="http://schemas.microsoft.com/office/powerpoint/2010/main" val="105308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18C9D3-BBBF-427C-9C12-BAC1D43AD862}" type="datetimeFigureOut">
              <a:rPr lang="en-IN" smtClean="0"/>
              <a:t>26-07-2023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6DC72FF-3428-4142-96E2-2592665040EC}" type="slidenum">
              <a:rPr lang="en-IN" smtClean="0"/>
              <a:t>‹#›</a:t>
            </a:fld>
            <a:endParaRPr lang="en-IN"/>
          </a:p>
        </p:txBody>
      </p:sp>
    </p:spTree>
    <p:extLst>
      <p:ext uri="{BB962C8B-B14F-4D97-AF65-F5344CB8AC3E}">
        <p14:creationId xmlns:p14="http://schemas.microsoft.com/office/powerpoint/2010/main" val="293961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18C9D3-BBBF-427C-9C12-BAC1D43AD862}" type="datetimeFigureOut">
              <a:rPr lang="en-IN" smtClean="0"/>
              <a:t>26-07-2023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DC72FF-3428-4142-96E2-2592665040EC}" type="slidenum">
              <a:rPr lang="en-IN" smtClean="0"/>
              <a:t>‹#›</a:t>
            </a:fld>
            <a:endParaRPr lang="en-IN"/>
          </a:p>
        </p:txBody>
      </p:sp>
    </p:spTree>
    <p:extLst>
      <p:ext uri="{BB962C8B-B14F-4D97-AF65-F5344CB8AC3E}">
        <p14:creationId xmlns:p14="http://schemas.microsoft.com/office/powerpoint/2010/main" val="30664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18C9D3-BBBF-427C-9C12-BAC1D43AD862}"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C72FF-3428-4142-96E2-2592665040EC}" type="slidenum">
              <a:rPr lang="en-IN" smtClean="0"/>
              <a:t>‹#›</a:t>
            </a:fld>
            <a:endParaRPr lang="en-IN"/>
          </a:p>
        </p:txBody>
      </p:sp>
    </p:spTree>
    <p:extLst>
      <p:ext uri="{BB962C8B-B14F-4D97-AF65-F5344CB8AC3E}">
        <p14:creationId xmlns:p14="http://schemas.microsoft.com/office/powerpoint/2010/main" val="166371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18C9D3-BBBF-427C-9C12-BAC1D43AD862}" type="datetimeFigureOut">
              <a:rPr lang="en-IN" smtClean="0"/>
              <a:t>26-07-2023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DC72FF-3428-4142-96E2-2592665040E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549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A42D-6207-1089-B9FF-79DAA80220C4}"/>
              </a:ext>
            </a:extLst>
          </p:cNvPr>
          <p:cNvSpPr>
            <a:spLocks noGrp="1"/>
          </p:cNvSpPr>
          <p:nvPr>
            <p:ph type="ctrTitle"/>
          </p:nvPr>
        </p:nvSpPr>
        <p:spPr/>
        <p:txBody>
          <a:bodyPr>
            <a:normAutofit/>
          </a:bodyPr>
          <a:lstStyle/>
          <a:p>
            <a:pPr marL="71755">
              <a:lnSpc>
                <a:spcPct val="150000"/>
              </a:lnSpc>
              <a:spcBef>
                <a:spcPts val="600"/>
              </a:spcBef>
              <a:spcAft>
                <a:spcPts val="600"/>
              </a:spcAft>
            </a:pPr>
            <a:r>
              <a:rPr lang="en-IN" sz="3600" b="1">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E Voting </a:t>
            </a:r>
            <a:r>
              <a:rPr lang="en-IN" sz="36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System Using Blockchain And Face Recognition</a:t>
            </a:r>
            <a:endParaRPr lang="en-IN" sz="3600" dirty="0">
              <a:effectLst/>
              <a:latin typeface="Calibri" panose="020F0502020204030204" pitchFamily="34" charset="0"/>
              <a:ea typeface="Calibri" panose="020F0502020204030204" pitchFamily="34" charset="0"/>
            </a:endParaRPr>
          </a:p>
        </p:txBody>
      </p:sp>
      <p:sp>
        <p:nvSpPr>
          <p:cNvPr id="3" name="Subtitle 2">
            <a:extLst>
              <a:ext uri="{FF2B5EF4-FFF2-40B4-BE49-F238E27FC236}">
                <a16:creationId xmlns:a16="http://schemas.microsoft.com/office/drawing/2014/main" id="{8049A4CD-D4E1-07FD-923C-75CE22BA7D2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13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06E6-EF5F-3313-329F-164C37A20D10}"/>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rPr>
              <a:t>Advantages</a:t>
            </a:r>
            <a:endParaRPr lang="en-IN" dirty="0"/>
          </a:p>
        </p:txBody>
      </p:sp>
      <p:sp>
        <p:nvSpPr>
          <p:cNvPr id="3" name="Content Placeholder 2">
            <a:extLst>
              <a:ext uri="{FF2B5EF4-FFF2-40B4-BE49-F238E27FC236}">
                <a16:creationId xmlns:a16="http://schemas.microsoft.com/office/drawing/2014/main" id="{98712ED4-36EF-069F-3068-21C727F4FA3E}"/>
              </a:ext>
            </a:extLst>
          </p:cNvPr>
          <p:cNvSpPr>
            <a:spLocks noGrp="1"/>
          </p:cNvSpPr>
          <p:nvPr>
            <p:ph idx="1"/>
          </p:nvPr>
        </p:nvSpPr>
        <p:spPr/>
        <p:txBody>
          <a:bodyPr/>
          <a:lstStyle/>
          <a:p>
            <a:pPr marL="28575" algn="just">
              <a:lnSpc>
                <a:spcPct val="150000"/>
              </a:lnSpc>
              <a:spcAft>
                <a:spcPts val="800"/>
              </a:spcAft>
            </a:pPr>
            <a:r>
              <a:rPr lang="en-IN" dirty="0"/>
              <a:t>1)Fast and Accurate</a:t>
            </a:r>
          </a:p>
          <a:p>
            <a:pPr marL="28575" algn="just">
              <a:lnSpc>
                <a:spcPct val="150000"/>
              </a:lnSpc>
              <a:spcAft>
                <a:spcPts val="800"/>
              </a:spcAft>
            </a:pPr>
            <a:r>
              <a:rPr lang="en-IN" dirty="0"/>
              <a:t>2)High Security</a:t>
            </a:r>
          </a:p>
          <a:p>
            <a:pPr marL="28575" algn="just">
              <a:lnSpc>
                <a:spcPct val="150000"/>
              </a:lnSpc>
              <a:spcAft>
                <a:spcPts val="800"/>
              </a:spcAft>
            </a:pPr>
            <a:r>
              <a:rPr lang="en-IN" dirty="0"/>
              <a:t>3)Reduction of queues and waiting times.</a:t>
            </a:r>
          </a:p>
          <a:p>
            <a:pPr marL="28575" algn="just">
              <a:lnSpc>
                <a:spcPct val="150000"/>
              </a:lnSpc>
              <a:spcAft>
                <a:spcPts val="800"/>
              </a:spcAft>
            </a:pPr>
            <a:r>
              <a:rPr lang="en-IN" dirty="0"/>
              <a:t>4)Minimization of human errors in voter identification.</a:t>
            </a:r>
          </a:p>
          <a:p>
            <a:endParaRPr lang="en-IN" dirty="0"/>
          </a:p>
          <a:p>
            <a:endParaRPr lang="en-IN" dirty="0"/>
          </a:p>
        </p:txBody>
      </p:sp>
    </p:spTree>
    <p:extLst>
      <p:ext uri="{BB962C8B-B14F-4D97-AF65-F5344CB8AC3E}">
        <p14:creationId xmlns:p14="http://schemas.microsoft.com/office/powerpoint/2010/main" val="244666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29B0-AACB-E6F1-5D83-EF61291A3C30}"/>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rPr>
              <a:t>ARCHITECTURE</a:t>
            </a:r>
            <a:endParaRPr lang="en-IN" b="1" dirty="0"/>
          </a:p>
        </p:txBody>
      </p:sp>
      <p:pic>
        <p:nvPicPr>
          <p:cNvPr id="6" name="Content Placeholder 5">
            <a:extLst>
              <a:ext uri="{FF2B5EF4-FFF2-40B4-BE49-F238E27FC236}">
                <a16:creationId xmlns:a16="http://schemas.microsoft.com/office/drawing/2014/main" id="{A6C8EE31-B058-86D9-934B-D86B17E42D75}"/>
              </a:ext>
            </a:extLst>
          </p:cNvPr>
          <p:cNvPicPr>
            <a:picLocks noGrp="1" noChangeAspect="1"/>
          </p:cNvPicPr>
          <p:nvPr>
            <p:ph idx="1"/>
          </p:nvPr>
        </p:nvPicPr>
        <p:blipFill>
          <a:blip r:embed="rId2"/>
          <a:srcRect/>
          <a:stretch>
            <a:fillRect/>
          </a:stretch>
        </p:blipFill>
        <p:spPr bwMode="auto">
          <a:xfrm>
            <a:off x="1631636" y="1846263"/>
            <a:ext cx="8989053" cy="4022725"/>
          </a:xfrm>
          <a:prstGeom prst="rect">
            <a:avLst/>
          </a:prstGeom>
          <a:noFill/>
          <a:ln w="9525">
            <a:noFill/>
            <a:miter lim="800000"/>
            <a:headEnd/>
            <a:tailEnd/>
          </a:ln>
        </p:spPr>
      </p:pic>
    </p:spTree>
    <p:extLst>
      <p:ext uri="{BB962C8B-B14F-4D97-AF65-F5344CB8AC3E}">
        <p14:creationId xmlns:p14="http://schemas.microsoft.com/office/powerpoint/2010/main" val="5569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1E74-AA97-743D-CB07-3BB7A3FAAA7A}"/>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rPr>
              <a:t>MODULES</a:t>
            </a:r>
            <a:endParaRPr lang="en-IN" b="1" dirty="0"/>
          </a:p>
        </p:txBody>
      </p:sp>
      <p:sp>
        <p:nvSpPr>
          <p:cNvPr id="3" name="Content Placeholder 2">
            <a:extLst>
              <a:ext uri="{FF2B5EF4-FFF2-40B4-BE49-F238E27FC236}">
                <a16:creationId xmlns:a16="http://schemas.microsoft.com/office/drawing/2014/main" id="{C236C7D7-3E95-4D21-E528-AF4F1B2974A3}"/>
              </a:ext>
            </a:extLst>
          </p:cNvPr>
          <p:cNvSpPr>
            <a:spLocks noGrp="1"/>
          </p:cNvSpPr>
          <p:nvPr>
            <p:ph idx="1"/>
          </p:nvPr>
        </p:nvSpPr>
        <p:spPr/>
        <p:txBody>
          <a:bodyPr/>
          <a:lstStyle/>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ADMIN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USER</a:t>
            </a:r>
          </a:p>
          <a:p>
            <a:pPr marL="342900" lvl="0" indent="-342900" algn="just">
              <a:lnSpc>
                <a:spcPct val="150000"/>
              </a:lnSpc>
              <a:buFont typeface="Wingdings" panose="05000000000000000000" pitchFamily="2" charset="2"/>
              <a:buChar char=""/>
            </a:pPr>
            <a:endParaRPr lang="en-US" sz="1800" b="1"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In this project we are using public python Blockchain API’s to store and manage voting data as Blockchain provides secure and tamper proof of data storage and to implement this project we have designed following modules.</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Admin module: </a:t>
            </a:r>
            <a:r>
              <a:rPr lang="en-US" sz="1800" dirty="0">
                <a:effectLst/>
                <a:latin typeface="Times New Roman" panose="02020603050405020304" pitchFamily="18" charset="0"/>
                <a:ea typeface="Times New Roman" panose="02020603050405020304" pitchFamily="18" charset="0"/>
              </a:rPr>
              <a:t>this user responsible to add new party and candidate details and can view party details and vote count. Admin login to system by using username as ‘admin’ and password as ‘admin’.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755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381E-D851-A807-F6E8-B58B2AC10A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CD2D93-09F3-A7B5-E8D9-C6C0FD4738DF}"/>
              </a:ext>
            </a:extLst>
          </p:cNvPr>
          <p:cNvSpPr>
            <a:spLocks noGrp="1"/>
          </p:cNvSpPr>
          <p:nvPr>
            <p:ph idx="1"/>
          </p:nvPr>
        </p:nvSpPr>
        <p:spPr/>
        <p:txBody>
          <a:bodyPr/>
          <a:lstStyle/>
          <a:p>
            <a:pPr algn="just"/>
            <a:r>
              <a:rPr lang="en-US" sz="1800" b="1" dirty="0">
                <a:effectLst/>
                <a:latin typeface="Times New Roman" panose="02020603050405020304" pitchFamily="18" charset="0"/>
                <a:ea typeface="Times New Roman" panose="02020603050405020304" pitchFamily="18" charset="0"/>
              </a:rPr>
              <a:t>User Module</a:t>
            </a:r>
            <a:r>
              <a:rPr lang="en-US" sz="1800" dirty="0">
                <a:effectLst/>
                <a:latin typeface="Times New Roman" panose="02020603050405020304" pitchFamily="18" charset="0"/>
                <a:ea typeface="Times New Roman" panose="02020603050405020304" pitchFamily="18" charset="0"/>
              </a:rPr>
              <a:t>: this user has to signup with the application by using username as his ID and then upload his face photo which capture from webcam. After registering user can go for login which validate user id and after successful login user can go for cast vote module which execute following functionality,</a:t>
            </a:r>
          </a:p>
          <a:p>
            <a:pPr algn="just"/>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Face Recognition Module:   </a:t>
            </a:r>
            <a:r>
              <a:rPr lang="en-US" sz="1800" dirty="0">
                <a:effectLst/>
                <a:latin typeface="Times New Roman" panose="02020603050405020304" pitchFamily="18" charset="0"/>
                <a:ea typeface="Times New Roman" panose="02020603050405020304" pitchFamily="18" charset="0"/>
              </a:rPr>
              <a:t>  Using this module new users images are captured and stored in system using face recognition </a:t>
            </a:r>
            <a:r>
              <a:rPr lang="en-US" sz="1800" dirty="0" err="1">
                <a:effectLst/>
                <a:latin typeface="Times New Roman" panose="02020603050405020304" pitchFamily="18" charset="0"/>
                <a:ea typeface="Times New Roman" panose="02020603050405020304" pitchFamily="18" charset="0"/>
              </a:rPr>
              <a:t>Facenet</a:t>
            </a:r>
            <a:r>
              <a:rPr lang="en-US" sz="1800" dirty="0">
                <a:effectLst/>
                <a:latin typeface="Times New Roman" panose="02020603050405020304" pitchFamily="18" charset="0"/>
                <a:ea typeface="Times New Roman" panose="02020603050405020304" pitchFamily="18" charset="0"/>
              </a:rPr>
              <a:t> algorithm is used to match faces while login process.</a:t>
            </a:r>
          </a:p>
          <a:p>
            <a:pPr algn="just"/>
            <a:endParaRPr lang="en-US" sz="1800" b="1"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Block Chain Module:  </a:t>
            </a:r>
            <a:r>
              <a:rPr lang="en-US" sz="1800" dirty="0">
                <a:effectLst/>
                <a:latin typeface="Times New Roman" panose="02020603050405020304" pitchFamily="18" charset="0"/>
                <a:ea typeface="Times New Roman" panose="02020603050405020304" pitchFamily="18" charset="0"/>
              </a:rPr>
              <a:t>Using this module bock chain hash key is generated for each voter based on his name and id and stored in text file. Which is used for voting verification if once voter </a:t>
            </a:r>
            <a:r>
              <a:rPr lang="en-US" sz="1800" dirty="0">
                <a:latin typeface="Times New Roman" panose="02020603050405020304" pitchFamily="18" charset="0"/>
                <a:ea typeface="Times New Roman" panose="02020603050405020304" pitchFamily="18" charset="0"/>
              </a:rPr>
              <a:t>votes block chain will verify.</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078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FA12-5E1E-B017-56F6-045C2EC6FADE}"/>
              </a:ext>
            </a:extLst>
          </p:cNvPr>
          <p:cNvSpPr>
            <a:spLocks noGrp="1"/>
          </p:cNvSpPr>
          <p:nvPr>
            <p:ph type="title"/>
          </p:nvPr>
        </p:nvSpPr>
        <p:spPr/>
        <p:txBody>
          <a:bodyPr/>
          <a:lstStyle/>
          <a:p>
            <a:r>
              <a:rPr lang="en-US" dirty="0" err="1"/>
              <a:t>FaceNet</a:t>
            </a:r>
            <a:r>
              <a:rPr lang="en-US" dirty="0"/>
              <a:t> </a:t>
            </a:r>
            <a:r>
              <a:rPr lang="en-US" dirty="0" err="1"/>
              <a:t>ALgorithm</a:t>
            </a:r>
            <a:endParaRPr lang="en-IN" dirty="0"/>
          </a:p>
        </p:txBody>
      </p:sp>
      <p:sp>
        <p:nvSpPr>
          <p:cNvPr id="3" name="Content Placeholder 2">
            <a:extLst>
              <a:ext uri="{FF2B5EF4-FFF2-40B4-BE49-F238E27FC236}">
                <a16:creationId xmlns:a16="http://schemas.microsoft.com/office/drawing/2014/main" id="{46DB6065-44A6-E313-BE36-484CCF030F71}"/>
              </a:ext>
            </a:extLst>
          </p:cNvPr>
          <p:cNvSpPr>
            <a:spLocks noGrp="1"/>
          </p:cNvSpPr>
          <p:nvPr>
            <p:ph idx="1"/>
          </p:nvPr>
        </p:nvSpPr>
        <p:spPr/>
        <p:txBody>
          <a:bodyPr>
            <a:normAutofit fontScale="92500" lnSpcReduction="20000"/>
          </a:bodyPr>
          <a:lstStyle/>
          <a:p>
            <a:pPr marL="0" indent="0" algn="just">
              <a:lnSpc>
                <a:spcPct val="150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implementation details for a smart voting system through face recognition using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django</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FaceNet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algorithm, </a:t>
            </a:r>
          </a:p>
          <a:p>
            <a:pPr marL="0" indent="0" algn="just">
              <a:lnSpc>
                <a:spcPct val="150000"/>
              </a:lnSpc>
              <a:spcAft>
                <a:spcPts val="800"/>
              </a:spcAft>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1)Face Detection and Recognition: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system should capture the face image of the voter using a webcam.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Face Net algorithm should be used to extract the facial features of the voter.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These facial features should be compared with the stored features in the dataset to verify the identity of the voter.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84220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BA32-90AF-4F96-8871-51B9FFA4F56C}"/>
              </a:ext>
            </a:extLst>
          </p:cNvPr>
          <p:cNvSpPr>
            <a:spLocks noGrp="1"/>
          </p:cNvSpPr>
          <p:nvPr>
            <p:ph type="title"/>
          </p:nvPr>
        </p:nvSpPr>
        <p:spPr/>
        <p:txBody>
          <a:bodyPr/>
          <a:lstStyle/>
          <a:p>
            <a:r>
              <a:rPr lang="en-US" sz="4800" b="1" cap="all" dirty="0">
                <a:effectLst/>
                <a:latin typeface="Times New Roman" panose="02020603050405020304" pitchFamily="18" charset="0"/>
                <a:ea typeface="Times New Roman" panose="02020603050405020304" pitchFamily="18" charset="0"/>
                <a:cs typeface="Times New Roman" panose="02020603050405020304" pitchFamily="18" charset="0"/>
              </a:rPr>
              <a:t>Feasibility study</a:t>
            </a:r>
            <a:endParaRPr lang="en-IN" dirty="0"/>
          </a:p>
        </p:txBody>
      </p:sp>
      <p:sp>
        <p:nvSpPr>
          <p:cNvPr id="3" name="Content Placeholder 2">
            <a:extLst>
              <a:ext uri="{FF2B5EF4-FFF2-40B4-BE49-F238E27FC236}">
                <a16:creationId xmlns:a16="http://schemas.microsoft.com/office/drawing/2014/main" id="{8D6C90CD-7CCD-4D95-8713-EB35CA290555}"/>
              </a:ext>
            </a:extLst>
          </p:cNvPr>
          <p:cNvSpPr>
            <a:spLocks noGrp="1"/>
          </p:cNvSpPr>
          <p:nvPr>
            <p:ph idx="1"/>
          </p:nvPr>
        </p:nvSpPr>
        <p:spPr/>
        <p:txBody>
          <a:bodyPr>
            <a:normAutofit fontScale="85000" lnSpcReduction="10000"/>
          </a:bodyPr>
          <a:lstStyle/>
          <a:p>
            <a:pPr>
              <a:lnSpc>
                <a:spcPct val="107000"/>
              </a:lnSpc>
              <a:spcBef>
                <a:spcPts val="55"/>
              </a:spcBef>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functional</a:t>
            </a:r>
            <a:r>
              <a:rPr lang="en-IN"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requirement</a:t>
            </a:r>
            <a:r>
              <a:rPr lang="en-IN"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defines</a:t>
            </a:r>
            <a:r>
              <a:rPr lang="en-IN"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system</a:t>
            </a:r>
            <a:r>
              <a:rPr lang="en-IN"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or</a:t>
            </a:r>
            <a:r>
              <a:rPr lang="en-IN"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components</a:t>
            </a:r>
            <a:r>
              <a:rPr lang="en-IN"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system.</a:t>
            </a:r>
            <a:r>
              <a:rPr lang="en-IN"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function</a:t>
            </a:r>
            <a:r>
              <a:rPr lang="en-IN"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is</a:t>
            </a:r>
            <a:r>
              <a:rPr lang="en-IN" sz="18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basically inputs, behaviours and outputs. Stuff that can be called functional requirements are:</a:t>
            </a:r>
            <a:r>
              <a:rPr lang="en-IN" sz="18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calculations, technical details, data manipulation and processing. It tells us what a system is</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supposed</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1600" algn="just">
              <a:lnSpc>
                <a:spcPct val="107000"/>
              </a:lnSpc>
              <a:spcBef>
                <a:spcPts val="1015"/>
              </a:spcBef>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system</a:t>
            </a:r>
            <a:r>
              <a:rPr lang="en-IN"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has</a:t>
            </a:r>
            <a:r>
              <a:rPr lang="en-IN"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perform</a:t>
            </a:r>
            <a:r>
              <a:rPr lang="en-IN"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following</a:t>
            </a:r>
            <a:r>
              <a:rPr lang="en-IN"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200"/>
              <a:buFont typeface="Arial MT"/>
              <a:buChar char="•"/>
              <a:tabLst>
                <a:tab pos="558800" algn="l"/>
                <a:tab pos="559435" algn="l"/>
              </a:tabLst>
            </a:pPr>
            <a:r>
              <a:rPr lang="en-US" sz="1800" dirty="0">
                <a:effectLst/>
                <a:latin typeface="Times New Roman" panose="02020603050405020304" pitchFamily="18" charset="0"/>
                <a:ea typeface="Arial MT"/>
                <a:cs typeface="Arial MT"/>
              </a:rPr>
              <a:t>Understand</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all</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features</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well</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as</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data</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provided</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dataset.</a:t>
            </a:r>
            <a:endParaRPr lang="en-IN" sz="1800" dirty="0">
              <a:effectLst/>
              <a:latin typeface="Calibri" panose="020F0502020204030204" pitchFamily="34" charset="0"/>
              <a:ea typeface="Arial MT"/>
              <a:cs typeface="Arial MT"/>
            </a:endParaRPr>
          </a:p>
          <a:p>
            <a:pPr>
              <a:lnSpc>
                <a:spcPct val="107000"/>
              </a:lnSpc>
              <a:spcBef>
                <a:spcPts val="10"/>
              </a:spcBef>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74625" lvl="0" indent="-342900">
              <a:lnSpc>
                <a:spcPct val="150000"/>
              </a:lnSpc>
              <a:spcBef>
                <a:spcPts val="445"/>
              </a:spcBef>
              <a:spcAft>
                <a:spcPts val="0"/>
              </a:spcAft>
              <a:buSzPts val="1200"/>
              <a:buFont typeface="Arial MT"/>
              <a:buChar char="•"/>
              <a:tabLst>
                <a:tab pos="558800" algn="l"/>
                <a:tab pos="559435" algn="l"/>
              </a:tabLst>
            </a:pPr>
            <a:r>
              <a:rPr lang="en-US" sz="1800" dirty="0">
                <a:effectLst/>
                <a:latin typeface="Times New Roman" panose="02020603050405020304" pitchFamily="18" charset="0"/>
                <a:ea typeface="Arial MT"/>
                <a:cs typeface="Arial MT"/>
              </a:rPr>
              <a:t>Map</a:t>
            </a:r>
            <a:r>
              <a:rPr lang="en-US" sz="1800" spc="-2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data</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dataset</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with</a:t>
            </a:r>
            <a:r>
              <a:rPr lang="en-US" sz="1800" spc="-2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given</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input</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data.</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Find</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patterns,</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if</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any,</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with</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both</a:t>
            </a:r>
            <a:r>
              <a:rPr lang="en-US" sz="1800" spc="-25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dataset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as well</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as</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input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data.</a:t>
            </a:r>
            <a:endParaRPr lang="en-IN" sz="1800" dirty="0">
              <a:effectLst/>
              <a:latin typeface="Calibri" panose="020F0502020204030204" pitchFamily="34" charset="0"/>
              <a:ea typeface="Arial MT"/>
              <a:cs typeface="Arial MT"/>
            </a:endParaRPr>
          </a:p>
          <a:p>
            <a:pPr marL="342900" marR="174625" lvl="0" indent="-342900">
              <a:lnSpc>
                <a:spcPct val="150000"/>
              </a:lnSpc>
              <a:spcBef>
                <a:spcPts val="570"/>
              </a:spcBef>
              <a:spcAft>
                <a:spcPts val="0"/>
              </a:spcAft>
              <a:buSzPts val="1200"/>
              <a:buFont typeface="Arial MT"/>
              <a:buChar char="•"/>
              <a:tabLst>
                <a:tab pos="558800" algn="l"/>
                <a:tab pos="559435" algn="l"/>
              </a:tabLst>
            </a:pPr>
            <a:r>
              <a:rPr lang="en-US" sz="1800" dirty="0">
                <a:effectLst/>
                <a:latin typeface="Times New Roman" panose="02020603050405020304" pitchFamily="18" charset="0"/>
                <a:ea typeface="Arial MT"/>
                <a:cs typeface="Arial MT"/>
              </a:rPr>
              <a:t>Check whether the input data train dataset with machine learning algorithm.</a:t>
            </a:r>
            <a:endParaRPr lang="en-IN" sz="1800" dirty="0">
              <a:effectLst/>
              <a:latin typeface="Calibri" panose="020F0502020204030204" pitchFamily="34" charset="0"/>
              <a:ea typeface="Arial MT"/>
              <a:cs typeface="Arial MT"/>
            </a:endParaRPr>
          </a:p>
          <a:p>
            <a:pPr marL="342900" marR="175260" lvl="0" indent="-342900">
              <a:lnSpc>
                <a:spcPct val="150000"/>
              </a:lnSpc>
              <a:spcBef>
                <a:spcPts val="60"/>
              </a:spcBef>
              <a:spcAft>
                <a:spcPts val="0"/>
              </a:spcAft>
              <a:buSzPts val="1200"/>
              <a:buFont typeface="Arial MT"/>
              <a:buChar char="•"/>
              <a:tabLst>
                <a:tab pos="558800" algn="l"/>
                <a:tab pos="559435" algn="l"/>
              </a:tabLst>
            </a:pPr>
            <a:r>
              <a:rPr lang="en-US" sz="1800" dirty="0">
                <a:effectLst/>
                <a:latin typeface="Times New Roman" panose="02020603050405020304" pitchFamily="18" charset="0"/>
                <a:ea typeface="Arial MT"/>
                <a:cs typeface="Arial MT"/>
              </a:rPr>
              <a:t>Application should train using dataset and save model in </a:t>
            </a:r>
            <a:r>
              <a:rPr lang="en-US" sz="1800" dirty="0" err="1">
                <a:effectLst/>
                <a:latin typeface="Times New Roman" panose="02020603050405020304" pitchFamily="18" charset="0"/>
                <a:ea typeface="Arial MT"/>
                <a:cs typeface="Arial MT"/>
              </a:rPr>
              <a:t>pkl</a:t>
            </a:r>
            <a:r>
              <a:rPr lang="en-US" sz="1800" dirty="0">
                <a:effectLst/>
                <a:latin typeface="Times New Roman" panose="02020603050405020304" pitchFamily="18" charset="0"/>
                <a:ea typeface="Arial MT"/>
                <a:cs typeface="Arial MT"/>
              </a:rPr>
              <a:t> format. </a:t>
            </a:r>
            <a:endParaRPr lang="en-IN" sz="1800" dirty="0">
              <a:effectLst/>
              <a:latin typeface="Calibri" panose="020F0502020204030204" pitchFamily="34" charset="0"/>
              <a:ea typeface="Arial MT"/>
              <a:cs typeface="Arial MT"/>
            </a:endParaRPr>
          </a:p>
          <a:p>
            <a:pPr marL="342900" marR="175260" lvl="0" indent="-342900">
              <a:lnSpc>
                <a:spcPct val="150000"/>
              </a:lnSpc>
              <a:spcBef>
                <a:spcPts val="60"/>
              </a:spcBef>
              <a:spcAft>
                <a:spcPts val="0"/>
              </a:spcAft>
              <a:buSzPts val="1200"/>
              <a:buFont typeface="Arial MT"/>
              <a:buChar char="•"/>
              <a:tabLst>
                <a:tab pos="558800" algn="l"/>
                <a:tab pos="559435" algn="l"/>
              </a:tabLst>
            </a:pPr>
            <a:r>
              <a:rPr lang="en-US" sz="1800" dirty="0">
                <a:effectLst/>
                <a:latin typeface="Times New Roman" panose="02020603050405020304" pitchFamily="18" charset="0"/>
                <a:ea typeface="Arial MT"/>
                <a:cs typeface="Arial MT"/>
              </a:rPr>
              <a:t> Design web application with selection options for  vitamin values and other parameters and click predict to get result if deficient or not.</a:t>
            </a:r>
            <a:endParaRPr lang="en-IN" sz="1800" dirty="0">
              <a:effectLst/>
              <a:latin typeface="Calibri" panose="020F0502020204030204" pitchFamily="34" charset="0"/>
              <a:ea typeface="Arial MT"/>
              <a:cs typeface="Arial MT"/>
            </a:endParaRPr>
          </a:p>
          <a:p>
            <a:pPr marL="342900" lvl="0" indent="-342900">
              <a:spcBef>
                <a:spcPts val="55"/>
              </a:spcBef>
              <a:buSzPts val="1200"/>
              <a:buFont typeface="Arial MT"/>
              <a:buChar char="•"/>
              <a:tabLst>
                <a:tab pos="558800" algn="l"/>
                <a:tab pos="559435" algn="l"/>
              </a:tabLst>
            </a:pPr>
            <a:r>
              <a:rPr lang="en-US" sz="1800" dirty="0">
                <a:effectLst/>
                <a:latin typeface="Times New Roman" panose="02020603050405020304" pitchFamily="18" charset="0"/>
                <a:ea typeface="Arial MT"/>
                <a:cs typeface="Arial MT"/>
              </a:rPr>
              <a:t>Algorithm training with accuracy must be displayed.</a:t>
            </a:r>
            <a:endParaRPr lang="en-IN" sz="1800" dirty="0">
              <a:effectLst/>
              <a:latin typeface="Calibri" panose="020F0502020204030204" pitchFamily="34" charset="0"/>
              <a:ea typeface="Arial MT"/>
              <a:cs typeface="Arial MT"/>
            </a:endParaRPr>
          </a:p>
          <a:p>
            <a:endParaRPr lang="en-IN" dirty="0"/>
          </a:p>
        </p:txBody>
      </p:sp>
    </p:spTree>
    <p:extLst>
      <p:ext uri="{BB962C8B-B14F-4D97-AF65-F5344CB8AC3E}">
        <p14:creationId xmlns:p14="http://schemas.microsoft.com/office/powerpoint/2010/main" val="275717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4713-461A-40C5-A0AF-29B1DA3AA218}"/>
              </a:ext>
            </a:extLst>
          </p:cNvPr>
          <p:cNvSpPr>
            <a:spLocks noGrp="1"/>
          </p:cNvSpPr>
          <p:nvPr>
            <p:ph type="title"/>
          </p:nvPr>
        </p:nvSpPr>
        <p:spPr/>
        <p:txBody>
          <a:bodyPr/>
          <a:lstStyle/>
          <a:p>
            <a:r>
              <a:rPr lang="en-US" sz="1800" b="1" cap="all" dirty="0">
                <a:effectLst/>
                <a:latin typeface="Times New Roman" panose="02020603050405020304" pitchFamily="18" charset="0"/>
                <a:ea typeface="Times New Roman" panose="02020603050405020304" pitchFamily="18" charset="0"/>
                <a:cs typeface="Times New Roman" panose="02020603050405020304" pitchFamily="18" charset="0"/>
              </a:rPr>
              <a:t>NON</a:t>
            </a:r>
            <a:r>
              <a:rPr lang="en-US" sz="1800" b="1" cap="all" spc="-5" dirty="0">
                <a:effectLst/>
                <a:latin typeface="Times New Roman" panose="02020603050405020304" pitchFamily="18" charset="0"/>
                <a:ea typeface="Times New Roman" panose="02020603050405020304" pitchFamily="18" charset="0"/>
                <a:cs typeface="Times New Roman" panose="02020603050405020304" pitchFamily="18" charset="0"/>
              </a:rPr>
              <a:t>-FUNCTIONAL</a:t>
            </a:r>
            <a:r>
              <a:rPr lang="en-US" sz="1800" b="1" cap="all"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b="1" cap="all"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B78DF40-D0B4-46F6-B6C1-C9DD6878E872}"/>
              </a:ext>
            </a:extLst>
          </p:cNvPr>
          <p:cNvSpPr>
            <a:spLocks noGrp="1"/>
          </p:cNvSpPr>
          <p:nvPr>
            <p:ph idx="1"/>
          </p:nvPr>
        </p:nvSpPr>
        <p:spPr/>
        <p:txBody>
          <a:bodyPr>
            <a:normAutofit fontScale="77500" lnSpcReduction="20000"/>
          </a:bodyPr>
          <a:lstStyle/>
          <a:p>
            <a:pPr marL="98425" marR="168910" indent="-6350" algn="just">
              <a:lnSpc>
                <a:spcPct val="150000"/>
              </a:lnSpc>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non-functional requirement is a requirement gives the criteria that can be used to judge</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how well a system can function. It comes under system/requirements engineering. It gives a</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judgement on the overall unlike functional requirements which define specific behaviour or</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functions. Functional requirements are implemented by using the system design whereas</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system</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architecture is</a:t>
            </a:r>
            <a:r>
              <a:rPr lang="en-IN"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what</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is</a:t>
            </a:r>
            <a:r>
              <a:rPr lang="en-IN"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used</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IN"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implementing</a:t>
            </a:r>
            <a:r>
              <a:rPr lang="en-IN"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non-functional</a:t>
            </a:r>
            <a:r>
              <a:rPr lang="en-IN"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2710" marR="2433320" algn="just">
              <a:lnSpc>
                <a:spcPct val="230000"/>
              </a:lnSpc>
              <a:spcBef>
                <a:spcPts val="560"/>
              </a:spcBef>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Non-functional requirements are also called constraints.</a:t>
            </a:r>
            <a:r>
              <a:rPr lang="en-IN" sz="18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Some of</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quality</a:t>
            </a:r>
            <a:r>
              <a:rPr lang="en-IN"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attributes</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0"/>
              </a:spcBef>
              <a:tabLst>
                <a:tab pos="496570" algn="l"/>
              </a:tabLst>
            </a:pPr>
            <a:r>
              <a:rPr lang="en-US" sz="1800" b="1" cap="all" dirty="0">
                <a:effectLst/>
                <a:latin typeface="Times New Roman" panose="02020603050405020304" pitchFamily="18" charset="0"/>
                <a:ea typeface="Times New Roman" panose="02020603050405020304" pitchFamily="18" charset="0"/>
                <a:cs typeface="Times New Roman" panose="02020603050405020304" pitchFamily="18" charset="0"/>
              </a:rPr>
              <a:t>ACCESSIBILITY:</a:t>
            </a:r>
            <a:endParaRPr lang="en-IN" sz="1800" b="1" cap="all"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40"/>
              </a:spcBef>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8425" marR="173990" indent="-6350" algn="just">
              <a:lnSpc>
                <a:spcPct val="150000"/>
              </a:lnSpc>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Accessibility is a term that is used to describe if a product or software is accessible to the</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public</a:t>
            </a:r>
            <a:r>
              <a:rPr lang="en-IN"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how</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easily can</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accessed.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It is easy to access as the dataset is open source and can be found on the University of</a:t>
            </a:r>
            <a:r>
              <a:rPr lang="en-IN" sz="1800" spc="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California, Irvin’s ML dataset repository. Unlike breast cancer diagnosis tests in hospitals</a:t>
            </a:r>
            <a:r>
              <a:rPr lang="en-IN" sz="1800" spc="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which cost</a:t>
            </a:r>
            <a:r>
              <a:rPr lang="en-IN" sz="1800" spc="1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a:t>
            </a:r>
            <a:r>
              <a:rPr lang="en-IN" sz="1800" spc="-1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lot, anyone</a:t>
            </a:r>
            <a:r>
              <a:rPr lang="en-IN" sz="1800" spc="-2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can access this dataset</a:t>
            </a:r>
            <a:r>
              <a:rPr lang="en-IN" sz="1800" spc="-1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for</a:t>
            </a:r>
            <a:r>
              <a:rPr lang="en-IN" sz="1800" spc="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free</a:t>
            </a:r>
            <a:endParaRPr lang="en-IN" dirty="0"/>
          </a:p>
        </p:txBody>
      </p:sp>
    </p:spTree>
    <p:extLst>
      <p:ext uri="{BB962C8B-B14F-4D97-AF65-F5344CB8AC3E}">
        <p14:creationId xmlns:p14="http://schemas.microsoft.com/office/powerpoint/2010/main" val="2706408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3FC8-8529-4072-904F-620B6F842D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A8C444-1DD7-4D53-B0E2-54AF40B34FC9}"/>
              </a:ext>
            </a:extLst>
          </p:cNvPr>
          <p:cNvSpPr>
            <a:spLocks noGrp="1"/>
          </p:cNvSpPr>
          <p:nvPr>
            <p:ph idx="1"/>
          </p:nvPr>
        </p:nvSpPr>
        <p:spPr/>
        <p:txBody>
          <a:bodyPr/>
          <a:lstStyle/>
          <a:p>
            <a:pPr>
              <a:lnSpc>
                <a:spcPct val="115000"/>
              </a:lnSpc>
              <a:spcBef>
                <a:spcPts val="60"/>
              </a:spcBef>
              <a:tabLst>
                <a:tab pos="496570" algn="l"/>
              </a:tabLst>
            </a:pPr>
            <a:r>
              <a:rPr lang="en-US" sz="1200" b="1" cap="all" dirty="0">
                <a:effectLst/>
                <a:latin typeface="Times New Roman" panose="02020603050405020304" pitchFamily="18" charset="0"/>
                <a:ea typeface="Times New Roman" panose="02020603050405020304" pitchFamily="18" charset="0"/>
                <a:cs typeface="Times New Roman" panose="02020603050405020304" pitchFamily="18" charset="0"/>
              </a:rPr>
              <a:t>MAINTAINABILITY:</a:t>
            </a:r>
            <a:endParaRPr lang="en-IN" sz="1200" b="1" cap="all"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55"/>
              </a:spcBef>
              <a:spcAft>
                <a:spcPts val="6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92710" algn="just">
              <a:lnSpc>
                <a:spcPct val="107000"/>
              </a:lnSpc>
              <a:spcAft>
                <a:spcPts val="6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Maintainability</a:t>
            </a:r>
            <a:r>
              <a:rPr lang="en-IN" sz="12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tells</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us</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how</a:t>
            </a:r>
            <a:r>
              <a:rPr lang="en-IN" sz="12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easily</a:t>
            </a:r>
            <a:r>
              <a:rPr lang="en-IN" sz="12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software</a:t>
            </a:r>
            <a:r>
              <a:rPr lang="en-IN" sz="12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or</a:t>
            </a:r>
            <a:r>
              <a:rPr lang="en-IN" sz="12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tool</a:t>
            </a:r>
            <a:r>
              <a:rPr lang="en-IN" sz="12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or</a:t>
            </a:r>
            <a:r>
              <a:rPr lang="en-IN" sz="12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system</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IN" sz="12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be</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modified</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in</a:t>
            </a:r>
            <a:r>
              <a:rPr lang="en-IN" sz="12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order</a:t>
            </a:r>
            <a:r>
              <a:rPr lang="en-IN" sz="12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spcBef>
                <a:spcPts val="935"/>
              </a:spcBef>
              <a:spcAft>
                <a:spcPts val="0"/>
              </a:spcAft>
              <a:buSzPts val="1200"/>
              <a:buFont typeface="Arial MT"/>
              <a:buChar char="•"/>
              <a:tabLst>
                <a:tab pos="787400" algn="l"/>
                <a:tab pos="788035" algn="l"/>
              </a:tabLst>
            </a:pPr>
            <a:r>
              <a:rPr lang="en-US" sz="1200" dirty="0">
                <a:effectLst/>
                <a:latin typeface="Times New Roman" panose="02020603050405020304" pitchFamily="18" charset="0"/>
                <a:ea typeface="Arial MT"/>
                <a:cs typeface="Arial MT"/>
              </a:rPr>
              <a:t>Correct</a:t>
            </a:r>
            <a:r>
              <a:rPr lang="en-US" sz="1200" spc="-15" dirty="0">
                <a:effectLst/>
                <a:latin typeface="Times New Roman" panose="02020603050405020304" pitchFamily="18" charset="0"/>
                <a:ea typeface="Arial MT"/>
                <a:cs typeface="Arial MT"/>
              </a:rPr>
              <a:t> </a:t>
            </a:r>
            <a:r>
              <a:rPr lang="en-US" sz="1200" dirty="0">
                <a:effectLst/>
                <a:latin typeface="Times New Roman" panose="02020603050405020304" pitchFamily="18" charset="0"/>
                <a:ea typeface="Arial MT"/>
                <a:cs typeface="Arial MT"/>
              </a:rPr>
              <a:t>defects</a:t>
            </a:r>
            <a:endParaRPr lang="en-IN" sz="1100" dirty="0">
              <a:effectLst/>
              <a:latin typeface="Calibri" panose="020F0502020204030204" pitchFamily="34" charset="0"/>
              <a:ea typeface="Arial MT"/>
              <a:cs typeface="Arial MT"/>
            </a:endParaRPr>
          </a:p>
          <a:p>
            <a:pPr>
              <a:lnSpc>
                <a:spcPct val="107000"/>
              </a:lnSpc>
              <a:spcBef>
                <a:spcPts val="10"/>
              </a:spcBef>
              <a:spcAft>
                <a:spcPts val="6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spcBef>
                <a:spcPts val="445"/>
              </a:spcBef>
              <a:spcAft>
                <a:spcPts val="0"/>
              </a:spcAft>
              <a:buSzPts val="1200"/>
              <a:buFont typeface="Arial MT"/>
              <a:buChar char="•"/>
              <a:tabLst>
                <a:tab pos="787400" algn="l"/>
                <a:tab pos="788035" algn="l"/>
              </a:tabLst>
            </a:pPr>
            <a:r>
              <a:rPr lang="en-US" sz="1200" dirty="0">
                <a:effectLst/>
                <a:latin typeface="Times New Roman" panose="02020603050405020304" pitchFamily="18" charset="0"/>
                <a:ea typeface="Arial MT"/>
                <a:cs typeface="Arial MT"/>
              </a:rPr>
              <a:t>Meet</a:t>
            </a:r>
            <a:r>
              <a:rPr lang="en-US" sz="1200" spc="-15" dirty="0">
                <a:effectLst/>
                <a:latin typeface="Times New Roman" panose="02020603050405020304" pitchFamily="18" charset="0"/>
                <a:ea typeface="Arial MT"/>
                <a:cs typeface="Arial MT"/>
              </a:rPr>
              <a:t> </a:t>
            </a:r>
            <a:r>
              <a:rPr lang="en-US" sz="1200" dirty="0">
                <a:effectLst/>
                <a:latin typeface="Times New Roman" panose="02020603050405020304" pitchFamily="18" charset="0"/>
                <a:ea typeface="Arial MT"/>
                <a:cs typeface="Arial MT"/>
              </a:rPr>
              <a:t>new</a:t>
            </a:r>
            <a:r>
              <a:rPr lang="en-US" sz="1200" spc="-5" dirty="0">
                <a:effectLst/>
                <a:latin typeface="Times New Roman" panose="02020603050405020304" pitchFamily="18" charset="0"/>
                <a:ea typeface="Arial MT"/>
                <a:cs typeface="Arial MT"/>
              </a:rPr>
              <a:t> </a:t>
            </a:r>
            <a:r>
              <a:rPr lang="en-US" sz="1200" dirty="0">
                <a:effectLst/>
                <a:latin typeface="Times New Roman" panose="02020603050405020304" pitchFamily="18" charset="0"/>
                <a:ea typeface="Arial MT"/>
                <a:cs typeface="Arial MT"/>
              </a:rPr>
              <a:t>requirements</a:t>
            </a:r>
            <a:endParaRPr lang="en-IN" sz="1100" dirty="0">
              <a:effectLst/>
              <a:latin typeface="Calibri" panose="020F0502020204030204" pitchFamily="34" charset="0"/>
              <a:ea typeface="Arial MT"/>
              <a:cs typeface="Arial MT"/>
            </a:endParaRPr>
          </a:p>
          <a:p>
            <a:pPr>
              <a:lnSpc>
                <a:spcPct val="107000"/>
              </a:lnSpc>
              <a:spcBef>
                <a:spcPts val="25"/>
              </a:spcBef>
              <a:spcAft>
                <a:spcPts val="6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5735" marR="172085" indent="-6350" algn="just">
              <a:lnSpc>
                <a:spcPct val="150000"/>
              </a:lnSpc>
              <a:spcAft>
                <a:spcPts val="6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Different programming languages can be used to make the predictive model based on the</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programmer’s</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wishes.</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2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datasets</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IN" sz="12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also</a:t>
            </a:r>
            <a:r>
              <a:rPr lang="en-IN" sz="12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be</a:t>
            </a:r>
            <a:r>
              <a:rPr lang="en-IN" sz="12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modified</a:t>
            </a:r>
            <a:r>
              <a:rPr lang="en-IN" sz="12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new</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IN" sz="12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be</a:t>
            </a:r>
            <a:r>
              <a:rPr lang="en-IN" sz="12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added</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as</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2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when the data is updated by doctors. Different ML algorithms can also be used to check</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which algorithm</a:t>
            </a:r>
            <a:r>
              <a:rPr lang="en-IN" sz="12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will give</a:t>
            </a:r>
            <a:r>
              <a:rPr lang="en-IN" sz="12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best</a:t>
            </a:r>
            <a:r>
              <a:rPr lang="en-IN" sz="12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5735" marR="168275" indent="-6350" algn="just">
              <a:lnSpc>
                <a:spcPct val="150000"/>
              </a:lnSpc>
              <a:spcBef>
                <a:spcPts val="200"/>
              </a:spcBef>
              <a:spcAft>
                <a:spcPts val="6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As</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IN" sz="12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2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R</a:t>
            </a:r>
            <a:r>
              <a:rPr lang="en-IN" sz="12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IN" sz="12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both</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programming</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languages</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that</a:t>
            </a:r>
            <a:r>
              <a:rPr lang="en-IN" sz="12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IN" sz="12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adapt</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2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new</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changes</a:t>
            </a:r>
            <a:r>
              <a:rPr lang="en-IN" sz="12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easily,</a:t>
            </a:r>
            <a:r>
              <a:rPr lang="en-IN" sz="1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it</a:t>
            </a:r>
            <a:r>
              <a:rPr lang="en-IN" sz="12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is</a:t>
            </a:r>
            <a:r>
              <a:rPr lang="en-IN" sz="12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easy</a:t>
            </a:r>
            <a:r>
              <a:rPr lang="en-IN" sz="12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maintain</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this type</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8849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C806-9D5C-4746-A618-1D8BEA6992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C7F19F-67F7-4545-9D23-FC4B45E2971B}"/>
              </a:ext>
            </a:extLst>
          </p:cNvPr>
          <p:cNvSpPr>
            <a:spLocks noGrp="1"/>
          </p:cNvSpPr>
          <p:nvPr>
            <p:ph idx="1"/>
          </p:nvPr>
        </p:nvSpPr>
        <p:spPr/>
        <p:txBody>
          <a:bodyPr>
            <a:normAutofit fontScale="85000" lnSpcReduction="20000"/>
          </a:bodyPr>
          <a:lstStyle/>
          <a:p>
            <a:pPr>
              <a:lnSpc>
                <a:spcPct val="115000"/>
              </a:lnSpc>
              <a:spcBef>
                <a:spcPts val="5"/>
              </a:spcBef>
              <a:tabLst>
                <a:tab pos="496570" algn="l"/>
              </a:tabLst>
            </a:pPr>
            <a:r>
              <a:rPr lang="en-US" sz="1800" b="1" cap="all" dirty="0">
                <a:effectLst/>
                <a:latin typeface="Times New Roman" panose="02020603050405020304" pitchFamily="18" charset="0"/>
                <a:ea typeface="Times New Roman" panose="02020603050405020304" pitchFamily="18" charset="0"/>
                <a:cs typeface="Times New Roman" panose="02020603050405020304" pitchFamily="18" charset="0"/>
              </a:rPr>
              <a:t>SCALABILITY:</a:t>
            </a:r>
            <a:endParaRPr lang="en-IN" sz="1800" b="1" cap="all"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35"/>
              </a:spcBef>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8425" marR="173990" indent="-6350" algn="just">
              <a:lnSpc>
                <a:spcPct val="150000"/>
              </a:lnSpc>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can work normally under situations such as low bandwidth and huge datasets.</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2710" algn="just">
              <a:lnSpc>
                <a:spcPct val="107000"/>
              </a:lnSpc>
              <a:spcBef>
                <a:spcPts val="550"/>
              </a:spcBef>
              <a:spcAft>
                <a:spcPts val="600"/>
              </a:spcAft>
            </a:pP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R</a:t>
            </a:r>
            <a:r>
              <a:rPr lang="en-IN"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studio</a:t>
            </a:r>
            <a:r>
              <a:rPr lang="en-IN" sz="1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a:t>
            </a:r>
            <a:r>
              <a:rPr lang="en-IN"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well</a:t>
            </a:r>
            <a:r>
              <a:rPr lang="en-IN"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a:t>
            </a:r>
            <a:r>
              <a:rPr lang="en-IN" sz="1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Excel</a:t>
            </a:r>
            <a:r>
              <a:rPr lang="en-IN"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IN"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take</a:t>
            </a:r>
            <a:r>
              <a:rPr lang="en-IN"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care</a:t>
            </a:r>
            <a:r>
              <a:rPr lang="en-IN"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these</a:t>
            </a:r>
            <a:r>
              <a:rPr lang="en-IN"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IN" sz="1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IN"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perform</a:t>
            </a:r>
            <a:r>
              <a:rPr lang="en-IN" sz="1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algorithms</a:t>
            </a:r>
            <a:r>
              <a:rPr lang="en-IN" sz="1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a:t>
            </a:r>
            <a:r>
              <a:rPr lang="en-IN" sz="1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855"/>
              </a:spcBef>
              <a:tabLst>
                <a:tab pos="496570" algn="l"/>
              </a:tabLst>
            </a:pPr>
            <a:r>
              <a:rPr lang="en-US" sz="1800" b="1" cap="all" dirty="0">
                <a:effectLst/>
                <a:latin typeface="Times New Roman" panose="02020603050405020304" pitchFamily="18" charset="0"/>
                <a:ea typeface="Times New Roman" panose="02020603050405020304" pitchFamily="18" charset="0"/>
                <a:cs typeface="Times New Roman" panose="02020603050405020304" pitchFamily="18" charset="0"/>
              </a:rPr>
              <a:t>PORTABILITY:</a:t>
            </a:r>
            <a:endParaRPr lang="en-IN" sz="1800" b="1" cap="all"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40"/>
              </a:spcBef>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8425" marR="172720" indent="-6350" algn="just">
              <a:lnSpc>
                <a:spcPct val="150000"/>
              </a:lnSpc>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Portability is a feature which tells us about the ease at which we can reuse an existing piece</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code when</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move</a:t>
            </a:r>
            <a:r>
              <a:rPr lang="en-IN"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one location</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or</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environment</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some</a:t>
            </a:r>
            <a:r>
              <a:rPr lang="en-IN"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system uses python and R programming languages and they can be executed under</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different</a:t>
            </a:r>
            <a:r>
              <a:rPr lang="en-IN"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operation</a:t>
            </a:r>
            <a:r>
              <a:rPr lang="en-IN"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conditions</a:t>
            </a:r>
            <a:r>
              <a:rPr lang="en-IN"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provided</a:t>
            </a:r>
            <a:r>
              <a:rPr lang="en-IN"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a:t>
            </a:r>
            <a:r>
              <a:rPr lang="en-IN"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meet</a:t>
            </a:r>
            <a:r>
              <a:rPr lang="en-IN"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its</a:t>
            </a:r>
            <a:r>
              <a:rPr lang="en-IN"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minimum</a:t>
            </a:r>
            <a:r>
              <a:rPr lang="en-IN"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configurations.</a:t>
            </a:r>
            <a:r>
              <a:rPr lang="en-IN"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Only</a:t>
            </a:r>
            <a:r>
              <a:rPr lang="en-IN"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system</a:t>
            </a:r>
            <a:r>
              <a:rPr lang="en-IN"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files</a:t>
            </a:r>
            <a:r>
              <a:rPr lang="en-IN" sz="18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dependant</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assemblies</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would</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have</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 configured</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such</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34514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E6AE-4E98-6CA2-116F-93EC30BB61EA}"/>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Literature Survey</a:t>
            </a:r>
            <a:endParaRPr lang="en-IN" dirty="0"/>
          </a:p>
        </p:txBody>
      </p:sp>
      <p:sp>
        <p:nvSpPr>
          <p:cNvPr id="3" name="Content Placeholder 2">
            <a:extLst>
              <a:ext uri="{FF2B5EF4-FFF2-40B4-BE49-F238E27FC236}">
                <a16:creationId xmlns:a16="http://schemas.microsoft.com/office/drawing/2014/main" id="{DB3E2DDA-5627-68A4-6FD7-DEC82C824F34}"/>
              </a:ext>
            </a:extLst>
          </p:cNvPr>
          <p:cNvSpPr>
            <a:spLocks noGrp="1"/>
          </p:cNvSpPr>
          <p:nvPr>
            <p:ph idx="1"/>
          </p:nvPr>
        </p:nvSpPr>
        <p:spPr/>
        <p:txBody>
          <a:bodyPr/>
          <a:lstStyle/>
          <a:p>
            <a:pPr marL="742950" lvl="1" indent="-285750" algn="just">
              <a:lnSpc>
                <a:spcPct val="150000"/>
              </a:lnSpc>
              <a:spcAft>
                <a:spcPts val="1000"/>
              </a:spcAft>
              <a:buFont typeface="+mj-lt"/>
              <a:buAutoNum type="arabicPeriod"/>
            </a:pPr>
            <a:r>
              <a:rPr lang="en-US" sz="1400" b="1" dirty="0">
                <a:effectLst/>
                <a:latin typeface="Times New Roman" panose="02020603050405020304" pitchFamily="18" charset="0"/>
                <a:ea typeface="Times New Roman" panose="02020603050405020304" pitchFamily="18" charset="0"/>
              </a:rPr>
              <a:t>Blockchain-enabled e-voting</a:t>
            </a:r>
            <a:endParaRPr lang="en-IN" sz="11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400" b="1" dirty="0">
                <a:effectLst/>
                <a:latin typeface="Times New Roman" panose="02020603050405020304" pitchFamily="18" charset="0"/>
                <a:ea typeface="Times New Roman" panose="02020603050405020304" pitchFamily="18" charset="0"/>
              </a:rPr>
              <a:t>AUTHORS: </a:t>
            </a:r>
            <a:r>
              <a:rPr lang="en-US" sz="140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N. </a:t>
            </a:r>
            <a:r>
              <a:rPr lang="en-US" sz="1100" dirty="0" err="1">
                <a:effectLst/>
                <a:latin typeface="Times New Roman" panose="02020603050405020304" pitchFamily="18" charset="0"/>
                <a:ea typeface="Times New Roman" panose="02020603050405020304" pitchFamily="18" charset="0"/>
              </a:rPr>
              <a:t>Kshetri</a:t>
            </a:r>
            <a:r>
              <a:rPr lang="en-US" sz="1100" dirty="0">
                <a:effectLst/>
                <a:latin typeface="Times New Roman" panose="02020603050405020304" pitchFamily="18" charset="0"/>
                <a:ea typeface="Times New Roman" panose="02020603050405020304" pitchFamily="18" charset="0"/>
              </a:rPr>
              <a:t> and J. </a:t>
            </a:r>
            <a:r>
              <a:rPr lang="en-US" sz="1100" dirty="0" err="1">
                <a:effectLst/>
                <a:latin typeface="Times New Roman" panose="02020603050405020304" pitchFamily="18" charset="0"/>
                <a:ea typeface="Times New Roman" panose="02020603050405020304" pitchFamily="18" charset="0"/>
              </a:rPr>
              <a:t>Voas</a:t>
            </a:r>
            <a:endParaRPr lang="en-IN" sz="11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350" b="1" dirty="0">
                <a:solidFill>
                  <a:srgbClr val="333333"/>
                </a:solidFill>
                <a:effectLst/>
                <a:latin typeface="Times New Roman" panose="02020603050405020304" pitchFamily="18" charset="0"/>
                <a:ea typeface="Times New Roman" panose="02020603050405020304" pitchFamily="18" charset="0"/>
              </a:rPr>
              <a:t>Abstract:</a:t>
            </a:r>
            <a:r>
              <a:rPr lang="en-US" sz="1350" dirty="0">
                <a:solidFill>
                  <a:srgbClr val="333333"/>
                </a:solidFill>
                <a:effectLst/>
                <a:latin typeface="Times New Roman" panose="02020603050405020304" pitchFamily="18" charset="0"/>
                <a:ea typeface="Times New Roman" panose="02020603050405020304" pitchFamily="18" charset="0"/>
              </a:rPr>
              <a:t> Blockchain-enabled e-voting (BEV) could reduce voter fraud and increase voter access. Eligible voters cast a ballot anonymously using a computer or smartphone. BEV uses an encrypted key and tamper-proof personal IDs. This article highlights some BEV implementations and the approach’s potential benefits and challenges.</a:t>
            </a: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282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B24C-24FB-F73A-9853-D162AC376AA6}"/>
              </a:ext>
            </a:extLst>
          </p:cNvPr>
          <p:cNvSpPr>
            <a:spLocks noGrp="1"/>
          </p:cNvSpPr>
          <p:nvPr>
            <p:ph type="title"/>
          </p:nvPr>
        </p:nvSpPr>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ABSTRACT</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8C78C2E6-A978-0171-EC07-3849351F3AA1}"/>
              </a:ext>
            </a:extLst>
          </p:cNvPr>
          <p:cNvSpPr>
            <a:spLocks noGrp="1"/>
          </p:cNvSpPr>
          <p:nvPr>
            <p:ph idx="1"/>
          </p:nvPr>
        </p:nvSpPr>
        <p:spPr/>
        <p:txBody>
          <a:bodyPr>
            <a:normAutofit/>
          </a:bodyPr>
          <a:lstStyle/>
          <a:p>
            <a:r>
              <a:rPr lang="en-US" b="0" i="0" dirty="0">
                <a:solidFill>
                  <a:srgbClr val="333333"/>
                </a:solidFill>
                <a:effectLst/>
                <a:latin typeface="HelveticaNeue Regular"/>
              </a:rPr>
              <a:t>. The proposed system comprises three main sections: admin, voter, and candidate. The admin section authorizes the entry of voter and candidate information into a database. Voter registration involves the collection of facial features, while candidate registration requires basic information to create a database. During the voting process, a live camera is used to identify voters based on their facial features. The voter's eligibility is verified using the </a:t>
            </a:r>
            <a:r>
              <a:rPr lang="en-US" b="0" i="0" dirty="0" err="1">
                <a:solidFill>
                  <a:srgbClr val="333333"/>
                </a:solidFill>
                <a:effectLst/>
                <a:latin typeface="HelveticaNeue Regular"/>
              </a:rPr>
              <a:t>Facenet</a:t>
            </a:r>
            <a:r>
              <a:rPr lang="en-US" b="0" i="0" dirty="0">
                <a:solidFill>
                  <a:srgbClr val="333333"/>
                </a:solidFill>
                <a:effectLst/>
                <a:latin typeface="HelveticaNeue Regular"/>
              </a:rPr>
              <a:t> classification method, and if eligible, a unique voter ID block is added to the Blockchain. The voter ID block is hashed with SHA-512, making it impossible to tamper with the immutable records on the Blockchain.</a:t>
            </a:r>
            <a:endParaRPr lang="en-IN" dirty="0"/>
          </a:p>
        </p:txBody>
      </p:sp>
    </p:spTree>
    <p:extLst>
      <p:ext uri="{BB962C8B-B14F-4D97-AF65-F5344CB8AC3E}">
        <p14:creationId xmlns:p14="http://schemas.microsoft.com/office/powerpoint/2010/main" val="3335758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F070-3551-0C09-447E-1A46C8896E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04960A-7CD4-5BC1-50B2-67A9B871E10A}"/>
              </a:ext>
            </a:extLst>
          </p:cNvPr>
          <p:cNvSpPr>
            <a:spLocks noGrp="1"/>
          </p:cNvSpPr>
          <p:nvPr>
            <p:ph idx="1"/>
          </p:nvPr>
        </p:nvSpPr>
        <p:spPr/>
        <p:txBody>
          <a:bodyPr>
            <a:normAutofit lnSpcReduction="1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Voting </a:t>
            </a:r>
            <a:r>
              <a:rPr lang="en-US" sz="1800" dirty="0" err="1">
                <a:effectLst/>
                <a:latin typeface="Times New Roman" panose="02020603050405020304" pitchFamily="18" charset="0"/>
                <a:ea typeface="Times New Roman" panose="02020603050405020304" pitchFamily="18" charset="0"/>
              </a:rPr>
              <a:t>Processwith</a:t>
            </a:r>
            <a:r>
              <a:rPr lang="en-US" sz="1800" dirty="0">
                <a:effectLst/>
                <a:latin typeface="Times New Roman" panose="02020603050405020304" pitchFamily="18" charset="0"/>
                <a:ea typeface="Times New Roman" panose="02020603050405020304" pitchFamily="18" charset="0"/>
              </a:rPr>
              <a:t> Blockchain Technology: Auditable Blockchain Voting System</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 AUTHORS:</a:t>
            </a:r>
            <a:r>
              <a:rPr lang="en-US" sz="1800" dirty="0">
                <a:effectLst/>
                <a:latin typeface="Times New Roman" panose="02020603050405020304" pitchFamily="18" charset="0"/>
                <a:ea typeface="Times New Roman" panose="02020603050405020304" pitchFamily="18" charset="0"/>
              </a:rPr>
              <a:t> M. Pawlak, J. </a:t>
            </a:r>
            <a:r>
              <a:rPr lang="en-US" sz="1800" dirty="0" err="1">
                <a:effectLst/>
                <a:latin typeface="Times New Roman" panose="02020603050405020304" pitchFamily="18" charset="0"/>
                <a:ea typeface="Times New Roman" panose="02020603050405020304" pitchFamily="18" charset="0"/>
              </a:rPr>
              <a:t>Guziur</a:t>
            </a:r>
            <a:r>
              <a:rPr lang="en-US" sz="1800" dirty="0">
                <a:effectLst/>
                <a:latin typeface="Times New Roman" panose="02020603050405020304" pitchFamily="18" charset="0"/>
                <a:ea typeface="Times New Roman" panose="02020603050405020304" pitchFamily="18" charset="0"/>
              </a:rPr>
              <a:t>, and A. </a:t>
            </a:r>
            <a:r>
              <a:rPr lang="en-US" sz="1800" dirty="0" err="1">
                <a:effectLst/>
                <a:latin typeface="Times New Roman" panose="02020603050405020304" pitchFamily="18" charset="0"/>
                <a:ea typeface="Times New Roman" panose="02020603050405020304" pitchFamily="18" charset="0"/>
              </a:rPr>
              <a:t>Poniszewska</a:t>
            </a:r>
            <a:r>
              <a:rPr lang="en-US" sz="1800" dirty="0">
                <a:effectLst/>
                <a:latin typeface="Times New Roman" panose="02020603050405020304" pitchFamily="18" charset="0"/>
                <a:ea typeface="Times New Roman" panose="02020603050405020304" pitchFamily="18" charset="0"/>
              </a:rPr>
              <a:t>-Mara </a:t>
            </a:r>
            <a:r>
              <a:rPr lang="en-US" sz="1800" dirty="0" err="1">
                <a:effectLst/>
                <a:latin typeface="Times New Roman" panose="02020603050405020304" pitchFamily="18" charset="0"/>
                <a:ea typeface="Times New Roman" panose="02020603050405020304" pitchFamily="18" charset="0"/>
              </a:rPr>
              <a:t>nda</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rgbClr val="333333"/>
                </a:solidFill>
                <a:effectLst/>
                <a:latin typeface="Times New Roman" panose="02020603050405020304" pitchFamily="18" charset="0"/>
                <a:ea typeface="Times New Roman" panose="02020603050405020304" pitchFamily="18" charset="0"/>
              </a:rPr>
              <a:t>Abstract:</a:t>
            </a:r>
            <a:r>
              <a:rPr lang="en-US" sz="1800" dirty="0">
                <a:solidFill>
                  <a:srgbClr val="333333"/>
                </a:solidFill>
                <a:effectLst/>
                <a:latin typeface="Times New Roman" panose="02020603050405020304" pitchFamily="18" charset="0"/>
                <a:ea typeface="Times New Roman" panose="02020603050405020304" pitchFamily="18" charset="0"/>
              </a:rPr>
              <a:t> </a:t>
            </a:r>
            <a:r>
              <a:rPr lang="en-US" sz="1800" kern="1800" dirty="0">
                <a:solidFill>
                  <a:srgbClr val="000000"/>
                </a:solidFill>
                <a:effectLst/>
                <a:latin typeface="Times New Roman" panose="02020603050405020304" pitchFamily="18" charset="0"/>
                <a:ea typeface="Times New Roman" panose="02020603050405020304" pitchFamily="18" charset="0"/>
              </a:rPr>
              <a:t>There are various methods and approaches to electronic voting all around the world. Each is connected with different benefits and issues. One of the most important and prevalent problems is lack of auditing capabilities and system verification methods. Blockchain technology, which recently gained a lot of attention, can provide a solution to this issue. This paper presents Auditable Blockchain Voting System (ABVS), which describes e-voting processes and components of a supervised internet voting system that is audit and verification capable. ABVS achieves this through utilization of blockchain technology and voter-verified paper audit trail.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748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474B-82DB-8636-1A84-CE89EB65F2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F7FEC2-A040-6F6F-A91D-8EE138C42371}"/>
              </a:ext>
            </a:extLst>
          </p:cNvPr>
          <p:cNvSpPr>
            <a:spLocks noGrp="1"/>
          </p:cNvSpPr>
          <p:nvPr>
            <p:ph idx="1"/>
          </p:nvPr>
        </p:nvSpPr>
        <p:spPr/>
        <p:txBody>
          <a:bodyPr>
            <a:normAutofit fontScale="92500" lnSpcReduction="2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A Smart Contract </a:t>
            </a:r>
            <a:r>
              <a:rPr lang="en-US" sz="1800" dirty="0" err="1">
                <a:effectLst/>
                <a:latin typeface="Times New Roman" panose="02020603050405020304" pitchFamily="18" charset="0"/>
                <a:ea typeface="Times New Roman" panose="02020603050405020304" pitchFamily="18" charset="0"/>
              </a:rPr>
              <a:t>forBoardroom</a:t>
            </a:r>
            <a:r>
              <a:rPr lang="en-US" sz="1800" dirty="0">
                <a:effectLst/>
                <a:latin typeface="Times New Roman" panose="02020603050405020304" pitchFamily="18" charset="0"/>
                <a:ea typeface="Times New Roman" panose="02020603050405020304" pitchFamily="18" charset="0"/>
              </a:rPr>
              <a:t> Voting with Maximum Voter Privacy</a:t>
            </a: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450"/>
              </a:spcBef>
              <a:spcAft>
                <a:spcPts val="450"/>
              </a:spcAft>
            </a:pPr>
            <a:r>
              <a:rPr lang="en-US" sz="1800" b="1" kern="0" dirty="0">
                <a:solidFill>
                  <a:srgbClr val="365F91"/>
                </a:solidFill>
                <a:effectLst/>
                <a:latin typeface="Cambria" panose="02040503050406030204" pitchFamily="18" charset="0"/>
                <a:ea typeface="SimSun" panose="02010600030101010101" pitchFamily="2" charset="-122"/>
              </a:rPr>
              <a:t>AUTHORS:  P. </a:t>
            </a:r>
            <a:r>
              <a:rPr lang="en-US" sz="1800" b="1" kern="0" dirty="0" err="1">
                <a:solidFill>
                  <a:srgbClr val="365F91"/>
                </a:solidFill>
                <a:effectLst/>
                <a:latin typeface="Cambria" panose="02040503050406030204" pitchFamily="18" charset="0"/>
                <a:ea typeface="SimSun" panose="02010600030101010101" pitchFamily="2" charset="-122"/>
              </a:rPr>
              <a:t>McCorry</a:t>
            </a:r>
            <a:r>
              <a:rPr lang="en-US" sz="1800" b="1" kern="0" dirty="0">
                <a:solidFill>
                  <a:srgbClr val="365F91"/>
                </a:solidFill>
                <a:effectLst/>
                <a:latin typeface="Cambria" panose="02040503050406030204" pitchFamily="18" charset="0"/>
                <a:ea typeface="SimSun" panose="02010600030101010101" pitchFamily="2" charset="-122"/>
              </a:rPr>
              <a:t>, S. F. </a:t>
            </a:r>
            <a:r>
              <a:rPr lang="en-US" sz="1800" b="1" kern="0" dirty="0" err="1">
                <a:solidFill>
                  <a:srgbClr val="365F91"/>
                </a:solidFill>
                <a:effectLst/>
                <a:latin typeface="Cambria" panose="02040503050406030204" pitchFamily="18" charset="0"/>
                <a:ea typeface="SimSun" panose="02010600030101010101" pitchFamily="2" charset="-122"/>
              </a:rPr>
              <a:t>Shahandashti</a:t>
            </a:r>
            <a:r>
              <a:rPr lang="en-US" sz="1800" b="1" kern="0" dirty="0">
                <a:solidFill>
                  <a:srgbClr val="365F91"/>
                </a:solidFill>
                <a:effectLst/>
                <a:latin typeface="Cambria" panose="02040503050406030204" pitchFamily="18" charset="0"/>
                <a:ea typeface="SimSun" panose="02010600030101010101" pitchFamily="2" charset="-122"/>
              </a:rPr>
              <a:t>, and F. Hao,</a:t>
            </a:r>
            <a:endParaRPr lang="en-IN" sz="1800" b="1" kern="0" dirty="0">
              <a:solidFill>
                <a:srgbClr val="365F91"/>
              </a:solidFill>
              <a:effectLst/>
              <a:latin typeface="Cambria" panose="02040503050406030204" pitchFamily="18" charset="0"/>
              <a:ea typeface="SimSun" panose="02010600030101010101" pitchFamily="2" charset="-122"/>
            </a:endParaRPr>
          </a:p>
          <a:p>
            <a:pPr algn="just">
              <a:lnSpc>
                <a:spcPct val="150000"/>
              </a:lnSpc>
              <a:spcBef>
                <a:spcPts val="450"/>
              </a:spcBef>
              <a:spcAft>
                <a:spcPts val="450"/>
              </a:spcAft>
            </a:pPr>
            <a:r>
              <a:rPr lang="en-US" sz="1800" b="0" kern="0" dirty="0">
                <a:solidFill>
                  <a:srgbClr val="333333"/>
                </a:solidFill>
                <a:effectLst/>
                <a:latin typeface="Cambria" panose="02040503050406030204" pitchFamily="18" charset="0"/>
                <a:ea typeface="SimSun" panose="02010600030101010101" pitchFamily="2" charset="-122"/>
              </a:rPr>
              <a:t>Abstract:</a:t>
            </a:r>
            <a:r>
              <a:rPr lang="en-US" sz="1800" b="1" kern="0" dirty="0">
                <a:solidFill>
                  <a:srgbClr val="333333"/>
                </a:solidFill>
                <a:effectLst/>
                <a:latin typeface="Cambria" panose="02040503050406030204" pitchFamily="18" charset="0"/>
                <a:ea typeface="SimSun" panose="02010600030101010101" pitchFamily="2" charset="-122"/>
              </a:rPr>
              <a:t> </a:t>
            </a:r>
            <a:r>
              <a:rPr lang="en-US" sz="1800" b="0" kern="0" dirty="0">
                <a:solidFill>
                  <a:schemeClr val="tx1"/>
                </a:solidFill>
                <a:effectLst/>
                <a:latin typeface="Cambria" panose="02040503050406030204" pitchFamily="18" charset="0"/>
                <a:ea typeface="SimSun" panose="02010600030101010101" pitchFamily="2" charset="-122"/>
              </a:rPr>
              <a:t>We present the first implementation of a </a:t>
            </a:r>
            <a:r>
              <a:rPr lang="en-US" sz="1800" b="0" kern="0" dirty="0" err="1">
                <a:solidFill>
                  <a:schemeClr val="tx1"/>
                </a:solidFill>
                <a:effectLst/>
                <a:latin typeface="Cambria" panose="02040503050406030204" pitchFamily="18" charset="0"/>
                <a:ea typeface="SimSun" panose="02010600030101010101" pitchFamily="2" charset="-122"/>
              </a:rPr>
              <a:t>decentralised</a:t>
            </a:r>
            <a:r>
              <a:rPr lang="en-US" sz="1800" b="0" kern="0" dirty="0">
                <a:solidFill>
                  <a:schemeClr val="tx1"/>
                </a:solidFill>
                <a:effectLst/>
                <a:latin typeface="Cambria" panose="02040503050406030204" pitchFamily="18" charset="0"/>
                <a:ea typeface="SimSun" panose="02010600030101010101" pitchFamily="2" charset="-122"/>
              </a:rPr>
              <a:t> and self-tallying internet voting protocol with maximum voter privacy using the Blockchain. The Open Vote Network is suitable for boardroom elections and is written as a smart contract for Ethereum. Unlike previously proposed Blockchain e-voting protocols, this is the first implementation that does not rely on any trusted authority to compute the tally or to protect the voter’s privacy. Instead, the Open Vote Network is a </a:t>
            </a:r>
            <a:r>
              <a:rPr lang="en-US" sz="1800" b="0" kern="0" dirty="0" err="1">
                <a:solidFill>
                  <a:schemeClr val="tx1"/>
                </a:solidFill>
                <a:effectLst/>
                <a:latin typeface="Cambria" panose="02040503050406030204" pitchFamily="18" charset="0"/>
                <a:ea typeface="SimSun" panose="02010600030101010101" pitchFamily="2" charset="-122"/>
              </a:rPr>
              <a:t>selftallying</a:t>
            </a:r>
            <a:r>
              <a:rPr lang="en-US" sz="1800" b="0" kern="0" dirty="0">
                <a:solidFill>
                  <a:schemeClr val="tx1"/>
                </a:solidFill>
                <a:effectLst/>
                <a:latin typeface="Cambria" panose="02040503050406030204" pitchFamily="18" charset="0"/>
                <a:ea typeface="SimSun" panose="02010600030101010101" pitchFamily="2" charset="-122"/>
              </a:rPr>
              <a:t> protocol, and each voter is in control of the privacy of their own vote such that it can only be breached by a full collusion involving all other voters. The execution of the protocol is enforced using the consensus mechanism that also secures the Ethereum blockchain. We tested the implementation on Ethereum’s official test network to demonstrate its feasibility. Also, we provide a financial and computational breakdown of its execution cost.</a:t>
            </a:r>
            <a:endParaRPr lang="en-IN" sz="1800" b="1" kern="0" dirty="0">
              <a:solidFill>
                <a:schemeClr val="tx1"/>
              </a:solidFill>
              <a:effectLst/>
              <a:latin typeface="Cambria" panose="02040503050406030204" pitchFamily="18" charset="0"/>
              <a:ea typeface="SimSun" panose="02010600030101010101" pitchFamily="2" charset="-122"/>
            </a:endParaRPr>
          </a:p>
        </p:txBody>
      </p:sp>
    </p:spTree>
    <p:extLst>
      <p:ext uri="{BB962C8B-B14F-4D97-AF65-F5344CB8AC3E}">
        <p14:creationId xmlns:p14="http://schemas.microsoft.com/office/powerpoint/2010/main" val="393751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8317-85FE-FC32-8605-36E1B342E6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644D3E-46B2-912F-CD10-0DA32CA0D9F6}"/>
              </a:ext>
            </a:extLst>
          </p:cNvPr>
          <p:cNvSpPr>
            <a:spLocks noGrp="1"/>
          </p:cNvSpPr>
          <p:nvPr>
            <p:ph idx="1"/>
          </p:nvPr>
        </p:nvSpPr>
        <p:spPr/>
        <p:txBody>
          <a:bodyPr>
            <a:normAutofit fontScale="92500" lnSpcReduction="10000"/>
          </a:bodyPr>
          <a:lstStyle/>
          <a:p>
            <a:pPr marL="71755" algn="just">
              <a:lnSpc>
                <a:spcPct val="150000"/>
              </a:lnSpc>
              <a:spcBef>
                <a:spcPts val="600"/>
              </a:spcBef>
              <a:spcAft>
                <a:spcPts val="600"/>
              </a:spcAft>
              <a:tabLst>
                <a:tab pos="1092200" algn="l"/>
              </a:tabLst>
            </a:pPr>
            <a:r>
              <a:rPr lang="en-IN" sz="1800" b="1" dirty="0">
                <a:solidFill>
                  <a:srgbClr val="2E2E2E"/>
                </a:solidFill>
                <a:effectLst/>
                <a:latin typeface="Times New Roman" panose="02020603050405020304" pitchFamily="18" charset="0"/>
                <a:ea typeface="Calibri" panose="020F0502020204030204" pitchFamily="34" charset="0"/>
              </a:rPr>
              <a:t>Data mining for </a:t>
            </a:r>
            <a:r>
              <a:rPr lang="en-IN" sz="1800" b="1" dirty="0" err="1">
                <a:solidFill>
                  <a:srgbClr val="2E2E2E"/>
                </a:solidFill>
                <a:effectLst/>
                <a:latin typeface="Times New Roman" panose="02020603050405020304" pitchFamily="18" charset="0"/>
                <a:ea typeface="Calibri" panose="020F0502020204030204" pitchFamily="34" charset="0"/>
              </a:rPr>
              <a:t>modeling</a:t>
            </a:r>
            <a:r>
              <a:rPr lang="en-IN" sz="1800" b="1" dirty="0">
                <a:solidFill>
                  <a:srgbClr val="2E2E2E"/>
                </a:solidFill>
                <a:effectLst/>
                <a:latin typeface="Times New Roman" panose="02020603050405020304" pitchFamily="18" charset="0"/>
                <a:ea typeface="Calibri" panose="020F0502020204030204" pitchFamily="34" charset="0"/>
              </a:rPr>
              <a:t> students' performance: A tutoring action plan to prevent academic dropout</a:t>
            </a:r>
            <a:endParaRPr lang="en-IN" sz="1800" dirty="0">
              <a:effectLst/>
              <a:latin typeface="Calibri" panose="020F0502020204030204" pitchFamily="34" charset="0"/>
              <a:ea typeface="Calibri" panose="020F0502020204030204" pitchFamily="34" charset="0"/>
            </a:endParaRPr>
          </a:p>
          <a:p>
            <a:pPr marL="71755" algn="just">
              <a:lnSpc>
                <a:spcPct val="150000"/>
              </a:lnSpc>
              <a:spcBef>
                <a:spcPts val="600"/>
              </a:spcBef>
              <a:spcAft>
                <a:spcPts val="600"/>
              </a:spcAft>
              <a:tabLst>
                <a:tab pos="1092200" algn="l"/>
              </a:tabLst>
            </a:pPr>
            <a:r>
              <a:rPr lang="en-IN" sz="1800" dirty="0">
                <a:solidFill>
                  <a:srgbClr val="323232"/>
                </a:solidFill>
                <a:effectLst/>
                <a:latin typeface="Times New Roman" panose="02020603050405020304" pitchFamily="18" charset="0"/>
                <a:ea typeface="Calibri" panose="020F0502020204030204" pitchFamily="34" charset="0"/>
              </a:rPr>
              <a:t>E-learning systems generate huge amounts of data, whose analysis may become a daunting task which makes it necessary to use computational analytical techniques and tools. We propose the use of knowledge discovery techniques to analyse historical student course grade data in order to predict whether or not a student will drop out of a course. Logistic regression models are used for the purpose of classification. Experiments conducted with data on over 100 students for several distance learning courses confirm the predictive power of our proposal. Using the resulting predictive models we have designed a tutoring action plan. Applying this plan, we managed to reduce the dropout rate by 14% with respect to previous academic years in which no dropout prevention mechanism was applied. Our main contribution is a tool and a tutoring plan that can be used by our educational institution (and others) to reduce dropout rate in e-learning courses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0636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E128-4BA0-E596-4885-0EC49F2E8C42}"/>
              </a:ext>
            </a:extLst>
          </p:cNvPr>
          <p:cNvSpPr>
            <a:spLocks noGrp="1"/>
          </p:cNvSpPr>
          <p:nvPr>
            <p:ph type="title"/>
          </p:nvPr>
        </p:nvSpPr>
        <p:spPr/>
        <p:txBody>
          <a:bodyPr/>
          <a:lstStyle/>
          <a:p>
            <a:r>
              <a:rPr lang="en-US" sz="4400" b="1" cap="all" dirty="0">
                <a:effectLst/>
                <a:latin typeface="Times New Roman" panose="02020603050405020304" pitchFamily="18" charset="0"/>
                <a:ea typeface="Times New Roman" panose="02020603050405020304" pitchFamily="18" charset="0"/>
                <a:cs typeface="Gautami" panose="020B0502040204020203" pitchFamily="34" charset="0"/>
              </a:rPr>
              <a:t>HARDWARE REQUIREMENTS</a:t>
            </a:r>
            <a:endParaRPr lang="en-IN" dirty="0"/>
          </a:p>
        </p:txBody>
      </p:sp>
      <p:sp>
        <p:nvSpPr>
          <p:cNvPr id="3" name="Content Placeholder 2">
            <a:extLst>
              <a:ext uri="{FF2B5EF4-FFF2-40B4-BE49-F238E27FC236}">
                <a16:creationId xmlns:a16="http://schemas.microsoft.com/office/drawing/2014/main" id="{9A7CBAFF-8F9D-564F-A76F-E04F0477601F}"/>
              </a:ext>
            </a:extLst>
          </p:cNvPr>
          <p:cNvSpPr>
            <a:spLocks noGrp="1"/>
          </p:cNvSpPr>
          <p:nvPr>
            <p:ph idx="1"/>
          </p:nvPr>
        </p:nvSpPr>
        <p:spPr/>
        <p:txBody>
          <a:bodyPr>
            <a:normAutofit/>
          </a:bodyPr>
          <a:lstStyle/>
          <a:p>
            <a:pPr marL="342900" lvl="0" indent="-342900" algn="just">
              <a:lnSpc>
                <a:spcPct val="150000"/>
              </a:lnSpc>
              <a:spcAft>
                <a:spcPts val="600"/>
              </a:spcAft>
              <a:buFont typeface="Times New Roman" panose="02020603050405020304" pitchFamily="18" charset="0"/>
              <a:buChar char="•"/>
            </a:pPr>
            <a:r>
              <a:rPr lang="en-GB" sz="1800" dirty="0">
                <a:effectLst/>
                <a:latin typeface="Times New Roman" panose="02020603050405020304" pitchFamily="18" charset="0"/>
                <a:ea typeface="Times New Roman" panose="02020603050405020304" pitchFamily="18" charset="0"/>
              </a:rPr>
              <a:t>System		            : Intel(R) Core(TM) i3-7020U CPU @ 2.30GHz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Times New Roman" panose="02020603050405020304" pitchFamily="18" charset="0"/>
              <a:buChar char="•"/>
              <a:tabLst>
                <a:tab pos="457200" algn="l"/>
              </a:tabLst>
            </a:pPr>
            <a:r>
              <a:rPr lang="en-GB" sz="1800" dirty="0">
                <a:effectLst/>
                <a:latin typeface="Times New Roman" panose="02020603050405020304" pitchFamily="18" charset="0"/>
                <a:ea typeface="Times New Roman" panose="02020603050405020304" pitchFamily="18" charset="0"/>
              </a:rPr>
              <a:t>Hard Disk        	: 1 TB.</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Times New Roman" panose="02020603050405020304" pitchFamily="18" charset="0"/>
              <a:buChar char="•"/>
              <a:tabLst>
                <a:tab pos="457200" algn="l"/>
              </a:tabLst>
            </a:pPr>
            <a:r>
              <a:rPr lang="en-GB" sz="1800" dirty="0">
                <a:effectLst/>
                <a:latin typeface="Times New Roman" panose="02020603050405020304" pitchFamily="18" charset="0"/>
                <a:ea typeface="Times New Roman" panose="02020603050405020304" pitchFamily="18" charset="0"/>
              </a:rPr>
              <a:t>Input Devices		: Keyboard, Mouse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Times New Roman" panose="02020603050405020304" pitchFamily="18" charset="0"/>
              <a:buChar char="•"/>
              <a:tabLst>
                <a:tab pos="457200" algn="l"/>
              </a:tabLst>
            </a:pPr>
            <a:r>
              <a:rPr lang="en-GB" sz="1800" dirty="0">
                <a:effectLst/>
                <a:latin typeface="Times New Roman" panose="02020603050405020304" pitchFamily="18" charset="0"/>
                <a:ea typeface="Times New Roman" panose="02020603050405020304" pitchFamily="18" charset="0"/>
              </a:rPr>
              <a:t>Ram			: 4 GB.</a:t>
            </a:r>
            <a:endParaRPr lang="en-IN" sz="1800" dirty="0">
              <a:effectLst/>
              <a:latin typeface="Times New Roman" panose="02020603050405020304" pitchFamily="18" charset="0"/>
              <a:ea typeface="Times New Roman" panose="02020603050405020304" pitchFamily="18" charset="0"/>
            </a:endParaRPr>
          </a:p>
          <a:p>
            <a:pPr marL="179705" algn="just">
              <a:lnSpc>
                <a:spcPct val="150000"/>
              </a:lnSpc>
              <a:spcAft>
                <a:spcPts val="600"/>
              </a:spcAft>
            </a:pPr>
            <a:r>
              <a:rPr lang="en-GB" sz="18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832938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F2B4-8184-0F9C-9D67-3F12157EEC66}"/>
              </a:ext>
            </a:extLst>
          </p:cNvPr>
          <p:cNvSpPr>
            <a:spLocks noGrp="1"/>
          </p:cNvSpPr>
          <p:nvPr>
            <p:ph type="title"/>
          </p:nvPr>
        </p:nvSpPr>
        <p:spPr/>
        <p:txBody>
          <a:bodyPr/>
          <a:lstStyle/>
          <a:p>
            <a:r>
              <a:rPr lang="en-US" sz="4400" b="1" cap="all" dirty="0">
                <a:effectLst/>
                <a:latin typeface="Times New Roman" panose="02020603050405020304" pitchFamily="18" charset="0"/>
                <a:ea typeface="Times New Roman" panose="02020603050405020304" pitchFamily="18" charset="0"/>
                <a:cs typeface="Gautami" panose="020B0502040204020203" pitchFamily="34" charset="0"/>
              </a:rPr>
              <a:t>SOFTWARE REQUIREMENTS</a:t>
            </a:r>
            <a:endParaRPr lang="en-IN" dirty="0"/>
          </a:p>
        </p:txBody>
      </p:sp>
      <p:sp>
        <p:nvSpPr>
          <p:cNvPr id="3" name="Content Placeholder 2">
            <a:extLst>
              <a:ext uri="{FF2B5EF4-FFF2-40B4-BE49-F238E27FC236}">
                <a16:creationId xmlns:a16="http://schemas.microsoft.com/office/drawing/2014/main" id="{AFF6B969-6F48-0862-20BD-F2ACBD83828D}"/>
              </a:ext>
            </a:extLst>
          </p:cNvPr>
          <p:cNvSpPr>
            <a:spLocks noGrp="1"/>
          </p:cNvSpPr>
          <p:nvPr>
            <p:ph idx="1"/>
          </p:nvPr>
        </p:nvSpPr>
        <p:spPr/>
        <p:txBody>
          <a:bodyPr>
            <a:normAutofit fontScale="92500" lnSpcReduction="20000"/>
          </a:bodyPr>
          <a:lstStyle/>
          <a:p>
            <a:pPr marL="179705" algn="just">
              <a:lnSpc>
                <a:spcPct val="150000"/>
              </a:lnSpc>
              <a:spcAft>
                <a:spcPts val="600"/>
              </a:spcAft>
            </a:pP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cs typeface="Gautami" panose="020B0502040204020203" pitchFamily="34" charset="0"/>
              </a:rPr>
              <a:t>Operating system 	: 	Windows XP/7/10.</a:t>
            </a:r>
            <a:endParaRPr lang="en-IN" sz="28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cs typeface="Gautami" panose="020B0502040204020203" pitchFamily="34" charset="0"/>
              </a:rPr>
              <a:t>Coding Language	: 	Python</a:t>
            </a:r>
            <a:endParaRPr lang="en-IN" sz="28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cs typeface="Gautami" panose="020B0502040204020203" pitchFamily="34" charset="0"/>
              </a:rPr>
              <a:t>Tool			:	Anaconda</a:t>
            </a:r>
            <a:endParaRPr lang="en-IN" sz="2800" dirty="0">
              <a:effectLst/>
              <a:latin typeface="Calibri" panose="020F0502020204030204" pitchFamily="34" charset="0"/>
              <a:ea typeface="Times New Roman" panose="02020603050405020304" pitchFamily="18"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cs typeface="Gautami" panose="020B0502040204020203" pitchFamily="34" charset="0"/>
              </a:rPr>
              <a:t>Interface		:	OPENCV </a:t>
            </a:r>
            <a:endParaRPr lang="en-IN" sz="28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p:txBody>
      </p:sp>
    </p:spTree>
    <p:extLst>
      <p:ext uri="{BB962C8B-B14F-4D97-AF65-F5344CB8AC3E}">
        <p14:creationId xmlns:p14="http://schemas.microsoft.com/office/powerpoint/2010/main" val="240582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E872-E910-F6BB-39A4-47704A3F0430}"/>
              </a:ext>
            </a:extLst>
          </p:cNvPr>
          <p:cNvSpPr>
            <a:spLocks noGrp="1"/>
          </p:cNvSpPr>
          <p:nvPr>
            <p:ph type="title"/>
          </p:nvPr>
        </p:nvSpPr>
        <p:spPr/>
        <p:txBody>
          <a:bodyPr/>
          <a:lstStyle/>
          <a:p>
            <a:r>
              <a:rPr lang="en-IN" dirty="0"/>
              <a:t>Use Case Diagram</a:t>
            </a:r>
          </a:p>
        </p:txBody>
      </p:sp>
      <p:sp>
        <p:nvSpPr>
          <p:cNvPr id="5" name="Content Placeholder 4">
            <a:extLst>
              <a:ext uri="{FF2B5EF4-FFF2-40B4-BE49-F238E27FC236}">
                <a16:creationId xmlns:a16="http://schemas.microsoft.com/office/drawing/2014/main" id="{31F533A2-5D6C-E8DC-C71D-6353D4F78318}"/>
              </a:ext>
            </a:extLst>
          </p:cNvPr>
          <p:cNvSpPr>
            <a:spLocks noGrp="1"/>
          </p:cNvSpPr>
          <p:nvPr>
            <p:ph idx="1"/>
          </p:nvPr>
        </p:nvSpPr>
        <p:spPr/>
        <p:txBody>
          <a:bodyPr/>
          <a:lstStyle/>
          <a:p>
            <a:endParaRPr lang="en-IN" dirty="0"/>
          </a:p>
        </p:txBody>
      </p:sp>
      <p:pic>
        <p:nvPicPr>
          <p:cNvPr id="6" name="Picture 5" descr="UseCaseDiagram1">
            <a:extLst>
              <a:ext uri="{FF2B5EF4-FFF2-40B4-BE49-F238E27FC236}">
                <a16:creationId xmlns:a16="http://schemas.microsoft.com/office/drawing/2014/main" id="{98E7E725-AFAF-19F6-1BE0-DD8D1FF3A435}"/>
              </a:ext>
            </a:extLst>
          </p:cNvPr>
          <p:cNvPicPr>
            <a:picLocks noChangeAspect="1"/>
          </p:cNvPicPr>
          <p:nvPr/>
        </p:nvPicPr>
        <p:blipFill>
          <a:blip r:embed="rId2"/>
          <a:srcRect/>
          <a:stretch>
            <a:fillRect/>
          </a:stretch>
        </p:blipFill>
        <p:spPr bwMode="auto">
          <a:xfrm>
            <a:off x="3163078" y="1868571"/>
            <a:ext cx="4874227" cy="4013793"/>
          </a:xfrm>
          <a:prstGeom prst="rect">
            <a:avLst/>
          </a:prstGeom>
          <a:noFill/>
          <a:ln w="9525">
            <a:noFill/>
            <a:miter lim="800000"/>
            <a:headEnd/>
            <a:tailEnd/>
          </a:ln>
        </p:spPr>
      </p:pic>
    </p:spTree>
    <p:extLst>
      <p:ext uri="{BB962C8B-B14F-4D97-AF65-F5344CB8AC3E}">
        <p14:creationId xmlns:p14="http://schemas.microsoft.com/office/powerpoint/2010/main" val="3098019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D377-D2DB-6F04-E58A-78CEF06279F2}"/>
              </a:ext>
            </a:extLst>
          </p:cNvPr>
          <p:cNvSpPr>
            <a:spLocks noGrp="1"/>
          </p:cNvSpPr>
          <p:nvPr>
            <p:ph type="title"/>
          </p:nvPr>
        </p:nvSpPr>
        <p:spPr/>
        <p:txBody>
          <a:bodyPr/>
          <a:lstStyle/>
          <a:p>
            <a:r>
              <a:rPr lang="en-IN" dirty="0"/>
              <a:t>Sequence diagram </a:t>
            </a:r>
          </a:p>
        </p:txBody>
      </p:sp>
      <p:sp>
        <p:nvSpPr>
          <p:cNvPr id="5" name="Content Placeholder 4">
            <a:extLst>
              <a:ext uri="{FF2B5EF4-FFF2-40B4-BE49-F238E27FC236}">
                <a16:creationId xmlns:a16="http://schemas.microsoft.com/office/drawing/2014/main" id="{533CC37D-9E83-89A3-711D-5F7AF4E4FAAA}"/>
              </a:ext>
            </a:extLst>
          </p:cNvPr>
          <p:cNvSpPr>
            <a:spLocks noGrp="1"/>
          </p:cNvSpPr>
          <p:nvPr>
            <p:ph idx="1"/>
          </p:nvPr>
        </p:nvSpPr>
        <p:spPr/>
        <p:txBody>
          <a:bodyPr/>
          <a:lstStyle/>
          <a:p>
            <a:endParaRPr lang="en-IN" dirty="0"/>
          </a:p>
        </p:txBody>
      </p:sp>
      <p:pic>
        <p:nvPicPr>
          <p:cNvPr id="6" name="Picture 5" descr="SequenceDiagram1">
            <a:extLst>
              <a:ext uri="{FF2B5EF4-FFF2-40B4-BE49-F238E27FC236}">
                <a16:creationId xmlns:a16="http://schemas.microsoft.com/office/drawing/2014/main" id="{2D4BD32B-36B3-19C0-5329-6B71A020852F}"/>
              </a:ext>
            </a:extLst>
          </p:cNvPr>
          <p:cNvPicPr>
            <a:picLocks noChangeAspect="1"/>
          </p:cNvPicPr>
          <p:nvPr/>
        </p:nvPicPr>
        <p:blipFill>
          <a:blip r:embed="rId2"/>
          <a:srcRect/>
          <a:stretch>
            <a:fillRect/>
          </a:stretch>
        </p:blipFill>
        <p:spPr bwMode="auto">
          <a:xfrm>
            <a:off x="2820417" y="2255746"/>
            <a:ext cx="5935345" cy="3391535"/>
          </a:xfrm>
          <a:prstGeom prst="rect">
            <a:avLst/>
          </a:prstGeom>
          <a:noFill/>
          <a:ln w="9525">
            <a:noFill/>
            <a:miter lim="800000"/>
            <a:headEnd/>
            <a:tailEnd/>
          </a:ln>
        </p:spPr>
      </p:pic>
    </p:spTree>
    <p:extLst>
      <p:ext uri="{BB962C8B-B14F-4D97-AF65-F5344CB8AC3E}">
        <p14:creationId xmlns:p14="http://schemas.microsoft.com/office/powerpoint/2010/main" val="874305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EC7D-A685-863A-0DD7-454550707DC8}"/>
              </a:ext>
            </a:extLst>
          </p:cNvPr>
          <p:cNvSpPr>
            <a:spLocks noGrp="1"/>
          </p:cNvSpPr>
          <p:nvPr>
            <p:ph type="title"/>
          </p:nvPr>
        </p:nvSpPr>
        <p:spPr/>
        <p:txBody>
          <a:bodyPr/>
          <a:lstStyle/>
          <a:p>
            <a:r>
              <a:rPr lang="en-US" dirty="0"/>
              <a:t>Class Diagram</a:t>
            </a:r>
            <a:endParaRPr lang="en-IN" dirty="0"/>
          </a:p>
        </p:txBody>
      </p:sp>
      <p:sp>
        <p:nvSpPr>
          <p:cNvPr id="5" name="Content Placeholder 4">
            <a:extLst>
              <a:ext uri="{FF2B5EF4-FFF2-40B4-BE49-F238E27FC236}">
                <a16:creationId xmlns:a16="http://schemas.microsoft.com/office/drawing/2014/main" id="{C36E9B44-795C-D88C-175F-5CF607D62719}"/>
              </a:ext>
            </a:extLst>
          </p:cNvPr>
          <p:cNvSpPr>
            <a:spLocks noGrp="1"/>
          </p:cNvSpPr>
          <p:nvPr>
            <p:ph idx="1"/>
          </p:nvPr>
        </p:nvSpPr>
        <p:spPr/>
        <p:txBody>
          <a:bodyPr/>
          <a:lstStyle/>
          <a:p>
            <a:endParaRPr lang="en-IN"/>
          </a:p>
        </p:txBody>
      </p:sp>
      <p:pic>
        <p:nvPicPr>
          <p:cNvPr id="6" name="Picture 5" descr="class">
            <a:extLst>
              <a:ext uri="{FF2B5EF4-FFF2-40B4-BE49-F238E27FC236}">
                <a16:creationId xmlns:a16="http://schemas.microsoft.com/office/drawing/2014/main" id="{38920B87-041A-CE26-DFB0-ED013038B4BA}"/>
              </a:ext>
            </a:extLst>
          </p:cNvPr>
          <p:cNvPicPr>
            <a:picLocks noChangeAspect="1"/>
          </p:cNvPicPr>
          <p:nvPr/>
        </p:nvPicPr>
        <p:blipFill>
          <a:blip r:embed="rId2"/>
          <a:srcRect/>
          <a:stretch>
            <a:fillRect/>
          </a:stretch>
        </p:blipFill>
        <p:spPr bwMode="auto">
          <a:xfrm>
            <a:off x="3124200" y="2333307"/>
            <a:ext cx="5943600" cy="2191385"/>
          </a:xfrm>
          <a:prstGeom prst="rect">
            <a:avLst/>
          </a:prstGeom>
          <a:noFill/>
          <a:ln w="9525">
            <a:noFill/>
            <a:miter lim="800000"/>
            <a:headEnd/>
            <a:tailEnd/>
          </a:ln>
        </p:spPr>
      </p:pic>
    </p:spTree>
    <p:extLst>
      <p:ext uri="{BB962C8B-B14F-4D97-AF65-F5344CB8AC3E}">
        <p14:creationId xmlns:p14="http://schemas.microsoft.com/office/powerpoint/2010/main" val="3592619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E75C-04A8-5462-EBA2-FCA18623ED70}"/>
              </a:ext>
            </a:extLst>
          </p:cNvPr>
          <p:cNvSpPr>
            <a:spLocks noGrp="1"/>
          </p:cNvSpPr>
          <p:nvPr>
            <p:ph type="title"/>
          </p:nvPr>
        </p:nvSpPr>
        <p:spPr>
          <a:xfrm>
            <a:off x="1066800" y="263633"/>
            <a:ext cx="10058400" cy="1450757"/>
          </a:xfrm>
        </p:spPr>
        <p:txBody>
          <a:bodyPr/>
          <a:lstStyle/>
          <a:p>
            <a:r>
              <a:rPr lang="en-US"/>
              <a:t>Activity Diagram</a:t>
            </a:r>
            <a:endParaRPr lang="en-IN" dirty="0"/>
          </a:p>
        </p:txBody>
      </p:sp>
      <p:pic>
        <p:nvPicPr>
          <p:cNvPr id="6" name="Content Placeholder 5" descr="ActivityDiagram1">
            <a:extLst>
              <a:ext uri="{FF2B5EF4-FFF2-40B4-BE49-F238E27FC236}">
                <a16:creationId xmlns:a16="http://schemas.microsoft.com/office/drawing/2014/main" id="{D1719AC0-6455-5C91-BF89-863C358097D0}"/>
              </a:ext>
            </a:extLst>
          </p:cNvPr>
          <p:cNvPicPr>
            <a:picLocks noGrp="1" noChangeAspect="1"/>
          </p:cNvPicPr>
          <p:nvPr>
            <p:ph idx="1"/>
          </p:nvPr>
        </p:nvPicPr>
        <p:blipFill>
          <a:blip r:embed="rId2"/>
          <a:srcRect/>
          <a:stretch>
            <a:fillRect/>
          </a:stretch>
        </p:blipFill>
        <p:spPr bwMode="auto">
          <a:xfrm>
            <a:off x="4896861" y="1846263"/>
            <a:ext cx="2458603" cy="4022725"/>
          </a:xfrm>
          <a:prstGeom prst="rect">
            <a:avLst/>
          </a:prstGeom>
          <a:noFill/>
          <a:ln w="9525">
            <a:noFill/>
            <a:miter lim="800000"/>
            <a:headEnd/>
            <a:tailEnd/>
          </a:ln>
        </p:spPr>
      </p:pic>
    </p:spTree>
    <p:extLst>
      <p:ext uri="{BB962C8B-B14F-4D97-AF65-F5344CB8AC3E}">
        <p14:creationId xmlns:p14="http://schemas.microsoft.com/office/powerpoint/2010/main" val="2179536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2D46-76C8-928D-EA23-8356FC215AD6}"/>
              </a:ext>
            </a:extLst>
          </p:cNvPr>
          <p:cNvSpPr>
            <a:spLocks noGrp="1"/>
          </p:cNvSpPr>
          <p:nvPr>
            <p:ph type="title"/>
          </p:nvPr>
        </p:nvSpPr>
        <p:spPr/>
        <p:txBody>
          <a:bodyPr/>
          <a:lstStyle/>
          <a:p>
            <a:r>
              <a:rPr lang="en-US" dirty="0"/>
              <a:t>Input screen</a:t>
            </a:r>
            <a:endParaRPr lang="en-IN" dirty="0"/>
          </a:p>
        </p:txBody>
      </p:sp>
      <p:pic>
        <p:nvPicPr>
          <p:cNvPr id="6" name="Content Placeholder 5">
            <a:extLst>
              <a:ext uri="{FF2B5EF4-FFF2-40B4-BE49-F238E27FC236}">
                <a16:creationId xmlns:a16="http://schemas.microsoft.com/office/drawing/2014/main" id="{BFDF7CC5-250D-8DAE-DC49-BA4AB88121D5}"/>
              </a:ext>
            </a:extLst>
          </p:cNvPr>
          <p:cNvPicPr>
            <a:picLocks noGrp="1" noChangeAspect="1"/>
          </p:cNvPicPr>
          <p:nvPr>
            <p:ph idx="1"/>
          </p:nvPr>
        </p:nvPicPr>
        <p:blipFill>
          <a:blip r:embed="rId2"/>
          <a:stretch>
            <a:fillRect/>
          </a:stretch>
        </p:blipFill>
        <p:spPr>
          <a:xfrm>
            <a:off x="2548661" y="1846263"/>
            <a:ext cx="7155003" cy="4022725"/>
          </a:xfrm>
          <a:prstGeom prst="rect">
            <a:avLst/>
          </a:prstGeom>
        </p:spPr>
      </p:pic>
    </p:spTree>
    <p:extLst>
      <p:ext uri="{BB962C8B-B14F-4D97-AF65-F5344CB8AC3E}">
        <p14:creationId xmlns:p14="http://schemas.microsoft.com/office/powerpoint/2010/main" val="368533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54A3-C5FA-34AD-7886-7ECC1506B3E0}"/>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158ED28A-BE2E-1330-3630-91ADEB065073}"/>
              </a:ext>
            </a:extLst>
          </p:cNvPr>
          <p:cNvSpPr>
            <a:spLocks noGrp="1"/>
          </p:cNvSpPr>
          <p:nvPr>
            <p:ph idx="1"/>
          </p:nvPr>
        </p:nvSpPr>
        <p:spPr/>
        <p:txBody>
          <a:bodyPr>
            <a:normAutofit lnSpcReduction="10000"/>
          </a:bodyPr>
          <a:lstStyle/>
          <a:p>
            <a:r>
              <a:rPr lang="en-US" dirty="0"/>
              <a:t>Across democracy, electoral protection is an trouble of country wide security. The laptop safety area has been operating at the possibilities of digital voting machine, with an aim of decreasing the fee of election and growing the safety of the election. From the start of the democratic elections, the voting machine become primarily based on pen and paper. Instead of pen and paper currently the Indian election makes use of </a:t>
            </a:r>
            <a:r>
              <a:rPr lang="en-US" dirty="0" err="1"/>
              <a:t>evm</a:t>
            </a:r>
            <a:r>
              <a:rPr lang="en-US" dirty="0"/>
              <a:t> </a:t>
            </a:r>
            <a:r>
              <a:rPr lang="en-US" dirty="0" err="1"/>
              <a:t>machines,that</a:t>
            </a:r>
            <a:r>
              <a:rPr lang="en-US" dirty="0"/>
              <a:t> are liable to vote casting fraud and device tampering. Electronic voting machine are taken into consideration invalid and anybody with bodily get entry to that device can tamper with the gadget ,as a result affecting all votes casted. Enter blockchain era. A blockchain is a disbursed, immutable, incontrovertible, public ledger. </a:t>
            </a:r>
          </a:p>
          <a:p>
            <a:r>
              <a:rPr lang="en-US" dirty="0"/>
              <a:t>This new technology works thru 4 foremost capabilities: </a:t>
            </a:r>
          </a:p>
          <a:p>
            <a:r>
              <a:rPr lang="en-US" dirty="0"/>
              <a:t>(</a:t>
            </a:r>
            <a:r>
              <a:rPr lang="en-US" dirty="0" err="1"/>
              <a:t>i</a:t>
            </a:r>
            <a:r>
              <a:rPr lang="en-US" dirty="0"/>
              <a:t>) The Blockchain ledger is distributed and no single birthday celebration controls </a:t>
            </a:r>
            <a:r>
              <a:rPr lang="en-US" dirty="0" err="1"/>
              <a:t>it:the</a:t>
            </a:r>
            <a:r>
              <a:rPr lang="en-US" dirty="0"/>
              <a:t> allotted ledger and no unmarried point of failure. </a:t>
            </a:r>
          </a:p>
          <a:p>
            <a:r>
              <a:rPr lang="en-US" dirty="0"/>
              <a:t>(ii) Once a transaction is delivered to the ledger it can't be edited or deleted. </a:t>
            </a:r>
            <a:endParaRPr lang="en-IN" dirty="0"/>
          </a:p>
        </p:txBody>
      </p:sp>
    </p:spTree>
    <p:extLst>
      <p:ext uri="{BB962C8B-B14F-4D97-AF65-F5344CB8AC3E}">
        <p14:creationId xmlns:p14="http://schemas.microsoft.com/office/powerpoint/2010/main" val="3597349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D07D-8699-8BE1-4BFC-8D9B85C9B1D0}"/>
              </a:ext>
            </a:extLst>
          </p:cNvPr>
          <p:cNvSpPr>
            <a:spLocks noGrp="1"/>
          </p:cNvSpPr>
          <p:nvPr>
            <p:ph type="title"/>
          </p:nvPr>
        </p:nvSpPr>
        <p:spPr/>
        <p:txBody>
          <a:bodyPr/>
          <a:lstStyle/>
          <a:p>
            <a:r>
              <a:rPr lang="en-US"/>
              <a:t>Analysis</a:t>
            </a:r>
            <a:endParaRPr lang="en-IN"/>
          </a:p>
        </p:txBody>
      </p:sp>
      <p:pic>
        <p:nvPicPr>
          <p:cNvPr id="6" name="Content Placeholder 5">
            <a:extLst>
              <a:ext uri="{FF2B5EF4-FFF2-40B4-BE49-F238E27FC236}">
                <a16:creationId xmlns:a16="http://schemas.microsoft.com/office/drawing/2014/main" id="{438D7935-D07D-C3B4-6703-A405613B065D}"/>
              </a:ext>
            </a:extLst>
          </p:cNvPr>
          <p:cNvPicPr>
            <a:picLocks noGrp="1" noChangeAspect="1"/>
          </p:cNvPicPr>
          <p:nvPr>
            <p:ph idx="1"/>
          </p:nvPr>
        </p:nvPicPr>
        <p:blipFill>
          <a:blip r:embed="rId2"/>
          <a:stretch>
            <a:fillRect/>
          </a:stretch>
        </p:blipFill>
        <p:spPr>
          <a:xfrm>
            <a:off x="2548661" y="1846263"/>
            <a:ext cx="7155003" cy="4022725"/>
          </a:xfrm>
          <a:prstGeom prst="rect">
            <a:avLst/>
          </a:prstGeom>
        </p:spPr>
      </p:pic>
    </p:spTree>
    <p:extLst>
      <p:ext uri="{BB962C8B-B14F-4D97-AF65-F5344CB8AC3E}">
        <p14:creationId xmlns:p14="http://schemas.microsoft.com/office/powerpoint/2010/main" val="414241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C91F-54FA-09C2-2B31-6E0F193A9AA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751F6F3-DEBC-A5F0-C0C9-2600F0A5D9F2}"/>
              </a:ext>
            </a:extLst>
          </p:cNvPr>
          <p:cNvPicPr>
            <a:picLocks noGrp="1" noChangeAspect="1"/>
          </p:cNvPicPr>
          <p:nvPr>
            <p:ph idx="1"/>
          </p:nvPr>
        </p:nvPicPr>
        <p:blipFill>
          <a:blip r:embed="rId2"/>
          <a:stretch>
            <a:fillRect/>
          </a:stretch>
        </p:blipFill>
        <p:spPr>
          <a:xfrm>
            <a:off x="2548661" y="1846263"/>
            <a:ext cx="7155003" cy="4022725"/>
          </a:xfrm>
          <a:prstGeom prst="rect">
            <a:avLst/>
          </a:prstGeom>
        </p:spPr>
      </p:pic>
    </p:spTree>
    <p:extLst>
      <p:ext uri="{BB962C8B-B14F-4D97-AF65-F5344CB8AC3E}">
        <p14:creationId xmlns:p14="http://schemas.microsoft.com/office/powerpoint/2010/main" val="349497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029E-AED1-41A0-914D-DFC86E00F581}"/>
              </a:ext>
            </a:extLst>
          </p:cNvPr>
          <p:cNvSpPr>
            <a:spLocks noGrp="1"/>
          </p:cNvSpPr>
          <p:nvPr>
            <p:ph type="title"/>
          </p:nvPr>
        </p:nvSpPr>
        <p:spPr/>
        <p:txBody>
          <a:bodyPr/>
          <a:lstStyle/>
          <a:p>
            <a:r>
              <a:rPr lang="en-US" dirty="0"/>
              <a:t>Test cases</a:t>
            </a:r>
            <a:endParaRPr lang="en-IN" dirty="0"/>
          </a:p>
        </p:txBody>
      </p:sp>
      <p:graphicFrame>
        <p:nvGraphicFramePr>
          <p:cNvPr id="6" name="Content Placeholder 5">
            <a:extLst>
              <a:ext uri="{FF2B5EF4-FFF2-40B4-BE49-F238E27FC236}">
                <a16:creationId xmlns:a16="http://schemas.microsoft.com/office/drawing/2014/main" id="{7F3C7959-0286-E8AD-9772-5858C5D8DEED}"/>
              </a:ext>
            </a:extLst>
          </p:cNvPr>
          <p:cNvGraphicFramePr>
            <a:graphicFrameLocks noGrp="1"/>
          </p:cNvGraphicFramePr>
          <p:nvPr>
            <p:ph idx="1"/>
          </p:nvPr>
        </p:nvGraphicFramePr>
        <p:xfrm>
          <a:off x="3912553" y="2222183"/>
          <a:ext cx="4427220" cy="3270885"/>
        </p:xfrm>
        <a:graphic>
          <a:graphicData uri="http://schemas.openxmlformats.org/drawingml/2006/table">
            <a:tbl>
              <a:tblPr firstRow="1" firstCol="1" lastRow="1" lastCol="1" bandRow="1" bandCol="1">
                <a:tableStyleId>{5C22544A-7EE6-4342-B048-85BDC9FD1C3A}</a:tableStyleId>
              </a:tblPr>
              <a:tblGrid>
                <a:gridCol w="1357376">
                  <a:extLst>
                    <a:ext uri="{9D8B030D-6E8A-4147-A177-3AD203B41FA5}">
                      <a16:colId xmlns:a16="http://schemas.microsoft.com/office/drawing/2014/main" val="2694727038"/>
                    </a:ext>
                  </a:extLst>
                </a:gridCol>
                <a:gridCol w="3069844">
                  <a:extLst>
                    <a:ext uri="{9D8B030D-6E8A-4147-A177-3AD203B41FA5}">
                      <a16:colId xmlns:a16="http://schemas.microsoft.com/office/drawing/2014/main" val="3997614912"/>
                    </a:ext>
                  </a:extLst>
                </a:gridCol>
              </a:tblGrid>
              <a:tr h="415290">
                <a:tc>
                  <a:txBody>
                    <a:bodyPr/>
                    <a:lstStyle/>
                    <a:p>
                      <a:pPr marR="69850" algn="just">
                        <a:lnSpc>
                          <a:spcPct val="150000"/>
                        </a:lnSpc>
                      </a:pPr>
                      <a:r>
                        <a:rPr lang="en-US" sz="1200" kern="1200">
                          <a:effectLst/>
                        </a:rPr>
                        <a:t>Sl</a:t>
                      </a:r>
                      <a:r>
                        <a:rPr lang="en-US" sz="1200" kern="1200" spc="-10">
                          <a:effectLst/>
                        </a:rPr>
                        <a:t> </a:t>
                      </a:r>
                      <a:r>
                        <a:rPr lang="en-US" sz="1200" kern="1200">
                          <a:effectLst/>
                        </a:rPr>
                        <a:t>#</a:t>
                      </a:r>
                      <a:r>
                        <a:rPr lang="en-US" sz="1200" kern="1200" spc="-5">
                          <a:effectLst/>
                        </a:rPr>
                        <a:t> </a:t>
                      </a:r>
                      <a:r>
                        <a:rPr lang="en-US" sz="1200" kern="1200">
                          <a:effectLst/>
                        </a:rPr>
                        <a:t>Test</a:t>
                      </a:r>
                      <a:r>
                        <a:rPr lang="en-US" sz="1200" kern="1200" spc="-5">
                          <a:effectLst/>
                        </a:rPr>
                        <a:t> </a:t>
                      </a:r>
                      <a:r>
                        <a:rPr lang="en-US" sz="1200" kern="1200">
                          <a:effectLst/>
                        </a:rPr>
                        <a:t>Case</a:t>
                      </a:r>
                      <a:r>
                        <a:rPr lang="en-US" sz="1200" kern="1200" spc="-5">
                          <a:effectLst/>
                        </a:rPr>
                        <a:t> </a:t>
                      </a:r>
                      <a:r>
                        <a:rPr lang="en-US" sz="1200" kern="1200">
                          <a:effectLst/>
                        </a:rPr>
                        <a:t>:</a:t>
                      </a:r>
                      <a:r>
                        <a:rPr lang="en-US" sz="1200" kern="1200" spc="-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Aft>
                          <a:spcPts val="0"/>
                        </a:spcAft>
                      </a:pPr>
                      <a:r>
                        <a:rPr lang="en-US" sz="1200" kern="1200">
                          <a:effectLst/>
                        </a:rPr>
                        <a:t>UTC­1</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359903467"/>
                  </a:ext>
                </a:extLst>
              </a:tr>
              <a:tr h="415290">
                <a:tc>
                  <a:txBody>
                    <a:bodyPr/>
                    <a:lstStyle/>
                    <a:p>
                      <a:pPr marR="69850" algn="just">
                        <a:lnSpc>
                          <a:spcPct val="150000"/>
                        </a:lnSpc>
                        <a:spcBef>
                          <a:spcPts val="15"/>
                        </a:spcBef>
                        <a:spcAft>
                          <a:spcPts val="0"/>
                        </a:spcAft>
                      </a:pPr>
                      <a:r>
                        <a:rPr lang="en-US" sz="1200" kern="1200">
                          <a:effectLst/>
                        </a:rPr>
                        <a:t>Name</a:t>
                      </a:r>
                      <a:r>
                        <a:rPr lang="en-US" sz="1200" kern="1200" spc="-15">
                          <a:effectLst/>
                        </a:rPr>
                        <a:t> </a:t>
                      </a:r>
                      <a:r>
                        <a:rPr lang="en-US" sz="1200" kern="1200">
                          <a:effectLst/>
                        </a:rPr>
                        <a:t>of</a:t>
                      </a:r>
                      <a:r>
                        <a:rPr lang="en-US" sz="1200" kern="1200" spc="-15">
                          <a:effectLst/>
                        </a:rPr>
                        <a:t> </a:t>
                      </a:r>
                      <a:r>
                        <a:rPr lang="en-US" sz="1200" kern="1200">
                          <a:effectLst/>
                        </a:rPr>
                        <a:t>Test:</a:t>
                      </a:r>
                      <a:r>
                        <a:rPr lang="en-US" sz="1200" kern="1200" spc="-1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R="69850" algn="just">
                        <a:lnSpc>
                          <a:spcPct val="150000"/>
                        </a:lnSpc>
                        <a:spcBef>
                          <a:spcPts val="15"/>
                        </a:spcBef>
                        <a:spcAft>
                          <a:spcPts val="0"/>
                        </a:spcAft>
                      </a:pPr>
                      <a:r>
                        <a:rPr lang="en-US" sz="1200" kern="1200">
                          <a:effectLst/>
                        </a:rPr>
                        <a:t>Admin add candidates</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1777715760"/>
                  </a:ext>
                </a:extLst>
              </a:tr>
              <a:tr h="412750">
                <a:tc>
                  <a:txBody>
                    <a:bodyPr/>
                    <a:lstStyle/>
                    <a:p>
                      <a:pPr marR="69850" algn="just">
                        <a:lnSpc>
                          <a:spcPct val="150000"/>
                        </a:lnSpc>
                        <a:spcBef>
                          <a:spcPts val="15"/>
                        </a:spcBef>
                        <a:spcAft>
                          <a:spcPts val="0"/>
                        </a:spcAft>
                      </a:pPr>
                      <a:r>
                        <a:rPr lang="en-US" sz="1200" kern="1200">
                          <a:effectLst/>
                        </a:rPr>
                        <a:t>Items</a:t>
                      </a:r>
                      <a:r>
                        <a:rPr lang="en-US" sz="1200" kern="1200" spc="-20">
                          <a:effectLst/>
                        </a:rPr>
                        <a:t> </a:t>
                      </a:r>
                      <a:r>
                        <a:rPr lang="en-US" sz="1200" kern="1200">
                          <a:effectLst/>
                        </a:rPr>
                        <a:t>being</a:t>
                      </a:r>
                      <a:r>
                        <a:rPr lang="en-US" sz="1200" kern="1200" spc="-20">
                          <a:effectLst/>
                        </a:rPr>
                        <a:t> </a:t>
                      </a:r>
                      <a:r>
                        <a:rPr lang="en-US" sz="1200" kern="1200">
                          <a:effectLst/>
                        </a:rPr>
                        <a:t>tested:</a:t>
                      </a:r>
                      <a:r>
                        <a:rPr lang="en-US" sz="1200" kern="1200" spc="-1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Bef>
                          <a:spcPts val="15"/>
                        </a:spcBef>
                        <a:spcAft>
                          <a:spcPts val="0"/>
                        </a:spcAft>
                      </a:pPr>
                      <a:r>
                        <a:rPr lang="en-US" sz="1200" kern="1200">
                          <a:effectLst/>
                        </a:rPr>
                        <a:t>Candidates’ details update to database</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2403826159"/>
                  </a:ext>
                </a:extLst>
              </a:tr>
              <a:tr h="415290">
                <a:tc>
                  <a:txBody>
                    <a:bodyPr/>
                    <a:lstStyle/>
                    <a:p>
                      <a:pPr marR="69850" algn="just">
                        <a:lnSpc>
                          <a:spcPct val="150000"/>
                        </a:lnSpc>
                      </a:pPr>
                      <a:r>
                        <a:rPr lang="en-US" sz="1200" kern="1200">
                          <a:effectLst/>
                        </a:rPr>
                        <a:t>Sample</a:t>
                      </a:r>
                      <a:r>
                        <a:rPr lang="en-US" sz="1200" kern="1200" spc="-30">
                          <a:effectLst/>
                        </a:rPr>
                        <a:t> </a:t>
                      </a:r>
                      <a:r>
                        <a:rPr lang="en-US" sz="1200" kern="1200">
                          <a:effectLst/>
                        </a:rPr>
                        <a:t>Input:</a:t>
                      </a:r>
                      <a:r>
                        <a:rPr lang="en-US" sz="1200" kern="1200" spc="-2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Aft>
                          <a:spcPts val="0"/>
                        </a:spcAft>
                      </a:pPr>
                      <a:r>
                        <a:rPr lang="en-US" sz="1200" kern="1200">
                          <a:effectLst/>
                        </a:rPr>
                        <a:t>Candidate details</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124946395"/>
                  </a:ext>
                </a:extLst>
              </a:tr>
              <a:tr h="662305">
                <a:tc>
                  <a:txBody>
                    <a:bodyPr/>
                    <a:lstStyle/>
                    <a:p>
                      <a:pPr marR="69850" algn="just">
                        <a:lnSpc>
                          <a:spcPct val="150000"/>
                        </a:lnSpc>
                        <a:spcBef>
                          <a:spcPts val="1000"/>
                        </a:spcBef>
                        <a:spcAft>
                          <a:spcPts val="0"/>
                        </a:spcAft>
                      </a:pPr>
                      <a:r>
                        <a:rPr lang="en-US" sz="1200" kern="1200">
                          <a:effectLst/>
                        </a:rPr>
                        <a:t>Expected</a:t>
                      </a:r>
                      <a:r>
                        <a:rPr lang="en-US" sz="1200" kern="1200" spc="-25">
                          <a:effectLst/>
                        </a:rPr>
                        <a:t> </a:t>
                      </a:r>
                      <a:r>
                        <a:rPr lang="en-US" sz="1200" kern="1200">
                          <a:effectLst/>
                        </a:rPr>
                        <a:t>output:</a:t>
                      </a:r>
                      <a:r>
                        <a:rPr lang="en-US" sz="1200" kern="1200" spc="-2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Bef>
                          <a:spcPts val="15"/>
                        </a:spcBef>
                        <a:spcAft>
                          <a:spcPts val="0"/>
                        </a:spcAft>
                      </a:pPr>
                      <a:r>
                        <a:rPr lang="en-US" sz="1200" kern="1200">
                          <a:effectLst/>
                        </a:rPr>
                        <a:t>Details stored in database </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1152224211"/>
                  </a:ext>
                </a:extLst>
              </a:tr>
              <a:tr h="534035">
                <a:tc>
                  <a:txBody>
                    <a:bodyPr/>
                    <a:lstStyle/>
                    <a:p>
                      <a:pPr marR="69850" algn="just">
                        <a:lnSpc>
                          <a:spcPct val="150000"/>
                        </a:lnSpc>
                        <a:spcBef>
                          <a:spcPts val="495"/>
                        </a:spcBef>
                        <a:spcAft>
                          <a:spcPts val="0"/>
                        </a:spcAft>
                      </a:pPr>
                      <a:r>
                        <a:rPr lang="en-US" sz="1200" kern="1200">
                          <a:effectLst/>
                        </a:rPr>
                        <a:t>Actual</a:t>
                      </a:r>
                      <a:r>
                        <a:rPr lang="en-US" sz="1200" kern="1200" spc="-20">
                          <a:effectLst/>
                        </a:rPr>
                        <a:t> </a:t>
                      </a:r>
                      <a:r>
                        <a:rPr lang="en-US" sz="1200" kern="1200">
                          <a:effectLst/>
                        </a:rPr>
                        <a:t>output:</a:t>
                      </a:r>
                      <a:r>
                        <a:rPr lang="en-US" sz="1200" kern="1200" spc="-2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Bef>
                          <a:spcPts val="15"/>
                        </a:spcBef>
                        <a:spcAft>
                          <a:spcPts val="0"/>
                        </a:spcAft>
                      </a:pPr>
                      <a:r>
                        <a:rPr lang="en-US" sz="1200" kern="1200">
                          <a:effectLst/>
                        </a:rPr>
                        <a:t>Stored and view by admin</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4277464263"/>
                  </a:ext>
                </a:extLst>
              </a:tr>
              <a:tr h="415925">
                <a:tc>
                  <a:txBody>
                    <a:bodyPr/>
                    <a:lstStyle/>
                    <a:p>
                      <a:pPr marR="69850" algn="just">
                        <a:lnSpc>
                          <a:spcPct val="150000"/>
                        </a:lnSpc>
                      </a:pPr>
                      <a:r>
                        <a:rPr lang="en-US" sz="1100" kern="1200">
                          <a:effectLst/>
                        </a:rPr>
                        <a:t>Remarks:</a:t>
                      </a:r>
                      <a:r>
                        <a:rPr lang="en-US" sz="1100" kern="1200" spc="-20">
                          <a:effectLst/>
                        </a:rPr>
                        <a:t> </a:t>
                      </a:r>
                      <a:r>
                        <a:rPr lang="en-US" sz="11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Aft>
                          <a:spcPts val="0"/>
                        </a:spcAft>
                      </a:pPr>
                      <a:r>
                        <a:rPr lang="en-US" sz="1100" kern="1200" dirty="0">
                          <a:effectLst/>
                        </a:rPr>
                        <a:t>Pass.</a:t>
                      </a:r>
                      <a:endParaRPr lang="en-IN" sz="1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4150078819"/>
                  </a:ext>
                </a:extLst>
              </a:tr>
            </a:tbl>
          </a:graphicData>
        </a:graphic>
      </p:graphicFrame>
    </p:spTree>
    <p:extLst>
      <p:ext uri="{BB962C8B-B14F-4D97-AF65-F5344CB8AC3E}">
        <p14:creationId xmlns:p14="http://schemas.microsoft.com/office/powerpoint/2010/main" val="3204795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A61A-E8A7-4EC8-86D0-A072F5CB8494}"/>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21F25D70-8B9A-D73B-7A9F-EC1B43800334}"/>
              </a:ext>
            </a:extLst>
          </p:cNvPr>
          <p:cNvGraphicFramePr>
            <a:graphicFrameLocks noGrp="1"/>
          </p:cNvGraphicFramePr>
          <p:nvPr>
            <p:ph idx="1"/>
            <p:extLst>
              <p:ext uri="{D42A27DB-BD31-4B8C-83A1-F6EECF244321}">
                <p14:modId xmlns:p14="http://schemas.microsoft.com/office/powerpoint/2010/main" val="1941413888"/>
              </p:ext>
            </p:extLst>
          </p:nvPr>
        </p:nvGraphicFramePr>
        <p:xfrm>
          <a:off x="4023731" y="1846263"/>
          <a:ext cx="4204863" cy="4022726"/>
        </p:xfrm>
        <a:graphic>
          <a:graphicData uri="http://schemas.openxmlformats.org/drawingml/2006/table">
            <a:tbl>
              <a:tblPr firstRow="1" firstCol="1" lastRow="1" lastCol="1" bandRow="1" bandCol="1">
                <a:tableStyleId>{5C22544A-7EE6-4342-B048-85BDC9FD1C3A}</a:tableStyleId>
              </a:tblPr>
              <a:tblGrid>
                <a:gridCol w="1289202">
                  <a:extLst>
                    <a:ext uri="{9D8B030D-6E8A-4147-A177-3AD203B41FA5}">
                      <a16:colId xmlns:a16="http://schemas.microsoft.com/office/drawing/2014/main" val="1174541510"/>
                    </a:ext>
                  </a:extLst>
                </a:gridCol>
                <a:gridCol w="2915661">
                  <a:extLst>
                    <a:ext uri="{9D8B030D-6E8A-4147-A177-3AD203B41FA5}">
                      <a16:colId xmlns:a16="http://schemas.microsoft.com/office/drawing/2014/main" val="2171381856"/>
                    </a:ext>
                  </a:extLst>
                </a:gridCol>
              </a:tblGrid>
              <a:tr h="394432">
                <a:tc>
                  <a:txBody>
                    <a:bodyPr/>
                    <a:lstStyle/>
                    <a:p>
                      <a:pPr marL="64770" marR="69850" algn="just">
                        <a:lnSpc>
                          <a:spcPct val="150000"/>
                        </a:lnSpc>
                        <a:spcAft>
                          <a:spcPts val="0"/>
                        </a:spcAft>
                      </a:pPr>
                      <a:r>
                        <a:rPr lang="en-US" sz="1100" kern="1200">
                          <a:effectLst/>
                        </a:rPr>
                        <a:t>Sl</a:t>
                      </a:r>
                      <a:r>
                        <a:rPr lang="en-US" sz="1100" kern="1200" spc="-10">
                          <a:effectLst/>
                        </a:rPr>
                        <a:t> </a:t>
                      </a:r>
                      <a:r>
                        <a:rPr lang="en-US" sz="1100" kern="1200">
                          <a:effectLst/>
                        </a:rPr>
                        <a:t>#</a:t>
                      </a:r>
                      <a:r>
                        <a:rPr lang="en-US" sz="1100" kern="1200" spc="-5">
                          <a:effectLst/>
                        </a:rPr>
                        <a:t> </a:t>
                      </a:r>
                      <a:r>
                        <a:rPr lang="en-US" sz="1100" kern="1200">
                          <a:effectLst/>
                        </a:rPr>
                        <a:t>Test</a:t>
                      </a:r>
                      <a:r>
                        <a:rPr lang="en-US" sz="1100" kern="1200" spc="-5">
                          <a:effectLst/>
                        </a:rPr>
                        <a:t> </a:t>
                      </a:r>
                      <a:r>
                        <a:rPr lang="en-US" sz="1100" kern="1200">
                          <a:effectLst/>
                        </a:rPr>
                        <a:t>Case</a:t>
                      </a:r>
                      <a:r>
                        <a:rPr lang="en-US" sz="1100" kern="1200" spc="-5">
                          <a:effectLst/>
                        </a:rPr>
                        <a:t> </a:t>
                      </a:r>
                      <a:r>
                        <a:rPr lang="en-US" sz="1100" kern="1200">
                          <a:effectLst/>
                        </a:rPr>
                        <a:t>:</a:t>
                      </a:r>
                      <a:r>
                        <a:rPr lang="en-US" sz="1100" kern="1200" spc="-5">
                          <a:effectLst/>
                        </a:rPr>
                        <a:t> </a:t>
                      </a:r>
                      <a:r>
                        <a:rPr lang="en-US" sz="1100" kern="1200">
                          <a:effectLst/>
                        </a:rPr>
                        <a:t>­</a:t>
                      </a:r>
                      <a:endParaRPr lang="en-IN" sz="1000" i="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Aft>
                          <a:spcPts val="0"/>
                        </a:spcAft>
                      </a:pPr>
                      <a:r>
                        <a:rPr lang="en-US" sz="1100" kern="1200">
                          <a:effectLst/>
                        </a:rPr>
                        <a:t>UTC­2</a:t>
                      </a:r>
                      <a:endParaRPr lang="en-IN" sz="1000" i="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2576435576"/>
                  </a:ext>
                </a:extLst>
              </a:tr>
              <a:tr h="489844">
                <a:tc>
                  <a:txBody>
                    <a:bodyPr/>
                    <a:lstStyle/>
                    <a:p>
                      <a:pPr marL="64770" marR="69850" algn="just">
                        <a:lnSpc>
                          <a:spcPct val="150000"/>
                        </a:lnSpc>
                        <a:spcBef>
                          <a:spcPts val="15"/>
                        </a:spcBef>
                        <a:spcAft>
                          <a:spcPts val="0"/>
                        </a:spcAft>
                      </a:pPr>
                      <a:r>
                        <a:rPr lang="en-US" sz="1100" kern="1200">
                          <a:effectLst/>
                        </a:rPr>
                        <a:t>Name</a:t>
                      </a:r>
                      <a:r>
                        <a:rPr lang="en-US" sz="1100" kern="1200" spc="-15">
                          <a:effectLst/>
                        </a:rPr>
                        <a:t> </a:t>
                      </a:r>
                      <a:r>
                        <a:rPr lang="en-US" sz="1100" kern="1200">
                          <a:effectLst/>
                        </a:rPr>
                        <a:t>of</a:t>
                      </a:r>
                      <a:r>
                        <a:rPr lang="en-US" sz="1100" kern="1200" spc="-15">
                          <a:effectLst/>
                        </a:rPr>
                        <a:t> </a:t>
                      </a:r>
                      <a:r>
                        <a:rPr lang="en-US" sz="1100" kern="1200">
                          <a:effectLst/>
                        </a:rPr>
                        <a:t>Test:</a:t>
                      </a:r>
                      <a:r>
                        <a:rPr lang="en-US" sz="1100" kern="1200" spc="-10">
                          <a:effectLst/>
                        </a:rPr>
                        <a:t> </a:t>
                      </a:r>
                      <a:r>
                        <a:rPr lang="en-US" sz="1100" kern="1200">
                          <a:effectLst/>
                        </a:rPr>
                        <a:t>­</a:t>
                      </a:r>
                      <a:endParaRPr lang="en-IN" sz="1000" i="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R="69850">
                        <a:lnSpc>
                          <a:spcPct val="150000"/>
                        </a:lnSpc>
                      </a:pPr>
                      <a:r>
                        <a:rPr lang="en-US" sz="1100" kern="1200">
                          <a:effectLst/>
                        </a:rPr>
                        <a:t> Add user </a:t>
                      </a:r>
                      <a:endParaRPr lang="en-IN" sz="1000">
                        <a:effectLst/>
                      </a:endParaRPr>
                    </a:p>
                    <a:p>
                      <a:pPr marL="60960" marR="69850" algn="just">
                        <a:lnSpc>
                          <a:spcPct val="150000"/>
                        </a:lnSpc>
                        <a:spcBef>
                          <a:spcPts val="15"/>
                        </a:spcBef>
                        <a:spcAft>
                          <a:spcPts val="0"/>
                        </a:spcAft>
                      </a:pPr>
                      <a:r>
                        <a:rPr lang="en-US" sz="1100">
                          <a:effectLst/>
                        </a:rPr>
                        <a:t> </a:t>
                      </a:r>
                      <a:endParaRPr lang="en-IN" sz="1000" i="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1199047348"/>
                  </a:ext>
                </a:extLst>
              </a:tr>
              <a:tr h="489844">
                <a:tc>
                  <a:txBody>
                    <a:bodyPr/>
                    <a:lstStyle/>
                    <a:p>
                      <a:pPr marL="64770" marR="69850" algn="just">
                        <a:lnSpc>
                          <a:spcPct val="150000"/>
                        </a:lnSpc>
                        <a:spcAft>
                          <a:spcPts val="0"/>
                        </a:spcAft>
                      </a:pPr>
                      <a:r>
                        <a:rPr lang="en-US" sz="1100" kern="1200">
                          <a:effectLst/>
                        </a:rPr>
                        <a:t>Items</a:t>
                      </a:r>
                      <a:r>
                        <a:rPr lang="en-US" sz="1100" kern="1200" spc="-20">
                          <a:effectLst/>
                        </a:rPr>
                        <a:t> </a:t>
                      </a:r>
                      <a:r>
                        <a:rPr lang="en-US" sz="1100" kern="1200">
                          <a:effectLst/>
                        </a:rPr>
                        <a:t>being</a:t>
                      </a:r>
                      <a:r>
                        <a:rPr lang="en-US" sz="1100" kern="1200" spc="-20">
                          <a:effectLst/>
                        </a:rPr>
                        <a:t> </a:t>
                      </a:r>
                      <a:r>
                        <a:rPr lang="en-US" sz="1100" kern="1200">
                          <a:effectLst/>
                        </a:rPr>
                        <a:t>tested:</a:t>
                      </a:r>
                      <a:r>
                        <a:rPr lang="en-US" sz="1100" kern="1200" spc="-10">
                          <a:effectLst/>
                        </a:rPr>
                        <a:t> </a:t>
                      </a:r>
                      <a:r>
                        <a:rPr lang="en-US" sz="1100" kern="1200">
                          <a:effectLst/>
                        </a:rPr>
                        <a:t>­</a:t>
                      </a:r>
                      <a:endParaRPr lang="en-IN" sz="1000" i="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nSpc>
                          <a:spcPct val="150000"/>
                        </a:lnSpc>
                        <a:spcAft>
                          <a:spcPts val="0"/>
                        </a:spcAft>
                      </a:pPr>
                      <a:r>
                        <a:rPr lang="en-US" sz="1100" kern="1200" dirty="0">
                          <a:effectLst/>
                        </a:rPr>
                        <a:t>Verify user details added with face image</a:t>
                      </a:r>
                      <a:endParaRPr lang="en-IN" sz="1000" dirty="0">
                        <a:effectLst/>
                      </a:endParaRPr>
                    </a:p>
                    <a:p>
                      <a:pPr marL="60960" marR="69850" algn="just">
                        <a:lnSpc>
                          <a:spcPct val="150000"/>
                        </a:lnSpc>
                        <a:spcAft>
                          <a:spcPts val="0"/>
                        </a:spcAft>
                      </a:pPr>
                      <a:r>
                        <a:rPr lang="en-US" sz="1100" dirty="0">
                          <a:effectLst/>
                        </a:rPr>
                        <a:t> </a:t>
                      </a:r>
                      <a:endParaRPr lang="en-IN" sz="1000" i="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1019750631"/>
                  </a:ext>
                </a:extLst>
              </a:tr>
              <a:tr h="657990">
                <a:tc>
                  <a:txBody>
                    <a:bodyPr/>
                    <a:lstStyle/>
                    <a:p>
                      <a:pPr marR="73025" algn="just">
                        <a:lnSpc>
                          <a:spcPct val="150000"/>
                        </a:lnSpc>
                        <a:spcBef>
                          <a:spcPts val="15"/>
                        </a:spcBef>
                      </a:pPr>
                      <a:r>
                        <a:rPr lang="en-US" sz="1000" kern="1200">
                          <a:effectLst/>
                        </a:rPr>
                        <a:t> </a:t>
                      </a:r>
                      <a:endParaRPr lang="en-IN" sz="1000">
                        <a:effectLst/>
                      </a:endParaRPr>
                    </a:p>
                    <a:p>
                      <a:pPr marL="64770" marR="69850" algn="just">
                        <a:lnSpc>
                          <a:spcPct val="150000"/>
                        </a:lnSpc>
                        <a:spcBef>
                          <a:spcPts val="5"/>
                        </a:spcBef>
                        <a:spcAft>
                          <a:spcPts val="0"/>
                        </a:spcAft>
                      </a:pPr>
                      <a:r>
                        <a:rPr lang="en-US" sz="1100" kern="1200">
                          <a:effectLst/>
                        </a:rPr>
                        <a:t>Sample</a:t>
                      </a:r>
                      <a:r>
                        <a:rPr lang="en-US" sz="1100" kern="1200" spc="-30">
                          <a:effectLst/>
                        </a:rPr>
                        <a:t> </a:t>
                      </a:r>
                      <a:r>
                        <a:rPr lang="en-US" sz="1100" kern="1200">
                          <a:effectLst/>
                        </a:rPr>
                        <a:t>Input:</a:t>
                      </a:r>
                      <a:r>
                        <a:rPr lang="en-US" sz="1100" kern="1200" spc="-25">
                          <a:effectLst/>
                        </a:rPr>
                        <a:t> </a:t>
                      </a:r>
                      <a:r>
                        <a:rPr lang="en-US" sz="1100" kern="1200">
                          <a:effectLst/>
                        </a:rPr>
                        <a:t>­</a:t>
                      </a:r>
                      <a:endParaRPr lang="en-IN" sz="1000" i="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Bef>
                          <a:spcPts val="60"/>
                        </a:spcBef>
                        <a:spcAft>
                          <a:spcPts val="0"/>
                        </a:spcAft>
                      </a:pPr>
                      <a:r>
                        <a:rPr lang="en-IN" sz="1100" kern="1200" dirty="0">
                          <a:effectLst/>
                        </a:rPr>
                        <a:t>face image , user details </a:t>
                      </a:r>
                      <a:endParaRPr lang="en-IN" sz="1000" i="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3772823133"/>
                  </a:ext>
                </a:extLst>
              </a:tr>
              <a:tr h="750386">
                <a:tc>
                  <a:txBody>
                    <a:bodyPr/>
                    <a:lstStyle/>
                    <a:p>
                      <a:pPr marL="64770" marR="69850" algn="just">
                        <a:lnSpc>
                          <a:spcPct val="150000"/>
                        </a:lnSpc>
                        <a:spcBef>
                          <a:spcPts val="995"/>
                        </a:spcBef>
                        <a:spcAft>
                          <a:spcPts val="0"/>
                        </a:spcAft>
                      </a:pPr>
                      <a:r>
                        <a:rPr lang="en-US" sz="1100" kern="1200">
                          <a:effectLst/>
                        </a:rPr>
                        <a:t>Expected</a:t>
                      </a:r>
                      <a:r>
                        <a:rPr lang="en-US" sz="1100" kern="1200" spc="-25">
                          <a:effectLst/>
                        </a:rPr>
                        <a:t> </a:t>
                      </a:r>
                      <a:r>
                        <a:rPr lang="en-US" sz="1100" kern="1200">
                          <a:effectLst/>
                        </a:rPr>
                        <a:t>output:</a:t>
                      </a:r>
                      <a:r>
                        <a:rPr lang="en-US" sz="1100" kern="1200" spc="-20">
                          <a:effectLst/>
                        </a:rPr>
                        <a:t> </a:t>
                      </a:r>
                      <a:r>
                        <a:rPr lang="en-US" sz="1100" kern="1200">
                          <a:effectLst/>
                        </a:rPr>
                        <a:t>­</a:t>
                      </a:r>
                      <a:endParaRPr lang="en-IN" sz="1000" i="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nSpc>
                          <a:spcPct val="150000"/>
                        </a:lnSpc>
                        <a:spcAft>
                          <a:spcPts val="0"/>
                        </a:spcAft>
                      </a:pPr>
                      <a:r>
                        <a:rPr lang="en-US" sz="1100" kern="1200" dirty="0">
                          <a:effectLst/>
                        </a:rPr>
                        <a:t>Details stored in database and face image data extracted</a:t>
                      </a:r>
                      <a:endParaRPr lang="en-IN" sz="1000" dirty="0">
                        <a:effectLst/>
                      </a:endParaRPr>
                    </a:p>
                    <a:p>
                      <a:pPr marL="60960" marR="69850" algn="just">
                        <a:lnSpc>
                          <a:spcPct val="150000"/>
                        </a:lnSpc>
                        <a:spcAft>
                          <a:spcPts val="0"/>
                        </a:spcAft>
                      </a:pPr>
                      <a:r>
                        <a:rPr lang="en-US" sz="1100" dirty="0">
                          <a:effectLst/>
                        </a:rPr>
                        <a:t> </a:t>
                      </a:r>
                      <a:endParaRPr lang="en-IN" sz="1000" i="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190995832"/>
                  </a:ext>
                </a:extLst>
              </a:tr>
              <a:tr h="750386">
                <a:tc>
                  <a:txBody>
                    <a:bodyPr/>
                    <a:lstStyle/>
                    <a:p>
                      <a:pPr marL="64770" marR="69850" algn="just">
                        <a:lnSpc>
                          <a:spcPct val="150000"/>
                        </a:lnSpc>
                        <a:spcBef>
                          <a:spcPts val="230"/>
                        </a:spcBef>
                        <a:spcAft>
                          <a:spcPts val="0"/>
                        </a:spcAft>
                      </a:pPr>
                      <a:r>
                        <a:rPr lang="en-US" sz="1100" kern="1200">
                          <a:effectLst/>
                        </a:rPr>
                        <a:t>Actual</a:t>
                      </a:r>
                      <a:r>
                        <a:rPr lang="en-US" sz="1100" kern="1200" spc="-20">
                          <a:effectLst/>
                        </a:rPr>
                        <a:t> </a:t>
                      </a:r>
                      <a:r>
                        <a:rPr lang="en-US" sz="1100" kern="1200">
                          <a:effectLst/>
                        </a:rPr>
                        <a:t>output:</a:t>
                      </a:r>
                      <a:r>
                        <a:rPr lang="en-US" sz="1100" kern="1200" spc="-20">
                          <a:effectLst/>
                        </a:rPr>
                        <a:t> </a:t>
                      </a:r>
                      <a:r>
                        <a:rPr lang="en-US" sz="1100" kern="1200">
                          <a:effectLst/>
                        </a:rPr>
                        <a:t>­</a:t>
                      </a:r>
                      <a:endParaRPr lang="en-IN" sz="1000" i="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nSpc>
                          <a:spcPct val="150000"/>
                        </a:lnSpc>
                        <a:spcAft>
                          <a:spcPts val="0"/>
                        </a:spcAft>
                      </a:pPr>
                      <a:r>
                        <a:rPr lang="en-US" sz="1100" kern="1200" dirty="0">
                          <a:effectLst/>
                        </a:rPr>
                        <a:t>face image stored in </a:t>
                      </a:r>
                      <a:r>
                        <a:rPr lang="en-US" sz="1100" kern="1200" dirty="0" err="1">
                          <a:effectLst/>
                        </a:rPr>
                        <a:t>db</a:t>
                      </a:r>
                      <a:r>
                        <a:rPr lang="en-US" sz="1100" kern="1200" dirty="0">
                          <a:effectLst/>
                        </a:rPr>
                        <a:t> and user details view by admin</a:t>
                      </a:r>
                      <a:endParaRPr lang="en-IN" sz="1000" dirty="0">
                        <a:effectLst/>
                      </a:endParaRPr>
                    </a:p>
                    <a:p>
                      <a:pPr marL="60960" marR="69850" algn="just">
                        <a:lnSpc>
                          <a:spcPct val="150000"/>
                        </a:lnSpc>
                        <a:spcAft>
                          <a:spcPts val="0"/>
                        </a:spcAft>
                      </a:pPr>
                      <a:r>
                        <a:rPr lang="en-US" sz="1100" dirty="0">
                          <a:effectLst/>
                        </a:rPr>
                        <a:t> </a:t>
                      </a:r>
                      <a:endParaRPr lang="en-IN" sz="1000" i="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2267566202"/>
                  </a:ext>
                </a:extLst>
              </a:tr>
              <a:tr h="489844">
                <a:tc>
                  <a:txBody>
                    <a:bodyPr/>
                    <a:lstStyle/>
                    <a:p>
                      <a:pPr marL="64770" marR="69850" algn="just">
                        <a:lnSpc>
                          <a:spcPct val="150000"/>
                        </a:lnSpc>
                        <a:spcAft>
                          <a:spcPts val="0"/>
                        </a:spcAft>
                      </a:pPr>
                      <a:r>
                        <a:rPr lang="en-US" sz="1100" kern="1200">
                          <a:effectLst/>
                        </a:rPr>
                        <a:t>Remarks:</a:t>
                      </a:r>
                      <a:r>
                        <a:rPr lang="en-US" sz="1100" kern="1200" spc="-25">
                          <a:effectLst/>
                        </a:rPr>
                        <a:t> </a:t>
                      </a:r>
                      <a:r>
                        <a:rPr lang="en-US" sz="1100" kern="1200">
                          <a:effectLst/>
                        </a:rPr>
                        <a:t>­</a:t>
                      </a:r>
                      <a:endParaRPr lang="en-IN" sz="1000" i="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nSpc>
                          <a:spcPct val="150000"/>
                        </a:lnSpc>
                        <a:spcAft>
                          <a:spcPts val="0"/>
                        </a:spcAft>
                      </a:pPr>
                      <a:r>
                        <a:rPr lang="en-US" sz="1100" kern="1200" dirty="0">
                          <a:effectLst/>
                        </a:rPr>
                        <a:t>pass</a:t>
                      </a:r>
                      <a:endParaRPr lang="en-IN" sz="1000" dirty="0">
                        <a:effectLst/>
                      </a:endParaRPr>
                    </a:p>
                    <a:p>
                      <a:pPr marL="60960" marR="69850" algn="just">
                        <a:lnSpc>
                          <a:spcPct val="150000"/>
                        </a:lnSpc>
                        <a:spcAft>
                          <a:spcPts val="0"/>
                        </a:spcAft>
                      </a:pPr>
                      <a:r>
                        <a:rPr lang="en-US" sz="1100" dirty="0">
                          <a:effectLst/>
                        </a:rPr>
                        <a:t> </a:t>
                      </a:r>
                      <a:endParaRPr lang="en-IN" sz="1000" i="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316317516"/>
                  </a:ext>
                </a:extLst>
              </a:tr>
            </a:tbl>
          </a:graphicData>
        </a:graphic>
      </p:graphicFrame>
    </p:spTree>
    <p:extLst>
      <p:ext uri="{BB962C8B-B14F-4D97-AF65-F5344CB8AC3E}">
        <p14:creationId xmlns:p14="http://schemas.microsoft.com/office/powerpoint/2010/main" val="1926299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2864-BF63-4547-AC31-B73C8A0398B2}"/>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7A5BA9B7-735D-24B1-F9C2-5E0FC835E9B7}"/>
              </a:ext>
            </a:extLst>
          </p:cNvPr>
          <p:cNvGraphicFramePr>
            <a:graphicFrameLocks noGrp="1"/>
          </p:cNvGraphicFramePr>
          <p:nvPr>
            <p:ph idx="1"/>
            <p:extLst>
              <p:ext uri="{D42A27DB-BD31-4B8C-83A1-F6EECF244321}">
                <p14:modId xmlns:p14="http://schemas.microsoft.com/office/powerpoint/2010/main" val="1294784983"/>
              </p:ext>
            </p:extLst>
          </p:nvPr>
        </p:nvGraphicFramePr>
        <p:xfrm>
          <a:off x="3893820" y="2084494"/>
          <a:ext cx="4404360" cy="3230898"/>
        </p:xfrm>
        <a:graphic>
          <a:graphicData uri="http://schemas.openxmlformats.org/drawingml/2006/table">
            <a:tbl>
              <a:tblPr firstRow="1" firstCol="1" lastRow="1" lastCol="1" bandRow="1" bandCol="1">
                <a:tableStyleId>{5C22544A-7EE6-4342-B048-85BDC9FD1C3A}</a:tableStyleId>
              </a:tblPr>
              <a:tblGrid>
                <a:gridCol w="1083447">
                  <a:extLst>
                    <a:ext uri="{9D8B030D-6E8A-4147-A177-3AD203B41FA5}">
                      <a16:colId xmlns:a16="http://schemas.microsoft.com/office/drawing/2014/main" val="3391856800"/>
                    </a:ext>
                  </a:extLst>
                </a:gridCol>
                <a:gridCol w="3320913">
                  <a:extLst>
                    <a:ext uri="{9D8B030D-6E8A-4147-A177-3AD203B41FA5}">
                      <a16:colId xmlns:a16="http://schemas.microsoft.com/office/drawing/2014/main" val="2155432124"/>
                    </a:ext>
                  </a:extLst>
                </a:gridCol>
              </a:tblGrid>
              <a:tr h="412750">
                <a:tc>
                  <a:txBody>
                    <a:bodyPr/>
                    <a:lstStyle/>
                    <a:p>
                      <a:pPr marL="64770" marR="69850" algn="just">
                        <a:lnSpc>
                          <a:spcPct val="150000"/>
                        </a:lnSpc>
                        <a:spcBef>
                          <a:spcPts val="15"/>
                        </a:spcBef>
                        <a:spcAft>
                          <a:spcPts val="0"/>
                        </a:spcAft>
                      </a:pPr>
                      <a:r>
                        <a:rPr lang="en-US" sz="1200" kern="1200">
                          <a:effectLst/>
                        </a:rPr>
                        <a:t>Sl</a:t>
                      </a:r>
                      <a:r>
                        <a:rPr lang="en-US" sz="1200" kern="1200" spc="-10">
                          <a:effectLst/>
                        </a:rPr>
                        <a:t> </a:t>
                      </a:r>
                      <a:r>
                        <a:rPr lang="en-US" sz="1200" kern="1200">
                          <a:effectLst/>
                        </a:rPr>
                        <a:t>#</a:t>
                      </a:r>
                      <a:r>
                        <a:rPr lang="en-US" sz="1200" kern="1200" spc="-5">
                          <a:effectLst/>
                        </a:rPr>
                        <a:t> </a:t>
                      </a:r>
                      <a:r>
                        <a:rPr lang="en-US" sz="1200" kern="1200">
                          <a:effectLst/>
                        </a:rPr>
                        <a:t>Test</a:t>
                      </a:r>
                      <a:r>
                        <a:rPr lang="en-US" sz="1200" kern="1200" spc="-5">
                          <a:effectLst/>
                        </a:rPr>
                        <a:t> </a:t>
                      </a:r>
                      <a:r>
                        <a:rPr lang="en-US" sz="1200" kern="1200">
                          <a:effectLst/>
                        </a:rPr>
                        <a:t>Case</a:t>
                      </a:r>
                      <a:r>
                        <a:rPr lang="en-US" sz="1200" kern="1200" spc="-5">
                          <a:effectLst/>
                        </a:rPr>
                        <a:t> </a:t>
                      </a:r>
                      <a:r>
                        <a:rPr lang="en-US" sz="1200" kern="1200">
                          <a:effectLst/>
                        </a:rPr>
                        <a:t>:</a:t>
                      </a:r>
                      <a:r>
                        <a:rPr lang="en-US" sz="1200" kern="1200" spc="-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Bef>
                          <a:spcPts val="15"/>
                        </a:spcBef>
                        <a:spcAft>
                          <a:spcPts val="0"/>
                        </a:spcAft>
                      </a:pPr>
                      <a:r>
                        <a:rPr lang="en-US" sz="1200" kern="1200">
                          <a:effectLst/>
                        </a:rPr>
                        <a:t>ITC­1</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4254540303"/>
                  </a:ext>
                </a:extLst>
              </a:tr>
              <a:tr h="404576">
                <a:tc>
                  <a:txBody>
                    <a:bodyPr/>
                    <a:lstStyle/>
                    <a:p>
                      <a:pPr marL="64770" marR="69850" algn="just">
                        <a:lnSpc>
                          <a:spcPct val="150000"/>
                        </a:lnSpc>
                        <a:spcAft>
                          <a:spcPts val="0"/>
                        </a:spcAft>
                      </a:pPr>
                      <a:r>
                        <a:rPr lang="en-US" sz="1200" kern="1200">
                          <a:effectLst/>
                        </a:rPr>
                        <a:t>Name</a:t>
                      </a:r>
                      <a:r>
                        <a:rPr lang="en-US" sz="1200" kern="1200" spc="-15">
                          <a:effectLst/>
                        </a:rPr>
                        <a:t> </a:t>
                      </a:r>
                      <a:r>
                        <a:rPr lang="en-US" sz="1200" kern="1200">
                          <a:effectLst/>
                        </a:rPr>
                        <a:t>of</a:t>
                      </a:r>
                      <a:r>
                        <a:rPr lang="en-US" sz="1200" kern="1200" spc="-15">
                          <a:effectLst/>
                        </a:rPr>
                        <a:t> </a:t>
                      </a:r>
                      <a:r>
                        <a:rPr lang="en-US" sz="1200" kern="1200">
                          <a:effectLst/>
                        </a:rPr>
                        <a:t>Test:</a:t>
                      </a:r>
                      <a:r>
                        <a:rPr lang="en-US" sz="1200" kern="1200" spc="-1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Aft>
                          <a:spcPts val="0"/>
                        </a:spcAft>
                      </a:pPr>
                      <a:r>
                        <a:rPr lang="en-US" sz="1200" kern="1200">
                          <a:effectLst/>
                        </a:rPr>
                        <a:t>User login</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642685783"/>
                  </a:ext>
                </a:extLst>
              </a:tr>
              <a:tr h="415925">
                <a:tc>
                  <a:txBody>
                    <a:bodyPr/>
                    <a:lstStyle/>
                    <a:p>
                      <a:pPr marL="64770" marR="69850" algn="just">
                        <a:lnSpc>
                          <a:spcPct val="150000"/>
                        </a:lnSpc>
                        <a:spcAft>
                          <a:spcPts val="0"/>
                        </a:spcAft>
                      </a:pPr>
                      <a:r>
                        <a:rPr lang="en-US" sz="1200" kern="1200">
                          <a:effectLst/>
                        </a:rPr>
                        <a:t>Item</a:t>
                      </a:r>
                      <a:r>
                        <a:rPr lang="en-US" sz="1200" kern="1200" spc="-20">
                          <a:effectLst/>
                        </a:rPr>
                        <a:t> </a:t>
                      </a:r>
                      <a:r>
                        <a:rPr lang="en-US" sz="1200" kern="1200">
                          <a:effectLst/>
                        </a:rPr>
                        <a:t>being</a:t>
                      </a:r>
                      <a:r>
                        <a:rPr lang="en-US" sz="1200" kern="1200" spc="-20">
                          <a:effectLst/>
                        </a:rPr>
                        <a:t> </a:t>
                      </a:r>
                      <a:r>
                        <a:rPr lang="en-US" sz="1200" kern="1200">
                          <a:effectLst/>
                        </a:rPr>
                        <a:t>tested:</a:t>
                      </a:r>
                      <a:r>
                        <a:rPr lang="en-US" sz="1200" kern="1200" spc="-1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Aft>
                          <a:spcPts val="0"/>
                        </a:spcAft>
                      </a:pPr>
                      <a:r>
                        <a:rPr lang="en-US" sz="1200" kern="1200" dirty="0">
                          <a:effectLst/>
                        </a:rPr>
                        <a:t>Login with face verify </a:t>
                      </a:r>
                      <a:endParaRPr lang="en-IN" sz="1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4034468928"/>
                  </a:ext>
                </a:extLst>
              </a:tr>
              <a:tr h="415290">
                <a:tc>
                  <a:txBody>
                    <a:bodyPr/>
                    <a:lstStyle/>
                    <a:p>
                      <a:pPr marL="64770" marR="69850" algn="just">
                        <a:lnSpc>
                          <a:spcPct val="150000"/>
                        </a:lnSpc>
                        <a:spcBef>
                          <a:spcPts val="15"/>
                        </a:spcBef>
                        <a:spcAft>
                          <a:spcPts val="0"/>
                        </a:spcAft>
                      </a:pPr>
                      <a:r>
                        <a:rPr lang="en-US" sz="1200" kern="1200">
                          <a:effectLst/>
                        </a:rPr>
                        <a:t>Sample</a:t>
                      </a:r>
                      <a:r>
                        <a:rPr lang="en-US" sz="1200" kern="1200" spc="-30">
                          <a:effectLst/>
                        </a:rPr>
                        <a:t> </a:t>
                      </a:r>
                      <a:r>
                        <a:rPr lang="en-US" sz="1200" kern="1200">
                          <a:effectLst/>
                        </a:rPr>
                        <a:t>Input:</a:t>
                      </a:r>
                      <a:r>
                        <a:rPr lang="en-US" sz="1200" kern="1200" spc="-2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Bef>
                          <a:spcPts val="15"/>
                        </a:spcBef>
                        <a:spcAft>
                          <a:spcPts val="0"/>
                        </a:spcAft>
                      </a:pPr>
                      <a:r>
                        <a:rPr lang="en-US" sz="1200" kern="1200" dirty="0">
                          <a:effectLst/>
                        </a:rPr>
                        <a:t>face image and user name and password </a:t>
                      </a:r>
                      <a:endParaRPr lang="en-IN" sz="1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2061238166"/>
                  </a:ext>
                </a:extLst>
              </a:tr>
              <a:tr h="537845">
                <a:tc>
                  <a:txBody>
                    <a:bodyPr/>
                    <a:lstStyle/>
                    <a:p>
                      <a:pPr marL="64770" marR="69850" algn="just">
                        <a:lnSpc>
                          <a:spcPct val="150000"/>
                        </a:lnSpc>
                        <a:spcBef>
                          <a:spcPts val="495"/>
                        </a:spcBef>
                        <a:spcAft>
                          <a:spcPts val="0"/>
                        </a:spcAft>
                      </a:pPr>
                      <a:r>
                        <a:rPr lang="en-US" sz="1200" kern="1200">
                          <a:effectLst/>
                        </a:rPr>
                        <a:t>Expected</a:t>
                      </a:r>
                      <a:r>
                        <a:rPr lang="en-US" sz="1200" kern="1200" spc="-25">
                          <a:effectLst/>
                        </a:rPr>
                        <a:t> </a:t>
                      </a:r>
                      <a:r>
                        <a:rPr lang="en-US" sz="1200" kern="1200">
                          <a:effectLst/>
                        </a:rPr>
                        <a:t>output:</a:t>
                      </a:r>
                      <a:r>
                        <a:rPr lang="en-US" sz="1200" kern="1200" spc="-2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Bef>
                          <a:spcPts val="15"/>
                        </a:spcBef>
                        <a:spcAft>
                          <a:spcPts val="0"/>
                        </a:spcAft>
                      </a:pPr>
                      <a:r>
                        <a:rPr lang="en-US" sz="1200" kern="1200" dirty="0">
                          <a:effectLst/>
                        </a:rPr>
                        <a:t>If images are same login verify block chain</a:t>
                      </a:r>
                      <a:endParaRPr lang="en-IN" sz="1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222416664"/>
                  </a:ext>
                </a:extLst>
              </a:tr>
              <a:tr h="521970">
                <a:tc>
                  <a:txBody>
                    <a:bodyPr/>
                    <a:lstStyle/>
                    <a:p>
                      <a:pPr marL="64770" marR="69850" algn="just">
                        <a:lnSpc>
                          <a:spcPct val="150000"/>
                        </a:lnSpc>
                        <a:spcBef>
                          <a:spcPts val="445"/>
                        </a:spcBef>
                        <a:spcAft>
                          <a:spcPts val="0"/>
                        </a:spcAft>
                      </a:pPr>
                      <a:r>
                        <a:rPr lang="en-US" sz="1200" kern="1200">
                          <a:effectLst/>
                        </a:rPr>
                        <a:t>Actual</a:t>
                      </a:r>
                      <a:r>
                        <a:rPr lang="en-US" sz="1200" kern="1200" spc="-20">
                          <a:effectLst/>
                        </a:rPr>
                        <a:t> </a:t>
                      </a:r>
                      <a:r>
                        <a:rPr lang="en-US" sz="1200" kern="1200">
                          <a:effectLst/>
                        </a:rPr>
                        <a:t>output:</a:t>
                      </a:r>
                      <a:r>
                        <a:rPr lang="en-US" sz="1200" kern="1200" spc="-2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Bef>
                          <a:spcPts val="15"/>
                        </a:spcBef>
                        <a:spcAft>
                          <a:spcPts val="0"/>
                        </a:spcAft>
                      </a:pPr>
                      <a:r>
                        <a:rPr lang="en-US" sz="1200" kern="1200" dirty="0">
                          <a:effectLst/>
                        </a:rPr>
                        <a:t>block chain verified  </a:t>
                      </a:r>
                      <a:endParaRPr lang="en-IN" sz="1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2741719844"/>
                  </a:ext>
                </a:extLst>
              </a:tr>
              <a:tr h="419100">
                <a:tc>
                  <a:txBody>
                    <a:bodyPr/>
                    <a:lstStyle/>
                    <a:p>
                      <a:pPr marL="64770" marR="69850" algn="just">
                        <a:lnSpc>
                          <a:spcPct val="150000"/>
                        </a:lnSpc>
                        <a:spcAft>
                          <a:spcPts val="0"/>
                        </a:spcAft>
                      </a:pPr>
                      <a:r>
                        <a:rPr lang="en-US" sz="1200" kern="1200">
                          <a:effectLst/>
                        </a:rPr>
                        <a:t>Remarks:</a:t>
                      </a:r>
                      <a:r>
                        <a:rPr lang="en-US" sz="1200" kern="1200" spc="-2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Aft>
                          <a:spcPts val="0"/>
                        </a:spcAft>
                      </a:pPr>
                      <a:r>
                        <a:rPr lang="en-US" sz="1200" kern="1200" dirty="0">
                          <a:effectLst/>
                        </a:rPr>
                        <a:t>Pass.</a:t>
                      </a:r>
                      <a:endParaRPr lang="en-IN" sz="1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2518653703"/>
                  </a:ext>
                </a:extLst>
              </a:tr>
            </a:tbl>
          </a:graphicData>
        </a:graphic>
      </p:graphicFrame>
    </p:spTree>
    <p:extLst>
      <p:ext uri="{BB962C8B-B14F-4D97-AF65-F5344CB8AC3E}">
        <p14:creationId xmlns:p14="http://schemas.microsoft.com/office/powerpoint/2010/main" val="911423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127E-923D-C1C7-7C54-3D82B44CC385}"/>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REFERENCES</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58154A27-FBF6-6747-2397-BA4E109E1FA8}"/>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[1] N. </a:t>
            </a:r>
            <a:r>
              <a:rPr lang="en-US" sz="1800" dirty="0" err="1">
                <a:effectLst/>
                <a:latin typeface="Times New Roman" panose="02020603050405020304" pitchFamily="18" charset="0"/>
                <a:ea typeface="Times New Roman" panose="02020603050405020304" pitchFamily="18" charset="0"/>
              </a:rPr>
              <a:t>Kshetri</a:t>
            </a:r>
            <a:r>
              <a:rPr lang="en-US" sz="1800" dirty="0">
                <a:effectLst/>
                <a:latin typeface="Times New Roman" panose="02020603050405020304" pitchFamily="18" charset="0"/>
                <a:ea typeface="Times New Roman" panose="02020603050405020304" pitchFamily="18" charset="0"/>
              </a:rPr>
              <a:t> and J. </a:t>
            </a:r>
            <a:r>
              <a:rPr lang="en-US" sz="1800" dirty="0" err="1">
                <a:effectLst/>
                <a:latin typeface="Times New Roman" panose="02020603050405020304" pitchFamily="18" charset="0"/>
                <a:ea typeface="Times New Roman" panose="02020603050405020304" pitchFamily="18" charset="0"/>
              </a:rPr>
              <a:t>Voas</a:t>
            </a:r>
            <a:r>
              <a:rPr lang="en-US" sz="1800" dirty="0">
                <a:effectLst/>
                <a:latin typeface="Times New Roman" panose="02020603050405020304" pitchFamily="18" charset="0"/>
                <a:ea typeface="Times New Roman" panose="02020603050405020304" pitchFamily="18" charset="0"/>
              </a:rPr>
              <a:t>, “Blockchain-Enabled E-</a:t>
            </a:r>
            <a:r>
              <a:rPr lang="en-US" sz="1800" dirty="0" err="1">
                <a:effectLst/>
                <a:latin typeface="Times New Roman" panose="02020603050405020304" pitchFamily="18" charset="0"/>
                <a:ea typeface="Times New Roman" panose="02020603050405020304" pitchFamily="18" charset="0"/>
              </a:rPr>
              <a:t>Voting,”IEEE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Software,vol</a:t>
            </a:r>
            <a:r>
              <a:rPr lang="en-US" sz="1800" dirty="0">
                <a:effectLst/>
                <a:latin typeface="Times New Roman" panose="02020603050405020304" pitchFamily="18" charset="0"/>
                <a:ea typeface="Times New Roman" panose="02020603050405020304" pitchFamily="18" charset="0"/>
              </a:rPr>
              <a:t>. 35, pp. 95-99, </a:t>
            </a:r>
            <a:r>
              <a:rPr lang="en-US" sz="1800" dirty="0" err="1">
                <a:effectLst/>
                <a:latin typeface="Times New Roman" panose="02020603050405020304" pitchFamily="18" charset="0"/>
                <a:ea typeface="Times New Roman" panose="02020603050405020304" pitchFamily="18" charset="0"/>
              </a:rPr>
              <a:t>jul</a:t>
            </a:r>
            <a:r>
              <a:rPr lang="en-US" sz="1800" dirty="0">
                <a:effectLst/>
                <a:latin typeface="Times New Roman" panose="02020603050405020304" pitchFamily="18" charset="0"/>
                <a:ea typeface="Times New Roman" panose="02020603050405020304" pitchFamily="18" charset="0"/>
              </a:rPr>
              <a:t> 2018.</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[2] M. Pawlak, J. </a:t>
            </a:r>
            <a:r>
              <a:rPr lang="en-US" sz="1800" dirty="0" err="1">
                <a:effectLst/>
                <a:latin typeface="Times New Roman" panose="02020603050405020304" pitchFamily="18" charset="0"/>
                <a:ea typeface="Times New Roman" panose="02020603050405020304" pitchFamily="18" charset="0"/>
              </a:rPr>
              <a:t>Guziur</a:t>
            </a:r>
            <a:r>
              <a:rPr lang="en-US" sz="1800" dirty="0">
                <a:effectLst/>
                <a:latin typeface="Times New Roman" panose="02020603050405020304" pitchFamily="18" charset="0"/>
                <a:ea typeface="Times New Roman" panose="02020603050405020304" pitchFamily="18" charset="0"/>
              </a:rPr>
              <a:t>, and A. </a:t>
            </a:r>
            <a:r>
              <a:rPr lang="en-US" sz="1800" dirty="0" err="1">
                <a:effectLst/>
                <a:latin typeface="Times New Roman" panose="02020603050405020304" pitchFamily="18" charset="0"/>
                <a:ea typeface="Times New Roman" panose="02020603050405020304" pitchFamily="18" charset="0"/>
              </a:rPr>
              <a:t>Poniszewska</a:t>
            </a:r>
            <a:r>
              <a:rPr lang="en-US" sz="1800" dirty="0">
                <a:effectLst/>
                <a:latin typeface="Times New Roman" panose="02020603050405020304" pitchFamily="18" charset="0"/>
                <a:ea typeface="Times New Roman" panose="02020603050405020304" pitchFamily="18" charset="0"/>
              </a:rPr>
              <a:t>-Mara </a:t>
            </a:r>
            <a:r>
              <a:rPr lang="en-US" sz="1800" dirty="0" err="1">
                <a:effectLst/>
                <a:latin typeface="Times New Roman" panose="02020603050405020304" pitchFamily="18" charset="0"/>
                <a:ea typeface="Times New Roman" panose="02020603050405020304" pitchFamily="18" charset="0"/>
              </a:rPr>
              <a:t>nda</a:t>
            </a:r>
            <a:r>
              <a:rPr lang="en-US" sz="1800" dirty="0">
                <a:effectLst/>
                <a:latin typeface="Times New Roman" panose="02020603050405020304" pitchFamily="18" charset="0"/>
                <a:ea typeface="Times New Roman" panose="02020603050405020304" pitchFamily="18" charset="0"/>
              </a:rPr>
              <a:t>, “Voting </a:t>
            </a:r>
            <a:r>
              <a:rPr lang="en-US" sz="1800" dirty="0" err="1">
                <a:effectLst/>
                <a:latin typeface="Times New Roman" panose="02020603050405020304" pitchFamily="18" charset="0"/>
                <a:ea typeface="Times New Roman" panose="02020603050405020304" pitchFamily="18" charset="0"/>
              </a:rPr>
              <a:t>Processwith</a:t>
            </a:r>
            <a:r>
              <a:rPr lang="en-US" sz="1800" dirty="0">
                <a:effectLst/>
                <a:latin typeface="Times New Roman" panose="02020603050405020304" pitchFamily="18" charset="0"/>
                <a:ea typeface="Times New Roman" panose="02020603050405020304" pitchFamily="18" charset="0"/>
              </a:rPr>
              <a:t> Blockchain Technology: Auditable Blockchain Voting System,” </a:t>
            </a:r>
            <a:r>
              <a:rPr lang="en-US" sz="1800" dirty="0" err="1">
                <a:effectLst/>
                <a:latin typeface="Times New Roman" panose="02020603050405020304" pitchFamily="18" charset="0"/>
                <a:ea typeface="Times New Roman" panose="02020603050405020304" pitchFamily="18" charset="0"/>
              </a:rPr>
              <a:t>inLecture</a:t>
            </a:r>
            <a:r>
              <a:rPr lang="en-US" sz="1800" dirty="0">
                <a:effectLst/>
                <a:latin typeface="Times New Roman" panose="02020603050405020304" pitchFamily="18" charset="0"/>
                <a:ea typeface="Times New Roman" panose="02020603050405020304" pitchFamily="18" charset="0"/>
              </a:rPr>
              <a:t> Notes on Data Engineering and Communications </a:t>
            </a:r>
            <a:r>
              <a:rPr lang="en-US" sz="1800" dirty="0" err="1">
                <a:effectLst/>
                <a:latin typeface="Times New Roman" panose="02020603050405020304" pitchFamily="18" charset="0"/>
                <a:ea typeface="Times New Roman" panose="02020603050405020304" pitchFamily="18" charset="0"/>
              </a:rPr>
              <a:t>Technologies,pp</a:t>
            </a:r>
            <a:r>
              <a:rPr lang="en-US" sz="1800" dirty="0">
                <a:effectLst/>
                <a:latin typeface="Times New Roman" panose="02020603050405020304" pitchFamily="18" charset="0"/>
                <a:ea typeface="Times New Roman" panose="02020603050405020304" pitchFamily="18" charset="0"/>
              </a:rPr>
              <a:t>. 233-244, Springer, Cham, 2019.</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[3] B. Singhal, G. </a:t>
            </a:r>
            <a:r>
              <a:rPr lang="en-US" sz="1800" dirty="0" err="1">
                <a:effectLst/>
                <a:latin typeface="Times New Roman" panose="02020603050405020304" pitchFamily="18" charset="0"/>
                <a:ea typeface="Times New Roman" panose="02020603050405020304" pitchFamily="18" charset="0"/>
              </a:rPr>
              <a:t>Dhameja</a:t>
            </a:r>
            <a:r>
              <a:rPr lang="en-US" sz="1800" dirty="0">
                <a:effectLst/>
                <a:latin typeface="Times New Roman" panose="02020603050405020304" pitchFamily="18" charset="0"/>
                <a:ea typeface="Times New Roman" panose="02020603050405020304" pitchFamily="18" charset="0"/>
              </a:rPr>
              <a:t>, and P. S. Panda, “How Blockchain Works,” </a:t>
            </a:r>
            <a:r>
              <a:rPr lang="en-US" sz="1800" dirty="0" err="1">
                <a:effectLst/>
                <a:latin typeface="Times New Roman" panose="02020603050405020304" pitchFamily="18" charset="0"/>
                <a:ea typeface="Times New Roman" panose="02020603050405020304" pitchFamily="18" charset="0"/>
              </a:rPr>
              <a:t>inBeginning</a:t>
            </a:r>
            <a:r>
              <a:rPr lang="en-US" sz="1800" dirty="0">
                <a:effectLst/>
                <a:latin typeface="Times New Roman" panose="02020603050405020304" pitchFamily="18" charset="0"/>
                <a:ea typeface="Times New Roman" panose="02020603050405020304" pitchFamily="18" charset="0"/>
              </a:rPr>
              <a:t> Blockchain, pp. 31-148, Berkeley, CA: </a:t>
            </a:r>
            <a:r>
              <a:rPr lang="en-US" sz="1800" dirty="0" err="1">
                <a:effectLst/>
                <a:latin typeface="Times New Roman" panose="02020603050405020304" pitchFamily="18" charset="0"/>
                <a:ea typeface="Times New Roman" panose="02020603050405020304" pitchFamily="18" charset="0"/>
              </a:rPr>
              <a:t>Apress</a:t>
            </a:r>
            <a:r>
              <a:rPr lang="en-US" sz="1800" dirty="0">
                <a:effectLst/>
                <a:latin typeface="Times New Roman" panose="02020603050405020304" pitchFamily="18" charset="0"/>
                <a:ea typeface="Times New Roman" panose="02020603050405020304" pitchFamily="18" charset="0"/>
              </a:rPr>
              <a:t>, 2018.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[4] Agora, “Agora Whitepaper,” 2018.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[5] R. </a:t>
            </a:r>
            <a:r>
              <a:rPr lang="en-US" sz="1800" dirty="0" err="1">
                <a:effectLst/>
                <a:latin typeface="Times New Roman" panose="02020603050405020304" pitchFamily="18" charset="0"/>
                <a:ea typeface="Times New Roman" panose="02020603050405020304" pitchFamily="18" charset="0"/>
              </a:rPr>
              <a:t>Perper</a:t>
            </a:r>
            <a:r>
              <a:rPr lang="en-US" sz="1800" dirty="0">
                <a:effectLst/>
                <a:latin typeface="Times New Roman" panose="02020603050405020304" pitchFamily="18" charset="0"/>
                <a:ea typeface="Times New Roman" panose="02020603050405020304" pitchFamily="18" charset="0"/>
              </a:rPr>
              <a:t>, “ Sierra Leone is the first country to use blockchain </a:t>
            </a:r>
            <a:r>
              <a:rPr lang="en-US" sz="1800" dirty="0" err="1">
                <a:effectLst/>
                <a:latin typeface="Times New Roman" panose="02020603050405020304" pitchFamily="18" charset="0"/>
                <a:ea typeface="Times New Roman" panose="02020603050405020304" pitchFamily="18" charset="0"/>
              </a:rPr>
              <a:t>duringan</a:t>
            </a:r>
            <a:r>
              <a:rPr lang="en-US" sz="1800" dirty="0">
                <a:effectLst/>
                <a:latin typeface="Times New Roman" panose="02020603050405020304" pitchFamily="18" charset="0"/>
                <a:ea typeface="Times New Roman" panose="02020603050405020304" pitchFamily="18" charset="0"/>
              </a:rPr>
              <a:t> election - Business Insider,” 2018.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[6] S. Nakamoto, “Bitcoin: A Peer-to-Peer Electronic Cash System,” </a:t>
            </a:r>
            <a:r>
              <a:rPr lang="en-US" sz="1800" dirty="0" err="1">
                <a:effectLst/>
                <a:latin typeface="Times New Roman" panose="02020603050405020304" pitchFamily="18" charset="0"/>
                <a:ea typeface="Times New Roman" panose="02020603050405020304" pitchFamily="18" charset="0"/>
              </a:rPr>
              <a:t>tech.rep</a:t>
            </a:r>
            <a:r>
              <a:rPr lang="en-US" sz="1800" dirty="0">
                <a:effectLst/>
                <a:latin typeface="Times New Roman" panose="02020603050405020304" pitchFamily="18" charset="0"/>
                <a:ea typeface="Times New Roman" panose="02020603050405020304" pitchFamily="18" charset="0"/>
              </a:rPr>
              <a:t>., 2008.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[7] G. Wood et al., “Ethereum: A secure </a:t>
            </a:r>
            <a:r>
              <a:rPr lang="en-US" sz="1800" dirty="0" err="1">
                <a:effectLst/>
                <a:latin typeface="Times New Roman" panose="02020603050405020304" pitchFamily="18" charset="0"/>
                <a:ea typeface="Times New Roman" panose="02020603050405020304" pitchFamily="18" charset="0"/>
              </a:rPr>
              <a:t>decentralised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generalised</a:t>
            </a:r>
            <a:r>
              <a:rPr lang="en-US" sz="1800" dirty="0">
                <a:effectLst/>
                <a:latin typeface="Times New Roman" panose="02020603050405020304" pitchFamily="18" charset="0"/>
                <a:ea typeface="Times New Roman" panose="02020603050405020304" pitchFamily="18" charset="0"/>
              </a:rPr>
              <a:t> transaction </a:t>
            </a:r>
            <a:r>
              <a:rPr lang="en-US" sz="1800" dirty="0" err="1">
                <a:effectLst/>
                <a:latin typeface="Times New Roman" panose="02020603050405020304" pitchFamily="18" charset="0"/>
                <a:ea typeface="Times New Roman" panose="02020603050405020304" pitchFamily="18" charset="0"/>
              </a:rPr>
              <a:t>ledger,”Ethereum</a:t>
            </a:r>
            <a:r>
              <a:rPr lang="en-US" sz="1800" dirty="0">
                <a:effectLst/>
                <a:latin typeface="Times New Roman" panose="02020603050405020304" pitchFamily="18" charset="0"/>
                <a:ea typeface="Times New Roman" panose="02020603050405020304" pitchFamily="18" charset="0"/>
              </a:rPr>
              <a:t> project yellow paper, vol. 151, pp. 1-32, 2014.</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4486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E23D-C82F-4E40-182C-C74DEB6286A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4BA7F50-E266-22FA-2CB1-2C5A3536DF64}"/>
              </a:ext>
            </a:extLst>
          </p:cNvPr>
          <p:cNvSpPr>
            <a:spLocks noGrp="1"/>
          </p:cNvSpPr>
          <p:nvPr>
            <p:ph idx="1"/>
          </p:nvPr>
        </p:nvSpPr>
        <p:spPr/>
        <p:txBody>
          <a:bodyPr/>
          <a:lstStyle/>
          <a:p>
            <a:pPr algn="just">
              <a:lnSpc>
                <a:spcPct val="150000"/>
              </a:lnSpc>
            </a:pPr>
            <a:r>
              <a:rPr lang="en-US" dirty="0"/>
              <a:t>The traditional method of conducting elections is often susceptible to human errors and fraudulent practices, which can undermine the legitimacy of the electoral process. </a:t>
            </a:r>
          </a:p>
          <a:p>
            <a:pPr algn="just">
              <a:lnSpc>
                <a:spcPct val="150000"/>
              </a:lnSpc>
            </a:pPr>
            <a:r>
              <a:rPr lang="en-US" dirty="0"/>
              <a:t>The use of facial recognition technology in the field of voting has gained significant attention in recent years due to its potential to improve the accuracy and security of the voting process. </a:t>
            </a:r>
          </a:p>
          <a:p>
            <a:pPr algn="just">
              <a:lnSpc>
                <a:spcPct val="150000"/>
              </a:lnSpc>
            </a:pPr>
            <a:r>
              <a:rPr lang="en-US" dirty="0"/>
              <a:t>However, existing facial recognition-based voting systems have several limitations, such as low accuracy rates, susceptibility to spoofing attacks, and lack of scalability. </a:t>
            </a:r>
            <a:endParaRPr lang="en-IN" dirty="0"/>
          </a:p>
          <a:p>
            <a:endParaRPr lang="en-IN" dirty="0"/>
          </a:p>
        </p:txBody>
      </p:sp>
    </p:spTree>
    <p:extLst>
      <p:ext uri="{BB962C8B-B14F-4D97-AF65-F5344CB8AC3E}">
        <p14:creationId xmlns:p14="http://schemas.microsoft.com/office/powerpoint/2010/main" val="207141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0072-A3BA-4376-9895-CDAEF76B9D40}"/>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EF6BDB05-1B1B-4592-83FF-59B85C8A917E}"/>
              </a:ext>
            </a:extLst>
          </p:cNvPr>
          <p:cNvSpPr>
            <a:spLocks noGrp="1"/>
          </p:cNvSpPr>
          <p:nvPr>
            <p:ph idx="1"/>
          </p:nvPr>
        </p:nvSpPr>
        <p:spPr/>
        <p:txBody>
          <a:bodyPr/>
          <a:lstStyle/>
          <a:p>
            <a:r>
              <a:rPr lang="en-US" dirty="0"/>
              <a:t>The primary goal of electronic voting technology is to speed up ballot counting, lower the cost of paying staff to physically count ballots, and improve accessibility for voters with disabilities. </a:t>
            </a:r>
          </a:p>
          <a:p>
            <a:r>
              <a:rPr lang="en-US" dirty="0"/>
              <a:t>This can be accomplished by planning and creating a software framework for voter registration, election voting, real-time election results collation and monitoring, and primarily for remote voter access to elections. </a:t>
            </a:r>
          </a:p>
          <a:p>
            <a:r>
              <a:rPr lang="en-US" dirty="0"/>
              <a:t>Research and put into practice a security method that will be used to guarantee that votes submitted in the system won't be compromised and that no external attack would be encountered, which will be guaranteed by blockchain technology. </a:t>
            </a:r>
            <a:endParaRPr lang="en-IN" dirty="0"/>
          </a:p>
        </p:txBody>
      </p:sp>
    </p:spTree>
    <p:extLst>
      <p:ext uri="{BB962C8B-B14F-4D97-AF65-F5344CB8AC3E}">
        <p14:creationId xmlns:p14="http://schemas.microsoft.com/office/powerpoint/2010/main" val="4207522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F934-9101-4219-89AC-DCF3A32B39AC}"/>
              </a:ext>
            </a:extLst>
          </p:cNvPr>
          <p:cNvSpPr>
            <a:spLocks noGrp="1"/>
          </p:cNvSpPr>
          <p:nvPr>
            <p:ph type="title"/>
          </p:nvPr>
        </p:nvSpPr>
        <p:spPr/>
        <p:txBody>
          <a:bodyPr/>
          <a:lstStyle/>
          <a:p>
            <a:r>
              <a:rPr lang="en-US" dirty="0"/>
              <a:t>Aim of project</a:t>
            </a:r>
            <a:endParaRPr lang="en-IN" dirty="0"/>
          </a:p>
        </p:txBody>
      </p:sp>
      <p:sp>
        <p:nvSpPr>
          <p:cNvPr id="3" name="Content Placeholder 2">
            <a:extLst>
              <a:ext uri="{FF2B5EF4-FFF2-40B4-BE49-F238E27FC236}">
                <a16:creationId xmlns:a16="http://schemas.microsoft.com/office/drawing/2014/main" id="{BFDA693A-7346-4FF8-8C17-7847653AE0B2}"/>
              </a:ext>
            </a:extLst>
          </p:cNvPr>
          <p:cNvSpPr>
            <a:spLocks noGrp="1"/>
          </p:cNvSpPr>
          <p:nvPr>
            <p:ph idx="1"/>
          </p:nvPr>
        </p:nvSpPr>
        <p:spPr/>
        <p:txBody>
          <a:bodyPr/>
          <a:lstStyle/>
          <a:p>
            <a:pPr algn="just">
              <a:lnSpc>
                <a:spcPct val="150000"/>
              </a:lnSpc>
            </a:pPr>
            <a:r>
              <a:rPr lang="en-IN" dirty="0"/>
              <a:t>The objective of this project is to develop a face-based voting system using OpenCV and </a:t>
            </a:r>
            <a:r>
              <a:rPr lang="en-IN" dirty="0" err="1"/>
              <a:t>FaceNet</a:t>
            </a:r>
            <a:r>
              <a:rPr lang="en-IN" dirty="0"/>
              <a:t>. It aims to provide a secure and efficient way of verifying voters' identities using facial recognition technology. The system will capture images of the voters' faces and compare them to a database of registered voters using the </a:t>
            </a:r>
            <a:r>
              <a:rPr lang="en-IN" dirty="0" err="1"/>
              <a:t>FaceNet</a:t>
            </a:r>
            <a:r>
              <a:rPr lang="en-IN" dirty="0"/>
              <a:t> algorithm and generate hash key</a:t>
            </a:r>
          </a:p>
          <a:p>
            <a:pPr algn="just">
              <a:lnSpc>
                <a:spcPct val="150000"/>
              </a:lnSpc>
            </a:pPr>
            <a:r>
              <a:rPr lang="en-IN" dirty="0"/>
              <a:t>. The system will also prevent fraud by ensuring that each voter can only vote once. The ultimate goal is to improve the voting experience by eliminating long wait times and providing a more convenient and secure way for citizens to exercise their right to vote with block chain voting.</a:t>
            </a:r>
          </a:p>
          <a:p>
            <a:pPr algn="just">
              <a:lnSpc>
                <a:spcPct val="150000"/>
              </a:lnSpc>
            </a:pPr>
            <a:endParaRPr lang="en-IN" dirty="0"/>
          </a:p>
          <a:p>
            <a:endParaRPr lang="en-IN" dirty="0"/>
          </a:p>
        </p:txBody>
      </p:sp>
    </p:spTree>
    <p:extLst>
      <p:ext uri="{BB962C8B-B14F-4D97-AF65-F5344CB8AC3E}">
        <p14:creationId xmlns:p14="http://schemas.microsoft.com/office/powerpoint/2010/main" val="347236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E012-8F51-4450-8C88-C770AFC4F963}"/>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1328D22D-15FD-4E15-8CD8-30E3C7FB057C}"/>
              </a:ext>
            </a:extLst>
          </p:cNvPr>
          <p:cNvSpPr>
            <a:spLocks noGrp="1"/>
          </p:cNvSpPr>
          <p:nvPr>
            <p:ph idx="1"/>
          </p:nvPr>
        </p:nvSpPr>
        <p:spPr/>
        <p:txBody>
          <a:bodyPr/>
          <a:lstStyle/>
          <a:p>
            <a:pPr marL="342900" lvl="0" indent="-342900" algn="just">
              <a:lnSpc>
                <a:spcPct val="150000"/>
              </a:lnSpc>
              <a:buSzPts val="1200"/>
              <a:buFont typeface="+mj-lt"/>
              <a:buAutoNum type="arabicParenR"/>
            </a:pPr>
            <a:r>
              <a:rPr lang="en-IN" dirty="0"/>
              <a:t>It is a time consuming process and also requires a lot of resources to conduct voting process.</a:t>
            </a:r>
          </a:p>
          <a:p>
            <a:pPr marL="342900" lvl="0" indent="-342900" algn="just">
              <a:lnSpc>
                <a:spcPct val="150000"/>
              </a:lnSpc>
              <a:spcAft>
                <a:spcPts val="800"/>
              </a:spcAft>
              <a:buSzPts val="1200"/>
              <a:buFont typeface="+mj-lt"/>
              <a:buAutoNum type="arabicParenR"/>
            </a:pPr>
            <a:r>
              <a:rPr lang="en-IN" dirty="0"/>
              <a:t>Manual Process</a:t>
            </a:r>
          </a:p>
          <a:p>
            <a:pPr marL="342900" lvl="0" indent="-342900" algn="just">
              <a:lnSpc>
                <a:spcPct val="150000"/>
              </a:lnSpc>
              <a:spcAft>
                <a:spcPts val="800"/>
              </a:spcAft>
              <a:buSzPts val="1200"/>
              <a:buFont typeface="+mj-lt"/>
              <a:buAutoNum type="arabicParenR"/>
            </a:pPr>
            <a:r>
              <a:rPr lang="en-US" dirty="0"/>
              <a:t>There are many drawbacks to this process, including lack of transparency, low voter participation, vote tampering, distrust of electoral officials, delays in results, and, most importantly, security concerns</a:t>
            </a:r>
            <a:endParaRPr lang="en-IN" dirty="0"/>
          </a:p>
        </p:txBody>
      </p:sp>
    </p:spTree>
    <p:extLst>
      <p:ext uri="{BB962C8B-B14F-4D97-AF65-F5344CB8AC3E}">
        <p14:creationId xmlns:p14="http://schemas.microsoft.com/office/powerpoint/2010/main" val="63951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BF4E-9E25-44B8-7BFB-7A132AB7951A}"/>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EXISTING SYSTEM</a:t>
            </a:r>
            <a:endParaRPr lang="en-IN" dirty="0"/>
          </a:p>
        </p:txBody>
      </p:sp>
      <p:sp>
        <p:nvSpPr>
          <p:cNvPr id="3" name="Content Placeholder 2">
            <a:extLst>
              <a:ext uri="{FF2B5EF4-FFF2-40B4-BE49-F238E27FC236}">
                <a16:creationId xmlns:a16="http://schemas.microsoft.com/office/drawing/2014/main" id="{F21BA29C-061E-889C-A42E-98B685031750}"/>
              </a:ext>
            </a:extLst>
          </p:cNvPr>
          <p:cNvSpPr>
            <a:spLocks noGrp="1"/>
          </p:cNvSpPr>
          <p:nvPr>
            <p:ph idx="1"/>
          </p:nvPr>
        </p:nvSpPr>
        <p:spPr/>
        <p:txBody>
          <a:bodyPr/>
          <a:lstStyle/>
          <a:p>
            <a:pPr algn="just">
              <a:lnSpc>
                <a:spcPct val="150000"/>
              </a:lnSpc>
            </a:pPr>
            <a:r>
              <a:rPr lang="en-IN" dirty="0">
                <a:latin typeface="Times New Roman" panose="02020603050405020304" pitchFamily="18" charset="0"/>
                <a:ea typeface="Tahoma" panose="020B0604030504040204" pitchFamily="34" charset="0"/>
                <a:cs typeface="Times New Roman" panose="02020603050405020304" pitchFamily="18" charset="0"/>
              </a:rPr>
              <a:t>Voters cast their votes by simply depositing their ballots in sealed boxes distributed across the electoral circuits around a given country. </a:t>
            </a:r>
          </a:p>
          <a:p>
            <a:pPr algn="just">
              <a:lnSpc>
                <a:spcPct val="150000"/>
              </a:lnSpc>
            </a:pPr>
            <a:r>
              <a:rPr lang="en-IN" dirty="0">
                <a:latin typeface="Times New Roman" panose="02020603050405020304" pitchFamily="18" charset="0"/>
                <a:ea typeface="Tahoma" panose="020B0604030504040204" pitchFamily="34" charset="0"/>
                <a:cs typeface="Times New Roman" panose="02020603050405020304" pitchFamily="18" charset="0"/>
              </a:rPr>
              <a:t>After ending of election period the boxes which contains of ballot control unit are opened and votes are counted manually in presence of the certified officials appointed by election </a:t>
            </a:r>
            <a:r>
              <a:rPr lang="en-IN" dirty="0" err="1">
                <a:latin typeface="Times New Roman" panose="02020603050405020304" pitchFamily="18" charset="0"/>
                <a:ea typeface="Tahoma" panose="020B0604030504040204" pitchFamily="34" charset="0"/>
                <a:cs typeface="Times New Roman" panose="02020603050405020304" pitchFamily="18" charset="0"/>
              </a:rPr>
              <a:t>commision</a:t>
            </a:r>
            <a:r>
              <a:rPr lang="en-IN" dirty="0">
                <a:latin typeface="Times New Roman" panose="02020603050405020304" pitchFamily="18" charset="0"/>
                <a:ea typeface="Tahoma" panose="020B0604030504040204" pitchFamily="34" charset="0"/>
                <a:cs typeface="Times New Roman" panose="02020603050405020304" pitchFamily="18" charset="0"/>
              </a:rPr>
              <a:t>. </a:t>
            </a:r>
          </a:p>
          <a:p>
            <a:pPr algn="just">
              <a:lnSpc>
                <a:spcPct val="150000"/>
              </a:lnSpc>
            </a:pPr>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1952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5017-58C6-E5D1-0942-0AF7BF880B8B}"/>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PROPOSED SYSTEM</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B66FA04E-D974-FDF4-C76C-5E09DB48E8E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proposed blockchain voting system considers all requirements for voting and is designed generally for any elections e.g. president, student parliament, etc. The system allows more round elections and preferably uses a public blockchain. The public blockchain can be replaced by other types of blockchain but the stored data (votes) have to be easily verified by any user. The user represents any observer who is interested in the blockchain voting. In our proposed system we identify three main roles: vote publisher; key authority; and voter. These three roles can represent an organization, a company, or a user. The roles vote publisher and key authority can be grouped to one role due to that they can be the same organization or person. The voter attends the elections depending on vote configuration. The configuration of the votes is performed by the vote publisher and is included in the smart contract. The vote publisher has to know all cipher keys before publishing the smart contract. The close collaboration between the vote publisher and the key authority is required. The key authority creates and distributes all cipher keys to a voter and vote publisher. The distributing channel has to be secured and should not be vulnerable to any 3rd party.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071199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66</TotalTime>
  <Words>2898</Words>
  <Application>Microsoft Office PowerPoint</Application>
  <PresentationFormat>Widescreen</PresentationFormat>
  <Paragraphs>175</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 MT</vt:lpstr>
      <vt:lpstr>Calibri</vt:lpstr>
      <vt:lpstr>Calibri Light</vt:lpstr>
      <vt:lpstr>Cambria</vt:lpstr>
      <vt:lpstr>HelveticaNeue Regular</vt:lpstr>
      <vt:lpstr>Times New Roman</vt:lpstr>
      <vt:lpstr>Wingdings</vt:lpstr>
      <vt:lpstr>Retrospect</vt:lpstr>
      <vt:lpstr>E Voting System Using Blockchain And Face Recognition</vt:lpstr>
      <vt:lpstr>ABSTRACT </vt:lpstr>
      <vt:lpstr>INTRODUCTION</vt:lpstr>
      <vt:lpstr>Problem statement</vt:lpstr>
      <vt:lpstr>Objective</vt:lpstr>
      <vt:lpstr>Aim of project</vt:lpstr>
      <vt:lpstr>Limitations</vt:lpstr>
      <vt:lpstr>EXISTING SYSTEM</vt:lpstr>
      <vt:lpstr>PROPOSED SYSTEM </vt:lpstr>
      <vt:lpstr>Advantages</vt:lpstr>
      <vt:lpstr>ARCHITECTURE</vt:lpstr>
      <vt:lpstr>MODULES</vt:lpstr>
      <vt:lpstr>PowerPoint Presentation</vt:lpstr>
      <vt:lpstr>FaceNet ALgorithm</vt:lpstr>
      <vt:lpstr>Feasibility study</vt:lpstr>
      <vt:lpstr>NON-FUNCTIONAL: </vt:lpstr>
      <vt:lpstr>PowerPoint Presentation</vt:lpstr>
      <vt:lpstr>PowerPoint Presentation</vt:lpstr>
      <vt:lpstr>Literature Survey</vt:lpstr>
      <vt:lpstr>PowerPoint Presentation</vt:lpstr>
      <vt:lpstr>PowerPoint Presentation</vt:lpstr>
      <vt:lpstr>PowerPoint Presentation</vt:lpstr>
      <vt:lpstr>HARDWARE REQUIREMENTS</vt:lpstr>
      <vt:lpstr>SOFTWARE REQUIREMENTS</vt:lpstr>
      <vt:lpstr>Use Case Diagram</vt:lpstr>
      <vt:lpstr>Sequence diagram </vt:lpstr>
      <vt:lpstr>Class Diagram</vt:lpstr>
      <vt:lpstr>Activity Diagram</vt:lpstr>
      <vt:lpstr>Input screen</vt:lpstr>
      <vt:lpstr>Analysis</vt:lpstr>
      <vt:lpstr>PowerPoint Presentation</vt:lpstr>
      <vt:lpstr>Test cases</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performance prediction in online course using machine learning</dc:title>
  <dc:creator>kasarla shanthan</dc:creator>
  <cp:lastModifiedBy>kasarla shanthan</cp:lastModifiedBy>
  <cp:revision>119</cp:revision>
  <dcterms:created xsi:type="dcterms:W3CDTF">2023-06-28T04:56:05Z</dcterms:created>
  <dcterms:modified xsi:type="dcterms:W3CDTF">2023-07-26T16:24:41Z</dcterms:modified>
</cp:coreProperties>
</file>