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sldIdLst>
    <p:sldId id="256" r:id="rId2"/>
    <p:sldId id="257" r:id="rId3"/>
    <p:sldId id="268" r:id="rId4"/>
    <p:sldId id="259" r:id="rId5"/>
    <p:sldId id="264" r:id="rId6"/>
    <p:sldId id="269" r:id="rId7"/>
    <p:sldId id="270" r:id="rId8"/>
    <p:sldId id="272" r:id="rId9"/>
    <p:sldId id="271" r:id="rId10"/>
    <p:sldId id="273" r:id="rId11"/>
    <p:sldId id="276"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0F34A7-9658-47E6-A18C-7F5DB2466FF1}">
          <p14:sldIdLst>
            <p14:sldId id="256"/>
            <p14:sldId id="257"/>
            <p14:sldId id="268"/>
            <p14:sldId id="259"/>
            <p14:sldId id="264"/>
            <p14:sldId id="269"/>
          </p14:sldIdLst>
        </p14:section>
        <p14:section name="DEMONSTRATION" id="{C5CB18EE-A892-4FD5-BFD0-0A7F215BCD4D}">
          <p14:sldIdLst>
            <p14:sldId id="270"/>
            <p14:sldId id="272"/>
            <p14:sldId id="271"/>
            <p14:sldId id="273"/>
            <p14:sldId id="276"/>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379" autoAdjust="0"/>
  </p:normalViewPr>
  <p:slideViewPr>
    <p:cSldViewPr snapToGrid="0">
      <p:cViewPr varScale="1">
        <p:scale>
          <a:sx n="90" d="100"/>
          <a:sy n="90" d="100"/>
        </p:scale>
        <p:origin x="1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80604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162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378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14081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8525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6165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97172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0659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0518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16242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06222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31634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04139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9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05191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17196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B0A250-5CC0-1746-B209-08E8B0DAE6AF}" type="datetimeFigureOut">
              <a:rPr lang="en-US" smtClean="0"/>
              <a:pPr/>
              <a:t>11/18/2024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8780070"/>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FFA844EB-B4EF-4B2F-95CF-9E5C16B5B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D31205C9-9B34-4789-AA9B-D7B86D3A10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C1E24DB-0094-4D06-8F57-85C95C8743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DE703DF5-9BDF-42DB-9820-EDEAC68B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045EAFA8-4C32-4942-9360-AB2082086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Isosceles Triangle 55">
              <a:extLst>
                <a:ext uri="{FF2B5EF4-FFF2-40B4-BE49-F238E27FC236}">
                  <a16:creationId xmlns:a16="http://schemas.microsoft.com/office/drawing/2014/main" id="{3CAD2203-A7B2-45D8-9240-A3542F0FD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5DC5EF1D-D76F-48F5-ACAF-7F209B64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8">
              <a:extLst>
                <a:ext uri="{FF2B5EF4-FFF2-40B4-BE49-F238E27FC236}">
                  <a16:creationId xmlns:a16="http://schemas.microsoft.com/office/drawing/2014/main" id="{C021030B-EC50-4CBB-847B-BF6FA8978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E8ACDF8F-1AEB-4514-AC25-BDD3A547F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Isosceles Triangle 57">
              <a:extLst>
                <a:ext uri="{FF2B5EF4-FFF2-40B4-BE49-F238E27FC236}">
                  <a16:creationId xmlns:a16="http://schemas.microsoft.com/office/drawing/2014/main" id="{AD6FF1EB-A33A-4569-B7E2-09FD56D169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844DC64-9C05-463C-B2AB-40225DA81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9" name="Rectangle 58">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3A03D-B567-5B3B-5584-DEA94AEFD2FB}"/>
              </a:ext>
            </a:extLst>
          </p:cNvPr>
          <p:cNvSpPr>
            <a:spLocks noGrp="1"/>
          </p:cNvSpPr>
          <p:nvPr>
            <p:ph type="ctrTitle"/>
          </p:nvPr>
        </p:nvSpPr>
        <p:spPr>
          <a:xfrm>
            <a:off x="1043950" y="1179151"/>
            <a:ext cx="3300646" cy="4463889"/>
          </a:xfrm>
        </p:spPr>
        <p:txBody>
          <a:bodyPr vert="horz" lIns="91440" tIns="45720" rIns="91440" bIns="45720" rtlCol="0" anchor="ctr">
            <a:normAutofit/>
          </a:bodyPr>
          <a:lstStyle/>
          <a:p>
            <a:pPr algn="l"/>
            <a:r>
              <a:rPr lang="en-US" sz="3600" b="1" dirty="0"/>
              <a:t>DISASTER TWEETS ANALYSIS USING NLP IN AWS ENVIRONMENT</a:t>
            </a:r>
          </a:p>
        </p:txBody>
      </p:sp>
      <p:sp>
        <p:nvSpPr>
          <p:cNvPr id="60" name="Isosceles Triangle 5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1" name="Straight Connector 60">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EDCFBC7-6973-AF89-43FB-440F21119ABD}"/>
              </a:ext>
            </a:extLst>
          </p:cNvPr>
          <p:cNvSpPr>
            <a:spLocks noGrp="1"/>
          </p:cNvSpPr>
          <p:nvPr>
            <p:ph type="subTitle" idx="1"/>
          </p:nvPr>
        </p:nvSpPr>
        <p:spPr>
          <a:xfrm>
            <a:off x="4978918" y="1109145"/>
            <a:ext cx="6341016" cy="4603900"/>
          </a:xfrm>
        </p:spPr>
        <p:txBody>
          <a:bodyPr vert="horz" lIns="91440" tIns="45720" rIns="91440" bIns="45720" rtlCol="0" anchor="ctr">
            <a:normAutofit/>
          </a:bodyPr>
          <a:lstStyle/>
          <a:p>
            <a:pPr algn="l"/>
            <a:endParaRPr lang="en-US" dirty="0">
              <a:solidFill>
                <a:schemeClr val="tx1">
                  <a:lumMod val="75000"/>
                  <a:lumOff val="25000"/>
                </a:schemeClr>
              </a:solidFill>
            </a:endParaRPr>
          </a:p>
          <a:p>
            <a:pPr algn="l">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Group 5</a:t>
            </a:r>
          </a:p>
          <a:p>
            <a:pPr algn="l">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Sriram sathwik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Tippavaram</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Sai Srinivas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Lakkoju</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
        <p:nvSpPr>
          <p:cNvPr id="62" name="Isosceles Triangle 61">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16638937"/>
      </p:ext>
    </p:extLst>
  </p:cSld>
  <p:clrMapOvr>
    <a:masterClrMapping/>
  </p:clrMapOvr>
  <mc:AlternateContent xmlns:mc="http://schemas.openxmlformats.org/markup-compatibility/2006">
    <mc:Choice xmlns:p14="http://schemas.microsoft.com/office/powerpoint/2010/main" Requires="p14">
      <p:transition spd="slow" p14:dur="2000" advTm="3545"/>
    </mc:Choice>
    <mc:Fallback>
      <p:transition spd="slow" advTm="35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0F786-3E88-6203-482D-CB87687303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B542C-729C-2B5B-6305-B9AF3CE20241}"/>
              </a:ext>
            </a:extLst>
          </p:cNvPr>
          <p:cNvSpPr>
            <a:spLocks noGrp="1"/>
          </p:cNvSpPr>
          <p:nvPr>
            <p:ph idx="1"/>
          </p:nvPr>
        </p:nvSpPr>
        <p:spPr>
          <a:xfrm>
            <a:off x="677333" y="619432"/>
            <a:ext cx="10285635" cy="5201265"/>
          </a:xfrm>
        </p:spPr>
        <p:txBody>
          <a:bodyPr>
            <a:normAutofit/>
          </a:bodyPr>
          <a:lstStyle/>
          <a:p>
            <a:pPr marL="0" indent="0" algn="ctr">
              <a:buNone/>
            </a:pPr>
            <a:r>
              <a:rPr lang="en-US" sz="2000" b="1" dirty="0">
                <a:solidFill>
                  <a:schemeClr val="tx1"/>
                </a:solidFill>
                <a:effectLst/>
                <a:latin typeface="Open Sans" panose="020B0606030504020204" pitchFamily="34" charset="0"/>
              </a:rPr>
              <a:t>Cloud services in action</a:t>
            </a:r>
          </a:p>
          <a:p>
            <a:pPr marL="0" indent="0" algn="ctr">
              <a:buNone/>
            </a:pPr>
            <a:r>
              <a:rPr lang="en-US" dirty="0">
                <a:solidFill>
                  <a:schemeClr val="accent1"/>
                </a:solidFill>
                <a:latin typeface="Times New Roman" panose="02020603050405020304" pitchFamily="18" charset="0"/>
                <a:cs typeface="Times New Roman" panose="02020603050405020304" pitchFamily="18" charset="0"/>
              </a:rPr>
              <a:t>QUICK SIGHT</a:t>
            </a: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79FF12-4840-9956-55FE-39525AFA062D}"/>
              </a:ext>
            </a:extLst>
          </p:cNvPr>
          <p:cNvPicPr>
            <a:picLocks noChangeAspect="1"/>
          </p:cNvPicPr>
          <p:nvPr/>
        </p:nvPicPr>
        <p:blipFill>
          <a:blip r:embed="rId2"/>
          <a:stretch>
            <a:fillRect/>
          </a:stretch>
        </p:blipFill>
        <p:spPr>
          <a:xfrm>
            <a:off x="1061222" y="1452282"/>
            <a:ext cx="10060899" cy="4916245"/>
          </a:xfrm>
          <a:prstGeom prst="rect">
            <a:avLst/>
          </a:prstGeom>
        </p:spPr>
      </p:pic>
    </p:spTree>
    <p:extLst>
      <p:ext uri="{BB962C8B-B14F-4D97-AF65-F5344CB8AC3E}">
        <p14:creationId xmlns:p14="http://schemas.microsoft.com/office/powerpoint/2010/main" val="315344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E9A52-5DC6-3239-13C1-0F84F53C00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6F808-D9AB-748F-164A-E3F1D5F4A9FA}"/>
              </a:ext>
            </a:extLst>
          </p:cNvPr>
          <p:cNvSpPr>
            <a:spLocks noGrp="1"/>
          </p:cNvSpPr>
          <p:nvPr>
            <p:ph idx="1"/>
          </p:nvPr>
        </p:nvSpPr>
        <p:spPr>
          <a:xfrm>
            <a:off x="677333" y="619432"/>
            <a:ext cx="10285635" cy="5201265"/>
          </a:xfrm>
        </p:spPr>
        <p:txBody>
          <a:bodyPr>
            <a:normAutofit/>
          </a:bodyPr>
          <a:lstStyle/>
          <a:p>
            <a:pPr marL="0" indent="0" algn="ctr">
              <a:buNone/>
            </a:pPr>
            <a:r>
              <a:rPr lang="en-US" sz="2000" b="1" dirty="0">
                <a:solidFill>
                  <a:schemeClr val="tx1"/>
                </a:solidFill>
                <a:effectLst/>
                <a:latin typeface="Open Sans" panose="020B0606030504020204" pitchFamily="34" charset="0"/>
              </a:rPr>
              <a:t>Model Stats</a:t>
            </a: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367B9A55-D35A-7ADF-418F-80E7DB1DEEAD}"/>
              </a:ext>
            </a:extLst>
          </p:cNvPr>
          <p:cNvPicPr>
            <a:picLocks noChangeAspect="1"/>
          </p:cNvPicPr>
          <p:nvPr/>
        </p:nvPicPr>
        <p:blipFill>
          <a:blip r:embed="rId2"/>
          <a:stretch>
            <a:fillRect/>
          </a:stretch>
        </p:blipFill>
        <p:spPr>
          <a:xfrm>
            <a:off x="834743" y="1784123"/>
            <a:ext cx="10522514" cy="3016170"/>
          </a:xfrm>
          <a:prstGeom prst="rect">
            <a:avLst/>
          </a:prstGeom>
        </p:spPr>
      </p:pic>
    </p:spTree>
    <p:extLst>
      <p:ext uri="{BB962C8B-B14F-4D97-AF65-F5344CB8AC3E}">
        <p14:creationId xmlns:p14="http://schemas.microsoft.com/office/powerpoint/2010/main" val="164193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E44CE-2C44-F9F3-071A-2AD02EE9E51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E7857-6F74-6C51-D9BF-4CCBCFC58FC1}"/>
              </a:ext>
            </a:extLst>
          </p:cNvPr>
          <p:cNvSpPr>
            <a:spLocks noGrp="1"/>
          </p:cNvSpPr>
          <p:nvPr>
            <p:ph idx="1"/>
          </p:nvPr>
        </p:nvSpPr>
        <p:spPr>
          <a:xfrm>
            <a:off x="677333" y="619432"/>
            <a:ext cx="10285635" cy="5201265"/>
          </a:xfrm>
        </p:spPr>
        <p:txBody>
          <a:bodyPr>
            <a:normAutofit/>
          </a:bodyPr>
          <a:lstStyle/>
          <a:p>
            <a:pPr marL="0" indent="0" algn="ctr">
              <a:buNone/>
            </a:pPr>
            <a:r>
              <a:rPr lang="en-US" dirty="0">
                <a:solidFill>
                  <a:schemeClr val="accent1"/>
                </a:solidFill>
                <a:latin typeface="Times New Roman" panose="02020603050405020304" pitchFamily="18" charset="0"/>
                <a:cs typeface="Times New Roman" panose="02020603050405020304" pitchFamily="18" charset="0"/>
              </a:rPr>
              <a:t>INPUTS AND OUTPUTS</a:t>
            </a: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7" name="Picture 6" descr="A screenshot of a computer">
            <a:extLst>
              <a:ext uri="{FF2B5EF4-FFF2-40B4-BE49-F238E27FC236}">
                <a16:creationId xmlns:a16="http://schemas.microsoft.com/office/drawing/2014/main" id="{378B0349-F0C6-9B1A-3730-596D30529E68}"/>
              </a:ext>
            </a:extLst>
          </p:cNvPr>
          <p:cNvPicPr>
            <a:picLocks noChangeAspect="1"/>
          </p:cNvPicPr>
          <p:nvPr/>
        </p:nvPicPr>
        <p:blipFill>
          <a:blip r:embed="rId2"/>
          <a:stretch>
            <a:fillRect/>
          </a:stretch>
        </p:blipFill>
        <p:spPr>
          <a:xfrm>
            <a:off x="2085975" y="1400175"/>
            <a:ext cx="8020050" cy="4057650"/>
          </a:xfrm>
          <a:prstGeom prst="rect">
            <a:avLst/>
          </a:prstGeom>
        </p:spPr>
      </p:pic>
    </p:spTree>
    <p:extLst>
      <p:ext uri="{BB962C8B-B14F-4D97-AF65-F5344CB8AC3E}">
        <p14:creationId xmlns:p14="http://schemas.microsoft.com/office/powerpoint/2010/main" val="352090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B03B-0A31-1BA9-936A-D40FFC968C03}"/>
              </a:ext>
            </a:extLst>
          </p:cNvPr>
          <p:cNvSpPr>
            <a:spLocks noGrp="1"/>
          </p:cNvSpPr>
          <p:nvPr>
            <p:ph type="title"/>
          </p:nvPr>
        </p:nvSpPr>
        <p:spPr>
          <a:xfrm>
            <a:off x="677334" y="609600"/>
            <a:ext cx="8596668" cy="5476568"/>
          </a:xfrm>
        </p:spPr>
        <p:txBody>
          <a:bodyPr/>
          <a:lstStyle/>
          <a:p>
            <a:pPr algn="ctr"/>
            <a:br>
              <a:rPr lang="en-US" dirty="0"/>
            </a:br>
            <a:br>
              <a:rPr lang="en-US" dirty="0"/>
            </a:br>
            <a:br>
              <a:rPr lang="en-US" dirty="0"/>
            </a:br>
            <a:r>
              <a:rPr lang="en-US" dirty="0"/>
              <a:t>THANK YOU</a:t>
            </a:r>
          </a:p>
        </p:txBody>
      </p:sp>
    </p:spTree>
    <p:extLst>
      <p:ext uri="{BB962C8B-B14F-4D97-AF65-F5344CB8AC3E}">
        <p14:creationId xmlns:p14="http://schemas.microsoft.com/office/powerpoint/2010/main" val="72353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902A9955-A992-9154-1930-BB6030EC148D}"/>
              </a:ext>
            </a:extLst>
          </p:cNvPr>
          <p:cNvSpPr txBox="1"/>
          <p:nvPr/>
        </p:nvSpPr>
        <p:spPr>
          <a:xfrm>
            <a:off x="511277" y="884903"/>
            <a:ext cx="9551871" cy="4524315"/>
          </a:xfrm>
          <a:prstGeom prst="rect">
            <a:avLst/>
          </a:prstGeom>
          <a:noFill/>
        </p:spPr>
        <p:txBody>
          <a:bodyPr wrap="square" rtlCol="0">
            <a:spAutoFit/>
          </a:bodyPr>
          <a:lstStyle/>
          <a:p>
            <a:pPr algn="ct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SCOPE</a:t>
            </a: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scope of this project is to develop and implement a scalable, end-to-end Natural Language Processing (NLP) pipeline using AWS cloud services. The project will involve the ingestion of csv </a:t>
            </a:r>
            <a:r>
              <a:rPr lang="en-US" dirty="0" err="1">
                <a:latin typeface="Times New Roman" panose="02020603050405020304" pitchFamily="18" charset="0"/>
                <a:cs typeface="Times New Roman" panose="02020603050405020304" pitchFamily="18" charset="0"/>
              </a:rPr>
              <a:t>containting</a:t>
            </a:r>
            <a:r>
              <a:rPr lang="en-US" dirty="0">
                <a:latin typeface="Times New Roman" panose="02020603050405020304" pitchFamily="18" charset="0"/>
                <a:cs typeface="Times New Roman" panose="02020603050405020304" pitchFamily="18" charset="0"/>
              </a:rPr>
              <a:t> tweets into Amazon S3 for centralized storage, followed by data cleaning and preprocessing using AWS Glue for automated ETL workflows. Advanced NLP techniques, such as sentiment analysis will be executed using AWS to build and train machine learning models. The processed data and insights will be visualized using Amazon </a:t>
            </a:r>
            <a:r>
              <a:rPr lang="en-US" dirty="0" err="1">
                <a:latin typeface="Times New Roman" panose="02020603050405020304" pitchFamily="18" charset="0"/>
                <a:cs typeface="Times New Roman" panose="02020603050405020304" pitchFamily="18" charset="0"/>
              </a:rPr>
              <a:t>QuickSight</a:t>
            </a:r>
            <a:r>
              <a:rPr lang="en-US" dirty="0">
                <a:latin typeface="Times New Roman" panose="02020603050405020304" pitchFamily="18" charset="0"/>
                <a:cs typeface="Times New Roman" panose="02020603050405020304" pitchFamily="18" charset="0"/>
              </a:rPr>
              <a:t>.</a:t>
            </a: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635038"/>
      </p:ext>
    </p:extLst>
  </p:cSld>
  <p:clrMapOvr>
    <a:masterClrMapping/>
  </p:clrMapOvr>
  <mc:AlternateContent xmlns:mc="http://schemas.openxmlformats.org/markup-compatibility/2006">
    <mc:Choice xmlns:p14="http://schemas.microsoft.com/office/powerpoint/2010/main" Requires="p14">
      <p:transition spd="slow" p14:dur="2000" advTm="1505"/>
    </mc:Choice>
    <mc:Fallback>
      <p:transition spd="slow" advTm="15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EBB2C-4FE8-63F7-2D70-C9CCAF8F8E58}"/>
              </a:ext>
            </a:extLst>
          </p:cNvPr>
          <p:cNvSpPr>
            <a:spLocks noGrp="1"/>
          </p:cNvSpPr>
          <p:nvPr>
            <p:ph idx="1"/>
          </p:nvPr>
        </p:nvSpPr>
        <p:spPr>
          <a:xfrm>
            <a:off x="677334" y="264161"/>
            <a:ext cx="11278692" cy="5777202"/>
          </a:xfrm>
        </p:spPr>
        <p:txBody>
          <a:bodyPr/>
          <a:lstStyle/>
          <a:p>
            <a:pPr marL="0" indent="0" algn="ctr">
              <a:buNone/>
            </a:pPr>
            <a:r>
              <a:rPr lang="en-US" b="1" dirty="0">
                <a:solidFill>
                  <a:schemeClr val="accent1"/>
                </a:solidFill>
                <a:latin typeface="Times New Roman" panose="02020603050405020304" pitchFamily="18" charset="0"/>
                <a:cs typeface="Times New Roman" panose="02020603050405020304" pitchFamily="18" charset="0"/>
              </a:rPr>
              <a:t>DATASET OVERVIEW</a:t>
            </a:r>
          </a:p>
          <a:p>
            <a:r>
              <a:rPr lang="en-US" dirty="0">
                <a:solidFill>
                  <a:schemeClr val="accent1"/>
                </a:solidFill>
                <a:latin typeface="Times New Roman" panose="02020603050405020304" pitchFamily="18" charset="0"/>
                <a:cs typeface="Times New Roman" panose="02020603050405020304" pitchFamily="18" charset="0"/>
              </a:rPr>
              <a:t>The dataset consists of tweets used for predicting whether they are related to real disasters or not.</a:t>
            </a:r>
          </a:p>
          <a:p>
            <a:r>
              <a:rPr lang="en-US" dirty="0">
                <a:solidFill>
                  <a:schemeClr val="accent1"/>
                </a:solidFill>
                <a:latin typeface="Times New Roman" panose="02020603050405020304" pitchFamily="18" charset="0"/>
                <a:cs typeface="Times New Roman" panose="02020603050405020304" pitchFamily="18" charset="0"/>
              </a:rPr>
              <a:t>It is taken from Kaggle competition: </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https://www.kaggle.com/competitions/nlp-getting-started</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b="1" dirty="0">
              <a:solidFill>
                <a:schemeClr val="accent1"/>
              </a:solidFill>
              <a:latin typeface="Times New Roman" panose="02020603050405020304" pitchFamily="18" charset="0"/>
              <a:cs typeface="Times New Roman" panose="02020603050405020304" pitchFamily="18" charset="0"/>
            </a:endParaRPr>
          </a:p>
          <a:p>
            <a:pPr marL="0" indent="0">
              <a:buNone/>
            </a:pPr>
            <a:r>
              <a:rPr lang="en-US" b="1" dirty="0">
                <a:solidFill>
                  <a:schemeClr val="accent1"/>
                </a:solidFill>
                <a:latin typeface="Times New Roman" panose="02020603050405020304" pitchFamily="18" charset="0"/>
                <a:cs typeface="Times New Roman" panose="02020603050405020304" pitchFamily="18" charset="0"/>
              </a:rPr>
              <a:t>Train and Test Sets</a:t>
            </a:r>
          </a:p>
          <a:p>
            <a:r>
              <a:rPr lang="en-US" b="1" dirty="0">
                <a:solidFill>
                  <a:schemeClr val="tx1"/>
                </a:solidFill>
                <a:latin typeface="Times New Roman" panose="02020603050405020304" pitchFamily="18" charset="0"/>
                <a:cs typeface="Times New Roman" panose="02020603050405020304" pitchFamily="18" charset="0"/>
              </a:rPr>
              <a:t>train.csv: Contains the training data, including the target variable indicating disaster-related tweets.</a:t>
            </a:r>
          </a:p>
          <a:p>
            <a:r>
              <a:rPr lang="en-US" b="1" dirty="0">
                <a:solidFill>
                  <a:schemeClr val="tx1"/>
                </a:solidFill>
                <a:latin typeface="Times New Roman" panose="02020603050405020304" pitchFamily="18" charset="0"/>
                <a:cs typeface="Times New Roman" panose="02020603050405020304" pitchFamily="18" charset="0"/>
              </a:rPr>
              <a:t> test.csv: Contains the test data for model evaluation</a:t>
            </a:r>
            <a:r>
              <a:rPr lang="en-US" b="1"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b="1" dirty="0">
              <a:solidFill>
                <a:schemeClr val="accent1"/>
              </a:solidFill>
              <a:latin typeface="Times New Roman" panose="02020603050405020304" pitchFamily="18" charset="0"/>
              <a:cs typeface="Times New Roman" panose="02020603050405020304" pitchFamily="18" charset="0"/>
            </a:endParaRPr>
          </a:p>
          <a:p>
            <a:pPr marL="0" indent="0">
              <a:buNone/>
            </a:pPr>
            <a:r>
              <a:rPr lang="en-US" b="1" dirty="0">
                <a:solidFill>
                  <a:schemeClr val="accent1"/>
                </a:solidFill>
                <a:latin typeface="Times New Roman" panose="02020603050405020304" pitchFamily="18" charset="0"/>
                <a:cs typeface="Times New Roman" panose="02020603050405020304" pitchFamily="18" charset="0"/>
              </a:rPr>
              <a:t>Columns</a:t>
            </a:r>
          </a:p>
          <a:p>
            <a:r>
              <a:rPr lang="en-US" b="1" dirty="0">
                <a:solidFill>
                  <a:schemeClr val="tx1"/>
                </a:solidFill>
                <a:latin typeface="Times New Roman" panose="02020603050405020304" pitchFamily="18" charset="0"/>
                <a:cs typeface="Times New Roman" panose="02020603050405020304" pitchFamily="18" charset="0"/>
              </a:rPr>
              <a:t> id: Unique identifier for each tweet.</a:t>
            </a:r>
          </a:p>
          <a:p>
            <a:r>
              <a:rPr lang="en-US" b="1" dirty="0">
                <a:solidFill>
                  <a:schemeClr val="tx1"/>
                </a:solidFill>
                <a:latin typeface="Times New Roman" panose="02020603050405020304" pitchFamily="18" charset="0"/>
                <a:cs typeface="Times New Roman" panose="02020603050405020304" pitchFamily="18" charset="0"/>
              </a:rPr>
              <a:t> text: The actual text content of the tweet.</a:t>
            </a:r>
          </a:p>
          <a:p>
            <a:r>
              <a:rPr lang="en-US" b="1" dirty="0">
                <a:solidFill>
                  <a:schemeClr val="tx1"/>
                </a:solidFill>
                <a:latin typeface="Times New Roman" panose="02020603050405020304" pitchFamily="18" charset="0"/>
                <a:cs typeface="Times New Roman" panose="02020603050405020304" pitchFamily="18" charset="0"/>
              </a:rPr>
              <a:t> location: The location from which the tweet was sent (can be blank).</a:t>
            </a:r>
          </a:p>
          <a:p>
            <a:r>
              <a:rPr lang="en-US" b="1" dirty="0">
                <a:solidFill>
                  <a:schemeClr val="tx1"/>
                </a:solidFill>
                <a:latin typeface="Times New Roman" panose="02020603050405020304" pitchFamily="18" charset="0"/>
                <a:cs typeface="Times New Roman" panose="02020603050405020304" pitchFamily="18" charset="0"/>
              </a:rPr>
              <a:t>keyword: A specific keyword from the tweet (can be blank).</a:t>
            </a:r>
          </a:p>
          <a:p>
            <a:r>
              <a:rPr lang="en-US" b="1" dirty="0">
                <a:solidFill>
                  <a:schemeClr val="tx1"/>
                </a:solidFill>
                <a:latin typeface="Times New Roman" panose="02020603050405020304" pitchFamily="18" charset="0"/>
                <a:cs typeface="Times New Roman" panose="02020603050405020304" pitchFamily="18" charset="0"/>
              </a:rPr>
              <a:t>target: Present only in train.csv, indicating whether a tweet is about a real disaster (1) or not (0).</a:t>
            </a:r>
          </a:p>
          <a:p>
            <a:pPr marL="0" indent="0">
              <a:buNone/>
            </a:pPr>
            <a:endParaRPr lang="en-US"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01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B7E882-C4C2-59E8-BF7B-42B5052F96AB}"/>
              </a:ext>
            </a:extLst>
          </p:cNvPr>
          <p:cNvSpPr txBox="1"/>
          <p:nvPr/>
        </p:nvSpPr>
        <p:spPr>
          <a:xfrm>
            <a:off x="843003" y="825459"/>
            <a:ext cx="9972481" cy="609397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this project, we will leverage a combination of AWS services to analyze customer behavior, optimize marketing strategies, and store and visualize the results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Amazon IAM :</a:t>
            </a:r>
          </a:p>
          <a:p>
            <a:endParaRPr lang="en-US" sz="1400" b="1" dirty="0">
              <a:latin typeface="Times New Roman" panose="02020603050405020304" pitchFamily="18" charset="0"/>
              <a:cs typeface="Times New Roman" panose="02020603050405020304" pitchFamily="18" charset="0"/>
            </a:endParaRPr>
          </a:p>
          <a:p>
            <a:r>
              <a:rPr lang="en-US" sz="1400" dirty="0"/>
              <a:t>Amazon IAM (Identity and Access Management) is a service that helps us to securely control access to AWS resources by managing users, groups, roles, and permissions.</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Amazon S3 (Simple Storage Service):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will store the dataset in the S3 bucket, sot that it can be easily accessible for data analysis in quick sight and model training in sage maker.</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Amazon Glue: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Amazon Glue is used to preprocess the data which </a:t>
            </a:r>
            <a:r>
              <a:rPr lang="en-US" sz="1400" dirty="0" err="1">
                <a:latin typeface="Times New Roman" panose="02020603050405020304" pitchFamily="18" charset="0"/>
                <a:cs typeface="Times New Roman" panose="02020603050405020304" pitchFamily="18" charset="0"/>
              </a:rPr>
              <a:t>extracts,load</a:t>
            </a:r>
            <a:r>
              <a:rPr lang="en-US" sz="1400" dirty="0">
                <a:latin typeface="Times New Roman" panose="02020603050405020304" pitchFamily="18" charset="0"/>
                <a:cs typeface="Times New Roman" panose="02020603050405020304" pitchFamily="18" charset="0"/>
              </a:rPr>
              <a:t> and transform the data.</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Amazon Quick Sight</a:t>
            </a:r>
            <a:r>
              <a:rPr lang="en-US" sz="1400" b="1"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QuickSight</a:t>
            </a:r>
            <a:r>
              <a:rPr lang="en-US" sz="1400" dirty="0">
                <a:latin typeface="Times New Roman" panose="02020603050405020304" pitchFamily="18" charset="0"/>
                <a:cs typeface="Times New Roman" panose="02020603050405020304" pitchFamily="18" charset="0"/>
              </a:rPr>
              <a:t> will be used for visual analysis and reporting on the dataset. We will create interactive dashboards and visualizations to gain insights into customer demographics, campaign outcomes, and other relevant metrics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B7CFF99-9E1F-02AE-B224-17D70F65B2C0}"/>
              </a:ext>
            </a:extLst>
          </p:cNvPr>
          <p:cNvSpPr txBox="1"/>
          <p:nvPr/>
        </p:nvSpPr>
        <p:spPr>
          <a:xfrm>
            <a:off x="1150374" y="363794"/>
            <a:ext cx="6440129" cy="461665"/>
          </a:xfrm>
          <a:prstGeom prst="rect">
            <a:avLst/>
          </a:prstGeom>
          <a:noFill/>
        </p:spPr>
        <p:txBody>
          <a:bodyPr wrap="square" rtlCol="0">
            <a:spAutoFit/>
          </a:bodyPr>
          <a:lstStyle/>
          <a:p>
            <a:pPr algn="ctr"/>
            <a:r>
              <a:rPr lang="en-US" sz="2400" dirty="0">
                <a:solidFill>
                  <a:schemeClr val="accent1"/>
                </a:solidFill>
                <a:latin typeface="Times New Roman" panose="02020603050405020304" pitchFamily="18" charset="0"/>
                <a:cs typeface="Times New Roman" panose="02020603050405020304" pitchFamily="18" charset="0"/>
              </a:rPr>
              <a:t>Features</a:t>
            </a:r>
            <a:r>
              <a:rPr lang="en-US" dirty="0">
                <a:solidFill>
                  <a:schemeClr val="accent1"/>
                </a:solidFill>
              </a:rPr>
              <a:t> </a:t>
            </a:r>
          </a:p>
        </p:txBody>
      </p:sp>
    </p:spTree>
    <p:extLst>
      <p:ext uri="{BB962C8B-B14F-4D97-AF65-F5344CB8AC3E}">
        <p14:creationId xmlns:p14="http://schemas.microsoft.com/office/powerpoint/2010/main" val="108232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C14CB4-0D86-FE2F-FA54-52F692100B36}"/>
              </a:ext>
            </a:extLst>
          </p:cNvPr>
          <p:cNvSpPr txBox="1"/>
          <p:nvPr/>
        </p:nvSpPr>
        <p:spPr>
          <a:xfrm>
            <a:off x="1329869" y="1053037"/>
            <a:ext cx="8520545" cy="2862322"/>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Graphic 5" descr="Notebook resource icon for the Amazon SageMaker service.">
            <a:extLst>
              <a:ext uri="{FF2B5EF4-FFF2-40B4-BE49-F238E27FC236}">
                <a16:creationId xmlns:a16="http://schemas.microsoft.com/office/drawing/2014/main" id="{FC10476C-6ECA-C845-FAEB-52615D066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7028" y="4625044"/>
            <a:ext cx="710246" cy="710246"/>
          </a:xfrm>
          <a:prstGeom prst="rect">
            <a:avLst/>
          </a:prstGeom>
        </p:spPr>
      </p:pic>
      <p:pic>
        <p:nvPicPr>
          <p:cNvPr id="7" name="Graphic 6" descr="Train resource icon for the Amazon SageMaker service.">
            <a:extLst>
              <a:ext uri="{FF2B5EF4-FFF2-40B4-BE49-F238E27FC236}">
                <a16:creationId xmlns:a16="http://schemas.microsoft.com/office/drawing/2014/main" id="{57DA819F-C699-30A3-4DD8-60BC718354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0994" y="4452713"/>
            <a:ext cx="822430" cy="822430"/>
          </a:xfrm>
          <a:prstGeom prst="rect">
            <a:avLst/>
          </a:prstGeom>
        </p:spPr>
      </p:pic>
      <p:pic>
        <p:nvPicPr>
          <p:cNvPr id="8" name="Graphic 28" descr="Shadow testing resource icon for the Amazon SageMaker service.">
            <a:extLst>
              <a:ext uri="{FF2B5EF4-FFF2-40B4-BE49-F238E27FC236}">
                <a16:creationId xmlns:a16="http://schemas.microsoft.com/office/drawing/2014/main" id="{52AE5FD5-25C6-C984-2B5E-67E1703FABA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4244717" y="4686757"/>
            <a:ext cx="710247" cy="51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descr="Amazon Simple Storage Service (Amazon S3) service icon.">
            <a:extLst>
              <a:ext uri="{FF2B5EF4-FFF2-40B4-BE49-F238E27FC236}">
                <a16:creationId xmlns:a16="http://schemas.microsoft.com/office/drawing/2014/main" id="{DED807EE-671B-8AAE-107B-96415ECDCDC8}"/>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523728" y="1467347"/>
            <a:ext cx="1468470" cy="188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A blue text on a white background&#10;&#10;Description automatically generated">
            <a:extLst>
              <a:ext uri="{FF2B5EF4-FFF2-40B4-BE49-F238E27FC236}">
                <a16:creationId xmlns:a16="http://schemas.microsoft.com/office/drawing/2014/main" id="{4017B6F4-FA78-9D11-D867-4093F6B5D737}"/>
              </a:ext>
            </a:extLst>
          </p:cNvPr>
          <p:cNvPicPr>
            <a:picLocks noChangeAspect="1"/>
          </p:cNvPicPr>
          <p:nvPr/>
        </p:nvPicPr>
        <p:blipFill>
          <a:blip r:embed="rId10"/>
          <a:stretch>
            <a:fillRect/>
          </a:stretch>
        </p:blipFill>
        <p:spPr>
          <a:xfrm>
            <a:off x="990977" y="2792752"/>
            <a:ext cx="595468" cy="446945"/>
          </a:xfrm>
          <a:prstGeom prst="rect">
            <a:avLst/>
          </a:prstGeom>
        </p:spPr>
      </p:pic>
      <p:pic>
        <p:nvPicPr>
          <p:cNvPr id="12" name="Graphic 11" descr="Amazon QuickSight service icon.">
            <a:extLst>
              <a:ext uri="{FF2B5EF4-FFF2-40B4-BE49-F238E27FC236}">
                <a16:creationId xmlns:a16="http://schemas.microsoft.com/office/drawing/2014/main" id="{47AA4132-B404-B42E-F4D2-85618C7F343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278481" y="1107615"/>
            <a:ext cx="955509" cy="58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43456CC4-1A29-EC4F-BCBF-9C02BF6D4130}"/>
              </a:ext>
            </a:extLst>
          </p:cNvPr>
          <p:cNvSpPr txBox="1"/>
          <p:nvPr/>
        </p:nvSpPr>
        <p:spPr>
          <a:xfrm>
            <a:off x="1393741" y="2634554"/>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Store Dataset</a:t>
            </a:r>
          </a:p>
        </p:txBody>
      </p:sp>
      <p:sp>
        <p:nvSpPr>
          <p:cNvPr id="57" name="Right Arrow 56">
            <a:extLst>
              <a:ext uri="{FF2B5EF4-FFF2-40B4-BE49-F238E27FC236}">
                <a16:creationId xmlns:a16="http://schemas.microsoft.com/office/drawing/2014/main" id="{9A43E688-4530-F687-D125-87C503CBBD51}"/>
              </a:ext>
            </a:extLst>
          </p:cNvPr>
          <p:cNvSpPr/>
          <p:nvPr/>
        </p:nvSpPr>
        <p:spPr>
          <a:xfrm>
            <a:off x="1601728" y="2938361"/>
            <a:ext cx="911189" cy="778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38E6A15F-7B52-B870-D855-AE5CD91850BB}"/>
              </a:ext>
            </a:extLst>
          </p:cNvPr>
          <p:cNvSpPr/>
          <p:nvPr/>
        </p:nvSpPr>
        <p:spPr>
          <a:xfrm>
            <a:off x="7392481" y="3755850"/>
            <a:ext cx="214684" cy="9220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9DA9895-D1AB-9535-D4E1-0689F8866188}"/>
              </a:ext>
            </a:extLst>
          </p:cNvPr>
          <p:cNvSpPr/>
          <p:nvPr/>
        </p:nvSpPr>
        <p:spPr>
          <a:xfrm rot="5400000">
            <a:off x="6682004" y="4472304"/>
            <a:ext cx="271437" cy="7832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C1DAA3FB-321D-1DC3-4129-B2DE81578AF4}"/>
              </a:ext>
            </a:extLst>
          </p:cNvPr>
          <p:cNvSpPr/>
          <p:nvPr/>
        </p:nvSpPr>
        <p:spPr>
          <a:xfrm rot="5400000">
            <a:off x="5166304" y="4493108"/>
            <a:ext cx="343980" cy="905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Turn Arrow 18">
            <a:extLst>
              <a:ext uri="{FF2B5EF4-FFF2-40B4-BE49-F238E27FC236}">
                <a16:creationId xmlns:a16="http://schemas.microsoft.com/office/drawing/2014/main" id="{7EA4EF67-AB8C-C9CD-B1B5-91996B0EE77F}"/>
              </a:ext>
            </a:extLst>
          </p:cNvPr>
          <p:cNvSpPr/>
          <p:nvPr/>
        </p:nvSpPr>
        <p:spPr>
          <a:xfrm>
            <a:off x="3434661" y="911393"/>
            <a:ext cx="2363234" cy="460110"/>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FCE797BD-179A-6D24-36AA-EC9A0C7ECDA2}"/>
              </a:ext>
            </a:extLst>
          </p:cNvPr>
          <p:cNvSpPr/>
          <p:nvPr/>
        </p:nvSpPr>
        <p:spPr>
          <a:xfrm rot="10800000">
            <a:off x="3982329" y="1738267"/>
            <a:ext cx="1903995" cy="62325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A4748059-9090-A67A-F495-156144254557}"/>
              </a:ext>
            </a:extLst>
          </p:cNvPr>
          <p:cNvSpPr txBox="1"/>
          <p:nvPr/>
        </p:nvSpPr>
        <p:spPr>
          <a:xfrm rot="16200000">
            <a:off x="424419" y="1411856"/>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AWS Glue For ETL</a:t>
            </a:r>
          </a:p>
        </p:txBody>
      </p:sp>
      <p:sp>
        <p:nvSpPr>
          <p:cNvPr id="26" name="TextBox 25">
            <a:extLst>
              <a:ext uri="{FF2B5EF4-FFF2-40B4-BE49-F238E27FC236}">
                <a16:creationId xmlns:a16="http://schemas.microsoft.com/office/drawing/2014/main" id="{92F4CAB8-9128-CB3D-FEDD-42B411A66FC8}"/>
              </a:ext>
            </a:extLst>
          </p:cNvPr>
          <p:cNvSpPr txBox="1"/>
          <p:nvPr/>
        </p:nvSpPr>
        <p:spPr>
          <a:xfrm>
            <a:off x="4765520" y="2604365"/>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Loads data from S3</a:t>
            </a:r>
          </a:p>
        </p:txBody>
      </p:sp>
      <p:sp>
        <p:nvSpPr>
          <p:cNvPr id="27" name="TextBox 26">
            <a:extLst>
              <a:ext uri="{FF2B5EF4-FFF2-40B4-BE49-F238E27FC236}">
                <a16:creationId xmlns:a16="http://schemas.microsoft.com/office/drawing/2014/main" id="{A070891E-D27A-ACDC-16EA-631D7EFFA11A}"/>
              </a:ext>
            </a:extLst>
          </p:cNvPr>
          <p:cNvSpPr txBox="1"/>
          <p:nvPr/>
        </p:nvSpPr>
        <p:spPr>
          <a:xfrm>
            <a:off x="3923930" y="526765"/>
            <a:ext cx="146847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Loads data from S3 into Quick sight</a:t>
            </a:r>
          </a:p>
        </p:txBody>
      </p:sp>
      <p:sp>
        <p:nvSpPr>
          <p:cNvPr id="28" name="TextBox 27">
            <a:extLst>
              <a:ext uri="{FF2B5EF4-FFF2-40B4-BE49-F238E27FC236}">
                <a16:creationId xmlns:a16="http://schemas.microsoft.com/office/drawing/2014/main" id="{0F6F464B-A4DF-BA95-6DC2-FD9589743B32}"/>
              </a:ext>
            </a:extLst>
          </p:cNvPr>
          <p:cNvSpPr txBox="1"/>
          <p:nvPr/>
        </p:nvSpPr>
        <p:spPr>
          <a:xfrm>
            <a:off x="4304930" y="1885466"/>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Stores output in s3</a:t>
            </a:r>
          </a:p>
        </p:txBody>
      </p:sp>
      <p:sp>
        <p:nvSpPr>
          <p:cNvPr id="29" name="TextBox 28">
            <a:extLst>
              <a:ext uri="{FF2B5EF4-FFF2-40B4-BE49-F238E27FC236}">
                <a16:creationId xmlns:a16="http://schemas.microsoft.com/office/drawing/2014/main" id="{7485B234-BB69-D994-1DDF-DD49F4F63F68}"/>
              </a:ext>
            </a:extLst>
          </p:cNvPr>
          <p:cNvSpPr txBox="1"/>
          <p:nvPr/>
        </p:nvSpPr>
        <p:spPr>
          <a:xfrm>
            <a:off x="7312168" y="5331851"/>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Notebook</a:t>
            </a:r>
          </a:p>
        </p:txBody>
      </p:sp>
      <p:sp>
        <p:nvSpPr>
          <p:cNvPr id="30" name="TextBox 29">
            <a:extLst>
              <a:ext uri="{FF2B5EF4-FFF2-40B4-BE49-F238E27FC236}">
                <a16:creationId xmlns:a16="http://schemas.microsoft.com/office/drawing/2014/main" id="{BAA99CB0-4E53-2086-67D1-A2E2FD0071E4}"/>
              </a:ext>
            </a:extLst>
          </p:cNvPr>
          <p:cNvSpPr txBox="1"/>
          <p:nvPr/>
        </p:nvSpPr>
        <p:spPr>
          <a:xfrm>
            <a:off x="5836128" y="5267610"/>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Train</a:t>
            </a:r>
          </a:p>
        </p:txBody>
      </p:sp>
      <p:sp>
        <p:nvSpPr>
          <p:cNvPr id="31" name="TextBox 30">
            <a:extLst>
              <a:ext uri="{FF2B5EF4-FFF2-40B4-BE49-F238E27FC236}">
                <a16:creationId xmlns:a16="http://schemas.microsoft.com/office/drawing/2014/main" id="{089D79DE-E6A4-8DC8-266E-1152FFF377FB}"/>
              </a:ext>
            </a:extLst>
          </p:cNvPr>
          <p:cNvSpPr txBox="1"/>
          <p:nvPr/>
        </p:nvSpPr>
        <p:spPr>
          <a:xfrm>
            <a:off x="4275520" y="5218144"/>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Evaluate</a:t>
            </a:r>
          </a:p>
        </p:txBody>
      </p:sp>
      <p:sp>
        <p:nvSpPr>
          <p:cNvPr id="32" name="TextBox 31">
            <a:extLst>
              <a:ext uri="{FF2B5EF4-FFF2-40B4-BE49-F238E27FC236}">
                <a16:creationId xmlns:a16="http://schemas.microsoft.com/office/drawing/2014/main" id="{33A7A4AB-F763-31D6-DA6C-BFA5D652CEF0}"/>
              </a:ext>
            </a:extLst>
          </p:cNvPr>
          <p:cNvSpPr txBox="1"/>
          <p:nvPr/>
        </p:nvSpPr>
        <p:spPr>
          <a:xfrm rot="5400000">
            <a:off x="2984649" y="4237992"/>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Store Results </a:t>
            </a:r>
          </a:p>
        </p:txBody>
      </p:sp>
      <p:sp>
        <p:nvSpPr>
          <p:cNvPr id="33" name="TextBox 32">
            <a:extLst>
              <a:ext uri="{FF2B5EF4-FFF2-40B4-BE49-F238E27FC236}">
                <a16:creationId xmlns:a16="http://schemas.microsoft.com/office/drawing/2014/main" id="{B293A09D-05D7-0276-BB9F-B4ABF25FEA6F}"/>
              </a:ext>
            </a:extLst>
          </p:cNvPr>
          <p:cNvSpPr txBox="1"/>
          <p:nvPr/>
        </p:nvSpPr>
        <p:spPr>
          <a:xfrm rot="5400000">
            <a:off x="7117971" y="4176425"/>
            <a:ext cx="146847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    Launching</a:t>
            </a:r>
          </a:p>
          <a:p>
            <a:r>
              <a:rPr lang="en-US" sz="1000" dirty="0">
                <a:latin typeface="Times New Roman" panose="02020603050405020304" pitchFamily="18" charset="0"/>
                <a:cs typeface="Times New Roman" panose="02020603050405020304" pitchFamily="18" charset="0"/>
              </a:rPr>
              <a:t> Notebook Instance </a:t>
            </a:r>
          </a:p>
        </p:txBody>
      </p:sp>
      <p:pic>
        <p:nvPicPr>
          <p:cNvPr id="34" name="Graphic 6" descr="AWS Glue service icon.">
            <a:extLst>
              <a:ext uri="{FF2B5EF4-FFF2-40B4-BE49-F238E27FC236}">
                <a16:creationId xmlns:a16="http://schemas.microsoft.com/office/drawing/2014/main" id="{651DA3A1-4121-2456-004B-2A00C337F8F0}"/>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1329869" y="11331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Bent Arrow 34">
            <a:extLst>
              <a:ext uri="{FF2B5EF4-FFF2-40B4-BE49-F238E27FC236}">
                <a16:creationId xmlns:a16="http://schemas.microsoft.com/office/drawing/2014/main" id="{BD46650E-A8FF-2A9B-6312-36B2F94D60AF}"/>
              </a:ext>
            </a:extLst>
          </p:cNvPr>
          <p:cNvSpPr/>
          <p:nvPr/>
        </p:nvSpPr>
        <p:spPr>
          <a:xfrm rot="16200000">
            <a:off x="2789075" y="3662156"/>
            <a:ext cx="1804961" cy="110632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ight Arrow 44">
            <a:extLst>
              <a:ext uri="{FF2B5EF4-FFF2-40B4-BE49-F238E27FC236}">
                <a16:creationId xmlns:a16="http://schemas.microsoft.com/office/drawing/2014/main" id="{8A855AF7-4618-FA4A-31BE-A204BBA9F006}"/>
              </a:ext>
            </a:extLst>
          </p:cNvPr>
          <p:cNvSpPr/>
          <p:nvPr/>
        </p:nvSpPr>
        <p:spPr>
          <a:xfrm rot="743115" flipV="1">
            <a:off x="4013604" y="3221104"/>
            <a:ext cx="3460927" cy="3228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FEC79F9-03F2-BB80-5923-0A3095559003}"/>
              </a:ext>
            </a:extLst>
          </p:cNvPr>
          <p:cNvSpPr txBox="1"/>
          <p:nvPr/>
        </p:nvSpPr>
        <p:spPr>
          <a:xfrm>
            <a:off x="6266866" y="1344169"/>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Aws </a:t>
            </a:r>
            <a:r>
              <a:rPr lang="en-US" sz="1000" dirty="0" err="1">
                <a:latin typeface="Times New Roman" panose="02020603050405020304" pitchFamily="18" charset="0"/>
                <a:cs typeface="Times New Roman" panose="02020603050405020304" pitchFamily="18" charset="0"/>
              </a:rPr>
              <a:t>QuickSight</a:t>
            </a:r>
            <a:endParaRPr lang="en-US" sz="1000" dirty="0">
              <a:latin typeface="Times New Roman" panose="02020603050405020304" pitchFamily="18" charset="0"/>
              <a:cs typeface="Times New Roman" panose="02020603050405020304" pitchFamily="18" charset="0"/>
            </a:endParaRPr>
          </a:p>
        </p:txBody>
      </p:sp>
      <p:sp>
        <p:nvSpPr>
          <p:cNvPr id="24" name="U-Turn Arrow 23">
            <a:extLst>
              <a:ext uri="{FF2B5EF4-FFF2-40B4-BE49-F238E27FC236}">
                <a16:creationId xmlns:a16="http://schemas.microsoft.com/office/drawing/2014/main" id="{3778E6E4-9557-405E-B731-4DE6E831EF35}"/>
              </a:ext>
            </a:extLst>
          </p:cNvPr>
          <p:cNvSpPr/>
          <p:nvPr/>
        </p:nvSpPr>
        <p:spPr>
          <a:xfrm flipH="1">
            <a:off x="1499832" y="497352"/>
            <a:ext cx="1362379" cy="947802"/>
          </a:xfrm>
          <a:prstGeom prst="uturn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Bent Arrow 35">
            <a:extLst>
              <a:ext uri="{FF2B5EF4-FFF2-40B4-BE49-F238E27FC236}">
                <a16:creationId xmlns:a16="http://schemas.microsoft.com/office/drawing/2014/main" id="{9BDD86B6-25DB-4F46-2467-4EB004F019B5}"/>
              </a:ext>
            </a:extLst>
          </p:cNvPr>
          <p:cNvSpPr/>
          <p:nvPr/>
        </p:nvSpPr>
        <p:spPr>
          <a:xfrm rot="10800000" flipH="1">
            <a:off x="1546233" y="1916163"/>
            <a:ext cx="996335" cy="62325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4A287A70-C1AF-4A46-C2E8-6AC102E539DE}"/>
              </a:ext>
            </a:extLst>
          </p:cNvPr>
          <p:cNvSpPr txBox="1"/>
          <p:nvPr/>
        </p:nvSpPr>
        <p:spPr>
          <a:xfrm>
            <a:off x="9047016" y="2099908"/>
            <a:ext cx="448631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ARCHITECTURE</a:t>
            </a:r>
          </a:p>
        </p:txBody>
      </p:sp>
      <p:sp>
        <p:nvSpPr>
          <p:cNvPr id="39" name="TextBox 38">
            <a:extLst>
              <a:ext uri="{FF2B5EF4-FFF2-40B4-BE49-F238E27FC236}">
                <a16:creationId xmlns:a16="http://schemas.microsoft.com/office/drawing/2014/main" id="{A4FB828E-D43A-0356-558C-A854CE6CE98E}"/>
              </a:ext>
            </a:extLst>
          </p:cNvPr>
          <p:cNvSpPr txBox="1"/>
          <p:nvPr/>
        </p:nvSpPr>
        <p:spPr>
          <a:xfrm>
            <a:off x="1741939" y="1941500"/>
            <a:ext cx="940263"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Stores output in s3</a:t>
            </a:r>
          </a:p>
        </p:txBody>
      </p:sp>
    </p:spTree>
    <p:extLst>
      <p:ext uri="{BB962C8B-B14F-4D97-AF65-F5344CB8AC3E}">
        <p14:creationId xmlns:p14="http://schemas.microsoft.com/office/powerpoint/2010/main" val="155525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735F1-480C-3241-B541-9C5D7F0B8F2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3D070F-2006-BAA0-A8E2-79DC0F7B80FD}"/>
              </a:ext>
            </a:extLst>
          </p:cNvPr>
          <p:cNvSpPr txBox="1"/>
          <p:nvPr/>
        </p:nvSpPr>
        <p:spPr>
          <a:xfrm>
            <a:off x="1329869" y="1053037"/>
            <a:ext cx="8520545" cy="2862322"/>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9" name="TextBox 28">
            <a:extLst>
              <a:ext uri="{FF2B5EF4-FFF2-40B4-BE49-F238E27FC236}">
                <a16:creationId xmlns:a16="http://schemas.microsoft.com/office/drawing/2014/main" id="{364CDF9F-1B99-F049-5376-51360831884D}"/>
              </a:ext>
            </a:extLst>
          </p:cNvPr>
          <p:cNvSpPr txBox="1"/>
          <p:nvPr/>
        </p:nvSpPr>
        <p:spPr>
          <a:xfrm>
            <a:off x="7312168" y="5331851"/>
            <a:ext cx="146847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Notebook</a:t>
            </a:r>
          </a:p>
        </p:txBody>
      </p:sp>
      <p:sp>
        <p:nvSpPr>
          <p:cNvPr id="37" name="TextBox 36">
            <a:extLst>
              <a:ext uri="{FF2B5EF4-FFF2-40B4-BE49-F238E27FC236}">
                <a16:creationId xmlns:a16="http://schemas.microsoft.com/office/drawing/2014/main" id="{DFCC3F19-7B6A-715D-78C2-A63A70763026}"/>
              </a:ext>
            </a:extLst>
          </p:cNvPr>
          <p:cNvSpPr txBox="1"/>
          <p:nvPr/>
        </p:nvSpPr>
        <p:spPr>
          <a:xfrm>
            <a:off x="9047016" y="2099908"/>
            <a:ext cx="448631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flow</a:t>
            </a:r>
          </a:p>
        </p:txBody>
      </p:sp>
      <p:pic>
        <p:nvPicPr>
          <p:cNvPr id="3" name="Picture 2">
            <a:extLst>
              <a:ext uri="{FF2B5EF4-FFF2-40B4-BE49-F238E27FC236}">
                <a16:creationId xmlns:a16="http://schemas.microsoft.com/office/drawing/2014/main" id="{B598F150-63C7-3D33-D397-A9A0587828E8}"/>
              </a:ext>
            </a:extLst>
          </p:cNvPr>
          <p:cNvPicPr>
            <a:picLocks noChangeAspect="1"/>
          </p:cNvPicPr>
          <p:nvPr/>
        </p:nvPicPr>
        <p:blipFill>
          <a:blip r:embed="rId2"/>
          <a:stretch>
            <a:fillRect/>
          </a:stretch>
        </p:blipFill>
        <p:spPr>
          <a:xfrm>
            <a:off x="1880552" y="373626"/>
            <a:ext cx="6132737" cy="5607466"/>
          </a:xfrm>
          <a:prstGeom prst="rect">
            <a:avLst/>
          </a:prstGeom>
        </p:spPr>
      </p:pic>
    </p:spTree>
    <p:extLst>
      <p:ext uri="{BB962C8B-B14F-4D97-AF65-F5344CB8AC3E}">
        <p14:creationId xmlns:p14="http://schemas.microsoft.com/office/powerpoint/2010/main" val="118530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08942-2C99-B210-33A8-2711D0F9A3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FC21A-78B8-5510-2BC1-D99FA577E545}"/>
              </a:ext>
            </a:extLst>
          </p:cNvPr>
          <p:cNvSpPr>
            <a:spLocks noGrp="1"/>
          </p:cNvSpPr>
          <p:nvPr>
            <p:ph idx="1"/>
          </p:nvPr>
        </p:nvSpPr>
        <p:spPr>
          <a:xfrm>
            <a:off x="677333" y="619432"/>
            <a:ext cx="10285635" cy="5201265"/>
          </a:xfrm>
        </p:spPr>
        <p:txBody>
          <a:bodyPr>
            <a:normAutofit/>
          </a:bodyPr>
          <a:lstStyle/>
          <a:p>
            <a:pPr marL="0" indent="0" algn="ctr">
              <a:buNone/>
            </a:pPr>
            <a:r>
              <a:rPr lang="en-US" sz="2000" b="1" dirty="0">
                <a:solidFill>
                  <a:schemeClr val="tx1"/>
                </a:solidFill>
                <a:effectLst/>
                <a:latin typeface="Open Sans" panose="020B0606030504020204" pitchFamily="34" charset="0"/>
              </a:rPr>
              <a:t>Cloud services in action</a:t>
            </a:r>
          </a:p>
          <a:p>
            <a:pPr marL="0" indent="0" algn="ctr">
              <a:buNone/>
            </a:pPr>
            <a:r>
              <a:rPr lang="en-US" dirty="0">
                <a:solidFill>
                  <a:schemeClr val="accent1"/>
                </a:solidFill>
                <a:latin typeface="Times New Roman" panose="02020603050405020304" pitchFamily="18" charset="0"/>
                <a:cs typeface="Times New Roman" panose="02020603050405020304" pitchFamily="18" charset="0"/>
              </a:rPr>
              <a:t>IAM</a:t>
            </a: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F44EFBE3-72B4-0D2E-5084-F6617C1303A3}"/>
              </a:ext>
            </a:extLst>
          </p:cNvPr>
          <p:cNvPicPr>
            <a:picLocks noChangeAspect="1"/>
          </p:cNvPicPr>
          <p:nvPr/>
        </p:nvPicPr>
        <p:blipFill>
          <a:blip r:embed="rId2"/>
          <a:stretch>
            <a:fillRect/>
          </a:stretch>
        </p:blipFill>
        <p:spPr>
          <a:xfrm>
            <a:off x="786582" y="1451682"/>
            <a:ext cx="10728086" cy="4786886"/>
          </a:xfrm>
          <a:prstGeom prst="rect">
            <a:avLst/>
          </a:prstGeom>
        </p:spPr>
      </p:pic>
    </p:spTree>
    <p:extLst>
      <p:ext uri="{BB962C8B-B14F-4D97-AF65-F5344CB8AC3E}">
        <p14:creationId xmlns:p14="http://schemas.microsoft.com/office/powerpoint/2010/main" val="485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E1CF4-3A52-B50F-4C1A-6028C470566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FE5E9-A9E6-D743-F310-F249A83DDF7C}"/>
              </a:ext>
            </a:extLst>
          </p:cNvPr>
          <p:cNvSpPr>
            <a:spLocks noGrp="1"/>
          </p:cNvSpPr>
          <p:nvPr>
            <p:ph idx="1"/>
          </p:nvPr>
        </p:nvSpPr>
        <p:spPr>
          <a:xfrm>
            <a:off x="677333" y="619432"/>
            <a:ext cx="10285635" cy="5201265"/>
          </a:xfrm>
        </p:spPr>
        <p:txBody>
          <a:bodyPr>
            <a:normAutofit/>
          </a:bodyPr>
          <a:lstStyle/>
          <a:p>
            <a:pPr marL="0" indent="0" algn="ctr">
              <a:buNone/>
            </a:pPr>
            <a:r>
              <a:rPr lang="en-US" sz="2000" b="1" dirty="0">
                <a:solidFill>
                  <a:schemeClr val="tx1"/>
                </a:solidFill>
                <a:effectLst/>
                <a:latin typeface="Open Sans" panose="020B0606030504020204" pitchFamily="34" charset="0"/>
              </a:rPr>
              <a:t>Cloud services in action</a:t>
            </a:r>
          </a:p>
          <a:p>
            <a:pPr marL="0" indent="0" algn="ctr">
              <a:buNone/>
            </a:pPr>
            <a:r>
              <a:rPr lang="en-US" dirty="0">
                <a:solidFill>
                  <a:schemeClr val="accent1"/>
                </a:solidFill>
                <a:latin typeface="Times New Roman" panose="02020603050405020304" pitchFamily="18" charset="0"/>
                <a:cs typeface="Times New Roman" panose="02020603050405020304" pitchFamily="18" charset="0"/>
              </a:rPr>
              <a:t>S3 BUCKET</a:t>
            </a: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D616C8C-3680-EC9F-5D77-A8853A9F1528}"/>
              </a:ext>
            </a:extLst>
          </p:cNvPr>
          <p:cNvPicPr>
            <a:picLocks noChangeAspect="1"/>
          </p:cNvPicPr>
          <p:nvPr/>
        </p:nvPicPr>
        <p:blipFill>
          <a:blip r:embed="rId2"/>
          <a:stretch>
            <a:fillRect/>
          </a:stretch>
        </p:blipFill>
        <p:spPr>
          <a:xfrm>
            <a:off x="654341" y="1605359"/>
            <a:ext cx="9453220" cy="4308880"/>
          </a:xfrm>
          <a:prstGeom prst="rect">
            <a:avLst/>
          </a:prstGeom>
        </p:spPr>
      </p:pic>
    </p:spTree>
    <p:extLst>
      <p:ext uri="{BB962C8B-B14F-4D97-AF65-F5344CB8AC3E}">
        <p14:creationId xmlns:p14="http://schemas.microsoft.com/office/powerpoint/2010/main" val="157110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3FBF2-7783-B596-315D-1A4726AB9F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88024-BDCF-FFEF-3ACB-59A84CA229BE}"/>
              </a:ext>
            </a:extLst>
          </p:cNvPr>
          <p:cNvSpPr>
            <a:spLocks noGrp="1"/>
          </p:cNvSpPr>
          <p:nvPr>
            <p:ph idx="1"/>
          </p:nvPr>
        </p:nvSpPr>
        <p:spPr>
          <a:xfrm>
            <a:off x="677333" y="619432"/>
            <a:ext cx="10285635" cy="5201265"/>
          </a:xfrm>
        </p:spPr>
        <p:txBody>
          <a:bodyPr>
            <a:normAutofit/>
          </a:bodyPr>
          <a:lstStyle/>
          <a:p>
            <a:pPr marL="0" indent="0" algn="ctr">
              <a:buNone/>
            </a:pPr>
            <a:r>
              <a:rPr lang="en-US" sz="2000" b="1">
                <a:solidFill>
                  <a:schemeClr val="tx1"/>
                </a:solidFill>
                <a:effectLst/>
                <a:latin typeface="Open Sans" panose="020B0606030504020204" pitchFamily="34" charset="0"/>
              </a:rPr>
              <a:t>Cloud services in action</a:t>
            </a:r>
          </a:p>
          <a:p>
            <a:pPr marL="0" indent="0" algn="ctr">
              <a:buNone/>
            </a:pPr>
            <a:r>
              <a:rPr lang="en-US">
                <a:solidFill>
                  <a:schemeClr val="accent1"/>
                </a:solidFill>
                <a:latin typeface="Times New Roman" panose="02020603050405020304" pitchFamily="18" charset="0"/>
                <a:cs typeface="Times New Roman" panose="02020603050405020304" pitchFamily="18" charset="0"/>
              </a:rPr>
              <a:t>DATA CLEANING WITH GLUE</a:t>
            </a:r>
          </a:p>
          <a:p>
            <a:pPr marL="0" indent="0" algn="ctr">
              <a:buNone/>
            </a:pPr>
            <a:endParaRPr lang="en-US">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EA8A6E-12A1-B26E-1B4C-379B7576A24F}"/>
              </a:ext>
            </a:extLst>
          </p:cNvPr>
          <p:cNvPicPr>
            <a:picLocks noChangeAspect="1"/>
          </p:cNvPicPr>
          <p:nvPr/>
        </p:nvPicPr>
        <p:blipFill>
          <a:blip r:embed="rId2"/>
          <a:stretch>
            <a:fillRect/>
          </a:stretch>
        </p:blipFill>
        <p:spPr>
          <a:xfrm>
            <a:off x="654341" y="1526795"/>
            <a:ext cx="10930026" cy="4293901"/>
          </a:xfrm>
          <a:prstGeom prst="rect">
            <a:avLst/>
          </a:prstGeom>
        </p:spPr>
      </p:pic>
    </p:spTree>
    <p:extLst>
      <p:ext uri="{BB962C8B-B14F-4D97-AF65-F5344CB8AC3E}">
        <p14:creationId xmlns:p14="http://schemas.microsoft.com/office/powerpoint/2010/main" val="34929863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502</TotalTime>
  <Words>491</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Open Sans</vt:lpstr>
      <vt:lpstr>Times New Roman</vt:lpstr>
      <vt:lpstr>Trebuchet MS</vt:lpstr>
      <vt:lpstr>Wingdings 3</vt:lpstr>
      <vt:lpstr>Facet</vt:lpstr>
      <vt:lpstr>DISASTER TWEETS ANALYSIS USING NLP IN AWS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Target Marketing</dc:title>
  <dc:creator>RAGANNAGARI, BALA KRISHNA REDDY</dc:creator>
  <cp:lastModifiedBy>SAI SRINIVAS</cp:lastModifiedBy>
  <cp:revision>20</cp:revision>
  <dcterms:created xsi:type="dcterms:W3CDTF">2024-03-18T14:33:52Z</dcterms:created>
  <dcterms:modified xsi:type="dcterms:W3CDTF">2024-11-18T21:17:24Z</dcterms:modified>
</cp:coreProperties>
</file>