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5227BA3-96CF-46EC-9866-47CCE0A1182F}" type="datetimeFigureOut">
              <a:rPr lang="en-US" smtClean="0"/>
              <a:t>4/4/2024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42AD12D-BE28-4EEE-8CCC-A4C985EDBA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227BA3-96CF-46EC-9866-47CCE0A1182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AD12D-BE28-4EEE-8CCC-A4C985EDBA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227BA3-96CF-46EC-9866-47CCE0A1182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AD12D-BE28-4EEE-8CCC-A4C985EDBA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5227BA3-96CF-46EC-9866-47CCE0A1182F}" type="datetimeFigureOut">
              <a:rPr lang="en-US" smtClean="0"/>
              <a:t>4/4/2024</a:t>
            </a:fld>
            <a:endParaRPr lang="en-US"/>
          </a:p>
        </p:txBody>
      </p:sp>
      <p:sp>
        <p:nvSpPr>
          <p:cNvPr id="9" name="Slide Number Placeholder 8"/>
          <p:cNvSpPr>
            <a:spLocks noGrp="1"/>
          </p:cNvSpPr>
          <p:nvPr>
            <p:ph type="sldNum" sz="quarter" idx="15"/>
          </p:nvPr>
        </p:nvSpPr>
        <p:spPr/>
        <p:txBody>
          <a:bodyPr rtlCol="0"/>
          <a:lstStyle/>
          <a:p>
            <a:fld id="{E42AD12D-BE28-4EEE-8CCC-A4C985EDBAB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5227BA3-96CF-46EC-9866-47CCE0A1182F}" type="datetimeFigureOut">
              <a:rPr lang="en-US" smtClean="0"/>
              <a:t>4/4/2024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42AD12D-BE28-4EEE-8CCC-A4C985EDBAB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5227BA3-96CF-46EC-9866-47CCE0A1182F}"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AD12D-BE28-4EEE-8CCC-A4C985EDBAB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5227BA3-96CF-46EC-9866-47CCE0A1182F}"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AD12D-BE28-4EEE-8CCC-A4C985EDBAB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5227BA3-96CF-46EC-9866-47CCE0A1182F}" type="datetimeFigureOut">
              <a:rPr lang="en-US" smtClean="0"/>
              <a:t>4/4/2024</a:t>
            </a:fld>
            <a:endParaRPr lang="en-US"/>
          </a:p>
        </p:txBody>
      </p:sp>
      <p:sp>
        <p:nvSpPr>
          <p:cNvPr id="7" name="Slide Number Placeholder 6"/>
          <p:cNvSpPr>
            <a:spLocks noGrp="1"/>
          </p:cNvSpPr>
          <p:nvPr>
            <p:ph type="sldNum" sz="quarter" idx="11"/>
          </p:nvPr>
        </p:nvSpPr>
        <p:spPr/>
        <p:txBody>
          <a:bodyPr rtlCol="0"/>
          <a:lstStyle/>
          <a:p>
            <a:fld id="{E42AD12D-BE28-4EEE-8CCC-A4C985EDBAB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7BA3-96CF-46EC-9866-47CCE0A1182F}"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AD12D-BE28-4EEE-8CCC-A4C985EDBA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5227BA3-96CF-46EC-9866-47CCE0A1182F}" type="datetimeFigureOut">
              <a:rPr lang="en-US" smtClean="0"/>
              <a:t>4/4/2024</a:t>
            </a:fld>
            <a:endParaRPr lang="en-US"/>
          </a:p>
        </p:txBody>
      </p:sp>
      <p:sp>
        <p:nvSpPr>
          <p:cNvPr id="22" name="Slide Number Placeholder 21"/>
          <p:cNvSpPr>
            <a:spLocks noGrp="1"/>
          </p:cNvSpPr>
          <p:nvPr>
            <p:ph type="sldNum" sz="quarter" idx="15"/>
          </p:nvPr>
        </p:nvSpPr>
        <p:spPr/>
        <p:txBody>
          <a:bodyPr rtlCol="0"/>
          <a:lstStyle/>
          <a:p>
            <a:fld id="{E42AD12D-BE28-4EEE-8CCC-A4C985EDBAB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5227BA3-96CF-46EC-9866-47CCE0A1182F}" type="datetimeFigureOut">
              <a:rPr lang="en-US" smtClean="0"/>
              <a:t>4/4/2024</a:t>
            </a:fld>
            <a:endParaRPr lang="en-US"/>
          </a:p>
        </p:txBody>
      </p:sp>
      <p:sp>
        <p:nvSpPr>
          <p:cNvPr id="18" name="Slide Number Placeholder 17"/>
          <p:cNvSpPr>
            <a:spLocks noGrp="1"/>
          </p:cNvSpPr>
          <p:nvPr>
            <p:ph type="sldNum" sz="quarter" idx="11"/>
          </p:nvPr>
        </p:nvSpPr>
        <p:spPr/>
        <p:txBody>
          <a:bodyPr rtlCol="0"/>
          <a:lstStyle/>
          <a:p>
            <a:fld id="{E42AD12D-BE28-4EEE-8CCC-A4C985EDBAB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5227BA3-96CF-46EC-9866-47CCE0A1182F}" type="datetimeFigureOut">
              <a:rPr lang="en-US" smtClean="0"/>
              <a:t>4/4/2024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2AD12D-BE28-4EEE-8CCC-A4C985EDBA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990600"/>
            <a:ext cx="6172200" cy="1894362"/>
          </a:xfrm>
        </p:spPr>
        <p:txBody>
          <a:bodyPr/>
          <a:lstStyle/>
          <a:p>
            <a:pPr lvl="0"/>
            <a:r>
              <a:rPr lang="en-US" sz="4400" dirty="0">
                <a:solidFill>
                  <a:schemeClr val="accent1">
                    <a:lumMod val="75000"/>
                  </a:schemeClr>
                </a:solidFill>
                <a:latin typeface="Britannic Bold" pitchFamily="34" charset="0"/>
                <a:ea typeface="Adobe Gothic Std B" pitchFamily="34" charset="-128"/>
                <a:cs typeface="Arial" panose="020B0604020202020204" pitchFamily="34" charset="0"/>
              </a:rPr>
              <a:t>Key logger project</a:t>
            </a:r>
            <a:r>
              <a:rPr lang="en-US" b="1" dirty="0">
                <a:solidFill>
                  <a:schemeClr val="accent1">
                    <a:lumMod val="75000"/>
                  </a:schemeClr>
                </a:solidFill>
                <a:latin typeface="Britannic Bold" pitchFamily="34" charset="0"/>
                <a:ea typeface="Adobe Gothic Std B" pitchFamily="34" charset="-128"/>
                <a:cs typeface="Arial" panose="020B0604020202020204" pitchFamily="34" charset="0"/>
              </a:rPr>
              <a:t/>
            </a:r>
            <a:br>
              <a:rPr lang="en-US" b="1" dirty="0">
                <a:solidFill>
                  <a:schemeClr val="accent1">
                    <a:lumMod val="75000"/>
                  </a:schemeClr>
                </a:solidFill>
                <a:latin typeface="Britannic Bold" pitchFamily="34" charset="0"/>
                <a:ea typeface="Adobe Gothic Std B" pitchFamily="34" charset="-128"/>
                <a:cs typeface="Arial" panose="020B0604020202020204" pitchFamily="34" charset="0"/>
              </a:rPr>
            </a:br>
            <a:endParaRPr lang="en-US" dirty="0"/>
          </a:p>
        </p:txBody>
      </p:sp>
      <p:sp>
        <p:nvSpPr>
          <p:cNvPr id="3" name="Subtitle 2"/>
          <p:cNvSpPr>
            <a:spLocks noGrp="1"/>
          </p:cNvSpPr>
          <p:nvPr>
            <p:ph type="subTitle" idx="1"/>
          </p:nvPr>
        </p:nvSpPr>
        <p:spPr>
          <a:xfrm>
            <a:off x="2438400" y="4876800"/>
            <a:ext cx="6172200" cy="1371600"/>
          </a:xfrm>
        </p:spPr>
        <p:txBody>
          <a:bodyPr>
            <a:normAutofit fontScale="85000" lnSpcReduction="20000"/>
          </a:bodyPr>
          <a:lstStyle/>
          <a:p>
            <a:r>
              <a:rPr lang="en-US" dirty="0" smtClean="0">
                <a:solidFill>
                  <a:schemeClr val="accent1">
                    <a:lumMod val="75000"/>
                  </a:schemeClr>
                </a:solidFill>
                <a:latin typeface="Arial" pitchFamily="34" charset="0"/>
                <a:cs typeface="Arial" pitchFamily="34" charset="0"/>
              </a:rPr>
              <a:t>Presented By:</a:t>
            </a:r>
          </a:p>
          <a:p>
            <a:endParaRPr lang="en-US" dirty="0" smtClean="0">
              <a:solidFill>
                <a:schemeClr val="accent1">
                  <a:lumMod val="75000"/>
                </a:schemeClr>
              </a:solidFill>
              <a:latin typeface="Arial" pitchFamily="34" charset="0"/>
              <a:cs typeface="Arial" pitchFamily="34" charset="0"/>
            </a:endParaRPr>
          </a:p>
          <a:p>
            <a:pPr marL="457200" indent="-457200"/>
            <a:r>
              <a:rPr lang="en-US" dirty="0" smtClean="0">
                <a:solidFill>
                  <a:schemeClr val="accent1">
                    <a:lumMod val="75000"/>
                  </a:schemeClr>
                </a:solidFill>
                <a:latin typeface="Arial"/>
                <a:cs typeface="Arial"/>
              </a:rPr>
              <a:t>V.SRIRAM </a:t>
            </a:r>
            <a:endParaRPr lang="en-US" dirty="0" smtClean="0">
              <a:solidFill>
                <a:schemeClr val="accent1">
                  <a:lumMod val="75000"/>
                </a:schemeClr>
              </a:solidFill>
              <a:latin typeface="Arial"/>
              <a:cs typeface="Arial"/>
            </a:endParaRPr>
          </a:p>
          <a:p>
            <a:pPr marL="457200" indent="-457200"/>
            <a:r>
              <a:rPr lang="en-US" dirty="0" smtClean="0">
                <a:solidFill>
                  <a:schemeClr val="accent1">
                    <a:lumMod val="75000"/>
                  </a:schemeClr>
                </a:solidFill>
                <a:latin typeface="Arial"/>
                <a:cs typeface="Arial"/>
              </a:rPr>
              <a:t>ANJALAI AMMAL MAHALINGAM ENGINEERING COLLEGE.</a:t>
            </a:r>
          </a:p>
          <a:p>
            <a:pPr marL="457200" indent="-457200"/>
            <a:r>
              <a:rPr lang="en-US" dirty="0" err="1" smtClean="0">
                <a:solidFill>
                  <a:schemeClr val="accent1">
                    <a:lumMod val="75000"/>
                  </a:schemeClr>
                </a:solidFill>
                <a:latin typeface="Arial"/>
                <a:cs typeface="Arial"/>
              </a:rPr>
              <a:t>B.Tech</a:t>
            </a:r>
            <a:r>
              <a:rPr lang="en-US" dirty="0" smtClean="0">
                <a:solidFill>
                  <a:schemeClr val="accent1">
                    <a:lumMod val="75000"/>
                  </a:schemeClr>
                </a:solidFill>
                <a:latin typeface="Arial"/>
                <a:cs typeface="Arial"/>
              </a:rPr>
              <a:t> - INFORMATION </a:t>
            </a:r>
            <a:r>
              <a:rPr lang="en-US" dirty="0" smtClean="0">
                <a:solidFill>
                  <a:schemeClr val="accent1">
                    <a:lumMod val="75000"/>
                  </a:schemeClr>
                </a:solidFill>
                <a:latin typeface="Arial"/>
                <a:cs typeface="Arial"/>
              </a:rPr>
              <a:t>TECHNOLOGY.</a:t>
            </a:r>
          </a:p>
          <a:p>
            <a:pPr lvl="0"/>
            <a:endParaRPr lang="en-US" b="1" dirty="0">
              <a:solidFill>
                <a:schemeClr val="accent1">
                  <a:lumMod val="75000"/>
                </a:schemeClr>
              </a:solidFill>
              <a:latin typeface="Britannic Bold" pitchFamily="34" charset="0"/>
              <a:ea typeface="Adobe Gothic Std B" pitchFamily="34" charset="-128"/>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solidFill>
                <a:latin typeface="Arial"/>
                <a:ea typeface="+mj-lt"/>
                <a:cs typeface="Arial"/>
              </a:rPr>
              <a:t>References</a:t>
            </a:r>
            <a:endParaRPr lang="en-US" dirty="0"/>
          </a:p>
        </p:txBody>
      </p:sp>
      <p:sp>
        <p:nvSpPr>
          <p:cNvPr id="3" name="Content Placeholder 2"/>
          <p:cNvSpPr>
            <a:spLocks noGrp="1"/>
          </p:cNvSpPr>
          <p:nvPr>
            <p:ph sz="quarter" idx="1"/>
          </p:nvPr>
        </p:nvSpPr>
        <p:spPr/>
        <p:txBody>
          <a:bodyPr/>
          <a:lstStyle/>
          <a:p>
            <a:r>
              <a:rPr lang="en-US" dirty="0" smtClean="0"/>
              <a:t>Title: "</a:t>
            </a:r>
            <a:r>
              <a:rPr lang="en-US" dirty="0" err="1" smtClean="0"/>
              <a:t>Keylogger</a:t>
            </a:r>
            <a:r>
              <a:rPr lang="en-US" dirty="0" smtClean="0"/>
              <a:t> Threats: </a:t>
            </a:r>
            <a:endParaRPr lang="en-US" dirty="0" smtClean="0"/>
          </a:p>
          <a:p>
            <a:r>
              <a:rPr lang="en-US" dirty="0" smtClean="0"/>
              <a:t>Detection </a:t>
            </a:r>
            <a:r>
              <a:rPr lang="en-US" dirty="0" smtClean="0"/>
              <a:t>and Prevention" Authors: [Your Name</a:t>
            </a:r>
            <a:r>
              <a:rPr lang="en-US" dirty="0" smtClean="0"/>
              <a:t>]</a:t>
            </a:r>
          </a:p>
          <a:p>
            <a:r>
              <a:rPr lang="en-US" dirty="0" smtClean="0"/>
              <a:t> </a:t>
            </a:r>
            <a:r>
              <a:rPr lang="en-US" dirty="0" smtClean="0"/>
              <a:t>Publication Date: [Publication Date] </a:t>
            </a:r>
            <a:endParaRPr lang="en-US" dirty="0" smtClean="0"/>
          </a:p>
          <a:p>
            <a:r>
              <a:rPr lang="en-US" dirty="0" smtClean="0"/>
              <a:t>Publisher</a:t>
            </a:r>
            <a:r>
              <a:rPr lang="en-US" dirty="0" smtClean="0"/>
              <a:t>: [Publisher Name</a:t>
            </a:r>
            <a:r>
              <a:rPr lang="en-US" dirty="0" smtClean="0"/>
              <a:t>]</a:t>
            </a:r>
          </a:p>
          <a:p>
            <a:r>
              <a:rPr lang="en-US" dirty="0" smtClean="0"/>
              <a:t> </a:t>
            </a:r>
            <a:r>
              <a:rPr lang="en-US" dirty="0" smtClean="0"/>
              <a:t>DOI/URL: [DOI or URL if available]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124200"/>
            <a:ext cx="7239000" cy="1143000"/>
          </a:xfrm>
        </p:spPr>
        <p:txBody>
          <a:bodyPr>
            <a:normAutofit fontScale="90000"/>
          </a:bodyPr>
          <a:lstStyle/>
          <a:p>
            <a:r>
              <a:rPr lang="en-US" sz="8900" dirty="0" smtClean="0">
                <a:solidFill>
                  <a:schemeClr val="accent1">
                    <a:lumMod val="75000"/>
                  </a:schemeClr>
                </a:solidFill>
                <a:latin typeface="Britannic Bold" pitchFamily="34" charset="0"/>
              </a:rPr>
              <a:t>THANK YOU</a:t>
            </a:r>
            <a:r>
              <a:rPr lang="en-US" sz="3200" dirty="0" smtClean="0">
                <a:latin typeface="Britannic Bold" pitchFamily="34" charset="0"/>
              </a:rPr>
              <a:t/>
            </a:r>
            <a:br>
              <a:rPr lang="en-US" sz="3200" dirty="0" smtClean="0">
                <a:latin typeface="Britannic Bold" pitchFamily="34" charset="0"/>
              </a:rPr>
            </a:br>
            <a:endParaRPr lang="en-US" dirty="0"/>
          </a:p>
        </p:txBody>
      </p:sp>
      <p:sp>
        <p:nvSpPr>
          <p:cNvPr id="5" name="Content Placeholder 4"/>
          <p:cNvSpPr>
            <a:spLocks noGrp="1"/>
          </p:cNvSpPr>
          <p:nvPr>
            <p:ph sz="quarter" idx="1"/>
          </p:nvPr>
        </p:nvSpPr>
        <p:spPr>
          <a:xfrm>
            <a:off x="3048000" y="5943600"/>
            <a:ext cx="3124200" cy="5334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1143000"/>
          </a:xfrm>
        </p:spPr>
        <p:txBody>
          <a:bodyPr/>
          <a:lstStyle/>
          <a:p>
            <a:r>
              <a:rPr lang="en-US" sz="4400" dirty="0" smtClean="0">
                <a:solidFill>
                  <a:schemeClr val="accent1">
                    <a:lumMod val="75000"/>
                  </a:schemeClr>
                </a:solidFill>
                <a:latin typeface="Arial" pitchFamily="34" charset="0"/>
                <a:cs typeface="Arial" pitchFamily="34" charset="0"/>
              </a:rPr>
              <a:t>Outline</a:t>
            </a:r>
            <a:endParaRPr lang="en-US" sz="4400" dirty="0">
              <a:solidFill>
                <a:schemeClr val="accent1">
                  <a:lumMod val="75000"/>
                </a:schemeClr>
              </a:solidFill>
              <a:latin typeface="Arial" pitchFamily="34" charset="0"/>
              <a:cs typeface="Arial" pitchFamily="34" charset="0"/>
            </a:endParaRPr>
          </a:p>
        </p:txBody>
      </p:sp>
      <p:sp>
        <p:nvSpPr>
          <p:cNvPr id="3" name="Content Placeholder 2"/>
          <p:cNvSpPr>
            <a:spLocks noGrp="1"/>
          </p:cNvSpPr>
          <p:nvPr>
            <p:ph sz="quarter" idx="1"/>
          </p:nvPr>
        </p:nvSpPr>
        <p:spPr>
          <a:xfrm>
            <a:off x="838200" y="1371600"/>
            <a:ext cx="7467600" cy="4873752"/>
          </a:xfrm>
        </p:spPr>
        <p:txBody>
          <a:bodyPr/>
          <a:lstStyle/>
          <a:p>
            <a:pPr marL="0" indent="0">
              <a:buNone/>
            </a:pPr>
            <a:r>
              <a:rPr lang="en-US" b="1" dirty="0" smtClean="0">
                <a:latin typeface="Arial"/>
                <a:ea typeface="+mn-lt"/>
                <a:cs typeface="Arial"/>
              </a:rPr>
              <a:t>  </a:t>
            </a:r>
            <a:endParaRPr lang="en-US" dirty="0" smtClean="0">
              <a:latin typeface="Arial"/>
              <a:cs typeface="Arial"/>
            </a:endParaRPr>
          </a:p>
          <a:p>
            <a:pPr marL="305435" indent="-305435"/>
            <a:r>
              <a:rPr lang="en-US" b="1" dirty="0" smtClean="0">
                <a:latin typeface="Arial"/>
                <a:ea typeface="+mn-lt"/>
                <a:cs typeface="Arial"/>
              </a:rPr>
              <a:t>Problem Statement </a:t>
            </a:r>
            <a:r>
              <a:rPr lang="en-US" dirty="0" smtClean="0">
                <a:latin typeface="Arial"/>
                <a:ea typeface="+mn-lt"/>
                <a:cs typeface="Arial"/>
              </a:rPr>
              <a:t>(Should not include solution)</a:t>
            </a:r>
            <a:endParaRPr lang="en-US" dirty="0" smtClean="0">
              <a:latin typeface="Arial"/>
              <a:cs typeface="Arial"/>
            </a:endParaRPr>
          </a:p>
          <a:p>
            <a:pPr marL="305435" indent="-305435"/>
            <a:r>
              <a:rPr lang="en-US" b="1" dirty="0" smtClean="0">
                <a:latin typeface="Arial"/>
                <a:ea typeface="+mn-lt"/>
                <a:cs typeface="Arial"/>
              </a:rPr>
              <a:t>Proposed System/Solution</a:t>
            </a:r>
            <a:endParaRPr lang="en-US" dirty="0" smtClean="0">
              <a:latin typeface="Arial"/>
              <a:cs typeface="Arial"/>
            </a:endParaRPr>
          </a:p>
          <a:p>
            <a:pPr marL="305435" indent="-305435"/>
            <a:r>
              <a:rPr lang="en-US" b="1" dirty="0" smtClean="0">
                <a:latin typeface="Arial"/>
                <a:ea typeface="+mn-lt"/>
                <a:cs typeface="Calibri"/>
              </a:rPr>
              <a:t>System </a:t>
            </a:r>
            <a:r>
              <a:rPr lang="en-US" b="1" dirty="0" smtClean="0">
                <a:latin typeface="Arial"/>
                <a:ea typeface="+mn-lt"/>
                <a:cs typeface="+mn-lt"/>
              </a:rPr>
              <a:t>Development Approach </a:t>
            </a:r>
            <a:r>
              <a:rPr lang="en-US" dirty="0" smtClean="0">
                <a:latin typeface="Arial"/>
                <a:ea typeface="+mn-lt"/>
                <a:cs typeface="+mn-lt"/>
              </a:rPr>
              <a:t>(Technology Used) </a:t>
            </a:r>
          </a:p>
          <a:p>
            <a:pPr marL="305435" indent="-305435"/>
            <a:r>
              <a:rPr lang="en-US" b="1" dirty="0" smtClean="0">
                <a:latin typeface="Arial"/>
                <a:ea typeface="+mn-lt"/>
                <a:cs typeface="+mn-lt"/>
              </a:rPr>
              <a:t>Algorithm &amp; Deployment  </a:t>
            </a:r>
            <a:endParaRPr lang="en-US" dirty="0" smtClean="0">
              <a:latin typeface="Arial"/>
              <a:cs typeface="Calibri"/>
            </a:endParaRPr>
          </a:p>
          <a:p>
            <a:pPr marL="305435" indent="-305435"/>
            <a:r>
              <a:rPr lang="en-US" b="1" dirty="0" smtClean="0">
                <a:latin typeface="Arial"/>
                <a:ea typeface="+mn-lt"/>
                <a:cs typeface="Arial"/>
              </a:rPr>
              <a:t>Result (Output Image)</a:t>
            </a:r>
          </a:p>
          <a:p>
            <a:pPr marL="305435" indent="-305435"/>
            <a:r>
              <a:rPr lang="en-US" b="1" dirty="0" smtClean="0">
                <a:latin typeface="Arial"/>
                <a:ea typeface="+mn-lt"/>
                <a:cs typeface="Arial"/>
              </a:rPr>
              <a:t>Conclusion</a:t>
            </a:r>
            <a:endParaRPr lang="en-US" dirty="0" smtClean="0">
              <a:latin typeface="Arial"/>
              <a:cs typeface="Arial"/>
            </a:endParaRPr>
          </a:p>
          <a:p>
            <a:pPr marL="305435" indent="-305435"/>
            <a:r>
              <a:rPr lang="en-US" b="1" dirty="0" smtClean="0">
                <a:latin typeface="Arial"/>
                <a:ea typeface="+mn-lt"/>
                <a:cs typeface="Arial"/>
              </a:rPr>
              <a:t>Future Scope</a:t>
            </a:r>
          </a:p>
          <a:p>
            <a:pPr marL="305435" indent="-305435"/>
            <a:r>
              <a:rPr lang="en-US" b="1" dirty="0" smtClean="0">
                <a:latin typeface="Arial"/>
                <a:ea typeface="+mn-lt"/>
                <a:cs typeface="Arial"/>
              </a:rPr>
              <a:t>References</a:t>
            </a:r>
            <a:endParaRPr lang="en-US" dirty="0" smtClean="0">
              <a:latin typeface="Arial"/>
              <a:cs typeface="Arial"/>
            </a:endParaRPr>
          </a:p>
          <a:p>
            <a:pPr marL="305435" indent="-305435"/>
            <a:endParaRPr lang="en-US" dirty="0" smtClean="0">
              <a:latin typeface="Arial"/>
              <a:cs typeface="Arial"/>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2"/>
          <p:cNvSpPr>
            <a:spLocks noGrp="1"/>
          </p:cNvSpPr>
          <p:nvPr>
            <p:ph sz="quarter" idx="1"/>
          </p:nvPr>
        </p:nvSpPr>
        <p:spPr/>
        <p:txBody>
          <a:bodyPr/>
          <a:lstStyle/>
          <a:p>
            <a:r>
              <a:rPr lang="en-US" dirty="0" smtClean="0"/>
              <a:t>The key logger detection and prevention problem entail developing robust mechanisms to identify and mitigate the threat posed by key logging software or hardware. This involves both proactive measures to prevent key loggers from infiltrating systems and reactive measures to detect and remove them if they are already present.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3200"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2"/>
          <p:cNvSpPr>
            <a:spLocks noGrp="1"/>
          </p:cNvSpPr>
          <p:nvPr>
            <p:ph sz="quarter" idx="1"/>
          </p:nvPr>
        </p:nvSpPr>
        <p:spPr>
          <a:xfrm>
            <a:off x="609600" y="1219200"/>
            <a:ext cx="7467600" cy="4873752"/>
          </a:xfrm>
        </p:spPr>
        <p:txBody>
          <a:bodyPr>
            <a:normAutofit/>
          </a:bodyPr>
          <a:lstStyle/>
          <a:p>
            <a:r>
              <a:rPr lang="en-US" sz="1800" b="1" dirty="0" smtClean="0"/>
              <a:t>Detection Mechanism:</a:t>
            </a:r>
            <a:r>
              <a:rPr lang="en-US" sz="1800" dirty="0" smtClean="0"/>
              <a:t> Utilizing Python's libraries such as </a:t>
            </a:r>
            <a:r>
              <a:rPr lang="en-US" sz="1800" dirty="0" err="1" smtClean="0"/>
              <a:t>psutil</a:t>
            </a:r>
            <a:r>
              <a:rPr lang="en-US" sz="1800" dirty="0" smtClean="0"/>
              <a:t> for process management and </a:t>
            </a:r>
            <a:r>
              <a:rPr lang="en-US" sz="1800" dirty="0" err="1" smtClean="0"/>
              <a:t>os</a:t>
            </a:r>
            <a:r>
              <a:rPr lang="en-US" sz="1800" dirty="0" smtClean="0"/>
              <a:t> for file system operations, we will develop a script to scan system processes, files, and registry </a:t>
            </a:r>
            <a:r>
              <a:rPr lang="en-US" sz="1800" dirty="0" smtClean="0"/>
              <a:t>entries.</a:t>
            </a:r>
          </a:p>
          <a:p>
            <a:r>
              <a:rPr lang="en-US" sz="1800" b="1" dirty="0" smtClean="0"/>
              <a:t>Prevention Strategies</a:t>
            </a:r>
            <a:r>
              <a:rPr lang="en-US" sz="1800" b="1" dirty="0" smtClean="0"/>
              <a:t>:</a:t>
            </a:r>
            <a:r>
              <a:rPr lang="en-US" sz="1800" dirty="0" smtClean="0"/>
              <a:t> </a:t>
            </a:r>
            <a:endParaRPr lang="en-US" sz="1800" dirty="0" smtClean="0"/>
          </a:p>
          <a:p>
            <a:r>
              <a:rPr lang="en-US" sz="1800" dirty="0" smtClean="0"/>
              <a:t>User </a:t>
            </a:r>
            <a:r>
              <a:rPr lang="en-US" sz="1800" dirty="0" smtClean="0"/>
              <a:t>Permission Controls: Utilizing Python's </a:t>
            </a:r>
            <a:r>
              <a:rPr lang="en-US" sz="1800" dirty="0" err="1" smtClean="0"/>
              <a:t>subprocess</a:t>
            </a:r>
            <a:r>
              <a:rPr lang="en-US" sz="1800" dirty="0" smtClean="0"/>
              <a:t> module, we will manage user permissions to restrict installation of unauthorized software.</a:t>
            </a:r>
          </a:p>
          <a:p>
            <a:r>
              <a:rPr lang="en-US" sz="1800" dirty="0" smtClean="0"/>
              <a:t>Behavioral Monitoring: Employing Python's logging module, we will monitor system behaviors, detecting anomalies that may signal </a:t>
            </a:r>
            <a:r>
              <a:rPr lang="en-US" sz="1800" dirty="0" err="1" smtClean="0"/>
              <a:t>keylogging</a:t>
            </a:r>
            <a:r>
              <a:rPr lang="en-US" sz="1800" dirty="0" smtClean="0"/>
              <a:t> activities and triggering alerts for further investigation</a:t>
            </a:r>
            <a:r>
              <a:rPr lang="en-US" dirty="0" smtClean="0"/>
              <a:t>.</a:t>
            </a:r>
          </a:p>
          <a:p>
            <a:r>
              <a:rPr lang="en-US" sz="1800" b="1" dirty="0" smtClean="0"/>
              <a:t>Real-time Monitoring:</a:t>
            </a:r>
            <a:r>
              <a:rPr lang="en-US" sz="1800" dirty="0" smtClean="0"/>
              <a:t> A key component of our solution is real-time monitoring of keystrokes. By interfacing with Python's keyboard library</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685800"/>
          </a:xfrm>
        </p:spPr>
        <p:txBody>
          <a:bodyPr/>
          <a:lstStyle/>
          <a:p>
            <a:r>
              <a:rPr lang="en-US" sz="3200" b="1" dirty="0" smtClean="0">
                <a:solidFill>
                  <a:schemeClr val="accent1"/>
                </a:solidFill>
                <a:latin typeface="Arial"/>
                <a:ea typeface="+mj-lt"/>
                <a:cs typeface="Arial"/>
              </a:rPr>
              <a:t>System  Approach</a:t>
            </a:r>
            <a:endParaRPr lang="en-US" dirty="0"/>
          </a:p>
        </p:txBody>
      </p:sp>
      <p:sp>
        <p:nvSpPr>
          <p:cNvPr id="3" name="Content Placeholder 2"/>
          <p:cNvSpPr>
            <a:spLocks noGrp="1"/>
          </p:cNvSpPr>
          <p:nvPr>
            <p:ph sz="quarter" idx="1"/>
          </p:nvPr>
        </p:nvSpPr>
        <p:spPr>
          <a:xfrm>
            <a:off x="533400" y="990600"/>
            <a:ext cx="7467600" cy="4873752"/>
          </a:xfrm>
        </p:spPr>
        <p:txBody>
          <a:bodyPr>
            <a:normAutofit fontScale="92500" lnSpcReduction="10000"/>
          </a:bodyPr>
          <a:lstStyle/>
          <a:p>
            <a:r>
              <a:rPr lang="en-US" sz="1800" b="1" dirty="0" smtClean="0"/>
              <a:t>Signature-based Detection:</a:t>
            </a:r>
            <a:r>
              <a:rPr lang="en-US" sz="1800" dirty="0" smtClean="0"/>
              <a:t> Utilize pattern matching algorithms to scan system files, processes, and registry entries for known </a:t>
            </a:r>
            <a:r>
              <a:rPr lang="en-US" sz="1800" dirty="0" err="1" smtClean="0"/>
              <a:t>keylogger</a:t>
            </a:r>
            <a:r>
              <a:rPr lang="en-US" sz="1800" dirty="0" smtClean="0"/>
              <a:t> signatures.</a:t>
            </a:r>
          </a:p>
          <a:p>
            <a:r>
              <a:rPr lang="en-US" sz="1800" b="1" dirty="0" smtClean="0"/>
              <a:t>Behavioral Analysis:</a:t>
            </a:r>
            <a:r>
              <a:rPr lang="en-US" sz="1800" dirty="0" smtClean="0"/>
              <a:t> Employ machine learning algorithms to analyze user behavior and identify deviations that may indicate the presence of a </a:t>
            </a:r>
            <a:r>
              <a:rPr lang="en-US" sz="1800" dirty="0" err="1" smtClean="0"/>
              <a:t>keylogger</a:t>
            </a:r>
            <a:r>
              <a:rPr lang="en-US" sz="1800" dirty="0" smtClean="0"/>
              <a:t>.</a:t>
            </a:r>
          </a:p>
          <a:p>
            <a:r>
              <a:rPr lang="en-US" sz="1800" b="1" dirty="0" smtClean="0"/>
              <a:t>API Hooking:</a:t>
            </a:r>
            <a:r>
              <a:rPr lang="en-US" sz="1800" dirty="0" smtClean="0"/>
              <a:t> Implement API hooking techniques to intercept and analyze system calls related to keyboard input, identifying suspicious activities.</a:t>
            </a:r>
          </a:p>
          <a:p>
            <a:r>
              <a:rPr lang="en-US" sz="1800" b="1" dirty="0" smtClean="0"/>
              <a:t>Access Controls:</a:t>
            </a:r>
            <a:r>
              <a:rPr lang="en-US" sz="1800" dirty="0" smtClean="0"/>
              <a:t> Enforce user permissions to restrict installation and execution of unauthorized software using system-level controls.</a:t>
            </a:r>
          </a:p>
          <a:p>
            <a:r>
              <a:rPr lang="en-US" sz="1800" b="1" dirty="0" smtClean="0"/>
              <a:t>Software </a:t>
            </a:r>
            <a:r>
              <a:rPr lang="en-US" sz="1800" b="1" dirty="0" err="1" smtClean="0"/>
              <a:t>Whitelisting</a:t>
            </a:r>
            <a:r>
              <a:rPr lang="en-US" sz="1800" b="1" dirty="0" smtClean="0"/>
              <a:t>/Blacklisting:</a:t>
            </a:r>
            <a:r>
              <a:rPr lang="en-US" sz="1800" dirty="0" smtClean="0"/>
              <a:t> Maintain a database of trusted and </a:t>
            </a:r>
            <a:r>
              <a:rPr lang="en-US" sz="1800" dirty="0" err="1" smtClean="0"/>
              <a:t>untrusted</a:t>
            </a:r>
            <a:r>
              <a:rPr lang="en-US" sz="1800" dirty="0" smtClean="0"/>
              <a:t> software to prevent the execution of known </a:t>
            </a:r>
            <a:r>
              <a:rPr lang="en-US" sz="1800" dirty="0" err="1" smtClean="0"/>
              <a:t>keylogging</a:t>
            </a:r>
            <a:r>
              <a:rPr lang="en-US" sz="1800" dirty="0" smtClean="0"/>
              <a:t> applications.</a:t>
            </a:r>
          </a:p>
          <a:p>
            <a:r>
              <a:rPr lang="en-US" sz="1800" b="1" dirty="0" smtClean="0"/>
              <a:t>Code Integrity Checks:</a:t>
            </a:r>
            <a:r>
              <a:rPr lang="en-US" sz="1800" dirty="0" smtClean="0"/>
              <a:t> Implement checksum verification mechanisms to ensure the integrity of system files and prevent tampering by malicious software.</a:t>
            </a:r>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sz="3200"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sz="quarter" idx="1"/>
          </p:nvPr>
        </p:nvSpPr>
        <p:spPr>
          <a:xfrm>
            <a:off x="685800" y="1143000"/>
            <a:ext cx="7467600" cy="4873752"/>
          </a:xfrm>
        </p:spPr>
        <p:txBody>
          <a:bodyPr>
            <a:normAutofit/>
          </a:bodyPr>
          <a:lstStyle/>
          <a:p>
            <a:r>
              <a:rPr lang="en-US" sz="1400" b="1" dirty="0" smtClean="0"/>
              <a:t>Agent-based Deployment:</a:t>
            </a:r>
            <a:endParaRPr lang="en-US" sz="1400" dirty="0" smtClean="0"/>
          </a:p>
          <a:p>
            <a:r>
              <a:rPr lang="en-US" sz="1400" dirty="0" smtClean="0"/>
              <a:t>Deploy lightweight agents on endpoint devices to monitor system activities and detect </a:t>
            </a:r>
            <a:r>
              <a:rPr lang="en-US" sz="1400" dirty="0" err="1" smtClean="0"/>
              <a:t>keylogger</a:t>
            </a:r>
            <a:r>
              <a:rPr lang="en-US" sz="1400" dirty="0" smtClean="0"/>
              <a:t> threats</a:t>
            </a:r>
            <a:r>
              <a:rPr lang="en-US" sz="1400" dirty="0" smtClean="0"/>
              <a:t>.</a:t>
            </a:r>
          </a:p>
          <a:p>
            <a:r>
              <a:rPr lang="en-US" sz="1400" b="1" dirty="0" smtClean="0"/>
              <a:t>Centralized Management Console:</a:t>
            </a:r>
            <a:endParaRPr lang="en-US" sz="1400" dirty="0" smtClean="0"/>
          </a:p>
          <a:p>
            <a:r>
              <a:rPr lang="en-US" sz="1400" dirty="0" smtClean="0"/>
              <a:t>Implement a centralized management console to deploy, configure, and monitor </a:t>
            </a:r>
            <a:r>
              <a:rPr lang="en-US" sz="1400" dirty="0" err="1" smtClean="0"/>
              <a:t>keylogger</a:t>
            </a:r>
            <a:r>
              <a:rPr lang="en-US" sz="1400" dirty="0" smtClean="0"/>
              <a:t> detection agents across all endpoints.</a:t>
            </a:r>
          </a:p>
          <a:p>
            <a:r>
              <a:rPr lang="en-US" sz="1400" b="1" dirty="0" smtClean="0"/>
              <a:t>Real-time Monitoring and Alerting:</a:t>
            </a:r>
            <a:endParaRPr lang="en-US" sz="1400" dirty="0" smtClean="0"/>
          </a:p>
          <a:p>
            <a:r>
              <a:rPr lang="en-US" sz="1400" dirty="0" smtClean="0"/>
              <a:t>Configure agents to monitor system activities in real-time and analyze incoming data for signs of </a:t>
            </a:r>
            <a:r>
              <a:rPr lang="en-US" sz="1400" dirty="0" err="1" smtClean="0"/>
              <a:t>keylogger</a:t>
            </a:r>
            <a:r>
              <a:rPr lang="en-US" sz="1400" dirty="0" smtClean="0"/>
              <a:t> activity.</a:t>
            </a:r>
          </a:p>
          <a:p>
            <a:r>
              <a:rPr lang="en-US" sz="1400" b="1" dirty="0" smtClean="0"/>
              <a:t>Automated Response Actions:</a:t>
            </a:r>
            <a:endParaRPr lang="en-US" sz="1400" dirty="0" smtClean="0"/>
          </a:p>
          <a:p>
            <a:r>
              <a:rPr lang="en-US" sz="1400" dirty="0" smtClean="0"/>
              <a:t>Define automated response actions to mitigate detected </a:t>
            </a:r>
            <a:r>
              <a:rPr lang="en-US" sz="1400" dirty="0" err="1" smtClean="0"/>
              <a:t>keylogger</a:t>
            </a:r>
            <a:r>
              <a:rPr lang="en-US" sz="1400" dirty="0" smtClean="0"/>
              <a:t> threats, such as quarantining infected files, terminating malicious processes, or blocking network communication.</a:t>
            </a:r>
          </a:p>
          <a:p>
            <a:r>
              <a:rPr lang="en-US" sz="1400" b="1" dirty="0" smtClean="0"/>
              <a:t>Regular Updates and Maintenance:</a:t>
            </a:r>
            <a:endParaRPr lang="en-US" sz="1400" dirty="0" smtClean="0"/>
          </a:p>
          <a:p>
            <a:r>
              <a:rPr lang="en-US" sz="1400" dirty="0" smtClean="0"/>
              <a:t>Maintain regular updates to the </a:t>
            </a:r>
            <a:r>
              <a:rPr lang="en-US" sz="1400" dirty="0" err="1" smtClean="0"/>
              <a:t>keylogger</a:t>
            </a:r>
            <a:r>
              <a:rPr lang="en-US" sz="1400" dirty="0" smtClean="0"/>
              <a:t> detection algorithms, signature databases, and agent software to stay ahead of evolving threats.</a:t>
            </a:r>
          </a:p>
          <a:p>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lstStyle/>
          <a:p>
            <a:r>
              <a:rPr lang="en-US" sz="3200" b="1" dirty="0" smtClean="0">
                <a:solidFill>
                  <a:schemeClr val="accent1"/>
                </a:solidFill>
                <a:latin typeface="Arial"/>
                <a:ea typeface="+mj-lt"/>
                <a:cs typeface="Arial"/>
              </a:rPr>
              <a:t>Result</a:t>
            </a:r>
            <a:endParaRPr lang="en-US" dirty="0"/>
          </a:p>
        </p:txBody>
      </p:sp>
      <p:sp>
        <p:nvSpPr>
          <p:cNvPr id="3" name="Content Placeholder 2"/>
          <p:cNvSpPr>
            <a:spLocks noGrp="1"/>
          </p:cNvSpPr>
          <p:nvPr>
            <p:ph sz="quarter" idx="1"/>
          </p:nvPr>
        </p:nvSpPr>
        <p:spPr>
          <a:xfrm>
            <a:off x="609600" y="914400"/>
            <a:ext cx="8001000" cy="838200"/>
          </a:xfrm>
        </p:spPr>
        <p:txBody>
          <a:bodyPr>
            <a:normAutofit/>
          </a:bodyPr>
          <a:lstStyle/>
          <a:p>
            <a:r>
              <a:rPr lang="en-US" dirty="0" smtClean="0"/>
              <a:t>The </a:t>
            </a:r>
            <a:r>
              <a:rPr lang="en-US" dirty="0" err="1" smtClean="0"/>
              <a:t>keylogger</a:t>
            </a:r>
            <a:r>
              <a:rPr lang="en-US" dirty="0" smtClean="0"/>
              <a:t> runs and save all key strokes to c:\output.txt</a:t>
            </a:r>
            <a:endParaRPr lang="en-US" dirty="0"/>
          </a:p>
        </p:txBody>
      </p:sp>
      <p:pic>
        <p:nvPicPr>
          <p:cNvPr id="5" name="Picture 4" descr="op.PNG"/>
          <p:cNvPicPr>
            <a:picLocks noChangeAspect="1"/>
          </p:cNvPicPr>
          <p:nvPr/>
        </p:nvPicPr>
        <p:blipFill>
          <a:blip r:embed="rId2"/>
          <a:stretch>
            <a:fillRect/>
          </a:stretch>
        </p:blipFill>
        <p:spPr>
          <a:xfrm>
            <a:off x="609600" y="3505200"/>
            <a:ext cx="2407944" cy="2862555"/>
          </a:xfrm>
          <a:prstGeom prst="rect">
            <a:avLst/>
          </a:prstGeom>
        </p:spPr>
      </p:pic>
      <p:pic>
        <p:nvPicPr>
          <p:cNvPr id="6" name="Picture 5" descr="op2.PNG"/>
          <p:cNvPicPr>
            <a:picLocks noChangeAspect="1"/>
          </p:cNvPicPr>
          <p:nvPr/>
        </p:nvPicPr>
        <p:blipFill>
          <a:blip r:embed="rId3"/>
          <a:stretch>
            <a:fillRect/>
          </a:stretch>
        </p:blipFill>
        <p:spPr>
          <a:xfrm>
            <a:off x="3276600" y="3505200"/>
            <a:ext cx="2460749" cy="2819400"/>
          </a:xfrm>
          <a:prstGeom prst="rect">
            <a:avLst/>
          </a:prstGeom>
        </p:spPr>
      </p:pic>
      <p:pic>
        <p:nvPicPr>
          <p:cNvPr id="7" name="Picture 6" descr="op3.PNG"/>
          <p:cNvPicPr>
            <a:picLocks noChangeAspect="1"/>
          </p:cNvPicPr>
          <p:nvPr/>
        </p:nvPicPr>
        <p:blipFill>
          <a:blip r:embed="rId4"/>
          <a:stretch>
            <a:fillRect/>
          </a:stretch>
        </p:blipFill>
        <p:spPr>
          <a:xfrm>
            <a:off x="6096000" y="3505200"/>
            <a:ext cx="2337702" cy="2819400"/>
          </a:xfrm>
          <a:prstGeom prst="rect">
            <a:avLst/>
          </a:prstGeom>
        </p:spPr>
      </p:pic>
      <p:sp>
        <p:nvSpPr>
          <p:cNvPr id="10" name="TextBox 9"/>
          <p:cNvSpPr txBox="1"/>
          <p:nvPr/>
        </p:nvSpPr>
        <p:spPr>
          <a:xfrm>
            <a:off x="609600" y="3124200"/>
            <a:ext cx="736099" cy="369332"/>
          </a:xfrm>
          <a:prstGeom prst="rect">
            <a:avLst/>
          </a:prstGeom>
          <a:noFill/>
        </p:spPr>
        <p:txBody>
          <a:bodyPr wrap="none" rtlCol="0">
            <a:spAutoFit/>
          </a:bodyPr>
          <a:lstStyle/>
          <a:p>
            <a:r>
              <a:rPr lang="en-US" dirty="0" smtClean="0">
                <a:latin typeface="Arial" pitchFamily="34" charset="0"/>
                <a:cs typeface="Arial" pitchFamily="34" charset="0"/>
              </a:rPr>
              <a:t>Start:</a:t>
            </a:r>
            <a:endParaRPr lang="en-US" dirty="0">
              <a:latin typeface="Arial" pitchFamily="34" charset="0"/>
              <a:cs typeface="Arial" pitchFamily="34" charset="0"/>
            </a:endParaRPr>
          </a:p>
        </p:txBody>
      </p:sp>
      <p:sp>
        <p:nvSpPr>
          <p:cNvPr id="11" name="TextBox 10"/>
          <p:cNvSpPr txBox="1"/>
          <p:nvPr/>
        </p:nvSpPr>
        <p:spPr>
          <a:xfrm>
            <a:off x="3352800" y="3124200"/>
            <a:ext cx="1175322" cy="369332"/>
          </a:xfrm>
          <a:prstGeom prst="rect">
            <a:avLst/>
          </a:prstGeom>
          <a:noFill/>
        </p:spPr>
        <p:txBody>
          <a:bodyPr wrap="none" rtlCol="0">
            <a:spAutoFit/>
          </a:bodyPr>
          <a:lstStyle/>
          <a:p>
            <a:r>
              <a:rPr lang="en-US" dirty="0" smtClean="0"/>
              <a:t>Running:</a:t>
            </a:r>
            <a:endParaRPr lang="en-US" dirty="0"/>
          </a:p>
        </p:txBody>
      </p:sp>
      <p:sp>
        <p:nvSpPr>
          <p:cNvPr id="12" name="TextBox 11"/>
          <p:cNvSpPr txBox="1"/>
          <p:nvPr/>
        </p:nvSpPr>
        <p:spPr>
          <a:xfrm>
            <a:off x="6172200" y="3200400"/>
            <a:ext cx="732893" cy="369332"/>
          </a:xfrm>
          <a:prstGeom prst="rect">
            <a:avLst/>
          </a:prstGeom>
          <a:noFill/>
        </p:spPr>
        <p:txBody>
          <a:bodyPr wrap="none" rtlCol="0">
            <a:spAutoFit/>
          </a:bodyPr>
          <a:lstStyle/>
          <a:p>
            <a:r>
              <a:rPr lang="en-US" dirty="0" smtClean="0"/>
              <a:t>Stop:</a:t>
            </a:r>
            <a:endParaRPr lang="en-US" dirty="0"/>
          </a:p>
        </p:txBody>
      </p:sp>
      <p:sp>
        <p:nvSpPr>
          <p:cNvPr id="13" name="Rectangle 12"/>
          <p:cNvSpPr/>
          <p:nvPr/>
        </p:nvSpPr>
        <p:spPr>
          <a:xfrm>
            <a:off x="1447800" y="2286000"/>
            <a:ext cx="5562600" cy="646331"/>
          </a:xfrm>
          <a:prstGeom prst="rect">
            <a:avLst/>
          </a:prstGeom>
          <a:noFill/>
        </p:spPr>
        <p:txBody>
          <a:bodyPr wrap="square" lIns="91440" tIns="45720" rIns="91440" bIns="45720">
            <a:spAutoFit/>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KEYLOGGER</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solidFill>
                <a:latin typeface="Arial"/>
                <a:ea typeface="+mj-lt"/>
                <a:cs typeface="Arial"/>
              </a:rPr>
              <a:t>Conclusion</a:t>
            </a:r>
            <a:endParaRPr lang="en-US" dirty="0"/>
          </a:p>
        </p:txBody>
      </p:sp>
      <p:sp>
        <p:nvSpPr>
          <p:cNvPr id="3" name="Content Placeholder 2"/>
          <p:cNvSpPr>
            <a:spLocks noGrp="1"/>
          </p:cNvSpPr>
          <p:nvPr>
            <p:ph sz="quarter" idx="1"/>
          </p:nvPr>
        </p:nvSpPr>
        <p:spPr/>
        <p:txBody>
          <a:bodyPr>
            <a:normAutofit/>
          </a:bodyPr>
          <a:lstStyle/>
          <a:p>
            <a:r>
              <a:rPr lang="en-US" sz="1800" dirty="0" smtClean="0"/>
              <a:t>In summary, the threat of </a:t>
            </a:r>
            <a:r>
              <a:rPr lang="en-US" sz="1800" dirty="0" err="1" smtClean="0"/>
              <a:t>keyloggers</a:t>
            </a:r>
            <a:r>
              <a:rPr lang="en-US" sz="1800" dirty="0" smtClean="0"/>
              <a:t> poses a significant risk to </a:t>
            </a:r>
            <a:r>
              <a:rPr lang="en-US" sz="1800" dirty="0" err="1" smtClean="0"/>
              <a:t>cybersecurity</a:t>
            </a:r>
            <a:r>
              <a:rPr lang="en-US" sz="1800" dirty="0" smtClean="0"/>
              <a:t>, potentially compromising sensitive information through covert keystroke monitoring. Effective detection, prevention, and user education are essential in mitigating this threat. By employing sophisticated algorithms, proactive deployment strategies, and user awareness initiatives, organizations can bolster their defenses against </a:t>
            </a:r>
            <a:r>
              <a:rPr lang="en-US" sz="1800" dirty="0" err="1" smtClean="0"/>
              <a:t>keylogger</a:t>
            </a:r>
            <a:r>
              <a:rPr lang="en-US" sz="1800" dirty="0" smtClean="0"/>
              <a:t> attacks. Prioritizing these measures is crucial for safeguarding digital assets, preserving privacy, and maintaining trust in an increasingly interconnected environment.</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solidFill>
                <a:latin typeface="Arial"/>
                <a:cs typeface="Arial"/>
              </a:rPr>
              <a:t>Future scope</a:t>
            </a:r>
            <a:br>
              <a:rPr lang="en-US" sz="3200" b="1" dirty="0" smtClean="0">
                <a:solidFill>
                  <a:schemeClr val="accent1"/>
                </a:solidFill>
                <a:latin typeface="Arial"/>
                <a:cs typeface="Arial"/>
              </a:rPr>
            </a:br>
            <a:endParaRPr lang="en-US" dirty="0"/>
          </a:p>
        </p:txBody>
      </p:sp>
      <p:sp>
        <p:nvSpPr>
          <p:cNvPr id="3" name="Content Placeholder 2"/>
          <p:cNvSpPr>
            <a:spLocks noGrp="1"/>
          </p:cNvSpPr>
          <p:nvPr>
            <p:ph sz="quarter" idx="1"/>
          </p:nvPr>
        </p:nvSpPr>
        <p:spPr/>
        <p:txBody>
          <a:bodyPr>
            <a:normAutofit/>
          </a:bodyPr>
          <a:lstStyle/>
          <a:p>
            <a:r>
              <a:rPr lang="en-US" sz="2000" dirty="0" smtClean="0"/>
              <a:t>Enhanced AI algorithms for more accurate detection.</a:t>
            </a:r>
          </a:p>
          <a:p>
            <a:r>
              <a:rPr lang="en-US" sz="2000" dirty="0" smtClean="0"/>
              <a:t>Integration with </a:t>
            </a:r>
            <a:r>
              <a:rPr lang="en-US" sz="2000" dirty="0" err="1" smtClean="0"/>
              <a:t>blockchain</a:t>
            </a:r>
            <a:r>
              <a:rPr lang="en-US" sz="2000" dirty="0" smtClean="0"/>
              <a:t> technology for immutable logging.</a:t>
            </a:r>
          </a:p>
          <a:p>
            <a:r>
              <a:rPr lang="en-US" sz="2000" dirty="0" smtClean="0"/>
              <a:t>Development of hardware-based prevention mechanisms.</a:t>
            </a:r>
          </a:p>
          <a:p>
            <a:r>
              <a:rPr lang="en-US" sz="2000" dirty="0" smtClean="0"/>
              <a:t>Implementation of biometric authentication to supplement keystroke analysis.</a:t>
            </a:r>
          </a:p>
          <a:p>
            <a:r>
              <a:rPr lang="en-US" sz="2000" dirty="0" smtClean="0"/>
              <a:t>Expansion of </a:t>
            </a:r>
            <a:r>
              <a:rPr lang="en-US" sz="2000" dirty="0" err="1" smtClean="0"/>
              <a:t>keylogger</a:t>
            </a:r>
            <a:r>
              <a:rPr lang="en-US" sz="2000" dirty="0" smtClean="0"/>
              <a:t> detection to </a:t>
            </a:r>
            <a:r>
              <a:rPr lang="en-US" sz="2000" dirty="0" err="1" smtClean="0"/>
              <a:t>IoT</a:t>
            </a:r>
            <a:r>
              <a:rPr lang="en-US" sz="2000" dirty="0" smtClean="0"/>
              <a:t> and mobile devices.</a:t>
            </a:r>
          </a:p>
          <a:p>
            <a:r>
              <a:rPr lang="en-US" sz="2000" dirty="0" smtClean="0"/>
              <a:t>Collaboration with </a:t>
            </a:r>
            <a:r>
              <a:rPr lang="en-US" sz="2000" dirty="0" err="1" smtClean="0"/>
              <a:t>cybersecurity</a:t>
            </a:r>
            <a:r>
              <a:rPr lang="en-US" sz="2000" dirty="0" smtClean="0"/>
              <a:t> firms for threat intelligence sharing.</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TotalTime>
  <Words>632</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Key logger project </vt:lpstr>
      <vt:lpstr>Outline</vt:lpstr>
      <vt:lpstr>Problem Statement</vt:lpstr>
      <vt:lpstr>Proposed Solution</vt:lpstr>
      <vt:lpstr>System  Approach</vt:lpstr>
      <vt:lpstr>Algorithm &amp; Deployment</vt:lpstr>
      <vt:lpstr>Result</vt:lpstr>
      <vt:lpstr>Conclusion</vt:lpstr>
      <vt:lpstr>Future scope </vt:lpstr>
      <vt:lpstr>References</vt:lpstr>
      <vt:lpstr>THANK YOU </vt:lpstr>
    </vt:vector>
  </TitlesOfParts>
  <Company>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 project</dc:title>
  <dc:creator>3IT70</dc:creator>
  <cp:lastModifiedBy>3IT70</cp:lastModifiedBy>
  <cp:revision>12</cp:revision>
  <dcterms:created xsi:type="dcterms:W3CDTF">2024-04-04T05:07:45Z</dcterms:created>
  <dcterms:modified xsi:type="dcterms:W3CDTF">2024-04-04T07:11:48Z</dcterms:modified>
</cp:coreProperties>
</file>