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71" r:id="rId9"/>
    <p:sldId id="273"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27633-280F-4BD3-9255-D114481DAB23}" type="datetimeFigureOut">
              <a:rPr lang="en-US" smtClean="0"/>
              <a:t>28-Apr-16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38801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27633-280F-4BD3-9255-D114481DAB23}" type="datetimeFigureOut">
              <a:rPr lang="en-US" smtClean="0"/>
              <a:t>28-Apr-16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300564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27633-280F-4BD3-9255-D114481DAB23}" type="datetimeFigureOut">
              <a:rPr lang="en-US" smtClean="0"/>
              <a:t>28-Apr-16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179717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27633-280F-4BD3-9255-D114481DAB23}" type="datetimeFigureOut">
              <a:rPr lang="en-US" smtClean="0"/>
              <a:t>28-Apr-16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197043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27633-280F-4BD3-9255-D114481DAB23}" type="datetimeFigureOut">
              <a:rPr lang="en-US" smtClean="0"/>
              <a:t>28-Apr-16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315322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27633-280F-4BD3-9255-D114481DAB23}" type="datetimeFigureOut">
              <a:rPr lang="en-US" smtClean="0"/>
              <a:t>28-Apr-16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184618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27633-280F-4BD3-9255-D114481DAB23}" type="datetimeFigureOut">
              <a:rPr lang="en-US" smtClean="0"/>
              <a:t>28-Apr-16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50139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27633-280F-4BD3-9255-D114481DAB23}" type="datetimeFigureOut">
              <a:rPr lang="en-US" smtClean="0"/>
              <a:t>28-Apr-16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90138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27633-280F-4BD3-9255-D114481DAB23}" type="datetimeFigureOut">
              <a:rPr lang="en-US" smtClean="0"/>
              <a:t>28-Apr-16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125977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27633-280F-4BD3-9255-D114481DAB23}" type="datetimeFigureOut">
              <a:rPr lang="en-US" smtClean="0"/>
              <a:t>28-Apr-16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62617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27633-280F-4BD3-9255-D114481DAB23}" type="datetimeFigureOut">
              <a:rPr lang="en-US" smtClean="0"/>
              <a:t>28-Apr-16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E9509-4718-4EC6-AB2D-E0B5F8FDA417}" type="slidenum">
              <a:rPr lang="en-US" smtClean="0"/>
              <a:t>‹#›</a:t>
            </a:fld>
            <a:endParaRPr lang="en-US"/>
          </a:p>
        </p:txBody>
      </p:sp>
    </p:spTree>
    <p:extLst>
      <p:ext uri="{BB962C8B-B14F-4D97-AF65-F5344CB8AC3E}">
        <p14:creationId xmlns:p14="http://schemas.microsoft.com/office/powerpoint/2010/main" val="43568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27633-280F-4BD3-9255-D114481DAB23}" type="datetimeFigureOut">
              <a:rPr lang="en-US" smtClean="0"/>
              <a:t>28-Apr-16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E9509-4718-4EC6-AB2D-E0B5F8FDA417}" type="slidenum">
              <a:rPr lang="en-US" smtClean="0"/>
              <a:t>‹#›</a:t>
            </a:fld>
            <a:endParaRPr lang="en-US"/>
          </a:p>
        </p:txBody>
      </p:sp>
    </p:spTree>
    <p:extLst>
      <p:ext uri="{BB962C8B-B14F-4D97-AF65-F5344CB8AC3E}">
        <p14:creationId xmlns:p14="http://schemas.microsoft.com/office/powerpoint/2010/main" val="3351501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LPG Gas Cylinder Monitoring Based On IOT</a:t>
            </a:r>
            <a:r>
              <a:rPr lang="en-US" dirty="0"/>
              <a:t/>
            </a:r>
            <a:br>
              <a:rPr lang="en-US" dirty="0"/>
            </a:br>
            <a:r>
              <a:rPr lang="en-US" b="1" dirty="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5478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a:xfrm>
            <a:off x="813515" y="2070324"/>
            <a:ext cx="10515600" cy="4351338"/>
          </a:xfrm>
        </p:spPr>
        <p:txBody>
          <a:bodyPr>
            <a:normAutofit fontScale="55000" lnSpcReduction="20000"/>
          </a:bodyPr>
          <a:lstStyle/>
          <a:p>
            <a:pPr marL="0" indent="0">
              <a:buNone/>
            </a:pPr>
            <a:r>
              <a:rPr lang="en-US" dirty="0"/>
              <a:t> </a:t>
            </a:r>
          </a:p>
          <a:p>
            <a:pPr marL="0" indent="0">
              <a:buNone/>
            </a:pPr>
            <a:r>
              <a:rPr lang="en-US" dirty="0"/>
              <a:t>----------------------------------------------------------------------------------------------------------------------------------------------------------------------------------------------------------                                                                           LPG GAS CYLINDER MONITRORING USING IOT</a:t>
            </a:r>
          </a:p>
          <a:p>
            <a:pPr marL="0" indent="0">
              <a:buNone/>
            </a:pPr>
            <a:r>
              <a:rPr lang="en-US" dirty="0"/>
              <a:t>----------------------------------------------------------------------------------------------------------------------------------------------------------------------------------------------------------</a:t>
            </a:r>
          </a:p>
          <a:p>
            <a:pPr marL="0" indent="0">
              <a:buNone/>
            </a:pPr>
            <a:r>
              <a:rPr lang="en-US" dirty="0"/>
              <a:t>#include&lt;</a:t>
            </a:r>
            <a:r>
              <a:rPr lang="en-US" dirty="0" err="1"/>
              <a:t>String.h</a:t>
            </a:r>
            <a:r>
              <a:rPr lang="en-US" dirty="0"/>
              <a:t>&gt;</a:t>
            </a:r>
          </a:p>
          <a:p>
            <a:pPr marL="0" indent="0">
              <a:buNone/>
            </a:pPr>
            <a:r>
              <a:rPr lang="en-US" dirty="0" err="1"/>
              <a:t>const</a:t>
            </a:r>
            <a:r>
              <a:rPr lang="en-US" dirty="0"/>
              <a:t> </a:t>
            </a:r>
            <a:r>
              <a:rPr lang="en-US" dirty="0" err="1"/>
              <a:t>int</a:t>
            </a:r>
            <a:r>
              <a:rPr lang="en-US" dirty="0"/>
              <a:t> </a:t>
            </a:r>
            <a:r>
              <a:rPr lang="en-US" dirty="0" err="1"/>
              <a:t>sensepin</a:t>
            </a:r>
            <a:r>
              <a:rPr lang="en-US" dirty="0"/>
              <a:t>= A0;</a:t>
            </a:r>
          </a:p>
          <a:p>
            <a:pPr marL="0" indent="0">
              <a:buNone/>
            </a:pPr>
            <a:r>
              <a:rPr lang="en-US" dirty="0" err="1"/>
              <a:t>const</a:t>
            </a:r>
            <a:r>
              <a:rPr lang="en-US" dirty="0"/>
              <a:t> </a:t>
            </a:r>
            <a:r>
              <a:rPr lang="en-US" dirty="0" err="1"/>
              <a:t>int</a:t>
            </a:r>
            <a:r>
              <a:rPr lang="en-US" dirty="0"/>
              <a:t> threshold=50;//threshold Weight for Gas cylinder</a:t>
            </a:r>
          </a:p>
          <a:p>
            <a:pPr marL="0" indent="0">
              <a:buNone/>
            </a:pPr>
            <a:r>
              <a:rPr lang="en-US" dirty="0" err="1"/>
              <a:t>int</a:t>
            </a:r>
            <a:r>
              <a:rPr lang="en-US" dirty="0"/>
              <a:t> reading;</a:t>
            </a:r>
          </a:p>
          <a:p>
            <a:pPr marL="0" indent="0">
              <a:buNone/>
            </a:pPr>
            <a:r>
              <a:rPr lang="en-US" dirty="0"/>
              <a:t>void setup() {</a:t>
            </a:r>
          </a:p>
          <a:p>
            <a:pPr marL="0" indent="0">
              <a:buNone/>
            </a:pPr>
            <a:r>
              <a:rPr lang="en-US" dirty="0"/>
              <a:t>  // put your setup code here, to run once:</a:t>
            </a:r>
          </a:p>
          <a:p>
            <a:pPr marL="0" indent="0">
              <a:buNone/>
            </a:pPr>
            <a:r>
              <a:rPr lang="en-US" dirty="0"/>
              <a:t>  </a:t>
            </a:r>
            <a:r>
              <a:rPr lang="en-US" dirty="0" err="1"/>
              <a:t>Serial.begin</a:t>
            </a:r>
            <a:r>
              <a:rPr lang="en-US" dirty="0"/>
              <a:t>(9600);//</a:t>
            </a:r>
            <a:r>
              <a:rPr lang="en-US" dirty="0" err="1"/>
              <a:t>initialisation</a:t>
            </a:r>
            <a:r>
              <a:rPr lang="en-US" dirty="0"/>
              <a:t> for client communication</a:t>
            </a:r>
          </a:p>
          <a:p>
            <a:pPr marL="0" indent="0">
              <a:buNone/>
            </a:pPr>
            <a:r>
              <a:rPr lang="en-US" dirty="0"/>
              <a:t>  Serial1.begin(115200);//</a:t>
            </a:r>
            <a:r>
              <a:rPr lang="en-US" dirty="0" err="1"/>
              <a:t>initialisation</a:t>
            </a:r>
            <a:r>
              <a:rPr lang="en-US" dirty="0"/>
              <a:t> serial communication with GSM shield</a:t>
            </a:r>
          </a:p>
          <a:p>
            <a:pPr marL="0" indent="0">
              <a:buNone/>
            </a:pPr>
            <a:r>
              <a:rPr lang="en-US" dirty="0"/>
              <a:t>  delay(100);</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813103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26076" y="112735"/>
            <a:ext cx="10515600" cy="6507006"/>
          </a:xfrm>
        </p:spPr>
        <p:txBody>
          <a:bodyPr>
            <a:normAutofit fontScale="47500" lnSpcReduction="20000"/>
          </a:bodyPr>
          <a:lstStyle/>
          <a:p>
            <a:pPr marL="0" indent="0">
              <a:buNone/>
            </a:pPr>
            <a:r>
              <a:rPr lang="en-US" dirty="0"/>
              <a:t>void loop()</a:t>
            </a:r>
          </a:p>
          <a:p>
            <a:pPr marL="0" indent="0">
              <a:buNone/>
            </a:pPr>
            <a:r>
              <a:rPr lang="en-US" dirty="0"/>
              <a:t>{</a:t>
            </a:r>
          </a:p>
          <a:p>
            <a:pPr marL="0" indent="0">
              <a:buNone/>
            </a:pPr>
            <a:r>
              <a:rPr lang="en-US" dirty="0"/>
              <a:t>  // put your main code here, to run repeatedly:</a:t>
            </a:r>
          </a:p>
          <a:p>
            <a:pPr marL="0" indent="0">
              <a:buNone/>
            </a:pPr>
            <a:r>
              <a:rPr lang="en-US" dirty="0"/>
              <a:t>  reading = </a:t>
            </a:r>
            <a:r>
              <a:rPr lang="en-US" dirty="0" err="1"/>
              <a:t>analogRead</a:t>
            </a:r>
            <a:r>
              <a:rPr lang="en-US" dirty="0"/>
              <a:t>(</a:t>
            </a:r>
            <a:r>
              <a:rPr lang="en-US" dirty="0" err="1"/>
              <a:t>sensepin</a:t>
            </a:r>
            <a:r>
              <a:rPr lang="en-US" dirty="0"/>
              <a:t>);//to read the value from the sensor</a:t>
            </a:r>
          </a:p>
          <a:p>
            <a:pPr marL="0" indent="0">
              <a:buNone/>
            </a:pPr>
            <a:r>
              <a:rPr lang="en-US" dirty="0"/>
              <a:t>  </a:t>
            </a:r>
            <a:r>
              <a:rPr lang="en-US" dirty="0" err="1"/>
              <a:t>Serial.println</a:t>
            </a:r>
            <a:r>
              <a:rPr lang="en-US" dirty="0"/>
              <a:t>(reading);//to print the values from sensor </a:t>
            </a:r>
          </a:p>
          <a:p>
            <a:pPr marL="0" indent="0">
              <a:buNone/>
            </a:pPr>
            <a:r>
              <a:rPr lang="en-US" dirty="0"/>
              <a:t>  if (reading &gt; threshold)</a:t>
            </a:r>
          </a:p>
          <a:p>
            <a:pPr marL="0" indent="0">
              <a:buNone/>
            </a:pPr>
            <a:r>
              <a:rPr lang="en-US" dirty="0"/>
              <a:t>{</a:t>
            </a:r>
          </a:p>
          <a:p>
            <a:pPr marL="0" indent="0">
              <a:buNone/>
            </a:pPr>
            <a:r>
              <a:rPr lang="en-US" dirty="0"/>
              <a:t> Serial1.println("AT+CMGF=1");    //Sets the GSM Module in Text Mode</a:t>
            </a:r>
          </a:p>
          <a:p>
            <a:pPr marL="0" indent="0">
              <a:buNone/>
            </a:pPr>
            <a:r>
              <a:rPr lang="en-US" dirty="0"/>
              <a:t>  delay(1000);  // Delay of 1000 </a:t>
            </a:r>
            <a:r>
              <a:rPr lang="en-US" dirty="0" err="1"/>
              <a:t>milli</a:t>
            </a:r>
            <a:r>
              <a:rPr lang="en-US" dirty="0"/>
              <a:t> seconds or 1 second</a:t>
            </a:r>
          </a:p>
          <a:p>
            <a:pPr marL="0" indent="0">
              <a:buNone/>
            </a:pPr>
            <a:r>
              <a:rPr lang="en-US" dirty="0"/>
              <a:t>  Serial1.println("AT+CMGS=\"+919789950995\"\r"); // Replace x with mobile number</a:t>
            </a:r>
          </a:p>
          <a:p>
            <a:pPr marL="0" indent="0">
              <a:buNone/>
            </a:pPr>
            <a:r>
              <a:rPr lang="en-US" dirty="0"/>
              <a:t>  delay(1000);</a:t>
            </a:r>
          </a:p>
          <a:p>
            <a:pPr marL="0" indent="0">
              <a:buNone/>
            </a:pPr>
            <a:r>
              <a:rPr lang="en-US" dirty="0"/>
              <a:t>  Serial1.println("   Cylinder status\</a:t>
            </a:r>
            <a:r>
              <a:rPr lang="en-US" dirty="0" err="1"/>
              <a:t>nYour</a:t>
            </a:r>
            <a:r>
              <a:rPr lang="en-US" dirty="0"/>
              <a:t> Gas is under </a:t>
            </a:r>
            <a:r>
              <a:rPr lang="en-US" dirty="0" err="1"/>
              <a:t>treshold</a:t>
            </a:r>
            <a:r>
              <a:rPr lang="en-US" dirty="0"/>
              <a:t> Limit\n Please Book for Cylinder\</a:t>
            </a:r>
            <a:r>
              <a:rPr lang="en-US" dirty="0" err="1"/>
              <a:t>nThank</a:t>
            </a:r>
            <a:r>
              <a:rPr lang="en-US" dirty="0"/>
              <a:t> </a:t>
            </a:r>
            <a:r>
              <a:rPr lang="en-US" dirty="0" err="1"/>
              <a:t>you..Intel</a:t>
            </a:r>
            <a:r>
              <a:rPr lang="en-US" dirty="0"/>
              <a:t> </a:t>
            </a:r>
            <a:r>
              <a:rPr lang="en-US" dirty="0" err="1"/>
              <a:t>Galelio</a:t>
            </a:r>
            <a:r>
              <a:rPr lang="en-US" dirty="0"/>
              <a:t> Gen 2");// The SMS text you want to send</a:t>
            </a:r>
          </a:p>
          <a:p>
            <a:pPr marL="0" indent="0">
              <a:buNone/>
            </a:pPr>
            <a:r>
              <a:rPr lang="en-US" dirty="0"/>
              <a:t>  delay(100);</a:t>
            </a:r>
          </a:p>
          <a:p>
            <a:pPr marL="0" indent="0">
              <a:buNone/>
            </a:pPr>
            <a:r>
              <a:rPr lang="en-US" dirty="0"/>
              <a:t>  Serial1.println((char)26);// ASCII code of CTRL+Z</a:t>
            </a:r>
          </a:p>
          <a:p>
            <a:pPr marL="0" indent="0">
              <a:buNone/>
            </a:pPr>
            <a:r>
              <a:rPr lang="en-US" dirty="0"/>
              <a:t>  delay(1000);</a:t>
            </a:r>
          </a:p>
          <a:p>
            <a:pPr marL="0" indent="0">
              <a:buNone/>
            </a:pPr>
            <a:r>
              <a:rPr lang="en-US" dirty="0"/>
              <a:t>}</a:t>
            </a:r>
          </a:p>
          <a:p>
            <a:pPr marL="0" indent="0">
              <a:buNone/>
            </a:pPr>
            <a:r>
              <a:rPr lang="en-US" dirty="0"/>
              <a:t>/*if(Serial1.available())</a:t>
            </a:r>
          </a:p>
          <a:p>
            <a:pPr marL="0" indent="0">
              <a:buNone/>
            </a:pPr>
            <a:r>
              <a:rPr lang="en-US" dirty="0"/>
              <a:t>   {</a:t>
            </a:r>
          </a:p>
          <a:p>
            <a:pPr marL="0" indent="0">
              <a:buNone/>
            </a:pPr>
            <a:r>
              <a:rPr lang="en-US" dirty="0"/>
              <a:t>   </a:t>
            </a:r>
            <a:r>
              <a:rPr lang="en-US" dirty="0" err="1"/>
              <a:t>Serial.write</a:t>
            </a:r>
            <a:r>
              <a:rPr lang="en-US" dirty="0"/>
              <a:t>(Serial1.read());</a:t>
            </a:r>
          </a:p>
          <a:p>
            <a:pPr marL="0" indent="0">
              <a:buNone/>
            </a:pPr>
            <a:r>
              <a:rPr lang="en-US" dirty="0"/>
              <a:t>     delay(10000);</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831298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223493" y="477357"/>
            <a:ext cx="8190963" cy="6146457"/>
          </a:xfrm>
          <a:prstGeom prst="rect">
            <a:avLst/>
          </a:prstGeom>
        </p:spPr>
      </p:pic>
    </p:spTree>
    <p:extLst>
      <p:ext uri="{BB962C8B-B14F-4D97-AF65-F5344CB8AC3E}">
        <p14:creationId xmlns:p14="http://schemas.microsoft.com/office/powerpoint/2010/main" val="612681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ANALYSIS</a:t>
            </a:r>
            <a:endParaRPr lang="en-US" dirty="0"/>
          </a:p>
        </p:txBody>
      </p:sp>
      <p:sp>
        <p:nvSpPr>
          <p:cNvPr id="3" name="Content Placeholder 2"/>
          <p:cNvSpPr>
            <a:spLocks noGrp="1"/>
          </p:cNvSpPr>
          <p:nvPr>
            <p:ph idx="1"/>
          </p:nvPr>
        </p:nvSpPr>
        <p:spPr/>
        <p:txBody>
          <a:bodyPr/>
          <a:lstStyle/>
          <a:p>
            <a:pPr marL="0" indent="0">
              <a:buNone/>
            </a:pPr>
            <a:r>
              <a:rPr lang="en-US" dirty="0" smtClean="0"/>
              <a:t>Sensor test:</a:t>
            </a:r>
            <a:endParaRPr lang="en-US" dirty="0"/>
          </a:p>
        </p:txBody>
      </p:sp>
      <p:pic>
        <p:nvPicPr>
          <p:cNvPr id="4" name="Picture 3"/>
          <p:cNvPicPr>
            <a:picLocks noChangeAspect="1"/>
          </p:cNvPicPr>
          <p:nvPr/>
        </p:nvPicPr>
        <p:blipFill>
          <a:blip r:embed="rId2"/>
          <a:stretch>
            <a:fillRect/>
          </a:stretch>
        </p:blipFill>
        <p:spPr>
          <a:xfrm>
            <a:off x="1854558" y="2587913"/>
            <a:ext cx="7115223" cy="4147737"/>
          </a:xfrm>
          <a:prstGeom prst="rect">
            <a:avLst/>
          </a:prstGeom>
        </p:spPr>
      </p:pic>
    </p:spTree>
    <p:extLst>
      <p:ext uri="{BB962C8B-B14F-4D97-AF65-F5344CB8AC3E}">
        <p14:creationId xmlns:p14="http://schemas.microsoft.com/office/powerpoint/2010/main" val="1399929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t>
            </a:r>
            <a:r>
              <a:rPr lang="en-US" dirty="0" err="1" smtClean="0"/>
              <a:t>OUTPUT:on</a:t>
            </a:r>
            <a:r>
              <a:rPr lang="en-US" dirty="0" smtClean="0"/>
              <a:t> serial screen</a:t>
            </a:r>
            <a:endParaRPr lang="en-US" dirty="0"/>
          </a:p>
        </p:txBody>
      </p:sp>
      <p:sp>
        <p:nvSpPr>
          <p:cNvPr id="3" name="Content Placeholder 2"/>
          <p:cNvSpPr>
            <a:spLocks noGrp="1"/>
          </p:cNvSpPr>
          <p:nvPr>
            <p:ph idx="1"/>
          </p:nvPr>
        </p:nvSpPr>
        <p:spPr>
          <a:xfrm>
            <a:off x="4212465" y="3358211"/>
            <a:ext cx="10515600" cy="4351338"/>
          </a:xfrm>
        </p:spPr>
        <p:txBody>
          <a:bodyPr/>
          <a:lstStyle/>
          <a:p>
            <a:endParaRPr lang="en-US" dirty="0"/>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028" y="1537349"/>
            <a:ext cx="398145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259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a:xfrm>
            <a:off x="4071730" y="3362877"/>
            <a:ext cx="10515600" cy="4351338"/>
          </a:xfrm>
        </p:spPr>
        <p:txBody>
          <a:bodyPr/>
          <a:lstStyle/>
          <a:p>
            <a:endParaRPr lang="en-US" dirty="0"/>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293" y="1542015"/>
            <a:ext cx="3381375"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705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369"/>
            <a:ext cx="10515600" cy="1325563"/>
          </a:xfrm>
        </p:spPr>
        <p:txBody>
          <a:bodyPr/>
          <a:lstStyle/>
          <a:p>
            <a:r>
              <a:rPr lang="en-US" dirty="0" smtClean="0"/>
              <a:t>OUTPUT:</a:t>
            </a:r>
            <a:endParaRPr lang="en-US" dirty="0"/>
          </a:p>
        </p:txBody>
      </p:sp>
      <p:sp>
        <p:nvSpPr>
          <p:cNvPr id="3" name="Content Placeholder 2"/>
          <p:cNvSpPr>
            <a:spLocks noGrp="1"/>
          </p:cNvSpPr>
          <p:nvPr>
            <p:ph idx="1"/>
          </p:nvPr>
        </p:nvSpPr>
        <p:spPr>
          <a:xfrm>
            <a:off x="4681331" y="3511550"/>
            <a:ext cx="10515600" cy="4351338"/>
          </a:xfrm>
        </p:spPr>
        <p:txBody>
          <a:bodyPr/>
          <a:lstStyle/>
          <a:p>
            <a:endParaRPr lang="en-US" dirty="0"/>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894" y="1690688"/>
            <a:ext cx="3305175"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343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An effective gas monitoring is proposed and developed using </a:t>
            </a:r>
            <a:r>
              <a:rPr lang="en-US" dirty="0" err="1"/>
              <a:t>intel</a:t>
            </a:r>
            <a:r>
              <a:rPr lang="en-US" dirty="0"/>
              <a:t> </a:t>
            </a:r>
            <a:r>
              <a:rPr lang="en-US" dirty="0" err="1"/>
              <a:t>galilieo</a:t>
            </a:r>
            <a:r>
              <a:rPr lang="en-US" dirty="0"/>
              <a:t> </a:t>
            </a:r>
            <a:r>
              <a:rPr lang="en-US" dirty="0" err="1"/>
              <a:t>zen</a:t>
            </a:r>
            <a:r>
              <a:rPr lang="en-US" dirty="0"/>
              <a:t> 2 and GSM shield where the quantity of gas in measured using load cell and when the level is below the threshold limit the LPG user is intimated in advance so the he can book the cylinder in advance</a:t>
            </a:r>
          </a:p>
          <a:p>
            <a:pPr marL="0" indent="0">
              <a:buNone/>
            </a:pPr>
            <a:endParaRPr lang="en-US" dirty="0"/>
          </a:p>
        </p:txBody>
      </p:sp>
    </p:spTree>
    <p:extLst>
      <p:ext uri="{BB962C8B-B14F-4D97-AF65-F5344CB8AC3E}">
        <p14:creationId xmlns:p14="http://schemas.microsoft.com/office/powerpoint/2010/main" val="526193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a:xfrm>
            <a:off x="838200" y="1890020"/>
            <a:ext cx="10515600" cy="4351338"/>
          </a:xfrm>
        </p:spPr>
        <p:txBody>
          <a:bodyPr/>
          <a:lstStyle/>
          <a:p>
            <a:r>
              <a:rPr lang="en-IN" b="1" dirty="0" smtClean="0"/>
              <a:t>            </a:t>
            </a:r>
            <a:r>
              <a:rPr lang="en-IN" b="1" dirty="0" err="1" smtClean="0"/>
              <a:t>K.C.Mohan</a:t>
            </a:r>
            <a:r>
              <a:rPr lang="en-IN" b="1" dirty="0" smtClean="0"/>
              <a:t> </a:t>
            </a:r>
            <a:r>
              <a:rPr lang="en-IN" b="1" dirty="0"/>
              <a:t>Kumar			 </a:t>
            </a:r>
            <a:r>
              <a:rPr lang="en-IN" b="1" dirty="0" smtClean="0"/>
              <a:t>(191312129</a:t>
            </a:r>
            <a:r>
              <a:rPr lang="en-IN" b="1" dirty="0"/>
              <a:t>)</a:t>
            </a:r>
            <a:endParaRPr lang="en-US" dirty="0"/>
          </a:p>
          <a:p>
            <a:r>
              <a:rPr lang="en-IN" b="1" dirty="0"/>
              <a:t>            </a:t>
            </a:r>
            <a:r>
              <a:rPr lang="en-IN" b="1" dirty="0" err="1" smtClean="0"/>
              <a:t>V.Venu</a:t>
            </a:r>
            <a:r>
              <a:rPr lang="en-IN" b="1" dirty="0" smtClean="0"/>
              <a:t> </a:t>
            </a:r>
            <a:r>
              <a:rPr lang="en-IN" b="1" dirty="0" err="1"/>
              <a:t>Gopal</a:t>
            </a:r>
            <a:r>
              <a:rPr lang="en-IN" b="1" dirty="0"/>
              <a:t> Reddy                             (191312154)</a:t>
            </a:r>
            <a:endParaRPr lang="en-US" dirty="0"/>
          </a:p>
          <a:p>
            <a:r>
              <a:rPr lang="en-IN" b="1" dirty="0"/>
              <a:t>	    </a:t>
            </a:r>
            <a:r>
              <a:rPr lang="en-IN" b="1" dirty="0" err="1"/>
              <a:t>K.Venkata</a:t>
            </a:r>
            <a:r>
              <a:rPr lang="en-IN" b="1" dirty="0"/>
              <a:t> </a:t>
            </a:r>
            <a:r>
              <a:rPr lang="en-IN" b="1" dirty="0" err="1"/>
              <a:t>Teja</a:t>
            </a:r>
            <a:r>
              <a:rPr lang="en-IN" b="1" dirty="0"/>
              <a:t>                                       (191312124)</a:t>
            </a:r>
            <a:endParaRPr lang="en-US" dirty="0"/>
          </a:p>
          <a:p>
            <a:r>
              <a:rPr lang="en-IN" b="1" dirty="0"/>
              <a:t>                                     </a:t>
            </a:r>
            <a:endParaRPr lang="en-US" dirty="0"/>
          </a:p>
          <a:p>
            <a:pPr marL="0" indent="0">
              <a:buNone/>
            </a:pPr>
            <a:r>
              <a:rPr lang="en-US" dirty="0" smtClean="0"/>
              <a:t>GUIDE: MR.REJI</a:t>
            </a:r>
            <a:endParaRPr lang="en-US" dirty="0"/>
          </a:p>
        </p:txBody>
      </p:sp>
    </p:spTree>
    <p:extLst>
      <p:ext uri="{BB962C8B-B14F-4D97-AF65-F5344CB8AC3E}">
        <p14:creationId xmlns:p14="http://schemas.microsoft.com/office/powerpoint/2010/main" val="1552884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p:txBody>
          <a:bodyPr/>
          <a:lstStyle/>
          <a:p>
            <a:pPr marL="0" indent="0">
              <a:buNone/>
            </a:pPr>
            <a:r>
              <a:rPr lang="en-US" dirty="0" smtClean="0"/>
              <a:t>Our aim is to develop a system which is used for real time monitoring of the </a:t>
            </a:r>
            <a:r>
              <a:rPr lang="en-US" dirty="0" err="1" smtClean="0"/>
              <a:t>lpg</a:t>
            </a:r>
            <a:r>
              <a:rPr lang="en-US" dirty="0" smtClean="0"/>
              <a:t> cylinder and it should intimate to the user when the quantity of the gas is </a:t>
            </a:r>
            <a:r>
              <a:rPr lang="en-US" smtClean="0"/>
              <a:t>under threshold </a:t>
            </a:r>
            <a:r>
              <a:rPr lang="en-US" dirty="0" smtClean="0"/>
              <a:t>limit</a:t>
            </a:r>
            <a:endParaRPr lang="en-US" dirty="0"/>
          </a:p>
        </p:txBody>
      </p:sp>
    </p:spTree>
    <p:extLst>
      <p:ext uri="{BB962C8B-B14F-4D97-AF65-F5344CB8AC3E}">
        <p14:creationId xmlns:p14="http://schemas.microsoft.com/office/powerpoint/2010/main" val="199746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dirty="0"/>
              <a:t/>
            </a:r>
            <a:br>
              <a:rPr lang="en-US" dirty="0"/>
            </a:br>
            <a:r>
              <a:rPr lang="en-US" b="1" dirty="0"/>
              <a:t>ABSTRACT</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A cost-effective, automatic Liquefied Petroleum Gas (LPG)  real time gas monitoring  In this system, the LPG Quantity is monitored through the sensor and information is sent to the user by Short Message Service (SMS) using GSM </a:t>
            </a:r>
            <a:r>
              <a:rPr lang="en-US" dirty="0" err="1"/>
              <a:t>module,and</a:t>
            </a:r>
            <a:r>
              <a:rPr lang="en-US" dirty="0"/>
              <a:t> its </a:t>
            </a:r>
            <a:r>
              <a:rPr lang="en-US" dirty="0" err="1"/>
              <a:t>staistics</a:t>
            </a:r>
            <a:r>
              <a:rPr lang="en-US" dirty="0"/>
              <a:t> can be viewed using </a:t>
            </a:r>
            <a:r>
              <a:rPr lang="en-US" dirty="0" err="1"/>
              <a:t>thinkspeak</a:t>
            </a:r>
            <a:r>
              <a:rPr lang="en-US" dirty="0"/>
              <a:t> through </a:t>
            </a:r>
            <a:r>
              <a:rPr lang="en-US" dirty="0" err="1"/>
              <a:t>Iot</a:t>
            </a:r>
            <a:r>
              <a:rPr lang="en-US" dirty="0"/>
              <a:t> concept. The main advantage of the system is the advance intimation of cylinder quantity so that the user can book cylinder in advance.</a:t>
            </a:r>
            <a:endParaRPr lang="en-US" b="1" dirty="0"/>
          </a:p>
          <a:p>
            <a:pPr marL="0" indent="0">
              <a:buNone/>
            </a:pPr>
            <a:endParaRPr lang="en-US" dirty="0"/>
          </a:p>
        </p:txBody>
      </p:sp>
    </p:spTree>
    <p:extLst>
      <p:ext uri="{BB962C8B-B14F-4D97-AF65-F5344CB8AC3E}">
        <p14:creationId xmlns:p14="http://schemas.microsoft.com/office/powerpoint/2010/main" val="2847997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and Advantages:</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a:t>Applications of GSM based LPG  weight detection System:</a:t>
            </a:r>
            <a:br>
              <a:rPr lang="en-US" dirty="0"/>
            </a:br>
            <a:endParaRPr lang="en-US" dirty="0"/>
          </a:p>
          <a:p>
            <a:pPr fontAlgn="base"/>
            <a:r>
              <a:rPr lang="en-US" dirty="0"/>
              <a:t>This project can be used any where for real time monitoring the cylinder quantity.</a:t>
            </a:r>
          </a:p>
          <a:p>
            <a:pPr fontAlgn="base"/>
            <a:r>
              <a:rPr lang="en-US" dirty="0"/>
              <a:t> </a:t>
            </a:r>
          </a:p>
          <a:p>
            <a:pPr fontAlgn="base"/>
            <a:r>
              <a:rPr lang="en-US" b="1" dirty="0"/>
              <a:t>1) Domestic purpose:</a:t>
            </a:r>
            <a:r>
              <a:rPr lang="en-US" dirty="0"/>
              <a:t> In our home, in our day to day basis we use LPG gas cylinder. Mainly we use it for cooking purpose and for various other purposes like boiling the water and some other functions. So this project can be used for domestic use where daily usage statistics can be viewed</a:t>
            </a:r>
          </a:p>
          <a:p>
            <a:pPr fontAlgn="base"/>
            <a:r>
              <a:rPr lang="en-US" dirty="0"/>
              <a:t>.</a:t>
            </a:r>
            <a:br>
              <a:rPr lang="en-US" dirty="0"/>
            </a:br>
            <a:r>
              <a:rPr lang="en-US" b="1" dirty="0"/>
              <a:t>2) Hotels:</a:t>
            </a:r>
            <a:r>
              <a:rPr lang="en-US" dirty="0"/>
              <a:t> Hotels are one of the largest areas where LPG gas is used. Mainly for cooking food.</a:t>
            </a:r>
          </a:p>
          <a:p>
            <a:pPr fontAlgn="base"/>
            <a:r>
              <a:rPr lang="en-US" dirty="0"/>
              <a:t>Hotels and restaurant use large number of LPG gas cylinders. So this is the area where our project finds its most suitable application</a:t>
            </a:r>
          </a:p>
          <a:p>
            <a:pPr fontAlgn="base"/>
            <a:r>
              <a:rPr lang="en-US" dirty="0"/>
              <a:t>.</a:t>
            </a:r>
          </a:p>
          <a:p>
            <a:pPr fontAlgn="base"/>
            <a:r>
              <a:rPr lang="en-US" b="1" dirty="0"/>
              <a:t>3) Industry:</a:t>
            </a:r>
            <a:r>
              <a:rPr lang="en-US" dirty="0"/>
              <a:t> In industries, LPG gas is used or some other gas cylinders are used mainly for welding purposes or cutting purposes or hitting purposes. With the use of this project, the industry owner can be intimated about the gas weight or the gas availability.</a:t>
            </a:r>
          </a:p>
          <a:p>
            <a:pPr fontAlgn="base"/>
            <a:r>
              <a:rPr lang="en-US" dirty="0"/>
              <a:t>Advantages of GSM based LPG weight </a:t>
            </a:r>
          </a:p>
          <a:p>
            <a:pPr lvl="0" fontAlgn="base"/>
            <a:r>
              <a:rPr lang="en-US" dirty="0"/>
              <a:t>This project is easy to use. And this project is fully automated so no human attention is required.</a:t>
            </a:r>
          </a:p>
          <a:p>
            <a:pPr lvl="0" fontAlgn="base"/>
            <a:r>
              <a:rPr lang="en-US" dirty="0"/>
              <a:t> It avoids the problematic situation or the trouble caused due to unavailability of gas cylinder. Generally unavailability is caused by late intimation or late booking of gas cylinder.</a:t>
            </a:r>
          </a:p>
          <a:p>
            <a:pPr lvl="0" fontAlgn="base"/>
            <a:r>
              <a:rPr lang="en-US" dirty="0"/>
              <a:t>This project helps to know the statistics of the cylinder quantity</a:t>
            </a:r>
          </a:p>
          <a:p>
            <a:pPr marL="0" indent="0">
              <a:buNone/>
            </a:pPr>
            <a:endParaRPr lang="en-US" dirty="0"/>
          </a:p>
        </p:txBody>
      </p:sp>
    </p:spTree>
    <p:extLst>
      <p:ext uri="{BB962C8B-B14F-4D97-AF65-F5344CB8AC3E}">
        <p14:creationId xmlns:p14="http://schemas.microsoft.com/office/powerpoint/2010/main" val="86306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Content Placeholder 2"/>
          <p:cNvSpPr>
            <a:spLocks noGrp="1"/>
          </p:cNvSpPr>
          <p:nvPr>
            <p:ph idx="1"/>
          </p:nvPr>
        </p:nvSpPr>
        <p:spPr>
          <a:xfrm>
            <a:off x="3542763" y="4105186"/>
            <a:ext cx="10515600" cy="4351338"/>
          </a:xfrm>
        </p:spPr>
        <p:txBody>
          <a:bodyPr/>
          <a:lstStyle/>
          <a:p>
            <a:endParaRPr lang="en-US" dirty="0"/>
          </a:p>
        </p:txBody>
      </p:sp>
      <p:pic>
        <p:nvPicPr>
          <p:cNvPr id="1026" name="Picture 2" descr="b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26" y="2284324"/>
            <a:ext cx="49530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501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Galileo Gen 2</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Intel® Galileo Gen 2 board is based on the Intel® Quark </a:t>
            </a:r>
            <a:r>
              <a:rPr lang="en-US" dirty="0" err="1"/>
              <a:t>SoC</a:t>
            </a:r>
            <a:r>
              <a:rPr lang="en-US" dirty="0"/>
              <a:t> X1000, a 32-bit Intel Pentium®-class system on a chip (</a:t>
            </a:r>
            <a:r>
              <a:rPr lang="en-US" dirty="0" err="1"/>
              <a:t>SoC</a:t>
            </a:r>
            <a:r>
              <a:rPr lang="en-US" dirty="0"/>
              <a:t>). It is the first board based on Intel® architecture designed to be hardware and software pin-compatible with shields designed for the </a:t>
            </a:r>
            <a:r>
              <a:rPr lang="en-US" dirty="0" err="1"/>
              <a:t>Arduino</a:t>
            </a:r>
            <a:r>
              <a:rPr lang="en-US" dirty="0"/>
              <a:t> Uno R3.</a:t>
            </a:r>
          </a:p>
          <a:p>
            <a:r>
              <a:rPr lang="en-US" dirty="0"/>
              <a:t>The Galileo board is also software-compatible with the </a:t>
            </a:r>
            <a:r>
              <a:rPr lang="en-US" dirty="0" err="1"/>
              <a:t>Arduino</a:t>
            </a:r>
            <a:r>
              <a:rPr lang="en-US" dirty="0"/>
              <a:t> Software Development Environment, which makes getting started a snap.</a:t>
            </a:r>
          </a:p>
          <a:p>
            <a:r>
              <a:rPr lang="en-US" dirty="0"/>
              <a:t>In addition to </a:t>
            </a:r>
            <a:r>
              <a:rPr lang="en-US" dirty="0" err="1"/>
              <a:t>Arduino</a:t>
            </a:r>
            <a:r>
              <a:rPr lang="en-US" dirty="0"/>
              <a:t> hardware and software compatibility, the Galileo board has several PC industry standard I/O ports and features to expand native usage and capabilities beyond the </a:t>
            </a:r>
            <a:r>
              <a:rPr lang="en-US" dirty="0" err="1"/>
              <a:t>Arduino</a:t>
            </a:r>
            <a:r>
              <a:rPr lang="en-US" dirty="0"/>
              <a:t> shield ecosystem. A full sized mini-PCI Express slot, 100Mb Ethernet port, Micro-SD slot, USB TTL UART header, USB Host port, USB Client Port, and 8 </a:t>
            </a:r>
            <a:r>
              <a:rPr lang="en-US" dirty="0" err="1"/>
              <a:t>MByte</a:t>
            </a:r>
            <a:r>
              <a:rPr lang="en-US" dirty="0"/>
              <a:t> NOR flash come standard on the board.</a:t>
            </a:r>
          </a:p>
          <a:p>
            <a:r>
              <a:rPr lang="en-US" dirty="0"/>
              <a:t>The genuine Intel processor and surrounding native I/O capabilities of the </a:t>
            </a:r>
            <a:r>
              <a:rPr lang="en-US" dirty="0" err="1"/>
              <a:t>SoC</a:t>
            </a:r>
            <a:r>
              <a:rPr lang="en-US" dirty="0"/>
              <a:t> provides for a fully featured offering for both the maker community and students alike. It will also be useful to professional developers who are looking for a simple and cost effective development environment to the more complex Intel® Atom™ processor and Intel® Core™ processor-based designs.</a:t>
            </a:r>
          </a:p>
          <a:p>
            <a:pPr marL="0" indent="0">
              <a:buNone/>
            </a:pPr>
            <a:endParaRPr lang="en-US" dirty="0"/>
          </a:p>
        </p:txBody>
      </p:sp>
    </p:spTree>
    <p:extLst>
      <p:ext uri="{BB962C8B-B14F-4D97-AF65-F5344CB8AC3E}">
        <p14:creationId xmlns:p14="http://schemas.microsoft.com/office/powerpoint/2010/main" val="2715709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Intel® Galileo Gen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0771" y="757450"/>
            <a:ext cx="7016840" cy="633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290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 ON GALILIEO</a:t>
            </a:r>
            <a:endParaRPr lang="en-US" dirty="0"/>
          </a:p>
        </p:txBody>
      </p:sp>
      <p:pic>
        <p:nvPicPr>
          <p:cNvPr id="5" name="Content Placeholder 4"/>
          <p:cNvPicPr>
            <a:picLocks noGrp="1" noChangeAspect="1"/>
          </p:cNvPicPr>
          <p:nvPr>
            <p:ph idx="1"/>
          </p:nvPr>
        </p:nvPicPr>
        <p:blipFill>
          <a:blip r:embed="rId2"/>
          <a:stretch>
            <a:fillRect/>
          </a:stretch>
        </p:blipFill>
        <p:spPr>
          <a:xfrm>
            <a:off x="3195108" y="1825625"/>
            <a:ext cx="5801784" cy="4351338"/>
          </a:xfrm>
          <a:prstGeom prst="rect">
            <a:avLst/>
          </a:prstGeom>
        </p:spPr>
      </p:pic>
    </p:spTree>
    <p:extLst>
      <p:ext uri="{BB962C8B-B14F-4D97-AF65-F5344CB8AC3E}">
        <p14:creationId xmlns:p14="http://schemas.microsoft.com/office/powerpoint/2010/main" val="785385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570</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LPG Gas Cylinder Monitoring Based On IOT  </vt:lpstr>
      <vt:lpstr>Team members</vt:lpstr>
      <vt:lpstr>AIM</vt:lpstr>
      <vt:lpstr>  ABSTRACT </vt:lpstr>
      <vt:lpstr>Applications and Advantages: </vt:lpstr>
      <vt:lpstr>BLOCK DIAGRAM</vt:lpstr>
      <vt:lpstr>Intel® Galileo Gen 2 </vt:lpstr>
      <vt:lpstr>PowerPoint Presentation</vt:lpstr>
      <vt:lpstr>GSM ON GALILIEO</vt:lpstr>
      <vt:lpstr>PROGRAM</vt:lpstr>
      <vt:lpstr>PowerPoint Presentation</vt:lpstr>
      <vt:lpstr>PowerPoint Presentation</vt:lpstr>
      <vt:lpstr>OUTPUT ANALYSIS</vt:lpstr>
      <vt:lpstr>PROGRAM OUTPUT:on serial screen</vt:lpstr>
      <vt:lpstr>OUTPUT:</vt:lpstr>
      <vt:lpstr>OUTPUT: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LPG Gas Cylinder Monitoring Based On IOT</dc:title>
  <dc:creator>venkatasaibharath sriram</dc:creator>
  <cp:lastModifiedBy>venkatasaibharath sriram</cp:lastModifiedBy>
  <cp:revision>7</cp:revision>
  <dcterms:created xsi:type="dcterms:W3CDTF">2016-04-28T04:03:40Z</dcterms:created>
  <dcterms:modified xsi:type="dcterms:W3CDTF">2016-04-28T05:01:32Z</dcterms:modified>
</cp:coreProperties>
</file>