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2" r:id="rId4"/>
    <p:sldId id="264" r:id="rId5"/>
    <p:sldId id="265" r:id="rId6"/>
    <p:sldId id="260" r:id="rId7"/>
    <p:sldId id="261" r:id="rId8"/>
    <p:sldId id="263" r:id="rId9"/>
    <p:sldId id="267" r:id="rId10"/>
    <p:sldId id="268" r:id="rId11"/>
    <p:sldId id="273" r:id="rId12"/>
    <p:sldId id="274" r:id="rId13"/>
    <p:sldId id="270" r:id="rId14"/>
    <p:sldId id="271" r:id="rId15"/>
    <p:sldId id="272" r:id="rId16"/>
    <p:sldId id="275" r:id="rId17"/>
    <p:sldId id="276" r:id="rId18"/>
    <p:sldId id="277" r:id="rId19"/>
    <p:sldId id="278" r:id="rId20"/>
    <p:sldId id="279"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94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A25D6B0-4D68-4638-93E6-62EBCF8FA274}" type="datetimeFigureOut">
              <a:rPr lang="en-US" smtClean="0"/>
              <a:t>24-Mar-23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87A02BE-72FD-4622-B737-37F37DDACEBC}" type="slidenum">
              <a:rPr lang="en-US" smtClean="0"/>
              <a:t>‹#›</a:t>
            </a:fld>
            <a:endParaRPr lang="en-US"/>
          </a:p>
        </p:txBody>
      </p:sp>
    </p:spTree>
    <p:extLst>
      <p:ext uri="{BB962C8B-B14F-4D97-AF65-F5344CB8AC3E}">
        <p14:creationId xmlns:p14="http://schemas.microsoft.com/office/powerpoint/2010/main" val="2450592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25D6B0-4D68-4638-93E6-62EBCF8FA274}" type="datetimeFigureOut">
              <a:rPr lang="en-US" smtClean="0"/>
              <a:t>24-Mar-23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7A02BE-72FD-4622-B737-37F37DDACEBC}" type="slidenum">
              <a:rPr lang="en-US" smtClean="0"/>
              <a:t>‹#›</a:t>
            </a:fld>
            <a:endParaRPr lang="en-US"/>
          </a:p>
        </p:txBody>
      </p:sp>
    </p:spTree>
    <p:extLst>
      <p:ext uri="{BB962C8B-B14F-4D97-AF65-F5344CB8AC3E}">
        <p14:creationId xmlns:p14="http://schemas.microsoft.com/office/powerpoint/2010/main" val="2245577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A25D6B0-4D68-4638-93E6-62EBCF8FA274}" type="datetimeFigureOut">
              <a:rPr lang="en-US" smtClean="0"/>
              <a:t>24-Mar-23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7A02BE-72FD-4622-B737-37F37DDACEBC}" type="slidenum">
              <a:rPr lang="en-US" smtClean="0"/>
              <a:t>‹#›</a:t>
            </a:fld>
            <a:endParaRPr lang="en-US"/>
          </a:p>
        </p:txBody>
      </p:sp>
    </p:spTree>
    <p:extLst>
      <p:ext uri="{BB962C8B-B14F-4D97-AF65-F5344CB8AC3E}">
        <p14:creationId xmlns:p14="http://schemas.microsoft.com/office/powerpoint/2010/main" val="2335707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A25D6B0-4D68-4638-93E6-62EBCF8FA274}" type="datetimeFigureOut">
              <a:rPr lang="en-US" smtClean="0"/>
              <a:t>24-Mar-23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7A02BE-72FD-4622-B737-37F37DDACEBC}" type="slidenum">
              <a:rPr lang="en-US" smtClean="0"/>
              <a:t>‹#›</a:t>
            </a:fld>
            <a:endParaRPr lang="en-US"/>
          </a:p>
        </p:txBody>
      </p:sp>
    </p:spTree>
    <p:extLst>
      <p:ext uri="{BB962C8B-B14F-4D97-AF65-F5344CB8AC3E}">
        <p14:creationId xmlns:p14="http://schemas.microsoft.com/office/powerpoint/2010/main" val="2712006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25D6B0-4D68-4638-93E6-62EBCF8FA274}" type="datetimeFigureOut">
              <a:rPr lang="en-US" smtClean="0"/>
              <a:t>24-Mar-23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7A02BE-72FD-4622-B737-37F37DDACEBC}" type="slidenum">
              <a:rPr lang="en-US" smtClean="0"/>
              <a:t>‹#›</a:t>
            </a:fld>
            <a:endParaRPr lang="en-US"/>
          </a:p>
        </p:txBody>
      </p:sp>
    </p:spTree>
    <p:extLst>
      <p:ext uri="{BB962C8B-B14F-4D97-AF65-F5344CB8AC3E}">
        <p14:creationId xmlns:p14="http://schemas.microsoft.com/office/powerpoint/2010/main" val="2658928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A25D6B0-4D68-4638-93E6-62EBCF8FA274}" type="datetimeFigureOut">
              <a:rPr lang="en-US" smtClean="0"/>
              <a:t>24-Mar-23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7A02BE-72FD-4622-B737-37F37DDACEBC}" type="slidenum">
              <a:rPr lang="en-US" smtClean="0"/>
              <a:t>‹#›</a:t>
            </a:fld>
            <a:endParaRPr lang="en-US"/>
          </a:p>
        </p:txBody>
      </p:sp>
    </p:spTree>
    <p:extLst>
      <p:ext uri="{BB962C8B-B14F-4D97-AF65-F5344CB8AC3E}">
        <p14:creationId xmlns:p14="http://schemas.microsoft.com/office/powerpoint/2010/main" val="3145182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A25D6B0-4D68-4638-93E6-62EBCF8FA274}" type="datetimeFigureOut">
              <a:rPr lang="en-US" smtClean="0"/>
              <a:t>24-Mar-23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B87A02BE-72FD-4622-B737-37F37DDACEBC}" type="slidenum">
              <a:rPr lang="en-US" smtClean="0"/>
              <a:t>‹#›</a:t>
            </a:fld>
            <a:endParaRPr lang="en-US"/>
          </a:p>
        </p:txBody>
      </p:sp>
    </p:spTree>
    <p:extLst>
      <p:ext uri="{BB962C8B-B14F-4D97-AF65-F5344CB8AC3E}">
        <p14:creationId xmlns:p14="http://schemas.microsoft.com/office/powerpoint/2010/main" val="1600166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A25D6B0-4D68-4638-93E6-62EBCF8FA274}" type="datetimeFigureOut">
              <a:rPr lang="en-US" smtClean="0"/>
              <a:t>24-Mar-23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A02BE-72FD-4622-B737-37F37DDACEBC}" type="slidenum">
              <a:rPr lang="en-US" smtClean="0"/>
              <a:t>‹#›</a:t>
            </a:fld>
            <a:endParaRPr lang="en-US"/>
          </a:p>
        </p:txBody>
      </p:sp>
    </p:spTree>
    <p:extLst>
      <p:ext uri="{BB962C8B-B14F-4D97-AF65-F5344CB8AC3E}">
        <p14:creationId xmlns:p14="http://schemas.microsoft.com/office/powerpoint/2010/main" val="25132426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A25D6B0-4D68-4638-93E6-62EBCF8FA274}" type="datetimeFigureOut">
              <a:rPr lang="en-US" smtClean="0"/>
              <a:t>24-Mar-23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7A02BE-72FD-4622-B737-37F37DDACEBC}" type="slidenum">
              <a:rPr lang="en-US" smtClean="0"/>
              <a:t>‹#›</a:t>
            </a:fld>
            <a:endParaRPr lang="en-US"/>
          </a:p>
        </p:txBody>
      </p:sp>
    </p:spTree>
    <p:extLst>
      <p:ext uri="{BB962C8B-B14F-4D97-AF65-F5344CB8AC3E}">
        <p14:creationId xmlns:p14="http://schemas.microsoft.com/office/powerpoint/2010/main" val="1793352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25D6B0-4D68-4638-93E6-62EBCF8FA274}" type="datetimeFigureOut">
              <a:rPr lang="en-US" smtClean="0"/>
              <a:t>24-Mar-23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A02BE-72FD-4622-B737-37F37DDACEBC}" type="slidenum">
              <a:rPr lang="en-US" smtClean="0"/>
              <a:t>‹#›</a:t>
            </a:fld>
            <a:endParaRPr lang="en-US"/>
          </a:p>
        </p:txBody>
      </p:sp>
    </p:spTree>
    <p:extLst>
      <p:ext uri="{BB962C8B-B14F-4D97-AF65-F5344CB8AC3E}">
        <p14:creationId xmlns:p14="http://schemas.microsoft.com/office/powerpoint/2010/main" val="4224939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25D6B0-4D68-4638-93E6-62EBCF8FA274}" type="datetimeFigureOut">
              <a:rPr lang="en-US" smtClean="0"/>
              <a:t>24-Mar-23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7A02BE-72FD-4622-B737-37F37DDACEBC}" type="slidenum">
              <a:rPr lang="en-US" smtClean="0"/>
              <a:t>‹#›</a:t>
            </a:fld>
            <a:endParaRPr lang="en-US"/>
          </a:p>
        </p:txBody>
      </p:sp>
    </p:spTree>
    <p:extLst>
      <p:ext uri="{BB962C8B-B14F-4D97-AF65-F5344CB8AC3E}">
        <p14:creationId xmlns:p14="http://schemas.microsoft.com/office/powerpoint/2010/main" val="239503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25D6B0-4D68-4638-93E6-62EBCF8FA274}" type="datetimeFigureOut">
              <a:rPr lang="en-US" smtClean="0"/>
              <a:t>24-Mar-23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A02BE-72FD-4622-B737-37F37DDACEBC}" type="slidenum">
              <a:rPr lang="en-US" smtClean="0"/>
              <a:t>‹#›</a:t>
            </a:fld>
            <a:endParaRPr lang="en-US"/>
          </a:p>
        </p:txBody>
      </p:sp>
    </p:spTree>
    <p:extLst>
      <p:ext uri="{BB962C8B-B14F-4D97-AF65-F5344CB8AC3E}">
        <p14:creationId xmlns:p14="http://schemas.microsoft.com/office/powerpoint/2010/main" val="1789501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25D6B0-4D68-4638-93E6-62EBCF8FA274}" type="datetimeFigureOut">
              <a:rPr lang="en-US" smtClean="0"/>
              <a:t>24-Mar-23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7A02BE-72FD-4622-B737-37F37DDACEBC}" type="slidenum">
              <a:rPr lang="en-US" smtClean="0"/>
              <a:t>‹#›</a:t>
            </a:fld>
            <a:endParaRPr lang="en-US"/>
          </a:p>
        </p:txBody>
      </p:sp>
    </p:spTree>
    <p:extLst>
      <p:ext uri="{BB962C8B-B14F-4D97-AF65-F5344CB8AC3E}">
        <p14:creationId xmlns:p14="http://schemas.microsoft.com/office/powerpoint/2010/main" val="3995619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25D6B0-4D68-4638-93E6-62EBCF8FA274}" type="datetimeFigureOut">
              <a:rPr lang="en-US" smtClean="0"/>
              <a:t>24-Mar-23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7A02BE-72FD-4622-B737-37F37DDACEBC}" type="slidenum">
              <a:rPr lang="en-US" smtClean="0"/>
              <a:t>‹#›</a:t>
            </a:fld>
            <a:endParaRPr lang="en-US"/>
          </a:p>
        </p:txBody>
      </p:sp>
    </p:spTree>
    <p:extLst>
      <p:ext uri="{BB962C8B-B14F-4D97-AF65-F5344CB8AC3E}">
        <p14:creationId xmlns:p14="http://schemas.microsoft.com/office/powerpoint/2010/main" val="1458724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5D6B0-4D68-4638-93E6-62EBCF8FA274}" type="datetimeFigureOut">
              <a:rPr lang="en-US" smtClean="0"/>
              <a:t>24-Mar-23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87A02BE-72FD-4622-B737-37F37DDACEBC}" type="slidenum">
              <a:rPr lang="en-US" smtClean="0"/>
              <a:t>‹#›</a:t>
            </a:fld>
            <a:endParaRPr lang="en-US"/>
          </a:p>
        </p:txBody>
      </p:sp>
    </p:spTree>
    <p:extLst>
      <p:ext uri="{BB962C8B-B14F-4D97-AF65-F5344CB8AC3E}">
        <p14:creationId xmlns:p14="http://schemas.microsoft.com/office/powerpoint/2010/main" val="2069804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25D6B0-4D68-4638-93E6-62EBCF8FA274}" type="datetimeFigureOut">
              <a:rPr lang="en-US" smtClean="0"/>
              <a:t>24-Mar-23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7A02BE-72FD-4622-B737-37F37DDACEBC}" type="slidenum">
              <a:rPr lang="en-US" smtClean="0"/>
              <a:t>‹#›</a:t>
            </a:fld>
            <a:endParaRPr lang="en-US"/>
          </a:p>
        </p:txBody>
      </p:sp>
    </p:spTree>
    <p:extLst>
      <p:ext uri="{BB962C8B-B14F-4D97-AF65-F5344CB8AC3E}">
        <p14:creationId xmlns:p14="http://schemas.microsoft.com/office/powerpoint/2010/main" val="3434883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25D6B0-4D68-4638-93E6-62EBCF8FA274}" type="datetimeFigureOut">
              <a:rPr lang="en-US" smtClean="0"/>
              <a:t>24-Mar-23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7A02BE-72FD-4622-B737-37F37DDACEBC}" type="slidenum">
              <a:rPr lang="en-US" smtClean="0"/>
              <a:t>‹#›</a:t>
            </a:fld>
            <a:endParaRPr lang="en-US"/>
          </a:p>
        </p:txBody>
      </p:sp>
    </p:spTree>
    <p:extLst>
      <p:ext uri="{BB962C8B-B14F-4D97-AF65-F5344CB8AC3E}">
        <p14:creationId xmlns:p14="http://schemas.microsoft.com/office/powerpoint/2010/main" val="244189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A25D6B0-4D68-4638-93E6-62EBCF8FA274}" type="datetimeFigureOut">
              <a:rPr lang="en-US" smtClean="0"/>
              <a:t>24-Mar-23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87A02BE-72FD-4622-B737-37F37DDACEBC}" type="slidenum">
              <a:rPr lang="en-US" smtClean="0"/>
              <a:t>‹#›</a:t>
            </a:fld>
            <a:endParaRPr lang="en-US"/>
          </a:p>
        </p:txBody>
      </p:sp>
    </p:spTree>
    <p:extLst>
      <p:ext uri="{BB962C8B-B14F-4D97-AF65-F5344CB8AC3E}">
        <p14:creationId xmlns:p14="http://schemas.microsoft.com/office/powerpoint/2010/main" val="36782468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EC47-DF19-BF77-D140-D5BA009784A8}"/>
              </a:ext>
            </a:extLst>
          </p:cNvPr>
          <p:cNvSpPr>
            <a:spLocks noGrp="1"/>
          </p:cNvSpPr>
          <p:nvPr>
            <p:ph type="ctrTitle"/>
          </p:nvPr>
        </p:nvSpPr>
        <p:spPr>
          <a:xfrm>
            <a:off x="2487039" y="2369509"/>
            <a:ext cx="7430684" cy="1059491"/>
          </a:xfrm>
        </p:spPr>
        <p:txBody>
          <a:bodyPr/>
          <a:lstStyle/>
          <a:p>
            <a:r>
              <a:rPr lang="en-US" dirty="0">
                <a:latin typeface="Lucida Handwriting" panose="03010101010101010101" pitchFamily="66" charset="0"/>
              </a:rPr>
              <a:t>Hindi POS Tagger</a:t>
            </a:r>
          </a:p>
        </p:txBody>
      </p:sp>
      <p:sp>
        <p:nvSpPr>
          <p:cNvPr id="3" name="Subtitle 2">
            <a:extLst>
              <a:ext uri="{FF2B5EF4-FFF2-40B4-BE49-F238E27FC236}">
                <a16:creationId xmlns:a16="http://schemas.microsoft.com/office/drawing/2014/main" id="{75AE15DA-34E4-32CC-6CF2-D29F4D598089}"/>
              </a:ext>
            </a:extLst>
          </p:cNvPr>
          <p:cNvSpPr>
            <a:spLocks noGrp="1"/>
          </p:cNvSpPr>
          <p:nvPr>
            <p:ph type="subTitle" idx="1"/>
          </p:nvPr>
        </p:nvSpPr>
        <p:spPr>
          <a:xfrm>
            <a:off x="7887350" y="5098927"/>
            <a:ext cx="3768737" cy="861420"/>
          </a:xfrm>
        </p:spPr>
        <p:txBody>
          <a:bodyPr/>
          <a:lstStyle/>
          <a:p>
            <a:r>
              <a:rPr lang="en-US" b="1" dirty="0" err="1">
                <a:solidFill>
                  <a:schemeClr val="bg1"/>
                </a:solidFill>
              </a:rPr>
              <a:t>N.s.s.l</a:t>
            </a:r>
            <a:r>
              <a:rPr lang="en-US" b="1" dirty="0">
                <a:solidFill>
                  <a:schemeClr val="bg1"/>
                </a:solidFill>
              </a:rPr>
              <a:t>. Sri Ramya (421249)</a:t>
            </a:r>
          </a:p>
          <a:p>
            <a:r>
              <a:rPr lang="en-US" b="1" dirty="0" err="1">
                <a:solidFill>
                  <a:schemeClr val="bg1"/>
                </a:solidFill>
              </a:rPr>
              <a:t>V.Pravallika</a:t>
            </a:r>
            <a:r>
              <a:rPr lang="en-US" b="1" dirty="0">
                <a:solidFill>
                  <a:schemeClr val="bg1"/>
                </a:solidFill>
              </a:rPr>
              <a:t> (421270)</a:t>
            </a:r>
          </a:p>
        </p:txBody>
      </p:sp>
    </p:spTree>
    <p:extLst>
      <p:ext uri="{BB962C8B-B14F-4D97-AF65-F5344CB8AC3E}">
        <p14:creationId xmlns:p14="http://schemas.microsoft.com/office/powerpoint/2010/main" val="3387192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776BA9-4A6F-BE0A-6DAF-E92F6D2C864E}"/>
              </a:ext>
            </a:extLst>
          </p:cNvPr>
          <p:cNvPicPr>
            <a:picLocks noChangeAspect="1"/>
          </p:cNvPicPr>
          <p:nvPr/>
        </p:nvPicPr>
        <p:blipFill>
          <a:blip r:embed="rId2"/>
          <a:stretch>
            <a:fillRect/>
          </a:stretch>
        </p:blipFill>
        <p:spPr>
          <a:xfrm>
            <a:off x="831303" y="499904"/>
            <a:ext cx="9484363" cy="5569300"/>
          </a:xfrm>
          <a:prstGeom prst="rect">
            <a:avLst/>
          </a:prstGeom>
        </p:spPr>
      </p:pic>
    </p:spTree>
    <p:extLst>
      <p:ext uri="{BB962C8B-B14F-4D97-AF65-F5344CB8AC3E}">
        <p14:creationId xmlns:p14="http://schemas.microsoft.com/office/powerpoint/2010/main" val="1680505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8" name="Rectangle 7">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Rectangle 10">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A682A6-6AED-F371-1E4B-BCE296FF65F2}"/>
              </a:ext>
            </a:extLst>
          </p:cNvPr>
          <p:cNvSpPr>
            <a:spLocks noGrp="1"/>
          </p:cNvSpPr>
          <p:nvPr>
            <p:ph type="title"/>
          </p:nvPr>
        </p:nvSpPr>
        <p:spPr>
          <a:xfrm>
            <a:off x="1199405" y="2099733"/>
            <a:ext cx="8825658" cy="3939326"/>
          </a:xfrm>
        </p:spPr>
        <p:txBody>
          <a:bodyPr vert="horz" lIns="91440" tIns="45720" rIns="91440" bIns="45720" rtlCol="0" anchor="b">
            <a:noAutofit/>
          </a:bodyPr>
          <a:lstStyle/>
          <a:p>
            <a:pPr fontAlgn="base"/>
            <a:r>
              <a:rPr lang="en-US" sz="2400" b="0" i="0" dirty="0">
                <a:solidFill>
                  <a:srgbClr val="444444"/>
                </a:solidFill>
                <a:effectLst/>
                <a:latin typeface="Lucida Calligraphy" panose="03010101010101010101" pitchFamily="66" charset="0"/>
              </a:rPr>
              <a:t>The transition probability is the likelihood of a particular sequence for example, how likely is that a noun is followed by a model and a model by a verb and a verb by a noun. This probability is known as Transition probability. It should be high for a particular sequence to be correct.</a:t>
            </a:r>
            <a:br>
              <a:rPr lang="en-US" sz="2400" b="0" i="0" dirty="0">
                <a:solidFill>
                  <a:srgbClr val="444444"/>
                </a:solidFill>
                <a:effectLst/>
                <a:latin typeface="Lucida Calligraphy" panose="03010101010101010101" pitchFamily="66" charset="0"/>
              </a:rPr>
            </a:br>
            <a:br>
              <a:rPr lang="en-US" sz="2400" b="0" i="0" dirty="0">
                <a:solidFill>
                  <a:srgbClr val="444444"/>
                </a:solidFill>
                <a:effectLst/>
                <a:latin typeface="Lucida Calligraphy" panose="03010101010101010101" pitchFamily="66" charset="0"/>
              </a:rPr>
            </a:br>
            <a:br>
              <a:rPr lang="en-US" sz="2400" b="0" i="0" dirty="0">
                <a:solidFill>
                  <a:srgbClr val="444444"/>
                </a:solidFill>
                <a:effectLst/>
                <a:latin typeface="Lucida Calligraphy" panose="03010101010101010101" pitchFamily="66" charset="0"/>
              </a:rPr>
            </a:br>
            <a:r>
              <a:rPr lang="en-US" sz="2400" b="0" i="0" dirty="0">
                <a:solidFill>
                  <a:srgbClr val="444444"/>
                </a:solidFill>
                <a:effectLst/>
                <a:latin typeface="Lucida Calligraphy" panose="03010101010101010101" pitchFamily="66" charset="0"/>
              </a:rPr>
              <a:t>Now, what is the probability that the word John is a noun, can is a model, see is a verb and Will is a noun. These sets of probabilities are Emission probabilities and should be high for our tagging to be likely.</a:t>
            </a:r>
            <a:br>
              <a:rPr lang="en-US" sz="2400" b="0" i="0" dirty="0">
                <a:solidFill>
                  <a:srgbClr val="444444"/>
                </a:solidFill>
                <a:effectLst/>
                <a:latin typeface="Lucida Calligraphy" panose="03010101010101010101" pitchFamily="66" charset="0"/>
              </a:rPr>
            </a:br>
            <a:endParaRPr lang="en-US" sz="2400" dirty="0">
              <a:solidFill>
                <a:schemeClr val="tx2">
                  <a:lumMod val="75000"/>
                </a:schemeClr>
              </a:solidFill>
              <a:latin typeface="Lucida Calligraphy" panose="03010101010101010101" pitchFamily="66" charset="0"/>
            </a:endParaRPr>
          </a:p>
        </p:txBody>
      </p:sp>
      <p:sp>
        <p:nvSpPr>
          <p:cNvPr id="17" name="Rectangle 16">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82013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E59338-2A4C-A290-B1FE-C8633EF0FFE9}"/>
              </a:ext>
            </a:extLst>
          </p:cNvPr>
          <p:cNvPicPr>
            <a:picLocks noChangeAspect="1"/>
          </p:cNvPicPr>
          <p:nvPr/>
        </p:nvPicPr>
        <p:blipFill>
          <a:blip r:embed="rId2"/>
          <a:stretch>
            <a:fillRect/>
          </a:stretch>
        </p:blipFill>
        <p:spPr>
          <a:xfrm>
            <a:off x="1386672" y="725103"/>
            <a:ext cx="8993276" cy="5022553"/>
          </a:xfrm>
          <a:prstGeom prst="rect">
            <a:avLst/>
          </a:prstGeom>
        </p:spPr>
      </p:pic>
    </p:spTree>
    <p:extLst>
      <p:ext uri="{BB962C8B-B14F-4D97-AF65-F5344CB8AC3E}">
        <p14:creationId xmlns:p14="http://schemas.microsoft.com/office/powerpoint/2010/main" val="4161872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A89F4B-7F56-B08F-B127-917BB152B1C3}"/>
              </a:ext>
            </a:extLst>
          </p:cNvPr>
          <p:cNvPicPr>
            <a:picLocks noChangeAspect="1"/>
          </p:cNvPicPr>
          <p:nvPr/>
        </p:nvPicPr>
        <p:blipFill rotWithShape="1">
          <a:blip r:embed="rId2">
            <a:extLst>
              <a:ext uri="{28A0092B-C50C-407E-A947-70E740481C1C}">
                <a14:useLocalDpi xmlns:a14="http://schemas.microsoft.com/office/drawing/2010/main" val="0"/>
              </a:ext>
            </a:extLst>
          </a:blip>
          <a:srcRect l="7829" r="13049"/>
          <a:stretch/>
        </p:blipFill>
        <p:spPr>
          <a:xfrm>
            <a:off x="482052" y="783771"/>
            <a:ext cx="11445341" cy="4988681"/>
          </a:xfrm>
          <a:prstGeom prst="rect">
            <a:avLst/>
          </a:prstGeom>
        </p:spPr>
      </p:pic>
    </p:spTree>
    <p:extLst>
      <p:ext uri="{BB962C8B-B14F-4D97-AF65-F5344CB8AC3E}">
        <p14:creationId xmlns:p14="http://schemas.microsoft.com/office/powerpoint/2010/main" val="2573856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hart&#10;&#10;Description automatically generated">
            <a:extLst>
              <a:ext uri="{FF2B5EF4-FFF2-40B4-BE49-F238E27FC236}">
                <a16:creationId xmlns:a16="http://schemas.microsoft.com/office/drawing/2014/main" id="{F1C254D7-2B3B-A432-708C-8CF20907DB5F}"/>
              </a:ext>
            </a:extLst>
          </p:cNvPr>
          <p:cNvPicPr>
            <a:picLocks noChangeAspect="1"/>
          </p:cNvPicPr>
          <p:nvPr/>
        </p:nvPicPr>
        <p:blipFill rotWithShape="1">
          <a:blip r:embed="rId2">
            <a:extLst>
              <a:ext uri="{28A0092B-C50C-407E-A947-70E740481C1C}">
                <a14:useLocalDpi xmlns:a14="http://schemas.microsoft.com/office/drawing/2010/main" val="0"/>
              </a:ext>
            </a:extLst>
          </a:blip>
          <a:srcRect r="18736" b="11215"/>
          <a:stretch/>
        </p:blipFill>
        <p:spPr>
          <a:xfrm>
            <a:off x="0" y="713432"/>
            <a:ext cx="11887200" cy="5506497"/>
          </a:xfrm>
          <a:prstGeom prst="rect">
            <a:avLst/>
          </a:prstGeom>
        </p:spPr>
      </p:pic>
    </p:spTree>
    <p:extLst>
      <p:ext uri="{BB962C8B-B14F-4D97-AF65-F5344CB8AC3E}">
        <p14:creationId xmlns:p14="http://schemas.microsoft.com/office/powerpoint/2010/main" val="1021041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8EBC3C-D174-338C-AE2E-FB3517447DC7}"/>
              </a:ext>
            </a:extLst>
          </p:cNvPr>
          <p:cNvSpPr>
            <a:spLocks noGrp="1"/>
          </p:cNvSpPr>
          <p:nvPr>
            <p:ph type="title"/>
          </p:nvPr>
        </p:nvSpPr>
        <p:spPr/>
        <p:txBody>
          <a:bodyPr/>
          <a:lstStyle/>
          <a:p>
            <a:r>
              <a:rPr lang="en-US" dirty="0">
                <a:latin typeface="Lucida Handwriting" panose="03010101010101010101" pitchFamily="66" charset="0"/>
              </a:rPr>
              <a:t>Viterbi Algorithm</a:t>
            </a:r>
          </a:p>
        </p:txBody>
      </p:sp>
      <p:sp>
        <p:nvSpPr>
          <p:cNvPr id="4" name="Content Placeholder 3">
            <a:extLst>
              <a:ext uri="{FF2B5EF4-FFF2-40B4-BE49-F238E27FC236}">
                <a16:creationId xmlns:a16="http://schemas.microsoft.com/office/drawing/2014/main" id="{3A3389A7-3D25-CBE5-179B-EDBFC92AC408}"/>
              </a:ext>
            </a:extLst>
          </p:cNvPr>
          <p:cNvSpPr>
            <a:spLocks noGrp="1"/>
          </p:cNvSpPr>
          <p:nvPr>
            <p:ph idx="1"/>
          </p:nvPr>
        </p:nvSpPr>
        <p:spPr/>
        <p:txBody>
          <a:bodyPr/>
          <a:lstStyle/>
          <a:p>
            <a:r>
              <a:rPr lang="en-US" sz="2000" b="0" i="0" dirty="0">
                <a:solidFill>
                  <a:srgbClr val="444444"/>
                </a:solidFill>
                <a:effectLst/>
                <a:latin typeface="Lucida Calligraphy" panose="03010101010101010101" pitchFamily="66" charset="0"/>
              </a:rPr>
              <a:t>The Viterbi algorithm is a </a:t>
            </a:r>
            <a:r>
              <a:rPr lang="en-US" sz="2000" dirty="0">
                <a:latin typeface="Lucida Calligraphy" panose="03010101010101010101" pitchFamily="66" charset="0"/>
              </a:rPr>
              <a:t>dynamic programming</a:t>
            </a:r>
            <a:r>
              <a:rPr lang="en-US" sz="2000" b="0" i="0" dirty="0">
                <a:solidFill>
                  <a:srgbClr val="444444"/>
                </a:solidFill>
                <a:effectLst/>
                <a:latin typeface="Lucida Calligraphy" panose="03010101010101010101" pitchFamily="66" charset="0"/>
              </a:rPr>
              <a:t> </a:t>
            </a:r>
            <a:r>
              <a:rPr lang="en-US" sz="2000" dirty="0">
                <a:latin typeface="Lucida Calligraphy" panose="03010101010101010101" pitchFamily="66" charset="0"/>
              </a:rPr>
              <a:t>algorithm</a:t>
            </a:r>
            <a:r>
              <a:rPr lang="en-US" sz="2000" b="0" i="0" dirty="0">
                <a:solidFill>
                  <a:srgbClr val="444444"/>
                </a:solidFill>
                <a:effectLst/>
                <a:latin typeface="Lucida Calligraphy" panose="03010101010101010101" pitchFamily="66" charset="0"/>
              </a:rPr>
              <a:t> for finding the most </a:t>
            </a:r>
            <a:r>
              <a:rPr lang="en-US" sz="2000" dirty="0">
                <a:latin typeface="Lucida Calligraphy" panose="03010101010101010101" pitchFamily="66" charset="0"/>
              </a:rPr>
              <a:t>likely</a:t>
            </a:r>
            <a:r>
              <a:rPr lang="en-US" sz="2000" b="0" i="0" dirty="0">
                <a:solidFill>
                  <a:srgbClr val="444444"/>
                </a:solidFill>
                <a:effectLst/>
                <a:latin typeface="Lucida Calligraphy" panose="03010101010101010101" pitchFamily="66" charset="0"/>
              </a:rPr>
              <a:t> sequence of hidden states—called the Viterbi path—that results in a sequence of observed events</a:t>
            </a:r>
            <a:endParaRPr lang="en-US" sz="2000" dirty="0">
              <a:latin typeface="Lucida Calligraphy" panose="03010101010101010101" pitchFamily="66" charset="0"/>
            </a:endParaRPr>
          </a:p>
          <a:p>
            <a:endParaRPr lang="en-US" dirty="0"/>
          </a:p>
        </p:txBody>
      </p:sp>
      <p:pic>
        <p:nvPicPr>
          <p:cNvPr id="8" name="Picture 7">
            <a:extLst>
              <a:ext uri="{FF2B5EF4-FFF2-40B4-BE49-F238E27FC236}">
                <a16:creationId xmlns:a16="http://schemas.microsoft.com/office/drawing/2014/main" id="{0CF92FFE-C34A-7EBD-7405-6A058857E461}"/>
              </a:ext>
            </a:extLst>
          </p:cNvPr>
          <p:cNvPicPr>
            <a:picLocks noChangeAspect="1"/>
          </p:cNvPicPr>
          <p:nvPr/>
        </p:nvPicPr>
        <p:blipFill>
          <a:blip r:embed="rId2"/>
          <a:stretch>
            <a:fillRect/>
          </a:stretch>
        </p:blipFill>
        <p:spPr>
          <a:xfrm>
            <a:off x="1889090" y="3971402"/>
            <a:ext cx="7887956" cy="2552700"/>
          </a:xfrm>
          <a:prstGeom prst="rect">
            <a:avLst/>
          </a:prstGeom>
        </p:spPr>
      </p:pic>
    </p:spTree>
    <p:extLst>
      <p:ext uri="{BB962C8B-B14F-4D97-AF65-F5344CB8AC3E}">
        <p14:creationId xmlns:p14="http://schemas.microsoft.com/office/powerpoint/2010/main" val="846870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1DFC55-5A96-1E89-E1B9-C65617FD09AF}"/>
              </a:ext>
            </a:extLst>
          </p:cNvPr>
          <p:cNvPicPr>
            <a:picLocks noChangeAspect="1"/>
          </p:cNvPicPr>
          <p:nvPr/>
        </p:nvPicPr>
        <p:blipFill>
          <a:blip r:embed="rId2"/>
          <a:stretch>
            <a:fillRect/>
          </a:stretch>
        </p:blipFill>
        <p:spPr>
          <a:xfrm>
            <a:off x="1229132" y="502496"/>
            <a:ext cx="9321637" cy="2798307"/>
          </a:xfrm>
          <a:prstGeom prst="rect">
            <a:avLst/>
          </a:prstGeom>
        </p:spPr>
      </p:pic>
      <p:pic>
        <p:nvPicPr>
          <p:cNvPr id="3" name="Picture 2">
            <a:extLst>
              <a:ext uri="{FF2B5EF4-FFF2-40B4-BE49-F238E27FC236}">
                <a16:creationId xmlns:a16="http://schemas.microsoft.com/office/drawing/2014/main" id="{47215B96-E301-5B07-FB9A-E8BBEB707ECC}"/>
              </a:ext>
            </a:extLst>
          </p:cNvPr>
          <p:cNvPicPr>
            <a:picLocks noChangeAspect="1"/>
          </p:cNvPicPr>
          <p:nvPr/>
        </p:nvPicPr>
        <p:blipFill>
          <a:blip r:embed="rId3"/>
          <a:stretch>
            <a:fillRect/>
          </a:stretch>
        </p:blipFill>
        <p:spPr>
          <a:xfrm>
            <a:off x="1446963" y="4032843"/>
            <a:ext cx="8410470" cy="2228850"/>
          </a:xfrm>
          <a:prstGeom prst="rect">
            <a:avLst/>
          </a:prstGeom>
        </p:spPr>
      </p:pic>
    </p:spTree>
    <p:extLst>
      <p:ext uri="{BB962C8B-B14F-4D97-AF65-F5344CB8AC3E}">
        <p14:creationId xmlns:p14="http://schemas.microsoft.com/office/powerpoint/2010/main" val="956152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8" name="Rectangle 7">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Rectangle 10">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80F79AD-4C11-1071-CB69-D87E75763D89}"/>
              </a:ext>
            </a:extLst>
          </p:cNvPr>
          <p:cNvSpPr>
            <a:spLocks noGrp="1"/>
          </p:cNvSpPr>
          <p:nvPr>
            <p:ph type="title"/>
          </p:nvPr>
        </p:nvSpPr>
        <p:spPr>
          <a:xfrm>
            <a:off x="653142" y="834014"/>
            <a:ext cx="11050197" cy="4983982"/>
          </a:xfrm>
        </p:spPr>
        <p:txBody>
          <a:bodyPr vert="horz" lIns="91440" tIns="45720" rIns="91440" bIns="45720" rtlCol="0" anchor="b">
            <a:noAutofit/>
          </a:bodyPr>
          <a:lstStyle/>
          <a:p>
            <a:pPr algn="l" fontAlgn="base"/>
            <a:r>
              <a:rPr lang="en-US" sz="2000" dirty="0">
                <a:solidFill>
                  <a:srgbClr val="444444"/>
                </a:solidFill>
                <a:latin typeface="Lucida Calligraphy" panose="03010101010101010101" pitchFamily="66" charset="0"/>
              </a:rPr>
              <a:t>T</a:t>
            </a:r>
            <a:r>
              <a:rPr lang="en-US" sz="2000" b="0" i="0" dirty="0">
                <a:solidFill>
                  <a:srgbClr val="444444"/>
                </a:solidFill>
                <a:effectLst/>
                <a:latin typeface="Lucida Calligraphy" panose="03010101010101010101" pitchFamily="66" charset="0"/>
              </a:rPr>
              <a:t>his algorithm returns only one path as compared to the previous method which suggested two paths. Thus by using this algorithm, we saved us a lot of computations.</a:t>
            </a:r>
            <a:br>
              <a:rPr lang="en-US" sz="2000" b="0" i="0" dirty="0">
                <a:solidFill>
                  <a:srgbClr val="444444"/>
                </a:solidFill>
                <a:effectLst/>
                <a:latin typeface="Lucida Calligraphy" panose="03010101010101010101" pitchFamily="66" charset="0"/>
              </a:rPr>
            </a:br>
            <a:br>
              <a:rPr lang="en-US" sz="2000" b="0" i="0" dirty="0">
                <a:solidFill>
                  <a:srgbClr val="444444"/>
                </a:solidFill>
                <a:effectLst/>
                <a:latin typeface="Lucida Calligraphy" panose="03010101010101010101" pitchFamily="66" charset="0"/>
              </a:rPr>
            </a:br>
            <a:r>
              <a:rPr lang="en-US" sz="2000" b="0" i="0" dirty="0">
                <a:solidFill>
                  <a:srgbClr val="444444"/>
                </a:solidFill>
                <a:effectLst/>
                <a:latin typeface="Lucida Calligraphy" panose="03010101010101010101" pitchFamily="66" charset="0"/>
              </a:rPr>
              <a:t>After applying the Viterbi algorithm the model tags the sentence as following-</a:t>
            </a:r>
            <a:br>
              <a:rPr lang="en-US" sz="2000" b="0" i="0" dirty="0">
                <a:solidFill>
                  <a:srgbClr val="444444"/>
                </a:solidFill>
                <a:effectLst/>
                <a:latin typeface="Lucida Calligraphy" panose="03010101010101010101" pitchFamily="66" charset="0"/>
              </a:rPr>
            </a:br>
            <a:br>
              <a:rPr lang="en-US" sz="2000" b="0" i="0" dirty="0">
                <a:solidFill>
                  <a:srgbClr val="444444"/>
                </a:solidFill>
                <a:effectLst/>
                <a:latin typeface="Lucida Calligraphy" panose="03010101010101010101" pitchFamily="66" charset="0"/>
              </a:rPr>
            </a:br>
            <a:r>
              <a:rPr lang="en-US" sz="2000" b="0" i="0" dirty="0">
                <a:solidFill>
                  <a:srgbClr val="444444"/>
                </a:solidFill>
                <a:effectLst/>
                <a:latin typeface="Lucida Calligraphy" panose="03010101010101010101" pitchFamily="66" charset="0"/>
              </a:rPr>
              <a:t>Will as a noun</a:t>
            </a:r>
            <a:br>
              <a:rPr lang="en-US" sz="2000" b="0" i="0" dirty="0">
                <a:solidFill>
                  <a:srgbClr val="444444"/>
                </a:solidFill>
                <a:effectLst/>
                <a:latin typeface="Lucida Calligraphy" panose="03010101010101010101" pitchFamily="66" charset="0"/>
              </a:rPr>
            </a:br>
            <a:r>
              <a:rPr lang="en-US" sz="2000" b="0" i="0" dirty="0">
                <a:solidFill>
                  <a:srgbClr val="444444"/>
                </a:solidFill>
                <a:effectLst/>
                <a:latin typeface="Lucida Calligraphy" panose="03010101010101010101" pitchFamily="66" charset="0"/>
              </a:rPr>
              <a:t>Can as a model</a:t>
            </a:r>
            <a:br>
              <a:rPr lang="en-US" sz="2000" b="0" i="0" dirty="0">
                <a:solidFill>
                  <a:srgbClr val="444444"/>
                </a:solidFill>
                <a:effectLst/>
                <a:latin typeface="Lucida Calligraphy" panose="03010101010101010101" pitchFamily="66" charset="0"/>
              </a:rPr>
            </a:br>
            <a:r>
              <a:rPr lang="en-US" sz="2000" b="0" i="0" dirty="0">
                <a:solidFill>
                  <a:srgbClr val="444444"/>
                </a:solidFill>
                <a:effectLst/>
                <a:latin typeface="Lucida Calligraphy" panose="03010101010101010101" pitchFamily="66" charset="0"/>
              </a:rPr>
              <a:t>Spot as a verb</a:t>
            </a:r>
            <a:br>
              <a:rPr lang="en-US" sz="2000" b="0" i="0" dirty="0">
                <a:solidFill>
                  <a:srgbClr val="444444"/>
                </a:solidFill>
                <a:effectLst/>
                <a:latin typeface="Lucida Calligraphy" panose="03010101010101010101" pitchFamily="66" charset="0"/>
              </a:rPr>
            </a:br>
            <a:r>
              <a:rPr lang="en-US" sz="2000" b="0" i="0" dirty="0">
                <a:solidFill>
                  <a:srgbClr val="444444"/>
                </a:solidFill>
                <a:effectLst/>
                <a:latin typeface="Lucida Calligraphy" panose="03010101010101010101" pitchFamily="66" charset="0"/>
              </a:rPr>
              <a:t>Mary as a noun</a:t>
            </a:r>
            <a:br>
              <a:rPr lang="en-US" sz="2000" b="0" i="0" dirty="0">
                <a:solidFill>
                  <a:srgbClr val="444444"/>
                </a:solidFill>
                <a:effectLst/>
                <a:latin typeface="Lucida Calligraphy" panose="03010101010101010101" pitchFamily="66" charset="0"/>
              </a:rPr>
            </a:br>
            <a:br>
              <a:rPr lang="en-US" sz="2000" b="0" i="0" dirty="0">
                <a:solidFill>
                  <a:srgbClr val="444444"/>
                </a:solidFill>
                <a:effectLst/>
                <a:latin typeface="Lucida Calligraphy" panose="03010101010101010101" pitchFamily="66" charset="0"/>
              </a:rPr>
            </a:br>
            <a:r>
              <a:rPr lang="en-US" sz="2000" b="0" i="0" dirty="0">
                <a:solidFill>
                  <a:srgbClr val="444444"/>
                </a:solidFill>
                <a:effectLst/>
                <a:latin typeface="Lucida Calligraphy" panose="03010101010101010101" pitchFamily="66" charset="0"/>
              </a:rPr>
              <a:t>These are the right tags so we conclude that the model can successfully tag the words with their appropriate POS tags.</a:t>
            </a:r>
            <a:br>
              <a:rPr lang="en-US" sz="2000" b="0" i="0" dirty="0">
                <a:solidFill>
                  <a:srgbClr val="444444"/>
                </a:solidFill>
                <a:effectLst/>
                <a:latin typeface="Lucida Calligraphy" panose="03010101010101010101" pitchFamily="66" charset="0"/>
              </a:rPr>
            </a:br>
            <a:endParaRPr lang="en-US" sz="2000" dirty="0">
              <a:solidFill>
                <a:schemeClr val="tx2">
                  <a:lumMod val="75000"/>
                </a:schemeClr>
              </a:solidFill>
              <a:latin typeface="Lucida Calligraphy" panose="03010101010101010101" pitchFamily="66" charset="0"/>
            </a:endParaRPr>
          </a:p>
        </p:txBody>
      </p:sp>
      <p:sp>
        <p:nvSpPr>
          <p:cNvPr id="17" name="Rectangle 16">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24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B88092-BE14-2CDB-EE3E-F42D00AA6CA2}"/>
              </a:ext>
            </a:extLst>
          </p:cNvPr>
          <p:cNvPicPr>
            <a:picLocks noChangeAspect="1"/>
          </p:cNvPicPr>
          <p:nvPr/>
        </p:nvPicPr>
        <p:blipFill>
          <a:blip r:embed="rId2"/>
          <a:stretch>
            <a:fillRect/>
          </a:stretch>
        </p:blipFill>
        <p:spPr>
          <a:xfrm>
            <a:off x="901002" y="462224"/>
            <a:ext cx="10389995" cy="6270172"/>
          </a:xfrm>
          <a:prstGeom prst="rect">
            <a:avLst/>
          </a:prstGeom>
        </p:spPr>
      </p:pic>
    </p:spTree>
    <p:extLst>
      <p:ext uri="{BB962C8B-B14F-4D97-AF65-F5344CB8AC3E}">
        <p14:creationId xmlns:p14="http://schemas.microsoft.com/office/powerpoint/2010/main" val="417003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75EE7E-56D7-9C24-1155-E59558F47BA4}"/>
              </a:ext>
            </a:extLst>
          </p:cNvPr>
          <p:cNvPicPr>
            <a:picLocks noChangeAspect="1"/>
          </p:cNvPicPr>
          <p:nvPr/>
        </p:nvPicPr>
        <p:blipFill rotWithShape="1">
          <a:blip r:embed="rId2">
            <a:extLst>
              <a:ext uri="{28A0092B-C50C-407E-A947-70E740481C1C}">
                <a14:useLocalDpi xmlns:a14="http://schemas.microsoft.com/office/drawing/2010/main" val="0"/>
              </a:ext>
            </a:extLst>
          </a:blip>
          <a:srcRect t="1025" b="8425"/>
          <a:stretch/>
        </p:blipFill>
        <p:spPr>
          <a:xfrm>
            <a:off x="0" y="-180871"/>
            <a:ext cx="12192000" cy="6209882"/>
          </a:xfrm>
          <a:prstGeom prst="rect">
            <a:avLst/>
          </a:prstGeom>
        </p:spPr>
      </p:pic>
    </p:spTree>
    <p:extLst>
      <p:ext uri="{BB962C8B-B14F-4D97-AF65-F5344CB8AC3E}">
        <p14:creationId xmlns:p14="http://schemas.microsoft.com/office/powerpoint/2010/main" val="1717382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6776A-1879-9DAF-7B59-40F9D629AB0A}"/>
              </a:ext>
            </a:extLst>
          </p:cNvPr>
          <p:cNvSpPr>
            <a:spLocks noGrp="1"/>
          </p:cNvSpPr>
          <p:nvPr>
            <p:ph type="title"/>
          </p:nvPr>
        </p:nvSpPr>
        <p:spPr/>
        <p:txBody>
          <a:bodyPr/>
          <a:lstStyle/>
          <a:p>
            <a:r>
              <a:rPr lang="en-US" dirty="0">
                <a:latin typeface="Lucida Handwriting" panose="03010101010101010101" pitchFamily="66" charset="0"/>
              </a:rPr>
              <a:t>Part-of-Speech</a:t>
            </a:r>
            <a:r>
              <a:rPr lang="en-US" dirty="0"/>
              <a:t> </a:t>
            </a:r>
            <a:r>
              <a:rPr lang="en-US" dirty="0">
                <a:latin typeface="Lucida Handwriting" panose="03010101010101010101" pitchFamily="66" charset="0"/>
              </a:rPr>
              <a:t>Tagging</a:t>
            </a:r>
            <a:endParaRPr lang="en-US" dirty="0"/>
          </a:p>
        </p:txBody>
      </p:sp>
      <p:sp>
        <p:nvSpPr>
          <p:cNvPr id="3" name="Content Placeholder 2">
            <a:extLst>
              <a:ext uri="{FF2B5EF4-FFF2-40B4-BE49-F238E27FC236}">
                <a16:creationId xmlns:a16="http://schemas.microsoft.com/office/drawing/2014/main" id="{D64C71F7-6CB0-4DD2-6C57-A86F061DFAB9}"/>
              </a:ext>
            </a:extLst>
          </p:cNvPr>
          <p:cNvSpPr>
            <a:spLocks noGrp="1"/>
          </p:cNvSpPr>
          <p:nvPr>
            <p:ph idx="1"/>
          </p:nvPr>
        </p:nvSpPr>
        <p:spPr>
          <a:xfrm>
            <a:off x="432080" y="2461847"/>
            <a:ext cx="11153670" cy="4149968"/>
          </a:xfrm>
        </p:spPr>
        <p:txBody>
          <a:bodyPr>
            <a:noAutofit/>
          </a:bodyPr>
          <a:lstStyle/>
          <a:p>
            <a:r>
              <a:rPr lang="en-US" sz="2400" dirty="0">
                <a:latin typeface="Lucida Calligraphy" panose="03010101010101010101" pitchFamily="66" charset="0"/>
              </a:rPr>
              <a:t>Part-of-speech tagging is the process of assigning a part-of-speech to each word in part-of-speech tagging a text. The input is a sequence x1, x2,..., </a:t>
            </a:r>
            <a:r>
              <a:rPr lang="en-US" sz="2400" dirty="0" err="1">
                <a:latin typeface="Lucida Calligraphy" panose="03010101010101010101" pitchFamily="66" charset="0"/>
              </a:rPr>
              <a:t>xn</a:t>
            </a:r>
            <a:r>
              <a:rPr lang="en-US" sz="2400" dirty="0">
                <a:latin typeface="Lucida Calligraphy" panose="03010101010101010101" pitchFamily="66" charset="0"/>
              </a:rPr>
              <a:t> of (tokenized) words and a </a:t>
            </a:r>
            <a:r>
              <a:rPr lang="en-US" sz="2400" dirty="0" err="1">
                <a:latin typeface="Lucida Calligraphy" panose="03010101010101010101" pitchFamily="66" charset="0"/>
              </a:rPr>
              <a:t>tagset</a:t>
            </a:r>
            <a:r>
              <a:rPr lang="en-US" sz="2400" dirty="0">
                <a:latin typeface="Lucida Calligraphy" panose="03010101010101010101" pitchFamily="66" charset="0"/>
              </a:rPr>
              <a:t>, and the output is a sequence y1, y2,..., </a:t>
            </a:r>
            <a:r>
              <a:rPr lang="en-US" sz="2400" dirty="0" err="1">
                <a:latin typeface="Lucida Calligraphy" panose="03010101010101010101" pitchFamily="66" charset="0"/>
              </a:rPr>
              <a:t>yn</a:t>
            </a:r>
            <a:r>
              <a:rPr lang="en-US" sz="2400" dirty="0">
                <a:latin typeface="Lucida Calligraphy" panose="03010101010101010101" pitchFamily="66" charset="0"/>
              </a:rPr>
              <a:t> of tags, each output </a:t>
            </a:r>
            <a:r>
              <a:rPr lang="en-US" sz="2400" dirty="0" err="1">
                <a:latin typeface="Lucida Calligraphy" panose="03010101010101010101" pitchFamily="66" charset="0"/>
              </a:rPr>
              <a:t>yi</a:t>
            </a:r>
            <a:r>
              <a:rPr lang="en-US" sz="2400" dirty="0">
                <a:latin typeface="Lucida Calligraphy" panose="03010101010101010101" pitchFamily="66" charset="0"/>
              </a:rPr>
              <a:t> corresponding exactly to one input xi.	</a:t>
            </a:r>
          </a:p>
          <a:p>
            <a:pPr marL="0" indent="0">
              <a:buNone/>
            </a:pPr>
            <a:endParaRPr lang="en-US" sz="2000" dirty="0">
              <a:latin typeface="Lucida Calligraphy" panose="03010101010101010101" pitchFamily="66" charset="0"/>
            </a:endParaRPr>
          </a:p>
          <a:p>
            <a:r>
              <a:rPr lang="en-US" sz="2400" dirty="0">
                <a:latin typeface="Lucida Calligraphy" panose="03010101010101010101" pitchFamily="66" charset="0"/>
              </a:rPr>
              <a:t>Tagging is a disambiguation task; words are ambiguous —have more than one possible part-of-speech—and the goal is to find the correct tag for the situation.</a:t>
            </a:r>
          </a:p>
          <a:p>
            <a:endParaRPr lang="en-US" sz="2000" dirty="0"/>
          </a:p>
        </p:txBody>
      </p:sp>
    </p:spTree>
    <p:extLst>
      <p:ext uri="{BB962C8B-B14F-4D97-AF65-F5344CB8AC3E}">
        <p14:creationId xmlns:p14="http://schemas.microsoft.com/office/powerpoint/2010/main" val="2419810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FEFFEC-EFB9-CD92-FDAF-CAFB1FE61B6F}"/>
              </a:ext>
            </a:extLst>
          </p:cNvPr>
          <p:cNvPicPr>
            <a:picLocks noChangeAspect="1"/>
          </p:cNvPicPr>
          <p:nvPr/>
        </p:nvPicPr>
        <p:blipFill>
          <a:blip r:embed="rId2"/>
          <a:stretch>
            <a:fillRect/>
          </a:stretch>
        </p:blipFill>
        <p:spPr>
          <a:xfrm>
            <a:off x="211447" y="0"/>
            <a:ext cx="4534293" cy="6774767"/>
          </a:xfrm>
          <a:prstGeom prst="rect">
            <a:avLst/>
          </a:prstGeom>
        </p:spPr>
      </p:pic>
      <p:pic>
        <p:nvPicPr>
          <p:cNvPr id="5" name="Picture 4">
            <a:extLst>
              <a:ext uri="{FF2B5EF4-FFF2-40B4-BE49-F238E27FC236}">
                <a16:creationId xmlns:a16="http://schemas.microsoft.com/office/drawing/2014/main" id="{5D9CCA0C-4804-B376-8267-5240FC306C75}"/>
              </a:ext>
            </a:extLst>
          </p:cNvPr>
          <p:cNvPicPr>
            <a:picLocks noChangeAspect="1"/>
          </p:cNvPicPr>
          <p:nvPr/>
        </p:nvPicPr>
        <p:blipFill>
          <a:blip r:embed="rId3"/>
          <a:stretch>
            <a:fillRect/>
          </a:stretch>
        </p:blipFill>
        <p:spPr>
          <a:xfrm>
            <a:off x="7171173" y="45552"/>
            <a:ext cx="4424624" cy="6774767"/>
          </a:xfrm>
          <a:prstGeom prst="rect">
            <a:avLst/>
          </a:prstGeom>
        </p:spPr>
      </p:pic>
    </p:spTree>
    <p:extLst>
      <p:ext uri="{BB962C8B-B14F-4D97-AF65-F5344CB8AC3E}">
        <p14:creationId xmlns:p14="http://schemas.microsoft.com/office/powerpoint/2010/main" val="2252533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2BD659-77BD-11C6-CA72-2E4B17C2006F}"/>
              </a:ext>
            </a:extLst>
          </p:cNvPr>
          <p:cNvPicPr>
            <a:picLocks noChangeAspect="1"/>
          </p:cNvPicPr>
          <p:nvPr/>
        </p:nvPicPr>
        <p:blipFill>
          <a:blip r:embed="rId2"/>
          <a:stretch>
            <a:fillRect/>
          </a:stretch>
        </p:blipFill>
        <p:spPr>
          <a:xfrm>
            <a:off x="606076" y="341108"/>
            <a:ext cx="10979848" cy="6175783"/>
          </a:xfrm>
          <a:prstGeom prst="rect">
            <a:avLst/>
          </a:prstGeom>
        </p:spPr>
      </p:pic>
    </p:spTree>
    <p:extLst>
      <p:ext uri="{BB962C8B-B14F-4D97-AF65-F5344CB8AC3E}">
        <p14:creationId xmlns:p14="http://schemas.microsoft.com/office/powerpoint/2010/main" val="2622390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BDB6EEBC-24D9-66B8-1821-5704011C97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208" y="946767"/>
            <a:ext cx="10631156" cy="5725338"/>
          </a:xfrm>
          <a:prstGeom prst="rect">
            <a:avLst/>
          </a:prstGeom>
        </p:spPr>
      </p:pic>
    </p:spTree>
    <p:extLst>
      <p:ext uri="{BB962C8B-B14F-4D97-AF65-F5344CB8AC3E}">
        <p14:creationId xmlns:p14="http://schemas.microsoft.com/office/powerpoint/2010/main" val="1826774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CF55F8-A590-CD62-A382-A13F7C49EDD8}"/>
              </a:ext>
            </a:extLst>
          </p:cNvPr>
          <p:cNvSpPr>
            <a:spLocks noGrp="1"/>
          </p:cNvSpPr>
          <p:nvPr>
            <p:ph type="title"/>
          </p:nvPr>
        </p:nvSpPr>
        <p:spPr/>
        <p:txBody>
          <a:bodyPr/>
          <a:lstStyle/>
          <a:p>
            <a:r>
              <a:rPr lang="en-US" dirty="0">
                <a:latin typeface="Lucida Handwriting" panose="03010101010101010101" pitchFamily="66" charset="0"/>
              </a:rPr>
              <a:t>Steps in POS Tagging</a:t>
            </a:r>
            <a:endParaRPr lang="en-US" dirty="0"/>
          </a:p>
        </p:txBody>
      </p:sp>
      <p:sp>
        <p:nvSpPr>
          <p:cNvPr id="5" name="Content Placeholder 4">
            <a:extLst>
              <a:ext uri="{FF2B5EF4-FFF2-40B4-BE49-F238E27FC236}">
                <a16:creationId xmlns:a16="http://schemas.microsoft.com/office/drawing/2014/main" id="{73E18FF2-D2FE-8552-2292-309EBDBB64A4}"/>
              </a:ext>
            </a:extLst>
          </p:cNvPr>
          <p:cNvSpPr>
            <a:spLocks noGrp="1"/>
          </p:cNvSpPr>
          <p:nvPr>
            <p:ph idx="1"/>
          </p:nvPr>
        </p:nvSpPr>
        <p:spPr>
          <a:xfrm>
            <a:off x="261258" y="2210637"/>
            <a:ext cx="11857054" cy="4551903"/>
          </a:xfrm>
        </p:spPr>
        <p:txBody>
          <a:bodyPr>
            <a:normAutofit fontScale="92500" lnSpcReduction="20000"/>
          </a:bodyPr>
          <a:lstStyle/>
          <a:p>
            <a:r>
              <a:rPr lang="en-US" sz="2200" b="1" i="0" dirty="0">
                <a:solidFill>
                  <a:schemeClr val="accent6"/>
                </a:solidFill>
                <a:effectLst/>
                <a:latin typeface="Lucida Handwriting" panose="03010101010101010101" pitchFamily="66" charset="0"/>
              </a:rPr>
              <a:t>Collect a dataset of annotated text</a:t>
            </a:r>
            <a:r>
              <a:rPr lang="en-US" sz="2200" b="1" i="0" dirty="0">
                <a:solidFill>
                  <a:srgbClr val="445578"/>
                </a:solidFill>
                <a:effectLst/>
                <a:latin typeface="Lucida Calligraphy" panose="03010101010101010101" pitchFamily="66" charset="0"/>
              </a:rPr>
              <a:t>: 	</a:t>
            </a:r>
            <a:r>
              <a:rPr lang="en-US" sz="2200" b="0" i="0" dirty="0">
                <a:solidFill>
                  <a:schemeClr val="tx1"/>
                </a:solidFill>
                <a:effectLst/>
                <a:latin typeface="Lucida Calligraphy" panose="03010101010101010101" pitchFamily="66" charset="0"/>
              </a:rPr>
              <a:t>This dataset will be used to train and test the POS tagger. The text should be annotated with the correct POS tags for each word.</a:t>
            </a:r>
          </a:p>
          <a:p>
            <a:endParaRPr lang="en-US" sz="2200" dirty="0">
              <a:solidFill>
                <a:schemeClr val="tx1"/>
              </a:solidFill>
              <a:latin typeface="Lucida Calligraphy" panose="03010101010101010101" pitchFamily="66" charset="0"/>
            </a:endParaRPr>
          </a:p>
          <a:p>
            <a:r>
              <a:rPr lang="en-US" sz="2200" b="1" i="0" dirty="0">
                <a:solidFill>
                  <a:schemeClr val="accent6"/>
                </a:solidFill>
                <a:effectLst/>
                <a:latin typeface="Lucida Handwriting" panose="03010101010101010101" pitchFamily="66" charset="0"/>
              </a:rPr>
              <a:t>Preprocess the text:</a:t>
            </a:r>
            <a:r>
              <a:rPr lang="en-US" sz="2200" b="0" i="0" dirty="0">
                <a:solidFill>
                  <a:schemeClr val="accent6"/>
                </a:solidFill>
                <a:effectLst/>
                <a:latin typeface="Lucida Handwriting" panose="03010101010101010101" pitchFamily="66" charset="0"/>
              </a:rPr>
              <a:t> </a:t>
            </a:r>
            <a:r>
              <a:rPr lang="en-US" sz="2200" b="0" i="0" dirty="0">
                <a:solidFill>
                  <a:schemeClr val="tx1"/>
                </a:solidFill>
                <a:effectLst/>
                <a:latin typeface="Lucida Calligraphy" panose="03010101010101010101" pitchFamily="66" charset="0"/>
              </a:rPr>
              <a:t>This may include tasks such as tokenization (splitting the text into individual words), lowercasing, and removing punctuation.</a:t>
            </a:r>
          </a:p>
          <a:p>
            <a:endParaRPr lang="en-US" sz="2200" b="1" i="0" dirty="0">
              <a:solidFill>
                <a:schemeClr val="tx1"/>
              </a:solidFill>
              <a:effectLst/>
              <a:latin typeface="Lucida Handwriting" panose="03010101010101010101" pitchFamily="66" charset="0"/>
            </a:endParaRPr>
          </a:p>
          <a:p>
            <a:r>
              <a:rPr lang="en-US" sz="2200" b="1" i="0" dirty="0">
                <a:solidFill>
                  <a:schemeClr val="accent6"/>
                </a:solidFill>
                <a:effectLst/>
                <a:latin typeface="Lucida Handwriting" panose="03010101010101010101" pitchFamily="66" charset="0"/>
              </a:rPr>
              <a:t>Divide the dataset into training and testing sets</a:t>
            </a:r>
            <a:r>
              <a:rPr lang="en-US" sz="2200" b="1" i="0" dirty="0">
                <a:solidFill>
                  <a:srgbClr val="445578"/>
                </a:solidFill>
                <a:effectLst/>
                <a:latin typeface="Lucida Calligraphy" panose="03010101010101010101" pitchFamily="66" charset="0"/>
              </a:rPr>
              <a:t>:</a:t>
            </a:r>
            <a:r>
              <a:rPr lang="en-US" sz="2200" b="0" i="0" dirty="0">
                <a:solidFill>
                  <a:srgbClr val="445578"/>
                </a:solidFill>
                <a:effectLst/>
                <a:latin typeface="Lucida Calligraphy" panose="03010101010101010101" pitchFamily="66" charset="0"/>
              </a:rPr>
              <a:t> </a:t>
            </a:r>
            <a:r>
              <a:rPr lang="en-US" sz="2200" b="0" i="0" dirty="0">
                <a:solidFill>
                  <a:schemeClr val="tx1"/>
                </a:solidFill>
                <a:effectLst/>
                <a:latin typeface="Lucida Calligraphy" panose="03010101010101010101" pitchFamily="66" charset="0"/>
              </a:rPr>
              <a:t>The training set will be used to train the POS tagger, and the testing set will be used to evaluate its performance.</a:t>
            </a:r>
          </a:p>
          <a:p>
            <a:endParaRPr lang="en-US" sz="2200" b="1" i="0" dirty="0">
              <a:solidFill>
                <a:schemeClr val="accent6"/>
              </a:solidFill>
              <a:effectLst/>
              <a:latin typeface="Lucida Handwriting" panose="03010101010101010101" pitchFamily="66" charset="0"/>
            </a:endParaRPr>
          </a:p>
          <a:p>
            <a:r>
              <a:rPr lang="en-US" sz="2200" b="1" i="0" dirty="0">
                <a:solidFill>
                  <a:schemeClr val="accent6"/>
                </a:solidFill>
                <a:effectLst/>
                <a:latin typeface="Lucida Handwriting" panose="03010101010101010101" pitchFamily="66" charset="0"/>
              </a:rPr>
              <a:t>Train the POS tagger</a:t>
            </a:r>
            <a:r>
              <a:rPr lang="en-US" sz="2200" b="1" i="0" dirty="0">
                <a:solidFill>
                  <a:srgbClr val="445578"/>
                </a:solidFill>
                <a:effectLst/>
                <a:latin typeface="Lucida Calligraphy" panose="03010101010101010101" pitchFamily="66" charset="0"/>
              </a:rPr>
              <a:t>: </a:t>
            </a:r>
            <a:r>
              <a:rPr lang="en-US" sz="2200" b="0" i="0" dirty="0">
                <a:solidFill>
                  <a:schemeClr val="tx1"/>
                </a:solidFill>
                <a:effectLst/>
                <a:latin typeface="Lucida Calligraphy" panose="03010101010101010101" pitchFamily="66" charset="0"/>
              </a:rPr>
              <a:t>This may involve building a statistical model, such as a hidden Markov model (HMM), or defining a set of rules for a rule-based or transformation-based tagger. The model or rules will be trained on the annotated text in the training set.</a:t>
            </a:r>
          </a:p>
          <a:p>
            <a:pPr marL="0" indent="0">
              <a:buNone/>
            </a:pPr>
            <a:endParaRPr lang="en-US" dirty="0"/>
          </a:p>
        </p:txBody>
      </p:sp>
    </p:spTree>
    <p:extLst>
      <p:ext uri="{BB962C8B-B14F-4D97-AF65-F5344CB8AC3E}">
        <p14:creationId xmlns:p14="http://schemas.microsoft.com/office/powerpoint/2010/main" val="1105633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8" name="Rectangle 7">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Rectangle 10">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DB871C3-CB71-948F-634C-C72AF2E8453E}"/>
              </a:ext>
            </a:extLst>
          </p:cNvPr>
          <p:cNvSpPr>
            <a:spLocks noGrp="1"/>
          </p:cNvSpPr>
          <p:nvPr>
            <p:ph type="title"/>
          </p:nvPr>
        </p:nvSpPr>
        <p:spPr>
          <a:xfrm>
            <a:off x="599865" y="941917"/>
            <a:ext cx="10979859" cy="5026803"/>
          </a:xfrm>
        </p:spPr>
        <p:txBody>
          <a:bodyPr vert="horz" lIns="91440" tIns="45720" rIns="91440" bIns="45720" rtlCol="0" anchor="b">
            <a:noAutofit/>
          </a:bodyPr>
          <a:lstStyle/>
          <a:p>
            <a:br>
              <a:rPr lang="en-US" sz="2000" b="1" i="0" dirty="0">
                <a:solidFill>
                  <a:srgbClr val="445578"/>
                </a:solidFill>
                <a:effectLst/>
                <a:latin typeface="Inter"/>
              </a:rPr>
            </a:br>
            <a:br>
              <a:rPr lang="en-US" sz="2000" b="1" i="0" dirty="0">
                <a:solidFill>
                  <a:srgbClr val="445578"/>
                </a:solidFill>
                <a:effectLst/>
                <a:latin typeface="Inter"/>
              </a:rPr>
            </a:br>
            <a:br>
              <a:rPr lang="en-US" sz="2000" b="1" i="0" dirty="0">
                <a:solidFill>
                  <a:srgbClr val="445578"/>
                </a:solidFill>
                <a:effectLst/>
                <a:latin typeface="Inter"/>
              </a:rPr>
            </a:br>
            <a:br>
              <a:rPr lang="en-US" sz="2000" b="1" i="0" dirty="0">
                <a:solidFill>
                  <a:srgbClr val="445578"/>
                </a:solidFill>
                <a:effectLst/>
                <a:latin typeface="Inter"/>
              </a:rPr>
            </a:br>
            <a:br>
              <a:rPr lang="en-US" sz="2000" b="1" i="0" dirty="0">
                <a:solidFill>
                  <a:schemeClr val="accent6"/>
                </a:solidFill>
                <a:effectLst/>
                <a:latin typeface="Inter"/>
              </a:rPr>
            </a:br>
            <a:r>
              <a:rPr lang="en-US" sz="2000" b="1" i="0" dirty="0">
                <a:solidFill>
                  <a:schemeClr val="accent6"/>
                </a:solidFill>
                <a:effectLst/>
                <a:latin typeface="Lucida Handwriting" panose="03010101010101010101" pitchFamily="66" charset="0"/>
              </a:rPr>
              <a:t>Test the POS tagger: </a:t>
            </a:r>
            <a:r>
              <a:rPr lang="en-US" sz="2000" b="0" i="0" dirty="0">
                <a:solidFill>
                  <a:schemeClr val="tx1"/>
                </a:solidFill>
                <a:effectLst/>
                <a:latin typeface="Lucida Calligraphy" panose="03010101010101010101" pitchFamily="66" charset="0"/>
              </a:rPr>
              <a:t>Use the trained model or rules to predict the POS tags of the words in the testing set. Compare the predicted tags to the true tags and calculate metrics such as precision and recall to evaluate the performance of the tagger .</a:t>
            </a:r>
            <a:br>
              <a:rPr lang="en-US" sz="2000" b="0" i="0" dirty="0">
                <a:solidFill>
                  <a:schemeClr val="tx1"/>
                </a:solidFill>
                <a:effectLst/>
                <a:latin typeface="Lucida Calligraphy" panose="03010101010101010101" pitchFamily="66" charset="0"/>
              </a:rPr>
            </a:br>
            <a:br>
              <a:rPr lang="en-US" sz="2000" b="0" i="0" dirty="0">
                <a:solidFill>
                  <a:schemeClr val="tx1"/>
                </a:solidFill>
                <a:effectLst/>
                <a:latin typeface="Lucida Calligraphy" panose="03010101010101010101" pitchFamily="66" charset="0"/>
              </a:rPr>
            </a:br>
            <a:r>
              <a:rPr lang="en-US" sz="2000" b="1" i="0" dirty="0">
                <a:solidFill>
                  <a:schemeClr val="accent6"/>
                </a:solidFill>
                <a:effectLst/>
                <a:latin typeface="Lucida Handwriting" panose="03010101010101010101" pitchFamily="66" charset="0"/>
              </a:rPr>
              <a:t>Fine-tune the POS tagger</a:t>
            </a:r>
            <a:r>
              <a:rPr lang="en-US" sz="2000" b="1" i="0" dirty="0">
                <a:solidFill>
                  <a:schemeClr val="accent6"/>
                </a:solidFill>
                <a:effectLst/>
                <a:latin typeface="Inter"/>
              </a:rPr>
              <a:t>: </a:t>
            </a:r>
            <a:r>
              <a:rPr lang="en-US" sz="2000" b="0" i="0" dirty="0">
                <a:solidFill>
                  <a:schemeClr val="tx1"/>
                </a:solidFill>
                <a:effectLst/>
                <a:latin typeface="Lucida Calligraphy" panose="03010101010101010101" pitchFamily="66" charset="0"/>
              </a:rPr>
              <a:t>If the performance of the tagger is not satisfactory, adjust the model or rules and repeat the training and testing process until the desired level of accuracy is achieved.</a:t>
            </a:r>
            <a:br>
              <a:rPr lang="en-US" sz="2000" b="0" i="0" dirty="0">
                <a:solidFill>
                  <a:schemeClr val="tx1"/>
                </a:solidFill>
                <a:effectLst/>
                <a:latin typeface="Lucida Calligraphy" panose="03010101010101010101" pitchFamily="66" charset="0"/>
              </a:rPr>
            </a:br>
            <a:br>
              <a:rPr lang="en-US" sz="2000" b="0" i="0" dirty="0">
                <a:solidFill>
                  <a:schemeClr val="tx1"/>
                </a:solidFill>
                <a:effectLst/>
                <a:latin typeface="Lucida Handwriting" panose="03010101010101010101" pitchFamily="66" charset="0"/>
              </a:rPr>
            </a:br>
            <a:r>
              <a:rPr lang="en-US" sz="2000" b="1" i="0" dirty="0">
                <a:solidFill>
                  <a:schemeClr val="accent6"/>
                </a:solidFill>
                <a:effectLst/>
                <a:latin typeface="Lucida Handwriting" panose="03010101010101010101" pitchFamily="66" charset="0"/>
              </a:rPr>
              <a:t>Use the POS tagger</a:t>
            </a:r>
            <a:r>
              <a:rPr lang="en-US" sz="2000" b="1" i="0" dirty="0">
                <a:solidFill>
                  <a:schemeClr val="accent6"/>
                </a:solidFill>
                <a:effectLst/>
                <a:latin typeface="Inter"/>
              </a:rPr>
              <a:t>:</a:t>
            </a:r>
            <a:r>
              <a:rPr lang="en-US" sz="2000" b="1" i="0" dirty="0">
                <a:solidFill>
                  <a:schemeClr val="accent6"/>
                </a:solidFill>
                <a:effectLst/>
                <a:latin typeface="Lucida Calligraphy" panose="03010101010101010101" pitchFamily="66" charset="0"/>
              </a:rPr>
              <a:t> </a:t>
            </a:r>
            <a:r>
              <a:rPr lang="en-US" sz="2000" b="0" i="0" dirty="0">
                <a:solidFill>
                  <a:schemeClr val="tx1"/>
                </a:solidFill>
                <a:effectLst/>
                <a:latin typeface="Lucida Calligraphy" panose="03010101010101010101" pitchFamily="66" charset="0"/>
              </a:rPr>
              <a:t>Once the tagger is trained and tested, it can be used to perform POS tagging on new, unseen text. This may involve preprocessing the text and inputting it into the trained model or applying the rules to the text. The output will be the predicted POS tags for each word in the text.</a:t>
            </a:r>
            <a:br>
              <a:rPr lang="en-US" sz="2000" b="0" i="0" dirty="0">
                <a:solidFill>
                  <a:srgbClr val="445578"/>
                </a:solidFill>
                <a:effectLst/>
                <a:latin typeface="Inter"/>
              </a:rPr>
            </a:br>
            <a:endParaRPr lang="en-US" sz="2000" dirty="0">
              <a:solidFill>
                <a:schemeClr val="tx2">
                  <a:lumMod val="75000"/>
                </a:schemeClr>
              </a:solidFill>
            </a:endParaRPr>
          </a:p>
        </p:txBody>
      </p:sp>
      <p:sp>
        <p:nvSpPr>
          <p:cNvPr id="17" name="Rectangle 16">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87810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860852-AC04-8A9D-DD34-DE6B39E51FDE}"/>
              </a:ext>
            </a:extLst>
          </p:cNvPr>
          <p:cNvPicPr>
            <a:picLocks noChangeAspect="1"/>
          </p:cNvPicPr>
          <p:nvPr/>
        </p:nvPicPr>
        <p:blipFill>
          <a:blip r:embed="rId2"/>
          <a:stretch>
            <a:fillRect/>
          </a:stretch>
        </p:blipFill>
        <p:spPr>
          <a:xfrm>
            <a:off x="723481" y="391887"/>
            <a:ext cx="10671349" cy="6240026"/>
          </a:xfrm>
          <a:prstGeom prst="rect">
            <a:avLst/>
          </a:prstGeom>
        </p:spPr>
      </p:pic>
    </p:spTree>
    <p:extLst>
      <p:ext uri="{BB962C8B-B14F-4D97-AF65-F5344CB8AC3E}">
        <p14:creationId xmlns:p14="http://schemas.microsoft.com/office/powerpoint/2010/main" val="285229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A01C40-931B-85FE-36C0-F37FDDBDE052}"/>
              </a:ext>
            </a:extLst>
          </p:cNvPr>
          <p:cNvSpPr>
            <a:spLocks noGrp="1"/>
          </p:cNvSpPr>
          <p:nvPr>
            <p:ph type="title"/>
          </p:nvPr>
        </p:nvSpPr>
        <p:spPr/>
        <p:txBody>
          <a:bodyPr/>
          <a:lstStyle/>
          <a:p>
            <a:r>
              <a:rPr lang="en-US" dirty="0">
                <a:latin typeface="Lucida Handwriting" panose="03010101010101010101" pitchFamily="66" charset="0"/>
              </a:rPr>
              <a:t>Tokenization</a:t>
            </a:r>
          </a:p>
        </p:txBody>
      </p:sp>
      <p:sp>
        <p:nvSpPr>
          <p:cNvPr id="4" name="Content Placeholder 3">
            <a:extLst>
              <a:ext uri="{FF2B5EF4-FFF2-40B4-BE49-F238E27FC236}">
                <a16:creationId xmlns:a16="http://schemas.microsoft.com/office/drawing/2014/main" id="{9A371C3C-8298-B3D7-5C41-3231CA351EFE}"/>
              </a:ext>
            </a:extLst>
          </p:cNvPr>
          <p:cNvSpPr>
            <a:spLocks noGrp="1"/>
          </p:cNvSpPr>
          <p:nvPr>
            <p:ph idx="1"/>
          </p:nvPr>
        </p:nvSpPr>
        <p:spPr>
          <a:xfrm>
            <a:off x="341644" y="2331218"/>
            <a:ext cx="11555604" cy="3688582"/>
          </a:xfrm>
        </p:spPr>
        <p:txBody>
          <a:bodyPr/>
          <a:lstStyle/>
          <a:p>
            <a:r>
              <a:rPr lang="en-US" sz="2400" dirty="0">
                <a:latin typeface="Lucida Calligraphy" panose="03010101010101010101" pitchFamily="66" charset="0"/>
              </a:rPr>
              <a:t>Tokenization is the process of breaking down the given text in natural language processing into the smallest unit in a sentence called a token.</a:t>
            </a:r>
            <a:endParaRPr lang="en-US" sz="2400" dirty="0">
              <a:latin typeface="Lucida Handwriting" panose="03010101010101010101" pitchFamily="66" charset="0"/>
            </a:endParaRPr>
          </a:p>
          <a:p>
            <a:r>
              <a:rPr lang="en-US" sz="2400" dirty="0">
                <a:latin typeface="Lucida Calligraphy" panose="03010101010101010101" pitchFamily="66" charset="0"/>
              </a:rPr>
              <a:t>Tokenization is done to find the frequencies of the words in the entire text by dividing the given text into tokens.</a:t>
            </a:r>
          </a:p>
          <a:p>
            <a:endParaRPr lang="en-US" dirty="0">
              <a:latin typeface="Lucida Handwriting" panose="03010101010101010101" pitchFamily="66" charset="0"/>
            </a:endParaRPr>
          </a:p>
        </p:txBody>
      </p:sp>
      <p:pic>
        <p:nvPicPr>
          <p:cNvPr id="5" name="Picture 4">
            <a:extLst>
              <a:ext uri="{FF2B5EF4-FFF2-40B4-BE49-F238E27FC236}">
                <a16:creationId xmlns:a16="http://schemas.microsoft.com/office/drawing/2014/main" id="{3976A178-B7D4-8181-C607-5DD5D4A13566}"/>
              </a:ext>
            </a:extLst>
          </p:cNvPr>
          <p:cNvPicPr>
            <a:picLocks noChangeAspect="1"/>
          </p:cNvPicPr>
          <p:nvPr/>
        </p:nvPicPr>
        <p:blipFill>
          <a:blip r:embed="rId2"/>
          <a:stretch>
            <a:fillRect/>
          </a:stretch>
        </p:blipFill>
        <p:spPr>
          <a:xfrm>
            <a:off x="2033809" y="4564671"/>
            <a:ext cx="7224765" cy="2207918"/>
          </a:xfrm>
          <a:prstGeom prst="rect">
            <a:avLst/>
          </a:prstGeom>
        </p:spPr>
      </p:pic>
    </p:spTree>
    <p:extLst>
      <p:ext uri="{BB962C8B-B14F-4D97-AF65-F5344CB8AC3E}">
        <p14:creationId xmlns:p14="http://schemas.microsoft.com/office/powerpoint/2010/main" val="886874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F72FD-8FB0-3B11-7969-63B69078435D}"/>
              </a:ext>
            </a:extLst>
          </p:cNvPr>
          <p:cNvSpPr>
            <a:spLocks noGrp="1"/>
          </p:cNvSpPr>
          <p:nvPr>
            <p:ph type="title"/>
          </p:nvPr>
        </p:nvSpPr>
        <p:spPr/>
        <p:txBody>
          <a:bodyPr/>
          <a:lstStyle/>
          <a:p>
            <a:r>
              <a:rPr lang="en-US" dirty="0">
                <a:latin typeface="Lucida Handwriting" panose="03010101010101010101" pitchFamily="66" charset="0"/>
              </a:rPr>
              <a:t>Steps  to be implemented </a:t>
            </a:r>
          </a:p>
        </p:txBody>
      </p:sp>
      <p:sp>
        <p:nvSpPr>
          <p:cNvPr id="3" name="Content Placeholder 2">
            <a:extLst>
              <a:ext uri="{FF2B5EF4-FFF2-40B4-BE49-F238E27FC236}">
                <a16:creationId xmlns:a16="http://schemas.microsoft.com/office/drawing/2014/main" id="{1CE16CE0-C745-59E9-949E-7B8AD83D9100}"/>
              </a:ext>
            </a:extLst>
          </p:cNvPr>
          <p:cNvSpPr>
            <a:spLocks noGrp="1"/>
          </p:cNvSpPr>
          <p:nvPr>
            <p:ph idx="1"/>
          </p:nvPr>
        </p:nvSpPr>
        <p:spPr>
          <a:xfrm>
            <a:off x="673240" y="2351314"/>
            <a:ext cx="10450285" cy="4109776"/>
          </a:xfrm>
        </p:spPr>
        <p:txBody>
          <a:bodyPr>
            <a:normAutofit/>
          </a:bodyPr>
          <a:lstStyle/>
          <a:p>
            <a:r>
              <a:rPr lang="en-US" sz="2400" dirty="0">
                <a:latin typeface="Lucida Calligraphy" panose="03010101010101010101" pitchFamily="66" charset="0"/>
              </a:rPr>
              <a:t>Obtain a tagged data set for training.</a:t>
            </a:r>
          </a:p>
          <a:p>
            <a:pPr marL="0" indent="0">
              <a:buNone/>
            </a:pPr>
            <a:endParaRPr lang="en-US" sz="2400" dirty="0">
              <a:latin typeface="Lucida Calligraphy" panose="03010101010101010101" pitchFamily="66" charset="0"/>
            </a:endParaRPr>
          </a:p>
          <a:p>
            <a:r>
              <a:rPr lang="en-US" sz="2400" dirty="0">
                <a:latin typeface="Lucida Calligraphy" panose="03010101010101010101" pitchFamily="66" charset="0"/>
              </a:rPr>
              <a:t>Use Hidden Markov Model to identity Transmission and Emission probabilities.</a:t>
            </a:r>
          </a:p>
          <a:p>
            <a:endParaRPr lang="en-US" sz="2400" dirty="0">
              <a:latin typeface="Lucida Calligraphy" panose="03010101010101010101" pitchFamily="66" charset="0"/>
            </a:endParaRPr>
          </a:p>
          <a:p>
            <a:r>
              <a:rPr lang="en-US" sz="2400" dirty="0">
                <a:latin typeface="Lucida Calligraphy" panose="03010101010101010101" pitchFamily="66" charset="0"/>
              </a:rPr>
              <a:t>Apply Viterbi Algorithm on Testing Data set</a:t>
            </a:r>
          </a:p>
          <a:p>
            <a:endParaRPr lang="en-US" sz="2400" dirty="0">
              <a:latin typeface="Lucida Calligraphy" panose="03010101010101010101" pitchFamily="66" charset="0"/>
            </a:endParaRPr>
          </a:p>
          <a:p>
            <a:r>
              <a:rPr lang="en-US" sz="2400" dirty="0">
                <a:latin typeface="Lucida Calligraphy" panose="03010101010101010101" pitchFamily="66" charset="0"/>
              </a:rPr>
              <a:t>Output the tagged sequence with the highest probability.</a:t>
            </a:r>
          </a:p>
        </p:txBody>
      </p:sp>
    </p:spTree>
    <p:extLst>
      <p:ext uri="{BB962C8B-B14F-4D97-AF65-F5344CB8AC3E}">
        <p14:creationId xmlns:p14="http://schemas.microsoft.com/office/powerpoint/2010/main" val="2483453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D8939-6620-49CA-2E21-1C1D13F5684E}"/>
              </a:ext>
            </a:extLst>
          </p:cNvPr>
          <p:cNvSpPr>
            <a:spLocks noGrp="1"/>
          </p:cNvSpPr>
          <p:nvPr>
            <p:ph type="title"/>
          </p:nvPr>
        </p:nvSpPr>
        <p:spPr/>
        <p:txBody>
          <a:bodyPr/>
          <a:lstStyle/>
          <a:p>
            <a:r>
              <a:rPr lang="en-US" dirty="0">
                <a:latin typeface="Lucida Handwriting" panose="03010101010101010101" pitchFamily="66" charset="0"/>
              </a:rPr>
              <a:t>Hidden Markov Model</a:t>
            </a:r>
          </a:p>
        </p:txBody>
      </p:sp>
      <p:sp>
        <p:nvSpPr>
          <p:cNvPr id="3" name="Content Placeholder 2">
            <a:extLst>
              <a:ext uri="{FF2B5EF4-FFF2-40B4-BE49-F238E27FC236}">
                <a16:creationId xmlns:a16="http://schemas.microsoft.com/office/drawing/2014/main" id="{D75339B3-E327-97AE-A2CC-B7A24FE92248}"/>
              </a:ext>
            </a:extLst>
          </p:cNvPr>
          <p:cNvSpPr>
            <a:spLocks noGrp="1"/>
          </p:cNvSpPr>
          <p:nvPr>
            <p:ph idx="1"/>
          </p:nvPr>
        </p:nvSpPr>
        <p:spPr>
          <a:xfrm>
            <a:off x="291402" y="2481943"/>
            <a:ext cx="11635991" cy="4109776"/>
          </a:xfrm>
        </p:spPr>
        <p:txBody>
          <a:bodyPr>
            <a:normAutofit/>
          </a:bodyPr>
          <a:lstStyle/>
          <a:p>
            <a:r>
              <a:rPr lang="en-US" sz="2000" dirty="0">
                <a:latin typeface="Lucida Calligraphy" panose="03010101010101010101" pitchFamily="66" charset="0"/>
              </a:rPr>
              <a:t>The HMM is based on augmenting the Markov chain.</a:t>
            </a:r>
          </a:p>
          <a:p>
            <a:r>
              <a:rPr lang="en-US" sz="2000" dirty="0">
                <a:latin typeface="Lucida Calligraphy" panose="03010101010101010101" pitchFamily="66" charset="0"/>
              </a:rPr>
              <a:t>A </a:t>
            </a:r>
            <a:r>
              <a:rPr lang="en-US" sz="2000" dirty="0" err="1">
                <a:latin typeface="Lucida Calligraphy" panose="03010101010101010101" pitchFamily="66" charset="0"/>
              </a:rPr>
              <a:t>Morkov</a:t>
            </a:r>
            <a:r>
              <a:rPr lang="en-US" sz="2000" dirty="0">
                <a:latin typeface="Lucida Calligraphy" panose="03010101010101010101" pitchFamily="66" charset="0"/>
              </a:rPr>
              <a:t> model is a stochastic model used to model randomly changing systems. It is assumed that future states depend on the current state not on the events that occur before it.</a:t>
            </a:r>
          </a:p>
          <a:p>
            <a:r>
              <a:rPr lang="en-US" sz="2000" dirty="0">
                <a:latin typeface="Lucida Calligraphy" panose="03010101010101010101" pitchFamily="66" charset="0"/>
              </a:rPr>
              <a:t>In our project, Hindi sentences are observable states, and the hidden states are its POS Tags.</a:t>
            </a:r>
          </a:p>
          <a:p>
            <a:endParaRPr lang="en-US" sz="2000" dirty="0">
              <a:latin typeface="Lucida Calligraphy" panose="03010101010101010101" pitchFamily="66" charset="0"/>
            </a:endParaRPr>
          </a:p>
          <a:p>
            <a:r>
              <a:rPr lang="en-US" sz="2000" dirty="0">
                <a:solidFill>
                  <a:srgbClr val="7030A0"/>
                </a:solidFill>
                <a:latin typeface="Lucida Calligraphy" panose="03010101010101010101" pitchFamily="66" charset="0"/>
              </a:rPr>
              <a:t>Transition Probability: </a:t>
            </a:r>
            <a:r>
              <a:rPr lang="en-US" sz="2000" dirty="0">
                <a:latin typeface="Lucida Calligraphy" panose="03010101010101010101" pitchFamily="66" charset="0"/>
              </a:rPr>
              <a:t>Probability related to the hidden states </a:t>
            </a:r>
          </a:p>
          <a:p>
            <a:r>
              <a:rPr lang="en-US" sz="2000" dirty="0">
                <a:solidFill>
                  <a:srgbClr val="7030A0"/>
                </a:solidFill>
                <a:latin typeface="Lucida Calligraphy" panose="03010101010101010101" pitchFamily="66" charset="0"/>
              </a:rPr>
              <a:t>Emission Probability: </a:t>
            </a:r>
            <a:r>
              <a:rPr lang="en-US" sz="2000" dirty="0">
                <a:latin typeface="Lucida Calligraphy" panose="03010101010101010101" pitchFamily="66" charset="0"/>
              </a:rPr>
              <a:t>Probability related to the visible states</a:t>
            </a:r>
          </a:p>
          <a:p>
            <a:endParaRPr lang="en-US" sz="2000" dirty="0"/>
          </a:p>
          <a:p>
            <a:endParaRPr lang="en-US" dirty="0"/>
          </a:p>
          <a:p>
            <a:endParaRPr lang="en-US" dirty="0"/>
          </a:p>
        </p:txBody>
      </p:sp>
    </p:spTree>
    <p:extLst>
      <p:ext uri="{BB962C8B-B14F-4D97-AF65-F5344CB8AC3E}">
        <p14:creationId xmlns:p14="http://schemas.microsoft.com/office/powerpoint/2010/main" val="24094060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339</TotalTime>
  <Words>824</Words>
  <Application>Microsoft Office PowerPoint</Application>
  <PresentationFormat>Widescreen</PresentationFormat>
  <Paragraphs>39</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Century Gothic</vt:lpstr>
      <vt:lpstr>Inter</vt:lpstr>
      <vt:lpstr>Lucida Calligraphy</vt:lpstr>
      <vt:lpstr>Lucida Handwriting</vt:lpstr>
      <vt:lpstr>Wingdings 3</vt:lpstr>
      <vt:lpstr>Ion Boardroom</vt:lpstr>
      <vt:lpstr>Hindi POS Tagger</vt:lpstr>
      <vt:lpstr>Part-of-Speech Tagging</vt:lpstr>
      <vt:lpstr>PowerPoint Presentation</vt:lpstr>
      <vt:lpstr>Steps in POS Tagging</vt:lpstr>
      <vt:lpstr>     Test the POS tagger: Use the trained model or rules to predict the POS tags of the words in the testing set. Compare the predicted tags to the true tags and calculate metrics such as precision and recall to evaluate the performance of the tagger .  Fine-tune the POS tagger: If the performance of the tagger is not satisfactory, adjust the model or rules and repeat the training and testing process until the desired level of accuracy is achieved.  Use the POS tagger: Once the tagger is trained and tested, it can be used to perform POS tagging on new, unseen text. This may involve preprocessing the text and inputting it into the trained model or applying the rules to the text. The output will be the predicted POS tags for each word in the text. </vt:lpstr>
      <vt:lpstr>PowerPoint Presentation</vt:lpstr>
      <vt:lpstr>Tokenization</vt:lpstr>
      <vt:lpstr>Steps  to be implemented </vt:lpstr>
      <vt:lpstr>Hidden Markov Model</vt:lpstr>
      <vt:lpstr>PowerPoint Presentation</vt:lpstr>
      <vt:lpstr>The transition probability is the likelihood of a particular sequence for example, how likely is that a noun is followed by a model and a model by a verb and a verb by a noun. This probability is known as Transition probability. It should be high for a particular sequence to be correct.   Now, what is the probability that the word John is a noun, can is a model, see is a verb and Will is a noun. These sets of probabilities are Emission probabilities and should be high for our tagging to be likely. </vt:lpstr>
      <vt:lpstr>PowerPoint Presentation</vt:lpstr>
      <vt:lpstr>PowerPoint Presentation</vt:lpstr>
      <vt:lpstr>PowerPoint Presentation</vt:lpstr>
      <vt:lpstr>Viterbi Algorithm</vt:lpstr>
      <vt:lpstr>PowerPoint Presentation</vt:lpstr>
      <vt:lpstr>This algorithm returns only one path as compared to the previous method which suggested two paths. Thus by using this algorithm, we saved us a lot of computations.  After applying the Viterbi algorithm the model tags the sentence as following-  Will as a noun Can as a model Spot as a verb Mary as a noun  These are the right tags so we conclude that the model can successfully tag the words with their appropriate POS tags.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HIDDEN MARKOV MODEL (HMM)</dc:title>
  <dc:creator>Sri Ramya Nemani</dc:creator>
  <cp:lastModifiedBy>Sri Ramya Nemani</cp:lastModifiedBy>
  <cp:revision>22</cp:revision>
  <dcterms:created xsi:type="dcterms:W3CDTF">2023-03-17T05:20:06Z</dcterms:created>
  <dcterms:modified xsi:type="dcterms:W3CDTF">2023-03-24T04:52:24Z</dcterms:modified>
</cp:coreProperties>
</file>