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5" r:id="rId5"/>
    <p:sldId id="268" r:id="rId6"/>
    <p:sldId id="269" r:id="rId7"/>
    <p:sldId id="260" r:id="rId8"/>
    <p:sldId id="267" r:id="rId9"/>
    <p:sldId id="261"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69"/>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8CFF-B478-4541-AA00-B7845C151391}"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1F1CA-21D1-6545-8F4B-B9AB862387C7}" type="slidenum">
              <a:rPr lang="en-US" smtClean="0"/>
              <a:t>‹#›</a:t>
            </a:fld>
            <a:endParaRPr lang="en-US"/>
          </a:p>
        </p:txBody>
      </p:sp>
    </p:spTree>
    <p:extLst>
      <p:ext uri="{BB962C8B-B14F-4D97-AF65-F5344CB8AC3E}">
        <p14:creationId xmlns:p14="http://schemas.microsoft.com/office/powerpoint/2010/main" val="231225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1F1CA-21D1-6545-8F4B-B9AB862387C7}" type="slidenum">
              <a:rPr lang="en-US" smtClean="0"/>
              <a:t>12</a:t>
            </a:fld>
            <a:endParaRPr lang="en-US"/>
          </a:p>
        </p:txBody>
      </p:sp>
    </p:spTree>
    <p:extLst>
      <p:ext uri="{BB962C8B-B14F-4D97-AF65-F5344CB8AC3E}">
        <p14:creationId xmlns:p14="http://schemas.microsoft.com/office/powerpoint/2010/main" val="7134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29E-781B-3647-B9B8-6DF0E4C862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18EE90-2FAD-7C49-8164-F70CE4A0A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4BED0B4-13EA-1C41-94AD-B174C6BD9AE6}"/>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E7A77934-D485-254F-A4AA-2B00472A7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2144F-53C9-3E44-B6F3-604581E0BC73}"/>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54254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4E35-A598-5149-ABD7-92EABD5230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EA4579-9119-8048-9444-104FDB9A21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EEE5B0-9626-D34C-B4F4-8DB5CB402BF8}"/>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1C14FF2C-70C2-AB49-8BD3-4C4034167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7E27F-292E-9A48-A465-DB3A8F03734D}"/>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80720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8A391-187C-4546-A8ED-36ED4F4A71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749B55-89AD-AC46-A78F-3BA346B513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184425-C6A2-1A48-BCF9-32D630A20156}"/>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6417F08A-3AB6-0040-AF98-6FF74B616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F9AFC-ACF4-BD4E-B3DA-361778FBA893}"/>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100545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5474-8ADF-0D41-96BC-39FD0D4F71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054C3E-C8F1-A848-BF9E-F2727C240E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163BF2-79BF-C84F-B253-6277C26773DD}"/>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4E835EFC-3A46-BC43-9AF6-A7C8E33A0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893FF-50CA-5147-94A6-15AC654E44D7}"/>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189744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96A3-716B-FC4B-A9DD-AD6D2C46A9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DE656F-ABDB-C443-894C-156EBFEDC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3B4D75-D5D5-C349-8CD1-A57D9A4F6584}"/>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FE890E2E-00AF-EE40-B4A3-6678CA591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CF8D6-1FC0-C543-BC2A-840E892A322C}"/>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95465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2ECA-E965-4445-9AE4-B63F10858D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B515EF-F3C3-FE46-914C-D992E92DB2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A08DDD-45DE-2741-B77B-7D276FD060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A2477AC-BB97-4A41-B1DC-557C07F343A9}"/>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6" name="Footer Placeholder 5">
            <a:extLst>
              <a:ext uri="{FF2B5EF4-FFF2-40B4-BE49-F238E27FC236}">
                <a16:creationId xmlns:a16="http://schemas.microsoft.com/office/drawing/2014/main" id="{A51AE908-C868-2749-BD29-ACF1313AC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E6D1-FFE1-774F-9C48-161683C2567E}"/>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85077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610D-6E30-6148-B5F6-AF13FF7B96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256366D-12A1-1F42-8617-77C0E9ABB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A24A03C-B0F0-8848-8461-5919B8702A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AB6A7B-37E7-7845-8AA1-1AECBC7A1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5B1B4F-607C-984A-9239-58FA685788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AB0082B-A9FB-7646-A5D7-036AA475546E}"/>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8" name="Footer Placeholder 7">
            <a:extLst>
              <a:ext uri="{FF2B5EF4-FFF2-40B4-BE49-F238E27FC236}">
                <a16:creationId xmlns:a16="http://schemas.microsoft.com/office/drawing/2014/main" id="{64E8A6E9-1CFD-D84E-AB9A-F50FA05861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A8865-2086-1343-A5D7-3F1D4905E30A}"/>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79541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5FD-F62D-DC4C-888A-561E80B766C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0535B32-8182-7843-A05D-944C26587EDA}"/>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4" name="Footer Placeholder 3">
            <a:extLst>
              <a:ext uri="{FF2B5EF4-FFF2-40B4-BE49-F238E27FC236}">
                <a16:creationId xmlns:a16="http://schemas.microsoft.com/office/drawing/2014/main" id="{BED3D437-F2B7-944B-90E6-351163E5B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F2EFE-11A3-C441-AFE7-A24FC7CAF7B1}"/>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23162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4A898-704F-BE43-BDA9-48FBC7BA5A27}"/>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3" name="Footer Placeholder 2">
            <a:extLst>
              <a:ext uri="{FF2B5EF4-FFF2-40B4-BE49-F238E27FC236}">
                <a16:creationId xmlns:a16="http://schemas.microsoft.com/office/drawing/2014/main" id="{91B6E8ED-4757-AD49-878F-1326834EE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98CB98-8D8A-9445-AEFD-5AC81431550F}"/>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158719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5FA9-BC72-EF42-9E41-A0141AD326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927E95-F026-5245-93E2-7E62523BF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6721606-0587-D94C-B3F7-DC78076FC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33FB69-3CBB-B844-9A67-360F28C0466A}"/>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6" name="Footer Placeholder 5">
            <a:extLst>
              <a:ext uri="{FF2B5EF4-FFF2-40B4-BE49-F238E27FC236}">
                <a16:creationId xmlns:a16="http://schemas.microsoft.com/office/drawing/2014/main" id="{EFB47590-65CD-684F-8F68-60144A0A9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64AB2-C146-614F-A0FA-4904936DCCDD}"/>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373236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E7CA-EE4C-1744-8BF9-D0F34CFAF5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F20C1B-3472-E64E-8B31-9CBAF8C3B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19B2E-166C-C740-9BC0-4F54EEFAA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513F84-9675-CA46-A753-10DD34275BB0}"/>
              </a:ext>
            </a:extLst>
          </p:cNvPr>
          <p:cNvSpPr>
            <a:spLocks noGrp="1"/>
          </p:cNvSpPr>
          <p:nvPr>
            <p:ph type="dt" sz="half" idx="10"/>
          </p:nvPr>
        </p:nvSpPr>
        <p:spPr/>
        <p:txBody>
          <a:bodyPr/>
          <a:lstStyle/>
          <a:p>
            <a:fld id="{38DE1096-53AE-624A-9207-CD4D38FC58BE}" type="datetimeFigureOut">
              <a:rPr lang="en-US" smtClean="0"/>
              <a:t>5/3/21</a:t>
            </a:fld>
            <a:endParaRPr lang="en-US"/>
          </a:p>
        </p:txBody>
      </p:sp>
      <p:sp>
        <p:nvSpPr>
          <p:cNvPr id="6" name="Footer Placeholder 5">
            <a:extLst>
              <a:ext uri="{FF2B5EF4-FFF2-40B4-BE49-F238E27FC236}">
                <a16:creationId xmlns:a16="http://schemas.microsoft.com/office/drawing/2014/main" id="{50923606-D701-FD4C-BBC0-F272EBEBA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5A628-1EDB-244E-8F42-83420B63AFB0}"/>
              </a:ext>
            </a:extLst>
          </p:cNvPr>
          <p:cNvSpPr>
            <a:spLocks noGrp="1"/>
          </p:cNvSpPr>
          <p:nvPr>
            <p:ph type="sldNum" sz="quarter" idx="12"/>
          </p:nvPr>
        </p:nvSpPr>
        <p:spPr/>
        <p:txBody>
          <a:bodyPr/>
          <a:lstStyle/>
          <a:p>
            <a:fld id="{8F4E8378-0DBF-AF4F-91AC-34C8BBBF444E}" type="slidenum">
              <a:rPr lang="en-US" smtClean="0"/>
              <a:t>‹#›</a:t>
            </a:fld>
            <a:endParaRPr lang="en-US"/>
          </a:p>
        </p:txBody>
      </p:sp>
    </p:spTree>
    <p:extLst>
      <p:ext uri="{BB962C8B-B14F-4D97-AF65-F5344CB8AC3E}">
        <p14:creationId xmlns:p14="http://schemas.microsoft.com/office/powerpoint/2010/main" val="2416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1F56B-B038-ED40-80ED-58352D3B1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ED63FD-EDCF-514F-87D1-07071BEA6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B7E724-5D76-6B41-AC36-CD9DE6B72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E1096-53AE-624A-9207-CD4D38FC58BE}" type="datetimeFigureOut">
              <a:rPr lang="en-US" smtClean="0"/>
              <a:t>5/3/21</a:t>
            </a:fld>
            <a:endParaRPr lang="en-US"/>
          </a:p>
        </p:txBody>
      </p:sp>
      <p:sp>
        <p:nvSpPr>
          <p:cNvPr id="5" name="Footer Placeholder 4">
            <a:extLst>
              <a:ext uri="{FF2B5EF4-FFF2-40B4-BE49-F238E27FC236}">
                <a16:creationId xmlns:a16="http://schemas.microsoft.com/office/drawing/2014/main" id="{41B8001A-9BB6-744E-A82B-49958AD14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9BA8BB-F56F-5641-AF37-8936FF9A3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E8378-0DBF-AF4F-91AC-34C8BBBF444E}" type="slidenum">
              <a:rPr lang="en-US" smtClean="0"/>
              <a:t>‹#›</a:t>
            </a:fld>
            <a:endParaRPr lang="en-US"/>
          </a:p>
        </p:txBody>
      </p:sp>
    </p:spTree>
    <p:extLst>
      <p:ext uri="{BB962C8B-B14F-4D97-AF65-F5344CB8AC3E}">
        <p14:creationId xmlns:p14="http://schemas.microsoft.com/office/powerpoint/2010/main" val="3185176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nalyticsindiamag.com/guide-to-openpose-for-real-time-human-pose-estim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medium.com/@siddrrsh/a-short-guide-to-pose-estimation-in-computer-vision-3ea708dd9155" TargetMode="External"/><Relationship Id="rId4" Type="http://schemas.openxmlformats.org/officeDocument/2006/relationships/hyperlink" Target="https://medium.com/analytics-vidhya/understanding-openpose-with-code-reference-part-1-b515ba0bbc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63D9-CA0B-0E4F-9EC2-3F3CD8E40D70}"/>
              </a:ext>
            </a:extLst>
          </p:cNvPr>
          <p:cNvSpPr>
            <a:spLocks noGrp="1"/>
          </p:cNvSpPr>
          <p:nvPr>
            <p:ph type="ctrTitle"/>
          </p:nvPr>
        </p:nvSpPr>
        <p:spPr>
          <a:xfrm>
            <a:off x="1524000" y="1122362"/>
            <a:ext cx="9144000" cy="4589506"/>
          </a:xfrm>
        </p:spPr>
        <p:txBody>
          <a:bodyPr>
            <a:normAutofit fontScale="90000"/>
          </a:bodyPr>
          <a:lstStyle/>
          <a:p>
            <a:r>
              <a:rPr lang="en-US" b="1" dirty="0">
                <a:latin typeface="Times New Roman" panose="02020603050405020304" pitchFamily="18" charset="0"/>
                <a:cs typeface="Times New Roman" panose="02020603050405020304" pitchFamily="18" charset="0"/>
              </a:rPr>
              <a:t>Open Pose Multi Person Key point Detection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by</a:t>
            </a:r>
            <a:br>
              <a:rPr lang="en-US" b="1" dirty="0">
                <a:latin typeface="Times New Roman" panose="02020603050405020304" pitchFamily="18" charset="0"/>
                <a:cs typeface="Times New Roman" panose="02020603050405020304" pitchFamily="18" charset="0"/>
              </a:rPr>
            </a:br>
            <a:r>
              <a:rPr lang="en-US" sz="3100" dirty="0"/>
              <a:t>Prudhvi Kishan, Sri Ranga</a:t>
            </a:r>
            <a:br>
              <a:rPr lang="en-IN" sz="3100" dirty="0"/>
            </a:br>
            <a:r>
              <a:rPr lang="en-US" sz="3100" dirty="0"/>
              <a:t>	Department of Computer Science, The University of Akron</a:t>
            </a:r>
            <a:br>
              <a:rPr lang="en-IN" sz="3100"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88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B510-68E6-2A4F-AB86-75BC8771E0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61EDB935-9E33-6846-AD6B-0E201264F3A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Slight trade off between speed and accuracy (i.e. R-CNN runs faster)</a:t>
            </a:r>
          </a:p>
          <a:p>
            <a:r>
              <a:rPr lang="en-IN" dirty="0">
                <a:latin typeface="Times New Roman" panose="02020603050405020304" pitchFamily="18" charset="0"/>
                <a:cs typeface="Times New Roman" panose="02020603050405020304" pitchFamily="18" charset="0"/>
              </a:rPr>
              <a:t>Current human pose performance metrics are based on key point accuracy</a:t>
            </a:r>
          </a:p>
          <a:p>
            <a:r>
              <a:rPr lang="en-IN" dirty="0">
                <a:latin typeface="Times New Roman" panose="02020603050405020304" pitchFamily="18" charset="0"/>
                <a:cs typeface="Times New Roman" panose="02020603050405020304" pitchFamily="18" charset="0"/>
              </a:rPr>
              <a:t>Not a completely fair comparison</a:t>
            </a:r>
          </a:p>
          <a:p>
            <a:r>
              <a:rPr lang="en-IN" dirty="0">
                <a:latin typeface="Times New Roman" panose="02020603050405020304" pitchFamily="18" charset="0"/>
                <a:cs typeface="Times New Roman" panose="02020603050405020304" pitchFamily="18" charset="0"/>
              </a:rPr>
              <a:t>Failure cases still exist (i.e. foot and leg occluded, rare joint position, etc.)</a:t>
            </a:r>
          </a:p>
        </p:txBody>
      </p:sp>
    </p:spTree>
    <p:extLst>
      <p:ext uri="{BB962C8B-B14F-4D97-AF65-F5344CB8AC3E}">
        <p14:creationId xmlns:p14="http://schemas.microsoft.com/office/powerpoint/2010/main" val="166061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E99C-0A24-8248-92F8-9DD6C3DA19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	</a:t>
            </a:r>
          </a:p>
        </p:txBody>
      </p:sp>
      <p:sp>
        <p:nvSpPr>
          <p:cNvPr id="3" name="Content Placeholder 2">
            <a:extLst>
              <a:ext uri="{FF2B5EF4-FFF2-40B4-BE49-F238E27FC236}">
                <a16:creationId xmlns:a16="http://schemas.microsoft.com/office/drawing/2014/main" id="{D6532BB3-0C72-1648-9B1F-B870BF6518C8}"/>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 calibrated, multi-view imaging setup is needed to maximize the estimation accuracy. For this reason, a set of cameras will be placed in precise locations and will be calibrated, in order to better account for the effects of varying scale due to lens distortion. These cameras will be used to simultaneously capture different views of the body pose. </a:t>
            </a:r>
          </a:p>
          <a:p>
            <a:r>
              <a:rPr lang="en-IN" dirty="0">
                <a:latin typeface="Times New Roman" panose="02020603050405020304" pitchFamily="18" charset="0"/>
                <a:cs typeface="Times New Roman" panose="02020603050405020304" pitchFamily="18" charset="0"/>
              </a:rPr>
              <a:t>The model preparation, code execution and the image pixel division can be done more accurately and precisely on a GPU device.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33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05EA-804E-5541-938F-774A836E03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81C50B09-355F-2746-8C78-C78B803377F0}"/>
              </a:ext>
            </a:extLst>
          </p:cNvPr>
          <p:cNvSpPr>
            <a:spLocks noGrp="1"/>
          </p:cNvSpPr>
          <p:nvPr>
            <p:ph idx="1"/>
          </p:nvPr>
        </p:nvSpPr>
        <p:spPr>
          <a:xfrm>
            <a:off x="838200" y="1409701"/>
            <a:ext cx="10515600" cy="4876800"/>
          </a:xfrm>
        </p:spPr>
        <p:txBody>
          <a:bodyPr/>
          <a:lstStyle/>
          <a:p>
            <a:r>
              <a:rPr lang="en-IN" dirty="0">
                <a:latin typeface="Times New Roman" panose="02020603050405020304" pitchFamily="18" charset="0"/>
                <a:cs typeface="Times New Roman" panose="02020603050405020304" pitchFamily="18" charset="0"/>
              </a:rPr>
              <a:t>Maithani, M. (2021, January 12). </a:t>
            </a:r>
            <a:r>
              <a:rPr lang="en-IN" i="1" dirty="0">
                <a:latin typeface="Times New Roman" panose="02020603050405020304" pitchFamily="18" charset="0"/>
                <a:cs typeface="Times New Roman" panose="02020603050405020304" pitchFamily="18" charset="0"/>
              </a:rPr>
              <a:t>Guide to OpenPose for Real-time Human Pose Estimation</a:t>
            </a:r>
            <a:r>
              <a:rPr lang="en-IN" dirty="0">
                <a:latin typeface="Times New Roman" panose="02020603050405020304" pitchFamily="18" charset="0"/>
                <a:cs typeface="Times New Roman" panose="02020603050405020304" pitchFamily="18" charset="0"/>
              </a:rPr>
              <a:t>. Analytics India Magazine. </a:t>
            </a:r>
            <a:r>
              <a:rPr lang="en-IN" dirty="0">
                <a:latin typeface="Times New Roman" panose="02020603050405020304" pitchFamily="18" charset="0"/>
                <a:cs typeface="Times New Roman" panose="02020603050405020304" pitchFamily="18" charset="0"/>
                <a:hlinkClick r:id="rId3"/>
              </a:rPr>
              <a:t>https://analyticsindiamag.com/guide-to-openpose-for-real-time-human-pose-estimation/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Tanugraha, P. (2019, September 20). </a:t>
            </a:r>
            <a:r>
              <a:rPr lang="en-IN" i="1" dirty="0">
                <a:latin typeface="Times New Roman" panose="02020603050405020304" pitchFamily="18" charset="0"/>
                <a:cs typeface="Times New Roman" panose="02020603050405020304" pitchFamily="18" charset="0"/>
              </a:rPr>
              <a:t>Understanding OpenPose (with code reference)— Part 1</a:t>
            </a:r>
            <a:r>
              <a:rPr lang="en-IN" dirty="0">
                <a:latin typeface="Times New Roman" panose="02020603050405020304" pitchFamily="18" charset="0"/>
                <a:cs typeface="Times New Roman" panose="02020603050405020304" pitchFamily="18" charset="0"/>
              </a:rPr>
              <a:t>. Medium. </a:t>
            </a:r>
            <a:r>
              <a:rPr lang="en-IN" dirty="0">
                <a:latin typeface="Times New Roman" panose="02020603050405020304" pitchFamily="18" charset="0"/>
                <a:cs typeface="Times New Roman" panose="02020603050405020304" pitchFamily="18" charset="0"/>
                <a:hlinkClick r:id="rId4"/>
              </a:rPr>
              <a:t>https://medium.com/analytics-vidhya/understanding-openpose-with-code-reference-part-1-b515ba0bbc73</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Sharma, S. (2020, April 6). </a:t>
            </a:r>
            <a:r>
              <a:rPr lang="en-IN" i="1" dirty="0">
                <a:latin typeface="Times New Roman" panose="02020603050405020304" pitchFamily="18" charset="0"/>
                <a:cs typeface="Times New Roman" panose="02020603050405020304" pitchFamily="18" charset="0"/>
              </a:rPr>
              <a:t>A Short Guide to Pose Estimation in Computer Vision</a:t>
            </a:r>
            <a:r>
              <a:rPr lang="en-IN" dirty="0">
                <a:latin typeface="Times New Roman" panose="02020603050405020304" pitchFamily="18" charset="0"/>
                <a:cs typeface="Times New Roman" panose="02020603050405020304" pitchFamily="18" charset="0"/>
              </a:rPr>
              <a:t>. Medium. </a:t>
            </a:r>
            <a:r>
              <a:rPr lang="en-IN" dirty="0">
                <a:latin typeface="Times New Roman" panose="02020603050405020304" pitchFamily="18" charset="0"/>
                <a:cs typeface="Times New Roman" panose="02020603050405020304" pitchFamily="18" charset="0"/>
                <a:hlinkClick r:id="rId5"/>
              </a:rPr>
              <a:t>https://medium.com/@siddrrsh/a-short-guide-to-pose-estimation-in-computer-vision-3ea708dd9155</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774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1BF8-58E5-5045-9107-91555A8038F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Open Pose</a:t>
            </a:r>
          </a:p>
        </p:txBody>
      </p:sp>
      <p:sp>
        <p:nvSpPr>
          <p:cNvPr id="3" name="Content Placeholder 2">
            <a:extLst>
              <a:ext uri="{FF2B5EF4-FFF2-40B4-BE49-F238E27FC236}">
                <a16:creationId xmlns:a16="http://schemas.microsoft.com/office/drawing/2014/main" id="{1C146689-B8DC-A045-BEB2-652C4C970666}"/>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Human 2D pose estimation is the problem of localizing human body parts such as the shoulders, elbows and ankles from an input image or video. In most of today’s real-world application of human pose estimation, a high degree of accuracy as well as “real-time” inference is required.</a:t>
            </a:r>
          </a:p>
          <a:p>
            <a:r>
              <a:rPr lang="en-IN" dirty="0">
                <a:latin typeface="Times New Roman" panose="02020603050405020304" pitchFamily="18" charset="0"/>
                <a:cs typeface="Times New Roman" panose="02020603050405020304" pitchFamily="18" charset="0"/>
              </a:rPr>
              <a:t>Open pose has represented the first real-time multi-person system to jointly detect human body, hand, facial, and foot key points on single images. It was proposed by researchers at Carnegie Mellon University</a:t>
            </a:r>
            <a:r>
              <a:rPr lang="en-IN" sz="3200"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Open pose is originally written in C++ and Caffe.</a:t>
            </a:r>
          </a:p>
          <a:p>
            <a:r>
              <a:rPr lang="en-IN" dirty="0">
                <a:latin typeface="Times New Roman" panose="02020603050405020304" pitchFamily="18" charset="0"/>
                <a:cs typeface="Times New Roman" panose="02020603050405020304" pitchFamily="18" charset="0"/>
              </a:rPr>
              <a:t>It is currently available as open source under the OpenCV library.</a:t>
            </a:r>
            <a:endParaRPr lang="en-IN" sz="3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8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8FD2-C6B5-0446-978F-E095B4655D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C337ACA1-7F44-7447-AAAD-8A673E08E5B7}"/>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 first step the image is passed through baseline CNN network to extract the feature maps of the input.</a:t>
            </a:r>
          </a:p>
          <a:p>
            <a:r>
              <a:rPr lang="en-IN" dirty="0">
                <a:latin typeface="Times New Roman" panose="02020603050405020304" pitchFamily="18" charset="0"/>
                <a:cs typeface="Times New Roman" panose="02020603050405020304" pitchFamily="18" charset="0"/>
              </a:rPr>
              <a:t>The feature map is then process in a multi-stage CNN pipeline to generate the Part Confidence Maps and Part Affinity Field</a:t>
            </a:r>
          </a:p>
          <a:p>
            <a:pPr lvl="1" fontAlgn="base"/>
            <a:r>
              <a:rPr lang="en-IN" sz="2800" dirty="0">
                <a:latin typeface="Times New Roman" panose="02020603050405020304" pitchFamily="18" charset="0"/>
                <a:cs typeface="Times New Roman" panose="02020603050405020304" pitchFamily="18" charset="0"/>
              </a:rPr>
              <a:t>Part Confidence Maps</a:t>
            </a:r>
          </a:p>
          <a:p>
            <a:pPr lvl="1" fontAlgn="base"/>
            <a:r>
              <a:rPr lang="en-IN" sz="2800" dirty="0">
                <a:latin typeface="Times New Roman" panose="02020603050405020304" pitchFamily="18" charset="0"/>
                <a:cs typeface="Times New Roman" panose="02020603050405020304" pitchFamily="18" charset="0"/>
              </a:rPr>
              <a:t>Part Affinity Field</a:t>
            </a:r>
          </a:p>
          <a:p>
            <a:pPr fontAlgn="base"/>
            <a:r>
              <a:rPr lang="en-IN" dirty="0">
                <a:latin typeface="Times New Roman" panose="02020603050405020304" pitchFamily="18" charset="0"/>
                <a:cs typeface="Times New Roman" panose="02020603050405020304" pitchFamily="18" charset="0"/>
              </a:rPr>
              <a:t>In the last step, the </a:t>
            </a:r>
            <a:r>
              <a:rPr lang="en-IN" b="1" dirty="0">
                <a:latin typeface="Times New Roman" panose="02020603050405020304" pitchFamily="18" charset="0"/>
                <a:cs typeface="Times New Roman" panose="02020603050405020304" pitchFamily="18" charset="0"/>
              </a:rPr>
              <a:t>Confidence Maps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Part Affinity Fields</a:t>
            </a:r>
            <a:r>
              <a:rPr lang="en-IN" dirty="0">
                <a:latin typeface="Times New Roman" panose="02020603050405020304" pitchFamily="18" charset="0"/>
                <a:cs typeface="Times New Roman" panose="02020603050405020304" pitchFamily="18" charset="0"/>
              </a:rPr>
              <a:t>  that are generated above are processed by a greedy bipartite matching algorithm to obtain the poses for each person in the image.</a:t>
            </a:r>
          </a:p>
          <a:p>
            <a:pPr fontAlgn="base"/>
            <a:endParaRPr lang="en-IN" dirty="0"/>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90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F3A6-97BA-7045-A7A1-B1686A9C2A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Confidence</a:t>
            </a:r>
            <a:r>
              <a:rPr lang="en-US" dirty="0"/>
              <a:t> </a:t>
            </a:r>
            <a:r>
              <a:rPr lang="en-US" b="1" dirty="0">
                <a:latin typeface="Times New Roman" panose="02020603050405020304" pitchFamily="18" charset="0"/>
                <a:cs typeface="Times New Roman" panose="02020603050405020304" pitchFamily="18" charset="0"/>
              </a:rPr>
              <a:t>Maps and Part Affinity Fields</a:t>
            </a:r>
          </a:p>
        </p:txBody>
      </p:sp>
      <p:sp>
        <p:nvSpPr>
          <p:cNvPr id="3" name="Content Placeholder 2">
            <a:extLst>
              <a:ext uri="{FF2B5EF4-FFF2-40B4-BE49-F238E27FC236}">
                <a16:creationId xmlns:a16="http://schemas.microsoft.com/office/drawing/2014/main" id="{CB3DBBBC-933B-7749-BC3A-D55AB2FD7B96}"/>
              </a:ext>
            </a:extLst>
          </p:cNvPr>
          <p:cNvSpPr>
            <a:spLocks noGrp="1"/>
          </p:cNvSpPr>
          <p:nvPr>
            <p:ph idx="1"/>
          </p:nvPr>
        </p:nvSpPr>
        <p:spPr>
          <a:xfrm>
            <a:off x="838200" y="1549400"/>
            <a:ext cx="10515600" cy="4627563"/>
          </a:xfrm>
        </p:spPr>
        <p:txBody>
          <a:bodyPr/>
          <a:lstStyle/>
          <a:p>
            <a:r>
              <a:rPr lang="en-US" b="1" dirty="0">
                <a:latin typeface="Times New Roman" panose="02020603050405020304" pitchFamily="18" charset="0"/>
                <a:cs typeface="Times New Roman" panose="02020603050405020304" pitchFamily="18" charset="0"/>
              </a:rPr>
              <a:t>Confidence Maps</a:t>
            </a:r>
            <a:r>
              <a:rPr lang="en-US" b="1" dirty="0"/>
              <a:t>: </a:t>
            </a:r>
            <a:r>
              <a:rPr lang="en-US" dirty="0">
                <a:latin typeface="Times New Roman" panose="02020603050405020304" pitchFamily="18" charset="0"/>
                <a:cs typeface="Times New Roman" panose="02020603050405020304" pitchFamily="18" charset="0"/>
              </a:rPr>
              <a:t>A Confidence Map is a 2D representation of the belief that a particular body part can be in any given pixel. Confidence Maps are described by following equation:</a:t>
            </a:r>
          </a:p>
          <a:p>
            <a:pPr marL="0" indent="0">
              <a:buNone/>
            </a:pPr>
            <a:r>
              <a:rPr lang="en-US" dirty="0">
                <a:latin typeface="Times New Roman" panose="02020603050405020304" pitchFamily="18" charset="0"/>
                <a:cs typeface="Times New Roman" panose="02020603050405020304" pitchFamily="18" charset="0"/>
              </a:rPr>
              <a:t>	</a:t>
            </a:r>
            <a:r>
              <a:rPr lang="en-US" dirty="0"/>
              <a:t>S = (S</a:t>
            </a:r>
            <a:r>
              <a:rPr lang="en-US" baseline="-25000" dirty="0"/>
              <a:t>1</a:t>
            </a:r>
            <a:r>
              <a:rPr lang="en-US" dirty="0"/>
              <a:t>, S</a:t>
            </a:r>
            <a:r>
              <a:rPr lang="en-US" baseline="-25000" dirty="0"/>
              <a:t>2</a:t>
            </a:r>
            <a:r>
              <a:rPr lang="en-US" dirty="0"/>
              <a:t>,.…., S</a:t>
            </a:r>
            <a:r>
              <a:rPr lang="en-US" baseline="-25000" dirty="0"/>
              <a:t>J</a:t>
            </a:r>
            <a:r>
              <a:rPr lang="en-US" dirty="0"/>
              <a:t>) where S</a:t>
            </a:r>
            <a:r>
              <a:rPr lang="en-US" baseline="-25000" dirty="0"/>
              <a:t>j </a:t>
            </a:r>
            <a:r>
              <a:rPr lang="en-IN" dirty="0"/>
              <a:t>ε R</a:t>
            </a:r>
            <a:r>
              <a:rPr lang="en-IN" baseline="30000" dirty="0"/>
              <a:t>w*h </a:t>
            </a:r>
            <a:r>
              <a:rPr lang="en-IN" dirty="0"/>
              <a:t>, j ε 1…..J</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J is the number of body parts locations</a:t>
            </a:r>
            <a:r>
              <a:rPr lang="en-US" dirty="0"/>
              <a:t>.</a:t>
            </a:r>
          </a:p>
          <a:p>
            <a:r>
              <a:rPr lang="en-IN" b="1" dirty="0">
                <a:latin typeface="Times New Roman" panose="02020603050405020304" pitchFamily="18" charset="0"/>
                <a:cs typeface="Times New Roman" panose="02020603050405020304" pitchFamily="18" charset="0"/>
              </a:rPr>
              <a:t>Part Affinity Fields: </a:t>
            </a:r>
            <a:r>
              <a:rPr lang="en-IN" dirty="0">
                <a:latin typeface="Times New Roman" panose="02020603050405020304" pitchFamily="18" charset="0"/>
                <a:cs typeface="Times New Roman" panose="02020603050405020304" pitchFamily="18" charset="0"/>
              </a:rPr>
              <a:t>Part Affinity is a set of 2D vector fields that encodes location and orientation of limbs of different people in the image. It encodes the data in  the form of pairwise connections between body parts.</a:t>
            </a:r>
            <a:endParaRPr lang="en-US" dirty="0">
              <a:latin typeface="Times New Roman" panose="02020603050405020304" pitchFamily="18" charset="0"/>
              <a:cs typeface="Times New Roman" panose="02020603050405020304" pitchFamily="18" charset="0"/>
            </a:endParaRPr>
          </a:p>
          <a:p>
            <a:pPr marL="1828800" lvl="4" indent="0">
              <a:buNone/>
            </a:pPr>
            <a:r>
              <a:rPr lang="en-US" sz="2800" dirty="0"/>
              <a:t>L = (L</a:t>
            </a:r>
            <a:r>
              <a:rPr lang="en-US" sz="2800" baseline="-25000" dirty="0"/>
              <a:t>1,</a:t>
            </a:r>
            <a:r>
              <a:rPr lang="en-US" sz="2800" dirty="0"/>
              <a:t>L</a:t>
            </a:r>
            <a:r>
              <a:rPr lang="en-US" sz="2800" baseline="-25000" dirty="0"/>
              <a:t>2</a:t>
            </a:r>
            <a:r>
              <a:rPr lang="en-US" sz="2800" dirty="0"/>
              <a:t>…,L</a:t>
            </a:r>
            <a:r>
              <a:rPr lang="en-US" sz="2800" baseline="-25000" dirty="0"/>
              <a:t>C) </a:t>
            </a:r>
            <a:r>
              <a:rPr lang="en-IN" sz="2800" dirty="0"/>
              <a:t>where L</a:t>
            </a:r>
            <a:r>
              <a:rPr lang="en-IN" sz="2800" baseline="-25000" dirty="0"/>
              <a:t>c</a:t>
            </a:r>
            <a:r>
              <a:rPr lang="en-IN" sz="2800" dirty="0"/>
              <a:t> ε R</a:t>
            </a:r>
            <a:r>
              <a:rPr lang="en-IN" sz="2800" baseline="30000" dirty="0"/>
              <a:t>w*h*c</a:t>
            </a:r>
            <a:r>
              <a:rPr lang="en-IN" sz="2800" dirty="0"/>
              <a:t> , c ε 1…..C</a:t>
            </a:r>
          </a:p>
          <a:p>
            <a:pPr marL="1828800" lvl="4"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32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A001-C37B-DD4B-B854-E803FBCC32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id="{3AFBDA4F-5B42-A14E-9E50-B9242000FDB3}"/>
              </a:ext>
            </a:extLst>
          </p:cNvPr>
          <p:cNvSpPr>
            <a:spLocks noGrp="1"/>
          </p:cNvSpPr>
          <p:nvPr>
            <p:ph idx="1"/>
          </p:nvPr>
        </p:nvSpPr>
        <p:spPr/>
        <p:txBody>
          <a:bodyPr>
            <a:normAutofit fontScale="70000" lnSpcReduction="20000"/>
          </a:bodyPr>
          <a:lstStyle/>
          <a:p>
            <a:pPr marL="0" indent="0">
              <a:buNone/>
            </a:pPr>
            <a:r>
              <a:rPr lang="en-IN" sz="3300" dirty="0">
                <a:latin typeface="Times New Roman" panose="02020603050405020304" pitchFamily="18" charset="0"/>
                <a:cs typeface="Times New Roman" panose="02020603050405020304" pitchFamily="18" charset="0"/>
              </a:rPr>
              <a:t>Caffe is a deep learning framework developed by the Berkeley Vision and Learning Center (BVLC). It is written in C++ and has Python and MATLAB bindings.</a:t>
            </a:r>
          </a:p>
          <a:p>
            <a:pPr marL="0" indent="0">
              <a:buNone/>
            </a:pPr>
            <a:br>
              <a:rPr lang="en-IN" sz="3300" dirty="0">
                <a:latin typeface="Times New Roman" panose="02020603050405020304" pitchFamily="18" charset="0"/>
                <a:cs typeface="Times New Roman" panose="02020603050405020304" pitchFamily="18" charset="0"/>
              </a:rPr>
            </a:br>
            <a:r>
              <a:rPr lang="en-IN" sz="3300" dirty="0">
                <a:latin typeface="Times New Roman" panose="02020603050405020304" pitchFamily="18" charset="0"/>
                <a:cs typeface="Times New Roman" panose="02020603050405020304" pitchFamily="18" charset="0"/>
              </a:rPr>
              <a:t>There are 4 steps in training a CNN using Caffe:</a:t>
            </a:r>
          </a:p>
          <a:p>
            <a:pPr lvl="0"/>
            <a:r>
              <a:rPr lang="en-IN" sz="3300" dirty="0">
                <a:latin typeface="Times New Roman" panose="02020603050405020304" pitchFamily="18" charset="0"/>
                <a:cs typeface="Times New Roman" panose="02020603050405020304" pitchFamily="18" charset="0"/>
              </a:rPr>
              <a:t>Step 1 - </a:t>
            </a:r>
            <a:r>
              <a:rPr lang="en-IN" sz="3300" b="1" u="sng" dirty="0">
                <a:latin typeface="Times New Roman" panose="02020603050405020304" pitchFamily="18" charset="0"/>
                <a:cs typeface="Times New Roman" panose="02020603050405020304" pitchFamily="18" charset="0"/>
              </a:rPr>
              <a:t>Data preparation</a:t>
            </a:r>
            <a:r>
              <a:rPr lang="en-IN" sz="3300" dirty="0">
                <a:latin typeface="Times New Roman" panose="02020603050405020304" pitchFamily="18" charset="0"/>
                <a:cs typeface="Times New Roman" panose="02020603050405020304" pitchFamily="18" charset="0"/>
              </a:rPr>
              <a:t>: In this step, we clean the images and store them in a format that can be used by Caffe. We will write a Python script that will handle both image pre-processing and storage.</a:t>
            </a:r>
          </a:p>
          <a:p>
            <a:pPr lvl="0"/>
            <a:r>
              <a:rPr lang="en-IN" sz="3300" dirty="0">
                <a:latin typeface="Times New Roman" panose="02020603050405020304" pitchFamily="18" charset="0"/>
                <a:cs typeface="Times New Roman" panose="02020603050405020304" pitchFamily="18" charset="0"/>
              </a:rPr>
              <a:t>Step 2 - </a:t>
            </a:r>
            <a:r>
              <a:rPr lang="en-IN" sz="3300" b="1" u="sng" dirty="0">
                <a:latin typeface="Times New Roman" panose="02020603050405020304" pitchFamily="18" charset="0"/>
                <a:cs typeface="Times New Roman" panose="02020603050405020304" pitchFamily="18" charset="0"/>
              </a:rPr>
              <a:t>Model definition</a:t>
            </a:r>
            <a:r>
              <a:rPr lang="en-IN" sz="3300" dirty="0">
                <a:latin typeface="Times New Roman" panose="02020603050405020304" pitchFamily="18" charset="0"/>
                <a:cs typeface="Times New Roman" panose="02020603050405020304" pitchFamily="18" charset="0"/>
              </a:rPr>
              <a:t>: In this step, we choose a CNN architecture, and we define its parameters in a configuration file with extension .prototxt.</a:t>
            </a:r>
          </a:p>
          <a:p>
            <a:pPr lvl="0"/>
            <a:r>
              <a:rPr lang="en-IN" sz="3300" dirty="0">
                <a:latin typeface="Times New Roman" panose="02020603050405020304" pitchFamily="18" charset="0"/>
                <a:cs typeface="Times New Roman" panose="02020603050405020304" pitchFamily="18" charset="0"/>
              </a:rPr>
              <a:t>Step 3 -</a:t>
            </a:r>
            <a:r>
              <a:rPr lang="en-IN" sz="3300" b="1" dirty="0">
                <a:latin typeface="Times New Roman" panose="02020603050405020304" pitchFamily="18" charset="0"/>
                <a:cs typeface="Times New Roman" panose="02020603050405020304" pitchFamily="18" charset="0"/>
              </a:rPr>
              <a:t> </a:t>
            </a:r>
            <a:r>
              <a:rPr lang="en-IN" sz="3300" b="1" u="sng" dirty="0">
                <a:latin typeface="Times New Roman" panose="02020603050405020304" pitchFamily="18" charset="0"/>
                <a:cs typeface="Times New Roman" panose="02020603050405020304" pitchFamily="18" charset="0"/>
              </a:rPr>
              <a:t>Solver definition</a:t>
            </a:r>
            <a:r>
              <a:rPr lang="en-IN" sz="3300" dirty="0">
                <a:latin typeface="Times New Roman" panose="02020603050405020304" pitchFamily="18" charset="0"/>
                <a:cs typeface="Times New Roman" panose="02020603050405020304" pitchFamily="18" charset="0"/>
              </a:rPr>
              <a:t>: The solver is responsible for model optimization. We define the solver parameters in a configuration file with extension .prototxt.</a:t>
            </a:r>
          </a:p>
          <a:p>
            <a:pPr lvl="0"/>
            <a:r>
              <a:rPr lang="en-IN" sz="3300" dirty="0">
                <a:latin typeface="Times New Roman" panose="02020603050405020304" pitchFamily="18" charset="0"/>
                <a:cs typeface="Times New Roman" panose="02020603050405020304" pitchFamily="18" charset="0"/>
              </a:rPr>
              <a:t>Step 4 - </a:t>
            </a:r>
            <a:r>
              <a:rPr lang="en-IN" sz="3300" b="1" u="sng" dirty="0">
                <a:latin typeface="Times New Roman" panose="02020603050405020304" pitchFamily="18" charset="0"/>
                <a:cs typeface="Times New Roman" panose="02020603050405020304" pitchFamily="18" charset="0"/>
              </a:rPr>
              <a:t>Model training</a:t>
            </a:r>
            <a:r>
              <a:rPr lang="en-IN" sz="3300" dirty="0">
                <a:latin typeface="Times New Roman" panose="02020603050405020304" pitchFamily="18" charset="0"/>
                <a:cs typeface="Times New Roman" panose="02020603050405020304" pitchFamily="18" charset="0"/>
              </a:rPr>
              <a:t>: We train the model by executing one Caffe command from the terminal. After training the model, we will get the trained model in a file with extension .caffemodel.</a:t>
            </a:r>
          </a:p>
          <a:p>
            <a:endParaRPr lang="en-US" dirty="0"/>
          </a:p>
        </p:txBody>
      </p:sp>
    </p:spTree>
    <p:extLst>
      <p:ext uri="{BB962C8B-B14F-4D97-AF65-F5344CB8AC3E}">
        <p14:creationId xmlns:p14="http://schemas.microsoft.com/office/powerpoint/2010/main" val="236830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BFCE-F667-024B-A1AE-7DD01630F3F9}"/>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Key points function</a:t>
            </a:r>
            <a:endParaRPr lang="en-US" b="1" dirty="0">
              <a:latin typeface="Times New Roman" panose="02020603050405020304" pitchFamily="18" charset="0"/>
              <a:cs typeface="Times New Roman" panose="02020603050405020304" pitchFamily="18" charset="0"/>
            </a:endParaRPr>
          </a:p>
        </p:txBody>
      </p:sp>
      <p:pic>
        <p:nvPicPr>
          <p:cNvPr id="5" name="Content Placeholder 4" descr="Text&#10;&#10;Description automatically generated">
            <a:extLst>
              <a:ext uri="{FF2B5EF4-FFF2-40B4-BE49-F238E27FC236}">
                <a16:creationId xmlns:a16="http://schemas.microsoft.com/office/drawing/2014/main" id="{09EACFFE-6448-2F4B-817C-537EABFD52BC}"/>
              </a:ext>
            </a:extLst>
          </p:cNvPr>
          <p:cNvPicPr>
            <a:picLocks noGrp="1" noChangeAspect="1"/>
          </p:cNvPicPr>
          <p:nvPr>
            <p:ph idx="1"/>
          </p:nvPr>
        </p:nvPicPr>
        <p:blipFill>
          <a:blip r:embed="rId2"/>
          <a:stretch>
            <a:fillRect/>
          </a:stretch>
        </p:blipFill>
        <p:spPr>
          <a:xfrm>
            <a:off x="1440493" y="1478071"/>
            <a:ext cx="8743167" cy="4885151"/>
          </a:xfrm>
        </p:spPr>
      </p:pic>
    </p:spTree>
    <p:extLst>
      <p:ext uri="{BB962C8B-B14F-4D97-AF65-F5344CB8AC3E}">
        <p14:creationId xmlns:p14="http://schemas.microsoft.com/office/powerpoint/2010/main" val="217770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53AC-509C-0248-9E46-32308927D4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3D880B34-E0CD-8840-963D-DA3CF802558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Python</a:t>
            </a:r>
          </a:p>
          <a:p>
            <a:r>
              <a:rPr lang="en-US" dirty="0">
                <a:latin typeface="Times New Roman" panose="02020603050405020304" pitchFamily="18" charset="0"/>
                <a:cs typeface="Times New Roman" panose="02020603050405020304" pitchFamily="18" charset="0"/>
              </a:rPr>
              <a:t>Trained Caffe Models</a:t>
            </a:r>
          </a:p>
          <a:p>
            <a:r>
              <a:rPr lang="en-US" dirty="0">
                <a:latin typeface="Times New Roman" panose="02020603050405020304" pitchFamily="18" charset="0"/>
                <a:cs typeface="Times New Roman" panose="02020603050405020304" pitchFamily="18" charset="0"/>
              </a:rPr>
              <a:t>OpenCV</a:t>
            </a:r>
          </a:p>
          <a:p>
            <a:r>
              <a:rPr lang="en-US" dirty="0">
                <a:latin typeface="Times New Roman" panose="02020603050405020304" pitchFamily="18" charset="0"/>
                <a:cs typeface="Times New Roman" panose="02020603050405020304" pitchFamily="18" charset="0"/>
              </a:rPr>
              <a:t>NumPy</a:t>
            </a:r>
          </a:p>
          <a:p>
            <a:pPr marL="0" indent="0">
              <a:buNone/>
            </a:pPr>
            <a:r>
              <a:rPr lang="en-US" dirty="0">
                <a:latin typeface="Times New Roman" panose="02020603050405020304" pitchFamily="18" charset="0"/>
                <a:cs typeface="Times New Roman" panose="02020603050405020304" pitchFamily="18" charset="0"/>
              </a:rPr>
              <a:t> The project is executed by taking the downloaded images and videos from the internet. </a:t>
            </a:r>
          </a:p>
          <a:p>
            <a:pPr marL="0" indent="0">
              <a:buNone/>
            </a:pPr>
            <a:r>
              <a:rPr lang="en-US" dirty="0">
                <a:latin typeface="Times New Roman" panose="02020603050405020304" pitchFamily="18" charset="0"/>
                <a:cs typeface="Times New Roman" panose="02020603050405020304" pitchFamily="18" charset="0"/>
              </a:rPr>
              <a:t>Types of Key Point Mapping is pre-defined in the Python code to understand each object of the human body.</a:t>
            </a:r>
          </a:p>
          <a:p>
            <a:pPr marL="0" indent="0">
              <a:buNone/>
            </a:pPr>
            <a:r>
              <a:rPr lang="en-US" dirty="0">
                <a:latin typeface="Times New Roman" panose="02020603050405020304" pitchFamily="18" charset="0"/>
                <a:cs typeface="Times New Roman" panose="02020603050405020304" pitchFamily="18" charset="0"/>
              </a:rPr>
              <a:t>Color coding is also implemented in the execution.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1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E0A-F240-7E4A-A8EF-C422626611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pic>
        <p:nvPicPr>
          <p:cNvPr id="5" name="Content Placeholder 4" descr="A picture containing athletic game, sport, outdoor, person&#10;&#10;Description automatically generated">
            <a:extLst>
              <a:ext uri="{FF2B5EF4-FFF2-40B4-BE49-F238E27FC236}">
                <a16:creationId xmlns:a16="http://schemas.microsoft.com/office/drawing/2014/main" id="{F79903AF-B6C0-3E44-B640-F2BA6B170AD8}"/>
              </a:ext>
            </a:extLst>
          </p:cNvPr>
          <p:cNvPicPr>
            <a:picLocks noGrp="1" noChangeAspect="1"/>
          </p:cNvPicPr>
          <p:nvPr>
            <p:ph idx="1"/>
          </p:nvPr>
        </p:nvPicPr>
        <p:blipFill>
          <a:blip r:embed="rId2"/>
          <a:stretch>
            <a:fillRect/>
          </a:stretch>
        </p:blipFill>
        <p:spPr>
          <a:xfrm>
            <a:off x="1585742" y="1402915"/>
            <a:ext cx="2882761" cy="4977314"/>
          </a:xfrm>
        </p:spPr>
      </p:pic>
      <p:pic>
        <p:nvPicPr>
          <p:cNvPr id="7" name="Picture 6" descr="A group of people wearing clothing&#10;&#10;Description automatically generated">
            <a:extLst>
              <a:ext uri="{FF2B5EF4-FFF2-40B4-BE49-F238E27FC236}">
                <a16:creationId xmlns:a16="http://schemas.microsoft.com/office/drawing/2014/main" id="{B9768AD5-C47F-4B4A-B3C4-A899135F7ED2}"/>
              </a:ext>
            </a:extLst>
          </p:cNvPr>
          <p:cNvPicPr>
            <a:picLocks noChangeAspect="1"/>
          </p:cNvPicPr>
          <p:nvPr/>
        </p:nvPicPr>
        <p:blipFill>
          <a:blip r:embed="rId3"/>
          <a:stretch>
            <a:fillRect/>
          </a:stretch>
        </p:blipFill>
        <p:spPr>
          <a:xfrm>
            <a:off x="5305976" y="1227551"/>
            <a:ext cx="5629246" cy="5152678"/>
          </a:xfrm>
          <a:prstGeom prst="rect">
            <a:avLst/>
          </a:prstGeom>
        </p:spPr>
      </p:pic>
    </p:spTree>
    <p:extLst>
      <p:ext uri="{BB962C8B-B14F-4D97-AF65-F5344CB8AC3E}">
        <p14:creationId xmlns:p14="http://schemas.microsoft.com/office/powerpoint/2010/main" val="165740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304B-3079-1B43-9AB4-5E5B9DDC08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Open pose</a:t>
            </a:r>
          </a:p>
        </p:txBody>
      </p:sp>
      <p:sp>
        <p:nvSpPr>
          <p:cNvPr id="3" name="Content Placeholder 2">
            <a:extLst>
              <a:ext uri="{FF2B5EF4-FFF2-40B4-BE49-F238E27FC236}">
                <a16:creationId xmlns:a16="http://schemas.microsoft.com/office/drawing/2014/main" id="{42E2B60C-DC60-E44C-874E-CE2016F91A0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Use of non-parametric color-coded PAFs creates greater accuracy for mapping</a:t>
            </a:r>
          </a:p>
          <a:p>
            <a:r>
              <a:rPr lang="en-IN" dirty="0">
                <a:latin typeface="Times New Roman" panose="02020603050405020304" pitchFamily="18" charset="0"/>
                <a:cs typeface="Times New Roman" panose="02020603050405020304" pitchFamily="18" charset="0"/>
              </a:rPr>
              <a:t>High accuracy without compromise on execution performance</a:t>
            </a:r>
          </a:p>
          <a:p>
            <a:r>
              <a:rPr lang="en-IN" dirty="0">
                <a:latin typeface="Times New Roman" panose="02020603050405020304" pitchFamily="18" charset="0"/>
                <a:cs typeface="Times New Roman" panose="02020603050405020304" pitchFamily="18" charset="0"/>
              </a:rPr>
              <a:t>Use of confidence maps to map individual body parts/regions (i.e. shoulder)</a:t>
            </a:r>
          </a:p>
          <a:p>
            <a:r>
              <a:rPr lang="en-IN" dirty="0">
                <a:latin typeface="Times New Roman" panose="02020603050405020304" pitchFamily="18" charset="0"/>
                <a:cs typeface="Times New Roman" panose="02020603050405020304" pitchFamily="18" charset="0"/>
              </a:rPr>
              <a:t>Greedy parsing algorithm is effective in terms of runtime</a:t>
            </a:r>
          </a:p>
          <a:p>
            <a:r>
              <a:rPr lang="en-IN" dirty="0">
                <a:latin typeface="Times New Roman" panose="02020603050405020304" pitchFamily="18" charset="0"/>
                <a:cs typeface="Times New Roman" panose="02020603050405020304" pitchFamily="18" charset="0"/>
              </a:rPr>
              <a:t>Scales well to GPU over CPU</a:t>
            </a:r>
            <a:br>
              <a:rPr lang="en-IN" dirty="0"/>
            </a:br>
            <a:endParaRPr lang="en-US" dirty="0"/>
          </a:p>
        </p:txBody>
      </p:sp>
    </p:spTree>
    <p:extLst>
      <p:ext uri="{BB962C8B-B14F-4D97-AF65-F5344CB8AC3E}">
        <p14:creationId xmlns:p14="http://schemas.microsoft.com/office/powerpoint/2010/main" val="3741096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6162</TotalTime>
  <Words>894</Words>
  <Application>Microsoft Macintosh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Open Pose Multi Person Key point Detection by Prudhvi Kishan, Sri Ranga  Department of Computer Science, The University of Akron </vt:lpstr>
      <vt:lpstr>Introduction to Open Pose</vt:lpstr>
      <vt:lpstr>Architecture</vt:lpstr>
      <vt:lpstr>Confidence Maps and Part Affinity Fields</vt:lpstr>
      <vt:lpstr>Model</vt:lpstr>
      <vt:lpstr>Key points function</vt:lpstr>
      <vt:lpstr>Technologies used</vt:lpstr>
      <vt:lpstr>Results</vt:lpstr>
      <vt:lpstr>Advantages of Open pose</vt:lpstr>
      <vt:lpstr>Disadvantages</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with OpenCV</dc:title>
  <dc:creator>Prudhvi Kishan Kotamarthy</dc:creator>
  <cp:lastModifiedBy>Prudhvi Kishan Kotamarthy</cp:lastModifiedBy>
  <cp:revision>44</cp:revision>
  <dcterms:created xsi:type="dcterms:W3CDTF">2021-01-26T15:40:41Z</dcterms:created>
  <dcterms:modified xsi:type="dcterms:W3CDTF">2021-05-04T01:54:59Z</dcterms:modified>
</cp:coreProperties>
</file>