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Lst>
  <p:sldSz cx="18288000" cy="10287000"/>
  <p:notesSz cx="6858000" cy="9144000"/>
  <p:embeddedFontLst>
    <p:embeddedFont>
      <p:font typeface="Alatsi" panose="020B0604020202020204" charset="0"/>
      <p:regular r:id="rId11"/>
    </p:embeddedFont>
    <p:embeddedFont>
      <p:font typeface="Open Sans Bold"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47" d="100"/>
          <a:sy n="47" d="100"/>
        </p:scale>
        <p:origin x="483" y="5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2" name="TextBox 12"/>
          <p:cNvSpPr txBox="1"/>
          <p:nvPr/>
        </p:nvSpPr>
        <p:spPr>
          <a:xfrm>
            <a:off x="4385761" y="2458092"/>
            <a:ext cx="13445618" cy="2272665"/>
          </a:xfrm>
          <a:prstGeom prst="rect">
            <a:avLst/>
          </a:prstGeom>
        </p:spPr>
        <p:txBody>
          <a:bodyPr lIns="0" tIns="0" rIns="0" bIns="0" rtlCol="0" anchor="t">
            <a:spAutoFit/>
          </a:bodyPr>
          <a:lstStyle/>
          <a:p>
            <a:pPr algn="ctr">
              <a:lnSpc>
                <a:spcPts val="8730"/>
              </a:lnSpc>
            </a:pPr>
            <a:r>
              <a:rPr lang="en-US" sz="9000">
                <a:solidFill>
                  <a:srgbClr val="000000"/>
                </a:solidFill>
                <a:latin typeface="Alatsi"/>
                <a:ea typeface="Alatsi"/>
                <a:cs typeface="Alatsi"/>
                <a:sym typeface="Alatsi"/>
              </a:rPr>
              <a:t>INTEL UNNATI INDUSTRIAL PROJECT</a:t>
            </a:r>
          </a:p>
        </p:txBody>
      </p:sp>
      <p:sp>
        <p:nvSpPr>
          <p:cNvPr id="13" name="Freeform 13"/>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p:cNvSpPr txBox="1"/>
          <p:nvPr/>
        </p:nvSpPr>
        <p:spPr>
          <a:xfrm>
            <a:off x="4633952" y="6469533"/>
            <a:ext cx="12625348" cy="978279"/>
          </a:xfrm>
          <a:prstGeom prst="rect">
            <a:avLst/>
          </a:prstGeom>
        </p:spPr>
        <p:txBody>
          <a:bodyPr lIns="0" tIns="0" rIns="0" bIns="0" rtlCol="0" anchor="t">
            <a:spAutoFit/>
          </a:bodyPr>
          <a:lstStyle/>
          <a:p>
            <a:pPr algn="ctr">
              <a:lnSpc>
                <a:spcPts val="8029"/>
              </a:lnSpc>
            </a:pPr>
            <a:r>
              <a:rPr lang="en-US" sz="5735">
                <a:solidFill>
                  <a:srgbClr val="000000"/>
                </a:solidFill>
                <a:latin typeface="Alatsi"/>
                <a:ea typeface="Alatsi"/>
                <a:cs typeface="Alatsi"/>
                <a:sym typeface="Alatsi"/>
              </a:rPr>
              <a:t>Presented By : Team Fusion</a:t>
            </a:r>
          </a:p>
        </p:txBody>
      </p:sp>
      <p:sp>
        <p:nvSpPr>
          <p:cNvPr id="15" name="TextBox 15"/>
          <p:cNvSpPr txBox="1"/>
          <p:nvPr/>
        </p:nvSpPr>
        <p:spPr>
          <a:xfrm>
            <a:off x="7067640" y="8725001"/>
            <a:ext cx="6882108" cy="533299"/>
          </a:xfrm>
          <a:prstGeom prst="rect">
            <a:avLst/>
          </a:prstGeom>
        </p:spPr>
        <p:txBody>
          <a:bodyPr lIns="0" tIns="0" rIns="0" bIns="0" rtlCol="0" anchor="t">
            <a:spAutoFit/>
          </a:bodyPr>
          <a:lstStyle/>
          <a:p>
            <a:pPr algn="ctr">
              <a:lnSpc>
                <a:spcPts val="4376"/>
              </a:lnSpc>
            </a:pPr>
            <a:r>
              <a:rPr lang="en-US" sz="3126">
                <a:solidFill>
                  <a:srgbClr val="000000"/>
                </a:solidFill>
                <a:latin typeface="Alatsi"/>
                <a:ea typeface="Alatsi"/>
                <a:cs typeface="Alatsi"/>
                <a:sym typeface="Alatsi"/>
              </a:rPr>
              <a:t>Gitam University | 2024</a:t>
            </a:r>
          </a:p>
        </p:txBody>
      </p:sp>
      <p:sp>
        <p:nvSpPr>
          <p:cNvPr id="16" name="Freeform 16"/>
          <p:cNvSpPr/>
          <p:nvPr/>
        </p:nvSpPr>
        <p:spPr>
          <a:xfrm>
            <a:off x="11118095"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338119" y="2376084"/>
            <a:ext cx="15611761" cy="7448550"/>
          </a:xfrm>
          <a:prstGeom prst="rect">
            <a:avLst/>
          </a:prstGeom>
        </p:spPr>
        <p:txBody>
          <a:bodyPr lIns="0" tIns="0" rIns="0" bIns="0" rtlCol="0" anchor="t">
            <a:spAutoFit/>
          </a:bodyPr>
          <a:lstStyle/>
          <a:p>
            <a:pPr algn="l">
              <a:lnSpc>
                <a:spcPts val="4200"/>
              </a:lnSpc>
            </a:pPr>
            <a:r>
              <a:rPr lang="en-US" sz="3000">
                <a:solidFill>
                  <a:srgbClr val="000000"/>
                </a:solidFill>
                <a:latin typeface="Alatsi"/>
                <a:ea typeface="Alatsi"/>
                <a:cs typeface="Alatsi"/>
                <a:sym typeface="Alatsi"/>
              </a:rPr>
              <a:t>Title: "Vehicle Movement Analysis and Insight Generation in a College Campus using Edge AI"</a:t>
            </a:r>
          </a:p>
          <a:p>
            <a:pPr algn="l">
              <a:lnSpc>
                <a:spcPts val="4200"/>
              </a:lnSpc>
            </a:pPr>
            <a:endParaRPr lang="en-US" sz="3000">
              <a:solidFill>
                <a:srgbClr val="000000"/>
              </a:solidFill>
              <a:latin typeface="Alatsi"/>
              <a:ea typeface="Alatsi"/>
              <a:cs typeface="Alatsi"/>
              <a:sym typeface="Alatsi"/>
            </a:endParaRPr>
          </a:p>
          <a:p>
            <a:pPr algn="l">
              <a:lnSpc>
                <a:spcPts val="4200"/>
              </a:lnSpc>
            </a:pPr>
            <a:r>
              <a:rPr lang="en-US" sz="3000">
                <a:solidFill>
                  <a:srgbClr val="000000"/>
                </a:solidFill>
                <a:latin typeface="Alatsi"/>
                <a:ea typeface="Alatsi"/>
                <a:cs typeface="Alatsi"/>
                <a:sym typeface="Alatsi"/>
              </a:rPr>
              <a:t>Objective:</a:t>
            </a:r>
          </a:p>
          <a:p>
            <a:pPr algn="l">
              <a:lnSpc>
                <a:spcPts val="4200"/>
              </a:lnSpc>
            </a:pPr>
            <a:r>
              <a:rPr lang="en-US" sz="3000">
                <a:solidFill>
                  <a:srgbClr val="000000"/>
                </a:solidFill>
                <a:latin typeface="Alatsi"/>
                <a:ea typeface="Alatsi"/>
                <a:cs typeface="Alatsi"/>
                <a:sym typeface="Alatsi"/>
              </a:rPr>
              <a:t>The primary objective of this project is to develop an Edge AI-based solution that can analyze vehicle movement in and out of a college campus using data from cameras capturing vehicle photos and license plates. The solution should provide insights on vehicle movement patterns, parking occupancy, and match vehicles to an approved vehicle database.</a:t>
            </a:r>
          </a:p>
          <a:p>
            <a:pPr algn="l">
              <a:lnSpc>
                <a:spcPts val="4200"/>
              </a:lnSpc>
            </a:pPr>
            <a:endParaRPr lang="en-US" sz="3000">
              <a:solidFill>
                <a:srgbClr val="000000"/>
              </a:solidFill>
              <a:latin typeface="Alatsi"/>
              <a:ea typeface="Alatsi"/>
              <a:cs typeface="Alatsi"/>
              <a:sym typeface="Alatsi"/>
            </a:endParaRPr>
          </a:p>
          <a:p>
            <a:pPr algn="l">
              <a:lnSpc>
                <a:spcPts val="4200"/>
              </a:lnSpc>
            </a:pPr>
            <a:r>
              <a:rPr lang="en-US" sz="3000">
                <a:solidFill>
                  <a:srgbClr val="000000"/>
                </a:solidFill>
                <a:latin typeface="Alatsi"/>
                <a:ea typeface="Alatsi"/>
                <a:cs typeface="Alatsi"/>
                <a:sym typeface="Alatsi"/>
              </a:rPr>
              <a:t>Problem Description:</a:t>
            </a:r>
          </a:p>
          <a:p>
            <a:pPr algn="l">
              <a:lnSpc>
                <a:spcPts val="4200"/>
              </a:lnSpc>
            </a:pPr>
            <a:r>
              <a:rPr lang="en-US" sz="3000">
                <a:solidFill>
                  <a:srgbClr val="000000"/>
                </a:solidFill>
                <a:latin typeface="Alatsi"/>
                <a:ea typeface="Alatsi"/>
                <a:cs typeface="Alatsi"/>
                <a:sym typeface="Alatsi"/>
              </a:rPr>
              <a:t>Managing vehicle movement and parking in a college campus can be a challenging task. An intelligent system that can analyze vehicle movement, monitor parking occupancy, and match vehicles to an approved database can significantly improve campus security and management.</a:t>
            </a:r>
          </a:p>
          <a:p>
            <a:pPr algn="l">
              <a:lnSpc>
                <a:spcPts val="4200"/>
              </a:lnSpc>
            </a:pPr>
            <a:endParaRPr lang="en-US" sz="3000">
              <a:solidFill>
                <a:srgbClr val="000000"/>
              </a:solidFill>
              <a:latin typeface="Alatsi"/>
              <a:ea typeface="Alatsi"/>
              <a:cs typeface="Alatsi"/>
              <a:sym typeface="Alatsi"/>
            </a:endParaRPr>
          </a:p>
          <a:p>
            <a:pPr algn="l">
              <a:lnSpc>
                <a:spcPts val="4200"/>
              </a:lnSpc>
            </a:pPr>
            <a:endParaRPr lang="en-US" sz="3000">
              <a:solidFill>
                <a:srgbClr val="000000"/>
              </a:solidFill>
              <a:latin typeface="Alatsi"/>
              <a:ea typeface="Alatsi"/>
              <a:cs typeface="Alatsi"/>
              <a:sym typeface="Alatsi"/>
            </a:endParaRPr>
          </a:p>
        </p:txBody>
      </p:sp>
      <p:sp>
        <p:nvSpPr>
          <p:cNvPr id="3" name="TextBox 3"/>
          <p:cNvSpPr txBox="1"/>
          <p:nvPr/>
        </p:nvSpPr>
        <p:spPr>
          <a:xfrm>
            <a:off x="5917261" y="9535074"/>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Gitam University | 2024</a:t>
            </a:r>
          </a:p>
        </p:txBody>
      </p:sp>
      <p:sp>
        <p:nvSpPr>
          <p:cNvPr id="4" name="AutoShape 4"/>
          <p:cNvSpPr/>
          <p:nvPr/>
        </p:nvSpPr>
        <p:spPr>
          <a:xfrm>
            <a:off x="153" y="9796059"/>
            <a:ext cx="7105264" cy="19050"/>
          </a:xfrm>
          <a:prstGeom prst="line">
            <a:avLst/>
          </a:prstGeom>
          <a:ln w="114300" cap="flat">
            <a:solidFill>
              <a:srgbClr val="9FC3D0"/>
            </a:solidFill>
            <a:prstDash val="solid"/>
            <a:headEnd type="none" w="sm" len="sm"/>
            <a:tailEnd type="none" w="sm" len="sm"/>
          </a:ln>
        </p:spPr>
      </p:sp>
      <p:sp>
        <p:nvSpPr>
          <p:cNvPr id="5" name="Freeform 5"/>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AutoShape 6"/>
          <p:cNvSpPr/>
          <p:nvPr/>
        </p:nvSpPr>
        <p:spPr>
          <a:xfrm>
            <a:off x="11583250" y="9805584"/>
            <a:ext cx="7105264" cy="19050"/>
          </a:xfrm>
          <a:prstGeom prst="line">
            <a:avLst/>
          </a:prstGeom>
          <a:ln w="114300" cap="flat">
            <a:solidFill>
              <a:srgbClr val="9FC3D0"/>
            </a:solidFill>
            <a:prstDash val="solid"/>
            <a:headEnd type="none" w="sm" len="sm"/>
            <a:tailEnd type="none" w="sm" len="sm"/>
          </a:ln>
        </p:spPr>
      </p:sp>
      <p:sp>
        <p:nvSpPr>
          <p:cNvPr id="7" name="TextBox 7"/>
          <p:cNvSpPr txBox="1"/>
          <p:nvPr/>
        </p:nvSpPr>
        <p:spPr>
          <a:xfrm>
            <a:off x="2217201" y="674688"/>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PROBLEM STATEMENT</a:t>
            </a:r>
          </a:p>
        </p:txBody>
      </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ea typeface="Open Sans Bold"/>
                  <a:cs typeface="Open Sans Bold"/>
                  <a:sym typeface="Open Sans Bold"/>
                </a:rPr>
                <a:t>1</a:t>
              </a:r>
            </a:p>
          </p:txBody>
        </p:sp>
      </p:grpSp>
      <p:sp>
        <p:nvSpPr>
          <p:cNvPr id="13" name="Freeform 13"/>
          <p:cNvSpPr/>
          <p:nvPr/>
        </p:nvSpPr>
        <p:spPr>
          <a:xfrm>
            <a:off x="-3657447"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2553980" y="-161925"/>
            <a:ext cx="13180039" cy="295592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UNIQUE IDEA BRIEF (SOLUTION)</a:t>
            </a:r>
          </a:p>
        </p:txBody>
      </p:sp>
      <p:sp>
        <p:nvSpPr>
          <p:cNvPr id="3" name="TextBox 3"/>
          <p:cNvSpPr txBox="1"/>
          <p:nvPr/>
        </p:nvSpPr>
        <p:spPr>
          <a:xfrm>
            <a:off x="5702946" y="9594266"/>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Gitam University | 2024</a:t>
            </a:r>
          </a:p>
        </p:txBody>
      </p:sp>
      <p:sp>
        <p:nvSpPr>
          <p:cNvPr id="4" name="AutoShape 4"/>
          <p:cNvSpPr/>
          <p:nvPr/>
        </p:nvSpPr>
        <p:spPr>
          <a:xfrm>
            <a:off x="-641977" y="9826676"/>
            <a:ext cx="7105264" cy="19050"/>
          </a:xfrm>
          <a:prstGeom prst="line">
            <a:avLst/>
          </a:prstGeom>
          <a:ln w="114300" cap="flat">
            <a:solidFill>
              <a:srgbClr val="9FC3D0"/>
            </a:solidFill>
            <a:prstDash val="solid"/>
            <a:headEnd type="none" w="sm" len="sm"/>
            <a:tailEnd type="none" w="sm" len="sm"/>
          </a:ln>
        </p:spPr>
      </p:sp>
      <p:sp>
        <p:nvSpPr>
          <p:cNvPr id="5" name="AutoShape 5"/>
          <p:cNvSpPr/>
          <p:nvPr/>
        </p:nvSpPr>
        <p:spPr>
          <a:xfrm>
            <a:off x="11500111" y="9836201"/>
            <a:ext cx="7105264" cy="19050"/>
          </a:xfrm>
          <a:prstGeom prst="line">
            <a:avLst/>
          </a:prstGeom>
          <a:ln w="114300" cap="flat">
            <a:solidFill>
              <a:srgbClr val="9FC3D0"/>
            </a:solidFill>
            <a:prstDash val="solid"/>
            <a:headEnd type="none" w="sm" len="sm"/>
            <a:tailEnd type="none" w="sm" len="sm"/>
          </a:ln>
        </p:spPr>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ea typeface="Open Sans Bold"/>
                  <a:cs typeface="Open Sans Bold"/>
                  <a:sym typeface="Open Sans Bold"/>
                </a:rPr>
                <a:t>2</a:t>
              </a:r>
            </a:p>
          </p:txBody>
        </p:sp>
      </p:grpSp>
      <p:sp>
        <p:nvSpPr>
          <p:cNvPr id="11" name="Freeform 11"/>
          <p:cNvSpPr/>
          <p:nvPr/>
        </p:nvSpPr>
        <p:spPr>
          <a:xfrm>
            <a:off x="-2845001" y="43433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3601700" y="614206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13"/>
          <p:cNvSpPr txBox="1"/>
          <p:nvPr/>
        </p:nvSpPr>
        <p:spPr>
          <a:xfrm>
            <a:off x="1028700" y="3425495"/>
            <a:ext cx="16393067" cy="2647950"/>
          </a:xfrm>
          <a:prstGeom prst="rect">
            <a:avLst/>
          </a:prstGeom>
        </p:spPr>
        <p:txBody>
          <a:bodyPr lIns="0" tIns="0" rIns="0" bIns="0" rtlCol="0" anchor="t">
            <a:spAutoFit/>
          </a:bodyPr>
          <a:lstStyle/>
          <a:p>
            <a:pPr algn="ctr">
              <a:lnSpc>
                <a:spcPts val="4200"/>
              </a:lnSpc>
              <a:spcBef>
                <a:spcPct val="0"/>
              </a:spcBef>
            </a:pPr>
            <a:r>
              <a:rPr lang="en-US" sz="3000">
                <a:solidFill>
                  <a:srgbClr val="000000"/>
                </a:solidFill>
                <a:latin typeface="Alatsi"/>
                <a:ea typeface="Alatsi"/>
                <a:cs typeface="Alatsi"/>
                <a:sym typeface="Alatsi"/>
              </a:rPr>
              <a:t>Our perspective towards finding solution for this problem statement was to develop an AI model which captures the License plates. These License plates are converted to text using Tesseract ORC and stored in database with respective Date and Time, Parking lot. Further we analyzed these parking occupancies, Entry and Exit times and occupancy per lot. Then we made an data visual report  of these approaches.</a:t>
            </a:r>
          </a:p>
        </p:txBody>
      </p:sp>
      <p:sp>
        <p:nvSpPr>
          <p:cNvPr id="14" name="TextBox 14"/>
          <p:cNvSpPr txBox="1"/>
          <p:nvPr/>
        </p:nvSpPr>
        <p:spPr>
          <a:xfrm>
            <a:off x="1028700" y="6587795"/>
            <a:ext cx="16393067" cy="1047750"/>
          </a:xfrm>
          <a:prstGeom prst="rect">
            <a:avLst/>
          </a:prstGeom>
        </p:spPr>
        <p:txBody>
          <a:bodyPr lIns="0" tIns="0" rIns="0" bIns="0" rtlCol="0" anchor="t">
            <a:spAutoFit/>
          </a:bodyPr>
          <a:lstStyle/>
          <a:p>
            <a:pPr algn="ctr">
              <a:lnSpc>
                <a:spcPts val="4200"/>
              </a:lnSpc>
              <a:spcBef>
                <a:spcPct val="0"/>
              </a:spcBef>
            </a:pPr>
            <a:r>
              <a:rPr lang="en-US" sz="3000">
                <a:solidFill>
                  <a:srgbClr val="000000"/>
                </a:solidFill>
                <a:latin typeface="Alatsi"/>
                <a:ea typeface="Alatsi"/>
                <a:cs typeface="Alatsi"/>
                <a:sym typeface="Alatsi"/>
              </a:rPr>
              <a:t>And we also developed this AI model to continuously monitor the vehicle moments and capture the license plates. These license plates are matched with the database simultaneously.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Gitam University | 2024</a:t>
            </a:r>
          </a:p>
        </p:txBody>
      </p:sp>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5" name="Freeform 5"/>
          <p:cNvSpPr/>
          <p:nvPr/>
        </p:nvSpPr>
        <p:spPr>
          <a:xfrm>
            <a:off x="12982861" y="593323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a:grpSpLocks noChangeAspect="1"/>
          </p:cNvGrpSpPr>
          <p:nvPr/>
        </p:nvGrpSpPr>
        <p:grpSpPr>
          <a:xfrm>
            <a:off x="11430169" y="2723129"/>
            <a:ext cx="5246391" cy="5246370"/>
            <a:chOff x="0" y="0"/>
            <a:chExt cx="6350025" cy="6350000"/>
          </a:xfrm>
        </p:grpSpPr>
        <p:sp>
          <p:nvSpPr>
            <p:cNvPr id="7" name="Freeform 7"/>
            <p:cNvSpPr/>
            <p:nvPr/>
          </p:nvSpPr>
          <p:spPr>
            <a:xfrm>
              <a:off x="0" y="0"/>
              <a:ext cx="6350026" cy="6350000"/>
            </a:xfrm>
            <a:custGeom>
              <a:avLst/>
              <a:gdLst/>
              <a:ahLst/>
              <a:cxnLst/>
              <a:rect l="l" t="t" r="r" b="b"/>
              <a:pathLst>
                <a:path w="6350026" h="6350000">
                  <a:moveTo>
                    <a:pt x="0" y="0"/>
                  </a:moveTo>
                  <a:lnTo>
                    <a:pt x="6350026" y="0"/>
                  </a:lnTo>
                  <a:lnTo>
                    <a:pt x="6350026" y="6350000"/>
                  </a:lnTo>
                  <a:lnTo>
                    <a:pt x="0" y="6350000"/>
                  </a:lnTo>
                  <a:close/>
                </a:path>
              </a:pathLst>
            </a:custGeom>
            <a:blipFill>
              <a:blip r:embed="rId4"/>
              <a:stretch>
                <a:fillRect l="-55262" r="-55262"/>
              </a:stretch>
            </a:blipFill>
          </p:spPr>
        </p:sp>
      </p:grpSp>
      <p:sp>
        <p:nvSpPr>
          <p:cNvPr id="8" name="TextBox 8"/>
          <p:cNvSpPr txBox="1"/>
          <p:nvPr/>
        </p:nvSpPr>
        <p:spPr>
          <a:xfrm>
            <a:off x="2278433" y="384220"/>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FEATURES OFFERED</a:t>
            </a:r>
          </a:p>
        </p:txBody>
      </p:sp>
      <p:grpSp>
        <p:nvGrpSpPr>
          <p:cNvPr id="9" name="Group 9"/>
          <p:cNvGrpSpPr/>
          <p:nvPr/>
        </p:nvGrpSpPr>
        <p:grpSpPr>
          <a:xfrm>
            <a:off x="15859155" y="0"/>
            <a:ext cx="1562612" cy="1673225"/>
            <a:chOff x="0" y="0"/>
            <a:chExt cx="2083482" cy="2230967"/>
          </a:xfrm>
        </p:grpSpPr>
        <p:grpSp>
          <p:nvGrpSpPr>
            <p:cNvPr id="10" name="Group 10"/>
            <p:cNvGrpSpPr/>
            <p:nvPr/>
          </p:nvGrpSpPr>
          <p:grpSpPr>
            <a:xfrm>
              <a:off x="75599" y="0"/>
              <a:ext cx="1932284" cy="2230967"/>
              <a:chOff x="0" y="0"/>
              <a:chExt cx="703982" cy="812800"/>
            </a:xfrm>
          </p:grpSpPr>
          <p:sp>
            <p:nvSpPr>
              <p:cNvPr id="11" name="Freeform 1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2" name="TextBox 1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ea typeface="Open Sans Bold"/>
                  <a:cs typeface="Open Sans Bold"/>
                  <a:sym typeface="Open Sans Bold"/>
                </a:rPr>
                <a:t>3</a:t>
              </a:r>
            </a:p>
          </p:txBody>
        </p:sp>
      </p:grpSp>
      <p:sp>
        <p:nvSpPr>
          <p:cNvPr id="14" name="Freeform 14"/>
          <p:cNvSpPr/>
          <p:nvPr/>
        </p:nvSpPr>
        <p:spPr>
          <a:xfrm>
            <a:off x="-3482681"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TextBox 15"/>
          <p:cNvSpPr txBox="1"/>
          <p:nvPr/>
        </p:nvSpPr>
        <p:spPr>
          <a:xfrm>
            <a:off x="636455" y="3624966"/>
            <a:ext cx="10793714" cy="2951343"/>
          </a:xfrm>
          <a:prstGeom prst="rect">
            <a:avLst/>
          </a:prstGeom>
        </p:spPr>
        <p:txBody>
          <a:bodyPr lIns="0" tIns="0" rIns="0" bIns="0" rtlCol="0" anchor="t">
            <a:spAutoFit/>
          </a:bodyPr>
          <a:lstStyle/>
          <a:p>
            <a:pPr marL="902546" lvl="1" indent="-451273" algn="l">
              <a:lnSpc>
                <a:spcPts val="5852"/>
              </a:lnSpc>
              <a:buAutoNum type="arabicPeriod"/>
            </a:pPr>
            <a:r>
              <a:rPr lang="en-US" sz="4180">
                <a:solidFill>
                  <a:srgbClr val="000000"/>
                </a:solidFill>
                <a:latin typeface="Alatsi"/>
                <a:ea typeface="Alatsi"/>
                <a:cs typeface="Alatsi"/>
                <a:sym typeface="Alatsi"/>
              </a:rPr>
              <a:t> Vehicle Entry and Exit Times</a:t>
            </a:r>
          </a:p>
          <a:p>
            <a:pPr marL="902546" lvl="1" indent="-451273" algn="l">
              <a:lnSpc>
                <a:spcPts val="5852"/>
              </a:lnSpc>
              <a:buAutoNum type="arabicPeriod"/>
            </a:pPr>
            <a:r>
              <a:rPr lang="en-US" sz="4180">
                <a:solidFill>
                  <a:srgbClr val="000000"/>
                </a:solidFill>
                <a:latin typeface="Alatsi"/>
                <a:ea typeface="Alatsi"/>
                <a:cs typeface="Alatsi"/>
                <a:sym typeface="Alatsi"/>
              </a:rPr>
              <a:t> Overall Parking Occupancy</a:t>
            </a:r>
          </a:p>
          <a:p>
            <a:pPr marL="902546" lvl="1" indent="-451273" algn="l">
              <a:lnSpc>
                <a:spcPts val="5852"/>
              </a:lnSpc>
              <a:buAutoNum type="arabicPeriod"/>
            </a:pPr>
            <a:r>
              <a:rPr lang="en-US" sz="4180">
                <a:solidFill>
                  <a:srgbClr val="000000"/>
                </a:solidFill>
                <a:latin typeface="Alatsi"/>
                <a:ea typeface="Alatsi"/>
                <a:cs typeface="Alatsi"/>
                <a:sym typeface="Alatsi"/>
              </a:rPr>
              <a:t> Average Parking Occupancy by Lot</a:t>
            </a:r>
          </a:p>
          <a:p>
            <a:pPr marL="902546" lvl="1" indent="-451273" algn="l">
              <a:lnSpc>
                <a:spcPts val="5852"/>
              </a:lnSpc>
              <a:buAutoNum type="arabicPeriod"/>
            </a:pPr>
            <a:r>
              <a:rPr lang="en-US" sz="4180">
                <a:solidFill>
                  <a:srgbClr val="000000"/>
                </a:solidFill>
                <a:latin typeface="Alatsi"/>
                <a:ea typeface="Alatsi"/>
                <a:cs typeface="Alatsi"/>
                <a:sym typeface="Alatsi"/>
              </a:rPr>
              <a:t> Matched Vehicle License Plates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3918390" y="674688"/>
            <a:ext cx="1045121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PROCESS FLOW</a:t>
            </a:r>
          </a:p>
        </p:txBody>
      </p:sp>
      <p:grpSp>
        <p:nvGrpSpPr>
          <p:cNvPr id="3" name="Group 3"/>
          <p:cNvGrpSpPr/>
          <p:nvPr/>
        </p:nvGrpSpPr>
        <p:grpSpPr>
          <a:xfrm>
            <a:off x="10377369" y="3291170"/>
            <a:ext cx="6651535" cy="2465844"/>
            <a:chOff x="0" y="0"/>
            <a:chExt cx="8868713" cy="3287792"/>
          </a:xfrm>
        </p:grpSpPr>
        <p:grpSp>
          <p:nvGrpSpPr>
            <p:cNvPr id="4" name="Group 4"/>
            <p:cNvGrpSpPr/>
            <p:nvPr/>
          </p:nvGrpSpPr>
          <p:grpSpPr>
            <a:xfrm>
              <a:off x="0" y="0"/>
              <a:ext cx="8868713" cy="3287792"/>
              <a:chOff x="0" y="0"/>
              <a:chExt cx="1751844" cy="649440"/>
            </a:xfrm>
          </p:grpSpPr>
          <p:sp>
            <p:nvSpPr>
              <p:cNvPr id="5" name="Freeform 5"/>
              <p:cNvSpPr/>
              <p:nvPr/>
            </p:nvSpPr>
            <p:spPr>
              <a:xfrm>
                <a:off x="0" y="0"/>
                <a:ext cx="1751844" cy="649440"/>
              </a:xfrm>
              <a:custGeom>
                <a:avLst/>
                <a:gdLst/>
                <a:ahLst/>
                <a:cxnLst/>
                <a:rect l="l" t="t" r="r" b="b"/>
                <a:pathLst>
                  <a:path w="1751844" h="649440">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sp>
          <p:sp>
            <p:nvSpPr>
              <p:cNvPr id="6" name="TextBox 6"/>
              <p:cNvSpPr txBox="1"/>
              <p:nvPr/>
            </p:nvSpPr>
            <p:spPr>
              <a:xfrm>
                <a:off x="0" y="-38100"/>
                <a:ext cx="1751844" cy="687540"/>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695604" y="133350"/>
              <a:ext cx="7735510" cy="2781465"/>
            </a:xfrm>
            <a:prstGeom prst="rect">
              <a:avLst/>
            </a:prstGeom>
          </p:spPr>
          <p:txBody>
            <a:bodyPr lIns="0" tIns="0" rIns="0" bIns="0" rtlCol="0" anchor="t">
              <a:spAutoFit/>
            </a:bodyPr>
            <a:lstStyle/>
            <a:p>
              <a:pPr algn="l">
                <a:lnSpc>
                  <a:spcPts val="4193"/>
                </a:lnSpc>
              </a:pPr>
              <a:r>
                <a:rPr lang="en-US" sz="2995">
                  <a:solidFill>
                    <a:srgbClr val="000000"/>
                  </a:solidFill>
                  <a:latin typeface="Alatsi"/>
                  <a:ea typeface="Alatsi"/>
                  <a:cs typeface="Alatsi"/>
                  <a:sym typeface="Alatsi"/>
                </a:rPr>
                <a:t>Analyzing  the Entry and Exit timings of a vehicle from parking lots and to create a data visualization report</a:t>
              </a:r>
            </a:p>
          </p:txBody>
        </p:sp>
      </p:grpSp>
      <p:sp>
        <p:nvSpPr>
          <p:cNvPr id="8" name="TextBox 8"/>
          <p:cNvSpPr txBox="1"/>
          <p:nvPr/>
        </p:nvSpPr>
        <p:spPr>
          <a:xfrm>
            <a:off x="10097892" y="2620338"/>
            <a:ext cx="4182217" cy="670833"/>
          </a:xfrm>
          <a:prstGeom prst="rect">
            <a:avLst/>
          </a:prstGeom>
        </p:spPr>
        <p:txBody>
          <a:bodyPr lIns="0" tIns="0" rIns="0" bIns="0" rtlCol="0" anchor="t">
            <a:spAutoFit/>
          </a:bodyPr>
          <a:lstStyle/>
          <a:p>
            <a:pPr algn="l">
              <a:lnSpc>
                <a:spcPts val="5487"/>
              </a:lnSpc>
            </a:pPr>
            <a:r>
              <a:rPr lang="en-US" sz="3919">
                <a:solidFill>
                  <a:srgbClr val="000000"/>
                </a:solidFill>
                <a:latin typeface="Alatsi"/>
                <a:ea typeface="Alatsi"/>
                <a:cs typeface="Alatsi"/>
                <a:sym typeface="Alatsi"/>
              </a:rPr>
              <a:t>Second Step</a:t>
            </a:r>
          </a:p>
        </p:txBody>
      </p:sp>
      <p:grpSp>
        <p:nvGrpSpPr>
          <p:cNvPr id="9" name="Group 9"/>
          <p:cNvGrpSpPr/>
          <p:nvPr/>
        </p:nvGrpSpPr>
        <p:grpSpPr>
          <a:xfrm>
            <a:off x="10377369" y="6685437"/>
            <a:ext cx="6651535" cy="2465844"/>
            <a:chOff x="0" y="0"/>
            <a:chExt cx="8868713" cy="3287792"/>
          </a:xfrm>
        </p:grpSpPr>
        <p:grpSp>
          <p:nvGrpSpPr>
            <p:cNvPr id="10" name="Group 10"/>
            <p:cNvGrpSpPr/>
            <p:nvPr/>
          </p:nvGrpSpPr>
          <p:grpSpPr>
            <a:xfrm>
              <a:off x="0" y="0"/>
              <a:ext cx="8868713" cy="3287792"/>
              <a:chOff x="0" y="0"/>
              <a:chExt cx="1751844" cy="649440"/>
            </a:xfrm>
          </p:grpSpPr>
          <p:sp>
            <p:nvSpPr>
              <p:cNvPr id="11" name="Freeform 11"/>
              <p:cNvSpPr/>
              <p:nvPr/>
            </p:nvSpPr>
            <p:spPr>
              <a:xfrm>
                <a:off x="0" y="0"/>
                <a:ext cx="1751844" cy="649440"/>
              </a:xfrm>
              <a:custGeom>
                <a:avLst/>
                <a:gdLst/>
                <a:ahLst/>
                <a:cxnLst/>
                <a:rect l="l" t="t" r="r" b="b"/>
                <a:pathLst>
                  <a:path w="1751844" h="649440">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sp>
          <p:sp>
            <p:nvSpPr>
              <p:cNvPr id="12" name="TextBox 12"/>
              <p:cNvSpPr txBox="1"/>
              <p:nvPr/>
            </p:nvSpPr>
            <p:spPr>
              <a:xfrm>
                <a:off x="0" y="-38100"/>
                <a:ext cx="1751844" cy="687540"/>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695604" y="133350"/>
              <a:ext cx="7735510" cy="2781465"/>
            </a:xfrm>
            <a:prstGeom prst="rect">
              <a:avLst/>
            </a:prstGeom>
          </p:spPr>
          <p:txBody>
            <a:bodyPr lIns="0" tIns="0" rIns="0" bIns="0" rtlCol="0" anchor="t">
              <a:spAutoFit/>
            </a:bodyPr>
            <a:lstStyle/>
            <a:p>
              <a:pPr algn="l">
                <a:lnSpc>
                  <a:spcPts val="4193"/>
                </a:lnSpc>
              </a:pPr>
              <a:r>
                <a:rPr lang="en-US" sz="2995">
                  <a:solidFill>
                    <a:srgbClr val="000000"/>
                  </a:solidFill>
                  <a:latin typeface="Alatsi"/>
                  <a:ea typeface="Alatsi"/>
                  <a:cs typeface="Alatsi"/>
                  <a:sym typeface="Alatsi"/>
                </a:rPr>
                <a:t>data visualization report of Average parking by lot and vehicle matching through AI model and Pytesseract</a:t>
              </a:r>
            </a:p>
          </p:txBody>
        </p:sp>
      </p:grpSp>
      <p:sp>
        <p:nvSpPr>
          <p:cNvPr id="14" name="TextBox 14"/>
          <p:cNvSpPr txBox="1"/>
          <p:nvPr/>
        </p:nvSpPr>
        <p:spPr>
          <a:xfrm rot="-5400000">
            <a:off x="-2373736" y="4911090"/>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Gitam University | 2024</a:t>
            </a:r>
          </a:p>
        </p:txBody>
      </p:sp>
      <p:sp>
        <p:nvSpPr>
          <p:cNvPr id="15" name="TextBox 15"/>
          <p:cNvSpPr txBox="1"/>
          <p:nvPr/>
        </p:nvSpPr>
        <p:spPr>
          <a:xfrm>
            <a:off x="10097892" y="6014604"/>
            <a:ext cx="5276728" cy="670833"/>
          </a:xfrm>
          <a:prstGeom prst="rect">
            <a:avLst/>
          </a:prstGeom>
        </p:spPr>
        <p:txBody>
          <a:bodyPr lIns="0" tIns="0" rIns="0" bIns="0" rtlCol="0" anchor="t">
            <a:spAutoFit/>
          </a:bodyPr>
          <a:lstStyle/>
          <a:p>
            <a:pPr algn="l">
              <a:lnSpc>
                <a:spcPts val="5487"/>
              </a:lnSpc>
            </a:pPr>
            <a:r>
              <a:rPr lang="en-US" sz="3919" dirty="0">
                <a:solidFill>
                  <a:srgbClr val="000000"/>
                </a:solidFill>
                <a:latin typeface="Alatsi"/>
                <a:ea typeface="Alatsi"/>
                <a:cs typeface="Alatsi"/>
                <a:sym typeface="Alatsi"/>
              </a:rPr>
              <a:t>Final Step</a:t>
            </a:r>
          </a:p>
        </p:txBody>
      </p:sp>
      <p:sp>
        <p:nvSpPr>
          <p:cNvPr id="16" name="AutoShape 16"/>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sp>
      <p:sp>
        <p:nvSpPr>
          <p:cNvPr id="17" name="AutoShape 17"/>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sp>
      <p:grpSp>
        <p:nvGrpSpPr>
          <p:cNvPr id="18" name="Group 18"/>
          <p:cNvGrpSpPr/>
          <p:nvPr/>
        </p:nvGrpSpPr>
        <p:grpSpPr>
          <a:xfrm>
            <a:off x="15859155" y="0"/>
            <a:ext cx="1562612" cy="1673225"/>
            <a:chOff x="0" y="0"/>
            <a:chExt cx="2083482" cy="2230967"/>
          </a:xfrm>
        </p:grpSpPr>
        <p:grpSp>
          <p:nvGrpSpPr>
            <p:cNvPr id="19" name="Group 19"/>
            <p:cNvGrpSpPr/>
            <p:nvPr/>
          </p:nvGrpSpPr>
          <p:grpSpPr>
            <a:xfrm>
              <a:off x="75599" y="0"/>
              <a:ext cx="1932284" cy="2230967"/>
              <a:chOff x="0" y="0"/>
              <a:chExt cx="703982" cy="812800"/>
            </a:xfrm>
          </p:grpSpPr>
          <p:sp>
            <p:nvSpPr>
              <p:cNvPr id="20" name="Freeform 2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1" name="TextBox 2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ea typeface="Open Sans Bold"/>
                  <a:cs typeface="Open Sans Bold"/>
                  <a:sym typeface="Open Sans Bold"/>
                </a:rPr>
                <a:t>4</a:t>
              </a:r>
            </a:p>
          </p:txBody>
        </p:sp>
      </p:grpSp>
      <p:sp>
        <p:nvSpPr>
          <p:cNvPr id="23" name="Freeform 23"/>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4" name="Freeform 24"/>
          <p:cNvSpPr/>
          <p:nvPr/>
        </p:nvSpPr>
        <p:spPr>
          <a:xfrm>
            <a:off x="892058" y="9048108"/>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5" name="Group 25"/>
          <p:cNvGrpSpPr/>
          <p:nvPr/>
        </p:nvGrpSpPr>
        <p:grpSpPr>
          <a:xfrm>
            <a:off x="2160693" y="3291170"/>
            <a:ext cx="6651535" cy="2465844"/>
            <a:chOff x="0" y="0"/>
            <a:chExt cx="8868713" cy="3287792"/>
          </a:xfrm>
        </p:grpSpPr>
        <p:grpSp>
          <p:nvGrpSpPr>
            <p:cNvPr id="26" name="Group 26"/>
            <p:cNvGrpSpPr/>
            <p:nvPr/>
          </p:nvGrpSpPr>
          <p:grpSpPr>
            <a:xfrm>
              <a:off x="0" y="0"/>
              <a:ext cx="8868713" cy="3287792"/>
              <a:chOff x="0" y="0"/>
              <a:chExt cx="1751844" cy="649440"/>
            </a:xfrm>
          </p:grpSpPr>
          <p:sp>
            <p:nvSpPr>
              <p:cNvPr id="27" name="Freeform 27"/>
              <p:cNvSpPr/>
              <p:nvPr/>
            </p:nvSpPr>
            <p:spPr>
              <a:xfrm>
                <a:off x="0" y="0"/>
                <a:ext cx="1751844" cy="649440"/>
              </a:xfrm>
              <a:custGeom>
                <a:avLst/>
                <a:gdLst/>
                <a:ahLst/>
                <a:cxnLst/>
                <a:rect l="l" t="t" r="r" b="b"/>
                <a:pathLst>
                  <a:path w="1751844" h="649440">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sp>
          <p:sp>
            <p:nvSpPr>
              <p:cNvPr id="28" name="TextBox 28"/>
              <p:cNvSpPr txBox="1"/>
              <p:nvPr/>
            </p:nvSpPr>
            <p:spPr>
              <a:xfrm>
                <a:off x="0" y="-38100"/>
                <a:ext cx="1751844" cy="687540"/>
              </a:xfrm>
              <a:prstGeom prst="rect">
                <a:avLst/>
              </a:prstGeom>
            </p:spPr>
            <p:txBody>
              <a:bodyPr lIns="50800" tIns="50800" rIns="50800" bIns="50800" rtlCol="0" anchor="ctr"/>
              <a:lstStyle/>
              <a:p>
                <a:pPr algn="ctr">
                  <a:lnSpc>
                    <a:spcPts val="2659"/>
                  </a:lnSpc>
                </a:pPr>
                <a:endParaRPr/>
              </a:p>
            </p:txBody>
          </p:sp>
        </p:grpSp>
        <p:sp>
          <p:nvSpPr>
            <p:cNvPr id="29" name="TextBox 29"/>
            <p:cNvSpPr txBox="1"/>
            <p:nvPr/>
          </p:nvSpPr>
          <p:spPr>
            <a:xfrm>
              <a:off x="695604" y="133350"/>
              <a:ext cx="7735510" cy="2781465"/>
            </a:xfrm>
            <a:prstGeom prst="rect">
              <a:avLst/>
            </a:prstGeom>
          </p:spPr>
          <p:txBody>
            <a:bodyPr lIns="0" tIns="0" rIns="0" bIns="0" rtlCol="0" anchor="t">
              <a:spAutoFit/>
            </a:bodyPr>
            <a:lstStyle/>
            <a:p>
              <a:pPr algn="l">
                <a:lnSpc>
                  <a:spcPts val="4193"/>
                </a:lnSpc>
              </a:pPr>
              <a:r>
                <a:rPr lang="en-US" sz="2995">
                  <a:solidFill>
                    <a:srgbClr val="000000"/>
                  </a:solidFill>
                  <a:latin typeface="Alatsi"/>
                  <a:ea typeface="Alatsi"/>
                  <a:cs typeface="Alatsi"/>
                  <a:sym typeface="Alatsi"/>
                </a:rPr>
                <a:t>Preprocessing the images into particular resolution and grey scale </a:t>
              </a:r>
            </a:p>
            <a:p>
              <a:pPr algn="l">
                <a:lnSpc>
                  <a:spcPts val="4193"/>
                </a:lnSpc>
              </a:pPr>
              <a:r>
                <a:rPr lang="en-US" sz="2995">
                  <a:solidFill>
                    <a:srgbClr val="000000"/>
                  </a:solidFill>
                  <a:latin typeface="Alatsi"/>
                  <a:ea typeface="Alatsi"/>
                  <a:cs typeface="Alatsi"/>
                  <a:sym typeface="Alatsi"/>
                </a:rPr>
                <a:t>which further will be use full for training the model. </a:t>
              </a:r>
            </a:p>
          </p:txBody>
        </p:sp>
      </p:grpSp>
      <p:grpSp>
        <p:nvGrpSpPr>
          <p:cNvPr id="30" name="Group 30"/>
          <p:cNvGrpSpPr/>
          <p:nvPr/>
        </p:nvGrpSpPr>
        <p:grpSpPr>
          <a:xfrm>
            <a:off x="2160693" y="6685437"/>
            <a:ext cx="6651535" cy="2465844"/>
            <a:chOff x="0" y="0"/>
            <a:chExt cx="8868713" cy="3287792"/>
          </a:xfrm>
        </p:grpSpPr>
        <p:grpSp>
          <p:nvGrpSpPr>
            <p:cNvPr id="31" name="Group 31"/>
            <p:cNvGrpSpPr/>
            <p:nvPr/>
          </p:nvGrpSpPr>
          <p:grpSpPr>
            <a:xfrm>
              <a:off x="0" y="0"/>
              <a:ext cx="8868713" cy="3287792"/>
              <a:chOff x="0" y="0"/>
              <a:chExt cx="1751844" cy="649440"/>
            </a:xfrm>
          </p:grpSpPr>
          <p:sp>
            <p:nvSpPr>
              <p:cNvPr id="32" name="Freeform 32"/>
              <p:cNvSpPr/>
              <p:nvPr/>
            </p:nvSpPr>
            <p:spPr>
              <a:xfrm>
                <a:off x="0" y="0"/>
                <a:ext cx="1751844" cy="649440"/>
              </a:xfrm>
              <a:custGeom>
                <a:avLst/>
                <a:gdLst/>
                <a:ahLst/>
                <a:cxnLst/>
                <a:rect l="l" t="t" r="r" b="b"/>
                <a:pathLst>
                  <a:path w="1751844" h="649440">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sp>
          <p:sp>
            <p:nvSpPr>
              <p:cNvPr id="33" name="TextBox 33"/>
              <p:cNvSpPr txBox="1"/>
              <p:nvPr/>
            </p:nvSpPr>
            <p:spPr>
              <a:xfrm>
                <a:off x="0" y="-38100"/>
                <a:ext cx="1751844" cy="687540"/>
              </a:xfrm>
              <a:prstGeom prst="rect">
                <a:avLst/>
              </a:prstGeom>
            </p:spPr>
            <p:txBody>
              <a:bodyPr lIns="50800" tIns="50800" rIns="50800" bIns="50800" rtlCol="0" anchor="ctr"/>
              <a:lstStyle/>
              <a:p>
                <a:pPr algn="ctr">
                  <a:lnSpc>
                    <a:spcPts val="2659"/>
                  </a:lnSpc>
                </a:pPr>
                <a:endParaRPr/>
              </a:p>
            </p:txBody>
          </p:sp>
        </p:grpSp>
        <p:sp>
          <p:nvSpPr>
            <p:cNvPr id="34" name="TextBox 34"/>
            <p:cNvSpPr txBox="1"/>
            <p:nvPr/>
          </p:nvSpPr>
          <p:spPr>
            <a:xfrm>
              <a:off x="695604" y="133350"/>
              <a:ext cx="7735510" cy="2781465"/>
            </a:xfrm>
            <a:prstGeom prst="rect">
              <a:avLst/>
            </a:prstGeom>
          </p:spPr>
          <p:txBody>
            <a:bodyPr lIns="0" tIns="0" rIns="0" bIns="0" rtlCol="0" anchor="t">
              <a:spAutoFit/>
            </a:bodyPr>
            <a:lstStyle/>
            <a:p>
              <a:pPr algn="l">
                <a:lnSpc>
                  <a:spcPts val="4193"/>
                </a:lnSpc>
              </a:pPr>
              <a:r>
                <a:rPr lang="en-US" sz="2995">
                  <a:solidFill>
                    <a:srgbClr val="000000"/>
                  </a:solidFill>
                  <a:latin typeface="Alatsi"/>
                  <a:ea typeface="Alatsi"/>
                  <a:cs typeface="Alatsi"/>
                  <a:sym typeface="Alatsi"/>
                </a:rPr>
                <a:t>Analyzing the Overall parking occupancy of vehicles from parking area and to create a data visualization report</a:t>
              </a:r>
            </a:p>
          </p:txBody>
        </p:sp>
      </p:grpSp>
      <p:sp>
        <p:nvSpPr>
          <p:cNvPr id="35" name="TextBox 35"/>
          <p:cNvSpPr txBox="1"/>
          <p:nvPr/>
        </p:nvSpPr>
        <p:spPr>
          <a:xfrm>
            <a:off x="1827282" y="6014604"/>
            <a:ext cx="4182217" cy="670833"/>
          </a:xfrm>
          <a:prstGeom prst="rect">
            <a:avLst/>
          </a:prstGeom>
        </p:spPr>
        <p:txBody>
          <a:bodyPr lIns="0" tIns="0" rIns="0" bIns="0" rtlCol="0" anchor="t">
            <a:spAutoFit/>
          </a:bodyPr>
          <a:lstStyle/>
          <a:p>
            <a:pPr algn="l">
              <a:lnSpc>
                <a:spcPts val="5487"/>
              </a:lnSpc>
            </a:pPr>
            <a:r>
              <a:rPr lang="en-US" sz="3919">
                <a:solidFill>
                  <a:srgbClr val="000000"/>
                </a:solidFill>
                <a:latin typeface="Alatsi"/>
                <a:ea typeface="Alatsi"/>
                <a:cs typeface="Alatsi"/>
                <a:sym typeface="Alatsi"/>
              </a:rPr>
              <a:t>Third Step</a:t>
            </a:r>
          </a:p>
        </p:txBody>
      </p:sp>
      <p:sp>
        <p:nvSpPr>
          <p:cNvPr id="36" name="TextBox 36"/>
          <p:cNvSpPr txBox="1"/>
          <p:nvPr/>
        </p:nvSpPr>
        <p:spPr>
          <a:xfrm>
            <a:off x="1827282" y="2620338"/>
            <a:ext cx="4182217" cy="670833"/>
          </a:xfrm>
          <a:prstGeom prst="rect">
            <a:avLst/>
          </a:prstGeom>
        </p:spPr>
        <p:txBody>
          <a:bodyPr lIns="0" tIns="0" rIns="0" bIns="0" rtlCol="0" anchor="t">
            <a:spAutoFit/>
          </a:bodyPr>
          <a:lstStyle/>
          <a:p>
            <a:pPr algn="l">
              <a:lnSpc>
                <a:spcPts val="5487"/>
              </a:lnSpc>
            </a:pPr>
            <a:r>
              <a:rPr lang="en-US" sz="3919">
                <a:solidFill>
                  <a:srgbClr val="000000"/>
                </a:solidFill>
                <a:latin typeface="Alatsi"/>
                <a:ea typeface="Alatsi"/>
                <a:cs typeface="Alatsi"/>
                <a:sym typeface="Alatsi"/>
              </a:rPr>
              <a:t>First Step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674688"/>
            <a:ext cx="16230600"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TECHNOLOGIES USED</a:t>
            </a:r>
          </a:p>
        </p:txBody>
      </p:sp>
      <p:grpSp>
        <p:nvGrpSpPr>
          <p:cNvPr id="3" name="Group 3"/>
          <p:cNvGrpSpPr/>
          <p:nvPr/>
        </p:nvGrpSpPr>
        <p:grpSpPr>
          <a:xfrm>
            <a:off x="627362" y="0"/>
            <a:ext cx="937061" cy="10287000"/>
            <a:chOff x="0" y="0"/>
            <a:chExt cx="246798" cy="2709333"/>
          </a:xfrm>
        </p:grpSpPr>
        <p:sp>
          <p:nvSpPr>
            <p:cNvPr id="4" name="Freeform 4"/>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5" name="TextBox 5"/>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rot="-5400000">
            <a:off x="-2373736" y="4911090"/>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Gitam University | 2024</a:t>
            </a:r>
          </a:p>
        </p:txBody>
      </p:sp>
      <p:sp>
        <p:nvSpPr>
          <p:cNvPr id="7" name="AutoShape 7"/>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sp>
      <p:sp>
        <p:nvSpPr>
          <p:cNvPr id="8" name="AutoShape 8"/>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sp>
      <p:grpSp>
        <p:nvGrpSpPr>
          <p:cNvPr id="9" name="Group 9"/>
          <p:cNvGrpSpPr/>
          <p:nvPr/>
        </p:nvGrpSpPr>
        <p:grpSpPr>
          <a:xfrm>
            <a:off x="15859155" y="0"/>
            <a:ext cx="1562612" cy="1673225"/>
            <a:chOff x="0" y="0"/>
            <a:chExt cx="2083482" cy="2230967"/>
          </a:xfrm>
        </p:grpSpPr>
        <p:grpSp>
          <p:nvGrpSpPr>
            <p:cNvPr id="10" name="Group 10"/>
            <p:cNvGrpSpPr/>
            <p:nvPr/>
          </p:nvGrpSpPr>
          <p:grpSpPr>
            <a:xfrm>
              <a:off x="75599" y="0"/>
              <a:ext cx="1932284" cy="2230967"/>
              <a:chOff x="0" y="0"/>
              <a:chExt cx="703982" cy="812800"/>
            </a:xfrm>
          </p:grpSpPr>
          <p:sp>
            <p:nvSpPr>
              <p:cNvPr id="11" name="Freeform 1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2" name="TextBox 1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ea typeface="Open Sans Bold"/>
                  <a:cs typeface="Open Sans Bold"/>
                  <a:sym typeface="Open Sans Bold"/>
                </a:rPr>
                <a:t>5</a:t>
              </a:r>
            </a:p>
          </p:txBody>
        </p:sp>
      </p:grpSp>
      <p:sp>
        <p:nvSpPr>
          <p:cNvPr id="14" name="Freeform 14"/>
          <p:cNvSpPr/>
          <p:nvPr/>
        </p:nvSpPr>
        <p:spPr>
          <a:xfrm>
            <a:off x="969754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TextBox 16"/>
          <p:cNvSpPr txBox="1"/>
          <p:nvPr/>
        </p:nvSpPr>
        <p:spPr>
          <a:xfrm>
            <a:off x="2450706" y="3136944"/>
            <a:ext cx="14971061" cy="4573270"/>
          </a:xfrm>
          <a:prstGeom prst="rect">
            <a:avLst/>
          </a:prstGeom>
        </p:spPr>
        <p:txBody>
          <a:bodyPr lIns="0" tIns="0" rIns="0" bIns="0" rtlCol="0" anchor="t">
            <a:spAutoFit/>
          </a:bodyPr>
          <a:lstStyle/>
          <a:p>
            <a:pPr algn="l">
              <a:lnSpc>
                <a:spcPts val="5179"/>
              </a:lnSpc>
            </a:pPr>
            <a:r>
              <a:rPr lang="en-US" sz="3699">
                <a:solidFill>
                  <a:srgbClr val="000000"/>
                </a:solidFill>
                <a:latin typeface="Alatsi"/>
                <a:ea typeface="Alatsi"/>
                <a:cs typeface="Alatsi"/>
                <a:sym typeface="Alatsi"/>
              </a:rPr>
              <a:t>Programming Language: </a:t>
            </a:r>
          </a:p>
          <a:p>
            <a:pPr algn="l">
              <a:lnSpc>
                <a:spcPts val="5179"/>
              </a:lnSpc>
            </a:pPr>
            <a:r>
              <a:rPr lang="en-US" sz="3699">
                <a:solidFill>
                  <a:srgbClr val="000000"/>
                </a:solidFill>
                <a:latin typeface="Alatsi"/>
                <a:ea typeface="Alatsi"/>
                <a:cs typeface="Alatsi"/>
                <a:sym typeface="Alatsi"/>
              </a:rPr>
              <a:t>                                                       Python</a:t>
            </a:r>
          </a:p>
          <a:p>
            <a:pPr algn="l">
              <a:lnSpc>
                <a:spcPts val="5179"/>
              </a:lnSpc>
            </a:pPr>
            <a:r>
              <a:rPr lang="en-US" sz="3699">
                <a:solidFill>
                  <a:srgbClr val="000000"/>
                </a:solidFill>
                <a:latin typeface="Alatsi"/>
                <a:ea typeface="Alatsi"/>
                <a:cs typeface="Alatsi"/>
                <a:sym typeface="Alatsi"/>
              </a:rPr>
              <a:t>Technologies: </a:t>
            </a:r>
          </a:p>
          <a:p>
            <a:pPr algn="l">
              <a:lnSpc>
                <a:spcPts val="5179"/>
              </a:lnSpc>
            </a:pPr>
            <a:r>
              <a:rPr lang="en-US" sz="3699">
                <a:solidFill>
                  <a:srgbClr val="000000"/>
                </a:solidFill>
                <a:latin typeface="Alatsi"/>
                <a:ea typeface="Alatsi"/>
                <a:cs typeface="Alatsi"/>
                <a:sym typeface="Alatsi"/>
              </a:rPr>
              <a:t>                                 Tesseract ORC, Microsoft Build Tools, Robo flow</a:t>
            </a:r>
          </a:p>
          <a:p>
            <a:pPr algn="l">
              <a:lnSpc>
                <a:spcPts val="5179"/>
              </a:lnSpc>
            </a:pPr>
            <a:r>
              <a:rPr lang="en-US" sz="3699">
                <a:solidFill>
                  <a:srgbClr val="000000"/>
                </a:solidFill>
                <a:latin typeface="Alatsi"/>
                <a:ea typeface="Alatsi"/>
                <a:cs typeface="Alatsi"/>
                <a:sym typeface="Alatsi"/>
              </a:rPr>
              <a:t>Tools/Modules: </a:t>
            </a:r>
          </a:p>
          <a:p>
            <a:pPr algn="l">
              <a:lnSpc>
                <a:spcPts val="5179"/>
              </a:lnSpc>
            </a:pPr>
            <a:r>
              <a:rPr lang="en-US" sz="3699">
                <a:solidFill>
                  <a:srgbClr val="000000"/>
                </a:solidFill>
                <a:latin typeface="Alatsi"/>
                <a:ea typeface="Alatsi"/>
                <a:cs typeface="Alatsi"/>
                <a:sym typeface="Alatsi"/>
              </a:rPr>
              <a:t>                                 Open CV, NumPy, glob, Pytesseract, YOLO V8, PyTorch,                                             </a:t>
            </a:r>
          </a:p>
          <a:p>
            <a:pPr algn="l">
              <a:lnSpc>
                <a:spcPts val="5179"/>
              </a:lnSpc>
              <a:spcBef>
                <a:spcPct val="0"/>
              </a:spcBef>
            </a:pPr>
            <a:r>
              <a:rPr lang="en-US" sz="3699">
                <a:solidFill>
                  <a:srgbClr val="000000"/>
                </a:solidFill>
                <a:latin typeface="Alatsi"/>
                <a:ea typeface="Alatsi"/>
                <a:cs typeface="Alatsi"/>
                <a:sym typeface="Alatsi"/>
              </a:rPr>
              <a:t>Tensor Flow, Pandas, matplotlib, seaborn, ultralytics, cvzone, datetime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409861" y="1253921"/>
            <a:ext cx="16230600" cy="1410969"/>
          </a:xfrm>
          <a:prstGeom prst="rect">
            <a:avLst/>
          </a:prstGeom>
        </p:spPr>
        <p:txBody>
          <a:bodyPr lIns="0" tIns="0" rIns="0" bIns="0" rtlCol="0" anchor="t">
            <a:spAutoFit/>
          </a:bodyPr>
          <a:lstStyle/>
          <a:p>
            <a:pPr algn="ctr">
              <a:lnSpc>
                <a:spcPts val="11480"/>
              </a:lnSpc>
            </a:pPr>
            <a:r>
              <a:rPr lang="en-US" sz="8200">
                <a:solidFill>
                  <a:srgbClr val="000000"/>
                </a:solidFill>
                <a:latin typeface="Alatsi"/>
                <a:ea typeface="Alatsi"/>
                <a:cs typeface="Alatsi"/>
                <a:sym typeface="Alatsi"/>
              </a:rPr>
              <a:t>TEAM MEMBERS AND CONTRIBUTION</a:t>
            </a:r>
          </a:p>
        </p:txBody>
      </p:sp>
      <p:sp>
        <p:nvSpPr>
          <p:cNvPr id="3" name="TextBox 3"/>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Gitam University | 2024</a:t>
            </a:r>
          </a:p>
        </p:txBody>
      </p:sp>
      <p:sp>
        <p:nvSpPr>
          <p:cNvPr id="4" name="TextBox 4"/>
          <p:cNvSpPr txBox="1"/>
          <p:nvPr/>
        </p:nvSpPr>
        <p:spPr>
          <a:xfrm>
            <a:off x="1028700" y="2969690"/>
            <a:ext cx="7530658" cy="795020"/>
          </a:xfrm>
          <a:prstGeom prst="rect">
            <a:avLst/>
          </a:prstGeom>
        </p:spPr>
        <p:txBody>
          <a:bodyPr lIns="0" tIns="0" rIns="0" bIns="0" rtlCol="0" anchor="t">
            <a:spAutoFit/>
          </a:bodyPr>
          <a:lstStyle/>
          <a:p>
            <a:pPr algn="l">
              <a:lnSpc>
                <a:spcPts val="6580"/>
              </a:lnSpc>
            </a:pPr>
            <a:r>
              <a:rPr lang="en-US" sz="4700">
                <a:solidFill>
                  <a:srgbClr val="000000"/>
                </a:solidFill>
                <a:latin typeface="Alatsi"/>
                <a:ea typeface="Alatsi"/>
                <a:cs typeface="Alatsi"/>
                <a:sym typeface="Alatsi"/>
              </a:rPr>
              <a:t>Team Name - Team Fusion</a:t>
            </a:r>
          </a:p>
        </p:txBody>
      </p:sp>
      <p:sp>
        <p:nvSpPr>
          <p:cNvPr id="5" name="TextBox 5"/>
          <p:cNvSpPr txBox="1"/>
          <p:nvPr/>
        </p:nvSpPr>
        <p:spPr>
          <a:xfrm>
            <a:off x="1011814" y="4188193"/>
            <a:ext cx="14847341" cy="3212181"/>
          </a:xfrm>
          <a:prstGeom prst="rect">
            <a:avLst/>
          </a:prstGeom>
        </p:spPr>
        <p:txBody>
          <a:bodyPr lIns="0" tIns="0" rIns="0" bIns="0" rtlCol="0" anchor="t">
            <a:spAutoFit/>
          </a:bodyPr>
          <a:lstStyle/>
          <a:p>
            <a:pPr algn="l">
              <a:lnSpc>
                <a:spcPts val="5125"/>
              </a:lnSpc>
            </a:pPr>
            <a:r>
              <a:rPr lang="en-US" sz="3661" dirty="0">
                <a:solidFill>
                  <a:srgbClr val="000000"/>
                </a:solidFill>
                <a:latin typeface="Alatsi"/>
                <a:ea typeface="Alatsi"/>
                <a:cs typeface="Alatsi"/>
                <a:sym typeface="Alatsi"/>
              </a:rPr>
              <a:t>Members and Contribution: </a:t>
            </a:r>
          </a:p>
          <a:p>
            <a:pPr marL="790445" lvl="1" indent="-395222" algn="l">
              <a:lnSpc>
                <a:spcPts val="5125"/>
              </a:lnSpc>
              <a:buAutoNum type="arabicPeriod"/>
            </a:pPr>
            <a:r>
              <a:rPr lang="en-US" sz="3661" dirty="0">
                <a:solidFill>
                  <a:srgbClr val="000000"/>
                </a:solidFill>
                <a:latin typeface="Alatsi"/>
                <a:ea typeface="Alatsi"/>
                <a:cs typeface="Alatsi"/>
                <a:sym typeface="Alatsi"/>
              </a:rPr>
              <a:t>P. Lakshmi Vignesh - Preprocessing, Analysis of Rubrics, Data Visualization, Outcomes</a:t>
            </a:r>
          </a:p>
          <a:p>
            <a:pPr marL="790445" lvl="1" indent="-395222" algn="l">
              <a:lnSpc>
                <a:spcPts val="5125"/>
              </a:lnSpc>
              <a:buAutoNum type="arabicPeriod"/>
            </a:pPr>
            <a:r>
              <a:rPr lang="en-US" sz="3661" dirty="0">
                <a:solidFill>
                  <a:srgbClr val="000000"/>
                </a:solidFill>
                <a:latin typeface="Alatsi"/>
                <a:ea typeface="Alatsi"/>
                <a:cs typeface="Alatsi"/>
                <a:sym typeface="Alatsi"/>
              </a:rPr>
              <a:t>Moda Sri Ranga Manjula - Data Set labeling, AI model training and testing, Data Integration </a:t>
            </a:r>
          </a:p>
        </p:txBody>
      </p:sp>
      <p:sp>
        <p:nvSpPr>
          <p:cNvPr id="6" name="Freeform 6"/>
          <p:cNvSpPr/>
          <p:nvPr/>
        </p:nvSpPr>
        <p:spPr>
          <a:xfrm>
            <a:off x="13764167" y="582762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AutoShape 7"/>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8" name="AutoShape 8"/>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9" name="Group 9"/>
          <p:cNvGrpSpPr/>
          <p:nvPr/>
        </p:nvGrpSpPr>
        <p:grpSpPr>
          <a:xfrm>
            <a:off x="15859155" y="0"/>
            <a:ext cx="1562612" cy="1673225"/>
            <a:chOff x="0" y="0"/>
            <a:chExt cx="2083482" cy="2230967"/>
          </a:xfrm>
        </p:grpSpPr>
        <p:grpSp>
          <p:nvGrpSpPr>
            <p:cNvPr id="10" name="Group 10"/>
            <p:cNvGrpSpPr/>
            <p:nvPr/>
          </p:nvGrpSpPr>
          <p:grpSpPr>
            <a:xfrm>
              <a:off x="75599" y="0"/>
              <a:ext cx="1932284" cy="2230967"/>
              <a:chOff x="0" y="0"/>
              <a:chExt cx="703982" cy="812800"/>
            </a:xfrm>
          </p:grpSpPr>
          <p:sp>
            <p:nvSpPr>
              <p:cNvPr id="11" name="Freeform 1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2" name="TextBox 1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ea typeface="Open Sans Bold"/>
                  <a:cs typeface="Open Sans Bold"/>
                  <a:sym typeface="Open Sans Bold"/>
                </a:rPr>
                <a:t>6</a:t>
              </a:r>
            </a:p>
          </p:txBody>
        </p:sp>
      </p:grpSp>
      <p:sp>
        <p:nvSpPr>
          <p:cNvPr id="14" name="Freeform 14"/>
          <p:cNvSpPr/>
          <p:nvPr/>
        </p:nvSpPr>
        <p:spPr>
          <a:xfrm>
            <a:off x="-2628900" y="-144908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a:solidFill>
                  <a:srgbClr val="000000"/>
                </a:solidFill>
                <a:latin typeface="Alatsi"/>
                <a:ea typeface="Alatsi"/>
                <a:cs typeface="Alatsi"/>
                <a:sym typeface="Alatsi"/>
              </a:rPr>
              <a:t>Gitam University | 2024</a:t>
            </a:r>
          </a:p>
        </p:txBody>
      </p:sp>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5" name="Freeform 5"/>
          <p:cNvSpPr/>
          <p:nvPr/>
        </p:nvSpPr>
        <p:spPr>
          <a:xfrm>
            <a:off x="12982861" y="594556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a:grpSpLocks noChangeAspect="1"/>
          </p:cNvGrpSpPr>
          <p:nvPr/>
        </p:nvGrpSpPr>
        <p:grpSpPr>
          <a:xfrm>
            <a:off x="12012909" y="2797221"/>
            <a:ext cx="5246391" cy="5246370"/>
            <a:chOff x="0" y="0"/>
            <a:chExt cx="6350025" cy="6350000"/>
          </a:xfrm>
        </p:grpSpPr>
        <p:sp>
          <p:nvSpPr>
            <p:cNvPr id="7" name="Freeform 7"/>
            <p:cNvSpPr/>
            <p:nvPr/>
          </p:nvSpPr>
          <p:spPr>
            <a:xfrm>
              <a:off x="0" y="0"/>
              <a:ext cx="6350026" cy="6350000"/>
            </a:xfrm>
            <a:custGeom>
              <a:avLst/>
              <a:gdLst/>
              <a:ahLst/>
              <a:cxnLst/>
              <a:rect l="l" t="t" r="r" b="b"/>
              <a:pathLst>
                <a:path w="6350026" h="6350000">
                  <a:moveTo>
                    <a:pt x="0" y="0"/>
                  </a:moveTo>
                  <a:lnTo>
                    <a:pt x="6350026" y="0"/>
                  </a:lnTo>
                  <a:lnTo>
                    <a:pt x="6350026" y="6350000"/>
                  </a:lnTo>
                  <a:lnTo>
                    <a:pt x="0" y="6350000"/>
                  </a:lnTo>
                  <a:close/>
                </a:path>
              </a:pathLst>
            </a:custGeom>
            <a:blipFill>
              <a:blip r:embed="rId4"/>
              <a:stretch>
                <a:fillRect l="-25046" r="-25046"/>
              </a:stretch>
            </a:blipFill>
          </p:spPr>
        </p:sp>
      </p:gr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ea typeface="Open Sans Bold"/>
                  <a:cs typeface="Open Sans Bold"/>
                  <a:sym typeface="Open Sans Bold"/>
                </a:rPr>
                <a:t>7</a:t>
              </a:r>
            </a:p>
          </p:txBody>
        </p:sp>
      </p:grpSp>
      <p:sp>
        <p:nvSpPr>
          <p:cNvPr id="13" name="TextBox 13"/>
          <p:cNvSpPr txBox="1"/>
          <p:nvPr/>
        </p:nvSpPr>
        <p:spPr>
          <a:xfrm>
            <a:off x="3679044" y="866775"/>
            <a:ext cx="10929913"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CONCLUSION</a:t>
            </a:r>
          </a:p>
        </p:txBody>
      </p:sp>
      <p:sp>
        <p:nvSpPr>
          <p:cNvPr id="14" name="TextBox 14"/>
          <p:cNvSpPr txBox="1"/>
          <p:nvPr/>
        </p:nvSpPr>
        <p:spPr>
          <a:xfrm>
            <a:off x="648275" y="2711496"/>
            <a:ext cx="10793714" cy="5247911"/>
          </a:xfrm>
          <a:prstGeom prst="rect">
            <a:avLst/>
          </a:prstGeom>
        </p:spPr>
        <p:txBody>
          <a:bodyPr lIns="0" tIns="0" rIns="0" bIns="0" rtlCol="0" anchor="t">
            <a:spAutoFit/>
          </a:bodyPr>
          <a:lstStyle/>
          <a:p>
            <a:pPr algn="l">
              <a:lnSpc>
                <a:spcPts val="5852"/>
              </a:lnSpc>
            </a:pPr>
            <a:r>
              <a:rPr lang="en-US" sz="4180" dirty="0">
                <a:solidFill>
                  <a:srgbClr val="000000"/>
                </a:solidFill>
                <a:latin typeface="Alatsi"/>
                <a:ea typeface="Alatsi"/>
                <a:cs typeface="Alatsi"/>
                <a:sym typeface="Alatsi"/>
              </a:rPr>
              <a:t>Project was successfully completed with more than 90% of accuracy in vehicle matching and vehicle moment analysis. we gained immense amount of knowledge in AI and Machine learning with this project. We look forward to participate in much more programs like this.                      </a:t>
            </a:r>
          </a:p>
          <a:p>
            <a:pPr algn="l">
              <a:lnSpc>
                <a:spcPts val="5852"/>
              </a:lnSpc>
            </a:pPr>
            <a:r>
              <a:rPr lang="en-US" sz="4180" dirty="0">
                <a:solidFill>
                  <a:srgbClr val="000000"/>
                </a:solidFill>
                <a:latin typeface="Alatsi"/>
                <a:ea typeface="Alatsi"/>
                <a:cs typeface="Alatsi"/>
                <a:sym typeface="Alatsi"/>
              </a:rPr>
              <a:t>                                    </a:t>
            </a:r>
          </a:p>
        </p:txBody>
      </p:sp>
      <p:sp>
        <p:nvSpPr>
          <p:cNvPr id="15" name="Freeform 15"/>
          <p:cNvSpPr/>
          <p:nvPr/>
        </p:nvSpPr>
        <p:spPr>
          <a:xfrm>
            <a:off x="-3009325"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4554977" y="3748035"/>
            <a:ext cx="11627497" cy="2514704"/>
          </a:xfrm>
          <a:prstGeom prst="rect">
            <a:avLst/>
          </a:prstGeom>
        </p:spPr>
        <p:txBody>
          <a:bodyPr lIns="0" tIns="0" rIns="0" bIns="0" rtlCol="0" anchor="t">
            <a:spAutoFit/>
          </a:bodyPr>
          <a:lstStyle/>
          <a:p>
            <a:pPr algn="ctr">
              <a:lnSpc>
                <a:spcPts val="20573"/>
              </a:lnSpc>
            </a:pPr>
            <a:r>
              <a:rPr lang="en-US" sz="14695" dirty="0">
                <a:solidFill>
                  <a:srgbClr val="000000"/>
                </a:solidFill>
                <a:latin typeface="Alatsi"/>
                <a:ea typeface="Alatsi"/>
                <a:cs typeface="Alatsi"/>
                <a:sym typeface="Alatsi"/>
              </a:rPr>
              <a:t>THANK YOU</a:t>
            </a:r>
          </a:p>
        </p:txBody>
      </p:sp>
      <p:sp>
        <p:nvSpPr>
          <p:cNvPr id="3" name="TextBox 3"/>
          <p:cNvSpPr txBox="1"/>
          <p:nvPr/>
        </p:nvSpPr>
        <p:spPr>
          <a:xfrm>
            <a:off x="5033857" y="6762653"/>
            <a:ext cx="10669737" cy="1440202"/>
          </a:xfrm>
          <a:prstGeom prst="rect">
            <a:avLst/>
          </a:prstGeom>
        </p:spPr>
        <p:txBody>
          <a:bodyPr lIns="0" tIns="0" rIns="0" bIns="0" rtlCol="0" anchor="t">
            <a:spAutoFit/>
          </a:bodyPr>
          <a:lstStyle/>
          <a:p>
            <a:pPr algn="ctr">
              <a:lnSpc>
                <a:spcPts val="5763"/>
              </a:lnSpc>
            </a:pPr>
            <a:r>
              <a:rPr lang="en-US" sz="4116" dirty="0">
                <a:solidFill>
                  <a:srgbClr val="000000"/>
                </a:solidFill>
                <a:latin typeface="Alatsi"/>
                <a:ea typeface="Alatsi"/>
                <a:cs typeface="Alatsi"/>
                <a:sym typeface="Alatsi"/>
              </a:rPr>
              <a:t>Presented By : Team Fusion</a:t>
            </a:r>
          </a:p>
          <a:p>
            <a:pPr algn="ctr">
              <a:lnSpc>
                <a:spcPts val="5763"/>
              </a:lnSpc>
            </a:pPr>
            <a:endParaRPr lang="en-US" sz="4116" dirty="0">
              <a:solidFill>
                <a:srgbClr val="000000"/>
              </a:solidFill>
              <a:latin typeface="Alatsi"/>
              <a:ea typeface="Alatsi"/>
              <a:cs typeface="Alatsi"/>
              <a:sym typeface="Alatsi"/>
            </a:endParaRPr>
          </a:p>
        </p:txBody>
      </p:sp>
      <p:sp>
        <p:nvSpPr>
          <p:cNvPr id="4" name="TextBox 4"/>
          <p:cNvSpPr txBox="1"/>
          <p:nvPr/>
        </p:nvSpPr>
        <p:spPr>
          <a:xfrm>
            <a:off x="6927671" y="1846941"/>
            <a:ext cx="6882108" cy="533299"/>
          </a:xfrm>
          <a:prstGeom prst="rect">
            <a:avLst/>
          </a:prstGeom>
        </p:spPr>
        <p:txBody>
          <a:bodyPr lIns="0" tIns="0" rIns="0" bIns="0" rtlCol="0" anchor="t">
            <a:spAutoFit/>
          </a:bodyPr>
          <a:lstStyle/>
          <a:p>
            <a:pPr algn="ctr">
              <a:lnSpc>
                <a:spcPts val="4376"/>
              </a:lnSpc>
            </a:pPr>
            <a:r>
              <a:rPr lang="en-US" sz="3126" dirty="0" err="1">
                <a:solidFill>
                  <a:srgbClr val="000000"/>
                </a:solidFill>
                <a:latin typeface="Alatsi"/>
                <a:ea typeface="Alatsi"/>
                <a:cs typeface="Alatsi"/>
                <a:sym typeface="Alatsi"/>
              </a:rPr>
              <a:t>Gitam</a:t>
            </a:r>
            <a:r>
              <a:rPr lang="en-US" sz="3126" dirty="0">
                <a:solidFill>
                  <a:srgbClr val="000000"/>
                </a:solidFill>
                <a:latin typeface="Alatsi"/>
                <a:ea typeface="Alatsi"/>
                <a:cs typeface="Alatsi"/>
                <a:sym typeface="Alatsi"/>
              </a:rPr>
              <a:t> University | 2024</a:t>
            </a:r>
          </a:p>
        </p:txBody>
      </p:sp>
      <p:grpSp>
        <p:nvGrpSpPr>
          <p:cNvPr id="5" name="Group 5"/>
          <p:cNvGrpSpPr/>
          <p:nvPr/>
        </p:nvGrpSpPr>
        <p:grpSpPr>
          <a:xfrm>
            <a:off x="-31071" y="0"/>
            <a:ext cx="4239083" cy="10287000"/>
            <a:chOff x="0" y="0"/>
            <a:chExt cx="5652111" cy="13716000"/>
          </a:xfrm>
        </p:grpSpPr>
        <p:grpSp>
          <p:nvGrpSpPr>
            <p:cNvPr id="6" name="Group 6"/>
            <p:cNvGrpSpPr/>
            <p:nvPr/>
          </p:nvGrpSpPr>
          <p:grpSpPr>
            <a:xfrm>
              <a:off x="2826056"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413028"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0" y="0"/>
              <a:ext cx="2826056" cy="13716000"/>
              <a:chOff x="0" y="0"/>
              <a:chExt cx="558233" cy="2709333"/>
            </a:xfrm>
          </p:grpSpPr>
          <p:sp>
            <p:nvSpPr>
              <p:cNvPr id="13" name="Freeform 13"/>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4" name="TextBox 14"/>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5" name="Freeform 15"/>
          <p:cNvSpPr/>
          <p:nvPr/>
        </p:nvSpPr>
        <p:spPr>
          <a:xfrm>
            <a:off x="12412831" y="802621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11413653" y="-573693"/>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540</Words>
  <Application>Microsoft Office PowerPoint</Application>
  <PresentationFormat>Custom</PresentationFormat>
  <Paragraphs>62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Open Sans Bold</vt:lpstr>
      <vt:lpstr>Alatsi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Pastel Minimalist Thesis Defense Presentation</dc:title>
  <dc:creator>lucky royal</dc:creator>
  <cp:lastModifiedBy>lucky royal</cp:lastModifiedBy>
  <cp:revision>2</cp:revision>
  <dcterms:created xsi:type="dcterms:W3CDTF">2006-08-16T00:00:00Z</dcterms:created>
  <dcterms:modified xsi:type="dcterms:W3CDTF">2024-07-08T06:46:00Z</dcterms:modified>
  <dc:identifier>DAGKVYGaXEk</dc:identifier>
</cp:coreProperties>
</file>