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1" r:id="rId3"/>
    <p:sldId id="257" r:id="rId4"/>
    <p:sldId id="258" r:id="rId5"/>
    <p:sldId id="266" r:id="rId6"/>
    <p:sldId id="260" r:id="rId7"/>
    <p:sldId id="261" r:id="rId8"/>
    <p:sldId id="292" r:id="rId9"/>
    <p:sldId id="262" r:id="rId10"/>
    <p:sldId id="263" r:id="rId11"/>
    <p:sldId id="264" r:id="rId12"/>
    <p:sldId id="293" r:id="rId13"/>
    <p:sldId id="294" r:id="rId14"/>
    <p:sldId id="295" r:id="rId15"/>
    <p:sldId id="265" r:id="rId16"/>
    <p:sldId id="276" r:id="rId17"/>
    <p:sldId id="270" r:id="rId18"/>
    <p:sldId id="268" r:id="rId19"/>
    <p:sldId id="277" r:id="rId20"/>
    <p:sldId id="269" r:id="rId21"/>
    <p:sldId id="274" r:id="rId22"/>
    <p:sldId id="298" r:id="rId23"/>
    <p:sldId id="299" r:id="rId24"/>
    <p:sldId id="300" r:id="rId25"/>
    <p:sldId id="302" r:id="rId26"/>
    <p:sldId id="303" r:id="rId27"/>
    <p:sldId id="275" r:id="rId28"/>
    <p:sldId id="278" r:id="rId29"/>
    <p:sldId id="281" r:id="rId30"/>
    <p:sldId id="267" r:id="rId31"/>
    <p:sldId id="273" r:id="rId32"/>
    <p:sldId id="304" r:id="rId33"/>
    <p:sldId id="272" r:id="rId34"/>
    <p:sldId id="271" r:id="rId35"/>
    <p:sldId id="309" r:id="rId36"/>
    <p:sldId id="287" r:id="rId37"/>
    <p:sldId id="288" r:id="rId38"/>
    <p:sldId id="282" r:id="rId39"/>
    <p:sldId id="307" r:id="rId40"/>
    <p:sldId id="308" r:id="rId41"/>
    <p:sldId id="283" r:id="rId42"/>
    <p:sldId id="284" r:id="rId43"/>
    <p:sldId id="285" r:id="rId44"/>
    <p:sldId id="286" r:id="rId45"/>
    <p:sldId id="310" r:id="rId46"/>
    <p:sldId id="314" r:id="rId47"/>
    <p:sldId id="311" r:id="rId48"/>
    <p:sldId id="312" r:id="rId49"/>
    <p:sldId id="313" r:id="rId50"/>
    <p:sldId id="296" r:id="rId51"/>
    <p:sldId id="301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val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2X3 + 12X + 20</c:v>
                </c:pt>
              </c:strCache>
            </c:strRef>
          </c:tx>
          <c:marker>
            <c:symbol val="none"/>
          </c:marker>
          <c:val>
            <c:numRef>
              <c:f>Sheet1!$B$2:$B$37</c:f>
              <c:numCache>
                <c:formatCode>General</c:formatCode>
                <c:ptCount val="36"/>
                <c:pt idx="0">
                  <c:v>34</c:v>
                </c:pt>
                <c:pt idx="1">
                  <c:v>60</c:v>
                </c:pt>
                <c:pt idx="2">
                  <c:v>110</c:v>
                </c:pt>
                <c:pt idx="3">
                  <c:v>196</c:v>
                </c:pt>
                <c:pt idx="4">
                  <c:v>330</c:v>
                </c:pt>
                <c:pt idx="5">
                  <c:v>524</c:v>
                </c:pt>
                <c:pt idx="6">
                  <c:v>790</c:v>
                </c:pt>
                <c:pt idx="7">
                  <c:v>1140</c:v>
                </c:pt>
                <c:pt idx="8">
                  <c:v>1586</c:v>
                </c:pt>
                <c:pt idx="9">
                  <c:v>2140</c:v>
                </c:pt>
                <c:pt idx="10">
                  <c:v>2814</c:v>
                </c:pt>
                <c:pt idx="11">
                  <c:v>3620</c:v>
                </c:pt>
                <c:pt idx="12">
                  <c:v>4570</c:v>
                </c:pt>
                <c:pt idx="13">
                  <c:v>5676</c:v>
                </c:pt>
                <c:pt idx="14">
                  <c:v>6950</c:v>
                </c:pt>
                <c:pt idx="15">
                  <c:v>8404</c:v>
                </c:pt>
                <c:pt idx="16">
                  <c:v>10050</c:v>
                </c:pt>
                <c:pt idx="17">
                  <c:v>11900</c:v>
                </c:pt>
                <c:pt idx="18">
                  <c:v>13966</c:v>
                </c:pt>
                <c:pt idx="19">
                  <c:v>16260</c:v>
                </c:pt>
                <c:pt idx="20">
                  <c:v>18794</c:v>
                </c:pt>
                <c:pt idx="21">
                  <c:v>21580</c:v>
                </c:pt>
                <c:pt idx="22">
                  <c:v>24630</c:v>
                </c:pt>
                <c:pt idx="23">
                  <c:v>27956</c:v>
                </c:pt>
                <c:pt idx="24">
                  <c:v>31570</c:v>
                </c:pt>
                <c:pt idx="25">
                  <c:v>35484</c:v>
                </c:pt>
                <c:pt idx="26">
                  <c:v>39710</c:v>
                </c:pt>
                <c:pt idx="27">
                  <c:v>44260</c:v>
                </c:pt>
                <c:pt idx="28">
                  <c:v>49146</c:v>
                </c:pt>
                <c:pt idx="29">
                  <c:v>54380</c:v>
                </c:pt>
                <c:pt idx="30">
                  <c:v>59974</c:v>
                </c:pt>
                <c:pt idx="31">
                  <c:v>65940</c:v>
                </c:pt>
                <c:pt idx="32">
                  <c:v>72290</c:v>
                </c:pt>
                <c:pt idx="33">
                  <c:v>79036</c:v>
                </c:pt>
                <c:pt idx="34">
                  <c:v>86190</c:v>
                </c:pt>
                <c:pt idx="35">
                  <c:v>93764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1200X + 20</c:v>
                </c:pt>
              </c:strCache>
            </c:strRef>
          </c:tx>
          <c:marker>
            <c:symbol val="none"/>
          </c:marker>
          <c:val>
            <c:numRef>
              <c:f>Sheet1!$C$2:$C$37</c:f>
              <c:numCache>
                <c:formatCode>General</c:formatCode>
                <c:ptCount val="36"/>
                <c:pt idx="0">
                  <c:v>1220</c:v>
                </c:pt>
                <c:pt idx="1">
                  <c:v>2420</c:v>
                </c:pt>
                <c:pt idx="2">
                  <c:v>3620</c:v>
                </c:pt>
                <c:pt idx="3">
                  <c:v>4820</c:v>
                </c:pt>
                <c:pt idx="4">
                  <c:v>6020</c:v>
                </c:pt>
                <c:pt idx="5">
                  <c:v>7220</c:v>
                </c:pt>
                <c:pt idx="6">
                  <c:v>8420</c:v>
                </c:pt>
                <c:pt idx="7">
                  <c:v>9620</c:v>
                </c:pt>
                <c:pt idx="8">
                  <c:v>10820</c:v>
                </c:pt>
                <c:pt idx="9">
                  <c:v>12020</c:v>
                </c:pt>
                <c:pt idx="10">
                  <c:v>13220</c:v>
                </c:pt>
                <c:pt idx="11">
                  <c:v>14420</c:v>
                </c:pt>
                <c:pt idx="12">
                  <c:v>15620</c:v>
                </c:pt>
                <c:pt idx="13">
                  <c:v>16820</c:v>
                </c:pt>
                <c:pt idx="14">
                  <c:v>18020</c:v>
                </c:pt>
                <c:pt idx="15">
                  <c:v>19220</c:v>
                </c:pt>
                <c:pt idx="16">
                  <c:v>20420</c:v>
                </c:pt>
                <c:pt idx="17">
                  <c:v>21620</c:v>
                </c:pt>
                <c:pt idx="18">
                  <c:v>22820</c:v>
                </c:pt>
                <c:pt idx="19">
                  <c:v>24020</c:v>
                </c:pt>
                <c:pt idx="20">
                  <c:v>25220</c:v>
                </c:pt>
                <c:pt idx="21">
                  <c:v>26420</c:v>
                </c:pt>
                <c:pt idx="22">
                  <c:v>27620</c:v>
                </c:pt>
                <c:pt idx="23">
                  <c:v>28820</c:v>
                </c:pt>
                <c:pt idx="24">
                  <c:v>30020</c:v>
                </c:pt>
                <c:pt idx="25">
                  <c:v>31220</c:v>
                </c:pt>
                <c:pt idx="26">
                  <c:v>32420</c:v>
                </c:pt>
                <c:pt idx="27">
                  <c:v>33620</c:v>
                </c:pt>
                <c:pt idx="28">
                  <c:v>34820</c:v>
                </c:pt>
                <c:pt idx="29">
                  <c:v>36020</c:v>
                </c:pt>
                <c:pt idx="30">
                  <c:v>37220</c:v>
                </c:pt>
                <c:pt idx="31">
                  <c:v>38420</c:v>
                </c:pt>
                <c:pt idx="32">
                  <c:v>39620</c:v>
                </c:pt>
                <c:pt idx="33">
                  <c:v>40820</c:v>
                </c:pt>
                <c:pt idx="34">
                  <c:v>42020</c:v>
                </c:pt>
                <c:pt idx="35">
                  <c:v>43220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42048"/>
        <c:axId val="44243584"/>
      </c:lineChart>
      <c:catAx>
        <c:axId val="4424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44243584"/>
        <c:crosses val="autoZero"/>
        <c:auto val="1"/>
        <c:lblAlgn val="ctr"/>
        <c:lblOffset val="100"/>
        <c:noMultiLvlLbl val="0"/>
      </c:catAx>
      <c:valAx>
        <c:axId val="44243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242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val>
            <c:numRef>
              <c:f>Sheet1!$A$2:$A$37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2X3 + 12X + 20</c:v>
                </c:pt>
              </c:strCache>
            </c:strRef>
          </c:tx>
          <c:marker>
            <c:symbol val="none"/>
          </c:marker>
          <c:val>
            <c:numRef>
              <c:f>Sheet1!$B$2:$B$37</c:f>
              <c:numCache>
                <c:formatCode>General</c:formatCode>
                <c:ptCount val="36"/>
                <c:pt idx="0">
                  <c:v>34</c:v>
                </c:pt>
                <c:pt idx="1">
                  <c:v>60</c:v>
                </c:pt>
                <c:pt idx="2">
                  <c:v>110</c:v>
                </c:pt>
                <c:pt idx="3">
                  <c:v>196</c:v>
                </c:pt>
                <c:pt idx="4">
                  <c:v>330</c:v>
                </c:pt>
                <c:pt idx="5">
                  <c:v>524</c:v>
                </c:pt>
                <c:pt idx="6">
                  <c:v>790</c:v>
                </c:pt>
                <c:pt idx="7">
                  <c:v>1140</c:v>
                </c:pt>
                <c:pt idx="8">
                  <c:v>1586</c:v>
                </c:pt>
                <c:pt idx="9">
                  <c:v>2140</c:v>
                </c:pt>
                <c:pt idx="10">
                  <c:v>2814</c:v>
                </c:pt>
                <c:pt idx="11">
                  <c:v>3620</c:v>
                </c:pt>
                <c:pt idx="12">
                  <c:v>4570</c:v>
                </c:pt>
                <c:pt idx="13">
                  <c:v>5676</c:v>
                </c:pt>
                <c:pt idx="14">
                  <c:v>6950</c:v>
                </c:pt>
                <c:pt idx="15">
                  <c:v>8404</c:v>
                </c:pt>
                <c:pt idx="16">
                  <c:v>10050</c:v>
                </c:pt>
                <c:pt idx="17">
                  <c:v>11900</c:v>
                </c:pt>
                <c:pt idx="18">
                  <c:v>13966</c:v>
                </c:pt>
                <c:pt idx="19">
                  <c:v>16260</c:v>
                </c:pt>
                <c:pt idx="20">
                  <c:v>18794</c:v>
                </c:pt>
                <c:pt idx="21">
                  <c:v>21580</c:v>
                </c:pt>
                <c:pt idx="22">
                  <c:v>24630</c:v>
                </c:pt>
                <c:pt idx="23">
                  <c:v>27956</c:v>
                </c:pt>
                <c:pt idx="24">
                  <c:v>31570</c:v>
                </c:pt>
                <c:pt idx="25">
                  <c:v>35484</c:v>
                </c:pt>
                <c:pt idx="26">
                  <c:v>39710</c:v>
                </c:pt>
                <c:pt idx="27">
                  <c:v>44260</c:v>
                </c:pt>
                <c:pt idx="28">
                  <c:v>49146</c:v>
                </c:pt>
                <c:pt idx="29">
                  <c:v>54380</c:v>
                </c:pt>
                <c:pt idx="30">
                  <c:v>59974</c:v>
                </c:pt>
                <c:pt idx="31">
                  <c:v>65940</c:v>
                </c:pt>
                <c:pt idx="32">
                  <c:v>72290</c:v>
                </c:pt>
                <c:pt idx="33">
                  <c:v>79036</c:v>
                </c:pt>
                <c:pt idx="34">
                  <c:v>86190</c:v>
                </c:pt>
                <c:pt idx="35">
                  <c:v>93764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1200X + 20</c:v>
                </c:pt>
              </c:strCache>
            </c:strRef>
          </c:tx>
          <c:marker>
            <c:symbol val="none"/>
          </c:marker>
          <c:val>
            <c:numRef>
              <c:f>Sheet1!$C$2:$C$37</c:f>
              <c:numCache>
                <c:formatCode>General</c:formatCode>
                <c:ptCount val="36"/>
                <c:pt idx="0">
                  <c:v>1220</c:v>
                </c:pt>
                <c:pt idx="1">
                  <c:v>2420</c:v>
                </c:pt>
                <c:pt idx="2">
                  <c:v>3620</c:v>
                </c:pt>
                <c:pt idx="3">
                  <c:v>4820</c:v>
                </c:pt>
                <c:pt idx="4">
                  <c:v>6020</c:v>
                </c:pt>
                <c:pt idx="5">
                  <c:v>7220</c:v>
                </c:pt>
                <c:pt idx="6">
                  <c:v>8420</c:v>
                </c:pt>
                <c:pt idx="7">
                  <c:v>9620</c:v>
                </c:pt>
                <c:pt idx="8">
                  <c:v>10820</c:v>
                </c:pt>
                <c:pt idx="9">
                  <c:v>12020</c:v>
                </c:pt>
                <c:pt idx="10">
                  <c:v>13220</c:v>
                </c:pt>
                <c:pt idx="11">
                  <c:v>14420</c:v>
                </c:pt>
                <c:pt idx="12">
                  <c:v>15620</c:v>
                </c:pt>
                <c:pt idx="13">
                  <c:v>16820</c:v>
                </c:pt>
                <c:pt idx="14">
                  <c:v>18020</c:v>
                </c:pt>
                <c:pt idx="15">
                  <c:v>19220</c:v>
                </c:pt>
                <c:pt idx="16">
                  <c:v>20420</c:v>
                </c:pt>
                <c:pt idx="17">
                  <c:v>21620</c:v>
                </c:pt>
                <c:pt idx="18">
                  <c:v>22820</c:v>
                </c:pt>
                <c:pt idx="19">
                  <c:v>24020</c:v>
                </c:pt>
                <c:pt idx="20">
                  <c:v>25220</c:v>
                </c:pt>
                <c:pt idx="21">
                  <c:v>26420</c:v>
                </c:pt>
                <c:pt idx="22">
                  <c:v>27620</c:v>
                </c:pt>
                <c:pt idx="23">
                  <c:v>28820</c:v>
                </c:pt>
                <c:pt idx="24">
                  <c:v>30020</c:v>
                </c:pt>
                <c:pt idx="25">
                  <c:v>31220</c:v>
                </c:pt>
                <c:pt idx="26">
                  <c:v>32420</c:v>
                </c:pt>
                <c:pt idx="27">
                  <c:v>33620</c:v>
                </c:pt>
                <c:pt idx="28">
                  <c:v>34820</c:v>
                </c:pt>
                <c:pt idx="29">
                  <c:v>36020</c:v>
                </c:pt>
                <c:pt idx="30">
                  <c:v>37220</c:v>
                </c:pt>
                <c:pt idx="31">
                  <c:v>38420</c:v>
                </c:pt>
                <c:pt idx="32">
                  <c:v>39620</c:v>
                </c:pt>
                <c:pt idx="33">
                  <c:v>40820</c:v>
                </c:pt>
                <c:pt idx="34">
                  <c:v>42020</c:v>
                </c:pt>
                <c:pt idx="35">
                  <c:v>43220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64064"/>
        <c:axId val="44269952"/>
      </c:lineChart>
      <c:catAx>
        <c:axId val="4426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44269952"/>
        <c:crosses val="autoZero"/>
        <c:auto val="1"/>
        <c:lblAlgn val="ctr"/>
        <c:lblOffset val="100"/>
        <c:noMultiLvlLbl val="0"/>
      </c:catAx>
      <c:valAx>
        <c:axId val="4426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264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5A594-3BC5-488E-A1A9-DB35FA3131C4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492F-96BA-48FD-914F-939246D22B4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Google, yahoo, </a:t>
            </a:r>
            <a:r>
              <a:rPr lang="en-US" dirty="0" err="1" smtClean="0"/>
              <a:t>amazon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492F-96BA-48FD-914F-939246D22B4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they</a:t>
            </a:r>
            <a:r>
              <a:rPr lang="en-US" baseline="0" dirty="0" smtClean="0"/>
              <a:t> are run on different computer speeds…</a:t>
            </a:r>
          </a:p>
          <a:p>
            <a:r>
              <a:rPr lang="en-US" baseline="0" dirty="0" err="1" smtClean="0"/>
              <a:t>Maths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engg</a:t>
            </a:r>
            <a:r>
              <a:rPr lang="en-US" baseline="0" dirty="0" smtClean="0"/>
              <a:t>… (use when relevant and when not)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492F-96BA-48FD-914F-939246D22B4E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z-Cyrl-AZ" dirty="0" smtClean="0">
                <a:latin typeface="+mn-lt"/>
                <a:cs typeface="Calibri"/>
              </a:rPr>
              <a:t>Ѳ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492F-96BA-48FD-914F-939246D22B4E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Sinx</a:t>
            </a:r>
            <a:r>
              <a:rPr lang="en-US" baseline="0" dirty="0" smtClean="0"/>
              <a:t> = x – </a:t>
            </a:r>
            <a:r>
              <a:rPr lang="en-US" baseline="0" dirty="0" err="1" smtClean="0"/>
              <a:t>xcube</a:t>
            </a:r>
            <a:r>
              <a:rPr lang="en-US" baseline="0" dirty="0" smtClean="0"/>
              <a:t>/3! + x5/5! - …</a:t>
            </a:r>
          </a:p>
          <a:p>
            <a:r>
              <a:rPr lang="en-US" baseline="0" dirty="0" smtClean="0"/>
              <a:t>E = 1 + x1/1! + x2/2! </a:t>
            </a:r>
            <a:r>
              <a:rPr lang="en-US" baseline="0" smtClean="0"/>
              <a:t>+ …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492F-96BA-48FD-914F-939246D22B4E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rate for an algorithm is the rate at which the cost of the algorithm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grows as the size of its input grows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Faster computer or a faster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CE4D1-CD7A-4A35-B859-95F8CE65BC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</a:schemeClr>
              </a:buClr>
              <a:buFont typeface="Wingdings" pitchFamily="2" charset="2"/>
              <a:buChar char="Ø"/>
              <a:defRPr sz="2800">
                <a:solidFill>
                  <a:srgbClr val="C00000"/>
                </a:solidFill>
              </a:defRPr>
            </a:lvl1pPr>
            <a:lvl2pPr>
              <a:buClr>
                <a:srgbClr val="FF0000"/>
              </a:buClr>
              <a:buFont typeface="Wingdings" pitchFamily="2" charset="2"/>
              <a:buChar char="v"/>
              <a:defRPr sz="2400"/>
            </a:lvl2pPr>
            <a:lvl3pPr>
              <a:defRPr sz="2000"/>
            </a:lvl3pPr>
            <a:lvl4pPr>
              <a:defRPr sz="1800"/>
            </a:lvl4pPr>
            <a:lvl5pPr>
              <a:buClr>
                <a:srgbClr val="FF0000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Arrow Connector 8"/>
          <p:cNvCxnSpPr/>
          <p:nvPr userDrawn="1"/>
        </p:nvCxnSpPr>
        <p:spPr>
          <a:xfrm>
            <a:off x="323528" y="1268760"/>
            <a:ext cx="8496944" cy="0"/>
          </a:xfrm>
          <a:prstGeom prst="straightConnector1">
            <a:avLst/>
          </a:prstGeom>
          <a:ln w="12700" cmpd="dbl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Arrow Connector 7"/>
          <p:cNvCxnSpPr/>
          <p:nvPr userDrawn="1"/>
        </p:nvCxnSpPr>
        <p:spPr>
          <a:xfrm>
            <a:off x="323528" y="1268760"/>
            <a:ext cx="8496944" cy="0"/>
          </a:xfrm>
          <a:prstGeom prst="straightConnector1">
            <a:avLst/>
          </a:prstGeom>
          <a:ln w="12700" cmpd="dbl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Arrow Connector 9"/>
          <p:cNvCxnSpPr/>
          <p:nvPr userDrawn="1"/>
        </p:nvCxnSpPr>
        <p:spPr>
          <a:xfrm>
            <a:off x="323528" y="1268760"/>
            <a:ext cx="8496944" cy="0"/>
          </a:xfrm>
          <a:prstGeom prst="straightConnector1">
            <a:avLst/>
          </a:prstGeom>
          <a:ln w="12700" cmpd="dbl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323528" y="1268760"/>
            <a:ext cx="8496944" cy="0"/>
          </a:xfrm>
          <a:prstGeom prst="straightConnector1">
            <a:avLst/>
          </a:prstGeom>
          <a:ln w="12700" cmpd="dbl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C751-AE2E-4CD0-A015-4408BA1AFD26}" type="datetimeFigureOut">
              <a:rPr lang="en-GB" smtClean="0"/>
              <a:pPr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E425-A73E-4B00-A9EA-2C73DF5B87B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>
            <a:lum bright="-6000" contrast="12000"/>
          </a:blip>
          <a:srcRect/>
          <a:stretch>
            <a:fillRect/>
          </a:stretch>
        </p:blipFill>
        <p:spPr bwMode="auto">
          <a:xfrm>
            <a:off x="7711628" y="383633"/>
            <a:ext cx="1252860" cy="741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BCA 202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52265" y="3789040"/>
          <a:ext cx="609599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52265" y="4210288"/>
          <a:ext cx="609599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27584" y="2708920"/>
          <a:ext cx="609599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Isosceles Triangle 32"/>
          <p:cNvSpPr/>
          <p:nvPr/>
        </p:nvSpPr>
        <p:spPr>
          <a:xfrm>
            <a:off x="899592" y="4005064"/>
            <a:ext cx="144016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4" name="Oval 33"/>
          <p:cNvSpPr/>
          <p:nvPr/>
        </p:nvSpPr>
        <p:spPr>
          <a:xfrm>
            <a:off x="6372200" y="3861048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5" name="Elbow Connector 9"/>
          <p:cNvCxnSpPr>
            <a:stCxn id="34" idx="4"/>
            <a:endCxn id="33" idx="3"/>
          </p:cNvCxnSpPr>
          <p:nvPr/>
        </p:nvCxnSpPr>
        <p:spPr>
          <a:xfrm rot="5400000">
            <a:off x="3743908" y="1304764"/>
            <a:ext cx="12700" cy="5544616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52265" y="3429000"/>
          <a:ext cx="609599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Isosceles Triangle 13"/>
          <p:cNvSpPr/>
          <p:nvPr/>
        </p:nvSpPr>
        <p:spPr>
          <a:xfrm>
            <a:off x="1619672" y="2852936"/>
            <a:ext cx="144016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52265" y="3068960"/>
          <a:ext cx="5538197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3055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827584" y="2348880"/>
          <a:ext cx="609599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Sort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7452320" y="1916832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array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7584" y="1988840"/>
          <a:ext cx="6095999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79712" y="2060848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" name="Oval 5"/>
          <p:cNvSpPr/>
          <p:nvPr/>
        </p:nvSpPr>
        <p:spPr>
          <a:xfrm>
            <a:off x="2843808" y="2420888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0" name="Elbow Connector 9"/>
          <p:cNvCxnSpPr>
            <a:stCxn id="5" idx="0"/>
            <a:endCxn id="11" idx="0"/>
          </p:cNvCxnSpPr>
          <p:nvPr/>
        </p:nvCxnSpPr>
        <p:spPr>
          <a:xfrm rot="16200000" flipH="1" flipV="1">
            <a:off x="1511660" y="1520788"/>
            <a:ext cx="72008" cy="1152128"/>
          </a:xfrm>
          <a:prstGeom prst="curvedConnector3">
            <a:avLst>
              <a:gd name="adj1" fmla="val -3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899592" y="2132856"/>
            <a:ext cx="144016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>
            <a:off x="1619672" y="2492896"/>
            <a:ext cx="144016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6" name="Elbow Connector 9"/>
          <p:cNvCxnSpPr>
            <a:stCxn id="6" idx="0"/>
            <a:endCxn id="13" idx="5"/>
          </p:cNvCxnSpPr>
          <p:nvPr/>
        </p:nvCxnSpPr>
        <p:spPr>
          <a:xfrm rot="16200000" flipH="1" flipV="1">
            <a:off x="2303748" y="1844824"/>
            <a:ext cx="108012" cy="1260140"/>
          </a:xfrm>
          <a:prstGeom prst="curvedConnector4">
            <a:avLst>
              <a:gd name="adj1" fmla="val -211643"/>
              <a:gd name="adj2" fmla="val 54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07904" y="2780928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0" name="Elbow Connector 9"/>
          <p:cNvCxnSpPr>
            <a:stCxn id="19" idx="4"/>
            <a:endCxn id="14" idx="4"/>
          </p:cNvCxnSpPr>
          <p:nvPr/>
        </p:nvCxnSpPr>
        <p:spPr>
          <a:xfrm rot="5400000" flipH="1">
            <a:off x="2771800" y="1916832"/>
            <a:ext cx="72008" cy="2088232"/>
          </a:xfrm>
          <a:prstGeom prst="curvedConnector3">
            <a:avLst>
              <a:gd name="adj1" fmla="val -3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>
            <a:off x="3347864" y="3212976"/>
            <a:ext cx="144016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Elbow Connector 9"/>
          <p:cNvCxnSpPr>
            <a:stCxn id="25" idx="4"/>
            <a:endCxn id="23" idx="3"/>
          </p:cNvCxnSpPr>
          <p:nvPr/>
        </p:nvCxnSpPr>
        <p:spPr>
          <a:xfrm rot="5400000" flipH="1">
            <a:off x="4067944" y="2636912"/>
            <a:ext cx="72008" cy="1368152"/>
          </a:xfrm>
          <a:prstGeom prst="curvedConnector3">
            <a:avLst>
              <a:gd name="adj1" fmla="val -3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644008" y="3140968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Oval 27"/>
          <p:cNvSpPr/>
          <p:nvPr/>
        </p:nvSpPr>
        <p:spPr>
          <a:xfrm>
            <a:off x="5508104" y="3501008"/>
            <a:ext cx="28803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9" name="Isosceles Triangle 28"/>
          <p:cNvSpPr/>
          <p:nvPr/>
        </p:nvSpPr>
        <p:spPr>
          <a:xfrm>
            <a:off x="4211960" y="3645024"/>
            <a:ext cx="144016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" name="Elbow Connector 9"/>
          <p:cNvCxnSpPr>
            <a:stCxn id="28" idx="4"/>
            <a:endCxn id="29" idx="3"/>
          </p:cNvCxnSpPr>
          <p:nvPr/>
        </p:nvCxnSpPr>
        <p:spPr>
          <a:xfrm rot="5400000">
            <a:off x="4968044" y="3032956"/>
            <a:ext cx="12700" cy="1368152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52320" y="4139788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array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4" grpId="0" animBg="1"/>
      <p:bldP spid="37" grpId="0"/>
      <p:bldP spid="5" grpId="0" animBg="1"/>
      <p:bldP spid="6" grpId="0" animBg="1"/>
      <p:bldP spid="11" grpId="0" animBg="1"/>
      <p:bldP spid="13" grpId="0" animBg="1"/>
      <p:bldP spid="19" grpId="0" animBg="1"/>
      <p:bldP spid="23" grpId="0" animBg="1"/>
      <p:bldP spid="25" grpId="0" animBg="1"/>
      <p:bldP spid="28" grpId="0" animBg="1"/>
      <p:bldP spid="29" grpId="0" animBg="1"/>
      <p:bldP spid="3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 – factors</a:t>
            </a:r>
          </a:p>
          <a:p>
            <a:pPr lvl="1"/>
            <a:r>
              <a:rPr lang="en-US" dirty="0" smtClean="0"/>
              <a:t>Depends on input condition of the array</a:t>
            </a:r>
          </a:p>
          <a:p>
            <a:pPr lvl="2"/>
            <a:r>
              <a:rPr lang="en-US" dirty="0" smtClean="0"/>
              <a:t>E.g. sorted array easier, reverse sorted difficult</a:t>
            </a:r>
          </a:p>
          <a:p>
            <a:pPr lvl="1"/>
            <a:r>
              <a:rPr lang="en-US" dirty="0" smtClean="0"/>
              <a:t>Upper bound times more important than lower bound</a:t>
            </a:r>
          </a:p>
          <a:p>
            <a:pPr lvl="2"/>
            <a:r>
              <a:rPr lang="en-US" dirty="0" smtClean="0"/>
              <a:t>Service levels (guaranteed times)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64389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462088"/>
            <a:ext cx="58102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1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0387"/>
            <a:ext cx="6883474" cy="511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1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Worst case analysis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Provides an upper bound on running time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 absolute </a:t>
            </a:r>
            <a:r>
              <a:rPr lang="en-US" dirty="0" smtClean="0">
                <a:solidFill>
                  <a:srgbClr val="CC0000"/>
                </a:solidFill>
              </a:rPr>
              <a:t>guarantee</a:t>
            </a:r>
            <a:r>
              <a:rPr lang="en-US" dirty="0" smtClean="0"/>
              <a:t> that the algorithm would not run longer, no matter what the inputs are</a:t>
            </a:r>
          </a:p>
          <a:p>
            <a:pPr lvl="1"/>
            <a:r>
              <a:rPr lang="en-US" dirty="0" smtClean="0"/>
              <a:t>T(n) represents max cost (time) on any input</a:t>
            </a:r>
          </a:p>
          <a:p>
            <a:pPr lvl="2"/>
            <a:r>
              <a:rPr lang="en-US" dirty="0" smtClean="0"/>
              <a:t>It is a relation (not a function)</a:t>
            </a:r>
          </a:p>
          <a:p>
            <a:r>
              <a:rPr lang="en-US" dirty="0" smtClean="0"/>
              <a:t>Average case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Provides a </a:t>
            </a:r>
            <a:r>
              <a:rPr lang="en-US" sz="2000" dirty="0" smtClean="0">
                <a:solidFill>
                  <a:srgbClr val="CC0000"/>
                </a:solidFill>
              </a:rPr>
              <a:t>prediction</a:t>
            </a:r>
            <a:r>
              <a:rPr lang="en-US" sz="2000" dirty="0" smtClean="0"/>
              <a:t> about the running time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Assumes that the input is random</a:t>
            </a:r>
          </a:p>
          <a:p>
            <a:pPr lvl="1"/>
            <a:r>
              <a:rPr lang="en-US" dirty="0" smtClean="0"/>
              <a:t>T(n) is the expected time of all inputs of size n</a:t>
            </a:r>
          </a:p>
          <a:p>
            <a:r>
              <a:rPr lang="en-US" dirty="0" smtClean="0"/>
              <a:t>Best case (inflated?!)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Provides a lower bound on running time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Input is the one for which the algorithm runs the fastest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5576" y="6021288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806560" imgH="203040" progId="">
                  <p:embed/>
                </p:oleObj>
              </mc:Choice>
              <mc:Fallback>
                <p:oleObj name="Equation" r:id="rId3" imgW="280656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021288"/>
                        <a:ext cx="6972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compare?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few objective measures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Compare execution times? 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But they are specific to a particular computer, RAM, CPU’s etc.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Number of statements?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They are dependant on programmer, language, etc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Express as a function of the input size 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(i.e., </a:t>
            </a:r>
            <a:r>
              <a:rPr lang="en-US" i="1" dirty="0" smtClean="0">
                <a:solidFill>
                  <a:srgbClr val="DD0111"/>
                </a:solidFill>
                <a:cs typeface="Times New Roman" pitchFamily="18" charset="0"/>
              </a:rPr>
              <a:t>f(n)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en-US" i="1" dirty="0" smtClean="0">
                <a:cs typeface="Times New Roman" pitchFamily="18" charset="0"/>
              </a:rPr>
              <a:t>?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smtClean="0">
                <a:cs typeface="Times New Roman" pitchFamily="18" charset="0"/>
              </a:rPr>
              <a:t>Compare different functions corresponding to running times</a:t>
            </a:r>
          </a:p>
          <a:p>
            <a:pPr lvl="2">
              <a:buFont typeface="Wingdings" pitchFamily="2" charset="2"/>
              <a:buChar char="ü"/>
            </a:pPr>
            <a:r>
              <a:rPr lang="en-US" b="1" dirty="0" smtClean="0">
                <a:cs typeface="Times New Roman" pitchFamily="18" charset="0"/>
              </a:rPr>
              <a:t>Quite Independent</a:t>
            </a:r>
            <a:r>
              <a:rPr lang="en-US" dirty="0" smtClean="0">
                <a:cs typeface="Times New Roman" pitchFamily="18" charset="0"/>
              </a:rPr>
              <a:t>?</a:t>
            </a:r>
          </a:p>
          <a:p>
            <a:r>
              <a:rPr lang="en-US" dirty="0" smtClean="0"/>
              <a:t>Asymptotic analysis</a:t>
            </a:r>
          </a:p>
          <a:p>
            <a:pPr lvl="1"/>
            <a:r>
              <a:rPr lang="en-US" dirty="0" smtClean="0"/>
              <a:t>Ignore machine dependency</a:t>
            </a:r>
          </a:p>
          <a:p>
            <a:pPr lvl="1"/>
            <a:r>
              <a:rPr lang="en-US" dirty="0" smtClean="0"/>
              <a:t>Look at growth of running time as a relation to n</a:t>
            </a:r>
          </a:p>
          <a:p>
            <a:pPr lvl="2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metrics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Two Algorithms – A &amp; B</a:t>
            </a:r>
          </a:p>
          <a:p>
            <a:r>
              <a:rPr lang="en-US" dirty="0" smtClean="0"/>
              <a:t>Number of steps shown alongside for each Algorithm</a:t>
            </a:r>
          </a:p>
          <a:p>
            <a:r>
              <a:rPr lang="en-US" dirty="0" smtClean="0"/>
              <a:t>Size is the number of elements for processing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04047" y="1772816"/>
          <a:ext cx="3384377" cy="2210936"/>
        </p:xfrm>
        <a:graphic>
          <a:graphicData uri="http://schemas.openxmlformats.org/drawingml/2006/table">
            <a:tbl>
              <a:tblPr/>
              <a:tblGrid>
                <a:gridCol w="1090269"/>
                <a:gridCol w="1090269"/>
                <a:gridCol w="1203839"/>
              </a:tblGrid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#Steps-A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#Steps-B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3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4047" y="4221088"/>
          <a:ext cx="3384376" cy="2438400"/>
        </p:xfrm>
        <a:graphic>
          <a:graphicData uri="http://schemas.openxmlformats.org/drawingml/2006/table">
            <a:tbl>
              <a:tblPr/>
              <a:tblGrid>
                <a:gridCol w="1090269"/>
                <a:gridCol w="1090269"/>
                <a:gridCol w="120383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49146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34820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54380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59974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65940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38420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72290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39620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79036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40820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93764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101770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44420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45620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3960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different algorithms</a:t>
            </a:r>
          </a:p>
          <a:p>
            <a:pPr lvl="1"/>
            <a:r>
              <a:rPr lang="en-US" sz="2000" dirty="0" smtClean="0"/>
              <a:t>Number of steps as per formulae below</a:t>
            </a:r>
          </a:p>
          <a:p>
            <a:pPr lvl="2"/>
            <a:r>
              <a:rPr lang="en-US" sz="1800" dirty="0" smtClean="0"/>
              <a:t>F1() = 2x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 + 12x + 20</a:t>
            </a:r>
          </a:p>
          <a:p>
            <a:pPr lvl="2"/>
            <a:r>
              <a:rPr lang="en-US" sz="1800" dirty="0" smtClean="0"/>
              <a:t>F2() = 1200x + 20</a:t>
            </a:r>
          </a:p>
          <a:p>
            <a:pPr lvl="1"/>
            <a:r>
              <a:rPr lang="en-US" sz="2000" dirty="0" smtClean="0"/>
              <a:t>Which is better?</a:t>
            </a:r>
          </a:p>
          <a:p>
            <a:pPr lvl="1"/>
            <a:r>
              <a:rPr lang="en-US" sz="2000" dirty="0" smtClean="0"/>
              <a:t>What if they are run in slower speeds</a:t>
            </a:r>
          </a:p>
          <a:p>
            <a:pPr lvl="1"/>
            <a:endParaRPr lang="en-GB" sz="20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3779912" y="1700808"/>
          <a:ext cx="51845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484784"/>
            <a:ext cx="3600400" cy="4713387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pitchFamily="50" charset="-127"/>
              </a:rPr>
              <a:t>as you go to the right, a faster growing function eventually becomes larger... </a:t>
            </a:r>
          </a:p>
          <a:p>
            <a:endParaRPr lang="en-GB" sz="20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779912" y="1700808"/>
          <a:ext cx="5184576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76056" y="6309320"/>
            <a:ext cx="1278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Increasing n </a:t>
            </a:r>
            <a:r>
              <a:rPr lang="en-US" sz="1400" dirty="0" smtClean="0">
                <a:sym typeface="Wingdings" pitchFamily="2" charset="2"/>
              </a:rPr>
              <a:t>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2996952"/>
            <a:ext cx="400110" cy="23235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Increasing value of function </a:t>
            </a:r>
            <a:r>
              <a:rPr lang="en-US" sz="1400" dirty="0" smtClean="0">
                <a:sym typeface="Wingdings" pitchFamily="2" charset="2"/>
              </a:rPr>
              <a:t>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587727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chess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– Pointers </a:t>
            </a:r>
          </a:p>
          <a:p>
            <a:r>
              <a:rPr lang="en-US" smtClean="0"/>
              <a:t>C – Structures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ea typeface="굴림" pitchFamily="50" charset="-127"/>
              </a:rPr>
              <a:t>To compare two algorithms with running times </a:t>
            </a:r>
            <a:r>
              <a:rPr lang="en-US" altLang="ko-KR" i="1" dirty="0" smtClean="0">
                <a:ea typeface="굴림" pitchFamily="50" charset="-127"/>
              </a:rPr>
              <a:t>f(n)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i="1" dirty="0" smtClean="0">
                <a:ea typeface="굴림" pitchFamily="50" charset="-127"/>
              </a:rPr>
              <a:t>g(n),</a:t>
            </a:r>
            <a:r>
              <a:rPr lang="en-US" altLang="ko-KR" dirty="0" smtClean="0">
                <a:ea typeface="굴림" pitchFamily="50" charset="-127"/>
              </a:rPr>
              <a:t> we need a </a:t>
            </a:r>
            <a:r>
              <a:rPr lang="en-US" altLang="ko-KR" b="1" dirty="0" smtClean="0">
                <a:ea typeface="굴림" pitchFamily="50" charset="-127"/>
              </a:rPr>
              <a:t>rough measure</a:t>
            </a:r>
            <a:r>
              <a:rPr lang="en-US" altLang="ko-KR" dirty="0" smtClean="0">
                <a:ea typeface="굴림" pitchFamily="50" charset="-127"/>
              </a:rPr>
              <a:t> that characterizes </a:t>
            </a:r>
            <a:r>
              <a:rPr lang="en-US" altLang="ko-KR" b="1" dirty="0" smtClean="0">
                <a:ea typeface="굴림" pitchFamily="50" charset="-127"/>
              </a:rPr>
              <a:t>how fast each function grows.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sz="3200" dirty="0" smtClean="0">
                <a:ea typeface="굴림" pitchFamily="50" charset="-127"/>
              </a:rPr>
              <a:t>Compare functions in the limit, that is, </a:t>
            </a:r>
            <a:r>
              <a:rPr lang="en-US" altLang="ko-KR" sz="3200" b="1" dirty="0" smtClean="0">
                <a:ea typeface="굴림" pitchFamily="50" charset="-127"/>
              </a:rPr>
              <a:t>asymptotically </a:t>
            </a:r>
            <a:r>
              <a:rPr lang="en-US" altLang="ko-KR" sz="2800" dirty="0" smtClean="0">
                <a:ea typeface="굴림" pitchFamily="50" charset="-127"/>
              </a:rPr>
              <a:t>(i.e., for large values of </a:t>
            </a:r>
            <a:r>
              <a:rPr lang="en-US" altLang="ko-KR" sz="2800" i="1" dirty="0" smtClean="0">
                <a:ea typeface="굴림" pitchFamily="50" charset="-127"/>
              </a:rPr>
              <a:t>n</a:t>
            </a:r>
            <a:r>
              <a:rPr lang="en-US" altLang="ko-KR" sz="2800" dirty="0" smtClean="0">
                <a:ea typeface="굴림" pitchFamily="50" charset="-127"/>
              </a:rPr>
              <a:t>)</a:t>
            </a:r>
            <a:endParaRPr lang="en-IE" dirty="0" smtClean="0"/>
          </a:p>
          <a:p>
            <a:r>
              <a:rPr lang="en-IE" dirty="0" smtClean="0"/>
              <a:t>In asymptotic sense estimate the complexity function for arbitrarily large input. </a:t>
            </a:r>
          </a:p>
          <a:p>
            <a:pPr lvl="1"/>
            <a:r>
              <a:rPr lang="en-IE" dirty="0" smtClean="0"/>
              <a:t>Big O notation, omega notation and theta notation </a:t>
            </a:r>
          </a:p>
          <a:p>
            <a:pPr lvl="1"/>
            <a:r>
              <a:rPr lang="en-IE" dirty="0" smtClean="0"/>
              <a:t>For instance, binary search is said to run in logarithmic time - a number of steps proportional to the logarithm of the length of the list being searched, </a:t>
            </a:r>
          </a:p>
          <a:p>
            <a:pPr lvl="2"/>
            <a:r>
              <a:rPr lang="en-IE" dirty="0" smtClean="0"/>
              <a:t>O(log(n))</a:t>
            </a:r>
          </a:p>
          <a:p>
            <a:r>
              <a:rPr lang="en-IE" dirty="0" smtClean="0"/>
              <a:t>Class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background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metric in algorithms is speed (or number of steps)</a:t>
            </a:r>
          </a:p>
          <a:p>
            <a:r>
              <a:rPr lang="en-US" dirty="0" smtClean="0"/>
              <a:t>How to measure speed?</a:t>
            </a:r>
          </a:p>
          <a:p>
            <a:pPr lvl="1"/>
            <a:r>
              <a:rPr lang="en-US" dirty="0" smtClean="0"/>
              <a:t>Operations relative to input</a:t>
            </a:r>
          </a:p>
          <a:p>
            <a:pPr lvl="1"/>
            <a:r>
              <a:rPr lang="en-US" dirty="0" smtClean="0"/>
              <a:t>Input size (n)</a:t>
            </a:r>
          </a:p>
          <a:p>
            <a:pPr lvl="1"/>
            <a:r>
              <a:rPr lang="en-US" dirty="0" smtClean="0"/>
              <a:t>Growth in operations in terms of (n)</a:t>
            </a:r>
          </a:p>
          <a:p>
            <a:r>
              <a:rPr lang="en-US" dirty="0" smtClean="0"/>
              <a:t>3 asymptotic bounds</a:t>
            </a:r>
          </a:p>
          <a:p>
            <a:pPr lvl="1"/>
            <a:r>
              <a:rPr lang="en-US" dirty="0" smtClean="0"/>
              <a:t>Big-O Notation</a:t>
            </a:r>
          </a:p>
          <a:p>
            <a:pPr lvl="1"/>
            <a:r>
              <a:rPr lang="en-US" dirty="0" smtClean="0"/>
              <a:t>Big-Omega</a:t>
            </a:r>
          </a:p>
          <a:p>
            <a:pPr lvl="1"/>
            <a:r>
              <a:rPr lang="en-US" dirty="0" smtClean="0"/>
              <a:t>Big-Theta</a:t>
            </a:r>
          </a:p>
          <a:p>
            <a:r>
              <a:rPr lang="en-US" dirty="0" smtClean="0"/>
              <a:t>Relate the growth of one function relative to another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Characterize an algorithm as a function of the “problem size”</a:t>
            </a:r>
          </a:p>
          <a:p>
            <a:pPr>
              <a:lnSpc>
                <a:spcPct val="90000"/>
              </a:lnSpc>
            </a:pPr>
            <a:r>
              <a:rPr lang="en-US" dirty="0"/>
              <a:t>E.g.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 data = array </a:t>
            </a:r>
            <a:r>
              <a:rPr lang="en-US" dirty="0">
                <a:sym typeface="Wingdings" pitchFamily="2" charset="2"/>
              </a:rPr>
              <a:t> problem size is N (length of array)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Input data = matrix  problem size is N x M 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/>
              <a:t>Goal: to simplify analysis by getting rid of unneeded information (like “rounding” 1,000,001≈1,000,000)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We want to say in a formal way 3n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≈ n</a:t>
            </a:r>
            <a:r>
              <a:rPr lang="en-US" altLang="en-US" sz="3200" baseline="30000" dirty="0"/>
              <a:t>2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u="sng" dirty="0">
                <a:solidFill>
                  <a:srgbClr val="FF3300"/>
                </a:solidFill>
              </a:rPr>
              <a:t>The “Big-Oh” Notation</a:t>
            </a:r>
            <a:r>
              <a:rPr lang="en-US" altLang="en-US" sz="3200" dirty="0">
                <a:solidFill>
                  <a:srgbClr val="FF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given functions </a:t>
            </a:r>
            <a:r>
              <a:rPr lang="en-US" altLang="en-US" sz="2800" b="1" i="1" dirty="0">
                <a:solidFill>
                  <a:srgbClr val="FF3300"/>
                </a:solidFill>
              </a:rPr>
              <a:t>f(n)</a:t>
            </a:r>
            <a:r>
              <a:rPr lang="en-US" altLang="en-US" sz="2800" dirty="0"/>
              <a:t> and g(n), we say that </a:t>
            </a:r>
            <a:r>
              <a:rPr lang="en-US" altLang="en-US" sz="2800" b="1" i="1" dirty="0">
                <a:solidFill>
                  <a:srgbClr val="FF3300"/>
                </a:solidFill>
              </a:rPr>
              <a:t>f(n)</a:t>
            </a:r>
            <a:r>
              <a:rPr lang="en-US" altLang="en-US" sz="2800" dirty="0"/>
              <a:t> is O(</a:t>
            </a:r>
            <a:r>
              <a:rPr lang="en-US" altLang="en-US" sz="2800" b="1" i="1" dirty="0">
                <a:solidFill>
                  <a:srgbClr val="FF1414"/>
                </a:solidFill>
              </a:rPr>
              <a:t>g(n)</a:t>
            </a:r>
            <a:r>
              <a:rPr lang="en-US" altLang="en-US" sz="2800" dirty="0"/>
              <a:t>) if and only if there are positive constants </a:t>
            </a:r>
            <a:r>
              <a:rPr lang="en-US" altLang="en-US" sz="2800" b="1" i="1" dirty="0">
                <a:solidFill>
                  <a:srgbClr val="54CC49"/>
                </a:solidFill>
              </a:rPr>
              <a:t>c</a:t>
            </a:r>
            <a:r>
              <a:rPr lang="en-US" altLang="en-US" sz="2800" dirty="0"/>
              <a:t> and </a:t>
            </a:r>
            <a:r>
              <a:rPr lang="en-US" altLang="en-US" sz="2800" i="1" dirty="0">
                <a:solidFill>
                  <a:srgbClr val="54CC49"/>
                </a:solidFill>
              </a:rPr>
              <a:t>n</a:t>
            </a:r>
            <a:r>
              <a:rPr lang="en-US" altLang="en-US" sz="2800" i="1" baseline="-25000" dirty="0">
                <a:solidFill>
                  <a:srgbClr val="54CC49"/>
                </a:solidFill>
              </a:rPr>
              <a:t>0</a:t>
            </a:r>
            <a:r>
              <a:rPr lang="en-US" altLang="en-US" sz="2800" dirty="0"/>
              <a:t> such that </a:t>
            </a:r>
            <a:r>
              <a:rPr lang="en-US" altLang="en-US" sz="2800" b="1" i="1" dirty="0">
                <a:solidFill>
                  <a:srgbClr val="FF3300"/>
                </a:solidFill>
              </a:rPr>
              <a:t>f(n)≤</a:t>
            </a:r>
            <a:r>
              <a:rPr lang="en-US" altLang="en-US" sz="2800" dirty="0"/>
              <a:t>  </a:t>
            </a:r>
            <a:r>
              <a:rPr lang="en-US" altLang="en-US" sz="2800" b="1" i="1" dirty="0">
                <a:solidFill>
                  <a:srgbClr val="54CC49"/>
                </a:solidFill>
              </a:rPr>
              <a:t>c g(n)</a:t>
            </a:r>
            <a:r>
              <a:rPr lang="en-US" altLang="en-US" sz="2800" dirty="0"/>
              <a:t> for</a:t>
            </a:r>
            <a:r>
              <a:rPr lang="en-US" altLang="en-US" sz="2800" dirty="0">
                <a:solidFill>
                  <a:srgbClr val="3028FF"/>
                </a:solidFill>
              </a:rPr>
              <a:t> </a:t>
            </a:r>
            <a:r>
              <a:rPr lang="en-US" altLang="en-US" sz="2800" i="1" dirty="0">
                <a:solidFill>
                  <a:srgbClr val="54CC49"/>
                </a:solidFill>
              </a:rPr>
              <a:t>n</a:t>
            </a:r>
            <a:r>
              <a:rPr lang="en-US" altLang="en-US" sz="2800" dirty="0">
                <a:solidFill>
                  <a:srgbClr val="3028FF"/>
                </a:solidFill>
              </a:rPr>
              <a:t> </a:t>
            </a:r>
            <a:r>
              <a:rPr lang="en-US" altLang="en-US" sz="2800" dirty="0"/>
              <a:t>≥</a:t>
            </a:r>
            <a:r>
              <a:rPr lang="en-US" altLang="en-US" sz="2800" dirty="0">
                <a:solidFill>
                  <a:srgbClr val="3028FF"/>
                </a:solidFill>
              </a:rPr>
              <a:t> </a:t>
            </a:r>
            <a:r>
              <a:rPr lang="en-US" altLang="en-US" sz="2800" i="1" dirty="0">
                <a:solidFill>
                  <a:srgbClr val="54CC49"/>
                </a:solidFill>
              </a:rPr>
              <a:t>n</a:t>
            </a:r>
            <a:r>
              <a:rPr lang="en-US" altLang="en-US" sz="2800" i="1" baseline="-25000" dirty="0">
                <a:solidFill>
                  <a:srgbClr val="54CC49"/>
                </a:solidFill>
              </a:rPr>
              <a:t>0</a:t>
            </a:r>
            <a:endParaRPr lang="en-US" altLang="en-US" i="1" baseline="-25000" dirty="0">
              <a:solidFill>
                <a:srgbClr val="54CC49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Illustration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383096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f(n) = 2n+6</a:t>
            </a:r>
          </a:p>
          <a:p>
            <a:pPr>
              <a:lnSpc>
                <a:spcPct val="90000"/>
              </a:lnSpc>
            </a:pPr>
            <a:r>
              <a:rPr lang="en-US" dirty="0"/>
              <a:t>Conf. </a:t>
            </a:r>
            <a:r>
              <a:rPr lang="en-US" dirty="0" err="1"/>
              <a:t>def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find a function g(n) and a const. c such as f(n) &lt; cg(n) </a:t>
            </a:r>
          </a:p>
          <a:p>
            <a:pPr>
              <a:lnSpc>
                <a:spcPct val="90000"/>
              </a:lnSpc>
            </a:pPr>
            <a:r>
              <a:rPr lang="en-US" dirty="0"/>
              <a:t>g(n) = n and c = 4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 f(n) is O(n)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The order of f(n) is n</a:t>
            </a:r>
            <a:endParaRPr lang="en-US" dirty="0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6196013" y="17605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>
              <a:latin typeface="Times" pitchFamily="18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4470400" y="6184900"/>
            <a:ext cx="127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8407400" y="6184900"/>
            <a:ext cx="127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4483100" y="6184900"/>
            <a:ext cx="392430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5537200" y="5143500"/>
            <a:ext cx="279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Times" pitchFamily="18" charset="0"/>
              </a:rPr>
              <a:t>g</a:t>
            </a:r>
            <a:endParaRPr lang="en-US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5689600" y="5156200"/>
            <a:ext cx="228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" pitchFamily="18" charset="0"/>
              </a:rPr>
              <a:t>(</a:t>
            </a:r>
            <a:endParaRPr lang="en-US"/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5791200" y="5156200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FF0000"/>
                </a:solidFill>
                <a:latin typeface="Times" pitchFamily="18" charset="0"/>
              </a:rPr>
              <a:t>n</a:t>
            </a:r>
            <a:endParaRPr 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5943600" y="5156200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" pitchFamily="18" charset="0"/>
              </a:rPr>
              <a:t>) </a:t>
            </a:r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21400" y="51562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286500" y="5156200"/>
            <a:ext cx="203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" pitchFamily="18" charset="0"/>
              </a:rPr>
              <a:t> </a:t>
            </a:r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6362700" y="5143500"/>
            <a:ext cx="292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latin typeface="Times" pitchFamily="18" charset="0"/>
              </a:rPr>
              <a:t>n</a:t>
            </a:r>
            <a:endParaRPr lang="en-US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762500" y="3086100"/>
            <a:ext cx="495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i="1">
                <a:solidFill>
                  <a:srgbClr val="007F00"/>
                </a:solidFill>
                <a:latin typeface="Times" pitchFamily="18" charset="0"/>
              </a:rPr>
              <a:t>c g</a:t>
            </a:r>
            <a:endParaRPr lang="en-US"/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130800" y="3098800"/>
            <a:ext cx="228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7F00"/>
                </a:solidFill>
                <a:latin typeface="Times" pitchFamily="18" charset="0"/>
              </a:rPr>
              <a:t>(</a:t>
            </a:r>
            <a:endParaRPr lang="en-US"/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5232400" y="3098800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7F00"/>
                </a:solidFill>
                <a:latin typeface="Times" pitchFamily="18" charset="0"/>
              </a:rPr>
              <a:t>n</a:t>
            </a:r>
            <a:endParaRPr lang="en-US"/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84800" y="3098800"/>
            <a:ext cx="304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7F00"/>
                </a:solidFill>
                <a:latin typeface="Times" pitchFamily="18" charset="0"/>
              </a:rPr>
              <a:t>) </a:t>
            </a:r>
            <a:endParaRPr lang="en-US"/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5562600" y="3098800"/>
            <a:ext cx="330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7F00"/>
                </a:solidFill>
                <a:latin typeface="Symbol" pitchFamily="18" charset="2"/>
              </a:rPr>
              <a:t>=</a:t>
            </a:r>
            <a:endParaRPr lang="en-US"/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5727700" y="3098800"/>
            <a:ext cx="203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7F00"/>
                </a:solidFill>
                <a:latin typeface="Times" pitchFamily="18" charset="0"/>
              </a:rPr>
              <a:t> </a:t>
            </a:r>
            <a:endParaRPr lang="en-US"/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803900" y="3098800"/>
            <a:ext cx="279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solidFill>
                  <a:srgbClr val="007F00"/>
                </a:solidFill>
                <a:latin typeface="Times" pitchFamily="18" charset="0"/>
              </a:rPr>
              <a:t>4</a:t>
            </a:r>
            <a:endParaRPr lang="en-US"/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5956300" y="3086100"/>
            <a:ext cx="292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 i="1">
                <a:solidFill>
                  <a:srgbClr val="007F00"/>
                </a:solidFill>
                <a:latin typeface="Times" pitchFamily="18" charset="0"/>
              </a:rPr>
              <a:t>n</a:t>
            </a:r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5346700" y="6134100"/>
            <a:ext cx="1588" cy="508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V="1">
            <a:off x="5346700" y="59563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5346700" y="57912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 flipV="1">
            <a:off x="5346700" y="56134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 flipV="1">
            <a:off x="5346700" y="54356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V="1">
            <a:off x="5346700" y="52578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 flipV="1">
            <a:off x="5346700" y="50800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V="1">
            <a:off x="5346700" y="49022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 flipV="1">
            <a:off x="5346700" y="47371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5346700" y="45593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5" name="Line 33"/>
          <p:cNvSpPr>
            <a:spLocks noChangeShapeType="1"/>
          </p:cNvSpPr>
          <p:nvPr/>
        </p:nvSpPr>
        <p:spPr bwMode="auto">
          <a:xfrm flipV="1">
            <a:off x="5346700" y="43815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 flipV="1">
            <a:off x="5346700" y="42037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7" name="Line 35"/>
          <p:cNvSpPr>
            <a:spLocks noChangeShapeType="1"/>
          </p:cNvSpPr>
          <p:nvPr/>
        </p:nvSpPr>
        <p:spPr bwMode="auto">
          <a:xfrm flipV="1">
            <a:off x="5346700" y="40259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8" name="Line 36"/>
          <p:cNvSpPr>
            <a:spLocks noChangeShapeType="1"/>
          </p:cNvSpPr>
          <p:nvPr/>
        </p:nvSpPr>
        <p:spPr bwMode="auto">
          <a:xfrm flipV="1">
            <a:off x="5346700" y="3848100"/>
            <a:ext cx="1588" cy="889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9" name="Line 37"/>
          <p:cNvSpPr>
            <a:spLocks noChangeShapeType="1"/>
          </p:cNvSpPr>
          <p:nvPr/>
        </p:nvSpPr>
        <p:spPr bwMode="auto">
          <a:xfrm flipV="1">
            <a:off x="5346700" y="3721100"/>
            <a:ext cx="1588" cy="50800"/>
          </a:xfrm>
          <a:prstGeom prst="line">
            <a:avLst/>
          </a:prstGeom>
          <a:noFill/>
          <a:ln w="12700">
            <a:solidFill>
              <a:srgbClr val="007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70" name="Rectangle 38"/>
          <p:cNvSpPr>
            <a:spLocks noChangeArrowheads="1"/>
          </p:cNvSpPr>
          <p:nvPr/>
        </p:nvSpPr>
        <p:spPr bwMode="auto">
          <a:xfrm>
            <a:off x="8572500" y="5981700"/>
            <a:ext cx="27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" pitchFamily="18" charset="0"/>
              </a:rPr>
              <a:t>n</a:t>
            </a:r>
            <a:endParaRPr lang="en-US"/>
          </a:p>
        </p:txBody>
      </p:sp>
      <p:pic>
        <p:nvPicPr>
          <p:cNvPr id="172071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381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72" name="Line 40"/>
          <p:cNvSpPr>
            <a:spLocks noChangeShapeType="1"/>
          </p:cNvSpPr>
          <p:nvPr/>
        </p:nvSpPr>
        <p:spPr bwMode="auto">
          <a:xfrm flipV="1">
            <a:off x="4419600" y="2362200"/>
            <a:ext cx="3886200" cy="3886200"/>
          </a:xfrm>
          <a:prstGeom prst="line">
            <a:avLst/>
          </a:prstGeom>
          <a:noFill/>
          <a:ln w="28575">
            <a:solidFill>
              <a:srgbClr val="FF14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V="1">
            <a:off x="4419600" y="1905000"/>
            <a:ext cx="3276600" cy="3276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2074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0640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75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0"/>
            <a:ext cx="1562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8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/>
              <a:t>What about f(n) = 4n</a:t>
            </a:r>
            <a:r>
              <a:rPr lang="en-US" baseline="30000" dirty="0"/>
              <a:t>2</a:t>
            </a:r>
            <a:r>
              <a:rPr lang="en-US" dirty="0"/>
              <a:t>  ? Is it O(n)?</a:t>
            </a:r>
          </a:p>
          <a:p>
            <a:pPr lvl="1"/>
            <a:r>
              <a:rPr lang="en-US" dirty="0"/>
              <a:t>Find a c such that 4n</a:t>
            </a:r>
            <a:r>
              <a:rPr lang="en-US" baseline="30000" dirty="0"/>
              <a:t>2</a:t>
            </a:r>
            <a:r>
              <a:rPr lang="en-US" dirty="0"/>
              <a:t>  &lt; </a:t>
            </a:r>
            <a:r>
              <a:rPr lang="en-US" dirty="0" err="1"/>
              <a:t>cn</a:t>
            </a:r>
            <a:r>
              <a:rPr lang="en-US" dirty="0"/>
              <a:t> for any n &gt; n0</a:t>
            </a:r>
          </a:p>
          <a:p>
            <a:r>
              <a:rPr lang="en-US" dirty="0"/>
              <a:t>50n</a:t>
            </a:r>
            <a:r>
              <a:rPr lang="en-US" baseline="30000" dirty="0"/>
              <a:t>3</a:t>
            </a:r>
            <a:r>
              <a:rPr lang="en-US" dirty="0"/>
              <a:t> + 20n + 4 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Would be correct to say is O(n</a:t>
            </a:r>
            <a:r>
              <a:rPr lang="en-US" baseline="30000" dirty="0"/>
              <a:t>3</a:t>
            </a:r>
            <a:r>
              <a:rPr lang="en-US" dirty="0"/>
              <a:t>+n) </a:t>
            </a:r>
          </a:p>
          <a:p>
            <a:pPr lvl="2"/>
            <a:r>
              <a:rPr lang="en-US" dirty="0"/>
              <a:t>Not useful, as n</a:t>
            </a:r>
            <a:r>
              <a:rPr lang="en-US" baseline="30000" dirty="0"/>
              <a:t>3</a:t>
            </a:r>
            <a:r>
              <a:rPr lang="en-US" dirty="0"/>
              <a:t> exceeds by far n, for large values</a:t>
            </a:r>
          </a:p>
          <a:p>
            <a:pPr lvl="1"/>
            <a:r>
              <a:rPr lang="en-US" dirty="0"/>
              <a:t>Would be correct to say is O(n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OK, but g(n) should be as closed as possible to f(n)</a:t>
            </a:r>
          </a:p>
          <a:p>
            <a:r>
              <a:rPr lang="en-US" dirty="0"/>
              <a:t>3log(n) + log (log (n)) = O( ? ) 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667000" y="5410200"/>
            <a:ext cx="525780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028FF"/>
                </a:solidFill>
                <a:latin typeface="Times" pitchFamily="18" charset="0"/>
              </a:rPr>
              <a:t>Simple Rule</a:t>
            </a:r>
            <a:r>
              <a:rPr lang="en-US" altLang="en-US" sz="2800">
                <a:latin typeface="Times" pitchFamily="18" charset="0"/>
              </a:rPr>
              <a:t>: Drop lower order terms and constant factors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analysis - terminology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Special classes of algorithms:</a:t>
            </a:r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FF3300"/>
                </a:solidFill>
              </a:rPr>
              <a:t>logarithmic</a:t>
            </a:r>
            <a:r>
              <a:rPr lang="en-US" altLang="en-US" sz="2100"/>
              <a:t>:	</a:t>
            </a:r>
            <a:r>
              <a:rPr lang="en-US" altLang="en-US" sz="2100" b="1"/>
              <a:t>O(log n)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FF1414"/>
                </a:solidFill>
              </a:rPr>
              <a:t>linear</a:t>
            </a:r>
            <a:r>
              <a:rPr lang="en-US" altLang="en-US" sz="2100"/>
              <a:t>:		</a:t>
            </a:r>
            <a:r>
              <a:rPr lang="en-US" altLang="en-US" sz="2100" b="1"/>
              <a:t>O(n)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FF3300"/>
                </a:solidFill>
              </a:rPr>
              <a:t>quadratic</a:t>
            </a:r>
            <a:r>
              <a:rPr lang="en-US" altLang="en-US" sz="2100"/>
              <a:t>:	</a:t>
            </a:r>
            <a:r>
              <a:rPr lang="en-US" altLang="en-US" sz="2100" b="1"/>
              <a:t>O(n</a:t>
            </a:r>
            <a:r>
              <a:rPr lang="en-US" altLang="en-US" sz="2100" b="1" baseline="30000"/>
              <a:t>2</a:t>
            </a:r>
            <a:r>
              <a:rPr lang="en-US" altLang="en-US" sz="2100" b="1"/>
              <a:t>)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FF3300"/>
                </a:solidFill>
              </a:rPr>
              <a:t>polynomial</a:t>
            </a:r>
            <a:r>
              <a:rPr lang="en-US" altLang="en-US" sz="2100"/>
              <a:t>:	</a:t>
            </a:r>
            <a:r>
              <a:rPr lang="en-US" altLang="en-US" sz="2100" b="1"/>
              <a:t>O(n</a:t>
            </a:r>
            <a:r>
              <a:rPr lang="en-US" altLang="en-US" sz="2100" b="1" baseline="30000"/>
              <a:t>k</a:t>
            </a:r>
            <a:r>
              <a:rPr lang="en-US" altLang="en-US" sz="2100" b="1"/>
              <a:t>), k ≥ 1</a:t>
            </a:r>
            <a:endParaRPr lang="en-US" altLang="en-US" sz="2100"/>
          </a:p>
          <a:p>
            <a:pPr lvl="1">
              <a:buFontTx/>
              <a:buNone/>
            </a:pPr>
            <a:r>
              <a:rPr lang="en-US" altLang="en-US" sz="2100" b="1" i="1">
                <a:solidFill>
                  <a:srgbClr val="FF3300"/>
                </a:solidFill>
              </a:rPr>
              <a:t>exponential</a:t>
            </a:r>
            <a:r>
              <a:rPr lang="en-US" altLang="en-US" sz="2100"/>
              <a:t>:	</a:t>
            </a:r>
            <a:r>
              <a:rPr lang="en-US" altLang="en-US" sz="2100" b="1"/>
              <a:t>O(a</a:t>
            </a:r>
            <a:r>
              <a:rPr lang="en-US" altLang="en-US" sz="2100" b="1" baseline="30000"/>
              <a:t>n</a:t>
            </a:r>
            <a:r>
              <a:rPr lang="en-US" altLang="en-US" sz="2100" b="1"/>
              <a:t>), n &gt; 1</a:t>
            </a:r>
          </a:p>
          <a:p>
            <a:r>
              <a:rPr lang="en-US" altLang="en-US" sz="2500"/>
              <a:t>Polynomial vs. exponential ?</a:t>
            </a:r>
          </a:p>
          <a:p>
            <a:r>
              <a:rPr lang="en-US" altLang="en-US" sz="2500"/>
              <a:t>Logarithmic vs. polynomial ?</a:t>
            </a:r>
          </a:p>
        </p:txBody>
      </p:sp>
    </p:spTree>
    <p:extLst>
      <p:ext uri="{BB962C8B-B14F-4D97-AF65-F5344CB8AC3E}">
        <p14:creationId xmlns:p14="http://schemas.microsoft.com/office/powerpoint/2010/main" val="38661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Numbers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762000" y="2667000"/>
          <a:ext cx="75438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6667916" imgH="2133905" progId="Excel.Sheet.8">
                  <p:embed/>
                </p:oleObj>
              </mc:Choice>
              <mc:Fallback>
                <p:oleObj name="Worksheet" r:id="rId3" imgW="6667916" imgH="213390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543800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4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Analogies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576" y="1397000"/>
          <a:ext cx="316835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230"/>
                <a:gridCol w="1772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– 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 Omega </a:t>
                      </a:r>
                      <a:r>
                        <a:rPr lang="el-GR" dirty="0" smtClean="0">
                          <a:latin typeface="+mn-lt"/>
                          <a:cs typeface="Calibri"/>
                        </a:rPr>
                        <a:t>Ω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 Theta </a:t>
                      </a:r>
                      <a:r>
                        <a:rPr lang="el-GR" dirty="0" smtClean="0">
                          <a:latin typeface="Calibri"/>
                          <a:cs typeface="Calibri"/>
                        </a:rPr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alibri"/>
                        </a:rPr>
                        <a:t>Small Omega</a:t>
                      </a:r>
                      <a:r>
                        <a:rPr lang="en-US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l-GR" dirty="0" smtClean="0">
                          <a:latin typeface="+mn-lt"/>
                          <a:cs typeface="Calibri"/>
                        </a:rPr>
                        <a:t>ῳ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 – 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520" y="3861048"/>
          <a:ext cx="8568950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962"/>
                <a:gridCol w="4736677"/>
                <a:gridCol w="28083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F(n)</a:t>
                      </a:r>
                      <a:r>
                        <a:rPr lang="en-US" sz="1400" baseline="0" dirty="0" smtClean="0"/>
                        <a:t> = O (g(n))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F(n) is in some set of functions like G. Means in the set (</a:t>
                      </a:r>
                      <a:r>
                        <a:rPr lang="az-Cyrl-AZ" sz="1400" dirty="0" smtClean="0">
                          <a:latin typeface="+mn-lt"/>
                          <a:cs typeface="Calibri"/>
                        </a:rPr>
                        <a:t>Є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O(g(n)) = { f(n) : there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are constants c &gt; 0, n</a:t>
                      </a:r>
                      <a:r>
                        <a:rPr lang="en-US" sz="14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1400" baseline="0" dirty="0" smtClean="0">
                          <a:latin typeface="Consolas" pitchFamily="49" charset="0"/>
                          <a:cs typeface="Consolas" pitchFamily="49" charset="0"/>
                        </a:rPr>
                        <a:t> &gt; 0  and 0 &lt; f(n) &lt;= g(n) for all n &gt; n</a:t>
                      </a:r>
                      <a:r>
                        <a:rPr lang="en-US" sz="1400" baseline="-25000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endParaRPr lang="en-US" sz="140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 smtClean="0">
                          <a:latin typeface="+mj-lt"/>
                          <a:cs typeface="Consolas" pitchFamily="49" charset="0"/>
                        </a:rPr>
                        <a:t>(i.e.) growth rate of F(n) is no more than that of g(n)</a:t>
                      </a:r>
                      <a:endParaRPr lang="en-GB" sz="14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itchFamily="49" charset="0"/>
                          <a:cs typeface="Consolas" pitchFamily="49" charset="0"/>
                        </a:rPr>
                        <a:t>Useful for upper bounds</a:t>
                      </a:r>
                      <a:endParaRPr lang="en-GB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Omega </a:t>
                      </a:r>
                      <a:r>
                        <a:rPr lang="el-GR" sz="1400" dirty="0" smtClean="0">
                          <a:latin typeface="+mn-lt"/>
                          <a:cs typeface="Calibri"/>
                        </a:rPr>
                        <a:t>Ω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&gt;=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Theta </a:t>
                      </a:r>
                      <a:r>
                        <a:rPr lang="az-Cyrl-AZ" sz="1400" dirty="0" smtClean="0">
                          <a:latin typeface="Calibri"/>
                          <a:cs typeface="Calibri"/>
                        </a:rPr>
                        <a:t>Ѳ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cs typeface="Calibri"/>
                        </a:rPr>
                        <a:t>Omega</a:t>
                      </a:r>
                      <a:r>
                        <a:rPr lang="en-US" sz="1400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l-GR" sz="1400" dirty="0" smtClean="0">
                          <a:latin typeface="+mn-lt"/>
                          <a:cs typeface="Calibri"/>
                        </a:rPr>
                        <a:t>ῳ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 – 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baseline="30000" dirty="0" smtClean="0">
                <a:cs typeface="Times New Roman" pitchFamily="18" charset="0"/>
              </a:rPr>
              <a:t>4</a:t>
            </a:r>
            <a:r>
              <a:rPr lang="en-US" dirty="0" smtClean="0">
                <a:cs typeface="Times New Roman" pitchFamily="18" charset="0"/>
              </a:rPr>
              <a:t> + 100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 + 10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+ 50 </a:t>
            </a:r>
            <a:r>
              <a:rPr lang="en-US" dirty="0" smtClean="0">
                <a:ea typeface="MS Mincho" pitchFamily="49" charset="-128"/>
              </a:rPr>
              <a:t>is </a:t>
            </a:r>
            <a:r>
              <a:rPr lang="en-US" i="1" dirty="0" smtClean="0">
                <a:ea typeface="MS Mincho" pitchFamily="49" charset="-128"/>
              </a:rPr>
              <a:t>O</a:t>
            </a:r>
            <a:r>
              <a:rPr lang="en-US" dirty="0" smtClean="0">
                <a:ea typeface="MS Mincho" pitchFamily="49" charset="-128"/>
              </a:rPr>
              <a:t>(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baseline="30000" dirty="0" smtClean="0">
                <a:cs typeface="Times New Roman" pitchFamily="18" charset="0"/>
              </a:rPr>
              <a:t>4</a:t>
            </a:r>
            <a:r>
              <a:rPr lang="en-US" dirty="0" smtClean="0">
                <a:ea typeface="MS Mincho" pitchFamily="49" charset="-128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>
                <a:ea typeface="MS Mincho" pitchFamily="49" charset="-128"/>
              </a:rPr>
              <a:t>10</a:t>
            </a:r>
            <a:r>
              <a:rPr lang="en-US" i="1" dirty="0" smtClean="0">
                <a:ea typeface="MS Mincho" pitchFamily="49" charset="-128"/>
              </a:rPr>
              <a:t>n</a:t>
            </a:r>
            <a:r>
              <a:rPr lang="en-US" baseline="30000" dirty="0" smtClean="0">
                <a:ea typeface="MS Mincho" pitchFamily="49" charset="-128"/>
              </a:rPr>
              <a:t>3</a:t>
            </a:r>
            <a:r>
              <a:rPr lang="en-US" dirty="0" smtClean="0">
                <a:ea typeface="MS Mincho" pitchFamily="49" charset="-128"/>
              </a:rPr>
              <a:t> + 2</a:t>
            </a:r>
            <a:r>
              <a:rPr lang="en-US" i="1" dirty="0" smtClean="0">
                <a:ea typeface="MS Mincho" pitchFamily="49" charset="-128"/>
              </a:rPr>
              <a:t>n</a:t>
            </a:r>
            <a:r>
              <a:rPr lang="en-US" baseline="30000" dirty="0" smtClean="0">
                <a:ea typeface="MS Mincho" pitchFamily="49" charset="-128"/>
              </a:rPr>
              <a:t>2</a:t>
            </a:r>
            <a:r>
              <a:rPr lang="en-US" dirty="0" smtClean="0">
                <a:ea typeface="MS Mincho" pitchFamily="49" charset="-128"/>
              </a:rPr>
              <a:t> is </a:t>
            </a:r>
            <a:r>
              <a:rPr lang="en-US" i="1" dirty="0" smtClean="0">
                <a:ea typeface="MS Mincho" pitchFamily="49" charset="-128"/>
              </a:rPr>
              <a:t>O</a:t>
            </a:r>
            <a:r>
              <a:rPr lang="en-US" dirty="0" smtClean="0">
                <a:ea typeface="MS Mincho" pitchFamily="49" charset="-128"/>
              </a:rPr>
              <a:t>(</a:t>
            </a:r>
            <a:r>
              <a:rPr lang="en-US" i="1" dirty="0" smtClean="0">
                <a:ea typeface="MS Mincho" pitchFamily="49" charset="-128"/>
              </a:rPr>
              <a:t>n</a:t>
            </a:r>
            <a:r>
              <a:rPr lang="en-US" baseline="30000" dirty="0" smtClean="0">
                <a:ea typeface="MS Mincho" pitchFamily="49" charset="-128"/>
              </a:rPr>
              <a:t>3</a:t>
            </a:r>
            <a:r>
              <a:rPr lang="en-US" dirty="0" smtClean="0">
                <a:ea typeface="MS Mincho" pitchFamily="49" charset="-128"/>
              </a:rPr>
              <a:t>)    </a:t>
            </a:r>
          </a:p>
          <a:p>
            <a:r>
              <a:rPr lang="en-US" i="1" dirty="0" smtClean="0">
                <a:ea typeface="MS Mincho" pitchFamily="49" charset="-128"/>
              </a:rPr>
              <a:t>n</a:t>
            </a:r>
            <a:r>
              <a:rPr lang="en-US" baseline="30000" dirty="0" smtClean="0">
                <a:ea typeface="MS Mincho" pitchFamily="49" charset="-128"/>
              </a:rPr>
              <a:t>3</a:t>
            </a:r>
            <a:r>
              <a:rPr lang="en-US" dirty="0" smtClean="0">
                <a:ea typeface="MS Mincho" pitchFamily="49" charset="-128"/>
              </a:rPr>
              <a:t> - </a:t>
            </a:r>
            <a:r>
              <a:rPr lang="en-US" i="1" dirty="0" smtClean="0">
                <a:ea typeface="MS Mincho" pitchFamily="49" charset="-128"/>
              </a:rPr>
              <a:t>n</a:t>
            </a:r>
            <a:r>
              <a:rPr lang="en-US" baseline="30000" dirty="0" smtClean="0">
                <a:ea typeface="MS Mincho" pitchFamily="49" charset="-128"/>
              </a:rPr>
              <a:t>2</a:t>
            </a:r>
            <a:r>
              <a:rPr lang="en-US" dirty="0" smtClean="0">
                <a:ea typeface="MS Mincho" pitchFamily="49" charset="-128"/>
              </a:rPr>
              <a:t> is </a:t>
            </a:r>
            <a:r>
              <a:rPr lang="en-US" i="1" dirty="0" smtClean="0">
                <a:ea typeface="MS Mincho" pitchFamily="49" charset="-128"/>
              </a:rPr>
              <a:t>O</a:t>
            </a:r>
            <a:r>
              <a:rPr lang="en-US" dirty="0" smtClean="0">
                <a:ea typeface="MS Mincho" pitchFamily="49" charset="-128"/>
              </a:rPr>
              <a:t>(</a:t>
            </a:r>
            <a:r>
              <a:rPr lang="en-US" i="1" dirty="0" smtClean="0">
                <a:ea typeface="MS Mincho" pitchFamily="49" charset="-128"/>
              </a:rPr>
              <a:t>n</a:t>
            </a:r>
            <a:r>
              <a:rPr lang="en-US" baseline="30000" dirty="0" smtClean="0">
                <a:ea typeface="MS Mincho" pitchFamily="49" charset="-128"/>
              </a:rPr>
              <a:t>3</a:t>
            </a:r>
            <a:r>
              <a:rPr lang="en-US" dirty="0" smtClean="0">
                <a:ea typeface="MS Mincho" pitchFamily="49" charset="-128"/>
              </a:rPr>
              <a:t>)</a:t>
            </a:r>
          </a:p>
          <a:p>
            <a:r>
              <a:rPr lang="en-US" dirty="0" smtClean="0">
                <a:ea typeface="MS Mincho" pitchFamily="49" charset="-128"/>
              </a:rPr>
              <a:t>constants</a:t>
            </a:r>
          </a:p>
          <a:p>
            <a:pPr lvl="1"/>
            <a:r>
              <a:rPr lang="en-US" dirty="0" smtClean="0">
                <a:ea typeface="MS Mincho" pitchFamily="49" charset="-128"/>
              </a:rPr>
              <a:t>10 is </a:t>
            </a:r>
            <a:r>
              <a:rPr lang="en-US" i="1" dirty="0" smtClean="0">
                <a:ea typeface="MS Mincho" pitchFamily="49" charset="-128"/>
              </a:rPr>
              <a:t>O</a:t>
            </a:r>
            <a:r>
              <a:rPr lang="en-US" dirty="0" smtClean="0">
                <a:ea typeface="MS Mincho" pitchFamily="49" charset="-128"/>
              </a:rPr>
              <a:t>(1)</a:t>
            </a:r>
          </a:p>
          <a:p>
            <a:pPr lvl="1"/>
            <a:r>
              <a:rPr lang="en-US" dirty="0" smtClean="0">
                <a:ea typeface="MS Mincho" pitchFamily="49" charset="-128"/>
              </a:rPr>
              <a:t>1273 is </a:t>
            </a:r>
            <a:r>
              <a:rPr lang="en-US" i="1" dirty="0" smtClean="0">
                <a:ea typeface="MS Mincho" pitchFamily="49" charset="-128"/>
              </a:rPr>
              <a:t>O</a:t>
            </a:r>
            <a:r>
              <a:rPr lang="en-US" dirty="0" smtClean="0">
                <a:ea typeface="MS Mincho" pitchFamily="49" charset="-128"/>
              </a:rPr>
              <a:t>(1)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comparison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196752"/>
          <a:ext cx="8016551" cy="40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736304"/>
                <a:gridCol w="3047999"/>
              </a:tblGrid>
              <a:tr h="447824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cs typeface="Times New Roman" pitchFamily="18" charset="0"/>
                        </a:rPr>
                        <a:t>Algorithm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cs typeface="Times New Roman" pitchFamily="18" charset="0"/>
                        </a:rPr>
                        <a:t>Algorithm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cs typeface="Times New Roman" pitchFamily="18" charset="0"/>
                        </a:rPr>
                        <a:t>Algorithm 3</a:t>
                      </a:r>
                      <a:endParaRPr lang="en-GB" dirty="0"/>
                    </a:p>
                  </a:txBody>
                  <a:tcPr/>
                </a:tc>
              </a:tr>
              <a:tr h="24482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27069">
                <a:tc>
                  <a:txBody>
                    <a:bodyPr/>
                    <a:lstStyle/>
                    <a:p>
                      <a:r>
                        <a:rPr lang="es-ES_tradnl" dirty="0" smtClean="0">
                          <a:cs typeface="Times New Roman" pitchFamily="18" charset="0"/>
                        </a:rPr>
                        <a:t>c</a:t>
                      </a:r>
                      <a:r>
                        <a:rPr lang="es-ES_tradnl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_tradnl" dirty="0" smtClean="0">
                          <a:cs typeface="Times New Roman" pitchFamily="18" charset="0"/>
                        </a:rPr>
                        <a:t>+c</a:t>
                      </a:r>
                      <a:r>
                        <a:rPr lang="es-ES_tradnl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_tradnl" dirty="0" smtClean="0">
                          <a:cs typeface="Times New Roman" pitchFamily="18" charset="0"/>
                        </a:rPr>
                        <a:t>+...+c</a:t>
                      </a:r>
                      <a:r>
                        <a:rPr lang="es-ES_tradnl" baseline="-25000" dirty="0" smtClean="0">
                          <a:cs typeface="Times New Roman" pitchFamily="18" charset="0"/>
                        </a:rPr>
                        <a:t>1</a:t>
                      </a:r>
                      <a:r>
                        <a:rPr lang="es-ES_tradnl" dirty="0" smtClean="0">
                          <a:cs typeface="Times New Roman" pitchFamily="18" charset="0"/>
                        </a:rPr>
                        <a:t> = </a:t>
                      </a:r>
                      <a:r>
                        <a:rPr lang="es-ES_tradnl" dirty="0" smtClean="0">
                          <a:solidFill>
                            <a:srgbClr val="DD0111"/>
                          </a:solidFill>
                          <a:cs typeface="Times New Roman" pitchFamily="18" charset="0"/>
                        </a:rPr>
                        <a:t>c</a:t>
                      </a:r>
                      <a:r>
                        <a:rPr lang="es-ES_tradnl" baseline="-25000" dirty="0" smtClean="0">
                          <a:solidFill>
                            <a:srgbClr val="DD0111"/>
                          </a:solidFill>
                          <a:cs typeface="Times New Roman" pitchFamily="18" charset="0"/>
                        </a:rPr>
                        <a:t>1</a:t>
                      </a:r>
                      <a:r>
                        <a:rPr lang="es-ES_tradnl" dirty="0" smtClean="0">
                          <a:solidFill>
                            <a:srgbClr val="DD0111"/>
                          </a:solidFill>
                          <a:cs typeface="Times New Roman" pitchFamily="18" charset="0"/>
                        </a:rPr>
                        <a:t> x N</a:t>
                      </a:r>
                      <a:r>
                        <a:rPr lang="es-ES_tradnl" dirty="0" smtClean="0">
                          <a:cs typeface="Times New Roman" pitchFamily="18" charset="0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cs typeface="Times New Roman" pitchFamily="18" charset="0"/>
                        </a:rPr>
                        <a:t>(N+1) x c</a:t>
                      </a:r>
                      <a:r>
                        <a:rPr lang="es-ES_tradnl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cs typeface="Times New Roman" pitchFamily="18" charset="0"/>
                        </a:rPr>
                        <a:t>2</a:t>
                      </a:r>
                      <a:r>
                        <a:rPr lang="es-ES_tradnl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cs typeface="Times New Roman" pitchFamily="18" charset="0"/>
                        </a:rPr>
                        <a:t> + N x c</a:t>
                      </a:r>
                      <a:r>
                        <a:rPr lang="es-ES_tradnl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cs typeface="Times New Roman" pitchFamily="18" charset="0"/>
                        </a:rPr>
                        <a:t>1</a:t>
                      </a:r>
                      <a:r>
                        <a:rPr lang="es-ES_tradnl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s-ES_tradnl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cs typeface="Times New Roman" pitchFamily="18" charset="0"/>
                        </a:rPr>
                        <a:t>= 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a typeface="MS Mincho" pitchFamily="49" charset="-128"/>
                        </a:rPr>
                        <a:t>(c</a:t>
                      </a:r>
                      <a:r>
                        <a:rPr lang="en-US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a typeface="MS Mincho" pitchFamily="49" charset="-128"/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a typeface="MS Mincho" pitchFamily="49" charset="-128"/>
                        </a:rPr>
                        <a:t> + c</a:t>
                      </a:r>
                      <a:r>
                        <a:rPr lang="en-US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a typeface="MS Mincho" pitchFamily="49" charset="-128"/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a typeface="MS Mincho" pitchFamily="49" charset="-128"/>
                        </a:rPr>
                        <a:t>) x N + c</a:t>
                      </a:r>
                      <a:r>
                        <a:rPr lang="en-US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a typeface="MS Mincho" pitchFamily="49" charset="-128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DD0111"/>
                          </a:solidFill>
                          <a:cs typeface="Times New Roman" pitchFamily="18" charset="0"/>
                        </a:rPr>
                        <a:t>c</a:t>
                      </a:r>
                      <a:r>
                        <a:rPr lang="en-US" baseline="-25000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 + 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c</a:t>
                      </a:r>
                      <a:r>
                        <a:rPr lang="en-US" baseline="-25000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(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N</a:t>
                      </a:r>
                      <a:r>
                        <a:rPr lang="en-US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+1) + 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c</a:t>
                      </a:r>
                      <a:r>
                        <a:rPr lang="en-US" baseline="-25000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2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N </a:t>
                      </a:r>
                      <a:r>
                        <a:rPr lang="en-US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(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N</a:t>
                      </a:r>
                      <a:r>
                        <a:rPr lang="en-US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+1) + 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c</a:t>
                      </a:r>
                      <a:r>
                        <a:rPr lang="en-US" baseline="-25000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3</a:t>
                      </a:r>
                      <a:r>
                        <a:rPr lang="en-US" i="1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N</a:t>
                      </a:r>
                      <a:r>
                        <a:rPr lang="en-US" i="1" baseline="30000" dirty="0" smtClean="0">
                          <a:solidFill>
                            <a:srgbClr val="DD0111"/>
                          </a:solidFill>
                          <a:ea typeface="MS Mincho" pitchFamily="49" charset="-128"/>
                        </a:rPr>
                        <a:t>2</a:t>
                      </a:r>
                      <a:r>
                        <a:rPr lang="en-US" i="1" dirty="0" smtClean="0">
                          <a:ea typeface="MS Mincho" pitchFamily="49" charset="-128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pitchFamily="18" charset="0"/>
                        </a:rPr>
                        <a:t>order: </a:t>
                      </a:r>
                      <a:r>
                        <a:rPr lang="en-US" sz="1800" i="1" dirty="0" smtClean="0">
                          <a:cs typeface="Times New Roman" pitchFamily="18" charset="0"/>
                        </a:rPr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cs typeface="Times New Roman" pitchFamily="18" charset="0"/>
                        </a:rPr>
                        <a:t>order: </a:t>
                      </a:r>
                      <a:r>
                        <a:rPr lang="en-US" sz="1800" i="1" dirty="0" smtClean="0">
                          <a:cs typeface="Times New Roman" pitchFamily="18" charset="0"/>
                        </a:rPr>
                        <a:t>O(N)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a typeface="MS Mincho" pitchFamily="49" charset="-128"/>
                        </a:rPr>
                        <a:t>O</a:t>
                      </a:r>
                      <a:r>
                        <a:rPr lang="en-US" dirty="0" smtClean="0">
                          <a:ea typeface="MS Mincho" pitchFamily="49" charset="-128"/>
                        </a:rPr>
                        <a:t>(</a:t>
                      </a:r>
                      <a:r>
                        <a:rPr lang="en-US" i="1" dirty="0" smtClean="0">
                          <a:ea typeface="MS Mincho" pitchFamily="49" charset="-128"/>
                        </a:rPr>
                        <a:t>N</a:t>
                      </a:r>
                      <a:r>
                        <a:rPr lang="en-US" baseline="30000" dirty="0" smtClean="0">
                          <a:ea typeface="MS Mincho" pitchFamily="49" charset="-128"/>
                        </a:rPr>
                        <a:t>2</a:t>
                      </a:r>
                      <a:r>
                        <a:rPr lang="en-US" dirty="0" smtClean="0">
                          <a:ea typeface="MS Mincho" pitchFamily="49" charset="-128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1700808"/>
          <a:ext cx="187220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4156"/>
                <a:gridCol w="4680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[0] = 0;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[1] = 0;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[2] = 0;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[n] = 0;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43808" y="1844824"/>
          <a:ext cx="244827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208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=0;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&lt;N;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++)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 = 0;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0112" y="1715759"/>
          <a:ext cx="2664296" cy="17741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7126"/>
                <a:gridCol w="597170"/>
              </a:tblGrid>
              <a:tr h="348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GB" sz="1200" dirty="0"/>
                    </a:p>
                  </a:txBody>
                  <a:tcPr/>
                </a:tc>
              </a:tr>
              <a:tr h="3488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 = 0;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3488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=0;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&lt;N; 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++)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  <a:tr h="378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for(j=0; j&lt;N; j++)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  <a:tr h="3488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sum += </a:t>
                      </a:r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][j];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</a:t>
                      </a:r>
                      <a:r>
                        <a:rPr lang="en-US" sz="1600" baseline="-25000" dirty="0" smtClean="0"/>
                        <a:t>3</a:t>
                      </a:r>
                      <a:endParaRPr lang="en-GB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by step procedure for calculations</a:t>
            </a:r>
          </a:p>
          <a:p>
            <a:r>
              <a:rPr lang="en-IE" dirty="0" smtClean="0"/>
              <a:t>an informal definition could be "a set of rules that precisely defines a sequence of operations.“</a:t>
            </a:r>
          </a:p>
          <a:p>
            <a:r>
              <a:rPr lang="en-IE" dirty="0" smtClean="0"/>
              <a:t>Takes some input and produces some sort of output</a:t>
            </a:r>
          </a:p>
          <a:p>
            <a:r>
              <a:rPr lang="en-IE" dirty="0" smtClean="0"/>
              <a:t>It is the fundamental object of study in CS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Relative and absolute speed</a:t>
            </a:r>
          </a:p>
          <a:p>
            <a:r>
              <a:rPr lang="en-US" dirty="0" smtClean="0"/>
              <a:t>E.g. consider 10x</a:t>
            </a:r>
            <a:r>
              <a:rPr lang="en-US" baseline="30000" dirty="0" smtClean="0"/>
              <a:t>4 </a:t>
            </a:r>
            <a:r>
              <a:rPr lang="en-US" dirty="0" smtClean="0"/>
              <a:t>+ 7x</a:t>
            </a:r>
            <a:r>
              <a:rPr lang="en-US" baseline="30000" dirty="0" smtClean="0"/>
              <a:t>3</a:t>
            </a:r>
            <a:r>
              <a:rPr lang="en-US" dirty="0" smtClean="0"/>
              <a:t> + 20x</a:t>
            </a:r>
            <a:r>
              <a:rPr lang="en-US" baseline="30000" dirty="0" smtClean="0"/>
              <a:t>2</a:t>
            </a:r>
            <a:r>
              <a:rPr lang="en-US" dirty="0" smtClean="0"/>
              <a:t> + 1. This is considered Theta of 4 since the other exponents become insignificant for large x</a:t>
            </a:r>
          </a:p>
          <a:p>
            <a:r>
              <a:rPr lang="en-IE" b="1" dirty="0" smtClean="0"/>
              <a:t>big O notation</a:t>
            </a:r>
            <a:r>
              <a:rPr lang="en-IE" dirty="0" smtClean="0"/>
              <a:t> is used to describe (in a simplified way) the limiting behaviour of a function when the argument tends towards a particular value (infinity)</a:t>
            </a:r>
            <a:endParaRPr lang="en-US" dirty="0" smtClean="0"/>
          </a:p>
          <a:p>
            <a:pPr lvl="1"/>
            <a:r>
              <a:rPr lang="en-IE" dirty="0" smtClean="0"/>
              <a:t>In typical usage, the formal definition of </a:t>
            </a:r>
            <a:r>
              <a:rPr lang="en-IE" i="1" dirty="0" smtClean="0"/>
              <a:t>O</a:t>
            </a:r>
            <a:r>
              <a:rPr lang="en-IE" dirty="0" smtClean="0"/>
              <a:t> notation is not used directly; rather, the </a:t>
            </a:r>
            <a:r>
              <a:rPr lang="en-IE" i="1" dirty="0" smtClean="0"/>
              <a:t>O</a:t>
            </a:r>
            <a:r>
              <a:rPr lang="en-IE" dirty="0" smtClean="0"/>
              <a:t> notation for a function </a:t>
            </a:r>
            <a:r>
              <a:rPr lang="en-IE" i="1" dirty="0" smtClean="0"/>
              <a:t>f</a:t>
            </a:r>
            <a:r>
              <a:rPr lang="en-IE" dirty="0" smtClean="0"/>
              <a:t>(</a:t>
            </a:r>
            <a:r>
              <a:rPr lang="en-IE" i="1" dirty="0" smtClean="0"/>
              <a:t>x</a:t>
            </a:r>
            <a:r>
              <a:rPr lang="en-IE" dirty="0" smtClean="0"/>
              <a:t>) is derived by the following simplification rules:</a:t>
            </a:r>
          </a:p>
          <a:p>
            <a:pPr lvl="2"/>
            <a:r>
              <a:rPr lang="en-IE" dirty="0" smtClean="0"/>
              <a:t>If </a:t>
            </a:r>
            <a:r>
              <a:rPr lang="en-IE" i="1" dirty="0" smtClean="0"/>
              <a:t>f</a:t>
            </a:r>
            <a:r>
              <a:rPr lang="en-IE" dirty="0" smtClean="0"/>
              <a:t>(</a:t>
            </a:r>
            <a:r>
              <a:rPr lang="en-IE" i="1" dirty="0" smtClean="0"/>
              <a:t>x</a:t>
            </a:r>
            <a:r>
              <a:rPr lang="en-IE" dirty="0" smtClean="0"/>
              <a:t>) is a sum of several terms, the one with the largest growth rate is kept, and all others omitted.</a:t>
            </a:r>
          </a:p>
          <a:p>
            <a:pPr lvl="2"/>
            <a:r>
              <a:rPr lang="en-IE" dirty="0" smtClean="0"/>
              <a:t>If </a:t>
            </a:r>
            <a:r>
              <a:rPr lang="en-IE" i="1" dirty="0" smtClean="0"/>
              <a:t>f</a:t>
            </a:r>
            <a:r>
              <a:rPr lang="en-IE" dirty="0" smtClean="0"/>
              <a:t>(</a:t>
            </a:r>
            <a:r>
              <a:rPr lang="en-IE" i="1" dirty="0" smtClean="0"/>
              <a:t>x</a:t>
            </a:r>
            <a:r>
              <a:rPr lang="en-IE" dirty="0" smtClean="0"/>
              <a:t>) is a product of several factors, any constants (terms in the product that do not depend on </a:t>
            </a:r>
            <a:r>
              <a:rPr lang="en-IE" i="1" dirty="0" smtClean="0"/>
              <a:t>x</a:t>
            </a:r>
            <a:r>
              <a:rPr lang="en-IE" dirty="0" smtClean="0"/>
              <a:t>) are omitted.</a:t>
            </a:r>
          </a:p>
          <a:p>
            <a:pPr lvl="1"/>
            <a:r>
              <a:rPr lang="en-IE" dirty="0" smtClean="0"/>
              <a:t>A description of a function in terms of big O notation usually only provides an upper bound on the growth rate of the function. </a:t>
            </a:r>
          </a:p>
          <a:p>
            <a:pPr lvl="1"/>
            <a:r>
              <a:rPr lang="en-IE" dirty="0" smtClean="0"/>
              <a:t>several related notations, using the symbols </a:t>
            </a:r>
            <a:r>
              <a:rPr lang="en-IE" i="1" dirty="0" smtClean="0"/>
              <a:t>o</a:t>
            </a:r>
            <a:r>
              <a:rPr lang="en-IE" dirty="0" smtClean="0"/>
              <a:t>, Ω, ω, and Θ, to describe other kinds of bounds on asymptotic growth rates.</a:t>
            </a:r>
          </a:p>
          <a:p>
            <a:endParaRPr lang="en-GB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608512"/>
          </a:xfrm>
        </p:spPr>
        <p:txBody>
          <a:bodyPr/>
          <a:lstStyle/>
          <a:p>
            <a:r>
              <a:rPr lang="en-US" dirty="0" smtClean="0"/>
              <a:t>Focuses on the big picture</a:t>
            </a:r>
          </a:p>
          <a:p>
            <a:r>
              <a:rPr lang="en-US" dirty="0" smtClean="0"/>
              <a:t>Understand what factor dominates</a:t>
            </a:r>
          </a:p>
          <a:p>
            <a:pPr lvl="1"/>
            <a:r>
              <a:rPr lang="en-US" dirty="0" smtClean="0"/>
              <a:t>ignore multiplicative constants</a:t>
            </a:r>
          </a:p>
          <a:p>
            <a:pPr lvl="1"/>
            <a:r>
              <a:rPr lang="en-US" dirty="0" err="1" smtClean="0"/>
              <a:t>x</a:t>
            </a:r>
            <a:r>
              <a:rPr lang="en-US" sz="2400" baseline="30000" dirty="0" err="1" smtClean="0"/>
              <a:t>a</a:t>
            </a:r>
            <a:r>
              <a:rPr lang="en-US" dirty="0" smtClean="0"/>
              <a:t> dominates </a:t>
            </a:r>
            <a:r>
              <a:rPr lang="en-US" dirty="0" err="1" smtClean="0"/>
              <a:t>x</a:t>
            </a:r>
            <a:r>
              <a:rPr lang="en-US" sz="2400" baseline="30000" dirty="0" err="1" smtClean="0"/>
              <a:t>b</a:t>
            </a:r>
            <a:r>
              <a:rPr lang="en-US" dirty="0" smtClean="0"/>
              <a:t> if a &gt; b</a:t>
            </a:r>
          </a:p>
          <a:p>
            <a:pPr lvl="1"/>
            <a:r>
              <a:rPr lang="en-US" dirty="0" smtClean="0"/>
              <a:t>Exponential dominates Polynomial (7</a:t>
            </a:r>
            <a:r>
              <a:rPr lang="en-US" sz="2400" baseline="30000" dirty="0" smtClean="0"/>
              <a:t>n</a:t>
            </a:r>
            <a:r>
              <a:rPr lang="en-US" dirty="0" smtClean="0"/>
              <a:t> dominates n</a:t>
            </a:r>
            <a:r>
              <a:rPr lang="en-US" sz="2400" baseline="30000" dirty="0" smtClean="0"/>
              <a:t>5</a:t>
            </a:r>
            <a:r>
              <a:rPr lang="en-US" dirty="0" smtClean="0"/>
              <a:t> [n +</a:t>
            </a:r>
            <a:r>
              <a:rPr lang="en-US" dirty="0" err="1" smtClean="0"/>
              <a:t>ve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Polynomial dominates Log </a:t>
            </a:r>
          </a:p>
          <a:p>
            <a:r>
              <a:rPr lang="en-US" dirty="0" smtClean="0"/>
              <a:t>Give more importance to behavior as n -&gt; infinity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1913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Travelling Salesman problem 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628800"/>
            <a:ext cx="2680692" cy="28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39752" y="45811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smtClean="0"/>
              <a:t>An optimal travelling salesperson tour through Germany’s 15 largest cities. It is the shortest among 43,589,145,600</a:t>
            </a:r>
            <a:r>
              <a:rPr lang="en-IE" baseline="30000" dirty="0" smtClean="0"/>
              <a:t> </a:t>
            </a:r>
            <a:r>
              <a:rPr lang="en-IE" dirty="0" smtClean="0"/>
              <a:t>possible tours visiting each city exactly once.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Big-O Notations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1692"/>
              </p:ext>
            </p:extLst>
          </p:nvPr>
        </p:nvGraphicFramePr>
        <p:xfrm>
          <a:off x="467544" y="1988840"/>
          <a:ext cx="7632848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796"/>
                <a:gridCol w="1496637"/>
                <a:gridCol w="4265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Big O Notation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scenario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O(1)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Constant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/>
                        <a:t>Determining if a number is even or odd; using a constant-size lookup table or hash table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 (log(n))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search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Finding an item in an unsorted list 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O(n2)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Quadratic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Bubble sort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</a:t>
                      </a:r>
                      <a:r>
                        <a:rPr lang="en-US" sz="1600" dirty="0" err="1" smtClean="0"/>
                        <a:t>Cn</a:t>
                      </a:r>
                      <a:r>
                        <a:rPr lang="en-US" sz="1600" dirty="0" smtClean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Exponential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Travelling salesman problem using DP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O(n!)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Factorial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Travelling salesman problem using brute</a:t>
                      </a:r>
                      <a:r>
                        <a:rPr lang="en-US" sz="1600" baseline="0" dirty="0" smtClean="0"/>
                        <a:t> force</a:t>
                      </a:r>
                      <a:endParaRPr lang="en-GB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asymptotic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 </a:t>
            </a:r>
            <a:r>
              <a:rPr lang="en-US" dirty="0"/>
              <a:t>removing the constants (variables that have a fixed but unknown value), we can focus on the part of the measure that grows and derive a simplified asymptotic bound on the algorithm.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common notation that removes constants is called Big O Notation, where the O means “order of” (there are variants that do something similar that we'll look at shortly).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f ( 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 ) </a:t>
            </a:r>
            <a:r>
              <a:rPr lang="en-US" dirty="0" smtClean="0"/>
              <a:t>{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"N = %d\n", n );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 ) </a:t>
            </a:r>
            <a:r>
              <a:rPr lang="en-US" dirty="0" smtClean="0"/>
              <a:t>{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"%d ", a[</a:t>
            </a:r>
            <a:r>
              <a:rPr lang="en-US" dirty="0" err="1"/>
              <a:t>i</a:t>
            </a:r>
            <a:r>
              <a:rPr lang="en-US" dirty="0"/>
              <a:t>] ); </a:t>
            </a:r>
            <a:endParaRPr lang="en-US" dirty="0" smtClean="0"/>
          </a:p>
          <a:p>
            <a:pPr lvl="1"/>
            <a:r>
              <a:rPr lang="en-US" dirty="0" smtClean="0"/>
              <a:t>}	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 "\n" 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9912" y="3789040"/>
            <a:ext cx="529208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/>
              <a:t>The </a:t>
            </a:r>
            <a:r>
              <a:rPr lang="en-US" sz="1400" dirty="0"/>
              <a:t>only part that takes longer as the size of the array grows is the loop. </a:t>
            </a:r>
            <a:endParaRPr lang="en-US" sz="1400" dirty="0" smtClean="0"/>
          </a:p>
          <a:p>
            <a:r>
              <a:rPr lang="en-US" sz="1400" dirty="0" smtClean="0"/>
              <a:t>So, </a:t>
            </a:r>
            <a:r>
              <a:rPr lang="en-US" sz="1400" dirty="0"/>
              <a:t>the two </a:t>
            </a:r>
            <a:r>
              <a:rPr lang="en-US" sz="1400" dirty="0" err="1"/>
              <a:t>printf</a:t>
            </a:r>
            <a:r>
              <a:rPr lang="en-US" sz="1400" dirty="0"/>
              <a:t> calls outside of the loop are said to have a constant time complexity, or O(1), as they don't rely on N.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loop itself has a number of steps equal to the size of the array, so we can say that the loop has a linear time complexity, or O(N). The entire function f has a time complexity of 2 * O(1) + O(N), and because constants are removed, it's simplified to O(1) + O(N).</a:t>
            </a:r>
          </a:p>
        </p:txBody>
      </p:sp>
    </p:spTree>
    <p:extLst>
      <p:ext uri="{BB962C8B-B14F-4D97-AF65-F5344CB8AC3E}">
        <p14:creationId xmlns:p14="http://schemas.microsoft.com/office/powerpoint/2010/main" val="92808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to process?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1872208" cy="485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56792"/>
            <a:ext cx="26289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Practical </a:t>
            </a:r>
            <a:r>
              <a:rPr lang="en-US" dirty="0" smtClean="0"/>
              <a:t>insights into order of growth!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38" y="1471613"/>
            <a:ext cx="70961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Math…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Summations Series</a:t>
            </a:r>
          </a:p>
          <a:p>
            <a:r>
              <a:rPr lang="en-US" dirty="0" smtClean="0"/>
              <a:t>Log / exponents</a:t>
            </a:r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xy</a:t>
            </a:r>
            <a:r>
              <a:rPr lang="en-US" dirty="0" smtClean="0"/>
              <a:t>) =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(x/y) =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x</a:t>
            </a:r>
            <a:r>
              <a:rPr lang="en-US" dirty="0" smtClean="0"/>
              <a:t> –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xa</a:t>
            </a:r>
            <a:r>
              <a:rPr lang="en-US" dirty="0" smtClean="0"/>
              <a:t>) = </a:t>
            </a:r>
            <a:r>
              <a:rPr lang="en-US" dirty="0" err="1" smtClean="0"/>
              <a:t>alog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x</a:t>
            </a:r>
            <a:endParaRPr lang="en-US" dirty="0" smtClean="0"/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dirty="0" err="1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x</a:t>
            </a:r>
            <a:r>
              <a:rPr lang="en-US" dirty="0" err="1" smtClean="0"/>
              <a:t>a</a:t>
            </a:r>
            <a:r>
              <a:rPr lang="en-US" dirty="0" smtClean="0"/>
              <a:t> /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x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Basic Probability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Math…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properties </a:t>
            </a:r>
            <a:r>
              <a:rPr lang="en-US" altLang="en-US" dirty="0"/>
              <a:t>of logarithms: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/>
              <a:t>(</a:t>
            </a:r>
            <a:r>
              <a:rPr lang="en-US" altLang="en-US" sz="1800" dirty="0" err="1"/>
              <a:t>xy</a:t>
            </a:r>
            <a:r>
              <a:rPr lang="en-US" altLang="en-US" sz="1800" dirty="0"/>
              <a:t>) = 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x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y</a:t>
            </a: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/>
              <a:t> (x/y) = 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x</a:t>
            </a:r>
            <a:r>
              <a:rPr lang="en-US" altLang="en-US" sz="1800" dirty="0"/>
              <a:t> - 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y</a:t>
            </a: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xa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alog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x</a:t>
            </a:r>
            <a:endParaRPr lang="en-US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b</a:t>
            </a:r>
            <a:r>
              <a:rPr lang="en-US" altLang="en-US" sz="1800" dirty="0" err="1"/>
              <a:t>a</a:t>
            </a:r>
            <a:r>
              <a:rPr lang="en-US" altLang="en-US" sz="1800" dirty="0"/>
              <a:t>=	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x</a:t>
            </a:r>
            <a:r>
              <a:rPr lang="en-US" altLang="en-US" sz="1800" dirty="0" err="1"/>
              <a:t>a</a:t>
            </a:r>
            <a:r>
              <a:rPr lang="en-US" altLang="en-US" sz="1800" dirty="0"/>
              <a:t>/</a:t>
            </a:r>
            <a:r>
              <a:rPr lang="en-US" altLang="en-US" sz="1800" dirty="0" err="1"/>
              <a:t>log</a:t>
            </a:r>
            <a:r>
              <a:rPr lang="en-US" altLang="en-US" sz="1800" baseline="-25000" dirty="0" err="1"/>
              <a:t>x</a:t>
            </a:r>
            <a:r>
              <a:rPr lang="en-US" altLang="en-US" sz="1800" dirty="0" err="1"/>
              <a:t>b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properties of exponentials: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(</a:t>
            </a:r>
            <a:r>
              <a:rPr lang="en-US" altLang="en-US" sz="2000" baseline="30000" dirty="0" err="1"/>
              <a:t>b+c</a:t>
            </a:r>
            <a:r>
              <a:rPr lang="en-US" altLang="en-US" sz="2000" baseline="30000" dirty="0"/>
              <a:t>)</a:t>
            </a:r>
            <a:r>
              <a:rPr lang="en-US" altLang="en-US" sz="2000" dirty="0"/>
              <a:t> = 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a </a:t>
            </a:r>
            <a:r>
              <a:rPr lang="en-US" altLang="en-US" sz="2000" baseline="30000" dirty="0"/>
              <a:t>c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a</a:t>
            </a:r>
            <a:r>
              <a:rPr lang="en-US" altLang="en-US" sz="2000" baseline="30000" dirty="0" err="1"/>
              <a:t>bc</a:t>
            </a:r>
            <a:r>
              <a:rPr lang="en-US" altLang="en-US" sz="2000" dirty="0"/>
              <a:t> = (</a:t>
            </a:r>
            <a:r>
              <a:rPr lang="en-US" altLang="en-US" sz="2000" dirty="0" err="1"/>
              <a:t>a</a:t>
            </a:r>
            <a:r>
              <a:rPr lang="en-US" altLang="en-US" sz="2000" baseline="30000" dirty="0" err="1"/>
              <a:t>b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c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a</a:t>
            </a:r>
            <a:r>
              <a:rPr lang="en-US" altLang="en-US" sz="2000" baseline="30000" dirty="0" err="1"/>
              <a:t>b</a:t>
            </a:r>
            <a:r>
              <a:rPr lang="en-US" altLang="en-US" sz="2000" dirty="0"/>
              <a:t> /a</a:t>
            </a:r>
            <a:r>
              <a:rPr lang="en-US" altLang="en-US" sz="2000" baseline="30000" dirty="0"/>
              <a:t>c</a:t>
            </a:r>
            <a:r>
              <a:rPr lang="en-US" altLang="en-US" sz="2000" dirty="0"/>
              <a:t> = a</a:t>
            </a:r>
            <a:r>
              <a:rPr lang="en-US" altLang="en-US" sz="2000" baseline="30000" dirty="0"/>
              <a:t>(b-c)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b = a </a:t>
            </a:r>
            <a:r>
              <a:rPr lang="en-US" altLang="en-US" sz="2000" baseline="30000" dirty="0" err="1"/>
              <a:t>log</a:t>
            </a:r>
            <a:r>
              <a:rPr lang="en-US" altLang="en-US" sz="2000" baseline="-11000" dirty="0" err="1"/>
              <a:t>a</a:t>
            </a:r>
            <a:r>
              <a:rPr lang="en-US" altLang="en-US" sz="2000" baseline="30000" dirty="0" err="1"/>
              <a:t>b</a:t>
            </a: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b</a:t>
            </a:r>
            <a:r>
              <a:rPr lang="en-US" altLang="en-US" sz="2000" baseline="30000" dirty="0" err="1"/>
              <a:t>c</a:t>
            </a:r>
            <a:r>
              <a:rPr lang="en-US" altLang="en-US" sz="2000" dirty="0"/>
              <a:t> = a </a:t>
            </a:r>
            <a:r>
              <a:rPr lang="en-US" altLang="en-US" sz="2000" baseline="30000" dirty="0"/>
              <a:t>c*</a:t>
            </a:r>
            <a:r>
              <a:rPr lang="en-US" altLang="en-US" sz="2000" baseline="30000" dirty="0" err="1"/>
              <a:t>log</a:t>
            </a:r>
            <a:r>
              <a:rPr lang="en-US" altLang="en-US" sz="2000" baseline="-11000" dirty="0" err="1"/>
              <a:t>a</a:t>
            </a:r>
            <a:r>
              <a:rPr lang="en-US" altLang="en-US" sz="2000" baseline="30000" dirty="0" err="1"/>
              <a:t>b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9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Algorithms?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(related to user-friendliness)</a:t>
            </a:r>
          </a:p>
          <a:p>
            <a:r>
              <a:rPr lang="en-US" dirty="0" smtClean="0"/>
              <a:t>Resource Usage</a:t>
            </a:r>
          </a:p>
          <a:p>
            <a:r>
              <a:rPr lang="en-US" dirty="0" smtClean="0"/>
              <a:t>Time constraints</a:t>
            </a:r>
          </a:p>
          <a:p>
            <a:r>
              <a:rPr lang="en-US" dirty="0" smtClean="0"/>
              <a:t>Feasible Vs Non-Feasible</a:t>
            </a:r>
          </a:p>
          <a:p>
            <a:r>
              <a:rPr lang="en-US" dirty="0" smtClean="0"/>
              <a:t>Program Behavior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Important Series </a:t>
            </a:r>
            <a:br>
              <a:rPr lang="en-US"/>
            </a:br>
            <a:endParaRPr lang="en-US" sz="20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229600" cy="45720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/>
              <a:t>Sum of squares: </a:t>
            </a:r>
          </a:p>
          <a:p>
            <a:endParaRPr lang="en-US"/>
          </a:p>
          <a:p>
            <a:r>
              <a:rPr lang="en-US"/>
              <a:t>Sum of exponents:</a:t>
            </a:r>
          </a:p>
          <a:p>
            <a:endParaRPr lang="en-US"/>
          </a:p>
          <a:p>
            <a:r>
              <a:rPr lang="en-US"/>
              <a:t>Geometric series:</a:t>
            </a:r>
          </a:p>
          <a:p>
            <a:pPr lvl="1"/>
            <a:r>
              <a:rPr lang="en-US"/>
              <a:t>Special case when A = 2</a:t>
            </a:r>
          </a:p>
          <a:p>
            <a:pPr lvl="2"/>
            <a:r>
              <a:rPr lang="en-US"/>
              <a:t>2</a:t>
            </a:r>
            <a:r>
              <a:rPr lang="en-US" baseline="30000"/>
              <a:t>0</a:t>
            </a:r>
            <a:r>
              <a:rPr lang="en-US"/>
              <a:t> + 2</a:t>
            </a:r>
            <a:r>
              <a:rPr lang="en-US" baseline="30000"/>
              <a:t>1</a:t>
            </a:r>
            <a:r>
              <a:rPr lang="en-US"/>
              <a:t> + 2</a:t>
            </a:r>
            <a:r>
              <a:rPr lang="en-US" baseline="30000"/>
              <a:t>2</a:t>
            </a:r>
            <a:r>
              <a:rPr lang="en-US"/>
              <a:t> + … + 2</a:t>
            </a:r>
            <a:r>
              <a:rPr lang="en-US" baseline="30000"/>
              <a:t>N</a:t>
            </a:r>
            <a:r>
              <a:rPr lang="en-US"/>
              <a:t> = 2</a:t>
            </a:r>
            <a:r>
              <a:rPr lang="en-US" baseline="30000"/>
              <a:t>N+1</a:t>
            </a:r>
            <a:r>
              <a:rPr lang="en-US"/>
              <a:t> - 1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4114800" y="2667000"/>
          <a:ext cx="46180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603160" imgH="444240" progId="Equation.3">
                  <p:embed/>
                </p:oleObj>
              </mc:Choice>
              <mc:Fallback>
                <p:oleObj name="Equation" r:id="rId3" imgW="2603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461803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4572000" y="3733800"/>
          <a:ext cx="38973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2197080" imgH="444240" progId="Equation.3">
                  <p:embed/>
                </p:oleObj>
              </mc:Choice>
              <mc:Fallback>
                <p:oleObj name="Equation" r:id="rId5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38973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5105400" y="4953000"/>
          <a:ext cx="18256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1015920" imgH="444240" progId="Equation.3">
                  <p:embed/>
                </p:oleObj>
              </mc:Choice>
              <mc:Fallback>
                <p:oleObj name="Equation" r:id="rId7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8256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1066800" y="1676400"/>
          <a:ext cx="59213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2552400" imgH="431640" progId="Equation.3">
                  <p:embed/>
                </p:oleObj>
              </mc:Choice>
              <mc:Fallback>
                <p:oleObj name="Equation" r:id="rId9" imgW="255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59213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</a:t>
            </a:r>
            <a:r>
              <a:rPr lang="en-US" dirty="0" err="1" smtClean="0"/>
              <a:t>algos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LCM of numbers</a:t>
            </a:r>
          </a:p>
          <a:p>
            <a:r>
              <a:rPr lang="en-US" dirty="0" smtClean="0"/>
              <a:t>Find shortest path on a map</a:t>
            </a:r>
          </a:p>
          <a:p>
            <a:r>
              <a:rPr lang="en-US" dirty="0" smtClean="0"/>
              <a:t>Finding the meaning of a word in dictionary</a:t>
            </a:r>
          </a:p>
          <a:p>
            <a:r>
              <a:rPr lang="en-US" dirty="0" smtClean="0"/>
              <a:t>Diagnose a disease in a report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for </a:t>
            </a:r>
            <a:r>
              <a:rPr lang="en-US" dirty="0" err="1" smtClean="0"/>
              <a:t>algo</a:t>
            </a:r>
            <a:r>
              <a:rPr lang="en-US" dirty="0" smtClean="0"/>
              <a:t>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and logic operations</a:t>
            </a:r>
          </a:p>
          <a:p>
            <a:r>
              <a:rPr lang="en-US" dirty="0" smtClean="0"/>
              <a:t>Jumps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Pointer instructions</a:t>
            </a:r>
          </a:p>
          <a:p>
            <a:r>
              <a:rPr lang="en-US" smtClean="0"/>
              <a:t>Arrays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of Chess Board – if coins are put …</a:t>
            </a:r>
          </a:p>
          <a:p>
            <a:pPr lvl="1"/>
            <a:r>
              <a:rPr lang="en-US" dirty="0" smtClean="0"/>
              <a:t>Last square would be 2 power 64</a:t>
            </a:r>
          </a:p>
          <a:p>
            <a:pPr lvl="1"/>
            <a:r>
              <a:rPr lang="en-US" dirty="0" smtClean="0"/>
              <a:t>Stack so high (approx 37 million KMS high) that it will cover the distance to the nearest star from the earth</a:t>
            </a:r>
          </a:p>
          <a:p>
            <a:r>
              <a:rPr lang="en-US" dirty="0" smtClean="0"/>
              <a:t>Polynomial time and Exponential time</a:t>
            </a:r>
          </a:p>
          <a:p>
            <a:pPr lvl="1"/>
            <a:r>
              <a:rPr lang="en-US" dirty="0" smtClean="0"/>
              <a:t>Polynomial is </a:t>
            </a:r>
            <a:r>
              <a:rPr lang="en-US" dirty="0" err="1" smtClean="0"/>
              <a:t>CN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pPr lvl="1"/>
            <a:r>
              <a:rPr lang="en-US" dirty="0" smtClean="0"/>
              <a:t>Exponential is 2</a:t>
            </a:r>
            <a:r>
              <a:rPr lang="en-US" baseline="30000" dirty="0" smtClean="0"/>
              <a:t>n</a:t>
            </a:r>
            <a:endParaRPr lang="en-GB" dirty="0" smtClean="0"/>
          </a:p>
          <a:p>
            <a:pPr lvl="1"/>
            <a:r>
              <a:rPr lang="en-US" dirty="0" smtClean="0"/>
              <a:t>Factorial is greater than 2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 NP – Nondeterministic polynomial </a:t>
            </a:r>
          </a:p>
          <a:p>
            <a:pPr lvl="1"/>
            <a:r>
              <a:rPr lang="en-US" dirty="0" smtClean="0"/>
              <a:t>Computation for NP is not complex but a number of sequential steps are required to be carried out for solving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impact </a:t>
            </a:r>
            <a:r>
              <a:rPr lang="en-US" dirty="0"/>
              <a:t>is broad and far-reaching.</a:t>
            </a:r>
          </a:p>
          <a:p>
            <a:r>
              <a:rPr lang="en-US" dirty="0" smtClean="0"/>
              <a:t>Old </a:t>
            </a:r>
            <a:r>
              <a:rPr lang="en-US" dirty="0"/>
              <a:t>roots, new </a:t>
            </a:r>
            <a:r>
              <a:rPr lang="en-US" dirty="0" smtClean="0"/>
              <a:t>opportunities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page ranking, etc.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solve problems that could not otherwise be </a:t>
            </a:r>
            <a:r>
              <a:rPr lang="en-US" dirty="0" smtClean="0"/>
              <a:t>addressed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intellectual </a:t>
            </a:r>
            <a:r>
              <a:rPr lang="en-US" dirty="0" smtClean="0"/>
              <a:t>stimulation</a:t>
            </a:r>
          </a:p>
          <a:p>
            <a:pPr lvl="1"/>
            <a:r>
              <a:rPr lang="en-US" dirty="0" smtClean="0"/>
              <a:t>Contests, new research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become a proficient programmer.</a:t>
            </a:r>
          </a:p>
          <a:p>
            <a:r>
              <a:rPr lang="en-US" dirty="0" smtClean="0"/>
              <a:t>They </a:t>
            </a:r>
            <a:r>
              <a:rPr lang="en-US" dirty="0"/>
              <a:t>may unlock the secrets of life and of the universe.</a:t>
            </a:r>
          </a:p>
          <a:p>
            <a:r>
              <a:rPr lang="en-US" dirty="0" smtClean="0"/>
              <a:t>For </a:t>
            </a:r>
            <a:r>
              <a:rPr lang="en-US" dirty="0"/>
              <a:t>fun and </a:t>
            </a:r>
            <a:r>
              <a:rPr lang="en-US" dirty="0" smtClean="0"/>
              <a:t>profit</a:t>
            </a:r>
          </a:p>
          <a:p>
            <a:pPr lvl="1"/>
            <a:r>
              <a:rPr lang="en-US" dirty="0" smtClean="0"/>
              <a:t>A lot of companies thrive </a:t>
            </a:r>
            <a:r>
              <a:rPr lang="en-US" smtClean="0"/>
              <a:t>on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may unlock the secrets of life and of the </a:t>
            </a:r>
            <a:r>
              <a:rPr lang="en-US" dirty="0" smtClean="0"/>
              <a:t>universe</a:t>
            </a:r>
          </a:p>
          <a:p>
            <a:r>
              <a:rPr lang="en-US" dirty="0"/>
              <a:t>Computational models are replacing math models in scientific </a:t>
            </a:r>
            <a:r>
              <a:rPr lang="en-US" dirty="0" smtClean="0"/>
              <a:t>inquiry</a:t>
            </a:r>
          </a:p>
          <a:p>
            <a:r>
              <a:rPr lang="en-US" i="1" dirty="0"/>
              <a:t>“ Algorithms: a common language for nature, human, and computer. ” — </a:t>
            </a:r>
            <a:r>
              <a:rPr lang="en-US" i="1" dirty="0" err="1"/>
              <a:t>Avi</a:t>
            </a:r>
            <a:r>
              <a:rPr lang="en-US" i="1" dirty="0"/>
              <a:t> </a:t>
            </a:r>
            <a:r>
              <a:rPr lang="en-US" i="1" dirty="0" err="1"/>
              <a:t>Wigderson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28670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49080"/>
            <a:ext cx="3695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126657" y="4725144"/>
            <a:ext cx="431327" cy="3097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Study Algorithms &amp; Data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“Algorithms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+ Data Structures = Programs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.” </a:t>
            </a:r>
            <a:r>
              <a:rPr lang="en-US" sz="2400" i="1" dirty="0"/>
              <a:t>— </a:t>
            </a:r>
            <a:r>
              <a:rPr lang="en-US" sz="2400" i="1" dirty="0" err="1"/>
              <a:t>Niklaus</a:t>
            </a:r>
            <a:r>
              <a:rPr lang="en-US" sz="2400" i="1" dirty="0"/>
              <a:t> </a:t>
            </a:r>
            <a:r>
              <a:rPr lang="en-US" sz="2400" i="1" dirty="0" smtClean="0"/>
              <a:t>Wirth</a:t>
            </a:r>
          </a:p>
          <a:p>
            <a:pPr>
              <a:lnSpc>
                <a:spcPct val="150000"/>
              </a:lnSpc>
            </a:pP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“I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will, in fact, claim that the difference between a bad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programmer and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a good one is whether he considers his code or his data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structures more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important. Bad programmers worry about the code.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Good programmers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worry about data structures and their relationships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.” </a:t>
            </a:r>
            <a:r>
              <a:rPr lang="en-US" sz="2400" i="1" dirty="0" smtClean="0"/>
              <a:t>— </a:t>
            </a:r>
            <a:r>
              <a:rPr lang="en-US" sz="2400" i="1" dirty="0"/>
              <a:t>Linus Torvalds (creator of Linux)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1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that thrive on </a:t>
            </a:r>
            <a:r>
              <a:rPr lang="en-US" dirty="0" err="1" smtClean="0"/>
              <a:t>Alogrithms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3568" y="1429469"/>
            <a:ext cx="7667625" cy="5095875"/>
            <a:chOff x="683568" y="1429469"/>
            <a:chExt cx="7667625" cy="50958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429469"/>
              <a:ext cx="7667625" cy="509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99592" y="1556792"/>
              <a:ext cx="1872208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7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companies that excel in business because of excellent algorithms?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AB65-DC82-40BD-A49B-648E6DDB8D4F}" type="slidenum">
              <a:rPr lang="en-US"/>
              <a:pPr/>
              <a:t>50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Asymptotic performance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How does algorithm behave as the problem size gets very large?</a:t>
            </a:r>
          </a:p>
          <a:p>
            <a:pPr lvl="2"/>
            <a:r>
              <a:rPr lang="en-US" dirty="0"/>
              <a:t>Running time</a:t>
            </a:r>
          </a:p>
          <a:p>
            <a:pPr lvl="2"/>
            <a:r>
              <a:rPr lang="en-US" dirty="0"/>
              <a:t>Memory/storage requirements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way to describe behavior of functions in the limit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Abstracts away low-order terms and constant factors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we indicate running times of algorithms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Describe the running time of an algorithm as n grows to </a:t>
            </a:r>
            <a:r>
              <a:rPr lang="en-US" dirty="0">
                <a:sym typeface="Symbol" pitchFamily="18" charset="2"/>
              </a:rPr>
              <a:t>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 notation: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itchFamily="18" charset="2"/>
              </a:rPr>
              <a:t> notation: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itchFamily="18" charset="2"/>
              </a:rPr>
              <a:t> notation: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5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Big-Oh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If f(n) is O(g(n)) then af(n) is O(g(n)) for any a.</a:t>
            </a:r>
          </a:p>
          <a:p>
            <a:pPr>
              <a:lnSpc>
                <a:spcPct val="90000"/>
              </a:lnSpc>
            </a:pPr>
            <a:r>
              <a:rPr lang="en-US" sz="2400"/>
              <a:t>If f(n) is O(g(n)) and h(n) is O(g’(n)) then f(n)+h(n) is O(g(n)+g’(n))</a:t>
            </a:r>
          </a:p>
          <a:p>
            <a:pPr>
              <a:lnSpc>
                <a:spcPct val="90000"/>
              </a:lnSpc>
            </a:pPr>
            <a:r>
              <a:rPr lang="en-US" sz="2400"/>
              <a:t>If f(n) is O(g(n)) and h(n) is O(g’(n)) then f(n)h(n) is O(g(n)g’(n))</a:t>
            </a:r>
          </a:p>
          <a:p>
            <a:pPr>
              <a:lnSpc>
                <a:spcPct val="90000"/>
              </a:lnSpc>
            </a:pPr>
            <a:r>
              <a:rPr lang="en-US" sz="2400"/>
              <a:t>If f(n) is O(g(n)) and g(n) is O(h(n))  then f(n) is O(h(n))</a:t>
            </a:r>
          </a:p>
          <a:p>
            <a:pPr>
              <a:lnSpc>
                <a:spcPct val="90000"/>
              </a:lnSpc>
            </a:pPr>
            <a:r>
              <a:rPr lang="en-US" sz="2400"/>
              <a:t>If f(n) is a polynomial of degree d , then f(n) is O(n</a:t>
            </a:r>
            <a:r>
              <a:rPr lang="en-US" sz="2400" baseline="30000"/>
              <a:t>d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sz="2400"/>
              <a:t>n</a:t>
            </a:r>
            <a:r>
              <a:rPr lang="en-US" sz="2400" baseline="30000"/>
              <a:t>x</a:t>
            </a:r>
            <a:r>
              <a:rPr lang="en-US" sz="2400"/>
              <a:t> = O(a</a:t>
            </a:r>
            <a:r>
              <a:rPr lang="en-US" sz="2400" baseline="30000"/>
              <a:t>n</a:t>
            </a:r>
            <a:r>
              <a:rPr lang="en-US" sz="2400"/>
              <a:t>), for any fixed x &gt; 0 and a &gt; 1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algorithm of order n to a certain power is better than an algorithm of order a ( &gt; 1) to the power of n</a:t>
            </a:r>
          </a:p>
          <a:p>
            <a:pPr>
              <a:lnSpc>
                <a:spcPct val="90000"/>
              </a:lnSpc>
            </a:pPr>
            <a:r>
              <a:rPr lang="en-US" sz="2400"/>
              <a:t>log n</a:t>
            </a:r>
            <a:r>
              <a:rPr lang="en-US" sz="2400" baseline="30000"/>
              <a:t>x</a:t>
            </a:r>
            <a:r>
              <a:rPr lang="en-US" sz="2400"/>
              <a:t> is O(log n), fox x &gt; 0 – how? </a:t>
            </a:r>
          </a:p>
          <a:p>
            <a:pPr>
              <a:lnSpc>
                <a:spcPct val="90000"/>
              </a:lnSpc>
            </a:pPr>
            <a:r>
              <a:rPr lang="en-US" sz="2400"/>
              <a:t>log </a:t>
            </a:r>
            <a:r>
              <a:rPr lang="en-US" sz="2400" baseline="30000"/>
              <a:t>x</a:t>
            </a:r>
            <a:r>
              <a:rPr lang="en-US" sz="2400"/>
              <a:t> n  is O(n</a:t>
            </a:r>
            <a:r>
              <a:rPr lang="en-US" sz="2400" baseline="30000"/>
              <a:t>y</a:t>
            </a:r>
            <a:r>
              <a:rPr lang="en-US" sz="2400"/>
              <a:t>) for x &gt; 0 and y &gt; 0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 algorithm of order log n (to a certain power) is better than an algorithm of n raised to a power y.</a:t>
            </a:r>
          </a:p>
        </p:txBody>
      </p:sp>
    </p:spTree>
    <p:extLst>
      <p:ext uri="{BB962C8B-B14F-4D97-AF65-F5344CB8AC3E}">
        <p14:creationId xmlns:p14="http://schemas.microsoft.com/office/powerpoint/2010/main" val="31157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“Relatives” of Big-Oh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2100"/>
          </a:p>
          <a:p>
            <a:r>
              <a:rPr lang="en-US" altLang="en-US" sz="2400"/>
              <a:t>“Relatives” of the Big-Oh</a:t>
            </a:r>
            <a:endParaRPr lang="en-US" altLang="en-US"/>
          </a:p>
          <a:p>
            <a:pPr lvl="1"/>
            <a:r>
              <a:rPr lang="en-US" altLang="en-US" sz="2100">
                <a:sym typeface="Symbol" pitchFamily="18" charset="2"/>
              </a:rPr>
              <a:t></a:t>
            </a:r>
            <a:r>
              <a:rPr lang="en-US" altLang="en-US" sz="2100"/>
              <a:t> (f(n)): </a:t>
            </a:r>
            <a:r>
              <a:rPr lang="en-US" altLang="en-US" sz="2100">
                <a:solidFill>
                  <a:srgbClr val="FF3300"/>
                </a:solidFill>
              </a:rPr>
              <a:t>Big Omega </a:t>
            </a:r>
            <a:r>
              <a:rPr lang="en-US" altLang="en-US" sz="2100"/>
              <a:t>– asymptotic </a:t>
            </a:r>
            <a:r>
              <a:rPr lang="en-US" altLang="en-US" sz="2100" i="1"/>
              <a:t>lower</a:t>
            </a:r>
            <a:r>
              <a:rPr lang="en-US" altLang="en-US" sz="2100"/>
              <a:t> bound</a:t>
            </a:r>
          </a:p>
          <a:p>
            <a:pPr lvl="1"/>
            <a:r>
              <a:rPr lang="en-US" altLang="en-US" sz="2100">
                <a:sym typeface="Symbol" pitchFamily="18" charset="2"/>
              </a:rPr>
              <a:t></a:t>
            </a:r>
            <a:r>
              <a:rPr lang="en-US" altLang="en-US" sz="2100"/>
              <a:t> (f(n)): </a:t>
            </a:r>
            <a:r>
              <a:rPr lang="en-US" altLang="en-US" sz="2100">
                <a:solidFill>
                  <a:srgbClr val="FF3300"/>
                </a:solidFill>
              </a:rPr>
              <a:t>Big Theta</a:t>
            </a:r>
            <a:r>
              <a:rPr lang="en-US" altLang="en-US" sz="2100"/>
              <a:t> – asymptotic </a:t>
            </a:r>
            <a:r>
              <a:rPr lang="en-US" altLang="en-US" sz="2100" i="1"/>
              <a:t>tight</a:t>
            </a:r>
            <a:r>
              <a:rPr lang="en-US" altLang="en-US" sz="2100"/>
              <a:t> bound</a:t>
            </a:r>
          </a:p>
          <a:p>
            <a:r>
              <a:rPr lang="en-US" altLang="en-US" sz="2100" u="sng">
                <a:solidFill>
                  <a:srgbClr val="FF3300"/>
                </a:solidFill>
              </a:rPr>
              <a:t>Big-Omega </a:t>
            </a:r>
            <a:r>
              <a:rPr lang="en-US" altLang="en-US" sz="2100"/>
              <a:t>– think of it as the inverse of O(n)</a:t>
            </a:r>
          </a:p>
          <a:p>
            <a:pPr lvl="1"/>
            <a:r>
              <a:rPr lang="en-US" altLang="en-US" sz="1900"/>
              <a:t>g(n) is </a:t>
            </a:r>
            <a:r>
              <a:rPr lang="en-US" altLang="en-US" sz="2100">
                <a:sym typeface="Symbol" pitchFamily="18" charset="2"/>
              </a:rPr>
              <a:t></a:t>
            </a:r>
            <a:r>
              <a:rPr lang="en-US" altLang="en-US" sz="2100"/>
              <a:t> (f(n))  if f(n) is O(g(n))</a:t>
            </a:r>
          </a:p>
          <a:p>
            <a:r>
              <a:rPr lang="en-US" altLang="en-US" sz="2100" u="sng">
                <a:solidFill>
                  <a:srgbClr val="FF3300"/>
                </a:solidFill>
              </a:rPr>
              <a:t>Big-Theta </a:t>
            </a:r>
            <a:r>
              <a:rPr lang="en-US" altLang="en-US" sz="2100"/>
              <a:t>– combine both Big-Oh and Big-Omega</a:t>
            </a:r>
          </a:p>
          <a:p>
            <a:pPr lvl="1"/>
            <a:r>
              <a:rPr lang="en-US" altLang="en-US" sz="1900"/>
              <a:t>f(n) is </a:t>
            </a:r>
            <a:r>
              <a:rPr lang="en-US" altLang="en-US" sz="2100">
                <a:sym typeface="Symbol" pitchFamily="18" charset="2"/>
              </a:rPr>
              <a:t></a:t>
            </a:r>
            <a:r>
              <a:rPr lang="en-US" altLang="en-US" sz="2100"/>
              <a:t> (g(n)) if f(n) is O(g(n)) and g(n) is </a:t>
            </a:r>
            <a:r>
              <a:rPr lang="en-US" altLang="en-US" sz="2100">
                <a:sym typeface="Symbol" pitchFamily="18" charset="2"/>
              </a:rPr>
              <a:t></a:t>
            </a:r>
            <a:r>
              <a:rPr lang="en-US" altLang="en-US" sz="2100"/>
              <a:t> (f(n)) </a:t>
            </a:r>
          </a:p>
          <a:p>
            <a:r>
              <a:rPr lang="en-US" altLang="en-US" sz="2100"/>
              <a:t>Make the difference: </a:t>
            </a:r>
          </a:p>
          <a:p>
            <a:pPr lvl="1"/>
            <a:r>
              <a:rPr lang="en-US" altLang="en-US" sz="2000"/>
              <a:t>3n+3 is O(n) and is </a:t>
            </a:r>
            <a:r>
              <a:rPr lang="en-US" altLang="en-US" sz="2000">
                <a:sym typeface="Symbol" pitchFamily="18" charset="2"/>
              </a:rPr>
              <a:t></a:t>
            </a:r>
            <a:r>
              <a:rPr lang="en-US" altLang="en-US" sz="2000"/>
              <a:t> (n)</a:t>
            </a:r>
          </a:p>
          <a:p>
            <a:pPr lvl="1"/>
            <a:r>
              <a:rPr lang="en-US" altLang="en-US" sz="2000"/>
              <a:t>3n+3 is O(n</a:t>
            </a:r>
            <a:r>
              <a:rPr lang="en-US" altLang="en-US" sz="2000" baseline="30000"/>
              <a:t>2</a:t>
            </a:r>
            <a:r>
              <a:rPr lang="en-US" altLang="en-US" sz="2000"/>
              <a:t>) but is not </a:t>
            </a:r>
            <a:r>
              <a:rPr lang="en-US" altLang="en-US" sz="2000">
                <a:sym typeface="Symbol" pitchFamily="18" charset="2"/>
              </a:rPr>
              <a:t></a:t>
            </a:r>
            <a:r>
              <a:rPr lang="en-US" altLang="en-US" sz="2000"/>
              <a:t> (n</a:t>
            </a:r>
            <a:r>
              <a:rPr lang="en-US" altLang="en-US" sz="2000" baseline="30000"/>
              <a:t>2</a:t>
            </a:r>
            <a:r>
              <a:rPr lang="en-US" altLang="en-US" sz="2000"/>
              <a:t>) </a:t>
            </a:r>
            <a:endParaRPr lang="en-US" altLang="en-US"/>
          </a:p>
          <a:p>
            <a:pPr lvl="1"/>
            <a:endParaRPr lang="en-US" altLang="en-US" sz="19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6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“relatives”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3300"/>
                </a:solidFill>
              </a:rPr>
              <a:t>Little-oh</a:t>
            </a:r>
            <a:r>
              <a:rPr lang="en-US" dirty="0"/>
              <a:t> – f(n) is o(g(n)) if </a:t>
            </a:r>
            <a:r>
              <a:rPr lang="en-US" u="sng" dirty="0"/>
              <a:t>for any</a:t>
            </a:r>
            <a:r>
              <a:rPr lang="en-US" dirty="0"/>
              <a:t> c&gt;0 there is n0 such that f(n) &lt; c(g(n)) for n &gt; n0.</a:t>
            </a:r>
          </a:p>
          <a:p>
            <a:r>
              <a:rPr lang="en-US" dirty="0"/>
              <a:t>Little-omega</a:t>
            </a:r>
          </a:p>
          <a:p>
            <a:r>
              <a:rPr lang="en-US" dirty="0"/>
              <a:t>Little-theta</a:t>
            </a:r>
          </a:p>
          <a:p>
            <a:endParaRPr lang="en-US" dirty="0"/>
          </a:p>
          <a:p>
            <a:r>
              <a:rPr lang="en-US" dirty="0"/>
              <a:t>2n+3 is o(n</a:t>
            </a:r>
            <a:r>
              <a:rPr lang="en-US" baseline="30000" dirty="0"/>
              <a:t>2</a:t>
            </a:r>
            <a:r>
              <a:rPr lang="en-US" dirty="0"/>
              <a:t>)  </a:t>
            </a:r>
          </a:p>
          <a:p>
            <a:r>
              <a:rPr lang="en-US" dirty="0"/>
              <a:t>2n + 3 is o(n) ?</a:t>
            </a:r>
          </a:p>
        </p:txBody>
      </p:sp>
    </p:spTree>
    <p:extLst>
      <p:ext uri="{BB962C8B-B14F-4D97-AF65-F5344CB8AC3E}">
        <p14:creationId xmlns:p14="http://schemas.microsoft.com/office/powerpoint/2010/main" val="20669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more important than Performance?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Cost (what type? – programmer type)</a:t>
            </a:r>
          </a:p>
          <a:p>
            <a:r>
              <a:rPr lang="en-US" dirty="0" smtClean="0"/>
              <a:t>Stability / robustness</a:t>
            </a:r>
          </a:p>
          <a:p>
            <a:r>
              <a:rPr lang="en-US" dirty="0" smtClean="0"/>
              <a:t>Features (functionality)</a:t>
            </a:r>
          </a:p>
          <a:p>
            <a:r>
              <a:rPr lang="en-US" dirty="0" smtClean="0"/>
              <a:t>Modularity (ability to conduct changes to code)</a:t>
            </a:r>
          </a:p>
          <a:p>
            <a:r>
              <a:rPr lang="en-US" dirty="0" smtClean="0"/>
              <a:t>Security (of late!)</a:t>
            </a:r>
          </a:p>
          <a:p>
            <a:r>
              <a:rPr lang="en-US" dirty="0" smtClean="0"/>
              <a:t>Sometime performance is correlated with user friendliness – feasible Vs Infeasible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Analysis?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 is the basis of many things!</a:t>
            </a:r>
          </a:p>
          <a:p>
            <a:pPr lvl="1"/>
            <a:r>
              <a:rPr lang="en-US" dirty="0" smtClean="0"/>
              <a:t>Use it to pay for other things we want</a:t>
            </a:r>
          </a:p>
          <a:p>
            <a:pPr lvl="1"/>
            <a:r>
              <a:rPr lang="en-US" dirty="0" smtClean="0"/>
              <a:t>The universal thing that you quantify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What is the goal of analysis of algorithms?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To compare algorithms mainly in terms of running time but also in terms of other factors (e.g., memory requirements,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ea typeface="MS Mincho" pitchFamily="49" charset="-128"/>
              </a:rPr>
              <a:t>programmer's effort etc.)</a:t>
            </a:r>
            <a:r>
              <a:rPr lang="en-US" sz="2800" dirty="0" smtClean="0"/>
              <a:t> </a:t>
            </a:r>
          </a:p>
          <a:p>
            <a:r>
              <a:rPr lang="en-US" dirty="0" smtClean="0">
                <a:cs typeface="Courier New" pitchFamily="49" charset="0"/>
              </a:rPr>
              <a:t>What do we mean by running time analysis?</a:t>
            </a:r>
          </a:p>
          <a:p>
            <a:pPr lvl="1"/>
            <a:r>
              <a:rPr lang="en-US" b="1" dirty="0" smtClean="0">
                <a:cs typeface="Times New Roman" pitchFamily="18" charset="0"/>
              </a:rPr>
              <a:t>Determine how running time increases as the </a:t>
            </a:r>
            <a:r>
              <a:rPr lang="en-US" b="1" dirty="0" smtClean="0">
                <a:solidFill>
                  <a:srgbClr val="DD0111"/>
                </a:solidFill>
                <a:cs typeface="Times New Roman" pitchFamily="18" charset="0"/>
              </a:rPr>
              <a:t>size</a:t>
            </a:r>
            <a:r>
              <a:rPr lang="en-US" b="1" dirty="0" smtClean="0">
                <a:cs typeface="Times New Roman" pitchFamily="18" charset="0"/>
              </a:rPr>
              <a:t> of the problem increases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Views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63" y="1412776"/>
            <a:ext cx="6248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9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Input size (number of elements in the input)</a:t>
            </a:r>
          </a:p>
          <a:p>
            <a:pPr lvl="1"/>
            <a:r>
              <a:rPr lang="en-IE" dirty="0" smtClean="0"/>
              <a:t>size of an array</a:t>
            </a:r>
          </a:p>
          <a:p>
            <a:pPr lvl="1"/>
            <a:r>
              <a:rPr lang="en-IE" dirty="0" smtClean="0"/>
              <a:t>polynomial degree </a:t>
            </a:r>
          </a:p>
          <a:p>
            <a:pPr lvl="1"/>
            <a:r>
              <a:rPr lang="en-IE" dirty="0" smtClean="0"/>
              <a:t># of elements in a matrix</a:t>
            </a:r>
          </a:p>
          <a:p>
            <a:pPr lvl="1"/>
            <a:r>
              <a:rPr lang="en-IE" dirty="0" smtClean="0"/>
              <a:t># of bits in the binary representation of the input</a:t>
            </a:r>
          </a:p>
          <a:p>
            <a:pPr lvl="1"/>
            <a:r>
              <a:rPr lang="en-IE" dirty="0" smtClean="0"/>
              <a:t>vertices and edges in a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2886</Words>
  <Application>Microsoft Office PowerPoint</Application>
  <PresentationFormat>On-screen Show (4:3)</PresentationFormat>
  <Paragraphs>524</Paragraphs>
  <Slides>53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Equation</vt:lpstr>
      <vt:lpstr>Worksheet</vt:lpstr>
      <vt:lpstr>Introduction to Algorithms</vt:lpstr>
      <vt:lpstr>Pre-Req</vt:lpstr>
      <vt:lpstr>Algorithms</vt:lpstr>
      <vt:lpstr>Why Study Algorithms?</vt:lpstr>
      <vt:lpstr>PowerPoint Presentation</vt:lpstr>
      <vt:lpstr>What’s more important than Performance?</vt:lpstr>
      <vt:lpstr>Why study Analysis?</vt:lpstr>
      <vt:lpstr>Different Views</vt:lpstr>
      <vt:lpstr>Input</vt:lpstr>
      <vt:lpstr>Example of a Sort</vt:lpstr>
      <vt:lpstr>Parameters</vt:lpstr>
      <vt:lpstr>PowerPoint Presentation</vt:lpstr>
      <vt:lpstr>PowerPoint Presentation</vt:lpstr>
      <vt:lpstr>PowerPoint Presentation</vt:lpstr>
      <vt:lpstr>Kinds of analysis</vt:lpstr>
      <vt:lpstr>How do you compare?</vt:lpstr>
      <vt:lpstr>Example of metrics</vt:lpstr>
      <vt:lpstr>Comparison</vt:lpstr>
      <vt:lpstr>Visualize this</vt:lpstr>
      <vt:lpstr>Asymptotic Analysis</vt:lpstr>
      <vt:lpstr>Some basic background</vt:lpstr>
      <vt:lpstr>Asymptotic Notation</vt:lpstr>
      <vt:lpstr>Graphic Illustration</vt:lpstr>
      <vt:lpstr>Examples</vt:lpstr>
      <vt:lpstr>Asymptotic analysis - terminology</vt:lpstr>
      <vt:lpstr>Some Numbers</vt:lpstr>
      <vt:lpstr>Analogies</vt:lpstr>
      <vt:lpstr>A Few examples</vt:lpstr>
      <vt:lpstr>An Example of comparison</vt:lpstr>
      <vt:lpstr>Big O</vt:lpstr>
      <vt:lpstr>Big-O</vt:lpstr>
      <vt:lpstr>Growth of N</vt:lpstr>
      <vt:lpstr>A Travelling Salesman problem </vt:lpstr>
      <vt:lpstr>Some common Big-O Notations</vt:lpstr>
      <vt:lpstr>idea behind asymptotic notation</vt:lpstr>
      <vt:lpstr>How long to process?</vt:lpstr>
      <vt:lpstr>Practical insights into order of growth!</vt:lpstr>
      <vt:lpstr>Some Math…</vt:lpstr>
      <vt:lpstr>Some Math…</vt:lpstr>
      <vt:lpstr>Important Series  </vt:lpstr>
      <vt:lpstr>Some examples of algos</vt:lpstr>
      <vt:lpstr>Framework for algo analysis</vt:lpstr>
      <vt:lpstr>PowerPoint Presentation</vt:lpstr>
      <vt:lpstr>PowerPoint Presentation</vt:lpstr>
      <vt:lpstr>Summary</vt:lpstr>
      <vt:lpstr>Importance of Algorithms</vt:lpstr>
      <vt:lpstr>Why Study Algorithms?</vt:lpstr>
      <vt:lpstr>Why Study Algorithms &amp; Data Structures?</vt:lpstr>
      <vt:lpstr>Companies that thrive on Alogrithms</vt:lpstr>
      <vt:lpstr>Asymptotic Notations</vt:lpstr>
      <vt:lpstr>Properties of Big-Oh</vt:lpstr>
      <vt:lpstr>“Relatives” of Big-Oh </vt:lpstr>
      <vt:lpstr>More “relatives”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Srinivasan</dc:creator>
  <cp:lastModifiedBy>Srinivasan</cp:lastModifiedBy>
  <cp:revision>40</cp:revision>
  <dcterms:created xsi:type="dcterms:W3CDTF">2011-11-23T15:32:20Z</dcterms:created>
  <dcterms:modified xsi:type="dcterms:W3CDTF">2012-11-15T07:29:42Z</dcterms:modified>
</cp:coreProperties>
</file>