
<file path=[Content_Types].xml><?xml version="1.0" encoding="utf-8"?>
<Types xmlns="http://schemas.openxmlformats.org/package/2006/content-types">
  <Override PartName="/_rels/.rels" ContentType="application/vnd.openxmlformats-package.relationships+xml"/>
  <Override PartName="/ppt/theme/theme7.xml" ContentType="application/vnd.openxmlformats-officedocument.theme+xml"/>
  <Override PartName="/ppt/theme/theme3.xml" ContentType="application/vnd.openxmlformats-officedocument.theme+xml"/>
  <Override PartName="/ppt/theme/theme6.xml" ContentType="application/vnd.openxmlformats-officedocument.theme+xml"/>
  <Override PartName="/ppt/theme/theme2.xml" ContentType="application/vnd.openxmlformats-officedocument.theme+xml"/>
  <Override PartName="/ppt/theme/theme5.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notesSlides/notesSlide12.xml" ContentType="application/vnd.openxmlformats-officedocument.presentationml.notesSlide+xml"/>
  <Override PartName="/ppt/notesSlides/_rels/notesSlide12.xml.rels" ContentType="application/vnd.openxmlformats-package.relationships+xml"/>
  <Override PartName="/ppt/notesSlides/_rels/notesSlide64.xml.rels" ContentType="application/vnd.openxmlformats-package.relationships+xml"/>
  <Override PartName="/ppt/notesSlides/_rels/notesSlide60.xml.rels" ContentType="application/vnd.openxmlformats-package.relationships+xml"/>
  <Override PartName="/ppt/notesSlides/notesSlide64.xml" ContentType="application/vnd.openxmlformats-officedocument.presentationml.notesSlide+xml"/>
  <Override PartName="/ppt/notesSlides/notesSlide60.xml" ContentType="application/vnd.openxmlformats-officedocument.presentationml.notesSlide+xml"/>
  <Override PartName="/ppt/media/image16.png" ContentType="image/png"/>
  <Override PartName="/ppt/media/image19.png" ContentType="image/png"/>
  <Override PartName="/ppt/media/image20.png" ContentType="image/png"/>
  <Override PartName="/ppt/media/image13.gif" ContentType="image/gif"/>
  <Override PartName="/ppt/media/image2.png" ContentType="image/png"/>
  <Override PartName="/ppt/media/image5.png" ContentType="image/png"/>
  <Override PartName="/ppt/media/image12.png" ContentType="image/png"/>
  <Override PartName="/ppt/media/image8.png" ContentType="image/png"/>
  <Override PartName="/ppt/media/image15.png" ContentType="image/png"/>
  <Override PartName="/ppt/media/image18.png" ContentType="image/png"/>
  <Override PartName="/ppt/media/image1.png" ContentType="image/png"/>
  <Override PartName="/ppt/media/image4.png" ContentType="image/png"/>
  <Override PartName="/ppt/media/image11.png" ContentType="image/png"/>
  <Override PartName="/ppt/media/image7.png" ContentType="image/png"/>
  <Override PartName="/ppt/media/image14.png" ContentType="image/png"/>
  <Override PartName="/ppt/media/image17.png" ContentType="image/png"/>
  <Override PartName="/ppt/media/image21.png" ContentType="image/png"/>
  <Override PartName="/ppt/media/image3.png" ContentType="image/png"/>
  <Override PartName="/ppt/media/image10.png" ContentType="image/png"/>
  <Override PartName="/ppt/media/image6.png" ContentType="image/png"/>
  <Override PartName="/ppt/media/image9.png" ContentType="image/png"/>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7.xml" ContentType="application/vnd.openxmlformats-officedocument.presentationml.slideMaster+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s/slide61.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64.xml" ContentType="application/vnd.openxmlformats-officedocument.presentationml.slide+xml"/>
  <Override PartName="/ppt/slides/slide36.xml" ContentType="application/vnd.openxmlformats-officedocument.presentationml.slide+xml"/>
  <Override PartName="/ppt/slides/slide6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2.xml" ContentType="application/vnd.openxmlformats-officedocument.presentationml.slide+xml"/>
  <Override PartName="/ppt/slides/slide71.xml" ContentType="application/vnd.openxmlformats-officedocument.presentationml.slide+xml"/>
  <Override PartName="/ppt/slides/slide43.xml" ContentType="application/vnd.openxmlformats-officedocument.presentationml.slide+xml"/>
  <Override PartName="/ppt/slides/_rels/slide35.xml.rels" ContentType="application/vnd.openxmlformats-package.relationships+xml"/>
  <Override PartName="/ppt/slides/_rels/slide78.xml.rels" ContentType="application/vnd.openxmlformats-package.relationships+xml"/>
  <Override PartName="/ppt/slides/_rels/slide26.xml.rels" ContentType="application/vnd.openxmlformats-package.relationships+xml"/>
  <Override PartName="/ppt/slides/_rels/slide69.xml.rels" ContentType="application/vnd.openxmlformats-package.relationships+xml"/>
  <Override PartName="/ppt/slides/_rels/slide16.xml.rels" ContentType="application/vnd.openxmlformats-package.relationships+xml"/>
  <Override PartName="/ppt/slides/_rels/slide70.xml.rels" ContentType="application/vnd.openxmlformats-package.relationships+xml"/>
  <Override PartName="/ppt/slides/_rels/slide6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42.xml.rels" ContentType="application/vnd.openxmlformats-package.relationships+xml"/>
  <Override PartName="/ppt/slides/_rels/slide33.xml.rels" ContentType="application/vnd.openxmlformats-package.relationships+xml"/>
  <Override PartName="/ppt/slides/_rels/slide24.xml.rels" ContentType="application/vnd.openxmlformats-package.relationships+xml"/>
  <Override PartName="/ppt/slides/_rels/slide67.xml.rels" ContentType="application/vnd.openxmlformats-package.relationships+xml"/>
  <Override PartName="/ppt/slides/_rels/slide58.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49.xml.rels" ContentType="application/vnd.openxmlformats-package.relationships+xml"/>
  <Override PartName="/ppt/slides/_rels/slide50.xml.rels" ContentType="application/vnd.openxmlformats-package.relationships+xml"/>
  <Override PartName="/ppt/slides/_rels/slide84.xml.rels" ContentType="application/vnd.openxmlformats-package.relationships+xml"/>
  <Override PartName="/ppt/slides/_rels/slide40.xml.rels" ContentType="application/vnd.openxmlformats-package.relationships+xml"/>
  <Override PartName="/ppt/slides/_rels/slide75.xml.rels" ContentType="application/vnd.openxmlformats-package.relationships+xml"/>
  <Override PartName="/ppt/slides/_rels/slide31.xml.rels" ContentType="application/vnd.openxmlformats-package.relationships+xml"/>
  <Override PartName="/ppt/slides/_rels/slide22.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7.xml.rels" ContentType="application/vnd.openxmlformats-package.relationships+xml"/>
  <Override PartName="/ppt/slides/_rels/slide38.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82.xml.rels" ContentType="application/vnd.openxmlformats-package.relationships+xml"/>
  <Override PartName="/ppt/slides/_rels/slide73.xml.rels" ContentType="application/vnd.openxmlformats-package.relationships+xml"/>
  <Override PartName="/ppt/slides/_rels/slide64.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36.xml.rels" ContentType="application/vnd.openxmlformats-package.relationships+xml"/>
  <Override PartName="/ppt/slides/_rels/slide79.xml.rels" ContentType="application/vnd.openxmlformats-package.relationships+xml"/>
  <Override PartName="/ppt/slides/_rels/slide17.xml.rels" ContentType="application/vnd.openxmlformats-package.relationships+xml"/>
  <Override PartName="/ppt/slides/_rels/slide80.xml.rels" ContentType="application/vnd.openxmlformats-package.relationships+xml"/>
  <Override PartName="/ppt/slides/_rels/slide71.xml.rels" ContentType="application/vnd.openxmlformats-package.relationships+xml"/>
  <Override PartName="/ppt/slides/_rels/slide62.xml.rels" ContentType="application/vnd.openxmlformats-package.relationships+xml"/>
  <Override PartName="/ppt/slides/_rels/slide52.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43.xml.rels" ContentType="application/vnd.openxmlformats-package.relationships+xml"/>
  <Override PartName="/ppt/slides/_rels/slide34.xml.rels" ContentType="application/vnd.openxmlformats-package.relationships+xml"/>
  <Override PartName="/ppt/slides/_rels/slide77.xml.rels" ContentType="application/vnd.openxmlformats-package.relationships+xml"/>
  <Override PartName="/ppt/slides/_rels/slide25.xml.rels" ContentType="application/vnd.openxmlformats-package.relationships+xml"/>
  <Override PartName="/ppt/slides/_rels/slide68.xml.rels" ContentType="application/vnd.openxmlformats-package.relationships+xml"/>
  <Override PartName="/ppt/slides/_rels/slide59.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60.xml.rels" ContentType="application/vnd.openxmlformats-package.relationships+xml"/>
  <Override PartName="/ppt/slides/_rels/slide51.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41.xml.rels" ContentType="application/vnd.openxmlformats-package.relationships+xml"/>
  <Override PartName="/ppt/slides/_rels/slide76.xml.rels" ContentType="application/vnd.openxmlformats-package.relationships+xml"/>
  <Override PartName="/ppt/slides/_rels/slide32.xml.rels" ContentType="application/vnd.openxmlformats-package.relationships+xml"/>
  <Override PartName="/ppt/slides/_rels/slide23.xml.rels" ContentType="application/vnd.openxmlformats-package.relationships+xml"/>
  <Override PartName="/ppt/slides/_rels/slide66.xml.rels" ContentType="application/vnd.openxmlformats-package.relationships+xml"/>
  <Override PartName="/ppt/slides/_rels/slide57.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39.xml.rels" ContentType="application/vnd.openxmlformats-package.relationships+xml"/>
  <Override PartName="/ppt/slides/_rels/slide29.xml.rels" ContentType="application/vnd.openxmlformats-package.relationships+xml"/>
  <Override PartName="/ppt/slides/_rels/slide83.xml.rels" ContentType="application/vnd.openxmlformats-package.relationships+xml"/>
  <Override PartName="/ppt/slides/_rels/slide74.xml.rels" ContentType="application/vnd.openxmlformats-package.relationships+xml"/>
  <Override PartName="/ppt/slides/_rels/slide30.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6.xml.rels" ContentType="application/vnd.openxmlformats-package.relationships+xml"/>
  <Override PartName="/ppt/slides/_rels/slide37.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81.xml.rels" ContentType="application/vnd.openxmlformats-package.relationships+xml"/>
  <Override PartName="/ppt/slides/_rels/slide72.xml.rels" ContentType="application/vnd.openxmlformats-package.relationships+xml"/>
  <Override PartName="/ppt/slides/_rels/slide63.xml.rels" ContentType="application/vnd.openxmlformats-package.relationships+xml"/>
  <Override PartName="/ppt/slides/_rels/slide10.xml.rels" ContentType="application/vnd.openxmlformats-package.relationships+xml"/>
  <Override PartName="/ppt/slides/_rels/slide53.xml.rels" ContentType="application/vnd.openxmlformats-package.relationships+xml"/>
  <Override PartName="/ppt/slides/_rels/slide88.xml.rels" ContentType="application/vnd.openxmlformats-package.relationships+xml"/>
  <Override PartName="/ppt/slides/_rels/slide44.xml.rels" ContentType="application/vnd.openxmlformats-package.relationships+xml"/>
  <Override PartName="/ppt/slides/slide15.xml" ContentType="application/vnd.openxmlformats-officedocument.presentationml.slide+xml"/>
  <Override PartName="/ppt/slides/slide74.xml" ContentType="application/vnd.openxmlformats-officedocument.presentationml.slide+xml"/>
  <Override PartName="/ppt/slides/slide46.xml" ContentType="application/vnd.openxmlformats-officedocument.presentationml.slide+xml"/>
  <Override PartName="/ppt/slides/slide18.xml" ContentType="application/vnd.openxmlformats-officedocument.presentationml.slide+xml"/>
  <Override PartName="/ppt/slides/slide77.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22.xml" ContentType="application/vnd.openxmlformats-officedocument.presentationml.slide+xml"/>
  <Override PartName="/ppt/slides/slide81.xml" ContentType="application/vnd.openxmlformats-officedocument.presentationml.slide+xml"/>
  <Override PartName="/ppt/slides/slide5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84.xml" ContentType="application/vnd.openxmlformats-officedocument.presentationml.slide+xml"/>
  <Override PartName="/ppt/slides/slide56.xml" ContentType="application/vnd.openxmlformats-officedocument.presentationml.slide+xml"/>
  <Override PartName="/ppt/slides/slide5.xml" ContentType="application/vnd.openxmlformats-officedocument.presentationml.slide+xml"/>
  <Override PartName="/ppt/slides/slide28.xml" ContentType="application/vnd.openxmlformats-officedocument.presentationml.slide+xml"/>
  <Override PartName="/ppt/slides/slide87.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8.xml" ContentType="application/vnd.openxmlformats-officedocument.presentationml.slide+xml"/>
  <Override PartName="/ppt/slides/slide32.xml" ContentType="application/vnd.openxmlformats-officedocument.presentationml.slide+xml"/>
  <Override PartName="/ppt/slides/slide63.xml" ContentType="application/vnd.openxmlformats-officedocument.presentationml.slide+xml"/>
  <Override PartName="/ppt/slides/slide35.xml" ContentType="application/vnd.openxmlformats-officedocument.presentationml.slide+xml"/>
  <Override PartName="/ppt/slides/slide66.xml" ContentType="application/vnd.openxmlformats-officedocument.presentationml.slide+xml"/>
  <Override PartName="/ppt/slides/slide38.xml" ContentType="application/vnd.openxmlformats-officedocument.presentationml.slide+xml"/>
  <Override PartName="/ppt/slides/slide69.xml" ContentType="application/vnd.openxmlformats-officedocument.presentationml.slide+xml"/>
  <Override PartName="/ppt/slides/slide11.xml" ContentType="application/vnd.openxmlformats-officedocument.presentationml.slide+xml"/>
  <Override PartName="/ppt/slides/slide70.xml" ContentType="application/vnd.openxmlformats-officedocument.presentationml.slide+xml"/>
  <Override PartName="/ppt/slides/slide42.xml" ContentType="application/vnd.openxmlformats-officedocument.presentationml.slide+xml"/>
  <Override PartName="/ppt/slides/slide14.xml" ContentType="application/vnd.openxmlformats-officedocument.presentationml.slide+xml"/>
  <Override PartName="/ppt/slides/slide73.xml" ContentType="application/vnd.openxmlformats-officedocument.presentationml.slide+xml"/>
  <Override PartName="/ppt/slides/slide45.xml" ContentType="application/vnd.openxmlformats-officedocument.presentationml.slide+xml"/>
  <Override PartName="/ppt/slides/slide17.xml" ContentType="application/vnd.openxmlformats-officedocument.presentationml.slide+xml"/>
  <Override PartName="/ppt/slides/slide76.xml" ContentType="application/vnd.openxmlformats-officedocument.presentationml.slide+xml"/>
  <Override PartName="/ppt/slides/slide48.xml" ContentType="application/vnd.openxmlformats-officedocument.presentationml.slide+xml"/>
  <Override PartName="/ppt/slides/slide79.xml" ContentType="application/vnd.openxmlformats-officedocument.presentationml.slide+xml"/>
  <Override PartName="/ppt/slides/slide21.xml" ContentType="application/vnd.openxmlformats-officedocument.presentationml.slide+xml"/>
  <Override PartName="/ppt/slides/slide80.xml" ContentType="application/vnd.openxmlformats-officedocument.presentationml.slide+xml"/>
  <Override PartName="/ppt/slides/slide52.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83.xml" ContentType="application/vnd.openxmlformats-officedocument.presentationml.slide+xml"/>
  <Override PartName="/ppt/slides/slide55.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86.xml" ContentType="application/vnd.openxmlformats-officedocument.presentationml.slide+xml"/>
  <Override PartName="/ppt/slides/slide58.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62.xml" ContentType="application/vnd.openxmlformats-officedocument.presentationml.slide+xml"/>
  <Override PartName="/ppt/slides/slide34.xml" ContentType="application/vnd.openxmlformats-officedocument.presentationml.slide+xml"/>
  <Override PartName="/ppt/slides/slide65.xml" ContentType="application/vnd.openxmlformats-officedocument.presentationml.slide+xml"/>
  <Override PartName="/ppt/slides/slide37.xml" ContentType="application/vnd.openxmlformats-officedocument.presentationml.slide+xml"/>
  <Override PartName="/ppt/slides/slide68.xml" ContentType="application/vnd.openxmlformats-officedocument.presentationml.slide+xml"/>
  <Override PartName="/ppt/slides/slide10.xml" ContentType="application/vnd.openxmlformats-officedocument.presentationml.slide+xml"/>
  <Override PartName="/ppt/slides/slide41.xml" ContentType="application/vnd.openxmlformats-officedocument.presentationml.slide+xml"/>
  <Override PartName="/ppt/slides/slide13.xml" ContentType="application/vnd.openxmlformats-officedocument.presentationml.slide+xml"/>
  <Override PartName="/ppt/slides/slide72.xml" ContentType="application/vnd.openxmlformats-officedocument.presentationml.slide+xml"/>
  <Override PartName="/ppt/slides/slide44.xml" ContentType="application/vnd.openxmlformats-officedocument.presentationml.slide+xml"/>
  <Override PartName="/ppt/slides/slide16.xml" ContentType="application/vnd.openxmlformats-officedocument.presentationml.slide+xml"/>
  <Override PartName="/ppt/slides/slide75.xml" ContentType="application/vnd.openxmlformats-officedocument.presentationml.slide+xml"/>
  <Override PartName="/ppt/slides/slide47.xml" ContentType="application/vnd.openxmlformats-officedocument.presentationml.slide+xml"/>
  <Override PartName="/ppt/slides/slide19.xml" ContentType="application/vnd.openxmlformats-officedocument.presentationml.slide+xml"/>
  <Override PartName="/ppt/slides/slide78.xml" ContentType="application/vnd.openxmlformats-officedocument.presentationml.slide+xml"/>
  <Override PartName="/ppt/slides/slide20.xml" ContentType="application/vnd.openxmlformats-officedocument.presentationml.slide+xml"/>
  <Override PartName="/ppt/slides/slide51.xml" ContentType="application/vnd.openxmlformats-officedocument.presentationml.slide+xml"/>
  <Override PartName="/ppt/slides/slide23.xml" ContentType="application/vnd.openxmlformats-officedocument.presentationml.slide+xml"/>
  <Override PartName="/ppt/slides/slide82.xml" ContentType="application/vnd.openxmlformats-officedocument.presentationml.slide+xml"/>
  <Override PartName="/ppt/slides/slide54.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85.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88.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50" r:id="rId3"/>
    <p:sldMasterId id="2147483652" r:id="rId4"/>
    <p:sldMasterId id="2147483654" r:id="rId5"/>
    <p:sldMasterId id="2147483656" r:id="rId6"/>
    <p:sldMasterId id="2147483658" r:id="rId7"/>
    <p:sldMasterId id="214748366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 Id="rId84" Type="http://schemas.openxmlformats.org/officeDocument/2006/relationships/slide" Target="slides/slide75.xml"/><Relationship Id="rId85" Type="http://schemas.openxmlformats.org/officeDocument/2006/relationships/slide" Target="slides/slide76.xml"/><Relationship Id="rId86" Type="http://schemas.openxmlformats.org/officeDocument/2006/relationships/slide" Target="slides/slide77.xml"/><Relationship Id="rId87" Type="http://schemas.openxmlformats.org/officeDocument/2006/relationships/slide" Target="slides/slide78.xml"/><Relationship Id="rId88" Type="http://schemas.openxmlformats.org/officeDocument/2006/relationships/slide" Target="slides/slide79.xml"/><Relationship Id="rId89" Type="http://schemas.openxmlformats.org/officeDocument/2006/relationships/slide" Target="slides/slide80.xml"/><Relationship Id="rId90" Type="http://schemas.openxmlformats.org/officeDocument/2006/relationships/slide" Target="slides/slide81.xml"/><Relationship Id="rId91" Type="http://schemas.openxmlformats.org/officeDocument/2006/relationships/slide" Target="slides/slide82.xml"/><Relationship Id="rId92" Type="http://schemas.openxmlformats.org/officeDocument/2006/relationships/slide" Target="slides/slide83.xml"/><Relationship Id="rId93" Type="http://schemas.openxmlformats.org/officeDocument/2006/relationships/slide" Target="slides/slide84.xml"/><Relationship Id="rId94" Type="http://schemas.openxmlformats.org/officeDocument/2006/relationships/slide" Target="slides/slide85.xml"/><Relationship Id="rId95" Type="http://schemas.openxmlformats.org/officeDocument/2006/relationships/slide" Target="slides/slide86.xml"/><Relationship Id="rId96" Type="http://schemas.openxmlformats.org/officeDocument/2006/relationships/slide" Target="slides/slide87.xml"/><Relationship Id="rId97" Type="http://schemas.openxmlformats.org/officeDocument/2006/relationships/slide" Target="slides/slide88.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PlaceHolder 1"/>
          <p:cNvSpPr>
            <a:spLocks noGrp="1"/>
          </p:cNvSpPr>
          <p:nvPr>
            <p:ph type="body"/>
          </p:nvPr>
        </p:nvSpPr>
        <p:spPr>
          <a:xfrm>
            <a:off x="756000" y="5078520"/>
            <a:ext cx="6047640" cy="4811040"/>
          </a:xfrm>
          <a:prstGeom prst="rect">
            <a:avLst/>
          </a:prstGeom>
        </p:spPr>
        <p:txBody>
          <a:bodyPr bIns="0" lIns="0" rIns="0" tIns="0" wrap="none"/>
          <a:p>
            <a:r>
              <a:rPr lang="en-IN"/>
              <a:t>Click to edit the notes format</a:t>
            </a:r>
            <a:endParaRPr/>
          </a:p>
        </p:txBody>
      </p:sp>
      <p:sp>
        <p:nvSpPr>
          <p:cNvPr id="51" name="PlaceHolder 2"/>
          <p:cNvSpPr>
            <a:spLocks noGrp="1"/>
          </p:cNvSpPr>
          <p:nvPr>
            <p:ph type="hdr"/>
          </p:nvPr>
        </p:nvSpPr>
        <p:spPr>
          <a:xfrm>
            <a:off x="0" y="0"/>
            <a:ext cx="3280320" cy="534240"/>
          </a:xfrm>
          <a:prstGeom prst="rect">
            <a:avLst/>
          </a:prstGeom>
        </p:spPr>
        <p:txBody>
          <a:bodyPr bIns="0" lIns="0" rIns="0" tIns="0" wrap="none"/>
          <a:p>
            <a:r>
              <a:rPr lang="en-IN"/>
              <a:t>&lt;header&gt;</a:t>
            </a:r>
            <a:endParaRPr/>
          </a:p>
        </p:txBody>
      </p:sp>
      <p:sp>
        <p:nvSpPr>
          <p:cNvPr id="52" name="PlaceHolder 3"/>
          <p:cNvSpPr>
            <a:spLocks noGrp="1"/>
          </p:cNvSpPr>
          <p:nvPr>
            <p:ph type="dt"/>
          </p:nvPr>
        </p:nvSpPr>
        <p:spPr>
          <a:xfrm>
            <a:off x="4279320" y="0"/>
            <a:ext cx="3280320" cy="534240"/>
          </a:xfrm>
          <a:prstGeom prst="rect">
            <a:avLst/>
          </a:prstGeom>
        </p:spPr>
        <p:txBody>
          <a:bodyPr bIns="0" lIns="0" rIns="0" tIns="0" wrap="none"/>
          <a:p>
            <a:pPr algn="r"/>
            <a:r>
              <a:rPr lang="en-IN"/>
              <a:t>&lt;date/time&gt;</a:t>
            </a:r>
            <a:endParaRPr/>
          </a:p>
        </p:txBody>
      </p:sp>
      <p:sp>
        <p:nvSpPr>
          <p:cNvPr id="53" name="PlaceHolder 4"/>
          <p:cNvSpPr>
            <a:spLocks noGrp="1"/>
          </p:cNvSpPr>
          <p:nvPr>
            <p:ph type="ftr"/>
          </p:nvPr>
        </p:nvSpPr>
        <p:spPr>
          <a:xfrm>
            <a:off x="0" y="10157400"/>
            <a:ext cx="3280320" cy="534240"/>
          </a:xfrm>
          <a:prstGeom prst="rect">
            <a:avLst/>
          </a:prstGeom>
        </p:spPr>
        <p:txBody>
          <a:bodyPr anchor="b" bIns="0" lIns="0" rIns="0" tIns="0" wrap="none"/>
          <a:p>
            <a:r>
              <a:rPr lang="en-IN"/>
              <a:t>&lt;footer&gt;</a:t>
            </a:r>
            <a:endParaRPr/>
          </a:p>
        </p:txBody>
      </p:sp>
      <p:sp>
        <p:nvSpPr>
          <p:cNvPr id="54" name="PlaceHolder 5"/>
          <p:cNvSpPr>
            <a:spLocks noGrp="1"/>
          </p:cNvSpPr>
          <p:nvPr>
            <p:ph type="sldNum"/>
          </p:nvPr>
        </p:nvSpPr>
        <p:spPr>
          <a:xfrm>
            <a:off x="4279320" y="10157400"/>
            <a:ext cx="3280320" cy="534240"/>
          </a:xfrm>
          <a:prstGeom prst="rect">
            <a:avLst/>
          </a:prstGeom>
        </p:spPr>
        <p:txBody>
          <a:bodyPr anchor="b" bIns="0" lIns="0" rIns="0" tIns="0" wrap="none"/>
          <a:p>
            <a:pPr algn="r"/>
            <a:fld id="{B141A171-8151-4111-B161-E16101D15131}" type="slidenum">
              <a:rPr lang="en-IN"/>
              <a:t>&lt;number&gt;</a:t>
            </a:fld>
            <a:endParaRPr/>
          </a:p>
        </p:txBody>
      </p:sp>
    </p:spTree>
  </p:cSld>
  <p:clrMap accent1="accent1" accent2="accent2" accent3="accent3" accent4="accent4" accent5="accent5" accent6="accent6" bg1="lt1" bg2="lt2" folHlink="folHlink" hlink="hlink" tx1="dk1" tx2="dk2"/>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8" name="PlaceHolder 1"/>
          <p:cNvSpPr>
            <a:spLocks noGrp="1"/>
          </p:cNvSpPr>
          <p:nvPr>
            <p:ph type="body"/>
          </p:nvPr>
        </p:nvSpPr>
        <p:spPr>
          <a:xfrm>
            <a:off x="0" y="0"/>
            <a:ext cx="360" cy="360"/>
          </a:xfrm>
          <a:prstGeom prst="rect">
            <a:avLst/>
          </a:prstGeom>
        </p:spPr>
        <p:txBody>
          <a:bodyPr bIns="45000" lIns="90000" rIns="90000" tIns="45000"/>
          <a:p>
            <a:r>
              <a:rPr lang="en-IN">
                <a:solidFill>
                  <a:srgbClr val="000000"/>
                </a:solidFill>
                <a:latin typeface="+mn-lt"/>
                <a:ea typeface="+mn-ea"/>
              </a:rPr>
              <a:t>For the Search method, </a:t>
            </a:r>
            <a:endParaRPr/>
          </a:p>
        </p:txBody>
      </p:sp>
      <p:sp>
        <p:nvSpPr>
          <p:cNvPr id="469" name="TextShape 2"/>
          <p:cNvSpPr txBox="1"/>
          <p:nvPr/>
        </p:nvSpPr>
        <p:spPr>
          <a:xfrm>
            <a:off x="0" y="0"/>
            <a:ext cx="360" cy="360"/>
          </a:xfrm>
          <a:prstGeom prst="rect">
            <a:avLst/>
          </a:prstGeom>
        </p:spPr>
        <p:txBody>
          <a:bodyPr bIns="45000" lIns="90000" rIns="90000" tIns="45000"/>
          <a:p>
            <a:fld id="{81A111C1-6141-4141-B1A1-71D101B111F1}" type="slidenum">
              <a:rPr lang="en-IN">
                <a:solidFill>
                  <a:srgbClr val="000000"/>
                </a:solidFill>
                <a:latin typeface="+mn-lt"/>
                <a:ea typeface="+mn-ea"/>
              </a:rPr>
              <a:t>&lt;number&gt;</a:t>
            </a:fld>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0" name="PlaceHolder 1"/>
          <p:cNvSpPr>
            <a:spLocks noGrp="1"/>
          </p:cNvSpPr>
          <p:nvPr>
            <p:ph type="body"/>
          </p:nvPr>
        </p:nvSpPr>
        <p:spPr>
          <a:xfrm>
            <a:off x="0" y="0"/>
            <a:ext cx="360" cy="360"/>
          </a:xfrm>
          <a:prstGeom prst="rect">
            <a:avLst/>
          </a:prstGeom>
        </p:spPr>
        <p:txBody>
          <a:bodyPr bIns="45000" lIns="90000" rIns="90000" tIns="45000"/>
          <a:p>
            <a:r>
              <a:rPr lang="en-IN">
                <a:solidFill>
                  <a:srgbClr val="000000"/>
                </a:solidFill>
                <a:latin typeface="+mn-lt"/>
                <a:ea typeface="+mn-ea"/>
              </a:rPr>
              <a:t>The term “stack” is intended to conjure up visions of things encountered in daily life, such as a stack of dishes in a college cafeteria or a stack of books on your desk. In common English usage, “stack of” and “pile of” are synonymous. To computer scientists, however, a stack is not just any old pile. A stack has the property that the last item placed on the stack will be the first item to be removed. This property is commonly referred to as “last-in-first-out” or simply </a:t>
            </a:r>
            <a:r>
              <a:rPr b="1" lang="en-IN">
                <a:solidFill>
                  <a:srgbClr val="000000"/>
                </a:solidFill>
                <a:latin typeface="+mn-lt"/>
                <a:ea typeface="+mn-ea"/>
              </a:rPr>
              <a:t>LIFO</a:t>
            </a:r>
            <a:r>
              <a:rPr lang="en-IN">
                <a:solidFill>
                  <a:srgbClr val="000000"/>
                </a:solidFill>
                <a:latin typeface="+mn-lt"/>
                <a:ea typeface="+mn-ea"/>
              </a:rPr>
              <a:t>. The last item placed on the stack is called the “</a:t>
            </a:r>
            <a:r>
              <a:rPr b="1" lang="en-IN">
                <a:solidFill>
                  <a:srgbClr val="000000"/>
                </a:solidFill>
                <a:latin typeface="+mn-lt"/>
                <a:ea typeface="+mn-ea"/>
              </a:rPr>
              <a:t>top</a:t>
            </a:r>
            <a:r>
              <a:rPr lang="en-IN">
                <a:solidFill>
                  <a:srgbClr val="000000"/>
                </a:solidFill>
                <a:latin typeface="+mn-lt"/>
                <a:ea typeface="+mn-ea"/>
              </a:rPr>
              <a:t>” item in the stack. Access procedures for this type of Abstract Data type can therefore only examine the top item. </a:t>
            </a:r>
            <a:endParaRPr/>
          </a:p>
          <a:p>
            <a:r>
              <a:rPr lang="en-IN">
                <a:solidFill>
                  <a:srgbClr val="000000"/>
                </a:solidFill>
                <a:latin typeface="+mn-lt"/>
                <a:ea typeface="+mn-ea"/>
              </a:rPr>
              <a:t>The LIFO property of a stack seems inherently unfair. How would you like to be the first person to arrive on the “stack” for a movie (as opposed to a line for a movie). You would be the last person to be allowed in! Stack are not especially  prevalent in everyday life. The property that we usually desire in our daily life is “first-in-first-out” (or FIFO). A </a:t>
            </a:r>
            <a:r>
              <a:rPr b="1" lang="en-IN">
                <a:solidFill>
                  <a:srgbClr val="000000"/>
                </a:solidFill>
                <a:latin typeface="+mn-lt"/>
                <a:ea typeface="+mn-ea"/>
              </a:rPr>
              <a:t>queue</a:t>
            </a:r>
            <a:r>
              <a:rPr lang="en-IN">
                <a:solidFill>
                  <a:srgbClr val="000000"/>
                </a:solidFill>
                <a:latin typeface="+mn-lt"/>
                <a:ea typeface="+mn-ea"/>
              </a:rPr>
              <a:t> is the Abstract Data Type with the FIFO property. Most people would much prefer to wait in a movie queue (or in a line) than in a movie stack! However, while the LIFO property is not very appropriate for many day-to-day situations, it is very much needed for a large number of problems that arise in computer science. </a:t>
            </a:r>
            <a:endParaRPr/>
          </a:p>
          <a:p>
            <a:r>
              <a:rPr lang="en-IN">
                <a:solidFill>
                  <a:srgbClr val="000000"/>
                </a:solidFill>
                <a:latin typeface="+mn-lt"/>
                <a:ea typeface="+mn-ea"/>
              </a:rPr>
              <a:t>The access procedures for a stack include operations such as examining whether the stack is empty (but not how many items are in the stack), inspecting the top item but not others, placing an item on top of the stack, but at no other position,  and removing an item from the top of the stack, but from no other position. Stacks can therefore be seen as special lists with access procedures  restricted to just the top element. </a:t>
            </a:r>
            <a:endParaRPr/>
          </a:p>
          <a:p>
            <a:endParaRPr/>
          </a:p>
        </p:txBody>
      </p:sp>
      <p:sp>
        <p:nvSpPr>
          <p:cNvPr id="471" name="TextShape 2"/>
          <p:cNvSpPr txBox="1"/>
          <p:nvPr/>
        </p:nvSpPr>
        <p:spPr>
          <a:xfrm>
            <a:off x="0" y="0"/>
            <a:ext cx="360" cy="360"/>
          </a:xfrm>
          <a:prstGeom prst="rect">
            <a:avLst/>
          </a:prstGeom>
        </p:spPr>
        <p:txBody>
          <a:bodyPr bIns="45000" lIns="90000" rIns="90000" tIns="45000"/>
          <a:p>
            <a:fld id="{713111B1-71C1-41F1-B171-3171D1912131}" type="slidenum">
              <a:rPr lang="en-IN">
                <a:solidFill>
                  <a:srgbClr val="000000"/>
                </a:solidFill>
                <a:latin typeface="+mn-lt"/>
                <a:ea typeface="+mn-ea"/>
              </a:rPr>
              <a:t>&lt;number&gt;</a:t>
            </a:fld>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PlaceHolder 1"/>
          <p:cNvSpPr>
            <a:spLocks noGrp="1"/>
          </p:cNvSpPr>
          <p:nvPr>
            <p:ph type="body"/>
          </p:nvPr>
        </p:nvSpPr>
        <p:spPr>
          <a:xfrm>
            <a:off x="0" y="0"/>
            <a:ext cx="360" cy="360"/>
          </a:xfrm>
          <a:prstGeom prst="rect">
            <a:avLst/>
          </a:prstGeom>
        </p:spPr>
      </p:sp>
      <p:sp>
        <p:nvSpPr>
          <p:cNvPr id="473" name="TextShape 2"/>
          <p:cNvSpPr txBox="1"/>
          <p:nvPr/>
        </p:nvSpPr>
        <p:spPr>
          <a:xfrm>
            <a:off x="0" y="0"/>
            <a:ext cx="360" cy="360"/>
          </a:xfrm>
          <a:prstGeom prst="rect">
            <a:avLst/>
          </a:prstGeom>
        </p:spPr>
        <p:txBody>
          <a:bodyPr bIns="45000" lIns="90000" rIns="90000" tIns="45000"/>
          <a:p>
            <a:fld id="{6161C181-3151-4101-B1D1-2141F1216181}" type="slidenum">
              <a:rPr lang="en-IN">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0" name="Picture 5"/>
          <p:cNvPicPr/>
          <p:nvPr/>
        </p:nvPicPr>
        <p:blipFill>
          <a:blip r:embed="rId2">
            <a:lum bright="-6000" contrast="12000"/>
          </a:blip>
          <a:stretch>
            <a:fillRect/>
          </a:stretch>
        </p:blipFill>
        <p:spPr>
          <a:xfrm>
            <a:off x="7711560" y="383760"/>
            <a:ext cx="1252440" cy="740880"/>
          </a:xfrm>
          <a:prstGeom prst="rect">
            <a:avLst/>
          </a:prstGeom>
        </p:spPr>
      </p:pic>
      <p:sp>
        <p:nvSpPr>
          <p:cNvPr id="1" name="PlaceHolder 1"/>
          <p:cNvSpPr>
            <a:spLocks noGrp="1"/>
          </p:cNvSpPr>
          <p:nvPr>
            <p:ph type="title"/>
          </p:nvPr>
        </p:nvSpPr>
        <p:spPr>
          <a:xfrm>
            <a:off x="685800" y="2130480"/>
            <a:ext cx="7772040" cy="1469520"/>
          </a:xfrm>
          <a:prstGeom prst="rect">
            <a:avLst/>
          </a:prstGeom>
        </p:spPr>
        <p:txBody>
          <a:bodyPr anchor="ctr"/>
          <a:p>
            <a:pPr algn="ctr"/>
            <a:r>
              <a:rPr lang="en-US" sz="4000">
                <a:solidFill>
                  <a:srgbClr val="8b8b8b"/>
                </a:solidFill>
                <a:latin typeface="Calibri"/>
              </a:rPr>
              <a:t>Click to edit the title text formatClick to edit Master title style</a:t>
            </a:r>
            <a:endParaRPr/>
          </a:p>
        </p:txBody>
      </p:sp>
      <p:sp>
        <p:nvSpPr>
          <p:cNvPr id="2" name="PlaceHolder 2"/>
          <p:cNvSpPr>
            <a:spLocks noGrp="1"/>
          </p:cNvSpPr>
          <p:nvPr>
            <p:ph type="dt"/>
          </p:nvPr>
        </p:nvSpPr>
        <p:spPr>
          <a:xfrm>
            <a:off x="457200" y="6356520"/>
            <a:ext cx="2133360" cy="364680"/>
          </a:xfrm>
          <a:prstGeom prst="rect">
            <a:avLst/>
          </a:prstGeom>
        </p:spPr>
        <p:txBody>
          <a:bodyPr anchor="ctr"/>
          <a:p>
            <a:r>
              <a:rPr lang="en-IN" sz="1200">
                <a:solidFill>
                  <a:srgbClr val="8b8b8b"/>
                </a:solidFill>
                <a:latin typeface="Calibri"/>
              </a:rPr>
              <a:t>04/02/13</a:t>
            </a:r>
            <a:endParaRPr/>
          </a:p>
        </p:txBody>
      </p:sp>
      <p:sp>
        <p:nvSpPr>
          <p:cNvPr id="3" name="TextShape 3"/>
          <p:cNvSpPr txBox="1"/>
          <p:nvPr/>
        </p:nvSpPr>
        <p:spPr>
          <a:xfrm>
            <a:off x="3124080" y="6356520"/>
            <a:ext cx="2895120" cy="364680"/>
          </a:xfrm>
          <a:prstGeom prst="rect">
            <a:avLst/>
          </a:prstGeom>
        </p:spPr>
      </p:sp>
      <p:sp>
        <p:nvSpPr>
          <p:cNvPr id="4" name="PlaceHolder 4"/>
          <p:cNvSpPr>
            <a:spLocks noGrp="1"/>
          </p:cNvSpPr>
          <p:nvPr>
            <p:ph type="sldNum"/>
          </p:nvPr>
        </p:nvSpPr>
        <p:spPr>
          <a:xfrm>
            <a:off x="6553080" y="6356520"/>
            <a:ext cx="2133360" cy="364680"/>
          </a:xfrm>
          <a:prstGeom prst="rect">
            <a:avLst/>
          </a:prstGeom>
        </p:spPr>
        <p:txBody>
          <a:bodyPr anchor="ctr"/>
          <a:p>
            <a:fld id="{9121C1A1-6171-4171-91E1-A191F141A1E1}" type="slidenum">
              <a:rPr lang="en-IN" sz="1200">
                <a:solidFill>
                  <a:srgbClr val="8b8b8b"/>
                </a:solidFill>
                <a:latin typeface="Calibri"/>
              </a:rPr>
              <a:t>&lt;number&gt;</a:t>
            </a:fld>
            <a:endParaRPr/>
          </a:p>
        </p:txBody>
      </p:sp>
      <p:sp>
        <p:nvSpPr>
          <p:cNvPr id="5" name="PlaceHolder 5"/>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6" name="Picture 5"/>
          <p:cNvPicPr/>
          <p:nvPr/>
        </p:nvPicPr>
        <p:blipFill>
          <a:blip r:embed="rId2">
            <a:lum bright="-6000" contrast="12000"/>
          </a:blip>
          <a:stretch>
            <a:fillRect/>
          </a:stretch>
        </p:blipFill>
        <p:spPr>
          <a:xfrm>
            <a:off x="7711560" y="383760"/>
            <a:ext cx="1252440" cy="740880"/>
          </a:xfrm>
          <a:prstGeom prst="rect">
            <a:avLst/>
          </a:prstGeom>
        </p:spPr>
      </p:pic>
      <p:sp>
        <p:nvSpPr>
          <p:cNvPr id="7" name="PlaceHolder 1"/>
          <p:cNvSpPr>
            <a:spLocks noGrp="1"/>
          </p:cNvSpPr>
          <p:nvPr>
            <p:ph type="title"/>
          </p:nvPr>
        </p:nvSpPr>
        <p:spPr>
          <a:xfrm>
            <a:off x="457200" y="274680"/>
            <a:ext cx="8229240" cy="921600"/>
          </a:xfrm>
          <a:prstGeom prst="rect">
            <a:avLst/>
          </a:prstGeom>
        </p:spPr>
        <p:txBody>
          <a:bodyPr anchor="ctr"/>
          <a:p>
            <a:pPr algn="ctr"/>
            <a:r>
              <a:rPr lang="en-US" sz="4000">
                <a:solidFill>
                  <a:srgbClr val="002060"/>
                </a:solidFill>
                <a:latin typeface="Calibri"/>
              </a:rPr>
              <a:t>Click to edit the title text formatClick to edit Master title style</a:t>
            </a:r>
            <a:endParaRPr/>
          </a:p>
        </p:txBody>
      </p:sp>
      <p:sp>
        <p:nvSpPr>
          <p:cNvPr id="8" name="PlaceHolder 2"/>
          <p:cNvSpPr>
            <a:spLocks noGrp="1"/>
          </p:cNvSpPr>
          <p:nvPr>
            <p:ph type="body"/>
          </p:nvPr>
        </p:nvSpPr>
        <p:spPr>
          <a:xfrm>
            <a:off x="457200" y="1340640"/>
            <a:ext cx="8229240" cy="4785120"/>
          </a:xfrm>
          <a:prstGeom prst="rect">
            <a:avLst/>
          </a:prstGeom>
        </p:spPr>
        <p:txBody>
          <a:bodyPr/>
          <a:p>
            <a:pPr>
              <a:buSzPct val="45000"/>
              <a:buFont typeface="StarSymbol"/>
              <a:buChar char=""/>
            </a:pPr>
            <a:r>
              <a:rPr lang="en-US" sz="2800">
                <a:solidFill>
                  <a:srgbClr val="c00000"/>
                </a:solidFill>
                <a:latin typeface="Calibri"/>
              </a:rPr>
              <a:t>Click to edit the outline text format</a:t>
            </a:r>
            <a:endParaRPr/>
          </a:p>
          <a:p>
            <a:pPr lvl="1">
              <a:buSzPct val="45000"/>
              <a:buFont typeface="StarSymbol"/>
              <a:buChar char=""/>
            </a:pPr>
            <a:r>
              <a:rPr lang="en-US" sz="2800">
                <a:solidFill>
                  <a:srgbClr val="c00000"/>
                </a:solidFill>
                <a:latin typeface="Calibri"/>
              </a:rPr>
              <a:t>Second Outline Level</a:t>
            </a:r>
            <a:endParaRPr/>
          </a:p>
          <a:p>
            <a:pPr lvl="2">
              <a:buSzPct val="75000"/>
              <a:buFont typeface="StarSymbol"/>
              <a:buChar char=""/>
            </a:pPr>
            <a:r>
              <a:rPr lang="en-US" sz="2800">
                <a:solidFill>
                  <a:srgbClr val="c00000"/>
                </a:solidFill>
                <a:latin typeface="Calibri"/>
              </a:rPr>
              <a:t>Third Outline Level</a:t>
            </a:r>
            <a:endParaRPr/>
          </a:p>
          <a:p>
            <a:pPr lvl="3">
              <a:buSzPct val="45000"/>
              <a:buFont typeface="StarSymbol"/>
              <a:buChar char=""/>
            </a:pPr>
            <a:r>
              <a:rPr lang="en-US" sz="2800">
                <a:solidFill>
                  <a:srgbClr val="c00000"/>
                </a:solidFill>
                <a:latin typeface="Calibri"/>
              </a:rPr>
              <a:t>Fourth Outline Level</a:t>
            </a:r>
            <a:endParaRPr/>
          </a:p>
          <a:p>
            <a:pPr lvl="4">
              <a:buSzPct val="75000"/>
              <a:buFont typeface="StarSymbol"/>
              <a:buChar char=""/>
            </a:pPr>
            <a:r>
              <a:rPr lang="en-US" sz="2800">
                <a:solidFill>
                  <a:srgbClr val="c00000"/>
                </a:solidFill>
                <a:latin typeface="Calibri"/>
              </a:rPr>
              <a:t>Fifth Outline Level</a:t>
            </a:r>
            <a:endParaRPr/>
          </a:p>
          <a:p>
            <a:pPr lvl="5">
              <a:buSzPct val="45000"/>
              <a:buFont typeface="StarSymbol"/>
              <a:buChar char=""/>
            </a:pPr>
            <a:r>
              <a:rPr lang="en-US" sz="2800">
                <a:solidFill>
                  <a:srgbClr val="c00000"/>
                </a:solidFill>
                <a:latin typeface="Calibri"/>
              </a:rPr>
              <a:t>Sixth Outline Level</a:t>
            </a:r>
            <a:endParaRPr/>
          </a:p>
          <a:p>
            <a:pPr lvl="6">
              <a:buSzPct val="45000"/>
              <a:buFont typeface="StarSymbol"/>
              <a:buChar char=""/>
            </a:pPr>
            <a:r>
              <a:rPr lang="en-US" sz="2800">
                <a:solidFill>
                  <a:srgbClr val="c00000"/>
                </a:solidFill>
                <a:latin typeface="Calibri"/>
              </a:rPr>
              <a:t>Seventh Outline Level</a:t>
            </a:r>
            <a:endParaRPr/>
          </a:p>
          <a:p>
            <a:pPr lvl="7">
              <a:buSzPct val="45000"/>
              <a:buFont typeface="StarSymbol"/>
              <a:buChar char=""/>
            </a:pPr>
            <a:r>
              <a:rPr lang="en-US" sz="2800">
                <a:solidFill>
                  <a:srgbClr val="c00000"/>
                </a:solidFill>
                <a:latin typeface="Calibri"/>
              </a:rPr>
              <a:t>Eighth Outline Level</a:t>
            </a:r>
            <a:endParaRPr/>
          </a:p>
          <a:p>
            <a:pPr>
              <a:buSzPct val="45000"/>
              <a:buFont typeface="Wingdings"/>
              <a:buChar char="Ø"/>
            </a:pPr>
            <a:r>
              <a:rPr lang="en-US" sz="2800">
                <a:solidFill>
                  <a:srgbClr val="c00000"/>
                </a:solidFill>
                <a:latin typeface="Calibri"/>
              </a:rPr>
              <a:t>Ninth Outline LevelClick to edit Master text styles</a:t>
            </a:r>
            <a:endParaRPr/>
          </a:p>
          <a:p>
            <a:pPr lvl="1">
              <a:buSzPct val="45000"/>
              <a:buFont typeface="Wingdings"/>
              <a:buChar char="v"/>
            </a:pPr>
            <a:r>
              <a:rPr lang="en-US" sz="2400">
                <a:solidFill>
                  <a:srgbClr val="000000"/>
                </a:solidFill>
                <a:latin typeface="Calibri"/>
              </a:rPr>
              <a:t>Second level</a:t>
            </a:r>
            <a:endParaRPr/>
          </a:p>
          <a:p>
            <a:pPr lvl="1">
              <a:buSzPct val="45000"/>
              <a:buFont typeface="Wingdings"/>
              <a:buChar char="v"/>
            </a:pPr>
            <a:r>
              <a:rPr lang="en-US" sz="2000">
                <a:solidFill>
                  <a:srgbClr val="000000"/>
                </a:solidFill>
                <a:latin typeface="Calibri"/>
              </a:rPr>
              <a:t>Third level</a:t>
            </a:r>
            <a:endParaRPr/>
          </a:p>
          <a:p>
            <a:pPr lvl="2">
              <a:buSzPct val="75000"/>
              <a:buFont typeface="StarSymbol"/>
              <a:buChar char=""/>
            </a:pPr>
            <a:r>
              <a:rPr lang="en-US">
                <a:solidFill>
                  <a:srgbClr val="000000"/>
                </a:solidFill>
                <a:latin typeface="Calibri"/>
              </a:rPr>
              <a:t>Fourth level</a:t>
            </a:r>
            <a:endParaRPr/>
          </a:p>
          <a:p>
            <a:pPr lvl="3">
              <a:buSzPct val="45000"/>
              <a:buFont typeface="StarSymbol"/>
              <a:buChar char=""/>
            </a:pPr>
            <a:r>
              <a:rPr lang="en-US">
                <a:solidFill>
                  <a:srgbClr val="000000"/>
                </a:solidFill>
                <a:latin typeface="Calibri"/>
              </a:rPr>
              <a:t>Fifth level</a:t>
            </a:r>
            <a:endParaRPr/>
          </a:p>
        </p:txBody>
      </p:sp>
      <p:sp>
        <p:nvSpPr>
          <p:cNvPr id="9" name="TextShape 3"/>
          <p:cNvSpPr txBox="1"/>
          <p:nvPr/>
        </p:nvSpPr>
        <p:spPr>
          <a:xfrm>
            <a:off x="457200" y="6356520"/>
            <a:ext cx="2133360" cy="364680"/>
          </a:xfrm>
          <a:prstGeom prst="rect">
            <a:avLst/>
          </a:prstGeom>
        </p:spPr>
      </p:sp>
      <p:sp>
        <p:nvSpPr>
          <p:cNvPr id="10" name="TextShape 4"/>
          <p:cNvSpPr txBox="1"/>
          <p:nvPr/>
        </p:nvSpPr>
        <p:spPr>
          <a:xfrm>
            <a:off x="3124080" y="6356520"/>
            <a:ext cx="2895120" cy="364680"/>
          </a:xfrm>
          <a:prstGeom prst="rect">
            <a:avLst/>
          </a:prstGeom>
        </p:spPr>
      </p:sp>
      <p:sp>
        <p:nvSpPr>
          <p:cNvPr id="11" name="PlaceHolder 5"/>
          <p:cNvSpPr>
            <a:spLocks noGrp="1"/>
          </p:cNvSpPr>
          <p:nvPr>
            <p:ph type="sldNum"/>
          </p:nvPr>
        </p:nvSpPr>
        <p:spPr>
          <a:xfrm>
            <a:off x="6553080" y="6356520"/>
            <a:ext cx="2133360" cy="364680"/>
          </a:xfrm>
          <a:prstGeom prst="rect">
            <a:avLst/>
          </a:prstGeom>
        </p:spPr>
        <p:txBody>
          <a:bodyPr anchor="ctr"/>
          <a:p>
            <a:fld id="{01F19111-C161-4171-8131-F141F12141A1}" type="slidenum">
              <a:rPr lang="en-IN" sz="1200">
                <a:solidFill>
                  <a:srgbClr val="8b8b8b"/>
                </a:solidFill>
                <a:latin typeface="Calibri"/>
              </a:rPr>
              <a:t>&lt;number&gt;</a:t>
            </a:fld>
            <a:endParaRPr/>
          </a:p>
        </p:txBody>
      </p:sp>
      <p:cxnSp>
        <p:nvCxnSpPr>
          <p:cNvPr id="12" name="Line 6"/>
          <p:cNvCxnSpPr/>
          <p:nvPr/>
        </p:nvCxnSpPr>
        <p:spPr>
          <xfrm>
            <a:off x="323280" y="1268640"/>
            <a:ext cx="8497440" cy="360"/>
          </xfrm>
          <a:prstGeom prst="straightConnector1">
            <a:avLst/>
          </a:prstGeom>
          <a:ln w="12600">
            <a:solidFill>
              <a:srgbClr val="403152"/>
            </a:solidFill>
            <a:round/>
          </a:ln>
        </p:spPr>
      </p:cxnSp>
    </p:spTree>
  </p:cSld>
  <p:clrMap accent1="accent1" accent2="accent2" accent3="accent3" accent4="accent4" accent5="accent5" accent6="accent6" bg1="lt1" bg2="lt2" folHlink="folHlink" hlink="hlink" tx1="dk1" tx2="dk2"/>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3" name="Picture 5"/>
          <p:cNvPicPr/>
          <p:nvPr/>
        </p:nvPicPr>
        <p:blipFill>
          <a:blip r:embed="rId2">
            <a:lum bright="-6000" contrast="12000"/>
          </a:blip>
          <a:stretch>
            <a:fillRect/>
          </a:stretch>
        </p:blipFill>
        <p:spPr>
          <a:xfrm>
            <a:off x="7711560" y="383760"/>
            <a:ext cx="1252440" cy="740880"/>
          </a:xfrm>
          <a:prstGeom prst="rect">
            <a:avLst/>
          </a:prstGeom>
        </p:spPr>
      </p:pic>
      <p:sp>
        <p:nvSpPr>
          <p:cNvPr id="14" name="PlaceHolder 1"/>
          <p:cNvSpPr>
            <a:spLocks noGrp="1"/>
          </p:cNvSpPr>
          <p:nvPr>
            <p:ph type="title"/>
          </p:nvPr>
        </p:nvSpPr>
        <p:spPr>
          <a:xfrm>
            <a:off x="457200" y="274680"/>
            <a:ext cx="8229240" cy="849600"/>
          </a:xfrm>
          <a:prstGeom prst="rect">
            <a:avLst/>
          </a:prstGeom>
        </p:spPr>
        <p:txBody>
          <a:bodyPr anchor="ctr"/>
          <a:p>
            <a:pPr algn="ctr"/>
            <a:r>
              <a:rPr lang="en-US" sz="4000">
                <a:solidFill>
                  <a:srgbClr val="000000"/>
                </a:solidFill>
                <a:latin typeface="Calibri"/>
              </a:rPr>
              <a:t>Click to edit the title text formatClick to edit Master title style</a:t>
            </a:r>
            <a:endParaRPr/>
          </a:p>
        </p:txBody>
      </p:sp>
      <p:sp>
        <p:nvSpPr>
          <p:cNvPr id="15" name="PlaceHolder 2"/>
          <p:cNvSpPr>
            <a:spLocks noGrp="1"/>
          </p:cNvSpPr>
          <p:nvPr>
            <p:ph type="body"/>
          </p:nvPr>
        </p:nvSpPr>
        <p:spPr>
          <a:xfrm>
            <a:off x="457200" y="1412640"/>
            <a:ext cx="4038120" cy="471312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45000"/>
              <a:buFont typeface="StarSymbol"/>
              <a:buChar char=""/>
            </a:pPr>
            <a:r>
              <a:rPr lang="en-US" sz="2800">
                <a:solidFill>
                  <a:srgbClr val="000000"/>
                </a:solidFill>
                <a:latin typeface="Calibri"/>
              </a:rPr>
              <a:t>Second Outline Level</a:t>
            </a:r>
            <a:endParaRPr/>
          </a:p>
          <a:p>
            <a:pPr lvl="2">
              <a:buSzPct val="75000"/>
              <a:buFont typeface="StarSymbol"/>
              <a:buChar char=""/>
            </a:pPr>
            <a:r>
              <a:rPr lang="en-US" sz="2800">
                <a:solidFill>
                  <a:srgbClr val="000000"/>
                </a:solidFill>
                <a:latin typeface="Calibri"/>
              </a:rPr>
              <a:t>Third Outline Level</a:t>
            </a:r>
            <a:endParaRPr/>
          </a:p>
          <a:p>
            <a:pPr lvl="3">
              <a:buSzPct val="45000"/>
              <a:buFont typeface="StarSymbol"/>
              <a:buChar char=""/>
            </a:pPr>
            <a:r>
              <a:rPr lang="en-US" sz="2800">
                <a:solidFill>
                  <a:srgbClr val="000000"/>
                </a:solidFill>
                <a:latin typeface="Calibri"/>
              </a:rPr>
              <a:t>Fourth Outline Level</a:t>
            </a:r>
            <a:endParaRPr/>
          </a:p>
          <a:p>
            <a:pPr lvl="4">
              <a:buSzPct val="7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lvl="6">
              <a:buSzPct val="45000"/>
              <a:buFont typeface="StarSymbol"/>
              <a:buChar char=""/>
            </a:pPr>
            <a:r>
              <a:rPr lang="en-US" sz="2800">
                <a:solidFill>
                  <a:srgbClr val="000000"/>
                </a:solidFill>
                <a:latin typeface="Calibri"/>
              </a:rPr>
              <a:t>Seventh Outline Level</a:t>
            </a:r>
            <a:endParaRPr/>
          </a:p>
          <a:p>
            <a:pPr lvl="7">
              <a:buSzPct val="45000"/>
              <a:buFont typeface="StarSymbol"/>
              <a:buChar char=""/>
            </a:pPr>
            <a:r>
              <a:rPr lang="en-US" sz="2800">
                <a:solidFill>
                  <a:srgbClr val="000000"/>
                </a:solidFill>
                <a:latin typeface="Calibri"/>
              </a:rPr>
              <a:t>Eighth Outline Level</a:t>
            </a:r>
            <a:endParaRPr/>
          </a:p>
          <a:p>
            <a:r>
              <a:rPr lang="en-US" sz="2800">
                <a:solidFill>
                  <a:srgbClr val="000000"/>
                </a:solidFill>
                <a:latin typeface="Calibri"/>
              </a:rPr>
              <a:t>Ninth Outline LevelClick to edit Master text styles</a:t>
            </a:r>
            <a:endParaRPr/>
          </a:p>
          <a:p>
            <a:r>
              <a:rPr lang="en-US" sz="2400">
                <a:solidFill>
                  <a:srgbClr val="000000"/>
                </a:solidFill>
                <a:latin typeface="Calibri"/>
              </a:rPr>
              <a:t>Second level</a:t>
            </a:r>
            <a:endParaRPr/>
          </a:p>
          <a:p>
            <a:pPr lvl="1">
              <a:buSzPct val="45000"/>
              <a:buFont typeface="StarSymbol"/>
              <a:buChar char=""/>
            </a:pPr>
            <a:r>
              <a:rPr lang="en-US" sz="2000">
                <a:solidFill>
                  <a:srgbClr val="000000"/>
                </a:solidFill>
                <a:latin typeface="Calibri"/>
              </a:rPr>
              <a:t>Third level</a:t>
            </a:r>
            <a:endParaRPr/>
          </a:p>
          <a:p>
            <a:pPr lvl="2">
              <a:buSzPct val="75000"/>
              <a:buFont typeface="StarSymbol"/>
              <a:buChar char=""/>
            </a:pPr>
            <a:r>
              <a:rPr lang="en-US">
                <a:solidFill>
                  <a:srgbClr val="000000"/>
                </a:solidFill>
                <a:latin typeface="Calibri"/>
              </a:rPr>
              <a:t>Fourth level</a:t>
            </a:r>
            <a:endParaRPr/>
          </a:p>
          <a:p>
            <a:pPr lvl="3">
              <a:buSzPct val="45000"/>
              <a:buFont typeface="StarSymbol"/>
              <a:buChar char=""/>
            </a:pPr>
            <a:r>
              <a:rPr lang="en-US">
                <a:solidFill>
                  <a:srgbClr val="000000"/>
                </a:solidFill>
                <a:latin typeface="Calibri"/>
              </a:rPr>
              <a:t>Fifth level</a:t>
            </a:r>
            <a:endParaRPr/>
          </a:p>
        </p:txBody>
      </p:sp>
      <p:sp>
        <p:nvSpPr>
          <p:cNvPr id="16" name="PlaceHolder 3"/>
          <p:cNvSpPr>
            <a:spLocks noGrp="1"/>
          </p:cNvSpPr>
          <p:nvPr>
            <p:ph type="body"/>
          </p:nvPr>
        </p:nvSpPr>
        <p:spPr>
          <a:xfrm>
            <a:off x="4648320" y="1412640"/>
            <a:ext cx="4038120" cy="471312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45000"/>
              <a:buFont typeface="StarSymbol"/>
              <a:buChar char=""/>
            </a:pPr>
            <a:r>
              <a:rPr lang="en-US" sz="2800">
                <a:solidFill>
                  <a:srgbClr val="000000"/>
                </a:solidFill>
                <a:latin typeface="Calibri"/>
              </a:rPr>
              <a:t>Second Outline Level</a:t>
            </a:r>
            <a:endParaRPr/>
          </a:p>
          <a:p>
            <a:pPr lvl="2">
              <a:buSzPct val="75000"/>
              <a:buFont typeface="StarSymbol"/>
              <a:buChar char=""/>
            </a:pPr>
            <a:r>
              <a:rPr lang="en-US" sz="2800">
                <a:solidFill>
                  <a:srgbClr val="000000"/>
                </a:solidFill>
                <a:latin typeface="Calibri"/>
              </a:rPr>
              <a:t>Third Outline Level</a:t>
            </a:r>
            <a:endParaRPr/>
          </a:p>
          <a:p>
            <a:pPr lvl="3">
              <a:buSzPct val="45000"/>
              <a:buFont typeface="StarSymbol"/>
              <a:buChar char=""/>
            </a:pPr>
            <a:r>
              <a:rPr lang="en-US" sz="2800">
                <a:solidFill>
                  <a:srgbClr val="000000"/>
                </a:solidFill>
                <a:latin typeface="Calibri"/>
              </a:rPr>
              <a:t>Fourth Outline Level</a:t>
            </a:r>
            <a:endParaRPr/>
          </a:p>
          <a:p>
            <a:pPr lvl="4">
              <a:buSzPct val="7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lvl="6">
              <a:buSzPct val="45000"/>
              <a:buFont typeface="StarSymbol"/>
              <a:buChar char=""/>
            </a:pPr>
            <a:r>
              <a:rPr lang="en-US" sz="2800">
                <a:solidFill>
                  <a:srgbClr val="000000"/>
                </a:solidFill>
                <a:latin typeface="Calibri"/>
              </a:rPr>
              <a:t>Seventh Outline Level</a:t>
            </a:r>
            <a:endParaRPr/>
          </a:p>
          <a:p>
            <a:pPr lvl="7">
              <a:buSzPct val="45000"/>
              <a:buFont typeface="StarSymbol"/>
              <a:buChar char=""/>
            </a:pPr>
            <a:r>
              <a:rPr lang="en-US" sz="2800">
                <a:solidFill>
                  <a:srgbClr val="000000"/>
                </a:solidFill>
                <a:latin typeface="Calibri"/>
              </a:rPr>
              <a:t>Eighth Outline Level</a:t>
            </a:r>
            <a:endParaRPr/>
          </a:p>
          <a:p>
            <a:r>
              <a:rPr lang="en-US" sz="2800">
                <a:solidFill>
                  <a:srgbClr val="000000"/>
                </a:solidFill>
                <a:latin typeface="Calibri"/>
              </a:rPr>
              <a:t>Ninth Outline LevelClick to edit Master text styles</a:t>
            </a:r>
            <a:endParaRPr/>
          </a:p>
          <a:p>
            <a:r>
              <a:rPr lang="en-US" sz="2400">
                <a:solidFill>
                  <a:srgbClr val="000000"/>
                </a:solidFill>
                <a:latin typeface="Calibri"/>
              </a:rPr>
              <a:t>Second level</a:t>
            </a:r>
            <a:endParaRPr/>
          </a:p>
          <a:p>
            <a:pPr lvl="1">
              <a:buSzPct val="45000"/>
              <a:buFont typeface="StarSymbol"/>
              <a:buChar char=""/>
            </a:pPr>
            <a:r>
              <a:rPr lang="en-US" sz="2000">
                <a:solidFill>
                  <a:srgbClr val="000000"/>
                </a:solidFill>
                <a:latin typeface="Calibri"/>
              </a:rPr>
              <a:t>Third level</a:t>
            </a:r>
            <a:endParaRPr/>
          </a:p>
          <a:p>
            <a:pPr lvl="2">
              <a:buSzPct val="75000"/>
              <a:buFont typeface="StarSymbol"/>
              <a:buChar char=""/>
            </a:pPr>
            <a:r>
              <a:rPr lang="en-US">
                <a:solidFill>
                  <a:srgbClr val="000000"/>
                </a:solidFill>
                <a:latin typeface="Calibri"/>
              </a:rPr>
              <a:t>Fourth level</a:t>
            </a:r>
            <a:endParaRPr/>
          </a:p>
          <a:p>
            <a:pPr lvl="3">
              <a:buSzPct val="45000"/>
              <a:buFont typeface="StarSymbol"/>
              <a:buChar char=""/>
            </a:pPr>
            <a:r>
              <a:rPr lang="en-US">
                <a:solidFill>
                  <a:srgbClr val="000000"/>
                </a:solidFill>
                <a:latin typeface="Calibri"/>
              </a:rPr>
              <a:t>Fifth level</a:t>
            </a:r>
            <a:endParaRPr/>
          </a:p>
        </p:txBody>
      </p:sp>
      <p:sp>
        <p:nvSpPr>
          <p:cNvPr id="17" name="PlaceHolder 4"/>
          <p:cNvSpPr>
            <a:spLocks noGrp="1"/>
          </p:cNvSpPr>
          <p:nvPr>
            <p:ph type="dt"/>
          </p:nvPr>
        </p:nvSpPr>
        <p:spPr>
          <a:xfrm>
            <a:off x="457200" y="6356520"/>
            <a:ext cx="2133360" cy="364680"/>
          </a:xfrm>
          <a:prstGeom prst="rect">
            <a:avLst/>
          </a:prstGeom>
        </p:spPr>
        <p:txBody>
          <a:bodyPr anchor="ctr"/>
          <a:p>
            <a:r>
              <a:rPr lang="en-IN" sz="1200">
                <a:solidFill>
                  <a:srgbClr val="8b8b8b"/>
                </a:solidFill>
                <a:latin typeface="Calibri"/>
              </a:rPr>
              <a:t>04/02/13</a:t>
            </a:r>
            <a:endParaRPr/>
          </a:p>
        </p:txBody>
      </p:sp>
      <p:sp>
        <p:nvSpPr>
          <p:cNvPr id="18" name="TextShape 5"/>
          <p:cNvSpPr txBox="1"/>
          <p:nvPr/>
        </p:nvSpPr>
        <p:spPr>
          <a:xfrm>
            <a:off x="3124080" y="6356520"/>
            <a:ext cx="2895120" cy="364680"/>
          </a:xfrm>
          <a:prstGeom prst="rect">
            <a:avLst/>
          </a:prstGeom>
        </p:spPr>
      </p:sp>
      <p:sp>
        <p:nvSpPr>
          <p:cNvPr id="19" name="PlaceHolder 6"/>
          <p:cNvSpPr>
            <a:spLocks noGrp="1"/>
          </p:cNvSpPr>
          <p:nvPr>
            <p:ph type="sldNum"/>
          </p:nvPr>
        </p:nvSpPr>
        <p:spPr>
          <a:xfrm>
            <a:off x="6553080" y="6356520"/>
            <a:ext cx="2133360" cy="364680"/>
          </a:xfrm>
          <a:prstGeom prst="rect">
            <a:avLst/>
          </a:prstGeom>
        </p:spPr>
        <p:txBody>
          <a:bodyPr anchor="ctr"/>
          <a:p>
            <a:fld id="{D1013191-5171-4151-81A1-1151D1B121A1}" type="slidenum">
              <a:rPr lang="en-IN" sz="1200">
                <a:solidFill>
                  <a:srgbClr val="8b8b8b"/>
                </a:solidFill>
                <a:latin typeface="Calibri"/>
              </a:rPr>
              <a:t>&lt;number&gt;</a:t>
            </a:fld>
            <a:endParaRPr/>
          </a:p>
        </p:txBody>
      </p:sp>
      <p:cxnSp>
        <p:nvCxnSpPr>
          <p:cNvPr id="20" name="Line 7"/>
          <p:cNvCxnSpPr/>
          <p:nvPr/>
        </p:nvCxnSpPr>
        <p:spPr>
          <xfrm>
            <a:off x="323280" y="1268640"/>
            <a:ext cx="8497440" cy="360"/>
          </xfrm>
          <a:prstGeom prst="straightConnector1">
            <a:avLst/>
          </a:prstGeom>
          <a:ln w="12600">
            <a:solidFill>
              <a:srgbClr val="403152"/>
            </a:solidFill>
            <a:round/>
          </a:ln>
        </p:spPr>
      </p:cxnSp>
    </p:spTree>
  </p:cSld>
  <p:clrMap accent1="accent1" accent2="accent2" accent3="accent3" accent4="accent4" accent5="accent5" accent6="accent6" bg1="lt1" bg2="lt2" folHlink="folHlink" hlink="hlink" tx1="dk1" tx2="dk2"/>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1" name="Picture 5"/>
          <p:cNvPicPr/>
          <p:nvPr/>
        </p:nvPicPr>
        <p:blipFill>
          <a:blip r:embed="rId2">
            <a:lum bright="-6000" contrast="12000"/>
          </a:blip>
          <a:stretch>
            <a:fillRect/>
          </a:stretch>
        </p:blipFill>
        <p:spPr>
          <a:xfrm>
            <a:off x="7711560" y="383760"/>
            <a:ext cx="1252440" cy="740880"/>
          </a:xfrm>
          <a:prstGeom prst="rect">
            <a:avLst/>
          </a:prstGeom>
        </p:spPr>
      </p:pic>
      <p:sp>
        <p:nvSpPr>
          <p:cNvPr id="22" name="PlaceHolder 1"/>
          <p:cNvSpPr>
            <a:spLocks noGrp="1"/>
          </p:cNvSpPr>
          <p:nvPr>
            <p:ph type="title"/>
          </p:nvPr>
        </p:nvSpPr>
        <p:spPr>
          <a:xfrm>
            <a:off x="722160" y="4406760"/>
            <a:ext cx="7772040" cy="1361880"/>
          </a:xfrm>
          <a:prstGeom prst="rect">
            <a:avLst/>
          </a:prstGeom>
        </p:spPr>
        <p:txBody>
          <a:bodyPr/>
          <a:p>
            <a:pPr algn="ctr"/>
            <a:r>
              <a:rPr b="1" lang="en-US" sz="4000">
                <a:solidFill>
                  <a:srgbClr val="000000"/>
                </a:solidFill>
                <a:latin typeface="Calibri"/>
              </a:rPr>
              <a:t>Click to edit the title text formatClick to edit Master title style</a:t>
            </a:r>
            <a:endParaRPr/>
          </a:p>
        </p:txBody>
      </p:sp>
      <p:sp>
        <p:nvSpPr>
          <p:cNvPr id="23" name="PlaceHolder 2"/>
          <p:cNvSpPr>
            <a:spLocks noGrp="1"/>
          </p:cNvSpPr>
          <p:nvPr>
            <p:ph type="body"/>
          </p:nvPr>
        </p:nvSpPr>
        <p:spPr>
          <a:xfrm>
            <a:off x="722160" y="2906640"/>
            <a:ext cx="7772040" cy="1499760"/>
          </a:xfrm>
          <a:prstGeom prst="rect">
            <a:avLst/>
          </a:prstGeom>
        </p:spPr>
        <p:txBody>
          <a:bodyPr anchor="b"/>
          <a:p>
            <a:pPr>
              <a:buSzPct val="45000"/>
              <a:buFont typeface="StarSymbol"/>
              <a:buChar char=""/>
            </a:pPr>
            <a:r>
              <a:rPr lang="en-US" sz="2000">
                <a:solidFill>
                  <a:srgbClr val="8b8b8b"/>
                </a:solidFill>
                <a:latin typeface="Calibri"/>
              </a:rPr>
              <a:t>Click to edit the outline text format</a:t>
            </a:r>
            <a:endParaRPr/>
          </a:p>
          <a:p>
            <a:pPr lvl="1">
              <a:buSzPct val="45000"/>
              <a:buFont typeface="StarSymbol"/>
              <a:buChar char=""/>
            </a:pPr>
            <a:r>
              <a:rPr lang="en-US" sz="2000">
                <a:solidFill>
                  <a:srgbClr val="8b8b8b"/>
                </a:solidFill>
                <a:latin typeface="Calibri"/>
              </a:rPr>
              <a:t>Second Outline Level</a:t>
            </a:r>
            <a:endParaRPr/>
          </a:p>
          <a:p>
            <a:pPr lvl="2">
              <a:buSzPct val="75000"/>
              <a:buFont typeface="StarSymbol"/>
              <a:buChar char=""/>
            </a:pPr>
            <a:r>
              <a:rPr lang="en-US" sz="2000">
                <a:solidFill>
                  <a:srgbClr val="8b8b8b"/>
                </a:solidFill>
                <a:latin typeface="Calibri"/>
              </a:rPr>
              <a:t>Third Outline Level</a:t>
            </a:r>
            <a:endParaRPr/>
          </a:p>
          <a:p>
            <a:pPr lvl="3">
              <a:buSzPct val="45000"/>
              <a:buFont typeface="StarSymbol"/>
              <a:buChar char=""/>
            </a:pPr>
            <a:r>
              <a:rPr lang="en-US" sz="2000">
                <a:solidFill>
                  <a:srgbClr val="8b8b8b"/>
                </a:solidFill>
                <a:latin typeface="Calibri"/>
              </a:rPr>
              <a:t>Fourth Outline Level</a:t>
            </a:r>
            <a:endParaRPr/>
          </a:p>
          <a:p>
            <a:pPr lvl="4">
              <a:buSzPct val="75000"/>
              <a:buFont typeface="StarSymbol"/>
              <a:buChar char=""/>
            </a:pPr>
            <a:r>
              <a:rPr lang="en-US" sz="2000">
                <a:solidFill>
                  <a:srgbClr val="8b8b8b"/>
                </a:solidFill>
                <a:latin typeface="Calibri"/>
              </a:rPr>
              <a:t>Fifth Outline Level</a:t>
            </a:r>
            <a:endParaRPr/>
          </a:p>
          <a:p>
            <a:pPr lvl="5">
              <a:buSzPct val="45000"/>
              <a:buFont typeface="StarSymbol"/>
              <a:buChar char=""/>
            </a:pPr>
            <a:r>
              <a:rPr lang="en-US" sz="2000">
                <a:solidFill>
                  <a:srgbClr val="8b8b8b"/>
                </a:solidFill>
                <a:latin typeface="Calibri"/>
              </a:rPr>
              <a:t>Sixth Outline Level</a:t>
            </a:r>
            <a:endParaRPr/>
          </a:p>
          <a:p>
            <a:pPr lvl="6">
              <a:buSzPct val="45000"/>
              <a:buFont typeface="StarSymbol"/>
              <a:buChar char=""/>
            </a:pPr>
            <a:r>
              <a:rPr lang="en-US" sz="2000">
                <a:solidFill>
                  <a:srgbClr val="8b8b8b"/>
                </a:solidFill>
                <a:latin typeface="Calibri"/>
              </a:rPr>
              <a:t>Seventh Outline Level</a:t>
            </a:r>
            <a:endParaRPr/>
          </a:p>
          <a:p>
            <a:pPr lvl="7">
              <a:buSzPct val="45000"/>
              <a:buFont typeface="StarSymbol"/>
              <a:buChar char=""/>
            </a:pPr>
            <a:r>
              <a:rPr lang="en-US" sz="2000">
                <a:solidFill>
                  <a:srgbClr val="8b8b8b"/>
                </a:solidFill>
                <a:latin typeface="Calibri"/>
              </a:rPr>
              <a:t>Eighth Outline Level</a:t>
            </a:r>
            <a:endParaRPr/>
          </a:p>
          <a:p>
            <a:r>
              <a:rPr lang="en-US" sz="2000">
                <a:solidFill>
                  <a:srgbClr val="8b8b8b"/>
                </a:solidFill>
                <a:latin typeface="Calibri"/>
              </a:rPr>
              <a:t>Ninth Outline LevelClick to edit Master text styles</a:t>
            </a:r>
            <a:endParaRPr/>
          </a:p>
        </p:txBody>
      </p:sp>
      <p:sp>
        <p:nvSpPr>
          <p:cNvPr id="24" name="PlaceHolder 3"/>
          <p:cNvSpPr>
            <a:spLocks noGrp="1"/>
          </p:cNvSpPr>
          <p:nvPr>
            <p:ph type="dt"/>
          </p:nvPr>
        </p:nvSpPr>
        <p:spPr>
          <a:xfrm>
            <a:off x="457200" y="6356520"/>
            <a:ext cx="2133360" cy="364680"/>
          </a:xfrm>
          <a:prstGeom prst="rect">
            <a:avLst/>
          </a:prstGeom>
        </p:spPr>
        <p:txBody>
          <a:bodyPr anchor="ctr"/>
          <a:p>
            <a:r>
              <a:rPr lang="en-IN" sz="1200">
                <a:solidFill>
                  <a:srgbClr val="8b8b8b"/>
                </a:solidFill>
                <a:latin typeface="Calibri"/>
              </a:rPr>
              <a:t>04/02/13</a:t>
            </a:r>
            <a:endParaRPr/>
          </a:p>
        </p:txBody>
      </p:sp>
      <p:sp>
        <p:nvSpPr>
          <p:cNvPr id="25" name="TextShape 4"/>
          <p:cNvSpPr txBox="1"/>
          <p:nvPr/>
        </p:nvSpPr>
        <p:spPr>
          <a:xfrm>
            <a:off x="3124080" y="6356520"/>
            <a:ext cx="2895120" cy="364680"/>
          </a:xfrm>
          <a:prstGeom prst="rect">
            <a:avLst/>
          </a:prstGeom>
        </p:spPr>
      </p:sp>
      <p:sp>
        <p:nvSpPr>
          <p:cNvPr id="26" name="PlaceHolder 5"/>
          <p:cNvSpPr>
            <a:spLocks noGrp="1"/>
          </p:cNvSpPr>
          <p:nvPr>
            <p:ph type="sldNum"/>
          </p:nvPr>
        </p:nvSpPr>
        <p:spPr>
          <a:xfrm>
            <a:off x="6553080" y="6356520"/>
            <a:ext cx="2133360" cy="364680"/>
          </a:xfrm>
          <a:prstGeom prst="rect">
            <a:avLst/>
          </a:prstGeom>
        </p:spPr>
        <p:txBody>
          <a:bodyPr anchor="ctr"/>
          <a:p>
            <a:fld id="{B121B151-8131-41F1-91D1-71713121B141}" type="slidenum">
              <a:rPr lang="en-IN"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 name="Picture 5"/>
          <p:cNvPicPr/>
          <p:nvPr/>
        </p:nvPicPr>
        <p:blipFill>
          <a:blip r:embed="rId2">
            <a:lum bright="-6000" contrast="12000"/>
          </a:blip>
          <a:stretch>
            <a:fillRect/>
          </a:stretch>
        </p:blipFill>
        <p:spPr>
          <a:xfrm>
            <a:off x="7711560" y="383760"/>
            <a:ext cx="1252440" cy="740880"/>
          </a:xfrm>
          <a:prstGeom prst="rect">
            <a:avLst/>
          </a:prstGeom>
        </p:spPr>
      </p:pic>
      <p:sp>
        <p:nvSpPr>
          <p:cNvPr id="28" name="PlaceHolder 1"/>
          <p:cNvSpPr>
            <a:spLocks noGrp="1"/>
          </p:cNvSpPr>
          <p:nvPr>
            <p:ph type="title"/>
          </p:nvPr>
        </p:nvSpPr>
        <p:spPr>
          <a:xfrm>
            <a:off x="457200" y="274680"/>
            <a:ext cx="8229240" cy="849600"/>
          </a:xfrm>
          <a:prstGeom prst="rect">
            <a:avLst/>
          </a:prstGeom>
        </p:spPr>
        <p:txBody>
          <a:bodyPr anchor="ctr"/>
          <a:p>
            <a:pPr algn="ctr"/>
            <a:r>
              <a:rPr lang="en-US" sz="4000">
                <a:solidFill>
                  <a:srgbClr val="000000"/>
                </a:solidFill>
                <a:latin typeface="Calibri"/>
              </a:rPr>
              <a:t>Click to edit the title text formatClick to edit Master title style</a:t>
            </a:r>
            <a:endParaRPr/>
          </a:p>
        </p:txBody>
      </p:sp>
      <p:sp>
        <p:nvSpPr>
          <p:cNvPr id="29" name="PlaceHolder 2"/>
          <p:cNvSpPr>
            <a:spLocks noGrp="1"/>
          </p:cNvSpPr>
          <p:nvPr>
            <p:ph type="dt"/>
          </p:nvPr>
        </p:nvSpPr>
        <p:spPr>
          <a:xfrm>
            <a:off x="457200" y="6356520"/>
            <a:ext cx="2133360" cy="364680"/>
          </a:xfrm>
          <a:prstGeom prst="rect">
            <a:avLst/>
          </a:prstGeom>
        </p:spPr>
        <p:txBody>
          <a:bodyPr anchor="ctr"/>
          <a:p>
            <a:r>
              <a:rPr lang="en-IN" sz="1200">
                <a:solidFill>
                  <a:srgbClr val="8b8b8b"/>
                </a:solidFill>
                <a:latin typeface="Calibri"/>
              </a:rPr>
              <a:t>04/02/13</a:t>
            </a:r>
            <a:endParaRPr/>
          </a:p>
        </p:txBody>
      </p:sp>
      <p:sp>
        <p:nvSpPr>
          <p:cNvPr id="30" name="TextShape 3"/>
          <p:cNvSpPr txBox="1"/>
          <p:nvPr/>
        </p:nvSpPr>
        <p:spPr>
          <a:xfrm>
            <a:off x="3124080" y="6356520"/>
            <a:ext cx="2895120" cy="364680"/>
          </a:xfrm>
          <a:prstGeom prst="rect">
            <a:avLst/>
          </a:prstGeom>
        </p:spPr>
      </p:sp>
      <p:sp>
        <p:nvSpPr>
          <p:cNvPr id="31" name="PlaceHolder 4"/>
          <p:cNvSpPr>
            <a:spLocks noGrp="1"/>
          </p:cNvSpPr>
          <p:nvPr>
            <p:ph type="sldNum"/>
          </p:nvPr>
        </p:nvSpPr>
        <p:spPr>
          <a:xfrm>
            <a:off x="6553080" y="6356520"/>
            <a:ext cx="2133360" cy="364680"/>
          </a:xfrm>
          <a:prstGeom prst="rect">
            <a:avLst/>
          </a:prstGeom>
        </p:spPr>
        <p:txBody>
          <a:bodyPr anchor="ctr"/>
          <a:p>
            <a:fld id="{01F151D1-71D1-4141-81E1-513131D1C121}" type="slidenum">
              <a:rPr lang="en-IN" sz="1200">
                <a:solidFill>
                  <a:srgbClr val="8b8b8b"/>
                </a:solidFill>
                <a:latin typeface="Calibri"/>
              </a:rPr>
              <a:t>&lt;number&gt;</a:t>
            </a:fld>
            <a:endParaRPr/>
          </a:p>
        </p:txBody>
      </p:sp>
      <p:cxnSp>
        <p:nvCxnSpPr>
          <p:cNvPr id="32" name="Line 5"/>
          <p:cNvCxnSpPr/>
          <p:nvPr/>
        </p:nvCxnSpPr>
        <p:spPr>
          <xfrm>
            <a:off x="323280" y="1268640"/>
            <a:ext cx="8497440" cy="360"/>
          </xfrm>
          <a:prstGeom prst="straightConnector1">
            <a:avLst/>
          </a:prstGeom>
          <a:ln w="12600">
            <a:solidFill>
              <a:srgbClr val="403152"/>
            </a:solidFill>
            <a:round/>
          </a:ln>
        </p:spPr>
      </p:cxnSp>
      <p:sp>
        <p:nvSpPr>
          <p:cNvPr id="33" name="PlaceHolder 6"/>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4" name="Picture 5"/>
          <p:cNvPicPr/>
          <p:nvPr/>
        </p:nvPicPr>
        <p:blipFill>
          <a:blip r:embed="rId2">
            <a:lum bright="-6000" contrast="12000"/>
          </a:blip>
          <a:stretch>
            <a:fillRect/>
          </a:stretch>
        </p:blipFill>
        <p:spPr>
          <a:xfrm>
            <a:off x="7711560" y="383760"/>
            <a:ext cx="1252440" cy="740880"/>
          </a:xfrm>
          <a:prstGeom prst="rect">
            <a:avLst/>
          </a:prstGeom>
        </p:spPr>
      </p:pic>
      <p:sp>
        <p:nvSpPr>
          <p:cNvPr id="35" name="PlaceHolder 1"/>
          <p:cNvSpPr>
            <a:spLocks noGrp="1"/>
          </p:cNvSpPr>
          <p:nvPr>
            <p:ph type="dt"/>
          </p:nvPr>
        </p:nvSpPr>
        <p:spPr>
          <a:xfrm>
            <a:off x="457200" y="6356520"/>
            <a:ext cx="2133360" cy="364680"/>
          </a:xfrm>
          <a:prstGeom prst="rect">
            <a:avLst/>
          </a:prstGeom>
        </p:spPr>
        <p:txBody>
          <a:bodyPr anchor="ctr"/>
          <a:p>
            <a:r>
              <a:rPr lang="en-IN" sz="1200">
                <a:solidFill>
                  <a:srgbClr val="8b8b8b"/>
                </a:solidFill>
                <a:latin typeface="Calibri"/>
              </a:rPr>
              <a:t>04/02/13</a:t>
            </a:r>
            <a:endParaRPr/>
          </a:p>
        </p:txBody>
      </p:sp>
      <p:sp>
        <p:nvSpPr>
          <p:cNvPr id="36" name="TextShape 2"/>
          <p:cNvSpPr txBox="1"/>
          <p:nvPr/>
        </p:nvSpPr>
        <p:spPr>
          <a:xfrm>
            <a:off x="3124080" y="6356520"/>
            <a:ext cx="2895120" cy="364680"/>
          </a:xfrm>
          <a:prstGeom prst="rect">
            <a:avLst/>
          </a:prstGeom>
        </p:spPr>
      </p:sp>
      <p:sp>
        <p:nvSpPr>
          <p:cNvPr id="37" name="PlaceHolder 3"/>
          <p:cNvSpPr>
            <a:spLocks noGrp="1"/>
          </p:cNvSpPr>
          <p:nvPr>
            <p:ph type="sldNum"/>
          </p:nvPr>
        </p:nvSpPr>
        <p:spPr>
          <a:xfrm>
            <a:off x="6553080" y="6356520"/>
            <a:ext cx="2133360" cy="364680"/>
          </a:xfrm>
          <a:prstGeom prst="rect">
            <a:avLst/>
          </a:prstGeom>
        </p:spPr>
        <p:txBody>
          <a:bodyPr anchor="ctr"/>
          <a:p>
            <a:fld id="{11D100E1-4141-41A1-B171-3131B1F1B1D1}" type="slidenum">
              <a:rPr lang="en-IN" sz="1200">
                <a:solidFill>
                  <a:srgbClr val="8b8b8b"/>
                </a:solidFill>
                <a:latin typeface="Calibri"/>
              </a:rPr>
              <a:t>&lt;number&gt;</a:t>
            </a:fld>
            <a:endParaRPr/>
          </a:p>
        </p:txBody>
      </p:sp>
      <p:sp>
        <p:nvSpPr>
          <p:cNvPr id="38" name="PlaceHolder 4"/>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39" name="PlaceHolder 5"/>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0" name="Picture 5"/>
          <p:cNvPicPr/>
          <p:nvPr/>
        </p:nvPicPr>
        <p:blipFill>
          <a:blip r:embed="rId2">
            <a:lum bright="-6000" contrast="12000"/>
          </a:blip>
          <a:stretch>
            <a:fillRect/>
          </a:stretch>
        </p:blipFill>
        <p:spPr>
          <a:xfrm>
            <a:off x="7711560" y="383760"/>
            <a:ext cx="1252440" cy="740880"/>
          </a:xfrm>
          <a:prstGeom prst="rect">
            <a:avLst/>
          </a:prstGeom>
        </p:spPr>
      </p:pic>
      <p:sp>
        <p:nvSpPr>
          <p:cNvPr id="41" name="PlaceHolder 1"/>
          <p:cNvSpPr>
            <a:spLocks noGrp="1"/>
          </p:cNvSpPr>
          <p:nvPr>
            <p:ph type="title"/>
          </p:nvPr>
        </p:nvSpPr>
        <p:spPr>
          <a:xfrm>
            <a:off x="457200" y="274680"/>
            <a:ext cx="8229240" cy="849600"/>
          </a:xfrm>
          <a:prstGeom prst="rect">
            <a:avLst/>
          </a:prstGeom>
        </p:spPr>
        <p:txBody>
          <a:bodyPr anchor="ctr"/>
          <a:p>
            <a:pPr algn="ctr"/>
            <a:r>
              <a:rPr lang="en-US" sz="4000">
                <a:solidFill>
                  <a:srgbClr val="000000"/>
                </a:solidFill>
                <a:latin typeface="Calibri"/>
              </a:rPr>
              <a:t>Click to edit the title text formatClick to edit Master title style</a:t>
            </a:r>
            <a:endParaRPr/>
          </a:p>
        </p:txBody>
      </p:sp>
      <p:sp>
        <p:nvSpPr>
          <p:cNvPr id="42" name="PlaceHolder 2"/>
          <p:cNvSpPr>
            <a:spLocks noGrp="1"/>
          </p:cNvSpPr>
          <p:nvPr>
            <p:ph type="body"/>
          </p:nvPr>
        </p:nvSpPr>
        <p:spPr>
          <a:xfrm>
            <a:off x="457200" y="1535040"/>
            <a:ext cx="4039920" cy="639360"/>
          </a:xfrm>
          <a:prstGeom prst="rect">
            <a:avLst/>
          </a:prstGeom>
        </p:spPr>
        <p:txBody>
          <a:bodyPr anchor="b"/>
          <a:p>
            <a:pPr>
              <a:buSzPct val="45000"/>
              <a:buFont typeface="StarSymbol"/>
              <a:buChar char=""/>
            </a:pPr>
            <a:r>
              <a:rPr b="1" lang="en-US" sz="2400">
                <a:solidFill>
                  <a:srgbClr val="000000"/>
                </a:solidFill>
                <a:latin typeface="Calibri"/>
              </a:rPr>
              <a:t>Click to edit the outline text format</a:t>
            </a:r>
            <a:endParaRPr/>
          </a:p>
          <a:p>
            <a:pPr lvl="1">
              <a:buSzPct val="45000"/>
              <a:buFont typeface="StarSymbol"/>
              <a:buChar char=""/>
            </a:pPr>
            <a:r>
              <a:rPr b="1" lang="en-US" sz="2400">
                <a:solidFill>
                  <a:srgbClr val="000000"/>
                </a:solidFill>
                <a:latin typeface="Calibri"/>
              </a:rPr>
              <a:t>Second Outline Level</a:t>
            </a:r>
            <a:endParaRPr/>
          </a:p>
          <a:p>
            <a:pPr lvl="2">
              <a:buSzPct val="75000"/>
              <a:buFont typeface="StarSymbol"/>
              <a:buChar char=""/>
            </a:pPr>
            <a:r>
              <a:rPr b="1" lang="en-US" sz="2400">
                <a:solidFill>
                  <a:srgbClr val="000000"/>
                </a:solidFill>
                <a:latin typeface="Calibri"/>
              </a:rPr>
              <a:t>Third Outline Level</a:t>
            </a:r>
            <a:endParaRPr/>
          </a:p>
          <a:p>
            <a:pPr lvl="3">
              <a:buSzPct val="45000"/>
              <a:buFont typeface="StarSymbol"/>
              <a:buChar char=""/>
            </a:pPr>
            <a:r>
              <a:rPr b="1" lang="en-US" sz="2400">
                <a:solidFill>
                  <a:srgbClr val="000000"/>
                </a:solidFill>
                <a:latin typeface="Calibri"/>
              </a:rPr>
              <a:t>Fourth Outline Level</a:t>
            </a:r>
            <a:endParaRPr/>
          </a:p>
          <a:p>
            <a:pPr lvl="4">
              <a:buSzPct val="75000"/>
              <a:buFont typeface="StarSymbol"/>
              <a:buChar char=""/>
            </a:pPr>
            <a:r>
              <a:rPr b="1" lang="en-US" sz="2400">
                <a:solidFill>
                  <a:srgbClr val="000000"/>
                </a:solidFill>
                <a:latin typeface="Calibri"/>
              </a:rPr>
              <a:t>Fifth Outline Level</a:t>
            </a:r>
            <a:endParaRPr/>
          </a:p>
          <a:p>
            <a:pPr lvl="5">
              <a:buSzPct val="45000"/>
              <a:buFont typeface="StarSymbol"/>
              <a:buChar char=""/>
            </a:pPr>
            <a:r>
              <a:rPr b="1" lang="en-US" sz="2400">
                <a:solidFill>
                  <a:srgbClr val="000000"/>
                </a:solidFill>
                <a:latin typeface="Calibri"/>
              </a:rPr>
              <a:t>Sixth Outline Level</a:t>
            </a:r>
            <a:endParaRPr/>
          </a:p>
          <a:p>
            <a:pPr lvl="6">
              <a:buSzPct val="45000"/>
              <a:buFont typeface="StarSymbol"/>
              <a:buChar char=""/>
            </a:pPr>
            <a:r>
              <a:rPr b="1" lang="en-US" sz="2400">
                <a:solidFill>
                  <a:srgbClr val="000000"/>
                </a:solidFill>
                <a:latin typeface="Calibri"/>
              </a:rPr>
              <a:t>Seventh Outline Level</a:t>
            </a:r>
            <a:endParaRPr/>
          </a:p>
          <a:p>
            <a:pPr lvl="7">
              <a:buSzPct val="45000"/>
              <a:buFont typeface="StarSymbol"/>
              <a:buChar char=""/>
            </a:pPr>
            <a:r>
              <a:rPr b="1" lang="en-US" sz="2400">
                <a:solidFill>
                  <a:srgbClr val="000000"/>
                </a:solidFill>
                <a:latin typeface="Calibri"/>
              </a:rPr>
              <a:t>Eighth Outline Level</a:t>
            </a:r>
            <a:endParaRPr/>
          </a:p>
          <a:p>
            <a:r>
              <a:rPr b="1" lang="en-US" sz="2400">
                <a:solidFill>
                  <a:srgbClr val="000000"/>
                </a:solidFill>
                <a:latin typeface="Calibri"/>
              </a:rPr>
              <a:t>Ninth Outline LevelClick to edit Master text styles</a:t>
            </a:r>
            <a:endParaRPr/>
          </a:p>
        </p:txBody>
      </p:sp>
      <p:sp>
        <p:nvSpPr>
          <p:cNvPr id="43" name="PlaceHolder 3"/>
          <p:cNvSpPr>
            <a:spLocks noGrp="1"/>
          </p:cNvSpPr>
          <p:nvPr>
            <p:ph type="body"/>
          </p:nvPr>
        </p:nvSpPr>
        <p:spPr>
          <a:xfrm>
            <a:off x="457200" y="2174760"/>
            <a:ext cx="4039920" cy="3951000"/>
          </a:xfrm>
          <a:prstGeom prst="rect">
            <a:avLst/>
          </a:prstGeom>
        </p:spPr>
        <p:txBody>
          <a:bodyPr/>
          <a:p>
            <a:pPr>
              <a:buSzPct val="45000"/>
              <a:buFont typeface="StarSymbol"/>
              <a:buChar char=""/>
            </a:pPr>
            <a:r>
              <a:rPr b="1" lang="en-US" sz="2400">
                <a:solidFill>
                  <a:srgbClr val="000000"/>
                </a:solidFill>
                <a:latin typeface="Calibri"/>
              </a:rPr>
              <a:t>Click to edit the outline text format</a:t>
            </a:r>
            <a:endParaRPr/>
          </a:p>
          <a:p>
            <a:pPr lvl="1">
              <a:buSzPct val="45000"/>
              <a:buFont typeface="StarSymbol"/>
              <a:buChar char=""/>
            </a:pPr>
            <a:r>
              <a:rPr b="1" lang="en-US" sz="2400">
                <a:solidFill>
                  <a:srgbClr val="000000"/>
                </a:solidFill>
                <a:latin typeface="Calibri"/>
              </a:rPr>
              <a:t>Second Outline Level</a:t>
            </a:r>
            <a:endParaRPr/>
          </a:p>
          <a:p>
            <a:pPr lvl="2">
              <a:buSzPct val="75000"/>
              <a:buFont typeface="StarSymbol"/>
              <a:buChar char=""/>
            </a:pPr>
            <a:r>
              <a:rPr b="1" lang="en-US" sz="2400">
                <a:solidFill>
                  <a:srgbClr val="000000"/>
                </a:solidFill>
                <a:latin typeface="Calibri"/>
              </a:rPr>
              <a:t>Third Outline Level</a:t>
            </a:r>
            <a:endParaRPr/>
          </a:p>
          <a:p>
            <a:pPr lvl="3">
              <a:buSzPct val="45000"/>
              <a:buFont typeface="StarSymbol"/>
              <a:buChar char=""/>
            </a:pPr>
            <a:r>
              <a:rPr b="1" lang="en-US" sz="2400">
                <a:solidFill>
                  <a:srgbClr val="000000"/>
                </a:solidFill>
                <a:latin typeface="Calibri"/>
              </a:rPr>
              <a:t>Fourth Outline Level</a:t>
            </a:r>
            <a:endParaRPr/>
          </a:p>
          <a:p>
            <a:pPr lvl="4">
              <a:buSzPct val="75000"/>
              <a:buFont typeface="StarSymbol"/>
              <a:buChar char=""/>
            </a:pPr>
            <a:r>
              <a:rPr b="1" lang="en-US" sz="2400">
                <a:solidFill>
                  <a:srgbClr val="000000"/>
                </a:solidFill>
                <a:latin typeface="Calibri"/>
              </a:rPr>
              <a:t>Fifth Outline Level</a:t>
            </a:r>
            <a:endParaRPr/>
          </a:p>
          <a:p>
            <a:pPr lvl="5">
              <a:buSzPct val="45000"/>
              <a:buFont typeface="StarSymbol"/>
              <a:buChar char=""/>
            </a:pPr>
            <a:r>
              <a:rPr b="1" lang="en-US" sz="2400">
                <a:solidFill>
                  <a:srgbClr val="000000"/>
                </a:solidFill>
                <a:latin typeface="Calibri"/>
              </a:rPr>
              <a:t>Sixth Outline Level</a:t>
            </a:r>
            <a:endParaRPr/>
          </a:p>
          <a:p>
            <a:pPr lvl="6">
              <a:buSzPct val="45000"/>
              <a:buFont typeface="StarSymbol"/>
              <a:buChar char=""/>
            </a:pPr>
            <a:r>
              <a:rPr b="1" lang="en-US" sz="2400">
                <a:solidFill>
                  <a:srgbClr val="000000"/>
                </a:solidFill>
                <a:latin typeface="Calibri"/>
              </a:rPr>
              <a:t>Seventh Outline Level</a:t>
            </a:r>
            <a:endParaRPr/>
          </a:p>
          <a:p>
            <a:pPr lvl="7">
              <a:buSzPct val="45000"/>
              <a:buFont typeface="StarSymbol"/>
              <a:buChar char=""/>
            </a:pPr>
            <a:r>
              <a:rPr b="1" lang="en-US" sz="2400">
                <a:solidFill>
                  <a:srgbClr val="000000"/>
                </a:solidFill>
                <a:latin typeface="Calibri"/>
              </a:rPr>
              <a:t>Eighth Outline Level</a:t>
            </a:r>
            <a:endParaRPr/>
          </a:p>
          <a:p>
            <a:r>
              <a:rPr b="1" lang="en-US" sz="2400">
                <a:solidFill>
                  <a:srgbClr val="000000"/>
                </a:solidFill>
                <a:latin typeface="Calibri"/>
              </a:rPr>
              <a:t>Ninth Outline LevelClick to edit Master text styles</a:t>
            </a:r>
            <a:endParaRPr/>
          </a:p>
          <a:p>
            <a:r>
              <a:rPr b="1" lang="en-US" sz="2000">
                <a:solidFill>
                  <a:srgbClr val="000000"/>
                </a:solidFill>
                <a:latin typeface="Calibri"/>
              </a:rPr>
              <a:t>Second level</a:t>
            </a:r>
            <a:endParaRPr/>
          </a:p>
          <a:p>
            <a:pPr lvl="1">
              <a:buSzPct val="45000"/>
              <a:buFont typeface="StarSymbol"/>
              <a:buChar char=""/>
            </a:pPr>
            <a:r>
              <a:rPr b="1" lang="en-US">
                <a:solidFill>
                  <a:srgbClr val="000000"/>
                </a:solidFill>
                <a:latin typeface="Calibri"/>
              </a:rPr>
              <a:t>Third level</a:t>
            </a:r>
            <a:endParaRPr/>
          </a:p>
          <a:p>
            <a:pPr lvl="2">
              <a:buSzPct val="75000"/>
              <a:buFont typeface="StarSymbol"/>
              <a:buChar char=""/>
            </a:pPr>
            <a:r>
              <a:rPr b="1" lang="en-US" sz="1600">
                <a:solidFill>
                  <a:srgbClr val="000000"/>
                </a:solidFill>
                <a:latin typeface="Calibri"/>
              </a:rPr>
              <a:t>Fourth level</a:t>
            </a:r>
            <a:endParaRPr/>
          </a:p>
          <a:p>
            <a:pPr lvl="3">
              <a:buSzPct val="45000"/>
              <a:buFont typeface="StarSymbol"/>
              <a:buChar char=""/>
            </a:pPr>
            <a:r>
              <a:rPr b="1" lang="en-US" sz="1600">
                <a:solidFill>
                  <a:srgbClr val="000000"/>
                </a:solidFill>
                <a:latin typeface="Calibri"/>
              </a:rPr>
              <a:t>Fifth level</a:t>
            </a:r>
            <a:endParaRPr/>
          </a:p>
        </p:txBody>
      </p:sp>
      <p:sp>
        <p:nvSpPr>
          <p:cNvPr id="44" name="PlaceHolder 4"/>
          <p:cNvSpPr>
            <a:spLocks noGrp="1"/>
          </p:cNvSpPr>
          <p:nvPr>
            <p:ph type="body"/>
          </p:nvPr>
        </p:nvSpPr>
        <p:spPr>
          <a:xfrm>
            <a:off x="4645080" y="1535040"/>
            <a:ext cx="4041360" cy="639360"/>
          </a:xfrm>
          <a:prstGeom prst="rect">
            <a:avLst/>
          </a:prstGeom>
        </p:spPr>
        <p:txBody>
          <a:bodyPr anchor="b"/>
          <a:p>
            <a:pPr>
              <a:buSzPct val="45000"/>
              <a:buFont typeface="StarSymbol"/>
              <a:buChar char=""/>
            </a:pPr>
            <a:r>
              <a:rPr b="1" lang="en-US" sz="2400">
                <a:solidFill>
                  <a:srgbClr val="000000"/>
                </a:solidFill>
                <a:latin typeface="Calibri"/>
              </a:rPr>
              <a:t>Click to edit the outline text format</a:t>
            </a:r>
            <a:endParaRPr/>
          </a:p>
          <a:p>
            <a:pPr lvl="1">
              <a:buSzPct val="45000"/>
              <a:buFont typeface="StarSymbol"/>
              <a:buChar char=""/>
            </a:pPr>
            <a:r>
              <a:rPr b="1" lang="en-US" sz="2400">
                <a:solidFill>
                  <a:srgbClr val="000000"/>
                </a:solidFill>
                <a:latin typeface="Calibri"/>
              </a:rPr>
              <a:t>Second Outline Level</a:t>
            </a:r>
            <a:endParaRPr/>
          </a:p>
          <a:p>
            <a:pPr lvl="2">
              <a:buSzPct val="75000"/>
              <a:buFont typeface="StarSymbol"/>
              <a:buChar char=""/>
            </a:pPr>
            <a:r>
              <a:rPr b="1" lang="en-US" sz="2400">
                <a:solidFill>
                  <a:srgbClr val="000000"/>
                </a:solidFill>
                <a:latin typeface="Calibri"/>
              </a:rPr>
              <a:t>Third Outline Level</a:t>
            </a:r>
            <a:endParaRPr/>
          </a:p>
          <a:p>
            <a:pPr lvl="3">
              <a:buSzPct val="45000"/>
              <a:buFont typeface="StarSymbol"/>
              <a:buChar char=""/>
            </a:pPr>
            <a:r>
              <a:rPr b="1" lang="en-US" sz="2400">
                <a:solidFill>
                  <a:srgbClr val="000000"/>
                </a:solidFill>
                <a:latin typeface="Calibri"/>
              </a:rPr>
              <a:t>Fourth Outline Level</a:t>
            </a:r>
            <a:endParaRPr/>
          </a:p>
          <a:p>
            <a:pPr lvl="4">
              <a:buSzPct val="75000"/>
              <a:buFont typeface="StarSymbol"/>
              <a:buChar char=""/>
            </a:pPr>
            <a:r>
              <a:rPr b="1" lang="en-US" sz="2400">
                <a:solidFill>
                  <a:srgbClr val="000000"/>
                </a:solidFill>
                <a:latin typeface="Calibri"/>
              </a:rPr>
              <a:t>Fifth Outline Level</a:t>
            </a:r>
            <a:endParaRPr/>
          </a:p>
          <a:p>
            <a:pPr lvl="5">
              <a:buSzPct val="45000"/>
              <a:buFont typeface="StarSymbol"/>
              <a:buChar char=""/>
            </a:pPr>
            <a:r>
              <a:rPr b="1" lang="en-US" sz="2400">
                <a:solidFill>
                  <a:srgbClr val="000000"/>
                </a:solidFill>
                <a:latin typeface="Calibri"/>
              </a:rPr>
              <a:t>Sixth Outline Level</a:t>
            </a:r>
            <a:endParaRPr/>
          </a:p>
          <a:p>
            <a:pPr lvl="6">
              <a:buSzPct val="45000"/>
              <a:buFont typeface="StarSymbol"/>
              <a:buChar char=""/>
            </a:pPr>
            <a:r>
              <a:rPr b="1" lang="en-US" sz="2400">
                <a:solidFill>
                  <a:srgbClr val="000000"/>
                </a:solidFill>
                <a:latin typeface="Calibri"/>
              </a:rPr>
              <a:t>Seventh Outline Level</a:t>
            </a:r>
            <a:endParaRPr/>
          </a:p>
          <a:p>
            <a:pPr lvl="7">
              <a:buSzPct val="45000"/>
              <a:buFont typeface="StarSymbol"/>
              <a:buChar char=""/>
            </a:pPr>
            <a:r>
              <a:rPr b="1" lang="en-US" sz="2400">
                <a:solidFill>
                  <a:srgbClr val="000000"/>
                </a:solidFill>
                <a:latin typeface="Calibri"/>
              </a:rPr>
              <a:t>Eighth Outline Level</a:t>
            </a:r>
            <a:endParaRPr/>
          </a:p>
          <a:p>
            <a:r>
              <a:rPr b="1" lang="en-US" sz="2400">
                <a:solidFill>
                  <a:srgbClr val="000000"/>
                </a:solidFill>
                <a:latin typeface="Calibri"/>
              </a:rPr>
              <a:t>Ninth Outline LevelClick to edit Master text styles</a:t>
            </a:r>
            <a:endParaRPr/>
          </a:p>
        </p:txBody>
      </p:sp>
      <p:sp>
        <p:nvSpPr>
          <p:cNvPr id="45" name="PlaceHolder 5"/>
          <p:cNvSpPr>
            <a:spLocks noGrp="1"/>
          </p:cNvSpPr>
          <p:nvPr>
            <p:ph type="body"/>
          </p:nvPr>
        </p:nvSpPr>
        <p:spPr>
          <a:xfrm>
            <a:off x="4645080" y="2174760"/>
            <a:ext cx="4041360" cy="3951000"/>
          </a:xfrm>
          <a:prstGeom prst="rect">
            <a:avLst/>
          </a:prstGeom>
        </p:spPr>
        <p:txBody>
          <a:bodyPr/>
          <a:p>
            <a:pPr>
              <a:buSzPct val="45000"/>
              <a:buFont typeface="StarSymbol"/>
              <a:buChar char=""/>
            </a:pPr>
            <a:r>
              <a:rPr b="1" lang="en-US" sz="2400">
                <a:solidFill>
                  <a:srgbClr val="000000"/>
                </a:solidFill>
                <a:latin typeface="Calibri"/>
              </a:rPr>
              <a:t>Click to edit the outline text format</a:t>
            </a:r>
            <a:endParaRPr/>
          </a:p>
          <a:p>
            <a:pPr lvl="1">
              <a:buSzPct val="45000"/>
              <a:buFont typeface="StarSymbol"/>
              <a:buChar char=""/>
            </a:pPr>
            <a:r>
              <a:rPr b="1" lang="en-US" sz="2400">
                <a:solidFill>
                  <a:srgbClr val="000000"/>
                </a:solidFill>
                <a:latin typeface="Calibri"/>
              </a:rPr>
              <a:t>Second Outline Level</a:t>
            </a:r>
            <a:endParaRPr/>
          </a:p>
          <a:p>
            <a:pPr lvl="2">
              <a:buSzPct val="75000"/>
              <a:buFont typeface="StarSymbol"/>
              <a:buChar char=""/>
            </a:pPr>
            <a:r>
              <a:rPr b="1" lang="en-US" sz="2400">
                <a:solidFill>
                  <a:srgbClr val="000000"/>
                </a:solidFill>
                <a:latin typeface="Calibri"/>
              </a:rPr>
              <a:t>Third Outline Level</a:t>
            </a:r>
            <a:endParaRPr/>
          </a:p>
          <a:p>
            <a:pPr lvl="3">
              <a:buSzPct val="45000"/>
              <a:buFont typeface="StarSymbol"/>
              <a:buChar char=""/>
            </a:pPr>
            <a:r>
              <a:rPr b="1" lang="en-US" sz="2400">
                <a:solidFill>
                  <a:srgbClr val="000000"/>
                </a:solidFill>
                <a:latin typeface="Calibri"/>
              </a:rPr>
              <a:t>Fourth Outline Level</a:t>
            </a:r>
            <a:endParaRPr/>
          </a:p>
          <a:p>
            <a:pPr lvl="4">
              <a:buSzPct val="75000"/>
              <a:buFont typeface="StarSymbol"/>
              <a:buChar char=""/>
            </a:pPr>
            <a:r>
              <a:rPr b="1" lang="en-US" sz="2400">
                <a:solidFill>
                  <a:srgbClr val="000000"/>
                </a:solidFill>
                <a:latin typeface="Calibri"/>
              </a:rPr>
              <a:t>Fifth Outline Level</a:t>
            </a:r>
            <a:endParaRPr/>
          </a:p>
          <a:p>
            <a:pPr lvl="5">
              <a:buSzPct val="45000"/>
              <a:buFont typeface="StarSymbol"/>
              <a:buChar char=""/>
            </a:pPr>
            <a:r>
              <a:rPr b="1" lang="en-US" sz="2400">
                <a:solidFill>
                  <a:srgbClr val="000000"/>
                </a:solidFill>
                <a:latin typeface="Calibri"/>
              </a:rPr>
              <a:t>Sixth Outline Level</a:t>
            </a:r>
            <a:endParaRPr/>
          </a:p>
          <a:p>
            <a:pPr lvl="6">
              <a:buSzPct val="45000"/>
              <a:buFont typeface="StarSymbol"/>
              <a:buChar char=""/>
            </a:pPr>
            <a:r>
              <a:rPr b="1" lang="en-US" sz="2400">
                <a:solidFill>
                  <a:srgbClr val="000000"/>
                </a:solidFill>
                <a:latin typeface="Calibri"/>
              </a:rPr>
              <a:t>Seventh Outline Level</a:t>
            </a:r>
            <a:endParaRPr/>
          </a:p>
          <a:p>
            <a:pPr lvl="7">
              <a:buSzPct val="45000"/>
              <a:buFont typeface="StarSymbol"/>
              <a:buChar char=""/>
            </a:pPr>
            <a:r>
              <a:rPr b="1" lang="en-US" sz="2400">
                <a:solidFill>
                  <a:srgbClr val="000000"/>
                </a:solidFill>
                <a:latin typeface="Calibri"/>
              </a:rPr>
              <a:t>Eighth Outline Level</a:t>
            </a:r>
            <a:endParaRPr/>
          </a:p>
          <a:p>
            <a:r>
              <a:rPr b="1" lang="en-US" sz="2400">
                <a:solidFill>
                  <a:srgbClr val="000000"/>
                </a:solidFill>
                <a:latin typeface="Calibri"/>
              </a:rPr>
              <a:t>Ninth Outline LevelClick to edit Master text styles</a:t>
            </a:r>
            <a:endParaRPr/>
          </a:p>
          <a:p>
            <a:r>
              <a:rPr b="1" lang="en-US" sz="2000">
                <a:solidFill>
                  <a:srgbClr val="000000"/>
                </a:solidFill>
                <a:latin typeface="Calibri"/>
              </a:rPr>
              <a:t>Second level</a:t>
            </a:r>
            <a:endParaRPr/>
          </a:p>
          <a:p>
            <a:pPr lvl="1">
              <a:buSzPct val="45000"/>
              <a:buFont typeface="StarSymbol"/>
              <a:buChar char=""/>
            </a:pPr>
            <a:r>
              <a:rPr b="1" lang="en-US">
                <a:solidFill>
                  <a:srgbClr val="000000"/>
                </a:solidFill>
                <a:latin typeface="Calibri"/>
              </a:rPr>
              <a:t>Third level</a:t>
            </a:r>
            <a:endParaRPr/>
          </a:p>
          <a:p>
            <a:pPr lvl="2">
              <a:buSzPct val="75000"/>
              <a:buFont typeface="StarSymbol"/>
              <a:buChar char=""/>
            </a:pPr>
            <a:r>
              <a:rPr b="1" lang="en-US" sz="1600">
                <a:solidFill>
                  <a:srgbClr val="000000"/>
                </a:solidFill>
                <a:latin typeface="Calibri"/>
              </a:rPr>
              <a:t>Fourth level</a:t>
            </a:r>
            <a:endParaRPr/>
          </a:p>
          <a:p>
            <a:pPr lvl="3">
              <a:buSzPct val="45000"/>
              <a:buFont typeface="StarSymbol"/>
              <a:buChar char=""/>
            </a:pPr>
            <a:r>
              <a:rPr b="1" lang="en-US" sz="1600">
                <a:solidFill>
                  <a:srgbClr val="000000"/>
                </a:solidFill>
                <a:latin typeface="Calibri"/>
              </a:rPr>
              <a:t>Fifth level</a:t>
            </a:r>
            <a:endParaRPr/>
          </a:p>
        </p:txBody>
      </p:sp>
      <p:sp>
        <p:nvSpPr>
          <p:cNvPr id="46" name="PlaceHolder 6"/>
          <p:cNvSpPr>
            <a:spLocks noGrp="1"/>
          </p:cNvSpPr>
          <p:nvPr>
            <p:ph type="dt"/>
          </p:nvPr>
        </p:nvSpPr>
        <p:spPr>
          <a:xfrm>
            <a:off x="457200" y="6356520"/>
            <a:ext cx="2133360" cy="364680"/>
          </a:xfrm>
          <a:prstGeom prst="rect">
            <a:avLst/>
          </a:prstGeom>
        </p:spPr>
        <p:txBody>
          <a:bodyPr anchor="ctr"/>
          <a:p>
            <a:r>
              <a:rPr lang="en-IN" sz="1200">
                <a:solidFill>
                  <a:srgbClr val="8b8b8b"/>
                </a:solidFill>
                <a:latin typeface="Calibri"/>
              </a:rPr>
              <a:t>04/02/13</a:t>
            </a:r>
            <a:endParaRPr/>
          </a:p>
        </p:txBody>
      </p:sp>
      <p:sp>
        <p:nvSpPr>
          <p:cNvPr id="47" name="TextShape 7"/>
          <p:cNvSpPr txBox="1"/>
          <p:nvPr/>
        </p:nvSpPr>
        <p:spPr>
          <a:xfrm>
            <a:off x="3124080" y="6356520"/>
            <a:ext cx="2895120" cy="364680"/>
          </a:xfrm>
          <a:prstGeom prst="rect">
            <a:avLst/>
          </a:prstGeom>
        </p:spPr>
      </p:sp>
      <p:sp>
        <p:nvSpPr>
          <p:cNvPr id="48" name="PlaceHolder 8"/>
          <p:cNvSpPr>
            <a:spLocks noGrp="1"/>
          </p:cNvSpPr>
          <p:nvPr>
            <p:ph type="sldNum"/>
          </p:nvPr>
        </p:nvSpPr>
        <p:spPr>
          <a:xfrm>
            <a:off x="6553080" y="6356520"/>
            <a:ext cx="2133360" cy="364680"/>
          </a:xfrm>
          <a:prstGeom prst="rect">
            <a:avLst/>
          </a:prstGeom>
        </p:spPr>
        <p:txBody>
          <a:bodyPr anchor="ctr"/>
          <a:p>
            <a:fld id="{E1A12141-51C1-4141-B111-8131C1516191}" type="slidenum">
              <a:rPr lang="en-IN" sz="1200">
                <a:solidFill>
                  <a:srgbClr val="8b8b8b"/>
                </a:solidFill>
                <a:latin typeface="Calibri"/>
              </a:rPr>
              <a:t>&lt;number&gt;</a:t>
            </a:fld>
            <a:endParaRPr/>
          </a:p>
        </p:txBody>
      </p:sp>
      <p:cxnSp>
        <p:nvCxnSpPr>
          <p:cNvPr id="49" name="Line 9"/>
          <p:cNvCxnSpPr/>
          <p:nvPr/>
        </p:nvCxnSpPr>
        <p:spPr>
          <xfrm>
            <a:off x="323280" y="1268640"/>
            <a:ext cx="8497440" cy="360"/>
          </xfrm>
          <a:prstGeom prst="straightConnector1">
            <a:avLst/>
          </a:prstGeom>
          <a:ln w="12600">
            <a:solidFill>
              <a:srgbClr val="403152"/>
            </a:solidFill>
            <a:round/>
          </a:ln>
        </p:spPr>
      </p:cxnSp>
    </p:spTree>
  </p:cSld>
  <p:clrMap accent1="accent1" accent2="accent2" accent3="accent3" accent4="accent4" accent5="accent5" accent6="accent6" bg1="lt1" bg2="lt2" folHlink="folHlink" hlink="hlink" tx1="dk1" tx2="dk2"/>
  <p:sldLayoutIdLst>
    <p:sldLayoutId id="2147483661"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
</Relationships>
</file>

<file path=ppt/slides/_rels/slide5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6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685800" y="2130480"/>
            <a:ext cx="7772040" cy="1469520"/>
          </a:xfrm>
          <a:prstGeom prst="rect">
            <a:avLst/>
          </a:prstGeom>
        </p:spPr>
        <p:txBody>
          <a:bodyPr anchor="ctr"/>
          <a:p>
            <a:pPr algn="ctr"/>
            <a:r>
              <a:rPr lang="en-US" sz="4000">
                <a:solidFill>
                  <a:srgbClr val="8b8b8b"/>
                </a:solidFill>
                <a:latin typeface="Calibri"/>
              </a:rPr>
              <a:t>List, Stack Queues</a:t>
            </a:r>
            <a:endParaRPr/>
          </a:p>
        </p:txBody>
      </p:sp>
      <p:sp>
        <p:nvSpPr>
          <p:cNvPr id="56" name="TextShape 2"/>
          <p:cNvSpPr txBox="1"/>
          <p:nvPr/>
        </p:nvSpPr>
        <p:spPr>
          <a:xfrm>
            <a:off x="1371600" y="3886200"/>
            <a:ext cx="6400440" cy="1752120"/>
          </a:xfrm>
          <a:prstGeom prst="rect">
            <a:avLst/>
          </a:prstGeom>
        </p:spPr>
        <p:txBody>
          <a:bodyPr anchor="ctr"/>
          <a:p>
            <a:pPr algn="ctr"/>
            <a:r>
              <a:rPr lang="en-IN">
                <a:solidFill>
                  <a:srgbClr val="8b8b8b"/>
                </a:solidFill>
              </a:rPr>
              <a:t>BCA 202</a:t>
            </a:r>
            <a:endParaRPr/>
          </a:p>
        </p:txBody>
      </p:sp>
    </p:spTree>
  </p:cSld>
</p:sld>
</file>

<file path=ppt/slides/slide10.xml><?xml version="1.0" encoding="UTF-8" standalone="yes"?>
<p:sld xmlns:a="http://schemas.openxmlformats.org/drawingml/2006/main" xmlns:p="http://schemas.openxmlformats.org/presentationml/2006/main" xmlns:r="http://schemas.openxmlformats.org/officeDocument/2006/relationships"><p:cSld><p:spTree><p:nvGrpSpPr>        <p:cNvPr id="1" name=""/>        <p:cNvGrpSpPr/>        <p:nvPr/>      </p:nvGrpSpPr>      <p:grpSpPr>        <a:xfrm>          <a:off x="0" y="0"/>          <a:ext cx="0" cy="0"/>          <a:chOff x="0" y="0"/>          <a:chExt cx="0" cy="0"/>        </a:xfrm>      </p:grpSpPr><p:sp><p:nvSpPr><p:cNvPr id="93" name="TextShape 1"/><p:cNvSpPr txBox="1"/><p:nvPr/></p:nvSpPr><p:spPr><a:xfrm><a:off x="457200" y="274680"/><a:ext cx="8229240" cy="921600"/></a:xfrm><a:prstGeom prst="rect"><a:avLst/></a:prstGeom></p:spPr><p:txBody><a:bodyPr anchor="ctr"/><a:p><a:pPr algn="ctr"></a:pPr><a:r><a:rPr lang="en-US" sz="4000"><a:solidFill><a:srgbClr val="002060"/></a:solidFill><a:latin typeface="Calibri"/></a:rPr><a:t>Linked List</a:t></a:r><a:endParaRPr/></a:p></p:txBody></p:sp><p:sp><p:nvSpPr><p:cNvPr id="94" name="CustomShape 2"/><p:cNvSpPr/><p:nvPr/></p:nvSpPr><p:spPr><a:xfrm><a:off x="755640" y="2709000"/><a:ext cx="863640" cy="359640"/></a:xfrm><a:prstGeom prst="rect"><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A1</a:t></a:r><a:endParaRPr/></a:p></p:txBody></p:sp><p:sp><p:nvSpPr><p:cNvPr id="95" name="CustomShape 3"/><p:cNvSpPr/><p:nvPr/></p:nvSpPr><p:spPr><a:xfrm><a:off x="1547640" y="2709000"/><a:ext cx="79920" cy="359640"/></a:xfrm><a:prstGeom prst="rect"><a:avLst></a:avLst></a:prstGeom><a:gradFill><a:gsLst><a:gs pos="0"><a:srgbClr val="bcbcbc"/></a:gs><a:gs pos="100000"><a:srgbClr val="ededed"/></a:gs></a:gsLst><a:lin ang="16200000"/></a:gradFill><a:ln w="9360"><a:solidFill><a:srgbClr val="000000"/></a:solidFill><a:round/></a:ln></p:spPr></p:sp><p:sp><p:nvSpPr><p:cNvPr id="96" name="CustomShape 4"/><p:cNvSpPr/><p:nvPr/></p:nvSpPr><p:spPr><a:xfrm><a:off x="5652000" y="1772640"/><a:ext cx="863640" cy="359640"/></a:xfrm><a:prstGeom prst="rect"><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A2</a:t></a:r><a:endParaRPr/></a:p></p:txBody></p:sp><p:sp><p:nvSpPr><p:cNvPr id="97" name="CustomShape 5"/><p:cNvSpPr/><p:nvPr/></p:nvSpPr><p:spPr><a:xfrm><a:off x="6372360" y="1772640"/><a:ext cx="151920" cy="359640"/></a:xfrm><a:prstGeom prst="rect"><a:avLst></a:avLst></a:prstGeom><a:gradFill><a:gsLst><a:gs pos="0"><a:srgbClr val="bcbcbc"/></a:gs><a:gs pos="100000"><a:srgbClr val="ededed"/></a:gs></a:gsLst><a:lin ang="16200000"/></a:gradFill><a:ln w="9360"><a:solidFill><a:srgbClr val="000000"/></a:solidFill><a:round/></a:ln></p:spPr></p:sp><p:sp><p:nvSpPr><p:cNvPr id="98" name="CustomShape 6"/><p:cNvSpPr/><p:nvPr/></p:nvSpPr><p:spPr><a:xfrm><a:off x="4203720" y="3213000"/><a:ext cx="863640" cy="359640"/></a:xfrm><a:prstGeom prst="rect"><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A3</a:t></a:r><a:endParaRPr/></a:p></p:txBody></p:sp><p:sp><p:nvSpPr><p:cNvPr id="99" name="CustomShape 7"/><p:cNvSpPr/><p:nvPr/></p:nvSpPr><p:spPr><a:xfrm><a:off x="4923720" y="3213000"/><a:ext cx="151920" cy="359640"/></a:xfrm><a:prstGeom prst="rect"><a:avLst></a:avLst></a:prstGeom><a:gradFill><a:gsLst><a:gs pos="0"><a:srgbClr val="bcbcbc"/></a:gs><a:gs pos="100000"><a:srgbClr val="ededed"/></a:gs></a:gsLst><a:lin ang="16200000"/></a:gradFill><a:ln w="9360"><a:solidFill><a:srgbClr val="000000"/></a:solidFill><a:round/></a:ln></p:spPr></p:sp><p:sp><p:nvSpPr><p:cNvPr id="100" name="CustomShape 8"/><p:cNvSpPr/><p:nvPr/></p:nvSpPr><p:spPr><a:xfrm><a:off x="3276000" y="4725000"/><a:ext cx="863640" cy="359640"/></a:xfrm><a:prstGeom prst="rect"><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A4</a:t></a:r><a:endParaRPr/></a:p></p:txBody></p:sp><p:sp><p:nvSpPr><p:cNvPr id="101" name="CustomShape 9"/><p:cNvSpPr/><p:nvPr/></p:nvSpPr><p:spPr><a:xfrm><a:off x="3987720" y="4725000"/><a:ext cx="151920" cy="359640"/></a:xfrm><a:prstGeom prst="rect"><a:avLst></a:avLst></a:prstGeom><a:gradFill><a:gsLst><a:gs pos="0"><a:srgbClr val="bcbcbc"/></a:gs><a:gs pos="100000"><a:srgbClr val="ededed"/></a:gs></a:gsLst><a:lin ang="16200000"/></a:gradFill><a:ln w="9360"><a:solidFill><a:srgbClr val="000000"/></a:solidFill><a:round/></a:ln></p:spPr></p:sp><p:cxnSp><p:nvCxnSpPr><p:cNvPr id="102" name="Line 10"/><p:cNvCxnSpPr></p:cNvCxnSpPr><p:nvPr/></p:nvCxnSpPr><p:spPr><xfrm flipH="1"><a:off x="1627920" y="1952640"/><a:ext cx="4024440" cy="936360"/></xfrm><a:prstGeom prst="bentConnector3"><a:avLst/></a:prstGeom><a:ln w="9360"><a:solidFill><a:srgbClr val="4a7ebb"/></a:solidFill><a:round/><a:tailEnd len="med" type="triangle" w="med"/></a:ln></p:spPr></p:cxnSp><p:cxnSp><p:nvCxnSpPr><p:cNvPr id="103" name="Line 11"/><p:cNvCxnSpPr></p:cNvCxnSpPr><p:nvPr/></p:nvCxnSpPr><p:spPr><1pic:xfrm><a:off x="4635360" y="1952640"/><a:ext cx="1889280" cy="1260360"/></1pic:xfrm><a:prstGeom prst="bentConnector3"><a:avLst/></a:prstGeom><a:ln w="9360"><a:solidFill><a:srgbClr val="4a7ebb"/></a:solidFill><a:round/><a:tailEnd len="med" type="triangle" w="med"/></a:ln></p:spPr></p:cxnSp><p:cxnSp><p:nvCxnSpPr><p:cNvPr id="104" name="Line 12"/><p:cNvCxnSpPr></p:cNvCxnSpPr><p:nvPr/></p:nvCxnSpPr><p:spPr><1pic:xfrm><a:off x="3707640" y="3392640"/><a:ext cx="1368720" cy="1332720"/></1pic:xfrm><a:prstGeom prst="bentConnector3"><a:avLst/></a:prstGeom><a:ln w="9360"><a:solidFill><a:srgbClr val="4a7ebb"/></a:solidFill><a:round/><a:tailEnd len="med" type="triangle" w="med"/></a:ln></p:spPr></p:cxnSp><p:cxnSp><p:nvCxnSpPr><p:cNvPr id="105" name="Line 13"/><p:cNvCxnSpPr></p:cNvCxnSpPr><p:nvPr/></p:nvCxnSpPr><p:spPr><xfrm><a:off x="4139640" y="4905000"/><a:ext cx="864720" cy="5040"/></xfrm><a:prstGeom prst="bentConnector3"><a:avLst/></a:prstGeom><a:ln w="9360"><a:solidFill><a:srgbClr val="4a7ebb"/></a:solidFill><a:round/><a:tailEnd len="med" type="triangle" w="med"/></a:ln></p:spPr></p:cxnSp><p:sp><p:nvSpPr><p:cNvPr id="106" name="CustomShape 14"/><p:cNvSpPr/><p:nvPr/></p:nvSpPr><p:spPr><a:xfrm><a:off x="4971960" y="4725000"/><a:ext cx="598320" cy="364680"/></a:xfrm><a:prstGeom prst="rect"><a:avLst></a:avLst></a:prstGeom></p:spPr><p:txBody><a:bodyPr bIns="45000" lIns="90000" rIns="90000" tIns="45000" wrap="none"/><a:p><a:r><a:rPr lang="en-IN"><a:solidFill><a:srgbClr val="948a54"/></a:solidFill><a:latin typeface="Calibri"/></a:rPr><a:t>null</a:t></a:r><a:endParaRPr/></a:p></p:txBody></p:sp></p:spTree></p:cSld><p:timing><p:tnLst><p:par><p:cTn dur="indefinite" id="8" nodeType="tmRoot" restart="never"><p:childTnLst><p:seq><p:cTn dur="indefinite" id="9" nodeType="mainSeq"><p:childTnLst><p:par><p:cTn fill="hold" id="10"><p:stCondLst><p:cond delay="indefinite"/></p:stCondLst><p:childTnLst><p:par><p:cTn fill="hold" id="11"><p:stCondLst><p:cond delay="0"/></p:stCondLst><p:childTnLst><p:par><p:cTn fill="hold" id="12" nodeType="clickEffect" presetClass="entr" presetID="18" presetSubtype="3"><p:stCondLst><p:cond delay="0"/></p:stCondLst><p:childTnLst><p:set><p:cBhvr><p:cTn dur="1" fill="hold" id="13"><p:stCondLst><p:cond delay="0"/></p:stCondLst></p:cTn><p:tgtEl><p:spTgt spid="102"></p:spTgt></p:tgtEl><p:attrNameLst><p:attrName>style.visibility</p:attrName></p:attrNameLst></p:cBhvr><p:to><p:strVal val="visible"/></p:to></p:set><p:animEffect filter="strips(upRight)" transition="out"><p:cBhvr additive="repl"><p:cTn dur="500" fill="freeze" id="14"></p:cTn><p:tgtEl><p:spTgt spid="102"></p:spTgt></p:tgtEl></p:cBhvr></p:animEffect></p:childTnLst></p:cTn></p:par></p:childTnLst></p:cTn></p:par></p:childTnLst></p:cTn></p:par><p:par><p:cTn fill="hold" id="15"><p:stCondLst><p:cond delay="indefinite"/></p:stCondLst><p:childTnLst><p:par><p:cTn fill="hold" id="16"><p:stCondLst><p:cond delay="0"/></p:stCondLst><p:childTnLst><p:par><p:cTn fill="hold" id="17" nodeType="clickEffect" presetClass="entr" presetID="18" presetSubtype="12"><p:stCondLst><p:cond delay="0"/></p:stCondLst><p:childTnLst><p:set><p:cBhvr><p:cTn dur="1" fill="hold" id="18"><p:stCondLst><p:cond delay="0"/></p:stCondLst></p:cTn><p:tgtEl><p:spTgt spid="103"></p:spTgt></p:tgtEl><p:attrNameLst><p:attrName>style.visibility</p:attrName></p:attrNameLst></p:cBhvr><p:to><p:strVal val="visible"/></p:to></p:set><p:animEffect filter="strips(downLeft)" transition="in"><p:cBhvr additive="repl"><p:cTn dur="500" fill="freeze" id="19"></p:cTn><p:tgtEl><p:spTgt spid="103"></p:spTgt></p:tgtEl></p:cBhvr></p:animEffect></p:childTnLst></p:cTn></p:par></p:childTnLst></p:cTn></p:par></p:childTnLst></p:cTn></p:par><p:par><p:cTn fill="hold" id="20"><p:stCondLst><p:cond delay="indefinite"/></p:stCondLst><p:childTnLst><p:par><p:cTn fill="hold" id="21"><p:stCondLst><p:cond delay="0"/></p:stCondLst><p:childTnLst><p:par><p:cTn fill="hold" id="22" nodeType="clickEffect" presetClass="entr" presetID="18" presetSubtype="12"><p:stCondLst><p:cond delay="0"/></p:stCondLst><p:childTnLst><p:set><p:cBhvr><p:cTn dur="1" fill="hold" id="23"><p:stCondLst><p:cond delay="0"/></p:stCondLst></p:cTn><p:tgtEl><p:spTgt spid="104"></p:spTgt></p:tgtEl><p:attrNameLst><p:attrName>style.visibility</p:attrName></p:attrNameLst></p:cBhvr><p:to><p:strVal val="visible"/></p:to></p:set><p:animEffect filter="strips(downLeft)" transition="in"><p:cBhvr additive="repl"><p:cTn dur="500" fill="freeze" id="24"></p:cTn><p:tgtEl><p:spTgt spid="104"></p:spTgt></p:tgtEl></p:cBhvr></p:animEffect></p:childTnLst></p:cTn></p:par></p:childTnLst></p:cTn></p:par></p:childTnLst></p:cTn></p:par><p:par><p:cTn fill="hold" id="25"><p:stCondLst><p:cond delay="indefinite"/></p:stCondLst><p:childTnLst><p:par><p:cTn fill="hold" id="26"><p:stCondLst><p:cond delay="0"/></p:stCondLst><p:childTnLst><p:par><p:cTn fill="hold" id="27" nodeType="clickEffect" presetClass="entr" presetID="18" presetSubtype="12"><p:stCondLst><p:cond delay="0"/></p:stCondLst><p:childTnLst><p:set><p:cBhvr><p:cTn dur="1" fill="hold" id="28"><p:stCondLst><p:cond delay="0"/></p:stCondLst></p:cTn><p:tgtEl><p:spTgt spid="105"></p:spTgt></p:tgtEl><p:attrNameLst><p:attrName>style.visibility</p:attrName></p:attrNameLst></p:cBhvr><p:to><p:strVal val="visible"/></p:to></p:set><p:animEffect filter="strips(downLeft)" transition="in"><p:cBhvr additive="repl"><p:cTn dur="500" fill="freeze" id="29"></p:cTn><p:tgtEl><p:spTgt spid="105"></p:spTgt></p:tgtEl></p:cBhvr></p:animEffect></p:childTnLst></p:cTn></p:par><p:par><p:cTn fill="hold" id="30" nodeType="withEffect" presetClass="entr" presetID="18" presetSubtype="12"><p:stCondLst><p:cond delay="0"/></p:stCondLst><p:childTnLst><p:set><p:cBhvr><p:cTn dur="1" fill="hold" id="31"><p:stCondLst><p:cond delay="0"/></p:stCondLst></p:cTn><p:tgtEl><p:spTgt spid="106"></p:spTgt></p:tgtEl><p:attrNameLst><p:attrName>style.visibility</p:attrName></p:attrNameLst></p:cBhvr><p:to><p:strVal val="visible"/></p:to></p:set><p:animEffect filter="strips(downLeft)" transition="in"><p:cBhvr additive="repl"><p:cTn dur="500" fill="freeze" id="32"></p:cTn><p:tgtEl><p:spTgt spid="106"></p:spTgt></p:tgtEl></p:cBhvr></p:animEffect></p:childTnLst></p:cTn></p:par></p:childTnLst></p:cTn></p:par></p:childTnLst></p:cTn></p:par></p:childTnLst></p:cTn><p:prevCondLst><p:cond delay="0" evt="onPrev"><p:tgtEl><p:sldTgt/></p:tgtEl></p:cond></p:prevCondLst><p:nextCondLst><p:cond delay="0" evt="onNext"><p:tgtEl><p:sldTgt/></p:tgtEl></p:cond></p:nextCondLst></p:seq></p:childTnLst></p:cTn></p:par></p:tnLst></p:timing></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Linked List</a:t>
            </a:r>
            <a:endParaRPr/>
          </a:p>
        </p:txBody>
      </p:sp>
      <p:sp>
        <p:nvSpPr>
          <p:cNvPr id="108"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Consists of a series of structures not necessarily in adjacent spaces</a:t>
            </a:r>
            <a:endParaRPr/>
          </a:p>
          <a:p>
            <a:pPr>
              <a:buSzPct val="45000"/>
              <a:buFont typeface="Wingdings"/>
              <a:buChar char="Ø"/>
            </a:pPr>
            <a:r>
              <a:rPr lang="en-US" sz="2800">
                <a:solidFill>
                  <a:srgbClr val="c00000"/>
                </a:solidFill>
                <a:latin typeface="Calibri"/>
              </a:rPr>
              <a:t>Each element of the structure has the contents plus the </a:t>
            </a:r>
            <a:r>
              <a:rPr i="1" lang="en-US" sz="2800">
                <a:solidFill>
                  <a:srgbClr val="c00000"/>
                </a:solidFill>
                <a:latin typeface="Calibri"/>
              </a:rPr>
              <a:t>address</a:t>
            </a:r>
            <a:r>
              <a:rPr lang="en-US" sz="2800">
                <a:solidFill>
                  <a:srgbClr val="c00000"/>
                </a:solidFill>
                <a:latin typeface="Calibri"/>
              </a:rPr>
              <a:t> of the next element.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Some of the common operations</a:t>
            </a:r>
            <a:endParaRPr/>
          </a:p>
        </p:txBody>
      </p:sp>
      <p:sp>
        <p:nvSpPr>
          <p:cNvPr id="110"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Insert (at a certain point)</a:t>
            </a:r>
            <a:endParaRPr/>
          </a:p>
          <a:p>
            <a:pPr>
              <a:buSzPct val="45000"/>
              <a:buFont typeface="Wingdings"/>
              <a:buChar char="Ø"/>
            </a:pPr>
            <a:r>
              <a:rPr lang="en-US" sz="2800">
                <a:solidFill>
                  <a:srgbClr val="c00000"/>
                </a:solidFill>
                <a:latin typeface="Calibri"/>
              </a:rPr>
              <a:t>Search</a:t>
            </a:r>
            <a:endParaRPr/>
          </a:p>
          <a:p>
            <a:pPr>
              <a:buSzPct val="45000"/>
              <a:buFont typeface="Wingdings"/>
              <a:buChar char="Ø"/>
            </a:pPr>
            <a:r>
              <a:rPr lang="en-US" sz="2800">
                <a:solidFill>
                  <a:srgbClr val="c00000"/>
                </a:solidFill>
                <a:latin typeface="Calibri"/>
              </a:rPr>
              <a:t>Delete</a:t>
            </a:r>
            <a:endParaRPr/>
          </a:p>
          <a:p>
            <a:pPr>
              <a:buSzPct val="45000"/>
              <a:buFont typeface="Wingdings"/>
              <a:buChar char="Ø"/>
            </a:pPr>
            <a:r>
              <a:rPr lang="en-US" sz="2800">
                <a:solidFill>
                  <a:srgbClr val="c00000"/>
                </a:solidFill>
                <a:latin typeface="Calibri"/>
              </a:rPr>
              <a:t>Get Next element</a:t>
            </a:r>
            <a:endParaRPr/>
          </a:p>
          <a:p>
            <a:endParaRPr/>
          </a:p>
        </p:txBody>
      </p:sp>
    </p:spTree>
  </p:cSld>
</p:sld>
</file>

<file path=ppt/slides/slide13.xml><?xml version="1.0" encoding="UTF-8" standalone="yes"?>
<p:sld xmlns:a="http://schemas.openxmlformats.org/drawingml/2006/main" xmlns:p="http://schemas.openxmlformats.org/presentationml/2006/main" xmlns:r="http://schemas.openxmlformats.org/officeDocument/2006/relationships"><p:cSld><p:spTree><p:nvGrpSpPr>        <p:cNvPr id="1" name=""/>        <p:cNvGrpSpPr/>        <p:nvPr/>      </p:nvGrpSpPr>      <p:grpSpPr>        <a:xfrm>          <a:off x="0" y="0"/>          <a:ext cx="0" cy="0"/>          <a:chOff x="0" y="0"/>          <a:chExt cx="0" cy="0"/>        </a:xfrm>      </p:grpSpPr><p:sp><p:nvSpPr><p:cNvPr id="111" name="TextShape 1"/><p:cNvSpPr txBox="1"/><p:nvPr/></p:nvSpPr><p:spPr><a:xfrm><a:off x="457200" y="274680"/><a:ext cx="8229240" cy="921600"/></a:xfrm><a:prstGeom prst="rect"><a:avLst/></a:prstGeom></p:spPr><p:txBody><a:bodyPr anchor="ctr"/><a:p><a:pPr algn="ctr"></a:pPr><a:r><a:rPr lang="en-US" sz="4000"><a:solidFill><a:srgbClr val="002060"/></a:solidFill><a:latin typeface="Calibri"/></a:rPr><a:t>Doubly linked List</a:t></a:r><a:endParaRPr/></a:p></p:txBody></p:sp><p:sp><p:nvSpPr><p:cNvPr id="112" name="CustomShape 2"/><p:cNvSpPr/><p:nvPr/></p:nvSpPr><p:spPr><a:xfrm><a:off x="1187640" y="3213000"/><a:ext cx="935640" cy="431640"/></a:xfrm><a:prstGeom prst="flowChartPredefinedProcess"><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A1</a:t></a:r><a:endParaRPr/></a:p></p:txBody></p:sp><p:sp><p:nvSpPr><p:cNvPr id="113" name="CustomShape 3"/><p:cNvSpPr/><p:nvPr/></p:nvSpPr><p:spPr><a:xfrm><a:off x="2483640" y="3213000"/><a:ext cx="935640" cy="431640"/></a:xfrm><a:prstGeom prst="flowChartPredefinedProcess"><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A2</a:t></a:r><a:endParaRPr/></a:p></p:txBody></p:sp><p:cxnSp><p:nvCxnSpPr><p:cNvPr id="114" name="Line 4"/><p:cNvCxnSpPr></p:cNvCxnSpPr><p:nvPr/></p:nvCxnSpPr><p:spPr><1pic:xfrm><a:off x="1661760" y="3638520"/><a:ext cx="1296720" cy="12960"/></1pic:xfrm><a:prstGeom prst="bentConnector3"><a:avLst/></a:prstGeom><a:ln w="9360"><a:solidFill><a:srgbClr val="4a7ebb"/></a:solidFill><a:round/><a:tailEnd len="med" type="triangle" w="med"/></a:ln></p:spPr></p:cxnSp><p:cxnSp><p:nvCxnSpPr><p:cNvPr id="115" name="Line 5"/><p:cNvCxnSpPr></p:cNvCxnSpPr><p:nvPr/></p:nvCxnSpPr><p:spPr><xfrm><a:off x="2123640" y="3429000"/><a:ext cx="360360" cy="12960"/></xfrm><a:prstGeom prst="bentConnector3"><a:avLst/></a:prstGeom><a:ln w="9360"><a:solidFill><a:srgbClr val="4a7ebb"/></a:solidFill><a:round/><a:tailEnd len="med" type="triangle" w="med"/></a:ln></p:spPr></p:cxnSp><p:sp><p:nvSpPr><p:cNvPr id="116" name="CustomShape 6"/><p:cNvSpPr/><p:nvPr/></p:nvSpPr><p:spPr><a:xfrm><a:off x="4068000" y="3213000"/><a:ext cx="935640" cy="431640"/></a:xfrm><a:prstGeom prst="flowChartPredefinedProcess"><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A3</a:t></a:r><a:endParaRPr/></a:p></p:txBody></p:sp><p:cxnSp><p:nvCxnSpPr><p:cNvPr id="117" name="Line 7"/><p:cNvCxnSpPr></p:cNvCxnSpPr><p:nvPr/></p:nvCxnSpPr><p:spPr><xfrm><a:off x="3419640" y="3429000"/><a:ext cx="648360" cy="12960"/></xfrm><a:prstGeom prst="bentConnector3"><a:avLst/></a:prstGeom><a:ln w="9360"><a:solidFill><a:srgbClr val="4a7ebb"/></a:solidFill><a:round/><a:tailEnd len="med" type="triangle" w="med"/></a:ln></p:spPr></p:cxnSp><p:cxnSp><p:nvCxnSpPr><p:cNvPr id="118" name="Line 8"/><p:cNvCxnSpPr></p:cNvCxnSpPr><p:nvPr/></p:nvCxnSpPr><p:spPr><1pic:xfrm flipH="1"><a:off x="2958120" y="3206520"/><a:ext cx="1584360" cy="12960"/></1pic:xfrm><a:prstGeom prst="bentConnector3"><a:avLst/></a:prstGeom><a:ln w="9360"><a:solidFill><a:srgbClr val="4a7ebb"/></a:solidFill><a:round/><a:tailEnd len="med" type="triangle" w="med"/></a:ln></p:spPr></p:cxnSp></p:spTree></p:cSld></p:sld>
</file>

<file path=ppt/slides/slide14.xml><?xml version="1.0" encoding="UTF-8" standalone="yes"?>
<p:sld xmlns:a="http://schemas.openxmlformats.org/drawingml/2006/main" xmlns:p="http://schemas.openxmlformats.org/presentationml/2006/main" xmlns:r="http://schemas.openxmlformats.org/officeDocument/2006/relationships"><p:cSld><p:spTree><p:nvGrpSpPr>        <p:cNvPr id="1" name=""/>        <p:cNvGrpSpPr/>        <p:nvPr/>      </p:nvGrpSpPr>      <p:grpSpPr>        <a:xfrm>          <a:off x="0" y="0"/>          <a:ext cx="0" cy="0"/>          <a:chOff x="0" y="0"/>          <a:chExt cx="0" cy="0"/>        </a:xfrm>      </p:grpSpPr><p:sp><p:nvSpPr><p:cNvPr id="119" name="TextShape 1"/><p:cNvSpPr txBox="1"/><p:nvPr/></p:nvSpPr><p:spPr><a:xfrm><a:off x="457200" y="274680"/><a:ext cx="8229240" cy="921600"/></a:xfrm><a:prstGeom prst="rect"><a:avLst/></a:prstGeom></p:spPr><p:txBody><a:bodyPr anchor="ctr"/><a:p><a:pPr algn="ctr"></a:pPr><a:r><a:rPr lang="en-US" sz="4000"><a:solidFill><a:srgbClr val="002060"/></a:solidFill><a:latin typeface="Calibri"/></a:rPr><a:t>Circularly Linked List</a:t></a:r><a:endParaRPr/></a:p></p:txBody></p:sp><p:sp><p:nvSpPr><p:cNvPr id="120" name="CustomShape 2"/><p:cNvSpPr/><p:nvPr/></p:nvSpPr><p:spPr><a:xfrm><a:off x="1187640" y="3213000"/><a:ext cx="935640" cy="431640"/></a:xfrm><a:prstGeom prst="flowChartPredefinedProcess"><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A1</a:t></a:r><a:endParaRPr/></a:p></p:txBody></p:sp><p:sp><p:nvSpPr><p:cNvPr id="121" name="CustomShape 3"/><p:cNvSpPr/><p:nvPr/></p:nvSpPr><p:spPr><a:xfrm><a:off x="2483640" y="3213000"/><a:ext cx="935640" cy="431640"/></a:xfrm><a:prstGeom prst="flowChartPredefinedProcess"><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A2</a:t></a:r><a:endParaRPr/></a:p></p:txBody></p:sp><p:cxnSp><p:nvCxnSpPr><p:cNvPr id="122" name="Line 4"/><p:cNvCxnSpPr></p:cNvCxnSpPr><p:nvPr/></p:nvCxnSpPr><p:spPr><1pic:xfrm><a:off x="1661760" y="3638520"/><a:ext cx="1296720" cy="12960"/></1pic:xfrm><a:prstGeom prst="bentConnector3"><a:avLst/></a:prstGeom><a:ln w="9360"><a:solidFill><a:srgbClr val="4a7ebb"/></a:solidFill><a:round/><a:tailEnd len="med" type="triangle" w="med"/></a:ln></p:spPr></p:cxnSp><p:cxnSp><p:nvCxnSpPr><p:cNvPr id="123" name="Line 5"/><p:cNvCxnSpPr></p:cNvCxnSpPr><p:nvPr/></p:nvCxnSpPr><p:spPr><xfrm><a:off x="2123640" y="3429000"/><a:ext cx="360360" cy="12960"/></xfrm><a:prstGeom prst="bentConnector3"><a:avLst/></a:prstGeom><a:ln w="9360"><a:solidFill><a:srgbClr val="4a7ebb"/></a:solidFill><a:round/><a:tailEnd len="med" type="triangle" w="med"/></a:ln></p:spPr></p:cxnSp><p:sp><p:nvSpPr><p:cNvPr id="124" name="CustomShape 6"/><p:cNvSpPr/><p:nvPr/></p:nvSpPr><p:spPr><a:xfrm><a:off x="4068000" y="3213000"/><a:ext cx="935640" cy="431640"/></a:xfrm><a:prstGeom prst="flowChartPredefinedProcess"><a:avLst></a:avLst></a:prstGeom><a:gradFill><a:gsLst><a:gs pos="0"><a:srgbClr val="bcbcbc"/></a:gs><a:gs pos="100000"><a:srgbClr val="ededed"/></a:gs></a:gsLst><a:lin ang="16200000"/></a:gradFill><a:ln w="9360"><a:solidFill><a:srgbClr val="000000"/></a:solidFill><a:round/></a:ln></p:spPr><p:txBody><a:bodyPr anchor="ctr" bIns="45000" lIns="90000" rIns="90000" tIns="45000"/><a:p><a:pPr algn="ctr"></a:pPr><a:r><a:rPr lang="en-IN"><a:solidFill><a:srgbClr val="000000"/></a:solidFill><a:latin typeface="Calibri"/></a:rPr><a:t>A3</a:t></a:r><a:endParaRPr/></a:p></p:txBody></p:sp><p:cxnSp><p:nvCxnSpPr><p:cNvPr id="125" name="Line 7"/><p:cNvCxnSpPr></p:cNvCxnSpPr><p:nvPr/></p:nvCxnSpPr><p:spPr><xfrm><a:off x="3419640" y="3429000"/><a:ext cx="648360" cy="12960"/></xfrm><a:prstGeom prst="bentConnector3"><a:avLst/></a:prstGeom><a:ln w="9360"><a:solidFill><a:srgbClr val="4a7ebb"/></a:solidFill><a:round/><a:tailEnd len="med" type="triangle" w="med"/></a:ln></p:spPr></p:cxnSp><p:cxnSp><p:nvCxnSpPr><p:cNvPr id="126" name="Line 8"/><p:cNvCxnSpPr></p:cNvCxnSpPr><p:nvPr/></p:nvCxnSpPr><p:spPr><1pic:xfrm flipH="1"><a:off x="2958120" y="3206520"/><a:ext cx="1584360" cy="12960"/></1pic:xfrm><a:prstGeom prst="bentConnector3"><a:avLst/></a:prstGeom><a:ln w="9360"><a:solidFill><a:srgbClr val="4a7ebb"/></a:solidFill><a:round/><a:tailEnd len="med" type="triangle" w="med"/></a:ln></p:spPr></p:cxnSp><p:cxnSp><p:nvCxnSpPr><p:cNvPr id="127" name="Line 9"/><p:cNvCxnSpPr></p:cNvCxnSpPr><p:nvPr/></p:nvCxnSpPr><p:spPr><1pic:xfrm><a:off x="1187280" y="3429000"/><a:ext cx="3817080" cy="12960"/></1pic:xfrm><a:prstGeom prst="bentConnector3"><a:avLst/></a:prstGeom><a:ln w="9360"><a:solidFill><a:srgbClr val="ff0000"/></a:solidFill><a:round/><a:tailEnd len="med" type="triangle" w="med"/></a:ln></p:spPr></p:cxnSp></p:spTree></p:cSld></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An Impl. example</a:t>
            </a:r>
            <a:endParaRPr/>
          </a:p>
        </p:txBody>
      </p:sp>
      <p:sp>
        <p:nvSpPr>
          <p:cNvPr id="129" name="TextShape 2"/>
          <p:cNvSpPr txBox="1"/>
          <p:nvPr/>
        </p:nvSpPr>
        <p:spPr>
          <a:xfrm>
            <a:off x="457200" y="1340640"/>
            <a:ext cx="8229240" cy="4785120"/>
          </a:xfrm>
          <a:prstGeom prst="rect">
            <a:avLst/>
          </a:prstGeom>
        </p:spPr>
        <p:txBody>
          <a:bodyPr/>
          <a:p>
            <a:r>
              <a:rPr lang="en-US" sz="2800">
                <a:solidFill>
                  <a:srgbClr val="c00000"/>
                </a:solidFill>
                <a:latin typeface="Consolas"/>
              </a:rPr>
              <a:t>typedef struct LL {</a:t>
            </a:r>
            <a:endParaRPr/>
          </a:p>
          <a:p>
            <a:r>
              <a:rPr lang="en-US" sz="2400">
                <a:solidFill>
                  <a:srgbClr val="000000"/>
                </a:solidFill>
                <a:latin typeface="Consolas"/>
              </a:rPr>
              <a:t>int myNum;</a:t>
            </a:r>
            <a:endParaRPr/>
          </a:p>
          <a:p>
            <a:r>
              <a:rPr lang="en-US" sz="2400">
                <a:solidFill>
                  <a:srgbClr val="000000"/>
                </a:solidFill>
                <a:latin typeface="Consolas"/>
              </a:rPr>
              <a:t>struct LL *next;</a:t>
            </a:r>
            <a:endParaRPr/>
          </a:p>
          <a:p>
            <a:r>
              <a:rPr lang="en-US" sz="2800">
                <a:solidFill>
                  <a:srgbClr val="c00000"/>
                </a:solidFill>
                <a:latin typeface="Consolas"/>
              </a:rPr>
              <a:t>} Element;</a:t>
            </a:r>
            <a:endParaRPr/>
          </a:p>
          <a:p>
            <a:r>
              <a:rPr lang="en-US" sz="2800">
                <a:solidFill>
                  <a:srgbClr val="c00000"/>
                </a:solidFill>
                <a:latin typeface="Consolas"/>
              </a:rPr>
              <a:t>Element head;</a:t>
            </a:r>
            <a:endParaRPr/>
          </a:p>
          <a:p>
            <a:endParaRPr/>
          </a:p>
          <a:p>
            <a:r>
              <a:rPr lang="en-US" sz="2800">
                <a:solidFill>
                  <a:srgbClr val="c00000"/>
                </a:solidFill>
                <a:latin typeface="Consolas"/>
              </a:rPr>
              <a:t>head.myNum = 0;</a:t>
            </a:r>
            <a:endParaRPr/>
          </a:p>
          <a:p>
            <a:r>
              <a:rPr lang="en-US" sz="2800">
                <a:solidFill>
                  <a:srgbClr val="c00000"/>
                </a:solidFill>
                <a:latin typeface="Consolas"/>
              </a:rPr>
              <a:t>head.next = NULL;</a:t>
            </a:r>
            <a:endParaRPr/>
          </a:p>
          <a:p>
            <a:r>
              <a:rPr lang="en-US" sz="2800">
                <a:solidFill>
                  <a:srgbClr val="c00000"/>
                </a:solidFill>
                <a:latin typeface="Consolas"/>
              </a:rPr>
              <a:t>ref = &amp;head;</a:t>
            </a:r>
            <a:endParaRPr/>
          </a:p>
          <a:p>
            <a:r>
              <a:rPr lang="en-US" sz="2800">
                <a:solidFill>
                  <a:srgbClr val="c00000"/>
                </a:solidFill>
                <a:latin typeface="Consolas"/>
              </a:rPr>
              <a:t>while (i &lt; 10) {</a:t>
            </a:r>
            <a:endParaRPr/>
          </a:p>
          <a:p>
            <a:r>
              <a:rPr lang="en-US" sz="2800">
                <a:solidFill>
                  <a:srgbClr val="c00000"/>
                </a:solidFill>
                <a:latin typeface="Consolas"/>
              </a:rPr>
              <a:t>	</a:t>
            </a:r>
            <a:r>
              <a:rPr lang="en-US" sz="2800">
                <a:solidFill>
                  <a:srgbClr val="c00000"/>
                </a:solidFill>
                <a:latin typeface="Consolas"/>
              </a:rPr>
              <a:t>i++;</a:t>
            </a:r>
            <a:endParaRPr/>
          </a:p>
          <a:p>
            <a:r>
              <a:rPr lang="en-US" sz="2800">
                <a:solidFill>
                  <a:srgbClr val="c00000"/>
                </a:solidFill>
                <a:latin typeface="Consolas"/>
              </a:rPr>
              <a:t>	</a:t>
            </a:r>
            <a:r>
              <a:rPr lang="en-US" sz="2800">
                <a:solidFill>
                  <a:srgbClr val="c00000"/>
                </a:solidFill>
                <a:latin typeface="Consolas"/>
              </a:rPr>
              <a:t>ref-&gt;next = (struct LL *) malloc(sizeof(struct LL));</a:t>
            </a:r>
            <a:endParaRPr/>
          </a:p>
          <a:p>
            <a:r>
              <a:rPr lang="en-US" sz="2800">
                <a:solidFill>
                  <a:srgbClr val="c00000"/>
                </a:solidFill>
                <a:latin typeface="Consolas"/>
              </a:rPr>
              <a:t>	</a:t>
            </a:r>
            <a:r>
              <a:rPr lang="en-US" sz="2800">
                <a:solidFill>
                  <a:srgbClr val="c00000"/>
                </a:solidFill>
                <a:latin typeface="Consolas"/>
              </a:rPr>
              <a:t>ref-&gt;next-&gt;myNum = i;</a:t>
            </a:r>
            <a:endParaRPr/>
          </a:p>
          <a:p>
            <a:r>
              <a:rPr lang="en-US" sz="2800">
                <a:solidFill>
                  <a:srgbClr val="c00000"/>
                </a:solidFill>
                <a:latin typeface="Consolas"/>
              </a:rPr>
              <a:t>	</a:t>
            </a:r>
            <a:r>
              <a:rPr lang="en-US" sz="2800">
                <a:solidFill>
                  <a:srgbClr val="c00000"/>
                </a:solidFill>
                <a:latin typeface="Consolas"/>
              </a:rPr>
              <a:t>ref-&gt;next-&gt;next = NULL;</a:t>
            </a:r>
            <a:endParaRPr/>
          </a:p>
          <a:p>
            <a:r>
              <a:rPr lang="en-US" sz="2800">
                <a:solidFill>
                  <a:srgbClr val="c00000"/>
                </a:solidFill>
                <a:latin typeface="Consolas"/>
              </a:rPr>
              <a:t>	</a:t>
            </a:r>
            <a:r>
              <a:rPr lang="en-US" sz="2800">
                <a:solidFill>
                  <a:srgbClr val="c00000"/>
                </a:solidFill>
                <a:latin typeface="Consolas"/>
              </a:rPr>
              <a:t>ref = ref-&gt;next;</a:t>
            </a:r>
            <a:endParaRPr/>
          </a:p>
          <a:p>
            <a:r>
              <a:rPr lang="en-US" sz="2800">
                <a:solidFill>
                  <a:srgbClr val="c00000"/>
                </a:solidFill>
                <a:latin typeface="Consolas"/>
              </a:rPr>
              <a:t>}</a:t>
            </a:r>
            <a:endParaRPr/>
          </a:p>
        </p:txBody>
      </p:sp>
      <p:sp>
        <p:nvSpPr>
          <p:cNvPr id="130" name="CustomShape 3"/>
          <p:cNvSpPr/>
          <p:nvPr/>
        </p:nvSpPr>
        <p:spPr>
          <a:xfrm>
            <a:off x="251640" y="1340640"/>
            <a:ext cx="3024000" cy="1367640"/>
          </a:xfrm>
          <a:prstGeom prst="flowChartTerminator">
            <a:avLst/>
          </a:prstGeom>
          <a:ln w="25560">
            <a:solidFill>
              <a:srgbClr val="3a5f8b"/>
            </a:solidFill>
            <a:custDash>
              <a:ds d="71000" sp="71000"/>
            </a:custDash>
            <a:round/>
          </a:ln>
        </p:spPr>
      </p:sp>
      <p:sp>
        <p:nvSpPr>
          <p:cNvPr id="131" name="CustomShape 4"/>
          <p:cNvSpPr/>
          <p:nvPr/>
        </p:nvSpPr>
        <p:spPr>
          <a:xfrm>
            <a:off x="4753080" y="1763280"/>
            <a:ext cx="4300200" cy="516600"/>
          </a:xfrm>
          <a:prstGeom prst="rect">
            <a:avLst/>
          </a:prstGeom>
        </p:spPr>
        <p:txBody>
          <a:bodyPr bIns="45000" lIns="90000" rIns="90000" tIns="45000" wrap="none"/>
          <a:p>
            <a:r>
              <a:rPr lang="en-IN" sz="1400">
                <a:solidFill>
                  <a:srgbClr val="000000"/>
                </a:solidFill>
                <a:latin typeface="Calibri"/>
              </a:rPr>
              <a:t>Sample List definition. </a:t>
            </a:r>
            <a:endParaRPr/>
          </a:p>
          <a:p>
            <a:r>
              <a:rPr lang="en-IN" sz="1400">
                <a:solidFill>
                  <a:srgbClr val="000000"/>
                </a:solidFill>
                <a:latin typeface="Calibri"/>
              </a:rPr>
              <a:t>Can have any number of items in the element</a:t>
            </a:r>
            <a:endParaRPr/>
          </a:p>
        </p:txBody>
      </p:sp>
      <p:cxnSp>
        <p:nvCxnSpPr>
          <p:cNvPr id="132" name="Line 5"/>
          <p:cNvCxnSpPr/>
          <p:nvPr/>
        </p:nvCxnSpPr>
        <p:spPr>
          <xfrm>
            <a:off x="3275640" y="2024640"/>
            <a:ext cx="1872720" cy="12960"/>
          </xfrm>
          <a:prstGeom prst="bentConnector3">
            <a:avLst/>
          </a:prstGeom>
          <a:ln w="9360">
            <a:solidFill>
              <a:srgbClr val="4a7ebb"/>
            </a:solidFill>
            <a:round/>
            <a:tailEnd len="med" type="triangle" w="med"/>
          </a:ln>
        </p:spPr>
      </p:cxnSp>
      <p:sp>
        <p:nvSpPr>
          <p:cNvPr id="133" name="CustomShape 6"/>
          <p:cNvSpPr/>
          <p:nvPr/>
        </p:nvSpPr>
        <p:spPr>
          <a:xfrm>
            <a:off x="323640" y="2853000"/>
            <a:ext cx="3024000" cy="647640"/>
          </a:xfrm>
          <a:prstGeom prst="flowChartTerminator">
            <a:avLst/>
          </a:prstGeom>
          <a:ln w="25560">
            <a:solidFill>
              <a:srgbClr val="3a5f8b"/>
            </a:solidFill>
            <a:custDash>
              <a:ds d="71000" sp="71000"/>
            </a:custDash>
            <a:round/>
          </a:ln>
        </p:spPr>
      </p:sp>
      <p:sp>
        <p:nvSpPr>
          <p:cNvPr id="134" name="CustomShape 7"/>
          <p:cNvSpPr/>
          <p:nvPr/>
        </p:nvSpPr>
        <p:spPr>
          <a:xfrm>
            <a:off x="4944240" y="2833920"/>
            <a:ext cx="2407320" cy="516600"/>
          </a:xfrm>
          <a:prstGeom prst="rect">
            <a:avLst/>
          </a:prstGeom>
        </p:spPr>
        <p:txBody>
          <a:bodyPr bIns="45000" lIns="90000" rIns="90000" tIns="45000" wrap="none"/>
          <a:p>
            <a:r>
              <a:rPr lang="en-IN" sz="1400">
                <a:solidFill>
                  <a:srgbClr val="000000"/>
                </a:solidFill>
                <a:latin typeface="Calibri"/>
              </a:rPr>
              <a:t>Initialize header element</a:t>
            </a:r>
            <a:endParaRPr/>
          </a:p>
          <a:p>
            <a:r>
              <a:rPr lang="en-IN" sz="1400">
                <a:solidFill>
                  <a:srgbClr val="000000"/>
                </a:solidFill>
                <a:latin typeface="Calibri"/>
              </a:rPr>
              <a:t>Element *ref, *newElem;</a:t>
            </a:r>
            <a:endParaRPr/>
          </a:p>
        </p:txBody>
      </p:sp>
      <p:sp>
        <p:nvSpPr>
          <p:cNvPr id="135" name="CustomShape 8"/>
          <p:cNvSpPr/>
          <p:nvPr/>
        </p:nvSpPr>
        <p:spPr>
          <a:xfrm>
            <a:off x="3674160" y="5445360"/>
            <a:ext cx="5185440" cy="516600"/>
          </a:xfrm>
          <a:prstGeom prst="rect">
            <a:avLst/>
          </a:prstGeom>
        </p:spPr>
        <p:txBody>
          <a:bodyPr bIns="45000" lIns="90000" rIns="90000" tIns="45000" wrap="none"/>
          <a:p>
            <a:r>
              <a:rPr lang="en-IN" sz="1400">
                <a:solidFill>
                  <a:srgbClr val="000000"/>
                </a:solidFill>
                <a:latin typeface="Calibri"/>
              </a:rPr>
              <a:t>Initialize 10 elements in the list. Note malloc procedure.</a:t>
            </a:r>
            <a:endParaRPr/>
          </a:p>
          <a:p>
            <a:r>
              <a:rPr lang="en-IN" sz="1400">
                <a:solidFill>
                  <a:srgbClr val="000000"/>
                </a:solidFill>
                <a:latin typeface="Calibri"/>
              </a:rPr>
              <a:t>The definitions are Element *ref, *newElem;</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Displaying the elements from the LL</a:t>
            </a:r>
            <a:endParaRPr/>
          </a:p>
        </p:txBody>
      </p:sp>
      <p:sp>
        <p:nvSpPr>
          <p:cNvPr id="137" name="TextShape 2"/>
          <p:cNvSpPr txBox="1"/>
          <p:nvPr/>
        </p:nvSpPr>
        <p:spPr>
          <a:xfrm>
            <a:off x="457200" y="1340640"/>
            <a:ext cx="8229240" cy="4785120"/>
          </a:xfrm>
          <a:prstGeom prst="rect">
            <a:avLst/>
          </a:prstGeom>
        </p:spPr>
        <p:txBody>
          <a:bodyPr/>
          <a:p>
            <a:r>
              <a:rPr lang="en-US" sz="2800">
                <a:solidFill>
                  <a:srgbClr val="c00000"/>
                </a:solidFill>
                <a:latin typeface="Calibri"/>
              </a:rPr>
              <a:t>displayList (Element *ref) {</a:t>
            </a:r>
            <a:endParaRPr/>
          </a:p>
          <a:p>
            <a:r>
              <a:rPr lang="en-US" sz="2800">
                <a:solidFill>
                  <a:srgbClr val="c00000"/>
                </a:solidFill>
                <a:latin typeface="Calibri"/>
              </a:rPr>
              <a:t>	</a:t>
            </a:r>
            <a:r>
              <a:rPr lang="en-US" sz="2800">
                <a:solidFill>
                  <a:srgbClr val="c00000"/>
                </a:solidFill>
                <a:latin typeface="Calibri"/>
              </a:rPr>
              <a:t>while (ref != NULL) {</a:t>
            </a:r>
            <a:endParaRPr/>
          </a:p>
          <a:p>
            <a:r>
              <a:rPr lang="en-US" sz="2800">
                <a:solidFill>
                  <a:srgbClr val="c00000"/>
                </a:solidFill>
                <a:latin typeface="Calibri"/>
              </a:rPr>
              <a:t>	</a:t>
            </a:r>
            <a:r>
              <a:rPr lang="en-US" sz="2800">
                <a:solidFill>
                  <a:srgbClr val="c00000"/>
                </a:solidFill>
                <a:latin typeface="Calibri"/>
              </a:rPr>
              <a:t>	</a:t>
            </a:r>
            <a:r>
              <a:rPr lang="en-US" sz="2800">
                <a:solidFill>
                  <a:srgbClr val="c00000"/>
                </a:solidFill>
                <a:latin typeface="Calibri"/>
              </a:rPr>
              <a:t>printf ("displaying %d\n", ref-&gt;myNum);</a:t>
            </a:r>
            <a:endParaRPr/>
          </a:p>
          <a:p>
            <a:r>
              <a:rPr lang="en-US" sz="2800">
                <a:solidFill>
                  <a:srgbClr val="c00000"/>
                </a:solidFill>
                <a:latin typeface="Calibri"/>
              </a:rPr>
              <a:t>	</a:t>
            </a:r>
            <a:r>
              <a:rPr lang="en-US" sz="2800">
                <a:solidFill>
                  <a:srgbClr val="c00000"/>
                </a:solidFill>
                <a:latin typeface="Calibri"/>
              </a:rPr>
              <a:t>	</a:t>
            </a:r>
            <a:r>
              <a:rPr lang="en-US" sz="2800">
                <a:solidFill>
                  <a:srgbClr val="c00000"/>
                </a:solidFill>
                <a:latin typeface="Calibri"/>
              </a:rPr>
              <a:t>ref = ref-&gt;next; </a:t>
            </a:r>
            <a:endParaRPr/>
          </a:p>
          <a:p>
            <a:r>
              <a:rPr lang="en-US" sz="2800">
                <a:solidFill>
                  <a:srgbClr val="c00000"/>
                </a:solidFill>
                <a:latin typeface="Calibri"/>
              </a:rPr>
              <a:t>	</a:t>
            </a:r>
            <a:r>
              <a:rPr lang="en-US" sz="2800">
                <a:solidFill>
                  <a:srgbClr val="c00000"/>
                </a:solidFill>
                <a:latin typeface="Calibri"/>
              </a:rPr>
              <a:t>}</a:t>
            </a:r>
            <a:r>
              <a:rPr lang="en-US" sz="2800">
                <a:solidFill>
                  <a:srgbClr val="c00000"/>
                </a:solidFill>
                <a:latin typeface="Calibri"/>
              </a:rPr>
              <a:t>	</a:t>
            </a:r>
            <a:endParaRPr/>
          </a:p>
          <a:p>
            <a:r>
              <a:rPr lang="en-US" sz="2800">
                <a:solidFill>
                  <a:srgbClr val="c00000"/>
                </a:solidFill>
                <a:latin typeface="Calibri"/>
              </a:rPr>
              <a:t>}</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Fetching an Element at a given position</a:t>
            </a:r>
            <a:endParaRPr/>
          </a:p>
        </p:txBody>
      </p:sp>
      <p:sp>
        <p:nvSpPr>
          <p:cNvPr id="139" name="TextShape 2"/>
          <p:cNvSpPr txBox="1"/>
          <p:nvPr/>
        </p:nvSpPr>
        <p:spPr>
          <a:xfrm>
            <a:off x="457200" y="1340640"/>
            <a:ext cx="8229240" cy="4785120"/>
          </a:xfrm>
          <a:prstGeom prst="rect">
            <a:avLst/>
          </a:prstGeom>
        </p:spPr>
        <p:txBody>
          <a:bodyPr/>
          <a:p>
            <a:r>
              <a:rPr lang="en-US" sz="2800">
                <a:solidFill>
                  <a:srgbClr val="c00000"/>
                </a:solidFill>
                <a:latin typeface="Calibri"/>
              </a:rPr>
              <a:t>Element * fetchElement (Element *ref, int position) {</a:t>
            </a:r>
            <a:endParaRPr/>
          </a:p>
          <a:p>
            <a:r>
              <a:rPr lang="en-US" sz="2800">
                <a:solidFill>
                  <a:srgbClr val="c00000"/>
                </a:solidFill>
                <a:latin typeface="Calibri"/>
              </a:rPr>
              <a:t>	</a:t>
            </a:r>
            <a:r>
              <a:rPr lang="en-US" sz="2800">
                <a:solidFill>
                  <a:srgbClr val="c00000"/>
                </a:solidFill>
                <a:latin typeface="Calibri"/>
              </a:rPr>
              <a:t>int i = 0;</a:t>
            </a:r>
            <a:endParaRPr/>
          </a:p>
          <a:p>
            <a:r>
              <a:rPr lang="en-US" sz="2800">
                <a:solidFill>
                  <a:srgbClr val="c00000"/>
                </a:solidFill>
                <a:latin typeface="Calibri"/>
              </a:rPr>
              <a:t>	</a:t>
            </a:r>
            <a:r>
              <a:rPr lang="en-US" sz="2800">
                <a:solidFill>
                  <a:srgbClr val="c00000"/>
                </a:solidFill>
                <a:latin typeface="Calibri"/>
              </a:rPr>
              <a:t>while (ref != NULL) {</a:t>
            </a:r>
            <a:endParaRPr/>
          </a:p>
          <a:p>
            <a:r>
              <a:rPr lang="en-US" sz="2800">
                <a:solidFill>
                  <a:srgbClr val="c00000"/>
                </a:solidFill>
                <a:latin typeface="Calibri"/>
              </a:rPr>
              <a:t>	</a:t>
            </a:r>
            <a:r>
              <a:rPr lang="en-US" sz="2800">
                <a:solidFill>
                  <a:srgbClr val="c00000"/>
                </a:solidFill>
                <a:latin typeface="Calibri"/>
              </a:rPr>
              <a:t>	</a:t>
            </a:r>
            <a:r>
              <a:rPr lang="en-US" sz="2800">
                <a:solidFill>
                  <a:srgbClr val="c00000"/>
                </a:solidFill>
                <a:latin typeface="Calibri"/>
              </a:rPr>
              <a:t>if (i == position) {</a:t>
            </a:r>
            <a:endParaRPr/>
          </a:p>
          <a:p>
            <a:r>
              <a:rPr lang="en-US" sz="2800">
                <a:solidFill>
                  <a:srgbClr val="c00000"/>
                </a:solidFill>
                <a:latin typeface="Calibri"/>
              </a:rPr>
              <a:t>	</a:t>
            </a:r>
            <a:r>
              <a:rPr lang="en-US" sz="2800">
                <a:solidFill>
                  <a:srgbClr val="c00000"/>
                </a:solidFill>
                <a:latin typeface="Calibri"/>
              </a:rPr>
              <a:t>	</a:t>
            </a:r>
            <a:r>
              <a:rPr lang="en-US" sz="2800">
                <a:solidFill>
                  <a:srgbClr val="c00000"/>
                </a:solidFill>
                <a:latin typeface="Calibri"/>
              </a:rPr>
              <a:t>	</a:t>
            </a:r>
            <a:r>
              <a:rPr lang="en-US" sz="2800">
                <a:solidFill>
                  <a:srgbClr val="c00000"/>
                </a:solidFill>
                <a:latin typeface="Calibri"/>
              </a:rPr>
              <a:t>return (ref);</a:t>
            </a:r>
            <a:r>
              <a:rPr lang="en-US" sz="2800">
                <a:solidFill>
                  <a:srgbClr val="c00000"/>
                </a:solidFill>
                <a:latin typeface="Calibri"/>
              </a:rPr>
              <a:t>	</a:t>
            </a:r>
            <a:endParaRPr/>
          </a:p>
          <a:p>
            <a:r>
              <a:rPr lang="en-US" sz="2800">
                <a:solidFill>
                  <a:srgbClr val="c00000"/>
                </a:solidFill>
                <a:latin typeface="Calibri"/>
              </a:rPr>
              <a:t>	</a:t>
            </a:r>
            <a:r>
              <a:rPr lang="en-US" sz="2800">
                <a:solidFill>
                  <a:srgbClr val="c00000"/>
                </a:solidFill>
                <a:latin typeface="Calibri"/>
              </a:rPr>
              <a:t>	</a:t>
            </a:r>
            <a:r>
              <a:rPr lang="en-US" sz="2800">
                <a:solidFill>
                  <a:srgbClr val="c00000"/>
                </a:solidFill>
                <a:latin typeface="Calibri"/>
              </a:rPr>
              <a:t>}</a:t>
            </a:r>
            <a:endParaRPr/>
          </a:p>
          <a:p>
            <a:r>
              <a:rPr lang="en-US" sz="2800">
                <a:solidFill>
                  <a:srgbClr val="c00000"/>
                </a:solidFill>
                <a:latin typeface="Calibri"/>
              </a:rPr>
              <a:t>	</a:t>
            </a:r>
            <a:r>
              <a:rPr lang="en-US" sz="2800">
                <a:solidFill>
                  <a:srgbClr val="c00000"/>
                </a:solidFill>
                <a:latin typeface="Calibri"/>
              </a:rPr>
              <a:t>	</a:t>
            </a:r>
            <a:r>
              <a:rPr lang="en-US" sz="2800">
                <a:solidFill>
                  <a:srgbClr val="c00000"/>
                </a:solidFill>
                <a:latin typeface="Calibri"/>
              </a:rPr>
              <a:t>ref = ref-&gt;next;</a:t>
            </a:r>
            <a:endParaRPr/>
          </a:p>
          <a:p>
            <a:r>
              <a:rPr lang="en-US" sz="2800">
                <a:solidFill>
                  <a:srgbClr val="c00000"/>
                </a:solidFill>
                <a:latin typeface="Calibri"/>
              </a:rPr>
              <a:t>	</a:t>
            </a:r>
            <a:r>
              <a:rPr lang="en-US" sz="2800">
                <a:solidFill>
                  <a:srgbClr val="c00000"/>
                </a:solidFill>
                <a:latin typeface="Calibri"/>
              </a:rPr>
              <a:t>	</a:t>
            </a:r>
            <a:r>
              <a:rPr lang="en-US" sz="2800">
                <a:solidFill>
                  <a:srgbClr val="c00000"/>
                </a:solidFill>
                <a:latin typeface="Calibri"/>
              </a:rPr>
              <a:t>i++;</a:t>
            </a:r>
            <a:endParaRPr/>
          </a:p>
          <a:p>
            <a:r>
              <a:rPr lang="en-US" sz="2800">
                <a:solidFill>
                  <a:srgbClr val="c00000"/>
                </a:solidFill>
                <a:latin typeface="Calibri"/>
              </a:rPr>
              <a:t>	</a:t>
            </a:r>
            <a:r>
              <a:rPr lang="en-US" sz="2800">
                <a:solidFill>
                  <a:srgbClr val="c00000"/>
                </a:solidFill>
                <a:latin typeface="Calibri"/>
              </a:rPr>
              <a:t>}</a:t>
            </a:r>
            <a:endParaRPr/>
          </a:p>
          <a:p>
            <a:r>
              <a:rPr lang="en-US" sz="2800">
                <a:solidFill>
                  <a:srgbClr val="c00000"/>
                </a:solidFill>
                <a:latin typeface="Calibri"/>
              </a:rPr>
              <a:t>	</a:t>
            </a:r>
            <a:r>
              <a:rPr lang="en-US" sz="2800">
                <a:solidFill>
                  <a:srgbClr val="c00000"/>
                </a:solidFill>
                <a:latin typeface="Calibri"/>
              </a:rPr>
              <a:t>return (NULL);</a:t>
            </a:r>
            <a:endParaRPr/>
          </a:p>
          <a:p>
            <a:r>
              <a:rPr lang="en-US" sz="2800">
                <a:solidFill>
                  <a:srgbClr val="c00000"/>
                </a:solidFill>
                <a:latin typeface="Calibri"/>
              </a:rPr>
              <a:t>}</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Inserting an Element</a:t>
            </a:r>
            <a:endParaRPr/>
          </a:p>
        </p:txBody>
      </p:sp>
      <p:sp>
        <p:nvSpPr>
          <p:cNvPr id="141" name="TextShape 2"/>
          <p:cNvSpPr txBox="1"/>
          <p:nvPr/>
        </p:nvSpPr>
        <p:spPr>
          <a:xfrm>
            <a:off x="457200" y="1340640"/>
            <a:ext cx="8229240" cy="4785120"/>
          </a:xfrm>
          <a:prstGeom prst="rect">
            <a:avLst/>
          </a:prstGeom>
        </p:spPr>
        <p:txBody>
          <a:bodyPr/>
          <a:p>
            <a:r>
              <a:rPr lang="en-US" sz="2800">
                <a:solidFill>
                  <a:srgbClr val="c00000"/>
                </a:solidFill>
                <a:latin typeface="Consolas"/>
              </a:rPr>
              <a:t>int insertElement(Element *ele) {</a:t>
            </a:r>
            <a:endParaRPr/>
          </a:p>
          <a:p>
            <a:r>
              <a:rPr lang="en-US" sz="2800">
                <a:solidFill>
                  <a:srgbClr val="c00000"/>
                </a:solidFill>
                <a:latin typeface="Consolas"/>
              </a:rPr>
              <a:t>	</a:t>
            </a:r>
            <a:r>
              <a:rPr lang="en-US" sz="2800">
                <a:solidFill>
                  <a:srgbClr val="c00000"/>
                </a:solidFill>
                <a:latin typeface="Consolas"/>
              </a:rPr>
              <a:t>Element *ref;</a:t>
            </a:r>
            <a:endParaRPr/>
          </a:p>
          <a:p>
            <a:r>
              <a:rPr lang="en-US" sz="2800">
                <a:solidFill>
                  <a:srgbClr val="c00000"/>
                </a:solidFill>
                <a:latin typeface="Consolas"/>
              </a:rPr>
              <a:t>	</a:t>
            </a:r>
            <a:r>
              <a:rPr lang="en-US" sz="2800">
                <a:solidFill>
                  <a:srgbClr val="c00000"/>
                </a:solidFill>
                <a:latin typeface="Consolas"/>
              </a:rPr>
              <a:t>ref = &amp;head;</a:t>
            </a:r>
            <a:endParaRPr/>
          </a:p>
          <a:p>
            <a:r>
              <a:rPr lang="en-US" sz="2800">
                <a:solidFill>
                  <a:srgbClr val="c00000"/>
                </a:solidFill>
                <a:latin typeface="Consolas"/>
              </a:rPr>
              <a:t>	</a:t>
            </a:r>
            <a:r>
              <a:rPr lang="en-US" sz="2800">
                <a:solidFill>
                  <a:srgbClr val="c00000"/>
                </a:solidFill>
                <a:latin typeface="Consolas"/>
              </a:rPr>
              <a:t>while (ref != NULL) {</a:t>
            </a:r>
            <a:endParaRPr/>
          </a:p>
          <a:p>
            <a:r>
              <a:rPr lang="en-US" sz="2800">
                <a:solidFill>
                  <a:srgbClr val="c00000"/>
                </a:solidFill>
                <a:latin typeface="Consolas"/>
              </a:rPr>
              <a:t>	</a:t>
            </a:r>
            <a:r>
              <a:rPr lang="en-US" sz="2800">
                <a:solidFill>
                  <a:srgbClr val="c00000"/>
                </a:solidFill>
                <a:latin typeface="Consolas"/>
              </a:rPr>
              <a:t>	</a:t>
            </a:r>
            <a:r>
              <a:rPr lang="en-US" sz="2800">
                <a:solidFill>
                  <a:srgbClr val="c00000"/>
                </a:solidFill>
                <a:latin typeface="Consolas"/>
              </a:rPr>
              <a:t>if (ref-&gt;next == NULL) {</a:t>
            </a:r>
            <a:endParaRPr/>
          </a:p>
          <a:p>
            <a:r>
              <a:rPr lang="en-US" sz="2800">
                <a:solidFill>
                  <a:srgbClr val="c00000"/>
                </a:solidFill>
                <a:latin typeface="Consolas"/>
              </a:rPr>
              <a:t>	</a:t>
            </a:r>
            <a:r>
              <a:rPr lang="en-US" sz="2800">
                <a:solidFill>
                  <a:srgbClr val="c00000"/>
                </a:solidFill>
                <a:latin typeface="Consolas"/>
              </a:rPr>
              <a:t>	</a:t>
            </a:r>
            <a:r>
              <a:rPr lang="en-US" sz="2800">
                <a:solidFill>
                  <a:srgbClr val="c00000"/>
                </a:solidFill>
                <a:latin typeface="Consolas"/>
              </a:rPr>
              <a:t>	</a:t>
            </a:r>
            <a:r>
              <a:rPr lang="en-US" sz="2800">
                <a:solidFill>
                  <a:srgbClr val="c00000"/>
                </a:solidFill>
                <a:latin typeface="Consolas"/>
              </a:rPr>
              <a:t>ref-&gt;next = ele;</a:t>
            </a:r>
            <a:endParaRPr/>
          </a:p>
          <a:p>
            <a:r>
              <a:rPr lang="en-US" sz="2800">
                <a:solidFill>
                  <a:srgbClr val="c00000"/>
                </a:solidFill>
                <a:latin typeface="Consolas"/>
              </a:rPr>
              <a:t>	</a:t>
            </a:r>
            <a:r>
              <a:rPr lang="en-US" sz="2800">
                <a:solidFill>
                  <a:srgbClr val="c00000"/>
                </a:solidFill>
                <a:latin typeface="Consolas"/>
              </a:rPr>
              <a:t>	</a:t>
            </a:r>
            <a:r>
              <a:rPr lang="en-US" sz="2800">
                <a:solidFill>
                  <a:srgbClr val="c00000"/>
                </a:solidFill>
                <a:latin typeface="Consolas"/>
              </a:rPr>
              <a:t>	</a:t>
            </a:r>
            <a:r>
              <a:rPr lang="en-US" sz="2800">
                <a:solidFill>
                  <a:srgbClr val="c00000"/>
                </a:solidFill>
                <a:latin typeface="Consolas"/>
              </a:rPr>
              <a:t>return (0);</a:t>
            </a:r>
            <a:endParaRPr/>
          </a:p>
          <a:p>
            <a:r>
              <a:rPr lang="en-US" sz="2800">
                <a:solidFill>
                  <a:srgbClr val="c00000"/>
                </a:solidFill>
                <a:latin typeface="Consolas"/>
              </a:rPr>
              <a:t>	</a:t>
            </a:r>
            <a:r>
              <a:rPr lang="en-US" sz="2800">
                <a:solidFill>
                  <a:srgbClr val="c00000"/>
                </a:solidFill>
                <a:latin typeface="Consolas"/>
              </a:rPr>
              <a:t>	</a:t>
            </a:r>
            <a:r>
              <a:rPr lang="en-US" sz="2800">
                <a:solidFill>
                  <a:srgbClr val="c00000"/>
                </a:solidFill>
                <a:latin typeface="Consolas"/>
              </a:rPr>
              <a:t>}</a:t>
            </a:r>
            <a:endParaRPr/>
          </a:p>
          <a:p>
            <a:r>
              <a:rPr lang="en-US" sz="2800">
                <a:solidFill>
                  <a:srgbClr val="c00000"/>
                </a:solidFill>
                <a:latin typeface="Consolas"/>
              </a:rPr>
              <a:t>	</a:t>
            </a:r>
            <a:r>
              <a:rPr lang="en-US" sz="2800">
                <a:solidFill>
                  <a:srgbClr val="c00000"/>
                </a:solidFill>
                <a:latin typeface="Consolas"/>
              </a:rPr>
              <a:t>	</a:t>
            </a:r>
            <a:r>
              <a:rPr lang="en-US" sz="2800">
                <a:solidFill>
                  <a:srgbClr val="c00000"/>
                </a:solidFill>
                <a:latin typeface="Consolas"/>
              </a:rPr>
              <a:t>ref = ref-&gt;next;</a:t>
            </a:r>
            <a:endParaRPr/>
          </a:p>
          <a:p>
            <a:r>
              <a:rPr lang="en-US" sz="2800">
                <a:solidFill>
                  <a:srgbClr val="c00000"/>
                </a:solidFill>
                <a:latin typeface="Consolas"/>
              </a:rPr>
              <a:t>	</a:t>
            </a:r>
            <a:r>
              <a:rPr lang="en-US" sz="2800">
                <a:solidFill>
                  <a:srgbClr val="c00000"/>
                </a:solidFill>
                <a:latin typeface="Consolas"/>
              </a:rPr>
              <a:t>}</a:t>
            </a:r>
            <a:endParaRPr/>
          </a:p>
          <a:p>
            <a:r>
              <a:rPr lang="en-US" sz="2800">
                <a:solidFill>
                  <a:srgbClr val="c00000"/>
                </a:solidFill>
                <a:latin typeface="Consolas"/>
              </a:rPr>
              <a:t>	</a:t>
            </a:r>
            <a:r>
              <a:rPr lang="en-US" sz="2800">
                <a:solidFill>
                  <a:srgbClr val="c00000"/>
                </a:solidFill>
                <a:latin typeface="Consolas"/>
              </a:rPr>
              <a:t>return (-1);</a:t>
            </a:r>
            <a:endParaRPr/>
          </a:p>
          <a:p>
            <a:r>
              <a:rPr lang="en-US" sz="2800">
                <a:solidFill>
                  <a:srgbClr val="c00000"/>
                </a:solidFill>
                <a:latin typeface="Consolas"/>
              </a:rPr>
              <a:t>}</a:t>
            </a:r>
            <a:endParaRPr/>
          </a:p>
          <a:p>
            <a:endParaRPr/>
          </a:p>
        </p:txBody>
      </p:sp>
      <p:sp>
        <p:nvSpPr>
          <p:cNvPr id="142" name="CustomShape 3"/>
          <p:cNvSpPr/>
          <p:nvPr/>
        </p:nvSpPr>
        <p:spPr>
          <a:xfrm>
            <a:off x="5698800" y="2925000"/>
            <a:ext cx="3582360" cy="395280"/>
          </a:xfrm>
          <a:prstGeom prst="rect">
            <a:avLst/>
          </a:prstGeom>
        </p:spPr>
        <p:txBody>
          <a:bodyPr bIns="45000" lIns="90000" rIns="90000" tIns="45000" wrap="none"/>
          <a:p>
            <a:r>
              <a:rPr lang="en-IN" sz="2000">
                <a:solidFill>
                  <a:srgbClr val="000000"/>
                </a:solidFill>
                <a:latin typeface="Calibri"/>
              </a:rPr>
              <a:t>Insert at the end of the list</a:t>
            </a:r>
            <a:endParaRPr/>
          </a:p>
        </p:txBody>
      </p:sp>
      <p:sp>
        <p:nvSpPr>
          <p:cNvPr id="143" name="CustomShape 4"/>
          <p:cNvSpPr/>
          <p:nvPr/>
        </p:nvSpPr>
        <p:spPr>
          <a:xfrm>
            <a:off x="2123640" y="2925000"/>
            <a:ext cx="3240000" cy="431640"/>
          </a:xfrm>
          <a:prstGeom prst="flowChartTerminator">
            <a:avLst/>
          </a:prstGeom>
          <a:ln w="3240">
            <a:solidFill>
              <a:srgbClr val="3a5f8b"/>
            </a:solidFill>
            <a:custDash>
              <a:ds d="27000" sp="9000"/>
            </a:custDash>
            <a:round/>
          </a:ln>
        </p:spPr>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Some applications of Linked Lists</a:t>
            </a:r>
            <a:endParaRPr/>
          </a:p>
        </p:txBody>
      </p:sp>
      <p:sp>
        <p:nvSpPr>
          <p:cNvPr id="145"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Polynomial – addition and multiplication</a:t>
            </a:r>
            <a:endParaRPr/>
          </a:p>
          <a:p>
            <a:pPr>
              <a:buSzPct val="45000"/>
              <a:buFont typeface="Wingdings"/>
              <a:buChar char="Ø"/>
            </a:pPr>
            <a:r>
              <a:rPr lang="en-US" sz="2800">
                <a:solidFill>
                  <a:srgbClr val="c00000"/>
                </a:solidFill>
                <a:latin typeface="Calibri"/>
              </a:rPr>
              <a:t>Radix Sort</a:t>
            </a:r>
            <a:endParaRPr/>
          </a:p>
          <a:p>
            <a:pPr>
              <a:buSzPct val="45000"/>
              <a:buFont typeface="Wingdings"/>
              <a:buChar char="Ø"/>
            </a:pPr>
            <a:r>
              <a:rPr lang="en-US" sz="2800">
                <a:solidFill>
                  <a:srgbClr val="c00000"/>
                </a:solidFill>
                <a:latin typeface="Calibri"/>
              </a:rPr>
              <a:t>Multilist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Why study List, Stack, Queue?</a:t>
            </a:r>
            <a:endParaRPr/>
          </a:p>
        </p:txBody>
      </p:sp>
      <p:sp>
        <p:nvSpPr>
          <p:cNvPr id="58"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Three most simple and basic Data Structures</a:t>
            </a:r>
            <a:endParaRPr/>
          </a:p>
          <a:p>
            <a:pPr lvl="1">
              <a:buSzPct val="45000"/>
              <a:buFont typeface="Wingdings"/>
              <a:buChar char="v"/>
            </a:pPr>
            <a:r>
              <a:rPr lang="en-US" sz="2400">
                <a:solidFill>
                  <a:srgbClr val="000000"/>
                </a:solidFill>
                <a:latin typeface="Calibri"/>
              </a:rPr>
              <a:t>BTW, What is a Data Structure?</a:t>
            </a:r>
            <a:endParaRPr/>
          </a:p>
          <a:p>
            <a:pPr lvl="1">
              <a:buSzPct val="45000"/>
              <a:buFont typeface="Wingdings"/>
              <a:buChar char="v"/>
            </a:pPr>
            <a:r>
              <a:rPr lang="en-US" sz="2400">
                <a:solidFill>
                  <a:srgbClr val="000000"/>
                </a:solidFill>
                <a:latin typeface="Calibri"/>
              </a:rPr>
              <a:t>Very Predominant in usage</a:t>
            </a:r>
            <a:endParaRPr/>
          </a:p>
          <a:p>
            <a:pPr lvl="1">
              <a:buSzPct val="45000"/>
              <a:buFont typeface="Wingdings"/>
              <a:buChar char="v"/>
            </a:pPr>
            <a:r>
              <a:rPr lang="en-US" sz="2400">
                <a:solidFill>
                  <a:srgbClr val="000000"/>
                </a:solidFill>
                <a:latin typeface="Calibri"/>
              </a:rPr>
              <a:t>ADT - Considered on par with a primitive </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722160" y="4406760"/>
            <a:ext cx="7772040" cy="1361880"/>
          </a:xfrm>
          <a:prstGeom prst="rect">
            <a:avLst/>
          </a:prstGeom>
        </p:spPr>
        <p:txBody>
          <a:bodyPr/>
          <a:p>
            <a:pPr algn="ctr"/>
            <a:r>
              <a:rPr b="1" lang="en-US" sz="4000">
                <a:solidFill>
                  <a:srgbClr val="000000"/>
                </a:solidFill>
                <a:latin typeface="Calibri"/>
              </a:rPr>
              <a:t>Polynomial ADT</a:t>
            </a:r>
            <a:endParaRPr/>
          </a:p>
        </p:txBody>
      </p:sp>
      <p:sp>
        <p:nvSpPr>
          <p:cNvPr id="147" name="TextShape 2"/>
          <p:cNvSpPr txBox="1"/>
          <p:nvPr/>
        </p:nvSpPr>
        <p:spPr>
          <a:xfrm>
            <a:off x="722160" y="2906640"/>
            <a:ext cx="7772040" cy="1499760"/>
          </a:xfrm>
          <a:prstGeom prst="rect">
            <a:avLst/>
          </a:prstGeom>
        </p:spPr>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533520" y="1724040"/>
            <a:ext cx="7467120" cy="3807360"/>
          </a:xfrm>
          <a:prstGeom prst="rect">
            <a:avLst/>
          </a:prstGeom>
        </p:spPr>
        <p:txBody>
          <a:bodyPr bIns="45000" lIns="90000" rIns="90000" tIns="45000"/>
          <a:p>
            <a:r>
              <a:rPr lang="en-IN" sz="3200">
                <a:solidFill>
                  <a:srgbClr val="000000"/>
                </a:solidFill>
                <a:latin typeface="Calibri"/>
              </a:rPr>
              <a:t> </a:t>
            </a:r>
            <a:r>
              <a:rPr lang="en-IN" sz="3200">
                <a:solidFill>
                  <a:srgbClr val="000000"/>
                </a:solidFill>
                <a:latin typeface="Calibri"/>
              </a:rPr>
              <a:t>An example of a single variable polynomial:</a:t>
            </a:r>
            <a:endParaRPr/>
          </a:p>
          <a:p>
            <a:endParaRPr/>
          </a:p>
          <a:p>
            <a:pPr algn="ctr"/>
            <a:r>
              <a:rPr lang="en-IN" sz="3200">
                <a:solidFill>
                  <a:srgbClr val="000066"/>
                </a:solidFill>
                <a:latin typeface="Calibri"/>
              </a:rPr>
              <a:t>4x</a:t>
            </a:r>
            <a:r>
              <a:rPr b="1" lang="en-IN" sz="3200">
                <a:solidFill>
                  <a:srgbClr val="000066"/>
                </a:solidFill>
                <a:latin typeface="Calibri"/>
              </a:rPr>
              <a:t>6</a:t>
            </a:r>
            <a:r>
              <a:rPr lang="en-IN" sz="3200">
                <a:solidFill>
                  <a:srgbClr val="000066"/>
                </a:solidFill>
                <a:latin typeface="Calibri"/>
              </a:rPr>
              <a:t> + 10x</a:t>
            </a:r>
            <a:r>
              <a:rPr b="1" lang="en-IN" sz="3200">
                <a:solidFill>
                  <a:srgbClr val="000066"/>
                </a:solidFill>
                <a:latin typeface="Calibri"/>
              </a:rPr>
              <a:t>4</a:t>
            </a:r>
            <a:r>
              <a:rPr lang="en-IN" sz="3200">
                <a:solidFill>
                  <a:srgbClr val="000066"/>
                </a:solidFill>
                <a:latin typeface="Calibri"/>
              </a:rPr>
              <a:t> - 5x + 3</a:t>
            </a:r>
            <a:endParaRPr/>
          </a:p>
          <a:p>
            <a:endParaRPr/>
          </a:p>
          <a:p>
            <a:r>
              <a:rPr lang="en-IN" sz="3200">
                <a:solidFill>
                  <a:srgbClr val="000000"/>
                </a:solidFill>
                <a:latin typeface="Calibri"/>
              </a:rPr>
              <a:t>Remark: the order of this polynomial is 6</a:t>
            </a:r>
            <a:endParaRPr/>
          </a:p>
          <a:p>
            <a:r>
              <a:rPr lang="en-IN" sz="2000">
                <a:solidFill>
                  <a:srgbClr val="000000"/>
                </a:solidFill>
                <a:latin typeface="Calibri"/>
              </a:rPr>
              <a:t>(look for highest exponent)</a:t>
            </a:r>
            <a:endParaRPr/>
          </a:p>
        </p:txBody>
      </p:sp>
      <p:sp>
        <p:nvSpPr>
          <p:cNvPr id="149" name="TextShape 2"/>
          <p:cNvSpPr txBox="1"/>
          <p:nvPr/>
        </p:nvSpPr>
        <p:spPr>
          <a:xfrm>
            <a:off x="457200" y="274680"/>
            <a:ext cx="8229240" cy="921600"/>
          </a:xfrm>
          <a:prstGeom prst="rect">
            <a:avLst/>
          </a:prstGeom>
        </p:spPr>
        <p:txBody>
          <a:bodyPr anchor="ctr"/>
          <a:p>
            <a:pPr algn="ctr"/>
            <a:r>
              <a:rPr lang="en-US" sz="4000">
                <a:solidFill>
                  <a:srgbClr val="002060"/>
                </a:solidFill>
                <a:latin typeface="Calibri"/>
              </a:rPr>
              <a:t>Polynomial ADT</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533520" y="1828800"/>
            <a:ext cx="8000640" cy="252756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Why call it an Abstract Data Type (ADT)?</a:t>
            </a:r>
            <a:endParaRPr/>
          </a:p>
          <a:p>
            <a:endParaRPr/>
          </a:p>
          <a:p>
            <a:r>
              <a:rPr lang="en-IN" sz="3200">
                <a:solidFill>
                  <a:srgbClr val="000066"/>
                </a:solidFill>
                <a:latin typeface="Calibri"/>
              </a:rPr>
              <a:t>A single variable polynomial can be generalized as:</a:t>
            </a:r>
            <a:endParaRPr/>
          </a:p>
        </p:txBody>
      </p:sp>
      <p:pic>
        <p:nvPicPr>
          <p:cNvPr descr="" id="151" name="Picture 6"/>
          <p:cNvPicPr/>
          <p:nvPr/>
        </p:nvPicPr>
        <p:blipFill>
          <a:blip r:embed="rId1"/>
          <a:stretch>
            <a:fillRect/>
          </a:stretch>
        </p:blipFill>
        <p:spPr>
          <a:xfrm>
            <a:off x="2819520" y="4267080"/>
            <a:ext cx="3266640" cy="1399680"/>
          </a:xfrm>
          <a:prstGeom prst="rect">
            <a:avLst/>
          </a:prstGeom>
        </p:spPr>
      </p:pic>
      <p:sp>
        <p:nvSpPr>
          <p:cNvPr id="152" name="CustomShape 2"/>
          <p:cNvSpPr/>
          <p:nvPr/>
        </p:nvSpPr>
        <p:spPr>
          <a:xfrm>
            <a:off x="2819520" y="4191120"/>
            <a:ext cx="3200040" cy="1599840"/>
          </a:xfrm>
          <a:prstGeom prst="rect">
            <a:avLst/>
          </a:prstGeom>
          <a:ln w="9360">
            <a:solidFill>
              <a:srgbClr val="000000"/>
            </a:solidFill>
            <a:miter/>
          </a:ln>
        </p:spPr>
      </p:sp>
      <p:sp>
        <p:nvSpPr>
          <p:cNvPr id="153" name="TextShape 3"/>
          <p:cNvSpPr txBox="1"/>
          <p:nvPr/>
        </p:nvSpPr>
        <p:spPr>
          <a:xfrm>
            <a:off x="457200" y="274680"/>
            <a:ext cx="8229240" cy="921600"/>
          </a:xfrm>
          <a:prstGeom prst="rect">
            <a:avLst/>
          </a:prstGeom>
        </p:spPr>
        <p:txBody>
          <a:bodyPr anchor="ctr"/>
          <a:p>
            <a:pPr algn="ctr"/>
            <a:r>
              <a:rPr lang="en-US" sz="4000">
                <a:solidFill>
                  <a:srgbClr val="002060"/>
                </a:solidFill>
                <a:latin typeface="Calibri"/>
              </a:rPr>
              <a:t>Polynomial ADT</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533520" y="1541520"/>
            <a:ext cx="7772040" cy="5452200"/>
          </a:xfrm>
          <a:prstGeom prst="rect">
            <a:avLst/>
          </a:prstGeom>
        </p:spPr>
        <p:txBody>
          <a:bodyPr bIns="45000" lIns="90000" rIns="90000" tIns="45000"/>
          <a:p>
            <a:r>
              <a:rPr lang="en-IN" sz="3200">
                <a:solidFill>
                  <a:srgbClr val="000000"/>
                </a:solidFill>
                <a:latin typeface="Calibri"/>
              </a:rPr>
              <a:t>…</a:t>
            </a:r>
            <a:r>
              <a:rPr lang="en-IN" sz="3200">
                <a:solidFill>
                  <a:srgbClr val="000000"/>
                </a:solidFill>
                <a:latin typeface="Calibri"/>
              </a:rPr>
              <a:t>This sum can be expanded to:</a:t>
            </a:r>
            <a:endParaRPr/>
          </a:p>
          <a:p>
            <a:endParaRPr/>
          </a:p>
          <a:p>
            <a:pPr algn="ctr"/>
            <a:r>
              <a:rPr lang="en-IN" sz="3200">
                <a:solidFill>
                  <a:srgbClr val="000066"/>
                </a:solidFill>
                <a:latin typeface="Calibri"/>
              </a:rPr>
              <a:t>a</a:t>
            </a:r>
            <a:r>
              <a:rPr b="1" lang="en-IN" sz="3200">
                <a:solidFill>
                  <a:srgbClr val="000066"/>
                </a:solidFill>
                <a:latin typeface="Calibri"/>
              </a:rPr>
              <a:t>n</a:t>
            </a:r>
            <a:r>
              <a:rPr lang="en-IN" sz="3200">
                <a:solidFill>
                  <a:srgbClr val="000066"/>
                </a:solidFill>
                <a:latin typeface="Calibri"/>
              </a:rPr>
              <a:t>x</a:t>
            </a:r>
            <a:r>
              <a:rPr b="1" lang="en-IN" sz="3200">
                <a:solidFill>
                  <a:srgbClr val="000066"/>
                </a:solidFill>
                <a:latin typeface="Calibri"/>
              </a:rPr>
              <a:t>n</a:t>
            </a:r>
            <a:r>
              <a:rPr lang="en-IN" sz="3200">
                <a:solidFill>
                  <a:srgbClr val="000066"/>
                </a:solidFill>
                <a:latin typeface="Calibri"/>
              </a:rPr>
              <a:t> + a</a:t>
            </a:r>
            <a:r>
              <a:rPr b="1" lang="en-IN" sz="3200">
                <a:solidFill>
                  <a:srgbClr val="000066"/>
                </a:solidFill>
                <a:latin typeface="Calibri"/>
              </a:rPr>
              <a:t>(n-1)</a:t>
            </a:r>
            <a:r>
              <a:rPr lang="en-IN" sz="3200">
                <a:solidFill>
                  <a:srgbClr val="000066"/>
                </a:solidFill>
                <a:latin typeface="Calibri"/>
              </a:rPr>
              <a:t>x</a:t>
            </a:r>
            <a:r>
              <a:rPr b="1" lang="en-IN" sz="3200">
                <a:solidFill>
                  <a:srgbClr val="000066"/>
                </a:solidFill>
                <a:latin typeface="Calibri"/>
              </a:rPr>
              <a:t>(n-1)</a:t>
            </a:r>
            <a:r>
              <a:rPr lang="en-IN" sz="3200">
                <a:solidFill>
                  <a:srgbClr val="000066"/>
                </a:solidFill>
                <a:latin typeface="Calibri"/>
              </a:rPr>
              <a:t> + … + a</a:t>
            </a:r>
            <a:r>
              <a:rPr b="1" lang="en-IN" sz="3200">
                <a:solidFill>
                  <a:srgbClr val="000066"/>
                </a:solidFill>
                <a:latin typeface="Calibri"/>
              </a:rPr>
              <a:t>1</a:t>
            </a:r>
            <a:r>
              <a:rPr lang="en-IN" sz="3200">
                <a:solidFill>
                  <a:srgbClr val="000066"/>
                </a:solidFill>
                <a:latin typeface="Calibri"/>
              </a:rPr>
              <a:t>x</a:t>
            </a:r>
            <a:r>
              <a:rPr b="1" lang="en-IN" sz="3200">
                <a:solidFill>
                  <a:srgbClr val="000066"/>
                </a:solidFill>
                <a:latin typeface="Calibri"/>
              </a:rPr>
              <a:t>1</a:t>
            </a:r>
            <a:r>
              <a:rPr lang="en-IN" sz="3200">
                <a:solidFill>
                  <a:srgbClr val="000066"/>
                </a:solidFill>
                <a:latin typeface="Calibri"/>
              </a:rPr>
              <a:t> + a</a:t>
            </a:r>
            <a:r>
              <a:rPr b="1" lang="en-IN" sz="3200">
                <a:solidFill>
                  <a:srgbClr val="000066"/>
                </a:solidFill>
                <a:latin typeface="Calibri"/>
              </a:rPr>
              <a:t>0</a:t>
            </a:r>
            <a:endParaRPr/>
          </a:p>
          <a:p>
            <a:endParaRPr/>
          </a:p>
          <a:p>
            <a:r>
              <a:rPr lang="en-IN" sz="3200">
                <a:solidFill>
                  <a:srgbClr val="000000"/>
                </a:solidFill>
                <a:latin typeface="Calibri"/>
              </a:rPr>
              <a:t>Notice the two visible data sets namely: (C and E), where</a:t>
            </a:r>
            <a:endParaRPr/>
          </a:p>
          <a:p>
            <a:endParaRPr/>
          </a:p>
          <a:p>
            <a:pPr>
              <a:buSzPct val="45000"/>
              <a:buFont typeface="StarSymbol"/>
              <a:buChar char=""/>
            </a:pPr>
            <a:r>
              <a:rPr lang="en-IN" sz="3200">
                <a:solidFill>
                  <a:srgbClr val="000000"/>
                </a:solidFill>
                <a:latin typeface="Calibri"/>
              </a:rPr>
              <a:t> </a:t>
            </a:r>
            <a:r>
              <a:rPr lang="en-IN" sz="3200">
                <a:solidFill>
                  <a:srgbClr val="000000"/>
                </a:solidFill>
                <a:latin typeface="Calibri"/>
              </a:rPr>
              <a:t>C is the coefficient object [Real #].</a:t>
            </a:r>
            <a:endParaRPr/>
          </a:p>
          <a:p>
            <a:pPr>
              <a:buSzPct val="45000"/>
              <a:buFont typeface="StarSymbol"/>
              <a:buChar char=""/>
            </a:pPr>
            <a:r>
              <a:rPr lang="en-IN" sz="3200">
                <a:solidFill>
                  <a:srgbClr val="000000"/>
                </a:solidFill>
                <a:latin typeface="Calibri"/>
              </a:rPr>
              <a:t> </a:t>
            </a:r>
            <a:r>
              <a:rPr lang="en-IN" sz="3200">
                <a:solidFill>
                  <a:srgbClr val="000000"/>
                </a:solidFill>
                <a:latin typeface="Calibri"/>
              </a:rPr>
              <a:t>and E is the exponent object [Integer #].</a:t>
            </a:r>
            <a:endParaRPr/>
          </a:p>
        </p:txBody>
      </p:sp>
      <p:sp>
        <p:nvSpPr>
          <p:cNvPr id="155" name="CustomShape 2"/>
          <p:cNvSpPr/>
          <p:nvPr/>
        </p:nvSpPr>
        <p:spPr>
          <a:xfrm>
            <a:off x="1295280" y="2514600"/>
            <a:ext cx="6248160" cy="685440"/>
          </a:xfrm>
          <a:prstGeom prst="rect">
            <a:avLst/>
          </a:prstGeom>
          <a:ln w="9360">
            <a:solidFill>
              <a:srgbClr val="000000"/>
            </a:solidFill>
            <a:miter/>
          </a:ln>
        </p:spPr>
      </p:sp>
      <p:sp>
        <p:nvSpPr>
          <p:cNvPr id="156" name="TextShape 3"/>
          <p:cNvSpPr txBox="1"/>
          <p:nvPr/>
        </p:nvSpPr>
        <p:spPr>
          <a:xfrm>
            <a:off x="457200" y="274680"/>
            <a:ext cx="8229240" cy="849600"/>
          </a:xfrm>
          <a:prstGeom prst="rect">
            <a:avLst/>
          </a:prstGeom>
        </p:spPr>
        <p:txBody>
          <a:bodyPr anchor="ctr"/>
          <a:p>
            <a:r>
              <a:rPr b="1" lang="en-US" sz="4000">
                <a:solidFill>
                  <a:srgbClr val="000066"/>
                </a:solidFill>
                <a:latin typeface="Calibri"/>
              </a:rPr>
              <a:t>Polynomial</a:t>
            </a:r>
            <a:r>
              <a:rPr b="1" lang="en-US" sz="4000">
                <a:solidFill>
                  <a:srgbClr val="000000"/>
                </a:solidFill>
                <a:latin typeface="Calibri"/>
              </a:rPr>
              <a:t> </a:t>
            </a:r>
            <a:r>
              <a:rPr b="1" lang="en-US" sz="4000">
                <a:solidFill>
                  <a:srgbClr val="000066"/>
                </a:solidFill>
                <a:latin typeface="Calibri"/>
              </a:rPr>
              <a:t>ADT </a:t>
            </a:r>
            <a:r>
              <a:rPr b="1" lang="en-US" sz="1600">
                <a:solidFill>
                  <a:srgbClr val="000066"/>
                </a:solidFill>
                <a:latin typeface="Calibri"/>
              </a:rPr>
              <a:t>(continued)</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158" name="CustomShape 2"/>
          <p:cNvSpPr/>
          <p:nvPr/>
        </p:nvSpPr>
        <p:spPr>
          <a:xfrm>
            <a:off x="533520" y="1523880"/>
            <a:ext cx="8000640" cy="3502440"/>
          </a:xfrm>
          <a:prstGeom prst="rect">
            <a:avLst/>
          </a:prstGeom>
        </p:spPr>
        <p:txBody>
          <a:bodyPr bIns="45000" lIns="90000" rIns="90000" tIns="45000"/>
          <a:p>
            <a:r>
              <a:rPr lang="en-IN" sz="3200">
                <a:solidFill>
                  <a:srgbClr val="000000"/>
                </a:solidFill>
                <a:latin typeface="Calibri"/>
              </a:rPr>
              <a:t>By definition of data types: </a:t>
            </a:r>
            <a:endParaRPr/>
          </a:p>
          <a:p>
            <a:endParaRPr/>
          </a:p>
          <a:p>
            <a:r>
              <a:rPr lang="en-IN" sz="3200">
                <a:solidFill>
                  <a:srgbClr val="000066"/>
                </a:solidFill>
                <a:latin typeface="Calibri"/>
              </a:rPr>
              <a:t>A set of values and a set of allowable operations on those values.</a:t>
            </a:r>
            <a:endParaRPr/>
          </a:p>
          <a:p>
            <a:endParaRPr/>
          </a:p>
          <a:p>
            <a:r>
              <a:rPr lang="en-IN" sz="3200">
                <a:solidFill>
                  <a:srgbClr val="000000"/>
                </a:solidFill>
                <a:latin typeface="Calibri"/>
              </a:rPr>
              <a:t>We can now operate on this polynomial the way we like…</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533520" y="1541520"/>
            <a:ext cx="8000640" cy="447732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What kinds of operations?</a:t>
            </a:r>
            <a:endParaRPr/>
          </a:p>
          <a:p>
            <a:endParaRPr/>
          </a:p>
          <a:p>
            <a:r>
              <a:rPr lang="en-IN" sz="3200">
                <a:solidFill>
                  <a:srgbClr val="000000"/>
                </a:solidFill>
                <a:latin typeface="Calibri"/>
              </a:rPr>
              <a:t>Here are the most common operations on a polynomial:</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Add &amp; Subtract</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Multiply</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Differentiate</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Integrate</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etc…</a:t>
            </a:r>
            <a:endParaRPr/>
          </a:p>
        </p:txBody>
      </p:sp>
      <p:sp>
        <p:nvSpPr>
          <p:cNvPr id="160" name="CustomShape 2"/>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162" name="CustomShape 2"/>
          <p:cNvSpPr/>
          <p:nvPr/>
        </p:nvSpPr>
        <p:spPr>
          <a:xfrm>
            <a:off x="533520" y="1523880"/>
            <a:ext cx="8229240" cy="545220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Why implement this?</a:t>
            </a:r>
            <a:endParaRPr/>
          </a:p>
          <a:p>
            <a:endParaRPr/>
          </a:p>
          <a:p>
            <a:r>
              <a:rPr lang="en-IN" sz="3200">
                <a:solidFill>
                  <a:srgbClr val="000000"/>
                </a:solidFill>
                <a:latin typeface="Calibri"/>
              </a:rPr>
              <a:t>Calculating polynomial operations by hand can be very cumbersome. Take </a:t>
            </a:r>
            <a:r>
              <a:rPr lang="en-IN" sz="3200">
                <a:solidFill>
                  <a:srgbClr val="000066"/>
                </a:solidFill>
                <a:latin typeface="Calibri"/>
              </a:rPr>
              <a:t>differentiation</a:t>
            </a:r>
            <a:r>
              <a:rPr lang="en-IN" sz="3200">
                <a:solidFill>
                  <a:srgbClr val="000000"/>
                </a:solidFill>
                <a:latin typeface="Calibri"/>
              </a:rPr>
              <a:t> as an example:</a:t>
            </a:r>
            <a:endParaRPr/>
          </a:p>
          <a:p>
            <a:endParaRPr/>
          </a:p>
          <a:p>
            <a:r>
              <a:rPr lang="en-IN" sz="3200">
                <a:solidFill>
                  <a:srgbClr val="000066"/>
                </a:solidFill>
                <a:latin typeface="Calibri"/>
              </a:rPr>
              <a:t>d(23x</a:t>
            </a:r>
            <a:r>
              <a:rPr b="1" lang="en-IN" sz="3200">
                <a:solidFill>
                  <a:srgbClr val="000066"/>
                </a:solidFill>
                <a:latin typeface="Calibri"/>
              </a:rPr>
              <a:t>9</a:t>
            </a:r>
            <a:r>
              <a:rPr lang="en-IN" sz="3200">
                <a:solidFill>
                  <a:srgbClr val="000066"/>
                </a:solidFill>
                <a:latin typeface="Calibri"/>
              </a:rPr>
              <a:t> + 18x</a:t>
            </a:r>
            <a:r>
              <a:rPr b="1" lang="en-IN" sz="3200">
                <a:solidFill>
                  <a:srgbClr val="000066"/>
                </a:solidFill>
                <a:latin typeface="Calibri"/>
              </a:rPr>
              <a:t>7</a:t>
            </a:r>
            <a:r>
              <a:rPr lang="en-IN" sz="3200">
                <a:solidFill>
                  <a:srgbClr val="000066"/>
                </a:solidFill>
                <a:latin typeface="Calibri"/>
              </a:rPr>
              <a:t> + 41x</a:t>
            </a:r>
            <a:r>
              <a:rPr b="1" lang="en-IN" sz="3200">
                <a:solidFill>
                  <a:srgbClr val="000066"/>
                </a:solidFill>
                <a:latin typeface="Calibri"/>
              </a:rPr>
              <a:t>6</a:t>
            </a:r>
            <a:r>
              <a:rPr lang="en-IN" sz="3200">
                <a:solidFill>
                  <a:srgbClr val="000066"/>
                </a:solidFill>
                <a:latin typeface="Calibri"/>
              </a:rPr>
              <a:t> + 163x</a:t>
            </a:r>
            <a:r>
              <a:rPr b="1" lang="en-IN" sz="3200">
                <a:solidFill>
                  <a:srgbClr val="000066"/>
                </a:solidFill>
                <a:latin typeface="Calibri"/>
              </a:rPr>
              <a:t>4</a:t>
            </a:r>
            <a:r>
              <a:rPr lang="en-IN" sz="3200">
                <a:solidFill>
                  <a:srgbClr val="000066"/>
                </a:solidFill>
                <a:latin typeface="Calibri"/>
              </a:rPr>
              <a:t> + 5x + 3)/dx</a:t>
            </a:r>
            <a:endParaRPr/>
          </a:p>
          <a:p>
            <a:endParaRPr/>
          </a:p>
          <a:p>
            <a:r>
              <a:rPr lang="en-IN" sz="3200">
                <a:solidFill>
                  <a:srgbClr val="000066"/>
                </a:solidFill>
                <a:latin typeface="Calibri"/>
              </a:rPr>
              <a:t>= (23*9)x</a:t>
            </a:r>
            <a:r>
              <a:rPr b="1" lang="en-IN" sz="3200">
                <a:solidFill>
                  <a:srgbClr val="000066"/>
                </a:solidFill>
                <a:latin typeface="Calibri"/>
              </a:rPr>
              <a:t>(9-1) </a:t>
            </a:r>
            <a:r>
              <a:rPr lang="en-IN" sz="3200">
                <a:solidFill>
                  <a:srgbClr val="000066"/>
                </a:solidFill>
                <a:latin typeface="Calibri"/>
              </a:rPr>
              <a:t>+ (18*7)x</a:t>
            </a:r>
            <a:r>
              <a:rPr b="1" lang="en-IN" sz="3200">
                <a:solidFill>
                  <a:srgbClr val="000066"/>
                </a:solidFill>
                <a:latin typeface="Calibri"/>
              </a:rPr>
              <a:t>(7-1)</a:t>
            </a:r>
            <a:r>
              <a:rPr lang="en-IN" sz="3200">
                <a:solidFill>
                  <a:srgbClr val="000066"/>
                </a:solidFill>
                <a:latin typeface="Calibri"/>
              </a:rPr>
              <a:t> + (41*6)x</a:t>
            </a:r>
            <a:r>
              <a:rPr b="1" lang="en-IN" sz="3200">
                <a:solidFill>
                  <a:srgbClr val="000066"/>
                </a:solidFill>
                <a:latin typeface="Calibri"/>
              </a:rPr>
              <a:t>(6-1) </a:t>
            </a:r>
            <a:r>
              <a:rPr lang="en-IN" sz="3200">
                <a:solidFill>
                  <a:srgbClr val="000066"/>
                </a:solidFill>
                <a:latin typeface="Calibri"/>
              </a:rPr>
              <a:t>+ …</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4492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164" name="CustomShape 2"/>
          <p:cNvSpPr/>
          <p:nvPr/>
        </p:nvSpPr>
        <p:spPr>
          <a:xfrm>
            <a:off x="533520" y="1523880"/>
            <a:ext cx="8229240" cy="3989880"/>
          </a:xfrm>
          <a:prstGeom prst="rect">
            <a:avLst/>
          </a:prstGeom>
        </p:spPr>
        <p:txBody>
          <a:bodyPr bIns="45000" lIns="90000" rIns="90000" tIns="45000"/>
          <a:p>
            <a:pPr>
              <a:buSzPct val="45000"/>
              <a:buFont typeface="Arial"/>
              <a:buChar char="•"/>
            </a:pPr>
            <a:r>
              <a:rPr lang="en-IN" sz="3200">
                <a:solidFill>
                  <a:srgbClr val="000000"/>
                </a:solidFill>
                <a:latin typeface="Calibri"/>
              </a:rPr>
              <a:t>different ways of implementing polynomial ADT</a:t>
            </a:r>
            <a:endParaRPr/>
          </a:p>
          <a:p>
            <a:pPr lvl="1">
              <a:buSzPct val="45000"/>
              <a:buFont typeface="Arial"/>
              <a:buChar char="•"/>
            </a:pPr>
            <a:r>
              <a:rPr lang="en-IN" sz="3200">
                <a:solidFill>
                  <a:srgbClr val="000066"/>
                </a:solidFill>
                <a:latin typeface="Calibri"/>
              </a:rPr>
              <a:t>Array </a:t>
            </a:r>
            <a:endParaRPr/>
          </a:p>
          <a:p>
            <a:pPr lvl="1">
              <a:buSzPct val="45000"/>
              <a:buFont typeface="Arial"/>
              <a:buChar char="•"/>
            </a:pPr>
            <a:r>
              <a:rPr lang="en-IN" sz="3200">
                <a:solidFill>
                  <a:srgbClr val="000066"/>
                </a:solidFill>
                <a:latin typeface="Calibri"/>
              </a:rPr>
              <a:t>(not recommended)</a:t>
            </a:r>
            <a:endParaRPr/>
          </a:p>
          <a:p>
            <a:pPr lvl="1">
              <a:buSzPct val="45000"/>
              <a:buFont typeface="Arial"/>
              <a:buChar char="•"/>
            </a:pPr>
            <a:r>
              <a:rPr lang="en-IN" sz="3200">
                <a:solidFill>
                  <a:srgbClr val="000066"/>
                </a:solidFill>
                <a:latin typeface="Calibri"/>
              </a:rPr>
              <a:t>Double Array </a:t>
            </a:r>
            <a:endParaRPr/>
          </a:p>
          <a:p>
            <a:pPr lvl="1">
              <a:buSzPct val="45000"/>
              <a:buFont typeface="Arial"/>
              <a:buChar char="•"/>
            </a:pPr>
            <a:r>
              <a:rPr lang="en-IN" sz="3200">
                <a:solidFill>
                  <a:srgbClr val="000066"/>
                </a:solidFill>
                <a:latin typeface="Calibri"/>
              </a:rPr>
              <a:t>(inefficient)</a:t>
            </a:r>
            <a:endParaRPr/>
          </a:p>
          <a:p>
            <a:pPr lvl="1">
              <a:buSzPct val="45000"/>
              <a:buFont typeface="Arial"/>
              <a:buChar char="•"/>
            </a:pPr>
            <a:r>
              <a:rPr lang="en-IN" sz="3200">
                <a:solidFill>
                  <a:srgbClr val="000066"/>
                </a:solidFill>
                <a:latin typeface="Calibri"/>
              </a:rPr>
              <a:t>Linked List </a:t>
            </a:r>
            <a:endParaRPr/>
          </a:p>
          <a:p>
            <a:pPr lvl="1">
              <a:buSzPct val="45000"/>
              <a:buFont typeface="Arial"/>
              <a:buChar char="•"/>
            </a:pPr>
            <a:r>
              <a:rPr lang="en-IN" sz="3200">
                <a:solidFill>
                  <a:srgbClr val="000066"/>
                </a:solidFill>
                <a:latin typeface="Calibri"/>
              </a:rPr>
              <a:t>(preferred and recommended)</a:t>
            </a:r>
            <a:endParaRPr/>
          </a:p>
        </p:txBody>
      </p:sp>
    </p:spTree>
  </p:cSld>
  <p:timing>
    <p:tnLst>
      <p:par>
        <p:cTn dur="indefinite" id="33" nodeType="tmRoot" restart="never">
          <p:childTnLst>
            <p:seq>
              <p:cTn dur="indefinite" id="34" nodeType="mainSeq">
                <p:childTnLst>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164"/>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64">
                                            <p:txEl>
                                              <p:pRg end="46" st="0"/>
                                            </p:txEl>
                                          </p:spTgt>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64">
                                            <p:txEl>
                                              <p:pRg end="53" st="46"/>
                                            </p:txEl>
                                          </p:spTgt>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64">
                                            <p:txEl>
                                              <p:pRg end="71" st="53"/>
                                            </p:txEl>
                                          </p:spTgt>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
                                  <p:stCondLst>
                                    <p:cond delay="0"/>
                                  </p:stCondLst>
                                  <p:childTnLst>
                                    <p:set>
                                      <p:cBhvr>
                                        <p:cTn dur="1" fill="hold" id="54">
                                          <p:stCondLst>
                                            <p:cond delay="0"/>
                                          </p:stCondLst>
                                        </p:cTn>
                                        <p:tgtEl>
                                          <p:spTgt spid="164">
                                            <p:txEl>
                                              <p:pRg end="85" st="71"/>
                                            </p:txEl>
                                          </p:spTgt>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stCondLst>
                                    <p:cond delay="0"/>
                                  </p:stCondLst>
                                  <p:childTnLst>
                                    <p:set>
                                      <p:cBhvr>
                                        <p:cTn dur="1" fill="hold" id="58">
                                          <p:stCondLst>
                                            <p:cond delay="0"/>
                                          </p:stCondLst>
                                        </p:cTn>
                                        <p:tgtEl>
                                          <p:spTgt spid="164">
                                            <p:txEl>
                                              <p:pRg end="99" st="85"/>
                                            </p:txEl>
                                          </p:spTgt>
                                        </p:tgtEl>
                                        <p:attrNameLst>
                                          <p:attrName>style.visibility</p:attrName>
                                        </p:attrNameLst>
                                      </p:cBhvr>
                                      <p:to>
                                        <p:strVal val="visible"/>
                                      </p:to>
                                    </p:se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1">
                                  <p:stCondLst>
                                    <p:cond delay="0"/>
                                  </p:stCondLst>
                                  <p:childTnLst>
                                    <p:set>
                                      <p:cBhvr>
                                        <p:cTn dur="1" fill="hold" id="62">
                                          <p:stCondLst>
                                            <p:cond delay="0"/>
                                          </p:stCondLst>
                                        </p:cTn>
                                        <p:tgtEl>
                                          <p:spTgt spid="164">
                                            <p:txEl>
                                              <p:pRg end="112" st="99"/>
                                            </p:txEl>
                                          </p:spTgt>
                                        </p:tgtEl>
                                        <p:attrNameLst>
                                          <p:attrName>style.visibility</p:attrName>
                                        </p:attrNameLst>
                                      </p:cBhvr>
                                      <p:to>
                                        <p:strVal val="visible"/>
                                      </p:to>
                                    </p:se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1">
                                  <p:stCondLst>
                                    <p:cond delay="0"/>
                                  </p:stCondLst>
                                  <p:childTnLst>
                                    <p:set>
                                      <p:cBhvr>
                                        <p:cTn dur="1" fill="hold" id="66">
                                          <p:stCondLst>
                                            <p:cond delay="0"/>
                                          </p:stCondLst>
                                        </p:cTn>
                                        <p:tgtEl>
                                          <p:spTgt spid="164">
                                            <p:txEl>
                                              <p:pRg end="140" st="1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4492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166" name="CustomShape 2"/>
          <p:cNvSpPr/>
          <p:nvPr/>
        </p:nvSpPr>
        <p:spPr>
          <a:xfrm>
            <a:off x="533520" y="1341360"/>
            <a:ext cx="8381520" cy="1552680"/>
          </a:xfrm>
          <a:prstGeom prst="rect">
            <a:avLst/>
          </a:prstGeom>
        </p:spPr>
        <p:txBody>
          <a:bodyPr bIns="45000" lIns="90000" rIns="90000" tIns="45000"/>
          <a:p>
            <a:pPr>
              <a:buSzPct val="45000"/>
              <a:buFont typeface="StarSymbol"/>
              <a:buChar char=""/>
            </a:pPr>
            <a:r>
              <a:rPr lang="en-IN" sz="3200">
                <a:solidFill>
                  <a:srgbClr val="000000"/>
                </a:solidFill>
                <a:latin typeface="Calibri"/>
              </a:rPr>
              <a:t>Array Implementation:</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p1(x) = 8x</a:t>
            </a:r>
            <a:r>
              <a:rPr b="1" lang="en-IN" sz="3200">
                <a:solidFill>
                  <a:srgbClr val="000066"/>
                </a:solidFill>
                <a:latin typeface="Calibri"/>
              </a:rPr>
              <a:t>3</a:t>
            </a:r>
            <a:r>
              <a:rPr lang="en-IN" sz="3200">
                <a:solidFill>
                  <a:srgbClr val="000066"/>
                </a:solidFill>
                <a:latin typeface="Calibri"/>
              </a:rPr>
              <a:t> + 3x</a:t>
            </a:r>
            <a:r>
              <a:rPr b="1" lang="en-IN" sz="3200">
                <a:solidFill>
                  <a:srgbClr val="000066"/>
                </a:solidFill>
                <a:latin typeface="Calibri"/>
              </a:rPr>
              <a:t>2</a:t>
            </a:r>
            <a:r>
              <a:rPr lang="en-IN" sz="3200">
                <a:solidFill>
                  <a:srgbClr val="000066"/>
                </a:solidFill>
                <a:latin typeface="Calibri"/>
              </a:rPr>
              <a:t> + 2x + 6</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p2(x) = 23x</a:t>
            </a:r>
            <a:r>
              <a:rPr b="1" lang="en-IN" sz="3200">
                <a:solidFill>
                  <a:srgbClr val="000066"/>
                </a:solidFill>
                <a:latin typeface="Calibri"/>
              </a:rPr>
              <a:t>4</a:t>
            </a:r>
            <a:r>
              <a:rPr lang="en-IN" sz="3200">
                <a:solidFill>
                  <a:srgbClr val="000066"/>
                </a:solidFill>
                <a:latin typeface="Calibri"/>
              </a:rPr>
              <a:t> + 18x - 3</a:t>
            </a:r>
            <a:endParaRPr/>
          </a:p>
        </p:txBody>
      </p:sp>
      <p:sp>
        <p:nvSpPr>
          <p:cNvPr id="167" name="CustomShape 3"/>
          <p:cNvSpPr/>
          <p:nvPr/>
        </p:nvSpPr>
        <p:spPr>
          <a:xfrm>
            <a:off x="891360" y="4327560"/>
            <a:ext cx="325440" cy="364680"/>
          </a:xfrm>
          <a:prstGeom prst="rect">
            <a:avLst/>
          </a:prstGeom>
        </p:spPr>
        <p:txBody>
          <a:bodyPr bIns="45000" lIns="90000" rIns="90000" tIns="45000" wrap="none"/>
          <a:p>
            <a:r>
              <a:rPr lang="en-IN">
                <a:solidFill>
                  <a:srgbClr val="000000"/>
                </a:solidFill>
                <a:latin typeface="Calibri"/>
              </a:rPr>
              <a:t>0</a:t>
            </a:r>
            <a:endParaRPr/>
          </a:p>
        </p:txBody>
      </p:sp>
      <p:sp>
        <p:nvSpPr>
          <p:cNvPr id="168" name="CustomShape 4"/>
          <p:cNvSpPr/>
          <p:nvPr/>
        </p:nvSpPr>
        <p:spPr>
          <a:xfrm>
            <a:off x="2500920" y="4341960"/>
            <a:ext cx="325440" cy="364680"/>
          </a:xfrm>
          <a:prstGeom prst="rect">
            <a:avLst/>
          </a:prstGeom>
        </p:spPr>
        <p:txBody>
          <a:bodyPr bIns="45000" lIns="90000" rIns="90000" tIns="45000" wrap="none"/>
          <a:p>
            <a:r>
              <a:rPr lang="en-IN">
                <a:solidFill>
                  <a:srgbClr val="000000"/>
                </a:solidFill>
                <a:latin typeface="Calibri"/>
              </a:rPr>
              <a:t>2</a:t>
            </a:r>
            <a:endParaRPr/>
          </a:p>
        </p:txBody>
      </p:sp>
      <p:sp>
        <p:nvSpPr>
          <p:cNvPr id="169" name="Line 5"/>
          <p:cNvSpPr/>
          <p:nvPr/>
        </p:nvSpPr>
        <p:spPr>
          <a:xfrm flipH="1" flipV="1">
            <a:off x="1143000" y="4572000"/>
            <a:ext cx="3047760" cy="914400"/>
          </a:xfrm>
          <a:prstGeom prst="line">
            <a:avLst/>
          </a:prstGeom>
          <a:ln w="28440">
            <a:solidFill>
              <a:srgbClr val="cc3300"/>
            </a:solidFill>
            <a:round/>
            <a:tailEnd len="med" type="triangle" w="med"/>
          </a:ln>
        </p:spPr>
      </p:sp>
      <p:sp>
        <p:nvSpPr>
          <p:cNvPr id="170" name="Line 6"/>
          <p:cNvSpPr/>
          <p:nvPr/>
        </p:nvSpPr>
        <p:spPr>
          <a:xfrm flipH="1" flipV="1">
            <a:off x="2742840" y="4572000"/>
            <a:ext cx="1524240" cy="838080"/>
          </a:xfrm>
          <a:prstGeom prst="line">
            <a:avLst/>
          </a:prstGeom>
          <a:ln w="28440">
            <a:solidFill>
              <a:srgbClr val="cc3300"/>
            </a:solidFill>
            <a:round/>
            <a:tailEnd len="med" type="triangle" w="med"/>
          </a:ln>
        </p:spPr>
      </p:sp>
      <p:sp>
        <p:nvSpPr>
          <p:cNvPr id="171" name="CustomShape 7"/>
          <p:cNvSpPr/>
          <p:nvPr/>
        </p:nvSpPr>
        <p:spPr>
          <a:xfrm>
            <a:off x="3581280" y="5562720"/>
            <a:ext cx="1523520" cy="1461960"/>
          </a:xfrm>
          <a:prstGeom prst="rect">
            <a:avLst/>
          </a:prstGeom>
        </p:spPr>
        <p:txBody>
          <a:bodyPr bIns="45000" lIns="90000" rIns="90000" tIns="45000"/>
          <a:p>
            <a:pPr algn="ctr"/>
            <a:r>
              <a:rPr b="1" lang="en-IN">
                <a:solidFill>
                  <a:srgbClr val="000000"/>
                </a:solidFill>
                <a:latin typeface="Calibri"/>
              </a:rPr>
              <a:t>Index represents exponents</a:t>
            </a:r>
            <a:endParaRPr/>
          </a:p>
        </p:txBody>
      </p:sp>
      <p:sp>
        <p:nvSpPr>
          <p:cNvPr id="172" name="CustomShape 8"/>
          <p:cNvSpPr/>
          <p:nvPr/>
        </p:nvSpPr>
        <p:spPr>
          <a:xfrm>
            <a:off x="5088600" y="4327560"/>
            <a:ext cx="325440" cy="364680"/>
          </a:xfrm>
          <a:prstGeom prst="rect">
            <a:avLst/>
          </a:prstGeom>
        </p:spPr>
        <p:txBody>
          <a:bodyPr bIns="45000" lIns="90000" rIns="90000" tIns="45000" wrap="none"/>
          <a:p>
            <a:r>
              <a:rPr lang="en-IN">
                <a:solidFill>
                  <a:srgbClr val="000000"/>
                </a:solidFill>
                <a:latin typeface="Calibri"/>
              </a:rPr>
              <a:t>0</a:t>
            </a:r>
            <a:endParaRPr/>
          </a:p>
        </p:txBody>
      </p:sp>
      <p:sp>
        <p:nvSpPr>
          <p:cNvPr id="173" name="CustomShape 9"/>
          <p:cNvSpPr/>
          <p:nvPr/>
        </p:nvSpPr>
        <p:spPr>
          <a:xfrm>
            <a:off x="8146080" y="4341960"/>
            <a:ext cx="325440" cy="364680"/>
          </a:xfrm>
          <a:prstGeom prst="rect">
            <a:avLst/>
          </a:prstGeom>
        </p:spPr>
        <p:txBody>
          <a:bodyPr bIns="45000" lIns="90000" rIns="90000" tIns="45000" wrap="none"/>
          <a:p>
            <a:r>
              <a:rPr lang="en-IN">
                <a:solidFill>
                  <a:srgbClr val="000000"/>
                </a:solidFill>
                <a:latin typeface="Calibri"/>
              </a:rPr>
              <a:t>4</a:t>
            </a:r>
            <a:endParaRPr/>
          </a:p>
        </p:txBody>
      </p:sp>
      <p:sp>
        <p:nvSpPr>
          <p:cNvPr id="174" name="CustomShape 10"/>
          <p:cNvSpPr/>
          <p:nvPr/>
        </p:nvSpPr>
        <p:spPr>
          <a:xfrm>
            <a:off x="6622200" y="4341960"/>
            <a:ext cx="325440" cy="364680"/>
          </a:xfrm>
          <a:prstGeom prst="rect">
            <a:avLst/>
          </a:prstGeom>
        </p:spPr>
        <p:txBody>
          <a:bodyPr bIns="45000" lIns="90000" rIns="90000" tIns="45000" wrap="none"/>
          <a:p>
            <a:r>
              <a:rPr lang="en-IN">
                <a:solidFill>
                  <a:srgbClr val="000000"/>
                </a:solidFill>
                <a:latin typeface="Calibri"/>
              </a:rPr>
              <a:t>2</a:t>
            </a:r>
            <a:endParaRPr/>
          </a:p>
        </p:txBody>
      </p:sp>
      <p:sp>
        <p:nvSpPr>
          <p:cNvPr id="175" name="Line 11"/>
          <p:cNvSpPr/>
          <p:nvPr/>
        </p:nvSpPr>
        <p:spPr>
          <a:xfrm flipV="1">
            <a:off x="4419360" y="4572000"/>
            <a:ext cx="762120" cy="838080"/>
          </a:xfrm>
          <a:prstGeom prst="line">
            <a:avLst/>
          </a:prstGeom>
          <a:ln w="28440">
            <a:solidFill>
              <a:srgbClr val="cc3300"/>
            </a:solidFill>
            <a:round/>
            <a:tailEnd len="med" type="triangle" w="med"/>
          </a:ln>
        </p:spPr>
      </p:sp>
      <p:sp>
        <p:nvSpPr>
          <p:cNvPr id="176" name="Line 12"/>
          <p:cNvSpPr/>
          <p:nvPr/>
        </p:nvSpPr>
        <p:spPr>
          <a:xfrm flipV="1">
            <a:off x="4495680" y="4572000"/>
            <a:ext cx="2209680" cy="914400"/>
          </a:xfrm>
          <a:prstGeom prst="line">
            <a:avLst/>
          </a:prstGeom>
          <a:ln w="28440">
            <a:solidFill>
              <a:srgbClr val="cc3300"/>
            </a:solidFill>
            <a:round/>
            <a:tailEnd len="med" type="triangle" w="med"/>
          </a:ln>
        </p:spPr>
      </p:sp>
      <p:sp>
        <p:nvSpPr>
          <p:cNvPr id="177" name="Line 13"/>
          <p:cNvSpPr/>
          <p:nvPr/>
        </p:nvSpPr>
        <p:spPr>
          <a:xfrm flipV="1">
            <a:off x="4647960" y="4572000"/>
            <a:ext cx="3581640" cy="990360"/>
          </a:xfrm>
          <a:prstGeom prst="line">
            <a:avLst/>
          </a:prstGeom>
          <a:ln w="28440">
            <a:solidFill>
              <a:srgbClr val="cc3300"/>
            </a:solidFill>
            <a:round/>
            <a:tailEnd len="med" type="triangle" w="med"/>
          </a:ln>
        </p:spPr>
      </p:sp>
      <p:sp>
        <p:nvSpPr>
          <p:cNvPr id="178" name="CustomShape 14"/>
          <p:cNvSpPr/>
          <p:nvPr/>
        </p:nvSpPr>
        <p:spPr>
          <a:xfrm>
            <a:off x="1470960" y="3048120"/>
            <a:ext cx="985320" cy="456120"/>
          </a:xfrm>
          <a:prstGeom prst="rect">
            <a:avLst/>
          </a:prstGeom>
        </p:spPr>
        <p:txBody>
          <a:bodyPr bIns="45000" lIns="90000" rIns="90000" tIns="45000" wrap="none"/>
          <a:p>
            <a:r>
              <a:rPr lang="en-IN" sz="2400">
                <a:solidFill>
                  <a:srgbClr val="000000"/>
                </a:solidFill>
                <a:latin typeface="Calibri"/>
              </a:rPr>
              <a:t>p1(x)</a:t>
            </a:r>
            <a:endParaRPr/>
          </a:p>
        </p:txBody>
      </p:sp>
      <p:sp>
        <p:nvSpPr>
          <p:cNvPr id="179" name="CustomShape 15"/>
          <p:cNvSpPr/>
          <p:nvPr/>
        </p:nvSpPr>
        <p:spPr>
          <a:xfrm>
            <a:off x="6424200" y="3048120"/>
            <a:ext cx="985320" cy="456120"/>
          </a:xfrm>
          <a:prstGeom prst="rect">
            <a:avLst/>
          </a:prstGeom>
        </p:spPr>
        <p:txBody>
          <a:bodyPr bIns="45000" lIns="90000" rIns="90000" tIns="45000" wrap="none"/>
          <a:p>
            <a:r>
              <a:rPr lang="en-IN" sz="2400">
                <a:solidFill>
                  <a:srgbClr val="000000"/>
                </a:solidFill>
                <a:latin typeface="Calibri"/>
              </a:rPr>
              <a:t>p2(x)</a:t>
            </a:r>
            <a:endParaRPr/>
          </a:p>
        </p:txBody>
      </p:sp>
    </p:spTree>
  </p:cSld>
  <p:timing>
    <p:tnLst>
      <p:par>
        <p:cTn dur="indefinite" id="67" nodeType="tmRoot" restart="never">
          <p:childTnLst>
            <p:seq>
              <p:cTn dur="indefinite" id="68" nodeType="mainSeq">
                <p:childTnLst>
                  <p:par>
                    <p:cTn fill="hold" id="69">
                      <p:stCondLst>
                        <p:cond delay="indefinite"/>
                      </p:stCondLst>
                      <p:childTnLst>
                        <p:par>
                          <p:cTn fill="hold" id="70">
                            <p:stCondLst>
                              <p:cond delay="0"/>
                            </p:stCondLst>
                            <p:childTnLst>
                              <p:par>
                                <p:cTn fill="hold" id="71" nodeType="withEffect" presetClass="entr" presetID="2" presetSubtype="4">
                                  <p:stCondLst>
                                    <p:cond delay="0"/>
                                  </p:stCondLst>
                                  <p:childTnLst>
                                    <p:set>
                                      <p:cBhvr>
                                        <p:cTn dur="1" fill="hold" id="72">
                                          <p:stCondLst>
                                            <p:cond delay="0"/>
                                          </p:stCondLst>
                                        </p:cTn>
                                        <p:tgtEl>
                                          <p:spTgt spid="169"/>
                                        </p:tgtEl>
                                        <p:attrNameLst>
                                          <p:attrName>style.visibility</p:attrName>
                                        </p:attrNameLst>
                                      </p:cBhvr>
                                      <p:to>
                                        <p:strVal val="visible"/>
                                      </p:to>
                                    </p:set>
                                    <p:anim calcmode="lin" valueType="num">
                                      <p:cBhvr additive="repl">
                                        <p:cTn dur="500" fill="hold" id="73"/>
                                        <p:tgtEl>
                                          <p:spTgt spid="169"/>
                                        </p:tgtEl>
                                        <p:attrNameLst>
                                          <p:attrName>ppt_x</p:attrName>
                                        </p:attrNameLst>
                                      </p:cBhvr>
                                      <p:tavLst>
                                        <p:tav tm="0">
                                          <p:val>
                                            <p:strVal val="#ppt_x"/>
                                          </p:val>
                                        </p:tav>
                                        <p:tav tm="100000">
                                          <p:val>
                                            <p:strVal val="#ppt_x"/>
                                          </p:val>
                                        </p:tav>
                                      </p:tavLst>
                                    </p:anim>
                                    <p:anim calcmode="lin" valueType="num">
                                      <p:cBhvr additive="repl">
                                        <p:cTn dur="500" fill="hold" id="74"/>
                                        <p:tgtEl>
                                          <p:spTgt spid="169"/>
                                        </p:tgtEl>
                                        <p:attrNameLst>
                                          <p:attrName>ppt_y</p:attrName>
                                        </p:attrNameLst>
                                      </p:cBhvr>
                                      <p:tavLst>
                                        <p:tav tm="0">
                                          <p:val>
                                            <p:strVal val="1+#ppt_h/2"/>
                                          </p:val>
                                        </p:tav>
                                        <p:tav tm="100000">
                                          <p:val>
                                            <p:strVal val="#ppt_y"/>
                                          </p:val>
                                        </p:tav>
                                      </p:tavLst>
                                    </p:anim>
                                  </p:childTnLst>
                                </p:cTn>
                              </p:par>
                              <p:par>
                                <p:cTn fill="hold" id="75" nodeType="withEffect" presetClass="entr" presetID="2" presetSubtype="4">
                                  <p:stCondLst>
                                    <p:cond delay="0"/>
                                  </p:stCondLst>
                                  <p:childTnLst>
                                    <p:set>
                                      <p:cBhvr>
                                        <p:cTn dur="1" fill="hold" id="76">
                                          <p:stCondLst>
                                            <p:cond delay="0"/>
                                          </p:stCondLst>
                                        </p:cTn>
                                        <p:tgtEl>
                                          <p:spTgt spid="170"/>
                                        </p:tgtEl>
                                        <p:attrNameLst>
                                          <p:attrName>style.visibility</p:attrName>
                                        </p:attrNameLst>
                                      </p:cBhvr>
                                      <p:to>
                                        <p:strVal val="visible"/>
                                      </p:to>
                                    </p:set>
                                    <p:anim calcmode="lin" valueType="num">
                                      <p:cBhvr additive="repl">
                                        <p:cTn dur="500" fill="hold" id="77"/>
                                        <p:tgtEl>
                                          <p:spTgt spid="170"/>
                                        </p:tgtEl>
                                        <p:attrNameLst>
                                          <p:attrName>ppt_x</p:attrName>
                                        </p:attrNameLst>
                                      </p:cBhvr>
                                      <p:tavLst>
                                        <p:tav tm="0">
                                          <p:val>
                                            <p:strVal val="#ppt_x"/>
                                          </p:val>
                                        </p:tav>
                                        <p:tav tm="100000">
                                          <p:val>
                                            <p:strVal val="#ppt_x"/>
                                          </p:val>
                                        </p:tav>
                                      </p:tavLst>
                                    </p:anim>
                                    <p:anim calcmode="lin" valueType="num">
                                      <p:cBhvr additive="repl">
                                        <p:cTn dur="500" fill="hold" id="78"/>
                                        <p:tgtEl>
                                          <p:spTgt spid="170"/>
                                        </p:tgtEl>
                                        <p:attrNameLst>
                                          <p:attrName>ppt_y</p:attrName>
                                        </p:attrNameLst>
                                      </p:cBhvr>
                                      <p:tavLst>
                                        <p:tav tm="0">
                                          <p:val>
                                            <p:strVal val="1+#ppt_h/2"/>
                                          </p:val>
                                        </p:tav>
                                        <p:tav tm="100000">
                                          <p:val>
                                            <p:strVal val="#ppt_y"/>
                                          </p:val>
                                        </p:tav>
                                      </p:tavLst>
                                    </p:anim>
                                  </p:childTnLst>
                                </p:cTn>
                              </p:par>
                              <p:par>
                                <p:cTn fill="hold" id="79" nodeType="withEffect" presetClass="entr" presetID="2" presetSubtype="4">
                                  <p:stCondLst>
                                    <p:cond delay="0"/>
                                  </p:stCondLst>
                                  <p:childTnLst>
                                    <p:set>
                                      <p:cBhvr>
                                        <p:cTn dur="1" fill="hold" id="80">
                                          <p:stCondLst>
                                            <p:cond delay="0"/>
                                          </p:stCondLst>
                                        </p:cTn>
                                        <p:tgtEl>
                                          <p:spTgt spid="175"/>
                                        </p:tgtEl>
                                        <p:attrNameLst>
                                          <p:attrName>style.visibility</p:attrName>
                                        </p:attrNameLst>
                                      </p:cBhvr>
                                      <p:to>
                                        <p:strVal val="visible"/>
                                      </p:to>
                                    </p:set>
                                    <p:anim calcmode="lin" valueType="num">
                                      <p:cBhvr additive="repl">
                                        <p:cTn dur="500" fill="hold" id="81"/>
                                        <p:tgtEl>
                                          <p:spTgt spid="175"/>
                                        </p:tgtEl>
                                        <p:attrNameLst>
                                          <p:attrName>ppt_x</p:attrName>
                                        </p:attrNameLst>
                                      </p:cBhvr>
                                      <p:tavLst>
                                        <p:tav tm="0">
                                          <p:val>
                                            <p:strVal val="#ppt_x"/>
                                          </p:val>
                                        </p:tav>
                                        <p:tav tm="100000">
                                          <p:val>
                                            <p:strVal val="#ppt_x"/>
                                          </p:val>
                                        </p:tav>
                                      </p:tavLst>
                                    </p:anim>
                                    <p:anim calcmode="lin" valueType="num">
                                      <p:cBhvr additive="repl">
                                        <p:cTn dur="500" fill="hold" id="82"/>
                                        <p:tgtEl>
                                          <p:spTgt spid="175"/>
                                        </p:tgtEl>
                                        <p:attrNameLst>
                                          <p:attrName>ppt_y</p:attrName>
                                        </p:attrNameLst>
                                      </p:cBhvr>
                                      <p:tavLst>
                                        <p:tav tm="0">
                                          <p:val>
                                            <p:strVal val="1+#ppt_h/2"/>
                                          </p:val>
                                        </p:tav>
                                        <p:tav tm="100000">
                                          <p:val>
                                            <p:strVal val="#ppt_y"/>
                                          </p:val>
                                        </p:tav>
                                      </p:tavLst>
                                    </p:anim>
                                  </p:childTnLst>
                                </p:cTn>
                              </p:par>
                              <p:par>
                                <p:cTn fill="hold" id="83" nodeType="withEffect" presetClass="entr" presetID="2" presetSubtype="4">
                                  <p:stCondLst>
                                    <p:cond delay="0"/>
                                  </p:stCondLst>
                                  <p:childTnLst>
                                    <p:set>
                                      <p:cBhvr>
                                        <p:cTn dur="1" fill="hold" id="84">
                                          <p:stCondLst>
                                            <p:cond delay="0"/>
                                          </p:stCondLst>
                                        </p:cTn>
                                        <p:tgtEl>
                                          <p:spTgt spid="176"/>
                                        </p:tgtEl>
                                        <p:attrNameLst>
                                          <p:attrName>style.visibility</p:attrName>
                                        </p:attrNameLst>
                                      </p:cBhvr>
                                      <p:to>
                                        <p:strVal val="visible"/>
                                      </p:to>
                                    </p:set>
                                    <p:anim calcmode="lin" valueType="num">
                                      <p:cBhvr additive="repl">
                                        <p:cTn dur="500" fill="hold" id="85"/>
                                        <p:tgtEl>
                                          <p:spTgt spid="176"/>
                                        </p:tgtEl>
                                        <p:attrNameLst>
                                          <p:attrName>ppt_x</p:attrName>
                                        </p:attrNameLst>
                                      </p:cBhvr>
                                      <p:tavLst>
                                        <p:tav tm="0">
                                          <p:val>
                                            <p:strVal val="#ppt_x"/>
                                          </p:val>
                                        </p:tav>
                                        <p:tav tm="100000">
                                          <p:val>
                                            <p:strVal val="#ppt_x"/>
                                          </p:val>
                                        </p:tav>
                                      </p:tavLst>
                                    </p:anim>
                                    <p:anim calcmode="lin" valueType="num">
                                      <p:cBhvr additive="repl">
                                        <p:cTn dur="500" fill="hold" id="86"/>
                                        <p:tgtEl>
                                          <p:spTgt spid="176"/>
                                        </p:tgtEl>
                                        <p:attrNameLst>
                                          <p:attrName>ppt_y</p:attrName>
                                        </p:attrNameLst>
                                      </p:cBhvr>
                                      <p:tavLst>
                                        <p:tav tm="0">
                                          <p:val>
                                            <p:strVal val="1+#ppt_h/2"/>
                                          </p:val>
                                        </p:tav>
                                        <p:tav tm="100000">
                                          <p:val>
                                            <p:strVal val="#ppt_y"/>
                                          </p:val>
                                        </p:tav>
                                      </p:tavLst>
                                    </p:anim>
                                  </p:childTnLst>
                                </p:cTn>
                              </p:par>
                              <p:par>
                                <p:cTn fill="hold" id="87" nodeType="withEffect" presetClass="entr" presetID="2" presetSubtype="4">
                                  <p:stCondLst>
                                    <p:cond delay="0"/>
                                  </p:stCondLst>
                                  <p:childTnLst>
                                    <p:set>
                                      <p:cBhvr>
                                        <p:cTn dur="1" fill="hold" id="88">
                                          <p:stCondLst>
                                            <p:cond delay="0"/>
                                          </p:stCondLst>
                                        </p:cTn>
                                        <p:tgtEl>
                                          <p:spTgt spid="177"/>
                                        </p:tgtEl>
                                        <p:attrNameLst>
                                          <p:attrName>style.visibility</p:attrName>
                                        </p:attrNameLst>
                                      </p:cBhvr>
                                      <p:to>
                                        <p:strVal val="visible"/>
                                      </p:to>
                                    </p:set>
                                    <p:anim calcmode="lin" valueType="num">
                                      <p:cBhvr additive="repl">
                                        <p:cTn dur="500" fill="hold" id="89"/>
                                        <p:tgtEl>
                                          <p:spTgt spid="177"/>
                                        </p:tgtEl>
                                        <p:attrNameLst>
                                          <p:attrName>ppt_x</p:attrName>
                                        </p:attrNameLst>
                                      </p:cBhvr>
                                      <p:tavLst>
                                        <p:tav tm="0">
                                          <p:val>
                                            <p:strVal val="#ppt_x"/>
                                          </p:val>
                                        </p:tav>
                                        <p:tav tm="100000">
                                          <p:val>
                                            <p:strVal val="#ppt_x"/>
                                          </p:val>
                                        </p:tav>
                                      </p:tavLst>
                                    </p:anim>
                                    <p:anim calcmode="lin" valueType="num">
                                      <p:cBhvr additive="repl">
                                        <p:cTn dur="500" fill="hold" id="90"/>
                                        <p:tgtEl>
                                          <p:spTgt spid="177"/>
                                        </p:tgtEl>
                                        <p:attrNameLst>
                                          <p:attrName>ppt_y</p:attrName>
                                        </p:attrNameLst>
                                      </p:cBhvr>
                                      <p:tavLst>
                                        <p:tav tm="0">
                                          <p:val>
                                            <p:strVal val="1+#ppt_h/2"/>
                                          </p:val>
                                        </p:tav>
                                        <p:tav tm="100000">
                                          <p:val>
                                            <p:strVal val="#ppt_y"/>
                                          </p:val>
                                        </p:tav>
                                      </p:tavLst>
                                    </p:anim>
                                  </p:childTnLst>
                                </p:cTn>
                              </p:par>
                            </p:childTnLst>
                          </p:cTn>
                        </p:par>
                      </p:childTnLst>
                    </p:cTn>
                  </p:par>
                  <p:par>
                    <p:cTn fill="hold" id="91">
                      <p:stCondLst>
                        <p:cond delay="indefinite"/>
                      </p:stCondLst>
                      <p:childTnLst>
                        <p:par>
                          <p:cTn fill="hold" id="92">
                            <p:stCondLst>
                              <p:cond delay="0"/>
                            </p:stCondLst>
                            <p:childTnLst>
                              <p:par>
                                <p:cTn fill="hold" id="93" nodeType="clickEffect" presetClass="entr" presetID="3" presetSubtype="10">
                                  <p:stCondLst>
                                    <p:cond delay="0"/>
                                  </p:stCondLst>
                                  <p:childTnLst>
                                    <p:set>
                                      <p:cBhvr>
                                        <p:cTn dur="1" fill="hold" id="94">
                                          <p:stCondLst>
                                            <p:cond delay="0"/>
                                          </p:stCondLst>
                                        </p:cTn>
                                        <p:tgtEl>
                                          <p:spTgt spid="178"/>
                                        </p:tgtEl>
                                        <p:attrNameLst>
                                          <p:attrName>style.visibility</p:attrName>
                                        </p:attrNameLst>
                                      </p:cBhvr>
                                      <p:to>
                                        <p:strVal val="visible"/>
                                      </p:to>
                                    </p:set>
                                    <p:animEffect filter="blinds(horizontal)" transition="in">
                                      <p:cBhvr additive="repl">
                                        <p:cTn dur="500" fill="freeze" id="95"/>
                                        <p:tgtEl>
                                          <p:spTgt spid="178"/>
                                        </p:tgtEl>
                                      </p:cBhvr>
                                    </p:animEffect>
                                  </p:childTnLst>
                                </p:cTn>
                              </p:par>
                            </p:childTnLst>
                          </p:cTn>
                        </p:par>
                      </p:childTnLst>
                    </p:cTn>
                  </p:par>
                  <p:par>
                    <p:cTn fill="hold" id="96">
                      <p:stCondLst>
                        <p:cond delay="indefinite"/>
                      </p:stCondLst>
                      <p:childTnLst>
                        <p:par>
                          <p:cTn fill="hold" id="97">
                            <p:stCondLst>
                              <p:cond delay="0"/>
                            </p:stCondLst>
                            <p:childTnLst>
                              <p:par>
                                <p:cTn fill="hold" id="98" nodeType="clickEffect" presetClass="entr" presetID="3" presetSubtype="10">
                                  <p:stCondLst>
                                    <p:cond delay="0"/>
                                  </p:stCondLst>
                                  <p:childTnLst>
                                    <p:set>
                                      <p:cBhvr>
                                        <p:cTn dur="1" fill="hold" id="99">
                                          <p:stCondLst>
                                            <p:cond delay="0"/>
                                          </p:stCondLst>
                                        </p:cTn>
                                        <p:tgtEl>
                                          <p:spTgt spid="179"/>
                                        </p:tgtEl>
                                        <p:attrNameLst>
                                          <p:attrName>style.visibility</p:attrName>
                                        </p:attrNameLst>
                                      </p:cBhvr>
                                      <p:to>
                                        <p:strVal val="visible"/>
                                      </p:to>
                                    </p:set>
                                    <p:animEffect filter="blinds(horizontal)" transition="in">
                                      <p:cBhvr additive="repl">
                                        <p:cTn dur="500" fill="freeze" id="100"/>
                                        <p:tgtEl>
                                          <p:spTgt spid="17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533520" y="1341360"/>
            <a:ext cx="8381520" cy="2040120"/>
          </a:xfrm>
          <a:prstGeom prst="rect">
            <a:avLst/>
          </a:prstGeom>
        </p:spPr>
        <p:txBody>
          <a:bodyPr bIns="45000" lIns="90000" rIns="90000" tIns="45000"/>
          <a:p>
            <a:pPr>
              <a:buSzPct val="45000"/>
              <a:buFont typeface="Arial"/>
              <a:buChar char="•"/>
            </a:pPr>
            <a:r>
              <a:rPr lang="en-IN" sz="3200">
                <a:solidFill>
                  <a:srgbClr val="000000"/>
                </a:solidFill>
                <a:latin typeface="Calibri"/>
              </a:rPr>
              <a:t>arrays are not good to represent polynomials</a:t>
            </a:r>
            <a:endParaRPr/>
          </a:p>
          <a:p>
            <a:endParaRPr/>
          </a:p>
          <a:p>
            <a:pPr>
              <a:buSzPct val="45000"/>
              <a:buFont typeface="Arial"/>
              <a:buChar char="•"/>
            </a:pPr>
            <a:r>
              <a:rPr lang="en-IN" sz="3200">
                <a:solidFill>
                  <a:srgbClr val="000066"/>
                </a:solidFill>
                <a:latin typeface="Calibri"/>
              </a:rPr>
              <a:t>p3(x) = 16x</a:t>
            </a:r>
            <a:r>
              <a:rPr b="1" lang="en-IN" sz="3200">
                <a:solidFill>
                  <a:srgbClr val="000066"/>
                </a:solidFill>
                <a:latin typeface="Calibri"/>
              </a:rPr>
              <a:t>21</a:t>
            </a:r>
            <a:r>
              <a:rPr lang="en-IN" sz="3200">
                <a:solidFill>
                  <a:srgbClr val="000066"/>
                </a:solidFill>
                <a:latin typeface="Calibri"/>
              </a:rPr>
              <a:t> - 3x</a:t>
            </a:r>
            <a:r>
              <a:rPr b="1" lang="en-IN" sz="3200">
                <a:solidFill>
                  <a:srgbClr val="000066"/>
                </a:solidFill>
                <a:latin typeface="Calibri"/>
              </a:rPr>
              <a:t>5</a:t>
            </a:r>
            <a:r>
              <a:rPr lang="en-IN" sz="3200">
                <a:solidFill>
                  <a:srgbClr val="000066"/>
                </a:solidFill>
                <a:latin typeface="Calibri"/>
              </a:rPr>
              <a:t> + 2x + 6</a:t>
            </a:r>
            <a:endParaRPr/>
          </a:p>
        </p:txBody>
      </p:sp>
      <p:sp>
        <p:nvSpPr>
          <p:cNvPr id="181" name="CustomShape 2"/>
          <p:cNvSpPr/>
          <p:nvPr/>
        </p:nvSpPr>
        <p:spPr>
          <a:xfrm>
            <a:off x="-4492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182" name="Line 3"/>
          <p:cNvSpPr/>
          <p:nvPr/>
        </p:nvSpPr>
        <p:spPr>
          <a:xfrm>
            <a:off x="5333760" y="4495680"/>
            <a:ext cx="1371600" cy="0"/>
          </a:xfrm>
          <a:prstGeom prst="line">
            <a:avLst/>
          </a:prstGeom>
          <a:ln w="28440">
            <a:solidFill>
              <a:srgbClr val="000000"/>
            </a:solidFill>
            <a:round/>
          </a:ln>
        </p:spPr>
      </p:sp>
      <p:sp>
        <p:nvSpPr>
          <p:cNvPr id="183" name="Line 4"/>
          <p:cNvSpPr/>
          <p:nvPr/>
        </p:nvSpPr>
        <p:spPr>
          <a:xfrm>
            <a:off x="5333760" y="3886200"/>
            <a:ext cx="1371600" cy="0"/>
          </a:xfrm>
          <a:prstGeom prst="line">
            <a:avLst/>
          </a:prstGeom>
          <a:ln w="28440">
            <a:solidFill>
              <a:srgbClr val="000000"/>
            </a:solidFill>
            <a:round/>
          </a:ln>
        </p:spPr>
      </p:sp>
      <p:sp>
        <p:nvSpPr>
          <p:cNvPr id="184" name="CustomShape 5"/>
          <p:cNvSpPr/>
          <p:nvPr/>
        </p:nvSpPr>
        <p:spPr>
          <a:xfrm>
            <a:off x="5335560" y="3886200"/>
            <a:ext cx="1400040" cy="456120"/>
          </a:xfrm>
          <a:prstGeom prst="rect">
            <a:avLst/>
          </a:prstGeom>
        </p:spPr>
        <p:txBody>
          <a:bodyPr bIns="45000" lIns="90000" rIns="90000" tIns="45000" wrap="none"/>
          <a:p>
            <a:r>
              <a:rPr b="1" lang="en-IN" sz="2400">
                <a:solidFill>
                  <a:srgbClr val="000000"/>
                </a:solidFill>
                <a:latin typeface="Calibri"/>
              </a:rPr>
              <a:t>…………</a:t>
            </a:r>
            <a:endParaRPr/>
          </a:p>
        </p:txBody>
      </p:sp>
      <p:sp>
        <p:nvSpPr>
          <p:cNvPr id="185" name="Line 6"/>
          <p:cNvSpPr/>
          <p:nvPr/>
        </p:nvSpPr>
        <p:spPr>
          <a:xfrm flipV="1">
            <a:off x="5257800" y="4572000"/>
            <a:ext cx="761760" cy="838080"/>
          </a:xfrm>
          <a:prstGeom prst="line">
            <a:avLst/>
          </a:prstGeom>
          <a:ln w="28440">
            <a:solidFill>
              <a:srgbClr val="cc3300"/>
            </a:solidFill>
            <a:round/>
            <a:tailEnd len="med" type="triangle" w="med"/>
          </a:ln>
        </p:spPr>
      </p:sp>
      <p:sp>
        <p:nvSpPr>
          <p:cNvPr id="186" name="CustomShape 7"/>
          <p:cNvSpPr/>
          <p:nvPr/>
        </p:nvSpPr>
        <p:spPr>
          <a:xfrm>
            <a:off x="3302280" y="5410080"/>
            <a:ext cx="3280680" cy="456120"/>
          </a:xfrm>
          <a:prstGeom prst="rect">
            <a:avLst/>
          </a:prstGeom>
        </p:spPr>
        <p:txBody>
          <a:bodyPr bIns="45000" lIns="90000" rIns="90000" tIns="45000" wrap="none"/>
          <a:p>
            <a:r>
              <a:rPr b="1" lang="en-IN" sz="2400" u="sng">
                <a:solidFill>
                  <a:srgbClr val="000000"/>
                </a:solidFill>
                <a:latin typeface="Calibri"/>
              </a:rPr>
              <a:t>WASTE OF SPACE!</a:t>
            </a:r>
            <a:endParaRPr/>
          </a:p>
        </p:txBody>
      </p:sp>
    </p:spTree>
  </p:cSld>
  <p:timing>
    <p:tnLst>
      <p:par>
        <p:cTn dur="indefinite" id="101" nodeType="tmRoot" restart="never">
          <p:childTnLst>
            <p:seq>
              <p:cTn dur="indefinite" id="102" nodeType="mainSeq">
                <p:childTnLst>
                  <p:par>
                    <p:cTn fill="hold" id="103">
                      <p:stCondLst>
                        <p:cond delay="indefinite"/>
                      </p:stCondLst>
                      <p:childTnLst>
                        <p:par>
                          <p:cTn fill="hold" id="104">
                            <p:stCondLst>
                              <p:cond delay="0"/>
                            </p:stCondLst>
                            <p:childTnLst>
                              <p:par>
                                <p:cTn fill="hold" id="105" nodeType="withEffect" presetClass="entr" presetID="2" presetSubtype="4">
                                  <p:stCondLst>
                                    <p:cond delay="0"/>
                                  </p:stCondLst>
                                  <p:childTnLst>
                                    <p:set>
                                      <p:cBhvr>
                                        <p:cTn dur="1" fill="hold" id="106">
                                          <p:stCondLst>
                                            <p:cond delay="0"/>
                                          </p:stCondLst>
                                        </p:cTn>
                                        <p:tgtEl>
                                          <p:spTgt spid="185"/>
                                        </p:tgtEl>
                                        <p:attrNameLst>
                                          <p:attrName>style.visibility</p:attrName>
                                        </p:attrNameLst>
                                      </p:cBhvr>
                                      <p:to>
                                        <p:strVal val="visible"/>
                                      </p:to>
                                    </p:set>
                                    <p:anim calcmode="lin" valueType="num">
                                      <p:cBhvr additive="repl">
                                        <p:cTn dur="500" fill="hold" id="107"/>
                                        <p:tgtEl>
                                          <p:spTgt spid="185"/>
                                        </p:tgtEl>
                                        <p:attrNameLst>
                                          <p:attrName>ppt_x</p:attrName>
                                        </p:attrNameLst>
                                      </p:cBhvr>
                                      <p:tavLst>
                                        <p:tav tm="0">
                                          <p:val>
                                            <p:strVal val="#ppt_x"/>
                                          </p:val>
                                        </p:tav>
                                        <p:tav tm="100000">
                                          <p:val>
                                            <p:strVal val="#ppt_x"/>
                                          </p:val>
                                        </p:tav>
                                      </p:tavLst>
                                    </p:anim>
                                    <p:anim calcmode="lin" valueType="num">
                                      <p:cBhvr additive="repl">
                                        <p:cTn dur="500" fill="hold" id="108"/>
                                        <p:tgtEl>
                                          <p:spTgt spid="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A few concepts</a:t>
            </a:r>
            <a:endParaRPr/>
          </a:p>
        </p:txBody>
      </p:sp>
      <p:sp>
        <p:nvSpPr>
          <p:cNvPr id="60"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Abstract Data Types</a:t>
            </a:r>
            <a:endParaRPr/>
          </a:p>
          <a:p>
            <a:pPr lvl="1">
              <a:buSzPct val="45000"/>
              <a:buFont typeface="Wingdings"/>
              <a:buChar char="v"/>
            </a:pPr>
            <a:r>
              <a:rPr lang="en-US" sz="2400">
                <a:solidFill>
                  <a:srgbClr val="000000"/>
                </a:solidFill>
                <a:latin typeface="Calibri"/>
              </a:rPr>
              <a:t>On par with a primitive data type in languages</a:t>
            </a:r>
            <a:endParaRPr/>
          </a:p>
          <a:p>
            <a:pPr lvl="1">
              <a:buSzPct val="45000"/>
              <a:buFont typeface="Wingdings"/>
              <a:buChar char="v"/>
            </a:pPr>
            <a:r>
              <a:rPr lang="en-US" sz="2000">
                <a:solidFill>
                  <a:srgbClr val="000000"/>
                </a:solidFill>
                <a:latin typeface="Calibri"/>
              </a:rPr>
              <a:t>What is a primitive?</a:t>
            </a:r>
            <a:endParaRPr/>
          </a:p>
          <a:p>
            <a:pPr>
              <a:buSzPct val="45000"/>
              <a:buFont typeface="Wingdings"/>
              <a:buChar char="Ø"/>
            </a:pPr>
            <a:r>
              <a:rPr lang="en-US" sz="2800">
                <a:solidFill>
                  <a:srgbClr val="c00000"/>
                </a:solidFill>
                <a:latin typeface="Calibri"/>
              </a:rPr>
              <a:t>Concept of Modularity</a:t>
            </a:r>
            <a:endParaRPr/>
          </a:p>
          <a:p>
            <a:pPr>
              <a:buSzPct val="45000"/>
              <a:buFont typeface="Wingdings"/>
              <a:buChar char="Ø"/>
            </a:pPr>
            <a:r>
              <a:rPr lang="en-US" sz="2800">
                <a:solidFill>
                  <a:srgbClr val="c00000"/>
                </a:solidFill>
                <a:latin typeface="Calibri"/>
              </a:rPr>
              <a:t>Concept of Object oriented style (Abstraction)</a:t>
            </a:r>
            <a:endParaRPr/>
          </a:p>
          <a:p>
            <a:pPr lvl="1">
              <a:buSzPct val="45000"/>
              <a:buFont typeface="Wingdings"/>
              <a:buChar char="v"/>
            </a:pPr>
            <a:r>
              <a:rPr lang="en-US" sz="2400">
                <a:solidFill>
                  <a:srgbClr val="000000"/>
                </a:solidFill>
                <a:latin typeface="Calibri"/>
              </a:rPr>
              <a:t>Properties</a:t>
            </a:r>
            <a:endParaRPr/>
          </a:p>
          <a:p>
            <a:pPr lvl="1">
              <a:buSzPct val="45000"/>
              <a:buFont typeface="Wingdings"/>
              <a:buChar char="v"/>
            </a:pPr>
            <a:r>
              <a:rPr lang="en-US" sz="2400">
                <a:solidFill>
                  <a:srgbClr val="000000"/>
                </a:solidFill>
                <a:latin typeface="Calibri"/>
              </a:rPr>
              <a:t>Methods</a:t>
            </a:r>
            <a:endParaRPr/>
          </a:p>
          <a:p>
            <a:endParaRPr/>
          </a:p>
          <a:p>
            <a:endParaRPr/>
          </a:p>
        </p:txBody>
      </p:sp>
      <p:sp>
        <p:nvSpPr>
          <p:cNvPr id="61" name="CustomShape 3"/>
          <p:cNvSpPr/>
          <p:nvPr/>
        </p:nvSpPr>
        <p:spPr>
          <a:xfrm>
            <a:off x="2771640" y="3795840"/>
            <a:ext cx="5003640" cy="3656520"/>
          </a:xfrm>
          <a:prstGeom prst="rect">
            <a:avLst/>
          </a:prstGeom>
        </p:spPr>
        <p:txBody>
          <a:bodyPr bIns="45000" lIns="90000" rIns="90000" tIns="45000"/>
          <a:p>
            <a:pPr lvl="1">
              <a:buSzPct val="45000"/>
              <a:buFont typeface="Arial"/>
              <a:buChar char="•"/>
            </a:pPr>
            <a:r>
              <a:rPr lang="en-IN">
                <a:solidFill>
                  <a:srgbClr val="000000"/>
                </a:solidFill>
                <a:latin typeface="Calibri"/>
              </a:rPr>
              <a:t>An ADT is a mathematical model for a certain class of data structures that have </a:t>
            </a:r>
            <a:r>
              <a:rPr i="1" lang="en-IN">
                <a:solidFill>
                  <a:srgbClr val="000000"/>
                </a:solidFill>
                <a:latin typeface="Calibri"/>
              </a:rPr>
              <a:t>similar</a:t>
            </a:r>
            <a:r>
              <a:rPr lang="en-IN">
                <a:solidFill>
                  <a:srgbClr val="000000"/>
                </a:solidFill>
                <a:latin typeface="Calibri"/>
              </a:rPr>
              <a:t> behaviour; </a:t>
            </a:r>
            <a:endParaRPr/>
          </a:p>
          <a:p>
            <a:pPr lvl="1">
              <a:buSzPct val="45000"/>
              <a:buFont typeface="Arial"/>
              <a:buChar char="•"/>
            </a:pPr>
            <a:r>
              <a:rPr lang="en-IN">
                <a:solidFill>
                  <a:srgbClr val="000000"/>
                </a:solidFill>
                <a:latin typeface="Calibri"/>
              </a:rPr>
              <a:t>or for certain data types that have similar semantics. </a:t>
            </a:r>
            <a:endParaRPr/>
          </a:p>
          <a:p>
            <a:pPr lvl="1">
              <a:buSzPct val="45000"/>
              <a:buFont typeface="Arial"/>
              <a:buChar char="•"/>
            </a:pPr>
            <a:r>
              <a:rPr lang="en-IN">
                <a:solidFill>
                  <a:srgbClr val="000000"/>
                </a:solidFill>
                <a:latin typeface="Calibri"/>
              </a:rPr>
              <a:t>Applicable to many programming languages</a:t>
            </a:r>
            <a:endParaRPr/>
          </a:p>
          <a:p>
            <a:pPr lvl="1">
              <a:buSzPct val="45000"/>
              <a:buFont typeface="Arial"/>
              <a:buChar char="•"/>
            </a:pPr>
            <a:r>
              <a:rPr lang="en-IN">
                <a:solidFill>
                  <a:srgbClr val="000000"/>
                </a:solidFill>
                <a:latin typeface="Calibri"/>
              </a:rPr>
              <a:t>Is defined indirectly, by the operations that may be performed on it &amp; by mathematical constraints on the effects of those operations.</a:t>
            </a: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61"/>
                                        </p:tgtEl>
                                        <p:attrNameLst>
                                          <p:attrName>style.visibility</p:attrName>
                                        </p:attrNameLst>
                                      </p:cBhvr>
                                      <p:to>
                                        <p:strVal val="visible"/>
                                      </p:to>
                                    </p:set>
                                    <p:animEffect filter="checkerboard(across)" transition="in">
                                      <p:cBhvr additive="repl">
                                        <p:cTn dur="500" fill="freeze" id="7"/>
                                        <p:tgtEl>
                                          <p:spTgt spid="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4492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188" name="CustomShape 2"/>
          <p:cNvSpPr/>
          <p:nvPr/>
        </p:nvSpPr>
        <p:spPr>
          <a:xfrm>
            <a:off x="533520" y="1206360"/>
            <a:ext cx="8381520" cy="593964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Advantages of using an Array:</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only good for non-sparse polynomials.</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ease of storage and retrieval.</a:t>
            </a:r>
            <a:endParaRPr/>
          </a:p>
          <a:p>
            <a:endParaRPr/>
          </a:p>
          <a:p>
            <a:pPr>
              <a:buSzPct val="45000"/>
              <a:buFont typeface="StarSymbol"/>
              <a:buChar char=""/>
            </a:pPr>
            <a:r>
              <a:rPr lang="en-IN" sz="3200">
                <a:solidFill>
                  <a:srgbClr val="000000"/>
                </a:solidFill>
                <a:latin typeface="Calibri"/>
              </a:rPr>
              <a:t> </a:t>
            </a:r>
            <a:r>
              <a:rPr lang="en-IN" sz="3200">
                <a:solidFill>
                  <a:srgbClr val="000000"/>
                </a:solidFill>
                <a:latin typeface="Calibri"/>
              </a:rPr>
              <a:t>Disadvantages of using an Array:</a:t>
            </a:r>
            <a:endParaRPr/>
          </a:p>
          <a:p>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have to allocate array size ahead of time.</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huge array size required for sparse polynomials. Waste of space and runtime.</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190" name="CustomShape 2"/>
          <p:cNvSpPr/>
          <p:nvPr/>
        </p:nvSpPr>
        <p:spPr>
          <a:xfrm>
            <a:off x="533520" y="1523880"/>
            <a:ext cx="8381520" cy="398988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Double Array Implementation:</a:t>
            </a:r>
            <a:endParaRPr/>
          </a:p>
          <a:p>
            <a:endParaRPr/>
          </a:p>
          <a:p>
            <a:r>
              <a:rPr lang="en-IN" sz="3200">
                <a:solidFill>
                  <a:srgbClr val="000000"/>
                </a:solidFill>
                <a:latin typeface="Calibri"/>
              </a:rPr>
              <a:t>Say you want to represent the following two polynomials:</a:t>
            </a:r>
            <a:endParaRPr/>
          </a:p>
          <a:p>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p1(x) = 23x</a:t>
            </a:r>
            <a:r>
              <a:rPr b="1" lang="en-IN" sz="3200">
                <a:solidFill>
                  <a:srgbClr val="000066"/>
                </a:solidFill>
                <a:latin typeface="Calibri"/>
              </a:rPr>
              <a:t>9</a:t>
            </a:r>
            <a:r>
              <a:rPr lang="en-IN" sz="3200">
                <a:solidFill>
                  <a:srgbClr val="000066"/>
                </a:solidFill>
                <a:latin typeface="Calibri"/>
              </a:rPr>
              <a:t> + 18x</a:t>
            </a:r>
            <a:r>
              <a:rPr b="1" lang="en-IN" sz="3200">
                <a:solidFill>
                  <a:srgbClr val="000066"/>
                </a:solidFill>
                <a:latin typeface="Calibri"/>
              </a:rPr>
              <a:t>7</a:t>
            </a:r>
            <a:r>
              <a:rPr lang="en-IN" sz="3200">
                <a:solidFill>
                  <a:srgbClr val="000066"/>
                </a:solidFill>
                <a:latin typeface="Calibri"/>
              </a:rPr>
              <a:t> - 41x</a:t>
            </a:r>
            <a:r>
              <a:rPr b="1" lang="en-IN" sz="3200">
                <a:solidFill>
                  <a:srgbClr val="000066"/>
                </a:solidFill>
                <a:latin typeface="Calibri"/>
              </a:rPr>
              <a:t>6</a:t>
            </a:r>
            <a:r>
              <a:rPr lang="en-IN" sz="3200">
                <a:solidFill>
                  <a:srgbClr val="000066"/>
                </a:solidFill>
                <a:latin typeface="Calibri"/>
              </a:rPr>
              <a:t> + 163x</a:t>
            </a:r>
            <a:r>
              <a:rPr b="1" lang="en-IN" sz="3200">
                <a:solidFill>
                  <a:srgbClr val="000066"/>
                </a:solidFill>
                <a:latin typeface="Calibri"/>
              </a:rPr>
              <a:t>4</a:t>
            </a:r>
            <a:r>
              <a:rPr lang="en-IN" sz="3200">
                <a:solidFill>
                  <a:srgbClr val="000066"/>
                </a:solidFill>
                <a:latin typeface="Calibri"/>
              </a:rPr>
              <a:t> - 5x + 3</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p2(x) = 4x</a:t>
            </a:r>
            <a:r>
              <a:rPr b="1" lang="en-IN" sz="3200">
                <a:solidFill>
                  <a:srgbClr val="000066"/>
                </a:solidFill>
                <a:latin typeface="Calibri"/>
              </a:rPr>
              <a:t>6</a:t>
            </a:r>
            <a:r>
              <a:rPr lang="en-IN" sz="3200">
                <a:solidFill>
                  <a:srgbClr val="000066"/>
                </a:solidFill>
                <a:latin typeface="Calibri"/>
              </a:rPr>
              <a:t> + 10x</a:t>
            </a:r>
            <a:r>
              <a:rPr b="1" lang="en-IN" sz="3200">
                <a:solidFill>
                  <a:srgbClr val="000066"/>
                </a:solidFill>
                <a:latin typeface="Calibri"/>
              </a:rPr>
              <a:t>4</a:t>
            </a:r>
            <a:r>
              <a:rPr lang="en-IN" sz="3200">
                <a:solidFill>
                  <a:srgbClr val="000066"/>
                </a:solidFill>
                <a:latin typeface="Calibri"/>
              </a:rPr>
              <a:t> + 12x + 8</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380880" y="1828800"/>
            <a:ext cx="8381520" cy="1552680"/>
          </a:xfrm>
          <a:prstGeom prst="rect">
            <a:avLst/>
          </a:prstGeom>
        </p:spPr>
        <p:txBody>
          <a:bodyPr bIns="45000" lIns="90000" rIns="90000" tIns="45000"/>
          <a:p>
            <a:pPr>
              <a:buSzPct val="45000"/>
              <a:buFont typeface="StarSymbol"/>
              <a:buChar char=""/>
            </a:pPr>
            <a:r>
              <a:rPr lang="en-IN" sz="3200">
                <a:solidFill>
                  <a:srgbClr val="000066"/>
                </a:solidFill>
                <a:latin typeface="Calibri"/>
              </a:rPr>
              <a:t> </a:t>
            </a:r>
            <a:r>
              <a:rPr lang="en-IN" sz="3200">
                <a:solidFill>
                  <a:srgbClr val="000066"/>
                </a:solidFill>
                <a:latin typeface="Calibri"/>
              </a:rPr>
              <a:t>p1(x) = 23x</a:t>
            </a:r>
            <a:r>
              <a:rPr b="1" lang="en-IN" sz="3200">
                <a:solidFill>
                  <a:srgbClr val="000066"/>
                </a:solidFill>
                <a:latin typeface="Calibri"/>
              </a:rPr>
              <a:t>9</a:t>
            </a:r>
            <a:r>
              <a:rPr lang="en-IN" sz="3200">
                <a:solidFill>
                  <a:srgbClr val="000066"/>
                </a:solidFill>
                <a:latin typeface="Calibri"/>
              </a:rPr>
              <a:t> + 18x</a:t>
            </a:r>
            <a:r>
              <a:rPr b="1" lang="en-IN" sz="3200">
                <a:solidFill>
                  <a:srgbClr val="000066"/>
                </a:solidFill>
                <a:latin typeface="Calibri"/>
              </a:rPr>
              <a:t>7</a:t>
            </a:r>
            <a:r>
              <a:rPr lang="en-IN" sz="3200">
                <a:solidFill>
                  <a:srgbClr val="000066"/>
                </a:solidFill>
                <a:latin typeface="Calibri"/>
              </a:rPr>
              <a:t> - 41x</a:t>
            </a:r>
            <a:r>
              <a:rPr b="1" lang="en-IN" sz="3200">
                <a:solidFill>
                  <a:srgbClr val="000066"/>
                </a:solidFill>
                <a:latin typeface="Calibri"/>
              </a:rPr>
              <a:t>6</a:t>
            </a:r>
            <a:r>
              <a:rPr lang="en-IN" sz="3200">
                <a:solidFill>
                  <a:srgbClr val="000066"/>
                </a:solidFill>
                <a:latin typeface="Calibri"/>
              </a:rPr>
              <a:t> + 163x</a:t>
            </a:r>
            <a:r>
              <a:rPr b="1" lang="en-IN" sz="3200">
                <a:solidFill>
                  <a:srgbClr val="000066"/>
                </a:solidFill>
                <a:latin typeface="Calibri"/>
              </a:rPr>
              <a:t>4</a:t>
            </a:r>
            <a:r>
              <a:rPr lang="en-IN" sz="3200">
                <a:solidFill>
                  <a:srgbClr val="000066"/>
                </a:solidFill>
                <a:latin typeface="Calibri"/>
              </a:rPr>
              <a:t> - 5x + 3</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p2(x) = 4x</a:t>
            </a:r>
            <a:r>
              <a:rPr b="1" lang="en-IN" sz="3200">
                <a:solidFill>
                  <a:srgbClr val="000066"/>
                </a:solidFill>
                <a:latin typeface="Calibri"/>
              </a:rPr>
              <a:t>6</a:t>
            </a:r>
            <a:r>
              <a:rPr lang="en-IN" sz="3200">
                <a:solidFill>
                  <a:srgbClr val="000066"/>
                </a:solidFill>
                <a:latin typeface="Calibri"/>
              </a:rPr>
              <a:t> + 10x</a:t>
            </a:r>
            <a:r>
              <a:rPr b="1" lang="en-IN" sz="3200">
                <a:solidFill>
                  <a:srgbClr val="000066"/>
                </a:solidFill>
                <a:latin typeface="Calibri"/>
              </a:rPr>
              <a:t>4</a:t>
            </a:r>
            <a:r>
              <a:rPr lang="en-IN" sz="3200">
                <a:solidFill>
                  <a:srgbClr val="000066"/>
                </a:solidFill>
                <a:latin typeface="Calibri"/>
              </a:rPr>
              <a:t> + 12x + 8</a:t>
            </a:r>
            <a:endParaRPr/>
          </a:p>
        </p:txBody>
      </p:sp>
      <p:sp>
        <p:nvSpPr>
          <p:cNvPr id="192" name="CustomShape 2"/>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193" name="CustomShape 3"/>
          <p:cNvSpPr/>
          <p:nvPr/>
        </p:nvSpPr>
        <p:spPr>
          <a:xfrm>
            <a:off x="-96840" y="3429000"/>
            <a:ext cx="1819080" cy="456120"/>
          </a:xfrm>
          <a:prstGeom prst="rect">
            <a:avLst/>
          </a:prstGeom>
        </p:spPr>
        <p:txBody>
          <a:bodyPr bIns="45000" lIns="90000" rIns="90000" tIns="45000" wrap="none"/>
          <a:p>
            <a:r>
              <a:rPr lang="en-IN" sz="2400">
                <a:solidFill>
                  <a:srgbClr val="000000"/>
                </a:solidFill>
                <a:latin typeface="Calibri"/>
              </a:rPr>
              <a:t>Coefficient</a:t>
            </a:r>
            <a:endParaRPr/>
          </a:p>
        </p:txBody>
      </p:sp>
      <p:sp>
        <p:nvSpPr>
          <p:cNvPr id="194" name="CustomShape 4"/>
          <p:cNvSpPr/>
          <p:nvPr/>
        </p:nvSpPr>
        <p:spPr>
          <a:xfrm>
            <a:off x="-76320" y="5715000"/>
            <a:ext cx="1625400" cy="456120"/>
          </a:xfrm>
          <a:prstGeom prst="rect">
            <a:avLst/>
          </a:prstGeom>
        </p:spPr>
        <p:txBody>
          <a:bodyPr bIns="45000" lIns="90000" rIns="90000" tIns="45000" wrap="none"/>
          <a:p>
            <a:r>
              <a:rPr lang="en-IN" sz="2400">
                <a:solidFill>
                  <a:srgbClr val="000000"/>
                </a:solidFill>
                <a:latin typeface="Calibri"/>
              </a:rPr>
              <a:t>Exponent</a:t>
            </a:r>
            <a:endParaRPr/>
          </a:p>
        </p:txBody>
      </p:sp>
      <p:sp>
        <p:nvSpPr>
          <p:cNvPr id="195" name="Line 5"/>
          <p:cNvSpPr/>
          <p:nvPr/>
        </p:nvSpPr>
        <p:spPr>
          <a:xfrm>
            <a:off x="380880" y="3886200"/>
            <a:ext cx="533520" cy="609480"/>
          </a:xfrm>
          <a:prstGeom prst="line">
            <a:avLst/>
          </a:prstGeom>
          <a:ln w="28440">
            <a:solidFill>
              <a:srgbClr val="cc3300"/>
            </a:solidFill>
            <a:round/>
            <a:tailEnd len="med" type="triangle" w="med"/>
          </a:ln>
        </p:spPr>
      </p:sp>
      <p:sp>
        <p:nvSpPr>
          <p:cNvPr id="196" name="Line 6"/>
          <p:cNvSpPr/>
          <p:nvPr/>
        </p:nvSpPr>
        <p:spPr>
          <a:xfrm flipV="1">
            <a:off x="457200" y="5181480"/>
            <a:ext cx="457200" cy="533520"/>
          </a:xfrm>
          <a:prstGeom prst="line">
            <a:avLst/>
          </a:prstGeom>
          <a:ln w="28440">
            <a:solidFill>
              <a:srgbClr val="cc3300"/>
            </a:solidFill>
            <a:round/>
            <a:tailEnd len="med" type="triangle" w="med"/>
          </a:ln>
        </p:spPr>
      </p:sp>
      <p:sp>
        <p:nvSpPr>
          <p:cNvPr id="197" name="CustomShape 7"/>
          <p:cNvSpPr/>
          <p:nvPr/>
        </p:nvSpPr>
        <p:spPr>
          <a:xfrm>
            <a:off x="1998000" y="3048120"/>
            <a:ext cx="1826640" cy="456120"/>
          </a:xfrm>
          <a:prstGeom prst="rect">
            <a:avLst/>
          </a:prstGeom>
        </p:spPr>
        <p:txBody>
          <a:bodyPr bIns="45000" lIns="90000" rIns="90000" tIns="45000" wrap="none"/>
          <a:p>
            <a:r>
              <a:rPr lang="en-IN" sz="2400">
                <a:solidFill>
                  <a:srgbClr val="000000"/>
                </a:solidFill>
                <a:latin typeface="Calibri"/>
              </a:rPr>
              <a:t>Start p1(x)</a:t>
            </a:r>
            <a:endParaRPr/>
          </a:p>
        </p:txBody>
      </p:sp>
      <p:sp>
        <p:nvSpPr>
          <p:cNvPr id="198" name="CustomShape 8"/>
          <p:cNvSpPr/>
          <p:nvPr/>
        </p:nvSpPr>
        <p:spPr>
          <a:xfrm>
            <a:off x="6747840" y="3048120"/>
            <a:ext cx="1826640" cy="456120"/>
          </a:xfrm>
          <a:prstGeom prst="rect">
            <a:avLst/>
          </a:prstGeom>
        </p:spPr>
        <p:txBody>
          <a:bodyPr bIns="45000" lIns="90000" rIns="90000" tIns="45000" wrap="none"/>
          <a:p>
            <a:r>
              <a:rPr lang="en-IN" sz="2400">
                <a:solidFill>
                  <a:srgbClr val="000000"/>
                </a:solidFill>
                <a:latin typeface="Calibri"/>
              </a:rPr>
              <a:t>Start p2(x)</a:t>
            </a:r>
            <a:endParaRPr/>
          </a:p>
        </p:txBody>
      </p:sp>
      <p:sp>
        <p:nvSpPr>
          <p:cNvPr id="199" name="Line 9"/>
          <p:cNvSpPr/>
          <p:nvPr/>
        </p:nvSpPr>
        <p:spPr>
          <a:xfrm flipH="1">
            <a:off x="1600200" y="3504960"/>
            <a:ext cx="1143000" cy="609840"/>
          </a:xfrm>
          <a:prstGeom prst="line">
            <a:avLst/>
          </a:prstGeom>
          <a:ln w="28440">
            <a:solidFill>
              <a:srgbClr val="009900"/>
            </a:solidFill>
            <a:round/>
            <a:tailEnd len="med" type="triangle" w="med"/>
          </a:ln>
        </p:spPr>
      </p:sp>
      <p:sp>
        <p:nvSpPr>
          <p:cNvPr id="200" name="Line 10"/>
          <p:cNvSpPr/>
          <p:nvPr/>
        </p:nvSpPr>
        <p:spPr>
          <a:xfrm flipH="1">
            <a:off x="6248160" y="3504960"/>
            <a:ext cx="1143000" cy="609840"/>
          </a:xfrm>
          <a:prstGeom prst="line">
            <a:avLst/>
          </a:prstGeom>
          <a:ln w="28440">
            <a:solidFill>
              <a:srgbClr val="009900"/>
            </a:solidFill>
            <a:round/>
            <a:tailEnd len="med" type="triangle" w="med"/>
          </a:ln>
        </p:spPr>
      </p:sp>
      <p:sp>
        <p:nvSpPr>
          <p:cNvPr id="201" name="CustomShape 11"/>
          <p:cNvSpPr/>
          <p:nvPr/>
        </p:nvSpPr>
        <p:spPr>
          <a:xfrm>
            <a:off x="2835360" y="6095880"/>
            <a:ext cx="1662120" cy="456120"/>
          </a:xfrm>
          <a:prstGeom prst="rect">
            <a:avLst/>
          </a:prstGeom>
        </p:spPr>
        <p:txBody>
          <a:bodyPr bIns="45000" lIns="90000" rIns="90000" tIns="45000" wrap="none"/>
          <a:p>
            <a:r>
              <a:rPr lang="en-IN" sz="2400">
                <a:solidFill>
                  <a:srgbClr val="000000"/>
                </a:solidFill>
                <a:latin typeface="Calibri"/>
              </a:rPr>
              <a:t>End p1(x)</a:t>
            </a:r>
            <a:endParaRPr/>
          </a:p>
        </p:txBody>
      </p:sp>
      <p:sp>
        <p:nvSpPr>
          <p:cNvPr id="202" name="CustomShape 12"/>
          <p:cNvSpPr/>
          <p:nvPr/>
        </p:nvSpPr>
        <p:spPr>
          <a:xfrm>
            <a:off x="6856560" y="6095880"/>
            <a:ext cx="1662120" cy="456120"/>
          </a:xfrm>
          <a:prstGeom prst="rect">
            <a:avLst/>
          </a:prstGeom>
        </p:spPr>
        <p:txBody>
          <a:bodyPr bIns="45000" lIns="90000" rIns="90000" tIns="45000" wrap="none"/>
          <a:p>
            <a:r>
              <a:rPr lang="en-IN" sz="2400">
                <a:solidFill>
                  <a:srgbClr val="000000"/>
                </a:solidFill>
                <a:latin typeface="Calibri"/>
              </a:rPr>
              <a:t>End p2(x)</a:t>
            </a:r>
            <a:endParaRPr/>
          </a:p>
        </p:txBody>
      </p:sp>
      <p:sp>
        <p:nvSpPr>
          <p:cNvPr id="203" name="Line 13"/>
          <p:cNvSpPr/>
          <p:nvPr/>
        </p:nvSpPr>
        <p:spPr>
          <a:xfrm flipV="1">
            <a:off x="4419360" y="5486040"/>
            <a:ext cx="685800" cy="838440"/>
          </a:xfrm>
          <a:prstGeom prst="line">
            <a:avLst/>
          </a:prstGeom>
          <a:ln w="28440">
            <a:solidFill>
              <a:srgbClr val="009900"/>
            </a:solidFill>
            <a:round/>
            <a:tailEnd len="med" type="triangle" w="med"/>
          </a:ln>
        </p:spPr>
      </p:sp>
      <p:sp>
        <p:nvSpPr>
          <p:cNvPr id="204" name="Line 14"/>
          <p:cNvSpPr/>
          <p:nvPr/>
        </p:nvSpPr>
        <p:spPr>
          <a:xfrm flipV="1">
            <a:off x="8458200" y="5562360"/>
            <a:ext cx="0" cy="762120"/>
          </a:xfrm>
          <a:prstGeom prst="line">
            <a:avLst/>
          </a:prstGeom>
          <a:ln w="28440">
            <a:solidFill>
              <a:srgbClr val="009900"/>
            </a:solidFill>
            <a:round/>
            <a:tailEnd len="med" type="triangle" w="med"/>
          </a:ln>
        </p:spPr>
      </p:sp>
      <p:sp>
        <p:nvSpPr>
          <p:cNvPr id="205" name="CustomShape 15"/>
          <p:cNvSpPr/>
          <p:nvPr/>
        </p:nvSpPr>
        <p:spPr>
          <a:xfrm>
            <a:off x="1196280" y="5410080"/>
            <a:ext cx="325440" cy="364680"/>
          </a:xfrm>
          <a:prstGeom prst="rect">
            <a:avLst/>
          </a:prstGeom>
        </p:spPr>
        <p:txBody>
          <a:bodyPr bIns="45000" lIns="90000" rIns="90000" tIns="45000" wrap="none"/>
          <a:p>
            <a:r>
              <a:rPr lang="en-IN">
                <a:solidFill>
                  <a:srgbClr val="000000"/>
                </a:solidFill>
                <a:latin typeface="Calibri"/>
              </a:rPr>
              <a:t>0</a:t>
            </a:r>
            <a:endParaRPr/>
          </a:p>
        </p:txBody>
      </p:sp>
      <p:sp>
        <p:nvSpPr>
          <p:cNvPr id="206" name="CustomShape 16"/>
          <p:cNvSpPr/>
          <p:nvPr/>
        </p:nvSpPr>
        <p:spPr>
          <a:xfrm>
            <a:off x="2805840" y="5424480"/>
            <a:ext cx="325440" cy="364680"/>
          </a:xfrm>
          <a:prstGeom prst="rect">
            <a:avLst/>
          </a:prstGeom>
        </p:spPr>
        <p:txBody>
          <a:bodyPr bIns="45000" lIns="90000" rIns="90000" tIns="45000" wrap="none"/>
          <a:p>
            <a:r>
              <a:rPr lang="en-IN">
                <a:solidFill>
                  <a:srgbClr val="000000"/>
                </a:solidFill>
                <a:latin typeface="Calibri"/>
              </a:rPr>
              <a:t>2</a:t>
            </a:r>
            <a:endParaRPr/>
          </a:p>
        </p:txBody>
      </p:sp>
      <p:sp>
        <p:nvSpPr>
          <p:cNvPr id="207" name="CustomShape 17"/>
          <p:cNvSpPr/>
          <p:nvPr/>
        </p:nvSpPr>
        <p:spPr>
          <a:xfrm>
            <a:off x="7460280" y="5424480"/>
            <a:ext cx="325440" cy="364680"/>
          </a:xfrm>
          <a:prstGeom prst="rect">
            <a:avLst/>
          </a:prstGeom>
        </p:spPr>
        <p:txBody>
          <a:bodyPr bIns="45000" lIns="90000" rIns="90000" tIns="45000" wrap="none"/>
          <a:p>
            <a:r>
              <a:rPr lang="en-IN">
                <a:solidFill>
                  <a:srgbClr val="000000"/>
                </a:solidFill>
                <a:latin typeface="Calibri"/>
              </a:rPr>
              <a:t>8</a:t>
            </a:r>
            <a:endParaRPr/>
          </a:p>
        </p:txBody>
      </p:sp>
    </p:spTree>
  </p:cSld>
  <p:timing>
    <p:tnLst>
      <p:par>
        <p:cTn dur="indefinite" id="109" nodeType="tmRoot" restart="never">
          <p:childTnLst>
            <p:seq>
              <p:cTn dur="indefinite" id="110" nodeType="mainSeq">
                <p:childTnLst>
                  <p:par>
                    <p:cTn fill="hold" id="111">
                      <p:stCondLst>
                        <p:cond delay="indefinite"/>
                      </p:stCondLst>
                      <p:childTnLst>
                        <p:par>
                          <p:cTn fill="hold" id="112">
                            <p:stCondLst>
                              <p:cond delay="0"/>
                            </p:stCondLst>
                            <p:childTnLst>
                              <p:par>
                                <p:cTn fill="hold" id="113" nodeType="clickEffect" presetClass="entr" presetID="2" presetSubtype="4">
                                  <p:stCondLst>
                                    <p:cond delay="0"/>
                                  </p:stCondLst>
                                  <p:childTnLst>
                                    <p:set>
                                      <p:cBhvr>
                                        <p:cTn dur="1" fill="hold" id="114">
                                          <p:stCondLst>
                                            <p:cond delay="0"/>
                                          </p:stCondLst>
                                        </p:cTn>
                                        <p:tgtEl>
                                          <p:spTgt spid="195"/>
                                        </p:tgtEl>
                                        <p:attrNameLst>
                                          <p:attrName>style.visibility</p:attrName>
                                        </p:attrNameLst>
                                      </p:cBhvr>
                                      <p:to>
                                        <p:strVal val="visible"/>
                                      </p:to>
                                    </p:set>
                                    <p:anim calcmode="lin" valueType="num">
                                      <p:cBhvr additive="repl">
                                        <p:cTn dur="500" fill="hold" id="115"/>
                                        <p:tgtEl>
                                          <p:spTgt spid="195"/>
                                        </p:tgtEl>
                                        <p:attrNameLst>
                                          <p:attrName>ppt_x</p:attrName>
                                        </p:attrNameLst>
                                      </p:cBhvr>
                                      <p:tavLst>
                                        <p:tav tm="0">
                                          <p:val>
                                            <p:strVal val="#ppt_x"/>
                                          </p:val>
                                        </p:tav>
                                        <p:tav tm="100000">
                                          <p:val>
                                            <p:strVal val="#ppt_x"/>
                                          </p:val>
                                        </p:tav>
                                      </p:tavLst>
                                    </p:anim>
                                    <p:anim calcmode="lin" valueType="num">
                                      <p:cBhvr additive="repl">
                                        <p:cTn dur="500" fill="hold" id="116"/>
                                        <p:tgtEl>
                                          <p:spTgt spid="195"/>
                                        </p:tgtEl>
                                        <p:attrNameLst>
                                          <p:attrName>ppt_y</p:attrName>
                                        </p:attrNameLst>
                                      </p:cBhvr>
                                      <p:tavLst>
                                        <p:tav tm="0">
                                          <p:val>
                                            <p:strVal val="1+#ppt_h/2"/>
                                          </p:val>
                                        </p:tav>
                                        <p:tav tm="100000">
                                          <p:val>
                                            <p:strVal val="#ppt_y"/>
                                          </p:val>
                                        </p:tav>
                                      </p:tavLst>
                                    </p:anim>
                                  </p:childTnLst>
                                </p:cTn>
                              </p:par>
                              <p:par>
                                <p:cTn fill="hold" id="117" nodeType="withEffect" presetClass="entr" presetID="2" presetSubtype="4">
                                  <p:stCondLst>
                                    <p:cond delay="0"/>
                                  </p:stCondLst>
                                  <p:childTnLst>
                                    <p:set>
                                      <p:cBhvr>
                                        <p:cTn dur="1" fill="hold" id="118">
                                          <p:stCondLst>
                                            <p:cond delay="0"/>
                                          </p:stCondLst>
                                        </p:cTn>
                                        <p:tgtEl>
                                          <p:spTgt spid="193"/>
                                        </p:tgtEl>
                                        <p:attrNameLst>
                                          <p:attrName>style.visibility</p:attrName>
                                        </p:attrNameLst>
                                      </p:cBhvr>
                                      <p:to>
                                        <p:strVal val="visible"/>
                                      </p:to>
                                    </p:set>
                                    <p:anim calcmode="lin" valueType="num">
                                      <p:cBhvr additive="repl">
                                        <p:cTn dur="500" fill="hold" id="119"/>
                                        <p:tgtEl>
                                          <p:spTgt spid="193"/>
                                        </p:tgtEl>
                                        <p:attrNameLst>
                                          <p:attrName>ppt_x</p:attrName>
                                        </p:attrNameLst>
                                      </p:cBhvr>
                                      <p:tavLst>
                                        <p:tav tm="0">
                                          <p:val>
                                            <p:strVal val="#ppt_x"/>
                                          </p:val>
                                        </p:tav>
                                        <p:tav tm="100000">
                                          <p:val>
                                            <p:strVal val="#ppt_x"/>
                                          </p:val>
                                        </p:tav>
                                      </p:tavLst>
                                    </p:anim>
                                    <p:anim calcmode="lin" valueType="num">
                                      <p:cBhvr additive="repl">
                                        <p:cTn dur="500" fill="hold" id="120"/>
                                        <p:tgtEl>
                                          <p:spTgt spid="193"/>
                                        </p:tgtEl>
                                        <p:attrNameLst>
                                          <p:attrName>ppt_y</p:attrName>
                                        </p:attrNameLst>
                                      </p:cBhvr>
                                      <p:tavLst>
                                        <p:tav tm="0">
                                          <p:val>
                                            <p:strVal val="1+#ppt_h/2"/>
                                          </p:val>
                                        </p:tav>
                                        <p:tav tm="100000">
                                          <p:val>
                                            <p:strVal val="#ppt_y"/>
                                          </p:val>
                                        </p:tav>
                                      </p:tavLst>
                                    </p:anim>
                                  </p:childTnLst>
                                </p:cTn>
                              </p:par>
                              <p:par>
                                <p:cTn fill="hold" id="121" nodeType="withEffect" presetClass="entr" presetID="2" presetSubtype="4">
                                  <p:stCondLst>
                                    <p:cond delay="0"/>
                                  </p:stCondLst>
                                  <p:childTnLst>
                                    <p:set>
                                      <p:cBhvr>
                                        <p:cTn dur="1" fill="hold" id="122">
                                          <p:stCondLst>
                                            <p:cond delay="0"/>
                                          </p:stCondLst>
                                        </p:cTn>
                                        <p:tgtEl>
                                          <p:spTgt spid="196"/>
                                        </p:tgtEl>
                                        <p:attrNameLst>
                                          <p:attrName>style.visibility</p:attrName>
                                        </p:attrNameLst>
                                      </p:cBhvr>
                                      <p:to>
                                        <p:strVal val="visible"/>
                                      </p:to>
                                    </p:set>
                                    <p:anim calcmode="lin" valueType="num">
                                      <p:cBhvr additive="repl">
                                        <p:cTn dur="500" fill="hold" id="123"/>
                                        <p:tgtEl>
                                          <p:spTgt spid="196"/>
                                        </p:tgtEl>
                                        <p:attrNameLst>
                                          <p:attrName>ppt_x</p:attrName>
                                        </p:attrNameLst>
                                      </p:cBhvr>
                                      <p:tavLst>
                                        <p:tav tm="0">
                                          <p:val>
                                            <p:strVal val="#ppt_x"/>
                                          </p:val>
                                        </p:tav>
                                        <p:tav tm="100000">
                                          <p:val>
                                            <p:strVal val="#ppt_x"/>
                                          </p:val>
                                        </p:tav>
                                      </p:tavLst>
                                    </p:anim>
                                    <p:anim calcmode="lin" valueType="num">
                                      <p:cBhvr additive="repl">
                                        <p:cTn dur="500" fill="hold" id="124"/>
                                        <p:tgtEl>
                                          <p:spTgt spid="196"/>
                                        </p:tgtEl>
                                        <p:attrNameLst>
                                          <p:attrName>ppt_y</p:attrName>
                                        </p:attrNameLst>
                                      </p:cBhvr>
                                      <p:tavLst>
                                        <p:tav tm="0">
                                          <p:val>
                                            <p:strVal val="1+#ppt_h/2"/>
                                          </p:val>
                                        </p:tav>
                                        <p:tav tm="100000">
                                          <p:val>
                                            <p:strVal val="#ppt_y"/>
                                          </p:val>
                                        </p:tav>
                                      </p:tavLst>
                                    </p:anim>
                                  </p:childTnLst>
                                </p:cTn>
                              </p:par>
                              <p:par>
                                <p:cTn fill="hold" id="125" nodeType="withEffect" presetClass="entr" presetID="2" presetSubtype="4">
                                  <p:stCondLst>
                                    <p:cond delay="0"/>
                                  </p:stCondLst>
                                  <p:childTnLst>
                                    <p:set>
                                      <p:cBhvr>
                                        <p:cTn dur="1" fill="hold" id="126">
                                          <p:stCondLst>
                                            <p:cond delay="0"/>
                                          </p:stCondLst>
                                        </p:cTn>
                                        <p:tgtEl>
                                          <p:spTgt spid="194"/>
                                        </p:tgtEl>
                                        <p:attrNameLst>
                                          <p:attrName>style.visibility</p:attrName>
                                        </p:attrNameLst>
                                      </p:cBhvr>
                                      <p:to>
                                        <p:strVal val="visible"/>
                                      </p:to>
                                    </p:set>
                                    <p:anim calcmode="lin" valueType="num">
                                      <p:cBhvr additive="repl">
                                        <p:cTn dur="500" fill="hold" id="127"/>
                                        <p:tgtEl>
                                          <p:spTgt spid="194"/>
                                        </p:tgtEl>
                                        <p:attrNameLst>
                                          <p:attrName>ppt_x</p:attrName>
                                        </p:attrNameLst>
                                      </p:cBhvr>
                                      <p:tavLst>
                                        <p:tav tm="0">
                                          <p:val>
                                            <p:strVal val="#ppt_x"/>
                                          </p:val>
                                        </p:tav>
                                        <p:tav tm="100000">
                                          <p:val>
                                            <p:strVal val="#ppt_x"/>
                                          </p:val>
                                        </p:tav>
                                      </p:tavLst>
                                    </p:anim>
                                    <p:anim calcmode="lin" valueType="num">
                                      <p:cBhvr additive="repl">
                                        <p:cTn dur="500" fill="hold" id="128"/>
                                        <p:tgtEl>
                                          <p:spTgt spid="194"/>
                                        </p:tgtEl>
                                        <p:attrNameLst>
                                          <p:attrName>ppt_y</p:attrName>
                                        </p:attrNameLst>
                                      </p:cBhvr>
                                      <p:tavLst>
                                        <p:tav tm="0">
                                          <p:val>
                                            <p:strVal val="1+#ppt_h/2"/>
                                          </p:val>
                                        </p:tav>
                                        <p:tav tm="100000">
                                          <p:val>
                                            <p:strVal val="#ppt_y"/>
                                          </p:val>
                                        </p:tav>
                                      </p:tavLst>
                                    </p:anim>
                                  </p:childTnLst>
                                </p:cTn>
                              </p:par>
                            </p:childTnLst>
                          </p:cTn>
                        </p:par>
                      </p:childTnLst>
                    </p:cTn>
                  </p:par>
                  <p:par>
                    <p:cTn fill="hold" id="129">
                      <p:stCondLst>
                        <p:cond delay="indefinite"/>
                      </p:stCondLst>
                      <p:childTnLst>
                        <p:par>
                          <p:cTn fill="hold" id="130">
                            <p:stCondLst>
                              <p:cond delay="0"/>
                            </p:stCondLst>
                            <p:childTnLst>
                              <p:par>
                                <p:cTn fill="hold" id="131" nodeType="clickEffect" presetClass="entr" presetID="3" presetSubtype="10">
                                  <p:stCondLst>
                                    <p:cond delay="0"/>
                                  </p:stCondLst>
                                  <p:childTnLst>
                                    <p:set>
                                      <p:cBhvr>
                                        <p:cTn dur="1" fill="hold" id="132">
                                          <p:stCondLst>
                                            <p:cond delay="0"/>
                                          </p:stCondLst>
                                        </p:cTn>
                                        <p:tgtEl>
                                          <p:spTgt spid="197"/>
                                        </p:tgtEl>
                                        <p:attrNameLst>
                                          <p:attrName>style.visibility</p:attrName>
                                        </p:attrNameLst>
                                      </p:cBhvr>
                                      <p:to>
                                        <p:strVal val="visible"/>
                                      </p:to>
                                    </p:set>
                                    <p:animEffect filter="blinds(horizontal)" transition="in">
                                      <p:cBhvr additive="repl">
                                        <p:cTn dur="500" fill="freeze" id="133"/>
                                        <p:tgtEl>
                                          <p:spTgt spid="197"/>
                                        </p:tgtEl>
                                      </p:cBhvr>
                                    </p:animEffect>
                                  </p:childTnLst>
                                </p:cTn>
                              </p:par>
                              <p:par>
                                <p:cTn fill="hold" id="134" nodeType="withEffect" presetClass="entr" presetID="3" presetSubtype="10">
                                  <p:stCondLst>
                                    <p:cond delay="0"/>
                                  </p:stCondLst>
                                  <p:childTnLst>
                                    <p:set>
                                      <p:cBhvr>
                                        <p:cTn dur="1" fill="hold" id="135">
                                          <p:stCondLst>
                                            <p:cond delay="0"/>
                                          </p:stCondLst>
                                        </p:cTn>
                                        <p:tgtEl>
                                          <p:spTgt spid="199"/>
                                        </p:tgtEl>
                                        <p:attrNameLst>
                                          <p:attrName>style.visibility</p:attrName>
                                        </p:attrNameLst>
                                      </p:cBhvr>
                                      <p:to>
                                        <p:strVal val="visible"/>
                                      </p:to>
                                    </p:set>
                                    <p:animEffect filter="blinds(horizontal)" transition="in">
                                      <p:cBhvr additive="repl">
                                        <p:cTn dur="500" fill="freeze" id="136"/>
                                        <p:tgtEl>
                                          <p:spTgt spid="199"/>
                                        </p:tgtEl>
                                      </p:cBhvr>
                                    </p:animEffec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3" presetSubtype="10">
                                  <p:stCondLst>
                                    <p:cond delay="0"/>
                                  </p:stCondLst>
                                  <p:childTnLst>
                                    <p:set>
                                      <p:cBhvr>
                                        <p:cTn dur="1" fill="hold" id="140">
                                          <p:stCondLst>
                                            <p:cond delay="0"/>
                                          </p:stCondLst>
                                        </p:cTn>
                                        <p:tgtEl>
                                          <p:spTgt spid="203"/>
                                        </p:tgtEl>
                                        <p:attrNameLst>
                                          <p:attrName>style.visibility</p:attrName>
                                        </p:attrNameLst>
                                      </p:cBhvr>
                                      <p:to>
                                        <p:strVal val="visible"/>
                                      </p:to>
                                    </p:set>
                                    <p:animEffect filter="blinds(horizontal)" transition="in">
                                      <p:cBhvr additive="repl">
                                        <p:cTn dur="500" fill="freeze" id="141"/>
                                        <p:tgtEl>
                                          <p:spTgt spid="203"/>
                                        </p:tgtEl>
                                      </p:cBhvr>
                                    </p:animEffect>
                                  </p:childTnLst>
                                </p:cTn>
                              </p:par>
                              <p:par>
                                <p:cTn fill="hold" id="142" nodeType="withEffect" presetClass="entr" presetID="3" presetSubtype="10">
                                  <p:stCondLst>
                                    <p:cond delay="0"/>
                                  </p:stCondLst>
                                  <p:childTnLst>
                                    <p:set>
                                      <p:cBhvr>
                                        <p:cTn dur="1" fill="hold" id="143">
                                          <p:stCondLst>
                                            <p:cond delay="0"/>
                                          </p:stCondLst>
                                        </p:cTn>
                                        <p:tgtEl>
                                          <p:spTgt spid="201"/>
                                        </p:tgtEl>
                                        <p:attrNameLst>
                                          <p:attrName>style.visibility</p:attrName>
                                        </p:attrNameLst>
                                      </p:cBhvr>
                                      <p:to>
                                        <p:strVal val="visible"/>
                                      </p:to>
                                    </p:set>
                                    <p:animEffect filter="blinds(horizontal)" transition="in">
                                      <p:cBhvr additive="repl">
                                        <p:cTn dur="500" fill="freeze" id="144"/>
                                        <p:tgtEl>
                                          <p:spTgt spid="201"/>
                                        </p:tgtEl>
                                      </p:cBhvr>
                                    </p:animEffect>
                                  </p:childTnLst>
                                </p:cTn>
                              </p:par>
                            </p:childTnLst>
                          </p:cTn>
                        </p:par>
                      </p:childTnLst>
                    </p:cTn>
                  </p:par>
                  <p:par>
                    <p:cTn fill="hold" id="145">
                      <p:stCondLst>
                        <p:cond delay="indefinite"/>
                      </p:stCondLst>
                      <p:childTnLst>
                        <p:par>
                          <p:cTn fill="hold" id="146">
                            <p:stCondLst>
                              <p:cond delay="0"/>
                            </p:stCondLst>
                            <p:childTnLst>
                              <p:par>
                                <p:cTn fill="hold" id="147" nodeType="clickEffect" presetClass="entr" presetID="2" presetSubtype="4">
                                  <p:stCondLst>
                                    <p:cond delay="0"/>
                                  </p:stCondLst>
                                  <p:childTnLst>
                                    <p:set>
                                      <p:cBhvr>
                                        <p:cTn dur="1" fill="hold" id="148">
                                          <p:stCondLst>
                                            <p:cond delay="0"/>
                                          </p:stCondLst>
                                        </p:cTn>
                                        <p:tgtEl>
                                          <p:spTgt spid="202"/>
                                        </p:tgtEl>
                                        <p:attrNameLst>
                                          <p:attrName>style.visibility</p:attrName>
                                        </p:attrNameLst>
                                      </p:cBhvr>
                                      <p:to>
                                        <p:strVal val="visible"/>
                                      </p:to>
                                    </p:set>
                                    <p:anim calcmode="lin" valueType="num">
                                      <p:cBhvr additive="repl">
                                        <p:cTn dur="500" fill="hold" id="149"/>
                                        <p:tgtEl>
                                          <p:spTgt spid="202"/>
                                        </p:tgtEl>
                                        <p:attrNameLst>
                                          <p:attrName>ppt_x</p:attrName>
                                        </p:attrNameLst>
                                      </p:cBhvr>
                                      <p:tavLst>
                                        <p:tav tm="0">
                                          <p:val>
                                            <p:strVal val="#ppt_x"/>
                                          </p:val>
                                        </p:tav>
                                        <p:tav tm="100000">
                                          <p:val>
                                            <p:strVal val="#ppt_x"/>
                                          </p:val>
                                        </p:tav>
                                      </p:tavLst>
                                    </p:anim>
                                    <p:anim calcmode="lin" valueType="num">
                                      <p:cBhvr additive="repl">
                                        <p:cTn dur="500" fill="hold" id="150"/>
                                        <p:tgtEl>
                                          <p:spTgt spid="202"/>
                                        </p:tgtEl>
                                        <p:attrNameLst>
                                          <p:attrName>ppt_y</p:attrName>
                                        </p:attrNameLst>
                                      </p:cBhvr>
                                      <p:tavLst>
                                        <p:tav tm="0">
                                          <p:val>
                                            <p:strVal val="1+#ppt_h/2"/>
                                          </p:val>
                                        </p:tav>
                                        <p:tav tm="100000">
                                          <p:val>
                                            <p:strVal val="#ppt_y"/>
                                          </p:val>
                                        </p:tav>
                                      </p:tavLst>
                                    </p:anim>
                                  </p:childTnLst>
                                </p:cTn>
                              </p:par>
                              <p:par>
                                <p:cTn fill="hold" id="151" nodeType="withEffect" presetClass="entr" presetID="2" presetSubtype="4">
                                  <p:stCondLst>
                                    <p:cond delay="0"/>
                                  </p:stCondLst>
                                  <p:childTnLst>
                                    <p:set>
                                      <p:cBhvr>
                                        <p:cTn dur="1" fill="hold" id="152">
                                          <p:stCondLst>
                                            <p:cond delay="0"/>
                                          </p:stCondLst>
                                        </p:cTn>
                                        <p:tgtEl>
                                          <p:spTgt spid="204"/>
                                        </p:tgtEl>
                                        <p:attrNameLst>
                                          <p:attrName>style.visibility</p:attrName>
                                        </p:attrNameLst>
                                      </p:cBhvr>
                                      <p:to>
                                        <p:strVal val="visible"/>
                                      </p:to>
                                    </p:set>
                                    <p:anim calcmode="lin" valueType="num">
                                      <p:cBhvr additive="repl">
                                        <p:cTn dur="500" fill="hold" id="153"/>
                                        <p:tgtEl>
                                          <p:spTgt spid="204"/>
                                        </p:tgtEl>
                                        <p:attrNameLst>
                                          <p:attrName>ppt_x</p:attrName>
                                        </p:attrNameLst>
                                      </p:cBhvr>
                                      <p:tavLst>
                                        <p:tav tm="0">
                                          <p:val>
                                            <p:strVal val="#ppt_x"/>
                                          </p:val>
                                        </p:tav>
                                        <p:tav tm="100000">
                                          <p:val>
                                            <p:strVal val="#ppt_x"/>
                                          </p:val>
                                        </p:tav>
                                      </p:tavLst>
                                    </p:anim>
                                    <p:anim calcmode="lin" valueType="num">
                                      <p:cBhvr additive="repl">
                                        <p:cTn dur="500" fill="hold" id="154"/>
                                        <p:tgtEl>
                                          <p:spTgt spid="204"/>
                                        </p:tgtEl>
                                        <p:attrNameLst>
                                          <p:attrName>ppt_y</p:attrName>
                                        </p:attrNameLst>
                                      </p:cBhvr>
                                      <p:tavLst>
                                        <p:tav tm="0">
                                          <p:val>
                                            <p:strVal val="1+#ppt_h/2"/>
                                          </p:val>
                                        </p:tav>
                                        <p:tav tm="100000">
                                          <p:val>
                                            <p:strVal val="#ppt_y"/>
                                          </p:val>
                                        </p:tav>
                                      </p:tavLst>
                                    </p:anim>
                                  </p:childTnLst>
                                </p:cTn>
                              </p:par>
                              <p:par>
                                <p:cTn fill="hold" id="155" nodeType="withEffect" presetClass="entr" presetID="2" presetSubtype="4">
                                  <p:stCondLst>
                                    <p:cond delay="0"/>
                                  </p:stCondLst>
                                  <p:childTnLst>
                                    <p:set>
                                      <p:cBhvr>
                                        <p:cTn dur="1" fill="hold" id="156">
                                          <p:stCondLst>
                                            <p:cond delay="0"/>
                                          </p:stCondLst>
                                        </p:cTn>
                                        <p:tgtEl>
                                          <p:spTgt spid="200"/>
                                        </p:tgtEl>
                                        <p:attrNameLst>
                                          <p:attrName>style.visibility</p:attrName>
                                        </p:attrNameLst>
                                      </p:cBhvr>
                                      <p:to>
                                        <p:strVal val="visible"/>
                                      </p:to>
                                    </p:set>
                                    <p:anim calcmode="lin" valueType="num">
                                      <p:cBhvr additive="repl">
                                        <p:cTn dur="500" fill="hold" id="157"/>
                                        <p:tgtEl>
                                          <p:spTgt spid="200"/>
                                        </p:tgtEl>
                                        <p:attrNameLst>
                                          <p:attrName>ppt_x</p:attrName>
                                        </p:attrNameLst>
                                      </p:cBhvr>
                                      <p:tavLst>
                                        <p:tav tm="0">
                                          <p:val>
                                            <p:strVal val="#ppt_x"/>
                                          </p:val>
                                        </p:tav>
                                        <p:tav tm="100000">
                                          <p:val>
                                            <p:strVal val="#ppt_x"/>
                                          </p:val>
                                        </p:tav>
                                      </p:tavLst>
                                    </p:anim>
                                    <p:anim calcmode="lin" valueType="num">
                                      <p:cBhvr additive="repl">
                                        <p:cTn dur="500" fill="hold" id="158"/>
                                        <p:tgtEl>
                                          <p:spTgt spid="200"/>
                                        </p:tgtEl>
                                        <p:attrNameLst>
                                          <p:attrName>ppt_y</p:attrName>
                                        </p:attrNameLst>
                                      </p:cBhvr>
                                      <p:tavLst>
                                        <p:tav tm="0">
                                          <p:val>
                                            <p:strVal val="1+#ppt_h/2"/>
                                          </p:val>
                                        </p:tav>
                                        <p:tav tm="100000">
                                          <p:val>
                                            <p:strVal val="#ppt_y"/>
                                          </p:val>
                                        </p:tav>
                                      </p:tavLst>
                                    </p:anim>
                                  </p:childTnLst>
                                </p:cTn>
                              </p:par>
                              <p:par>
                                <p:cTn fill="hold" id="159" nodeType="withEffect" presetClass="entr" presetID="2" presetSubtype="4">
                                  <p:stCondLst>
                                    <p:cond delay="0"/>
                                  </p:stCondLst>
                                  <p:childTnLst>
                                    <p:set>
                                      <p:cBhvr>
                                        <p:cTn dur="1" fill="hold" id="160">
                                          <p:stCondLst>
                                            <p:cond delay="0"/>
                                          </p:stCondLst>
                                        </p:cTn>
                                        <p:tgtEl>
                                          <p:spTgt spid="198"/>
                                        </p:tgtEl>
                                        <p:attrNameLst>
                                          <p:attrName>style.visibility</p:attrName>
                                        </p:attrNameLst>
                                      </p:cBhvr>
                                      <p:to>
                                        <p:strVal val="visible"/>
                                      </p:to>
                                    </p:set>
                                    <p:anim calcmode="lin" valueType="num">
                                      <p:cBhvr additive="repl">
                                        <p:cTn dur="500" fill="hold" id="161"/>
                                        <p:tgtEl>
                                          <p:spTgt spid="198"/>
                                        </p:tgtEl>
                                        <p:attrNameLst>
                                          <p:attrName>ppt_x</p:attrName>
                                        </p:attrNameLst>
                                      </p:cBhvr>
                                      <p:tavLst>
                                        <p:tav tm="0">
                                          <p:val>
                                            <p:strVal val="#ppt_x"/>
                                          </p:val>
                                        </p:tav>
                                        <p:tav tm="100000">
                                          <p:val>
                                            <p:strVal val="#ppt_x"/>
                                          </p:val>
                                        </p:tav>
                                      </p:tavLst>
                                    </p:anim>
                                    <p:anim calcmode="lin" valueType="num">
                                      <p:cBhvr additive="repl">
                                        <p:cTn dur="500" fill="hold" id="162"/>
                                        <p:tgtEl>
                                          <p:spTgt spid="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209" name="CustomShape 2"/>
          <p:cNvSpPr/>
          <p:nvPr/>
        </p:nvSpPr>
        <p:spPr>
          <a:xfrm>
            <a:off x="533520" y="1523880"/>
            <a:ext cx="8381520" cy="545220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Advantages of using a double Array:</a:t>
            </a:r>
            <a:endParaRPr/>
          </a:p>
          <a:p>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save space (compact)</a:t>
            </a:r>
            <a:endParaRPr/>
          </a:p>
          <a:p>
            <a:endParaRPr/>
          </a:p>
          <a:p>
            <a:pPr>
              <a:buSzPct val="45000"/>
              <a:buFont typeface="StarSymbol"/>
              <a:buChar char=""/>
            </a:pPr>
            <a:r>
              <a:rPr lang="en-IN" sz="3200">
                <a:solidFill>
                  <a:srgbClr val="000000"/>
                </a:solidFill>
                <a:latin typeface="Calibri"/>
              </a:rPr>
              <a:t> </a:t>
            </a:r>
            <a:r>
              <a:rPr lang="en-IN" sz="3200">
                <a:solidFill>
                  <a:srgbClr val="000000"/>
                </a:solidFill>
                <a:latin typeface="Calibri"/>
              </a:rPr>
              <a:t>Disadvantages of using a double Array:</a:t>
            </a:r>
            <a:endParaRPr/>
          </a:p>
          <a:p>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difficult to maintain</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have to allocate array size ahead of time</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more code required for misc. operations.</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211" name="CustomShape 2"/>
          <p:cNvSpPr/>
          <p:nvPr/>
        </p:nvSpPr>
        <p:spPr>
          <a:xfrm>
            <a:off x="533520" y="1523880"/>
            <a:ext cx="8381520" cy="252756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Linked list Implementation:</a:t>
            </a:r>
            <a:endParaRPr/>
          </a:p>
          <a:p>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p1(x) = 23x</a:t>
            </a:r>
            <a:r>
              <a:rPr b="1" lang="en-IN" sz="3200">
                <a:solidFill>
                  <a:srgbClr val="000066"/>
                </a:solidFill>
                <a:latin typeface="Calibri"/>
              </a:rPr>
              <a:t>9</a:t>
            </a:r>
            <a:r>
              <a:rPr lang="en-IN" sz="3200">
                <a:solidFill>
                  <a:srgbClr val="000066"/>
                </a:solidFill>
                <a:latin typeface="Calibri"/>
              </a:rPr>
              <a:t> + 18x</a:t>
            </a:r>
            <a:r>
              <a:rPr b="1" lang="en-IN" sz="3200">
                <a:solidFill>
                  <a:srgbClr val="000066"/>
                </a:solidFill>
                <a:latin typeface="Calibri"/>
              </a:rPr>
              <a:t>7</a:t>
            </a:r>
            <a:r>
              <a:rPr lang="en-IN" sz="3200">
                <a:solidFill>
                  <a:srgbClr val="000066"/>
                </a:solidFill>
                <a:latin typeface="Calibri"/>
              </a:rPr>
              <a:t> + 41x</a:t>
            </a:r>
            <a:r>
              <a:rPr b="1" lang="en-IN" sz="3200">
                <a:solidFill>
                  <a:srgbClr val="000066"/>
                </a:solidFill>
                <a:latin typeface="Calibri"/>
              </a:rPr>
              <a:t>6</a:t>
            </a:r>
            <a:r>
              <a:rPr lang="en-IN" sz="3200">
                <a:solidFill>
                  <a:srgbClr val="000066"/>
                </a:solidFill>
                <a:latin typeface="Calibri"/>
              </a:rPr>
              <a:t> + 163x</a:t>
            </a:r>
            <a:r>
              <a:rPr b="1" lang="en-IN" sz="3200">
                <a:solidFill>
                  <a:srgbClr val="000066"/>
                </a:solidFill>
                <a:latin typeface="Calibri"/>
              </a:rPr>
              <a:t>4</a:t>
            </a:r>
            <a:r>
              <a:rPr lang="en-IN" sz="3200">
                <a:solidFill>
                  <a:srgbClr val="000066"/>
                </a:solidFill>
                <a:latin typeface="Calibri"/>
              </a:rPr>
              <a:t> + 3</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p2(x) = 4x</a:t>
            </a:r>
            <a:r>
              <a:rPr b="1" lang="en-IN" sz="3200">
                <a:solidFill>
                  <a:srgbClr val="000066"/>
                </a:solidFill>
                <a:latin typeface="Calibri"/>
              </a:rPr>
              <a:t>6</a:t>
            </a:r>
            <a:r>
              <a:rPr lang="en-IN" sz="3200">
                <a:solidFill>
                  <a:srgbClr val="000066"/>
                </a:solidFill>
                <a:latin typeface="Calibri"/>
              </a:rPr>
              <a:t> + 10x</a:t>
            </a:r>
            <a:r>
              <a:rPr b="1" lang="en-IN" sz="3200">
                <a:solidFill>
                  <a:srgbClr val="000066"/>
                </a:solidFill>
                <a:latin typeface="Calibri"/>
              </a:rPr>
              <a:t>4</a:t>
            </a:r>
            <a:r>
              <a:rPr lang="en-IN" sz="3200">
                <a:solidFill>
                  <a:srgbClr val="000066"/>
                </a:solidFill>
                <a:latin typeface="Calibri"/>
              </a:rPr>
              <a:t> + 12x + 8</a:t>
            </a:r>
            <a:endParaRPr/>
          </a:p>
        </p:txBody>
      </p:sp>
      <p:sp>
        <p:nvSpPr>
          <p:cNvPr id="212" name="CustomShape 3"/>
          <p:cNvSpPr/>
          <p:nvPr/>
        </p:nvSpPr>
        <p:spPr>
          <a:xfrm>
            <a:off x="853920" y="4038480"/>
            <a:ext cx="1294920" cy="609120"/>
          </a:xfrm>
          <a:prstGeom prst="rect">
            <a:avLst/>
          </a:prstGeom>
          <a:ln w="9360">
            <a:solidFill>
              <a:srgbClr val="000000"/>
            </a:solidFill>
            <a:miter/>
          </a:ln>
        </p:spPr>
      </p:sp>
      <p:sp>
        <p:nvSpPr>
          <p:cNvPr id="213" name="Line 4"/>
          <p:cNvSpPr/>
          <p:nvPr/>
        </p:nvSpPr>
        <p:spPr>
          <a:xfrm>
            <a:off x="1844640" y="4038480"/>
            <a:ext cx="1440" cy="609480"/>
          </a:xfrm>
          <a:prstGeom prst="line">
            <a:avLst/>
          </a:prstGeom>
          <a:ln w="9360">
            <a:solidFill>
              <a:srgbClr val="000000"/>
            </a:solidFill>
            <a:round/>
          </a:ln>
        </p:spPr>
      </p:sp>
      <p:sp>
        <p:nvSpPr>
          <p:cNvPr id="214" name="Line 5"/>
          <p:cNvSpPr/>
          <p:nvPr/>
        </p:nvSpPr>
        <p:spPr>
          <a:xfrm>
            <a:off x="1158840" y="4038480"/>
            <a:ext cx="1440" cy="609480"/>
          </a:xfrm>
          <a:prstGeom prst="line">
            <a:avLst/>
          </a:prstGeom>
          <a:ln w="9360">
            <a:solidFill>
              <a:srgbClr val="000000"/>
            </a:solidFill>
            <a:round/>
          </a:ln>
        </p:spPr>
      </p:sp>
      <p:sp>
        <p:nvSpPr>
          <p:cNvPr id="215" name="CustomShape 6"/>
          <p:cNvSpPr/>
          <p:nvPr/>
        </p:nvSpPr>
        <p:spPr>
          <a:xfrm>
            <a:off x="2378160" y="4038480"/>
            <a:ext cx="1294920" cy="609120"/>
          </a:xfrm>
          <a:prstGeom prst="rect">
            <a:avLst/>
          </a:prstGeom>
          <a:ln w="9360">
            <a:solidFill>
              <a:srgbClr val="000000"/>
            </a:solidFill>
            <a:miter/>
          </a:ln>
        </p:spPr>
      </p:sp>
      <p:sp>
        <p:nvSpPr>
          <p:cNvPr id="216" name="Line 7"/>
          <p:cNvSpPr/>
          <p:nvPr/>
        </p:nvSpPr>
        <p:spPr>
          <a:xfrm>
            <a:off x="3368520" y="4038480"/>
            <a:ext cx="1440" cy="609480"/>
          </a:xfrm>
          <a:prstGeom prst="line">
            <a:avLst/>
          </a:prstGeom>
          <a:ln w="9360">
            <a:solidFill>
              <a:srgbClr val="000000"/>
            </a:solidFill>
            <a:round/>
          </a:ln>
        </p:spPr>
      </p:sp>
      <p:sp>
        <p:nvSpPr>
          <p:cNvPr id="217" name="Line 8"/>
          <p:cNvSpPr/>
          <p:nvPr/>
        </p:nvSpPr>
        <p:spPr>
          <a:xfrm>
            <a:off x="2682720" y="4038480"/>
            <a:ext cx="1440" cy="609480"/>
          </a:xfrm>
          <a:prstGeom prst="line">
            <a:avLst/>
          </a:prstGeom>
          <a:ln w="9360">
            <a:solidFill>
              <a:srgbClr val="000000"/>
            </a:solidFill>
            <a:round/>
          </a:ln>
        </p:spPr>
      </p:sp>
      <p:sp>
        <p:nvSpPr>
          <p:cNvPr id="218" name="CustomShape 9"/>
          <p:cNvSpPr/>
          <p:nvPr/>
        </p:nvSpPr>
        <p:spPr>
          <a:xfrm>
            <a:off x="3902040" y="4038480"/>
            <a:ext cx="1294920" cy="609120"/>
          </a:xfrm>
          <a:prstGeom prst="rect">
            <a:avLst/>
          </a:prstGeom>
          <a:ln w="9360">
            <a:solidFill>
              <a:srgbClr val="000000"/>
            </a:solidFill>
            <a:miter/>
          </a:ln>
        </p:spPr>
      </p:sp>
      <p:sp>
        <p:nvSpPr>
          <p:cNvPr id="219" name="Line 10"/>
          <p:cNvSpPr/>
          <p:nvPr/>
        </p:nvSpPr>
        <p:spPr>
          <a:xfrm>
            <a:off x="4892400" y="4038480"/>
            <a:ext cx="1800" cy="609480"/>
          </a:xfrm>
          <a:prstGeom prst="line">
            <a:avLst/>
          </a:prstGeom>
          <a:ln w="9360">
            <a:solidFill>
              <a:srgbClr val="000000"/>
            </a:solidFill>
            <a:round/>
          </a:ln>
        </p:spPr>
      </p:sp>
      <p:sp>
        <p:nvSpPr>
          <p:cNvPr id="220" name="Line 11"/>
          <p:cNvSpPr/>
          <p:nvPr/>
        </p:nvSpPr>
        <p:spPr>
          <a:xfrm>
            <a:off x="4206600" y="4038480"/>
            <a:ext cx="1800" cy="609480"/>
          </a:xfrm>
          <a:prstGeom prst="line">
            <a:avLst/>
          </a:prstGeom>
          <a:ln w="9360">
            <a:solidFill>
              <a:srgbClr val="000000"/>
            </a:solidFill>
            <a:round/>
          </a:ln>
        </p:spPr>
      </p:sp>
      <p:sp>
        <p:nvSpPr>
          <p:cNvPr id="221" name="CustomShape 12"/>
          <p:cNvSpPr/>
          <p:nvPr/>
        </p:nvSpPr>
        <p:spPr>
          <a:xfrm>
            <a:off x="814680" y="4202280"/>
            <a:ext cx="427680" cy="303480"/>
          </a:xfrm>
          <a:prstGeom prst="rect">
            <a:avLst/>
          </a:prstGeom>
        </p:spPr>
        <p:txBody>
          <a:bodyPr bIns="45000" lIns="90000" rIns="90000" tIns="45000" wrap="none"/>
          <a:p>
            <a:r>
              <a:rPr b="1" lang="en-IN" sz="1400">
                <a:solidFill>
                  <a:srgbClr val="000000"/>
                </a:solidFill>
                <a:latin typeface="Calibri"/>
              </a:rPr>
              <a:t>23</a:t>
            </a:r>
            <a:endParaRPr/>
          </a:p>
        </p:txBody>
      </p:sp>
      <p:sp>
        <p:nvSpPr>
          <p:cNvPr id="222" name="CustomShape 13"/>
          <p:cNvSpPr/>
          <p:nvPr/>
        </p:nvSpPr>
        <p:spPr>
          <a:xfrm>
            <a:off x="1306800" y="4191120"/>
            <a:ext cx="304200" cy="303480"/>
          </a:xfrm>
          <a:prstGeom prst="rect">
            <a:avLst/>
          </a:prstGeom>
        </p:spPr>
        <p:txBody>
          <a:bodyPr bIns="45000" lIns="90000" rIns="90000" tIns="45000" wrap="none"/>
          <a:p>
            <a:r>
              <a:rPr b="1" lang="en-IN" sz="1400">
                <a:solidFill>
                  <a:srgbClr val="000000"/>
                </a:solidFill>
                <a:latin typeface="Calibri"/>
              </a:rPr>
              <a:t>9</a:t>
            </a:r>
            <a:endParaRPr/>
          </a:p>
        </p:txBody>
      </p:sp>
      <p:sp>
        <p:nvSpPr>
          <p:cNvPr id="223" name="CustomShape 14"/>
          <p:cNvSpPr/>
          <p:nvPr/>
        </p:nvSpPr>
        <p:spPr>
          <a:xfrm>
            <a:off x="2284920" y="4191120"/>
            <a:ext cx="427680" cy="303480"/>
          </a:xfrm>
          <a:prstGeom prst="rect">
            <a:avLst/>
          </a:prstGeom>
        </p:spPr>
        <p:txBody>
          <a:bodyPr bIns="45000" lIns="90000" rIns="90000" tIns="45000" wrap="none"/>
          <a:p>
            <a:r>
              <a:rPr b="1" lang="en-IN" sz="1400">
                <a:solidFill>
                  <a:srgbClr val="000000"/>
                </a:solidFill>
                <a:latin typeface="Calibri"/>
              </a:rPr>
              <a:t>18</a:t>
            </a:r>
            <a:endParaRPr/>
          </a:p>
        </p:txBody>
      </p:sp>
      <p:sp>
        <p:nvSpPr>
          <p:cNvPr id="224" name="CustomShape 15"/>
          <p:cNvSpPr/>
          <p:nvPr/>
        </p:nvSpPr>
        <p:spPr>
          <a:xfrm>
            <a:off x="2754720" y="4191120"/>
            <a:ext cx="304200" cy="303480"/>
          </a:xfrm>
          <a:prstGeom prst="rect">
            <a:avLst/>
          </a:prstGeom>
        </p:spPr>
        <p:txBody>
          <a:bodyPr bIns="45000" lIns="90000" rIns="90000" tIns="45000" wrap="none"/>
          <a:p>
            <a:r>
              <a:rPr b="1" lang="en-IN" sz="1400">
                <a:solidFill>
                  <a:srgbClr val="000000"/>
                </a:solidFill>
                <a:latin typeface="Calibri"/>
              </a:rPr>
              <a:t>7</a:t>
            </a:r>
            <a:endParaRPr/>
          </a:p>
        </p:txBody>
      </p:sp>
      <p:sp>
        <p:nvSpPr>
          <p:cNvPr id="225" name="CustomShape 16"/>
          <p:cNvSpPr/>
          <p:nvPr/>
        </p:nvSpPr>
        <p:spPr>
          <a:xfrm>
            <a:off x="3808800" y="4191120"/>
            <a:ext cx="427680" cy="303480"/>
          </a:xfrm>
          <a:prstGeom prst="rect">
            <a:avLst/>
          </a:prstGeom>
        </p:spPr>
        <p:txBody>
          <a:bodyPr bIns="45000" lIns="90000" rIns="90000" tIns="45000" wrap="none"/>
          <a:p>
            <a:r>
              <a:rPr b="1" lang="en-IN" sz="1400">
                <a:solidFill>
                  <a:srgbClr val="000000"/>
                </a:solidFill>
                <a:latin typeface="Calibri"/>
              </a:rPr>
              <a:t>41</a:t>
            </a:r>
            <a:endParaRPr/>
          </a:p>
        </p:txBody>
      </p:sp>
      <p:sp>
        <p:nvSpPr>
          <p:cNvPr id="226" name="CustomShape 17"/>
          <p:cNvSpPr/>
          <p:nvPr/>
        </p:nvSpPr>
        <p:spPr>
          <a:xfrm>
            <a:off x="4278600" y="4191120"/>
            <a:ext cx="304200" cy="303480"/>
          </a:xfrm>
          <a:prstGeom prst="rect">
            <a:avLst/>
          </a:prstGeom>
        </p:spPr>
        <p:txBody>
          <a:bodyPr bIns="45000" lIns="90000" rIns="90000" tIns="45000" wrap="none"/>
          <a:p>
            <a:r>
              <a:rPr b="1" lang="en-IN" sz="1400">
                <a:solidFill>
                  <a:srgbClr val="000000"/>
                </a:solidFill>
                <a:latin typeface="Calibri"/>
              </a:rPr>
              <a:t>6</a:t>
            </a:r>
            <a:endParaRPr/>
          </a:p>
        </p:txBody>
      </p:sp>
      <p:sp>
        <p:nvSpPr>
          <p:cNvPr id="227" name="Line 18"/>
          <p:cNvSpPr/>
          <p:nvPr/>
        </p:nvSpPr>
        <p:spPr>
          <a:xfrm>
            <a:off x="1996920" y="4343400"/>
            <a:ext cx="380880" cy="0"/>
          </a:xfrm>
          <a:prstGeom prst="line">
            <a:avLst/>
          </a:prstGeom>
          <a:ln w="9360">
            <a:solidFill>
              <a:srgbClr val="000000"/>
            </a:solidFill>
            <a:round/>
            <a:tailEnd len="med" type="triangle" w="med"/>
          </a:ln>
        </p:spPr>
      </p:sp>
      <p:sp>
        <p:nvSpPr>
          <p:cNvPr id="228" name="Line 19"/>
          <p:cNvSpPr/>
          <p:nvPr/>
        </p:nvSpPr>
        <p:spPr>
          <a:xfrm>
            <a:off x="3520800" y="4343400"/>
            <a:ext cx="381240" cy="0"/>
          </a:xfrm>
          <a:prstGeom prst="line">
            <a:avLst/>
          </a:prstGeom>
          <a:ln w="9360">
            <a:solidFill>
              <a:srgbClr val="000000"/>
            </a:solidFill>
            <a:round/>
            <a:tailEnd len="med" type="triangle" w="med"/>
          </a:ln>
        </p:spPr>
      </p:sp>
      <p:sp>
        <p:nvSpPr>
          <p:cNvPr id="229" name="CustomShape 20"/>
          <p:cNvSpPr/>
          <p:nvPr/>
        </p:nvSpPr>
        <p:spPr>
          <a:xfrm>
            <a:off x="5425920" y="4038480"/>
            <a:ext cx="1294920" cy="609120"/>
          </a:xfrm>
          <a:prstGeom prst="rect">
            <a:avLst/>
          </a:prstGeom>
          <a:ln w="9360">
            <a:solidFill>
              <a:srgbClr val="000000"/>
            </a:solidFill>
            <a:miter/>
          </a:ln>
        </p:spPr>
      </p:sp>
      <p:sp>
        <p:nvSpPr>
          <p:cNvPr id="230" name="Line 21"/>
          <p:cNvSpPr/>
          <p:nvPr/>
        </p:nvSpPr>
        <p:spPr>
          <a:xfrm>
            <a:off x="6416640" y="4038480"/>
            <a:ext cx="1440" cy="609480"/>
          </a:xfrm>
          <a:prstGeom prst="line">
            <a:avLst/>
          </a:prstGeom>
          <a:ln w="9360">
            <a:solidFill>
              <a:srgbClr val="000000"/>
            </a:solidFill>
            <a:round/>
          </a:ln>
        </p:spPr>
      </p:sp>
      <p:sp>
        <p:nvSpPr>
          <p:cNvPr id="231" name="Line 22"/>
          <p:cNvSpPr/>
          <p:nvPr/>
        </p:nvSpPr>
        <p:spPr>
          <a:xfrm>
            <a:off x="5730840" y="4038480"/>
            <a:ext cx="1440" cy="609480"/>
          </a:xfrm>
          <a:prstGeom prst="line">
            <a:avLst/>
          </a:prstGeom>
          <a:ln w="9360">
            <a:solidFill>
              <a:srgbClr val="000000"/>
            </a:solidFill>
            <a:round/>
          </a:ln>
        </p:spPr>
      </p:sp>
      <p:sp>
        <p:nvSpPr>
          <p:cNvPr id="232" name="CustomShape 23"/>
          <p:cNvSpPr/>
          <p:nvPr/>
        </p:nvSpPr>
        <p:spPr>
          <a:xfrm>
            <a:off x="5332680" y="4191120"/>
            <a:ext cx="427680" cy="303480"/>
          </a:xfrm>
          <a:prstGeom prst="rect">
            <a:avLst/>
          </a:prstGeom>
        </p:spPr>
        <p:txBody>
          <a:bodyPr bIns="45000" lIns="90000" rIns="90000" tIns="45000" wrap="none"/>
          <a:p>
            <a:r>
              <a:rPr b="1" lang="en-IN" sz="1400">
                <a:solidFill>
                  <a:srgbClr val="000000"/>
                </a:solidFill>
                <a:latin typeface="Calibri"/>
              </a:rPr>
              <a:t>18</a:t>
            </a:r>
            <a:endParaRPr/>
          </a:p>
        </p:txBody>
      </p:sp>
      <p:sp>
        <p:nvSpPr>
          <p:cNvPr id="233" name="CustomShape 24"/>
          <p:cNvSpPr/>
          <p:nvPr/>
        </p:nvSpPr>
        <p:spPr>
          <a:xfrm>
            <a:off x="5802480" y="4191120"/>
            <a:ext cx="304200" cy="303480"/>
          </a:xfrm>
          <a:prstGeom prst="rect">
            <a:avLst/>
          </a:prstGeom>
        </p:spPr>
        <p:txBody>
          <a:bodyPr bIns="45000" lIns="90000" rIns="90000" tIns="45000" wrap="none"/>
          <a:p>
            <a:r>
              <a:rPr b="1" lang="en-IN" sz="1400">
                <a:solidFill>
                  <a:srgbClr val="000000"/>
                </a:solidFill>
                <a:latin typeface="Calibri"/>
              </a:rPr>
              <a:t>7</a:t>
            </a:r>
            <a:endParaRPr/>
          </a:p>
        </p:txBody>
      </p:sp>
      <p:sp>
        <p:nvSpPr>
          <p:cNvPr id="234" name="Line 25"/>
          <p:cNvSpPr/>
          <p:nvPr/>
        </p:nvSpPr>
        <p:spPr>
          <a:xfrm>
            <a:off x="5045040" y="4343400"/>
            <a:ext cx="380880" cy="0"/>
          </a:xfrm>
          <a:prstGeom prst="line">
            <a:avLst/>
          </a:prstGeom>
          <a:ln w="9360">
            <a:solidFill>
              <a:srgbClr val="000000"/>
            </a:solidFill>
            <a:round/>
            <a:tailEnd len="med" type="triangle" w="med"/>
          </a:ln>
        </p:spPr>
      </p:sp>
      <p:sp>
        <p:nvSpPr>
          <p:cNvPr id="235" name="Line 26"/>
          <p:cNvSpPr/>
          <p:nvPr/>
        </p:nvSpPr>
        <p:spPr>
          <a:xfrm>
            <a:off x="6568920" y="4343400"/>
            <a:ext cx="380880" cy="0"/>
          </a:xfrm>
          <a:prstGeom prst="line">
            <a:avLst/>
          </a:prstGeom>
          <a:ln w="9360">
            <a:solidFill>
              <a:srgbClr val="000000"/>
            </a:solidFill>
            <a:round/>
            <a:tailEnd len="med" type="triangle" w="med"/>
          </a:ln>
        </p:spPr>
      </p:sp>
      <p:sp>
        <p:nvSpPr>
          <p:cNvPr id="236" name="CustomShape 27"/>
          <p:cNvSpPr/>
          <p:nvPr/>
        </p:nvSpPr>
        <p:spPr>
          <a:xfrm>
            <a:off x="6950160" y="4038480"/>
            <a:ext cx="1294920" cy="609120"/>
          </a:xfrm>
          <a:prstGeom prst="rect">
            <a:avLst/>
          </a:prstGeom>
          <a:ln w="9360">
            <a:solidFill>
              <a:srgbClr val="000000"/>
            </a:solidFill>
            <a:miter/>
          </a:ln>
        </p:spPr>
      </p:sp>
      <p:sp>
        <p:nvSpPr>
          <p:cNvPr id="237" name="Line 28"/>
          <p:cNvSpPr/>
          <p:nvPr/>
        </p:nvSpPr>
        <p:spPr>
          <a:xfrm>
            <a:off x="7940520" y="4038480"/>
            <a:ext cx="1440" cy="609480"/>
          </a:xfrm>
          <a:prstGeom prst="line">
            <a:avLst/>
          </a:prstGeom>
          <a:ln w="9360">
            <a:solidFill>
              <a:srgbClr val="000000"/>
            </a:solidFill>
            <a:round/>
          </a:ln>
        </p:spPr>
      </p:sp>
      <p:sp>
        <p:nvSpPr>
          <p:cNvPr id="238" name="Line 29"/>
          <p:cNvSpPr/>
          <p:nvPr/>
        </p:nvSpPr>
        <p:spPr>
          <a:xfrm>
            <a:off x="7254720" y="4038480"/>
            <a:ext cx="1440" cy="609480"/>
          </a:xfrm>
          <a:prstGeom prst="line">
            <a:avLst/>
          </a:prstGeom>
          <a:ln w="9360">
            <a:solidFill>
              <a:srgbClr val="000000"/>
            </a:solidFill>
            <a:round/>
          </a:ln>
        </p:spPr>
      </p:sp>
      <p:sp>
        <p:nvSpPr>
          <p:cNvPr id="239" name="CustomShape 30"/>
          <p:cNvSpPr/>
          <p:nvPr/>
        </p:nvSpPr>
        <p:spPr>
          <a:xfrm>
            <a:off x="6945480" y="4191120"/>
            <a:ext cx="304200" cy="303480"/>
          </a:xfrm>
          <a:prstGeom prst="rect">
            <a:avLst/>
          </a:prstGeom>
        </p:spPr>
        <p:txBody>
          <a:bodyPr bIns="45000" lIns="90000" rIns="90000" tIns="45000" wrap="none"/>
          <a:p>
            <a:r>
              <a:rPr b="1" lang="en-IN" sz="1400">
                <a:solidFill>
                  <a:srgbClr val="000000"/>
                </a:solidFill>
                <a:latin typeface="Calibri"/>
              </a:rPr>
              <a:t>3</a:t>
            </a:r>
            <a:endParaRPr/>
          </a:p>
        </p:txBody>
      </p:sp>
      <p:sp>
        <p:nvSpPr>
          <p:cNvPr id="240" name="CustomShape 31"/>
          <p:cNvSpPr/>
          <p:nvPr/>
        </p:nvSpPr>
        <p:spPr>
          <a:xfrm>
            <a:off x="7326720" y="4191120"/>
            <a:ext cx="304200" cy="303480"/>
          </a:xfrm>
          <a:prstGeom prst="rect">
            <a:avLst/>
          </a:prstGeom>
        </p:spPr>
        <p:txBody>
          <a:bodyPr bIns="45000" lIns="90000" rIns="90000" tIns="45000" wrap="none"/>
          <a:p>
            <a:r>
              <a:rPr b="1" lang="en-IN" sz="1400">
                <a:solidFill>
                  <a:srgbClr val="000000"/>
                </a:solidFill>
                <a:latin typeface="Calibri"/>
              </a:rPr>
              <a:t>0</a:t>
            </a:r>
            <a:endParaRPr/>
          </a:p>
        </p:txBody>
      </p:sp>
      <p:sp>
        <p:nvSpPr>
          <p:cNvPr id="241" name="Line 32"/>
          <p:cNvSpPr/>
          <p:nvPr/>
        </p:nvSpPr>
        <p:spPr>
          <a:xfrm>
            <a:off x="8534160" y="4343400"/>
            <a:ext cx="0" cy="304560"/>
          </a:xfrm>
          <a:prstGeom prst="line">
            <a:avLst/>
          </a:prstGeom>
          <a:ln w="9360">
            <a:solidFill>
              <a:srgbClr val="000000"/>
            </a:solidFill>
            <a:round/>
            <a:tailEnd len="med" type="triangle" w="med"/>
          </a:ln>
        </p:spPr>
      </p:sp>
      <p:sp>
        <p:nvSpPr>
          <p:cNvPr id="242" name="CustomShape 33"/>
          <p:cNvSpPr/>
          <p:nvPr/>
        </p:nvSpPr>
        <p:spPr>
          <a:xfrm>
            <a:off x="853920" y="5181480"/>
            <a:ext cx="1294920" cy="609120"/>
          </a:xfrm>
          <a:prstGeom prst="rect">
            <a:avLst/>
          </a:prstGeom>
          <a:ln w="9360">
            <a:solidFill>
              <a:srgbClr val="000000"/>
            </a:solidFill>
            <a:miter/>
          </a:ln>
        </p:spPr>
      </p:sp>
      <p:sp>
        <p:nvSpPr>
          <p:cNvPr id="243" name="Line 34"/>
          <p:cNvSpPr/>
          <p:nvPr/>
        </p:nvSpPr>
        <p:spPr>
          <a:xfrm>
            <a:off x="1844640" y="5181480"/>
            <a:ext cx="1440" cy="609480"/>
          </a:xfrm>
          <a:prstGeom prst="line">
            <a:avLst/>
          </a:prstGeom>
          <a:ln w="9360">
            <a:solidFill>
              <a:srgbClr val="000000"/>
            </a:solidFill>
            <a:round/>
          </a:ln>
        </p:spPr>
      </p:sp>
      <p:sp>
        <p:nvSpPr>
          <p:cNvPr id="244" name="Line 35"/>
          <p:cNvSpPr/>
          <p:nvPr/>
        </p:nvSpPr>
        <p:spPr>
          <a:xfrm>
            <a:off x="1158840" y="5181480"/>
            <a:ext cx="1440" cy="609480"/>
          </a:xfrm>
          <a:prstGeom prst="line">
            <a:avLst/>
          </a:prstGeom>
          <a:ln w="9360">
            <a:solidFill>
              <a:srgbClr val="000000"/>
            </a:solidFill>
            <a:round/>
          </a:ln>
        </p:spPr>
      </p:sp>
      <p:sp>
        <p:nvSpPr>
          <p:cNvPr id="245" name="CustomShape 36"/>
          <p:cNvSpPr/>
          <p:nvPr/>
        </p:nvSpPr>
        <p:spPr>
          <a:xfrm>
            <a:off x="2378160" y="5181480"/>
            <a:ext cx="1294920" cy="609120"/>
          </a:xfrm>
          <a:prstGeom prst="rect">
            <a:avLst/>
          </a:prstGeom>
          <a:ln w="9360">
            <a:solidFill>
              <a:srgbClr val="000000"/>
            </a:solidFill>
            <a:miter/>
          </a:ln>
        </p:spPr>
      </p:sp>
      <p:sp>
        <p:nvSpPr>
          <p:cNvPr id="246" name="Line 37"/>
          <p:cNvSpPr/>
          <p:nvPr/>
        </p:nvSpPr>
        <p:spPr>
          <a:xfrm>
            <a:off x="3368520" y="5181480"/>
            <a:ext cx="1440" cy="609480"/>
          </a:xfrm>
          <a:prstGeom prst="line">
            <a:avLst/>
          </a:prstGeom>
          <a:ln w="9360">
            <a:solidFill>
              <a:srgbClr val="000000"/>
            </a:solidFill>
            <a:round/>
          </a:ln>
        </p:spPr>
      </p:sp>
      <p:sp>
        <p:nvSpPr>
          <p:cNvPr id="247" name="Line 38"/>
          <p:cNvSpPr/>
          <p:nvPr/>
        </p:nvSpPr>
        <p:spPr>
          <a:xfrm>
            <a:off x="2682720" y="5181480"/>
            <a:ext cx="1440" cy="609480"/>
          </a:xfrm>
          <a:prstGeom prst="line">
            <a:avLst/>
          </a:prstGeom>
          <a:ln w="9360">
            <a:solidFill>
              <a:srgbClr val="000000"/>
            </a:solidFill>
            <a:round/>
          </a:ln>
        </p:spPr>
      </p:sp>
      <p:sp>
        <p:nvSpPr>
          <p:cNvPr id="248" name="CustomShape 39"/>
          <p:cNvSpPr/>
          <p:nvPr/>
        </p:nvSpPr>
        <p:spPr>
          <a:xfrm>
            <a:off x="3902040" y="5181480"/>
            <a:ext cx="1294920" cy="609120"/>
          </a:xfrm>
          <a:prstGeom prst="rect">
            <a:avLst/>
          </a:prstGeom>
          <a:ln w="9360">
            <a:solidFill>
              <a:srgbClr val="000000"/>
            </a:solidFill>
            <a:miter/>
          </a:ln>
        </p:spPr>
      </p:sp>
      <p:sp>
        <p:nvSpPr>
          <p:cNvPr id="249" name="Line 40"/>
          <p:cNvSpPr/>
          <p:nvPr/>
        </p:nvSpPr>
        <p:spPr>
          <a:xfrm>
            <a:off x="4892400" y="5181480"/>
            <a:ext cx="1800" cy="609480"/>
          </a:xfrm>
          <a:prstGeom prst="line">
            <a:avLst/>
          </a:prstGeom>
          <a:ln w="9360">
            <a:solidFill>
              <a:srgbClr val="000000"/>
            </a:solidFill>
            <a:round/>
          </a:ln>
        </p:spPr>
      </p:sp>
      <p:sp>
        <p:nvSpPr>
          <p:cNvPr id="250" name="Line 41"/>
          <p:cNvSpPr/>
          <p:nvPr/>
        </p:nvSpPr>
        <p:spPr>
          <a:xfrm>
            <a:off x="4206600" y="5181480"/>
            <a:ext cx="1800" cy="609480"/>
          </a:xfrm>
          <a:prstGeom prst="line">
            <a:avLst/>
          </a:prstGeom>
          <a:ln w="9360">
            <a:solidFill>
              <a:srgbClr val="000000"/>
            </a:solidFill>
            <a:round/>
          </a:ln>
        </p:spPr>
      </p:sp>
      <p:sp>
        <p:nvSpPr>
          <p:cNvPr id="251" name="CustomShape 42"/>
          <p:cNvSpPr/>
          <p:nvPr/>
        </p:nvSpPr>
        <p:spPr>
          <a:xfrm>
            <a:off x="849600" y="5345280"/>
            <a:ext cx="304200" cy="303480"/>
          </a:xfrm>
          <a:prstGeom prst="rect">
            <a:avLst/>
          </a:prstGeom>
        </p:spPr>
        <p:txBody>
          <a:bodyPr bIns="45000" lIns="90000" rIns="90000" tIns="45000" wrap="none"/>
          <a:p>
            <a:r>
              <a:rPr b="1" lang="en-IN" sz="1400">
                <a:solidFill>
                  <a:srgbClr val="000000"/>
                </a:solidFill>
                <a:latin typeface="Calibri"/>
              </a:rPr>
              <a:t>4</a:t>
            </a:r>
            <a:endParaRPr/>
          </a:p>
        </p:txBody>
      </p:sp>
      <p:sp>
        <p:nvSpPr>
          <p:cNvPr id="252" name="CustomShape 43"/>
          <p:cNvSpPr/>
          <p:nvPr/>
        </p:nvSpPr>
        <p:spPr>
          <a:xfrm>
            <a:off x="1306800" y="5334120"/>
            <a:ext cx="304200" cy="303480"/>
          </a:xfrm>
          <a:prstGeom prst="rect">
            <a:avLst/>
          </a:prstGeom>
        </p:spPr>
        <p:txBody>
          <a:bodyPr bIns="45000" lIns="90000" rIns="90000" tIns="45000" wrap="none"/>
          <a:p>
            <a:r>
              <a:rPr b="1" lang="en-IN" sz="1400">
                <a:solidFill>
                  <a:srgbClr val="000000"/>
                </a:solidFill>
                <a:latin typeface="Calibri"/>
              </a:rPr>
              <a:t>6</a:t>
            </a:r>
            <a:endParaRPr/>
          </a:p>
        </p:txBody>
      </p:sp>
      <p:sp>
        <p:nvSpPr>
          <p:cNvPr id="253" name="CustomShape 44"/>
          <p:cNvSpPr/>
          <p:nvPr/>
        </p:nvSpPr>
        <p:spPr>
          <a:xfrm>
            <a:off x="2284920" y="5334120"/>
            <a:ext cx="427680" cy="303480"/>
          </a:xfrm>
          <a:prstGeom prst="rect">
            <a:avLst/>
          </a:prstGeom>
        </p:spPr>
        <p:txBody>
          <a:bodyPr bIns="45000" lIns="90000" rIns="90000" tIns="45000" wrap="none"/>
          <a:p>
            <a:r>
              <a:rPr b="1" lang="en-IN" sz="1400">
                <a:solidFill>
                  <a:srgbClr val="000000"/>
                </a:solidFill>
                <a:latin typeface="Calibri"/>
              </a:rPr>
              <a:t>10</a:t>
            </a:r>
            <a:endParaRPr/>
          </a:p>
        </p:txBody>
      </p:sp>
      <p:sp>
        <p:nvSpPr>
          <p:cNvPr id="254" name="CustomShape 45"/>
          <p:cNvSpPr/>
          <p:nvPr/>
        </p:nvSpPr>
        <p:spPr>
          <a:xfrm>
            <a:off x="2754720" y="5334120"/>
            <a:ext cx="304200" cy="303480"/>
          </a:xfrm>
          <a:prstGeom prst="rect">
            <a:avLst/>
          </a:prstGeom>
        </p:spPr>
        <p:txBody>
          <a:bodyPr bIns="45000" lIns="90000" rIns="90000" tIns="45000" wrap="none"/>
          <a:p>
            <a:r>
              <a:rPr b="1" lang="en-IN" sz="1400">
                <a:solidFill>
                  <a:srgbClr val="000000"/>
                </a:solidFill>
                <a:latin typeface="Calibri"/>
              </a:rPr>
              <a:t>4</a:t>
            </a:r>
            <a:endParaRPr/>
          </a:p>
        </p:txBody>
      </p:sp>
      <p:sp>
        <p:nvSpPr>
          <p:cNvPr id="255" name="CustomShape 46"/>
          <p:cNvSpPr/>
          <p:nvPr/>
        </p:nvSpPr>
        <p:spPr>
          <a:xfrm>
            <a:off x="3808800" y="5334120"/>
            <a:ext cx="427680" cy="303480"/>
          </a:xfrm>
          <a:prstGeom prst="rect">
            <a:avLst/>
          </a:prstGeom>
        </p:spPr>
        <p:txBody>
          <a:bodyPr bIns="45000" lIns="90000" rIns="90000" tIns="45000" wrap="none"/>
          <a:p>
            <a:r>
              <a:rPr b="1" lang="en-IN" sz="1400">
                <a:solidFill>
                  <a:srgbClr val="000000"/>
                </a:solidFill>
                <a:latin typeface="Calibri"/>
              </a:rPr>
              <a:t>12</a:t>
            </a:r>
            <a:endParaRPr/>
          </a:p>
        </p:txBody>
      </p:sp>
      <p:sp>
        <p:nvSpPr>
          <p:cNvPr id="256" name="CustomShape 47"/>
          <p:cNvSpPr/>
          <p:nvPr/>
        </p:nvSpPr>
        <p:spPr>
          <a:xfrm>
            <a:off x="4278600" y="5334120"/>
            <a:ext cx="304200" cy="303480"/>
          </a:xfrm>
          <a:prstGeom prst="rect">
            <a:avLst/>
          </a:prstGeom>
        </p:spPr>
        <p:txBody>
          <a:bodyPr bIns="45000" lIns="90000" rIns="90000" tIns="45000" wrap="none"/>
          <a:p>
            <a:r>
              <a:rPr b="1" lang="en-IN" sz="1400">
                <a:solidFill>
                  <a:srgbClr val="000000"/>
                </a:solidFill>
                <a:latin typeface="Calibri"/>
              </a:rPr>
              <a:t>1</a:t>
            </a:r>
            <a:endParaRPr/>
          </a:p>
        </p:txBody>
      </p:sp>
      <p:sp>
        <p:nvSpPr>
          <p:cNvPr id="257" name="Line 48"/>
          <p:cNvSpPr/>
          <p:nvPr/>
        </p:nvSpPr>
        <p:spPr>
          <a:xfrm>
            <a:off x="1996920" y="5486400"/>
            <a:ext cx="380880" cy="0"/>
          </a:xfrm>
          <a:prstGeom prst="line">
            <a:avLst/>
          </a:prstGeom>
          <a:ln w="9360">
            <a:solidFill>
              <a:srgbClr val="000000"/>
            </a:solidFill>
            <a:round/>
            <a:tailEnd len="med" type="triangle" w="med"/>
          </a:ln>
        </p:spPr>
      </p:sp>
      <p:sp>
        <p:nvSpPr>
          <p:cNvPr id="258" name="Line 49"/>
          <p:cNvSpPr/>
          <p:nvPr/>
        </p:nvSpPr>
        <p:spPr>
          <a:xfrm>
            <a:off x="3520800" y="5486400"/>
            <a:ext cx="381240" cy="0"/>
          </a:xfrm>
          <a:prstGeom prst="line">
            <a:avLst/>
          </a:prstGeom>
          <a:ln w="9360">
            <a:solidFill>
              <a:srgbClr val="000000"/>
            </a:solidFill>
            <a:round/>
            <a:tailEnd len="med" type="triangle" w="med"/>
          </a:ln>
        </p:spPr>
      </p:sp>
      <p:sp>
        <p:nvSpPr>
          <p:cNvPr id="259" name="CustomShape 50"/>
          <p:cNvSpPr/>
          <p:nvPr/>
        </p:nvSpPr>
        <p:spPr>
          <a:xfrm>
            <a:off x="5425920" y="5181480"/>
            <a:ext cx="1294920" cy="609120"/>
          </a:xfrm>
          <a:prstGeom prst="rect">
            <a:avLst/>
          </a:prstGeom>
          <a:ln w="9360">
            <a:solidFill>
              <a:srgbClr val="000000"/>
            </a:solidFill>
            <a:miter/>
          </a:ln>
        </p:spPr>
      </p:sp>
      <p:sp>
        <p:nvSpPr>
          <p:cNvPr id="260" name="Line 51"/>
          <p:cNvSpPr/>
          <p:nvPr/>
        </p:nvSpPr>
        <p:spPr>
          <a:xfrm>
            <a:off x="6416640" y="5181480"/>
            <a:ext cx="1440" cy="609480"/>
          </a:xfrm>
          <a:prstGeom prst="line">
            <a:avLst/>
          </a:prstGeom>
          <a:ln w="9360">
            <a:solidFill>
              <a:srgbClr val="000000"/>
            </a:solidFill>
            <a:round/>
          </a:ln>
        </p:spPr>
      </p:sp>
      <p:sp>
        <p:nvSpPr>
          <p:cNvPr id="261" name="Line 52"/>
          <p:cNvSpPr/>
          <p:nvPr/>
        </p:nvSpPr>
        <p:spPr>
          <a:xfrm>
            <a:off x="5730840" y="5181480"/>
            <a:ext cx="1440" cy="609480"/>
          </a:xfrm>
          <a:prstGeom prst="line">
            <a:avLst/>
          </a:prstGeom>
          <a:ln w="9360">
            <a:solidFill>
              <a:srgbClr val="000000"/>
            </a:solidFill>
            <a:round/>
          </a:ln>
        </p:spPr>
      </p:sp>
      <p:sp>
        <p:nvSpPr>
          <p:cNvPr id="262" name="CustomShape 53"/>
          <p:cNvSpPr/>
          <p:nvPr/>
        </p:nvSpPr>
        <p:spPr>
          <a:xfrm>
            <a:off x="5421600" y="5334120"/>
            <a:ext cx="304200" cy="303480"/>
          </a:xfrm>
          <a:prstGeom prst="rect">
            <a:avLst/>
          </a:prstGeom>
        </p:spPr>
        <p:txBody>
          <a:bodyPr bIns="45000" lIns="90000" rIns="90000" tIns="45000" wrap="none"/>
          <a:p>
            <a:r>
              <a:rPr b="1" lang="en-IN" sz="1400">
                <a:solidFill>
                  <a:srgbClr val="000000"/>
                </a:solidFill>
                <a:latin typeface="Calibri"/>
              </a:rPr>
              <a:t>8</a:t>
            </a:r>
            <a:endParaRPr/>
          </a:p>
        </p:txBody>
      </p:sp>
      <p:sp>
        <p:nvSpPr>
          <p:cNvPr id="263" name="CustomShape 54"/>
          <p:cNvSpPr/>
          <p:nvPr/>
        </p:nvSpPr>
        <p:spPr>
          <a:xfrm>
            <a:off x="5802480" y="5334120"/>
            <a:ext cx="304200" cy="303480"/>
          </a:xfrm>
          <a:prstGeom prst="rect">
            <a:avLst/>
          </a:prstGeom>
        </p:spPr>
        <p:txBody>
          <a:bodyPr bIns="45000" lIns="90000" rIns="90000" tIns="45000" wrap="none"/>
          <a:p>
            <a:r>
              <a:rPr b="1" lang="en-IN" sz="1400">
                <a:solidFill>
                  <a:srgbClr val="000000"/>
                </a:solidFill>
                <a:latin typeface="Calibri"/>
              </a:rPr>
              <a:t>0</a:t>
            </a:r>
            <a:endParaRPr/>
          </a:p>
        </p:txBody>
      </p:sp>
      <p:sp>
        <p:nvSpPr>
          <p:cNvPr id="264" name="Line 55"/>
          <p:cNvSpPr/>
          <p:nvPr/>
        </p:nvSpPr>
        <p:spPr>
          <a:xfrm>
            <a:off x="5045040" y="5486400"/>
            <a:ext cx="380880" cy="0"/>
          </a:xfrm>
          <a:prstGeom prst="line">
            <a:avLst/>
          </a:prstGeom>
          <a:ln w="9360">
            <a:solidFill>
              <a:srgbClr val="000000"/>
            </a:solidFill>
            <a:round/>
            <a:tailEnd len="med" type="triangle" w="med"/>
          </a:ln>
        </p:spPr>
      </p:sp>
      <p:sp>
        <p:nvSpPr>
          <p:cNvPr id="265" name="CustomShape 56"/>
          <p:cNvSpPr/>
          <p:nvPr/>
        </p:nvSpPr>
        <p:spPr>
          <a:xfrm>
            <a:off x="151560" y="4114800"/>
            <a:ext cx="558720" cy="456120"/>
          </a:xfrm>
          <a:prstGeom prst="rect">
            <a:avLst/>
          </a:prstGeom>
        </p:spPr>
        <p:txBody>
          <a:bodyPr bIns="45000" lIns="90000" rIns="90000" tIns="45000" wrap="none"/>
          <a:p>
            <a:r>
              <a:rPr lang="en-IN" sz="2400">
                <a:solidFill>
                  <a:srgbClr val="000000"/>
                </a:solidFill>
                <a:latin typeface="Calibri"/>
              </a:rPr>
              <a:t>P1</a:t>
            </a:r>
            <a:endParaRPr/>
          </a:p>
        </p:txBody>
      </p:sp>
      <p:sp>
        <p:nvSpPr>
          <p:cNvPr id="266" name="CustomShape 57"/>
          <p:cNvSpPr/>
          <p:nvPr/>
        </p:nvSpPr>
        <p:spPr>
          <a:xfrm>
            <a:off x="151560" y="5257800"/>
            <a:ext cx="558720" cy="456120"/>
          </a:xfrm>
          <a:prstGeom prst="rect">
            <a:avLst/>
          </a:prstGeom>
        </p:spPr>
        <p:txBody>
          <a:bodyPr bIns="45000" lIns="90000" rIns="90000" tIns="45000" wrap="none"/>
          <a:p>
            <a:r>
              <a:rPr lang="en-IN" sz="2400">
                <a:solidFill>
                  <a:srgbClr val="000000"/>
                </a:solidFill>
                <a:latin typeface="Calibri"/>
              </a:rPr>
              <a:t>P2</a:t>
            </a:r>
            <a:endParaRPr/>
          </a:p>
        </p:txBody>
      </p:sp>
      <p:sp>
        <p:nvSpPr>
          <p:cNvPr id="267" name="Line 58"/>
          <p:cNvSpPr/>
          <p:nvPr/>
        </p:nvSpPr>
        <p:spPr>
          <a:xfrm flipH="1">
            <a:off x="8076960" y="4343400"/>
            <a:ext cx="457200" cy="0"/>
          </a:xfrm>
          <a:prstGeom prst="line">
            <a:avLst/>
          </a:prstGeom>
          <a:ln w="9360">
            <a:solidFill>
              <a:srgbClr val="000000"/>
            </a:solidFill>
            <a:round/>
          </a:ln>
        </p:spPr>
      </p:sp>
      <p:sp>
        <p:nvSpPr>
          <p:cNvPr id="268" name="Line 59"/>
          <p:cNvSpPr/>
          <p:nvPr/>
        </p:nvSpPr>
        <p:spPr>
          <a:xfrm>
            <a:off x="8381880" y="4647960"/>
            <a:ext cx="304920" cy="0"/>
          </a:xfrm>
          <a:prstGeom prst="line">
            <a:avLst/>
          </a:prstGeom>
          <a:ln w="9360">
            <a:solidFill>
              <a:srgbClr val="000000"/>
            </a:solidFill>
            <a:round/>
          </a:ln>
        </p:spPr>
      </p:sp>
      <p:sp>
        <p:nvSpPr>
          <p:cNvPr id="269" name="Line 60"/>
          <p:cNvSpPr/>
          <p:nvPr/>
        </p:nvSpPr>
        <p:spPr>
          <a:xfrm>
            <a:off x="8458200" y="4724280"/>
            <a:ext cx="152280" cy="0"/>
          </a:xfrm>
          <a:prstGeom prst="line">
            <a:avLst/>
          </a:prstGeom>
          <a:ln w="9360">
            <a:solidFill>
              <a:srgbClr val="000000"/>
            </a:solidFill>
            <a:round/>
          </a:ln>
        </p:spPr>
      </p:sp>
      <p:sp>
        <p:nvSpPr>
          <p:cNvPr id="270" name="Line 61"/>
          <p:cNvSpPr/>
          <p:nvPr/>
        </p:nvSpPr>
        <p:spPr>
          <a:xfrm>
            <a:off x="7010280" y="5486400"/>
            <a:ext cx="0" cy="304560"/>
          </a:xfrm>
          <a:prstGeom prst="line">
            <a:avLst/>
          </a:prstGeom>
          <a:ln w="9360">
            <a:solidFill>
              <a:srgbClr val="000000"/>
            </a:solidFill>
            <a:round/>
            <a:tailEnd len="med" type="triangle" w="med"/>
          </a:ln>
        </p:spPr>
      </p:sp>
      <p:sp>
        <p:nvSpPr>
          <p:cNvPr id="271" name="Line 62"/>
          <p:cNvSpPr/>
          <p:nvPr/>
        </p:nvSpPr>
        <p:spPr>
          <a:xfrm flipH="1">
            <a:off x="6553080" y="5486400"/>
            <a:ext cx="457200" cy="0"/>
          </a:xfrm>
          <a:prstGeom prst="line">
            <a:avLst/>
          </a:prstGeom>
          <a:ln w="9360">
            <a:solidFill>
              <a:srgbClr val="000000"/>
            </a:solidFill>
            <a:round/>
          </a:ln>
        </p:spPr>
      </p:sp>
      <p:sp>
        <p:nvSpPr>
          <p:cNvPr id="272" name="Line 63"/>
          <p:cNvSpPr/>
          <p:nvPr/>
        </p:nvSpPr>
        <p:spPr>
          <a:xfrm>
            <a:off x="6858000" y="5790960"/>
            <a:ext cx="304560" cy="0"/>
          </a:xfrm>
          <a:prstGeom prst="line">
            <a:avLst/>
          </a:prstGeom>
          <a:ln w="9360">
            <a:solidFill>
              <a:srgbClr val="000000"/>
            </a:solidFill>
            <a:round/>
          </a:ln>
        </p:spPr>
      </p:sp>
      <p:sp>
        <p:nvSpPr>
          <p:cNvPr id="273" name="Line 64"/>
          <p:cNvSpPr/>
          <p:nvPr/>
        </p:nvSpPr>
        <p:spPr>
          <a:xfrm>
            <a:off x="6933960" y="5867280"/>
            <a:ext cx="152640" cy="0"/>
          </a:xfrm>
          <a:prstGeom prst="line">
            <a:avLst/>
          </a:prstGeom>
          <a:ln w="9360">
            <a:solidFill>
              <a:srgbClr val="000000"/>
            </a:solidFill>
            <a:round/>
          </a:ln>
        </p:spPr>
      </p:sp>
      <p:sp>
        <p:nvSpPr>
          <p:cNvPr id="274" name="Line 65"/>
          <p:cNvSpPr/>
          <p:nvPr/>
        </p:nvSpPr>
        <p:spPr>
          <a:xfrm>
            <a:off x="838080" y="6019560"/>
            <a:ext cx="990720" cy="0"/>
          </a:xfrm>
          <a:prstGeom prst="line">
            <a:avLst/>
          </a:prstGeom>
          <a:ln w="9360">
            <a:solidFill>
              <a:srgbClr val="000000"/>
            </a:solidFill>
            <a:round/>
          </a:ln>
        </p:spPr>
      </p:sp>
      <p:sp>
        <p:nvSpPr>
          <p:cNvPr id="275" name="Line 66"/>
          <p:cNvSpPr/>
          <p:nvPr/>
        </p:nvSpPr>
        <p:spPr>
          <a:xfrm flipV="1">
            <a:off x="838440" y="5867280"/>
            <a:ext cx="0" cy="152280"/>
          </a:xfrm>
          <a:prstGeom prst="line">
            <a:avLst/>
          </a:prstGeom>
          <a:ln w="9360">
            <a:solidFill>
              <a:srgbClr val="000000"/>
            </a:solidFill>
            <a:round/>
          </a:ln>
        </p:spPr>
      </p:sp>
      <p:sp>
        <p:nvSpPr>
          <p:cNvPr id="276" name="Line 67"/>
          <p:cNvSpPr/>
          <p:nvPr/>
        </p:nvSpPr>
        <p:spPr>
          <a:xfrm flipV="1">
            <a:off x="1828800" y="5867280"/>
            <a:ext cx="0" cy="152280"/>
          </a:xfrm>
          <a:prstGeom prst="line">
            <a:avLst/>
          </a:prstGeom>
          <a:ln w="9360">
            <a:solidFill>
              <a:srgbClr val="000000"/>
            </a:solidFill>
            <a:round/>
          </a:ln>
        </p:spPr>
      </p:sp>
      <p:sp>
        <p:nvSpPr>
          <p:cNvPr id="277" name="Line 68"/>
          <p:cNvSpPr/>
          <p:nvPr/>
        </p:nvSpPr>
        <p:spPr>
          <a:xfrm>
            <a:off x="1295280" y="6019560"/>
            <a:ext cx="228600" cy="228600"/>
          </a:xfrm>
          <a:prstGeom prst="line">
            <a:avLst/>
          </a:prstGeom>
          <a:ln w="9360">
            <a:solidFill>
              <a:srgbClr val="009900"/>
            </a:solidFill>
            <a:round/>
            <a:tailEnd len="med" type="triangle" w="med"/>
          </a:ln>
        </p:spPr>
      </p:sp>
      <p:sp>
        <p:nvSpPr>
          <p:cNvPr id="278" name="Line 69"/>
          <p:cNvSpPr/>
          <p:nvPr/>
        </p:nvSpPr>
        <p:spPr>
          <a:xfrm flipV="1">
            <a:off x="1828800" y="5029200"/>
            <a:ext cx="0" cy="75960"/>
          </a:xfrm>
          <a:prstGeom prst="line">
            <a:avLst/>
          </a:prstGeom>
          <a:ln w="9360">
            <a:solidFill>
              <a:srgbClr val="000000"/>
            </a:solidFill>
            <a:round/>
          </a:ln>
        </p:spPr>
      </p:sp>
      <p:sp>
        <p:nvSpPr>
          <p:cNvPr id="279" name="Line 70"/>
          <p:cNvSpPr/>
          <p:nvPr/>
        </p:nvSpPr>
        <p:spPr>
          <a:xfrm>
            <a:off x="1828800" y="5029200"/>
            <a:ext cx="304560" cy="0"/>
          </a:xfrm>
          <a:prstGeom prst="line">
            <a:avLst/>
          </a:prstGeom>
          <a:ln w="9360">
            <a:solidFill>
              <a:srgbClr val="000000"/>
            </a:solidFill>
            <a:round/>
          </a:ln>
        </p:spPr>
      </p:sp>
      <p:sp>
        <p:nvSpPr>
          <p:cNvPr id="280" name="Line 71"/>
          <p:cNvSpPr/>
          <p:nvPr/>
        </p:nvSpPr>
        <p:spPr>
          <a:xfrm flipV="1">
            <a:off x="2133360" y="5029200"/>
            <a:ext cx="0" cy="75960"/>
          </a:xfrm>
          <a:prstGeom prst="line">
            <a:avLst/>
          </a:prstGeom>
          <a:ln w="9360">
            <a:solidFill>
              <a:srgbClr val="000000"/>
            </a:solidFill>
            <a:round/>
          </a:ln>
        </p:spPr>
      </p:sp>
      <p:sp>
        <p:nvSpPr>
          <p:cNvPr id="281" name="Line 72"/>
          <p:cNvSpPr/>
          <p:nvPr/>
        </p:nvSpPr>
        <p:spPr>
          <a:xfrm flipV="1">
            <a:off x="2133360" y="4952880"/>
            <a:ext cx="304920" cy="76320"/>
          </a:xfrm>
          <a:prstGeom prst="line">
            <a:avLst/>
          </a:prstGeom>
          <a:ln w="9360">
            <a:solidFill>
              <a:srgbClr val="009900"/>
            </a:solidFill>
            <a:round/>
            <a:tailEnd len="med" type="triangle" w="med"/>
          </a:ln>
        </p:spPr>
      </p:sp>
      <p:sp>
        <p:nvSpPr>
          <p:cNvPr id="282" name="CustomShape 73"/>
          <p:cNvSpPr/>
          <p:nvPr/>
        </p:nvSpPr>
        <p:spPr>
          <a:xfrm>
            <a:off x="1264320" y="6172200"/>
            <a:ext cx="4741920" cy="364680"/>
          </a:xfrm>
          <a:prstGeom prst="rect">
            <a:avLst/>
          </a:prstGeom>
        </p:spPr>
        <p:txBody>
          <a:bodyPr bIns="45000" lIns="90000" rIns="90000" tIns="45000" wrap="none"/>
          <a:p>
            <a:r>
              <a:rPr lang="en-IN">
                <a:solidFill>
                  <a:srgbClr val="009900"/>
                </a:solidFill>
                <a:latin typeface="Calibri"/>
              </a:rPr>
              <a:t>NODE (contains coefficient &amp; exponent)</a:t>
            </a:r>
            <a:endParaRPr/>
          </a:p>
        </p:txBody>
      </p:sp>
      <p:sp>
        <p:nvSpPr>
          <p:cNvPr id="283" name="CustomShape 74"/>
          <p:cNvSpPr/>
          <p:nvPr/>
        </p:nvSpPr>
        <p:spPr>
          <a:xfrm>
            <a:off x="2378880" y="4724280"/>
            <a:ext cx="2766960" cy="364680"/>
          </a:xfrm>
          <a:prstGeom prst="rect">
            <a:avLst/>
          </a:prstGeom>
        </p:spPr>
        <p:txBody>
          <a:bodyPr bIns="45000" lIns="90000" rIns="90000" tIns="45000" wrap="none"/>
          <a:p>
            <a:r>
              <a:rPr lang="en-IN">
                <a:solidFill>
                  <a:srgbClr val="009900"/>
                </a:solidFill>
                <a:latin typeface="Calibri"/>
              </a:rPr>
              <a:t>TAIL (contains pointer)</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3916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285" name="CustomShape 2"/>
          <p:cNvSpPr/>
          <p:nvPr/>
        </p:nvSpPr>
        <p:spPr>
          <a:xfrm>
            <a:off x="533520" y="1219320"/>
            <a:ext cx="8610120" cy="642708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Advantages of using a Linked list:</a:t>
            </a:r>
            <a:endParaRPr/>
          </a:p>
          <a:p>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save space (don’t have to worry about sparse polynomials) and easier to maintain</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No need to allocate list size and can declare nodes (terms) only as needed</a:t>
            </a:r>
            <a:endParaRPr/>
          </a:p>
          <a:p>
            <a:endParaRPr/>
          </a:p>
          <a:p>
            <a:pPr>
              <a:buSzPct val="45000"/>
              <a:buFont typeface="StarSymbol"/>
              <a:buChar char=""/>
            </a:pPr>
            <a:r>
              <a:rPr lang="en-IN" sz="3200">
                <a:solidFill>
                  <a:srgbClr val="000000"/>
                </a:solidFill>
                <a:latin typeface="Calibri"/>
              </a:rPr>
              <a:t> </a:t>
            </a:r>
            <a:r>
              <a:rPr lang="en-IN" sz="3200">
                <a:solidFill>
                  <a:srgbClr val="000000"/>
                </a:solidFill>
                <a:latin typeface="Calibri"/>
              </a:rPr>
              <a:t>Disadvantages of using a Linked list :</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can’t go backwards through the list</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can’t jump to the beginning of the list from the end.</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Example of Polynomial add/multiply</a:t>
            </a:r>
            <a:endParaRPr/>
          </a:p>
        </p:txBody>
      </p:sp>
      <p:sp>
        <p:nvSpPr>
          <p:cNvPr id="287"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2 polynomials at a time!</a:t>
            </a:r>
            <a:endParaRPr/>
          </a:p>
          <a:p>
            <a:pPr>
              <a:buSzPct val="45000"/>
              <a:buFont typeface="Wingdings"/>
              <a:buChar char="Ø"/>
            </a:pPr>
            <a:r>
              <a:rPr lang="en-US" sz="2800">
                <a:solidFill>
                  <a:srgbClr val="c00000"/>
                </a:solidFill>
                <a:latin typeface="Calibri"/>
              </a:rPr>
              <a:t>Use Linked List for storing the polynomials</a:t>
            </a:r>
            <a:endParaRPr/>
          </a:p>
          <a:p>
            <a:endParaRPr/>
          </a:p>
          <a:p>
            <a:pPr>
              <a:buSzPct val="45000"/>
              <a:buFont typeface="Wingdings"/>
              <a:buChar char="Ø"/>
            </a:pPr>
            <a:r>
              <a:rPr lang="en-US" sz="2800">
                <a:solidFill>
                  <a:srgbClr val="c00000"/>
                </a:solidFill>
                <a:latin typeface="Calibri"/>
              </a:rPr>
              <a:t>P1 = 4x</a:t>
            </a:r>
            <a:r>
              <a:rPr b="1" lang="en-US" sz="3200">
                <a:solidFill>
                  <a:srgbClr val="c00000"/>
                </a:solidFill>
                <a:latin typeface="Calibri"/>
              </a:rPr>
              <a:t>2</a:t>
            </a:r>
            <a:r>
              <a:rPr lang="en-US" sz="2800">
                <a:solidFill>
                  <a:srgbClr val="c00000"/>
                </a:solidFill>
                <a:latin typeface="Calibri"/>
              </a:rPr>
              <a:t> + 3x – 5</a:t>
            </a:r>
            <a:endParaRPr/>
          </a:p>
          <a:p>
            <a:endParaRPr/>
          </a:p>
          <a:p>
            <a:endParaRPr/>
          </a:p>
          <a:p>
            <a:endParaRPr/>
          </a:p>
          <a:p>
            <a:pPr>
              <a:buSzPct val="45000"/>
              <a:buFont typeface="Wingdings"/>
              <a:buChar char="Ø"/>
            </a:pPr>
            <a:r>
              <a:rPr lang="en-US" sz="2800">
                <a:solidFill>
                  <a:srgbClr val="c00000"/>
                </a:solidFill>
                <a:latin typeface="Calibri"/>
              </a:rPr>
              <a:t>P2 = 2x + 3</a:t>
            </a:r>
            <a:endParaRPr/>
          </a:p>
          <a:p>
            <a:endParaRPr/>
          </a:p>
        </p:txBody>
      </p:sp>
      <p:sp>
        <p:nvSpPr>
          <p:cNvPr id="288" name="CustomShape 3"/>
          <p:cNvSpPr/>
          <p:nvPr/>
        </p:nvSpPr>
        <p:spPr>
          <a:xfrm>
            <a:off x="899640" y="371700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4</a:t>
            </a:r>
            <a:endParaRPr/>
          </a:p>
        </p:txBody>
      </p:sp>
      <p:sp>
        <p:nvSpPr>
          <p:cNvPr id="289" name="CustomShape 4"/>
          <p:cNvSpPr/>
          <p:nvPr/>
        </p:nvSpPr>
        <p:spPr>
          <a:xfrm>
            <a:off x="1331640" y="371700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2</a:t>
            </a:r>
            <a:endParaRPr/>
          </a:p>
        </p:txBody>
      </p:sp>
      <p:sp>
        <p:nvSpPr>
          <p:cNvPr id="290" name="CustomShape 5"/>
          <p:cNvSpPr/>
          <p:nvPr/>
        </p:nvSpPr>
        <p:spPr>
          <a:xfrm>
            <a:off x="1763640" y="3717000"/>
            <a:ext cx="287640" cy="647640"/>
          </a:xfrm>
          <a:prstGeom prst="rect">
            <a:avLst/>
          </a:prstGeom>
          <a:solidFill>
            <a:srgbClr val="ffffff"/>
          </a:solidFill>
          <a:ln w="25560">
            <a:solidFill>
              <a:srgbClr val="c0504d"/>
            </a:solidFill>
            <a:round/>
          </a:ln>
        </p:spPr>
      </p:sp>
      <p:sp>
        <p:nvSpPr>
          <p:cNvPr id="291" name="CustomShape 6"/>
          <p:cNvSpPr/>
          <p:nvPr/>
        </p:nvSpPr>
        <p:spPr>
          <a:xfrm>
            <a:off x="2699640" y="371700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3</a:t>
            </a:r>
            <a:endParaRPr/>
          </a:p>
        </p:txBody>
      </p:sp>
      <p:sp>
        <p:nvSpPr>
          <p:cNvPr id="292" name="CustomShape 7"/>
          <p:cNvSpPr/>
          <p:nvPr/>
        </p:nvSpPr>
        <p:spPr>
          <a:xfrm>
            <a:off x="3132000" y="371700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1</a:t>
            </a:r>
            <a:endParaRPr/>
          </a:p>
        </p:txBody>
      </p:sp>
      <p:sp>
        <p:nvSpPr>
          <p:cNvPr id="293" name="CustomShape 8"/>
          <p:cNvSpPr/>
          <p:nvPr/>
        </p:nvSpPr>
        <p:spPr>
          <a:xfrm>
            <a:off x="3564000" y="3717000"/>
            <a:ext cx="287640" cy="647640"/>
          </a:xfrm>
          <a:prstGeom prst="rect">
            <a:avLst/>
          </a:prstGeom>
          <a:solidFill>
            <a:srgbClr val="ffffff"/>
          </a:solidFill>
          <a:ln w="25560">
            <a:solidFill>
              <a:srgbClr val="c0504d"/>
            </a:solidFill>
            <a:round/>
          </a:ln>
        </p:spPr>
      </p:sp>
      <p:sp>
        <p:nvSpPr>
          <p:cNvPr id="294" name="CustomShape 9"/>
          <p:cNvSpPr/>
          <p:nvPr/>
        </p:nvSpPr>
        <p:spPr>
          <a:xfrm>
            <a:off x="4356000" y="371700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-5</a:t>
            </a:r>
            <a:endParaRPr/>
          </a:p>
        </p:txBody>
      </p:sp>
      <p:sp>
        <p:nvSpPr>
          <p:cNvPr id="295" name="CustomShape 10"/>
          <p:cNvSpPr/>
          <p:nvPr/>
        </p:nvSpPr>
        <p:spPr>
          <a:xfrm>
            <a:off x="4788000" y="371700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0</a:t>
            </a:r>
            <a:endParaRPr/>
          </a:p>
        </p:txBody>
      </p:sp>
      <p:sp>
        <p:nvSpPr>
          <p:cNvPr id="296" name="CustomShape 11"/>
          <p:cNvSpPr/>
          <p:nvPr/>
        </p:nvSpPr>
        <p:spPr>
          <a:xfrm>
            <a:off x="5220000" y="3717000"/>
            <a:ext cx="287640" cy="647640"/>
          </a:xfrm>
          <a:prstGeom prst="rect">
            <a:avLst/>
          </a:prstGeom>
          <a:solidFill>
            <a:srgbClr val="ffffff"/>
          </a:solidFill>
          <a:ln w="25560">
            <a:solidFill>
              <a:srgbClr val="c0504d"/>
            </a:solidFill>
            <a:round/>
          </a:ln>
        </p:spPr>
      </p:sp>
      <p:cxnSp>
        <p:nvCxnSpPr>
          <p:cNvPr id="297" name="Line 12"/>
          <p:cNvCxnSpPr/>
          <p:nvPr/>
        </p:nvCxnSpPr>
        <p:spPr>
          <xfrm>
            <a:off x="2051640" y="4041000"/>
            <a:ext cx="648360" cy="12960"/>
          </xfrm>
          <a:prstGeom prst="bentConnector3">
            <a:avLst/>
          </a:prstGeom>
          <a:ln w="9360">
            <a:solidFill>
              <a:srgbClr val="4a7ebb"/>
            </a:solidFill>
            <a:round/>
            <a:tailEnd len="med" type="triangle" w="med"/>
          </a:ln>
        </p:spPr>
      </p:cxnSp>
      <p:cxnSp>
        <p:nvCxnSpPr>
          <p:cNvPr id="298" name="Line 13"/>
          <p:cNvCxnSpPr/>
          <p:nvPr/>
        </p:nvCxnSpPr>
        <p:spPr>
          <xfrm>
            <a:off x="3851640" y="4041000"/>
            <a:ext cx="504360" cy="12960"/>
          </xfrm>
          <a:prstGeom prst="bentConnector3">
            <a:avLst/>
          </a:prstGeom>
          <a:ln w="9360">
            <a:solidFill>
              <a:srgbClr val="4a7ebb"/>
            </a:solidFill>
            <a:round/>
            <a:tailEnd len="med" type="triangle" w="med"/>
          </a:ln>
        </p:spPr>
      </p:cxnSp>
      <p:sp>
        <p:nvSpPr>
          <p:cNvPr id="299" name="CustomShape 14"/>
          <p:cNvSpPr/>
          <p:nvPr/>
        </p:nvSpPr>
        <p:spPr>
          <a:xfrm>
            <a:off x="2852280" y="544536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2</a:t>
            </a:r>
            <a:endParaRPr/>
          </a:p>
        </p:txBody>
      </p:sp>
      <p:sp>
        <p:nvSpPr>
          <p:cNvPr id="300" name="CustomShape 15"/>
          <p:cNvSpPr/>
          <p:nvPr/>
        </p:nvSpPr>
        <p:spPr>
          <a:xfrm>
            <a:off x="3284280" y="544536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1</a:t>
            </a:r>
            <a:endParaRPr/>
          </a:p>
        </p:txBody>
      </p:sp>
      <p:sp>
        <p:nvSpPr>
          <p:cNvPr id="301" name="CustomShape 16"/>
          <p:cNvSpPr/>
          <p:nvPr/>
        </p:nvSpPr>
        <p:spPr>
          <a:xfrm>
            <a:off x="3716280" y="5445360"/>
            <a:ext cx="287640" cy="647640"/>
          </a:xfrm>
          <a:prstGeom prst="rect">
            <a:avLst/>
          </a:prstGeom>
          <a:solidFill>
            <a:srgbClr val="ffffff"/>
          </a:solidFill>
          <a:ln w="25560">
            <a:solidFill>
              <a:srgbClr val="c0504d"/>
            </a:solidFill>
            <a:round/>
          </a:ln>
        </p:spPr>
      </p:sp>
      <p:sp>
        <p:nvSpPr>
          <p:cNvPr id="302" name="CustomShape 17"/>
          <p:cNvSpPr/>
          <p:nvPr/>
        </p:nvSpPr>
        <p:spPr>
          <a:xfrm>
            <a:off x="4508280" y="544536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3</a:t>
            </a:r>
            <a:endParaRPr/>
          </a:p>
        </p:txBody>
      </p:sp>
      <p:sp>
        <p:nvSpPr>
          <p:cNvPr id="303" name="CustomShape 18"/>
          <p:cNvSpPr/>
          <p:nvPr/>
        </p:nvSpPr>
        <p:spPr>
          <a:xfrm>
            <a:off x="4940280" y="5445360"/>
            <a:ext cx="431640" cy="647640"/>
          </a:xfrm>
          <a:prstGeom prst="rect">
            <a:avLst/>
          </a:prstGeom>
          <a:solidFill>
            <a:srgbClr val="ffffff"/>
          </a:solidFill>
          <a:ln w="25560">
            <a:solidFill>
              <a:srgbClr val="c0504d"/>
            </a:solidFill>
            <a:round/>
          </a:ln>
        </p:spPr>
        <p:txBody>
          <a:bodyPr anchor="ctr" bIns="45000" lIns="90000" rIns="90000" tIns="45000"/>
          <a:p>
            <a:pPr algn="ctr"/>
            <a:r>
              <a:rPr lang="en-IN" sz="1400">
                <a:solidFill>
                  <a:srgbClr val="000000"/>
                </a:solidFill>
                <a:latin typeface="Calibri"/>
              </a:rPr>
              <a:t>0</a:t>
            </a:r>
            <a:endParaRPr/>
          </a:p>
        </p:txBody>
      </p:sp>
      <p:sp>
        <p:nvSpPr>
          <p:cNvPr id="304" name="CustomShape 19"/>
          <p:cNvSpPr/>
          <p:nvPr/>
        </p:nvSpPr>
        <p:spPr>
          <a:xfrm>
            <a:off x="5372640" y="5445360"/>
            <a:ext cx="287640" cy="647640"/>
          </a:xfrm>
          <a:prstGeom prst="rect">
            <a:avLst/>
          </a:prstGeom>
          <a:solidFill>
            <a:srgbClr val="ffffff"/>
          </a:solidFill>
          <a:ln w="25560">
            <a:solidFill>
              <a:srgbClr val="c0504d"/>
            </a:solidFill>
            <a:round/>
          </a:ln>
        </p:spPr>
      </p:sp>
      <p:cxnSp>
        <p:nvCxnSpPr>
          <p:cNvPr id="305" name="Line 20"/>
          <p:cNvCxnSpPr/>
          <p:nvPr/>
        </p:nvCxnSpPr>
        <p:spPr>
          <xfrm>
            <a:off x="4004280" y="5769000"/>
            <a:ext cx="504360" cy="13320"/>
          </xfrm>
          <a:prstGeom prst="bentConnector3">
            <a:avLst/>
          </a:prstGeom>
          <a:ln w="9360">
            <a:solidFill>
              <a:srgbClr val="4a7ebb"/>
            </a:solidFill>
            <a:round/>
            <a:tailEnd len="med" type="triangle" w="med"/>
          </a:ln>
        </p:spPr>
      </p:cxn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First step</a:t>
            </a:r>
            <a:endParaRPr/>
          </a:p>
        </p:txBody>
      </p:sp>
      <p:sp>
        <p:nvSpPr>
          <p:cNvPr id="307"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Identify the main operations along with their signature (input and output)</a:t>
            </a:r>
            <a:endParaRPr/>
          </a:p>
          <a:p>
            <a:pPr lvl="1">
              <a:buSzPct val="45000"/>
              <a:buFont typeface="Wingdings"/>
              <a:buChar char="v"/>
            </a:pPr>
            <a:r>
              <a:rPr lang="en-US" sz="2400">
                <a:solidFill>
                  <a:srgbClr val="000000"/>
                </a:solidFill>
                <a:latin typeface="Calibri"/>
              </a:rPr>
              <a:t>Add 2 polynomials</a:t>
            </a:r>
            <a:endParaRPr/>
          </a:p>
          <a:p>
            <a:pPr lvl="1">
              <a:buSzPct val="45000"/>
              <a:buFont typeface="Wingdings"/>
              <a:buChar char="v"/>
            </a:pPr>
            <a:r>
              <a:rPr lang="en-US" sz="2400">
                <a:solidFill>
                  <a:srgbClr val="000000"/>
                </a:solidFill>
                <a:latin typeface="Calibri"/>
              </a:rPr>
              <a:t>Multiply them</a:t>
            </a:r>
            <a:endParaRPr/>
          </a:p>
          <a:p>
            <a:pPr>
              <a:buSzPct val="45000"/>
              <a:buFont typeface="Wingdings"/>
              <a:buChar char="Ø"/>
            </a:pPr>
            <a:r>
              <a:rPr lang="en-US" sz="2800">
                <a:solidFill>
                  <a:srgbClr val="c00000"/>
                </a:solidFill>
                <a:latin typeface="Calibri"/>
              </a:rPr>
              <a:t>There are a set of secondary operations required</a:t>
            </a:r>
            <a:endParaRPr/>
          </a:p>
          <a:p>
            <a:pPr lvl="1">
              <a:buSzPct val="45000"/>
              <a:buFont typeface="Wingdings"/>
              <a:buChar char="v"/>
            </a:pPr>
            <a:r>
              <a:rPr lang="en-US" sz="2400">
                <a:solidFill>
                  <a:srgbClr val="000000"/>
                </a:solidFill>
                <a:latin typeface="Calibri"/>
              </a:rPr>
              <a:t>E.g. Display list</a:t>
            </a:r>
            <a:endParaRPr/>
          </a:p>
          <a:p>
            <a:pPr lvl="1">
              <a:buSzPct val="45000"/>
              <a:buFont typeface="Wingdings"/>
              <a:buChar char="v"/>
            </a:pPr>
            <a:r>
              <a:rPr lang="en-US" sz="2400">
                <a:solidFill>
                  <a:srgbClr val="000000"/>
                </a:solidFill>
                <a:latin typeface="Calibri"/>
              </a:rPr>
              <a:t>Fetch an element from the list given the power</a:t>
            </a:r>
            <a:endParaRPr/>
          </a:p>
          <a:p>
            <a:endParaRPr/>
          </a:p>
          <a:p>
            <a:pPr lvl="1">
              <a:buSzPct val="45000"/>
              <a:buFont typeface="Wingdings"/>
              <a:buChar char="v"/>
            </a:pPr>
            <a:r>
              <a:rPr lang="en-US" sz="2400">
                <a:solidFill>
                  <a:srgbClr val="000000"/>
                </a:solidFill>
                <a:latin typeface="Calibri"/>
              </a:rPr>
              <a:t>Each of these operations are expected to return a new polynomial (p3)</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Second step</a:t>
            </a:r>
            <a:endParaRPr/>
          </a:p>
        </p:txBody>
      </p:sp>
      <p:sp>
        <p:nvSpPr>
          <p:cNvPr id="309"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Visualize the pseudo code for each of the operations</a:t>
            </a:r>
            <a:endParaRPr/>
          </a:p>
          <a:p>
            <a:pPr lvl="1">
              <a:buSzPct val="45000"/>
              <a:buFont typeface="Wingdings"/>
              <a:buChar char="v"/>
            </a:pPr>
            <a:r>
              <a:rPr lang="en-US" sz="2400">
                <a:solidFill>
                  <a:srgbClr val="000000"/>
                </a:solidFill>
                <a:latin typeface="Calibri"/>
              </a:rPr>
              <a:t>Fetch </a:t>
            </a:r>
            <a:endParaRPr/>
          </a:p>
          <a:p>
            <a:pPr lvl="1">
              <a:buSzPct val="45000"/>
              <a:buFont typeface="Wingdings"/>
              <a:buChar char="v"/>
            </a:pPr>
            <a:r>
              <a:rPr lang="en-US" sz="2400">
                <a:solidFill>
                  <a:srgbClr val="000000"/>
                </a:solidFill>
                <a:latin typeface="Calibri"/>
              </a:rPr>
              <a:t>InsertElement</a:t>
            </a:r>
            <a:endParaRPr/>
          </a:p>
          <a:p>
            <a:pPr lvl="1">
              <a:buSzPct val="45000"/>
              <a:buFont typeface="Wingdings"/>
              <a:buChar char="v"/>
            </a:pPr>
            <a:r>
              <a:rPr lang="en-US" sz="2000">
                <a:solidFill>
                  <a:srgbClr val="000000"/>
                </a:solidFill>
                <a:latin typeface="Calibri"/>
              </a:rPr>
              <a:t>Inputs: coefft (int), power(int), pointer to Polynomial)</a:t>
            </a:r>
            <a:endParaRPr/>
          </a:p>
          <a:p>
            <a:pPr lvl="1">
              <a:buSzPct val="45000"/>
              <a:buFont typeface="Wingdings"/>
              <a:buChar char="v"/>
            </a:pPr>
            <a:r>
              <a:rPr lang="en-US" sz="2000">
                <a:solidFill>
                  <a:srgbClr val="000000"/>
                </a:solidFill>
                <a:latin typeface="Calibri"/>
              </a:rPr>
              <a:t>3 cases </a:t>
            </a:r>
            <a:endParaRPr/>
          </a:p>
          <a:p>
            <a:pPr lvl="2">
              <a:buSzPct val="75000"/>
              <a:buFont typeface="StarSymbol"/>
              <a:buChar char=""/>
            </a:pPr>
            <a:r>
              <a:rPr lang="en-US">
                <a:solidFill>
                  <a:srgbClr val="000000"/>
                </a:solidFill>
                <a:latin typeface="Calibri"/>
              </a:rPr>
              <a:t>When the List itself is new</a:t>
            </a:r>
            <a:endParaRPr/>
          </a:p>
          <a:p>
            <a:pPr lvl="2">
              <a:buSzPct val="75000"/>
              <a:buFont typeface="StarSymbol"/>
              <a:buChar char=""/>
            </a:pPr>
            <a:r>
              <a:rPr lang="en-US">
                <a:solidFill>
                  <a:srgbClr val="000000"/>
                </a:solidFill>
                <a:latin typeface="Calibri"/>
              </a:rPr>
              <a:t>When the list is not new but Power already exists</a:t>
            </a:r>
            <a:endParaRPr/>
          </a:p>
          <a:p>
            <a:pPr lvl="2">
              <a:buSzPct val="75000"/>
              <a:buFont typeface="StarSymbol"/>
              <a:buChar char=""/>
            </a:pPr>
            <a:r>
              <a:rPr lang="en-US">
                <a:solidFill>
                  <a:srgbClr val="000000"/>
                </a:solidFill>
                <a:latin typeface="Calibri"/>
              </a:rPr>
              <a:t>When the Power is to be added</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Third Step</a:t>
            </a:r>
            <a:endParaRPr/>
          </a:p>
        </p:txBody>
      </p:sp>
      <p:sp>
        <p:nvSpPr>
          <p:cNvPr id="311"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Start to code the algorithm by implementing the operations</a:t>
            </a:r>
            <a:endParaRPr/>
          </a:p>
          <a:p>
            <a:pPr>
              <a:buSzPct val="45000"/>
              <a:buFont typeface="Wingdings"/>
              <a:buChar char="Ø"/>
            </a:pPr>
            <a:r>
              <a:rPr lang="en-US" sz="2800">
                <a:solidFill>
                  <a:srgbClr val="c00000"/>
                </a:solidFill>
                <a:latin typeface="Calibri"/>
              </a:rPr>
              <a:t>Test</a:t>
            </a:r>
            <a:endParaRPr/>
          </a:p>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TextShape 1"/>
          <p:cNvSpPr txBox="1"/>
          <p:nvPr/>
        </p:nvSpPr>
        <p:spPr>
          <a:xfrm>
            <a:off x="457200" y="274680"/>
            <a:ext cx="8229240" cy="921600"/>
          </a:xfrm>
          <a:prstGeom prst="rect">
            <a:avLst/>
          </a:prstGeom>
        </p:spPr>
      </p:sp>
      <p:sp>
        <p:nvSpPr>
          <p:cNvPr id="63"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Whenever the programming language does not support the data operations, define an ADT and code the operations that it has to do.</a:t>
            </a:r>
            <a:endParaRPr/>
          </a:p>
          <a:p>
            <a:pPr>
              <a:buSzPct val="45000"/>
              <a:buFont typeface="Wingdings"/>
              <a:buChar char="Ø"/>
            </a:pPr>
            <a:r>
              <a:rPr lang="en-US" sz="2800">
                <a:solidFill>
                  <a:srgbClr val="c00000"/>
                </a:solidFill>
                <a:latin typeface="Calibri"/>
              </a:rPr>
              <a:t>(i.e.) identify a data structure and then build the operations</a:t>
            </a:r>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List Definition</a:t>
            </a:r>
            <a:endParaRPr/>
          </a:p>
        </p:txBody>
      </p:sp>
      <p:sp>
        <p:nvSpPr>
          <p:cNvPr id="313" name="TextShape 2"/>
          <p:cNvSpPr txBox="1"/>
          <p:nvPr/>
        </p:nvSpPr>
        <p:spPr>
          <a:xfrm>
            <a:off x="457200" y="1340640"/>
            <a:ext cx="8229240" cy="4785120"/>
          </a:xfrm>
          <a:prstGeom prst="rect">
            <a:avLst/>
          </a:prstGeom>
        </p:spPr>
        <p:txBody>
          <a:bodyPr/>
          <a:p>
            <a:r>
              <a:rPr lang="en-US" sz="2400">
                <a:solidFill>
                  <a:srgbClr val="c00000"/>
                </a:solidFill>
                <a:latin typeface="Consolas"/>
              </a:rPr>
              <a:t>typedef struct polynomial {</a:t>
            </a:r>
            <a:endParaRPr/>
          </a:p>
          <a:p>
            <a:r>
              <a:rPr lang="en-US" sz="2400">
                <a:solidFill>
                  <a:srgbClr val="c00000"/>
                </a:solidFill>
                <a:latin typeface="Consolas"/>
              </a:rPr>
              <a:t>	</a:t>
            </a:r>
            <a:r>
              <a:rPr lang="en-US" sz="2400">
                <a:solidFill>
                  <a:srgbClr val="c00000"/>
                </a:solidFill>
                <a:latin typeface="Consolas"/>
              </a:rPr>
              <a:t>	</a:t>
            </a:r>
            <a:r>
              <a:rPr lang="en-US" sz="2400">
                <a:solidFill>
                  <a:srgbClr val="c00000"/>
                </a:solidFill>
                <a:latin typeface="Consolas"/>
              </a:rPr>
              <a:t>int coefft;</a:t>
            </a:r>
            <a:endParaRPr/>
          </a:p>
          <a:p>
            <a:r>
              <a:rPr lang="en-US" sz="2400">
                <a:solidFill>
                  <a:srgbClr val="c00000"/>
                </a:solidFill>
                <a:latin typeface="Consolas"/>
              </a:rPr>
              <a:t>	</a:t>
            </a:r>
            <a:r>
              <a:rPr lang="en-US" sz="2400">
                <a:solidFill>
                  <a:srgbClr val="c00000"/>
                </a:solidFill>
                <a:latin typeface="Consolas"/>
              </a:rPr>
              <a:t>	</a:t>
            </a:r>
            <a:r>
              <a:rPr lang="en-US" sz="2400">
                <a:solidFill>
                  <a:srgbClr val="c00000"/>
                </a:solidFill>
                <a:latin typeface="Consolas"/>
              </a:rPr>
              <a:t>int power;</a:t>
            </a:r>
            <a:endParaRPr/>
          </a:p>
          <a:p>
            <a:r>
              <a:rPr lang="en-US" sz="2400">
                <a:solidFill>
                  <a:srgbClr val="c00000"/>
                </a:solidFill>
                <a:latin typeface="Consolas"/>
              </a:rPr>
              <a:t>	</a:t>
            </a:r>
            <a:r>
              <a:rPr lang="en-US" sz="2400">
                <a:solidFill>
                  <a:srgbClr val="c00000"/>
                </a:solidFill>
                <a:latin typeface="Consolas"/>
              </a:rPr>
              <a:t>	</a:t>
            </a:r>
            <a:r>
              <a:rPr lang="en-US" sz="2400">
                <a:solidFill>
                  <a:srgbClr val="c00000"/>
                </a:solidFill>
                <a:latin typeface="Consolas"/>
              </a:rPr>
              <a:t>struct polynomial *next;</a:t>
            </a:r>
            <a:endParaRPr/>
          </a:p>
          <a:p>
            <a:r>
              <a:rPr lang="en-US" sz="2400">
                <a:solidFill>
                  <a:srgbClr val="c00000"/>
                </a:solidFill>
                <a:latin typeface="Consolas"/>
              </a:rPr>
              <a:t>} Polynomial;</a:t>
            </a:r>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Insert – new list</a:t>
            </a:r>
            <a:endParaRPr/>
          </a:p>
        </p:txBody>
      </p:sp>
      <p:sp>
        <p:nvSpPr>
          <p:cNvPr id="315" name="TextShape 2"/>
          <p:cNvSpPr txBox="1"/>
          <p:nvPr/>
        </p:nvSpPr>
        <p:spPr>
          <a:xfrm>
            <a:off x="457200" y="1340640"/>
            <a:ext cx="8229240" cy="4785120"/>
          </a:xfrm>
          <a:prstGeom prst="rect">
            <a:avLst/>
          </a:prstGeom>
        </p:spPr>
        <p:txBody>
          <a:bodyPr/>
          <a:p>
            <a:r>
              <a:rPr lang="en-US">
                <a:solidFill>
                  <a:srgbClr val="c00000"/>
                </a:solidFill>
                <a:latin typeface="Consolas"/>
              </a:rPr>
              <a:t>Polynomial *insertElement(int c, int p, Polynomial *pHead) {</a:t>
            </a:r>
            <a:endParaRPr/>
          </a:p>
          <a:p>
            <a:r>
              <a:rPr lang="en-US">
                <a:solidFill>
                  <a:srgbClr val="c00000"/>
                </a:solidFill>
                <a:latin typeface="Consolas"/>
              </a:rPr>
              <a:t>	</a:t>
            </a:r>
            <a:r>
              <a:rPr lang="en-US">
                <a:solidFill>
                  <a:srgbClr val="c00000"/>
                </a:solidFill>
                <a:latin typeface="Consolas"/>
              </a:rPr>
              <a:t>Polynomial *ref, *prevPtr=NULL;</a:t>
            </a:r>
            <a:endParaRPr/>
          </a:p>
          <a:p>
            <a:r>
              <a:rPr lang="en-US">
                <a:solidFill>
                  <a:srgbClr val="c00000"/>
                </a:solidFill>
                <a:latin typeface="Consolas"/>
              </a:rPr>
              <a:t>	</a:t>
            </a:r>
            <a:r>
              <a:rPr lang="en-US">
                <a:solidFill>
                  <a:srgbClr val="c00000"/>
                </a:solidFill>
                <a:latin typeface="Consolas"/>
              </a:rPr>
              <a:t>ref = pHead;</a:t>
            </a:r>
            <a:endParaRPr/>
          </a:p>
          <a:p>
            <a:r>
              <a:rPr lang="en-US">
                <a:solidFill>
                  <a:srgbClr val="c00000"/>
                </a:solidFill>
                <a:latin typeface="Consolas"/>
              </a:rPr>
              <a:t>	</a:t>
            </a:r>
            <a:r>
              <a:rPr lang="en-US">
                <a:solidFill>
                  <a:srgbClr val="c00000"/>
                </a:solidFill>
                <a:latin typeface="Consolas"/>
              </a:rPr>
              <a:t>//When it is the 1st element (head NULL)</a:t>
            </a:r>
            <a:endParaRPr/>
          </a:p>
          <a:p>
            <a:r>
              <a:rPr lang="en-US">
                <a:solidFill>
                  <a:srgbClr val="c00000"/>
                </a:solidFill>
                <a:latin typeface="Consolas"/>
              </a:rPr>
              <a:t>	</a:t>
            </a:r>
            <a:r>
              <a:rPr lang="en-US">
                <a:solidFill>
                  <a:srgbClr val="c00000"/>
                </a:solidFill>
                <a:latin typeface="Consolas"/>
              </a:rPr>
              <a:t>if (ref == NULL) {</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ref = malloc(sizeof(Polynomial));</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ref-&gt;coefft = c;</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ref-&gt;power = p;</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ref-&gt;next = NULL;</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return(ref);</a:t>
            </a:r>
            <a:endParaRPr/>
          </a:p>
          <a:p>
            <a:r>
              <a:rPr lang="en-US">
                <a:solidFill>
                  <a:srgbClr val="c00000"/>
                </a:solidFill>
                <a:latin typeface="Consolas"/>
              </a:rPr>
              <a:t>	</a:t>
            </a:r>
            <a:r>
              <a:rPr lang="en-US">
                <a:solidFill>
                  <a:srgbClr val="c00000"/>
                </a:solidFill>
                <a:latin typeface="Consolas"/>
              </a:rPr>
              <a:t>}</a:t>
            </a:r>
            <a:endParaRPr/>
          </a:p>
          <a:p>
            <a:r>
              <a:rPr lang="en-US">
                <a:solidFill>
                  <a:srgbClr val="c00000"/>
                </a:solidFill>
                <a:latin typeface="Consolas"/>
              </a:rPr>
              <a:t>...</a:t>
            </a:r>
            <a:endParaRPr/>
          </a:p>
          <a:p>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Insert – P already exists in the list</a:t>
            </a:r>
            <a:endParaRPr/>
          </a:p>
        </p:txBody>
      </p:sp>
      <p:sp>
        <p:nvSpPr>
          <p:cNvPr id="317" name="TextShape 2"/>
          <p:cNvSpPr txBox="1"/>
          <p:nvPr/>
        </p:nvSpPr>
        <p:spPr>
          <a:xfrm>
            <a:off x="457200" y="1340640"/>
            <a:ext cx="8229240" cy="4785120"/>
          </a:xfrm>
          <a:prstGeom prst="rect">
            <a:avLst/>
          </a:prstGeom>
        </p:spPr>
        <p:txBody>
          <a:bodyPr/>
          <a:p>
            <a:r>
              <a:rPr lang="en-US" sz="1600">
                <a:solidFill>
                  <a:srgbClr val="c00000"/>
                </a:solidFill>
                <a:latin typeface="Consolas"/>
              </a:rPr>
              <a:t>//Find if Power, P already exists in the polynomial </a:t>
            </a:r>
            <a:endParaRPr/>
          </a:p>
          <a:p>
            <a:r>
              <a:rPr lang="en-US" sz="1600">
                <a:solidFill>
                  <a:srgbClr val="c00000"/>
                </a:solidFill>
                <a:latin typeface="Consolas"/>
              </a:rPr>
              <a:t>	</a:t>
            </a:r>
            <a:r>
              <a:rPr lang="en-US" sz="1600">
                <a:solidFill>
                  <a:srgbClr val="c00000"/>
                </a:solidFill>
                <a:latin typeface="Consolas"/>
              </a:rPr>
              <a:t>while (ref != NULL) {</a:t>
            </a:r>
            <a:endParaRPr/>
          </a:p>
          <a:p>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if (ref-&gt;power == p) {</a:t>
            </a:r>
            <a:endParaRPr/>
          </a:p>
          <a:p>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	</a:t>
            </a:r>
            <a:r>
              <a:rPr lang="en-US" sz="1600">
                <a:solidFill>
                  <a:srgbClr val="000000"/>
                </a:solidFill>
                <a:latin typeface="Calibri"/>
              </a:rPr>
              <a:t>// power already exists, so add the coefft (instead of replacing)</a:t>
            </a:r>
            <a:endParaRPr/>
          </a:p>
          <a:p>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ref-&gt;coefft += c;</a:t>
            </a:r>
            <a:endParaRPr/>
          </a:p>
          <a:p>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return(ref);</a:t>
            </a:r>
            <a:endParaRPr/>
          </a:p>
          <a:p>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a:t>
            </a:r>
            <a:endParaRPr/>
          </a:p>
          <a:p>
            <a:r>
              <a:rPr lang="en-US" sz="1600">
                <a:solidFill>
                  <a:srgbClr val="c00000"/>
                </a:solidFill>
                <a:latin typeface="Consolas"/>
              </a:rPr>
              <a:t>	</a:t>
            </a:r>
            <a:r>
              <a:rPr lang="en-US" sz="1600">
                <a:solidFill>
                  <a:srgbClr val="c00000"/>
                </a:solidFill>
                <a:latin typeface="Consolas"/>
              </a:rPr>
              <a:t>	</a:t>
            </a:r>
            <a:r>
              <a:rPr lang="en-US" sz="1600">
                <a:solidFill>
                  <a:srgbClr val="000000"/>
                </a:solidFill>
                <a:latin typeface="Calibri"/>
              </a:rPr>
              <a:t>//store this element to reference when this power does not exist yet</a:t>
            </a:r>
            <a:r>
              <a:rPr lang="en-US" sz="1600">
                <a:solidFill>
                  <a:srgbClr val="c00000"/>
                </a:solidFill>
                <a:latin typeface="Consolas"/>
              </a:rPr>
              <a:t> </a:t>
            </a:r>
            <a:endParaRPr/>
          </a:p>
          <a:p>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prevPtr = ref;</a:t>
            </a:r>
            <a:endParaRPr/>
          </a:p>
          <a:p>
            <a:r>
              <a:rPr lang="en-US" sz="1600">
                <a:solidFill>
                  <a:srgbClr val="c00000"/>
                </a:solidFill>
                <a:latin typeface="Consolas"/>
              </a:rPr>
              <a:t>	</a:t>
            </a:r>
            <a:r>
              <a:rPr lang="en-US" sz="1600">
                <a:solidFill>
                  <a:srgbClr val="c00000"/>
                </a:solidFill>
                <a:latin typeface="Consolas"/>
              </a:rPr>
              <a:t>	</a:t>
            </a:r>
            <a:r>
              <a:rPr lang="en-US" sz="1600">
                <a:solidFill>
                  <a:srgbClr val="c00000"/>
                </a:solidFill>
                <a:latin typeface="Consolas"/>
              </a:rPr>
              <a:t>ref = ref-&gt;next;</a:t>
            </a:r>
            <a:endParaRPr/>
          </a:p>
          <a:p>
            <a:r>
              <a:rPr lang="en-US" sz="1600">
                <a:solidFill>
                  <a:srgbClr val="c00000"/>
                </a:solidFill>
                <a:latin typeface="Consolas"/>
              </a:rPr>
              <a:t>	</a:t>
            </a:r>
            <a:r>
              <a:rPr lang="en-US" sz="1600">
                <a:solidFill>
                  <a:srgbClr val="c00000"/>
                </a:solidFill>
                <a:latin typeface="Consolas"/>
              </a:rPr>
              <a:t>}</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Insert – new Power </a:t>
            </a:r>
            <a:endParaRPr/>
          </a:p>
        </p:txBody>
      </p:sp>
      <p:sp>
        <p:nvSpPr>
          <p:cNvPr id="319" name="TextShape 2"/>
          <p:cNvSpPr txBox="1"/>
          <p:nvPr/>
        </p:nvSpPr>
        <p:spPr>
          <a:xfrm>
            <a:off x="457200" y="1340640"/>
            <a:ext cx="8229240" cy="4785120"/>
          </a:xfrm>
          <a:prstGeom prst="rect">
            <a:avLst/>
          </a:prstGeom>
        </p:spPr>
        <p:txBody>
          <a:bodyPr/>
          <a:p>
            <a:r>
              <a:rPr lang="en-US">
                <a:solidFill>
                  <a:srgbClr val="c00000"/>
                </a:solidFill>
                <a:latin typeface="Consolas"/>
              </a:rPr>
              <a:t>//This power does not exist, so add this</a:t>
            </a:r>
            <a:endParaRPr/>
          </a:p>
          <a:p>
            <a:r>
              <a:rPr lang="en-US">
                <a:solidFill>
                  <a:srgbClr val="c00000"/>
                </a:solidFill>
                <a:latin typeface="Consolas"/>
              </a:rPr>
              <a:t>	</a:t>
            </a:r>
            <a:r>
              <a:rPr lang="en-US">
                <a:solidFill>
                  <a:srgbClr val="c00000"/>
                </a:solidFill>
                <a:latin typeface="Consolas"/>
              </a:rPr>
              <a:t>if (prevPtr != NULL) {</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prevPtr-&gt;next = malloc(sizeof(Polynomial));</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prevPtr-&gt;next-&gt;coefft = c;</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prevPtr-&gt;next-&gt;power = p;</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prevPtr-&gt;next-&gt;next = NULL;</a:t>
            </a:r>
            <a:endParaRPr/>
          </a:p>
          <a:p>
            <a:r>
              <a:rPr lang="en-US">
                <a:solidFill>
                  <a:srgbClr val="c00000"/>
                </a:solidFill>
                <a:latin typeface="Consolas"/>
              </a:rPr>
              <a:t>	</a:t>
            </a:r>
            <a:r>
              <a:rPr lang="en-US">
                <a:solidFill>
                  <a:srgbClr val="c00000"/>
                </a:solidFill>
                <a:latin typeface="Consolas"/>
              </a:rPr>
              <a:t>	</a:t>
            </a:r>
            <a:r>
              <a:rPr lang="en-US">
                <a:solidFill>
                  <a:srgbClr val="c00000"/>
                </a:solidFill>
                <a:latin typeface="Consolas"/>
              </a:rPr>
              <a:t>return(prevPtr-&gt;next);</a:t>
            </a:r>
            <a:endParaRPr/>
          </a:p>
          <a:p>
            <a:r>
              <a:rPr lang="en-US">
                <a:solidFill>
                  <a:srgbClr val="c00000"/>
                </a:solidFill>
                <a:latin typeface="Consolas"/>
              </a:rPr>
              <a:t>	</a:t>
            </a:r>
            <a:r>
              <a:rPr lang="en-US">
                <a:solidFill>
                  <a:srgbClr val="c00000"/>
                </a:solidFill>
                <a:latin typeface="Consolas"/>
              </a:rPr>
              <a:t>}</a:t>
            </a:r>
            <a:endParaRPr/>
          </a:p>
          <a:p>
            <a:r>
              <a:rPr lang="en-US">
                <a:solidFill>
                  <a:srgbClr val="c00000"/>
                </a:solidFill>
                <a:latin typeface="Consolas"/>
              </a:rPr>
              <a:t>	</a:t>
            </a:r>
            <a:r>
              <a:rPr lang="en-US">
                <a:solidFill>
                  <a:srgbClr val="c00000"/>
                </a:solidFill>
                <a:latin typeface="Consolas"/>
              </a:rPr>
              <a:t>return (NULL);</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CustomShape 1"/>
          <p:cNvSpPr/>
          <p:nvPr/>
        </p:nvSpPr>
        <p:spPr>
          <a:xfrm>
            <a:off x="-4492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321" name="CustomShape 2"/>
          <p:cNvSpPr/>
          <p:nvPr/>
        </p:nvSpPr>
        <p:spPr>
          <a:xfrm>
            <a:off x="533520" y="1219320"/>
            <a:ext cx="8610120" cy="642708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Adding polynomials using a Linked list representation: (storing the result in p3)</a:t>
            </a:r>
            <a:endParaRPr/>
          </a:p>
          <a:p>
            <a:endParaRPr/>
          </a:p>
          <a:p>
            <a:r>
              <a:rPr lang="en-IN" sz="3200">
                <a:solidFill>
                  <a:srgbClr val="000066"/>
                </a:solidFill>
                <a:latin typeface="Calibri"/>
              </a:rPr>
              <a:t>To do this, we have to break the process down to cases:</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Case 1: exponent of p1 &gt; exponent of p2</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Copy node of p1 to end of p3.</a:t>
            </a:r>
            <a:endParaRPr/>
          </a:p>
          <a:p>
            <a:r>
              <a:rPr lang="en-IN" sz="3200">
                <a:solidFill>
                  <a:srgbClr val="545454"/>
                </a:solidFill>
                <a:latin typeface="Calibri"/>
              </a:rPr>
              <a:t>[go to next node]</a:t>
            </a:r>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Case 2: exponent of p1 &lt; exponent of p2</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Copy node of p2 to end of p3.</a:t>
            </a:r>
            <a:endParaRPr/>
          </a:p>
          <a:p>
            <a:r>
              <a:rPr lang="en-IN" sz="3200">
                <a:solidFill>
                  <a:srgbClr val="545454"/>
                </a:solidFill>
                <a:latin typeface="Calibri"/>
              </a:rPr>
              <a:t>[go to next node]</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CustomShape 1"/>
          <p:cNvSpPr/>
          <p:nvPr/>
        </p:nvSpPr>
        <p:spPr>
          <a:xfrm>
            <a:off x="-4492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323" name="CustomShape 2"/>
          <p:cNvSpPr/>
          <p:nvPr/>
        </p:nvSpPr>
        <p:spPr>
          <a:xfrm>
            <a:off x="533520" y="1752480"/>
            <a:ext cx="8305560" cy="2527560"/>
          </a:xfrm>
          <a:prstGeom prst="rect">
            <a:avLst/>
          </a:prstGeom>
        </p:spPr>
        <p:txBody>
          <a:bodyPr bIns="45000" lIns="90000" rIns="90000" tIns="45000"/>
          <a:p>
            <a:pPr>
              <a:buSzPct val="45000"/>
              <a:buFont typeface="StarSymbol"/>
              <a:buChar char=""/>
            </a:pPr>
            <a:r>
              <a:rPr lang="en-IN" sz="3200">
                <a:solidFill>
                  <a:srgbClr val="000066"/>
                </a:solidFill>
                <a:latin typeface="Calibri"/>
              </a:rPr>
              <a:t> </a:t>
            </a:r>
            <a:r>
              <a:rPr lang="en-IN" sz="3200">
                <a:solidFill>
                  <a:srgbClr val="000066"/>
                </a:solidFill>
                <a:latin typeface="Calibri"/>
              </a:rPr>
              <a:t>Case 3: exponent of p1 = exponent of p2</a:t>
            </a:r>
            <a:endParaRPr/>
          </a:p>
          <a:p>
            <a:pPr lvl="1">
              <a:buSzPct val="45000"/>
              <a:buFont typeface="StarSymbol"/>
              <a:buChar char=""/>
            </a:pPr>
            <a:r>
              <a:rPr lang="en-IN" sz="3200">
                <a:solidFill>
                  <a:srgbClr val="000066"/>
                </a:solidFill>
                <a:latin typeface="Calibri"/>
              </a:rPr>
              <a:t> </a:t>
            </a:r>
            <a:r>
              <a:rPr lang="en-IN" sz="3200">
                <a:solidFill>
                  <a:srgbClr val="000066"/>
                </a:solidFill>
                <a:latin typeface="Calibri"/>
              </a:rPr>
              <a:t>Create a new node in p3 with the same exponent and with the sum of the coefficients of p1 and p2.</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4492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325" name="CustomShape 2"/>
          <p:cNvSpPr/>
          <p:nvPr/>
        </p:nvSpPr>
        <p:spPr>
          <a:xfrm>
            <a:off x="533520" y="1752480"/>
            <a:ext cx="8076960" cy="417312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Introducing Horner’s rule:</a:t>
            </a:r>
            <a:endParaRPr/>
          </a:p>
          <a:p>
            <a:endParaRPr/>
          </a:p>
          <a:p>
            <a:pPr>
              <a:buSzPct val="45000"/>
              <a:buFont typeface="StarSymbol"/>
              <a:buChar char="-"/>
            </a:pPr>
            <a:r>
              <a:rPr lang="en-IN" sz="2800">
                <a:solidFill>
                  <a:srgbClr val="000000"/>
                </a:solidFill>
                <a:latin typeface="Calibri"/>
              </a:rPr>
              <a:t>Suppose for simplicity we use an array to represent the following non-sparse polynomial: </a:t>
            </a:r>
            <a:r>
              <a:rPr lang="en-IN" sz="2800">
                <a:solidFill>
                  <a:srgbClr val="000000"/>
                </a:solidFill>
                <a:latin typeface="Calibri"/>
              </a:rPr>
              <a:t>	</a:t>
            </a:r>
            <a:r>
              <a:rPr lang="en-IN" sz="2800">
                <a:solidFill>
                  <a:srgbClr val="000000"/>
                </a:solidFill>
                <a:latin typeface="Calibri"/>
              </a:rPr>
              <a:t>	</a:t>
            </a:r>
            <a:endParaRPr/>
          </a:p>
          <a:p>
            <a:pPr algn="ctr"/>
            <a:r>
              <a:rPr lang="en-IN" sz="3200">
                <a:solidFill>
                  <a:srgbClr val="000066"/>
                </a:solidFill>
                <a:latin typeface="Calibri"/>
              </a:rPr>
              <a:t>4x</a:t>
            </a:r>
            <a:r>
              <a:rPr b="1" lang="en-IN" sz="3200">
                <a:solidFill>
                  <a:srgbClr val="000066"/>
                </a:solidFill>
                <a:latin typeface="Calibri"/>
              </a:rPr>
              <a:t>3</a:t>
            </a:r>
            <a:r>
              <a:rPr lang="en-IN" sz="3200">
                <a:solidFill>
                  <a:srgbClr val="000066"/>
                </a:solidFill>
                <a:latin typeface="Calibri"/>
              </a:rPr>
              <a:t> + 10x</a:t>
            </a:r>
            <a:r>
              <a:rPr b="1" lang="en-IN" sz="3200">
                <a:solidFill>
                  <a:srgbClr val="000066"/>
                </a:solidFill>
                <a:latin typeface="Calibri"/>
              </a:rPr>
              <a:t>2</a:t>
            </a:r>
            <a:r>
              <a:rPr lang="en-IN" sz="3200">
                <a:solidFill>
                  <a:srgbClr val="000066"/>
                </a:solidFill>
                <a:latin typeface="Calibri"/>
              </a:rPr>
              <a:t> + 5x + 3</a:t>
            </a:r>
            <a:endParaRPr/>
          </a:p>
          <a:p>
            <a:endParaRPr/>
          </a:p>
          <a:p>
            <a:pPr>
              <a:buSzPct val="45000"/>
              <a:buFont typeface="StarSymbol"/>
              <a:buChar char="-"/>
            </a:pPr>
            <a:r>
              <a:rPr lang="en-IN" sz="2800">
                <a:solidFill>
                  <a:srgbClr val="000000"/>
                </a:solidFill>
                <a:latin typeface="Calibri"/>
              </a:rPr>
              <a:t> </a:t>
            </a:r>
            <a:r>
              <a:rPr lang="en-IN" sz="2800">
                <a:solidFill>
                  <a:srgbClr val="000000"/>
                </a:solidFill>
                <a:latin typeface="Calibri"/>
              </a:rPr>
              <a:t>Place it in an array, call it a[i], and compute it…</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3916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327" name="CustomShape 2"/>
          <p:cNvSpPr/>
          <p:nvPr/>
        </p:nvSpPr>
        <p:spPr>
          <a:xfrm>
            <a:off x="609480" y="1219320"/>
            <a:ext cx="4190760" cy="5180040"/>
          </a:xfrm>
          <a:prstGeom prst="rect">
            <a:avLst/>
          </a:prstGeom>
        </p:spPr>
        <p:txBody>
          <a:bodyPr bIns="45000" lIns="90000" rIns="90000" tIns="45000"/>
          <a:p>
            <a:r>
              <a:rPr lang="en-IN" sz="3200">
                <a:solidFill>
                  <a:srgbClr val="000066"/>
                </a:solidFill>
                <a:latin typeface="Calibri"/>
              </a:rPr>
              <a:t>4x</a:t>
            </a:r>
            <a:r>
              <a:rPr b="1" lang="en-IN" sz="3200">
                <a:solidFill>
                  <a:srgbClr val="000066"/>
                </a:solidFill>
                <a:latin typeface="Calibri"/>
              </a:rPr>
              <a:t>3</a:t>
            </a:r>
            <a:r>
              <a:rPr lang="en-IN" sz="3200">
                <a:solidFill>
                  <a:srgbClr val="000066"/>
                </a:solidFill>
                <a:latin typeface="Calibri"/>
              </a:rPr>
              <a:t> + 10x</a:t>
            </a:r>
            <a:r>
              <a:rPr b="1" lang="en-IN" sz="3200">
                <a:solidFill>
                  <a:srgbClr val="000066"/>
                </a:solidFill>
                <a:latin typeface="Calibri"/>
              </a:rPr>
              <a:t>2</a:t>
            </a:r>
            <a:r>
              <a:rPr lang="en-IN" sz="3200">
                <a:solidFill>
                  <a:srgbClr val="000066"/>
                </a:solidFill>
                <a:latin typeface="Calibri"/>
              </a:rPr>
              <a:t> + 5x + 3</a:t>
            </a:r>
            <a:endParaRPr/>
          </a:p>
          <a:p>
            <a:endParaRPr/>
          </a:p>
          <a:p>
            <a:r>
              <a:rPr lang="en-IN">
                <a:solidFill>
                  <a:srgbClr val="000000"/>
                </a:solidFill>
                <a:latin typeface="Calibri"/>
              </a:rPr>
              <a:t>A general (and </a:t>
            </a:r>
            <a:r>
              <a:rPr b="1" lang="en-IN">
                <a:solidFill>
                  <a:srgbClr val="000000"/>
                </a:solidFill>
                <a:latin typeface="Calibri"/>
              </a:rPr>
              <a:t>inefficient</a:t>
            </a:r>
            <a:r>
              <a:rPr lang="en-IN">
                <a:solidFill>
                  <a:srgbClr val="000000"/>
                </a:solidFill>
                <a:latin typeface="Calibri"/>
              </a:rPr>
              <a:t>) algorithm:</a:t>
            </a:r>
            <a:endParaRPr/>
          </a:p>
          <a:p>
            <a:endParaRPr/>
          </a:p>
          <a:p>
            <a:r>
              <a:rPr b="1" lang="en-IN">
                <a:solidFill>
                  <a:srgbClr val="000066"/>
                </a:solidFill>
                <a:latin typeface="Calibri"/>
              </a:rPr>
              <a:t>int Poly = 0;</a:t>
            </a:r>
            <a:endParaRPr/>
          </a:p>
          <a:p>
            <a:r>
              <a:rPr b="1" lang="en-IN">
                <a:solidFill>
                  <a:srgbClr val="000066"/>
                </a:solidFill>
                <a:latin typeface="Calibri"/>
              </a:rPr>
              <a:t>int Multiply;</a:t>
            </a:r>
            <a:endParaRPr/>
          </a:p>
          <a:p>
            <a:r>
              <a:rPr b="1" lang="en-IN">
                <a:solidFill>
                  <a:srgbClr val="000066"/>
                </a:solidFill>
                <a:latin typeface="Calibri"/>
              </a:rPr>
              <a:t>for (int i=0; i &lt; a.Size; i++)</a:t>
            </a:r>
            <a:endParaRPr/>
          </a:p>
          <a:p>
            <a:r>
              <a:rPr b="1" lang="en-IN">
                <a:solidFill>
                  <a:srgbClr val="000066"/>
                </a:solidFill>
                <a:latin typeface="Calibri"/>
              </a:rPr>
              <a:t>{</a:t>
            </a:r>
            <a:endParaRPr/>
          </a:p>
          <a:p>
            <a:r>
              <a:rPr b="1" lang="en-IN">
                <a:solidFill>
                  <a:srgbClr val="000066"/>
                </a:solidFill>
                <a:latin typeface="Calibri"/>
              </a:rPr>
              <a:t>	</a:t>
            </a:r>
            <a:r>
              <a:rPr b="1" lang="en-IN">
                <a:solidFill>
                  <a:srgbClr val="000066"/>
                </a:solidFill>
                <a:latin typeface="Calibri"/>
              </a:rPr>
              <a:t>Multiply</a:t>
            </a:r>
            <a:r>
              <a:rPr b="1" lang="en-IN">
                <a:solidFill>
                  <a:srgbClr val="000000"/>
                </a:solidFill>
                <a:latin typeface="Calibri"/>
              </a:rPr>
              <a:t> </a:t>
            </a:r>
            <a:r>
              <a:rPr b="1" lang="en-IN">
                <a:solidFill>
                  <a:srgbClr val="000066"/>
                </a:solidFill>
                <a:latin typeface="Calibri"/>
              </a:rPr>
              <a:t>=1;</a:t>
            </a:r>
            <a:endParaRPr/>
          </a:p>
          <a:p>
            <a:r>
              <a:rPr b="1" lang="en-IN">
                <a:solidFill>
                  <a:srgbClr val="000066"/>
                </a:solidFill>
                <a:latin typeface="Calibri"/>
              </a:rPr>
              <a:t>	</a:t>
            </a:r>
            <a:r>
              <a:rPr b="1" lang="en-IN">
                <a:solidFill>
                  <a:srgbClr val="000066"/>
                </a:solidFill>
                <a:latin typeface="Calibri"/>
              </a:rPr>
              <a:t>for (int j=0; j&lt;i; j++)</a:t>
            </a:r>
            <a:endParaRPr/>
          </a:p>
          <a:p>
            <a:r>
              <a:rPr b="1" lang="en-IN">
                <a:solidFill>
                  <a:srgbClr val="000066"/>
                </a:solidFill>
                <a:latin typeface="Calibri"/>
              </a:rPr>
              <a:t>	</a:t>
            </a:r>
            <a:r>
              <a:rPr b="1" lang="en-IN">
                <a:solidFill>
                  <a:srgbClr val="000066"/>
                </a:solidFill>
                <a:latin typeface="Calibri"/>
              </a:rPr>
              <a:t>{</a:t>
            </a:r>
            <a:r>
              <a:rPr b="1" lang="en-IN">
                <a:solidFill>
                  <a:srgbClr val="000066"/>
                </a:solidFill>
                <a:latin typeface="Calibri"/>
              </a:rPr>
              <a:t>	</a:t>
            </a:r>
            <a:r>
              <a:rPr b="1" lang="en-IN">
                <a:solidFill>
                  <a:srgbClr val="000066"/>
                </a:solidFill>
                <a:latin typeface="Calibri"/>
              </a:rPr>
              <a:t>	</a:t>
            </a:r>
            <a:endParaRPr/>
          </a:p>
          <a:p>
            <a:r>
              <a:rPr b="1" lang="en-IN">
                <a:solidFill>
                  <a:srgbClr val="000066"/>
                </a:solidFill>
                <a:latin typeface="Calibri"/>
              </a:rPr>
              <a:t>	</a:t>
            </a:r>
            <a:r>
              <a:rPr b="1" lang="en-IN">
                <a:solidFill>
                  <a:srgbClr val="000066"/>
                </a:solidFill>
                <a:latin typeface="Calibri"/>
              </a:rPr>
              <a:t>	</a:t>
            </a:r>
            <a:r>
              <a:rPr b="1" lang="en-IN">
                <a:solidFill>
                  <a:srgbClr val="000066"/>
                </a:solidFill>
                <a:latin typeface="Calibri"/>
              </a:rPr>
              <a:t>Multiply *= x;</a:t>
            </a:r>
            <a:endParaRPr/>
          </a:p>
          <a:p>
            <a:r>
              <a:rPr b="1" lang="en-IN">
                <a:solidFill>
                  <a:srgbClr val="000066"/>
                </a:solidFill>
                <a:latin typeface="Calibri"/>
              </a:rPr>
              <a:t>	</a:t>
            </a:r>
            <a:r>
              <a:rPr b="1" lang="en-IN">
                <a:solidFill>
                  <a:srgbClr val="000066"/>
                </a:solidFill>
                <a:latin typeface="Calibri"/>
              </a:rPr>
              <a:t>}</a:t>
            </a:r>
            <a:r>
              <a:rPr b="1" lang="en-IN">
                <a:solidFill>
                  <a:srgbClr val="000066"/>
                </a:solidFill>
                <a:latin typeface="Calibri"/>
              </a:rPr>
              <a:t>	</a:t>
            </a:r>
            <a:r>
              <a:rPr b="1" lang="en-IN">
                <a:solidFill>
                  <a:srgbClr val="000066"/>
                </a:solidFill>
                <a:latin typeface="Calibri"/>
              </a:rPr>
              <a:t>	</a:t>
            </a:r>
            <a:r>
              <a:rPr b="1" lang="en-IN">
                <a:solidFill>
                  <a:srgbClr val="000066"/>
                </a:solidFill>
                <a:latin typeface="Calibri"/>
              </a:rPr>
              <a:t>	</a:t>
            </a:r>
            <a:endParaRPr/>
          </a:p>
          <a:p>
            <a:r>
              <a:rPr b="1" lang="en-IN">
                <a:solidFill>
                  <a:srgbClr val="000066"/>
                </a:solidFill>
                <a:latin typeface="Calibri"/>
              </a:rPr>
              <a:t>	</a:t>
            </a:r>
            <a:r>
              <a:rPr b="1" lang="en-IN">
                <a:solidFill>
                  <a:srgbClr val="000066"/>
                </a:solidFill>
                <a:latin typeface="Calibri"/>
              </a:rPr>
              <a:t>Poly += m*a[i];</a:t>
            </a:r>
            <a:r>
              <a:rPr b="1" lang="en-IN">
                <a:solidFill>
                  <a:srgbClr val="000066"/>
                </a:solidFill>
                <a:latin typeface="Calibri"/>
              </a:rPr>
              <a:t>	</a:t>
            </a:r>
            <a:endParaRPr/>
          </a:p>
          <a:p>
            <a:r>
              <a:rPr b="1" lang="en-IN">
                <a:solidFill>
                  <a:srgbClr val="000066"/>
                </a:solidFill>
                <a:latin typeface="Calibri"/>
              </a:rPr>
              <a:t>}</a:t>
            </a:r>
            <a:endParaRPr/>
          </a:p>
        </p:txBody>
      </p:sp>
      <p:sp>
        <p:nvSpPr>
          <p:cNvPr id="328" name="CustomShape 3"/>
          <p:cNvSpPr/>
          <p:nvPr/>
        </p:nvSpPr>
        <p:spPr>
          <a:xfrm>
            <a:off x="345600" y="5715000"/>
            <a:ext cx="4310640" cy="516960"/>
          </a:xfrm>
          <a:prstGeom prst="rect">
            <a:avLst/>
          </a:prstGeom>
        </p:spPr>
        <p:txBody>
          <a:bodyPr bIns="45000" lIns="90000" rIns="90000" tIns="45000" wrap="none"/>
          <a:p>
            <a:r>
              <a:rPr lang="en-IN" sz="2800">
                <a:solidFill>
                  <a:srgbClr val="cc3300"/>
                </a:solidFill>
                <a:latin typeface="Calibri"/>
              </a:rPr>
              <a:t>Time Complexity O(n</a:t>
            </a:r>
            <a:r>
              <a:rPr b="1" lang="en-IN" sz="2800">
                <a:solidFill>
                  <a:srgbClr val="cc3300"/>
                </a:solidFill>
                <a:latin typeface="Calibri"/>
              </a:rPr>
              <a:t>2</a:t>
            </a:r>
            <a:r>
              <a:rPr lang="en-IN" sz="2800">
                <a:solidFill>
                  <a:srgbClr val="cc3300"/>
                </a:solidFill>
                <a:latin typeface="Calibri"/>
              </a:rPr>
              <a:t>)</a:t>
            </a:r>
            <a:endParaRPr/>
          </a:p>
        </p:txBody>
      </p:sp>
    </p:spTree>
  </p:cSld>
  <p:timing>
    <p:tnLst>
      <p:par>
        <p:cTn dur="indefinite" id="163" nodeType="tmRoot" restart="never">
          <p:childTnLst>
            <p:seq>
              <p:cTn dur="indefinite" id="164" nodeType="mainSeq">
                <p:childTnLst>
                  <p:par>
                    <p:cTn fill="hold" id="165">
                      <p:stCondLst>
                        <p:cond delay="indefinite"/>
                      </p:stCondLst>
                      <p:childTnLst>
                        <p:par>
                          <p:cTn fill="hold" id="166">
                            <p:stCondLst>
                              <p:cond delay="0"/>
                            </p:stCondLst>
                            <p:childTnLst>
                              <p:par>
                                <p:cTn fill="hold" id="167" nodeType="clickEffect" presetClass="entr" presetID="3" presetSubtype="10">
                                  <p:stCondLst>
                                    <p:cond delay="0"/>
                                  </p:stCondLst>
                                  <p:childTnLst>
                                    <p:set>
                                      <p:cBhvr>
                                        <p:cTn dur="1" fill="hold" id="168">
                                          <p:stCondLst>
                                            <p:cond delay="0"/>
                                          </p:stCondLst>
                                        </p:cTn>
                                        <p:tgtEl>
                                          <p:spTgt spid="-1"/>
                                        </p:tgtEl>
                                        <p:attrNameLst>
                                          <p:attrName>style.visibility</p:attrName>
                                        </p:attrNameLst>
                                      </p:cBhvr>
                                      <p:to>
                                        <p:strVal val="visible"/>
                                      </p:to>
                                    </p:set>
                                    <p:animEffect filter="blinds(horizontal)" transition="in">
                                      <p:cBhvr additive="repl">
                                        <p:cTn dur="500" fill="freeze" id="169"/>
                                        <p:tgtEl>
                                          <p:spTgt spid="-1"/>
                                        </p:tgtEl>
                                      </p:cBhvr>
                                    </p:animEffect>
                                  </p:childTnLst>
                                </p:cTn>
                              </p:par>
                            </p:childTnLst>
                          </p:cTn>
                        </p:par>
                      </p:childTnLst>
                    </p:cTn>
                  </p:par>
                  <p:par>
                    <p:cTn fill="hold" id="170">
                      <p:stCondLst>
                        <p:cond delay="indefinite"/>
                      </p:stCondLst>
                      <p:childTnLst>
                        <p:par>
                          <p:cTn fill="hold" id="171">
                            <p:stCondLst>
                              <p:cond delay="0"/>
                            </p:stCondLst>
                            <p:childTnLst>
                              <p:par>
                                <p:cTn fill="hold" id="172" nodeType="clickEffect" presetClass="entr" presetID="2" presetSubtype="4">
                                  <p:stCondLst>
                                    <p:cond delay="0"/>
                                  </p:stCondLst>
                                  <p:childTnLst>
                                    <p:set>
                                      <p:cBhvr>
                                        <p:cTn dur="1" fill="hold" id="173">
                                          <p:stCondLst>
                                            <p:cond delay="0"/>
                                          </p:stCondLst>
                                        </p:cTn>
                                        <p:tgtEl>
                                          <p:spTgt spid="328"/>
                                        </p:tgtEl>
                                        <p:attrNameLst>
                                          <p:attrName>style.visibility</p:attrName>
                                        </p:attrNameLst>
                                      </p:cBhvr>
                                      <p:to>
                                        <p:strVal val="visible"/>
                                      </p:to>
                                    </p:set>
                                    <p:anim calcmode="lin" valueType="num">
                                      <p:cBhvr additive="repl">
                                        <p:cTn dur="500" fill="hold" id="174"/>
                                        <p:tgtEl>
                                          <p:spTgt spid="328"/>
                                        </p:tgtEl>
                                        <p:attrNameLst>
                                          <p:attrName>ppt_x</p:attrName>
                                        </p:attrNameLst>
                                      </p:cBhvr>
                                      <p:tavLst>
                                        <p:tav tm="0">
                                          <p:val>
                                            <p:strVal val="#ppt_x"/>
                                          </p:val>
                                        </p:tav>
                                        <p:tav tm="100000">
                                          <p:val>
                                            <p:strVal val="#ppt_x"/>
                                          </p:val>
                                        </p:tav>
                                      </p:tavLst>
                                    </p:anim>
                                    <p:anim calcmode="lin" valueType="num">
                                      <p:cBhvr additive="repl">
                                        <p:cTn dur="500" fill="hold" id="175"/>
                                        <p:tgtEl>
                                          <p:spTgt spid="3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CustomShape 1"/>
          <p:cNvSpPr/>
          <p:nvPr/>
        </p:nvSpPr>
        <p:spPr>
          <a:xfrm>
            <a:off x="-449280" y="331920"/>
            <a:ext cx="6177600" cy="699840"/>
          </a:xfrm>
          <a:prstGeom prst="rect">
            <a:avLst/>
          </a:prstGeom>
        </p:spPr>
        <p:txBody>
          <a:bodyPr bIns="45000" lIns="90000" rIns="90000" tIns="45000" wrap="none"/>
          <a:p>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330" name="CustomShape 2"/>
          <p:cNvSpPr/>
          <p:nvPr/>
        </p:nvSpPr>
        <p:spPr>
          <a:xfrm>
            <a:off x="609480" y="1905120"/>
            <a:ext cx="3962160" cy="3808440"/>
          </a:xfrm>
          <a:prstGeom prst="rect">
            <a:avLst/>
          </a:prstGeom>
        </p:spPr>
        <p:txBody>
          <a:bodyPr bIns="45000" lIns="90000" rIns="90000" tIns="45000"/>
          <a:p>
            <a:r>
              <a:rPr lang="en-IN" sz="3200">
                <a:solidFill>
                  <a:srgbClr val="000066"/>
                </a:solidFill>
                <a:latin typeface="Calibri"/>
              </a:rPr>
              <a:t>4x</a:t>
            </a:r>
            <a:r>
              <a:rPr b="1" lang="en-IN" sz="3200">
                <a:solidFill>
                  <a:srgbClr val="000066"/>
                </a:solidFill>
                <a:latin typeface="Calibri"/>
              </a:rPr>
              <a:t>3</a:t>
            </a:r>
            <a:r>
              <a:rPr lang="en-IN" sz="3200">
                <a:solidFill>
                  <a:srgbClr val="000066"/>
                </a:solidFill>
                <a:latin typeface="Calibri"/>
              </a:rPr>
              <a:t> + 10x</a:t>
            </a:r>
            <a:r>
              <a:rPr b="1" lang="en-IN" sz="3200">
                <a:solidFill>
                  <a:srgbClr val="000066"/>
                </a:solidFill>
                <a:latin typeface="Calibri"/>
              </a:rPr>
              <a:t>2</a:t>
            </a:r>
            <a:r>
              <a:rPr lang="en-IN" sz="3200">
                <a:solidFill>
                  <a:srgbClr val="000066"/>
                </a:solidFill>
                <a:latin typeface="Calibri"/>
              </a:rPr>
              <a:t> + 5x + 3</a:t>
            </a:r>
            <a:endParaRPr/>
          </a:p>
          <a:p>
            <a:endParaRPr/>
          </a:p>
          <a:p>
            <a:r>
              <a:rPr lang="en-IN">
                <a:solidFill>
                  <a:srgbClr val="000000"/>
                </a:solidFill>
                <a:latin typeface="Calibri"/>
              </a:rPr>
              <a:t>Now using </a:t>
            </a:r>
            <a:r>
              <a:rPr b="1" lang="en-IN" u="sng">
                <a:solidFill>
                  <a:srgbClr val="000000"/>
                </a:solidFill>
                <a:latin typeface="Calibri"/>
              </a:rPr>
              <a:t>Horner’s rule</a:t>
            </a:r>
            <a:r>
              <a:rPr lang="en-IN">
                <a:solidFill>
                  <a:srgbClr val="000000"/>
                </a:solidFill>
                <a:latin typeface="Calibri"/>
              </a:rPr>
              <a:t> algorithm:</a:t>
            </a:r>
            <a:endParaRPr/>
          </a:p>
          <a:p>
            <a:endParaRPr/>
          </a:p>
          <a:p>
            <a:r>
              <a:rPr b="1" lang="en-IN">
                <a:solidFill>
                  <a:srgbClr val="000066"/>
                </a:solidFill>
                <a:latin typeface="Calibri"/>
              </a:rPr>
              <a:t>int Poly = 0;</a:t>
            </a:r>
            <a:endParaRPr/>
          </a:p>
          <a:p>
            <a:r>
              <a:rPr b="1" lang="en-IN">
                <a:solidFill>
                  <a:srgbClr val="000066"/>
                </a:solidFill>
                <a:latin typeface="Calibri"/>
              </a:rPr>
              <a:t>for (int i = (a.Size-1); i &gt;= 0 ; i++)</a:t>
            </a:r>
            <a:endParaRPr/>
          </a:p>
          <a:p>
            <a:r>
              <a:rPr b="1" lang="en-IN">
                <a:solidFill>
                  <a:srgbClr val="000066"/>
                </a:solidFill>
                <a:latin typeface="Calibri"/>
              </a:rPr>
              <a:t>{</a:t>
            </a:r>
            <a:endParaRPr/>
          </a:p>
          <a:p>
            <a:r>
              <a:rPr b="1" lang="en-IN">
                <a:solidFill>
                  <a:srgbClr val="000066"/>
                </a:solidFill>
                <a:latin typeface="Calibri"/>
              </a:rPr>
              <a:t>	</a:t>
            </a:r>
            <a:r>
              <a:rPr b="1" lang="en-IN">
                <a:solidFill>
                  <a:srgbClr val="000066"/>
                </a:solidFill>
                <a:latin typeface="Calibri"/>
              </a:rPr>
              <a:t>Poly = x * Poly + a[i];</a:t>
            </a:r>
            <a:r>
              <a:rPr b="1" lang="en-IN">
                <a:solidFill>
                  <a:srgbClr val="000066"/>
                </a:solidFill>
                <a:latin typeface="Calibri"/>
              </a:rPr>
              <a:t>	</a:t>
            </a:r>
            <a:endParaRPr/>
          </a:p>
          <a:p>
            <a:r>
              <a:rPr b="1" lang="en-IN">
                <a:solidFill>
                  <a:srgbClr val="000066"/>
                </a:solidFill>
                <a:latin typeface="Calibri"/>
              </a:rPr>
              <a:t>}</a:t>
            </a:r>
            <a:endParaRPr/>
          </a:p>
        </p:txBody>
      </p:sp>
      <p:sp>
        <p:nvSpPr>
          <p:cNvPr id="331" name="CustomShape 3"/>
          <p:cNvSpPr/>
          <p:nvPr/>
        </p:nvSpPr>
        <p:spPr>
          <a:xfrm>
            <a:off x="816120" y="5500800"/>
            <a:ext cx="7204680" cy="516960"/>
          </a:xfrm>
          <a:prstGeom prst="rect">
            <a:avLst/>
          </a:prstGeom>
        </p:spPr>
        <p:txBody>
          <a:bodyPr bIns="45000" lIns="90000" rIns="90000" tIns="45000" wrap="none"/>
          <a:p>
            <a:r>
              <a:rPr lang="en-IN" sz="2800">
                <a:solidFill>
                  <a:srgbClr val="cc3300"/>
                </a:solidFill>
                <a:latin typeface="Calibri"/>
              </a:rPr>
              <a:t>Time Complexity O(n)  MUCH BETTER!</a:t>
            </a:r>
            <a:endParaRPr/>
          </a:p>
        </p:txBody>
      </p:sp>
    </p:spTree>
  </p:cSld>
  <p:timing>
    <p:tnLst>
      <p:par>
        <p:cTn dur="indefinite" id="176" nodeType="tmRoot" restart="never">
          <p:childTnLst>
            <p:seq>
              <p:cTn dur="indefinite" id="177" nodeType="mainSeq">
                <p:childTnLst>
                  <p:par>
                    <p:cTn fill="hold" id="178">
                      <p:stCondLst>
                        <p:cond delay="indefinite"/>
                      </p:stCondLst>
                      <p:childTnLst>
                        <p:par>
                          <p:cTn fill="hold" id="179">
                            <p:stCondLst>
                              <p:cond delay="0"/>
                            </p:stCondLst>
                            <p:childTnLst>
                              <p:par>
                                <p:cTn fill="hold" id="180" nodeType="clickEffect" presetClass="entr" presetID="3" presetSubtype="10">
                                  <p:stCondLst>
                                    <p:cond delay="0"/>
                                  </p:stCondLst>
                                  <p:childTnLst>
                                    <p:set>
                                      <p:cBhvr>
                                        <p:cTn dur="1" fill="hold" id="181">
                                          <p:stCondLst>
                                            <p:cond delay="0"/>
                                          </p:stCondLst>
                                        </p:cTn>
                                        <p:tgtEl>
                                          <p:spTgt spid="-1"/>
                                        </p:tgtEl>
                                        <p:attrNameLst>
                                          <p:attrName>style.visibility</p:attrName>
                                        </p:attrNameLst>
                                      </p:cBhvr>
                                      <p:to>
                                        <p:strVal val="visible"/>
                                      </p:to>
                                    </p:set>
                                    <p:animEffect filter="blinds(horizontal)" transition="in">
                                      <p:cBhvr additive="repl">
                                        <p:cTn dur="500" fill="freeze" id="182"/>
                                        <p:tgtEl>
                                          <p:spTgt spid="-1"/>
                                        </p:tgtEl>
                                      </p:cBhvr>
                                    </p:animEffect>
                                  </p:childTnLst>
                                </p:cTn>
                              </p:par>
                            </p:childTnLst>
                          </p:cTn>
                        </p:par>
                      </p:childTnLst>
                    </p:cTn>
                  </p:par>
                  <p:par>
                    <p:cTn fill="hold" id="183">
                      <p:stCondLst>
                        <p:cond delay="indefinite"/>
                      </p:stCondLst>
                      <p:childTnLst>
                        <p:par>
                          <p:cTn fill="hold" id="184">
                            <p:stCondLst>
                              <p:cond delay="0"/>
                            </p:stCondLst>
                            <p:childTnLst>
                              <p:par>
                                <p:cTn fill="hold" id="185" nodeType="clickEffect" presetClass="entr" presetID="2" presetSubtype="4">
                                  <p:stCondLst>
                                    <p:cond delay="0"/>
                                  </p:stCondLst>
                                  <p:childTnLst>
                                    <p:set>
                                      <p:cBhvr>
                                        <p:cTn dur="1" fill="hold" id="186">
                                          <p:stCondLst>
                                            <p:cond delay="0"/>
                                          </p:stCondLst>
                                        </p:cTn>
                                        <p:tgtEl>
                                          <p:spTgt spid="331"/>
                                        </p:tgtEl>
                                        <p:attrNameLst>
                                          <p:attrName>style.visibility</p:attrName>
                                        </p:attrNameLst>
                                      </p:cBhvr>
                                      <p:to>
                                        <p:strVal val="visible"/>
                                      </p:to>
                                    </p:set>
                                    <p:anim calcmode="lin" valueType="num">
                                      <p:cBhvr additive="repl">
                                        <p:cTn dur="500" fill="hold" id="187"/>
                                        <p:tgtEl>
                                          <p:spTgt spid="331"/>
                                        </p:tgtEl>
                                        <p:attrNameLst>
                                          <p:attrName>ppt_x</p:attrName>
                                        </p:attrNameLst>
                                      </p:cBhvr>
                                      <p:tavLst>
                                        <p:tav tm="0">
                                          <p:val>
                                            <p:strVal val="#ppt_x"/>
                                          </p:val>
                                        </p:tav>
                                        <p:tav tm="100000">
                                          <p:val>
                                            <p:strVal val="#ppt_x"/>
                                          </p:val>
                                        </p:tav>
                                      </p:tavLst>
                                    </p:anim>
                                    <p:anim calcmode="lin" valueType="num">
                                      <p:cBhvr additive="repl">
                                        <p:cTn dur="500" fill="hold" id="188"/>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CustomShape 1"/>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333" name="CustomShape 2"/>
          <p:cNvSpPr/>
          <p:nvPr/>
        </p:nvSpPr>
        <p:spPr>
          <a:xfrm>
            <a:off x="533520" y="1752480"/>
            <a:ext cx="8152920" cy="350244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So what is Horner’s rule doing to our polynomial?</a:t>
            </a:r>
            <a:endParaRPr/>
          </a:p>
          <a:p>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instead of: ax</a:t>
            </a:r>
            <a:r>
              <a:rPr b="1" lang="en-IN" sz="3200">
                <a:solidFill>
                  <a:srgbClr val="000066"/>
                </a:solidFill>
                <a:latin typeface="Calibri"/>
              </a:rPr>
              <a:t>2</a:t>
            </a:r>
            <a:r>
              <a:rPr lang="en-IN" sz="3200">
                <a:solidFill>
                  <a:srgbClr val="000066"/>
                </a:solidFill>
                <a:latin typeface="Calibri"/>
              </a:rPr>
              <a:t> + bx + c</a:t>
            </a:r>
            <a:endParaRPr/>
          </a:p>
          <a:p>
            <a:endParaRPr/>
          </a:p>
          <a:p>
            <a:pPr>
              <a:buSzPct val="45000"/>
              <a:buFont typeface="StarSymbol"/>
              <a:buChar char=""/>
            </a:pPr>
            <a:r>
              <a:rPr lang="en-IN" sz="3200">
                <a:solidFill>
                  <a:srgbClr val="000066"/>
                </a:solidFill>
                <a:latin typeface="Calibri"/>
              </a:rPr>
              <a:t> </a:t>
            </a:r>
            <a:r>
              <a:rPr lang="en-IN" sz="3200">
                <a:solidFill>
                  <a:srgbClr val="000066"/>
                </a:solidFill>
                <a:latin typeface="Calibri"/>
              </a:rPr>
              <a:t>Horner’s simplification: x(x(a)+b)+c </a:t>
            </a:r>
            <a:endParaRPr/>
          </a:p>
          <a:p>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Fundamentals</a:t>
            </a:r>
            <a:endParaRPr/>
          </a:p>
        </p:txBody>
      </p:sp>
      <p:sp>
        <p:nvSpPr>
          <p:cNvPr id="65"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Node</a:t>
            </a:r>
            <a:endParaRPr/>
          </a:p>
          <a:p>
            <a:pPr lvl="1">
              <a:buSzPct val="45000"/>
              <a:buFont typeface="Wingdings"/>
              <a:buChar char="v"/>
            </a:pPr>
            <a:r>
              <a:rPr lang="en-US" sz="2400">
                <a:solidFill>
                  <a:srgbClr val="000000"/>
                </a:solidFill>
                <a:latin typeface="Calibri"/>
              </a:rPr>
              <a:t>2 things – a place to store and then a link</a:t>
            </a:r>
            <a:endParaRPr/>
          </a:p>
          <a:p>
            <a:pPr lvl="1">
              <a:buSzPct val="45000"/>
              <a:buFont typeface="Wingdings"/>
              <a:buChar char="v"/>
            </a:pPr>
            <a:r>
              <a:rPr lang="en-US" sz="2400">
                <a:solidFill>
                  <a:srgbClr val="000000"/>
                </a:solidFill>
                <a:latin typeface="Calibri"/>
              </a:rPr>
              <a:t>Basic bldg block</a:t>
            </a:r>
            <a:endParaRPr/>
          </a:p>
          <a:p>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90720" y="331920"/>
            <a:ext cx="6434640" cy="699840"/>
          </a:xfrm>
          <a:prstGeom prst="rect">
            <a:avLst/>
          </a:prstGeom>
        </p:spPr>
        <p:txBody>
          <a:bodyPr bIns="45000" lIns="90000" rIns="90000" tIns="45000" wrap="none"/>
          <a:p>
            <a:pPr>
              <a:buSzPct val="45000"/>
              <a:buFont typeface="StarSymbol"/>
              <a:buChar char=""/>
            </a:pPr>
            <a:r>
              <a:rPr b="1" lang="en-IN" sz="4000" u="sng">
                <a:solidFill>
                  <a:srgbClr val="000000"/>
                </a:solidFill>
                <a:latin typeface="Calibri"/>
              </a:rPr>
              <a:t> </a:t>
            </a:r>
            <a:r>
              <a:rPr b="1" lang="en-IN" sz="4000" u="sng">
                <a:solidFill>
                  <a:srgbClr val="000066"/>
                </a:solidFill>
                <a:latin typeface="Calibri"/>
              </a:rPr>
              <a:t>Polynomial</a:t>
            </a:r>
            <a:r>
              <a:rPr b="1" lang="en-IN" sz="4000" u="sng">
                <a:solidFill>
                  <a:srgbClr val="000000"/>
                </a:solidFill>
                <a:latin typeface="Calibri"/>
              </a:rPr>
              <a:t> </a:t>
            </a:r>
            <a:r>
              <a:rPr b="1" lang="en-IN" sz="4000" u="sng">
                <a:solidFill>
                  <a:srgbClr val="000066"/>
                </a:solidFill>
                <a:latin typeface="Calibri"/>
              </a:rPr>
              <a:t>ADT</a:t>
            </a:r>
            <a:r>
              <a:rPr b="1" lang="en-IN" sz="4000">
                <a:solidFill>
                  <a:srgbClr val="000066"/>
                </a:solidFill>
                <a:latin typeface="Calibri"/>
              </a:rPr>
              <a:t> </a:t>
            </a:r>
            <a:r>
              <a:rPr b="1" lang="en-IN" sz="1600">
                <a:solidFill>
                  <a:srgbClr val="000066"/>
                </a:solidFill>
                <a:latin typeface="Calibri"/>
              </a:rPr>
              <a:t>(continued)</a:t>
            </a:r>
            <a:endParaRPr/>
          </a:p>
        </p:txBody>
      </p:sp>
      <p:sp>
        <p:nvSpPr>
          <p:cNvPr id="335" name="CustomShape 2"/>
          <p:cNvSpPr/>
          <p:nvPr/>
        </p:nvSpPr>
        <p:spPr>
          <a:xfrm>
            <a:off x="533520" y="1752480"/>
            <a:ext cx="8152920" cy="5697000"/>
          </a:xfrm>
          <a:prstGeom prst="rect">
            <a:avLst/>
          </a:prstGeom>
        </p:spPr>
        <p:txBody>
          <a:bodyPr bIns="45000" lIns="90000" rIns="90000" tIns="45000"/>
          <a:p>
            <a:pPr>
              <a:buSzPct val="45000"/>
              <a:buFont typeface="StarSymbol"/>
              <a:buChar char=""/>
            </a:pPr>
            <a:r>
              <a:rPr lang="en-IN" sz="3200">
                <a:solidFill>
                  <a:srgbClr val="000000"/>
                </a:solidFill>
                <a:latin typeface="Calibri"/>
              </a:rPr>
              <a:t> </a:t>
            </a:r>
            <a:r>
              <a:rPr lang="en-IN" sz="3200">
                <a:solidFill>
                  <a:srgbClr val="000000"/>
                </a:solidFill>
                <a:latin typeface="Calibri"/>
              </a:rPr>
              <a:t>So in general</a:t>
            </a:r>
            <a:endParaRPr/>
          </a:p>
          <a:p>
            <a:endParaRPr/>
          </a:p>
          <a:p>
            <a:pPr algn="ctr"/>
            <a:r>
              <a:rPr lang="en-IN" sz="3200">
                <a:solidFill>
                  <a:srgbClr val="000066"/>
                </a:solidFill>
                <a:latin typeface="Calibri"/>
              </a:rPr>
              <a:t>a</a:t>
            </a:r>
            <a:r>
              <a:rPr b="1" lang="en-IN" sz="3200">
                <a:solidFill>
                  <a:srgbClr val="000066"/>
                </a:solidFill>
                <a:latin typeface="Calibri"/>
              </a:rPr>
              <a:t>n</a:t>
            </a:r>
            <a:r>
              <a:rPr lang="en-IN" sz="3200">
                <a:solidFill>
                  <a:srgbClr val="000066"/>
                </a:solidFill>
                <a:latin typeface="Calibri"/>
              </a:rPr>
              <a:t>x</a:t>
            </a:r>
            <a:r>
              <a:rPr b="1" lang="en-IN" sz="3200">
                <a:solidFill>
                  <a:srgbClr val="000066"/>
                </a:solidFill>
                <a:latin typeface="Calibri"/>
              </a:rPr>
              <a:t>n</a:t>
            </a:r>
            <a:r>
              <a:rPr lang="en-IN" sz="3200">
                <a:solidFill>
                  <a:srgbClr val="000066"/>
                </a:solidFill>
                <a:latin typeface="Calibri"/>
              </a:rPr>
              <a:t> + a</a:t>
            </a:r>
            <a:r>
              <a:rPr b="1" lang="en-IN" sz="3200">
                <a:solidFill>
                  <a:srgbClr val="000066"/>
                </a:solidFill>
                <a:latin typeface="Calibri"/>
              </a:rPr>
              <a:t>(n-1)</a:t>
            </a:r>
            <a:r>
              <a:rPr lang="en-IN" sz="3200">
                <a:solidFill>
                  <a:srgbClr val="000066"/>
                </a:solidFill>
                <a:latin typeface="Calibri"/>
              </a:rPr>
              <a:t>x</a:t>
            </a:r>
            <a:r>
              <a:rPr b="1" lang="en-IN" sz="3200">
                <a:solidFill>
                  <a:srgbClr val="000066"/>
                </a:solidFill>
                <a:latin typeface="Calibri"/>
              </a:rPr>
              <a:t>(n-1)</a:t>
            </a:r>
            <a:r>
              <a:rPr lang="en-IN" sz="3200">
                <a:solidFill>
                  <a:srgbClr val="000066"/>
                </a:solidFill>
                <a:latin typeface="Calibri"/>
              </a:rPr>
              <a:t> + … + a</a:t>
            </a:r>
            <a:r>
              <a:rPr b="1" lang="en-IN" sz="3200">
                <a:solidFill>
                  <a:srgbClr val="000066"/>
                </a:solidFill>
                <a:latin typeface="Calibri"/>
              </a:rPr>
              <a:t>1</a:t>
            </a:r>
            <a:r>
              <a:rPr lang="en-IN" sz="3200">
                <a:solidFill>
                  <a:srgbClr val="000066"/>
                </a:solidFill>
                <a:latin typeface="Calibri"/>
              </a:rPr>
              <a:t>x</a:t>
            </a:r>
            <a:r>
              <a:rPr b="1" lang="en-IN" sz="3200">
                <a:solidFill>
                  <a:srgbClr val="000066"/>
                </a:solidFill>
                <a:latin typeface="Calibri"/>
              </a:rPr>
              <a:t>1</a:t>
            </a:r>
            <a:r>
              <a:rPr lang="en-IN" sz="3200">
                <a:solidFill>
                  <a:srgbClr val="000066"/>
                </a:solidFill>
                <a:latin typeface="Calibri"/>
              </a:rPr>
              <a:t> + a</a:t>
            </a:r>
            <a:r>
              <a:rPr b="1" lang="en-IN" sz="3200">
                <a:solidFill>
                  <a:srgbClr val="000066"/>
                </a:solidFill>
                <a:latin typeface="Calibri"/>
              </a:rPr>
              <a:t>0</a:t>
            </a:r>
            <a:endParaRPr/>
          </a:p>
          <a:p>
            <a:endParaRPr/>
          </a:p>
          <a:p>
            <a:r>
              <a:rPr lang="en-IN" sz="3200">
                <a:solidFill>
                  <a:srgbClr val="000000"/>
                </a:solidFill>
                <a:latin typeface="Calibri"/>
              </a:rPr>
              <a:t>EQUALS:</a:t>
            </a:r>
            <a:endParaRPr/>
          </a:p>
          <a:p>
            <a:endParaRPr/>
          </a:p>
          <a:p>
            <a:r>
              <a:rPr lang="en-IN" sz="7200">
                <a:solidFill>
                  <a:srgbClr val="000066"/>
                </a:solidFill>
                <a:latin typeface="Calibri"/>
              </a:rPr>
              <a:t>(</a:t>
            </a:r>
            <a:r>
              <a:rPr lang="en-IN" sz="5400">
                <a:solidFill>
                  <a:srgbClr val="000066"/>
                </a:solidFill>
                <a:latin typeface="Calibri"/>
              </a:rPr>
              <a:t>(</a:t>
            </a:r>
            <a:r>
              <a:rPr lang="en-IN" sz="3200">
                <a:solidFill>
                  <a:srgbClr val="000066"/>
                </a:solidFill>
                <a:latin typeface="Calibri"/>
              </a:rPr>
              <a:t>(a</a:t>
            </a:r>
            <a:r>
              <a:rPr b="1" lang="en-IN" sz="3200">
                <a:solidFill>
                  <a:srgbClr val="000066"/>
                </a:solidFill>
                <a:latin typeface="Calibri"/>
              </a:rPr>
              <a:t>n</a:t>
            </a:r>
            <a:r>
              <a:rPr lang="en-IN" sz="3200">
                <a:solidFill>
                  <a:srgbClr val="000066"/>
                </a:solidFill>
                <a:latin typeface="Calibri"/>
              </a:rPr>
              <a:t> + a</a:t>
            </a:r>
            <a:r>
              <a:rPr b="1" lang="en-IN" sz="3200">
                <a:solidFill>
                  <a:srgbClr val="000066"/>
                </a:solidFill>
                <a:latin typeface="Calibri"/>
              </a:rPr>
              <a:t>(n-1) </a:t>
            </a:r>
            <a:r>
              <a:rPr lang="en-IN" sz="3200">
                <a:solidFill>
                  <a:srgbClr val="000066"/>
                </a:solidFill>
                <a:latin typeface="Calibri"/>
              </a:rPr>
              <a:t>)x + a</a:t>
            </a:r>
            <a:r>
              <a:rPr b="1" lang="en-IN" sz="3200">
                <a:solidFill>
                  <a:srgbClr val="000066"/>
                </a:solidFill>
                <a:latin typeface="Calibri"/>
              </a:rPr>
              <a:t>(n-2) </a:t>
            </a:r>
            <a:r>
              <a:rPr lang="en-IN" sz="5400">
                <a:solidFill>
                  <a:srgbClr val="000066"/>
                </a:solidFill>
                <a:latin typeface="Calibri"/>
              </a:rPr>
              <a:t>)</a:t>
            </a:r>
            <a:r>
              <a:rPr lang="en-IN" sz="3200">
                <a:solidFill>
                  <a:srgbClr val="000066"/>
                </a:solidFill>
                <a:latin typeface="Calibri"/>
              </a:rPr>
              <a:t>x + … + a</a:t>
            </a:r>
            <a:r>
              <a:rPr b="1" lang="en-IN" sz="3200">
                <a:solidFill>
                  <a:srgbClr val="000066"/>
                </a:solidFill>
                <a:latin typeface="Calibri"/>
              </a:rPr>
              <a:t>1</a:t>
            </a:r>
            <a:r>
              <a:rPr lang="en-IN" sz="7200">
                <a:solidFill>
                  <a:srgbClr val="000066"/>
                </a:solidFill>
                <a:latin typeface="Calibri"/>
              </a:rPr>
              <a:t>)</a:t>
            </a:r>
            <a:r>
              <a:rPr lang="en-IN" sz="3200">
                <a:solidFill>
                  <a:srgbClr val="000066"/>
                </a:solidFill>
                <a:latin typeface="Calibri"/>
              </a:rPr>
              <a:t>x + a</a:t>
            </a:r>
            <a:r>
              <a:rPr b="1" lang="en-IN" sz="3200">
                <a:solidFill>
                  <a:srgbClr val="000066"/>
                </a:solidFill>
                <a:latin typeface="Calibri"/>
              </a:rPr>
              <a:t>0</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TextShape 1"/>
          <p:cNvSpPr txBox="1"/>
          <p:nvPr/>
        </p:nvSpPr>
        <p:spPr>
          <a:xfrm>
            <a:off x="722160" y="4406760"/>
            <a:ext cx="7772040" cy="1361880"/>
          </a:xfrm>
          <a:prstGeom prst="rect">
            <a:avLst/>
          </a:prstGeom>
        </p:spPr>
        <p:txBody>
          <a:bodyPr/>
          <a:p>
            <a:pPr algn="ctr"/>
            <a:r>
              <a:rPr b="1" lang="en-US" sz="4000">
                <a:solidFill>
                  <a:srgbClr val="000000"/>
                </a:solidFill>
                <a:latin typeface="Calibri"/>
              </a:rPr>
              <a:t>Radix Sort</a:t>
            </a:r>
            <a:endParaRPr/>
          </a:p>
        </p:txBody>
      </p:sp>
      <p:sp>
        <p:nvSpPr>
          <p:cNvPr id="337" name="TextShape 2"/>
          <p:cNvSpPr txBox="1"/>
          <p:nvPr/>
        </p:nvSpPr>
        <p:spPr>
          <a:xfrm>
            <a:off x="722160" y="2906640"/>
            <a:ext cx="7772040" cy="1499760"/>
          </a:xfrm>
          <a:prstGeom prst="rect">
            <a:avLst/>
          </a:prstGeom>
        </p:spPr>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Another application of LL</a:t>
            </a:r>
            <a:endParaRPr/>
          </a:p>
        </p:txBody>
      </p:sp>
      <p:sp>
        <p:nvSpPr>
          <p:cNvPr id="339"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Bucket Sort</a:t>
            </a:r>
            <a:endParaRPr/>
          </a:p>
          <a:p>
            <a:pPr lvl="1">
              <a:buSzPct val="45000"/>
              <a:buFont typeface="Wingdings"/>
              <a:buChar char="v"/>
            </a:pPr>
            <a:r>
              <a:rPr lang="en-US" sz="2400">
                <a:solidFill>
                  <a:srgbClr val="000000"/>
                </a:solidFill>
                <a:latin typeface="Calibri"/>
              </a:rPr>
              <a:t>Sort a list of N numbers with range high value of M</a:t>
            </a:r>
            <a:endParaRPr/>
          </a:p>
          <a:p>
            <a:pPr lvl="1">
              <a:buSzPct val="45000"/>
              <a:buFont typeface="Wingdings"/>
              <a:buChar char="v"/>
            </a:pPr>
            <a:r>
              <a:rPr lang="en-US" sz="2400">
                <a:solidFill>
                  <a:srgbClr val="000000"/>
                </a:solidFill>
                <a:latin typeface="Calibri"/>
              </a:rPr>
              <a:t>E.g. </a:t>
            </a:r>
            <a:r>
              <a:rPr lang="en-US" sz="2400">
                <a:solidFill>
                  <a:srgbClr val="000000"/>
                </a:solidFill>
                <a:latin typeface="Consolas"/>
              </a:rPr>
              <a:t>[4,1,5,6,9,87,66,3,44]</a:t>
            </a:r>
            <a:r>
              <a:rPr lang="en-US" sz="2400">
                <a:solidFill>
                  <a:srgbClr val="000000"/>
                </a:solidFill>
                <a:latin typeface="Calibri"/>
              </a:rPr>
              <a:t> has N=9 and M=87</a:t>
            </a:r>
            <a:endParaRPr/>
          </a:p>
          <a:p>
            <a:pPr lvl="1">
              <a:buSzPct val="45000"/>
              <a:buFont typeface="Wingdings"/>
              <a:buChar char="v"/>
            </a:pPr>
            <a:r>
              <a:rPr lang="en-US" sz="2000">
                <a:solidFill>
                  <a:srgbClr val="000000"/>
                </a:solidFill>
                <a:latin typeface="Calibri"/>
              </a:rPr>
              <a:t>Create an array, </a:t>
            </a:r>
            <a:r>
              <a:rPr lang="en-US" sz="2000">
                <a:solidFill>
                  <a:srgbClr val="000000"/>
                </a:solidFill>
                <a:latin typeface="Consolas"/>
              </a:rPr>
              <a:t>A</a:t>
            </a:r>
            <a:r>
              <a:rPr lang="en-US" sz="2000">
                <a:solidFill>
                  <a:srgbClr val="000000"/>
                </a:solidFill>
                <a:latin typeface="Calibri"/>
              </a:rPr>
              <a:t>, of 87 elements initialized to 0</a:t>
            </a:r>
            <a:endParaRPr/>
          </a:p>
          <a:p>
            <a:pPr lvl="1">
              <a:buSzPct val="45000"/>
              <a:buFont typeface="Wingdings"/>
              <a:buChar char="v"/>
            </a:pPr>
            <a:r>
              <a:rPr lang="en-US" sz="2000">
                <a:solidFill>
                  <a:srgbClr val="000000"/>
                </a:solidFill>
                <a:latin typeface="Calibri"/>
              </a:rPr>
              <a:t>Increment ith element of the array for each element i of the array</a:t>
            </a:r>
            <a:endParaRPr/>
          </a:p>
          <a:p>
            <a:pPr lvl="2">
              <a:buSzPct val="75000"/>
              <a:buFont typeface="StarSymbol"/>
              <a:buChar char=""/>
            </a:pPr>
            <a:r>
              <a:rPr lang="en-US">
                <a:solidFill>
                  <a:srgbClr val="000000"/>
                </a:solidFill>
                <a:latin typeface="Calibri"/>
              </a:rPr>
              <a:t>(i.e.) increment </a:t>
            </a:r>
            <a:r>
              <a:rPr lang="en-US" sz="2000">
                <a:solidFill>
                  <a:srgbClr val="000000"/>
                </a:solidFill>
                <a:latin typeface="Consolas"/>
              </a:rPr>
              <a:t>A[4]</a:t>
            </a:r>
            <a:r>
              <a:rPr lang="en-US">
                <a:solidFill>
                  <a:srgbClr val="000000"/>
                </a:solidFill>
                <a:latin typeface="Calibri"/>
              </a:rPr>
              <a:t> by 1 for the 1st element, </a:t>
            </a:r>
            <a:r>
              <a:rPr lang="en-US" sz="2000">
                <a:solidFill>
                  <a:srgbClr val="000000"/>
                </a:solidFill>
                <a:latin typeface="Consolas"/>
              </a:rPr>
              <a:t>A[1]</a:t>
            </a:r>
            <a:r>
              <a:rPr lang="en-US">
                <a:solidFill>
                  <a:srgbClr val="000000"/>
                </a:solidFill>
                <a:latin typeface="Calibri"/>
              </a:rPr>
              <a:t> by 1, </a:t>
            </a:r>
            <a:r>
              <a:rPr lang="en-US" sz="2000">
                <a:solidFill>
                  <a:srgbClr val="000000"/>
                </a:solidFill>
                <a:latin typeface="Consolas"/>
              </a:rPr>
              <a:t>A[5]</a:t>
            </a:r>
            <a:r>
              <a:rPr lang="en-US">
                <a:solidFill>
                  <a:srgbClr val="000000"/>
                </a:solidFill>
                <a:latin typeface="Calibri"/>
              </a:rPr>
              <a:t> by 1, and so on for each element of array </a:t>
            </a:r>
            <a:r>
              <a:rPr lang="en-US" sz="2000">
                <a:solidFill>
                  <a:srgbClr val="000000"/>
                </a:solidFill>
                <a:latin typeface="Consolas"/>
              </a:rPr>
              <a:t>A</a:t>
            </a:r>
            <a:endParaRPr/>
          </a:p>
          <a:p>
            <a:pPr lvl="1">
              <a:buSzPct val="45000"/>
              <a:buFont typeface="Wingdings"/>
              <a:buChar char="v"/>
            </a:pPr>
            <a:r>
              <a:rPr lang="en-US" sz="2400">
                <a:solidFill>
                  <a:srgbClr val="000000"/>
                </a:solidFill>
                <a:latin typeface="Calibri"/>
              </a:rPr>
              <a:t>Write the pseudo logic and estimate its Big-O</a:t>
            </a:r>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Radix Sort</a:t>
            </a:r>
            <a:endParaRPr/>
          </a:p>
        </p:txBody>
      </p:sp>
      <p:sp>
        <p:nvSpPr>
          <p:cNvPr id="341"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Roughly we can say a radix is a position in a number. In the decimal system, a radix is just a digit in a decimal number. </a:t>
            </a:r>
            <a:endParaRPr/>
          </a:p>
          <a:p>
            <a:pPr>
              <a:buSzPct val="45000"/>
              <a:buFont typeface="Wingdings"/>
              <a:buChar char="Ø"/>
            </a:pPr>
            <a:r>
              <a:rPr lang="en-US" sz="2800">
                <a:solidFill>
                  <a:srgbClr val="c00000"/>
                </a:solidFill>
                <a:latin typeface="Calibri"/>
              </a:rPr>
              <a:t>For example the number « 42 » has two digits, or two radices, which are 4 and 2. In hexadecimal the radix is 8 bits wide. For example the hexadecimal number 0xAB has two radices, A and B. </a:t>
            </a:r>
            <a:endParaRPr/>
          </a:p>
          <a:p>
            <a:pPr>
              <a:buSzPct val="45000"/>
              <a:buFont typeface="Wingdings"/>
              <a:buChar char="Ø"/>
            </a:pPr>
            <a:r>
              <a:rPr lang="en-US" sz="2800">
                <a:solidFill>
                  <a:srgbClr val="c00000"/>
                </a:solidFill>
                <a:latin typeface="Calibri"/>
              </a:rPr>
              <a:t>The Radix Sort gets its name from those radices, because the method first sorts the input values according to their first radix, then according to the second one, and so on. </a:t>
            </a:r>
            <a:endParaRPr/>
          </a:p>
          <a:p>
            <a:pPr>
              <a:buSzPct val="45000"/>
              <a:buFont typeface="Wingdings"/>
              <a:buChar char="Ø"/>
            </a:pPr>
            <a:r>
              <a:rPr lang="en-US" sz="2800">
                <a:solidFill>
                  <a:srgbClr val="c00000"/>
                </a:solidFill>
                <a:latin typeface="Calibri"/>
              </a:rPr>
              <a:t>It is a multi-pass sort, and the number of passes equals the number of radices in the input values. For example you’ll need 4 passes to sort standard 32 bits integers, since in hexadecimal the radix is a byte. By the way that’s why the Radix Sort is often called </a:t>
            </a:r>
            <a:r>
              <a:rPr i="1" lang="en-US" sz="2800">
                <a:solidFill>
                  <a:srgbClr val="c00000"/>
                </a:solidFill>
                <a:latin typeface="Calibri"/>
              </a:rPr>
              <a:t>Byte Sort</a:t>
            </a:r>
            <a:r>
              <a:rPr lang="en-US" sz="2800">
                <a:solidFill>
                  <a:srgbClr val="c00000"/>
                </a:solidFill>
                <a:latin typeface="Calibri"/>
              </a:rPr>
              <a:t>. </a:t>
            </a:r>
            <a:endParaRPr/>
          </a:p>
          <a:p>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42" name="Picture 2"/>
          <p:cNvPicPr/>
          <p:nvPr/>
        </p:nvPicPr>
        <p:blipFill>
          <a:blip r:embed="rId1"/>
          <a:stretch>
            <a:fillRect/>
          </a:stretch>
        </p:blipFill>
        <p:spPr>
          <a:xfrm>
            <a:off x="1080000" y="1260000"/>
            <a:ext cx="6830640" cy="6410520"/>
          </a:xfrm>
          <a:prstGeom prst="rect">
            <a:avLst/>
          </a:prstGeom>
        </p:spPr>
      </p:pic>
      <p:sp>
        <p:nvSpPr>
          <p:cNvPr id="343" name="CustomShape 1"/>
          <p:cNvSpPr/>
          <p:nvPr/>
        </p:nvSpPr>
        <p:spPr>
          <a:xfrm>
            <a:off x="467640" y="260640"/>
            <a:ext cx="7344360" cy="2304000"/>
          </a:xfrm>
          <a:prstGeom prst="rect">
            <a:avLst/>
          </a:prstGeom>
          <a:ln w="3240">
            <a:solidFill>
              <a:srgbClr val="ff0000"/>
            </a:solidFill>
            <a:round/>
          </a:ln>
        </p:spPr>
        <p:txBody>
          <a:bodyPr anchor="b" bIns="45000" lIns="90000" rIns="90000" tIns="45000" vert="vert"/>
          <a:p>
            <a:pPr algn="ctr"/>
            <a:r>
              <a:rPr lang="en-IN">
                <a:solidFill>
                  <a:srgbClr val="ff0000"/>
                </a:solidFill>
                <a:latin typeface="Calibri"/>
              </a:rPr>
              <a:t>Step-1</a:t>
            </a:r>
            <a:endParaRPr/>
          </a:p>
        </p:txBody>
      </p:sp>
      <p:sp>
        <p:nvSpPr>
          <p:cNvPr id="344" name="CustomShape 2"/>
          <p:cNvSpPr/>
          <p:nvPr/>
        </p:nvSpPr>
        <p:spPr>
          <a:xfrm>
            <a:off x="467640" y="2637000"/>
            <a:ext cx="7344360" cy="1800000"/>
          </a:xfrm>
          <a:prstGeom prst="rect">
            <a:avLst/>
          </a:prstGeom>
          <a:ln w="3240">
            <a:solidFill>
              <a:srgbClr val="ff0000"/>
            </a:solidFill>
            <a:round/>
          </a:ln>
        </p:spPr>
        <p:txBody>
          <a:bodyPr anchor="b" bIns="45000" lIns="90000" rIns="90000" tIns="45000" vert="vert"/>
          <a:p>
            <a:pPr algn="ctr"/>
            <a:r>
              <a:rPr lang="en-IN">
                <a:solidFill>
                  <a:srgbClr val="ff0000"/>
                </a:solidFill>
                <a:latin typeface="Calibri"/>
              </a:rPr>
              <a:t>Step-2</a:t>
            </a:r>
            <a:endParaRPr/>
          </a:p>
        </p:txBody>
      </p:sp>
      <p:sp>
        <p:nvSpPr>
          <p:cNvPr id="345" name="CustomShape 3"/>
          <p:cNvSpPr/>
          <p:nvPr/>
        </p:nvSpPr>
        <p:spPr>
          <a:xfrm>
            <a:off x="467640" y="4509000"/>
            <a:ext cx="7344360" cy="2160000"/>
          </a:xfrm>
          <a:prstGeom prst="rect">
            <a:avLst/>
          </a:prstGeom>
          <a:ln w="3240">
            <a:solidFill>
              <a:srgbClr val="ff0000"/>
            </a:solidFill>
            <a:round/>
          </a:ln>
        </p:spPr>
        <p:txBody>
          <a:bodyPr anchor="b" bIns="45000" lIns="90000" rIns="90000" tIns="45000" vert="vert"/>
          <a:p>
            <a:pPr algn="ctr"/>
            <a:r>
              <a:rPr lang="en-IN">
                <a:solidFill>
                  <a:srgbClr val="ff0000"/>
                </a:solidFill>
                <a:latin typeface="Calibri"/>
              </a:rPr>
              <a:t>Step-3</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Step-1</a:t>
            </a:r>
            <a:endParaRPr/>
          </a:p>
        </p:txBody>
      </p:sp>
      <p:pic>
        <p:nvPicPr>
          <p:cNvPr descr="" id="347" name="Picture 2"/>
          <p:cNvPicPr/>
          <p:nvPr/>
        </p:nvPicPr>
        <p:blipFill>
          <a:blip r:embed="rId1"/>
          <a:stretch>
            <a:fillRect/>
          </a:stretch>
        </p:blipFill>
        <p:spPr>
          <a:xfrm>
            <a:off x="899640" y="2061000"/>
            <a:ext cx="7829640" cy="2555280"/>
          </a:xfrm>
          <a:prstGeom prst="rect">
            <a:avLst/>
          </a:prstGeom>
        </p:spPr>
      </p:pic>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Step-2</a:t>
            </a:r>
            <a:endParaRPr/>
          </a:p>
        </p:txBody>
      </p:sp>
      <p:pic>
        <p:nvPicPr>
          <p:cNvPr descr="" id="349" name="Picture 3"/>
          <p:cNvPicPr/>
          <p:nvPr/>
        </p:nvPicPr>
        <p:blipFill>
          <a:blip r:embed="rId1"/>
          <a:stretch>
            <a:fillRect/>
          </a:stretch>
        </p:blipFill>
        <p:spPr>
          <a:xfrm>
            <a:off x="467640" y="1611720"/>
            <a:ext cx="8280720" cy="2755440"/>
          </a:xfrm>
          <a:prstGeom prst="rect">
            <a:avLst/>
          </a:prstGeom>
        </p:spPr>
      </p:pic>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0"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Step-3</a:t>
            </a:r>
            <a:endParaRPr/>
          </a:p>
        </p:txBody>
      </p:sp>
      <p:pic>
        <p:nvPicPr>
          <p:cNvPr descr="" id="351" name="Picture 2"/>
          <p:cNvPicPr/>
          <p:nvPr/>
        </p:nvPicPr>
        <p:blipFill>
          <a:blip r:embed="rId1"/>
          <a:stretch>
            <a:fillRect/>
          </a:stretch>
        </p:blipFill>
        <p:spPr>
          <a:xfrm>
            <a:off x="539640" y="1490040"/>
            <a:ext cx="8113320" cy="3034080"/>
          </a:xfrm>
          <a:prstGeom prst="rect">
            <a:avLst/>
          </a:prstGeom>
        </p:spPr>
      </p:pic>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Radix – complexity analysis</a:t>
            </a:r>
            <a:endParaRPr/>
          </a:p>
        </p:txBody>
      </p:sp>
      <p:sp>
        <p:nvSpPr>
          <p:cNvPr id="353" name="TextShape 2"/>
          <p:cNvSpPr txBox="1"/>
          <p:nvPr/>
        </p:nvSpPr>
        <p:spPr>
          <a:xfrm>
            <a:off x="457200" y="1340640"/>
            <a:ext cx="8229240" cy="4785120"/>
          </a:xfrm>
          <a:prstGeom prst="rect">
            <a:avLst/>
          </a:prstGeom>
        </p:spPr>
        <p:txBody>
          <a:bodyPr/>
          <a:p>
            <a:pPr>
              <a:buSzPct val="45000"/>
              <a:buFont typeface="Wingdings"/>
              <a:buChar char="Ø"/>
            </a:pPr>
            <a:r>
              <a:rPr b="1" lang="en-US" sz="2800">
                <a:solidFill>
                  <a:srgbClr val="c00000"/>
                </a:solidFill>
                <a:latin typeface="Calibri"/>
              </a:rPr>
              <a:t>Time</a:t>
            </a:r>
            <a:endParaRPr/>
          </a:p>
          <a:p>
            <a:pPr lvl="1">
              <a:buSzPct val="45000"/>
              <a:buFont typeface="Wingdings"/>
              <a:buChar char="v"/>
            </a:pPr>
            <a:r>
              <a:rPr lang="en-US" sz="2400">
                <a:solidFill>
                  <a:srgbClr val="000000"/>
                </a:solidFill>
                <a:latin typeface="Calibri"/>
              </a:rPr>
              <a:t>Each pass through the array takes O(n) time. If the maximum magnitude of a number in the array is `v', and we are treating entries as base `b' numbers, then 1+floor(logb(v)) passes are needed. </a:t>
            </a:r>
            <a:endParaRPr/>
          </a:p>
          <a:p>
            <a:pPr lvl="1">
              <a:buSzPct val="45000"/>
              <a:buFont typeface="Wingdings"/>
              <a:buChar char="v"/>
            </a:pPr>
            <a:r>
              <a:rPr lang="en-US" sz="2400">
                <a:solidFill>
                  <a:srgbClr val="000000"/>
                </a:solidFill>
                <a:latin typeface="Calibri"/>
              </a:rPr>
              <a:t>If `v' is a constant, radix sort takes linear time, O(n). Note however that if all of the numbers in the array are different then v is at least O(n), so O(log(n)) passes are needed, O(n.log(n))-time overall.. </a:t>
            </a:r>
            <a:endParaRPr/>
          </a:p>
          <a:p>
            <a:pPr>
              <a:buSzPct val="45000"/>
              <a:buFont typeface="Wingdings"/>
              <a:buChar char="Ø"/>
            </a:pPr>
            <a:r>
              <a:rPr b="1" lang="en-US" sz="2800">
                <a:solidFill>
                  <a:srgbClr val="c00000"/>
                </a:solidFill>
                <a:latin typeface="Calibri"/>
              </a:rPr>
              <a:t>Space</a:t>
            </a:r>
            <a:endParaRPr/>
          </a:p>
          <a:p>
            <a:pPr lvl="1">
              <a:buSzPct val="45000"/>
              <a:buFont typeface="Wingdings"/>
              <a:buChar char="v"/>
            </a:pPr>
            <a:r>
              <a:rPr lang="en-US" sz="2400">
                <a:solidFill>
                  <a:srgbClr val="000000"/>
                </a:solidFill>
                <a:latin typeface="Calibri"/>
              </a:rPr>
              <a:t>If a temporary array is used, the extra work-space used is O(n). It is possible do the sorting on each digit-position </a:t>
            </a:r>
            <a:r>
              <a:rPr i="1" lang="en-US" sz="2400">
                <a:solidFill>
                  <a:srgbClr val="000000"/>
                </a:solidFill>
                <a:latin typeface="Calibri"/>
              </a:rPr>
              <a:t>in-situ</a:t>
            </a:r>
            <a:r>
              <a:rPr lang="en-US" sz="2400">
                <a:solidFill>
                  <a:srgbClr val="000000"/>
                </a:solidFill>
                <a:latin typeface="Calibri"/>
              </a:rPr>
              <a:t> and then only O(log(n)) space is needed to keep track of the array sections yet to be processed, either recursively or on an explicit stack. </a:t>
            </a:r>
            <a:endParaRPr/>
          </a:p>
          <a:p>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Recap Notes on nLogN</a:t>
            </a:r>
            <a:endParaRPr/>
          </a:p>
        </p:txBody>
      </p:sp>
      <p:sp>
        <p:nvSpPr>
          <p:cNvPr id="355" name="TextShape 2"/>
          <p:cNvSpPr txBox="1"/>
          <p:nvPr/>
        </p:nvSpPr>
        <p:spPr>
          <a:xfrm>
            <a:off x="457200" y="1340640"/>
            <a:ext cx="8229240" cy="4785120"/>
          </a:xfrm>
          <a:prstGeom prst="rect">
            <a:avLst/>
          </a:prstGeom>
        </p:spPr>
        <p:txBody>
          <a:bodyPr/>
          <a:p>
            <a:pPr>
              <a:buSzPct val="45000"/>
              <a:buFont typeface="Wingdings"/>
              <a:buChar char="Ø"/>
            </a:pPr>
            <a:r>
              <a:rPr b="1" lang="en-US" sz="2800">
                <a:solidFill>
                  <a:srgbClr val="c00000"/>
                </a:solidFill>
                <a:latin typeface="Calibri"/>
              </a:rPr>
              <a:t>O(log N)</a:t>
            </a:r>
            <a:r>
              <a:rPr lang="en-US" sz="2800">
                <a:solidFill>
                  <a:srgbClr val="c00000"/>
                </a:solidFill>
                <a:latin typeface="Calibri"/>
              </a:rPr>
              <a:t> and </a:t>
            </a:r>
            <a:r>
              <a:rPr b="1" lang="en-US" sz="2800">
                <a:solidFill>
                  <a:srgbClr val="c00000"/>
                </a:solidFill>
                <a:latin typeface="Calibri"/>
              </a:rPr>
              <a:t>O(N log N)</a:t>
            </a:r>
            <a:r>
              <a:rPr lang="en-US" sz="2800">
                <a:solidFill>
                  <a:srgbClr val="c00000"/>
                </a:solidFill>
                <a:latin typeface="Calibri"/>
              </a:rPr>
              <a:t> might seem a bit scary, but they're really not. These generally mean that the algorithm deals with a data set that is iteratively partitioned, like a balanced binary tree. </a:t>
            </a:r>
            <a:endParaRPr/>
          </a:p>
          <a:p>
            <a:pPr lvl="1">
              <a:buSzPct val="45000"/>
              <a:buFont typeface="Wingdings"/>
              <a:buChar char="v"/>
            </a:pPr>
            <a:r>
              <a:rPr lang="en-US" sz="2400">
                <a:solidFill>
                  <a:srgbClr val="000000"/>
                </a:solidFill>
                <a:latin typeface="Calibri"/>
              </a:rPr>
              <a:t>(Unbalanced binary trees are O(N2) to build, and O(N) to probe.) Generally, but not always, log N implies log2N, which means, roughly, the number of times you can partition a set in half, then partition the halves, and so on, while still having non-empty sets. Think powers of 2, but worked backwards. </a:t>
            </a:r>
            <a:endParaRPr/>
          </a:p>
          <a:p>
            <a:pPr lvl="1">
              <a:buSzPct val="45000"/>
              <a:buFont typeface="Wingdings"/>
              <a:buChar char="v"/>
            </a:pPr>
            <a:r>
              <a:rPr lang="en-US" sz="2400">
                <a:solidFill>
                  <a:srgbClr val="000000"/>
                </a:solidFill>
                <a:latin typeface="Calibri"/>
              </a:rPr>
              <a:t>2</a:t>
            </a:r>
            <a:r>
              <a:rPr b="1" lang="en-US" sz="2400">
                <a:solidFill>
                  <a:srgbClr val="000000"/>
                </a:solidFill>
                <a:latin typeface="Calibri"/>
              </a:rPr>
              <a:t>10</a:t>
            </a:r>
            <a:r>
              <a:rPr lang="en-US" sz="2400">
                <a:solidFill>
                  <a:srgbClr val="000000"/>
                </a:solidFill>
                <a:latin typeface="Calibri"/>
              </a:rPr>
              <a:t> = 1024</a:t>
            </a:r>
            <a:r>
              <a:rPr lang="en-US" sz="2400">
                <a:solidFill>
                  <a:srgbClr val="000000"/>
                </a:solidFill>
                <a:latin typeface="Calibri"/>
              </a:rPr>
              <a:t>
</a:t>
            </a:r>
            <a:r>
              <a:rPr lang="en-US" sz="2400">
                <a:solidFill>
                  <a:srgbClr val="000000"/>
                </a:solidFill>
                <a:latin typeface="Calibri"/>
              </a:rPr>
              <a:t>log21024 = </a:t>
            </a:r>
            <a:r>
              <a:rPr b="1" lang="en-US" sz="2400">
                <a:solidFill>
                  <a:srgbClr val="000000"/>
                </a:solidFill>
                <a:latin typeface="Calibri"/>
              </a:rPr>
              <a:t>10</a:t>
            </a:r>
            <a:r>
              <a:rPr lang="en-US" sz="2400">
                <a:solidFill>
                  <a:srgbClr val="000000"/>
                </a:solidFill>
                <a:latin typeface="Calibri"/>
              </a:rPr>
              <a:t> </a:t>
            </a:r>
            <a:endParaRPr/>
          </a:p>
          <a:p>
            <a:pPr>
              <a:buSzPct val="45000"/>
              <a:buFont typeface="Wingdings"/>
              <a:buChar char="Ø"/>
            </a:pPr>
            <a:r>
              <a:rPr lang="en-US" sz="2800">
                <a:solidFill>
                  <a:srgbClr val="c00000"/>
                </a:solidFill>
                <a:latin typeface="Calibri"/>
              </a:rPr>
              <a:t>The key thing to note is that log2N grows slowly. Doubling N has a relatively small effect. </a:t>
            </a:r>
            <a:endParaRPr/>
          </a:p>
          <a:p>
            <a:pPr>
              <a:buSzPct val="45000"/>
              <a:buFont typeface="Wingdings"/>
              <a:buChar char="Ø"/>
            </a:pPr>
            <a:r>
              <a:rPr lang="en-US" sz="2800">
                <a:solidFill>
                  <a:srgbClr val="c00000"/>
                </a:solidFill>
                <a:latin typeface="Calibri"/>
              </a:rPr>
              <a:t>Logarithmic curves flatten out nicely. It takes O(log N) time to probe a balanced binary tree, but </a:t>
            </a:r>
            <a:r>
              <a:rPr b="1" lang="en-US" sz="2800">
                <a:solidFill>
                  <a:srgbClr val="c00000"/>
                </a:solidFill>
                <a:latin typeface="Calibri"/>
              </a:rPr>
              <a:t>building the tree is more expensive</a:t>
            </a:r>
            <a:r>
              <a:rPr lang="en-US" sz="2800">
                <a:solidFill>
                  <a:srgbClr val="c00000"/>
                </a:solidFill>
                <a:latin typeface="Calibri"/>
              </a:rPr>
              <a:t>. </a:t>
            </a:r>
            <a:endParaRPr/>
          </a:p>
          <a:p>
            <a:pPr>
              <a:buSzPct val="45000"/>
              <a:buFont typeface="Wingdings"/>
              <a:buChar char="Ø"/>
            </a:pPr>
            <a:r>
              <a:rPr lang="en-US" sz="2800">
                <a:solidFill>
                  <a:srgbClr val="c00000"/>
                </a:solidFill>
                <a:latin typeface="Calibri"/>
              </a:rPr>
              <a:t>If you're going to be probing a data set a lot, it pays to take the hit on construction to get fast probe time. </a:t>
            </a:r>
            <a:endParaRPr/>
          </a:p>
          <a:p>
            <a:pPr>
              <a:buSzPct val="45000"/>
              <a:buFont typeface="Wingdings"/>
              <a:buChar char="Ø"/>
            </a:pPr>
            <a:r>
              <a:rPr lang="en-US" sz="2800">
                <a:solidFill>
                  <a:srgbClr val="c00000"/>
                </a:solidFill>
                <a:latin typeface="Calibri"/>
              </a:rPr>
              <a:t>Quite often, when an algorithm's growth rate is characterized by some mix of orders, the dominant order is shown, and the rest are dropped. O(N2) might really mean O(N2 + N). </a:t>
            </a:r>
            <a:endParaRPr/>
          </a:p>
          <a:p>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List</a:t>
            </a:r>
            <a:endParaRPr/>
          </a:p>
        </p:txBody>
      </p:sp>
      <p:sp>
        <p:nvSpPr>
          <p:cNvPr id="67"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Collection of elements in a specific order</a:t>
            </a:r>
            <a:endParaRPr/>
          </a:p>
          <a:p>
            <a:pPr>
              <a:buSzPct val="45000"/>
              <a:buFont typeface="Wingdings"/>
              <a:buChar char="Ø"/>
            </a:pPr>
            <a:r>
              <a:rPr lang="en-US" sz="2800">
                <a:solidFill>
                  <a:srgbClr val="c00000"/>
                </a:solidFill>
                <a:latin typeface="Calibri"/>
              </a:rPr>
              <a:t>A1, A2…AN</a:t>
            </a:r>
            <a:endParaRPr/>
          </a:p>
          <a:p>
            <a:pPr>
              <a:buSzPct val="45000"/>
              <a:buFont typeface="Wingdings"/>
              <a:buChar char="Ø"/>
            </a:pPr>
            <a:r>
              <a:rPr lang="en-US" sz="2800">
                <a:solidFill>
                  <a:srgbClr val="c00000"/>
                </a:solidFill>
                <a:latin typeface="Calibri"/>
              </a:rPr>
              <a:t>N elements in some order</a:t>
            </a:r>
            <a:endParaRPr/>
          </a:p>
          <a:p>
            <a:pPr>
              <a:buSzPct val="45000"/>
              <a:buFont typeface="Wingdings"/>
              <a:buChar char="Ø"/>
            </a:pPr>
            <a:r>
              <a:rPr lang="en-US" sz="2800">
                <a:solidFill>
                  <a:srgbClr val="c00000"/>
                </a:solidFill>
                <a:latin typeface="Calibri"/>
              </a:rPr>
              <a:t>Many implementations</a:t>
            </a:r>
            <a:endParaRPr/>
          </a:p>
          <a:p>
            <a:pPr lvl="1">
              <a:buSzPct val="45000"/>
              <a:buFont typeface="Wingdings"/>
              <a:buChar char="v"/>
            </a:pPr>
            <a:r>
              <a:rPr lang="en-US" sz="2400">
                <a:solidFill>
                  <a:srgbClr val="000000"/>
                </a:solidFill>
                <a:latin typeface="Calibri"/>
              </a:rPr>
              <a:t>Array</a:t>
            </a:r>
            <a:endParaRPr/>
          </a:p>
          <a:p>
            <a:pPr lvl="1">
              <a:buSzPct val="45000"/>
              <a:buFont typeface="Wingdings"/>
              <a:buChar char="v"/>
            </a:pPr>
            <a:r>
              <a:rPr lang="en-US" sz="2400">
                <a:solidFill>
                  <a:srgbClr val="000000"/>
                </a:solidFill>
                <a:latin typeface="Calibri"/>
              </a:rPr>
              <a:t>Linked List</a:t>
            </a:r>
            <a:endParaRPr/>
          </a:p>
          <a:p>
            <a:pPr lvl="1">
              <a:buSzPct val="45000"/>
              <a:buFont typeface="Wingdings"/>
              <a:buChar char="v"/>
            </a:pPr>
            <a:r>
              <a:rPr lang="en-US" sz="2400">
                <a:solidFill>
                  <a:srgbClr val="000000"/>
                </a:solidFill>
                <a:latin typeface="Calibri"/>
              </a:rPr>
              <a:t>Doubly Linked List</a:t>
            </a:r>
            <a:endParaRPr/>
          </a:p>
          <a:p>
            <a:pPr lvl="1">
              <a:buSzPct val="45000"/>
              <a:buFont typeface="Wingdings"/>
              <a:buChar char="v"/>
            </a:pPr>
            <a:r>
              <a:rPr lang="en-US" sz="2400">
                <a:solidFill>
                  <a:srgbClr val="000000"/>
                </a:solidFill>
                <a:latin typeface="Calibri"/>
              </a:rPr>
              <a:t>Circular List</a:t>
            </a:r>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Stacks &amp; Queues</a:t>
            </a:r>
            <a:endParaRPr/>
          </a:p>
        </p:txBody>
      </p:sp>
      <p:sp>
        <p:nvSpPr>
          <p:cNvPr id="357" name="TextShape 2"/>
          <p:cNvSpPr txBox="1"/>
          <p:nvPr/>
        </p:nvSpPr>
        <p:spPr>
          <a:xfrm>
            <a:off x="457200" y="1340640"/>
            <a:ext cx="8229240" cy="4785120"/>
          </a:xfrm>
          <a:prstGeom prst="rect">
            <a:avLst/>
          </a:prstGeom>
        </p:spPr>
        <p:txBody>
          <a:bodyPr/>
          <a:p>
            <a:pPr>
              <a:buSzPct val="45000"/>
              <a:buFont typeface="Wingdings"/>
              <a:buChar char="Ø"/>
            </a:pPr>
            <a:r>
              <a:rPr lang="en-US" sz="2000">
                <a:solidFill>
                  <a:srgbClr val="c00000"/>
                </a:solidFill>
                <a:latin typeface="Calibri"/>
              </a:rPr>
              <a:t>A </a:t>
            </a:r>
            <a:r>
              <a:rPr i="1" lang="en-US" sz="2000">
                <a:solidFill>
                  <a:srgbClr val="c00000"/>
                </a:solidFill>
                <a:latin typeface="Calibri"/>
              </a:rPr>
              <a:t>stack</a:t>
            </a:r>
            <a:r>
              <a:rPr lang="en-US" sz="2000">
                <a:solidFill>
                  <a:srgbClr val="c00000"/>
                </a:solidFill>
                <a:latin typeface="Calibri"/>
              </a:rPr>
              <a:t> is an ordered list in which all insertions and deletions are made at one end, called the </a:t>
            </a:r>
            <a:r>
              <a:rPr i="1" lang="en-US" sz="2000">
                <a:solidFill>
                  <a:srgbClr val="c00000"/>
                </a:solidFill>
                <a:latin typeface="Calibri"/>
              </a:rPr>
              <a:t>top</a:t>
            </a:r>
            <a:r>
              <a:rPr lang="en-US" sz="2000">
                <a:solidFill>
                  <a:srgbClr val="c00000"/>
                </a:solidFill>
                <a:latin typeface="Calibri"/>
              </a:rPr>
              <a:t>.</a:t>
            </a:r>
            <a:endParaRPr/>
          </a:p>
          <a:p>
            <a:pPr>
              <a:buSzPct val="45000"/>
              <a:buFont typeface="Wingdings"/>
              <a:buChar char="Ø"/>
            </a:pPr>
            <a:r>
              <a:rPr lang="en-US" sz="2000">
                <a:solidFill>
                  <a:srgbClr val="c00000"/>
                </a:solidFill>
                <a:latin typeface="Calibri"/>
              </a:rPr>
              <a:t>Contrast with a </a:t>
            </a:r>
            <a:r>
              <a:rPr i="1" lang="en-US" sz="2000">
                <a:solidFill>
                  <a:srgbClr val="c00000"/>
                </a:solidFill>
                <a:latin typeface="Calibri"/>
              </a:rPr>
              <a:t>queue</a:t>
            </a:r>
            <a:r>
              <a:rPr lang="en-US" sz="2000">
                <a:solidFill>
                  <a:srgbClr val="c00000"/>
                </a:solidFill>
                <a:latin typeface="Calibri"/>
              </a:rPr>
              <a:t> is an ordered list in which all insertions take place at one end, the </a:t>
            </a:r>
            <a:r>
              <a:rPr i="1" lang="en-US" sz="2000">
                <a:solidFill>
                  <a:srgbClr val="c00000"/>
                </a:solidFill>
                <a:latin typeface="Calibri"/>
              </a:rPr>
              <a:t>rear</a:t>
            </a:r>
            <a:r>
              <a:rPr lang="en-US" sz="2000">
                <a:solidFill>
                  <a:srgbClr val="c00000"/>
                </a:solidFill>
                <a:latin typeface="Calibri"/>
              </a:rPr>
              <a:t>, while all deletions take place at the other end, the </a:t>
            </a:r>
            <a:r>
              <a:rPr i="1" lang="en-US" sz="2000">
                <a:solidFill>
                  <a:srgbClr val="c00000"/>
                </a:solidFill>
                <a:latin typeface="Calibri"/>
              </a:rPr>
              <a:t>front</a:t>
            </a:r>
            <a:r>
              <a:rPr lang="en-US" sz="2000">
                <a:solidFill>
                  <a:srgbClr val="c00000"/>
                </a:solidFill>
                <a:latin typeface="Calibri"/>
              </a:rPr>
              <a:t>. </a:t>
            </a:r>
            <a:endParaRPr/>
          </a:p>
          <a:p>
            <a:pPr>
              <a:buSzPct val="45000"/>
              <a:buFont typeface="Wingdings"/>
              <a:buChar char="Ø"/>
            </a:pPr>
            <a:r>
              <a:rPr lang="en-US" sz="2000">
                <a:solidFill>
                  <a:srgbClr val="c00000"/>
                </a:solidFill>
                <a:latin typeface="Calibri"/>
              </a:rPr>
              <a:t>The Queue and Stack differ from the </a:t>
            </a:r>
            <a:r>
              <a:rPr b="1" lang="en-US" sz="2000">
                <a:solidFill>
                  <a:srgbClr val="c00000"/>
                </a:solidFill>
                <a:latin typeface="Calibri"/>
              </a:rPr>
              <a:t>List</a:t>
            </a:r>
            <a:r>
              <a:rPr lang="en-US" sz="2000">
                <a:solidFill>
                  <a:srgbClr val="c00000"/>
                </a:solidFill>
                <a:latin typeface="Calibri"/>
              </a:rPr>
              <a:t> class in that there are limitations on how the Queue and Stack data can be accessed.</a:t>
            </a:r>
            <a:endParaRPr/>
          </a:p>
          <a:p>
            <a:pPr>
              <a:buSzPct val="45000"/>
              <a:buFont typeface="Wingdings"/>
              <a:buChar char="Ø"/>
            </a:pPr>
            <a:r>
              <a:rPr lang="en-US" sz="2000">
                <a:solidFill>
                  <a:srgbClr val="c00000"/>
                </a:solidFill>
                <a:latin typeface="Calibri"/>
              </a:rPr>
              <a:t>Given a stack S=(a[1],a[2],.......a[n]) then we say that a1 is the bottommost element and element a[i]) is on top of element a[i-1], 1&lt;i&lt;=n. </a:t>
            </a:r>
            <a:endParaRPr/>
          </a:p>
          <a:p>
            <a:pPr>
              <a:buSzPct val="45000"/>
              <a:buFont typeface="Wingdings"/>
              <a:buChar char="Ø"/>
            </a:pPr>
            <a:r>
              <a:rPr lang="en-US" sz="2000">
                <a:solidFill>
                  <a:srgbClr val="c00000"/>
                </a:solidFill>
                <a:latin typeface="Calibri"/>
              </a:rPr>
              <a:t>When viewed as a queue with a[n] as the rear element one says that a[i+1] is behind a[i], 1&lt;i&lt;=n.</a:t>
            </a:r>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Stack</a:t>
            </a:r>
            <a:endParaRPr/>
          </a:p>
        </p:txBody>
      </p:sp>
      <p:sp>
        <p:nvSpPr>
          <p:cNvPr id="359" name="TextShape 2"/>
          <p:cNvSpPr txBox="1"/>
          <p:nvPr/>
        </p:nvSpPr>
        <p:spPr>
          <a:xfrm>
            <a:off x="457200" y="1340640"/>
            <a:ext cx="8229240" cy="4785120"/>
          </a:xfrm>
          <a:prstGeom prst="rect">
            <a:avLst/>
          </a:prstGeom>
        </p:spPr>
        <p:txBody>
          <a:bodyPr/>
          <a:p>
            <a:pPr>
              <a:buSzPct val="45000"/>
              <a:buFont typeface="Wingdings"/>
              <a:buChar char="Ø"/>
            </a:pPr>
            <a:r>
              <a:rPr lang="en-US" sz="2000">
                <a:solidFill>
                  <a:srgbClr val="c00000"/>
                </a:solidFill>
                <a:latin typeface="Calibri"/>
              </a:rPr>
              <a:t>A Stack can be visualized graphically as a vertical collection of items. When an item is pushed onto the stack, it is placed on top of all other items. Popping an item removes the item from the top of the stack. The following two figures graphically represent a stack first after items 1, 2, and 3 have been pushed onto the stack in that order, and then after a pop.</a:t>
            </a:r>
            <a:endParaRPr/>
          </a:p>
          <a:p>
            <a:pPr>
              <a:buSzPct val="45000"/>
              <a:buFont typeface="Wingdings"/>
              <a:buChar char="Ø"/>
            </a:pPr>
            <a:r>
              <a:rPr lang="en-US" sz="2000">
                <a:solidFill>
                  <a:srgbClr val="c00000"/>
                </a:solidFill>
                <a:latin typeface="Calibri"/>
              </a:rPr>
              <a:t>The restrictions on a stack imply that if the elements A,B,C,D,E are added to the stack, n that order, then th efirst element to be removed/deleted must be E. Equivalently we say that the last element to be inserted into the stack will be the first to be removed. For this reason stacks are sometimes referred to as Last In First Out (LIFO) lists.</a:t>
            </a:r>
            <a:endParaRPr/>
          </a:p>
        </p:txBody>
      </p:sp>
      <p:pic>
        <p:nvPicPr>
          <p:cNvPr descr="" id="360" name="Picture 2"/>
          <p:cNvPicPr/>
          <p:nvPr/>
        </p:nvPicPr>
        <p:blipFill>
          <a:blip r:embed="rId1"/>
          <a:stretch>
            <a:fillRect/>
          </a:stretch>
        </p:blipFill>
        <p:spPr>
          <a:xfrm>
            <a:off x="5868000" y="5157360"/>
            <a:ext cx="2857320" cy="1428480"/>
          </a:xfrm>
          <a:prstGeom prst="rect">
            <a:avLst/>
          </a:prstGeom>
        </p:spPr>
      </p:pic>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Stacks</a:t>
            </a:r>
            <a:endParaRPr/>
          </a:p>
        </p:txBody>
      </p:sp>
      <p:sp>
        <p:nvSpPr>
          <p:cNvPr id="362"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stack is generally implemented with only two principle operations (apart from a constructor and destructor methods)</a:t>
            </a:r>
            <a:endParaRPr/>
          </a:p>
          <a:p>
            <a:endParaRPr/>
          </a:p>
          <a:p>
            <a:endParaRPr/>
          </a:p>
          <a:p>
            <a:pPr>
              <a:buSzPct val="45000"/>
              <a:buFont typeface="Wingdings"/>
              <a:buChar char="Ø"/>
            </a:pPr>
            <a:r>
              <a:rPr lang="en-US" sz="2800">
                <a:solidFill>
                  <a:srgbClr val="c00000"/>
                </a:solidFill>
                <a:latin typeface="Calibri"/>
              </a:rPr>
              <a:t>Other methods are also used</a:t>
            </a:r>
            <a:endParaRPr/>
          </a:p>
          <a:p>
            <a:endParaRPr/>
          </a:p>
          <a:p>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Stacks – another view</a:t>
            </a:r>
            <a:endParaRPr/>
          </a:p>
        </p:txBody>
      </p:sp>
      <p:sp>
        <p:nvSpPr>
          <p:cNvPr id="364" name="TextShape 2"/>
          <p:cNvSpPr txBox="1"/>
          <p:nvPr/>
        </p:nvSpPr>
        <p:spPr>
          <a:xfrm>
            <a:off x="2627640" y="1556640"/>
            <a:ext cx="6192360" cy="4968360"/>
          </a:xfrm>
          <a:prstGeom prst="rect">
            <a:avLst/>
          </a:prstGeom>
        </p:spPr>
        <p:txBody>
          <a:bodyPr/>
          <a:p>
            <a:r>
              <a:rPr b="1" lang="en-US" sz="2400">
                <a:solidFill>
                  <a:srgbClr val="000000"/>
                </a:solidFill>
                <a:latin typeface="Calibri"/>
              </a:rPr>
              <a:t>A common model of a stack is a plate or coin stacker. Plates are "pushed" onto to the top and "popped" off the top. Stacks form Last-In-First-Out (LIFO) queues and have many applications</a:t>
            </a:r>
            <a:endParaRPr/>
          </a:p>
          <a:p>
            <a:r>
              <a:rPr b="1" lang="en-US" sz="2400">
                <a:solidFill>
                  <a:srgbClr val="000000"/>
                </a:solidFill>
                <a:latin typeface="Calibri"/>
              </a:rPr>
              <a:t>A stack is simply another collection of data items and thus it would be possible to use exactly the same specification as the one used for our general collection. However, collections with the LIFO semantics of stacks are so important in computer science that it is appropriate to set up a limited specification appropriate to stacks only. </a:t>
            </a:r>
            <a:endParaRPr/>
          </a:p>
          <a:p>
            <a:r>
              <a:rPr b="1" lang="en-US" sz="2400">
                <a:solidFill>
                  <a:srgbClr val="000000"/>
                </a:solidFill>
                <a:latin typeface="Calibri"/>
              </a:rPr>
              <a:t>Although a linked list implementation of a stack is possible (adding and deleting from the head of a linked list produces exactly the LIFO semantics of a stack), the most common applications for stacks have a space restraint so that using an array implementation is a natural and efficient one (In most operating systems, allocation and de-allocation of memory is a relatively expensive operation, there is a penalty for the flexibility of linked list implementations.)</a:t>
            </a:r>
            <a:endParaRPr/>
          </a:p>
        </p:txBody>
      </p:sp>
      <p:pic>
        <p:nvPicPr>
          <p:cNvPr descr="" id="365" name="Picture 2"/>
          <p:cNvPicPr/>
          <p:nvPr/>
        </p:nvPicPr>
        <p:blipFill>
          <a:blip r:embed="rId1"/>
          <a:stretch>
            <a:fillRect/>
          </a:stretch>
        </p:blipFill>
        <p:spPr>
          <a:xfrm>
            <a:off x="395640" y="2637000"/>
            <a:ext cx="2152440" cy="2295000"/>
          </a:xfrm>
          <a:prstGeom prst="rect">
            <a:avLst/>
          </a:prstGeom>
        </p:spPr>
      </p:pic>
    </p:spTree>
  </p:cSld>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TextShape 1"/>
          <p:cNvSpPr txBox="1"/>
          <p:nvPr/>
        </p:nvSpPr>
        <p:spPr>
          <a:xfrm>
            <a:off x="457200" y="274680"/>
            <a:ext cx="8229240" cy="921600"/>
          </a:xfrm>
          <a:prstGeom prst="rect">
            <a:avLst/>
          </a:prstGeom>
        </p:spPr>
      </p:sp>
      <p:sp>
        <p:nvSpPr>
          <p:cNvPr id="367"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When talking about queues it's easy to conjure up many real-world parallels like lines at the bakery, printer job processing, and so on. But real-world examples of stacks in action are harder to come up with. Despite this, stacks are a prominent data structure in a variety of computer applications.</a:t>
            </a:r>
            <a:endParaRPr/>
          </a:p>
          <a:p>
            <a:pPr>
              <a:buSzPct val="45000"/>
              <a:buFont typeface="Wingdings"/>
              <a:buChar char="Ø"/>
            </a:pPr>
            <a:r>
              <a:rPr i="1" lang="en-US" sz="2800">
                <a:solidFill>
                  <a:srgbClr val="c00000"/>
                </a:solidFill>
                <a:latin typeface="Calibri"/>
              </a:rPr>
              <a:t>call stack in program function execution</a:t>
            </a:r>
            <a:endParaRPr/>
          </a:p>
          <a:p>
            <a:pPr>
              <a:buSzPct val="45000"/>
              <a:buFont typeface="Wingdings"/>
              <a:buChar char="Ø"/>
            </a:pPr>
            <a:r>
              <a:rPr lang="en-US" sz="2800">
                <a:solidFill>
                  <a:srgbClr val="c00000"/>
                </a:solidFill>
                <a:latin typeface="Calibri"/>
              </a:rPr>
              <a:t>commonly used in parsing grammars or as a means to simulate recursion, and even as an instruction execution model.</a:t>
            </a:r>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Stack Frames</a:t>
            </a:r>
            <a:endParaRPr/>
          </a:p>
        </p:txBody>
      </p:sp>
      <p:sp>
        <p:nvSpPr>
          <p:cNvPr id="369"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Programs compiled from modern high level languages make use of a stack frame for the working memory of each procedure or function invocation. </a:t>
            </a:r>
            <a:endParaRPr/>
          </a:p>
          <a:p>
            <a:pPr lvl="1">
              <a:buSzPct val="45000"/>
              <a:buFont typeface="Wingdings"/>
              <a:buChar char="v"/>
            </a:pPr>
            <a:r>
              <a:rPr lang="en-US" sz="2400">
                <a:solidFill>
                  <a:srgbClr val="000000"/>
                </a:solidFill>
                <a:latin typeface="Calibri"/>
              </a:rPr>
              <a:t>When any procedure or function is called, the stack frame - is pushed onto a program stack. </a:t>
            </a:r>
            <a:endParaRPr/>
          </a:p>
          <a:p>
            <a:pPr lvl="1">
              <a:buSzPct val="45000"/>
              <a:buFont typeface="Wingdings"/>
              <a:buChar char="v"/>
            </a:pPr>
            <a:r>
              <a:rPr lang="en-US" sz="2400">
                <a:solidFill>
                  <a:srgbClr val="000000"/>
                </a:solidFill>
                <a:latin typeface="Calibri"/>
              </a:rPr>
              <a:t>When the procedure or function returns, this frame of data is popped off the stack. </a:t>
            </a:r>
            <a:endParaRPr/>
          </a:p>
          <a:p>
            <a:pPr>
              <a:buSzPct val="45000"/>
              <a:buFont typeface="Wingdings"/>
              <a:buChar char="Ø"/>
            </a:pPr>
            <a:r>
              <a:rPr lang="en-US" sz="2800">
                <a:solidFill>
                  <a:srgbClr val="c00000"/>
                </a:solidFill>
                <a:latin typeface="Calibri"/>
              </a:rPr>
              <a:t>As a function calls another function, first its arguments, then the return address and finally space for local variables is pushed onto the stack. </a:t>
            </a:r>
            <a:endParaRPr/>
          </a:p>
          <a:p>
            <a:pPr lvl="1">
              <a:buSzPct val="45000"/>
              <a:buFont typeface="Wingdings"/>
              <a:buChar char="v"/>
            </a:pPr>
            <a:r>
              <a:rPr lang="en-US" sz="2400">
                <a:solidFill>
                  <a:srgbClr val="000000"/>
                </a:solidFill>
                <a:latin typeface="Calibri"/>
              </a:rPr>
              <a:t>Since each function runs in its own "environment" or </a:t>
            </a:r>
            <a:r>
              <a:rPr b="1" lang="en-US" sz="2400">
                <a:solidFill>
                  <a:srgbClr val="000000"/>
                </a:solidFill>
                <a:latin typeface="Calibri"/>
              </a:rPr>
              <a:t>context</a:t>
            </a:r>
            <a:r>
              <a:rPr lang="en-US" sz="2400">
                <a:solidFill>
                  <a:srgbClr val="000000"/>
                </a:solidFill>
                <a:latin typeface="Calibri"/>
              </a:rPr>
              <a:t>, it becomes possible for a function to call itself - a technique known as </a:t>
            </a:r>
            <a:r>
              <a:rPr i="1" lang="en-US" sz="2400">
                <a:solidFill>
                  <a:srgbClr val="000000"/>
                </a:solidFill>
                <a:latin typeface="Calibri"/>
              </a:rPr>
              <a:t>recursion</a:t>
            </a:r>
            <a:r>
              <a:rPr lang="en-US" sz="2400">
                <a:solidFill>
                  <a:srgbClr val="000000"/>
                </a:solidFill>
                <a:latin typeface="Calibri"/>
              </a:rPr>
              <a:t>. </a:t>
            </a:r>
            <a:endParaRPr/>
          </a:p>
          <a:p>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Stack Frames</a:t>
            </a:r>
            <a:endParaRPr/>
          </a:p>
        </p:txBody>
      </p:sp>
      <p:sp>
        <p:nvSpPr>
          <p:cNvPr id="371" name="TextShape 2"/>
          <p:cNvSpPr txBox="1"/>
          <p:nvPr/>
        </p:nvSpPr>
        <p:spPr>
          <a:xfrm>
            <a:off x="457200" y="1600200"/>
            <a:ext cx="5194440" cy="4525560"/>
          </a:xfrm>
          <a:prstGeom prst="rect">
            <a:avLst/>
          </a:prstGeom>
        </p:spPr>
        <p:txBody>
          <a:bodyPr/>
          <a:p>
            <a:r>
              <a:rPr lang="en-US" sz="2800">
                <a:solidFill>
                  <a:srgbClr val="000000"/>
                </a:solidFill>
                <a:latin typeface="Calibri"/>
              </a:rPr>
              <a:t>Code snippet</a:t>
            </a:r>
            <a:endParaRPr/>
          </a:p>
          <a:p>
            <a:r>
              <a:rPr lang="en-US" sz="1600">
                <a:solidFill>
                  <a:srgbClr val="000000"/>
                </a:solidFill>
                <a:latin typeface="Consolas"/>
              </a:rPr>
              <a:t>function f(int x, int y) { </a:t>
            </a:r>
            <a:endParaRPr/>
          </a:p>
          <a:p>
            <a:pPr lvl="1">
              <a:buSzPct val="45000"/>
              <a:buFont typeface="StarSymbol"/>
              <a:buChar char=""/>
            </a:pPr>
            <a:r>
              <a:rPr lang="en-US" sz="1400">
                <a:solidFill>
                  <a:srgbClr val="000000"/>
                </a:solidFill>
                <a:latin typeface="Consolas"/>
              </a:rPr>
              <a:t>int a; </a:t>
            </a:r>
            <a:endParaRPr/>
          </a:p>
          <a:p>
            <a:pPr lvl="1">
              <a:buSzPct val="45000"/>
              <a:buFont typeface="StarSymbol"/>
              <a:buChar char=""/>
            </a:pPr>
            <a:r>
              <a:rPr lang="en-US" sz="1400">
                <a:solidFill>
                  <a:srgbClr val="000000"/>
                </a:solidFill>
                <a:latin typeface="Consolas"/>
              </a:rPr>
              <a:t>if ( term_cond ) return ...; </a:t>
            </a:r>
            <a:endParaRPr/>
          </a:p>
          <a:p>
            <a:pPr lvl="1">
              <a:buSzPct val="45000"/>
              <a:buFont typeface="StarSymbol"/>
              <a:buChar char=""/>
            </a:pPr>
            <a:r>
              <a:rPr lang="en-US" sz="1400">
                <a:solidFill>
                  <a:srgbClr val="000000"/>
                </a:solidFill>
                <a:latin typeface="Consolas"/>
              </a:rPr>
              <a:t>a = .....; </a:t>
            </a:r>
            <a:endParaRPr/>
          </a:p>
          <a:p>
            <a:pPr lvl="1">
              <a:buSzPct val="45000"/>
              <a:buFont typeface="StarSymbol"/>
              <a:buChar char=""/>
            </a:pPr>
            <a:r>
              <a:rPr lang="en-US" sz="1400">
                <a:solidFill>
                  <a:srgbClr val="000000"/>
                </a:solidFill>
                <a:latin typeface="Consolas"/>
              </a:rPr>
              <a:t>return g(a); </a:t>
            </a:r>
            <a:endParaRPr/>
          </a:p>
          <a:p>
            <a:r>
              <a:rPr lang="en-US" sz="1600">
                <a:solidFill>
                  <a:srgbClr val="000000"/>
                </a:solidFill>
                <a:latin typeface="Consolas"/>
              </a:rPr>
              <a:t>} </a:t>
            </a:r>
            <a:endParaRPr/>
          </a:p>
          <a:p>
            <a:r>
              <a:rPr lang="en-US" sz="1600">
                <a:solidFill>
                  <a:srgbClr val="000000"/>
                </a:solidFill>
                <a:latin typeface="Consolas"/>
              </a:rPr>
              <a:t>function g(int z) { </a:t>
            </a:r>
            <a:endParaRPr/>
          </a:p>
          <a:p>
            <a:pPr lvl="1">
              <a:buSzPct val="45000"/>
              <a:buFont typeface="StarSymbol"/>
              <a:buChar char=""/>
            </a:pPr>
            <a:r>
              <a:rPr lang="en-US" sz="1400">
                <a:solidFill>
                  <a:srgbClr val="000000"/>
                </a:solidFill>
                <a:latin typeface="Consolas"/>
              </a:rPr>
              <a:t>int p,q; p = ...; </a:t>
            </a:r>
            <a:endParaRPr/>
          </a:p>
          <a:p>
            <a:pPr lvl="1">
              <a:buSzPct val="45000"/>
              <a:buFont typeface="StarSymbol"/>
              <a:buChar char=""/>
            </a:pPr>
            <a:r>
              <a:rPr lang="en-US" sz="1400">
                <a:solidFill>
                  <a:srgbClr val="000000"/>
                </a:solidFill>
                <a:latin typeface="Consolas"/>
              </a:rPr>
              <a:t>q = ...; </a:t>
            </a:r>
            <a:endParaRPr/>
          </a:p>
          <a:p>
            <a:pPr lvl="1">
              <a:buSzPct val="45000"/>
              <a:buFont typeface="StarSymbol"/>
              <a:buChar char=""/>
            </a:pPr>
            <a:r>
              <a:rPr lang="en-US" sz="1400">
                <a:solidFill>
                  <a:srgbClr val="000000"/>
                </a:solidFill>
                <a:latin typeface="Consolas"/>
              </a:rPr>
              <a:t>return f(p,q); </a:t>
            </a:r>
            <a:endParaRPr/>
          </a:p>
          <a:p>
            <a:r>
              <a:rPr lang="en-US" sz="1600">
                <a:solidFill>
                  <a:srgbClr val="000000"/>
                </a:solidFill>
                <a:latin typeface="Consolas"/>
              </a:rPr>
              <a:t>}</a:t>
            </a:r>
            <a:endParaRPr/>
          </a:p>
          <a:p>
            <a:endParaRPr/>
          </a:p>
        </p:txBody>
      </p:sp>
      <p:pic>
        <p:nvPicPr>
          <p:cNvPr descr="" id="372" name="Picture 2"/>
          <p:cNvPicPr/>
          <p:nvPr/>
        </p:nvPicPr>
        <p:blipFill>
          <a:blip r:embed="rId1"/>
          <a:stretch>
            <a:fillRect/>
          </a:stretch>
        </p:blipFill>
        <p:spPr>
          <a:xfrm>
            <a:off x="6012000" y="1690560"/>
            <a:ext cx="2485800" cy="3438000"/>
          </a:xfrm>
          <a:prstGeom prst="rect">
            <a:avLst/>
          </a:prstGeom>
        </p:spPr>
      </p:pic>
    </p:spTree>
  </p:cSld>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Stack – Array Implementation</a:t>
            </a:r>
            <a:endParaRPr/>
          </a:p>
        </p:txBody>
      </p:sp>
      <p:sp>
        <p:nvSpPr>
          <p:cNvPr id="374" name="TextShape 2"/>
          <p:cNvSpPr txBox="1"/>
          <p:nvPr/>
        </p:nvSpPr>
        <p:spPr>
          <a:xfrm>
            <a:off x="457200" y="1535040"/>
            <a:ext cx="4039920" cy="639360"/>
          </a:xfrm>
          <a:prstGeom prst="rect">
            <a:avLst/>
          </a:prstGeom>
        </p:spPr>
        <p:txBody>
          <a:bodyPr anchor="b"/>
          <a:p>
            <a:r>
              <a:rPr b="1" lang="en-US" sz="2400">
                <a:solidFill>
                  <a:srgbClr val="000000"/>
                </a:solidFill>
                <a:latin typeface="Calibri"/>
              </a:rPr>
              <a:t>Array Implementation</a:t>
            </a:r>
            <a:endParaRPr/>
          </a:p>
        </p:txBody>
      </p:sp>
      <p:sp>
        <p:nvSpPr>
          <p:cNvPr id="375" name="TextShape 3"/>
          <p:cNvSpPr txBox="1"/>
          <p:nvPr/>
        </p:nvSpPr>
        <p:spPr>
          <a:xfrm>
            <a:off x="457200" y="2174760"/>
            <a:ext cx="4039920" cy="3951000"/>
          </a:xfrm>
          <a:prstGeom prst="rect">
            <a:avLst/>
          </a:prstGeom>
        </p:spPr>
        <p:txBody>
          <a:bodyPr/>
          <a:p>
            <a:r>
              <a:rPr b="1" lang="en-US" sz="2400">
                <a:solidFill>
                  <a:srgbClr val="000000"/>
                </a:solidFill>
                <a:latin typeface="Calibri"/>
              </a:rPr>
              <a:t>we need to reserve a block of memory cells large enough to hold all the items we want to put on the stack.</a:t>
            </a:r>
            <a:endParaRPr/>
          </a:p>
          <a:p>
            <a:endParaRPr/>
          </a:p>
        </p:txBody>
      </p:sp>
      <p:sp>
        <p:nvSpPr>
          <p:cNvPr id="376" name="TextShape 4"/>
          <p:cNvSpPr txBox="1"/>
          <p:nvPr/>
        </p:nvSpPr>
        <p:spPr>
          <a:xfrm>
            <a:off x="4645080" y="1535040"/>
            <a:ext cx="4041360" cy="639360"/>
          </a:xfrm>
          <a:prstGeom prst="rect">
            <a:avLst/>
          </a:prstGeom>
        </p:spPr>
      </p:sp>
      <p:sp>
        <p:nvSpPr>
          <p:cNvPr id="377" name="TextShape 5"/>
          <p:cNvSpPr txBox="1"/>
          <p:nvPr/>
        </p:nvSpPr>
        <p:spPr>
          <a:xfrm>
            <a:off x="4645080" y="2174760"/>
            <a:ext cx="4041360" cy="3951000"/>
          </a:xfrm>
          <a:prstGeom prst="rect">
            <a:avLst/>
          </a:prstGeom>
        </p:spPr>
        <p:txBody>
          <a:bodyPr/>
          <a:p>
            <a:r>
              <a:rPr b="1" lang="en-US" sz="2000">
                <a:solidFill>
                  <a:srgbClr val="000000"/>
                </a:solidFill>
                <a:latin typeface="Calibri"/>
              </a:rPr>
              <a:t>a stack pointer holds the location of the top of our stack. As the stack grows and shrinks, this pointer is updated so that it always points to the top item of the stack.</a:t>
            </a:r>
            <a:endParaRPr/>
          </a:p>
        </p:txBody>
      </p:sp>
      <p:pic>
        <p:nvPicPr>
          <p:cNvPr descr="" id="378" name="Picture 2"/>
          <p:cNvPicPr/>
          <p:nvPr/>
        </p:nvPicPr>
        <p:blipFill>
          <a:blip r:embed="rId1"/>
          <a:stretch>
            <a:fillRect/>
          </a:stretch>
        </p:blipFill>
        <p:spPr>
          <a:xfrm>
            <a:off x="4819680" y="4581000"/>
            <a:ext cx="3809520" cy="1714320"/>
          </a:xfrm>
          <a:prstGeom prst="rect">
            <a:avLst/>
          </a:prstGeom>
        </p:spPr>
      </p:pic>
    </p:spTree>
  </p:cSld>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9"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Stack Implementation</a:t>
            </a:r>
            <a:endParaRPr/>
          </a:p>
        </p:txBody>
      </p:sp>
      <p:sp>
        <p:nvSpPr>
          <p:cNvPr id="380"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Notice that our array implementation retains one of the problems we saw with the array implementation of an ordered list. Since our array is a fixed size, our stack can only grow to a certain size. Once our stack is full, we will have to use the </a:t>
            </a:r>
            <a:r>
              <a:rPr b="1" lang="en-US" sz="2800">
                <a:solidFill>
                  <a:srgbClr val="c00000"/>
                </a:solidFill>
                <a:latin typeface="Calibri"/>
              </a:rPr>
              <a:t>PopStackItem</a:t>
            </a:r>
            <a:r>
              <a:rPr lang="en-US" sz="2800">
                <a:solidFill>
                  <a:srgbClr val="c00000"/>
                </a:solidFill>
                <a:latin typeface="Calibri"/>
              </a:rPr>
              <a:t> operation before we can push any more items onto the stack. To make the size of our stack more flexible, we can use pointers to implement the stack.</a:t>
            </a:r>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Stack</a:t>
            </a:r>
            <a:endParaRPr/>
          </a:p>
        </p:txBody>
      </p:sp>
      <p:sp>
        <p:nvSpPr>
          <p:cNvPr id="382" name="TextShape 2"/>
          <p:cNvSpPr txBox="1"/>
          <p:nvPr/>
        </p:nvSpPr>
        <p:spPr>
          <a:xfrm>
            <a:off x="457200" y="1535040"/>
            <a:ext cx="4039920" cy="639360"/>
          </a:xfrm>
          <a:prstGeom prst="rect">
            <a:avLst/>
          </a:prstGeom>
        </p:spPr>
      </p:sp>
      <p:sp>
        <p:nvSpPr>
          <p:cNvPr id="383" name="TextShape 3"/>
          <p:cNvSpPr txBox="1"/>
          <p:nvPr/>
        </p:nvSpPr>
        <p:spPr>
          <a:xfrm>
            <a:off x="457200" y="2174760"/>
            <a:ext cx="4039920" cy="4350240"/>
          </a:xfrm>
          <a:prstGeom prst="rect">
            <a:avLst/>
          </a:prstGeom>
        </p:spPr>
        <p:txBody>
          <a:bodyPr/>
          <a:p>
            <a:r>
              <a:rPr b="1" lang="en-US">
                <a:solidFill>
                  <a:srgbClr val="000000"/>
                </a:solidFill>
                <a:latin typeface="Calibri"/>
              </a:rPr>
              <a:t>we need to link nodes (groups of memory cells) together just like we did for the pointer implementation of a list. Each node contains a stack item and a pointer to the next node. </a:t>
            </a:r>
            <a:endParaRPr/>
          </a:p>
          <a:p>
            <a:r>
              <a:rPr b="1" lang="en-US">
                <a:solidFill>
                  <a:srgbClr val="000000"/>
                </a:solidFill>
                <a:latin typeface="Calibri"/>
              </a:rPr>
              <a:t>To push an item onto the stack, we need to find a free memory location, set the pointer of the new location to the top of the stack, and finally set the stack pointer to the new location. </a:t>
            </a:r>
            <a:endParaRPr/>
          </a:p>
          <a:p>
            <a:r>
              <a:rPr b="1" lang="en-US" sz="1600">
                <a:solidFill>
                  <a:srgbClr val="000000"/>
                </a:solidFill>
                <a:latin typeface="Calibri"/>
              </a:rPr>
              <a:t>The order of these operations is very important. If we set the stack pointer to the location of the new memory first, we will lose the location of the top of our stack. </a:t>
            </a:r>
            <a:endParaRPr/>
          </a:p>
        </p:txBody>
      </p:sp>
      <p:sp>
        <p:nvSpPr>
          <p:cNvPr id="384" name="TextShape 4"/>
          <p:cNvSpPr txBox="1"/>
          <p:nvPr/>
        </p:nvSpPr>
        <p:spPr>
          <a:xfrm>
            <a:off x="4645080" y="1535040"/>
            <a:ext cx="4041360" cy="639360"/>
          </a:xfrm>
          <a:prstGeom prst="rect">
            <a:avLst/>
          </a:prstGeom>
        </p:spPr>
        <p:txBody>
          <a:bodyPr anchor="b"/>
          <a:p>
            <a:r>
              <a:rPr b="1" lang="en-US" sz="2400">
                <a:solidFill>
                  <a:srgbClr val="000000"/>
                </a:solidFill>
                <a:latin typeface="Calibri"/>
              </a:rPr>
              <a:t>need a special pointer to keep track of the top of our stack.</a:t>
            </a:r>
            <a:endParaRPr/>
          </a:p>
        </p:txBody>
      </p:sp>
      <p:pic>
        <p:nvPicPr>
          <p:cNvPr descr="" id="385" name="Picture 3"/>
          <p:cNvPicPr/>
          <p:nvPr/>
        </p:nvPicPr>
        <p:blipFill>
          <a:blip r:embed="rId1"/>
          <a:stretch>
            <a:fillRect/>
          </a:stretch>
        </p:blipFill>
        <p:spPr>
          <a:xfrm>
            <a:off x="4860000" y="3645000"/>
            <a:ext cx="3809520" cy="1714320"/>
          </a:xfrm>
          <a:prstGeom prst="rect">
            <a:avLst/>
          </a:prstGeom>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Examples of a List</a:t>
            </a:r>
            <a:endParaRPr/>
          </a:p>
        </p:txBody>
      </p:sp>
      <p:sp>
        <p:nvSpPr>
          <p:cNvPr id="69"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List examples</a:t>
            </a:r>
            <a:endParaRPr/>
          </a:p>
          <a:p>
            <a:pPr lvl="1">
              <a:buSzPct val="45000"/>
              <a:buFont typeface="Wingdings"/>
              <a:buChar char="v"/>
            </a:pPr>
            <a:r>
              <a:rPr lang="en-US" sz="2400">
                <a:solidFill>
                  <a:srgbClr val="000000"/>
                </a:solidFill>
                <a:latin typeface="Calibri"/>
              </a:rPr>
              <a:t>students in the course</a:t>
            </a:r>
            <a:endParaRPr/>
          </a:p>
          <a:p>
            <a:pPr lvl="1">
              <a:buSzPct val="45000"/>
              <a:buFont typeface="Wingdings"/>
              <a:buChar char="v"/>
            </a:pPr>
            <a:r>
              <a:rPr lang="en-US" sz="2400">
                <a:solidFill>
                  <a:srgbClr val="000000"/>
                </a:solidFill>
                <a:latin typeface="Calibri"/>
              </a:rPr>
              <a:t>courses offered by the University</a:t>
            </a:r>
            <a:endParaRPr/>
          </a:p>
          <a:p>
            <a:pPr lvl="1">
              <a:buSzPct val="45000"/>
              <a:buFont typeface="Wingdings"/>
              <a:buChar char="v"/>
            </a:pPr>
            <a:r>
              <a:rPr lang="en-US" sz="2400">
                <a:solidFill>
                  <a:srgbClr val="000000"/>
                </a:solidFill>
                <a:latin typeface="Calibri"/>
              </a:rPr>
              <a:t>subjects taught in a course</a:t>
            </a:r>
            <a:endParaRPr/>
          </a:p>
          <a:p>
            <a:pPr lvl="1">
              <a:buSzPct val="45000"/>
              <a:buFont typeface="Wingdings"/>
              <a:buChar char="v"/>
            </a:pPr>
            <a:r>
              <a:rPr lang="en-US" sz="2400">
                <a:solidFill>
                  <a:srgbClr val="000000"/>
                </a:solidFill>
                <a:latin typeface="Calibri"/>
              </a:rPr>
              <a:t>Songs in a CD</a:t>
            </a:r>
            <a:endParaRPr/>
          </a:p>
          <a:p>
            <a:pPr lvl="1">
              <a:buSzPct val="45000"/>
              <a:buFont typeface="Wingdings"/>
              <a:buChar char="v"/>
            </a:pPr>
            <a:r>
              <a:rPr lang="en-US" sz="2400">
                <a:solidFill>
                  <a:srgbClr val="000000"/>
                </a:solidFill>
                <a:latin typeface="Calibri"/>
              </a:rPr>
              <a:t>items in a grocery list</a:t>
            </a:r>
            <a:endParaRPr/>
          </a:p>
          <a:p>
            <a:pPr>
              <a:buSzPct val="45000"/>
              <a:buFont typeface="Wingdings"/>
              <a:buChar char="Ø"/>
            </a:pPr>
            <a:r>
              <a:rPr lang="en-US" sz="2800">
                <a:solidFill>
                  <a:srgbClr val="c00000"/>
                </a:solidFill>
                <a:latin typeface="Calibri"/>
              </a:rPr>
              <a:t>What do we do with a List?</a:t>
            </a:r>
            <a:endParaRPr/>
          </a:p>
          <a:p>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Assignment</a:t>
            </a:r>
            <a:endParaRPr/>
          </a:p>
        </p:txBody>
      </p:sp>
      <p:sp>
        <p:nvSpPr>
          <p:cNvPr id="387"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Implement stack operations – Push and Pop</a:t>
            </a:r>
            <a:endParaRPr/>
          </a:p>
          <a:p>
            <a:pPr lvl="1">
              <a:buSzPct val="45000"/>
              <a:buFont typeface="Wingdings"/>
              <a:buChar char="v"/>
            </a:pPr>
            <a:r>
              <a:rPr lang="en-US" sz="2400">
                <a:solidFill>
                  <a:srgbClr val="000000"/>
                </a:solidFill>
                <a:latin typeface="Calibri"/>
              </a:rPr>
              <a:t>Pop()</a:t>
            </a:r>
            <a:endParaRPr/>
          </a:p>
          <a:p>
            <a:pPr lvl="1">
              <a:buSzPct val="45000"/>
              <a:buFont typeface="Wingdings"/>
              <a:buChar char="v"/>
            </a:pPr>
            <a:r>
              <a:rPr lang="en-US" sz="2400">
                <a:solidFill>
                  <a:srgbClr val="000000"/>
                </a:solidFill>
                <a:latin typeface="Calibri"/>
              </a:rPr>
              <a:t>Push(value)</a:t>
            </a:r>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8"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RPN / Postfix</a:t>
            </a:r>
            <a:endParaRPr/>
          </a:p>
        </p:txBody>
      </p:sp>
      <p:sp>
        <p:nvSpPr>
          <p:cNvPr id="389"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Reverse Polish Notation </a:t>
            </a:r>
            <a:endParaRPr/>
          </a:p>
          <a:p>
            <a:pPr lvl="1">
              <a:buSzPct val="45000"/>
              <a:buFont typeface="Wingdings"/>
              <a:buChar char="v"/>
            </a:pPr>
            <a:r>
              <a:rPr lang="en-US" sz="2400">
                <a:solidFill>
                  <a:srgbClr val="000000"/>
                </a:solidFill>
                <a:latin typeface="Calibri"/>
              </a:rPr>
              <a:t>Jan Lukasiewicz, showed that by writing operators in front of their operands, instead of between them, brackets were made unnecessary. </a:t>
            </a:r>
            <a:endParaRPr/>
          </a:p>
          <a:p>
            <a:pPr lvl="1">
              <a:buSzPct val="45000"/>
              <a:buFont typeface="Wingdings"/>
              <a:buChar char="v"/>
            </a:pPr>
            <a:r>
              <a:rPr lang="en-US" sz="2400">
                <a:solidFill>
                  <a:srgbClr val="000000"/>
                </a:solidFill>
                <a:latin typeface="Calibri"/>
              </a:rPr>
              <a:t>Later Charles L. Hamblin proposed a scheme in which the operators follow the operands (postfix operators), resulting in the Reverse Polish Notation. This has the advantage that the operators appear in the order required for computation.</a:t>
            </a:r>
            <a:endParaRPr/>
          </a:p>
          <a:p>
            <a:pPr lvl="1">
              <a:buSzPct val="45000"/>
              <a:buFont typeface="Wingdings"/>
              <a:buChar char="v"/>
            </a:pPr>
            <a:r>
              <a:rPr lang="en-US" sz="2400">
                <a:solidFill>
                  <a:srgbClr val="000000"/>
                </a:solidFill>
                <a:latin typeface="Calibri"/>
              </a:rPr>
              <a:t>In RPN the example "(1+2) * 3" becomes: 3 2 1 + *</a:t>
            </a:r>
            <a:endParaRPr/>
          </a:p>
          <a:p>
            <a:pPr lvl="1">
              <a:buSzPct val="45000"/>
              <a:buFont typeface="Wingdings"/>
              <a:buChar char="v"/>
            </a:pPr>
            <a:r>
              <a:rPr lang="en-US" sz="2400">
                <a:solidFill>
                  <a:srgbClr val="000000"/>
                </a:solidFill>
                <a:latin typeface="Calibri"/>
              </a:rPr>
              <a:t>“</a:t>
            </a:r>
            <a:r>
              <a:rPr lang="en-US" sz="2400">
                <a:solidFill>
                  <a:srgbClr val="000000"/>
                </a:solidFill>
                <a:latin typeface="Calibri"/>
              </a:rPr>
              <a:t>1 + (4 * 5) can be expressed in RPN as 1  4  5 * +</a:t>
            </a:r>
            <a:endParaRPr/>
          </a:p>
          <a:p>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Stack operations</a:t>
            </a:r>
            <a:endParaRPr/>
          </a:p>
        </p:txBody>
      </p:sp>
      <p:sp>
        <p:nvSpPr>
          <p:cNvPr id="391"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You need to think of entering numbers as being like putting plates into one of those spring loaded plate stacking trolleys you get in canteens. Every time you enter a number, it is pushed onto the stack. When you eventually start using arithmetic operators, numbers start "popping" off the stack as needed. You can also push more numbers onto the stack. At the end of the calculation you will have "used up" all the numbers and the stack will be empty. </a:t>
            </a:r>
            <a:endParaRPr/>
          </a:p>
          <a:p>
            <a:pPr lvl="1">
              <a:buSzPct val="45000"/>
              <a:buFont typeface="Wingdings"/>
              <a:buChar char="v"/>
            </a:pPr>
            <a:r>
              <a:rPr lang="en-US" sz="2400">
                <a:solidFill>
                  <a:srgbClr val="000000"/>
                </a:solidFill>
                <a:latin typeface="Calibri"/>
              </a:rPr>
              <a:t>If a value appears next in the expression, push this value on to the stack.</a:t>
            </a:r>
            <a:endParaRPr/>
          </a:p>
          <a:p>
            <a:pPr lvl="1">
              <a:buSzPct val="45000"/>
              <a:buFont typeface="Wingdings"/>
              <a:buChar char="v"/>
            </a:pPr>
            <a:r>
              <a:rPr lang="en-US" sz="2400">
                <a:solidFill>
                  <a:srgbClr val="000000"/>
                </a:solidFill>
                <a:latin typeface="Calibri"/>
              </a:rPr>
              <a:t>If an operator appears next, pop two items from the top of the stack and push the result of the operation on to the stack. </a:t>
            </a:r>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2" name="TextShape 1"/>
          <p:cNvSpPr txBox="1"/>
          <p:nvPr/>
        </p:nvSpPr>
        <p:spPr>
          <a:xfrm>
            <a:off x="457200" y="274680"/>
            <a:ext cx="8229240" cy="921600"/>
          </a:xfrm>
          <a:prstGeom prst="rect">
            <a:avLst/>
          </a:prstGeom>
        </p:spPr>
      </p:sp>
      <p:sp>
        <p:nvSpPr>
          <p:cNvPr id="393"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The evaluation algorithm then reads in stuff until it hits the first operator “*”. Then it multiplies the two numbers before it and shoves the result back in</a:t>
            </a:r>
            <a:endParaRPr/>
          </a:p>
          <a:p>
            <a:pPr>
              <a:buSzPct val="45000"/>
              <a:buFont typeface="Wingdings"/>
              <a:buChar char="Ø"/>
            </a:pPr>
            <a:r>
              <a:rPr lang="en-US" sz="2800">
                <a:solidFill>
                  <a:srgbClr val="c00000"/>
                </a:solidFill>
                <a:latin typeface="Calibri"/>
              </a:rPr>
              <a:t>“</a:t>
            </a:r>
            <a:r>
              <a:rPr lang="en-US" sz="2800">
                <a:solidFill>
                  <a:srgbClr val="c00000"/>
                </a:solidFill>
                <a:latin typeface="Calibri"/>
              </a:rPr>
              <a:t>1 4 5 * +” =&gt; “1 [4 5 *] +”, </a:t>
            </a:r>
            <a:endParaRPr/>
          </a:p>
          <a:p>
            <a:pPr lvl="1">
              <a:buSzPct val="45000"/>
              <a:buFont typeface="Wingdings"/>
              <a:buChar char="v"/>
            </a:pPr>
            <a:r>
              <a:rPr lang="en-US" sz="2400">
                <a:solidFill>
                  <a:srgbClr val="000000"/>
                </a:solidFill>
                <a:latin typeface="Calibri"/>
              </a:rPr>
              <a:t>then becomes “1 20 +” (square brackets added to show the operation). </a:t>
            </a:r>
            <a:endParaRPr/>
          </a:p>
          <a:p>
            <a:pPr>
              <a:buSzPct val="45000"/>
              <a:buFont typeface="Wingdings"/>
              <a:buChar char="Ø"/>
            </a:pPr>
            <a:r>
              <a:rPr lang="en-US" sz="2800">
                <a:solidFill>
                  <a:srgbClr val="c00000"/>
                </a:solidFill>
                <a:latin typeface="Calibri"/>
              </a:rPr>
              <a:t>Then it hits the “+”, and adds the two numbers before it and we finally get 21.</a:t>
            </a:r>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Example</a:t>
            </a:r>
            <a:endParaRPr/>
          </a:p>
        </p:txBody>
      </p:sp>
      <p:pic>
        <p:nvPicPr>
          <p:cNvPr descr="" id="395" name="Picture 2"/>
          <p:cNvPicPr/>
          <p:nvPr/>
        </p:nvPicPr>
        <p:blipFill>
          <a:blip r:embed="rId1"/>
          <a:stretch>
            <a:fillRect/>
          </a:stretch>
        </p:blipFill>
        <p:spPr>
          <a:xfrm>
            <a:off x="971640" y="2029680"/>
            <a:ext cx="904680" cy="1076040"/>
          </a:xfrm>
          <a:prstGeom prst="rect">
            <a:avLst/>
          </a:prstGeom>
        </p:spPr>
      </p:pic>
      <p:sp>
        <p:nvSpPr>
          <p:cNvPr id="396" name="CustomShape 2"/>
          <p:cNvSpPr/>
          <p:nvPr/>
        </p:nvSpPr>
        <p:spPr>
          <a:xfrm>
            <a:off x="344520" y="1548720"/>
            <a:ext cx="2304000" cy="457560"/>
          </a:xfrm>
          <a:prstGeom prst="rect">
            <a:avLst/>
          </a:prstGeom>
        </p:spPr>
        <p:txBody>
          <a:bodyPr anchor="ctr"/>
          <a:p>
            <a:pPr>
              <a:lnSpc>
                <a:spcPct val="100000"/>
              </a:lnSpc>
            </a:pPr>
            <a:r>
              <a:rPr lang="en-IN" sz="2400">
                <a:solidFill>
                  <a:srgbClr val="000000"/>
                </a:solidFill>
                <a:latin typeface="Arial Unicode MS"/>
              </a:rPr>
              <a:t>10 4 3 + 2 * -</a:t>
            </a:r>
            <a:r>
              <a:rPr lang="en-IN">
                <a:solidFill>
                  <a:srgbClr val="000000"/>
                </a:solidFill>
                <a:latin typeface="Arial"/>
              </a:rPr>
              <a:t> </a:t>
            </a:r>
            <a:endParaRPr/>
          </a:p>
        </p:txBody>
      </p:sp>
      <p:pic>
        <p:nvPicPr>
          <p:cNvPr descr="" id="397" name="Picture 4"/>
          <p:cNvPicPr/>
          <p:nvPr/>
        </p:nvPicPr>
        <p:blipFill>
          <a:blip r:embed="rId2"/>
          <a:stretch>
            <a:fillRect/>
          </a:stretch>
        </p:blipFill>
        <p:spPr>
          <a:xfrm>
            <a:off x="1691640" y="3106080"/>
            <a:ext cx="3200040" cy="1304640"/>
          </a:xfrm>
          <a:prstGeom prst="rect">
            <a:avLst/>
          </a:prstGeom>
        </p:spPr>
      </p:pic>
      <p:pic>
        <p:nvPicPr>
          <p:cNvPr descr="" id="398" name="Picture 5"/>
          <p:cNvPicPr/>
          <p:nvPr/>
        </p:nvPicPr>
        <p:blipFill>
          <a:blip r:embed="rId3"/>
          <a:stretch>
            <a:fillRect/>
          </a:stretch>
        </p:blipFill>
        <p:spPr>
          <a:xfrm>
            <a:off x="2483640" y="4410720"/>
            <a:ext cx="3238200" cy="1275840"/>
          </a:xfrm>
          <a:prstGeom prst="rect">
            <a:avLst/>
          </a:prstGeom>
        </p:spPr>
      </p:pic>
      <p:pic>
        <p:nvPicPr>
          <p:cNvPr descr="" id="399" name="Picture 6"/>
          <p:cNvPicPr/>
          <p:nvPr/>
        </p:nvPicPr>
        <p:blipFill>
          <a:blip r:embed="rId4"/>
          <a:stretch>
            <a:fillRect/>
          </a:stretch>
        </p:blipFill>
        <p:spPr>
          <a:xfrm>
            <a:off x="5383080" y="5805720"/>
            <a:ext cx="2619000" cy="923400"/>
          </a:xfrm>
          <a:prstGeom prst="rect">
            <a:avLst/>
          </a:prstGeom>
        </p:spPr>
      </p:pic>
    </p:spTree>
  </p:cSld>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Steps – Convert Infix to Postfix</a:t>
            </a:r>
            <a:endParaRPr/>
          </a:p>
        </p:txBody>
      </p:sp>
      <p:sp>
        <p:nvSpPr>
          <p:cNvPr id="401" name="TextShape 2"/>
          <p:cNvSpPr txBox="1"/>
          <p:nvPr/>
        </p:nvSpPr>
        <p:spPr>
          <a:xfrm>
            <a:off x="457200" y="1340640"/>
            <a:ext cx="8229240" cy="4785120"/>
          </a:xfrm>
          <a:prstGeom prst="rect">
            <a:avLst/>
          </a:prstGeom>
        </p:spPr>
        <p:txBody>
          <a:bodyPr/>
          <a:p>
            <a:pPr>
              <a:buSzPct val="45000"/>
              <a:buFont typeface="Calibri"/>
              <a:buAutoNum type="romanUcPeriod"/>
            </a:pPr>
            <a:r>
              <a:rPr lang="en-US" sz="2800">
                <a:solidFill>
                  <a:srgbClr val="c00000"/>
                </a:solidFill>
                <a:latin typeface="Calibri"/>
              </a:rPr>
              <a:t>Scan the Infix string from left to right.</a:t>
            </a:r>
            <a:endParaRPr/>
          </a:p>
          <a:p>
            <a:pPr>
              <a:buSzPct val="45000"/>
              <a:buFont typeface="Calibri"/>
              <a:buAutoNum type="romanUcPeriod"/>
            </a:pPr>
            <a:r>
              <a:rPr lang="en-US" sz="2800">
                <a:solidFill>
                  <a:srgbClr val="c00000"/>
                </a:solidFill>
                <a:latin typeface="Calibri"/>
              </a:rPr>
              <a:t>Initialize an empty stack.</a:t>
            </a:r>
            <a:endParaRPr/>
          </a:p>
          <a:p>
            <a:pPr>
              <a:buSzPct val="45000"/>
              <a:buFont typeface="Calibri"/>
              <a:buAutoNum type="romanUcPeriod"/>
            </a:pPr>
            <a:r>
              <a:rPr lang="en-US" sz="2800">
                <a:solidFill>
                  <a:srgbClr val="c00000"/>
                </a:solidFill>
                <a:latin typeface="Calibri"/>
              </a:rPr>
              <a:t>Conditions</a:t>
            </a:r>
            <a:endParaRPr/>
          </a:p>
          <a:p>
            <a:pPr lvl="1">
              <a:buSzPct val="45000"/>
              <a:buFont typeface="Calibri"/>
              <a:buAutoNum type="alphaLcParenR"/>
            </a:pPr>
            <a:r>
              <a:rPr lang="en-US" sz="2400">
                <a:solidFill>
                  <a:srgbClr val="000000"/>
                </a:solidFill>
                <a:latin typeface="Calibri"/>
              </a:rPr>
              <a:t>If the scanned character is an operand, add it to the Postfix string. </a:t>
            </a:r>
            <a:endParaRPr/>
          </a:p>
          <a:p>
            <a:pPr lvl="1">
              <a:buSzPct val="45000"/>
              <a:buFont typeface="Calibri"/>
              <a:buAutoNum type="alphaLcParenR"/>
            </a:pPr>
            <a:r>
              <a:rPr lang="en-US" sz="2400">
                <a:solidFill>
                  <a:srgbClr val="000000"/>
                </a:solidFill>
                <a:latin typeface="Calibri"/>
              </a:rPr>
              <a:t>If the scanned character is an operator and if the stack is empty Push the character to stack.</a:t>
            </a:r>
            <a:endParaRPr/>
          </a:p>
          <a:p>
            <a:pPr lvl="1">
              <a:buSzPct val="45000"/>
              <a:buFont typeface="Calibri"/>
              <a:buAutoNum type="alphaLcParenR"/>
            </a:pPr>
            <a:r>
              <a:rPr lang="en-US" sz="2400">
                <a:solidFill>
                  <a:srgbClr val="000000"/>
                </a:solidFill>
                <a:latin typeface="Calibri"/>
              </a:rPr>
              <a:t>If the scanned character is an Operand and the stack is not empty, compare the precedence of the character with the element on top of the stack (topStack). If topStack has higher precedence over the scanned character Pop the stack else Push the scanned character to stack. Repeat this step as long as stack is not empty and topStack has precedence over the character.</a:t>
            </a:r>
            <a:endParaRPr/>
          </a:p>
          <a:p>
            <a:pPr>
              <a:buSzPct val="45000"/>
              <a:buFont typeface="Calibri"/>
              <a:buAutoNum type="romanUcPeriod"/>
            </a:pPr>
            <a:r>
              <a:rPr lang="en-US" sz="2800">
                <a:solidFill>
                  <a:srgbClr val="c00000"/>
                </a:solidFill>
                <a:latin typeface="Calibri"/>
              </a:rPr>
              <a:t>Repeat this step till all the characters are scanned.</a:t>
            </a:r>
            <a:endParaRPr/>
          </a:p>
          <a:p>
            <a:pPr>
              <a:buSzPct val="45000"/>
              <a:buFont typeface="Calibri"/>
              <a:buAutoNum type="romanUcPeriod"/>
            </a:pPr>
            <a:r>
              <a:rPr lang="en-US" sz="2800">
                <a:solidFill>
                  <a:srgbClr val="c00000"/>
                </a:solidFill>
                <a:latin typeface="Calibri"/>
              </a:rPr>
              <a:t>(After all characters are scanned, we have to add any character that the stack may have to the Postfix string.) If stack is not empty add topStack to Postfix string and Pop the stack. Repeat this step as long as stack is not empty.</a:t>
            </a:r>
            <a:endParaRPr/>
          </a:p>
          <a:p>
            <a:pPr>
              <a:buSzPct val="45000"/>
              <a:buFont typeface="Calibri"/>
              <a:buAutoNum type="romanUcPeriod"/>
            </a:pPr>
            <a:r>
              <a:rPr lang="en-US" sz="2800">
                <a:solidFill>
                  <a:srgbClr val="c00000"/>
                </a:solidFill>
                <a:latin typeface="Calibri"/>
              </a:rPr>
              <a:t>Return the Postfix string. </a:t>
            </a:r>
            <a:endParaRPr/>
          </a:p>
          <a:p>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Example Conversion</a:t>
            </a:r>
            <a:endParaRPr/>
          </a:p>
        </p:txBody>
      </p:sp>
      <p:sp>
        <p:nvSpPr>
          <p:cNvPr id="403" name="TextShape 2"/>
          <p:cNvSpPr txBox="1"/>
          <p:nvPr/>
        </p:nvSpPr>
        <p:spPr>
          <a:xfrm>
            <a:off x="457200" y="1412640"/>
            <a:ext cx="4038120" cy="4713120"/>
          </a:xfrm>
          <a:prstGeom prst="rect">
            <a:avLst/>
          </a:prstGeom>
        </p:spPr>
        <p:txBody>
          <a:bodyPr/>
          <a:p>
            <a:r>
              <a:rPr lang="en-US" sz="2800">
                <a:solidFill>
                  <a:srgbClr val="000000"/>
                </a:solidFill>
                <a:latin typeface="Calibri"/>
              </a:rPr>
              <a:t>Infix String : 25+6*7-8 </a:t>
            </a:r>
            <a:endParaRPr/>
          </a:p>
          <a:p>
            <a:r>
              <a:rPr lang="en-US" sz="2800">
                <a:solidFill>
                  <a:srgbClr val="000000"/>
                </a:solidFill>
                <a:latin typeface="Calibri"/>
              </a:rPr>
              <a:t>Initially the Stack is empty and our Postfix string has no characters. Now, the first character scanned “25” is added to the Postfix string. The next character scanned is '+'. It being an operator, it is pushed to the stack.</a:t>
            </a:r>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Example Conversion</a:t>
            </a:r>
            <a:endParaRPr/>
          </a:p>
        </p:txBody>
      </p:sp>
      <p:sp>
        <p:nvSpPr>
          <p:cNvPr id="405" name="TextShape 2"/>
          <p:cNvSpPr txBox="1"/>
          <p:nvPr/>
        </p:nvSpPr>
        <p:spPr>
          <a:xfrm>
            <a:off x="457200" y="1412640"/>
            <a:ext cx="4038120" cy="4713120"/>
          </a:xfrm>
          <a:prstGeom prst="rect">
            <a:avLst/>
          </a:prstGeom>
        </p:spPr>
        <p:txBody>
          <a:bodyPr/>
          <a:p>
            <a:r>
              <a:rPr lang="en-US" sz="2800">
                <a:solidFill>
                  <a:srgbClr val="000000"/>
                </a:solidFill>
                <a:latin typeface="Calibri"/>
              </a:rPr>
              <a:t>Infix String : 25+6*7-8 </a:t>
            </a:r>
            <a:endParaRPr/>
          </a:p>
          <a:p>
            <a:r>
              <a:rPr lang="en-US" sz="2800">
                <a:solidFill>
                  <a:srgbClr val="000000"/>
                </a:solidFill>
                <a:latin typeface="Calibri"/>
              </a:rPr>
              <a:t>Next character scanned is ‘6' which will be placed in the Postfix string. Next character is '*' which is an operator. Now, the top element of the stack is '+' which has lower precedence than '*', so '*' will be pushed to the stack. </a:t>
            </a:r>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6"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Example Conversion</a:t>
            </a:r>
            <a:endParaRPr/>
          </a:p>
        </p:txBody>
      </p:sp>
      <p:sp>
        <p:nvSpPr>
          <p:cNvPr id="407" name="TextShape 2"/>
          <p:cNvSpPr txBox="1"/>
          <p:nvPr/>
        </p:nvSpPr>
        <p:spPr>
          <a:xfrm>
            <a:off x="457200" y="1412640"/>
            <a:ext cx="4038120" cy="4713120"/>
          </a:xfrm>
          <a:prstGeom prst="rect">
            <a:avLst/>
          </a:prstGeom>
        </p:spPr>
        <p:txBody>
          <a:bodyPr/>
          <a:p>
            <a:r>
              <a:rPr lang="en-US" sz="2800">
                <a:solidFill>
                  <a:srgbClr val="000000"/>
                </a:solidFill>
                <a:latin typeface="Calibri"/>
              </a:rPr>
              <a:t>Infix String : 25+6*7-8 </a:t>
            </a:r>
            <a:endParaRPr/>
          </a:p>
          <a:p>
            <a:r>
              <a:rPr lang="en-US" sz="2800">
                <a:solidFill>
                  <a:srgbClr val="000000"/>
                </a:solidFill>
                <a:latin typeface="Calibri"/>
              </a:rPr>
              <a:t>The next character is ‘7' which is placed in the Postfix string. Next character scanned is '-'. The topmost character in the stack is '*' which has a higher precedence than '-'. </a:t>
            </a:r>
            <a:endParaRPr/>
          </a:p>
          <a:p>
            <a:r>
              <a:rPr lang="en-US" sz="2800">
                <a:solidFill>
                  <a:srgbClr val="000000"/>
                </a:solidFill>
                <a:latin typeface="Calibri"/>
              </a:rPr>
              <a:t>Thus '*' will be popped out from the stack and added to the Postfix string. Even now the stack is not empty. Now the topmost element of the stack is '+' which has equal priority to '-'. So pop the '+' from the stack and add it to the Postfix string. The '-' will be pushed to the stack.</a:t>
            </a:r>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Example Conversion</a:t>
            </a:r>
            <a:endParaRPr/>
          </a:p>
        </p:txBody>
      </p:sp>
      <p:sp>
        <p:nvSpPr>
          <p:cNvPr id="409" name="TextShape 2"/>
          <p:cNvSpPr txBox="1"/>
          <p:nvPr/>
        </p:nvSpPr>
        <p:spPr>
          <a:xfrm>
            <a:off x="457200" y="1412640"/>
            <a:ext cx="4038120" cy="4713120"/>
          </a:xfrm>
          <a:prstGeom prst="rect">
            <a:avLst/>
          </a:prstGeom>
        </p:spPr>
        <p:txBody>
          <a:bodyPr/>
          <a:p>
            <a:r>
              <a:rPr lang="en-US" sz="2800">
                <a:solidFill>
                  <a:srgbClr val="000000"/>
                </a:solidFill>
                <a:latin typeface="Calibri"/>
              </a:rPr>
              <a:t>Infix String : 25+6*7-8 </a:t>
            </a:r>
            <a:endParaRPr/>
          </a:p>
          <a:p>
            <a:r>
              <a:rPr lang="en-US" sz="2800">
                <a:solidFill>
                  <a:srgbClr val="000000"/>
                </a:solidFill>
                <a:latin typeface="Calibri"/>
              </a:rPr>
              <a:t>Next character is ‘8' which is added to Postfix string. Now all characters have been scanned so we must pop the remaining elements from the stack and add it to the Postfix string. </a:t>
            </a:r>
            <a:endParaRPr/>
          </a:p>
          <a:p>
            <a:r>
              <a:rPr lang="en-US" sz="2800">
                <a:solidFill>
                  <a:srgbClr val="000000"/>
                </a:solidFill>
                <a:latin typeface="Calibri"/>
              </a:rPr>
              <a:t>At this stage we have only a '-' in the stack. It is popped out and added to the Postfix string. </a:t>
            </a:r>
            <a:endParaRPr/>
          </a:p>
          <a:p>
            <a:r>
              <a:rPr lang="en-US" sz="2800">
                <a:solidFill>
                  <a:srgbClr val="000000"/>
                </a:solidFill>
                <a:latin typeface="Calibri"/>
              </a:rPr>
              <a:t>So, after all characters are scanned, this is how the stack and Postfix string will be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457200" y="274680"/>
            <a:ext cx="8229240" cy="849600"/>
          </a:xfrm>
          <a:prstGeom prst="rect">
            <a:avLst/>
          </a:prstGeom>
        </p:spPr>
        <p:txBody>
          <a:bodyPr anchor="ctr"/>
          <a:p>
            <a:pPr algn="ctr"/>
            <a:r>
              <a:rPr lang="en-US" sz="4000">
                <a:solidFill>
                  <a:srgbClr val="000000"/>
                </a:solidFill>
                <a:latin typeface="Calibri"/>
              </a:rPr>
              <a:t>Examples of what we do with a List</a:t>
            </a:r>
            <a:endParaRPr/>
          </a:p>
        </p:txBody>
      </p:sp>
      <p:sp>
        <p:nvSpPr>
          <p:cNvPr id="71" name="CustomShape 2"/>
          <p:cNvSpPr/>
          <p:nvPr/>
        </p:nvSpPr>
        <p:spPr>
          <a:xfrm>
            <a:off x="4876920" y="2743200"/>
            <a:ext cx="3657240" cy="380520"/>
          </a:xfrm>
          <a:prstGeom prst="rect">
            <a:avLst/>
          </a:prstGeom>
          <a:ln w="9360">
            <a:solidFill>
              <a:srgbClr val="000000"/>
            </a:solidFill>
            <a:miter/>
          </a:ln>
        </p:spPr>
      </p:sp>
      <p:sp>
        <p:nvSpPr>
          <p:cNvPr id="72" name="CustomShape 3"/>
          <p:cNvSpPr/>
          <p:nvPr/>
        </p:nvSpPr>
        <p:spPr>
          <a:xfrm>
            <a:off x="-50400" y="3505320"/>
            <a:ext cx="4436280" cy="556200"/>
          </a:xfrm>
          <a:prstGeom prst="rect">
            <a:avLst/>
          </a:prstGeom>
        </p:spPr>
        <p:txBody>
          <a:bodyPr bIns="45000" lIns="90000" rIns="90000" tIns="45000" wrap="none"/>
          <a:p>
            <a:pPr>
              <a:lnSpc>
                <a:spcPct val="85000"/>
              </a:lnSpc>
              <a:buSzPct val="45000"/>
              <a:buFont typeface="StarSymbol"/>
              <a:buAutoNum type="arabicPeriod"/>
            </a:pPr>
            <a:r>
              <a:rPr lang="en-IN">
                <a:solidFill>
                  <a:srgbClr val="000000"/>
                </a:solidFill>
                <a:latin typeface="Calibri"/>
              </a:rPr>
              <a:t>How do we </a:t>
            </a:r>
            <a:r>
              <a:rPr b="1" lang="en-IN">
                <a:solidFill>
                  <a:srgbClr val="c0504d"/>
                </a:solidFill>
                <a:latin typeface="Calibri"/>
              </a:rPr>
              <a:t>insert</a:t>
            </a:r>
            <a:r>
              <a:rPr lang="en-IN">
                <a:solidFill>
                  <a:srgbClr val="000000"/>
                </a:solidFill>
                <a:latin typeface="Calibri"/>
              </a:rPr>
              <a:t> a new item into </a:t>
            </a:r>
            <a:r>
              <a:rPr lang="en-IN">
                <a:solidFill>
                  <a:srgbClr val="000000"/>
                </a:solidFill>
                <a:latin typeface="Calibri"/>
              </a:rPr>
              <a:t>
</a:t>
            </a:r>
            <a:r>
              <a:rPr lang="en-IN">
                <a:solidFill>
                  <a:srgbClr val="000000"/>
                </a:solidFill>
                <a:latin typeface="Calibri"/>
              </a:rPr>
              <a:t>a given position?</a:t>
            </a:r>
            <a:endParaRPr/>
          </a:p>
        </p:txBody>
      </p:sp>
      <p:sp>
        <p:nvSpPr>
          <p:cNvPr id="73" name="CustomShape 4"/>
          <p:cNvSpPr/>
          <p:nvPr/>
        </p:nvSpPr>
        <p:spPr>
          <a:xfrm>
            <a:off x="871200" y="4052880"/>
            <a:ext cx="2157480" cy="333720"/>
          </a:xfrm>
          <a:prstGeom prst="rect">
            <a:avLst/>
          </a:prstGeom>
        </p:spPr>
        <p:txBody>
          <a:bodyPr bIns="45000" lIns="90000" rIns="90000" tIns="45000" wrap="none"/>
          <a:p>
            <a:pPr>
              <a:buSzPct val="45000"/>
              <a:buFont typeface="StarSymbol"/>
              <a:buChar char=""/>
            </a:pPr>
            <a:r>
              <a:rPr lang="en-IN" sz="1600">
                <a:solidFill>
                  <a:srgbClr val="000000"/>
                </a:solidFill>
                <a:latin typeface="Calibri"/>
              </a:rPr>
              <a:t>Use </a:t>
            </a:r>
            <a:r>
              <a:rPr lang="en-IN" sz="1600">
                <a:solidFill>
                  <a:srgbClr val="008000"/>
                </a:solidFill>
                <a:latin typeface="Calibri"/>
              </a:rPr>
              <a:t>add</a:t>
            </a:r>
            <a:r>
              <a:rPr lang="en-IN" sz="1600">
                <a:solidFill>
                  <a:srgbClr val="000000"/>
                </a:solidFill>
                <a:latin typeface="Calibri"/>
              </a:rPr>
              <a:t> operation</a:t>
            </a:r>
            <a:endParaRPr/>
          </a:p>
        </p:txBody>
      </p:sp>
      <p:sp>
        <p:nvSpPr>
          <p:cNvPr id="74" name="CustomShape 5"/>
          <p:cNvSpPr/>
          <p:nvPr/>
        </p:nvSpPr>
        <p:spPr>
          <a:xfrm>
            <a:off x="6010920" y="3854520"/>
            <a:ext cx="1663560" cy="272880"/>
          </a:xfrm>
          <a:prstGeom prst="rect">
            <a:avLst/>
          </a:prstGeom>
        </p:spPr>
        <p:txBody>
          <a:bodyPr bIns="45000" lIns="90000" rIns="90000" tIns="45000" wrap="none"/>
          <a:p>
            <a:r>
              <a:rPr lang="en-IN" sz="1200">
                <a:solidFill>
                  <a:srgbClr val="008000"/>
                </a:solidFill>
                <a:latin typeface="Consolas"/>
              </a:rPr>
              <a:t>myList.add(4, nuts)</a:t>
            </a:r>
            <a:endParaRPr/>
          </a:p>
        </p:txBody>
      </p:sp>
      <p:sp>
        <p:nvSpPr>
          <p:cNvPr id="75" name="CustomShape 6"/>
          <p:cNvSpPr/>
          <p:nvPr/>
        </p:nvSpPr>
        <p:spPr>
          <a:xfrm>
            <a:off x="-43200" y="4952880"/>
            <a:ext cx="4192200" cy="556200"/>
          </a:xfrm>
          <a:prstGeom prst="rect">
            <a:avLst/>
          </a:prstGeom>
        </p:spPr>
        <p:txBody>
          <a:bodyPr bIns="45000" lIns="90000" rIns="90000" tIns="45000" wrap="none"/>
          <a:p>
            <a:pPr>
              <a:lnSpc>
                <a:spcPct val="85000"/>
              </a:lnSpc>
              <a:buSzPct val="45000"/>
              <a:buFont typeface="StarSymbol"/>
              <a:buAutoNum type="arabicPeriod"/>
            </a:pPr>
            <a:r>
              <a:rPr lang="en-IN">
                <a:solidFill>
                  <a:srgbClr val="000000"/>
                </a:solidFill>
                <a:latin typeface="Calibri"/>
              </a:rPr>
              <a:t>How do we </a:t>
            </a:r>
            <a:r>
              <a:rPr b="1" lang="en-IN">
                <a:solidFill>
                  <a:srgbClr val="c0504d"/>
                </a:solidFill>
                <a:latin typeface="Calibri"/>
              </a:rPr>
              <a:t>delete</a:t>
            </a:r>
            <a:r>
              <a:rPr lang="en-IN">
                <a:solidFill>
                  <a:srgbClr val="000000"/>
                </a:solidFill>
                <a:latin typeface="Calibri"/>
              </a:rPr>
              <a:t> an item from </a:t>
            </a:r>
            <a:r>
              <a:rPr lang="en-IN">
                <a:solidFill>
                  <a:srgbClr val="000000"/>
                </a:solidFill>
                <a:latin typeface="Calibri"/>
              </a:rPr>
              <a:t>
</a:t>
            </a:r>
            <a:r>
              <a:rPr lang="en-IN">
                <a:solidFill>
                  <a:srgbClr val="000000"/>
                </a:solidFill>
                <a:latin typeface="Calibri"/>
              </a:rPr>
              <a:t>a given position?</a:t>
            </a:r>
            <a:endParaRPr/>
          </a:p>
        </p:txBody>
      </p:sp>
      <p:sp>
        <p:nvSpPr>
          <p:cNvPr id="76" name="CustomShape 7"/>
          <p:cNvSpPr/>
          <p:nvPr/>
        </p:nvSpPr>
        <p:spPr>
          <a:xfrm>
            <a:off x="892440" y="5486400"/>
            <a:ext cx="2547720" cy="333720"/>
          </a:xfrm>
          <a:prstGeom prst="rect">
            <a:avLst/>
          </a:prstGeom>
        </p:spPr>
        <p:txBody>
          <a:bodyPr bIns="45000" lIns="90000" rIns="90000" tIns="45000" wrap="none"/>
          <a:p>
            <a:pPr>
              <a:buSzPct val="45000"/>
              <a:buFont typeface="StarSymbol"/>
              <a:buChar char=""/>
            </a:pPr>
            <a:r>
              <a:rPr lang="en-IN" sz="1600">
                <a:solidFill>
                  <a:srgbClr val="000000"/>
                </a:solidFill>
                <a:latin typeface="Calibri"/>
              </a:rPr>
              <a:t>Use </a:t>
            </a:r>
            <a:r>
              <a:rPr lang="en-IN" sz="1600">
                <a:solidFill>
                  <a:srgbClr val="008000"/>
                </a:solidFill>
                <a:latin typeface="Calibri"/>
              </a:rPr>
              <a:t>remove</a:t>
            </a:r>
            <a:r>
              <a:rPr lang="en-IN" sz="1600">
                <a:solidFill>
                  <a:srgbClr val="000000"/>
                </a:solidFill>
                <a:latin typeface="Calibri"/>
              </a:rPr>
              <a:t> operation</a:t>
            </a:r>
            <a:endParaRPr/>
          </a:p>
        </p:txBody>
      </p:sp>
      <p:sp>
        <p:nvSpPr>
          <p:cNvPr id="77" name="CustomShape 8"/>
          <p:cNvSpPr/>
          <p:nvPr/>
        </p:nvSpPr>
        <p:spPr>
          <a:xfrm>
            <a:off x="5773680" y="5378400"/>
            <a:ext cx="2379240" cy="272880"/>
          </a:xfrm>
          <a:prstGeom prst="rect">
            <a:avLst/>
          </a:prstGeom>
        </p:spPr>
        <p:txBody>
          <a:bodyPr bIns="45000" lIns="90000" rIns="90000" tIns="45000"/>
          <a:p>
            <a:r>
              <a:rPr lang="en-IN" sz="1200">
                <a:solidFill>
                  <a:srgbClr val="008000"/>
                </a:solidFill>
                <a:latin typeface="Consolas"/>
              </a:rPr>
              <a:t>myList.remove(5)</a:t>
            </a:r>
            <a:endParaRPr/>
          </a:p>
        </p:txBody>
      </p:sp>
      <p:sp>
        <p:nvSpPr>
          <p:cNvPr id="78" name="CustomShape 9"/>
          <p:cNvSpPr/>
          <p:nvPr/>
        </p:nvSpPr>
        <p:spPr>
          <a:xfrm>
            <a:off x="4593240" y="2743200"/>
            <a:ext cx="4074480" cy="333720"/>
          </a:xfrm>
          <a:prstGeom prst="rect">
            <a:avLst/>
          </a:prstGeom>
        </p:spPr>
        <p:txBody>
          <a:bodyPr bIns="45000" lIns="90000" rIns="90000" tIns="45000" wrap="none"/>
          <a:p>
            <a:r>
              <a:rPr i="1" lang="en-IN" sz="1600">
                <a:solidFill>
                  <a:srgbClr val="000066"/>
                </a:solidFill>
                <a:latin typeface="Calibri"/>
              </a:rPr>
              <a:t>milk, sugar, butter, apples, bread, jam</a:t>
            </a:r>
            <a:endParaRPr/>
          </a:p>
        </p:txBody>
      </p:sp>
      <p:sp>
        <p:nvSpPr>
          <p:cNvPr id="79" name="CustomShape 10"/>
          <p:cNvSpPr/>
          <p:nvPr/>
        </p:nvSpPr>
        <p:spPr>
          <a:xfrm>
            <a:off x="4800600" y="3473280"/>
            <a:ext cx="3580920" cy="577080"/>
          </a:xfrm>
          <a:prstGeom prst="rect">
            <a:avLst/>
          </a:prstGeom>
        </p:spPr>
        <p:txBody>
          <a:bodyPr bIns="45000" lIns="90000" rIns="90000" tIns="45000"/>
          <a:p>
            <a:r>
              <a:rPr i="1" lang="en-IN" sz="1600">
                <a:solidFill>
                  <a:srgbClr val="000066"/>
                </a:solidFill>
                <a:latin typeface="Calibri"/>
              </a:rPr>
              <a:t>milk, sugar, butter, apples, bread, jam</a:t>
            </a:r>
            <a:endParaRPr/>
          </a:p>
        </p:txBody>
      </p:sp>
      <p:sp>
        <p:nvSpPr>
          <p:cNvPr id="80" name="CustomShape 11"/>
          <p:cNvSpPr/>
          <p:nvPr/>
        </p:nvSpPr>
        <p:spPr>
          <a:xfrm>
            <a:off x="4800600" y="3429000"/>
            <a:ext cx="3580920" cy="380520"/>
          </a:xfrm>
          <a:prstGeom prst="rect">
            <a:avLst/>
          </a:prstGeom>
          <a:ln w="9360">
            <a:solidFill>
              <a:srgbClr val="000000"/>
            </a:solidFill>
            <a:miter/>
          </a:ln>
        </p:spPr>
      </p:sp>
      <p:sp>
        <p:nvSpPr>
          <p:cNvPr id="81" name="CustomShape 12"/>
          <p:cNvSpPr/>
          <p:nvPr/>
        </p:nvSpPr>
        <p:spPr>
          <a:xfrm>
            <a:off x="4800600" y="4205160"/>
            <a:ext cx="4038120" cy="577080"/>
          </a:xfrm>
          <a:prstGeom prst="rect">
            <a:avLst/>
          </a:prstGeom>
        </p:spPr>
        <p:txBody>
          <a:bodyPr bIns="45000" lIns="90000" rIns="90000" tIns="45000"/>
          <a:p>
            <a:r>
              <a:rPr i="1" lang="en-IN" sz="1600">
                <a:solidFill>
                  <a:srgbClr val="000066"/>
                </a:solidFill>
                <a:latin typeface="Calibri"/>
              </a:rPr>
              <a:t>milk, sugar, butter, </a:t>
            </a:r>
            <a:r>
              <a:rPr i="1" lang="en-IN" sz="1600">
                <a:solidFill>
                  <a:srgbClr val="008000"/>
                </a:solidFill>
                <a:latin typeface="Calibri"/>
              </a:rPr>
              <a:t>nuts</a:t>
            </a:r>
            <a:r>
              <a:rPr i="1" lang="en-IN" sz="1600">
                <a:solidFill>
                  <a:srgbClr val="000066"/>
                </a:solidFill>
                <a:latin typeface="Calibri"/>
              </a:rPr>
              <a:t>, apples, bread, jam</a:t>
            </a:r>
            <a:endParaRPr/>
          </a:p>
        </p:txBody>
      </p:sp>
      <p:sp>
        <p:nvSpPr>
          <p:cNvPr id="82" name="CustomShape 13"/>
          <p:cNvSpPr/>
          <p:nvPr/>
        </p:nvSpPr>
        <p:spPr>
          <a:xfrm>
            <a:off x="4800600" y="4191120"/>
            <a:ext cx="3962160" cy="380520"/>
          </a:xfrm>
          <a:prstGeom prst="rect">
            <a:avLst/>
          </a:prstGeom>
          <a:ln w="9360">
            <a:solidFill>
              <a:srgbClr val="000000"/>
            </a:solidFill>
            <a:miter/>
          </a:ln>
        </p:spPr>
      </p:sp>
      <p:sp>
        <p:nvSpPr>
          <p:cNvPr id="83" name="CustomShape 14"/>
          <p:cNvSpPr/>
          <p:nvPr/>
        </p:nvSpPr>
        <p:spPr>
          <a:xfrm>
            <a:off x="4952880" y="5729400"/>
            <a:ext cx="3428640" cy="577080"/>
          </a:xfrm>
          <a:prstGeom prst="rect">
            <a:avLst/>
          </a:prstGeom>
        </p:spPr>
        <p:txBody>
          <a:bodyPr bIns="45000" lIns="90000" rIns="90000" tIns="45000"/>
          <a:p>
            <a:r>
              <a:rPr i="1" lang="en-IN" sz="1600">
                <a:solidFill>
                  <a:srgbClr val="000066"/>
                </a:solidFill>
                <a:latin typeface="Calibri"/>
              </a:rPr>
              <a:t>milk, sugar, butter, nuts, bread, jam</a:t>
            </a:r>
            <a:endParaRPr/>
          </a:p>
        </p:txBody>
      </p:sp>
      <p:sp>
        <p:nvSpPr>
          <p:cNvPr id="84" name="CustomShape 15"/>
          <p:cNvSpPr/>
          <p:nvPr/>
        </p:nvSpPr>
        <p:spPr>
          <a:xfrm>
            <a:off x="4800600" y="5715000"/>
            <a:ext cx="3580920" cy="380520"/>
          </a:xfrm>
          <a:prstGeom prst="rect">
            <a:avLst/>
          </a:prstGeom>
          <a:ln w="9360">
            <a:solidFill>
              <a:srgbClr val="000000"/>
            </a:solidFill>
            <a:miter/>
          </a:ln>
        </p:spPr>
      </p:sp>
      <p:sp>
        <p:nvSpPr>
          <p:cNvPr id="85" name="CustomShape 16"/>
          <p:cNvSpPr/>
          <p:nvPr/>
        </p:nvSpPr>
        <p:spPr>
          <a:xfrm>
            <a:off x="4572000" y="3429000"/>
            <a:ext cx="151920" cy="1218960"/>
          </a:xfrm>
          <a:prstGeom prst="leftBrace">
            <a:avLst>
              <a:gd fmla="val 13333" name="adj1"/>
              <a:gd fmla="val 10000" name="adj2"/>
            </a:avLst>
          </a:prstGeom>
          <a:ln w="9360">
            <a:solidFill>
              <a:srgbClr val="000000"/>
            </a:solidFill>
            <a:round/>
          </a:ln>
        </p:spPr>
      </p:sp>
      <p:sp>
        <p:nvSpPr>
          <p:cNvPr id="86" name="CustomShape 17"/>
          <p:cNvSpPr/>
          <p:nvPr/>
        </p:nvSpPr>
        <p:spPr>
          <a:xfrm>
            <a:off x="4572000" y="4876920"/>
            <a:ext cx="151920" cy="1294920"/>
          </a:xfrm>
          <a:prstGeom prst="leftBrace">
            <a:avLst>
              <a:gd fmla="val 14166" name="adj1"/>
              <a:gd fmla="val 10000" name="adj2"/>
            </a:avLst>
          </a:prstGeom>
          <a:ln w="9360">
            <a:solidFill>
              <a:srgbClr val="000000"/>
            </a:solidFill>
            <a:round/>
          </a:ln>
        </p:spPr>
      </p:sp>
      <p:sp>
        <p:nvSpPr>
          <p:cNvPr id="87" name="CustomShape 18"/>
          <p:cNvSpPr/>
          <p:nvPr/>
        </p:nvSpPr>
        <p:spPr>
          <a:xfrm>
            <a:off x="4961520" y="1523880"/>
            <a:ext cx="2057040" cy="956160"/>
          </a:xfrm>
          <a:prstGeom prst="rect">
            <a:avLst/>
          </a:prstGeom>
        </p:spPr>
        <p:txBody>
          <a:bodyPr bIns="45000" lIns="90000" rIns="90000" tIns="45000"/>
          <a:p>
            <a:pPr>
              <a:lnSpc>
                <a:spcPct val="95000"/>
              </a:lnSpc>
            </a:pPr>
            <a:r>
              <a:rPr lang="en-IN" sz="1200">
                <a:solidFill>
                  <a:srgbClr val="008000"/>
                </a:solidFill>
                <a:latin typeface="Consolas"/>
              </a:rPr>
              <a:t>myList.createList( )</a:t>
            </a:r>
            <a:r>
              <a:rPr lang="en-IN" sz="1200">
                <a:solidFill>
                  <a:srgbClr val="008000"/>
                </a:solidFill>
                <a:latin typeface="Consolas"/>
              </a:rPr>
              <a:t>
</a:t>
            </a:r>
            <a:r>
              <a:rPr lang="en-IN" sz="1200">
                <a:solidFill>
                  <a:srgbClr val="008000"/>
                </a:solidFill>
                <a:latin typeface="Consolas"/>
              </a:rPr>
              <a:t>myList.add(1, milk)</a:t>
            </a:r>
            <a:r>
              <a:rPr lang="en-IN" sz="1200">
                <a:solidFill>
                  <a:srgbClr val="008000"/>
                </a:solidFill>
                <a:latin typeface="Consolas"/>
              </a:rPr>
              <a:t>
</a:t>
            </a:r>
            <a:r>
              <a:rPr lang="en-IN" sz="1200">
                <a:solidFill>
                  <a:srgbClr val="008000"/>
                </a:solidFill>
                <a:latin typeface="Consolas"/>
              </a:rPr>
              <a:t>myList.add(2, sugar)</a:t>
            </a:r>
            <a:endParaRPr/>
          </a:p>
          <a:p>
            <a:pPr>
              <a:lnSpc>
                <a:spcPct val="95000"/>
              </a:lnSpc>
            </a:pPr>
            <a:r>
              <a:rPr lang="en-IN" sz="1200">
                <a:solidFill>
                  <a:srgbClr val="008000"/>
                </a:solidFill>
                <a:latin typeface="Consolas"/>
              </a:rPr>
              <a:t>myList.add(3, butter)</a:t>
            </a:r>
            <a:endParaRPr/>
          </a:p>
          <a:p>
            <a:pPr>
              <a:lnSpc>
                <a:spcPct val="95000"/>
              </a:lnSpc>
            </a:pPr>
            <a:r>
              <a:rPr lang="en-IN" sz="1200">
                <a:solidFill>
                  <a:srgbClr val="008000"/>
                </a:solidFill>
                <a:latin typeface="Consolas"/>
              </a:rPr>
              <a:t>…</a:t>
            </a:r>
            <a:endParaRPr/>
          </a:p>
        </p:txBody>
      </p:sp>
      <p:sp>
        <p:nvSpPr>
          <p:cNvPr id="88" name="CustomShape 19"/>
          <p:cNvSpPr/>
          <p:nvPr/>
        </p:nvSpPr>
        <p:spPr>
          <a:xfrm>
            <a:off x="4428000" y="1600200"/>
            <a:ext cx="228240" cy="1599840"/>
          </a:xfrm>
          <a:prstGeom prst="leftBrace">
            <a:avLst>
              <a:gd fmla="val 11666" name="adj1"/>
              <a:gd fmla="val 10000" name="adj2"/>
            </a:avLst>
          </a:prstGeom>
          <a:ln w="9360">
            <a:solidFill>
              <a:srgbClr val="000000"/>
            </a:solidFill>
            <a:round/>
          </a:ln>
        </p:spPr>
      </p:sp>
      <p:sp>
        <p:nvSpPr>
          <p:cNvPr id="89" name="CustomShape 20"/>
          <p:cNvSpPr/>
          <p:nvPr/>
        </p:nvSpPr>
        <p:spPr>
          <a:xfrm>
            <a:off x="45360" y="1845000"/>
            <a:ext cx="4528800" cy="395280"/>
          </a:xfrm>
          <a:prstGeom prst="rect">
            <a:avLst/>
          </a:prstGeom>
        </p:spPr>
        <p:txBody>
          <a:bodyPr bIns="45000" lIns="90000" rIns="90000" tIns="45000" wrap="none"/>
          <a:p>
            <a:pPr>
              <a:buSzPct val="45000"/>
              <a:buFont typeface="StarSymbol"/>
              <a:buAutoNum type="arabicPeriod"/>
            </a:pPr>
            <a:r>
              <a:rPr lang="en-IN" sz="2000">
                <a:latin typeface="Calibri"/>
              </a:rPr>
              <a:t>How can we </a:t>
            </a:r>
            <a:r>
              <a:rPr b="1" lang="en-IN" sz="2000">
                <a:solidFill>
                  <a:srgbClr val="c0504d"/>
                </a:solidFill>
                <a:latin typeface="Calibri"/>
              </a:rPr>
              <a:t>construct</a:t>
            </a:r>
            <a:r>
              <a:rPr lang="en-IN" sz="2000">
                <a:solidFill>
                  <a:srgbClr val="c0504d"/>
                </a:solidFill>
                <a:latin typeface="Calibri"/>
              </a:rPr>
              <a:t> this list?</a:t>
            </a:r>
            <a:endParaRPr/>
          </a:p>
        </p:txBody>
      </p:sp>
      <p:sp>
        <p:nvSpPr>
          <p:cNvPr id="90" name="CustomShape 21"/>
          <p:cNvSpPr/>
          <p:nvPr/>
        </p:nvSpPr>
        <p:spPr>
          <a:xfrm>
            <a:off x="820440" y="2208240"/>
            <a:ext cx="3848760" cy="639000"/>
          </a:xfrm>
          <a:prstGeom prst="rect">
            <a:avLst/>
          </a:prstGeom>
        </p:spPr>
        <p:txBody>
          <a:bodyPr bIns="45000" lIns="90000" rIns="90000" tIns="45000" wrap="none"/>
          <a:p>
            <a:pPr>
              <a:buSzPct val="45000"/>
              <a:buFont typeface="StarSymbol"/>
              <a:buChar char=""/>
            </a:pPr>
            <a:r>
              <a:rPr lang="en-IN">
                <a:latin typeface="Calibri"/>
              </a:rPr>
              <a:t> </a:t>
            </a:r>
            <a:r>
              <a:rPr lang="en-IN">
                <a:solidFill>
                  <a:srgbClr val="008000"/>
                </a:solidFill>
                <a:latin typeface="Calibri"/>
              </a:rPr>
              <a:t>Create an empty list</a:t>
            </a:r>
            <a:endParaRPr/>
          </a:p>
          <a:p>
            <a:pPr>
              <a:buSzPct val="45000"/>
              <a:buFont typeface="StarSymbol"/>
              <a:buChar char=""/>
            </a:pPr>
            <a:r>
              <a:rPr lang="en-IN">
                <a:solidFill>
                  <a:srgbClr val="008000"/>
                </a:solidFill>
                <a:latin typeface="Calibri"/>
              </a:rPr>
              <a:t> </a:t>
            </a:r>
            <a:r>
              <a:rPr lang="en-IN">
                <a:solidFill>
                  <a:srgbClr val="008000"/>
                </a:solidFill>
                <a:latin typeface="Calibri"/>
              </a:rPr>
              <a:t>Use a series of add operations</a:t>
            </a:r>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0" name="TextShape 1"/>
          <p:cNvSpPr txBox="1"/>
          <p:nvPr/>
        </p:nvSpPr>
        <p:spPr>
          <a:xfrm>
            <a:off x="722160" y="4406760"/>
            <a:ext cx="7772040" cy="1361880"/>
          </a:xfrm>
          <a:prstGeom prst="rect">
            <a:avLst/>
          </a:prstGeom>
        </p:spPr>
      </p:sp>
      <p:sp>
        <p:nvSpPr>
          <p:cNvPr id="411" name="TextShape 2"/>
          <p:cNvSpPr txBox="1"/>
          <p:nvPr/>
        </p:nvSpPr>
        <p:spPr>
          <a:xfrm>
            <a:off x="722160" y="2906640"/>
            <a:ext cx="7772040" cy="1499760"/>
          </a:xfrm>
          <a:prstGeom prst="rect">
            <a:avLst/>
          </a:prstGeom>
        </p:spPr>
        <p:txBody>
          <a:bodyPr anchor="b"/>
          <a:p>
            <a:r>
              <a:rPr lang="en-US" sz="2000">
                <a:solidFill>
                  <a:srgbClr val="8b8b8b"/>
                </a:solidFill>
                <a:latin typeface="Calibri"/>
              </a:rPr>
              <a:t>Extras</a:t>
            </a:r>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2"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DS</a:t>
            </a:r>
            <a:endParaRPr/>
          </a:p>
        </p:txBody>
      </p:sp>
      <p:sp>
        <p:nvSpPr>
          <p:cNvPr id="413"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a data structure is a specific way of storing and organizing data for efficiently use</a:t>
            </a:r>
            <a:endParaRPr/>
          </a:p>
          <a:p>
            <a:pPr>
              <a:buSzPct val="45000"/>
              <a:buFont typeface="Wingdings"/>
              <a:buChar char="Ø"/>
            </a:pPr>
            <a:r>
              <a:rPr lang="en-US" sz="2800">
                <a:solidFill>
                  <a:srgbClr val="c00000"/>
                </a:solidFill>
                <a:latin typeface="Calibri"/>
              </a:rPr>
              <a:t>used in almost every program or software system</a:t>
            </a:r>
            <a:endParaRPr/>
          </a:p>
          <a:p>
            <a:pPr>
              <a:buSzPct val="45000"/>
              <a:buFont typeface="Wingdings"/>
              <a:buChar char="Ø"/>
            </a:pPr>
            <a:r>
              <a:rPr lang="en-US" sz="2800">
                <a:solidFill>
                  <a:srgbClr val="c00000"/>
                </a:solidFill>
                <a:latin typeface="Calibri"/>
              </a:rPr>
              <a:t>provide a means to manage huge amounts of data efficiently, </a:t>
            </a:r>
            <a:endParaRPr/>
          </a:p>
          <a:p>
            <a:pPr lvl="1">
              <a:buSzPct val="45000"/>
              <a:buFont typeface="Wingdings"/>
              <a:buChar char="v"/>
            </a:pPr>
            <a:r>
              <a:rPr lang="en-US" sz="2400">
                <a:solidFill>
                  <a:srgbClr val="000000"/>
                </a:solidFill>
                <a:latin typeface="Calibri"/>
              </a:rPr>
              <a:t>Databases </a:t>
            </a:r>
            <a:endParaRPr/>
          </a:p>
          <a:p>
            <a:pPr lvl="1">
              <a:buSzPct val="45000"/>
              <a:buFont typeface="Wingdings"/>
              <a:buChar char="v"/>
            </a:pPr>
            <a:r>
              <a:rPr lang="en-US" sz="2400">
                <a:solidFill>
                  <a:srgbClr val="000000"/>
                </a:solidFill>
                <a:latin typeface="Calibri"/>
              </a:rPr>
              <a:t>indexing services. </a:t>
            </a:r>
            <a:endParaRPr/>
          </a:p>
          <a:p>
            <a:pPr>
              <a:buSzPct val="45000"/>
              <a:buFont typeface="Wingdings"/>
              <a:buChar char="Ø"/>
            </a:pPr>
            <a:r>
              <a:rPr lang="en-US" sz="2800">
                <a:solidFill>
                  <a:srgbClr val="c00000"/>
                </a:solidFill>
                <a:latin typeface="Calibri"/>
              </a:rPr>
              <a:t>efficient data structures are a key to designing efficient algorithms</a:t>
            </a:r>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4"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Examples of DS</a:t>
            </a:r>
            <a:endParaRPr/>
          </a:p>
        </p:txBody>
      </p:sp>
      <p:sp>
        <p:nvSpPr>
          <p:cNvPr id="415"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Array </a:t>
            </a:r>
            <a:endParaRPr/>
          </a:p>
          <a:p>
            <a:pPr lvl="1">
              <a:buSzPct val="45000"/>
              <a:buFont typeface="Wingdings"/>
              <a:buChar char="v"/>
            </a:pPr>
            <a:r>
              <a:rPr lang="en-US" sz="2400">
                <a:solidFill>
                  <a:srgbClr val="000000"/>
                </a:solidFill>
                <a:latin typeface="Calibri"/>
              </a:rPr>
              <a:t>stores a number of elements of the same type in a specific order. </a:t>
            </a:r>
            <a:endParaRPr/>
          </a:p>
          <a:p>
            <a:pPr lvl="1">
              <a:buSzPct val="45000"/>
              <a:buFont typeface="Wingdings"/>
              <a:buChar char="v"/>
            </a:pPr>
            <a:r>
              <a:rPr lang="en-US" sz="2400">
                <a:solidFill>
                  <a:srgbClr val="000000"/>
                </a:solidFill>
                <a:latin typeface="Calibri"/>
              </a:rPr>
              <a:t>accessed using an integer to specify which element is required</a:t>
            </a:r>
            <a:endParaRPr/>
          </a:p>
          <a:p>
            <a:pPr>
              <a:buSzPct val="45000"/>
              <a:buFont typeface="Wingdings"/>
              <a:buChar char="Ø"/>
            </a:pPr>
            <a:r>
              <a:rPr lang="en-US" sz="2800">
                <a:solidFill>
                  <a:srgbClr val="c00000"/>
                </a:solidFill>
                <a:latin typeface="Calibri"/>
              </a:rPr>
              <a:t>Record (also called tuple or struct) </a:t>
            </a:r>
            <a:endParaRPr/>
          </a:p>
          <a:p>
            <a:pPr lvl="1">
              <a:buSzPct val="45000"/>
              <a:buFont typeface="Wingdings"/>
              <a:buChar char="v"/>
            </a:pPr>
            <a:r>
              <a:rPr lang="en-US" sz="2400">
                <a:solidFill>
                  <a:srgbClr val="000000"/>
                </a:solidFill>
                <a:latin typeface="Calibri"/>
              </a:rPr>
              <a:t>are among the simplest data structures. A record is a value that contains other values, typically in fixed number and sequence and typically indexed by names. The elements of records are usually called fields or members.</a:t>
            </a:r>
            <a:endParaRPr/>
          </a:p>
          <a:p>
            <a:pPr>
              <a:buSzPct val="45000"/>
              <a:buFont typeface="Wingdings"/>
              <a:buChar char="Ø"/>
            </a:pPr>
            <a:r>
              <a:rPr lang="en-US" sz="2800">
                <a:solidFill>
                  <a:srgbClr val="c00000"/>
                </a:solidFill>
                <a:latin typeface="Calibri"/>
              </a:rPr>
              <a:t>hash or dictionary or map</a:t>
            </a:r>
            <a:endParaRPr/>
          </a:p>
          <a:p>
            <a:pPr lvl="1">
              <a:buSzPct val="45000"/>
              <a:buFont typeface="Wingdings"/>
              <a:buChar char="v"/>
            </a:pPr>
            <a:r>
              <a:rPr lang="en-US" sz="2400">
                <a:solidFill>
                  <a:srgbClr val="000000"/>
                </a:solidFill>
                <a:latin typeface="Calibri"/>
              </a:rPr>
              <a:t>more flexible variation on a record, in which name-value pairs can be added and deleted freely.</a:t>
            </a:r>
            <a:endParaRPr/>
          </a:p>
          <a:p>
            <a:pPr>
              <a:buSzPct val="45000"/>
              <a:buFont typeface="Wingdings"/>
              <a:buChar char="Ø"/>
            </a:pPr>
            <a:r>
              <a:rPr lang="en-US" sz="2800">
                <a:solidFill>
                  <a:srgbClr val="c00000"/>
                </a:solidFill>
                <a:latin typeface="Calibri"/>
              </a:rPr>
              <a:t>Set </a:t>
            </a:r>
            <a:endParaRPr/>
          </a:p>
          <a:p>
            <a:pPr lvl="1">
              <a:buSzPct val="45000"/>
              <a:buFont typeface="Wingdings"/>
              <a:buChar char="v"/>
            </a:pPr>
            <a:r>
              <a:rPr lang="en-US" sz="2400">
                <a:solidFill>
                  <a:srgbClr val="000000"/>
                </a:solidFill>
                <a:latin typeface="Calibri"/>
              </a:rPr>
              <a:t>An abstract data structure that can store specific values, without any particular order, and no repeated values. </a:t>
            </a:r>
            <a:endParaRPr/>
          </a:p>
          <a:p>
            <a:pPr>
              <a:buSzPct val="45000"/>
              <a:buFont typeface="Wingdings"/>
              <a:buChar char="Ø"/>
            </a:pPr>
            <a:r>
              <a:rPr lang="en-US" sz="2800">
                <a:solidFill>
                  <a:srgbClr val="c00000"/>
                </a:solidFill>
                <a:latin typeface="Calibri"/>
              </a:rPr>
              <a:t>object </a:t>
            </a:r>
            <a:endParaRPr/>
          </a:p>
          <a:p>
            <a:pPr lvl="1">
              <a:buSzPct val="45000"/>
              <a:buFont typeface="Wingdings"/>
              <a:buChar char="v"/>
            </a:pPr>
            <a:r>
              <a:rPr lang="en-US" sz="2400">
                <a:solidFill>
                  <a:srgbClr val="000000"/>
                </a:solidFill>
                <a:latin typeface="Calibri"/>
              </a:rPr>
              <a:t>contains a number of data fields, like a record, and also a number of program code fragments for accessing or modifying them. </a:t>
            </a:r>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Data Types</a:t>
            </a:r>
            <a:endParaRPr/>
          </a:p>
        </p:txBody>
      </p:sp>
      <p:sp>
        <p:nvSpPr>
          <p:cNvPr id="417" name="TextShape 2"/>
          <p:cNvSpPr txBox="1"/>
          <p:nvPr/>
        </p:nvSpPr>
        <p:spPr>
          <a:xfrm>
            <a:off x="457200" y="1340640"/>
            <a:ext cx="8229240" cy="5112360"/>
          </a:xfrm>
          <a:prstGeom prst="rect">
            <a:avLst/>
          </a:prstGeom>
        </p:spPr>
        <p:txBody>
          <a:bodyPr/>
          <a:p>
            <a:pPr>
              <a:buSzPct val="45000"/>
              <a:buFont typeface="Wingdings"/>
              <a:buChar char="Ø"/>
            </a:pPr>
            <a:r>
              <a:rPr lang="en-US" sz="2800">
                <a:solidFill>
                  <a:srgbClr val="c00000"/>
                </a:solidFill>
                <a:latin typeface="Calibri"/>
              </a:rPr>
              <a:t>Primitive types</a:t>
            </a:r>
            <a:endParaRPr/>
          </a:p>
          <a:p>
            <a:pPr lvl="1">
              <a:buSzPct val="45000"/>
              <a:buFont typeface="Wingdings"/>
              <a:buChar char="v"/>
            </a:pPr>
            <a:r>
              <a:rPr lang="en-US" sz="2400">
                <a:solidFill>
                  <a:srgbClr val="000000"/>
                </a:solidFill>
                <a:latin typeface="Calibri"/>
              </a:rPr>
              <a:t>Boolean (for boolean values True/False)</a:t>
            </a:r>
            <a:endParaRPr/>
          </a:p>
          <a:p>
            <a:pPr lvl="1">
              <a:buSzPct val="45000"/>
              <a:buFont typeface="Wingdings"/>
              <a:buChar char="v"/>
            </a:pPr>
            <a:r>
              <a:rPr lang="en-US" sz="2400">
                <a:solidFill>
                  <a:srgbClr val="000000"/>
                </a:solidFill>
                <a:latin typeface="Calibri"/>
              </a:rPr>
              <a:t>Char (for character values)</a:t>
            </a:r>
            <a:endParaRPr/>
          </a:p>
          <a:p>
            <a:pPr lvl="1">
              <a:buSzPct val="45000"/>
              <a:buFont typeface="Wingdings"/>
              <a:buChar char="v"/>
            </a:pPr>
            <a:r>
              <a:rPr lang="en-US" sz="2400">
                <a:solidFill>
                  <a:srgbClr val="000000"/>
                </a:solidFill>
                <a:latin typeface="Calibri"/>
              </a:rPr>
              <a:t>Float (for storing real number values)</a:t>
            </a:r>
            <a:endParaRPr/>
          </a:p>
          <a:p>
            <a:pPr lvl="1">
              <a:buSzPct val="45000"/>
              <a:buFont typeface="Wingdings"/>
              <a:buChar char="v"/>
            </a:pPr>
            <a:r>
              <a:rPr lang="en-US" sz="2400">
                <a:solidFill>
                  <a:srgbClr val="000000"/>
                </a:solidFill>
                <a:latin typeface="Calibri"/>
              </a:rPr>
              <a:t>Double (a larger size of type float)</a:t>
            </a:r>
            <a:endParaRPr/>
          </a:p>
          <a:p>
            <a:pPr lvl="1">
              <a:buSzPct val="45000"/>
              <a:buFont typeface="Wingdings"/>
              <a:buChar char="v"/>
            </a:pPr>
            <a:r>
              <a:rPr lang="en-US" sz="2400">
                <a:solidFill>
                  <a:srgbClr val="000000"/>
                </a:solidFill>
                <a:latin typeface="Calibri"/>
              </a:rPr>
              <a:t>int (for integral or fixed-precision values)</a:t>
            </a:r>
            <a:endParaRPr/>
          </a:p>
          <a:p>
            <a:pPr lvl="1">
              <a:buSzPct val="45000"/>
              <a:buFont typeface="Wingdings"/>
              <a:buChar char="v"/>
            </a:pPr>
            <a:r>
              <a:rPr lang="en-US" sz="2400">
                <a:solidFill>
                  <a:srgbClr val="000000"/>
                </a:solidFill>
                <a:latin typeface="Calibri"/>
              </a:rPr>
              <a:t>String (for string of chars)</a:t>
            </a:r>
            <a:endParaRPr/>
          </a:p>
          <a:p>
            <a:pPr lvl="1">
              <a:buSzPct val="45000"/>
              <a:buFont typeface="Wingdings"/>
              <a:buChar char="v"/>
            </a:pPr>
            <a:r>
              <a:rPr lang="en-US" sz="2400">
                <a:solidFill>
                  <a:srgbClr val="000000"/>
                </a:solidFill>
                <a:latin typeface="Calibri"/>
              </a:rPr>
              <a:t>Enumerated type</a:t>
            </a:r>
            <a:endParaRPr/>
          </a:p>
          <a:p>
            <a:pPr>
              <a:buSzPct val="45000"/>
              <a:buFont typeface="Wingdings"/>
              <a:buChar char="Ø"/>
            </a:pPr>
            <a:r>
              <a:rPr lang="en-US" sz="2800">
                <a:solidFill>
                  <a:srgbClr val="c00000"/>
                </a:solidFill>
                <a:latin typeface="Calibri"/>
              </a:rPr>
              <a:t>Composite types</a:t>
            </a:r>
            <a:endParaRPr/>
          </a:p>
          <a:p>
            <a:pPr lvl="1">
              <a:buSzPct val="45000"/>
              <a:buFont typeface="Wingdings"/>
              <a:buChar char="v"/>
            </a:pPr>
            <a:r>
              <a:rPr lang="en-US" sz="2400">
                <a:solidFill>
                  <a:srgbClr val="000000"/>
                </a:solidFill>
                <a:latin typeface="Calibri"/>
              </a:rPr>
              <a:t>Array</a:t>
            </a:r>
            <a:endParaRPr/>
          </a:p>
          <a:p>
            <a:pPr lvl="1">
              <a:buSzPct val="45000"/>
              <a:buFont typeface="Wingdings"/>
              <a:buChar char="v"/>
            </a:pPr>
            <a:r>
              <a:rPr lang="en-US" sz="2400">
                <a:solidFill>
                  <a:srgbClr val="000000"/>
                </a:solidFill>
                <a:latin typeface="Calibri"/>
              </a:rPr>
              <a:t>Record (also called tuple or struct)</a:t>
            </a:r>
            <a:endParaRPr/>
          </a:p>
          <a:p>
            <a:pPr lvl="1">
              <a:buSzPct val="45000"/>
              <a:buFont typeface="Wingdings"/>
              <a:buChar char="v"/>
            </a:pPr>
            <a:r>
              <a:rPr lang="en-US" sz="2400">
                <a:solidFill>
                  <a:srgbClr val="000000"/>
                </a:solidFill>
                <a:latin typeface="Calibri"/>
              </a:rPr>
              <a:t>Union</a:t>
            </a:r>
            <a:endParaRPr/>
          </a:p>
          <a:p>
            <a:pPr lvl="1">
              <a:buSzPct val="45000"/>
              <a:buFont typeface="Wingdings"/>
              <a:buChar char="v"/>
            </a:pPr>
            <a:r>
              <a:rPr lang="en-US" sz="2400">
                <a:solidFill>
                  <a:srgbClr val="000000"/>
                </a:solidFill>
                <a:latin typeface="Calibri"/>
              </a:rPr>
              <a:t>Tagged union (also called a variant, variant record, discriminated union, or disjoint union)</a:t>
            </a:r>
            <a:endParaRPr/>
          </a:p>
          <a:p>
            <a:pPr lvl="1">
              <a:buSzPct val="45000"/>
              <a:buFont typeface="Wingdings"/>
              <a:buChar char="v"/>
            </a:pPr>
            <a:r>
              <a:rPr lang="en-US" sz="2400">
                <a:solidFill>
                  <a:srgbClr val="000000"/>
                </a:solidFill>
                <a:latin typeface="Calibri"/>
              </a:rPr>
              <a:t>Plain old data structure</a:t>
            </a:r>
            <a:endParaRPr/>
          </a:p>
          <a:p>
            <a:pPr>
              <a:buSzPct val="45000"/>
              <a:buFont typeface="Wingdings"/>
              <a:buChar char="Ø"/>
            </a:pPr>
            <a:r>
              <a:rPr lang="en-US" sz="2800">
                <a:solidFill>
                  <a:srgbClr val="c00000"/>
                </a:solidFill>
                <a:latin typeface="Calibri"/>
              </a:rPr>
              <a:t>Abstract data types</a:t>
            </a:r>
            <a:endParaRPr/>
          </a:p>
          <a:p>
            <a:pPr lvl="1">
              <a:buSzPct val="45000"/>
              <a:buFont typeface="Wingdings"/>
              <a:buChar char="v"/>
            </a:pPr>
            <a:r>
              <a:rPr lang="en-US" sz="2400">
                <a:solidFill>
                  <a:srgbClr val="000000"/>
                </a:solidFill>
                <a:latin typeface="Calibri"/>
              </a:rPr>
              <a:t>Map/Associative array/Dictionary</a:t>
            </a:r>
            <a:endParaRPr/>
          </a:p>
          <a:p>
            <a:pPr lvl="1">
              <a:buSzPct val="45000"/>
              <a:buFont typeface="Wingdings"/>
              <a:buChar char="v"/>
            </a:pPr>
            <a:r>
              <a:rPr lang="en-US" sz="2400">
                <a:solidFill>
                  <a:srgbClr val="000000"/>
                </a:solidFill>
                <a:latin typeface="Calibri"/>
              </a:rPr>
              <a:t>Queue</a:t>
            </a:r>
            <a:endParaRPr/>
          </a:p>
          <a:p>
            <a:pPr lvl="1">
              <a:buSzPct val="45000"/>
              <a:buFont typeface="Wingdings"/>
              <a:buChar char="v"/>
            </a:pPr>
            <a:r>
              <a:rPr lang="en-US" sz="2400">
                <a:solidFill>
                  <a:srgbClr val="000000"/>
                </a:solidFill>
                <a:latin typeface="Calibri"/>
              </a:rPr>
              <a:t>Set</a:t>
            </a:r>
            <a:endParaRPr/>
          </a:p>
          <a:p>
            <a:pPr lvl="1">
              <a:buSzPct val="45000"/>
              <a:buFont typeface="Wingdings"/>
              <a:buChar char="v"/>
            </a:pPr>
            <a:r>
              <a:rPr lang="en-US" sz="2400">
                <a:solidFill>
                  <a:srgbClr val="000000"/>
                </a:solidFill>
                <a:latin typeface="Calibri"/>
              </a:rPr>
              <a:t>Stack</a:t>
            </a:r>
            <a:endParaRPr/>
          </a:p>
          <a:p>
            <a:pPr lvl="1">
              <a:buSzPct val="45000"/>
              <a:buFont typeface="Wingdings"/>
              <a:buChar char="v"/>
            </a:pPr>
            <a:r>
              <a:rPr lang="en-US" sz="2400">
                <a:solidFill>
                  <a:srgbClr val="000000"/>
                </a:solidFill>
                <a:latin typeface="Calibri"/>
              </a:rPr>
              <a:t>String</a:t>
            </a:r>
            <a:endParaRPr/>
          </a:p>
          <a:p>
            <a:pPr lvl="1">
              <a:buSzPct val="45000"/>
              <a:buFont typeface="Wingdings"/>
              <a:buChar char="v"/>
            </a:pPr>
            <a:r>
              <a:rPr lang="en-US" sz="2400">
                <a:solidFill>
                  <a:srgbClr val="000000"/>
                </a:solidFill>
                <a:latin typeface="Calibri"/>
              </a:rPr>
              <a:t>Tree</a:t>
            </a:r>
            <a:endParaRPr/>
          </a:p>
          <a:p>
            <a:pPr lvl="1">
              <a:buSzPct val="45000"/>
              <a:buFont typeface="Wingdings"/>
              <a:buChar char="v"/>
            </a:pPr>
            <a:r>
              <a:rPr lang="en-US" sz="2400">
                <a:solidFill>
                  <a:srgbClr val="000000"/>
                </a:solidFill>
                <a:latin typeface="Calibri"/>
              </a:rPr>
              <a:t>Graph</a:t>
            </a:r>
            <a:endParaRPr/>
          </a:p>
          <a:p>
            <a:pPr lvl="1">
              <a:buSzPct val="45000"/>
              <a:buFont typeface="Wingdings"/>
              <a:buChar char="v"/>
            </a:pPr>
            <a:r>
              <a:rPr lang="en-US" sz="2400">
                <a:solidFill>
                  <a:srgbClr val="000000"/>
                </a:solidFill>
                <a:latin typeface="Calibri"/>
              </a:rPr>
              <a:t>Hash</a:t>
            </a:r>
            <a:endParaRPr/>
          </a:p>
          <a:p>
            <a:pPr lvl="1">
              <a:buSzPct val="45000"/>
              <a:buFont typeface="Wingdings"/>
              <a:buChar char="v"/>
            </a:pPr>
            <a:r>
              <a:rPr lang="en-US" sz="2400">
                <a:solidFill>
                  <a:srgbClr val="000000"/>
                </a:solidFill>
                <a:latin typeface="Calibri"/>
              </a:rPr>
              <a:t>…</a:t>
            </a:r>
            <a:endParaRPr/>
          </a:p>
          <a:p>
            <a:endParaRPr/>
          </a:p>
        </p:txBody>
      </p:sp>
      <p:sp>
        <p:nvSpPr>
          <p:cNvPr id="418" name="CustomShape 3"/>
          <p:cNvSpPr/>
          <p:nvPr/>
        </p:nvSpPr>
        <p:spPr>
          <a:xfrm>
            <a:off x="7627680" y="5877360"/>
            <a:ext cx="604440" cy="303480"/>
          </a:xfrm>
          <a:prstGeom prst="rect">
            <a:avLst/>
          </a:prstGeom>
        </p:spPr>
        <p:txBody>
          <a:bodyPr bIns="45000" lIns="90000" rIns="90000" tIns="45000" wrap="none"/>
          <a:p>
            <a:r>
              <a:rPr lang="en-IN" sz="1400">
                <a:solidFill>
                  <a:srgbClr val="948a54"/>
                </a:solidFill>
                <a:latin typeface="Calibri"/>
              </a:rPr>
              <a:t>back</a:t>
            </a:r>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Address</a:t>
            </a:r>
            <a:endParaRPr/>
          </a:p>
        </p:txBody>
      </p:sp>
      <p:sp>
        <p:nvSpPr>
          <p:cNvPr id="420"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Address is a pointer to some data structure</a:t>
            </a:r>
            <a:endParaRPr/>
          </a:p>
          <a:p>
            <a:pPr lvl="1">
              <a:buSzPct val="45000"/>
              <a:buFont typeface="Wingdings"/>
              <a:buChar char="v"/>
            </a:pPr>
            <a:r>
              <a:rPr lang="en-US" sz="2400">
                <a:solidFill>
                  <a:srgbClr val="000000"/>
                </a:solidFill>
                <a:latin typeface="Calibri"/>
              </a:rPr>
              <a:t>The DS could be a complex structure, or one of the primitives</a:t>
            </a:r>
            <a:endParaRPr/>
          </a:p>
          <a:p>
            <a:pPr>
              <a:buSzPct val="45000"/>
              <a:buFont typeface="Wingdings"/>
              <a:buChar char="Ø"/>
            </a:pPr>
            <a:r>
              <a:rPr lang="en-US" sz="2800">
                <a:solidFill>
                  <a:srgbClr val="c00000"/>
                </a:solidFill>
                <a:latin typeface="Calibri"/>
              </a:rPr>
              <a:t>A pointer is just a variable </a:t>
            </a:r>
            <a:endParaRPr/>
          </a:p>
        </p:txBody>
      </p:sp>
      <p:sp>
        <p:nvSpPr>
          <p:cNvPr id="421" name="CustomShape 3"/>
          <p:cNvSpPr/>
          <p:nvPr/>
        </p:nvSpPr>
        <p:spPr>
          <a:xfrm>
            <a:off x="7627680" y="5877360"/>
            <a:ext cx="604440" cy="303480"/>
          </a:xfrm>
          <a:prstGeom prst="rect">
            <a:avLst/>
          </a:prstGeom>
        </p:spPr>
        <p:txBody>
          <a:bodyPr bIns="45000" lIns="90000" rIns="90000" tIns="45000" wrap="none"/>
          <a:p>
            <a:r>
              <a:rPr lang="en-IN" sz="1400">
                <a:solidFill>
                  <a:srgbClr val="948a54"/>
                </a:solidFill>
                <a:latin typeface="Calibri"/>
              </a:rPr>
              <a:t>back</a:t>
            </a:r>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2"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ea typeface="宋体"/>
              </a:rPr>
              <a:t>Variations of Linked Lists</a:t>
            </a:r>
            <a:endParaRPr/>
          </a:p>
        </p:txBody>
      </p:sp>
      <p:sp>
        <p:nvSpPr>
          <p:cNvPr id="423" name="TextShape 2"/>
          <p:cNvSpPr txBox="1"/>
          <p:nvPr/>
        </p:nvSpPr>
        <p:spPr>
          <a:xfrm>
            <a:off x="609480" y="1600200"/>
            <a:ext cx="7848360" cy="4495320"/>
          </a:xfrm>
          <a:prstGeom prst="rect">
            <a:avLst/>
          </a:prstGeom>
        </p:spPr>
        <p:txBody>
          <a:bodyPr/>
          <a:p>
            <a:pPr>
              <a:buSzPct val="45000"/>
              <a:buFont typeface="Wingdings"/>
              <a:buChar char="Ø"/>
            </a:pPr>
            <a:r>
              <a:rPr i="1" lang="en-US" sz="2800">
                <a:solidFill>
                  <a:srgbClr val="0000ff"/>
                </a:solidFill>
                <a:latin typeface="Calibri"/>
              </a:rPr>
              <a:t>Circular linked lists</a:t>
            </a:r>
            <a:endParaRPr/>
          </a:p>
          <a:p>
            <a:pPr lvl="1">
              <a:buSzPct val="45000"/>
              <a:buFont typeface="Wingdings"/>
              <a:buChar char="v"/>
            </a:pPr>
            <a:r>
              <a:rPr lang="en-US" sz="2400">
                <a:solidFill>
                  <a:srgbClr val="000000"/>
                </a:solidFill>
                <a:latin typeface="Calibri"/>
              </a:rPr>
              <a:t>The last node points to the first node of the list</a:t>
            </a:r>
            <a:endParaRPr/>
          </a:p>
          <a:p>
            <a:endParaRPr/>
          </a:p>
          <a:p>
            <a:endParaRPr/>
          </a:p>
          <a:p>
            <a:endParaRPr/>
          </a:p>
          <a:p>
            <a:endParaRPr/>
          </a:p>
          <a:p>
            <a:endParaRPr/>
          </a:p>
          <a:p>
            <a:pPr lvl="1">
              <a:buSzPct val="45000"/>
              <a:buFont typeface="Wingdings"/>
              <a:buChar char="v"/>
            </a:pPr>
            <a:r>
              <a:rPr lang="en-US" sz="2400">
                <a:solidFill>
                  <a:srgbClr val="000000"/>
                </a:solidFill>
                <a:latin typeface="Calibri"/>
              </a:rPr>
              <a:t>How do we know when we have finished traversing the list? (Tip: check if the pointer of the current node is equal to the head.)</a:t>
            </a:r>
            <a:endParaRPr/>
          </a:p>
        </p:txBody>
      </p:sp>
      <p:sp>
        <p:nvSpPr>
          <p:cNvPr id="424" name="CustomShape 3"/>
          <p:cNvSpPr/>
          <p:nvPr/>
        </p:nvSpPr>
        <p:spPr>
          <a:xfrm>
            <a:off x="3352680" y="3336840"/>
            <a:ext cx="609120" cy="609120"/>
          </a:xfrm>
          <a:prstGeom prst="rect">
            <a:avLst/>
          </a:prstGeom>
          <a:solidFill>
            <a:srgbClr val="4f81bd"/>
          </a:solidFill>
          <a:ln w="28440">
            <a:solidFill>
              <a:srgbClr val="000000"/>
            </a:solidFill>
            <a:miter/>
          </a:ln>
        </p:spPr>
      </p:sp>
      <p:sp>
        <p:nvSpPr>
          <p:cNvPr id="425" name="Line 4"/>
          <p:cNvSpPr/>
          <p:nvPr/>
        </p:nvSpPr>
        <p:spPr>
          <a:xfrm>
            <a:off x="3657600" y="3641760"/>
            <a:ext cx="914400" cy="0"/>
          </a:xfrm>
          <a:prstGeom prst="line">
            <a:avLst/>
          </a:prstGeom>
          <a:ln w="28440">
            <a:solidFill>
              <a:srgbClr val="000000"/>
            </a:solidFill>
            <a:round/>
            <a:headEnd len="med" type="triangle" w="med"/>
            <a:tailEnd len="med" type="triangle" w="med"/>
          </a:ln>
        </p:spPr>
      </p:sp>
      <p:sp>
        <p:nvSpPr>
          <p:cNvPr id="426" name="CustomShape 5"/>
          <p:cNvSpPr/>
          <p:nvPr/>
        </p:nvSpPr>
        <p:spPr>
          <a:xfrm>
            <a:off x="5181480" y="3336840"/>
            <a:ext cx="609120" cy="609120"/>
          </a:xfrm>
          <a:prstGeom prst="rect">
            <a:avLst/>
          </a:prstGeom>
          <a:solidFill>
            <a:srgbClr val="4f81bd"/>
          </a:solidFill>
          <a:ln w="28440">
            <a:solidFill>
              <a:srgbClr val="000000"/>
            </a:solidFill>
            <a:miter/>
          </a:ln>
        </p:spPr>
      </p:sp>
      <p:sp>
        <p:nvSpPr>
          <p:cNvPr id="427" name="Line 6"/>
          <p:cNvSpPr/>
          <p:nvPr/>
        </p:nvSpPr>
        <p:spPr>
          <a:xfrm>
            <a:off x="5486400" y="3641760"/>
            <a:ext cx="914400" cy="0"/>
          </a:xfrm>
          <a:prstGeom prst="line">
            <a:avLst/>
          </a:prstGeom>
          <a:ln w="28440">
            <a:solidFill>
              <a:srgbClr val="000000"/>
            </a:solidFill>
            <a:round/>
            <a:headEnd len="med" type="triangle" w="med"/>
            <a:tailEnd len="med" type="triangle" w="med"/>
          </a:ln>
        </p:spPr>
      </p:sp>
      <p:sp>
        <p:nvSpPr>
          <p:cNvPr id="428" name="CustomShape 7"/>
          <p:cNvSpPr/>
          <p:nvPr/>
        </p:nvSpPr>
        <p:spPr>
          <a:xfrm>
            <a:off x="7010280" y="3336840"/>
            <a:ext cx="609120" cy="609120"/>
          </a:xfrm>
          <a:prstGeom prst="rect">
            <a:avLst/>
          </a:prstGeom>
          <a:solidFill>
            <a:srgbClr val="4f81bd"/>
          </a:solidFill>
          <a:ln w="28440">
            <a:solidFill>
              <a:srgbClr val="000000"/>
            </a:solidFill>
            <a:miter/>
          </a:ln>
        </p:spPr>
      </p:sp>
      <p:sp>
        <p:nvSpPr>
          <p:cNvPr id="429" name="CustomShape 8"/>
          <p:cNvSpPr/>
          <p:nvPr/>
        </p:nvSpPr>
        <p:spPr>
          <a:xfrm>
            <a:off x="2743200" y="3336840"/>
            <a:ext cx="609120" cy="609120"/>
          </a:xfrm>
          <a:prstGeom prst="rect">
            <a:avLst/>
          </a:prstGeom>
          <a:solidFill>
            <a:srgbClr val="800080"/>
          </a:solidFill>
          <a:ln w="28440">
            <a:solidFill>
              <a:srgbClr val="000000"/>
            </a:solidFill>
            <a:miter/>
          </a:ln>
        </p:spPr>
      </p:sp>
      <p:sp>
        <p:nvSpPr>
          <p:cNvPr id="430" name="CustomShape 9"/>
          <p:cNvSpPr/>
          <p:nvPr/>
        </p:nvSpPr>
        <p:spPr>
          <a:xfrm>
            <a:off x="2886840" y="3473280"/>
            <a:ext cx="337680" cy="364680"/>
          </a:xfrm>
          <a:prstGeom prst="rect">
            <a:avLst/>
          </a:prstGeom>
        </p:spPr>
        <p:txBody>
          <a:bodyPr bIns="45000" lIns="90000" rIns="90000" tIns="45000" wrap="none"/>
          <a:p>
            <a:pPr algn="ctr"/>
            <a:r>
              <a:rPr lang="en-IN">
                <a:solidFill>
                  <a:srgbClr val="ffffff"/>
                </a:solidFill>
                <a:latin typeface="Tahoma"/>
              </a:rPr>
              <a:t>A</a:t>
            </a:r>
            <a:endParaRPr/>
          </a:p>
        </p:txBody>
      </p:sp>
      <p:sp>
        <p:nvSpPr>
          <p:cNvPr id="431" name="CustomShape 10"/>
          <p:cNvSpPr/>
          <p:nvPr/>
        </p:nvSpPr>
        <p:spPr>
          <a:xfrm>
            <a:off x="1523880" y="3330720"/>
            <a:ext cx="609120" cy="609120"/>
          </a:xfrm>
          <a:prstGeom prst="rect">
            <a:avLst/>
          </a:prstGeom>
          <a:solidFill>
            <a:srgbClr val="4f81bd"/>
          </a:solidFill>
          <a:ln w="28440">
            <a:solidFill>
              <a:srgbClr val="000000"/>
            </a:solidFill>
            <a:miter/>
          </a:ln>
        </p:spPr>
      </p:sp>
      <p:sp>
        <p:nvSpPr>
          <p:cNvPr id="432" name="Line 11"/>
          <p:cNvSpPr/>
          <p:nvPr/>
        </p:nvSpPr>
        <p:spPr>
          <a:xfrm>
            <a:off x="1828800" y="3641760"/>
            <a:ext cx="914400" cy="0"/>
          </a:xfrm>
          <a:prstGeom prst="line">
            <a:avLst/>
          </a:prstGeom>
          <a:ln w="28440">
            <a:solidFill>
              <a:srgbClr val="000000"/>
            </a:solidFill>
            <a:round/>
            <a:headEnd len="med" type="triangle" w="med"/>
            <a:tailEnd len="med" type="triangle" w="med"/>
          </a:ln>
        </p:spPr>
      </p:sp>
      <p:sp>
        <p:nvSpPr>
          <p:cNvPr id="433" name="CustomShape 12"/>
          <p:cNvSpPr/>
          <p:nvPr/>
        </p:nvSpPr>
        <p:spPr>
          <a:xfrm>
            <a:off x="1449360" y="4022640"/>
            <a:ext cx="777960" cy="364680"/>
          </a:xfrm>
          <a:prstGeom prst="rect">
            <a:avLst/>
          </a:prstGeom>
        </p:spPr>
        <p:txBody>
          <a:bodyPr bIns="45000" lIns="90000" rIns="90000" tIns="45000" wrap="none"/>
          <a:p>
            <a:pPr algn="ctr"/>
            <a:r>
              <a:rPr lang="en-IN">
                <a:solidFill>
                  <a:srgbClr val="800080"/>
                </a:solidFill>
                <a:latin typeface="Tahoma"/>
              </a:rPr>
              <a:t>Head</a:t>
            </a:r>
            <a:endParaRPr/>
          </a:p>
        </p:txBody>
      </p:sp>
      <p:sp>
        <p:nvSpPr>
          <p:cNvPr id="434" name="CustomShape 13"/>
          <p:cNvSpPr/>
          <p:nvPr/>
        </p:nvSpPr>
        <p:spPr>
          <a:xfrm>
            <a:off x="4572000" y="3336840"/>
            <a:ext cx="609120" cy="609120"/>
          </a:xfrm>
          <a:prstGeom prst="rect">
            <a:avLst/>
          </a:prstGeom>
          <a:solidFill>
            <a:srgbClr val="800080"/>
          </a:solidFill>
          <a:ln w="28440">
            <a:solidFill>
              <a:srgbClr val="000000"/>
            </a:solidFill>
            <a:miter/>
          </a:ln>
        </p:spPr>
      </p:sp>
      <p:sp>
        <p:nvSpPr>
          <p:cNvPr id="435" name="CustomShape 14"/>
          <p:cNvSpPr/>
          <p:nvPr/>
        </p:nvSpPr>
        <p:spPr>
          <a:xfrm>
            <a:off x="4716000" y="3473280"/>
            <a:ext cx="337680" cy="364680"/>
          </a:xfrm>
          <a:prstGeom prst="rect">
            <a:avLst/>
          </a:prstGeom>
        </p:spPr>
        <p:txBody>
          <a:bodyPr bIns="45000" lIns="90000" rIns="90000" tIns="45000" wrap="none"/>
          <a:p>
            <a:pPr algn="ctr"/>
            <a:r>
              <a:rPr lang="en-IN">
                <a:solidFill>
                  <a:srgbClr val="ffffff"/>
                </a:solidFill>
                <a:latin typeface="Tahoma"/>
              </a:rPr>
              <a:t>B</a:t>
            </a:r>
            <a:endParaRPr/>
          </a:p>
        </p:txBody>
      </p:sp>
      <p:sp>
        <p:nvSpPr>
          <p:cNvPr id="436" name="CustomShape 15"/>
          <p:cNvSpPr/>
          <p:nvPr/>
        </p:nvSpPr>
        <p:spPr>
          <a:xfrm>
            <a:off x="6400800" y="3336840"/>
            <a:ext cx="609120" cy="609120"/>
          </a:xfrm>
          <a:prstGeom prst="rect">
            <a:avLst/>
          </a:prstGeom>
          <a:solidFill>
            <a:srgbClr val="800080"/>
          </a:solidFill>
          <a:ln w="28440">
            <a:solidFill>
              <a:srgbClr val="000000"/>
            </a:solidFill>
            <a:miter/>
          </a:ln>
        </p:spPr>
      </p:sp>
      <p:sp>
        <p:nvSpPr>
          <p:cNvPr id="437" name="CustomShape 16"/>
          <p:cNvSpPr/>
          <p:nvPr/>
        </p:nvSpPr>
        <p:spPr>
          <a:xfrm>
            <a:off x="6543000" y="3473280"/>
            <a:ext cx="340920" cy="364680"/>
          </a:xfrm>
          <a:prstGeom prst="rect">
            <a:avLst/>
          </a:prstGeom>
        </p:spPr>
        <p:txBody>
          <a:bodyPr bIns="45000" lIns="90000" rIns="90000" tIns="45000" wrap="none"/>
          <a:p>
            <a:pPr algn="ctr"/>
            <a:r>
              <a:rPr lang="en-IN">
                <a:solidFill>
                  <a:srgbClr val="ffffff"/>
                </a:solidFill>
                <a:latin typeface="Tahoma"/>
              </a:rPr>
              <a:t>C</a:t>
            </a:r>
            <a:endParaRPr/>
          </a:p>
        </p:txBody>
      </p:sp>
      <p:sp>
        <p:nvSpPr>
          <p:cNvPr id="438" name="Line 17"/>
          <p:cNvSpPr/>
          <p:nvPr/>
        </p:nvSpPr>
        <p:spPr>
          <a:xfrm flipV="1">
            <a:off x="7299000" y="2966760"/>
            <a:ext cx="1800" cy="716040"/>
          </a:xfrm>
          <a:prstGeom prst="line">
            <a:avLst/>
          </a:prstGeom>
          <a:ln w="31680">
            <a:solidFill>
              <a:srgbClr val="0000ff"/>
            </a:solidFill>
            <a:round/>
            <a:headEnd len="med" type="triangle" w="med"/>
          </a:ln>
        </p:spPr>
      </p:sp>
      <p:sp>
        <p:nvSpPr>
          <p:cNvPr id="439" name="Line 18"/>
          <p:cNvSpPr/>
          <p:nvPr/>
        </p:nvSpPr>
        <p:spPr>
          <a:xfrm flipH="1">
            <a:off x="3057480" y="2971800"/>
            <a:ext cx="4241520" cy="0"/>
          </a:xfrm>
          <a:prstGeom prst="line">
            <a:avLst/>
          </a:prstGeom>
          <a:ln w="31680">
            <a:solidFill>
              <a:srgbClr val="0000ff"/>
            </a:solidFill>
            <a:round/>
          </a:ln>
        </p:spPr>
      </p:sp>
      <p:sp>
        <p:nvSpPr>
          <p:cNvPr id="440" name="Line 19"/>
          <p:cNvSpPr/>
          <p:nvPr/>
        </p:nvSpPr>
        <p:spPr>
          <a:xfrm>
            <a:off x="3057480" y="2971800"/>
            <a:ext cx="0" cy="380880"/>
          </a:xfrm>
          <a:prstGeom prst="line">
            <a:avLst/>
          </a:prstGeom>
          <a:ln w="31680">
            <a:solidFill>
              <a:srgbClr val="0000ff"/>
            </a:solidFill>
            <a:round/>
            <a:tailEnd len="med" type="triangle" w="med"/>
          </a:ln>
        </p:spPr>
      </p:sp>
    </p:spTree>
  </p:cSld>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1"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ea typeface="宋体"/>
              </a:rPr>
              <a:t>Variations of Linked Lists</a:t>
            </a:r>
            <a:endParaRPr/>
          </a:p>
        </p:txBody>
      </p:sp>
      <p:sp>
        <p:nvSpPr>
          <p:cNvPr id="442" name="TextShape 2"/>
          <p:cNvSpPr txBox="1"/>
          <p:nvPr/>
        </p:nvSpPr>
        <p:spPr>
          <a:xfrm>
            <a:off x="609480" y="1600200"/>
            <a:ext cx="8152920" cy="2666520"/>
          </a:xfrm>
          <a:prstGeom prst="rect">
            <a:avLst/>
          </a:prstGeom>
        </p:spPr>
        <p:txBody>
          <a:bodyPr/>
          <a:p>
            <a:pPr>
              <a:lnSpc>
                <a:spcPct val="90000"/>
              </a:lnSpc>
              <a:buSzPct val="45000"/>
              <a:buFont typeface="Wingdings"/>
              <a:buChar char="Ø"/>
            </a:pPr>
            <a:r>
              <a:rPr i="1" lang="en-US" sz="2800">
                <a:solidFill>
                  <a:srgbClr val="0000ff"/>
                </a:solidFill>
                <a:latin typeface="Calibri"/>
              </a:rPr>
              <a:t>Doubly linked lists</a:t>
            </a:r>
            <a:endParaRPr/>
          </a:p>
          <a:p>
            <a:pPr lvl="1">
              <a:lnSpc>
                <a:spcPct val="90000"/>
              </a:lnSpc>
              <a:buSzPct val="45000"/>
              <a:buFont typeface="Wingdings"/>
              <a:buChar char="v"/>
            </a:pPr>
            <a:r>
              <a:rPr lang="en-US" sz="2400">
                <a:solidFill>
                  <a:srgbClr val="000000"/>
                </a:solidFill>
                <a:latin typeface="Calibri"/>
              </a:rPr>
              <a:t>Each node points to not only successor but the predecessor</a:t>
            </a:r>
            <a:endParaRPr/>
          </a:p>
          <a:p>
            <a:pPr lvl="1">
              <a:lnSpc>
                <a:spcPct val="90000"/>
              </a:lnSpc>
              <a:buSzPct val="45000"/>
              <a:buFont typeface="Wingdings"/>
              <a:buChar char="v"/>
            </a:pPr>
            <a:r>
              <a:rPr lang="en-US" sz="2400">
                <a:solidFill>
                  <a:srgbClr val="000000"/>
                </a:solidFill>
                <a:latin typeface="Calibri"/>
              </a:rPr>
              <a:t>There are two </a:t>
            </a:r>
            <a:r>
              <a:rPr lang="en-US" sz="2400">
                <a:solidFill>
                  <a:srgbClr val="000000"/>
                </a:solidFill>
                <a:latin typeface="Courier New"/>
                <a:ea typeface="Arial Unicode MS"/>
              </a:rPr>
              <a:t>NULL: </a:t>
            </a:r>
            <a:r>
              <a:rPr lang="en-US" sz="2400">
                <a:solidFill>
                  <a:srgbClr val="000000"/>
                </a:solidFill>
                <a:latin typeface="Calibri"/>
                <a:ea typeface="Arial Unicode MS"/>
              </a:rPr>
              <a:t>at the first and last nodes in the list</a:t>
            </a:r>
            <a:endParaRPr/>
          </a:p>
          <a:p>
            <a:pPr lvl="1">
              <a:lnSpc>
                <a:spcPct val="90000"/>
              </a:lnSpc>
              <a:buSzPct val="45000"/>
              <a:buFont typeface="Wingdings"/>
              <a:buChar char="v"/>
            </a:pPr>
            <a:r>
              <a:rPr lang="en-US" sz="2400">
                <a:solidFill>
                  <a:srgbClr val="000000"/>
                </a:solidFill>
                <a:latin typeface="Calibri"/>
                <a:ea typeface="Arial Unicode MS"/>
              </a:rPr>
              <a:t>Advantage: given a node, it is easy to visit its predecessor. Convenient to traverse lists </a:t>
            </a:r>
            <a:r>
              <a:rPr lang="en-US" sz="2400">
                <a:solidFill>
                  <a:srgbClr val="0000ff"/>
                </a:solidFill>
                <a:latin typeface="Calibri"/>
                <a:ea typeface="Arial Unicode MS"/>
              </a:rPr>
              <a:t>backwards</a:t>
            </a:r>
            <a:endParaRPr/>
          </a:p>
        </p:txBody>
      </p:sp>
      <p:sp>
        <p:nvSpPr>
          <p:cNvPr id="443" name="CustomShape 3"/>
          <p:cNvSpPr/>
          <p:nvPr/>
        </p:nvSpPr>
        <p:spPr>
          <a:xfrm>
            <a:off x="2313000" y="4422600"/>
            <a:ext cx="609120" cy="609120"/>
          </a:xfrm>
          <a:prstGeom prst="rect">
            <a:avLst/>
          </a:prstGeom>
          <a:solidFill>
            <a:srgbClr val="4f81bd"/>
          </a:solidFill>
          <a:ln w="28440">
            <a:solidFill>
              <a:srgbClr val="000000"/>
            </a:solidFill>
            <a:miter/>
          </a:ln>
        </p:spPr>
      </p:sp>
      <p:sp>
        <p:nvSpPr>
          <p:cNvPr id="444" name="Line 4"/>
          <p:cNvSpPr/>
          <p:nvPr/>
        </p:nvSpPr>
        <p:spPr>
          <a:xfrm>
            <a:off x="2617560" y="4667400"/>
            <a:ext cx="914400" cy="0"/>
          </a:xfrm>
          <a:prstGeom prst="line">
            <a:avLst/>
          </a:prstGeom>
          <a:ln w="28440">
            <a:solidFill>
              <a:srgbClr val="000000"/>
            </a:solidFill>
            <a:round/>
            <a:headEnd len="med" type="triangle" w="med"/>
            <a:tailEnd len="med" type="triangle" w="med"/>
          </a:ln>
        </p:spPr>
      </p:sp>
      <p:sp>
        <p:nvSpPr>
          <p:cNvPr id="445" name="CustomShape 5"/>
          <p:cNvSpPr/>
          <p:nvPr/>
        </p:nvSpPr>
        <p:spPr>
          <a:xfrm>
            <a:off x="1703520" y="4422600"/>
            <a:ext cx="609120" cy="609120"/>
          </a:xfrm>
          <a:prstGeom prst="rect">
            <a:avLst/>
          </a:prstGeom>
          <a:solidFill>
            <a:srgbClr val="800080"/>
          </a:solidFill>
          <a:ln w="28440">
            <a:solidFill>
              <a:srgbClr val="000000"/>
            </a:solidFill>
            <a:miter/>
          </a:ln>
        </p:spPr>
      </p:sp>
      <p:sp>
        <p:nvSpPr>
          <p:cNvPr id="446" name="CustomShape 6"/>
          <p:cNvSpPr/>
          <p:nvPr/>
        </p:nvSpPr>
        <p:spPr>
          <a:xfrm>
            <a:off x="1847160" y="4559400"/>
            <a:ext cx="337680" cy="364680"/>
          </a:xfrm>
          <a:prstGeom prst="rect">
            <a:avLst/>
          </a:prstGeom>
        </p:spPr>
        <p:txBody>
          <a:bodyPr bIns="45000" lIns="90000" rIns="90000" tIns="45000" wrap="none"/>
          <a:p>
            <a:pPr algn="ctr"/>
            <a:r>
              <a:rPr lang="en-IN">
                <a:solidFill>
                  <a:srgbClr val="ffffff"/>
                </a:solidFill>
                <a:latin typeface="Tahoma"/>
              </a:rPr>
              <a:t>A</a:t>
            </a:r>
            <a:endParaRPr/>
          </a:p>
        </p:txBody>
      </p:sp>
      <p:sp>
        <p:nvSpPr>
          <p:cNvPr id="447" name="CustomShape 7"/>
          <p:cNvSpPr/>
          <p:nvPr/>
        </p:nvSpPr>
        <p:spPr>
          <a:xfrm>
            <a:off x="1650960" y="5657760"/>
            <a:ext cx="609120" cy="609120"/>
          </a:xfrm>
          <a:prstGeom prst="rect">
            <a:avLst/>
          </a:prstGeom>
          <a:solidFill>
            <a:srgbClr val="4f81bd"/>
          </a:solidFill>
          <a:ln w="28440">
            <a:solidFill>
              <a:srgbClr val="000000"/>
            </a:solidFill>
            <a:miter/>
          </a:ln>
        </p:spPr>
      </p:sp>
      <p:sp>
        <p:nvSpPr>
          <p:cNvPr id="448" name="Line 8"/>
          <p:cNvSpPr/>
          <p:nvPr/>
        </p:nvSpPr>
        <p:spPr>
          <a:xfrm flipV="1">
            <a:off x="1955520" y="5047920"/>
            <a:ext cx="0" cy="914400"/>
          </a:xfrm>
          <a:prstGeom prst="line">
            <a:avLst/>
          </a:prstGeom>
          <a:ln w="28440">
            <a:solidFill>
              <a:srgbClr val="000000"/>
            </a:solidFill>
            <a:round/>
            <a:headEnd len="med" type="triangle" w="med"/>
            <a:tailEnd len="med" type="triangle" w="med"/>
          </a:ln>
        </p:spPr>
      </p:sp>
      <p:sp>
        <p:nvSpPr>
          <p:cNvPr id="449" name="CustomShape 9"/>
          <p:cNvSpPr/>
          <p:nvPr/>
        </p:nvSpPr>
        <p:spPr>
          <a:xfrm>
            <a:off x="1643040" y="6350040"/>
            <a:ext cx="777960" cy="364680"/>
          </a:xfrm>
          <a:prstGeom prst="rect">
            <a:avLst/>
          </a:prstGeom>
        </p:spPr>
        <p:txBody>
          <a:bodyPr bIns="45000" lIns="90000" rIns="90000" tIns="45000" wrap="none"/>
          <a:p>
            <a:pPr algn="ctr"/>
            <a:r>
              <a:rPr lang="en-IN">
                <a:solidFill>
                  <a:srgbClr val="800080"/>
                </a:solidFill>
                <a:latin typeface="Tahoma"/>
              </a:rPr>
              <a:t>Head</a:t>
            </a:r>
            <a:endParaRPr/>
          </a:p>
        </p:txBody>
      </p:sp>
      <p:sp>
        <p:nvSpPr>
          <p:cNvPr id="450" name="CustomShape 10"/>
          <p:cNvSpPr/>
          <p:nvPr/>
        </p:nvSpPr>
        <p:spPr>
          <a:xfrm>
            <a:off x="1079640" y="4425840"/>
            <a:ext cx="609120" cy="609120"/>
          </a:xfrm>
          <a:prstGeom prst="rect">
            <a:avLst/>
          </a:prstGeom>
          <a:solidFill>
            <a:srgbClr val="4f81bd"/>
          </a:solidFill>
          <a:ln w="28440">
            <a:solidFill>
              <a:srgbClr val="000000"/>
            </a:solidFill>
            <a:miter/>
          </a:ln>
        </p:spPr>
      </p:sp>
      <p:sp>
        <p:nvSpPr>
          <p:cNvPr id="451" name="CustomShape 11"/>
          <p:cNvSpPr/>
          <p:nvPr/>
        </p:nvSpPr>
        <p:spPr>
          <a:xfrm>
            <a:off x="4775040" y="4422600"/>
            <a:ext cx="609120" cy="609120"/>
          </a:xfrm>
          <a:prstGeom prst="rect">
            <a:avLst/>
          </a:prstGeom>
          <a:solidFill>
            <a:srgbClr val="4f81bd"/>
          </a:solidFill>
          <a:ln w="28440">
            <a:solidFill>
              <a:srgbClr val="000000"/>
            </a:solidFill>
            <a:miter/>
          </a:ln>
        </p:spPr>
      </p:sp>
      <p:sp>
        <p:nvSpPr>
          <p:cNvPr id="452" name="CustomShape 12"/>
          <p:cNvSpPr/>
          <p:nvPr/>
        </p:nvSpPr>
        <p:spPr>
          <a:xfrm>
            <a:off x="4165560" y="4422600"/>
            <a:ext cx="609120" cy="609120"/>
          </a:xfrm>
          <a:prstGeom prst="rect">
            <a:avLst/>
          </a:prstGeom>
          <a:solidFill>
            <a:srgbClr val="800080"/>
          </a:solidFill>
          <a:ln w="28440">
            <a:solidFill>
              <a:srgbClr val="000000"/>
            </a:solidFill>
            <a:miter/>
          </a:ln>
        </p:spPr>
      </p:sp>
      <p:sp>
        <p:nvSpPr>
          <p:cNvPr id="453" name="CustomShape 13"/>
          <p:cNvSpPr/>
          <p:nvPr/>
        </p:nvSpPr>
        <p:spPr>
          <a:xfrm>
            <a:off x="4309560" y="4559400"/>
            <a:ext cx="337680" cy="364680"/>
          </a:xfrm>
          <a:prstGeom prst="rect">
            <a:avLst/>
          </a:prstGeom>
        </p:spPr>
        <p:txBody>
          <a:bodyPr bIns="45000" lIns="90000" rIns="90000" tIns="45000" wrap="none"/>
          <a:p>
            <a:pPr algn="ctr"/>
            <a:r>
              <a:rPr lang="en-IN">
                <a:solidFill>
                  <a:srgbClr val="ffffff"/>
                </a:solidFill>
                <a:latin typeface="Tahoma"/>
                <a:ea typeface="宋体"/>
              </a:rPr>
              <a:t>B</a:t>
            </a:r>
            <a:endParaRPr/>
          </a:p>
        </p:txBody>
      </p:sp>
      <p:sp>
        <p:nvSpPr>
          <p:cNvPr id="454" name="CustomShape 14"/>
          <p:cNvSpPr/>
          <p:nvPr/>
        </p:nvSpPr>
        <p:spPr>
          <a:xfrm>
            <a:off x="3541680" y="4425840"/>
            <a:ext cx="609120" cy="609120"/>
          </a:xfrm>
          <a:prstGeom prst="rect">
            <a:avLst/>
          </a:prstGeom>
          <a:solidFill>
            <a:srgbClr val="4f81bd"/>
          </a:solidFill>
          <a:ln w="28440">
            <a:solidFill>
              <a:srgbClr val="000000"/>
            </a:solidFill>
            <a:miter/>
          </a:ln>
        </p:spPr>
      </p:sp>
      <p:sp>
        <p:nvSpPr>
          <p:cNvPr id="455" name="Line 15"/>
          <p:cNvSpPr/>
          <p:nvPr/>
        </p:nvSpPr>
        <p:spPr>
          <a:xfrm flipH="1">
            <a:off x="2933640" y="4821120"/>
            <a:ext cx="965160" cy="11160"/>
          </a:xfrm>
          <a:prstGeom prst="line">
            <a:avLst/>
          </a:prstGeom>
          <a:ln w="28440">
            <a:solidFill>
              <a:srgbClr val="0000ff"/>
            </a:solidFill>
            <a:round/>
            <a:headEnd len="med" type="triangle" w="med"/>
            <a:tailEnd len="med" type="triangle" w="med"/>
          </a:ln>
        </p:spPr>
      </p:sp>
      <p:sp>
        <p:nvSpPr>
          <p:cNvPr id="456" name="CustomShape 16"/>
          <p:cNvSpPr/>
          <p:nvPr/>
        </p:nvSpPr>
        <p:spPr>
          <a:xfrm>
            <a:off x="1231560" y="4514760"/>
            <a:ext cx="317880" cy="364680"/>
          </a:xfrm>
          <a:prstGeom prst="rect">
            <a:avLst/>
          </a:prstGeom>
        </p:spPr>
        <p:txBody>
          <a:bodyPr bIns="45000" lIns="90000" rIns="90000" tIns="45000" wrap="none"/>
          <a:p>
            <a:pPr algn="ctr"/>
            <a:r>
              <a:rPr lang="en-IN">
                <a:solidFill>
                  <a:srgbClr val="000000"/>
                </a:solidFill>
                <a:latin typeface="Tahoma"/>
              </a:rPr>
              <a:t></a:t>
            </a:r>
            <a:endParaRPr/>
          </a:p>
        </p:txBody>
      </p:sp>
      <p:sp>
        <p:nvSpPr>
          <p:cNvPr id="457" name="CustomShape 17"/>
          <p:cNvSpPr/>
          <p:nvPr/>
        </p:nvSpPr>
        <p:spPr>
          <a:xfrm>
            <a:off x="7238880" y="4419720"/>
            <a:ext cx="609120" cy="609120"/>
          </a:xfrm>
          <a:prstGeom prst="rect">
            <a:avLst/>
          </a:prstGeom>
          <a:solidFill>
            <a:srgbClr val="4f81bd"/>
          </a:solidFill>
          <a:ln w="28440">
            <a:solidFill>
              <a:srgbClr val="000000"/>
            </a:solidFill>
            <a:miter/>
          </a:ln>
        </p:spPr>
      </p:sp>
      <p:sp>
        <p:nvSpPr>
          <p:cNvPr id="458" name="CustomShape 18"/>
          <p:cNvSpPr/>
          <p:nvPr/>
        </p:nvSpPr>
        <p:spPr>
          <a:xfrm>
            <a:off x="6629400" y="4419720"/>
            <a:ext cx="609120" cy="609120"/>
          </a:xfrm>
          <a:prstGeom prst="rect">
            <a:avLst/>
          </a:prstGeom>
          <a:solidFill>
            <a:srgbClr val="800080"/>
          </a:solidFill>
          <a:ln w="28440">
            <a:solidFill>
              <a:srgbClr val="000000"/>
            </a:solidFill>
            <a:miter/>
          </a:ln>
        </p:spPr>
      </p:sp>
      <p:sp>
        <p:nvSpPr>
          <p:cNvPr id="459" name="CustomShape 19"/>
          <p:cNvSpPr/>
          <p:nvPr/>
        </p:nvSpPr>
        <p:spPr>
          <a:xfrm>
            <a:off x="6771600" y="4556160"/>
            <a:ext cx="340920" cy="364680"/>
          </a:xfrm>
          <a:prstGeom prst="rect">
            <a:avLst/>
          </a:prstGeom>
        </p:spPr>
        <p:txBody>
          <a:bodyPr bIns="45000" lIns="90000" rIns="90000" tIns="45000" wrap="none"/>
          <a:p>
            <a:pPr algn="ctr"/>
            <a:r>
              <a:rPr lang="en-IN">
                <a:solidFill>
                  <a:srgbClr val="ffffff"/>
                </a:solidFill>
                <a:latin typeface="Tahoma"/>
                <a:ea typeface="宋体"/>
              </a:rPr>
              <a:t>C</a:t>
            </a:r>
            <a:endParaRPr/>
          </a:p>
        </p:txBody>
      </p:sp>
      <p:sp>
        <p:nvSpPr>
          <p:cNvPr id="460" name="CustomShape 20"/>
          <p:cNvSpPr/>
          <p:nvPr/>
        </p:nvSpPr>
        <p:spPr>
          <a:xfrm>
            <a:off x="6005520" y="4422600"/>
            <a:ext cx="609120" cy="609120"/>
          </a:xfrm>
          <a:prstGeom prst="rect">
            <a:avLst/>
          </a:prstGeom>
          <a:solidFill>
            <a:srgbClr val="4f81bd"/>
          </a:solidFill>
          <a:ln w="28440">
            <a:solidFill>
              <a:srgbClr val="000000"/>
            </a:solidFill>
            <a:miter/>
          </a:ln>
        </p:spPr>
      </p:sp>
      <p:sp>
        <p:nvSpPr>
          <p:cNvPr id="461" name="CustomShape 21"/>
          <p:cNvSpPr/>
          <p:nvPr/>
        </p:nvSpPr>
        <p:spPr>
          <a:xfrm>
            <a:off x="7417800" y="4537080"/>
            <a:ext cx="264600" cy="364680"/>
          </a:xfrm>
          <a:prstGeom prst="rect">
            <a:avLst/>
          </a:prstGeom>
        </p:spPr>
        <p:txBody>
          <a:bodyPr bIns="45000" lIns="90000" rIns="90000" tIns="45000" wrap="none"/>
          <a:p>
            <a:pPr algn="ctr"/>
            <a:r>
              <a:rPr lang="en-IN">
                <a:solidFill>
                  <a:srgbClr val="000000"/>
                </a:solidFill>
                <a:latin typeface="Tahoma"/>
              </a:rPr>
              <a:t></a:t>
            </a:r>
            <a:endParaRPr/>
          </a:p>
        </p:txBody>
      </p:sp>
      <p:sp>
        <p:nvSpPr>
          <p:cNvPr id="462" name="Line 22"/>
          <p:cNvSpPr/>
          <p:nvPr/>
        </p:nvSpPr>
        <p:spPr>
          <a:xfrm flipH="1">
            <a:off x="5397480" y="4817880"/>
            <a:ext cx="965160" cy="11160"/>
          </a:xfrm>
          <a:prstGeom prst="line">
            <a:avLst/>
          </a:prstGeom>
          <a:ln w="28440">
            <a:solidFill>
              <a:srgbClr val="0000ff"/>
            </a:solidFill>
            <a:round/>
            <a:headEnd len="med" type="triangle" w="med"/>
            <a:tailEnd len="med" type="triangle" w="med"/>
          </a:ln>
        </p:spPr>
      </p:sp>
      <p:sp>
        <p:nvSpPr>
          <p:cNvPr id="463" name="Line 23"/>
          <p:cNvSpPr/>
          <p:nvPr/>
        </p:nvSpPr>
        <p:spPr>
          <a:xfrm>
            <a:off x="5067000" y="4664160"/>
            <a:ext cx="914400" cy="0"/>
          </a:xfrm>
          <a:prstGeom prst="line">
            <a:avLst/>
          </a:prstGeom>
          <a:ln w="28440">
            <a:solidFill>
              <a:srgbClr val="000000"/>
            </a:solidFill>
            <a:round/>
            <a:headEnd len="med" type="triangle" w="med"/>
            <a:tailEnd len="med" type="triangle" w="med"/>
          </a:ln>
        </p:spPr>
      </p:sp>
    </p:spTree>
  </p:cSld>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Array versus Linked Lists</a:t>
            </a:r>
            <a:endParaRPr/>
          </a:p>
        </p:txBody>
      </p:sp>
      <p:sp>
        <p:nvSpPr>
          <p:cNvPr id="465" name="TextShape 2"/>
          <p:cNvSpPr txBox="1"/>
          <p:nvPr/>
        </p:nvSpPr>
        <p:spPr>
          <a:xfrm>
            <a:off x="611640" y="1556640"/>
            <a:ext cx="7848360" cy="4266720"/>
          </a:xfrm>
          <a:prstGeom prst="rect">
            <a:avLst/>
          </a:prstGeom>
        </p:spPr>
        <p:txBody>
          <a:bodyPr/>
          <a:p>
            <a:pPr>
              <a:buSzPct val="45000"/>
              <a:buFont typeface="Wingdings"/>
              <a:buChar char="Ø"/>
            </a:pPr>
            <a:r>
              <a:rPr lang="en-US" sz="2400">
                <a:solidFill>
                  <a:srgbClr val="c00000"/>
                </a:solidFill>
                <a:latin typeface="Calibri"/>
              </a:rPr>
              <a:t>Linked lists are more complex to code and manage than arrays, but they have some distinct advantages.</a:t>
            </a:r>
            <a:endParaRPr/>
          </a:p>
          <a:p>
            <a:pPr lvl="1">
              <a:buSzPct val="45000"/>
              <a:buFont typeface="Wingdings"/>
              <a:buChar char="v"/>
            </a:pPr>
            <a:r>
              <a:rPr b="1" lang="en-US" sz="2000">
                <a:solidFill>
                  <a:srgbClr val="0000ff"/>
                </a:solidFill>
                <a:latin typeface="Calibri"/>
              </a:rPr>
              <a:t>Dynamic</a:t>
            </a:r>
            <a:r>
              <a:rPr lang="en-US" sz="2000">
                <a:solidFill>
                  <a:srgbClr val="000000"/>
                </a:solidFill>
                <a:latin typeface="Calibri"/>
              </a:rPr>
              <a:t>: a linked list can easily grow and shrink in size.</a:t>
            </a:r>
            <a:endParaRPr/>
          </a:p>
          <a:p>
            <a:pPr lvl="1">
              <a:buSzPct val="45000"/>
              <a:buFont typeface="Wingdings"/>
              <a:buChar char="v"/>
            </a:pPr>
            <a:r>
              <a:rPr lang="en-US">
                <a:solidFill>
                  <a:srgbClr val="000000"/>
                </a:solidFill>
                <a:latin typeface="Calibri"/>
              </a:rPr>
              <a:t>We don’t need to know how many nodes will be in the list. They are created in memory as needed.</a:t>
            </a:r>
            <a:endParaRPr/>
          </a:p>
          <a:p>
            <a:pPr lvl="1">
              <a:buSzPct val="45000"/>
              <a:buFont typeface="Wingdings"/>
              <a:buChar char="v"/>
            </a:pPr>
            <a:r>
              <a:rPr lang="en-US">
                <a:solidFill>
                  <a:srgbClr val="000000"/>
                </a:solidFill>
                <a:latin typeface="Calibri"/>
              </a:rPr>
              <a:t>In contrast, the size of a C++ array is fixed at compilation time.</a:t>
            </a:r>
            <a:endParaRPr/>
          </a:p>
          <a:p>
            <a:pPr lvl="1">
              <a:buSzPct val="45000"/>
              <a:buFont typeface="Wingdings"/>
              <a:buChar char="v"/>
            </a:pPr>
            <a:r>
              <a:rPr b="1" lang="en-US" sz="2000">
                <a:solidFill>
                  <a:srgbClr val="0000ff"/>
                </a:solidFill>
                <a:latin typeface="Calibri"/>
              </a:rPr>
              <a:t>Easy and fast insertions and deletions</a:t>
            </a:r>
            <a:endParaRPr/>
          </a:p>
          <a:p>
            <a:pPr lvl="1">
              <a:buSzPct val="45000"/>
              <a:buFont typeface="Wingdings"/>
              <a:buChar char="v"/>
            </a:pPr>
            <a:r>
              <a:rPr lang="en-US">
                <a:solidFill>
                  <a:srgbClr val="000000"/>
                </a:solidFill>
                <a:latin typeface="Calibri"/>
              </a:rPr>
              <a:t>To insert or delete an element in an array, we need to copy to temporary variables to make room for new elements or close the gap caused by deleted elements.</a:t>
            </a:r>
            <a:endParaRPr/>
          </a:p>
          <a:p>
            <a:pPr lvl="1">
              <a:buSzPct val="45000"/>
              <a:buFont typeface="Wingdings"/>
              <a:buChar char="v"/>
            </a:pPr>
            <a:r>
              <a:rPr lang="en-US">
                <a:solidFill>
                  <a:srgbClr val="000000"/>
                </a:solidFill>
                <a:latin typeface="Calibri"/>
              </a:rPr>
              <a:t>With a linked list, no need to move other nodes. Only need to reset some pointers.</a:t>
            </a:r>
            <a:endParaRPr/>
          </a:p>
        </p:txBody>
      </p:sp>
    </p:spTree>
  </p:cSld>
  <p:timing>
    <p:tnLst>
      <p:par>
        <p:cTn dur="indefinite" id="189" nodeType="tmRoot" restart="never">
          <p:childTnLst>
            <p:seq>
              <p:cTn dur="indefinite" id="190" nodeType="mainSeq">
                <p:childTnLst>
                  <p:par>
                    <p:cTn fill="hold" id="191">
                      <p:stCondLst>
                        <p:cond delay="indefinite"/>
                      </p:stCondLst>
                      <p:childTnLst>
                        <p:par>
                          <p:cTn fill="hold" id="192">
                            <p:stCondLst>
                              <p:cond delay="0"/>
                            </p:stCondLst>
                            <p:childTnLst>
                              <p:par>
                                <p:cTn fill="hold" id="193" nodeType="clickEffect" presetClass="entr" presetID="1">
                                  <p:stCondLst>
                                    <p:cond delay="0"/>
                                  </p:stCondLst>
                                  <p:childTnLst>
                                    <p:set>
                                      <p:cBhvr>
                                        <p:cTn dur="1" fill="hold" id="194">
                                          <p:stCondLst>
                                            <p:cond delay="0"/>
                                          </p:stCondLst>
                                        </p:cTn>
                                        <p:tgtEl>
                                          <p:spTgt spid="465">
                                            <p:txEl>
                                              <p:pRg end="161" st="102"/>
                                            </p:txEl>
                                          </p:spTgt>
                                        </p:tgtEl>
                                        <p:attrNameLst>
                                          <p:attrName>style.visibility</p:attrName>
                                        </p:attrNameLst>
                                      </p:cBhvr>
                                      <p:to>
                                        <p:strVal val="visible"/>
                                      </p:to>
                                    </p:set>
                                  </p:childTnLst>
                                </p:cTn>
                              </p:par>
                              <p:par>
                                <p:cTn fill="hold" id="195" nodeType="withEffect" presetClass="entr" presetID="1">
                                  <p:stCondLst>
                                    <p:cond delay="0"/>
                                  </p:stCondLst>
                                  <p:childTnLst>
                                    <p:set>
                                      <p:cBhvr>
                                        <p:cTn dur="1" fill="hold" id="196">
                                          <p:stCondLst>
                                            <p:cond delay="0"/>
                                          </p:stCondLst>
                                        </p:cTn>
                                        <p:tgtEl>
                                          <p:spTgt spid="465">
                                            <p:txEl>
                                              <p:pRg end="257" st="161"/>
                                            </p:txEl>
                                          </p:spTgt>
                                        </p:tgtEl>
                                        <p:attrNameLst>
                                          <p:attrName>style.visibility</p:attrName>
                                        </p:attrNameLst>
                                      </p:cBhvr>
                                      <p:to>
                                        <p:strVal val="visible"/>
                                      </p:to>
                                    </p:set>
                                  </p:childTnLst>
                                </p:cTn>
                              </p:par>
                              <p:par>
                                <p:cTn fill="hold" id="197" nodeType="withEffect" presetClass="entr" presetID="1">
                                  <p:stCondLst>
                                    <p:cond delay="0"/>
                                  </p:stCondLst>
                                  <p:childTnLst>
                                    <p:set>
                                      <p:cBhvr>
                                        <p:cTn dur="1" fill="hold" id="198">
                                          <p:stCondLst>
                                            <p:cond delay="0"/>
                                          </p:stCondLst>
                                        </p:cTn>
                                        <p:tgtEl>
                                          <p:spTgt spid="465">
                                            <p:txEl>
                                              <p:pRg end="324" st="257"/>
                                            </p:txEl>
                                          </p:spTgt>
                                        </p:tgtEl>
                                        <p:attrNameLst>
                                          <p:attrName>style.visibility</p:attrName>
                                        </p:attrNameLst>
                                      </p:cBhvr>
                                      <p:to>
                                        <p:strVal val="visible"/>
                                      </p:to>
                                    </p:set>
                                  </p:childTnLst>
                                </p:cTn>
                              </p:par>
                            </p:childTnLst>
                          </p:cTn>
                        </p:par>
                      </p:childTnLst>
                    </p:cTn>
                  </p:par>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465">
                                            <p:txEl>
                                              <p:pRg end="363" st="324"/>
                                            </p:txEl>
                                          </p:spTgt>
                                        </p:tgtEl>
                                        <p:attrNameLst>
                                          <p:attrName>style.visibility</p:attrName>
                                        </p:attrNameLst>
                                      </p:cBhvr>
                                      <p:to>
                                        <p:strVal val="visible"/>
                                      </p:to>
                                    </p:set>
                                  </p:childTnLst>
                                </p:cTn>
                              </p:par>
                              <p:par>
                                <p:cTn fill="hold" id="203" nodeType="withEffect" presetClass="entr" presetID="1">
                                  <p:stCondLst>
                                    <p:cond delay="0"/>
                                  </p:stCondLst>
                                  <p:childTnLst>
                                    <p:set>
                                      <p:cBhvr>
                                        <p:cTn dur="1" fill="hold" id="204">
                                          <p:stCondLst>
                                            <p:cond delay="0"/>
                                          </p:stCondLst>
                                        </p:cTn>
                                        <p:tgtEl>
                                          <p:spTgt spid="465">
                                            <p:txEl>
                                              <p:pRg end="521" st="363"/>
                                            </p:txEl>
                                          </p:spTgt>
                                        </p:tgtEl>
                                        <p:attrNameLst>
                                          <p:attrName>style.visibility</p:attrName>
                                        </p:attrNameLst>
                                      </p:cBhvr>
                                      <p:to>
                                        <p:strVal val="visible"/>
                                      </p:to>
                                    </p:set>
                                  </p:childTnLst>
                                </p:cTn>
                              </p:par>
                              <p:par>
                                <p:cTn fill="hold" id="205" nodeType="withEffect" presetClass="entr" presetID="1">
                                  <p:stCondLst>
                                    <p:cond delay="0"/>
                                  </p:stCondLst>
                                  <p:childTnLst>
                                    <p:set>
                                      <p:cBhvr>
                                        <p:cTn dur="1" fill="hold" id="206">
                                          <p:stCondLst>
                                            <p:cond delay="0"/>
                                          </p:stCondLst>
                                        </p:cTn>
                                        <p:tgtEl>
                                          <p:spTgt spid="465">
                                            <p:txEl>
                                              <p:pRg end="604" st="52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6"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Recap</a:t>
            </a:r>
            <a:endParaRPr/>
          </a:p>
        </p:txBody>
      </p:sp>
      <p:sp>
        <p:nvSpPr>
          <p:cNvPr id="467"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Have seen what a List is</a:t>
            </a:r>
            <a:endParaRPr/>
          </a:p>
          <a:p>
            <a:pPr>
              <a:buSzPct val="45000"/>
              <a:buFont typeface="Wingdings"/>
              <a:buChar char="Ø"/>
            </a:pPr>
            <a:r>
              <a:rPr lang="en-US" sz="2800">
                <a:solidFill>
                  <a:srgbClr val="c00000"/>
                </a:solidFill>
                <a:latin typeface="Calibri"/>
              </a:rPr>
              <a:t>Different types of list</a:t>
            </a:r>
            <a:endParaRPr/>
          </a:p>
          <a:p>
            <a:pPr>
              <a:buSzPct val="45000"/>
              <a:buFont typeface="Wingdings"/>
              <a:buChar char="Ø"/>
            </a:pPr>
            <a:r>
              <a:rPr lang="en-US" sz="2800">
                <a:solidFill>
                  <a:srgbClr val="c00000"/>
                </a:solidFill>
                <a:latin typeface="Calibri"/>
              </a:rPr>
              <a:t>Implementations</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274680"/>
            <a:ext cx="8229240" cy="921600"/>
          </a:xfrm>
          <a:prstGeom prst="rect">
            <a:avLst/>
          </a:prstGeom>
        </p:spPr>
        <p:txBody>
          <a:bodyPr anchor="ctr"/>
          <a:p>
            <a:pPr algn="ctr"/>
            <a:r>
              <a:rPr lang="en-US" sz="4000">
                <a:solidFill>
                  <a:srgbClr val="002060"/>
                </a:solidFill>
                <a:latin typeface="Calibri"/>
              </a:rPr>
              <a:t>Operations</a:t>
            </a:r>
            <a:endParaRPr/>
          </a:p>
        </p:txBody>
      </p:sp>
      <p:sp>
        <p:nvSpPr>
          <p:cNvPr id="92" name="TextShape 2"/>
          <p:cNvSpPr txBox="1"/>
          <p:nvPr/>
        </p:nvSpPr>
        <p:spPr>
          <a:xfrm>
            <a:off x="457200" y="1340640"/>
            <a:ext cx="8229240" cy="4785120"/>
          </a:xfrm>
          <a:prstGeom prst="rect">
            <a:avLst/>
          </a:prstGeom>
        </p:spPr>
        <p:txBody>
          <a:bodyPr/>
          <a:p>
            <a:pPr>
              <a:buSzPct val="45000"/>
              <a:buFont typeface="Wingdings"/>
              <a:buChar char="Ø"/>
            </a:pPr>
            <a:r>
              <a:rPr lang="en-US" sz="2800">
                <a:solidFill>
                  <a:srgbClr val="c00000"/>
                </a:solidFill>
                <a:latin typeface="Calibri"/>
              </a:rPr>
              <a:t>3 broad categories</a:t>
            </a:r>
            <a:endParaRPr/>
          </a:p>
          <a:p>
            <a:pPr lvl="1">
              <a:buSzPct val="45000"/>
              <a:buFont typeface="Wingdings"/>
              <a:buChar char="v"/>
            </a:pPr>
            <a:r>
              <a:rPr lang="en-US" sz="2400">
                <a:solidFill>
                  <a:srgbClr val="000000"/>
                </a:solidFill>
                <a:latin typeface="Calibri"/>
              </a:rPr>
              <a:t>operations to manage Lists </a:t>
            </a:r>
            <a:endParaRPr/>
          </a:p>
          <a:p>
            <a:pPr lvl="1">
              <a:buSzPct val="45000"/>
              <a:buFont typeface="Wingdings"/>
              <a:buChar char="v"/>
            </a:pPr>
            <a:r>
              <a:rPr lang="en-US" sz="2000">
                <a:solidFill>
                  <a:srgbClr val="000000"/>
                </a:solidFill>
                <a:latin typeface="Calibri"/>
              </a:rPr>
              <a:t>Initialize a list</a:t>
            </a:r>
            <a:endParaRPr/>
          </a:p>
          <a:p>
            <a:pPr lvl="1">
              <a:buSzPct val="45000"/>
              <a:buFont typeface="Wingdings"/>
              <a:buChar char="v"/>
            </a:pPr>
            <a:r>
              <a:rPr lang="en-US" sz="2000">
                <a:solidFill>
                  <a:srgbClr val="000000"/>
                </a:solidFill>
                <a:latin typeface="Calibri"/>
              </a:rPr>
              <a:t>Add an item</a:t>
            </a:r>
            <a:endParaRPr/>
          </a:p>
          <a:p>
            <a:pPr lvl="1">
              <a:buSzPct val="45000"/>
              <a:buFont typeface="Wingdings"/>
              <a:buChar char="v"/>
            </a:pPr>
            <a:r>
              <a:rPr lang="en-US" sz="2000">
                <a:solidFill>
                  <a:srgbClr val="000000"/>
                </a:solidFill>
                <a:latin typeface="Calibri"/>
              </a:rPr>
              <a:t>Delete an item</a:t>
            </a:r>
            <a:endParaRPr/>
          </a:p>
          <a:p>
            <a:pPr lvl="1">
              <a:buSzPct val="45000"/>
              <a:buFont typeface="Wingdings"/>
              <a:buChar char="v"/>
            </a:pPr>
            <a:r>
              <a:rPr lang="en-US" sz="2400">
                <a:solidFill>
                  <a:srgbClr val="000000"/>
                </a:solidFill>
                <a:latin typeface="Calibri"/>
              </a:rPr>
              <a:t>Predicate operations to test Lists </a:t>
            </a:r>
            <a:endParaRPr/>
          </a:p>
          <a:p>
            <a:pPr lvl="1">
              <a:buSzPct val="45000"/>
              <a:buFont typeface="Wingdings"/>
              <a:buChar char="v"/>
            </a:pPr>
            <a:r>
              <a:rPr lang="en-US" sz="2000">
                <a:solidFill>
                  <a:srgbClr val="000000"/>
                </a:solidFill>
                <a:latin typeface="Calibri"/>
              </a:rPr>
              <a:t>isEmpty to test if the list is empty</a:t>
            </a:r>
            <a:endParaRPr/>
          </a:p>
          <a:p>
            <a:pPr lvl="1">
              <a:buSzPct val="45000"/>
              <a:buFont typeface="Wingdings"/>
              <a:buChar char="v"/>
            </a:pPr>
            <a:r>
              <a:rPr lang="en-US" sz="2400">
                <a:solidFill>
                  <a:srgbClr val="000000"/>
                </a:solidFill>
                <a:latin typeface="Calibri"/>
              </a:rPr>
              <a:t>Selector operations to select items of a List </a:t>
            </a:r>
            <a:endParaRPr/>
          </a:p>
          <a:p>
            <a:pPr lvl="1">
              <a:buSzPct val="45000"/>
              <a:buFont typeface="Wingdings"/>
              <a:buChar char="v"/>
            </a:pPr>
            <a:r>
              <a:rPr lang="en-US" sz="2000">
                <a:solidFill>
                  <a:srgbClr val="000000"/>
                </a:solidFill>
                <a:latin typeface="Calibri"/>
              </a:rPr>
              <a:t>Fetch or Search operation to return one item at a particular position</a:t>
            </a:r>
            <a:endParaRPr/>
          </a:p>
          <a:p>
            <a:pPr>
              <a:buSzPct val="45000"/>
              <a:buFont typeface="Wingdings"/>
              <a:buChar char="Ø"/>
            </a:pPr>
            <a:r>
              <a:rPr lang="en-US" sz="2800">
                <a:solidFill>
                  <a:srgbClr val="c00000"/>
                </a:solidFill>
                <a:latin typeface="Calibri"/>
              </a:rPr>
              <a:t>With these operations we can manipulate lists without knowing anything about how they are implemented, and what data structure has been used to implement them. </a:t>
            </a:r>
            <a:endParaRPr/>
          </a:p>
          <a:p>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