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3"/>
  </p:notesMasterIdLst>
  <p:sldIdLst>
    <p:sldId id="256" r:id="rId2"/>
    <p:sldId id="257" r:id="rId3"/>
    <p:sldId id="258" r:id="rId4"/>
    <p:sldId id="259" r:id="rId5"/>
    <p:sldId id="266" r:id="rId6"/>
    <p:sldId id="267" r:id="rId7"/>
    <p:sldId id="262" r:id="rId8"/>
    <p:sldId id="263" r:id="rId9"/>
    <p:sldId id="264" r:id="rId10"/>
    <p:sldId id="265" r:id="rId11"/>
    <p:sldId id="260" r:id="rId12"/>
    <p:sldId id="261" r:id="rId13"/>
    <p:sldId id="268" r:id="rId14"/>
    <p:sldId id="269" r:id="rId15"/>
    <p:sldId id="270" r:id="rId16"/>
    <p:sldId id="271" r:id="rId17"/>
    <p:sldId id="280" r:id="rId18"/>
    <p:sldId id="272" r:id="rId19"/>
    <p:sldId id="273" r:id="rId20"/>
    <p:sldId id="275" r:id="rId21"/>
    <p:sldId id="274" r:id="rId22"/>
    <p:sldId id="276" r:id="rId23"/>
    <p:sldId id="277" r:id="rId24"/>
    <p:sldId id="278" r:id="rId25"/>
    <p:sldId id="279" r:id="rId26"/>
    <p:sldId id="281" r:id="rId27"/>
    <p:sldId id="282" r:id="rId28"/>
    <p:sldId id="298" r:id="rId29"/>
    <p:sldId id="283" r:id="rId30"/>
    <p:sldId id="284" r:id="rId31"/>
    <p:sldId id="285" r:id="rId32"/>
    <p:sldId id="287" r:id="rId33"/>
    <p:sldId id="295" r:id="rId34"/>
    <p:sldId id="296" r:id="rId35"/>
    <p:sldId id="297" r:id="rId36"/>
    <p:sldId id="291" r:id="rId37"/>
    <p:sldId id="292" r:id="rId38"/>
    <p:sldId id="305" r:id="rId39"/>
    <p:sldId id="299" r:id="rId40"/>
    <p:sldId id="286" r:id="rId41"/>
    <p:sldId id="289" r:id="rId42"/>
    <p:sldId id="306" r:id="rId43"/>
    <p:sldId id="308" r:id="rId44"/>
    <p:sldId id="309" r:id="rId45"/>
    <p:sldId id="307" r:id="rId46"/>
    <p:sldId id="293" r:id="rId47"/>
    <p:sldId id="290" r:id="rId48"/>
    <p:sldId id="334" r:id="rId49"/>
    <p:sldId id="335" r:id="rId50"/>
    <p:sldId id="333" r:id="rId51"/>
    <p:sldId id="336" r:id="rId52"/>
    <p:sldId id="337" r:id="rId53"/>
    <p:sldId id="338" r:id="rId54"/>
    <p:sldId id="312" r:id="rId55"/>
    <p:sldId id="313" r:id="rId56"/>
    <p:sldId id="339" r:id="rId57"/>
    <p:sldId id="340" r:id="rId58"/>
    <p:sldId id="341" r:id="rId59"/>
    <p:sldId id="342" r:id="rId60"/>
    <p:sldId id="343" r:id="rId61"/>
    <p:sldId id="344" r:id="rId62"/>
    <p:sldId id="345" r:id="rId63"/>
    <p:sldId id="346" r:id="rId64"/>
    <p:sldId id="347" r:id="rId65"/>
    <p:sldId id="348" r:id="rId66"/>
    <p:sldId id="349" r:id="rId67"/>
    <p:sldId id="350" r:id="rId68"/>
    <p:sldId id="351" r:id="rId69"/>
    <p:sldId id="288" r:id="rId70"/>
    <p:sldId id="303" r:id="rId71"/>
    <p:sldId id="304" r:id="rId72"/>
    <p:sldId id="310" r:id="rId73"/>
    <p:sldId id="314" r:id="rId74"/>
    <p:sldId id="329" r:id="rId75"/>
    <p:sldId id="316" r:id="rId76"/>
    <p:sldId id="317" r:id="rId77"/>
    <p:sldId id="318" r:id="rId78"/>
    <p:sldId id="319" r:id="rId79"/>
    <p:sldId id="320" r:id="rId80"/>
    <p:sldId id="321" r:id="rId81"/>
    <p:sldId id="322" r:id="rId82"/>
    <p:sldId id="323" r:id="rId83"/>
    <p:sldId id="331" r:id="rId84"/>
    <p:sldId id="324" r:id="rId85"/>
    <p:sldId id="325" r:id="rId86"/>
    <p:sldId id="326" r:id="rId87"/>
    <p:sldId id="327" r:id="rId88"/>
    <p:sldId id="328" r:id="rId89"/>
    <p:sldId id="300" r:id="rId90"/>
    <p:sldId id="301" r:id="rId91"/>
    <p:sldId id="302" r:id="rId9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884" autoAdjust="0"/>
  </p:normalViewPr>
  <p:slideViewPr>
    <p:cSldViewPr>
      <p:cViewPr varScale="1">
        <p:scale>
          <a:sx n="67" d="100"/>
          <a:sy n="67" d="100"/>
        </p:scale>
        <p:origin x="-91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57FE6D-390B-4461-9705-AA3D0DBBC093}" type="datetimeFigureOut">
              <a:rPr lang="en-US" smtClean="0"/>
              <a:t>3/10/2012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E0C43E-80B8-4B66-BDDF-8CA493F0D942}" type="slidenum">
              <a:rPr lang="en-US" smtClean="0"/>
              <a:t>‹#›</a:t>
            </a:fld>
            <a:endParaRPr lang="en-US"/>
          </a:p>
        </p:txBody>
      </p:sp>
    </p:spTree>
    <p:extLst>
      <p:ext uri="{BB962C8B-B14F-4D97-AF65-F5344CB8AC3E}">
        <p14:creationId xmlns:p14="http://schemas.microsoft.com/office/powerpoint/2010/main" val="2992058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 – FCFS; Printer</a:t>
            </a:r>
            <a:r>
              <a:rPr lang="en-US" baseline="0" dirty="0" smtClean="0"/>
              <a:t> jobs, customer center calls; </a:t>
            </a:r>
            <a:r>
              <a:rPr lang="en-US" baseline="0" dirty="0" err="1" smtClean="0"/>
              <a:t>Ele</a:t>
            </a:r>
            <a:r>
              <a:rPr lang="en-US" baseline="0" dirty="0" smtClean="0"/>
              <a:t> can be removed from the middle also; </a:t>
            </a:r>
          </a:p>
          <a:p>
            <a:r>
              <a:rPr lang="en-US" baseline="0" dirty="0" smtClean="0"/>
              <a:t>Stacks – it may appear that they are inflexible since they can be removed / added only from one end &amp; No random access allowed. However, imagine if there is a house with multiple entry / exits. It offers flexibility but difficult to administer and cannot be tracked…. There are instances where it can be extremely light weight and easy to use. So that’s the advantage.</a:t>
            </a:r>
            <a:endParaRPr lang="en-US" dirty="0"/>
          </a:p>
        </p:txBody>
      </p:sp>
      <p:sp>
        <p:nvSpPr>
          <p:cNvPr id="4" name="Slide Number Placeholder 3"/>
          <p:cNvSpPr>
            <a:spLocks noGrp="1"/>
          </p:cNvSpPr>
          <p:nvPr>
            <p:ph type="sldNum" sz="quarter" idx="10"/>
          </p:nvPr>
        </p:nvSpPr>
        <p:spPr/>
        <p:txBody>
          <a:bodyPr/>
          <a:lstStyle/>
          <a:p>
            <a:fld id="{0FE0C43E-80B8-4B66-BDDF-8CA493F0D942}" type="slidenum">
              <a:rPr lang="en-US" smtClean="0"/>
              <a:t>2</a:t>
            </a:fld>
            <a:endParaRPr lang="en-US"/>
          </a:p>
        </p:txBody>
      </p:sp>
    </p:spTree>
    <p:extLst>
      <p:ext uri="{BB962C8B-B14F-4D97-AF65-F5344CB8AC3E}">
        <p14:creationId xmlns:p14="http://schemas.microsoft.com/office/powerpoint/2010/main" val="1514827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http://www.victusspiritus.com/2011/03/17/brushing-up-on-computer-science-part-4-algorithms/</a:t>
            </a:r>
            <a:endParaRPr lang="en-US" dirty="0"/>
          </a:p>
        </p:txBody>
      </p:sp>
      <p:sp>
        <p:nvSpPr>
          <p:cNvPr id="4" name="Slide Number Placeholder 3"/>
          <p:cNvSpPr>
            <a:spLocks noGrp="1"/>
          </p:cNvSpPr>
          <p:nvPr>
            <p:ph type="sldNum" sz="quarter" idx="10"/>
          </p:nvPr>
        </p:nvSpPr>
        <p:spPr/>
        <p:txBody>
          <a:bodyPr/>
          <a:lstStyle/>
          <a:p>
            <a:fld id="{0FE0C43E-80B8-4B66-BDDF-8CA493F0D942}" type="slidenum">
              <a:rPr lang="en-US" smtClean="0"/>
              <a:t>11</a:t>
            </a:fld>
            <a:endParaRPr lang="en-US"/>
          </a:p>
        </p:txBody>
      </p:sp>
    </p:spTree>
    <p:extLst>
      <p:ext uri="{BB962C8B-B14F-4D97-AF65-F5344CB8AC3E}">
        <p14:creationId xmlns:p14="http://schemas.microsoft.com/office/powerpoint/2010/main" val="119587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E0C43E-80B8-4B66-BDDF-8CA493F0D942}" type="slidenum">
              <a:rPr lang="en-US" smtClean="0"/>
              <a:t>31</a:t>
            </a:fld>
            <a:endParaRPr lang="en-US"/>
          </a:p>
        </p:txBody>
      </p:sp>
    </p:spTree>
    <p:extLst>
      <p:ext uri="{BB962C8B-B14F-4D97-AF65-F5344CB8AC3E}">
        <p14:creationId xmlns:p14="http://schemas.microsoft.com/office/powerpoint/2010/main" val="2476738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E0C43E-80B8-4B66-BDDF-8CA493F0D942}" type="slidenum">
              <a:rPr lang="en-US" smtClean="0"/>
              <a:t>33</a:t>
            </a:fld>
            <a:endParaRPr lang="en-US"/>
          </a:p>
        </p:txBody>
      </p:sp>
    </p:spTree>
    <p:extLst>
      <p:ext uri="{BB962C8B-B14F-4D97-AF65-F5344CB8AC3E}">
        <p14:creationId xmlns:p14="http://schemas.microsoft.com/office/powerpoint/2010/main" val="4224252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E0C43E-80B8-4B66-BDDF-8CA493F0D942}" type="slidenum">
              <a:rPr lang="en-US" smtClean="0"/>
              <a:t>40</a:t>
            </a:fld>
            <a:endParaRPr lang="en-US"/>
          </a:p>
        </p:txBody>
      </p:sp>
    </p:spTree>
    <p:extLst>
      <p:ext uri="{BB962C8B-B14F-4D97-AF65-F5344CB8AC3E}">
        <p14:creationId xmlns:p14="http://schemas.microsoft.com/office/powerpoint/2010/main" val="3755565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E0C43E-80B8-4B66-BDDF-8CA493F0D942}" type="slidenum">
              <a:rPr lang="en-US" smtClean="0"/>
              <a:t>53</a:t>
            </a:fld>
            <a:endParaRPr lang="en-US"/>
          </a:p>
        </p:txBody>
      </p:sp>
    </p:spTree>
    <p:extLst>
      <p:ext uri="{BB962C8B-B14F-4D97-AF65-F5344CB8AC3E}">
        <p14:creationId xmlns:p14="http://schemas.microsoft.com/office/powerpoint/2010/main" val="2496793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E0C43E-80B8-4B66-BDDF-8CA493F0D942}" type="slidenum">
              <a:rPr lang="en-US" smtClean="0"/>
              <a:t>83</a:t>
            </a:fld>
            <a:endParaRPr lang="en-US"/>
          </a:p>
        </p:txBody>
      </p:sp>
    </p:spTree>
    <p:extLst>
      <p:ext uri="{BB962C8B-B14F-4D97-AF65-F5344CB8AC3E}">
        <p14:creationId xmlns:p14="http://schemas.microsoft.com/office/powerpoint/2010/main" val="2496793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3BC317B-0E93-4642-A13E-2E347986CE21}" type="datetimeFigureOut">
              <a:rPr lang="en-US" smtClean="0"/>
              <a:t>3/10/2012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520A48-70BB-473C-84FE-0C32B538D42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3BC317B-0E93-4642-A13E-2E347986CE21}" type="datetimeFigureOut">
              <a:rPr lang="en-US" smtClean="0"/>
              <a:t>3/10/2012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520A48-70BB-473C-84FE-0C32B538D42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3BC317B-0E93-4642-A13E-2E347986CE21}" type="datetimeFigureOut">
              <a:rPr lang="en-US" smtClean="0"/>
              <a:t>3/10/2012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520A48-70BB-473C-84FE-0C32B538D42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3638"/>
            <a:ext cx="21336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fld id="{9153A95D-5CC0-40E9-8E40-FD7C938A1444}" type="slidenum">
              <a:rPr lang="en-US"/>
              <a:pPr/>
              <a:t>‹#›</a:t>
            </a:fld>
            <a:endParaRPr lang="en-US"/>
          </a:p>
        </p:txBody>
      </p:sp>
    </p:spTree>
    <p:extLst>
      <p:ext uri="{BB962C8B-B14F-4D97-AF65-F5344CB8AC3E}">
        <p14:creationId xmlns:p14="http://schemas.microsoft.com/office/powerpoint/2010/main" val="322133831"/>
      </p:ext>
    </p:extLst>
  </p:cSld>
  <p:clrMapOvr>
    <a:masterClrMapping/>
  </p:clrMapOvr>
  <p:transition spd="med">
    <p:blinds/>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8229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3941763"/>
            <a:ext cx="8229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3638"/>
            <a:ext cx="21336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fld id="{6DBCA20B-6945-4247-A8B3-B2162A12453A}" type="slidenum">
              <a:rPr lang="en-US"/>
              <a:pPr/>
              <a:t>‹#›</a:t>
            </a:fld>
            <a:endParaRPr lang="en-US"/>
          </a:p>
        </p:txBody>
      </p:sp>
    </p:spTree>
    <p:extLst>
      <p:ext uri="{BB962C8B-B14F-4D97-AF65-F5344CB8AC3E}">
        <p14:creationId xmlns:p14="http://schemas.microsoft.com/office/powerpoint/2010/main" val="814793865"/>
      </p:ext>
    </p:extLst>
  </p:cSld>
  <p:clrMapOvr>
    <a:masterClrMapping/>
  </p:clrMapOvr>
  <p:transition spd="med">
    <p:blinds/>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457200" y="1600200"/>
            <a:ext cx="4038600" cy="4530725"/>
          </a:xfrm>
        </p:spPr>
        <p:txBody>
          <a:bodyPr/>
          <a:lstStyle/>
          <a:p>
            <a:endParaRPr lang="en-US"/>
          </a:p>
        </p:txBody>
      </p:sp>
      <p:sp>
        <p:nvSpPr>
          <p:cNvPr id="4" name="Text Placeholder 3"/>
          <p:cNvSpPr>
            <a:spLocks noGrp="1"/>
          </p:cNvSpPr>
          <p:nvPr>
            <p:ph type="body"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3638"/>
            <a:ext cx="21336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fld id="{1F79CC9D-00DD-47E8-8B60-8FBEC17E07B1}" type="slidenum">
              <a:rPr lang="en-US"/>
              <a:pPr/>
              <a:t>‹#›</a:t>
            </a:fld>
            <a:endParaRPr lang="en-US"/>
          </a:p>
        </p:txBody>
      </p:sp>
    </p:spTree>
    <p:extLst>
      <p:ext uri="{BB962C8B-B14F-4D97-AF65-F5344CB8AC3E}">
        <p14:creationId xmlns:p14="http://schemas.microsoft.com/office/powerpoint/2010/main" val="3831102891"/>
      </p:ext>
    </p:extLst>
  </p:cSld>
  <p:clrMapOvr>
    <a:masterClrMapping/>
  </p:clrMapOvr>
  <p:transition spd="med">
    <p:blinds/>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57200" y="3941763"/>
            <a:ext cx="8229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3638"/>
            <a:ext cx="2133600" cy="457200"/>
          </a:xfrm>
        </p:spPr>
        <p:txBody>
          <a:bodyPr/>
          <a:lstStyle>
            <a:lvl1pPr>
              <a:defRPr/>
            </a:lvl1pPr>
          </a:lstStyle>
          <a:p>
            <a:endParaRPr 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3638"/>
            <a:ext cx="2133600" cy="457200"/>
          </a:xfrm>
        </p:spPr>
        <p:txBody>
          <a:bodyPr/>
          <a:lstStyle>
            <a:lvl1pPr>
              <a:defRPr/>
            </a:lvl1pPr>
          </a:lstStyle>
          <a:p>
            <a:fld id="{43560992-76BE-4540-B2D9-9573C0F3E6FC}" type="slidenum">
              <a:rPr lang="en-US"/>
              <a:pPr/>
              <a:t>‹#›</a:t>
            </a:fld>
            <a:endParaRPr lang="en-US"/>
          </a:p>
        </p:txBody>
      </p:sp>
    </p:spTree>
    <p:extLst>
      <p:ext uri="{BB962C8B-B14F-4D97-AF65-F5344CB8AC3E}">
        <p14:creationId xmlns:p14="http://schemas.microsoft.com/office/powerpoint/2010/main" val="17413015"/>
      </p:ext>
    </p:extLst>
  </p:cSld>
  <p:clrMapOvr>
    <a:masterClrMapping/>
  </p:clrMapOvr>
  <p:transition spd="med">
    <p:blind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lvl1pPr algn="l">
              <a:defRPr sz="4000">
                <a:solidFill>
                  <a:srgbClr val="002060"/>
                </a:solidFill>
              </a:defRPr>
            </a:lvl1pPr>
          </a:lstStyle>
          <a:p>
            <a:r>
              <a:rPr lang="en-US" smtClean="0"/>
              <a:t>Click to edit Master title style</a:t>
            </a:r>
            <a:endParaRPr lang="en-GB" dirty="0"/>
          </a:p>
        </p:txBody>
      </p:sp>
      <p:sp>
        <p:nvSpPr>
          <p:cNvPr id="3" name="Content Placeholder 2"/>
          <p:cNvSpPr>
            <a:spLocks noGrp="1"/>
          </p:cNvSpPr>
          <p:nvPr>
            <p:ph idx="1"/>
          </p:nvPr>
        </p:nvSpPr>
        <p:spPr>
          <a:xfrm>
            <a:off x="457200" y="1340768"/>
            <a:ext cx="8229600" cy="4785395"/>
          </a:xfrm>
        </p:spPr>
        <p:txBody>
          <a:bodyPr>
            <a:normAutofit/>
          </a:bodyPr>
          <a:lstStyle>
            <a:lvl1pPr>
              <a:buClr>
                <a:schemeClr val="tx2">
                  <a:lumMod val="50000"/>
                </a:schemeClr>
              </a:buClr>
              <a:buFont typeface="Wingdings" pitchFamily="2" charset="2"/>
              <a:buChar char="Ø"/>
              <a:defRPr sz="2800">
                <a:solidFill>
                  <a:srgbClr val="C00000"/>
                </a:solidFill>
              </a:defRPr>
            </a:lvl1pPr>
            <a:lvl2pPr>
              <a:buClr>
                <a:srgbClr val="FF0000"/>
              </a:buClr>
              <a:buFont typeface="Wingdings" pitchFamily="2" charset="2"/>
              <a:buChar char="v"/>
              <a:defRPr sz="2400"/>
            </a:lvl2pPr>
            <a:lvl3pPr>
              <a:defRPr sz="2000"/>
            </a:lvl3pPr>
            <a:lvl4pPr>
              <a:defRPr sz="1800"/>
            </a:lvl4pPr>
            <a:lvl5pPr>
              <a:buClr>
                <a:srgbClr val="FF0000"/>
              </a:buCl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F3BC317B-0E93-4642-A13E-2E347986CE21}" type="datetimeFigureOut">
              <a:rPr lang="en-US" smtClean="0"/>
              <a:t>3/10/2012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520A48-70BB-473C-84FE-0C32B538D429}" type="slidenum">
              <a:rPr lang="en-US" smtClean="0"/>
              <a:t>‹#›</a:t>
            </a:fld>
            <a:endParaRPr lang="en-US"/>
          </a:p>
        </p:txBody>
      </p:sp>
      <p:cxnSp>
        <p:nvCxnSpPr>
          <p:cNvPr id="9" name="Straight Arrow Connector 8"/>
          <p:cNvCxnSpPr/>
          <p:nvPr/>
        </p:nvCxnSpPr>
        <p:spPr>
          <a:xfrm>
            <a:off x="323528" y="1268760"/>
            <a:ext cx="8496944" cy="0"/>
          </a:xfrm>
          <a:prstGeom prst="straightConnector1">
            <a:avLst/>
          </a:prstGeom>
          <a:ln w="12700" cmpd="dbl">
            <a:solidFill>
              <a:schemeClr val="accent4">
                <a:lumMod val="50000"/>
              </a:schemeClr>
            </a:solidFill>
            <a:headEnd type="none" w="med" len="med"/>
            <a:tailEnd type="none" w="med" len="med"/>
          </a:ln>
          <a:effectLst>
            <a:outerShdw blurRad="50800" dist="38100" dir="18900000" algn="b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BC317B-0E93-4642-A13E-2E347986CE21}" type="datetimeFigureOut">
              <a:rPr lang="en-US" smtClean="0"/>
              <a:t>3/10/2012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520A48-70BB-473C-84FE-0C32B538D42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lvl1pPr>
              <a:defRPr sz="4000"/>
            </a:lvl1pPr>
          </a:lstStyle>
          <a:p>
            <a:r>
              <a:rPr lang="en-US" smtClean="0"/>
              <a:t>Click to edit Master title style</a:t>
            </a:r>
            <a:endParaRPr lang="en-GB" dirty="0"/>
          </a:p>
        </p:txBody>
      </p:sp>
      <p:sp>
        <p:nvSpPr>
          <p:cNvPr id="3" name="Content Placeholder 2"/>
          <p:cNvSpPr>
            <a:spLocks noGrp="1"/>
          </p:cNvSpPr>
          <p:nvPr>
            <p:ph sz="half" idx="1"/>
          </p:nvPr>
        </p:nvSpPr>
        <p:spPr>
          <a:xfrm>
            <a:off x="457200" y="1412776"/>
            <a:ext cx="4038600" cy="4713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412776"/>
            <a:ext cx="4038600" cy="4713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3BC317B-0E93-4642-A13E-2E347986CE21}" type="datetimeFigureOut">
              <a:rPr lang="en-US" smtClean="0"/>
              <a:t>3/10/2012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520A48-70BB-473C-84FE-0C32B538D429}" type="slidenum">
              <a:rPr lang="en-US" smtClean="0"/>
              <a:t>‹#›</a:t>
            </a:fld>
            <a:endParaRPr lang="en-US"/>
          </a:p>
        </p:txBody>
      </p:sp>
      <p:cxnSp>
        <p:nvCxnSpPr>
          <p:cNvPr id="8" name="Straight Arrow Connector 7"/>
          <p:cNvCxnSpPr/>
          <p:nvPr/>
        </p:nvCxnSpPr>
        <p:spPr>
          <a:xfrm>
            <a:off x="323528" y="1268760"/>
            <a:ext cx="8496944" cy="0"/>
          </a:xfrm>
          <a:prstGeom prst="straightConnector1">
            <a:avLst/>
          </a:prstGeom>
          <a:ln w="12700" cmpd="dbl">
            <a:solidFill>
              <a:schemeClr val="accent4">
                <a:lumMod val="50000"/>
              </a:schemeClr>
            </a:solidFill>
            <a:headEnd type="none" w="med" len="med"/>
            <a:tailEnd type="none" w="med" len="med"/>
          </a:ln>
          <a:effectLst>
            <a:outerShdw blurRad="50800" dist="38100" dir="18900000" algn="b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3BC317B-0E93-4642-A13E-2E347986CE21}" type="datetimeFigureOut">
              <a:rPr lang="en-US" smtClean="0"/>
              <a:t>3/10/2012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520A48-70BB-473C-84FE-0C32B538D429}" type="slidenum">
              <a:rPr lang="en-US" smtClean="0"/>
              <a:t>‹#›</a:t>
            </a:fld>
            <a:endParaRPr lang="en-US"/>
          </a:p>
        </p:txBody>
      </p:sp>
      <p:cxnSp>
        <p:nvCxnSpPr>
          <p:cNvPr id="10" name="Straight Arrow Connector 9"/>
          <p:cNvCxnSpPr/>
          <p:nvPr/>
        </p:nvCxnSpPr>
        <p:spPr>
          <a:xfrm>
            <a:off x="323528" y="1268760"/>
            <a:ext cx="8496944" cy="0"/>
          </a:xfrm>
          <a:prstGeom prst="straightConnector1">
            <a:avLst/>
          </a:prstGeom>
          <a:ln w="12700" cmpd="dbl">
            <a:solidFill>
              <a:schemeClr val="accent4">
                <a:lumMod val="50000"/>
              </a:schemeClr>
            </a:solidFill>
            <a:headEnd type="none" w="med" len="med"/>
            <a:tailEnd type="none" w="med" len="med"/>
          </a:ln>
          <a:effectLst>
            <a:outerShdw blurRad="50800" dist="38100" dir="18900000" algn="b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lvl1pPr>
              <a:defRPr sz="4000"/>
            </a:lvl1p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3BC317B-0E93-4642-A13E-2E347986CE21}" type="datetimeFigureOut">
              <a:rPr lang="en-US" smtClean="0"/>
              <a:t>3/10/2012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520A48-70BB-473C-84FE-0C32B538D429}" type="slidenum">
              <a:rPr lang="en-US" smtClean="0"/>
              <a:t>‹#›</a:t>
            </a:fld>
            <a:endParaRPr lang="en-US"/>
          </a:p>
        </p:txBody>
      </p:sp>
      <p:cxnSp>
        <p:nvCxnSpPr>
          <p:cNvPr id="6" name="Straight Arrow Connector 5"/>
          <p:cNvCxnSpPr/>
          <p:nvPr/>
        </p:nvCxnSpPr>
        <p:spPr>
          <a:xfrm>
            <a:off x="323528" y="1268760"/>
            <a:ext cx="8496944" cy="0"/>
          </a:xfrm>
          <a:prstGeom prst="straightConnector1">
            <a:avLst/>
          </a:prstGeom>
          <a:ln w="12700" cmpd="dbl">
            <a:solidFill>
              <a:schemeClr val="accent4">
                <a:lumMod val="50000"/>
              </a:schemeClr>
            </a:solidFill>
            <a:headEnd type="none" w="med" len="med"/>
            <a:tailEnd type="none" w="med" len="med"/>
          </a:ln>
          <a:effectLst>
            <a:outerShdw blurRad="50800" dist="38100" dir="18900000" algn="b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C317B-0E93-4642-A13E-2E347986CE21}" type="datetimeFigureOut">
              <a:rPr lang="en-US" smtClean="0"/>
              <a:t>3/10/2012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520A48-70BB-473C-84FE-0C32B538D42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C317B-0E93-4642-A13E-2E347986CE21}" type="datetimeFigureOut">
              <a:rPr lang="en-US" smtClean="0"/>
              <a:t>3/10/2012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520A48-70BB-473C-84FE-0C32B538D42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C317B-0E93-4642-A13E-2E347986CE21}" type="datetimeFigureOut">
              <a:rPr lang="en-US" smtClean="0"/>
              <a:t>3/10/2012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520A48-70BB-473C-84FE-0C32B538D42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C317B-0E93-4642-A13E-2E347986CE21}" type="datetimeFigureOut">
              <a:rPr lang="en-US" smtClean="0"/>
              <a:t>3/10/2012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520A48-70BB-473C-84FE-0C32B538D429}" type="slidenum">
              <a:rPr lang="en-US" smtClean="0"/>
              <a:t>‹#›</a:t>
            </a:fld>
            <a:endParaRPr lang="en-US"/>
          </a:p>
        </p:txBody>
      </p:sp>
      <p:pic>
        <p:nvPicPr>
          <p:cNvPr id="7" name="Picture 5"/>
          <p:cNvPicPr>
            <a:picLocks noChangeAspect="1" noChangeArrowheads="1"/>
          </p:cNvPicPr>
          <p:nvPr/>
        </p:nvPicPr>
        <p:blipFill>
          <a:blip r:embed="rId17" cstate="print">
            <a:lum bright="-6000" contrast="12000"/>
          </a:blip>
          <a:srcRect/>
          <a:stretch>
            <a:fillRect/>
          </a:stretch>
        </p:blipFill>
        <p:spPr bwMode="auto">
          <a:xfrm>
            <a:off x="7711628" y="383633"/>
            <a:ext cx="1252860" cy="741111"/>
          </a:xfrm>
          <a:prstGeom prst="rect">
            <a:avLst/>
          </a:prstGeom>
          <a:noFill/>
          <a:ln w="9525">
            <a:noFill/>
            <a:round/>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Trees</a:t>
            </a:r>
            <a:endParaRPr lang="en-US" dirty="0"/>
          </a:p>
        </p:txBody>
      </p:sp>
      <p:sp>
        <p:nvSpPr>
          <p:cNvPr id="3" name="Subtitle 2"/>
          <p:cNvSpPr>
            <a:spLocks noGrp="1"/>
          </p:cNvSpPr>
          <p:nvPr>
            <p:ph type="subTitle" idx="1"/>
          </p:nvPr>
        </p:nvSpPr>
        <p:spPr/>
        <p:txBody>
          <a:bodyPr/>
          <a:lstStyle/>
          <a:p>
            <a:r>
              <a:rPr lang="en-US" dirty="0" smtClean="0"/>
              <a:t>DSA</a:t>
            </a:r>
            <a:endParaRPr lang="en-US" dirty="0"/>
          </a:p>
        </p:txBody>
      </p:sp>
    </p:spTree>
    <p:extLst>
      <p:ext uri="{BB962C8B-B14F-4D97-AF65-F5344CB8AC3E}">
        <p14:creationId xmlns:p14="http://schemas.microsoft.com/office/powerpoint/2010/main" val="7093376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a:t>
            </a:r>
            <a:endParaRPr lang="en-US" dirty="0"/>
          </a:p>
        </p:txBody>
      </p:sp>
      <p:sp>
        <p:nvSpPr>
          <p:cNvPr id="3" name="Content Placeholder 2"/>
          <p:cNvSpPr>
            <a:spLocks noGrp="1"/>
          </p:cNvSpPr>
          <p:nvPr>
            <p:ph idx="1"/>
          </p:nvPr>
        </p:nvSpPr>
        <p:spPr/>
        <p:txBody>
          <a:bodyPr>
            <a:normAutofit fontScale="85000" lnSpcReduction="20000"/>
          </a:bodyPr>
          <a:lstStyle/>
          <a:p>
            <a:r>
              <a:rPr lang="en-US" sz="2800" dirty="0"/>
              <a:t>root( ): returns root</a:t>
            </a:r>
          </a:p>
          <a:p>
            <a:r>
              <a:rPr lang="en-US" sz="2800" dirty="0"/>
              <a:t>parent(v): returns parent of v</a:t>
            </a:r>
          </a:p>
          <a:p>
            <a:r>
              <a:rPr lang="en-US" sz="2800" dirty="0"/>
              <a:t>children(v): returns iterator of children of v</a:t>
            </a:r>
          </a:p>
          <a:p>
            <a:r>
              <a:rPr lang="en-US" sz="2800" dirty="0"/>
              <a:t>size( ): returns number of nodes</a:t>
            </a:r>
          </a:p>
          <a:p>
            <a:r>
              <a:rPr lang="en-US" sz="2800" dirty="0"/>
              <a:t>elements( ): returns iterator of all elements</a:t>
            </a:r>
          </a:p>
          <a:p>
            <a:r>
              <a:rPr lang="en-US" sz="2800" dirty="0"/>
              <a:t>positions( ): returns iterator of all positions/nodes</a:t>
            </a:r>
          </a:p>
          <a:p>
            <a:r>
              <a:rPr lang="en-US" sz="2800" dirty="0" err="1"/>
              <a:t>swapElements</a:t>
            </a:r>
            <a:r>
              <a:rPr lang="en-US" sz="2800" dirty="0"/>
              <a:t>(</a:t>
            </a:r>
            <a:r>
              <a:rPr lang="en-US" sz="2800" dirty="0" err="1"/>
              <a:t>v,w</a:t>
            </a:r>
            <a:r>
              <a:rPr lang="en-US" sz="2800" dirty="0"/>
              <a:t>): swaps elements at two nodes</a:t>
            </a:r>
          </a:p>
          <a:p>
            <a:r>
              <a:rPr lang="en-US" sz="2800" dirty="0" err="1"/>
              <a:t>replaceElement</a:t>
            </a:r>
            <a:r>
              <a:rPr lang="en-US" sz="2800" dirty="0"/>
              <a:t>(</a:t>
            </a:r>
            <a:r>
              <a:rPr lang="en-US" sz="2800" dirty="0" err="1"/>
              <a:t>v,e</a:t>
            </a:r>
            <a:r>
              <a:rPr lang="en-US" sz="2800" dirty="0"/>
              <a:t>): replaces element of a </a:t>
            </a:r>
            <a:r>
              <a:rPr lang="en-US" sz="2800" dirty="0" smtClean="0"/>
              <a:t>node</a:t>
            </a:r>
          </a:p>
          <a:p>
            <a:r>
              <a:rPr lang="en-US" sz="2800" dirty="0" smtClean="0"/>
              <a:t>Queries</a:t>
            </a:r>
          </a:p>
          <a:p>
            <a:pPr lvl="1"/>
            <a:r>
              <a:rPr lang="en-US" sz="2700" dirty="0" err="1"/>
              <a:t>isInternal</a:t>
            </a:r>
            <a:r>
              <a:rPr lang="en-US" sz="2700" dirty="0"/>
              <a:t>(v): test if node is internal</a:t>
            </a:r>
          </a:p>
          <a:p>
            <a:pPr lvl="1"/>
            <a:r>
              <a:rPr lang="en-US" sz="2700" dirty="0" err="1"/>
              <a:t>isExternal</a:t>
            </a:r>
            <a:r>
              <a:rPr lang="en-US" sz="2700" dirty="0"/>
              <a:t>(v): test if node is external</a:t>
            </a:r>
          </a:p>
          <a:p>
            <a:pPr lvl="1"/>
            <a:r>
              <a:rPr lang="en-US" sz="2700" dirty="0" err="1"/>
              <a:t>isRoot</a:t>
            </a:r>
            <a:r>
              <a:rPr lang="en-US" sz="2700" dirty="0"/>
              <a:t>(v): test if node is root</a:t>
            </a:r>
            <a:endParaRPr lang="en-US" sz="6600" dirty="0"/>
          </a:p>
        </p:txBody>
      </p:sp>
    </p:spTree>
    <p:extLst>
      <p:ext uri="{BB962C8B-B14F-4D97-AF65-F5344CB8AC3E}">
        <p14:creationId xmlns:p14="http://schemas.microsoft.com/office/powerpoint/2010/main" val="3988781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04800"/>
            <a:ext cx="6829425" cy="6469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89943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or not?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138362"/>
            <a:ext cx="3559552"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014537"/>
            <a:ext cx="30480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07142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Terminologies</a:t>
            </a:r>
            <a:endParaRPr lang="en-US" dirty="0"/>
          </a:p>
        </p:txBody>
      </p:sp>
      <p:sp>
        <p:nvSpPr>
          <p:cNvPr id="4" name="Content Placeholder 3"/>
          <p:cNvSpPr>
            <a:spLocks noGrp="1"/>
          </p:cNvSpPr>
          <p:nvPr>
            <p:ph idx="1"/>
          </p:nvPr>
        </p:nvSpPr>
        <p:spPr>
          <a:xfrm>
            <a:off x="381000" y="1600200"/>
            <a:ext cx="8229600" cy="4525963"/>
          </a:xfrm>
        </p:spPr>
        <p:txBody>
          <a:bodyPr>
            <a:normAutofit fontScale="85000" lnSpcReduction="20000"/>
          </a:bodyPr>
          <a:lstStyle/>
          <a:p>
            <a:r>
              <a:rPr lang="en-US" b="1" u="sng" dirty="0" smtClean="0"/>
              <a:t>Node:</a:t>
            </a:r>
            <a:r>
              <a:rPr lang="en-US" dirty="0"/>
              <a:t/>
            </a:r>
            <a:br>
              <a:rPr lang="en-US" dirty="0"/>
            </a:br>
            <a:r>
              <a:rPr lang="en-US" dirty="0"/>
              <a:t>Each data item in a tree is called a node.</a:t>
            </a:r>
          </a:p>
          <a:p>
            <a:r>
              <a:rPr lang="en-US" dirty="0"/>
              <a:t>Node specifies the data information and links to other data items</a:t>
            </a:r>
          </a:p>
          <a:p>
            <a:r>
              <a:rPr lang="en-US" b="1" u="sng" dirty="0"/>
              <a:t>Root:</a:t>
            </a:r>
            <a:r>
              <a:rPr lang="en-US" dirty="0"/>
              <a:t/>
            </a:r>
            <a:br>
              <a:rPr lang="en-US" dirty="0"/>
            </a:br>
            <a:r>
              <a:rPr lang="en-US" dirty="0"/>
              <a:t>Root is the first node in the tree</a:t>
            </a:r>
          </a:p>
          <a:p>
            <a:r>
              <a:rPr lang="en-US" dirty="0"/>
              <a:t>Node A is the root node in the tree example</a:t>
            </a:r>
          </a:p>
          <a:p>
            <a:r>
              <a:rPr lang="en-US" b="1" u="sng" dirty="0"/>
              <a:t>Degree of a Node:</a:t>
            </a:r>
            <a:r>
              <a:rPr lang="en-US" dirty="0"/>
              <a:t/>
            </a:r>
            <a:br>
              <a:rPr lang="en-US" dirty="0"/>
            </a:br>
            <a:r>
              <a:rPr lang="en-US" dirty="0"/>
              <a:t>Degree of a node is the </a:t>
            </a:r>
            <a:r>
              <a:rPr lang="en-US" b="1" dirty="0"/>
              <a:t>number of </a:t>
            </a:r>
            <a:r>
              <a:rPr lang="en-US" b="1" dirty="0" err="1"/>
              <a:t>subtrees</a:t>
            </a:r>
            <a:r>
              <a:rPr lang="en-US" b="1" dirty="0"/>
              <a:t> of a node</a:t>
            </a:r>
            <a:r>
              <a:rPr lang="en-US" dirty="0"/>
              <a:t> in a given tree.</a:t>
            </a:r>
          </a:p>
          <a:p>
            <a:r>
              <a:rPr lang="en-US" b="1" u="sng" dirty="0" smtClean="0"/>
              <a:t>Degree </a:t>
            </a:r>
            <a:r>
              <a:rPr lang="en-US" b="1" u="sng" dirty="0"/>
              <a:t>of a Tree:</a:t>
            </a:r>
            <a:r>
              <a:rPr lang="en-US" dirty="0"/>
              <a:t/>
            </a:r>
            <a:br>
              <a:rPr lang="en-US" dirty="0"/>
            </a:br>
            <a:r>
              <a:rPr lang="en-US" dirty="0"/>
              <a:t>The Degree of a tree is the </a:t>
            </a:r>
            <a:r>
              <a:rPr lang="en-US" b="1" dirty="0"/>
              <a:t>maximum degree of node</a:t>
            </a:r>
            <a:r>
              <a:rPr lang="en-US" dirty="0"/>
              <a:t> in a given tree.</a:t>
            </a:r>
          </a:p>
          <a:p>
            <a:endParaRPr lang="en-US" dirty="0"/>
          </a:p>
        </p:txBody>
      </p:sp>
    </p:spTree>
    <p:extLst>
      <p:ext uri="{BB962C8B-B14F-4D97-AF65-F5344CB8AC3E}">
        <p14:creationId xmlns:p14="http://schemas.microsoft.com/office/powerpoint/2010/main" val="32629436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u="sng" dirty="0"/>
              <a:t>Leaf Node (or) Terminal Node:</a:t>
            </a:r>
            <a:r>
              <a:rPr lang="en-US" dirty="0"/>
              <a:t/>
            </a:r>
            <a:br>
              <a:rPr lang="en-US" dirty="0"/>
            </a:br>
            <a:r>
              <a:rPr lang="en-US" dirty="0"/>
              <a:t>A node with degree 0 is called a </a:t>
            </a:r>
            <a:r>
              <a:rPr lang="en-US" dirty="0" err="1"/>
              <a:t>leafnode</a:t>
            </a:r>
            <a:endParaRPr lang="en-US" dirty="0"/>
          </a:p>
          <a:p>
            <a:r>
              <a:rPr lang="en-US" dirty="0" err="1"/>
              <a:t>ie</a:t>
            </a:r>
            <a:r>
              <a:rPr lang="en-US" dirty="0"/>
              <a:t> a node with no </a:t>
            </a:r>
            <a:r>
              <a:rPr lang="en-US" dirty="0" err="1"/>
              <a:t>subtrees</a:t>
            </a:r>
            <a:r>
              <a:rPr lang="en-US" dirty="0"/>
              <a:t> or children is called </a:t>
            </a:r>
            <a:r>
              <a:rPr lang="en-US" dirty="0" err="1"/>
              <a:t>leafnode</a:t>
            </a:r>
            <a:r>
              <a:rPr lang="en-US" dirty="0"/>
              <a:t>.</a:t>
            </a:r>
          </a:p>
          <a:p>
            <a:r>
              <a:rPr lang="en-US" dirty="0" smtClean="0"/>
              <a:t>Any </a:t>
            </a:r>
            <a:r>
              <a:rPr lang="en-US" dirty="0"/>
              <a:t>node whose degree is non-zero is called non-terminal node </a:t>
            </a:r>
          </a:p>
          <a:p>
            <a:r>
              <a:rPr lang="en-US" b="1" u="sng" dirty="0"/>
              <a:t>Level of a Node:</a:t>
            </a:r>
            <a:r>
              <a:rPr lang="en-US" dirty="0"/>
              <a:t/>
            </a:r>
            <a:br>
              <a:rPr lang="en-US" dirty="0"/>
            </a:br>
            <a:r>
              <a:rPr lang="en-US" dirty="0"/>
              <a:t>The tree is structured in different levels.</a:t>
            </a:r>
          </a:p>
          <a:p>
            <a:r>
              <a:rPr lang="en-US" dirty="0"/>
              <a:t>The root node is always at level 0.Then its immediate children are at level 1and their immediate children are at level 2 and so on up to the terminal nodes</a:t>
            </a:r>
          </a:p>
          <a:p>
            <a:pPr lvl="1"/>
            <a:r>
              <a:rPr lang="en-US" dirty="0" smtClean="0"/>
              <a:t>i.e. </a:t>
            </a:r>
            <a:r>
              <a:rPr lang="en-US" dirty="0"/>
              <a:t>If a node is at level n, then its children will be at level n+1.</a:t>
            </a:r>
          </a:p>
          <a:p>
            <a:r>
              <a:rPr lang="en-US" b="1" u="sng" dirty="0"/>
              <a:t>Depth of a tree (or)Height of a tree:</a:t>
            </a:r>
            <a:r>
              <a:rPr lang="en-US" dirty="0"/>
              <a:t/>
            </a:r>
            <a:br>
              <a:rPr lang="en-US" dirty="0"/>
            </a:br>
            <a:r>
              <a:rPr lang="en-US" dirty="0"/>
              <a:t>Depth of a tree is the maximum level of any node in a given tree.</a:t>
            </a:r>
          </a:p>
          <a:p>
            <a:pPr lvl="1"/>
            <a:r>
              <a:rPr lang="en-US" dirty="0" smtClean="0"/>
              <a:t>including </a:t>
            </a:r>
            <a:r>
              <a:rPr lang="en-US" dirty="0"/>
              <a:t>level </a:t>
            </a:r>
            <a:r>
              <a:rPr lang="en-US" dirty="0" smtClean="0"/>
              <a:t>0</a:t>
            </a:r>
            <a:endParaRPr lang="en-US" dirty="0"/>
          </a:p>
          <a:p>
            <a:endParaRPr lang="en-US" dirty="0"/>
          </a:p>
          <a:p>
            <a:endParaRPr lang="en-US" dirty="0"/>
          </a:p>
        </p:txBody>
      </p:sp>
    </p:spTree>
    <p:extLst>
      <p:ext uri="{BB962C8B-B14F-4D97-AF65-F5344CB8AC3E}">
        <p14:creationId xmlns:p14="http://schemas.microsoft.com/office/powerpoint/2010/main" val="10184396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Traversals</a:t>
            </a:r>
            <a:endParaRPr lang="en-US" dirty="0"/>
          </a:p>
        </p:txBody>
      </p:sp>
      <p:sp>
        <p:nvSpPr>
          <p:cNvPr id="3" name="Content Placeholder 2"/>
          <p:cNvSpPr>
            <a:spLocks noGrp="1"/>
          </p:cNvSpPr>
          <p:nvPr>
            <p:ph idx="1"/>
          </p:nvPr>
        </p:nvSpPr>
        <p:spPr/>
        <p:txBody>
          <a:bodyPr/>
          <a:lstStyle/>
          <a:p>
            <a:r>
              <a:rPr lang="en-US" dirty="0"/>
              <a:t>Unlike linear data structures (Array, Linked List, Queues, Stacks, </a:t>
            </a:r>
            <a:r>
              <a:rPr lang="en-US" dirty="0" err="1"/>
              <a:t>etc</a:t>
            </a:r>
            <a:r>
              <a:rPr lang="en-US" dirty="0"/>
              <a:t>) which have only one logical way to traverse them, trees can be traversed in different ways. </a:t>
            </a:r>
            <a:endParaRPr lang="en-US" dirty="0" smtClean="0"/>
          </a:p>
          <a:p>
            <a:r>
              <a:rPr lang="en-US" dirty="0" smtClean="0"/>
              <a:t>General ways </a:t>
            </a:r>
            <a:r>
              <a:rPr lang="en-US" dirty="0"/>
              <a:t>for traversing </a:t>
            </a:r>
            <a:r>
              <a:rPr lang="en-US" dirty="0" smtClean="0"/>
              <a:t>trees</a:t>
            </a:r>
          </a:p>
          <a:p>
            <a:pPr lvl="1"/>
            <a:r>
              <a:rPr lang="en-US" dirty="0" smtClean="0"/>
              <a:t>Depth-First traversal</a:t>
            </a:r>
          </a:p>
          <a:p>
            <a:pPr lvl="1"/>
            <a:r>
              <a:rPr lang="en-US" dirty="0" smtClean="0"/>
              <a:t>Breadth First traversal</a:t>
            </a:r>
            <a:endParaRPr lang="en-US" dirty="0"/>
          </a:p>
        </p:txBody>
      </p:sp>
    </p:spTree>
    <p:extLst>
      <p:ext uri="{BB962C8B-B14F-4D97-AF65-F5344CB8AC3E}">
        <p14:creationId xmlns:p14="http://schemas.microsoft.com/office/powerpoint/2010/main" val="16974119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Depth-First</a:t>
            </a:r>
            <a:endParaRPr lang="en-US" dirty="0"/>
          </a:p>
        </p:txBody>
      </p:sp>
      <p:sp>
        <p:nvSpPr>
          <p:cNvPr id="6" name="Content Placeholder 5"/>
          <p:cNvSpPr>
            <a:spLocks noGrp="1"/>
          </p:cNvSpPr>
          <p:nvPr>
            <p:ph sz="half" idx="2"/>
          </p:nvPr>
        </p:nvSpPr>
        <p:spPr/>
        <p:txBody>
          <a:bodyPr/>
          <a:lstStyle/>
          <a:p>
            <a:r>
              <a:rPr lang="en-US" dirty="0" err="1" smtClean="0"/>
              <a:t>Inorder</a:t>
            </a:r>
            <a:endParaRPr lang="en-US" dirty="0" smtClean="0"/>
          </a:p>
          <a:p>
            <a:r>
              <a:rPr lang="en-US" dirty="0" err="1" smtClean="0"/>
              <a:t>Postorder</a:t>
            </a:r>
            <a:endParaRPr lang="en-US" dirty="0" smtClean="0"/>
          </a:p>
          <a:p>
            <a:r>
              <a:rPr lang="en-US" dirty="0" smtClean="0"/>
              <a:t>Preorder</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76400"/>
            <a:ext cx="2466975"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73010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Breadth First</a:t>
            </a:r>
            <a:endParaRPr lang="en-US" dirty="0"/>
          </a:p>
        </p:txBody>
      </p:sp>
      <p:sp>
        <p:nvSpPr>
          <p:cNvPr id="4" name="Content Placeholder 3"/>
          <p:cNvSpPr>
            <a:spLocks noGrp="1"/>
          </p:cNvSpPr>
          <p:nvPr>
            <p:ph idx="1"/>
          </p:nvPr>
        </p:nvSpPr>
        <p:spPr/>
        <p:txBody>
          <a:bodyPr/>
          <a:lstStyle/>
          <a:p>
            <a:r>
              <a:rPr lang="en-US" dirty="0" smtClean="0"/>
              <a:t>Only one type of traversal</a:t>
            </a:r>
          </a:p>
          <a:p>
            <a:pPr lvl="1"/>
            <a:r>
              <a:rPr lang="en-US" dirty="0" smtClean="0"/>
              <a:t>Level Order traversal</a:t>
            </a:r>
            <a:endParaRPr lang="en-US" dirty="0"/>
          </a:p>
        </p:txBody>
      </p:sp>
    </p:spTree>
    <p:extLst>
      <p:ext uri="{BB962C8B-B14F-4D97-AF65-F5344CB8AC3E}">
        <p14:creationId xmlns:p14="http://schemas.microsoft.com/office/powerpoint/2010/main" val="7633010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Pre-Order</a:t>
            </a:r>
            <a:endParaRPr lang="en-US" dirty="0"/>
          </a:p>
        </p:txBody>
      </p:sp>
      <p:sp>
        <p:nvSpPr>
          <p:cNvPr id="4" name="Content Placeholder 3"/>
          <p:cNvSpPr>
            <a:spLocks noGrp="1"/>
          </p:cNvSpPr>
          <p:nvPr>
            <p:ph sz="half" idx="2"/>
          </p:nvPr>
        </p:nvSpPr>
        <p:spPr>
          <a:xfrm>
            <a:off x="4038600" y="1412776"/>
            <a:ext cx="4648200" cy="4713387"/>
          </a:xfrm>
        </p:spPr>
        <p:txBody>
          <a:bodyPr>
            <a:normAutofit lnSpcReduction="10000"/>
          </a:bodyPr>
          <a:lstStyle/>
          <a:p>
            <a:r>
              <a:rPr lang="en-US" dirty="0"/>
              <a:t>Visit the root. </a:t>
            </a:r>
            <a:endParaRPr lang="en-US" dirty="0" smtClean="0"/>
          </a:p>
          <a:p>
            <a:r>
              <a:rPr lang="en-US" dirty="0" smtClean="0"/>
              <a:t>Traverse </a:t>
            </a:r>
            <a:r>
              <a:rPr lang="en-US" dirty="0"/>
              <a:t>the left </a:t>
            </a:r>
            <a:r>
              <a:rPr lang="en-US" dirty="0" smtClean="0"/>
              <a:t>sub-tree</a:t>
            </a:r>
            <a:r>
              <a:rPr lang="en-US" dirty="0"/>
              <a:t>, i.e., call </a:t>
            </a:r>
            <a:r>
              <a:rPr lang="en-US" dirty="0" smtClean="0"/>
              <a:t>Preorder (left-</a:t>
            </a:r>
            <a:r>
              <a:rPr lang="en-US" dirty="0" err="1" smtClean="0"/>
              <a:t>subtree</a:t>
            </a:r>
            <a:r>
              <a:rPr lang="en-US" dirty="0" smtClean="0"/>
              <a:t>)</a:t>
            </a:r>
          </a:p>
          <a:p>
            <a:r>
              <a:rPr lang="en-US" dirty="0" smtClean="0"/>
              <a:t>Traverse </a:t>
            </a:r>
            <a:r>
              <a:rPr lang="en-US" dirty="0"/>
              <a:t>the right </a:t>
            </a:r>
            <a:r>
              <a:rPr lang="en-US" dirty="0" err="1"/>
              <a:t>subtree</a:t>
            </a:r>
            <a:r>
              <a:rPr lang="en-US" dirty="0"/>
              <a:t>, i.e., call Preorder(right-</a:t>
            </a:r>
            <a:r>
              <a:rPr lang="en-US" dirty="0" err="1"/>
              <a:t>subtree</a:t>
            </a:r>
            <a:r>
              <a:rPr lang="en-US" dirty="0" smtClean="0"/>
              <a:t>)</a:t>
            </a:r>
          </a:p>
          <a:p>
            <a:r>
              <a:rPr lang="en-US" dirty="0"/>
              <a:t>Preorder traversal for the </a:t>
            </a:r>
            <a:r>
              <a:rPr lang="en-US" dirty="0" smtClean="0"/>
              <a:t>given </a:t>
            </a:r>
            <a:r>
              <a:rPr lang="en-US" dirty="0"/>
              <a:t>figure is 1 2 4 5 </a:t>
            </a:r>
            <a:r>
              <a:rPr lang="en-US" dirty="0" smtClean="0"/>
              <a:t>3</a:t>
            </a:r>
          </a:p>
          <a:p>
            <a:r>
              <a:rPr lang="en-US" dirty="0"/>
              <a:t>Preorder traversal is used to create a copy of the tree.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828800"/>
            <a:ext cx="2466975"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27891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Post-Order</a:t>
            </a:r>
            <a:endParaRPr lang="en-US" dirty="0"/>
          </a:p>
        </p:txBody>
      </p:sp>
      <p:sp>
        <p:nvSpPr>
          <p:cNvPr id="4" name="Content Placeholder 3"/>
          <p:cNvSpPr>
            <a:spLocks noGrp="1"/>
          </p:cNvSpPr>
          <p:nvPr>
            <p:ph sz="half" idx="2"/>
          </p:nvPr>
        </p:nvSpPr>
        <p:spPr>
          <a:xfrm>
            <a:off x="3962400" y="1412776"/>
            <a:ext cx="4724400" cy="4713387"/>
          </a:xfrm>
        </p:spPr>
        <p:txBody>
          <a:bodyPr>
            <a:normAutofit lnSpcReduction="10000"/>
          </a:bodyPr>
          <a:lstStyle/>
          <a:p>
            <a:r>
              <a:rPr lang="en-US" dirty="0"/>
              <a:t>Traverse the left </a:t>
            </a:r>
            <a:r>
              <a:rPr lang="en-US" dirty="0" err="1"/>
              <a:t>subtree</a:t>
            </a:r>
            <a:r>
              <a:rPr lang="en-US" dirty="0"/>
              <a:t>, i.e., call </a:t>
            </a:r>
            <a:r>
              <a:rPr lang="en-US" dirty="0" err="1" smtClean="0"/>
              <a:t>Postorder</a:t>
            </a:r>
            <a:r>
              <a:rPr lang="en-US" dirty="0" smtClean="0"/>
              <a:t> (</a:t>
            </a:r>
            <a:r>
              <a:rPr lang="en-US" dirty="0"/>
              <a:t>left-</a:t>
            </a:r>
            <a:r>
              <a:rPr lang="en-US" dirty="0" err="1"/>
              <a:t>subtree</a:t>
            </a:r>
            <a:r>
              <a:rPr lang="en-US" dirty="0"/>
              <a:t>) </a:t>
            </a:r>
          </a:p>
          <a:p>
            <a:r>
              <a:rPr lang="en-US" dirty="0" smtClean="0"/>
              <a:t>Traverse </a:t>
            </a:r>
            <a:r>
              <a:rPr lang="en-US" dirty="0"/>
              <a:t>the right </a:t>
            </a:r>
            <a:r>
              <a:rPr lang="en-US" dirty="0" err="1"/>
              <a:t>subtree</a:t>
            </a:r>
            <a:r>
              <a:rPr lang="en-US" dirty="0"/>
              <a:t>, i.e., call </a:t>
            </a:r>
            <a:r>
              <a:rPr lang="en-US" dirty="0" err="1" smtClean="0"/>
              <a:t>Postorder</a:t>
            </a:r>
            <a:r>
              <a:rPr lang="en-US" dirty="0" smtClean="0"/>
              <a:t>(right-</a:t>
            </a:r>
            <a:r>
              <a:rPr lang="en-US" dirty="0" err="1" smtClean="0"/>
              <a:t>subtree</a:t>
            </a:r>
            <a:r>
              <a:rPr lang="en-US" dirty="0" smtClean="0"/>
              <a:t>)</a:t>
            </a:r>
          </a:p>
          <a:p>
            <a:r>
              <a:rPr lang="en-US" dirty="0" smtClean="0"/>
              <a:t>Visit </a:t>
            </a:r>
            <a:r>
              <a:rPr lang="en-US" dirty="0"/>
              <a:t>the root</a:t>
            </a:r>
            <a:r>
              <a:rPr lang="en-US" dirty="0" smtClean="0"/>
              <a:t>.</a:t>
            </a:r>
          </a:p>
          <a:p>
            <a:r>
              <a:rPr lang="en-US" dirty="0" err="1"/>
              <a:t>Postorder</a:t>
            </a:r>
            <a:r>
              <a:rPr lang="en-US" dirty="0"/>
              <a:t> traversal for the </a:t>
            </a:r>
            <a:r>
              <a:rPr lang="en-US" dirty="0" smtClean="0"/>
              <a:t>figure </a:t>
            </a:r>
            <a:r>
              <a:rPr lang="en-US" dirty="0"/>
              <a:t>is 4 5 2 3 1</a:t>
            </a:r>
            <a:r>
              <a:rPr lang="en-US" dirty="0" smtClean="0"/>
              <a:t>.</a:t>
            </a:r>
          </a:p>
          <a:p>
            <a:r>
              <a:rPr lang="en-US" dirty="0" err="1"/>
              <a:t>Postorder</a:t>
            </a:r>
            <a:r>
              <a:rPr lang="en-US" dirty="0"/>
              <a:t> traversal is used to delete the tree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057400"/>
            <a:ext cx="2466975"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50500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normAutofit/>
          </a:bodyPr>
          <a:lstStyle/>
          <a:p>
            <a:r>
              <a:rPr lang="en-US" dirty="0" smtClean="0"/>
              <a:t>Primitives are basic building blocks which have known size and known persistence .The collection of these primitive types allow optimized execution balanced with storage size.</a:t>
            </a:r>
          </a:p>
          <a:p>
            <a:r>
              <a:rPr lang="en-US" dirty="0" smtClean="0"/>
              <a:t>Above these Primitives are Lists, stacks, and queues – the fundamental data structures in all of computer science</a:t>
            </a:r>
          </a:p>
          <a:p>
            <a:r>
              <a:rPr lang="en-US" dirty="0" smtClean="0"/>
              <a:t>When do we use Q?</a:t>
            </a:r>
          </a:p>
          <a:p>
            <a:r>
              <a:rPr lang="en-US" dirty="0" smtClean="0"/>
              <a:t>Write </a:t>
            </a:r>
            <a:r>
              <a:rPr lang="en-US" dirty="0" err="1" smtClean="0"/>
              <a:t>Is_Empty</a:t>
            </a:r>
            <a:r>
              <a:rPr lang="en-US" dirty="0" smtClean="0"/>
              <a:t>() for a queue</a:t>
            </a:r>
          </a:p>
          <a:p>
            <a:r>
              <a:rPr lang="en-US" dirty="0" smtClean="0"/>
              <a:t>Analytical Solutions </a:t>
            </a:r>
            <a:r>
              <a:rPr lang="en-US" dirty="0" err="1" smtClean="0"/>
              <a:t>Vs</a:t>
            </a:r>
            <a:r>
              <a:rPr lang="en-US" dirty="0" smtClean="0"/>
              <a:t> Simulations</a:t>
            </a:r>
          </a:p>
          <a:p>
            <a:endParaRPr lang="en-US" dirty="0"/>
          </a:p>
        </p:txBody>
      </p:sp>
    </p:spTree>
    <p:extLst>
      <p:ext uri="{BB962C8B-B14F-4D97-AF65-F5344CB8AC3E}">
        <p14:creationId xmlns:p14="http://schemas.microsoft.com/office/powerpoint/2010/main" val="41236309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Post Order</a:t>
            </a:r>
            <a:endParaRPr lang="en-US" dirty="0"/>
          </a:p>
        </p:txBody>
      </p:sp>
      <p:sp>
        <p:nvSpPr>
          <p:cNvPr id="6" name="Content Placeholder 5"/>
          <p:cNvSpPr>
            <a:spLocks noGrp="1"/>
          </p:cNvSpPr>
          <p:nvPr>
            <p:ph idx="1"/>
          </p:nvPr>
        </p:nvSpPr>
        <p:spPr/>
        <p:txBody>
          <a:bodyPr/>
          <a:lstStyle/>
          <a:p>
            <a:r>
              <a:rPr lang="en-US" dirty="0"/>
              <a:t>Step-1: For </a:t>
            </a:r>
            <a:r>
              <a:rPr lang="en-US" dirty="0" smtClean="0"/>
              <a:t>current </a:t>
            </a:r>
            <a:r>
              <a:rPr lang="en-US" dirty="0"/>
              <a:t>node check </a:t>
            </a:r>
            <a:r>
              <a:rPr lang="en-US" dirty="0" smtClean="0"/>
              <a:t>if it </a:t>
            </a:r>
            <a:r>
              <a:rPr lang="en-US" dirty="0"/>
              <a:t>has a left child. If it has then go to step-2 </a:t>
            </a:r>
            <a:r>
              <a:rPr lang="en-US" dirty="0" smtClean="0"/>
              <a:t>or </a:t>
            </a:r>
            <a:r>
              <a:rPr lang="en-US" dirty="0"/>
              <a:t>else step-3</a:t>
            </a:r>
            <a:br>
              <a:rPr lang="en-US" dirty="0"/>
            </a:br>
            <a:r>
              <a:rPr lang="en-US" dirty="0"/>
              <a:t>Step-2: Repeat step-1 for this left child</a:t>
            </a:r>
            <a:br>
              <a:rPr lang="en-US" dirty="0"/>
            </a:br>
            <a:r>
              <a:rPr lang="en-US" dirty="0"/>
              <a:t>Step-3: Visit </a:t>
            </a:r>
            <a:r>
              <a:rPr lang="en-US" dirty="0" smtClean="0"/>
              <a:t>the </a:t>
            </a:r>
            <a:r>
              <a:rPr lang="en-US" dirty="0"/>
              <a:t>current </a:t>
            </a:r>
            <a:r>
              <a:rPr lang="en-US" dirty="0" smtClean="0"/>
              <a:t>node</a:t>
            </a:r>
            <a:r>
              <a:rPr lang="en-US" dirty="0"/>
              <a:t> </a:t>
            </a:r>
            <a:r>
              <a:rPr lang="en-US" dirty="0" smtClean="0"/>
              <a:t>(for printing, </a:t>
            </a:r>
            <a:r>
              <a:rPr lang="en-US" dirty="0" err="1" smtClean="0"/>
              <a:t>etc</a:t>
            </a:r>
            <a:r>
              <a:rPr lang="en-US" dirty="0" smtClean="0"/>
              <a:t>) </a:t>
            </a:r>
            <a:r>
              <a:rPr lang="en-US" dirty="0"/>
              <a:t/>
            </a:r>
            <a:br>
              <a:rPr lang="en-US" dirty="0"/>
            </a:br>
            <a:r>
              <a:rPr lang="en-US" dirty="0"/>
              <a:t>Step-4: For the current node check whether it has a right child. If it has then go to step-5 </a:t>
            </a:r>
            <a:br>
              <a:rPr lang="en-US" dirty="0"/>
            </a:br>
            <a:r>
              <a:rPr lang="en-US" dirty="0" err="1"/>
              <a:t>Step-5</a:t>
            </a:r>
            <a:r>
              <a:rPr lang="en-US" dirty="0"/>
              <a:t>: Repeat step-1 for this right child </a:t>
            </a:r>
          </a:p>
        </p:txBody>
      </p:sp>
    </p:spTree>
    <p:extLst>
      <p:ext uri="{BB962C8B-B14F-4D97-AF65-F5344CB8AC3E}">
        <p14:creationId xmlns:p14="http://schemas.microsoft.com/office/powerpoint/2010/main" val="6055732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Tree</a:t>
            </a:r>
            <a:endParaRPr lang="en-US" dirty="0"/>
          </a:p>
        </p:txBody>
      </p:sp>
      <p:sp>
        <p:nvSpPr>
          <p:cNvPr id="5" name="Content Placeholder 4"/>
          <p:cNvSpPr>
            <a:spLocks noGrp="1"/>
          </p:cNvSpPr>
          <p:nvPr>
            <p:ph idx="1"/>
          </p:nvPr>
        </p:nvSpPr>
        <p:spPr/>
        <p:txBody>
          <a:bodyPr>
            <a:normAutofit/>
          </a:bodyPr>
          <a:lstStyle/>
          <a:p>
            <a:r>
              <a:rPr lang="en-US" dirty="0"/>
              <a:t>Any Tree whose nodes can have at the most two children is called a Binary tree or a tree with order 2. </a:t>
            </a:r>
            <a:endParaRPr lang="en-US" dirty="0" smtClean="0"/>
          </a:p>
          <a:p>
            <a:r>
              <a:rPr lang="en-US" dirty="0" smtClean="0"/>
              <a:t>this </a:t>
            </a:r>
            <a:r>
              <a:rPr lang="en-US" dirty="0"/>
              <a:t>has got </a:t>
            </a:r>
            <a:r>
              <a:rPr lang="en-US" dirty="0" smtClean="0"/>
              <a:t>some significance</a:t>
            </a:r>
            <a:endParaRPr lang="en-US" dirty="0"/>
          </a:p>
          <a:p>
            <a:r>
              <a:rPr lang="en-US" dirty="0"/>
              <a:t>Every node in a Binary tree has a structure like this </a:t>
            </a:r>
            <a:r>
              <a:rPr lang="en-US" dirty="0" smtClean="0"/>
              <a:t>-</a:t>
            </a:r>
          </a:p>
          <a:p>
            <a:r>
              <a:rPr lang="en-US" dirty="0" err="1" smtClean="0"/>
              <a:t>Struct</a:t>
            </a:r>
            <a:r>
              <a:rPr lang="en-US" dirty="0" smtClean="0"/>
              <a:t> </a:t>
            </a:r>
            <a:r>
              <a:rPr lang="en-US" dirty="0"/>
              <a:t>NODE</a:t>
            </a:r>
            <a:br>
              <a:rPr lang="en-US" dirty="0"/>
            </a:br>
            <a:r>
              <a:rPr lang="en-US" dirty="0"/>
              <a:t> {</a:t>
            </a:r>
            <a:br>
              <a:rPr lang="en-US" dirty="0"/>
            </a:br>
            <a:r>
              <a:rPr lang="en-US" dirty="0"/>
              <a:t>  </a:t>
            </a:r>
            <a:r>
              <a:rPr lang="en-US" dirty="0" err="1"/>
              <a:t>struct</a:t>
            </a:r>
            <a:r>
              <a:rPr lang="en-US" dirty="0"/>
              <a:t> NODE *</a:t>
            </a:r>
            <a:r>
              <a:rPr lang="en-US" dirty="0" err="1"/>
              <a:t>leftchild</a:t>
            </a:r>
            <a:r>
              <a:rPr lang="en-US" dirty="0"/>
              <a:t>;</a:t>
            </a:r>
            <a:br>
              <a:rPr lang="en-US" dirty="0"/>
            </a:br>
            <a:r>
              <a:rPr lang="en-US" dirty="0"/>
              <a:t>  </a:t>
            </a:r>
            <a:r>
              <a:rPr lang="en-US" dirty="0" err="1"/>
              <a:t>Int</a:t>
            </a:r>
            <a:r>
              <a:rPr lang="en-US" dirty="0"/>
              <a:t> </a:t>
            </a:r>
            <a:r>
              <a:rPr lang="en-US" dirty="0" err="1" smtClean="0"/>
              <a:t>nodevalue</a:t>
            </a:r>
            <a:r>
              <a:rPr lang="en-US" dirty="0"/>
              <a:t>;             /*this can be of any type*/</a:t>
            </a:r>
            <a:br>
              <a:rPr lang="en-US" dirty="0"/>
            </a:br>
            <a:r>
              <a:rPr lang="en-US" dirty="0"/>
              <a:t>  </a:t>
            </a:r>
            <a:r>
              <a:rPr lang="en-US" dirty="0" err="1"/>
              <a:t>struct</a:t>
            </a:r>
            <a:r>
              <a:rPr lang="en-US" dirty="0"/>
              <a:t> NODE *</a:t>
            </a:r>
            <a:r>
              <a:rPr lang="en-US" dirty="0" err="1"/>
              <a:t>rightchild</a:t>
            </a:r>
            <a:r>
              <a:rPr lang="en-US" dirty="0"/>
              <a:t>;</a:t>
            </a:r>
            <a:br>
              <a:rPr lang="en-US" dirty="0"/>
            </a:br>
            <a:r>
              <a:rPr lang="en-US" dirty="0"/>
              <a:t> }</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1625" y="5257800"/>
            <a:ext cx="2198526"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Callout 5"/>
          <p:cNvSpPr/>
          <p:nvPr/>
        </p:nvSpPr>
        <p:spPr>
          <a:xfrm>
            <a:off x="3352800" y="5557837"/>
            <a:ext cx="1905000" cy="1066800"/>
          </a:xfrm>
          <a:prstGeom prst="wedgeEllipseCallout">
            <a:avLst>
              <a:gd name="adj1" fmla="val 70667"/>
              <a:gd name="adj2" fmla="val -2589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Similar to doubly Linked List</a:t>
            </a:r>
            <a:endParaRPr lang="en-US" dirty="0">
              <a:solidFill>
                <a:schemeClr val="tx2"/>
              </a:solidFill>
            </a:endParaRPr>
          </a:p>
        </p:txBody>
      </p:sp>
    </p:spTree>
    <p:extLst>
      <p:ext uri="{BB962C8B-B14F-4D97-AF65-F5344CB8AC3E}">
        <p14:creationId xmlns:p14="http://schemas.microsoft.com/office/powerpoint/2010/main" val="2927335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Tree</a:t>
            </a:r>
            <a:endParaRPr lang="en-US" dirty="0"/>
          </a:p>
        </p:txBody>
      </p:sp>
      <p:sp>
        <p:nvSpPr>
          <p:cNvPr id="3" name="Content Placeholder 2"/>
          <p:cNvSpPr>
            <a:spLocks noGrp="1"/>
          </p:cNvSpPr>
          <p:nvPr>
            <p:ph idx="1"/>
          </p:nvPr>
        </p:nvSpPr>
        <p:spPr/>
        <p:txBody>
          <a:bodyPr>
            <a:normAutofit/>
          </a:bodyPr>
          <a:lstStyle/>
          <a:p>
            <a:r>
              <a:rPr lang="en-US" dirty="0"/>
              <a:t>for the new element to be added, compare it with the current element in the tree. </a:t>
            </a:r>
            <a:endParaRPr lang="en-US" dirty="0" smtClean="0"/>
          </a:p>
          <a:p>
            <a:pPr lvl="1"/>
            <a:r>
              <a:rPr lang="en-US" dirty="0" smtClean="0"/>
              <a:t>If </a:t>
            </a:r>
            <a:r>
              <a:rPr lang="en-US" dirty="0"/>
              <a:t>its value is less than the current element in the tree then move towards the left side of that element </a:t>
            </a:r>
          </a:p>
          <a:p>
            <a:pPr lvl="1"/>
            <a:r>
              <a:rPr lang="en-US" dirty="0" smtClean="0"/>
              <a:t>else </a:t>
            </a:r>
            <a:r>
              <a:rPr lang="en-US" dirty="0"/>
              <a:t>to its right. </a:t>
            </a:r>
            <a:endParaRPr lang="en-US" dirty="0" smtClean="0"/>
          </a:p>
          <a:p>
            <a:pPr lvl="1"/>
            <a:r>
              <a:rPr lang="en-US" dirty="0" smtClean="0"/>
              <a:t>If </a:t>
            </a:r>
            <a:r>
              <a:rPr lang="en-US" dirty="0"/>
              <a:t>there is no sub tree on the left, make your new element as the left child of that current element or else compare it with the existing left child and follow the same rule. </a:t>
            </a:r>
            <a:endParaRPr lang="en-US" dirty="0" smtClean="0"/>
          </a:p>
          <a:p>
            <a:pPr lvl="1"/>
            <a:r>
              <a:rPr lang="en-US" dirty="0" smtClean="0"/>
              <a:t>Exactly </a:t>
            </a:r>
            <a:r>
              <a:rPr lang="en-US" dirty="0"/>
              <a:t>same has to done for the case when your new element is greater than the current element in the tree but this time with the right child.</a:t>
            </a:r>
          </a:p>
        </p:txBody>
      </p:sp>
    </p:spTree>
    <p:extLst>
      <p:ext uri="{BB962C8B-B14F-4D97-AF65-F5344CB8AC3E}">
        <p14:creationId xmlns:p14="http://schemas.microsoft.com/office/powerpoint/2010/main" val="11647732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BT - </a:t>
            </a:r>
            <a:r>
              <a:rPr lang="en-US" dirty="0" err="1" smtClean="0"/>
              <a:t>Algo</a:t>
            </a:r>
            <a:endParaRPr lang="en-US" dirty="0"/>
          </a:p>
        </p:txBody>
      </p:sp>
      <p:sp>
        <p:nvSpPr>
          <p:cNvPr id="3" name="Content Placeholder 2"/>
          <p:cNvSpPr>
            <a:spLocks noGrp="1"/>
          </p:cNvSpPr>
          <p:nvPr>
            <p:ph idx="1"/>
          </p:nvPr>
        </p:nvSpPr>
        <p:spPr/>
        <p:txBody>
          <a:bodyPr>
            <a:normAutofit/>
          </a:bodyPr>
          <a:lstStyle/>
          <a:p>
            <a:r>
              <a:rPr lang="en-US" dirty="0"/>
              <a:t>Step-1: If Value of New element &lt; current element then go to step-2 or else </a:t>
            </a:r>
            <a:r>
              <a:rPr lang="en-US" dirty="0" smtClean="0"/>
              <a:t>step-3</a:t>
            </a:r>
          </a:p>
          <a:p>
            <a:r>
              <a:rPr lang="en-US" dirty="0" smtClean="0"/>
              <a:t>Step-2</a:t>
            </a:r>
            <a:r>
              <a:rPr lang="en-US" dirty="0"/>
              <a:t>: If the Current element does not have a left sub-tree then make your new element the left child of the current element; else make the existing left child as your current element and go to </a:t>
            </a:r>
            <a:r>
              <a:rPr lang="en-US" dirty="0" smtClean="0"/>
              <a:t>step-1</a:t>
            </a:r>
            <a:endParaRPr lang="en-US" dirty="0"/>
          </a:p>
          <a:p>
            <a:r>
              <a:rPr lang="en-US" dirty="0" smtClean="0"/>
              <a:t>Step-3</a:t>
            </a:r>
            <a:r>
              <a:rPr lang="en-US" dirty="0"/>
              <a:t>: If the current element does not have a right sub-tree then make your new element the right child of the current element; else make the existing right child as your current element and go to step-1</a:t>
            </a:r>
          </a:p>
        </p:txBody>
      </p:sp>
    </p:spTree>
    <p:extLst>
      <p:ext uri="{BB962C8B-B14F-4D97-AF65-F5344CB8AC3E}">
        <p14:creationId xmlns:p14="http://schemas.microsoft.com/office/powerpoint/2010/main" val="35248705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BT – create tree</a:t>
            </a:r>
            <a:endParaRPr lang="en-US" dirty="0"/>
          </a:p>
        </p:txBody>
      </p:sp>
      <p:sp>
        <p:nvSpPr>
          <p:cNvPr id="3" name="Content Placeholder 2"/>
          <p:cNvSpPr>
            <a:spLocks noGrp="1"/>
          </p:cNvSpPr>
          <p:nvPr>
            <p:ph idx="1"/>
          </p:nvPr>
        </p:nvSpPr>
        <p:spPr>
          <a:xfrm>
            <a:off x="457200" y="1310605"/>
            <a:ext cx="8229600" cy="4785395"/>
          </a:xfrm>
        </p:spPr>
        <p:txBody>
          <a:bodyPr>
            <a:normAutofit fontScale="55000" lnSpcReduction="20000"/>
          </a:bodyPr>
          <a:lstStyle/>
          <a:p>
            <a:r>
              <a:rPr lang="en-US" dirty="0" err="1">
                <a:latin typeface="Consolas" pitchFamily="49" charset="0"/>
                <a:cs typeface="Consolas" pitchFamily="49" charset="0"/>
              </a:rPr>
              <a:t>struct</a:t>
            </a:r>
            <a:r>
              <a:rPr lang="en-US" dirty="0">
                <a:latin typeface="Consolas" pitchFamily="49" charset="0"/>
                <a:cs typeface="Consolas" pitchFamily="49" charset="0"/>
              </a:rPr>
              <a:t> NODE</a:t>
            </a:r>
            <a:br>
              <a:rPr lang="en-US" dirty="0">
                <a:latin typeface="Consolas" pitchFamily="49" charset="0"/>
                <a:cs typeface="Consolas" pitchFamily="49" charset="0"/>
              </a:rPr>
            </a:br>
            <a:r>
              <a:rPr lang="en-US" dirty="0">
                <a:latin typeface="Consolas" pitchFamily="49" charset="0"/>
                <a:cs typeface="Consolas" pitchFamily="49" charset="0"/>
              </a:rPr>
              <a:t>{</a:t>
            </a:r>
            <a:br>
              <a:rPr lang="en-US" dirty="0">
                <a:latin typeface="Consolas" pitchFamily="49" charset="0"/>
                <a:cs typeface="Consolas" pitchFamily="49" charset="0"/>
              </a:rPr>
            </a:br>
            <a:r>
              <a:rPr lang="en-US" dirty="0">
                <a:latin typeface="Consolas" pitchFamily="49" charset="0"/>
                <a:cs typeface="Consolas" pitchFamily="49" charset="0"/>
              </a:rPr>
              <a:t> </a:t>
            </a:r>
            <a:r>
              <a:rPr lang="en-US" dirty="0" err="1">
                <a:latin typeface="Consolas" pitchFamily="49" charset="0"/>
                <a:cs typeface="Consolas" pitchFamily="49" charset="0"/>
              </a:rPr>
              <a:t>struct</a:t>
            </a:r>
            <a:r>
              <a:rPr lang="en-US" dirty="0">
                <a:latin typeface="Consolas" pitchFamily="49" charset="0"/>
                <a:cs typeface="Consolas" pitchFamily="49" charset="0"/>
              </a:rPr>
              <a:t> NODE *left;</a:t>
            </a:r>
            <a:br>
              <a:rPr lang="en-US" dirty="0">
                <a:latin typeface="Consolas" pitchFamily="49" charset="0"/>
                <a:cs typeface="Consolas" pitchFamily="49" charset="0"/>
              </a:rPr>
            </a:b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value;</a:t>
            </a:r>
            <a:br>
              <a:rPr lang="en-US" dirty="0">
                <a:latin typeface="Consolas" pitchFamily="49" charset="0"/>
                <a:cs typeface="Consolas" pitchFamily="49" charset="0"/>
              </a:rPr>
            </a:br>
            <a:r>
              <a:rPr lang="en-US" dirty="0">
                <a:latin typeface="Consolas" pitchFamily="49" charset="0"/>
                <a:cs typeface="Consolas" pitchFamily="49" charset="0"/>
              </a:rPr>
              <a:t> </a:t>
            </a:r>
            <a:r>
              <a:rPr lang="en-US" dirty="0" err="1">
                <a:latin typeface="Consolas" pitchFamily="49" charset="0"/>
                <a:cs typeface="Consolas" pitchFamily="49" charset="0"/>
              </a:rPr>
              <a:t>struct</a:t>
            </a:r>
            <a:r>
              <a:rPr lang="en-US" dirty="0">
                <a:latin typeface="Consolas" pitchFamily="49" charset="0"/>
                <a:cs typeface="Consolas" pitchFamily="49" charset="0"/>
              </a:rPr>
              <a:t> NODE *right;</a:t>
            </a:r>
            <a:br>
              <a:rPr lang="en-US" dirty="0">
                <a:latin typeface="Consolas" pitchFamily="49" charset="0"/>
                <a:cs typeface="Consolas" pitchFamily="49" charset="0"/>
              </a:rPr>
            </a:br>
            <a:r>
              <a:rPr lang="en-US" dirty="0">
                <a:latin typeface="Consolas" pitchFamily="49" charset="0"/>
                <a:cs typeface="Consolas" pitchFamily="49" charset="0"/>
              </a:rPr>
              <a:t>}</a:t>
            </a:r>
          </a:p>
          <a:p>
            <a:r>
              <a:rPr lang="en-US" dirty="0" err="1">
                <a:latin typeface="Consolas" pitchFamily="49" charset="0"/>
                <a:cs typeface="Consolas" pitchFamily="49" charset="0"/>
              </a:rPr>
              <a:t>create_tree</a:t>
            </a:r>
            <a:r>
              <a:rPr lang="en-US" dirty="0">
                <a:latin typeface="Consolas" pitchFamily="49" charset="0"/>
                <a:cs typeface="Consolas" pitchFamily="49" charset="0"/>
              </a:rPr>
              <a:t>( </a:t>
            </a:r>
            <a:r>
              <a:rPr lang="en-US" dirty="0" err="1">
                <a:latin typeface="Consolas" pitchFamily="49" charset="0"/>
                <a:cs typeface="Consolas" pitchFamily="49" charset="0"/>
              </a:rPr>
              <a:t>struct</a:t>
            </a:r>
            <a:r>
              <a:rPr lang="en-US" dirty="0">
                <a:latin typeface="Consolas" pitchFamily="49" charset="0"/>
                <a:cs typeface="Consolas" pitchFamily="49" charset="0"/>
              </a:rPr>
              <a:t> NODE *</a:t>
            </a:r>
            <a:r>
              <a:rPr lang="en-US" dirty="0" err="1">
                <a:latin typeface="Consolas" pitchFamily="49" charset="0"/>
                <a:cs typeface="Consolas" pitchFamily="49" charset="0"/>
              </a:rPr>
              <a:t>curr</a:t>
            </a:r>
            <a:r>
              <a:rPr lang="en-US" dirty="0">
                <a:latin typeface="Consolas" pitchFamily="49" charset="0"/>
                <a:cs typeface="Consolas" pitchFamily="49" charset="0"/>
              </a:rPr>
              <a:t>, </a:t>
            </a:r>
            <a:r>
              <a:rPr lang="en-US" dirty="0" err="1">
                <a:latin typeface="Consolas" pitchFamily="49" charset="0"/>
                <a:cs typeface="Consolas" pitchFamily="49" charset="0"/>
              </a:rPr>
              <a:t>struct</a:t>
            </a:r>
            <a:r>
              <a:rPr lang="en-US" dirty="0">
                <a:latin typeface="Consolas" pitchFamily="49" charset="0"/>
                <a:cs typeface="Consolas" pitchFamily="49" charset="0"/>
              </a:rPr>
              <a:t> NODE *new )</a:t>
            </a:r>
            <a:br>
              <a:rPr lang="en-US" dirty="0">
                <a:latin typeface="Consolas" pitchFamily="49" charset="0"/>
                <a:cs typeface="Consolas" pitchFamily="49" charset="0"/>
              </a:rPr>
            </a:br>
            <a:r>
              <a:rPr lang="en-US" b="1" dirty="0">
                <a:latin typeface="Consolas" pitchFamily="49" charset="0"/>
                <a:cs typeface="Consolas" pitchFamily="49" charset="0"/>
              </a:rPr>
              <a:t>{</a:t>
            </a:r>
            <a:r>
              <a:rPr lang="en-US" dirty="0">
                <a:latin typeface="Consolas" pitchFamily="49" charset="0"/>
                <a:cs typeface="Consolas" pitchFamily="49" charset="0"/>
              </a:rPr>
              <a:t/>
            </a:r>
            <a:br>
              <a:rPr lang="en-US" dirty="0">
                <a:latin typeface="Consolas" pitchFamily="49" charset="0"/>
                <a:cs typeface="Consolas" pitchFamily="49" charset="0"/>
              </a:rPr>
            </a:br>
            <a:r>
              <a:rPr lang="en-US" dirty="0">
                <a:latin typeface="Consolas" pitchFamily="49" charset="0"/>
                <a:cs typeface="Consolas" pitchFamily="49" charset="0"/>
              </a:rPr>
              <a:t> if(new-&gt;value &lt;= </a:t>
            </a:r>
            <a:r>
              <a:rPr lang="en-US" dirty="0" err="1">
                <a:latin typeface="Consolas" pitchFamily="49" charset="0"/>
                <a:cs typeface="Consolas" pitchFamily="49" charset="0"/>
              </a:rPr>
              <a:t>curr</a:t>
            </a:r>
            <a:r>
              <a:rPr lang="en-US" dirty="0">
                <a:latin typeface="Consolas" pitchFamily="49" charset="0"/>
                <a:cs typeface="Consolas" pitchFamily="49" charset="0"/>
              </a:rPr>
              <a:t>-&gt;value) </a:t>
            </a:r>
            <a:br>
              <a:rPr lang="en-US" dirty="0">
                <a:latin typeface="Consolas" pitchFamily="49" charset="0"/>
                <a:cs typeface="Consolas" pitchFamily="49" charset="0"/>
              </a:rPr>
            </a:br>
            <a:r>
              <a:rPr lang="en-US" dirty="0">
                <a:latin typeface="Consolas" pitchFamily="49" charset="0"/>
                <a:cs typeface="Consolas" pitchFamily="49" charset="0"/>
              </a:rPr>
              <a:t>  </a:t>
            </a:r>
            <a:r>
              <a:rPr lang="en-US" b="1" dirty="0">
                <a:latin typeface="Consolas" pitchFamily="49" charset="0"/>
                <a:cs typeface="Consolas" pitchFamily="49" charset="0"/>
              </a:rPr>
              <a:t>{</a:t>
            </a:r>
            <a:r>
              <a:rPr lang="en-US" dirty="0">
                <a:latin typeface="Consolas" pitchFamily="49" charset="0"/>
                <a:cs typeface="Consolas" pitchFamily="49" charset="0"/>
              </a:rPr>
              <a:t/>
            </a:r>
            <a:br>
              <a:rPr lang="en-US" dirty="0">
                <a:latin typeface="Consolas" pitchFamily="49" charset="0"/>
                <a:cs typeface="Consolas" pitchFamily="49" charset="0"/>
              </a:rPr>
            </a:br>
            <a:r>
              <a:rPr lang="en-US" dirty="0">
                <a:latin typeface="Consolas" pitchFamily="49" charset="0"/>
                <a:cs typeface="Consolas" pitchFamily="49" charset="0"/>
              </a:rPr>
              <a:t>   if(</a:t>
            </a:r>
            <a:r>
              <a:rPr lang="en-US" dirty="0" err="1">
                <a:latin typeface="Consolas" pitchFamily="49" charset="0"/>
                <a:cs typeface="Consolas" pitchFamily="49" charset="0"/>
              </a:rPr>
              <a:t>curr</a:t>
            </a:r>
            <a:r>
              <a:rPr lang="en-US" dirty="0">
                <a:latin typeface="Consolas" pitchFamily="49" charset="0"/>
                <a:cs typeface="Consolas" pitchFamily="49" charset="0"/>
              </a:rPr>
              <a:t>-&gt;left != NULL)</a:t>
            </a:r>
            <a:br>
              <a:rPr lang="en-US" dirty="0">
                <a:latin typeface="Consolas" pitchFamily="49" charset="0"/>
                <a:cs typeface="Consolas" pitchFamily="49" charset="0"/>
              </a:rPr>
            </a:br>
            <a:r>
              <a:rPr lang="en-US" dirty="0">
                <a:latin typeface="Consolas" pitchFamily="49" charset="0"/>
                <a:cs typeface="Consolas" pitchFamily="49" charset="0"/>
              </a:rPr>
              <a:t>     </a:t>
            </a:r>
            <a:r>
              <a:rPr lang="en-US" dirty="0" err="1">
                <a:latin typeface="Consolas" pitchFamily="49" charset="0"/>
                <a:cs typeface="Consolas" pitchFamily="49" charset="0"/>
              </a:rPr>
              <a:t>create_tree</a:t>
            </a:r>
            <a:r>
              <a:rPr lang="en-US" dirty="0">
                <a:latin typeface="Consolas" pitchFamily="49" charset="0"/>
                <a:cs typeface="Consolas" pitchFamily="49" charset="0"/>
              </a:rPr>
              <a:t>(</a:t>
            </a:r>
            <a:r>
              <a:rPr lang="en-US" dirty="0" err="1">
                <a:latin typeface="Consolas" pitchFamily="49" charset="0"/>
                <a:cs typeface="Consolas" pitchFamily="49" charset="0"/>
              </a:rPr>
              <a:t>curr</a:t>
            </a:r>
            <a:r>
              <a:rPr lang="en-US" dirty="0">
                <a:latin typeface="Consolas" pitchFamily="49" charset="0"/>
                <a:cs typeface="Consolas" pitchFamily="49" charset="0"/>
              </a:rPr>
              <a:t>-&gt;left, new);</a:t>
            </a:r>
            <a:br>
              <a:rPr lang="en-US" dirty="0">
                <a:latin typeface="Consolas" pitchFamily="49" charset="0"/>
                <a:cs typeface="Consolas" pitchFamily="49" charset="0"/>
              </a:rPr>
            </a:br>
            <a:r>
              <a:rPr lang="en-US" dirty="0">
                <a:latin typeface="Consolas" pitchFamily="49" charset="0"/>
                <a:cs typeface="Consolas" pitchFamily="49" charset="0"/>
              </a:rPr>
              <a:t>   else</a:t>
            </a:r>
            <a:br>
              <a:rPr lang="en-US" dirty="0">
                <a:latin typeface="Consolas" pitchFamily="49" charset="0"/>
                <a:cs typeface="Consolas" pitchFamily="49" charset="0"/>
              </a:rPr>
            </a:br>
            <a:r>
              <a:rPr lang="en-US" dirty="0">
                <a:latin typeface="Consolas" pitchFamily="49" charset="0"/>
                <a:cs typeface="Consolas" pitchFamily="49" charset="0"/>
              </a:rPr>
              <a:t>     </a:t>
            </a:r>
            <a:r>
              <a:rPr lang="en-US" dirty="0" err="1">
                <a:latin typeface="Consolas" pitchFamily="49" charset="0"/>
                <a:cs typeface="Consolas" pitchFamily="49" charset="0"/>
              </a:rPr>
              <a:t>curr</a:t>
            </a:r>
            <a:r>
              <a:rPr lang="en-US" dirty="0">
                <a:latin typeface="Consolas" pitchFamily="49" charset="0"/>
                <a:cs typeface="Consolas" pitchFamily="49" charset="0"/>
              </a:rPr>
              <a:t>-&gt;left = new;</a:t>
            </a:r>
            <a:br>
              <a:rPr lang="en-US" dirty="0">
                <a:latin typeface="Consolas" pitchFamily="49" charset="0"/>
                <a:cs typeface="Consolas" pitchFamily="49" charset="0"/>
              </a:rPr>
            </a:br>
            <a:r>
              <a:rPr lang="en-US" dirty="0">
                <a:latin typeface="Consolas" pitchFamily="49" charset="0"/>
                <a:cs typeface="Consolas" pitchFamily="49" charset="0"/>
              </a:rPr>
              <a:t>  </a:t>
            </a:r>
            <a:r>
              <a:rPr lang="en-US" b="1" dirty="0">
                <a:latin typeface="Consolas" pitchFamily="49" charset="0"/>
                <a:cs typeface="Consolas" pitchFamily="49" charset="0"/>
              </a:rPr>
              <a:t>}</a:t>
            </a:r>
            <a:r>
              <a:rPr lang="en-US" dirty="0">
                <a:latin typeface="Consolas" pitchFamily="49" charset="0"/>
                <a:cs typeface="Consolas" pitchFamily="49" charset="0"/>
              </a:rPr>
              <a:t/>
            </a:r>
            <a:br>
              <a:rPr lang="en-US" dirty="0">
                <a:latin typeface="Consolas" pitchFamily="49" charset="0"/>
                <a:cs typeface="Consolas" pitchFamily="49" charset="0"/>
              </a:rPr>
            </a:br>
            <a:r>
              <a:rPr lang="en-US" dirty="0">
                <a:latin typeface="Consolas" pitchFamily="49" charset="0"/>
                <a:cs typeface="Consolas" pitchFamily="49" charset="0"/>
              </a:rPr>
              <a:t> else</a:t>
            </a:r>
            <a:br>
              <a:rPr lang="en-US" dirty="0">
                <a:latin typeface="Consolas" pitchFamily="49" charset="0"/>
                <a:cs typeface="Consolas" pitchFamily="49" charset="0"/>
              </a:rPr>
            </a:br>
            <a:r>
              <a:rPr lang="en-US" dirty="0">
                <a:latin typeface="Consolas" pitchFamily="49" charset="0"/>
                <a:cs typeface="Consolas" pitchFamily="49" charset="0"/>
              </a:rPr>
              <a:t>  </a:t>
            </a:r>
            <a:r>
              <a:rPr lang="en-US" b="1" dirty="0">
                <a:latin typeface="Consolas" pitchFamily="49" charset="0"/>
                <a:cs typeface="Consolas" pitchFamily="49" charset="0"/>
              </a:rPr>
              <a:t>{</a:t>
            </a:r>
            <a:r>
              <a:rPr lang="en-US" dirty="0">
                <a:latin typeface="Consolas" pitchFamily="49" charset="0"/>
                <a:cs typeface="Consolas" pitchFamily="49" charset="0"/>
              </a:rPr>
              <a:t/>
            </a:r>
            <a:br>
              <a:rPr lang="en-US" dirty="0">
                <a:latin typeface="Consolas" pitchFamily="49" charset="0"/>
                <a:cs typeface="Consolas" pitchFamily="49" charset="0"/>
              </a:rPr>
            </a:br>
            <a:r>
              <a:rPr lang="en-US" dirty="0">
                <a:latin typeface="Consolas" pitchFamily="49" charset="0"/>
                <a:cs typeface="Consolas" pitchFamily="49" charset="0"/>
              </a:rPr>
              <a:t>   if(</a:t>
            </a:r>
            <a:r>
              <a:rPr lang="en-US" dirty="0" err="1">
                <a:latin typeface="Consolas" pitchFamily="49" charset="0"/>
                <a:cs typeface="Consolas" pitchFamily="49" charset="0"/>
              </a:rPr>
              <a:t>curr</a:t>
            </a:r>
            <a:r>
              <a:rPr lang="en-US" dirty="0">
                <a:latin typeface="Consolas" pitchFamily="49" charset="0"/>
                <a:cs typeface="Consolas" pitchFamily="49" charset="0"/>
              </a:rPr>
              <a:t>-&gt;right != NULL)</a:t>
            </a:r>
            <a:br>
              <a:rPr lang="en-US" dirty="0">
                <a:latin typeface="Consolas" pitchFamily="49" charset="0"/>
                <a:cs typeface="Consolas" pitchFamily="49" charset="0"/>
              </a:rPr>
            </a:br>
            <a:r>
              <a:rPr lang="en-US" dirty="0">
                <a:latin typeface="Consolas" pitchFamily="49" charset="0"/>
                <a:cs typeface="Consolas" pitchFamily="49" charset="0"/>
              </a:rPr>
              <a:t>     </a:t>
            </a:r>
            <a:r>
              <a:rPr lang="en-US" dirty="0" err="1">
                <a:latin typeface="Consolas" pitchFamily="49" charset="0"/>
                <a:cs typeface="Consolas" pitchFamily="49" charset="0"/>
              </a:rPr>
              <a:t>create_tree</a:t>
            </a:r>
            <a:r>
              <a:rPr lang="en-US" dirty="0">
                <a:latin typeface="Consolas" pitchFamily="49" charset="0"/>
                <a:cs typeface="Consolas" pitchFamily="49" charset="0"/>
              </a:rPr>
              <a:t>(</a:t>
            </a:r>
            <a:r>
              <a:rPr lang="en-US" dirty="0" err="1">
                <a:latin typeface="Consolas" pitchFamily="49" charset="0"/>
                <a:cs typeface="Consolas" pitchFamily="49" charset="0"/>
              </a:rPr>
              <a:t>curr</a:t>
            </a:r>
            <a:r>
              <a:rPr lang="en-US" dirty="0">
                <a:latin typeface="Consolas" pitchFamily="49" charset="0"/>
                <a:cs typeface="Consolas" pitchFamily="49" charset="0"/>
              </a:rPr>
              <a:t>-&gt;right, new);</a:t>
            </a:r>
            <a:br>
              <a:rPr lang="en-US" dirty="0">
                <a:latin typeface="Consolas" pitchFamily="49" charset="0"/>
                <a:cs typeface="Consolas" pitchFamily="49" charset="0"/>
              </a:rPr>
            </a:br>
            <a:r>
              <a:rPr lang="en-US" dirty="0">
                <a:latin typeface="Consolas" pitchFamily="49" charset="0"/>
                <a:cs typeface="Consolas" pitchFamily="49" charset="0"/>
              </a:rPr>
              <a:t>   else</a:t>
            </a:r>
            <a:br>
              <a:rPr lang="en-US" dirty="0">
                <a:latin typeface="Consolas" pitchFamily="49" charset="0"/>
                <a:cs typeface="Consolas" pitchFamily="49" charset="0"/>
              </a:rPr>
            </a:br>
            <a:r>
              <a:rPr lang="en-US" dirty="0">
                <a:latin typeface="Consolas" pitchFamily="49" charset="0"/>
                <a:cs typeface="Consolas" pitchFamily="49" charset="0"/>
              </a:rPr>
              <a:t>     </a:t>
            </a:r>
            <a:r>
              <a:rPr lang="en-US" dirty="0" err="1">
                <a:latin typeface="Consolas" pitchFamily="49" charset="0"/>
                <a:cs typeface="Consolas" pitchFamily="49" charset="0"/>
              </a:rPr>
              <a:t>curr</a:t>
            </a:r>
            <a:r>
              <a:rPr lang="en-US" dirty="0">
                <a:latin typeface="Consolas" pitchFamily="49" charset="0"/>
                <a:cs typeface="Consolas" pitchFamily="49" charset="0"/>
              </a:rPr>
              <a:t>-&gt;right = new;</a:t>
            </a:r>
            <a:br>
              <a:rPr lang="en-US" dirty="0">
                <a:latin typeface="Consolas" pitchFamily="49" charset="0"/>
                <a:cs typeface="Consolas" pitchFamily="49" charset="0"/>
              </a:rPr>
            </a:br>
            <a:r>
              <a:rPr lang="en-US" dirty="0">
                <a:latin typeface="Consolas" pitchFamily="49" charset="0"/>
                <a:cs typeface="Consolas" pitchFamily="49" charset="0"/>
              </a:rPr>
              <a:t>  </a:t>
            </a:r>
            <a:r>
              <a:rPr lang="en-US" b="1" dirty="0">
                <a:latin typeface="Consolas" pitchFamily="49" charset="0"/>
                <a:cs typeface="Consolas" pitchFamily="49" charset="0"/>
              </a:rPr>
              <a:t>}</a:t>
            </a:r>
            <a:r>
              <a:rPr lang="en-US" dirty="0">
                <a:latin typeface="Consolas" pitchFamily="49" charset="0"/>
                <a:cs typeface="Consolas" pitchFamily="49" charset="0"/>
              </a:rPr>
              <a:t/>
            </a:r>
            <a:br>
              <a:rPr lang="en-US" dirty="0">
                <a:latin typeface="Consolas" pitchFamily="49" charset="0"/>
                <a:cs typeface="Consolas" pitchFamily="49" charset="0"/>
              </a:rPr>
            </a:br>
            <a:r>
              <a:rPr lang="en-US" b="1" dirty="0">
                <a:latin typeface="Consolas" pitchFamily="49" charset="0"/>
                <a:cs typeface="Consolas" pitchFamily="49" charset="0"/>
              </a:rPr>
              <a:t>}</a:t>
            </a:r>
            <a:endParaRPr lang="en-US" dirty="0">
              <a:latin typeface="Consolas" pitchFamily="49" charset="0"/>
              <a:cs typeface="Consolas" pitchFamily="49" charset="0"/>
            </a:endParaRPr>
          </a:p>
          <a:p>
            <a:endParaRPr lang="en-US" dirty="0">
              <a:latin typeface="Consolas" pitchFamily="49" charset="0"/>
              <a:cs typeface="Consolas" pitchFamily="49" charset="0"/>
            </a:endParaRPr>
          </a:p>
        </p:txBody>
      </p:sp>
    </p:spTree>
    <p:extLst>
      <p:ext uri="{BB962C8B-B14F-4D97-AF65-F5344CB8AC3E}">
        <p14:creationId xmlns:p14="http://schemas.microsoft.com/office/powerpoint/2010/main" val="40720647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Tree Traversal</a:t>
            </a:r>
            <a:endParaRPr lang="en-US" dirty="0"/>
          </a:p>
        </p:txBody>
      </p:sp>
      <p:sp>
        <p:nvSpPr>
          <p:cNvPr id="12" name="Content Placeholder 11"/>
          <p:cNvSpPr>
            <a:spLocks noGrp="1"/>
          </p:cNvSpPr>
          <p:nvPr>
            <p:ph sz="half" idx="2"/>
          </p:nvPr>
        </p:nvSpPr>
        <p:spPr>
          <a:xfrm>
            <a:off x="4114800" y="1412776"/>
            <a:ext cx="4572000" cy="4713387"/>
          </a:xfrm>
        </p:spPr>
        <p:txBody>
          <a:bodyPr/>
          <a:lstStyle/>
          <a:p>
            <a:r>
              <a:rPr lang="en-US" dirty="0"/>
              <a:t>preorder: </a:t>
            </a:r>
            <a:endParaRPr lang="en-US" dirty="0" smtClean="0"/>
          </a:p>
          <a:p>
            <a:pPr lvl="1"/>
            <a:r>
              <a:rPr lang="en-US" dirty="0" smtClean="0"/>
              <a:t>1 </a:t>
            </a:r>
            <a:r>
              <a:rPr lang="en-US" dirty="0"/>
              <a:t>2 4 7 5 3 6 8 9 </a:t>
            </a:r>
            <a:endParaRPr lang="en-US" dirty="0" smtClean="0"/>
          </a:p>
          <a:p>
            <a:r>
              <a:rPr lang="en-US" dirty="0" err="1" smtClean="0"/>
              <a:t>inorder</a:t>
            </a:r>
            <a:r>
              <a:rPr lang="en-US" dirty="0"/>
              <a:t>: </a:t>
            </a:r>
            <a:endParaRPr lang="en-US" dirty="0" smtClean="0"/>
          </a:p>
          <a:p>
            <a:pPr lvl="1"/>
            <a:r>
              <a:rPr lang="en-US" dirty="0" smtClean="0"/>
              <a:t>7 </a:t>
            </a:r>
            <a:r>
              <a:rPr lang="en-US" dirty="0"/>
              <a:t>4 2 5 1 8 6 9 3 </a:t>
            </a:r>
          </a:p>
          <a:p>
            <a:r>
              <a:rPr lang="en-US" dirty="0" err="1" smtClean="0"/>
              <a:t>postorder</a:t>
            </a:r>
            <a:r>
              <a:rPr lang="en-US" dirty="0"/>
              <a:t>: </a:t>
            </a:r>
            <a:endParaRPr lang="en-US" dirty="0" smtClean="0"/>
          </a:p>
          <a:p>
            <a:pPr lvl="1"/>
            <a:r>
              <a:rPr lang="en-US" dirty="0" smtClean="0"/>
              <a:t>7 </a:t>
            </a:r>
            <a:r>
              <a:rPr lang="en-US" dirty="0"/>
              <a:t>4 5 2 8 9 6 3 1 </a:t>
            </a:r>
            <a:endParaRPr lang="en-US" dirty="0" smtClean="0"/>
          </a:p>
          <a:p>
            <a:r>
              <a:rPr lang="en-US" dirty="0" smtClean="0"/>
              <a:t>level-order</a:t>
            </a:r>
            <a:r>
              <a:rPr lang="en-US" dirty="0"/>
              <a:t>: </a:t>
            </a:r>
            <a:endParaRPr lang="en-US" dirty="0" smtClean="0"/>
          </a:p>
          <a:p>
            <a:pPr lvl="1"/>
            <a:r>
              <a:rPr lang="en-US" dirty="0" smtClean="0"/>
              <a:t>1 </a:t>
            </a:r>
            <a:r>
              <a:rPr lang="en-US" dirty="0"/>
              <a:t>2 3 4 5 6 7 8 9</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3352800" cy="3182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177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Use of Binary Trees – Expression Trees</a:t>
            </a:r>
            <a:endParaRPr lang="en-US" dirty="0"/>
          </a:p>
        </p:txBody>
      </p:sp>
      <p:sp>
        <p:nvSpPr>
          <p:cNvPr id="6" name="Content Placeholder 5"/>
          <p:cNvSpPr>
            <a:spLocks noGrp="1"/>
          </p:cNvSpPr>
          <p:nvPr>
            <p:ph idx="1"/>
          </p:nvPr>
        </p:nvSpPr>
        <p:spPr/>
        <p:txBody>
          <a:bodyPr/>
          <a:lstStyle/>
          <a:p>
            <a:r>
              <a:rPr lang="en-US" dirty="0" smtClean="0"/>
              <a:t>Leaves of the ET are operands</a:t>
            </a:r>
          </a:p>
          <a:p>
            <a:r>
              <a:rPr lang="en-US" dirty="0" smtClean="0"/>
              <a:t>Other nodes contains operators</a:t>
            </a:r>
          </a:p>
          <a:p>
            <a:r>
              <a:rPr lang="en-US" dirty="0" smtClean="0"/>
              <a:t>Convert a Postfix to Expression Tree</a:t>
            </a:r>
            <a:endParaRPr lang="en-US" dirty="0"/>
          </a:p>
        </p:txBody>
      </p:sp>
    </p:spTree>
    <p:extLst>
      <p:ext uri="{BB962C8B-B14F-4D97-AF65-F5344CB8AC3E}">
        <p14:creationId xmlns:p14="http://schemas.microsoft.com/office/powerpoint/2010/main" val="24913771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 – Construction steps</a:t>
            </a:r>
            <a:endParaRPr lang="en-US" dirty="0"/>
          </a:p>
        </p:txBody>
      </p:sp>
      <p:sp>
        <p:nvSpPr>
          <p:cNvPr id="3" name="Content Placeholder 2"/>
          <p:cNvSpPr>
            <a:spLocks noGrp="1"/>
          </p:cNvSpPr>
          <p:nvPr>
            <p:ph idx="1"/>
          </p:nvPr>
        </p:nvSpPr>
        <p:spPr/>
        <p:txBody>
          <a:bodyPr>
            <a:normAutofit lnSpcReduction="10000"/>
          </a:bodyPr>
          <a:lstStyle/>
          <a:p>
            <a:r>
              <a:rPr lang="en-US" dirty="0" smtClean="0"/>
              <a:t>Preparation</a:t>
            </a:r>
          </a:p>
          <a:p>
            <a:pPr lvl="1"/>
            <a:r>
              <a:rPr lang="en-US" dirty="0" smtClean="0"/>
              <a:t>Stack structure</a:t>
            </a:r>
          </a:p>
          <a:p>
            <a:pPr lvl="1"/>
            <a:r>
              <a:rPr lang="en-US" dirty="0" smtClean="0"/>
              <a:t>Tree Structure</a:t>
            </a:r>
          </a:p>
          <a:p>
            <a:r>
              <a:rPr lang="en-US" dirty="0" smtClean="0"/>
              <a:t>Read one expression at a time</a:t>
            </a:r>
          </a:p>
          <a:p>
            <a:pPr lvl="1"/>
            <a:r>
              <a:rPr lang="en-US" dirty="0" smtClean="0"/>
              <a:t>If it is an Operand</a:t>
            </a:r>
          </a:p>
          <a:p>
            <a:pPr lvl="2"/>
            <a:r>
              <a:rPr lang="en-US" dirty="0" smtClean="0"/>
              <a:t>Create 1-node tree</a:t>
            </a:r>
          </a:p>
          <a:p>
            <a:pPr lvl="2"/>
            <a:r>
              <a:rPr lang="en-US" dirty="0" smtClean="0"/>
              <a:t>Push the pointer to Stack</a:t>
            </a:r>
          </a:p>
          <a:p>
            <a:pPr lvl="1"/>
            <a:r>
              <a:rPr lang="en-US" dirty="0" smtClean="0"/>
              <a:t>If Operator</a:t>
            </a:r>
          </a:p>
          <a:p>
            <a:pPr lvl="2"/>
            <a:r>
              <a:rPr lang="en-US" dirty="0" smtClean="0"/>
              <a:t>POP 2 trees</a:t>
            </a:r>
          </a:p>
          <a:p>
            <a:pPr lvl="2"/>
            <a:r>
              <a:rPr lang="en-US" dirty="0" smtClean="0"/>
              <a:t>Create a Tree with Operator as Root and Right/Left pointers to the 2 trees popped</a:t>
            </a:r>
          </a:p>
          <a:p>
            <a:r>
              <a:rPr lang="en-US" dirty="0" smtClean="0"/>
              <a:t>Example a b + c d e + * *</a:t>
            </a:r>
          </a:p>
          <a:p>
            <a:endParaRPr lang="en-US" dirty="0" smtClean="0"/>
          </a:p>
          <a:p>
            <a:pPr lvl="1"/>
            <a:endParaRPr lang="en-US" dirty="0"/>
          </a:p>
        </p:txBody>
      </p:sp>
    </p:spTree>
    <p:extLst>
      <p:ext uri="{BB962C8B-B14F-4D97-AF65-F5344CB8AC3E}">
        <p14:creationId xmlns:p14="http://schemas.microsoft.com/office/powerpoint/2010/main" val="28128648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 Tree – an example</a:t>
            </a:r>
            <a:endParaRPr lang="en-US" dirty="0"/>
          </a:p>
        </p:txBody>
      </p:sp>
      <p:sp>
        <p:nvSpPr>
          <p:cNvPr id="3" name="Content Placeholder 2"/>
          <p:cNvSpPr>
            <a:spLocks noGrp="1"/>
          </p:cNvSpPr>
          <p:nvPr>
            <p:ph idx="1"/>
          </p:nvPr>
        </p:nvSpPr>
        <p:spPr/>
        <p:txBody>
          <a:bodyPr/>
          <a:lstStyle/>
          <a:p>
            <a:r>
              <a:rPr lang="en-US" dirty="0"/>
              <a:t>(a + b/c) * (d – e*f</a:t>
            </a:r>
            <a:r>
              <a:rPr lang="en-US" dirty="0" smtClean="0"/>
              <a:t>)</a:t>
            </a:r>
          </a:p>
          <a:p>
            <a:endParaRPr lang="en-US" dirty="0"/>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166937"/>
            <a:ext cx="7936148" cy="386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09166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BT – Binary Search tree</a:t>
            </a:r>
            <a:endParaRPr lang="en-US" dirty="0"/>
          </a:p>
        </p:txBody>
      </p:sp>
      <p:sp>
        <p:nvSpPr>
          <p:cNvPr id="3" name="Content Placeholder 2"/>
          <p:cNvSpPr>
            <a:spLocks noGrp="1"/>
          </p:cNvSpPr>
          <p:nvPr>
            <p:ph idx="1"/>
          </p:nvPr>
        </p:nvSpPr>
        <p:spPr/>
        <p:txBody>
          <a:bodyPr/>
          <a:lstStyle/>
          <a:p>
            <a:r>
              <a:rPr lang="en-US" dirty="0" smtClean="0"/>
              <a:t>Consider a Binary Tree</a:t>
            </a:r>
          </a:p>
          <a:p>
            <a:r>
              <a:rPr lang="en-US" dirty="0" smtClean="0"/>
              <a:t>Assume item is an integer that is unique in the tree</a:t>
            </a:r>
          </a:p>
          <a:p>
            <a:pPr lvl="1"/>
            <a:r>
              <a:rPr lang="en-US" dirty="0" smtClean="0"/>
              <a:t>Since it is unique, the item is referred to as a “key”</a:t>
            </a:r>
          </a:p>
          <a:p>
            <a:r>
              <a:rPr lang="en-US" dirty="0" smtClean="0"/>
              <a:t>Consider any node X with a key value K</a:t>
            </a:r>
            <a:endParaRPr lang="en-US" dirty="0"/>
          </a:p>
          <a:p>
            <a:r>
              <a:rPr lang="en-US" dirty="0" smtClean="0"/>
              <a:t>At every node if all keys in the Left sub-tree are less than K and all keys in Right sub-tree are &gt; K, it is considered as BST</a:t>
            </a:r>
          </a:p>
          <a:p>
            <a:endParaRPr lang="en-US" dirty="0"/>
          </a:p>
        </p:txBody>
      </p:sp>
    </p:spTree>
    <p:extLst>
      <p:ext uri="{BB962C8B-B14F-4D97-AF65-F5344CB8AC3E}">
        <p14:creationId xmlns:p14="http://schemas.microsoft.com/office/powerpoint/2010/main" val="25316057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r>
              <a:rPr lang="en-US" dirty="0" smtClean="0"/>
              <a:t>So far we have seen linear access – order (N)</a:t>
            </a:r>
          </a:p>
          <a:p>
            <a:r>
              <a:rPr lang="en-US" dirty="0" smtClean="0"/>
              <a:t>Now lets gets to see O(Log n)</a:t>
            </a:r>
            <a:endParaRPr lang="en-US" dirty="0"/>
          </a:p>
        </p:txBody>
      </p:sp>
    </p:spTree>
    <p:extLst>
      <p:ext uri="{BB962C8B-B14F-4D97-AF65-F5344CB8AC3E}">
        <p14:creationId xmlns:p14="http://schemas.microsoft.com/office/powerpoint/2010/main" val="1374752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BST</a:t>
            </a:r>
            <a:endParaRPr lang="en-US" dirty="0"/>
          </a:p>
        </p:txBody>
      </p:sp>
      <p:grpSp>
        <p:nvGrpSpPr>
          <p:cNvPr id="10" name="Group 9"/>
          <p:cNvGrpSpPr/>
          <p:nvPr/>
        </p:nvGrpSpPr>
        <p:grpSpPr>
          <a:xfrm>
            <a:off x="1581150" y="1714500"/>
            <a:ext cx="2667000" cy="2095500"/>
            <a:chOff x="152400" y="1981200"/>
            <a:chExt cx="2667000" cy="2095500"/>
          </a:xfrm>
        </p:grpSpPr>
        <p:sp>
          <p:nvSpPr>
            <p:cNvPr id="4" name="Oval 3"/>
            <p:cNvSpPr/>
            <p:nvPr/>
          </p:nvSpPr>
          <p:spPr>
            <a:xfrm>
              <a:off x="1066800" y="1981200"/>
              <a:ext cx="6096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10</a:t>
              </a:r>
              <a:endParaRPr lang="en-US" sz="1600" dirty="0"/>
            </a:p>
          </p:txBody>
        </p:sp>
        <p:sp>
          <p:nvSpPr>
            <p:cNvPr id="5" name="Oval 4"/>
            <p:cNvSpPr/>
            <p:nvPr/>
          </p:nvSpPr>
          <p:spPr>
            <a:xfrm>
              <a:off x="457200" y="2819400"/>
              <a:ext cx="6096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5</a:t>
              </a:r>
              <a:endParaRPr lang="en-US" sz="1600" dirty="0"/>
            </a:p>
          </p:txBody>
        </p:sp>
        <p:sp>
          <p:nvSpPr>
            <p:cNvPr id="6" name="Oval 5"/>
            <p:cNvSpPr/>
            <p:nvPr/>
          </p:nvSpPr>
          <p:spPr>
            <a:xfrm>
              <a:off x="2209800" y="2819400"/>
              <a:ext cx="6096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12</a:t>
              </a:r>
              <a:endParaRPr lang="en-US" sz="1600" dirty="0"/>
            </a:p>
          </p:txBody>
        </p:sp>
        <p:sp>
          <p:nvSpPr>
            <p:cNvPr id="7" name="Oval 6"/>
            <p:cNvSpPr/>
            <p:nvPr/>
          </p:nvSpPr>
          <p:spPr>
            <a:xfrm>
              <a:off x="152400" y="3543300"/>
              <a:ext cx="6096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3</a:t>
              </a:r>
            </a:p>
          </p:txBody>
        </p:sp>
        <p:sp>
          <p:nvSpPr>
            <p:cNvPr id="8" name="Oval 7"/>
            <p:cNvSpPr/>
            <p:nvPr/>
          </p:nvSpPr>
          <p:spPr>
            <a:xfrm>
              <a:off x="1905000" y="3505200"/>
              <a:ext cx="6096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11</a:t>
              </a:r>
              <a:endParaRPr lang="en-US" sz="1600" dirty="0"/>
            </a:p>
          </p:txBody>
        </p:sp>
        <p:sp>
          <p:nvSpPr>
            <p:cNvPr id="9" name="Oval 8"/>
            <p:cNvSpPr/>
            <p:nvPr/>
          </p:nvSpPr>
          <p:spPr>
            <a:xfrm>
              <a:off x="933450" y="3543300"/>
              <a:ext cx="6096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6</a:t>
              </a:r>
              <a:endParaRPr lang="en-US" sz="1600" dirty="0"/>
            </a:p>
          </p:txBody>
        </p:sp>
        <p:cxnSp>
          <p:nvCxnSpPr>
            <p:cNvPr id="11" name="Straight Connector 10"/>
            <p:cNvCxnSpPr>
              <a:stCxn id="4" idx="3"/>
              <a:endCxn id="5" idx="0"/>
            </p:cNvCxnSpPr>
            <p:nvPr/>
          </p:nvCxnSpPr>
          <p:spPr>
            <a:xfrm flipH="1">
              <a:off x="762000" y="2436485"/>
              <a:ext cx="394074" cy="382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4"/>
              <a:endCxn id="7" idx="0"/>
            </p:cNvCxnSpPr>
            <p:nvPr/>
          </p:nvCxnSpPr>
          <p:spPr>
            <a:xfrm flipH="1">
              <a:off x="457200" y="3352800"/>
              <a:ext cx="3048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4"/>
              <a:endCxn id="9" idx="0"/>
            </p:cNvCxnSpPr>
            <p:nvPr/>
          </p:nvCxnSpPr>
          <p:spPr>
            <a:xfrm>
              <a:off x="762000" y="3352800"/>
              <a:ext cx="47625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4" idx="5"/>
              <a:endCxn id="6" idx="1"/>
            </p:cNvCxnSpPr>
            <p:nvPr/>
          </p:nvCxnSpPr>
          <p:spPr>
            <a:xfrm>
              <a:off x="1587126" y="2436485"/>
              <a:ext cx="711948" cy="461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6" idx="4"/>
              <a:endCxn id="8" idx="0"/>
            </p:cNvCxnSpPr>
            <p:nvPr/>
          </p:nvCxnSpPr>
          <p:spPr>
            <a:xfrm flipH="1">
              <a:off x="2209800" y="3352800"/>
              <a:ext cx="304800" cy="1524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3943350" y="3352800"/>
            <a:ext cx="2667000" cy="2095500"/>
            <a:chOff x="3962400" y="3543300"/>
            <a:chExt cx="2667000" cy="2095500"/>
          </a:xfrm>
        </p:grpSpPr>
        <p:sp>
          <p:nvSpPr>
            <p:cNvPr id="14" name="Oval 13"/>
            <p:cNvSpPr/>
            <p:nvPr/>
          </p:nvSpPr>
          <p:spPr>
            <a:xfrm>
              <a:off x="4876800" y="3543300"/>
              <a:ext cx="6096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10</a:t>
              </a:r>
              <a:endParaRPr lang="en-US" sz="1600" dirty="0"/>
            </a:p>
          </p:txBody>
        </p:sp>
        <p:sp>
          <p:nvSpPr>
            <p:cNvPr id="16" name="Oval 15"/>
            <p:cNvSpPr/>
            <p:nvPr/>
          </p:nvSpPr>
          <p:spPr>
            <a:xfrm>
              <a:off x="4267200" y="4381500"/>
              <a:ext cx="6096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5</a:t>
              </a:r>
              <a:endParaRPr lang="en-US" sz="1600" dirty="0"/>
            </a:p>
          </p:txBody>
        </p:sp>
        <p:sp>
          <p:nvSpPr>
            <p:cNvPr id="17" name="Oval 16"/>
            <p:cNvSpPr/>
            <p:nvPr/>
          </p:nvSpPr>
          <p:spPr>
            <a:xfrm>
              <a:off x="6019800" y="4381500"/>
              <a:ext cx="6096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12</a:t>
              </a:r>
              <a:endParaRPr lang="en-US" sz="1600" dirty="0"/>
            </a:p>
          </p:txBody>
        </p:sp>
        <p:sp>
          <p:nvSpPr>
            <p:cNvPr id="19" name="Oval 18"/>
            <p:cNvSpPr/>
            <p:nvPr/>
          </p:nvSpPr>
          <p:spPr>
            <a:xfrm>
              <a:off x="3962400" y="5105400"/>
              <a:ext cx="6096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3</a:t>
              </a:r>
            </a:p>
          </p:txBody>
        </p:sp>
        <p:sp>
          <p:nvSpPr>
            <p:cNvPr id="21" name="Oval 20"/>
            <p:cNvSpPr/>
            <p:nvPr/>
          </p:nvSpPr>
          <p:spPr>
            <a:xfrm>
              <a:off x="5715000" y="5067300"/>
              <a:ext cx="6096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7</a:t>
              </a:r>
              <a:endParaRPr lang="en-US" sz="1600" dirty="0"/>
            </a:p>
          </p:txBody>
        </p:sp>
        <p:sp>
          <p:nvSpPr>
            <p:cNvPr id="22" name="Oval 21"/>
            <p:cNvSpPr/>
            <p:nvPr/>
          </p:nvSpPr>
          <p:spPr>
            <a:xfrm>
              <a:off x="4743450" y="5105400"/>
              <a:ext cx="6096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6</a:t>
              </a:r>
              <a:endParaRPr lang="en-US" sz="1600" dirty="0"/>
            </a:p>
          </p:txBody>
        </p:sp>
        <p:cxnSp>
          <p:nvCxnSpPr>
            <p:cNvPr id="23" name="Straight Connector 22"/>
            <p:cNvCxnSpPr>
              <a:stCxn id="14" idx="3"/>
              <a:endCxn id="16" idx="0"/>
            </p:cNvCxnSpPr>
            <p:nvPr/>
          </p:nvCxnSpPr>
          <p:spPr>
            <a:xfrm flipH="1">
              <a:off x="4572000" y="3998585"/>
              <a:ext cx="394074" cy="382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6" idx="4"/>
              <a:endCxn id="19" idx="0"/>
            </p:cNvCxnSpPr>
            <p:nvPr/>
          </p:nvCxnSpPr>
          <p:spPr>
            <a:xfrm flipH="1">
              <a:off x="4267200" y="4914900"/>
              <a:ext cx="3048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6" idx="4"/>
              <a:endCxn id="22" idx="0"/>
            </p:cNvCxnSpPr>
            <p:nvPr/>
          </p:nvCxnSpPr>
          <p:spPr>
            <a:xfrm>
              <a:off x="4572000" y="4914900"/>
              <a:ext cx="47625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4" idx="5"/>
              <a:endCxn id="17" idx="1"/>
            </p:cNvCxnSpPr>
            <p:nvPr/>
          </p:nvCxnSpPr>
          <p:spPr>
            <a:xfrm>
              <a:off x="5397126" y="3998585"/>
              <a:ext cx="711948" cy="461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7" idx="4"/>
              <a:endCxn id="21" idx="0"/>
            </p:cNvCxnSpPr>
            <p:nvPr/>
          </p:nvCxnSpPr>
          <p:spPr>
            <a:xfrm flipH="1">
              <a:off x="6019800" y="4914900"/>
              <a:ext cx="304800" cy="1524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8" name="Oval 27"/>
          <p:cNvSpPr/>
          <p:nvPr/>
        </p:nvSpPr>
        <p:spPr>
          <a:xfrm>
            <a:off x="5695950" y="4872037"/>
            <a:ext cx="609600" cy="533400"/>
          </a:xfrm>
          <a:prstGeom prst="ellipse">
            <a:avLst/>
          </a:prstGeom>
          <a:solidFill>
            <a:schemeClr val="accent6">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7</a:t>
            </a:r>
            <a:endParaRPr lang="en-US" sz="1600" dirty="0"/>
          </a:p>
        </p:txBody>
      </p:sp>
    </p:spTree>
    <p:extLst>
      <p:ext uri="{BB962C8B-B14F-4D97-AF65-F5344CB8AC3E}">
        <p14:creationId xmlns:p14="http://schemas.microsoft.com/office/powerpoint/2010/main" val="2649479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BST operations and examples</a:t>
            </a:r>
            <a:endParaRPr lang="en-US" dirty="0"/>
          </a:p>
        </p:txBody>
      </p:sp>
      <p:sp>
        <p:nvSpPr>
          <p:cNvPr id="3" name="Content Placeholder 2"/>
          <p:cNvSpPr>
            <a:spLocks noGrp="1"/>
          </p:cNvSpPr>
          <p:nvPr>
            <p:ph idx="1"/>
          </p:nvPr>
        </p:nvSpPr>
        <p:spPr/>
        <p:txBody>
          <a:bodyPr>
            <a:normAutofit/>
          </a:bodyPr>
          <a:lstStyle/>
          <a:p>
            <a:r>
              <a:rPr lang="en-US" dirty="0" err="1" smtClean="0"/>
              <a:t>MakeEmpty</a:t>
            </a:r>
            <a:r>
              <a:rPr lang="en-US" dirty="0" smtClean="0"/>
              <a:t> / Initialize</a:t>
            </a:r>
          </a:p>
          <a:p>
            <a:r>
              <a:rPr lang="en-US" dirty="0" smtClean="0"/>
              <a:t>Find a key K</a:t>
            </a:r>
          </a:p>
          <a:p>
            <a:r>
              <a:rPr lang="en-US" dirty="0" smtClean="0"/>
              <a:t>Insert</a:t>
            </a:r>
          </a:p>
          <a:p>
            <a:r>
              <a:rPr lang="en-US" dirty="0" smtClean="0"/>
              <a:t>Delete</a:t>
            </a:r>
          </a:p>
          <a:p>
            <a:endParaRPr lang="en-US" dirty="0"/>
          </a:p>
          <a:p>
            <a:endParaRPr lang="en-US" dirty="0" smtClean="0"/>
          </a:p>
          <a:p>
            <a:endParaRPr lang="en-US" dirty="0"/>
          </a:p>
          <a:p>
            <a:r>
              <a:rPr lang="en-US" sz="1800" dirty="0" smtClean="0"/>
              <a:t>Programming a sample BST is left to the student as an exercise as part of the Lab. A sample code for BT is shown in the class </a:t>
            </a:r>
          </a:p>
          <a:p>
            <a:endParaRPr lang="en-US" dirty="0" smtClean="0"/>
          </a:p>
          <a:p>
            <a:endParaRPr lang="en-US" dirty="0"/>
          </a:p>
        </p:txBody>
      </p:sp>
      <p:sp>
        <p:nvSpPr>
          <p:cNvPr id="4" name="TextBox 3"/>
          <p:cNvSpPr txBox="1"/>
          <p:nvPr/>
        </p:nvSpPr>
        <p:spPr>
          <a:xfrm>
            <a:off x="7391400" y="5715000"/>
            <a:ext cx="684739" cy="276999"/>
          </a:xfrm>
          <a:prstGeom prst="rect">
            <a:avLst/>
          </a:prstGeom>
          <a:noFill/>
        </p:spPr>
        <p:txBody>
          <a:bodyPr wrap="none" rtlCol="0">
            <a:spAutoFit/>
          </a:bodyPr>
          <a:lstStyle/>
          <a:p>
            <a:r>
              <a:rPr lang="en-US" sz="1200" dirty="0" err="1" smtClean="0"/>
              <a:t>treeBT.c</a:t>
            </a:r>
            <a:endParaRPr lang="en-US" sz="1200" dirty="0"/>
          </a:p>
        </p:txBody>
      </p:sp>
    </p:spTree>
    <p:extLst>
      <p:ext uri="{BB962C8B-B14F-4D97-AF65-F5344CB8AC3E}">
        <p14:creationId xmlns:p14="http://schemas.microsoft.com/office/powerpoint/2010/main" val="18184163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BST operations</a:t>
            </a:r>
            <a:endParaRPr lang="en-US" dirty="0"/>
          </a:p>
        </p:txBody>
      </p:sp>
      <p:sp>
        <p:nvSpPr>
          <p:cNvPr id="3" name="Content Placeholder 2"/>
          <p:cNvSpPr>
            <a:spLocks noGrp="1"/>
          </p:cNvSpPr>
          <p:nvPr>
            <p:ph idx="1"/>
          </p:nvPr>
        </p:nvSpPr>
        <p:spPr/>
        <p:txBody>
          <a:bodyPr/>
          <a:lstStyle/>
          <a:p>
            <a:r>
              <a:rPr lang="en-US" dirty="0" err="1" smtClean="0"/>
              <a:t>FindMin</a:t>
            </a:r>
            <a:endParaRPr lang="en-US" dirty="0" smtClean="0"/>
          </a:p>
          <a:p>
            <a:r>
              <a:rPr lang="en-US" dirty="0" err="1" smtClean="0"/>
              <a:t>FindMax</a:t>
            </a:r>
            <a:endParaRPr lang="en-US" dirty="0"/>
          </a:p>
        </p:txBody>
      </p:sp>
    </p:spTree>
    <p:extLst>
      <p:ext uri="{BB962C8B-B14F-4D97-AF65-F5344CB8AC3E}">
        <p14:creationId xmlns:p14="http://schemas.microsoft.com/office/powerpoint/2010/main" val="29082579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2438400"/>
            <a:ext cx="2609850" cy="1452577"/>
          </a:xfrm>
          <a:prstGeom prst="rect">
            <a:avLst/>
          </a:prstGeom>
          <a:noFill/>
          <a:ln>
            <a:noFill/>
          </a:ln>
          <a:effectLst/>
        </p:spPr>
      </p:pic>
      <p:sp>
        <p:nvSpPr>
          <p:cNvPr id="2" name="Title 1"/>
          <p:cNvSpPr>
            <a:spLocks noGrp="1"/>
          </p:cNvSpPr>
          <p:nvPr>
            <p:ph type="title"/>
          </p:nvPr>
        </p:nvSpPr>
        <p:spPr/>
        <p:txBody>
          <a:bodyPr/>
          <a:lstStyle/>
          <a:p>
            <a:r>
              <a:rPr lang="en-US" dirty="0"/>
              <a:t>Some Recap… BST</a:t>
            </a:r>
          </a:p>
        </p:txBody>
      </p:sp>
      <p:sp>
        <p:nvSpPr>
          <p:cNvPr id="3" name="Content Placeholder 2"/>
          <p:cNvSpPr>
            <a:spLocks noGrp="1"/>
          </p:cNvSpPr>
          <p:nvPr>
            <p:ph idx="1"/>
          </p:nvPr>
        </p:nvSpPr>
        <p:spPr/>
        <p:txBody>
          <a:bodyPr/>
          <a:lstStyle/>
          <a:p>
            <a:r>
              <a:rPr lang="en-US" dirty="0"/>
              <a:t>All items in the left </a:t>
            </a:r>
            <a:r>
              <a:rPr lang="en-US" dirty="0" err="1"/>
              <a:t>subtree</a:t>
            </a:r>
            <a:r>
              <a:rPr lang="en-US" dirty="0"/>
              <a:t> are less than the root.</a:t>
            </a:r>
          </a:p>
          <a:p>
            <a:r>
              <a:rPr lang="en-US" dirty="0"/>
              <a:t>All items in the right </a:t>
            </a:r>
            <a:r>
              <a:rPr lang="en-US" dirty="0" err="1"/>
              <a:t>subtree</a:t>
            </a:r>
            <a:r>
              <a:rPr lang="en-US" dirty="0"/>
              <a:t> are greater or equal to the root.</a:t>
            </a:r>
          </a:p>
          <a:p>
            <a:r>
              <a:rPr lang="en-US" dirty="0"/>
              <a:t>Each </a:t>
            </a:r>
            <a:r>
              <a:rPr lang="en-US" dirty="0" err="1"/>
              <a:t>subtree</a:t>
            </a:r>
            <a:r>
              <a:rPr lang="en-US" dirty="0"/>
              <a:t> is itself a binary search tree</a:t>
            </a:r>
            <a:r>
              <a:rPr lang="en-US" dirty="0" smtClean="0"/>
              <a:t>.</a:t>
            </a:r>
          </a:p>
          <a:p>
            <a:endParaRPr lang="en-US" dirty="0"/>
          </a:p>
          <a:p>
            <a:r>
              <a:rPr lang="en-US" dirty="0">
                <a:solidFill>
                  <a:schemeClr val="tx1"/>
                </a:solidFill>
              </a:rPr>
              <a:t>Binary search trees provide an excellent structure for searching a list and at the same time for inserting and deleting data into </a:t>
            </a:r>
            <a:r>
              <a:rPr lang="en-US" dirty="0"/>
              <a:t>the list.</a:t>
            </a:r>
            <a:br>
              <a:rPr lang="en-US" dirty="0"/>
            </a:br>
            <a:endParaRPr lang="en-US" dirty="0"/>
          </a:p>
          <a:p>
            <a:endParaRPr lang="en-US" dirty="0" smtClean="0"/>
          </a:p>
          <a:p>
            <a:endParaRPr lang="en-US" dirty="0"/>
          </a:p>
        </p:txBody>
      </p:sp>
    </p:spTree>
    <p:extLst>
      <p:ext uri="{BB962C8B-B14F-4D97-AF65-F5344CB8AC3E}">
        <p14:creationId xmlns:p14="http://schemas.microsoft.com/office/powerpoint/2010/main" val="5985251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 BST?</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81200"/>
            <a:ext cx="145732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093749" y="2444234"/>
            <a:ext cx="794576" cy="369332"/>
          </a:xfrm>
          <a:prstGeom prst="rect">
            <a:avLst/>
          </a:prstGeom>
          <a:noFill/>
        </p:spPr>
        <p:txBody>
          <a:bodyPr wrap="none" rtlCol="0">
            <a:spAutoFit/>
          </a:bodyPr>
          <a:lstStyle/>
          <a:p>
            <a:r>
              <a:rPr lang="en-US" dirty="0" smtClean="0"/>
              <a:t>invalid</a:t>
            </a:r>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775" y="3352800"/>
            <a:ext cx="142875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114800" y="3669268"/>
            <a:ext cx="794576" cy="369332"/>
          </a:xfrm>
          <a:prstGeom prst="rect">
            <a:avLst/>
          </a:prstGeom>
          <a:noFill/>
        </p:spPr>
        <p:txBody>
          <a:bodyPr wrap="none" rtlCol="0">
            <a:spAutoFit/>
          </a:bodyPr>
          <a:lstStyle/>
          <a:p>
            <a:r>
              <a:rPr lang="en-US" dirty="0" smtClean="0"/>
              <a:t>invalid</a:t>
            </a:r>
            <a:endParaRPr lang="en-US" dirty="0"/>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6812" y="5181600"/>
            <a:ext cx="8001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4114800" y="4964668"/>
            <a:ext cx="623697" cy="369332"/>
          </a:xfrm>
          <a:prstGeom prst="rect">
            <a:avLst/>
          </a:prstGeom>
          <a:noFill/>
        </p:spPr>
        <p:txBody>
          <a:bodyPr wrap="none" rtlCol="0">
            <a:spAutoFit/>
          </a:bodyPr>
          <a:lstStyle/>
          <a:p>
            <a:r>
              <a:rPr lang="en-US" dirty="0" smtClean="0"/>
              <a:t>valid</a:t>
            </a:r>
            <a:endParaRPr lang="en-US" dirty="0"/>
          </a:p>
        </p:txBody>
      </p:sp>
    </p:spTree>
    <p:extLst>
      <p:ext uri="{BB962C8B-B14F-4D97-AF65-F5344CB8AC3E}">
        <p14:creationId xmlns:p14="http://schemas.microsoft.com/office/powerpoint/2010/main" val="26106431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 Traversal in BST</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275" y="2333625"/>
            <a:ext cx="5505450"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86000" y="5146892"/>
            <a:ext cx="4572000" cy="646331"/>
          </a:xfrm>
          <a:prstGeom prst="rect">
            <a:avLst/>
          </a:prstGeom>
        </p:spPr>
        <p:txBody>
          <a:bodyPr>
            <a:spAutoFit/>
          </a:bodyPr>
          <a:lstStyle/>
          <a:p>
            <a:pPr algn="ctr">
              <a:spcBef>
                <a:spcPct val="50000"/>
              </a:spcBef>
            </a:pPr>
            <a:r>
              <a:rPr lang="en-US" dirty="0" err="1" smtClean="0">
                <a:solidFill>
                  <a:srgbClr val="660066"/>
                </a:solidFill>
              </a:rPr>
              <a:t>InOrder</a:t>
            </a:r>
            <a:r>
              <a:rPr lang="en-US" dirty="0" smtClean="0">
                <a:solidFill>
                  <a:srgbClr val="660066"/>
                </a:solidFill>
              </a:rPr>
              <a:t>: traversal </a:t>
            </a:r>
            <a:r>
              <a:rPr lang="en-US" dirty="0"/>
              <a:t>of a </a:t>
            </a:r>
            <a:r>
              <a:rPr lang="en-US" dirty="0" smtClean="0"/>
              <a:t>BST produces </a:t>
            </a:r>
            <a:r>
              <a:rPr lang="en-US" dirty="0"/>
              <a:t>a </a:t>
            </a:r>
            <a:r>
              <a:rPr lang="en-US" dirty="0" smtClean="0">
                <a:solidFill>
                  <a:schemeClr val="folHlink"/>
                </a:solidFill>
              </a:rPr>
              <a:t>sorted list in ascending order</a:t>
            </a:r>
            <a:endParaRPr lang="en-US" dirty="0">
              <a:solidFill>
                <a:schemeClr val="folHlink"/>
              </a:solidFill>
            </a:endParaRPr>
          </a:p>
        </p:txBody>
      </p:sp>
      <p:sp>
        <p:nvSpPr>
          <p:cNvPr id="5" name="Rectangle 4"/>
          <p:cNvSpPr/>
          <p:nvPr/>
        </p:nvSpPr>
        <p:spPr>
          <a:xfrm>
            <a:off x="1857375" y="4568309"/>
            <a:ext cx="3950312" cy="369332"/>
          </a:xfrm>
          <a:prstGeom prst="rect">
            <a:avLst/>
          </a:prstGeom>
        </p:spPr>
        <p:txBody>
          <a:bodyPr wrap="none">
            <a:spAutoFit/>
          </a:bodyPr>
          <a:lstStyle/>
          <a:p>
            <a:r>
              <a:rPr lang="en-US" dirty="0" err="1" smtClean="0"/>
              <a:t>PreOrder</a:t>
            </a:r>
            <a:r>
              <a:rPr lang="en-US" dirty="0" smtClean="0"/>
              <a:t>: visit </a:t>
            </a:r>
            <a:r>
              <a:rPr lang="en-US" dirty="0"/>
              <a:t>root before the </a:t>
            </a:r>
            <a:r>
              <a:rPr lang="en-US" dirty="0" err="1"/>
              <a:t>subtrees</a:t>
            </a:r>
            <a:r>
              <a:rPr lang="en-US" dirty="0"/>
              <a:t>)</a:t>
            </a:r>
          </a:p>
        </p:txBody>
      </p:sp>
      <p:sp>
        <p:nvSpPr>
          <p:cNvPr id="6" name="Rectangle 5"/>
          <p:cNvSpPr/>
          <p:nvPr/>
        </p:nvSpPr>
        <p:spPr>
          <a:xfrm>
            <a:off x="5257800" y="5890141"/>
            <a:ext cx="3803157" cy="369332"/>
          </a:xfrm>
          <a:prstGeom prst="rect">
            <a:avLst/>
          </a:prstGeom>
        </p:spPr>
        <p:txBody>
          <a:bodyPr wrap="none">
            <a:spAutoFit/>
          </a:bodyPr>
          <a:lstStyle/>
          <a:p>
            <a:r>
              <a:rPr lang="en-US" dirty="0" err="1" smtClean="0"/>
              <a:t>PostOrder</a:t>
            </a:r>
            <a:r>
              <a:rPr lang="en-US" dirty="0" smtClean="0"/>
              <a:t>: visit </a:t>
            </a:r>
            <a:r>
              <a:rPr lang="en-US" dirty="0"/>
              <a:t>root after the </a:t>
            </a:r>
            <a:r>
              <a:rPr lang="en-US" dirty="0" err="1"/>
              <a:t>subtrees</a:t>
            </a:r>
            <a:endParaRPr lang="en-US" dirty="0"/>
          </a:p>
        </p:txBody>
      </p:sp>
    </p:spTree>
    <p:extLst>
      <p:ext uri="{BB962C8B-B14F-4D97-AF65-F5344CB8AC3E}">
        <p14:creationId xmlns:p14="http://schemas.microsoft.com/office/powerpoint/2010/main" val="25873802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Consider a Tree like this</a:t>
            </a:r>
            <a:endParaRPr lang="en-US" dirty="0"/>
          </a:p>
        </p:txBody>
      </p:sp>
      <p:grpSp>
        <p:nvGrpSpPr>
          <p:cNvPr id="28" name="Group 27"/>
          <p:cNvGrpSpPr/>
          <p:nvPr/>
        </p:nvGrpSpPr>
        <p:grpSpPr>
          <a:xfrm>
            <a:off x="1918074" y="1828800"/>
            <a:ext cx="3339726" cy="4563457"/>
            <a:chOff x="1918074" y="1828800"/>
            <a:chExt cx="3339726" cy="4563457"/>
          </a:xfrm>
        </p:grpSpPr>
        <p:sp>
          <p:nvSpPr>
            <p:cNvPr id="5" name="Oval 4"/>
            <p:cNvSpPr/>
            <p:nvPr/>
          </p:nvSpPr>
          <p:spPr>
            <a:xfrm>
              <a:off x="4648200" y="1828800"/>
              <a:ext cx="6096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10</a:t>
              </a:r>
              <a:endParaRPr lang="en-US" sz="1600" dirty="0"/>
            </a:p>
          </p:txBody>
        </p:sp>
        <p:sp>
          <p:nvSpPr>
            <p:cNvPr id="6" name="Oval 5"/>
            <p:cNvSpPr/>
            <p:nvPr/>
          </p:nvSpPr>
          <p:spPr>
            <a:xfrm>
              <a:off x="4038600" y="2667000"/>
              <a:ext cx="6096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8</a:t>
              </a:r>
              <a:endParaRPr lang="en-US" sz="1600" dirty="0"/>
            </a:p>
          </p:txBody>
        </p:sp>
        <p:sp>
          <p:nvSpPr>
            <p:cNvPr id="7" name="Oval 6"/>
            <p:cNvSpPr/>
            <p:nvPr/>
          </p:nvSpPr>
          <p:spPr>
            <a:xfrm>
              <a:off x="1918074" y="5858857"/>
              <a:ext cx="6096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3</a:t>
              </a:r>
              <a:endParaRPr lang="en-US" sz="1600" dirty="0"/>
            </a:p>
          </p:txBody>
        </p:sp>
        <p:sp>
          <p:nvSpPr>
            <p:cNvPr id="8" name="Oval 7"/>
            <p:cNvSpPr/>
            <p:nvPr/>
          </p:nvSpPr>
          <p:spPr>
            <a:xfrm>
              <a:off x="3581400" y="3436610"/>
              <a:ext cx="6096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7</a:t>
              </a:r>
              <a:endParaRPr lang="en-US" sz="1600" dirty="0"/>
            </a:p>
          </p:txBody>
        </p:sp>
        <p:sp>
          <p:nvSpPr>
            <p:cNvPr id="9" name="Oval 8"/>
            <p:cNvSpPr/>
            <p:nvPr/>
          </p:nvSpPr>
          <p:spPr>
            <a:xfrm>
              <a:off x="2514600" y="5105400"/>
              <a:ext cx="6096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4</a:t>
              </a:r>
              <a:endParaRPr lang="en-US" sz="1600" dirty="0"/>
            </a:p>
          </p:txBody>
        </p:sp>
        <p:sp>
          <p:nvSpPr>
            <p:cNvPr id="10" name="Oval 9"/>
            <p:cNvSpPr/>
            <p:nvPr/>
          </p:nvSpPr>
          <p:spPr>
            <a:xfrm>
              <a:off x="3124200" y="4269115"/>
              <a:ext cx="6096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5</a:t>
              </a:r>
              <a:endParaRPr lang="en-US" sz="1600" dirty="0"/>
            </a:p>
          </p:txBody>
        </p:sp>
        <p:cxnSp>
          <p:nvCxnSpPr>
            <p:cNvPr id="11" name="Straight Connector 10"/>
            <p:cNvCxnSpPr>
              <a:stCxn id="5" idx="3"/>
              <a:endCxn id="6" idx="0"/>
            </p:cNvCxnSpPr>
            <p:nvPr/>
          </p:nvCxnSpPr>
          <p:spPr>
            <a:xfrm flipH="1">
              <a:off x="4343400" y="2284085"/>
              <a:ext cx="394074" cy="382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3"/>
              <a:endCxn id="8" idx="0"/>
            </p:cNvCxnSpPr>
            <p:nvPr/>
          </p:nvCxnSpPr>
          <p:spPr>
            <a:xfrm flipH="1">
              <a:off x="3886200" y="3122285"/>
              <a:ext cx="241674" cy="314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8" idx="3"/>
              <a:endCxn id="10" idx="0"/>
            </p:cNvCxnSpPr>
            <p:nvPr/>
          </p:nvCxnSpPr>
          <p:spPr>
            <a:xfrm flipH="1">
              <a:off x="3429000" y="3891895"/>
              <a:ext cx="241674" cy="377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3"/>
              <a:endCxn id="7" idx="1"/>
            </p:cNvCxnSpPr>
            <p:nvPr/>
          </p:nvCxnSpPr>
          <p:spPr>
            <a:xfrm flipH="1">
              <a:off x="2007348" y="5560685"/>
              <a:ext cx="596526" cy="376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0" idx="3"/>
              <a:endCxn id="9" idx="0"/>
            </p:cNvCxnSpPr>
            <p:nvPr/>
          </p:nvCxnSpPr>
          <p:spPr>
            <a:xfrm flipH="1">
              <a:off x="2819400" y="4724400"/>
              <a:ext cx="394074" cy="38100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9417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Consider another Tree like this</a:t>
            </a:r>
            <a:endParaRPr lang="en-US" dirty="0"/>
          </a:p>
        </p:txBody>
      </p:sp>
      <p:grpSp>
        <p:nvGrpSpPr>
          <p:cNvPr id="40" name="Group 39"/>
          <p:cNvGrpSpPr/>
          <p:nvPr/>
        </p:nvGrpSpPr>
        <p:grpSpPr>
          <a:xfrm>
            <a:off x="1918074" y="1828800"/>
            <a:ext cx="6719887" cy="4613979"/>
            <a:chOff x="1918074" y="1828800"/>
            <a:chExt cx="6719887" cy="4613979"/>
          </a:xfrm>
        </p:grpSpPr>
        <p:grpSp>
          <p:nvGrpSpPr>
            <p:cNvPr id="28" name="Group 27"/>
            <p:cNvGrpSpPr/>
            <p:nvPr/>
          </p:nvGrpSpPr>
          <p:grpSpPr>
            <a:xfrm>
              <a:off x="1918074" y="1828800"/>
              <a:ext cx="3339726" cy="4563457"/>
              <a:chOff x="1918074" y="1828800"/>
              <a:chExt cx="3339726" cy="4563457"/>
            </a:xfrm>
          </p:grpSpPr>
          <p:sp>
            <p:nvSpPr>
              <p:cNvPr id="5" name="Oval 4"/>
              <p:cNvSpPr/>
              <p:nvPr/>
            </p:nvSpPr>
            <p:spPr>
              <a:xfrm>
                <a:off x="4648200" y="1828800"/>
                <a:ext cx="6096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10</a:t>
                </a:r>
                <a:endParaRPr lang="en-US" sz="1600" dirty="0"/>
              </a:p>
            </p:txBody>
          </p:sp>
          <p:sp>
            <p:nvSpPr>
              <p:cNvPr id="6" name="Oval 5"/>
              <p:cNvSpPr/>
              <p:nvPr/>
            </p:nvSpPr>
            <p:spPr>
              <a:xfrm>
                <a:off x="4038600" y="2667000"/>
                <a:ext cx="6096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8</a:t>
                </a:r>
                <a:endParaRPr lang="en-US" sz="1600" dirty="0"/>
              </a:p>
            </p:txBody>
          </p:sp>
          <p:sp>
            <p:nvSpPr>
              <p:cNvPr id="7" name="Oval 6"/>
              <p:cNvSpPr/>
              <p:nvPr/>
            </p:nvSpPr>
            <p:spPr>
              <a:xfrm>
                <a:off x="1918074" y="5858857"/>
                <a:ext cx="6096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3</a:t>
                </a:r>
                <a:endParaRPr lang="en-US" sz="1600" dirty="0"/>
              </a:p>
            </p:txBody>
          </p:sp>
          <p:sp>
            <p:nvSpPr>
              <p:cNvPr id="8" name="Oval 7"/>
              <p:cNvSpPr/>
              <p:nvPr/>
            </p:nvSpPr>
            <p:spPr>
              <a:xfrm>
                <a:off x="3581400" y="3436610"/>
                <a:ext cx="6096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7</a:t>
                </a:r>
                <a:endParaRPr lang="en-US" sz="1600" dirty="0"/>
              </a:p>
            </p:txBody>
          </p:sp>
          <p:sp>
            <p:nvSpPr>
              <p:cNvPr id="9" name="Oval 8"/>
              <p:cNvSpPr/>
              <p:nvPr/>
            </p:nvSpPr>
            <p:spPr>
              <a:xfrm>
                <a:off x="2514600" y="5105400"/>
                <a:ext cx="6096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4</a:t>
                </a:r>
                <a:endParaRPr lang="en-US" sz="1600" dirty="0"/>
              </a:p>
            </p:txBody>
          </p:sp>
          <p:sp>
            <p:nvSpPr>
              <p:cNvPr id="10" name="Oval 9"/>
              <p:cNvSpPr/>
              <p:nvPr/>
            </p:nvSpPr>
            <p:spPr>
              <a:xfrm>
                <a:off x="3124200" y="4269115"/>
                <a:ext cx="6096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5</a:t>
                </a:r>
                <a:endParaRPr lang="en-US" sz="1600" dirty="0"/>
              </a:p>
            </p:txBody>
          </p:sp>
          <p:cxnSp>
            <p:nvCxnSpPr>
              <p:cNvPr id="11" name="Straight Connector 10"/>
              <p:cNvCxnSpPr>
                <a:stCxn id="5" idx="3"/>
                <a:endCxn id="6" idx="0"/>
              </p:cNvCxnSpPr>
              <p:nvPr/>
            </p:nvCxnSpPr>
            <p:spPr>
              <a:xfrm flipH="1">
                <a:off x="4343400" y="2284085"/>
                <a:ext cx="394074" cy="382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3"/>
                <a:endCxn id="8" idx="0"/>
              </p:cNvCxnSpPr>
              <p:nvPr/>
            </p:nvCxnSpPr>
            <p:spPr>
              <a:xfrm flipH="1">
                <a:off x="3886200" y="3122285"/>
                <a:ext cx="241674" cy="314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8" idx="3"/>
                <a:endCxn id="10" idx="0"/>
              </p:cNvCxnSpPr>
              <p:nvPr/>
            </p:nvCxnSpPr>
            <p:spPr>
              <a:xfrm flipH="1">
                <a:off x="3429000" y="3891895"/>
                <a:ext cx="241674" cy="377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3"/>
                <a:endCxn id="7" idx="1"/>
              </p:cNvCxnSpPr>
              <p:nvPr/>
            </p:nvCxnSpPr>
            <p:spPr>
              <a:xfrm flipH="1">
                <a:off x="2007348" y="5560685"/>
                <a:ext cx="596526" cy="376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0" idx="3"/>
                <a:endCxn id="9" idx="0"/>
              </p:cNvCxnSpPr>
              <p:nvPr/>
            </p:nvCxnSpPr>
            <p:spPr>
              <a:xfrm flipH="1">
                <a:off x="2819400" y="4724400"/>
                <a:ext cx="394074" cy="3810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 name="Oval 16"/>
            <p:cNvSpPr/>
            <p:nvPr/>
          </p:nvSpPr>
          <p:spPr>
            <a:xfrm>
              <a:off x="5562600" y="2590800"/>
              <a:ext cx="6096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11</a:t>
              </a:r>
              <a:endParaRPr lang="en-US" sz="1600" dirty="0"/>
            </a:p>
          </p:txBody>
        </p:sp>
        <p:sp>
          <p:nvSpPr>
            <p:cNvPr id="18" name="Oval 17"/>
            <p:cNvSpPr/>
            <p:nvPr/>
          </p:nvSpPr>
          <p:spPr>
            <a:xfrm>
              <a:off x="8028361" y="5909379"/>
              <a:ext cx="6096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20</a:t>
              </a:r>
              <a:endParaRPr lang="en-US" sz="1600" dirty="0"/>
            </a:p>
          </p:txBody>
        </p:sp>
        <p:sp>
          <p:nvSpPr>
            <p:cNvPr id="19" name="Oval 18"/>
            <p:cNvSpPr/>
            <p:nvPr/>
          </p:nvSpPr>
          <p:spPr>
            <a:xfrm>
              <a:off x="6172200" y="3396595"/>
              <a:ext cx="6096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12</a:t>
              </a:r>
              <a:endParaRPr lang="en-US" sz="1600" dirty="0"/>
            </a:p>
          </p:txBody>
        </p:sp>
        <p:sp>
          <p:nvSpPr>
            <p:cNvPr id="20" name="Oval 19"/>
            <p:cNvSpPr/>
            <p:nvPr/>
          </p:nvSpPr>
          <p:spPr>
            <a:xfrm>
              <a:off x="7424737" y="5213072"/>
              <a:ext cx="6096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17</a:t>
              </a:r>
              <a:endParaRPr lang="en-US" sz="1600" dirty="0"/>
            </a:p>
          </p:txBody>
        </p:sp>
        <p:sp>
          <p:nvSpPr>
            <p:cNvPr id="21" name="Oval 20"/>
            <p:cNvSpPr/>
            <p:nvPr/>
          </p:nvSpPr>
          <p:spPr>
            <a:xfrm>
              <a:off x="6815137" y="4381500"/>
              <a:ext cx="6096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15</a:t>
              </a:r>
              <a:endParaRPr lang="en-US" sz="1600" dirty="0"/>
            </a:p>
          </p:txBody>
        </p:sp>
        <p:cxnSp>
          <p:nvCxnSpPr>
            <p:cNvPr id="22" name="Straight Connector 21"/>
            <p:cNvCxnSpPr>
              <a:stCxn id="5" idx="5"/>
              <a:endCxn id="17" idx="1"/>
            </p:cNvCxnSpPr>
            <p:nvPr/>
          </p:nvCxnSpPr>
          <p:spPr>
            <a:xfrm>
              <a:off x="5168526" y="2284085"/>
              <a:ext cx="483348" cy="3848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7" idx="5"/>
              <a:endCxn id="19" idx="0"/>
            </p:cNvCxnSpPr>
            <p:nvPr/>
          </p:nvCxnSpPr>
          <p:spPr>
            <a:xfrm>
              <a:off x="6082926" y="3046085"/>
              <a:ext cx="394074" cy="350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9" idx="5"/>
              <a:endCxn id="21" idx="0"/>
            </p:cNvCxnSpPr>
            <p:nvPr/>
          </p:nvCxnSpPr>
          <p:spPr>
            <a:xfrm>
              <a:off x="6692526" y="3851880"/>
              <a:ext cx="427411" cy="529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5"/>
              <a:endCxn id="18" idx="1"/>
            </p:cNvCxnSpPr>
            <p:nvPr/>
          </p:nvCxnSpPr>
          <p:spPr>
            <a:xfrm>
              <a:off x="7945063" y="5668357"/>
              <a:ext cx="172572" cy="319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1" idx="5"/>
              <a:endCxn id="20" idx="0"/>
            </p:cNvCxnSpPr>
            <p:nvPr/>
          </p:nvCxnSpPr>
          <p:spPr>
            <a:xfrm>
              <a:off x="7335463" y="4836785"/>
              <a:ext cx="394074" cy="376287"/>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47120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BST drawbacks</a:t>
            </a:r>
            <a:endParaRPr lang="en-US" dirty="0"/>
          </a:p>
        </p:txBody>
      </p:sp>
      <p:sp>
        <p:nvSpPr>
          <p:cNvPr id="3" name="Content Placeholder 2"/>
          <p:cNvSpPr>
            <a:spLocks noGrp="1"/>
          </p:cNvSpPr>
          <p:nvPr>
            <p:ph idx="1"/>
          </p:nvPr>
        </p:nvSpPr>
        <p:spPr/>
        <p:txBody>
          <a:bodyPr/>
          <a:lstStyle/>
          <a:p>
            <a:r>
              <a:rPr lang="en-US" dirty="0"/>
              <a:t>The disadvantage of BSTs is that in the worst-case their asymptotic running time is reduced to linear time. </a:t>
            </a:r>
            <a:endParaRPr lang="en-US" dirty="0" smtClean="0"/>
          </a:p>
          <a:p>
            <a:pPr lvl="1"/>
            <a:r>
              <a:rPr lang="en-US" dirty="0" smtClean="0"/>
              <a:t>happens </a:t>
            </a:r>
            <a:r>
              <a:rPr lang="en-US" dirty="0"/>
              <a:t>if the items inserted into the BST are inserted in order or in near-order. </a:t>
            </a:r>
            <a:endParaRPr lang="en-US" dirty="0" smtClean="0"/>
          </a:p>
          <a:p>
            <a:pPr lvl="1"/>
            <a:r>
              <a:rPr lang="en-US" dirty="0" smtClean="0"/>
              <a:t>In </a:t>
            </a:r>
            <a:r>
              <a:rPr lang="en-US" dirty="0"/>
              <a:t>such a case, a BST performs no better than an array.</a:t>
            </a:r>
          </a:p>
        </p:txBody>
      </p:sp>
    </p:spTree>
    <p:extLst>
      <p:ext uri="{BB962C8B-B14F-4D97-AF65-F5344CB8AC3E}">
        <p14:creationId xmlns:p14="http://schemas.microsoft.com/office/powerpoint/2010/main" val="35967179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of Balance</a:t>
            </a:r>
            <a:endParaRPr lang="en-US" dirty="0"/>
          </a:p>
        </p:txBody>
      </p:sp>
      <p:sp>
        <p:nvSpPr>
          <p:cNvPr id="3" name="Content Placeholder 2"/>
          <p:cNvSpPr>
            <a:spLocks noGrp="1"/>
          </p:cNvSpPr>
          <p:nvPr>
            <p:ph idx="1"/>
          </p:nvPr>
        </p:nvSpPr>
        <p:spPr/>
        <p:txBody>
          <a:bodyPr/>
          <a:lstStyle/>
          <a:p>
            <a:r>
              <a:rPr lang="en-US" dirty="0" smtClean="0"/>
              <a:t>Balanced</a:t>
            </a:r>
          </a:p>
          <a:p>
            <a:pPr lvl="1"/>
            <a:r>
              <a:rPr lang="en-US" dirty="0" smtClean="0"/>
              <a:t>A </a:t>
            </a:r>
            <a:r>
              <a:rPr lang="en-US" dirty="0"/>
              <a:t>tree is perfectly balanced, if for each node </a:t>
            </a:r>
            <a:r>
              <a:rPr lang="en-US" dirty="0" smtClean="0"/>
              <a:t>the numbers </a:t>
            </a:r>
            <a:r>
              <a:rPr lang="en-US" dirty="0"/>
              <a:t>of nodes in its left and right </a:t>
            </a:r>
            <a:r>
              <a:rPr lang="en-US" dirty="0" smtClean="0"/>
              <a:t>sub-trees </a:t>
            </a:r>
            <a:r>
              <a:rPr lang="en-US" dirty="0"/>
              <a:t>differ by at most 1</a:t>
            </a:r>
            <a:r>
              <a:rPr lang="en-US" dirty="0" smtClean="0"/>
              <a:t>.</a:t>
            </a:r>
          </a:p>
          <a:p>
            <a:pPr lvl="1"/>
            <a:r>
              <a:rPr lang="en-US" dirty="0"/>
              <a:t>Trees satisfying this condition are often called AVL-trees</a:t>
            </a:r>
          </a:p>
        </p:txBody>
      </p:sp>
    </p:spTree>
    <p:extLst>
      <p:ext uri="{BB962C8B-B14F-4D97-AF65-F5344CB8AC3E}">
        <p14:creationId xmlns:p14="http://schemas.microsoft.com/office/powerpoint/2010/main" val="33829440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“The difference between a bad programmer and a good one is whether he considers his code or his data structures more important. Bad programmers worry about the code. Good programmers worry about data structures and their relationships”</a:t>
            </a:r>
          </a:p>
          <a:p>
            <a:r>
              <a:rPr lang="en-US" dirty="0" smtClean="0"/>
              <a:t>designing your code around the data, rather than the other way around has always been better </a:t>
            </a:r>
            <a:endParaRPr lang="en-US" dirty="0"/>
          </a:p>
        </p:txBody>
      </p:sp>
    </p:spTree>
    <p:extLst>
      <p:ext uri="{BB962C8B-B14F-4D97-AF65-F5344CB8AC3E}">
        <p14:creationId xmlns:p14="http://schemas.microsoft.com/office/powerpoint/2010/main" val="24448281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AVL Trees</a:t>
            </a:r>
            <a:endParaRPr lang="en-US" dirty="0"/>
          </a:p>
        </p:txBody>
      </p:sp>
      <p:sp>
        <p:nvSpPr>
          <p:cNvPr id="3" name="Content Placeholder 2"/>
          <p:cNvSpPr>
            <a:spLocks noGrp="1"/>
          </p:cNvSpPr>
          <p:nvPr>
            <p:ph idx="1"/>
          </p:nvPr>
        </p:nvSpPr>
        <p:spPr/>
        <p:txBody>
          <a:bodyPr/>
          <a:lstStyle/>
          <a:p>
            <a:r>
              <a:rPr lang="en-US" dirty="0" err="1" smtClean="0"/>
              <a:t>Adelson</a:t>
            </a:r>
            <a:r>
              <a:rPr lang="en-US" dirty="0" smtClean="0"/>
              <a:t>-</a:t>
            </a:r>
            <a:r>
              <a:rPr lang="en-US" dirty="0" err="1" smtClean="0"/>
              <a:t>Velskii</a:t>
            </a:r>
            <a:r>
              <a:rPr lang="en-US" dirty="0" smtClean="0"/>
              <a:t>-Landis</a:t>
            </a:r>
          </a:p>
          <a:p>
            <a:r>
              <a:rPr lang="en-US" dirty="0" smtClean="0"/>
              <a:t>Binary Search Tree with a balanced condition</a:t>
            </a:r>
          </a:p>
          <a:p>
            <a:r>
              <a:rPr lang="en-US" dirty="0" smtClean="0"/>
              <a:t>Ensures that depth of tree is O(LOG(n))</a:t>
            </a:r>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9655385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AVL</a:t>
            </a:r>
            <a:endParaRPr lang="en-US" dirty="0"/>
          </a:p>
        </p:txBody>
      </p:sp>
      <p:sp>
        <p:nvSpPr>
          <p:cNvPr id="3" name="Content Placeholder 2"/>
          <p:cNvSpPr>
            <a:spLocks noGrp="1"/>
          </p:cNvSpPr>
          <p:nvPr>
            <p:ph idx="1"/>
          </p:nvPr>
        </p:nvSpPr>
        <p:spPr/>
        <p:txBody>
          <a:bodyPr>
            <a:normAutofit fontScale="77500" lnSpcReduction="20000"/>
          </a:bodyPr>
          <a:lstStyle/>
          <a:p>
            <a:r>
              <a:rPr lang="en-US" dirty="0"/>
              <a:t>An </a:t>
            </a:r>
            <a:r>
              <a:rPr lang="en-US" b="1" dirty="0"/>
              <a:t>AVL tree</a:t>
            </a:r>
            <a:r>
              <a:rPr lang="en-US" dirty="0"/>
              <a:t> is another balanced binary search tree. </a:t>
            </a:r>
            <a:endParaRPr lang="en-US" dirty="0" smtClean="0"/>
          </a:p>
          <a:p>
            <a:r>
              <a:rPr lang="en-US" dirty="0" smtClean="0"/>
              <a:t>Named </a:t>
            </a:r>
            <a:r>
              <a:rPr lang="en-US" dirty="0"/>
              <a:t>after their inventors, </a:t>
            </a:r>
            <a:r>
              <a:rPr lang="en-US" b="1" dirty="0" err="1"/>
              <a:t>A</a:t>
            </a:r>
            <a:r>
              <a:rPr lang="en-US" dirty="0" err="1"/>
              <a:t>delson-</a:t>
            </a:r>
            <a:r>
              <a:rPr lang="en-US" b="1" dirty="0" err="1"/>
              <a:t>V</a:t>
            </a:r>
            <a:r>
              <a:rPr lang="en-US" dirty="0" err="1"/>
              <a:t>elskii</a:t>
            </a:r>
            <a:r>
              <a:rPr lang="en-US" dirty="0"/>
              <a:t> and </a:t>
            </a:r>
            <a:r>
              <a:rPr lang="en-US" b="1" dirty="0"/>
              <a:t>L</a:t>
            </a:r>
            <a:r>
              <a:rPr lang="en-US" dirty="0"/>
              <a:t>andis, they were the first dynamically balanced trees to be proposed. </a:t>
            </a:r>
            <a:endParaRPr lang="en-US" dirty="0" smtClean="0"/>
          </a:p>
          <a:p>
            <a:r>
              <a:rPr lang="en-US" dirty="0" smtClean="0"/>
              <a:t>they may </a:t>
            </a:r>
            <a:r>
              <a:rPr lang="en-US" dirty="0"/>
              <a:t>not </a:t>
            </a:r>
            <a:r>
              <a:rPr lang="en-US" dirty="0" smtClean="0"/>
              <a:t>be perfectly </a:t>
            </a:r>
            <a:r>
              <a:rPr lang="en-US" dirty="0"/>
              <a:t>balanced, but pairs of sub-trees differ in height by at most 1, maintaining an </a:t>
            </a:r>
            <a:r>
              <a:rPr lang="en-US" b="1" i="1" dirty="0"/>
              <a:t>O(</a:t>
            </a:r>
            <a:r>
              <a:rPr lang="en-US" b="1" dirty="0" err="1"/>
              <a:t>log</a:t>
            </a:r>
            <a:r>
              <a:rPr lang="en-US" b="1" i="1" dirty="0" err="1"/>
              <a:t>n</a:t>
            </a:r>
            <a:r>
              <a:rPr lang="en-US" b="1" i="1" dirty="0"/>
              <a:t>)</a:t>
            </a:r>
            <a:r>
              <a:rPr lang="en-US" dirty="0"/>
              <a:t> search time. </a:t>
            </a:r>
            <a:endParaRPr lang="en-US" dirty="0" smtClean="0"/>
          </a:p>
          <a:p>
            <a:pPr lvl="1"/>
            <a:r>
              <a:rPr lang="en-US" dirty="0" smtClean="0"/>
              <a:t>Addition </a:t>
            </a:r>
            <a:r>
              <a:rPr lang="en-US" dirty="0"/>
              <a:t>and deletion operations also take </a:t>
            </a:r>
            <a:r>
              <a:rPr lang="en-US" b="1" i="1" dirty="0"/>
              <a:t>O(</a:t>
            </a:r>
            <a:r>
              <a:rPr lang="en-US" b="1" dirty="0" err="1"/>
              <a:t>log</a:t>
            </a:r>
            <a:r>
              <a:rPr lang="en-US" b="1" i="1" dirty="0" err="1"/>
              <a:t>n</a:t>
            </a:r>
            <a:r>
              <a:rPr lang="en-US" b="1" i="1" dirty="0"/>
              <a:t>)</a:t>
            </a:r>
            <a:r>
              <a:rPr lang="en-US" dirty="0"/>
              <a:t> time. </a:t>
            </a:r>
            <a:endParaRPr lang="en-US" dirty="0" smtClean="0"/>
          </a:p>
          <a:p>
            <a:r>
              <a:rPr lang="en-US" dirty="0"/>
              <a:t>An AVL tree is a binary search tree which has the following properties: </a:t>
            </a:r>
            <a:endParaRPr lang="en-US" dirty="0" smtClean="0"/>
          </a:p>
          <a:p>
            <a:pPr lvl="1"/>
            <a:r>
              <a:rPr lang="en-US" dirty="0" smtClean="0"/>
              <a:t>The </a:t>
            </a:r>
            <a:r>
              <a:rPr lang="en-US" dirty="0"/>
              <a:t>sub-trees of every node differ in height by at most one. </a:t>
            </a:r>
          </a:p>
          <a:p>
            <a:pPr lvl="1"/>
            <a:r>
              <a:rPr lang="en-US" dirty="0"/>
              <a:t>Every sub-tree is an AVL tree. </a:t>
            </a:r>
          </a:p>
          <a:p>
            <a:r>
              <a:rPr lang="en-US" dirty="0" smtClean="0"/>
              <a:t>Trees </a:t>
            </a:r>
            <a:r>
              <a:rPr lang="en-US" dirty="0"/>
              <a:t>which remain </a:t>
            </a:r>
            <a:r>
              <a:rPr lang="en-US" b="1" dirty="0"/>
              <a:t>balanced</a:t>
            </a:r>
            <a:r>
              <a:rPr lang="en-US" dirty="0"/>
              <a:t> - and thus guarantee </a:t>
            </a:r>
            <a:r>
              <a:rPr lang="en-US" b="1" dirty="0"/>
              <a:t>O(</a:t>
            </a:r>
            <a:r>
              <a:rPr lang="en-US" b="1" dirty="0" err="1"/>
              <a:t>logn</a:t>
            </a:r>
            <a:r>
              <a:rPr lang="en-US" b="1" dirty="0"/>
              <a:t>)</a:t>
            </a:r>
            <a:r>
              <a:rPr lang="en-US" dirty="0"/>
              <a:t> search times - in a dynamic environment. Or more importantly, since any tree can be re-balanced - but at considerable cost - can be re-balanced in </a:t>
            </a:r>
            <a:r>
              <a:rPr lang="en-US" b="1" dirty="0"/>
              <a:t>O(</a:t>
            </a:r>
            <a:r>
              <a:rPr lang="en-US" b="1" dirty="0" err="1"/>
              <a:t>logn</a:t>
            </a:r>
            <a:r>
              <a:rPr lang="en-US" b="1" dirty="0"/>
              <a:t>)</a:t>
            </a:r>
            <a:r>
              <a:rPr lang="en-US" dirty="0"/>
              <a:t> time. </a:t>
            </a:r>
          </a:p>
        </p:txBody>
      </p:sp>
    </p:spTree>
    <p:extLst>
      <p:ext uri="{BB962C8B-B14F-4D97-AF65-F5344CB8AC3E}">
        <p14:creationId xmlns:p14="http://schemas.microsoft.com/office/powerpoint/2010/main" val="20002405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AVL</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752600"/>
            <a:ext cx="3957994" cy="2909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1828800" y="4800600"/>
            <a:ext cx="1828800" cy="990600"/>
          </a:xfrm>
          <a:prstGeom prst="wedgeRoundRectCallout">
            <a:avLst>
              <a:gd name="adj1" fmla="val -39583"/>
              <a:gd name="adj2" fmla="val -97596"/>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Assumes Null  Child (Leaf) height is -1 (minus 1)</a:t>
            </a:r>
            <a:endParaRPr lang="en-US" sz="1400" dirty="0">
              <a:solidFill>
                <a:schemeClr val="tx1"/>
              </a:solidFill>
            </a:endParaRPr>
          </a:p>
        </p:txBody>
      </p:sp>
      <p:sp>
        <p:nvSpPr>
          <p:cNvPr id="5" name="TextBox 4"/>
          <p:cNvSpPr txBox="1"/>
          <p:nvPr/>
        </p:nvSpPr>
        <p:spPr>
          <a:xfrm>
            <a:off x="4038600" y="1752600"/>
            <a:ext cx="4953000" cy="584775"/>
          </a:xfrm>
          <a:prstGeom prst="rect">
            <a:avLst/>
          </a:prstGeom>
          <a:noFill/>
        </p:spPr>
        <p:txBody>
          <a:bodyPr wrap="square" rtlCol="0">
            <a:spAutoFit/>
          </a:bodyPr>
          <a:lstStyle/>
          <a:p>
            <a:r>
              <a:rPr lang="en-US" sz="1600" dirty="0" smtClean="0"/>
              <a:t>Valid AVL Tree since for each node in the tree </a:t>
            </a:r>
          </a:p>
          <a:p>
            <a:r>
              <a:rPr lang="en-US" sz="1600" dirty="0" smtClean="0"/>
              <a:t>The height of Left and Right sub-nodes differs by &lt;= 1</a:t>
            </a:r>
            <a:endParaRPr lang="en-US" sz="1600" dirty="0"/>
          </a:p>
        </p:txBody>
      </p:sp>
    </p:spTree>
    <p:extLst>
      <p:ext uri="{BB962C8B-B14F-4D97-AF65-F5344CB8AC3E}">
        <p14:creationId xmlns:p14="http://schemas.microsoft.com/office/powerpoint/2010/main" val="19505245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AVL</a:t>
            </a:r>
            <a:endParaRPr lang="en-US" dirty="0"/>
          </a:p>
        </p:txBody>
      </p:sp>
      <p:sp>
        <p:nvSpPr>
          <p:cNvPr id="4" name="Rounded Rectangular Callout 3"/>
          <p:cNvSpPr/>
          <p:nvPr/>
        </p:nvSpPr>
        <p:spPr>
          <a:xfrm>
            <a:off x="1857375" y="5295900"/>
            <a:ext cx="1828800" cy="990600"/>
          </a:xfrm>
          <a:prstGeom prst="wedgeRoundRectCallout">
            <a:avLst>
              <a:gd name="adj1" fmla="val 3386"/>
              <a:gd name="adj2" fmla="val -123558"/>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Null  Child (Leaf) height is -1 (minus 1)</a:t>
            </a:r>
            <a:endParaRPr lang="en-US" sz="1400" dirty="0">
              <a:solidFill>
                <a:schemeClr val="tx1"/>
              </a:solidFill>
            </a:endParaRPr>
          </a:p>
        </p:txBody>
      </p:sp>
      <p:sp>
        <p:nvSpPr>
          <p:cNvPr id="5" name="TextBox 4"/>
          <p:cNvSpPr txBox="1"/>
          <p:nvPr/>
        </p:nvSpPr>
        <p:spPr>
          <a:xfrm>
            <a:off x="4214812" y="4692075"/>
            <a:ext cx="4953000" cy="584775"/>
          </a:xfrm>
          <a:prstGeom prst="rect">
            <a:avLst/>
          </a:prstGeom>
          <a:noFill/>
        </p:spPr>
        <p:txBody>
          <a:bodyPr wrap="square" rtlCol="0">
            <a:spAutoFit/>
          </a:bodyPr>
          <a:lstStyle/>
          <a:p>
            <a:r>
              <a:rPr lang="en-US" sz="1600" dirty="0" smtClean="0"/>
              <a:t>Valid AVL Tree since for each node in the tree </a:t>
            </a:r>
          </a:p>
          <a:p>
            <a:r>
              <a:rPr lang="en-US" sz="1600" dirty="0" smtClean="0"/>
              <a:t>The height of Left and Right sub-nodes differs by &lt;= 1</a:t>
            </a:r>
            <a:endParaRPr lang="en-US" sz="16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181" y="1447800"/>
            <a:ext cx="4110038" cy="3114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10893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AVL</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61907"/>
            <a:ext cx="4224338" cy="376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886200" y="1561907"/>
            <a:ext cx="4953000" cy="584775"/>
          </a:xfrm>
          <a:prstGeom prst="rect">
            <a:avLst/>
          </a:prstGeom>
          <a:noFill/>
        </p:spPr>
        <p:txBody>
          <a:bodyPr wrap="square" rtlCol="0">
            <a:spAutoFit/>
          </a:bodyPr>
          <a:lstStyle/>
          <a:p>
            <a:r>
              <a:rPr lang="en-US" sz="1600" dirty="0" smtClean="0"/>
              <a:t>NOT Valid AVL Tree since for each node in the tree </a:t>
            </a:r>
          </a:p>
          <a:p>
            <a:r>
              <a:rPr lang="en-US" sz="1600" dirty="0" smtClean="0"/>
              <a:t>The height of Left and Right sub-nodes differs by &gt; 1</a:t>
            </a:r>
            <a:endParaRPr lang="en-US" sz="1600" dirty="0"/>
          </a:p>
        </p:txBody>
      </p:sp>
    </p:spTree>
    <p:extLst>
      <p:ext uri="{BB962C8B-B14F-4D97-AF65-F5344CB8AC3E}">
        <p14:creationId xmlns:p14="http://schemas.microsoft.com/office/powerpoint/2010/main" val="3376397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AVL</a:t>
            </a:r>
            <a:endParaRPr lang="en-US" dirty="0"/>
          </a:p>
        </p:txBody>
      </p:sp>
      <p:sp>
        <p:nvSpPr>
          <p:cNvPr id="3" name="Content Placeholder 2"/>
          <p:cNvSpPr>
            <a:spLocks noGrp="1"/>
          </p:cNvSpPr>
          <p:nvPr>
            <p:ph idx="1"/>
          </p:nvPr>
        </p:nvSpPr>
        <p:spPr/>
        <p:txBody>
          <a:bodyPr>
            <a:normAutofit fontScale="92500" lnSpcReduction="10000"/>
          </a:bodyPr>
          <a:lstStyle/>
          <a:p>
            <a:r>
              <a:rPr lang="en-US" dirty="0"/>
              <a:t>AVL trees are binary search trees, so in addition to maintaining a balance property, an AVL tree must also maintain the binary search tree property. </a:t>
            </a:r>
          </a:p>
          <a:p>
            <a:r>
              <a:rPr lang="en-US" dirty="0" smtClean="0"/>
              <a:t>When </a:t>
            </a:r>
            <a:r>
              <a:rPr lang="en-US" dirty="0"/>
              <a:t>creating an AVL tree data structure, the challenge is to ensure that the AVL balance remains regardless of the operations performed on the tree. </a:t>
            </a:r>
            <a:endParaRPr lang="en-US" dirty="0" smtClean="0"/>
          </a:p>
          <a:p>
            <a:pPr lvl="1"/>
            <a:r>
              <a:rPr lang="en-US" dirty="0" smtClean="0"/>
              <a:t>That </a:t>
            </a:r>
            <a:r>
              <a:rPr lang="en-US" dirty="0"/>
              <a:t>is, as nodes are added or deleted, it is vital that the balance property remains. </a:t>
            </a:r>
            <a:endParaRPr lang="en-US" dirty="0" smtClean="0"/>
          </a:p>
          <a:p>
            <a:r>
              <a:rPr lang="en-US" dirty="0" smtClean="0"/>
              <a:t>How do they maintain the balance?</a:t>
            </a:r>
          </a:p>
          <a:p>
            <a:pPr lvl="1"/>
            <a:r>
              <a:rPr lang="en-US" dirty="0" smtClean="0"/>
              <a:t>through </a:t>
            </a:r>
            <a:r>
              <a:rPr lang="en-US" i="1" dirty="0"/>
              <a:t>rotations</a:t>
            </a:r>
            <a:r>
              <a:rPr lang="en-US" dirty="0"/>
              <a:t>. </a:t>
            </a:r>
            <a:endParaRPr lang="en-US" dirty="0" smtClean="0"/>
          </a:p>
          <a:p>
            <a:pPr lvl="1"/>
            <a:r>
              <a:rPr lang="en-US" dirty="0" smtClean="0"/>
              <a:t>A </a:t>
            </a:r>
            <a:r>
              <a:rPr lang="en-US" dirty="0"/>
              <a:t>rotation slightly reshapes the tree's topology such that the AVL balance property is restored and, just as importantly, the binary search tree property is maintained.</a:t>
            </a:r>
          </a:p>
        </p:txBody>
      </p:sp>
    </p:spTree>
    <p:extLst>
      <p:ext uri="{BB962C8B-B14F-4D97-AF65-F5344CB8AC3E}">
        <p14:creationId xmlns:p14="http://schemas.microsoft.com/office/powerpoint/2010/main" val="12362794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operations - BST</a:t>
            </a:r>
            <a:endParaRPr lang="en-US" dirty="0"/>
          </a:p>
        </p:txBody>
      </p:sp>
      <p:sp>
        <p:nvSpPr>
          <p:cNvPr id="3" name="Content Placeholder 2"/>
          <p:cNvSpPr>
            <a:spLocks noGrp="1"/>
          </p:cNvSpPr>
          <p:nvPr>
            <p:ph idx="1"/>
          </p:nvPr>
        </p:nvSpPr>
        <p:spPr/>
        <p:txBody>
          <a:bodyPr/>
          <a:lstStyle/>
          <a:p>
            <a:r>
              <a:rPr lang="en-US" dirty="0" smtClean="0"/>
              <a:t>Smallest Right of a node</a:t>
            </a:r>
          </a:p>
          <a:p>
            <a:r>
              <a:rPr lang="en-US" dirty="0" smtClean="0"/>
              <a:t>Largest Left of a node</a:t>
            </a:r>
            <a:endParaRPr lang="en-US" dirty="0"/>
          </a:p>
        </p:txBody>
      </p:sp>
    </p:spTree>
    <p:extLst>
      <p:ext uri="{BB962C8B-B14F-4D97-AF65-F5344CB8AC3E}">
        <p14:creationId xmlns:p14="http://schemas.microsoft.com/office/powerpoint/2010/main" val="19590543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 AVL or not?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828800"/>
            <a:ext cx="2114550"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352800" y="2059454"/>
            <a:ext cx="4572000" cy="646331"/>
          </a:xfrm>
          <a:prstGeom prst="rect">
            <a:avLst/>
          </a:prstGeom>
        </p:spPr>
        <p:txBody>
          <a:bodyPr>
            <a:spAutoFit/>
          </a:bodyPr>
          <a:lstStyle/>
          <a:p>
            <a:r>
              <a:rPr lang="en-US" i="1" dirty="0" smtClean="0"/>
              <a:t>AVL Tree. Each</a:t>
            </a:r>
            <a:r>
              <a:rPr lang="en-US" dirty="0" smtClean="0"/>
              <a:t> </a:t>
            </a:r>
            <a:r>
              <a:rPr lang="en-US" dirty="0"/>
              <a:t>left sub-tree has a height 1 greater than each right sub-tree.</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810000"/>
            <a:ext cx="2295525"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376612" y="4419600"/>
            <a:ext cx="4572000" cy="646331"/>
          </a:xfrm>
          <a:prstGeom prst="rect">
            <a:avLst/>
          </a:prstGeom>
        </p:spPr>
        <p:txBody>
          <a:bodyPr>
            <a:spAutoFit/>
          </a:bodyPr>
          <a:lstStyle/>
          <a:p>
            <a:r>
              <a:rPr lang="en-US" dirty="0" smtClean="0"/>
              <a:t>Not AVL Tree. Sub-tree </a:t>
            </a:r>
            <a:r>
              <a:rPr lang="en-US" dirty="0"/>
              <a:t>with root 8 has height 4 and sub-tree with root 18 has height 2</a:t>
            </a:r>
          </a:p>
        </p:txBody>
      </p:sp>
    </p:spTree>
    <p:extLst>
      <p:ext uri="{BB962C8B-B14F-4D97-AF65-F5344CB8AC3E}">
        <p14:creationId xmlns:p14="http://schemas.microsoft.com/office/powerpoint/2010/main" val="3375466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The Balance Factor</a:t>
            </a:r>
          </a:p>
        </p:txBody>
      </p:sp>
      <p:sp>
        <p:nvSpPr>
          <p:cNvPr id="63491" name="Rectangle 3"/>
          <p:cNvSpPr>
            <a:spLocks noGrp="1" noChangeArrowheads="1"/>
          </p:cNvSpPr>
          <p:nvPr>
            <p:ph type="body" idx="1"/>
          </p:nvPr>
        </p:nvSpPr>
        <p:spPr/>
        <p:txBody>
          <a:bodyPr/>
          <a:lstStyle/>
          <a:p>
            <a:pPr>
              <a:lnSpc>
                <a:spcPct val="90000"/>
              </a:lnSpc>
            </a:pPr>
            <a:r>
              <a:rPr lang="en-US" dirty="0"/>
              <a:t>In order to detect when a “violation” of a AVL tree occurs, we need to have each node keep track of the difference in height between its right and left sub-trees.</a:t>
            </a:r>
          </a:p>
          <a:p>
            <a:pPr>
              <a:lnSpc>
                <a:spcPct val="90000"/>
              </a:lnSpc>
            </a:pPr>
            <a:r>
              <a:rPr lang="en-US" dirty="0"/>
              <a:t>Notation for the balance factor:</a:t>
            </a:r>
          </a:p>
          <a:p>
            <a:pPr>
              <a:lnSpc>
                <a:spcPct val="90000"/>
              </a:lnSpc>
              <a:buFont typeface="Wingdings" pitchFamily="2" charset="2"/>
              <a:buNone/>
            </a:pPr>
            <a:r>
              <a:rPr lang="en-US" dirty="0"/>
              <a:t>         bf (node) = </a:t>
            </a:r>
            <a:r>
              <a:rPr lang="en-US" dirty="0" err="1" smtClean="0"/>
              <a:t>LeftHeight</a:t>
            </a:r>
            <a:r>
              <a:rPr lang="en-US" dirty="0" smtClean="0"/>
              <a:t> </a:t>
            </a:r>
            <a:r>
              <a:rPr lang="en-US" dirty="0"/>
              <a:t>– </a:t>
            </a:r>
            <a:r>
              <a:rPr lang="en-US" dirty="0" err="1" smtClean="0"/>
              <a:t>RightHeight</a:t>
            </a:r>
            <a:endParaRPr lang="en-US" dirty="0"/>
          </a:p>
          <a:p>
            <a:pPr>
              <a:lnSpc>
                <a:spcPct val="90000"/>
              </a:lnSpc>
              <a:buFont typeface="Wingdings" pitchFamily="2" charset="2"/>
              <a:buNone/>
            </a:pPr>
            <a:endParaRPr lang="en-US" dirty="0"/>
          </a:p>
          <a:p>
            <a:pPr>
              <a:lnSpc>
                <a:spcPct val="90000"/>
              </a:lnSpc>
              <a:buFont typeface="Wingdings" pitchFamily="2" charset="2"/>
              <a:buNone/>
            </a:pPr>
            <a:r>
              <a:rPr lang="en-US" i="1" dirty="0">
                <a:solidFill>
                  <a:schemeClr val="folHlink"/>
                </a:solidFill>
              </a:rPr>
              <a:t>To be a valid AVL Tree, -1 &lt;= bf(x) &lt;= 1 for all nodes.</a:t>
            </a:r>
          </a:p>
        </p:txBody>
      </p:sp>
    </p:spTree>
    <p:extLst>
      <p:ext uri="{BB962C8B-B14F-4D97-AF65-F5344CB8AC3E}">
        <p14:creationId xmlns:p14="http://schemas.microsoft.com/office/powerpoint/2010/main" val="3211567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AVL Trees</a:t>
            </a:r>
            <a:endParaRPr lang="en-US" dirty="0"/>
          </a:p>
        </p:txBody>
      </p:sp>
      <p:sp>
        <p:nvSpPr>
          <p:cNvPr id="3" name="Content Placeholder 2"/>
          <p:cNvSpPr>
            <a:spLocks noGrp="1"/>
          </p:cNvSpPr>
          <p:nvPr>
            <p:ph idx="1"/>
          </p:nvPr>
        </p:nvSpPr>
        <p:spPr/>
        <p:txBody>
          <a:bodyPr/>
          <a:lstStyle/>
          <a:p>
            <a:pPr>
              <a:lnSpc>
                <a:spcPct val="90000"/>
              </a:lnSpc>
            </a:pPr>
            <a:r>
              <a:rPr lang="en-US" dirty="0"/>
              <a:t>AVL trees are height-balanced binary search trees</a:t>
            </a:r>
          </a:p>
          <a:p>
            <a:pPr>
              <a:lnSpc>
                <a:spcPct val="90000"/>
              </a:lnSpc>
            </a:pPr>
            <a:r>
              <a:rPr lang="en-US" dirty="0">
                <a:solidFill>
                  <a:srgbClr val="0000FF"/>
                </a:solidFill>
              </a:rPr>
              <a:t>Balance factor</a:t>
            </a:r>
            <a:r>
              <a:rPr lang="en-US" dirty="0"/>
              <a:t> of a node</a:t>
            </a:r>
          </a:p>
          <a:p>
            <a:pPr lvl="1">
              <a:lnSpc>
                <a:spcPct val="90000"/>
              </a:lnSpc>
            </a:pPr>
            <a:r>
              <a:rPr lang="en-US" dirty="0">
                <a:solidFill>
                  <a:srgbClr val="FF0000"/>
                </a:solidFill>
              </a:rPr>
              <a:t>height(left </a:t>
            </a:r>
            <a:r>
              <a:rPr lang="en-US" dirty="0" err="1">
                <a:solidFill>
                  <a:srgbClr val="FF0000"/>
                </a:solidFill>
              </a:rPr>
              <a:t>subtree</a:t>
            </a:r>
            <a:r>
              <a:rPr lang="en-US" dirty="0">
                <a:solidFill>
                  <a:srgbClr val="FF0000"/>
                </a:solidFill>
              </a:rPr>
              <a:t>) - height(right </a:t>
            </a:r>
            <a:r>
              <a:rPr lang="en-US" dirty="0" err="1">
                <a:solidFill>
                  <a:srgbClr val="FF0000"/>
                </a:solidFill>
              </a:rPr>
              <a:t>subtree</a:t>
            </a:r>
            <a:r>
              <a:rPr lang="en-US" dirty="0">
                <a:solidFill>
                  <a:srgbClr val="FF0000"/>
                </a:solidFill>
              </a:rPr>
              <a:t>)</a:t>
            </a:r>
          </a:p>
          <a:p>
            <a:pPr>
              <a:lnSpc>
                <a:spcPct val="90000"/>
              </a:lnSpc>
            </a:pPr>
            <a:r>
              <a:rPr lang="en-US" dirty="0"/>
              <a:t>An AVL tree has balance factor calculated at every node</a:t>
            </a:r>
          </a:p>
          <a:p>
            <a:pPr lvl="1">
              <a:lnSpc>
                <a:spcPct val="90000"/>
              </a:lnSpc>
            </a:pPr>
            <a:r>
              <a:rPr lang="en-US" dirty="0">
                <a:solidFill>
                  <a:srgbClr val="FF0000"/>
                </a:solidFill>
              </a:rPr>
              <a:t>For every node, heights of left and right </a:t>
            </a:r>
            <a:r>
              <a:rPr lang="en-US" dirty="0" err="1">
                <a:solidFill>
                  <a:srgbClr val="FF0000"/>
                </a:solidFill>
              </a:rPr>
              <a:t>subtree</a:t>
            </a:r>
            <a:r>
              <a:rPr lang="en-US" dirty="0">
                <a:solidFill>
                  <a:srgbClr val="FF0000"/>
                </a:solidFill>
              </a:rPr>
              <a:t> can differ by no more than 1</a:t>
            </a:r>
          </a:p>
          <a:p>
            <a:pPr lvl="1">
              <a:lnSpc>
                <a:spcPct val="90000"/>
              </a:lnSpc>
            </a:pPr>
            <a:r>
              <a:rPr lang="en-US" dirty="0"/>
              <a:t>Store current heights in each node</a:t>
            </a:r>
          </a:p>
          <a:p>
            <a:endParaRPr lang="en-US" dirty="0"/>
          </a:p>
        </p:txBody>
      </p:sp>
      <p:sp>
        <p:nvSpPr>
          <p:cNvPr id="4" name="Rectangle 3"/>
          <p:cNvSpPr/>
          <p:nvPr/>
        </p:nvSpPr>
        <p:spPr>
          <a:xfrm rot="437646">
            <a:off x="4428210" y="4673042"/>
            <a:ext cx="4572000" cy="2031325"/>
          </a:xfrm>
          <a:prstGeom prst="rect">
            <a:avLst/>
          </a:prstGeom>
          <a:ln w="34925">
            <a:solidFill>
              <a:srgbClr val="FFFFFF"/>
            </a:solidFill>
          </a:ln>
          <a:effectLst>
            <a:outerShdw blurRad="317500" dir="2700000" algn="ctr">
              <a:srgbClr val="000000">
                <a:alpha val="43000"/>
              </a:srgbClr>
            </a:outerShdw>
          </a:effectLst>
          <a:scene3d>
            <a:camera prst="perspectiveFront" fov="2100000">
              <a:rot lat="20714249" lon="20605164" rev="547917"/>
            </a:camera>
            <a:lightRig rig="threePt" dir="t">
              <a:rot lat="0" lon="0" rev="0"/>
            </a:lightRig>
          </a:scene3d>
          <a:sp3d extrusionH="38100" prstMaterial="clear">
            <a:bevelT w="260350" h="50800" prst="softRound"/>
            <a:bevelB prst="softRound"/>
          </a:sp3d>
        </p:spPr>
        <p:txBody>
          <a:bodyPr>
            <a:spAutoFit/>
          </a:bodyPr>
          <a:lstStyle/>
          <a:p>
            <a:r>
              <a:rPr lang="en-US" dirty="0" err="1"/>
              <a:t>struct</a:t>
            </a:r>
            <a:r>
              <a:rPr lang="en-US" dirty="0"/>
              <a:t> </a:t>
            </a:r>
            <a:r>
              <a:rPr lang="en-US" dirty="0" err="1"/>
              <a:t>AvlNode</a:t>
            </a:r>
            <a:endParaRPr lang="en-US" dirty="0"/>
          </a:p>
          <a:p>
            <a:r>
              <a:rPr lang="en-US" dirty="0"/>
              <a:t>{</a:t>
            </a:r>
          </a:p>
          <a:p>
            <a:r>
              <a:rPr lang="en-US" dirty="0"/>
              <a:t>	</a:t>
            </a:r>
            <a:r>
              <a:rPr lang="en-US" dirty="0" err="1"/>
              <a:t>ElementType</a:t>
            </a:r>
            <a:r>
              <a:rPr lang="en-US" dirty="0"/>
              <a:t> Element;</a:t>
            </a:r>
          </a:p>
          <a:p>
            <a:r>
              <a:rPr lang="en-US" dirty="0"/>
              <a:t>	</a:t>
            </a:r>
            <a:r>
              <a:rPr lang="en-US" dirty="0" err="1"/>
              <a:t>AvlTree</a:t>
            </a:r>
            <a:r>
              <a:rPr lang="en-US" dirty="0"/>
              <a:t>  Left;</a:t>
            </a:r>
          </a:p>
          <a:p>
            <a:r>
              <a:rPr lang="en-US" dirty="0"/>
              <a:t>	</a:t>
            </a:r>
            <a:r>
              <a:rPr lang="en-US" dirty="0" err="1"/>
              <a:t>AvlTree</a:t>
            </a:r>
            <a:r>
              <a:rPr lang="en-US" dirty="0"/>
              <a:t>  Right;</a:t>
            </a:r>
          </a:p>
          <a:p>
            <a:r>
              <a:rPr lang="en-US" dirty="0"/>
              <a:t>	</a:t>
            </a:r>
            <a:r>
              <a:rPr lang="en-US" dirty="0" err="1"/>
              <a:t>int</a:t>
            </a:r>
            <a:r>
              <a:rPr lang="en-US" dirty="0"/>
              <a:t>      Height;</a:t>
            </a:r>
          </a:p>
          <a:p>
            <a:r>
              <a:rPr lang="en-US" dirty="0"/>
              <a:t>};</a:t>
            </a:r>
          </a:p>
        </p:txBody>
      </p:sp>
    </p:spTree>
    <p:extLst>
      <p:ext uri="{BB962C8B-B14F-4D97-AF65-F5344CB8AC3E}">
        <p14:creationId xmlns:p14="http://schemas.microsoft.com/office/powerpoint/2010/main" val="117311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a:t>
            </a:r>
            <a:r>
              <a:rPr lang="en-US" dirty="0" err="1" smtClean="0"/>
              <a:t>Vs</a:t>
            </a:r>
            <a:r>
              <a:rPr lang="en-US" dirty="0" smtClean="0"/>
              <a:t> Log n</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187" y="2971800"/>
            <a:ext cx="2771775"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42710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sz="1400"/>
              <a:t>12/26/03</a:t>
            </a:r>
          </a:p>
        </p:txBody>
      </p:sp>
      <p:sp>
        <p:nvSpPr>
          <p:cNvPr id="13315" name="Footer Placeholder 4"/>
          <p:cNvSpPr>
            <a:spLocks noGrp="1"/>
          </p:cNvSpPr>
          <p:nvPr>
            <p:ph type="ftr" sz="quarter" idx="11"/>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sz="1400"/>
              <a:t>AVL Trees - Lecture 8</a:t>
            </a:r>
          </a:p>
        </p:txBody>
      </p:sp>
      <p:sp>
        <p:nvSpPr>
          <p:cNvPr id="13316" name="Slide Number Placeholder 5"/>
          <p:cNvSpPr>
            <a:spLocks noGrp="1"/>
          </p:cNvSpPr>
          <p:nvPr>
            <p:ph type="sldNum" sz="quarter" idx="12"/>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fld id="{F8E0B775-03E3-485A-B3BB-DEE9F20B72BA}" type="slidenum">
              <a:rPr lang="en-US" sz="1400"/>
              <a:pPr/>
              <a:t>50</a:t>
            </a:fld>
            <a:endParaRPr lang="en-US" sz="1400"/>
          </a:p>
        </p:txBody>
      </p:sp>
      <p:sp>
        <p:nvSpPr>
          <p:cNvPr id="13317" name="Rectangle 2"/>
          <p:cNvSpPr>
            <a:spLocks noGrp="1" noChangeArrowheads="1"/>
          </p:cNvSpPr>
          <p:nvPr>
            <p:ph type="title"/>
          </p:nvPr>
        </p:nvSpPr>
        <p:spPr/>
        <p:txBody>
          <a:bodyPr/>
          <a:lstStyle/>
          <a:p>
            <a:r>
              <a:rPr lang="en-US" smtClean="0">
                <a:solidFill>
                  <a:srgbClr val="FF0000"/>
                </a:solidFill>
              </a:rPr>
              <a:t>Node Heights</a:t>
            </a:r>
          </a:p>
        </p:txBody>
      </p:sp>
      <p:sp>
        <p:nvSpPr>
          <p:cNvPr id="13318" name="Text Box 21"/>
          <p:cNvSpPr txBox="1">
            <a:spLocks noChangeArrowheads="1"/>
          </p:cNvSpPr>
          <p:nvPr/>
        </p:nvSpPr>
        <p:spPr bwMode="auto">
          <a:xfrm>
            <a:off x="7148513" y="28956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solidFill>
                  <a:srgbClr val="FF0000"/>
                </a:solidFill>
                <a:latin typeface="Times New Roman" pitchFamily="18" charset="0"/>
              </a:rPr>
              <a:t>1</a:t>
            </a:r>
          </a:p>
        </p:txBody>
      </p:sp>
      <p:sp>
        <p:nvSpPr>
          <p:cNvPr id="13319" name="Text Box 22"/>
          <p:cNvSpPr txBox="1">
            <a:spLocks noChangeArrowheads="1"/>
          </p:cNvSpPr>
          <p:nvPr/>
        </p:nvSpPr>
        <p:spPr bwMode="auto">
          <a:xfrm>
            <a:off x="6538913" y="3597275"/>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solidFill>
                  <a:srgbClr val="FF0000"/>
                </a:solidFill>
                <a:latin typeface="Times New Roman" pitchFamily="18" charset="0"/>
              </a:rPr>
              <a:t>0</a:t>
            </a:r>
          </a:p>
        </p:txBody>
      </p:sp>
      <p:sp>
        <p:nvSpPr>
          <p:cNvPr id="13320" name="Text Box 23"/>
          <p:cNvSpPr txBox="1">
            <a:spLocks noChangeArrowheads="1"/>
          </p:cNvSpPr>
          <p:nvPr/>
        </p:nvSpPr>
        <p:spPr bwMode="auto">
          <a:xfrm>
            <a:off x="4475163" y="3597275"/>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solidFill>
                  <a:srgbClr val="FF0000"/>
                </a:solidFill>
                <a:latin typeface="Times New Roman" pitchFamily="18" charset="0"/>
              </a:rPr>
              <a:t>0</a:t>
            </a:r>
          </a:p>
        </p:txBody>
      </p:sp>
      <p:sp>
        <p:nvSpPr>
          <p:cNvPr id="13321" name="Text Box 24"/>
          <p:cNvSpPr txBox="1">
            <a:spLocks noChangeArrowheads="1"/>
          </p:cNvSpPr>
          <p:nvPr/>
        </p:nvSpPr>
        <p:spPr bwMode="auto">
          <a:xfrm>
            <a:off x="6227763" y="22860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solidFill>
                  <a:srgbClr val="FF0000"/>
                </a:solidFill>
                <a:latin typeface="Times New Roman" pitchFamily="18" charset="0"/>
              </a:rPr>
              <a:t>2</a:t>
            </a:r>
          </a:p>
        </p:txBody>
      </p:sp>
      <p:sp>
        <p:nvSpPr>
          <p:cNvPr id="13322" name="Text Box 25"/>
          <p:cNvSpPr txBox="1">
            <a:spLocks noChangeArrowheads="1"/>
          </p:cNvSpPr>
          <p:nvPr/>
        </p:nvSpPr>
        <p:spPr bwMode="auto">
          <a:xfrm>
            <a:off x="5776913" y="3597275"/>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solidFill>
                  <a:srgbClr val="FF0000"/>
                </a:solidFill>
                <a:latin typeface="Times New Roman" pitchFamily="18" charset="0"/>
              </a:rPr>
              <a:t>0</a:t>
            </a:r>
          </a:p>
        </p:txBody>
      </p:sp>
      <p:sp>
        <p:nvSpPr>
          <p:cNvPr id="13323" name="Oval 67"/>
          <p:cNvSpPr>
            <a:spLocks noChangeArrowheads="1"/>
          </p:cNvSpPr>
          <p:nvPr/>
        </p:nvSpPr>
        <p:spPr bwMode="auto">
          <a:xfrm>
            <a:off x="6157913" y="2606675"/>
            <a:ext cx="457200" cy="4572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imes New Roman" pitchFamily="18" charset="0"/>
              </a:rPr>
              <a:t>6</a:t>
            </a:r>
          </a:p>
        </p:txBody>
      </p:sp>
      <p:sp>
        <p:nvSpPr>
          <p:cNvPr id="13324" name="Oval 68"/>
          <p:cNvSpPr>
            <a:spLocks noChangeArrowheads="1"/>
          </p:cNvSpPr>
          <p:nvPr/>
        </p:nvSpPr>
        <p:spPr bwMode="auto">
          <a:xfrm>
            <a:off x="5091113" y="3200400"/>
            <a:ext cx="457200" cy="4572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imes New Roman" pitchFamily="18" charset="0"/>
              </a:rPr>
              <a:t>4</a:t>
            </a:r>
          </a:p>
        </p:txBody>
      </p:sp>
      <p:sp>
        <p:nvSpPr>
          <p:cNvPr id="13325" name="Oval 69"/>
          <p:cNvSpPr>
            <a:spLocks noChangeArrowheads="1"/>
          </p:cNvSpPr>
          <p:nvPr/>
        </p:nvSpPr>
        <p:spPr bwMode="auto">
          <a:xfrm>
            <a:off x="7072313" y="3200400"/>
            <a:ext cx="457200" cy="4572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imes New Roman" pitchFamily="18" charset="0"/>
              </a:rPr>
              <a:t>9</a:t>
            </a:r>
          </a:p>
        </p:txBody>
      </p:sp>
      <p:sp>
        <p:nvSpPr>
          <p:cNvPr id="13326" name="Oval 70"/>
          <p:cNvSpPr>
            <a:spLocks noChangeArrowheads="1"/>
          </p:cNvSpPr>
          <p:nvPr/>
        </p:nvSpPr>
        <p:spPr bwMode="auto">
          <a:xfrm>
            <a:off x="6462713" y="3902075"/>
            <a:ext cx="457200" cy="4572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imes New Roman" pitchFamily="18" charset="0"/>
              </a:rPr>
              <a:t>8</a:t>
            </a:r>
          </a:p>
        </p:txBody>
      </p:sp>
      <p:sp>
        <p:nvSpPr>
          <p:cNvPr id="13327" name="Oval 71"/>
          <p:cNvSpPr>
            <a:spLocks noChangeArrowheads="1"/>
          </p:cNvSpPr>
          <p:nvPr/>
        </p:nvSpPr>
        <p:spPr bwMode="auto">
          <a:xfrm>
            <a:off x="4405313" y="3902075"/>
            <a:ext cx="457200" cy="4572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imes New Roman" pitchFamily="18" charset="0"/>
              </a:rPr>
              <a:t>1</a:t>
            </a:r>
          </a:p>
        </p:txBody>
      </p:sp>
      <p:sp>
        <p:nvSpPr>
          <p:cNvPr id="13328" name="Oval 72"/>
          <p:cNvSpPr>
            <a:spLocks noChangeArrowheads="1"/>
          </p:cNvSpPr>
          <p:nvPr/>
        </p:nvSpPr>
        <p:spPr bwMode="auto">
          <a:xfrm>
            <a:off x="5700713" y="3902075"/>
            <a:ext cx="457200" cy="4572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imes New Roman" pitchFamily="18" charset="0"/>
              </a:rPr>
              <a:t>5</a:t>
            </a:r>
          </a:p>
        </p:txBody>
      </p:sp>
      <p:cxnSp>
        <p:nvCxnSpPr>
          <p:cNvPr id="13329" name="AutoShape 73"/>
          <p:cNvCxnSpPr>
            <a:cxnSpLocks noChangeShapeType="1"/>
            <a:stCxn id="13323" idx="3"/>
            <a:endCxn id="13324" idx="7"/>
          </p:cNvCxnSpPr>
          <p:nvPr/>
        </p:nvCxnSpPr>
        <p:spPr bwMode="auto">
          <a:xfrm flipH="1">
            <a:off x="5481638" y="2997200"/>
            <a:ext cx="742950" cy="269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30" name="AutoShape 74"/>
          <p:cNvCxnSpPr>
            <a:cxnSpLocks noChangeShapeType="1"/>
            <a:stCxn id="13323" idx="5"/>
            <a:endCxn id="13325" idx="1"/>
          </p:cNvCxnSpPr>
          <p:nvPr/>
        </p:nvCxnSpPr>
        <p:spPr bwMode="auto">
          <a:xfrm>
            <a:off x="6548438" y="2997200"/>
            <a:ext cx="590550" cy="269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31" name="AutoShape 75"/>
          <p:cNvCxnSpPr>
            <a:cxnSpLocks noChangeShapeType="1"/>
            <a:stCxn id="13324" idx="3"/>
            <a:endCxn id="13327" idx="0"/>
          </p:cNvCxnSpPr>
          <p:nvPr/>
        </p:nvCxnSpPr>
        <p:spPr bwMode="auto">
          <a:xfrm flipH="1">
            <a:off x="4633913" y="3590925"/>
            <a:ext cx="523875" cy="3111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32" name="AutoShape 76"/>
          <p:cNvCxnSpPr>
            <a:cxnSpLocks noChangeShapeType="1"/>
            <a:stCxn id="13324" idx="5"/>
            <a:endCxn id="13328" idx="0"/>
          </p:cNvCxnSpPr>
          <p:nvPr/>
        </p:nvCxnSpPr>
        <p:spPr bwMode="auto">
          <a:xfrm>
            <a:off x="5481638" y="3590925"/>
            <a:ext cx="447675" cy="3111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33" name="AutoShape 77"/>
          <p:cNvCxnSpPr>
            <a:cxnSpLocks noChangeShapeType="1"/>
            <a:stCxn id="13325" idx="3"/>
            <a:endCxn id="13326" idx="0"/>
          </p:cNvCxnSpPr>
          <p:nvPr/>
        </p:nvCxnSpPr>
        <p:spPr bwMode="auto">
          <a:xfrm flipH="1">
            <a:off x="6691313" y="3590925"/>
            <a:ext cx="447675" cy="3111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34" name="Text Box 79"/>
          <p:cNvSpPr txBox="1">
            <a:spLocks noChangeArrowheads="1"/>
          </p:cNvSpPr>
          <p:nvPr/>
        </p:nvSpPr>
        <p:spPr bwMode="auto">
          <a:xfrm>
            <a:off x="5160963" y="28956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solidFill>
                  <a:srgbClr val="FF0000"/>
                </a:solidFill>
                <a:latin typeface="Times New Roman" pitchFamily="18" charset="0"/>
              </a:rPr>
              <a:t>1</a:t>
            </a:r>
          </a:p>
        </p:txBody>
      </p:sp>
      <p:sp>
        <p:nvSpPr>
          <p:cNvPr id="13335" name="Text Box 81"/>
          <p:cNvSpPr txBox="1">
            <a:spLocks noChangeArrowheads="1"/>
          </p:cNvSpPr>
          <p:nvPr/>
        </p:nvSpPr>
        <p:spPr bwMode="auto">
          <a:xfrm>
            <a:off x="3048000" y="4949825"/>
            <a:ext cx="29749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t>height of node = </a:t>
            </a:r>
            <a:r>
              <a:rPr lang="en-US">
                <a:solidFill>
                  <a:srgbClr val="FF0000"/>
                </a:solidFill>
              </a:rPr>
              <a:t>h</a:t>
            </a:r>
          </a:p>
          <a:p>
            <a:r>
              <a:rPr lang="en-US"/>
              <a:t>balance factor = </a:t>
            </a:r>
            <a:r>
              <a:rPr lang="en-US">
                <a:solidFill>
                  <a:srgbClr val="FF0000"/>
                </a:solidFill>
              </a:rPr>
              <a:t>h</a:t>
            </a:r>
            <a:r>
              <a:rPr lang="en-US" baseline="-25000">
                <a:solidFill>
                  <a:srgbClr val="FF0000"/>
                </a:solidFill>
              </a:rPr>
              <a:t>left</a:t>
            </a:r>
            <a:r>
              <a:rPr lang="en-US">
                <a:solidFill>
                  <a:srgbClr val="FF0000"/>
                </a:solidFill>
              </a:rPr>
              <a:t>-h</a:t>
            </a:r>
            <a:r>
              <a:rPr lang="en-US" baseline="-25000">
                <a:solidFill>
                  <a:srgbClr val="FF0000"/>
                </a:solidFill>
              </a:rPr>
              <a:t>right</a:t>
            </a:r>
          </a:p>
          <a:p>
            <a:r>
              <a:rPr lang="en-US"/>
              <a:t>empty height = -1</a:t>
            </a:r>
            <a:endParaRPr lang="en-US" baseline="-25000"/>
          </a:p>
        </p:txBody>
      </p:sp>
      <p:sp>
        <p:nvSpPr>
          <p:cNvPr id="13336" name="Text Box 101"/>
          <p:cNvSpPr txBox="1">
            <a:spLocks noChangeArrowheads="1"/>
          </p:cNvSpPr>
          <p:nvPr/>
        </p:nvSpPr>
        <p:spPr bwMode="auto">
          <a:xfrm>
            <a:off x="3200400" y="28956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solidFill>
                  <a:srgbClr val="FF0000"/>
                </a:solidFill>
                <a:latin typeface="Times New Roman" pitchFamily="18" charset="0"/>
              </a:rPr>
              <a:t>0</a:t>
            </a:r>
          </a:p>
        </p:txBody>
      </p:sp>
      <p:sp>
        <p:nvSpPr>
          <p:cNvPr id="13337" name="Text Box 103"/>
          <p:cNvSpPr txBox="1">
            <a:spLocks noChangeArrowheads="1"/>
          </p:cNvSpPr>
          <p:nvPr/>
        </p:nvSpPr>
        <p:spPr bwMode="auto">
          <a:xfrm>
            <a:off x="527050" y="35814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solidFill>
                  <a:srgbClr val="FF0000"/>
                </a:solidFill>
                <a:latin typeface="Times New Roman" pitchFamily="18" charset="0"/>
              </a:rPr>
              <a:t>0</a:t>
            </a:r>
          </a:p>
        </p:txBody>
      </p:sp>
      <p:sp>
        <p:nvSpPr>
          <p:cNvPr id="13338" name="Text Box 104"/>
          <p:cNvSpPr txBox="1">
            <a:spLocks noChangeArrowheads="1"/>
          </p:cNvSpPr>
          <p:nvPr/>
        </p:nvSpPr>
        <p:spPr bwMode="auto">
          <a:xfrm>
            <a:off x="1524000" y="2286000"/>
            <a:ext cx="2339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solidFill>
                  <a:srgbClr val="FF0000"/>
                </a:solidFill>
                <a:latin typeface="Times New Roman" pitchFamily="18" charset="0"/>
              </a:rPr>
              <a:t>height=2   BF=1-0=1</a:t>
            </a:r>
          </a:p>
        </p:txBody>
      </p:sp>
      <p:sp>
        <p:nvSpPr>
          <p:cNvPr id="13339" name="Text Box 105"/>
          <p:cNvSpPr txBox="1">
            <a:spLocks noChangeArrowheads="1"/>
          </p:cNvSpPr>
          <p:nvPr/>
        </p:nvSpPr>
        <p:spPr bwMode="auto">
          <a:xfrm>
            <a:off x="1828800" y="35814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solidFill>
                  <a:srgbClr val="FF0000"/>
                </a:solidFill>
                <a:latin typeface="Times New Roman" pitchFamily="18" charset="0"/>
              </a:rPr>
              <a:t>0</a:t>
            </a:r>
          </a:p>
        </p:txBody>
      </p:sp>
      <p:sp>
        <p:nvSpPr>
          <p:cNvPr id="13340" name="Oval 106"/>
          <p:cNvSpPr>
            <a:spLocks noChangeArrowheads="1"/>
          </p:cNvSpPr>
          <p:nvPr/>
        </p:nvSpPr>
        <p:spPr bwMode="auto">
          <a:xfrm>
            <a:off x="2209800" y="2590800"/>
            <a:ext cx="457200" cy="4572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imes New Roman" pitchFamily="18" charset="0"/>
              </a:rPr>
              <a:t>6</a:t>
            </a:r>
          </a:p>
        </p:txBody>
      </p:sp>
      <p:sp>
        <p:nvSpPr>
          <p:cNvPr id="13341" name="Oval 107"/>
          <p:cNvSpPr>
            <a:spLocks noChangeArrowheads="1"/>
          </p:cNvSpPr>
          <p:nvPr/>
        </p:nvSpPr>
        <p:spPr bwMode="auto">
          <a:xfrm>
            <a:off x="1143000" y="3184525"/>
            <a:ext cx="457200" cy="4572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imes New Roman" pitchFamily="18" charset="0"/>
              </a:rPr>
              <a:t>4</a:t>
            </a:r>
          </a:p>
        </p:txBody>
      </p:sp>
      <p:sp>
        <p:nvSpPr>
          <p:cNvPr id="13342" name="Oval 108"/>
          <p:cNvSpPr>
            <a:spLocks noChangeArrowheads="1"/>
          </p:cNvSpPr>
          <p:nvPr/>
        </p:nvSpPr>
        <p:spPr bwMode="auto">
          <a:xfrm>
            <a:off x="3124200" y="3184525"/>
            <a:ext cx="457200" cy="4572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imes New Roman" pitchFamily="18" charset="0"/>
              </a:rPr>
              <a:t>9</a:t>
            </a:r>
          </a:p>
        </p:txBody>
      </p:sp>
      <p:sp>
        <p:nvSpPr>
          <p:cNvPr id="13343" name="Oval 110"/>
          <p:cNvSpPr>
            <a:spLocks noChangeArrowheads="1"/>
          </p:cNvSpPr>
          <p:nvPr/>
        </p:nvSpPr>
        <p:spPr bwMode="auto">
          <a:xfrm>
            <a:off x="457200" y="3886200"/>
            <a:ext cx="457200" cy="4572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imes New Roman" pitchFamily="18" charset="0"/>
              </a:rPr>
              <a:t>1</a:t>
            </a:r>
          </a:p>
        </p:txBody>
      </p:sp>
      <p:sp>
        <p:nvSpPr>
          <p:cNvPr id="13344" name="Oval 111"/>
          <p:cNvSpPr>
            <a:spLocks noChangeArrowheads="1"/>
          </p:cNvSpPr>
          <p:nvPr/>
        </p:nvSpPr>
        <p:spPr bwMode="auto">
          <a:xfrm>
            <a:off x="1752600" y="3886200"/>
            <a:ext cx="457200" cy="4572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imes New Roman" pitchFamily="18" charset="0"/>
              </a:rPr>
              <a:t>5</a:t>
            </a:r>
          </a:p>
        </p:txBody>
      </p:sp>
      <p:cxnSp>
        <p:nvCxnSpPr>
          <p:cNvPr id="13345" name="AutoShape 112"/>
          <p:cNvCxnSpPr>
            <a:cxnSpLocks noChangeShapeType="1"/>
            <a:stCxn id="13340" idx="3"/>
            <a:endCxn id="13341" idx="7"/>
          </p:cNvCxnSpPr>
          <p:nvPr/>
        </p:nvCxnSpPr>
        <p:spPr bwMode="auto">
          <a:xfrm flipH="1">
            <a:off x="1533525" y="2981325"/>
            <a:ext cx="742950" cy="269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46" name="AutoShape 113"/>
          <p:cNvCxnSpPr>
            <a:cxnSpLocks noChangeShapeType="1"/>
            <a:stCxn id="13340" idx="5"/>
            <a:endCxn id="13342" idx="1"/>
          </p:cNvCxnSpPr>
          <p:nvPr/>
        </p:nvCxnSpPr>
        <p:spPr bwMode="auto">
          <a:xfrm>
            <a:off x="2600325" y="2981325"/>
            <a:ext cx="590550" cy="269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47" name="AutoShape 114"/>
          <p:cNvCxnSpPr>
            <a:cxnSpLocks noChangeShapeType="1"/>
            <a:stCxn id="13341" idx="3"/>
            <a:endCxn id="13343" idx="0"/>
          </p:cNvCxnSpPr>
          <p:nvPr/>
        </p:nvCxnSpPr>
        <p:spPr bwMode="auto">
          <a:xfrm flipH="1">
            <a:off x="685800" y="3575050"/>
            <a:ext cx="523875" cy="3111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48" name="AutoShape 115"/>
          <p:cNvCxnSpPr>
            <a:cxnSpLocks noChangeShapeType="1"/>
            <a:stCxn id="13341" idx="5"/>
            <a:endCxn id="13344" idx="0"/>
          </p:cNvCxnSpPr>
          <p:nvPr/>
        </p:nvCxnSpPr>
        <p:spPr bwMode="auto">
          <a:xfrm>
            <a:off x="1533525" y="3575050"/>
            <a:ext cx="447675" cy="3111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49" name="Text Box 118"/>
          <p:cNvSpPr txBox="1">
            <a:spLocks noChangeArrowheads="1"/>
          </p:cNvSpPr>
          <p:nvPr/>
        </p:nvSpPr>
        <p:spPr bwMode="auto">
          <a:xfrm>
            <a:off x="1212850" y="2879725"/>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solidFill>
                  <a:srgbClr val="FF0000"/>
                </a:solidFill>
                <a:latin typeface="Times New Roman" pitchFamily="18" charset="0"/>
              </a:rPr>
              <a:t>1</a:t>
            </a:r>
          </a:p>
        </p:txBody>
      </p:sp>
      <p:sp>
        <p:nvSpPr>
          <p:cNvPr id="13350" name="Text Box 120"/>
          <p:cNvSpPr txBox="1">
            <a:spLocks noChangeArrowheads="1"/>
          </p:cNvSpPr>
          <p:nvPr/>
        </p:nvSpPr>
        <p:spPr bwMode="auto">
          <a:xfrm>
            <a:off x="1676400" y="1981200"/>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a:t>Tree A (AVL)</a:t>
            </a:r>
          </a:p>
        </p:txBody>
      </p:sp>
      <p:sp>
        <p:nvSpPr>
          <p:cNvPr id="13351" name="Text Box 121"/>
          <p:cNvSpPr txBox="1">
            <a:spLocks noChangeArrowheads="1"/>
          </p:cNvSpPr>
          <p:nvPr/>
        </p:nvSpPr>
        <p:spPr bwMode="auto">
          <a:xfrm>
            <a:off x="5867400" y="1981200"/>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a:t>Tree B (AVL)</a:t>
            </a:r>
          </a:p>
        </p:txBody>
      </p:sp>
    </p:spTree>
    <p:extLst>
      <p:ext uri="{BB962C8B-B14F-4D97-AF65-F5344CB8AC3E}">
        <p14:creationId xmlns:p14="http://schemas.microsoft.com/office/powerpoint/2010/main" val="256525002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sz="1400"/>
              <a:t>12/26/03</a:t>
            </a:r>
          </a:p>
        </p:txBody>
      </p:sp>
      <p:sp>
        <p:nvSpPr>
          <p:cNvPr id="14339" name="Footer Placeholder 4"/>
          <p:cNvSpPr>
            <a:spLocks noGrp="1"/>
          </p:cNvSpPr>
          <p:nvPr>
            <p:ph type="ftr" sz="quarter" idx="11"/>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sz="1400"/>
              <a:t>AVL Trees - Lecture 8</a:t>
            </a:r>
          </a:p>
        </p:txBody>
      </p:sp>
      <p:sp>
        <p:nvSpPr>
          <p:cNvPr id="14340" name="Slide Number Placeholder 5"/>
          <p:cNvSpPr>
            <a:spLocks noGrp="1"/>
          </p:cNvSpPr>
          <p:nvPr>
            <p:ph type="sldNum" sz="quarter" idx="12"/>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fld id="{787D892D-478E-4E70-976B-B54866DA527A}" type="slidenum">
              <a:rPr lang="en-US" sz="1400"/>
              <a:pPr/>
              <a:t>51</a:t>
            </a:fld>
            <a:endParaRPr lang="en-US" sz="1400"/>
          </a:p>
        </p:txBody>
      </p:sp>
      <p:sp>
        <p:nvSpPr>
          <p:cNvPr id="14341" name="Rectangle 2"/>
          <p:cNvSpPr>
            <a:spLocks noGrp="1" noChangeArrowheads="1"/>
          </p:cNvSpPr>
          <p:nvPr>
            <p:ph type="title"/>
          </p:nvPr>
        </p:nvSpPr>
        <p:spPr/>
        <p:txBody>
          <a:bodyPr/>
          <a:lstStyle/>
          <a:p>
            <a:r>
              <a:rPr lang="en-US" smtClean="0">
                <a:solidFill>
                  <a:srgbClr val="FF0000"/>
                </a:solidFill>
              </a:rPr>
              <a:t>Node Heights after Insert 7</a:t>
            </a:r>
          </a:p>
        </p:txBody>
      </p:sp>
      <p:sp>
        <p:nvSpPr>
          <p:cNvPr id="14342" name="Text Box 3"/>
          <p:cNvSpPr txBox="1">
            <a:spLocks noChangeArrowheads="1"/>
          </p:cNvSpPr>
          <p:nvPr/>
        </p:nvSpPr>
        <p:spPr bwMode="auto">
          <a:xfrm>
            <a:off x="7146925" y="28956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solidFill>
                  <a:schemeClr val="accent2"/>
                </a:solidFill>
                <a:latin typeface="Times New Roman" pitchFamily="18" charset="0"/>
              </a:rPr>
              <a:t>2</a:t>
            </a:r>
            <a:endParaRPr lang="en-US">
              <a:solidFill>
                <a:srgbClr val="FF0000"/>
              </a:solidFill>
              <a:latin typeface="Times New Roman" pitchFamily="18" charset="0"/>
            </a:endParaRPr>
          </a:p>
        </p:txBody>
      </p:sp>
      <p:sp>
        <p:nvSpPr>
          <p:cNvPr id="14343" name="Text Box 4"/>
          <p:cNvSpPr txBox="1">
            <a:spLocks noChangeArrowheads="1"/>
          </p:cNvSpPr>
          <p:nvPr/>
        </p:nvSpPr>
        <p:spPr bwMode="auto">
          <a:xfrm>
            <a:off x="6537325" y="3597275"/>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solidFill>
                  <a:schemeClr val="accent2"/>
                </a:solidFill>
                <a:latin typeface="Times New Roman" pitchFamily="18" charset="0"/>
              </a:rPr>
              <a:t>1</a:t>
            </a:r>
            <a:endParaRPr lang="en-US">
              <a:solidFill>
                <a:srgbClr val="FF0000"/>
              </a:solidFill>
              <a:latin typeface="Times New Roman" pitchFamily="18" charset="0"/>
            </a:endParaRPr>
          </a:p>
        </p:txBody>
      </p:sp>
      <p:sp>
        <p:nvSpPr>
          <p:cNvPr id="14344" name="Text Box 5"/>
          <p:cNvSpPr txBox="1">
            <a:spLocks noChangeArrowheads="1"/>
          </p:cNvSpPr>
          <p:nvPr/>
        </p:nvSpPr>
        <p:spPr bwMode="auto">
          <a:xfrm>
            <a:off x="4473575" y="3597275"/>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solidFill>
                  <a:srgbClr val="FF0000"/>
                </a:solidFill>
                <a:latin typeface="Times New Roman" pitchFamily="18" charset="0"/>
              </a:rPr>
              <a:t>0</a:t>
            </a:r>
          </a:p>
        </p:txBody>
      </p:sp>
      <p:sp>
        <p:nvSpPr>
          <p:cNvPr id="14345" name="Text Box 6"/>
          <p:cNvSpPr txBox="1">
            <a:spLocks noChangeArrowheads="1"/>
          </p:cNvSpPr>
          <p:nvPr/>
        </p:nvSpPr>
        <p:spPr bwMode="auto">
          <a:xfrm>
            <a:off x="6254750" y="2301875"/>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solidFill>
                  <a:schemeClr val="accent2"/>
                </a:solidFill>
                <a:latin typeface="Times New Roman" pitchFamily="18" charset="0"/>
              </a:rPr>
              <a:t>3</a:t>
            </a:r>
            <a:endParaRPr lang="en-US">
              <a:solidFill>
                <a:srgbClr val="FF0000"/>
              </a:solidFill>
              <a:latin typeface="Times New Roman" pitchFamily="18" charset="0"/>
            </a:endParaRPr>
          </a:p>
        </p:txBody>
      </p:sp>
      <p:sp>
        <p:nvSpPr>
          <p:cNvPr id="14346" name="Text Box 7"/>
          <p:cNvSpPr txBox="1">
            <a:spLocks noChangeArrowheads="1"/>
          </p:cNvSpPr>
          <p:nvPr/>
        </p:nvSpPr>
        <p:spPr bwMode="auto">
          <a:xfrm>
            <a:off x="5775325" y="3597275"/>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solidFill>
                  <a:srgbClr val="FF0000"/>
                </a:solidFill>
                <a:latin typeface="Times New Roman" pitchFamily="18" charset="0"/>
              </a:rPr>
              <a:t>0</a:t>
            </a:r>
          </a:p>
        </p:txBody>
      </p:sp>
      <p:sp>
        <p:nvSpPr>
          <p:cNvPr id="14347" name="Oval 8"/>
          <p:cNvSpPr>
            <a:spLocks noChangeArrowheads="1"/>
          </p:cNvSpPr>
          <p:nvPr/>
        </p:nvSpPr>
        <p:spPr bwMode="auto">
          <a:xfrm>
            <a:off x="6156325" y="2606675"/>
            <a:ext cx="457200" cy="4572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imes New Roman" pitchFamily="18" charset="0"/>
              </a:rPr>
              <a:t>6</a:t>
            </a:r>
          </a:p>
        </p:txBody>
      </p:sp>
      <p:sp>
        <p:nvSpPr>
          <p:cNvPr id="14348" name="Oval 9"/>
          <p:cNvSpPr>
            <a:spLocks noChangeArrowheads="1"/>
          </p:cNvSpPr>
          <p:nvPr/>
        </p:nvSpPr>
        <p:spPr bwMode="auto">
          <a:xfrm>
            <a:off x="5089525" y="3200400"/>
            <a:ext cx="457200" cy="4572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imes New Roman" pitchFamily="18" charset="0"/>
              </a:rPr>
              <a:t>4</a:t>
            </a:r>
          </a:p>
        </p:txBody>
      </p:sp>
      <p:sp>
        <p:nvSpPr>
          <p:cNvPr id="14349" name="Oval 10"/>
          <p:cNvSpPr>
            <a:spLocks noChangeArrowheads="1"/>
          </p:cNvSpPr>
          <p:nvPr/>
        </p:nvSpPr>
        <p:spPr bwMode="auto">
          <a:xfrm>
            <a:off x="7070725" y="3200400"/>
            <a:ext cx="457200" cy="4572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imes New Roman" pitchFamily="18" charset="0"/>
              </a:rPr>
              <a:t>9</a:t>
            </a:r>
          </a:p>
        </p:txBody>
      </p:sp>
      <p:sp>
        <p:nvSpPr>
          <p:cNvPr id="14350" name="Oval 11"/>
          <p:cNvSpPr>
            <a:spLocks noChangeArrowheads="1"/>
          </p:cNvSpPr>
          <p:nvPr/>
        </p:nvSpPr>
        <p:spPr bwMode="auto">
          <a:xfrm>
            <a:off x="6461125" y="3902075"/>
            <a:ext cx="457200" cy="4572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imes New Roman" pitchFamily="18" charset="0"/>
              </a:rPr>
              <a:t>8</a:t>
            </a:r>
          </a:p>
        </p:txBody>
      </p:sp>
      <p:sp>
        <p:nvSpPr>
          <p:cNvPr id="14351" name="Oval 12"/>
          <p:cNvSpPr>
            <a:spLocks noChangeArrowheads="1"/>
          </p:cNvSpPr>
          <p:nvPr/>
        </p:nvSpPr>
        <p:spPr bwMode="auto">
          <a:xfrm>
            <a:off x="4403725" y="3902075"/>
            <a:ext cx="457200" cy="4572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imes New Roman" pitchFamily="18" charset="0"/>
              </a:rPr>
              <a:t>1</a:t>
            </a:r>
          </a:p>
        </p:txBody>
      </p:sp>
      <p:sp>
        <p:nvSpPr>
          <p:cNvPr id="14352" name="Oval 13"/>
          <p:cNvSpPr>
            <a:spLocks noChangeArrowheads="1"/>
          </p:cNvSpPr>
          <p:nvPr/>
        </p:nvSpPr>
        <p:spPr bwMode="auto">
          <a:xfrm>
            <a:off x="5699125" y="3902075"/>
            <a:ext cx="457200" cy="4572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imes New Roman" pitchFamily="18" charset="0"/>
              </a:rPr>
              <a:t>5</a:t>
            </a:r>
          </a:p>
        </p:txBody>
      </p:sp>
      <p:cxnSp>
        <p:nvCxnSpPr>
          <p:cNvPr id="14353" name="AutoShape 14"/>
          <p:cNvCxnSpPr>
            <a:cxnSpLocks noChangeShapeType="1"/>
            <a:stCxn id="14347" idx="3"/>
            <a:endCxn id="14348" idx="7"/>
          </p:cNvCxnSpPr>
          <p:nvPr/>
        </p:nvCxnSpPr>
        <p:spPr bwMode="auto">
          <a:xfrm flipH="1">
            <a:off x="5480050" y="2997200"/>
            <a:ext cx="742950" cy="269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4" name="AutoShape 15"/>
          <p:cNvCxnSpPr>
            <a:cxnSpLocks noChangeShapeType="1"/>
            <a:stCxn id="14347" idx="5"/>
            <a:endCxn id="14349" idx="1"/>
          </p:cNvCxnSpPr>
          <p:nvPr/>
        </p:nvCxnSpPr>
        <p:spPr bwMode="auto">
          <a:xfrm>
            <a:off x="6546850" y="2997200"/>
            <a:ext cx="590550" cy="269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5" name="AutoShape 16"/>
          <p:cNvCxnSpPr>
            <a:cxnSpLocks noChangeShapeType="1"/>
            <a:stCxn id="14348" idx="3"/>
            <a:endCxn id="14351" idx="0"/>
          </p:cNvCxnSpPr>
          <p:nvPr/>
        </p:nvCxnSpPr>
        <p:spPr bwMode="auto">
          <a:xfrm flipH="1">
            <a:off x="4632325" y="3590925"/>
            <a:ext cx="523875" cy="3111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6" name="AutoShape 17"/>
          <p:cNvCxnSpPr>
            <a:cxnSpLocks noChangeShapeType="1"/>
            <a:stCxn id="14348" idx="5"/>
            <a:endCxn id="14352" idx="0"/>
          </p:cNvCxnSpPr>
          <p:nvPr/>
        </p:nvCxnSpPr>
        <p:spPr bwMode="auto">
          <a:xfrm>
            <a:off x="5480050" y="3590925"/>
            <a:ext cx="447675" cy="3111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7" name="AutoShape 18"/>
          <p:cNvCxnSpPr>
            <a:cxnSpLocks noChangeShapeType="1"/>
            <a:stCxn id="14349" idx="3"/>
            <a:endCxn id="14350" idx="0"/>
          </p:cNvCxnSpPr>
          <p:nvPr/>
        </p:nvCxnSpPr>
        <p:spPr bwMode="auto">
          <a:xfrm flipH="1">
            <a:off x="6689725" y="3590925"/>
            <a:ext cx="447675" cy="3111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58" name="Text Box 19"/>
          <p:cNvSpPr txBox="1">
            <a:spLocks noChangeArrowheads="1"/>
          </p:cNvSpPr>
          <p:nvPr/>
        </p:nvSpPr>
        <p:spPr bwMode="auto">
          <a:xfrm>
            <a:off x="5159375" y="28956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solidFill>
                  <a:srgbClr val="FF0000"/>
                </a:solidFill>
                <a:latin typeface="Times New Roman" pitchFamily="18" charset="0"/>
              </a:rPr>
              <a:t>1</a:t>
            </a:r>
          </a:p>
        </p:txBody>
      </p:sp>
      <p:sp>
        <p:nvSpPr>
          <p:cNvPr id="14359" name="Text Box 20"/>
          <p:cNvSpPr txBox="1">
            <a:spLocks noChangeArrowheads="1"/>
          </p:cNvSpPr>
          <p:nvPr/>
        </p:nvSpPr>
        <p:spPr bwMode="auto">
          <a:xfrm>
            <a:off x="3048000" y="4949825"/>
            <a:ext cx="29749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t>height of node = </a:t>
            </a:r>
            <a:r>
              <a:rPr lang="en-US">
                <a:solidFill>
                  <a:srgbClr val="FF0000"/>
                </a:solidFill>
              </a:rPr>
              <a:t>h</a:t>
            </a:r>
          </a:p>
          <a:p>
            <a:r>
              <a:rPr lang="en-US"/>
              <a:t>balance factor = </a:t>
            </a:r>
            <a:r>
              <a:rPr lang="en-US">
                <a:solidFill>
                  <a:srgbClr val="FF0000"/>
                </a:solidFill>
              </a:rPr>
              <a:t>h</a:t>
            </a:r>
            <a:r>
              <a:rPr lang="en-US" baseline="-25000">
                <a:solidFill>
                  <a:srgbClr val="FF0000"/>
                </a:solidFill>
              </a:rPr>
              <a:t>left</a:t>
            </a:r>
            <a:r>
              <a:rPr lang="en-US">
                <a:solidFill>
                  <a:srgbClr val="FF0000"/>
                </a:solidFill>
              </a:rPr>
              <a:t>-h</a:t>
            </a:r>
            <a:r>
              <a:rPr lang="en-US" baseline="-25000">
                <a:solidFill>
                  <a:srgbClr val="FF0000"/>
                </a:solidFill>
              </a:rPr>
              <a:t>right</a:t>
            </a:r>
          </a:p>
          <a:p>
            <a:r>
              <a:rPr lang="en-US"/>
              <a:t>empty height = -1</a:t>
            </a:r>
            <a:endParaRPr lang="en-US" baseline="-25000"/>
          </a:p>
        </p:txBody>
      </p:sp>
      <p:sp>
        <p:nvSpPr>
          <p:cNvPr id="14360" name="Text Box 38"/>
          <p:cNvSpPr txBox="1">
            <a:spLocks noChangeArrowheads="1"/>
          </p:cNvSpPr>
          <p:nvPr/>
        </p:nvSpPr>
        <p:spPr bwMode="auto">
          <a:xfrm>
            <a:off x="3200400" y="2879725"/>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solidFill>
                  <a:schemeClr val="accent2"/>
                </a:solidFill>
                <a:latin typeface="Times New Roman" pitchFamily="18" charset="0"/>
              </a:rPr>
              <a:t>1</a:t>
            </a:r>
            <a:endParaRPr lang="en-US">
              <a:solidFill>
                <a:srgbClr val="FF0000"/>
              </a:solidFill>
              <a:latin typeface="Times New Roman" pitchFamily="18" charset="0"/>
            </a:endParaRPr>
          </a:p>
        </p:txBody>
      </p:sp>
      <p:sp>
        <p:nvSpPr>
          <p:cNvPr id="14361" name="Text Box 39"/>
          <p:cNvSpPr txBox="1">
            <a:spLocks noChangeArrowheads="1"/>
          </p:cNvSpPr>
          <p:nvPr/>
        </p:nvSpPr>
        <p:spPr bwMode="auto">
          <a:xfrm>
            <a:off x="527050" y="35814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solidFill>
                  <a:srgbClr val="FF0000"/>
                </a:solidFill>
                <a:latin typeface="Times New Roman" pitchFamily="18" charset="0"/>
              </a:rPr>
              <a:t>0</a:t>
            </a:r>
          </a:p>
        </p:txBody>
      </p:sp>
      <p:sp>
        <p:nvSpPr>
          <p:cNvPr id="14362" name="Text Box 40"/>
          <p:cNvSpPr txBox="1">
            <a:spLocks noChangeArrowheads="1"/>
          </p:cNvSpPr>
          <p:nvPr/>
        </p:nvSpPr>
        <p:spPr bwMode="auto">
          <a:xfrm>
            <a:off x="2279650" y="2270125"/>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solidFill>
                  <a:srgbClr val="FF0000"/>
                </a:solidFill>
                <a:latin typeface="Times New Roman" pitchFamily="18" charset="0"/>
              </a:rPr>
              <a:t>2</a:t>
            </a:r>
          </a:p>
        </p:txBody>
      </p:sp>
      <p:sp>
        <p:nvSpPr>
          <p:cNvPr id="14363" name="Text Box 41"/>
          <p:cNvSpPr txBox="1">
            <a:spLocks noChangeArrowheads="1"/>
          </p:cNvSpPr>
          <p:nvPr/>
        </p:nvSpPr>
        <p:spPr bwMode="auto">
          <a:xfrm>
            <a:off x="1828800" y="35814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solidFill>
                  <a:srgbClr val="FF0000"/>
                </a:solidFill>
                <a:latin typeface="Times New Roman" pitchFamily="18" charset="0"/>
              </a:rPr>
              <a:t>0</a:t>
            </a:r>
          </a:p>
        </p:txBody>
      </p:sp>
      <p:sp>
        <p:nvSpPr>
          <p:cNvPr id="14364" name="Oval 42"/>
          <p:cNvSpPr>
            <a:spLocks noChangeArrowheads="1"/>
          </p:cNvSpPr>
          <p:nvPr/>
        </p:nvSpPr>
        <p:spPr bwMode="auto">
          <a:xfrm>
            <a:off x="2209800" y="2590800"/>
            <a:ext cx="457200" cy="4572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imes New Roman" pitchFamily="18" charset="0"/>
              </a:rPr>
              <a:t>6</a:t>
            </a:r>
          </a:p>
        </p:txBody>
      </p:sp>
      <p:sp>
        <p:nvSpPr>
          <p:cNvPr id="14365" name="Oval 43"/>
          <p:cNvSpPr>
            <a:spLocks noChangeArrowheads="1"/>
          </p:cNvSpPr>
          <p:nvPr/>
        </p:nvSpPr>
        <p:spPr bwMode="auto">
          <a:xfrm>
            <a:off x="1143000" y="3184525"/>
            <a:ext cx="457200" cy="4572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imes New Roman" pitchFamily="18" charset="0"/>
              </a:rPr>
              <a:t>4</a:t>
            </a:r>
          </a:p>
        </p:txBody>
      </p:sp>
      <p:sp>
        <p:nvSpPr>
          <p:cNvPr id="14366" name="Oval 44"/>
          <p:cNvSpPr>
            <a:spLocks noChangeArrowheads="1"/>
          </p:cNvSpPr>
          <p:nvPr/>
        </p:nvSpPr>
        <p:spPr bwMode="auto">
          <a:xfrm>
            <a:off x="3124200" y="3184525"/>
            <a:ext cx="457200" cy="4572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imes New Roman" pitchFamily="18" charset="0"/>
              </a:rPr>
              <a:t>9</a:t>
            </a:r>
          </a:p>
        </p:txBody>
      </p:sp>
      <p:sp>
        <p:nvSpPr>
          <p:cNvPr id="14367" name="Oval 45"/>
          <p:cNvSpPr>
            <a:spLocks noChangeArrowheads="1"/>
          </p:cNvSpPr>
          <p:nvPr/>
        </p:nvSpPr>
        <p:spPr bwMode="auto">
          <a:xfrm>
            <a:off x="457200" y="3886200"/>
            <a:ext cx="457200" cy="4572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imes New Roman" pitchFamily="18" charset="0"/>
              </a:rPr>
              <a:t>1</a:t>
            </a:r>
          </a:p>
        </p:txBody>
      </p:sp>
      <p:sp>
        <p:nvSpPr>
          <p:cNvPr id="14368" name="Oval 46"/>
          <p:cNvSpPr>
            <a:spLocks noChangeArrowheads="1"/>
          </p:cNvSpPr>
          <p:nvPr/>
        </p:nvSpPr>
        <p:spPr bwMode="auto">
          <a:xfrm>
            <a:off x="1752600" y="3886200"/>
            <a:ext cx="457200" cy="4572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imes New Roman" pitchFamily="18" charset="0"/>
              </a:rPr>
              <a:t>5</a:t>
            </a:r>
          </a:p>
        </p:txBody>
      </p:sp>
      <p:cxnSp>
        <p:nvCxnSpPr>
          <p:cNvPr id="14369" name="AutoShape 47"/>
          <p:cNvCxnSpPr>
            <a:cxnSpLocks noChangeShapeType="1"/>
            <a:stCxn id="14364" idx="3"/>
            <a:endCxn id="14365" idx="7"/>
          </p:cNvCxnSpPr>
          <p:nvPr/>
        </p:nvCxnSpPr>
        <p:spPr bwMode="auto">
          <a:xfrm flipH="1">
            <a:off x="1533525" y="2981325"/>
            <a:ext cx="742950" cy="269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70" name="AutoShape 48"/>
          <p:cNvCxnSpPr>
            <a:cxnSpLocks noChangeShapeType="1"/>
            <a:stCxn id="14364" idx="5"/>
            <a:endCxn id="14366" idx="1"/>
          </p:cNvCxnSpPr>
          <p:nvPr/>
        </p:nvCxnSpPr>
        <p:spPr bwMode="auto">
          <a:xfrm>
            <a:off x="2600325" y="2981325"/>
            <a:ext cx="590550" cy="269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71" name="AutoShape 49"/>
          <p:cNvCxnSpPr>
            <a:cxnSpLocks noChangeShapeType="1"/>
            <a:stCxn id="14365" idx="3"/>
            <a:endCxn id="14367" idx="0"/>
          </p:cNvCxnSpPr>
          <p:nvPr/>
        </p:nvCxnSpPr>
        <p:spPr bwMode="auto">
          <a:xfrm flipH="1">
            <a:off x="685800" y="3575050"/>
            <a:ext cx="523875" cy="3111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72" name="AutoShape 50"/>
          <p:cNvCxnSpPr>
            <a:cxnSpLocks noChangeShapeType="1"/>
            <a:stCxn id="14365" idx="5"/>
            <a:endCxn id="14368" idx="0"/>
          </p:cNvCxnSpPr>
          <p:nvPr/>
        </p:nvCxnSpPr>
        <p:spPr bwMode="auto">
          <a:xfrm>
            <a:off x="1533525" y="3575050"/>
            <a:ext cx="447675" cy="3111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73" name="Text Box 51"/>
          <p:cNvSpPr txBox="1">
            <a:spLocks noChangeArrowheads="1"/>
          </p:cNvSpPr>
          <p:nvPr/>
        </p:nvSpPr>
        <p:spPr bwMode="auto">
          <a:xfrm>
            <a:off x="1212850" y="2879725"/>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solidFill>
                  <a:srgbClr val="FF0000"/>
                </a:solidFill>
                <a:latin typeface="Times New Roman" pitchFamily="18" charset="0"/>
              </a:rPr>
              <a:t>1</a:t>
            </a:r>
          </a:p>
        </p:txBody>
      </p:sp>
      <p:sp>
        <p:nvSpPr>
          <p:cNvPr id="14374" name="Text Box 52"/>
          <p:cNvSpPr txBox="1">
            <a:spLocks noChangeArrowheads="1"/>
          </p:cNvSpPr>
          <p:nvPr/>
        </p:nvSpPr>
        <p:spPr bwMode="auto">
          <a:xfrm>
            <a:off x="2600325" y="3571875"/>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solidFill>
                  <a:schemeClr val="accent2"/>
                </a:solidFill>
                <a:latin typeface="Times New Roman" pitchFamily="18" charset="0"/>
              </a:rPr>
              <a:t>0</a:t>
            </a:r>
          </a:p>
        </p:txBody>
      </p:sp>
      <p:sp>
        <p:nvSpPr>
          <p:cNvPr id="14375" name="Oval 53"/>
          <p:cNvSpPr>
            <a:spLocks noChangeArrowheads="1"/>
          </p:cNvSpPr>
          <p:nvPr/>
        </p:nvSpPr>
        <p:spPr bwMode="auto">
          <a:xfrm>
            <a:off x="2524125" y="3876675"/>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imes New Roman" pitchFamily="18" charset="0"/>
              </a:rPr>
              <a:t>7</a:t>
            </a:r>
          </a:p>
        </p:txBody>
      </p:sp>
      <p:cxnSp>
        <p:nvCxnSpPr>
          <p:cNvPr id="14376" name="AutoShape 54"/>
          <p:cNvCxnSpPr>
            <a:cxnSpLocks noChangeShapeType="1"/>
            <a:stCxn id="14366" idx="3"/>
            <a:endCxn id="14375" idx="0"/>
          </p:cNvCxnSpPr>
          <p:nvPr/>
        </p:nvCxnSpPr>
        <p:spPr bwMode="auto">
          <a:xfrm flipH="1">
            <a:off x="2752725" y="3575050"/>
            <a:ext cx="438150" cy="3016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77" name="Text Box 58"/>
          <p:cNvSpPr txBox="1">
            <a:spLocks noChangeArrowheads="1"/>
          </p:cNvSpPr>
          <p:nvPr/>
        </p:nvSpPr>
        <p:spPr bwMode="auto">
          <a:xfrm>
            <a:off x="6080125" y="44196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solidFill>
                  <a:schemeClr val="accent2"/>
                </a:solidFill>
                <a:latin typeface="Times New Roman" pitchFamily="18" charset="0"/>
              </a:rPr>
              <a:t>0</a:t>
            </a:r>
            <a:endParaRPr lang="en-US">
              <a:solidFill>
                <a:srgbClr val="FF0000"/>
              </a:solidFill>
              <a:latin typeface="Times New Roman" pitchFamily="18" charset="0"/>
            </a:endParaRPr>
          </a:p>
        </p:txBody>
      </p:sp>
      <p:sp>
        <p:nvSpPr>
          <p:cNvPr id="14378" name="Oval 59"/>
          <p:cNvSpPr>
            <a:spLocks noChangeArrowheads="1"/>
          </p:cNvSpPr>
          <p:nvPr/>
        </p:nvSpPr>
        <p:spPr bwMode="auto">
          <a:xfrm>
            <a:off x="6003925" y="4724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imes New Roman" pitchFamily="18" charset="0"/>
              </a:rPr>
              <a:t>7</a:t>
            </a:r>
          </a:p>
        </p:txBody>
      </p:sp>
      <p:cxnSp>
        <p:nvCxnSpPr>
          <p:cNvPr id="14379" name="AutoShape 60"/>
          <p:cNvCxnSpPr>
            <a:cxnSpLocks noChangeShapeType="1"/>
            <a:stCxn id="14350" idx="3"/>
            <a:endCxn id="14378" idx="0"/>
          </p:cNvCxnSpPr>
          <p:nvPr/>
        </p:nvCxnSpPr>
        <p:spPr bwMode="auto">
          <a:xfrm flipH="1">
            <a:off x="6232525" y="4292600"/>
            <a:ext cx="295275" cy="431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80" name="AutoShape 64"/>
          <p:cNvSpPr>
            <a:spLocks noChangeArrowheads="1"/>
          </p:cNvSpPr>
          <p:nvPr/>
        </p:nvSpPr>
        <p:spPr bwMode="auto">
          <a:xfrm>
            <a:off x="7245350" y="2209800"/>
            <a:ext cx="1393825" cy="590550"/>
          </a:xfrm>
          <a:prstGeom prst="wedgeRectCallout">
            <a:avLst>
              <a:gd name="adj1" fmla="val -37699"/>
              <a:gd name="adj2" fmla="val 126611"/>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600">
                <a:latin typeface="Times New Roman" pitchFamily="18" charset="0"/>
              </a:rPr>
              <a:t>balance factor </a:t>
            </a:r>
          </a:p>
          <a:p>
            <a:pPr algn="ctr"/>
            <a:r>
              <a:rPr lang="en-US" sz="1600">
                <a:latin typeface="Times New Roman" pitchFamily="18" charset="0"/>
              </a:rPr>
              <a:t>1-(-1) = 2</a:t>
            </a:r>
          </a:p>
        </p:txBody>
      </p:sp>
      <p:sp>
        <p:nvSpPr>
          <p:cNvPr id="14381" name="Line 65"/>
          <p:cNvSpPr>
            <a:spLocks noChangeShapeType="1"/>
          </p:cNvSpPr>
          <p:nvPr/>
        </p:nvSpPr>
        <p:spPr bwMode="auto">
          <a:xfrm>
            <a:off x="7467600" y="3581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82" name="Text Box 66"/>
          <p:cNvSpPr txBox="1">
            <a:spLocks noChangeArrowheads="1"/>
          </p:cNvSpPr>
          <p:nvPr/>
        </p:nvSpPr>
        <p:spPr bwMode="auto">
          <a:xfrm>
            <a:off x="7613650" y="3505200"/>
            <a:ext cx="395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solidFill>
                  <a:schemeClr val="accent2"/>
                </a:solidFill>
                <a:latin typeface="Times New Roman" pitchFamily="18" charset="0"/>
              </a:rPr>
              <a:t>-1</a:t>
            </a:r>
            <a:endParaRPr lang="en-US">
              <a:solidFill>
                <a:srgbClr val="FF0000"/>
              </a:solidFill>
              <a:latin typeface="Times New Roman" pitchFamily="18" charset="0"/>
            </a:endParaRPr>
          </a:p>
        </p:txBody>
      </p:sp>
      <p:sp>
        <p:nvSpPr>
          <p:cNvPr id="14383" name="Text Box 67"/>
          <p:cNvSpPr txBox="1">
            <a:spLocks noChangeArrowheads="1"/>
          </p:cNvSpPr>
          <p:nvPr/>
        </p:nvSpPr>
        <p:spPr bwMode="auto">
          <a:xfrm>
            <a:off x="1905000" y="1905000"/>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a:t>Tree A (AVL)</a:t>
            </a:r>
          </a:p>
        </p:txBody>
      </p:sp>
      <p:sp>
        <p:nvSpPr>
          <p:cNvPr id="14384" name="Text Box 68"/>
          <p:cNvSpPr txBox="1">
            <a:spLocks noChangeArrowheads="1"/>
          </p:cNvSpPr>
          <p:nvPr/>
        </p:nvSpPr>
        <p:spPr bwMode="auto">
          <a:xfrm>
            <a:off x="4876800" y="19050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a:t>Tree B (not AVL)</a:t>
            </a:r>
          </a:p>
        </p:txBody>
      </p:sp>
    </p:spTree>
    <p:extLst>
      <p:ext uri="{BB962C8B-B14F-4D97-AF65-F5344CB8AC3E}">
        <p14:creationId xmlns:p14="http://schemas.microsoft.com/office/powerpoint/2010/main" val="5842294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sz="1400"/>
              <a:t>12/26/03</a:t>
            </a:r>
          </a:p>
        </p:txBody>
      </p:sp>
      <p:sp>
        <p:nvSpPr>
          <p:cNvPr id="15363" name="Footer Placeholder 4"/>
          <p:cNvSpPr>
            <a:spLocks noGrp="1"/>
          </p:cNvSpPr>
          <p:nvPr>
            <p:ph type="ftr" sz="quarter" idx="11"/>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sz="1400"/>
              <a:t>AVL Trees - Lecture 8</a:t>
            </a:r>
          </a:p>
        </p:txBody>
      </p:sp>
      <p:sp>
        <p:nvSpPr>
          <p:cNvPr id="15364" name="Slide Number Placeholder 5"/>
          <p:cNvSpPr>
            <a:spLocks noGrp="1"/>
          </p:cNvSpPr>
          <p:nvPr>
            <p:ph type="sldNum" sz="quarter" idx="12"/>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fld id="{353AF9D3-6CBC-4CC8-ACE4-9275333108DF}" type="slidenum">
              <a:rPr lang="en-US" sz="1400"/>
              <a:pPr/>
              <a:t>52</a:t>
            </a:fld>
            <a:endParaRPr lang="en-US" sz="1400"/>
          </a:p>
        </p:txBody>
      </p:sp>
      <p:sp>
        <p:nvSpPr>
          <p:cNvPr id="15365" name="Rectangle 2"/>
          <p:cNvSpPr>
            <a:spLocks noGrp="1" noChangeArrowheads="1"/>
          </p:cNvSpPr>
          <p:nvPr>
            <p:ph type="title"/>
          </p:nvPr>
        </p:nvSpPr>
        <p:spPr/>
        <p:txBody>
          <a:bodyPr/>
          <a:lstStyle/>
          <a:p>
            <a:r>
              <a:rPr lang="en-US" smtClean="0">
                <a:solidFill>
                  <a:srgbClr val="FF0000"/>
                </a:solidFill>
              </a:rPr>
              <a:t>Insert and Rotation in AVL Trees</a:t>
            </a:r>
          </a:p>
        </p:txBody>
      </p:sp>
      <p:sp>
        <p:nvSpPr>
          <p:cNvPr id="15366" name="Rectangle 3"/>
          <p:cNvSpPr>
            <a:spLocks noGrp="1" noChangeArrowheads="1"/>
          </p:cNvSpPr>
          <p:nvPr>
            <p:ph type="body" idx="1"/>
          </p:nvPr>
        </p:nvSpPr>
        <p:spPr>
          <a:xfrm>
            <a:off x="457200" y="1981200"/>
            <a:ext cx="8229600" cy="4114800"/>
          </a:xfrm>
        </p:spPr>
        <p:txBody>
          <a:bodyPr/>
          <a:lstStyle/>
          <a:p>
            <a:pPr>
              <a:lnSpc>
                <a:spcPct val="90000"/>
              </a:lnSpc>
            </a:pPr>
            <a:r>
              <a:rPr lang="en-US" smtClean="0"/>
              <a:t>Insert operation may cause balance factor to become 2 or –2 for some node </a:t>
            </a:r>
          </a:p>
          <a:p>
            <a:pPr lvl="1">
              <a:lnSpc>
                <a:spcPct val="90000"/>
              </a:lnSpc>
            </a:pPr>
            <a:r>
              <a:rPr lang="en-US" smtClean="0">
                <a:solidFill>
                  <a:srgbClr val="FF0000"/>
                </a:solidFill>
              </a:rPr>
              <a:t>only nodes on the path from insertion point to root node have possibly changed in height</a:t>
            </a:r>
          </a:p>
          <a:p>
            <a:pPr lvl="1">
              <a:lnSpc>
                <a:spcPct val="90000"/>
              </a:lnSpc>
            </a:pPr>
            <a:r>
              <a:rPr lang="en-US" smtClean="0"/>
              <a:t>So after the Insert, </a:t>
            </a:r>
            <a:r>
              <a:rPr lang="en-US" smtClean="0">
                <a:solidFill>
                  <a:schemeClr val="accent2"/>
                </a:solidFill>
              </a:rPr>
              <a:t>go back up</a:t>
            </a:r>
            <a:r>
              <a:rPr lang="en-US" smtClean="0"/>
              <a:t> to the root node by node, updating heights</a:t>
            </a:r>
          </a:p>
          <a:p>
            <a:pPr lvl="1">
              <a:lnSpc>
                <a:spcPct val="90000"/>
              </a:lnSpc>
            </a:pPr>
            <a:r>
              <a:rPr lang="en-US" smtClean="0">
                <a:solidFill>
                  <a:schemeClr val="accent2"/>
                </a:solidFill>
              </a:rPr>
              <a:t>If a new balance factor (the difference h</a:t>
            </a:r>
            <a:r>
              <a:rPr lang="en-US" baseline="-25000" smtClean="0">
                <a:solidFill>
                  <a:schemeClr val="accent2"/>
                </a:solidFill>
              </a:rPr>
              <a:t>left</a:t>
            </a:r>
            <a:r>
              <a:rPr lang="en-US" smtClean="0">
                <a:solidFill>
                  <a:schemeClr val="accent2"/>
                </a:solidFill>
              </a:rPr>
              <a:t>-h</a:t>
            </a:r>
            <a:r>
              <a:rPr lang="en-US" baseline="-25000" smtClean="0">
                <a:solidFill>
                  <a:schemeClr val="accent2"/>
                </a:solidFill>
              </a:rPr>
              <a:t>right</a:t>
            </a:r>
            <a:r>
              <a:rPr lang="en-US" smtClean="0">
                <a:solidFill>
                  <a:schemeClr val="accent2"/>
                </a:solidFill>
              </a:rPr>
              <a:t>) is 2 or –2, adjust tree by </a:t>
            </a:r>
            <a:r>
              <a:rPr lang="en-US" i="1" smtClean="0">
                <a:solidFill>
                  <a:srgbClr val="FF0000"/>
                </a:solidFill>
              </a:rPr>
              <a:t>rotation</a:t>
            </a:r>
            <a:r>
              <a:rPr lang="en-US" smtClean="0">
                <a:solidFill>
                  <a:srgbClr val="FF0000"/>
                </a:solidFill>
              </a:rPr>
              <a:t> </a:t>
            </a:r>
            <a:r>
              <a:rPr lang="en-US" smtClean="0">
                <a:solidFill>
                  <a:schemeClr val="accent2"/>
                </a:solidFill>
              </a:rPr>
              <a:t>around the node</a:t>
            </a:r>
          </a:p>
        </p:txBody>
      </p:sp>
    </p:spTree>
    <p:extLst>
      <p:ext uri="{BB962C8B-B14F-4D97-AF65-F5344CB8AC3E}">
        <p14:creationId xmlns:p14="http://schemas.microsoft.com/office/powerpoint/2010/main" val="1099681840"/>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imbalance - AVL</a:t>
            </a:r>
            <a:endParaRPr lang="en-US" dirty="0"/>
          </a:p>
        </p:txBody>
      </p:sp>
      <p:sp>
        <p:nvSpPr>
          <p:cNvPr id="3" name="Content Placeholder 2"/>
          <p:cNvSpPr>
            <a:spLocks noGrp="1"/>
          </p:cNvSpPr>
          <p:nvPr>
            <p:ph idx="1"/>
          </p:nvPr>
        </p:nvSpPr>
        <p:spPr/>
        <p:txBody>
          <a:bodyPr>
            <a:normAutofit lnSpcReduction="10000"/>
          </a:bodyPr>
          <a:lstStyle/>
          <a:p>
            <a:pPr marL="533400" indent="-533400"/>
            <a:r>
              <a:rPr lang="en-US" altLang="ko-KR" dirty="0"/>
              <a:t>After an insertion, when the balance factor of node A is –2 or 2, the node A is one of the following four imbalance types</a:t>
            </a:r>
          </a:p>
          <a:p>
            <a:pPr marL="533400" indent="-533400">
              <a:buFont typeface="Wingdings" pitchFamily="2" charset="2"/>
              <a:buAutoNum type="arabicPeriod"/>
            </a:pPr>
            <a:r>
              <a:rPr lang="en-US" altLang="ko-KR" b="1" dirty="0">
                <a:solidFill>
                  <a:srgbClr val="0000FF"/>
                </a:solidFill>
              </a:rPr>
              <a:t>LL</a:t>
            </a:r>
            <a:r>
              <a:rPr lang="en-US" altLang="ko-KR" dirty="0"/>
              <a:t>: new node is in the </a:t>
            </a:r>
            <a:r>
              <a:rPr lang="en-US" altLang="ko-KR" u="sng" dirty="0"/>
              <a:t>left </a:t>
            </a:r>
            <a:r>
              <a:rPr lang="en-US" altLang="ko-KR" u="sng" dirty="0" err="1"/>
              <a:t>subtree</a:t>
            </a:r>
            <a:r>
              <a:rPr lang="en-US" altLang="ko-KR" u="sng" dirty="0"/>
              <a:t> of the left </a:t>
            </a:r>
            <a:r>
              <a:rPr lang="en-US" altLang="ko-KR" u="sng" dirty="0" smtClean="0"/>
              <a:t>child </a:t>
            </a:r>
            <a:r>
              <a:rPr lang="en-US" altLang="ko-KR" dirty="0" smtClean="0"/>
              <a:t>of </a:t>
            </a:r>
            <a:r>
              <a:rPr lang="en-US" altLang="ko-KR" dirty="0"/>
              <a:t>A</a:t>
            </a:r>
          </a:p>
          <a:p>
            <a:pPr marL="533400" indent="-533400">
              <a:buFont typeface="Wingdings" pitchFamily="2" charset="2"/>
              <a:buAutoNum type="arabicPeriod"/>
            </a:pPr>
            <a:r>
              <a:rPr lang="en-US" altLang="ko-KR" b="1" dirty="0">
                <a:solidFill>
                  <a:srgbClr val="0000FF"/>
                </a:solidFill>
              </a:rPr>
              <a:t>LR</a:t>
            </a:r>
            <a:r>
              <a:rPr lang="en-US" altLang="ko-KR" dirty="0"/>
              <a:t>: new node is in the </a:t>
            </a:r>
            <a:r>
              <a:rPr lang="en-US" altLang="ko-KR" u="sng" dirty="0"/>
              <a:t>right </a:t>
            </a:r>
            <a:r>
              <a:rPr lang="en-US" altLang="ko-KR" u="sng" dirty="0" err="1"/>
              <a:t>subtree</a:t>
            </a:r>
            <a:r>
              <a:rPr lang="en-US" altLang="ko-KR" u="sng" dirty="0"/>
              <a:t> of the left </a:t>
            </a:r>
            <a:r>
              <a:rPr lang="en-US" altLang="ko-KR" u="sng" dirty="0" smtClean="0"/>
              <a:t>child</a:t>
            </a:r>
            <a:r>
              <a:rPr lang="en-US" altLang="ko-KR" dirty="0" smtClean="0"/>
              <a:t> </a:t>
            </a:r>
            <a:r>
              <a:rPr lang="en-US" altLang="ko-KR" dirty="0"/>
              <a:t>of A</a:t>
            </a:r>
          </a:p>
          <a:p>
            <a:pPr marL="533400" indent="-533400">
              <a:buFont typeface="Wingdings" pitchFamily="2" charset="2"/>
              <a:buAutoNum type="arabicPeriod"/>
            </a:pPr>
            <a:r>
              <a:rPr lang="en-US" altLang="ko-KR" b="1" dirty="0" smtClean="0">
                <a:solidFill>
                  <a:srgbClr val="0000FF"/>
                </a:solidFill>
              </a:rPr>
              <a:t>RL</a:t>
            </a:r>
            <a:r>
              <a:rPr lang="en-US" altLang="ko-KR" dirty="0" smtClean="0"/>
              <a:t>: new node is in the </a:t>
            </a:r>
            <a:r>
              <a:rPr lang="en-US" altLang="ko-KR" u="sng" dirty="0" smtClean="0"/>
              <a:t>left </a:t>
            </a:r>
            <a:r>
              <a:rPr lang="en-US" altLang="ko-KR" u="sng" dirty="0" err="1" smtClean="0"/>
              <a:t>subtree</a:t>
            </a:r>
            <a:r>
              <a:rPr lang="en-US" altLang="ko-KR" u="sng" dirty="0" smtClean="0"/>
              <a:t> of the right child </a:t>
            </a:r>
            <a:r>
              <a:rPr lang="en-US" altLang="ko-KR" dirty="0" smtClean="0"/>
              <a:t>of A</a:t>
            </a:r>
          </a:p>
          <a:p>
            <a:pPr marL="533400" indent="-533400">
              <a:buFont typeface="Wingdings" pitchFamily="2" charset="2"/>
              <a:buAutoNum type="arabicPeriod"/>
            </a:pPr>
            <a:r>
              <a:rPr lang="en-US" altLang="ko-KR" b="1" dirty="0" smtClean="0">
                <a:solidFill>
                  <a:srgbClr val="0000FF"/>
                </a:solidFill>
              </a:rPr>
              <a:t>RR</a:t>
            </a:r>
            <a:r>
              <a:rPr lang="en-US" altLang="ko-KR" dirty="0"/>
              <a:t>: new node is in the </a:t>
            </a:r>
            <a:r>
              <a:rPr lang="en-US" altLang="ko-KR" u="sng" dirty="0"/>
              <a:t>right </a:t>
            </a:r>
            <a:r>
              <a:rPr lang="en-US" altLang="ko-KR" u="sng" dirty="0" err="1"/>
              <a:t>subtree</a:t>
            </a:r>
            <a:r>
              <a:rPr lang="en-US" altLang="ko-KR" u="sng" dirty="0"/>
              <a:t> of the right </a:t>
            </a:r>
            <a:r>
              <a:rPr lang="en-US" altLang="ko-KR" u="sng" dirty="0" smtClean="0"/>
              <a:t>child </a:t>
            </a:r>
            <a:r>
              <a:rPr lang="en-US" altLang="ko-KR" dirty="0" smtClean="0"/>
              <a:t>of </a:t>
            </a:r>
            <a:r>
              <a:rPr lang="en-US" altLang="ko-KR" dirty="0"/>
              <a:t>A</a:t>
            </a:r>
          </a:p>
          <a:p>
            <a:endParaRPr lang="en-US" dirty="0"/>
          </a:p>
        </p:txBody>
      </p:sp>
      <p:sp>
        <p:nvSpPr>
          <p:cNvPr id="4" name="Rounded Rectangle 3"/>
          <p:cNvSpPr/>
          <p:nvPr/>
        </p:nvSpPr>
        <p:spPr>
          <a:xfrm>
            <a:off x="457200" y="2590800"/>
            <a:ext cx="8077200" cy="838200"/>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ounded Rectangle 4"/>
          <p:cNvSpPr/>
          <p:nvPr/>
        </p:nvSpPr>
        <p:spPr>
          <a:xfrm>
            <a:off x="457200" y="5105400"/>
            <a:ext cx="8077200" cy="838200"/>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TextBox 5"/>
          <p:cNvSpPr txBox="1"/>
          <p:nvPr/>
        </p:nvSpPr>
        <p:spPr>
          <a:xfrm>
            <a:off x="6072187" y="6183868"/>
            <a:ext cx="1617238" cy="400110"/>
          </a:xfrm>
          <a:prstGeom prst="rect">
            <a:avLst/>
          </a:prstGeom>
          <a:noFill/>
        </p:spPr>
        <p:txBody>
          <a:bodyPr wrap="none" rtlCol="0">
            <a:spAutoFit/>
          </a:bodyPr>
          <a:lstStyle/>
          <a:p>
            <a:r>
              <a:rPr lang="en-US" sz="2000" dirty="0" smtClean="0"/>
              <a:t>Outside cases</a:t>
            </a:r>
            <a:endParaRPr lang="en-US" sz="2000" dirty="0"/>
          </a:p>
        </p:txBody>
      </p:sp>
      <p:cxnSp>
        <p:nvCxnSpPr>
          <p:cNvPr id="8" name="Elbow Connector 7"/>
          <p:cNvCxnSpPr>
            <a:stCxn id="5" idx="3"/>
            <a:endCxn id="6" idx="3"/>
          </p:cNvCxnSpPr>
          <p:nvPr/>
        </p:nvCxnSpPr>
        <p:spPr>
          <a:xfrm flipH="1">
            <a:off x="7689425" y="5524500"/>
            <a:ext cx="844975" cy="859423"/>
          </a:xfrm>
          <a:prstGeom prst="bentConnector3">
            <a:avLst>
              <a:gd name="adj1" fmla="val -2705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4" idx="3"/>
            <a:endCxn id="6" idx="3"/>
          </p:cNvCxnSpPr>
          <p:nvPr/>
        </p:nvCxnSpPr>
        <p:spPr>
          <a:xfrm flipH="1">
            <a:off x="7689425" y="3009900"/>
            <a:ext cx="844975" cy="3374023"/>
          </a:xfrm>
          <a:prstGeom prst="bentConnector3">
            <a:avLst>
              <a:gd name="adj1" fmla="val -27054"/>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255784" y="6357461"/>
            <a:ext cx="1424877" cy="400110"/>
          </a:xfrm>
          <a:prstGeom prst="rect">
            <a:avLst/>
          </a:prstGeom>
          <a:noFill/>
        </p:spPr>
        <p:txBody>
          <a:bodyPr wrap="none" rtlCol="0">
            <a:spAutoFit/>
          </a:bodyPr>
          <a:lstStyle/>
          <a:p>
            <a:r>
              <a:rPr lang="en-US" sz="2000" dirty="0" smtClean="0">
                <a:solidFill>
                  <a:srgbClr val="FF0000"/>
                </a:solidFill>
              </a:rPr>
              <a:t>Inside cases</a:t>
            </a:r>
            <a:endParaRPr lang="en-US" sz="2000" dirty="0">
              <a:solidFill>
                <a:srgbClr val="FF0000"/>
              </a:solidFill>
            </a:endParaRPr>
          </a:p>
        </p:txBody>
      </p:sp>
      <p:sp>
        <p:nvSpPr>
          <p:cNvPr id="12" name="Rounded Rectangle 11"/>
          <p:cNvSpPr/>
          <p:nvPr/>
        </p:nvSpPr>
        <p:spPr>
          <a:xfrm>
            <a:off x="457200" y="3505200"/>
            <a:ext cx="8077200" cy="1524000"/>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4" name="Elbow Connector 13"/>
          <p:cNvCxnSpPr>
            <a:stCxn id="12" idx="1"/>
            <a:endCxn id="11" idx="1"/>
          </p:cNvCxnSpPr>
          <p:nvPr/>
        </p:nvCxnSpPr>
        <p:spPr>
          <a:xfrm rot="10800000" flipH="1" flipV="1">
            <a:off x="457200" y="4267200"/>
            <a:ext cx="798584" cy="2290316"/>
          </a:xfrm>
          <a:prstGeom prst="bentConnector3">
            <a:avLst>
              <a:gd name="adj1" fmla="val -28626"/>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3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11" grpId="0"/>
      <p:bldP spid="12"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ko-KR" smtClean="0"/>
              <a:t>Left Rotation</a:t>
            </a:r>
          </a:p>
        </p:txBody>
      </p:sp>
      <p:sp>
        <p:nvSpPr>
          <p:cNvPr id="559107" name="Rectangle 3"/>
          <p:cNvSpPr>
            <a:spLocks noGrp="1" noChangeArrowheads="1"/>
          </p:cNvSpPr>
          <p:nvPr>
            <p:ph type="body" idx="1"/>
          </p:nvPr>
        </p:nvSpPr>
        <p:spPr>
          <a:xfrm>
            <a:off x="381000" y="1341438"/>
            <a:ext cx="8534400" cy="1782762"/>
          </a:xfrm>
        </p:spPr>
        <p:txBody>
          <a:bodyPr/>
          <a:lstStyle/>
          <a:p>
            <a:pPr eaLnBrk="1" hangingPunct="1"/>
            <a:r>
              <a:rPr lang="en-US" altLang="ko-KR" sz="2400" dirty="0" smtClean="0"/>
              <a:t>In a </a:t>
            </a:r>
            <a:r>
              <a:rPr lang="en-US" altLang="ko-KR" sz="2400" dirty="0" smtClean="0">
                <a:solidFill>
                  <a:srgbClr val="0000FF"/>
                </a:solidFill>
              </a:rPr>
              <a:t>binary search tree</a:t>
            </a:r>
            <a:r>
              <a:rPr lang="en-US" altLang="ko-KR" sz="2400" dirty="0" smtClean="0"/>
              <a:t>, </a:t>
            </a:r>
            <a:r>
              <a:rPr lang="en-US" altLang="ko-KR" sz="2400" dirty="0" smtClean="0">
                <a:solidFill>
                  <a:srgbClr val="0000FF"/>
                </a:solidFill>
              </a:rPr>
              <a:t>pushing a node A down and to the left to balance the tree</a:t>
            </a:r>
            <a:r>
              <a:rPr lang="en-US" altLang="ko-KR" sz="2400" dirty="0" smtClean="0"/>
              <a:t>. </a:t>
            </a:r>
          </a:p>
          <a:p>
            <a:pPr eaLnBrk="1" hangingPunct="1"/>
            <a:r>
              <a:rPr lang="en-US" altLang="ko-KR" sz="2400" dirty="0" smtClean="0"/>
              <a:t>A's right child replaces A, and the right child's left child becomes A's right child.</a:t>
            </a:r>
          </a:p>
        </p:txBody>
      </p:sp>
      <p:grpSp>
        <p:nvGrpSpPr>
          <p:cNvPr id="2" name="Group 53"/>
          <p:cNvGrpSpPr>
            <a:grpSpLocks/>
          </p:cNvGrpSpPr>
          <p:nvPr/>
        </p:nvGrpSpPr>
        <p:grpSpPr bwMode="auto">
          <a:xfrm>
            <a:off x="3851275" y="3884613"/>
            <a:ext cx="1441450" cy="481012"/>
            <a:chOff x="2426" y="2583"/>
            <a:chExt cx="908" cy="303"/>
          </a:xfrm>
        </p:grpSpPr>
        <p:sp>
          <p:nvSpPr>
            <p:cNvPr id="16412" name="Line 41"/>
            <p:cNvSpPr>
              <a:spLocks noChangeShapeType="1"/>
            </p:cNvSpPr>
            <p:nvPr/>
          </p:nvSpPr>
          <p:spPr bwMode="auto">
            <a:xfrm>
              <a:off x="2517" y="2886"/>
              <a:ext cx="817" cy="0"/>
            </a:xfrm>
            <a:prstGeom prst="line">
              <a:avLst/>
            </a:prstGeom>
            <a:noFill/>
            <a:ln w="762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6413" name="Text Box 42"/>
            <p:cNvSpPr txBox="1">
              <a:spLocks noChangeArrowheads="1"/>
            </p:cNvSpPr>
            <p:nvPr/>
          </p:nvSpPr>
          <p:spPr bwMode="auto">
            <a:xfrm>
              <a:off x="2426" y="2583"/>
              <a:ext cx="90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굴림" pitchFamily="50" charset="-127"/>
                </a:defRPr>
              </a:lvl1pPr>
              <a:lvl2pPr marL="742950" indent="-285750" eaLnBrk="0" hangingPunct="0">
                <a:defRPr kumimoji="1" sz="2400">
                  <a:solidFill>
                    <a:schemeClr val="tx1"/>
                  </a:solidFill>
                  <a:latin typeface="Times New Roman" pitchFamily="18" charset="0"/>
                  <a:ea typeface="굴림" pitchFamily="50" charset="-127"/>
                </a:defRPr>
              </a:lvl2pPr>
              <a:lvl3pPr marL="1143000" indent="-228600" eaLnBrk="0" hangingPunct="0">
                <a:defRPr kumimoji="1" sz="2400">
                  <a:solidFill>
                    <a:schemeClr val="tx1"/>
                  </a:solidFill>
                  <a:latin typeface="Times New Roman" pitchFamily="18" charset="0"/>
                  <a:ea typeface="굴림" pitchFamily="50" charset="-127"/>
                </a:defRPr>
              </a:lvl3pPr>
              <a:lvl4pPr marL="1600200" indent="-228600" eaLnBrk="0" hangingPunct="0">
                <a:defRPr kumimoji="1" sz="2400">
                  <a:solidFill>
                    <a:schemeClr val="tx1"/>
                  </a:solidFill>
                  <a:latin typeface="Times New Roman" pitchFamily="18" charset="0"/>
                  <a:ea typeface="굴림" pitchFamily="50" charset="-127"/>
                </a:defRPr>
              </a:lvl4pPr>
              <a:lvl5pPr marL="2057400" indent="-228600" eaLnBrk="0" hangingPunct="0">
                <a:defRPr kumimoji="1" sz="2400">
                  <a:solidFill>
                    <a:schemeClr val="tx1"/>
                  </a:solidFill>
                  <a:latin typeface="Times New Roman" pitchFamily="18" charset="0"/>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Times New Roman" pitchFamily="18" charset="0"/>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Times New Roman" pitchFamily="18" charset="0"/>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Times New Roman" pitchFamily="18" charset="0"/>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Times New Roman" pitchFamily="18" charset="0"/>
                  <a:ea typeface="굴림" pitchFamily="50" charset="-127"/>
                </a:defRPr>
              </a:lvl9pPr>
            </a:lstStyle>
            <a:p>
              <a:pPr eaLnBrk="1" hangingPunct="1">
                <a:spcBef>
                  <a:spcPct val="50000"/>
                </a:spcBef>
              </a:pPr>
              <a:r>
                <a:rPr lang="en-US" altLang="ko-KR" sz="1600" b="1">
                  <a:solidFill>
                    <a:srgbClr val="0000FF"/>
                  </a:solidFill>
                  <a:latin typeface="Arial" charset="0"/>
                </a:rPr>
                <a:t>Left Rotation</a:t>
              </a:r>
            </a:p>
          </p:txBody>
        </p:sp>
      </p:grpSp>
      <p:grpSp>
        <p:nvGrpSpPr>
          <p:cNvPr id="3" name="Group 43"/>
          <p:cNvGrpSpPr>
            <a:grpSpLocks/>
          </p:cNvGrpSpPr>
          <p:nvPr/>
        </p:nvGrpSpPr>
        <p:grpSpPr bwMode="auto">
          <a:xfrm flipH="1">
            <a:off x="5673725" y="3429000"/>
            <a:ext cx="2786063" cy="1820863"/>
            <a:chOff x="551" y="2432"/>
            <a:chExt cx="1755" cy="1147"/>
          </a:xfrm>
        </p:grpSpPr>
        <p:sp>
          <p:nvSpPr>
            <p:cNvPr id="16403" name="Oval 44"/>
            <p:cNvSpPr>
              <a:spLocks noChangeArrowheads="1"/>
            </p:cNvSpPr>
            <p:nvPr/>
          </p:nvSpPr>
          <p:spPr bwMode="auto">
            <a:xfrm>
              <a:off x="1020" y="2432"/>
              <a:ext cx="288" cy="240"/>
            </a:xfrm>
            <a:prstGeom prst="ellipse">
              <a:avLst/>
            </a:prstGeom>
            <a:solidFill>
              <a:srgbClr val="DDDDDD"/>
            </a:solidFill>
            <a:ln w="9525">
              <a:solidFill>
                <a:schemeClr val="tx1"/>
              </a:solidFill>
              <a:miter lim="800000"/>
              <a:headEnd/>
              <a:tailEnd/>
            </a:ln>
          </p:spPr>
          <p:txBody>
            <a:bodyPr wrap="none" anchor="ctr"/>
            <a:lstStyle/>
            <a:p>
              <a:pPr algn="ctr"/>
              <a:r>
                <a:rPr lang="en-US" altLang="ko-KR" sz="2000" b="1">
                  <a:latin typeface="굴림" pitchFamily="50" charset="-127"/>
                </a:rPr>
                <a:t>15</a:t>
              </a:r>
            </a:p>
          </p:txBody>
        </p:sp>
        <p:sp>
          <p:nvSpPr>
            <p:cNvPr id="16404" name="Oval 45"/>
            <p:cNvSpPr>
              <a:spLocks noChangeArrowheads="1"/>
            </p:cNvSpPr>
            <p:nvPr/>
          </p:nvSpPr>
          <p:spPr bwMode="auto">
            <a:xfrm>
              <a:off x="551" y="2840"/>
              <a:ext cx="288" cy="240"/>
            </a:xfrm>
            <a:prstGeom prst="ellipse">
              <a:avLst/>
            </a:prstGeom>
            <a:solidFill>
              <a:srgbClr val="DDDDDD"/>
            </a:solidFill>
            <a:ln w="9525">
              <a:solidFill>
                <a:schemeClr val="tx1"/>
              </a:solidFill>
              <a:miter lim="800000"/>
              <a:headEnd/>
              <a:tailEnd/>
            </a:ln>
          </p:spPr>
          <p:txBody>
            <a:bodyPr wrap="none" anchor="ctr"/>
            <a:lstStyle/>
            <a:p>
              <a:pPr algn="ctr"/>
              <a:r>
                <a:rPr lang="en-US" altLang="ko-KR" sz="2000" b="1">
                  <a:latin typeface="굴림" pitchFamily="50" charset="-127"/>
                </a:rPr>
                <a:t>22</a:t>
              </a:r>
            </a:p>
          </p:txBody>
        </p:sp>
        <p:sp>
          <p:nvSpPr>
            <p:cNvPr id="16405" name="Oval 46"/>
            <p:cNvSpPr>
              <a:spLocks noChangeArrowheads="1"/>
            </p:cNvSpPr>
            <p:nvPr/>
          </p:nvSpPr>
          <p:spPr bwMode="auto">
            <a:xfrm>
              <a:off x="1610" y="2840"/>
              <a:ext cx="288" cy="240"/>
            </a:xfrm>
            <a:prstGeom prst="ellipse">
              <a:avLst/>
            </a:prstGeom>
            <a:solidFill>
              <a:srgbClr val="DDDDDD"/>
            </a:solidFill>
            <a:ln w="9525">
              <a:solidFill>
                <a:schemeClr val="tx1"/>
              </a:solidFill>
              <a:miter lim="800000"/>
              <a:headEnd/>
              <a:tailEnd/>
            </a:ln>
          </p:spPr>
          <p:txBody>
            <a:bodyPr wrap="none" anchor="ctr"/>
            <a:lstStyle/>
            <a:p>
              <a:pPr algn="ctr"/>
              <a:r>
                <a:rPr lang="en-US" altLang="ko-KR" sz="2000" b="1">
                  <a:latin typeface="굴림" pitchFamily="50" charset="-127"/>
                </a:rPr>
                <a:t>9</a:t>
              </a:r>
            </a:p>
          </p:txBody>
        </p:sp>
        <p:sp>
          <p:nvSpPr>
            <p:cNvPr id="16406" name="Oval 47"/>
            <p:cNvSpPr>
              <a:spLocks noChangeArrowheads="1"/>
            </p:cNvSpPr>
            <p:nvPr/>
          </p:nvSpPr>
          <p:spPr bwMode="auto">
            <a:xfrm>
              <a:off x="1156" y="3339"/>
              <a:ext cx="288" cy="240"/>
            </a:xfrm>
            <a:prstGeom prst="ellipse">
              <a:avLst/>
            </a:prstGeom>
            <a:solidFill>
              <a:srgbClr val="DDDDDD"/>
            </a:solidFill>
            <a:ln w="9525">
              <a:solidFill>
                <a:schemeClr val="tx1"/>
              </a:solidFill>
              <a:miter lim="800000"/>
              <a:headEnd/>
              <a:tailEnd/>
            </a:ln>
          </p:spPr>
          <p:txBody>
            <a:bodyPr wrap="none" anchor="ctr"/>
            <a:lstStyle/>
            <a:p>
              <a:pPr algn="ctr"/>
              <a:r>
                <a:rPr lang="en-US" altLang="ko-KR" sz="2000" b="1">
                  <a:latin typeface="굴림" pitchFamily="50" charset="-127"/>
                </a:rPr>
                <a:t>12</a:t>
              </a:r>
            </a:p>
          </p:txBody>
        </p:sp>
        <p:sp>
          <p:nvSpPr>
            <p:cNvPr id="16407" name="Oval 48"/>
            <p:cNvSpPr>
              <a:spLocks noChangeArrowheads="1"/>
            </p:cNvSpPr>
            <p:nvPr/>
          </p:nvSpPr>
          <p:spPr bwMode="auto">
            <a:xfrm>
              <a:off x="2018" y="3339"/>
              <a:ext cx="288" cy="240"/>
            </a:xfrm>
            <a:prstGeom prst="ellipse">
              <a:avLst/>
            </a:prstGeom>
            <a:solidFill>
              <a:srgbClr val="DDDDDD"/>
            </a:solidFill>
            <a:ln w="9525">
              <a:solidFill>
                <a:schemeClr val="tx1"/>
              </a:solidFill>
              <a:miter lim="800000"/>
              <a:headEnd/>
              <a:tailEnd/>
            </a:ln>
          </p:spPr>
          <p:txBody>
            <a:bodyPr wrap="none" anchor="ctr"/>
            <a:lstStyle/>
            <a:p>
              <a:pPr algn="ctr"/>
              <a:r>
                <a:rPr lang="en-US" altLang="ko-KR" sz="2000" b="1">
                  <a:latin typeface="굴림" pitchFamily="50" charset="-127"/>
                </a:rPr>
                <a:t>4</a:t>
              </a:r>
            </a:p>
          </p:txBody>
        </p:sp>
        <p:sp>
          <p:nvSpPr>
            <p:cNvPr id="16408" name="Line 49"/>
            <p:cNvSpPr>
              <a:spLocks noChangeShapeType="1"/>
            </p:cNvSpPr>
            <p:nvPr/>
          </p:nvSpPr>
          <p:spPr bwMode="auto">
            <a:xfrm flipH="1">
              <a:off x="748" y="2614"/>
              <a:ext cx="272" cy="22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6409" name="Line 50"/>
            <p:cNvSpPr>
              <a:spLocks noChangeShapeType="1"/>
            </p:cNvSpPr>
            <p:nvPr/>
          </p:nvSpPr>
          <p:spPr bwMode="auto">
            <a:xfrm>
              <a:off x="1292" y="2614"/>
              <a:ext cx="363" cy="27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6410" name="Line 51"/>
            <p:cNvSpPr>
              <a:spLocks noChangeShapeType="1"/>
            </p:cNvSpPr>
            <p:nvPr/>
          </p:nvSpPr>
          <p:spPr bwMode="auto">
            <a:xfrm flipH="1">
              <a:off x="1358" y="3027"/>
              <a:ext cx="272" cy="31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6411" name="Line 52"/>
            <p:cNvSpPr>
              <a:spLocks noChangeShapeType="1"/>
            </p:cNvSpPr>
            <p:nvPr/>
          </p:nvSpPr>
          <p:spPr bwMode="auto">
            <a:xfrm>
              <a:off x="1837" y="3067"/>
              <a:ext cx="272" cy="27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4" name="Group 56"/>
          <p:cNvGrpSpPr>
            <a:grpSpLocks/>
          </p:cNvGrpSpPr>
          <p:nvPr/>
        </p:nvGrpSpPr>
        <p:grpSpPr bwMode="auto">
          <a:xfrm>
            <a:off x="874713" y="3284538"/>
            <a:ext cx="2786062" cy="1965325"/>
            <a:chOff x="551" y="2069"/>
            <a:chExt cx="1755" cy="1238"/>
          </a:xfrm>
        </p:grpSpPr>
        <p:grpSp>
          <p:nvGrpSpPr>
            <p:cNvPr id="16392" name="Group 40"/>
            <p:cNvGrpSpPr>
              <a:grpSpLocks/>
            </p:cNvGrpSpPr>
            <p:nvPr/>
          </p:nvGrpSpPr>
          <p:grpSpPr bwMode="auto">
            <a:xfrm>
              <a:off x="551" y="2160"/>
              <a:ext cx="1755" cy="1147"/>
              <a:chOff x="551" y="2432"/>
              <a:chExt cx="1755" cy="1147"/>
            </a:xfrm>
          </p:grpSpPr>
          <p:sp>
            <p:nvSpPr>
              <p:cNvPr id="16394" name="Oval 7"/>
              <p:cNvSpPr>
                <a:spLocks noChangeArrowheads="1"/>
              </p:cNvSpPr>
              <p:nvPr/>
            </p:nvSpPr>
            <p:spPr bwMode="auto">
              <a:xfrm>
                <a:off x="1020" y="2432"/>
                <a:ext cx="288" cy="240"/>
              </a:xfrm>
              <a:prstGeom prst="ellipse">
                <a:avLst/>
              </a:prstGeom>
              <a:solidFill>
                <a:srgbClr val="DDDDDD"/>
              </a:solidFill>
              <a:ln w="9525">
                <a:solidFill>
                  <a:schemeClr val="tx1"/>
                </a:solidFill>
                <a:miter lim="800000"/>
                <a:headEnd/>
                <a:tailEnd/>
              </a:ln>
            </p:spPr>
            <p:txBody>
              <a:bodyPr wrap="none" anchor="ctr"/>
              <a:lstStyle/>
              <a:p>
                <a:pPr algn="ctr"/>
                <a:r>
                  <a:rPr lang="en-US" altLang="ko-KR" sz="2000" b="1">
                    <a:latin typeface="굴림" pitchFamily="50" charset="-127"/>
                  </a:rPr>
                  <a:t>9</a:t>
                </a:r>
              </a:p>
            </p:txBody>
          </p:sp>
          <p:sp>
            <p:nvSpPr>
              <p:cNvPr id="16395" name="Oval 8"/>
              <p:cNvSpPr>
                <a:spLocks noChangeArrowheads="1"/>
              </p:cNvSpPr>
              <p:nvPr/>
            </p:nvSpPr>
            <p:spPr bwMode="auto">
              <a:xfrm>
                <a:off x="551" y="2840"/>
                <a:ext cx="288" cy="240"/>
              </a:xfrm>
              <a:prstGeom prst="ellipse">
                <a:avLst/>
              </a:prstGeom>
              <a:solidFill>
                <a:srgbClr val="DDDDDD"/>
              </a:solidFill>
              <a:ln w="9525">
                <a:solidFill>
                  <a:schemeClr val="tx1"/>
                </a:solidFill>
                <a:miter lim="800000"/>
                <a:headEnd/>
                <a:tailEnd/>
              </a:ln>
            </p:spPr>
            <p:txBody>
              <a:bodyPr wrap="none" anchor="ctr"/>
              <a:lstStyle/>
              <a:p>
                <a:pPr algn="ctr"/>
                <a:r>
                  <a:rPr lang="en-US" altLang="ko-KR" sz="2000" b="1">
                    <a:latin typeface="굴림" pitchFamily="50" charset="-127"/>
                  </a:rPr>
                  <a:t>4</a:t>
                </a:r>
              </a:p>
            </p:txBody>
          </p:sp>
          <p:sp>
            <p:nvSpPr>
              <p:cNvPr id="16396" name="Oval 9"/>
              <p:cNvSpPr>
                <a:spLocks noChangeArrowheads="1"/>
              </p:cNvSpPr>
              <p:nvPr/>
            </p:nvSpPr>
            <p:spPr bwMode="auto">
              <a:xfrm>
                <a:off x="1610" y="2840"/>
                <a:ext cx="288" cy="240"/>
              </a:xfrm>
              <a:prstGeom prst="ellipse">
                <a:avLst/>
              </a:prstGeom>
              <a:solidFill>
                <a:srgbClr val="DDDDDD"/>
              </a:solidFill>
              <a:ln w="9525">
                <a:solidFill>
                  <a:schemeClr val="tx1"/>
                </a:solidFill>
                <a:miter lim="800000"/>
                <a:headEnd/>
                <a:tailEnd/>
              </a:ln>
            </p:spPr>
            <p:txBody>
              <a:bodyPr wrap="none" anchor="ctr"/>
              <a:lstStyle/>
              <a:p>
                <a:pPr algn="ctr"/>
                <a:r>
                  <a:rPr lang="en-US" altLang="ko-KR" sz="2000" b="1">
                    <a:latin typeface="굴림" pitchFamily="50" charset="-127"/>
                  </a:rPr>
                  <a:t>15</a:t>
                </a:r>
              </a:p>
            </p:txBody>
          </p:sp>
          <p:sp>
            <p:nvSpPr>
              <p:cNvPr id="16397" name="Oval 12"/>
              <p:cNvSpPr>
                <a:spLocks noChangeArrowheads="1"/>
              </p:cNvSpPr>
              <p:nvPr/>
            </p:nvSpPr>
            <p:spPr bwMode="auto">
              <a:xfrm>
                <a:off x="1156" y="3339"/>
                <a:ext cx="288" cy="240"/>
              </a:xfrm>
              <a:prstGeom prst="ellipse">
                <a:avLst/>
              </a:prstGeom>
              <a:solidFill>
                <a:srgbClr val="DDDDDD"/>
              </a:solidFill>
              <a:ln w="9525">
                <a:solidFill>
                  <a:schemeClr val="tx1"/>
                </a:solidFill>
                <a:miter lim="800000"/>
                <a:headEnd/>
                <a:tailEnd/>
              </a:ln>
            </p:spPr>
            <p:txBody>
              <a:bodyPr wrap="none" anchor="ctr"/>
              <a:lstStyle/>
              <a:p>
                <a:pPr algn="ctr"/>
                <a:r>
                  <a:rPr lang="en-US" altLang="ko-KR" sz="2000" b="1">
                    <a:latin typeface="굴림" pitchFamily="50" charset="-127"/>
                  </a:rPr>
                  <a:t>12</a:t>
                </a:r>
              </a:p>
            </p:txBody>
          </p:sp>
          <p:sp>
            <p:nvSpPr>
              <p:cNvPr id="16398" name="Oval 13"/>
              <p:cNvSpPr>
                <a:spLocks noChangeArrowheads="1"/>
              </p:cNvSpPr>
              <p:nvPr/>
            </p:nvSpPr>
            <p:spPr bwMode="auto">
              <a:xfrm>
                <a:off x="2018" y="3339"/>
                <a:ext cx="288" cy="240"/>
              </a:xfrm>
              <a:prstGeom prst="ellipse">
                <a:avLst/>
              </a:prstGeom>
              <a:solidFill>
                <a:srgbClr val="DDDDDD"/>
              </a:solidFill>
              <a:ln w="9525">
                <a:solidFill>
                  <a:schemeClr val="tx1"/>
                </a:solidFill>
                <a:miter lim="800000"/>
                <a:headEnd/>
                <a:tailEnd/>
              </a:ln>
            </p:spPr>
            <p:txBody>
              <a:bodyPr wrap="none" anchor="ctr"/>
              <a:lstStyle/>
              <a:p>
                <a:pPr algn="ctr"/>
                <a:r>
                  <a:rPr lang="en-US" altLang="ko-KR" sz="2000" b="1">
                    <a:latin typeface="굴림" pitchFamily="50" charset="-127"/>
                  </a:rPr>
                  <a:t>22</a:t>
                </a:r>
              </a:p>
            </p:txBody>
          </p:sp>
          <p:sp>
            <p:nvSpPr>
              <p:cNvPr id="16399" name="Line 36"/>
              <p:cNvSpPr>
                <a:spLocks noChangeShapeType="1"/>
              </p:cNvSpPr>
              <p:nvPr/>
            </p:nvSpPr>
            <p:spPr bwMode="auto">
              <a:xfrm flipH="1">
                <a:off x="748" y="2614"/>
                <a:ext cx="272" cy="22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6400" name="Line 37"/>
              <p:cNvSpPr>
                <a:spLocks noChangeShapeType="1"/>
              </p:cNvSpPr>
              <p:nvPr/>
            </p:nvSpPr>
            <p:spPr bwMode="auto">
              <a:xfrm>
                <a:off x="1292" y="2614"/>
                <a:ext cx="363" cy="27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6401" name="Line 38"/>
              <p:cNvSpPr>
                <a:spLocks noChangeShapeType="1"/>
              </p:cNvSpPr>
              <p:nvPr/>
            </p:nvSpPr>
            <p:spPr bwMode="auto">
              <a:xfrm flipH="1">
                <a:off x="1358" y="3027"/>
                <a:ext cx="272" cy="31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6402" name="Line 39"/>
              <p:cNvSpPr>
                <a:spLocks noChangeShapeType="1"/>
              </p:cNvSpPr>
              <p:nvPr/>
            </p:nvSpPr>
            <p:spPr bwMode="auto">
              <a:xfrm>
                <a:off x="1837" y="3067"/>
                <a:ext cx="272" cy="27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16393" name="Text Box 55"/>
            <p:cNvSpPr txBox="1">
              <a:spLocks noChangeArrowheads="1"/>
            </p:cNvSpPr>
            <p:nvPr/>
          </p:nvSpPr>
          <p:spPr bwMode="auto">
            <a:xfrm>
              <a:off x="1292" y="2069"/>
              <a:ext cx="2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굴림" pitchFamily="50" charset="-127"/>
                </a:defRPr>
              </a:lvl1pPr>
              <a:lvl2pPr marL="742950" indent="-285750" eaLnBrk="0" hangingPunct="0">
                <a:defRPr kumimoji="1" sz="2400">
                  <a:solidFill>
                    <a:schemeClr val="tx1"/>
                  </a:solidFill>
                  <a:latin typeface="Times New Roman" pitchFamily="18" charset="0"/>
                  <a:ea typeface="굴림" pitchFamily="50" charset="-127"/>
                </a:defRPr>
              </a:lvl2pPr>
              <a:lvl3pPr marL="1143000" indent="-228600" eaLnBrk="0" hangingPunct="0">
                <a:defRPr kumimoji="1" sz="2400">
                  <a:solidFill>
                    <a:schemeClr val="tx1"/>
                  </a:solidFill>
                  <a:latin typeface="Times New Roman" pitchFamily="18" charset="0"/>
                  <a:ea typeface="굴림" pitchFamily="50" charset="-127"/>
                </a:defRPr>
              </a:lvl3pPr>
              <a:lvl4pPr marL="1600200" indent="-228600" eaLnBrk="0" hangingPunct="0">
                <a:defRPr kumimoji="1" sz="2400">
                  <a:solidFill>
                    <a:schemeClr val="tx1"/>
                  </a:solidFill>
                  <a:latin typeface="Times New Roman" pitchFamily="18" charset="0"/>
                  <a:ea typeface="굴림" pitchFamily="50" charset="-127"/>
                </a:defRPr>
              </a:lvl4pPr>
              <a:lvl5pPr marL="2057400" indent="-228600" eaLnBrk="0" hangingPunct="0">
                <a:defRPr kumimoji="1" sz="2400">
                  <a:solidFill>
                    <a:schemeClr val="tx1"/>
                  </a:solidFill>
                  <a:latin typeface="Times New Roman" pitchFamily="18" charset="0"/>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Times New Roman" pitchFamily="18" charset="0"/>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Times New Roman" pitchFamily="18" charset="0"/>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Times New Roman" pitchFamily="18" charset="0"/>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Times New Roman" pitchFamily="18" charset="0"/>
                  <a:ea typeface="굴림" pitchFamily="50" charset="-127"/>
                </a:defRPr>
              </a:lvl9pPr>
            </a:lstStyle>
            <a:p>
              <a:pPr eaLnBrk="1" hangingPunct="1">
                <a:spcBef>
                  <a:spcPct val="50000"/>
                </a:spcBef>
              </a:pPr>
              <a:r>
                <a:rPr lang="en-US" altLang="ko-KR">
                  <a:solidFill>
                    <a:srgbClr val="0000FF"/>
                  </a:solidFill>
                  <a:latin typeface="Arial" charset="0"/>
                </a:rPr>
                <a:t>A</a:t>
              </a:r>
            </a:p>
          </p:txBody>
        </p:sp>
      </p:grpSp>
    </p:spTree>
    <p:extLst>
      <p:ext uri="{BB962C8B-B14F-4D97-AF65-F5344CB8AC3E}">
        <p14:creationId xmlns:p14="http://schemas.microsoft.com/office/powerpoint/2010/main" val="924164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59107">
                                            <p:txEl>
                                              <p:pRg st="0" end="0"/>
                                            </p:txEl>
                                          </p:spTgt>
                                        </p:tgtEl>
                                        <p:attrNameLst>
                                          <p:attrName>style.visibility</p:attrName>
                                        </p:attrNameLst>
                                      </p:cBhvr>
                                      <p:to>
                                        <p:strVal val="visible"/>
                                      </p:to>
                                    </p:set>
                                    <p:anim calcmode="lin" valueType="num">
                                      <p:cBhvr additive="base">
                                        <p:cTn id="7" dur="500" fill="hold"/>
                                        <p:tgtEl>
                                          <p:spTgt spid="5591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591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59107">
                                            <p:txEl>
                                              <p:pRg st="1" end="1"/>
                                            </p:txEl>
                                          </p:spTgt>
                                        </p:tgtEl>
                                        <p:attrNameLst>
                                          <p:attrName>style.visibility</p:attrName>
                                        </p:attrNameLst>
                                      </p:cBhvr>
                                      <p:to>
                                        <p:strVal val="visible"/>
                                      </p:to>
                                    </p:set>
                                    <p:anim calcmode="lin" valueType="num">
                                      <p:cBhvr additive="base">
                                        <p:cTn id="13" dur="500" fill="hold"/>
                                        <p:tgtEl>
                                          <p:spTgt spid="5591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591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0-#ppt_w/2"/>
                                          </p:val>
                                        </p:tav>
                                        <p:tav tm="100000">
                                          <p:val>
                                            <p:strVal val="#ppt_x"/>
                                          </p:val>
                                        </p:tav>
                                      </p:tavLst>
                                    </p:anim>
                                    <p:anim calcmode="lin" valueType="num">
                                      <p:cBhvr additive="base">
                                        <p:cTn id="30"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7"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ko-KR" smtClean="0"/>
              <a:t>Right Rotation</a:t>
            </a:r>
          </a:p>
        </p:txBody>
      </p:sp>
      <p:sp>
        <p:nvSpPr>
          <p:cNvPr id="560131" name="Rectangle 3"/>
          <p:cNvSpPr>
            <a:spLocks noGrp="1" noChangeArrowheads="1"/>
          </p:cNvSpPr>
          <p:nvPr>
            <p:ph type="body" idx="1"/>
          </p:nvPr>
        </p:nvSpPr>
        <p:spPr/>
        <p:txBody>
          <a:bodyPr/>
          <a:lstStyle/>
          <a:p>
            <a:pPr eaLnBrk="1" hangingPunct="1"/>
            <a:r>
              <a:rPr lang="en-US" altLang="ko-KR" sz="2400" dirty="0" smtClean="0"/>
              <a:t>In a </a:t>
            </a:r>
            <a:r>
              <a:rPr lang="en-US" altLang="ko-KR" sz="2400" dirty="0" smtClean="0">
                <a:solidFill>
                  <a:srgbClr val="0000FF"/>
                </a:solidFill>
              </a:rPr>
              <a:t>binary search tree, pushing a node A down and to the right to balance the tree.</a:t>
            </a:r>
            <a:endParaRPr lang="en-US" altLang="ko-KR" sz="2400" dirty="0" smtClean="0"/>
          </a:p>
          <a:p>
            <a:pPr eaLnBrk="1" hangingPunct="1"/>
            <a:r>
              <a:rPr lang="en-US" altLang="ko-KR" sz="2400" dirty="0" smtClean="0"/>
              <a:t>A's left child replaces A, and the left child's right child becomes A's left child.</a:t>
            </a:r>
          </a:p>
          <a:p>
            <a:pPr eaLnBrk="1" hangingPunct="1"/>
            <a:endParaRPr lang="en-US" altLang="ko-KR" sz="2400" dirty="0" smtClean="0"/>
          </a:p>
          <a:p>
            <a:pPr eaLnBrk="1" hangingPunct="1"/>
            <a:endParaRPr lang="en-US" altLang="ko-KR" sz="1800" dirty="0" smtClean="0"/>
          </a:p>
        </p:txBody>
      </p:sp>
      <p:grpSp>
        <p:nvGrpSpPr>
          <p:cNvPr id="2" name="Group 4"/>
          <p:cNvGrpSpPr>
            <a:grpSpLocks/>
          </p:cNvGrpSpPr>
          <p:nvPr/>
        </p:nvGrpSpPr>
        <p:grpSpPr bwMode="auto">
          <a:xfrm>
            <a:off x="5818188" y="3357563"/>
            <a:ext cx="2786062" cy="1820862"/>
            <a:chOff x="551" y="2432"/>
            <a:chExt cx="1755" cy="1147"/>
          </a:xfrm>
        </p:grpSpPr>
        <p:sp>
          <p:nvSpPr>
            <p:cNvPr id="17428" name="Oval 5"/>
            <p:cNvSpPr>
              <a:spLocks noChangeArrowheads="1"/>
            </p:cNvSpPr>
            <p:nvPr/>
          </p:nvSpPr>
          <p:spPr bwMode="auto">
            <a:xfrm>
              <a:off x="1020" y="2432"/>
              <a:ext cx="288" cy="240"/>
            </a:xfrm>
            <a:prstGeom prst="ellipse">
              <a:avLst/>
            </a:prstGeom>
            <a:solidFill>
              <a:srgbClr val="DDDDDD"/>
            </a:solidFill>
            <a:ln w="9525">
              <a:solidFill>
                <a:schemeClr val="tx1"/>
              </a:solidFill>
              <a:miter lim="800000"/>
              <a:headEnd/>
              <a:tailEnd/>
            </a:ln>
          </p:spPr>
          <p:txBody>
            <a:bodyPr wrap="none" anchor="ctr"/>
            <a:lstStyle/>
            <a:p>
              <a:pPr algn="ctr"/>
              <a:r>
                <a:rPr lang="en-US" altLang="ko-KR" sz="2000" b="1">
                  <a:latin typeface="굴림" pitchFamily="50" charset="-127"/>
                </a:rPr>
                <a:t>9</a:t>
              </a:r>
            </a:p>
          </p:txBody>
        </p:sp>
        <p:sp>
          <p:nvSpPr>
            <p:cNvPr id="17429" name="Oval 6"/>
            <p:cNvSpPr>
              <a:spLocks noChangeArrowheads="1"/>
            </p:cNvSpPr>
            <p:nvPr/>
          </p:nvSpPr>
          <p:spPr bwMode="auto">
            <a:xfrm>
              <a:off x="551" y="2840"/>
              <a:ext cx="288" cy="240"/>
            </a:xfrm>
            <a:prstGeom prst="ellipse">
              <a:avLst/>
            </a:prstGeom>
            <a:solidFill>
              <a:srgbClr val="DDDDDD"/>
            </a:solidFill>
            <a:ln w="9525">
              <a:solidFill>
                <a:schemeClr val="tx1"/>
              </a:solidFill>
              <a:miter lim="800000"/>
              <a:headEnd/>
              <a:tailEnd/>
            </a:ln>
          </p:spPr>
          <p:txBody>
            <a:bodyPr wrap="none" anchor="ctr"/>
            <a:lstStyle/>
            <a:p>
              <a:pPr algn="ctr"/>
              <a:r>
                <a:rPr lang="en-US" altLang="ko-KR" sz="2000" b="1">
                  <a:latin typeface="굴림" pitchFamily="50" charset="-127"/>
                </a:rPr>
                <a:t>4</a:t>
              </a:r>
            </a:p>
          </p:txBody>
        </p:sp>
        <p:sp>
          <p:nvSpPr>
            <p:cNvPr id="17430" name="Oval 7"/>
            <p:cNvSpPr>
              <a:spLocks noChangeArrowheads="1"/>
            </p:cNvSpPr>
            <p:nvPr/>
          </p:nvSpPr>
          <p:spPr bwMode="auto">
            <a:xfrm>
              <a:off x="1610" y="2840"/>
              <a:ext cx="288" cy="240"/>
            </a:xfrm>
            <a:prstGeom prst="ellipse">
              <a:avLst/>
            </a:prstGeom>
            <a:solidFill>
              <a:srgbClr val="DDDDDD"/>
            </a:solidFill>
            <a:ln w="9525">
              <a:solidFill>
                <a:schemeClr val="tx1"/>
              </a:solidFill>
              <a:miter lim="800000"/>
              <a:headEnd/>
              <a:tailEnd/>
            </a:ln>
          </p:spPr>
          <p:txBody>
            <a:bodyPr wrap="none" anchor="ctr"/>
            <a:lstStyle/>
            <a:p>
              <a:pPr algn="ctr"/>
              <a:r>
                <a:rPr lang="en-US" altLang="ko-KR" sz="2000" b="1">
                  <a:latin typeface="굴림" pitchFamily="50" charset="-127"/>
                </a:rPr>
                <a:t>15</a:t>
              </a:r>
            </a:p>
          </p:txBody>
        </p:sp>
        <p:sp>
          <p:nvSpPr>
            <p:cNvPr id="17431" name="Oval 8"/>
            <p:cNvSpPr>
              <a:spLocks noChangeArrowheads="1"/>
            </p:cNvSpPr>
            <p:nvPr/>
          </p:nvSpPr>
          <p:spPr bwMode="auto">
            <a:xfrm>
              <a:off x="1156" y="3339"/>
              <a:ext cx="288" cy="240"/>
            </a:xfrm>
            <a:prstGeom prst="ellipse">
              <a:avLst/>
            </a:prstGeom>
            <a:solidFill>
              <a:srgbClr val="DDDDDD"/>
            </a:solidFill>
            <a:ln w="9525">
              <a:solidFill>
                <a:schemeClr val="tx1"/>
              </a:solidFill>
              <a:miter lim="800000"/>
              <a:headEnd/>
              <a:tailEnd/>
            </a:ln>
          </p:spPr>
          <p:txBody>
            <a:bodyPr wrap="none" anchor="ctr"/>
            <a:lstStyle/>
            <a:p>
              <a:pPr algn="ctr"/>
              <a:r>
                <a:rPr lang="en-US" altLang="ko-KR" sz="2000" b="1">
                  <a:latin typeface="굴림" pitchFamily="50" charset="-127"/>
                </a:rPr>
                <a:t>12</a:t>
              </a:r>
            </a:p>
          </p:txBody>
        </p:sp>
        <p:sp>
          <p:nvSpPr>
            <p:cNvPr id="17432" name="Oval 9"/>
            <p:cNvSpPr>
              <a:spLocks noChangeArrowheads="1"/>
            </p:cNvSpPr>
            <p:nvPr/>
          </p:nvSpPr>
          <p:spPr bwMode="auto">
            <a:xfrm>
              <a:off x="2018" y="3339"/>
              <a:ext cx="288" cy="240"/>
            </a:xfrm>
            <a:prstGeom prst="ellipse">
              <a:avLst/>
            </a:prstGeom>
            <a:solidFill>
              <a:srgbClr val="DDDDDD"/>
            </a:solidFill>
            <a:ln w="9525">
              <a:solidFill>
                <a:schemeClr val="tx1"/>
              </a:solidFill>
              <a:miter lim="800000"/>
              <a:headEnd/>
              <a:tailEnd/>
            </a:ln>
          </p:spPr>
          <p:txBody>
            <a:bodyPr wrap="none" anchor="ctr"/>
            <a:lstStyle/>
            <a:p>
              <a:pPr algn="ctr"/>
              <a:r>
                <a:rPr lang="en-US" altLang="ko-KR" sz="2000" b="1">
                  <a:latin typeface="굴림" pitchFamily="50" charset="-127"/>
                </a:rPr>
                <a:t>22</a:t>
              </a:r>
            </a:p>
          </p:txBody>
        </p:sp>
        <p:sp>
          <p:nvSpPr>
            <p:cNvPr id="17433" name="Line 10"/>
            <p:cNvSpPr>
              <a:spLocks noChangeShapeType="1"/>
            </p:cNvSpPr>
            <p:nvPr/>
          </p:nvSpPr>
          <p:spPr bwMode="auto">
            <a:xfrm flipH="1">
              <a:off x="748" y="2614"/>
              <a:ext cx="272" cy="22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7434" name="Line 11"/>
            <p:cNvSpPr>
              <a:spLocks noChangeShapeType="1"/>
            </p:cNvSpPr>
            <p:nvPr/>
          </p:nvSpPr>
          <p:spPr bwMode="auto">
            <a:xfrm>
              <a:off x="1292" y="2614"/>
              <a:ext cx="363" cy="27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7435" name="Line 12"/>
            <p:cNvSpPr>
              <a:spLocks noChangeShapeType="1"/>
            </p:cNvSpPr>
            <p:nvPr/>
          </p:nvSpPr>
          <p:spPr bwMode="auto">
            <a:xfrm flipH="1">
              <a:off x="1358" y="3027"/>
              <a:ext cx="272" cy="31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7436" name="Line 13"/>
            <p:cNvSpPr>
              <a:spLocks noChangeShapeType="1"/>
            </p:cNvSpPr>
            <p:nvPr/>
          </p:nvSpPr>
          <p:spPr bwMode="auto">
            <a:xfrm>
              <a:off x="1837" y="3067"/>
              <a:ext cx="272" cy="27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3" name="Group 14"/>
          <p:cNvGrpSpPr>
            <a:grpSpLocks/>
          </p:cNvGrpSpPr>
          <p:nvPr/>
        </p:nvGrpSpPr>
        <p:grpSpPr bwMode="auto">
          <a:xfrm>
            <a:off x="3779838" y="3813175"/>
            <a:ext cx="1727200" cy="481013"/>
            <a:chOff x="2426" y="2583"/>
            <a:chExt cx="908" cy="303"/>
          </a:xfrm>
        </p:grpSpPr>
        <p:sp>
          <p:nvSpPr>
            <p:cNvPr id="17426" name="Line 15"/>
            <p:cNvSpPr>
              <a:spLocks noChangeShapeType="1"/>
            </p:cNvSpPr>
            <p:nvPr/>
          </p:nvSpPr>
          <p:spPr bwMode="auto">
            <a:xfrm>
              <a:off x="2517" y="2886"/>
              <a:ext cx="817" cy="0"/>
            </a:xfrm>
            <a:prstGeom prst="line">
              <a:avLst/>
            </a:prstGeom>
            <a:noFill/>
            <a:ln w="762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27" name="Text Box 16"/>
            <p:cNvSpPr txBox="1">
              <a:spLocks noChangeArrowheads="1"/>
            </p:cNvSpPr>
            <p:nvPr/>
          </p:nvSpPr>
          <p:spPr bwMode="auto">
            <a:xfrm>
              <a:off x="2426" y="2583"/>
              <a:ext cx="90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굴림" pitchFamily="50" charset="-127"/>
                </a:defRPr>
              </a:lvl1pPr>
              <a:lvl2pPr marL="742950" indent="-285750" eaLnBrk="0" hangingPunct="0">
                <a:defRPr kumimoji="1" sz="2400">
                  <a:solidFill>
                    <a:schemeClr val="tx1"/>
                  </a:solidFill>
                  <a:latin typeface="Times New Roman" pitchFamily="18" charset="0"/>
                  <a:ea typeface="굴림" pitchFamily="50" charset="-127"/>
                </a:defRPr>
              </a:lvl2pPr>
              <a:lvl3pPr marL="1143000" indent="-228600" eaLnBrk="0" hangingPunct="0">
                <a:defRPr kumimoji="1" sz="2400">
                  <a:solidFill>
                    <a:schemeClr val="tx1"/>
                  </a:solidFill>
                  <a:latin typeface="Times New Roman" pitchFamily="18" charset="0"/>
                  <a:ea typeface="굴림" pitchFamily="50" charset="-127"/>
                </a:defRPr>
              </a:lvl3pPr>
              <a:lvl4pPr marL="1600200" indent="-228600" eaLnBrk="0" hangingPunct="0">
                <a:defRPr kumimoji="1" sz="2400">
                  <a:solidFill>
                    <a:schemeClr val="tx1"/>
                  </a:solidFill>
                  <a:latin typeface="Times New Roman" pitchFamily="18" charset="0"/>
                  <a:ea typeface="굴림" pitchFamily="50" charset="-127"/>
                </a:defRPr>
              </a:lvl4pPr>
              <a:lvl5pPr marL="2057400" indent="-228600" eaLnBrk="0" hangingPunct="0">
                <a:defRPr kumimoji="1" sz="2400">
                  <a:solidFill>
                    <a:schemeClr val="tx1"/>
                  </a:solidFill>
                  <a:latin typeface="Times New Roman" pitchFamily="18" charset="0"/>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Times New Roman" pitchFamily="18" charset="0"/>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Times New Roman" pitchFamily="18" charset="0"/>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Times New Roman" pitchFamily="18" charset="0"/>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Times New Roman" pitchFamily="18" charset="0"/>
                  <a:ea typeface="굴림" pitchFamily="50" charset="-127"/>
                </a:defRPr>
              </a:lvl9pPr>
            </a:lstStyle>
            <a:p>
              <a:pPr eaLnBrk="1" hangingPunct="1">
                <a:spcBef>
                  <a:spcPct val="50000"/>
                </a:spcBef>
              </a:pPr>
              <a:r>
                <a:rPr lang="en-US" altLang="ko-KR" sz="1600" b="1">
                  <a:solidFill>
                    <a:srgbClr val="0000FF"/>
                  </a:solidFill>
                  <a:latin typeface="Arial" charset="0"/>
                </a:rPr>
                <a:t>Right Rotation</a:t>
              </a:r>
            </a:p>
          </p:txBody>
        </p:sp>
      </p:grpSp>
      <p:grpSp>
        <p:nvGrpSpPr>
          <p:cNvPr id="4" name="Group 28"/>
          <p:cNvGrpSpPr>
            <a:grpSpLocks/>
          </p:cNvGrpSpPr>
          <p:nvPr/>
        </p:nvGrpSpPr>
        <p:grpSpPr bwMode="auto">
          <a:xfrm>
            <a:off x="755650" y="3213100"/>
            <a:ext cx="2786063" cy="1965325"/>
            <a:chOff x="476" y="2024"/>
            <a:chExt cx="1755" cy="1238"/>
          </a:xfrm>
        </p:grpSpPr>
        <p:grpSp>
          <p:nvGrpSpPr>
            <p:cNvPr id="17415" name="Group 17"/>
            <p:cNvGrpSpPr>
              <a:grpSpLocks/>
            </p:cNvGrpSpPr>
            <p:nvPr/>
          </p:nvGrpSpPr>
          <p:grpSpPr bwMode="auto">
            <a:xfrm flipH="1">
              <a:off x="476" y="2115"/>
              <a:ext cx="1755" cy="1147"/>
              <a:chOff x="551" y="2432"/>
              <a:chExt cx="1755" cy="1147"/>
            </a:xfrm>
          </p:grpSpPr>
          <p:sp>
            <p:nvSpPr>
              <p:cNvPr id="17417" name="Oval 18"/>
              <p:cNvSpPr>
                <a:spLocks noChangeArrowheads="1"/>
              </p:cNvSpPr>
              <p:nvPr/>
            </p:nvSpPr>
            <p:spPr bwMode="auto">
              <a:xfrm>
                <a:off x="1020" y="2432"/>
                <a:ext cx="288" cy="240"/>
              </a:xfrm>
              <a:prstGeom prst="ellipse">
                <a:avLst/>
              </a:prstGeom>
              <a:solidFill>
                <a:srgbClr val="DDDDDD"/>
              </a:solidFill>
              <a:ln w="9525">
                <a:solidFill>
                  <a:schemeClr val="tx1"/>
                </a:solidFill>
                <a:miter lim="800000"/>
                <a:headEnd/>
                <a:tailEnd/>
              </a:ln>
            </p:spPr>
            <p:txBody>
              <a:bodyPr wrap="none" anchor="ctr"/>
              <a:lstStyle/>
              <a:p>
                <a:pPr algn="ctr"/>
                <a:r>
                  <a:rPr lang="en-US" altLang="ko-KR" sz="2000" b="1">
                    <a:latin typeface="굴림" pitchFamily="50" charset="-127"/>
                  </a:rPr>
                  <a:t>15</a:t>
                </a:r>
              </a:p>
            </p:txBody>
          </p:sp>
          <p:sp>
            <p:nvSpPr>
              <p:cNvPr id="17418" name="Oval 19"/>
              <p:cNvSpPr>
                <a:spLocks noChangeArrowheads="1"/>
              </p:cNvSpPr>
              <p:nvPr/>
            </p:nvSpPr>
            <p:spPr bwMode="auto">
              <a:xfrm>
                <a:off x="551" y="2840"/>
                <a:ext cx="288" cy="240"/>
              </a:xfrm>
              <a:prstGeom prst="ellipse">
                <a:avLst/>
              </a:prstGeom>
              <a:solidFill>
                <a:srgbClr val="DDDDDD"/>
              </a:solidFill>
              <a:ln w="9525">
                <a:solidFill>
                  <a:schemeClr val="tx1"/>
                </a:solidFill>
                <a:miter lim="800000"/>
                <a:headEnd/>
                <a:tailEnd/>
              </a:ln>
            </p:spPr>
            <p:txBody>
              <a:bodyPr wrap="none" anchor="ctr"/>
              <a:lstStyle/>
              <a:p>
                <a:pPr algn="ctr"/>
                <a:r>
                  <a:rPr lang="en-US" altLang="ko-KR" sz="2000" b="1">
                    <a:latin typeface="굴림" pitchFamily="50" charset="-127"/>
                  </a:rPr>
                  <a:t>22</a:t>
                </a:r>
              </a:p>
            </p:txBody>
          </p:sp>
          <p:sp>
            <p:nvSpPr>
              <p:cNvPr id="17419" name="Oval 20"/>
              <p:cNvSpPr>
                <a:spLocks noChangeArrowheads="1"/>
              </p:cNvSpPr>
              <p:nvPr/>
            </p:nvSpPr>
            <p:spPr bwMode="auto">
              <a:xfrm>
                <a:off x="1610" y="2840"/>
                <a:ext cx="288" cy="240"/>
              </a:xfrm>
              <a:prstGeom prst="ellipse">
                <a:avLst/>
              </a:prstGeom>
              <a:solidFill>
                <a:srgbClr val="DDDDDD"/>
              </a:solidFill>
              <a:ln w="9525">
                <a:solidFill>
                  <a:schemeClr val="tx1"/>
                </a:solidFill>
                <a:miter lim="800000"/>
                <a:headEnd/>
                <a:tailEnd/>
              </a:ln>
            </p:spPr>
            <p:txBody>
              <a:bodyPr wrap="none" anchor="ctr"/>
              <a:lstStyle/>
              <a:p>
                <a:pPr algn="ctr"/>
                <a:r>
                  <a:rPr lang="en-US" altLang="ko-KR" sz="2000" b="1">
                    <a:latin typeface="굴림" pitchFamily="50" charset="-127"/>
                  </a:rPr>
                  <a:t>9</a:t>
                </a:r>
              </a:p>
            </p:txBody>
          </p:sp>
          <p:sp>
            <p:nvSpPr>
              <p:cNvPr id="17420" name="Oval 21"/>
              <p:cNvSpPr>
                <a:spLocks noChangeArrowheads="1"/>
              </p:cNvSpPr>
              <p:nvPr/>
            </p:nvSpPr>
            <p:spPr bwMode="auto">
              <a:xfrm>
                <a:off x="1156" y="3339"/>
                <a:ext cx="288" cy="240"/>
              </a:xfrm>
              <a:prstGeom prst="ellipse">
                <a:avLst/>
              </a:prstGeom>
              <a:solidFill>
                <a:srgbClr val="DDDDDD"/>
              </a:solidFill>
              <a:ln w="9525">
                <a:solidFill>
                  <a:schemeClr val="tx1"/>
                </a:solidFill>
                <a:miter lim="800000"/>
                <a:headEnd/>
                <a:tailEnd/>
              </a:ln>
            </p:spPr>
            <p:txBody>
              <a:bodyPr wrap="none" anchor="ctr"/>
              <a:lstStyle/>
              <a:p>
                <a:pPr algn="ctr"/>
                <a:r>
                  <a:rPr lang="en-US" altLang="ko-KR" sz="2000" b="1">
                    <a:latin typeface="굴림" pitchFamily="50" charset="-127"/>
                  </a:rPr>
                  <a:t>12</a:t>
                </a:r>
              </a:p>
            </p:txBody>
          </p:sp>
          <p:sp>
            <p:nvSpPr>
              <p:cNvPr id="17421" name="Oval 22"/>
              <p:cNvSpPr>
                <a:spLocks noChangeArrowheads="1"/>
              </p:cNvSpPr>
              <p:nvPr/>
            </p:nvSpPr>
            <p:spPr bwMode="auto">
              <a:xfrm>
                <a:off x="2018" y="3339"/>
                <a:ext cx="288" cy="240"/>
              </a:xfrm>
              <a:prstGeom prst="ellipse">
                <a:avLst/>
              </a:prstGeom>
              <a:solidFill>
                <a:srgbClr val="DDDDDD"/>
              </a:solidFill>
              <a:ln w="9525">
                <a:solidFill>
                  <a:schemeClr val="tx1"/>
                </a:solidFill>
                <a:miter lim="800000"/>
                <a:headEnd/>
                <a:tailEnd/>
              </a:ln>
            </p:spPr>
            <p:txBody>
              <a:bodyPr wrap="none" anchor="ctr"/>
              <a:lstStyle/>
              <a:p>
                <a:pPr algn="ctr"/>
                <a:r>
                  <a:rPr lang="en-US" altLang="ko-KR" sz="2000" b="1">
                    <a:latin typeface="굴림" pitchFamily="50" charset="-127"/>
                  </a:rPr>
                  <a:t>4</a:t>
                </a:r>
              </a:p>
            </p:txBody>
          </p:sp>
          <p:sp>
            <p:nvSpPr>
              <p:cNvPr id="17422" name="Line 23"/>
              <p:cNvSpPr>
                <a:spLocks noChangeShapeType="1"/>
              </p:cNvSpPr>
              <p:nvPr/>
            </p:nvSpPr>
            <p:spPr bwMode="auto">
              <a:xfrm flipH="1">
                <a:off x="748" y="2614"/>
                <a:ext cx="272" cy="22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7423" name="Line 24"/>
              <p:cNvSpPr>
                <a:spLocks noChangeShapeType="1"/>
              </p:cNvSpPr>
              <p:nvPr/>
            </p:nvSpPr>
            <p:spPr bwMode="auto">
              <a:xfrm>
                <a:off x="1292" y="2614"/>
                <a:ext cx="363" cy="27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7424" name="Line 25"/>
              <p:cNvSpPr>
                <a:spLocks noChangeShapeType="1"/>
              </p:cNvSpPr>
              <p:nvPr/>
            </p:nvSpPr>
            <p:spPr bwMode="auto">
              <a:xfrm flipH="1">
                <a:off x="1358" y="3027"/>
                <a:ext cx="272" cy="31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7425" name="Line 26"/>
              <p:cNvSpPr>
                <a:spLocks noChangeShapeType="1"/>
              </p:cNvSpPr>
              <p:nvPr/>
            </p:nvSpPr>
            <p:spPr bwMode="auto">
              <a:xfrm>
                <a:off x="1837" y="3067"/>
                <a:ext cx="272" cy="27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17416" name="Text Box 27"/>
            <p:cNvSpPr txBox="1">
              <a:spLocks noChangeArrowheads="1"/>
            </p:cNvSpPr>
            <p:nvPr/>
          </p:nvSpPr>
          <p:spPr bwMode="auto">
            <a:xfrm>
              <a:off x="1247" y="2024"/>
              <a:ext cx="2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굴림" pitchFamily="50" charset="-127"/>
                </a:defRPr>
              </a:lvl1pPr>
              <a:lvl2pPr marL="742950" indent="-285750" eaLnBrk="0" hangingPunct="0">
                <a:defRPr kumimoji="1" sz="2400">
                  <a:solidFill>
                    <a:schemeClr val="tx1"/>
                  </a:solidFill>
                  <a:latin typeface="Times New Roman" pitchFamily="18" charset="0"/>
                  <a:ea typeface="굴림" pitchFamily="50" charset="-127"/>
                </a:defRPr>
              </a:lvl2pPr>
              <a:lvl3pPr marL="1143000" indent="-228600" eaLnBrk="0" hangingPunct="0">
                <a:defRPr kumimoji="1" sz="2400">
                  <a:solidFill>
                    <a:schemeClr val="tx1"/>
                  </a:solidFill>
                  <a:latin typeface="Times New Roman" pitchFamily="18" charset="0"/>
                  <a:ea typeface="굴림" pitchFamily="50" charset="-127"/>
                </a:defRPr>
              </a:lvl3pPr>
              <a:lvl4pPr marL="1600200" indent="-228600" eaLnBrk="0" hangingPunct="0">
                <a:defRPr kumimoji="1" sz="2400">
                  <a:solidFill>
                    <a:schemeClr val="tx1"/>
                  </a:solidFill>
                  <a:latin typeface="Times New Roman" pitchFamily="18" charset="0"/>
                  <a:ea typeface="굴림" pitchFamily="50" charset="-127"/>
                </a:defRPr>
              </a:lvl4pPr>
              <a:lvl5pPr marL="2057400" indent="-228600" eaLnBrk="0" hangingPunct="0">
                <a:defRPr kumimoji="1" sz="2400">
                  <a:solidFill>
                    <a:schemeClr val="tx1"/>
                  </a:solidFill>
                  <a:latin typeface="Times New Roman" pitchFamily="18" charset="0"/>
                  <a:ea typeface="굴림" pitchFamily="50" charset="-127"/>
                </a:defRPr>
              </a:lvl5pPr>
              <a:lvl6pPr marL="2514600" indent="-228600" eaLnBrk="0" fontAlgn="base" latinLnBrk="1" hangingPunct="0">
                <a:spcBef>
                  <a:spcPct val="0"/>
                </a:spcBef>
                <a:spcAft>
                  <a:spcPct val="0"/>
                </a:spcAft>
                <a:defRPr kumimoji="1" sz="2400">
                  <a:solidFill>
                    <a:schemeClr val="tx1"/>
                  </a:solidFill>
                  <a:latin typeface="Times New Roman" pitchFamily="18" charset="0"/>
                  <a:ea typeface="굴림" pitchFamily="50" charset="-127"/>
                </a:defRPr>
              </a:lvl6pPr>
              <a:lvl7pPr marL="2971800" indent="-228600" eaLnBrk="0" fontAlgn="base" latinLnBrk="1" hangingPunct="0">
                <a:spcBef>
                  <a:spcPct val="0"/>
                </a:spcBef>
                <a:spcAft>
                  <a:spcPct val="0"/>
                </a:spcAft>
                <a:defRPr kumimoji="1" sz="2400">
                  <a:solidFill>
                    <a:schemeClr val="tx1"/>
                  </a:solidFill>
                  <a:latin typeface="Times New Roman" pitchFamily="18" charset="0"/>
                  <a:ea typeface="굴림" pitchFamily="50" charset="-127"/>
                </a:defRPr>
              </a:lvl7pPr>
              <a:lvl8pPr marL="3429000" indent="-228600" eaLnBrk="0" fontAlgn="base" latinLnBrk="1" hangingPunct="0">
                <a:spcBef>
                  <a:spcPct val="0"/>
                </a:spcBef>
                <a:spcAft>
                  <a:spcPct val="0"/>
                </a:spcAft>
                <a:defRPr kumimoji="1" sz="2400">
                  <a:solidFill>
                    <a:schemeClr val="tx1"/>
                  </a:solidFill>
                  <a:latin typeface="Times New Roman" pitchFamily="18" charset="0"/>
                  <a:ea typeface="굴림" pitchFamily="50" charset="-127"/>
                </a:defRPr>
              </a:lvl8pPr>
              <a:lvl9pPr marL="3886200" indent="-228600" eaLnBrk="0" fontAlgn="base" latinLnBrk="1" hangingPunct="0">
                <a:spcBef>
                  <a:spcPct val="0"/>
                </a:spcBef>
                <a:spcAft>
                  <a:spcPct val="0"/>
                </a:spcAft>
                <a:defRPr kumimoji="1" sz="2400">
                  <a:solidFill>
                    <a:schemeClr val="tx1"/>
                  </a:solidFill>
                  <a:latin typeface="Times New Roman" pitchFamily="18" charset="0"/>
                  <a:ea typeface="굴림" pitchFamily="50" charset="-127"/>
                </a:defRPr>
              </a:lvl9pPr>
            </a:lstStyle>
            <a:p>
              <a:pPr eaLnBrk="1" hangingPunct="1">
                <a:spcBef>
                  <a:spcPct val="50000"/>
                </a:spcBef>
              </a:pPr>
              <a:r>
                <a:rPr lang="en-US" altLang="ko-KR">
                  <a:solidFill>
                    <a:srgbClr val="0000FF"/>
                  </a:solidFill>
                  <a:latin typeface="Arial" charset="0"/>
                </a:rPr>
                <a:t>A</a:t>
              </a:r>
            </a:p>
          </p:txBody>
        </p:sp>
      </p:grpSp>
    </p:spTree>
    <p:extLst>
      <p:ext uri="{BB962C8B-B14F-4D97-AF65-F5344CB8AC3E}">
        <p14:creationId xmlns:p14="http://schemas.microsoft.com/office/powerpoint/2010/main" val="25904023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0131">
                                            <p:txEl>
                                              <p:pRg st="0" end="0"/>
                                            </p:txEl>
                                          </p:spTgt>
                                        </p:tgtEl>
                                        <p:attrNameLst>
                                          <p:attrName>style.visibility</p:attrName>
                                        </p:attrNameLst>
                                      </p:cBhvr>
                                      <p:to>
                                        <p:strVal val="visible"/>
                                      </p:to>
                                    </p:set>
                                    <p:anim calcmode="lin" valueType="num">
                                      <p:cBhvr additive="base">
                                        <p:cTn id="7" dur="500" fill="hold"/>
                                        <p:tgtEl>
                                          <p:spTgt spid="5601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01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60131">
                                            <p:txEl>
                                              <p:pRg st="1" end="1"/>
                                            </p:txEl>
                                          </p:spTgt>
                                        </p:tgtEl>
                                        <p:attrNameLst>
                                          <p:attrName>style.visibility</p:attrName>
                                        </p:attrNameLst>
                                      </p:cBhvr>
                                      <p:to>
                                        <p:strVal val="visible"/>
                                      </p:to>
                                    </p:set>
                                    <p:anim calcmode="lin" valueType="num">
                                      <p:cBhvr additive="base">
                                        <p:cTn id="13" dur="500" fill="hold"/>
                                        <p:tgtEl>
                                          <p:spTgt spid="5601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601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0-#ppt_w/2"/>
                                          </p:val>
                                        </p:tav>
                                        <p:tav tm="100000">
                                          <p:val>
                                            <p:strVal val="#ppt_x"/>
                                          </p:val>
                                        </p:tav>
                                      </p:tavLst>
                                    </p:anim>
                                    <p:anim calcmode="lin" valueType="num">
                                      <p:cBhvr additive="base">
                                        <p:cTn id="2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1"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1"/>
          <p:cNvSpPr>
            <a:spLocks noGrp="1"/>
          </p:cNvSpPr>
          <p:nvPr>
            <p:ph type="dt" sz="quarter" idx="10"/>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sz="1400"/>
              <a:t>12/26/03</a:t>
            </a:r>
          </a:p>
        </p:txBody>
      </p:sp>
      <p:sp>
        <p:nvSpPr>
          <p:cNvPr id="18435" name="Footer Placeholder 2"/>
          <p:cNvSpPr>
            <a:spLocks noGrp="1"/>
          </p:cNvSpPr>
          <p:nvPr>
            <p:ph type="ftr" sz="quarter" idx="11"/>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sz="1400"/>
              <a:t>AVL Trees - Lecture 8</a:t>
            </a:r>
          </a:p>
        </p:txBody>
      </p:sp>
      <p:sp>
        <p:nvSpPr>
          <p:cNvPr id="18436" name="Slide Number Placeholder 3"/>
          <p:cNvSpPr>
            <a:spLocks noGrp="1"/>
          </p:cNvSpPr>
          <p:nvPr>
            <p:ph type="sldNum" sz="quarter" idx="12"/>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fld id="{E30824B5-BA7A-42F0-A00F-6CC26E08F418}" type="slidenum">
              <a:rPr lang="en-US" sz="1400"/>
              <a:pPr/>
              <a:t>56</a:t>
            </a:fld>
            <a:endParaRPr lang="en-US" sz="1400"/>
          </a:p>
        </p:txBody>
      </p:sp>
      <p:sp>
        <p:nvSpPr>
          <p:cNvPr id="18437" name="Oval 2"/>
          <p:cNvSpPr>
            <a:spLocks noChangeArrowheads="1"/>
          </p:cNvSpPr>
          <p:nvPr/>
        </p:nvSpPr>
        <p:spPr bwMode="auto">
          <a:xfrm>
            <a:off x="3906838" y="1692275"/>
            <a:ext cx="838200" cy="838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8" name="Text Box 3"/>
          <p:cNvSpPr txBox="1">
            <a:spLocks noChangeArrowheads="1"/>
          </p:cNvSpPr>
          <p:nvPr/>
        </p:nvSpPr>
        <p:spPr bwMode="auto">
          <a:xfrm>
            <a:off x="4135438" y="1539875"/>
            <a:ext cx="5111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j</a:t>
            </a:r>
            <a:endParaRPr lang="en-US" sz="2800"/>
          </a:p>
        </p:txBody>
      </p:sp>
      <p:sp>
        <p:nvSpPr>
          <p:cNvPr id="18439" name="Oval 4"/>
          <p:cNvSpPr>
            <a:spLocks noChangeArrowheads="1"/>
          </p:cNvSpPr>
          <p:nvPr/>
        </p:nvSpPr>
        <p:spPr bwMode="auto">
          <a:xfrm>
            <a:off x="2230438" y="3063875"/>
            <a:ext cx="838200" cy="838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0" name="Text Box 5"/>
          <p:cNvSpPr txBox="1">
            <a:spLocks noChangeArrowheads="1"/>
          </p:cNvSpPr>
          <p:nvPr/>
        </p:nvSpPr>
        <p:spPr bwMode="auto">
          <a:xfrm>
            <a:off x="2459038" y="2987675"/>
            <a:ext cx="5111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k</a:t>
            </a:r>
            <a:endParaRPr lang="en-US" sz="2800"/>
          </a:p>
        </p:txBody>
      </p:sp>
      <p:cxnSp>
        <p:nvCxnSpPr>
          <p:cNvPr id="18441" name="AutoShape 6"/>
          <p:cNvCxnSpPr>
            <a:cxnSpLocks noChangeShapeType="1"/>
            <a:stCxn id="18437" idx="3"/>
            <a:endCxn id="18439" idx="7"/>
          </p:cNvCxnSpPr>
          <p:nvPr/>
        </p:nvCxnSpPr>
        <p:spPr bwMode="auto">
          <a:xfrm flipH="1">
            <a:off x="2946400" y="2408238"/>
            <a:ext cx="1082675" cy="777875"/>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442" name="AutoShape 7"/>
          <p:cNvSpPr>
            <a:spLocks noChangeArrowheads="1"/>
          </p:cNvSpPr>
          <p:nvPr/>
        </p:nvSpPr>
        <p:spPr bwMode="auto">
          <a:xfrm>
            <a:off x="554038" y="4435475"/>
            <a:ext cx="1600200" cy="12954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8443" name="AutoShape 8"/>
          <p:cNvCxnSpPr>
            <a:cxnSpLocks noChangeShapeType="1"/>
            <a:stCxn id="18439" idx="3"/>
            <a:endCxn id="18442" idx="0"/>
          </p:cNvCxnSpPr>
          <p:nvPr/>
        </p:nvCxnSpPr>
        <p:spPr bwMode="auto">
          <a:xfrm flipH="1">
            <a:off x="1354138" y="3779838"/>
            <a:ext cx="998537" cy="655637"/>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444" name="Text Box 9"/>
          <p:cNvSpPr txBox="1">
            <a:spLocks noChangeArrowheads="1"/>
          </p:cNvSpPr>
          <p:nvPr/>
        </p:nvSpPr>
        <p:spPr bwMode="auto">
          <a:xfrm>
            <a:off x="1087438" y="4892675"/>
            <a:ext cx="5111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X</a:t>
            </a:r>
            <a:endParaRPr lang="en-US" sz="2800"/>
          </a:p>
        </p:txBody>
      </p:sp>
      <p:sp>
        <p:nvSpPr>
          <p:cNvPr id="18445" name="AutoShape 10"/>
          <p:cNvSpPr>
            <a:spLocks noChangeArrowheads="1"/>
          </p:cNvSpPr>
          <p:nvPr/>
        </p:nvSpPr>
        <p:spPr bwMode="auto">
          <a:xfrm>
            <a:off x="3221038" y="4511675"/>
            <a:ext cx="1524000" cy="1219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6" name="Text Box 11"/>
          <p:cNvSpPr txBox="1">
            <a:spLocks noChangeArrowheads="1"/>
          </p:cNvSpPr>
          <p:nvPr/>
        </p:nvSpPr>
        <p:spPr bwMode="auto">
          <a:xfrm>
            <a:off x="3678238" y="4892675"/>
            <a:ext cx="5111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Y</a:t>
            </a:r>
            <a:endParaRPr lang="en-US" sz="2800"/>
          </a:p>
        </p:txBody>
      </p:sp>
      <p:sp>
        <p:nvSpPr>
          <p:cNvPr id="18447" name="AutoShape 12"/>
          <p:cNvSpPr>
            <a:spLocks noChangeArrowheads="1"/>
          </p:cNvSpPr>
          <p:nvPr/>
        </p:nvSpPr>
        <p:spPr bwMode="auto">
          <a:xfrm>
            <a:off x="5202238" y="3521075"/>
            <a:ext cx="1600200" cy="12954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8" name="Text Box 13"/>
          <p:cNvSpPr txBox="1">
            <a:spLocks noChangeArrowheads="1"/>
          </p:cNvSpPr>
          <p:nvPr/>
        </p:nvSpPr>
        <p:spPr bwMode="auto">
          <a:xfrm>
            <a:off x="5735638" y="3825875"/>
            <a:ext cx="5111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Z</a:t>
            </a:r>
            <a:endParaRPr lang="en-US" sz="2800"/>
          </a:p>
        </p:txBody>
      </p:sp>
      <p:cxnSp>
        <p:nvCxnSpPr>
          <p:cNvPr id="18449" name="AutoShape 14"/>
          <p:cNvCxnSpPr>
            <a:cxnSpLocks noChangeShapeType="1"/>
            <a:stCxn id="18439" idx="5"/>
            <a:endCxn id="18445" idx="0"/>
          </p:cNvCxnSpPr>
          <p:nvPr/>
        </p:nvCxnSpPr>
        <p:spPr bwMode="auto">
          <a:xfrm>
            <a:off x="2946400" y="3779838"/>
            <a:ext cx="1036638" cy="731837"/>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50" name="AutoShape 15"/>
          <p:cNvCxnSpPr>
            <a:cxnSpLocks noChangeShapeType="1"/>
            <a:stCxn id="18437" idx="5"/>
            <a:endCxn id="18447" idx="0"/>
          </p:cNvCxnSpPr>
          <p:nvPr/>
        </p:nvCxnSpPr>
        <p:spPr bwMode="auto">
          <a:xfrm>
            <a:off x="4622800" y="2408238"/>
            <a:ext cx="1379538" cy="1112837"/>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451" name="Line 16"/>
          <p:cNvSpPr>
            <a:spLocks noChangeShapeType="1"/>
          </p:cNvSpPr>
          <p:nvPr/>
        </p:nvSpPr>
        <p:spPr bwMode="auto">
          <a:xfrm>
            <a:off x="7183438" y="4816475"/>
            <a:ext cx="1600200" cy="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2" name="Line 17"/>
          <p:cNvSpPr>
            <a:spLocks noChangeShapeType="1"/>
          </p:cNvSpPr>
          <p:nvPr/>
        </p:nvSpPr>
        <p:spPr bwMode="auto">
          <a:xfrm>
            <a:off x="7183438" y="5730875"/>
            <a:ext cx="1600200" cy="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3" name="Text Box 18"/>
          <p:cNvSpPr txBox="1">
            <a:spLocks noChangeArrowheads="1"/>
          </p:cNvSpPr>
          <p:nvPr/>
        </p:nvSpPr>
        <p:spPr bwMode="auto">
          <a:xfrm>
            <a:off x="641350" y="1754188"/>
            <a:ext cx="23733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sz="2400"/>
              <a:t>Consider a valid</a:t>
            </a:r>
          </a:p>
          <a:p>
            <a:r>
              <a:rPr lang="en-US" sz="2400"/>
              <a:t>AVL subtree</a:t>
            </a:r>
          </a:p>
        </p:txBody>
      </p:sp>
      <p:sp>
        <p:nvSpPr>
          <p:cNvPr id="18454" name="Rectangle 19"/>
          <p:cNvSpPr>
            <a:spLocks noChangeArrowheads="1"/>
          </p:cNvSpPr>
          <p:nvPr/>
        </p:nvSpPr>
        <p:spPr bwMode="auto">
          <a:xfrm>
            <a:off x="665163" y="646113"/>
            <a:ext cx="7813675" cy="8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r>
              <a:rPr lang="en-US" sz="4400">
                <a:solidFill>
                  <a:srgbClr val="FF0000"/>
                </a:solidFill>
              </a:rPr>
              <a:t>AVL Insertion: Outside Case</a:t>
            </a:r>
            <a:r>
              <a:rPr lang="en-US" sz="4400">
                <a:solidFill>
                  <a:schemeClr val="accent2"/>
                </a:solidFill>
              </a:rPr>
              <a:t> </a:t>
            </a:r>
          </a:p>
        </p:txBody>
      </p:sp>
      <p:sp>
        <p:nvSpPr>
          <p:cNvPr id="18455" name="Text Box 21"/>
          <p:cNvSpPr txBox="1">
            <a:spLocks noChangeArrowheads="1"/>
          </p:cNvSpPr>
          <p:nvPr/>
        </p:nvSpPr>
        <p:spPr bwMode="auto">
          <a:xfrm>
            <a:off x="5181600" y="320040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t>h</a:t>
            </a:r>
          </a:p>
        </p:txBody>
      </p:sp>
      <p:sp>
        <p:nvSpPr>
          <p:cNvPr id="18456" name="Text Box 22"/>
          <p:cNvSpPr txBox="1">
            <a:spLocks noChangeArrowheads="1"/>
          </p:cNvSpPr>
          <p:nvPr/>
        </p:nvSpPr>
        <p:spPr bwMode="auto">
          <a:xfrm>
            <a:off x="1752600" y="419100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t>h</a:t>
            </a:r>
          </a:p>
        </p:txBody>
      </p:sp>
      <p:sp>
        <p:nvSpPr>
          <p:cNvPr id="18457" name="Text Box 23"/>
          <p:cNvSpPr txBox="1">
            <a:spLocks noChangeArrowheads="1"/>
          </p:cNvSpPr>
          <p:nvPr/>
        </p:nvSpPr>
        <p:spPr bwMode="auto">
          <a:xfrm>
            <a:off x="4191000" y="403860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t>h</a:t>
            </a:r>
          </a:p>
        </p:txBody>
      </p:sp>
    </p:spTree>
    <p:extLst>
      <p:ext uri="{BB962C8B-B14F-4D97-AF65-F5344CB8AC3E}">
        <p14:creationId xmlns:p14="http://schemas.microsoft.com/office/powerpoint/2010/main" val="388640196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1"/>
          <p:cNvSpPr>
            <a:spLocks noGrp="1"/>
          </p:cNvSpPr>
          <p:nvPr>
            <p:ph type="dt" sz="quarter" idx="10"/>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sz="1400"/>
              <a:t>12/26/03</a:t>
            </a:r>
          </a:p>
        </p:txBody>
      </p:sp>
      <p:sp>
        <p:nvSpPr>
          <p:cNvPr id="19459" name="Footer Placeholder 2"/>
          <p:cNvSpPr>
            <a:spLocks noGrp="1"/>
          </p:cNvSpPr>
          <p:nvPr>
            <p:ph type="ftr" sz="quarter" idx="11"/>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sz="1400"/>
              <a:t>AVL Trees - Lecture 8</a:t>
            </a:r>
          </a:p>
        </p:txBody>
      </p:sp>
      <p:sp>
        <p:nvSpPr>
          <p:cNvPr id="19460" name="Slide Number Placeholder 3"/>
          <p:cNvSpPr>
            <a:spLocks noGrp="1"/>
          </p:cNvSpPr>
          <p:nvPr>
            <p:ph type="sldNum" sz="quarter" idx="12"/>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fld id="{B00DC225-A816-417D-BC90-3436F5572C45}" type="slidenum">
              <a:rPr lang="en-US" sz="1400"/>
              <a:pPr/>
              <a:t>57</a:t>
            </a:fld>
            <a:endParaRPr lang="en-US" sz="1400"/>
          </a:p>
        </p:txBody>
      </p:sp>
      <p:sp>
        <p:nvSpPr>
          <p:cNvPr id="19461" name="Oval 2"/>
          <p:cNvSpPr>
            <a:spLocks noChangeArrowheads="1"/>
          </p:cNvSpPr>
          <p:nvPr/>
        </p:nvSpPr>
        <p:spPr bwMode="auto">
          <a:xfrm>
            <a:off x="3978275" y="1719263"/>
            <a:ext cx="788988" cy="742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2" name="Text Box 3"/>
          <p:cNvSpPr txBox="1">
            <a:spLocks noChangeArrowheads="1"/>
          </p:cNvSpPr>
          <p:nvPr/>
        </p:nvSpPr>
        <p:spPr bwMode="auto">
          <a:xfrm>
            <a:off x="4249738" y="1504950"/>
            <a:ext cx="482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j</a:t>
            </a:r>
            <a:endParaRPr lang="en-US" sz="2800"/>
          </a:p>
        </p:txBody>
      </p:sp>
      <p:sp>
        <p:nvSpPr>
          <p:cNvPr id="19463" name="Oval 4"/>
          <p:cNvSpPr>
            <a:spLocks noChangeArrowheads="1"/>
          </p:cNvSpPr>
          <p:nvPr/>
        </p:nvSpPr>
        <p:spPr bwMode="auto">
          <a:xfrm>
            <a:off x="2398713" y="2933700"/>
            <a:ext cx="790575" cy="742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4" name="Text Box 5"/>
          <p:cNvSpPr txBox="1">
            <a:spLocks noChangeArrowheads="1"/>
          </p:cNvSpPr>
          <p:nvPr/>
        </p:nvSpPr>
        <p:spPr bwMode="auto">
          <a:xfrm>
            <a:off x="2525713" y="2833688"/>
            <a:ext cx="48101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k</a:t>
            </a:r>
            <a:endParaRPr lang="en-US" sz="2800"/>
          </a:p>
        </p:txBody>
      </p:sp>
      <p:cxnSp>
        <p:nvCxnSpPr>
          <p:cNvPr id="19465" name="AutoShape 6"/>
          <p:cNvCxnSpPr>
            <a:cxnSpLocks noChangeShapeType="1"/>
            <a:stCxn id="19461" idx="3"/>
            <a:endCxn id="19463" idx="7"/>
          </p:cNvCxnSpPr>
          <p:nvPr/>
        </p:nvCxnSpPr>
        <p:spPr bwMode="auto">
          <a:xfrm flipH="1">
            <a:off x="3073400" y="2352675"/>
            <a:ext cx="1019175" cy="688975"/>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66" name="AutoShape 7"/>
          <p:cNvSpPr>
            <a:spLocks noChangeArrowheads="1"/>
          </p:cNvSpPr>
          <p:nvPr/>
        </p:nvSpPr>
        <p:spPr bwMode="auto">
          <a:xfrm>
            <a:off x="820738" y="4148138"/>
            <a:ext cx="1506537" cy="1957387"/>
          </a:xfrm>
          <a:prstGeom prst="triangle">
            <a:avLst>
              <a:gd name="adj" fmla="val 50000"/>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9467" name="AutoShape 8"/>
          <p:cNvCxnSpPr>
            <a:cxnSpLocks noChangeShapeType="1"/>
            <a:stCxn id="19463" idx="3"/>
            <a:endCxn id="19466" idx="0"/>
          </p:cNvCxnSpPr>
          <p:nvPr/>
        </p:nvCxnSpPr>
        <p:spPr bwMode="auto">
          <a:xfrm flipH="1">
            <a:off x="1574800" y="3568700"/>
            <a:ext cx="939800" cy="579438"/>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68" name="Text Box 9"/>
          <p:cNvSpPr txBox="1">
            <a:spLocks noChangeArrowheads="1"/>
          </p:cNvSpPr>
          <p:nvPr/>
        </p:nvSpPr>
        <p:spPr bwMode="auto">
          <a:xfrm>
            <a:off x="1322388" y="5160963"/>
            <a:ext cx="482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X</a:t>
            </a:r>
            <a:endParaRPr lang="en-US" sz="2800"/>
          </a:p>
        </p:txBody>
      </p:sp>
      <p:sp>
        <p:nvSpPr>
          <p:cNvPr id="19469" name="AutoShape 10"/>
          <p:cNvSpPr>
            <a:spLocks noChangeArrowheads="1"/>
          </p:cNvSpPr>
          <p:nvPr/>
        </p:nvSpPr>
        <p:spPr bwMode="auto">
          <a:xfrm>
            <a:off x="3332163" y="4216400"/>
            <a:ext cx="1435100" cy="10795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0" name="Text Box 11"/>
          <p:cNvSpPr txBox="1">
            <a:spLocks noChangeArrowheads="1"/>
          </p:cNvSpPr>
          <p:nvPr/>
        </p:nvSpPr>
        <p:spPr bwMode="auto">
          <a:xfrm>
            <a:off x="3740150" y="4473575"/>
            <a:ext cx="484188"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Y</a:t>
            </a:r>
            <a:endParaRPr lang="en-US" sz="2800"/>
          </a:p>
        </p:txBody>
      </p:sp>
      <p:sp>
        <p:nvSpPr>
          <p:cNvPr id="19471" name="AutoShape 12"/>
          <p:cNvSpPr>
            <a:spLocks noChangeArrowheads="1"/>
          </p:cNvSpPr>
          <p:nvPr/>
        </p:nvSpPr>
        <p:spPr bwMode="auto">
          <a:xfrm>
            <a:off x="5197475" y="3338513"/>
            <a:ext cx="1508125" cy="114776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2" name="Text Box 13"/>
          <p:cNvSpPr txBox="1">
            <a:spLocks noChangeArrowheads="1"/>
          </p:cNvSpPr>
          <p:nvPr/>
        </p:nvSpPr>
        <p:spPr bwMode="auto">
          <a:xfrm>
            <a:off x="5656263" y="3554413"/>
            <a:ext cx="482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Z</a:t>
            </a:r>
            <a:endParaRPr lang="en-US" sz="2800"/>
          </a:p>
        </p:txBody>
      </p:sp>
      <p:cxnSp>
        <p:nvCxnSpPr>
          <p:cNvPr id="19473" name="AutoShape 14"/>
          <p:cNvCxnSpPr>
            <a:cxnSpLocks noChangeShapeType="1"/>
            <a:stCxn id="19463" idx="5"/>
            <a:endCxn id="19469" idx="0"/>
          </p:cNvCxnSpPr>
          <p:nvPr/>
        </p:nvCxnSpPr>
        <p:spPr bwMode="auto">
          <a:xfrm>
            <a:off x="3073400" y="3568700"/>
            <a:ext cx="976313" cy="64770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74" name="AutoShape 15"/>
          <p:cNvCxnSpPr>
            <a:cxnSpLocks noChangeShapeType="1"/>
            <a:stCxn id="19461" idx="5"/>
            <a:endCxn id="19471" idx="0"/>
          </p:cNvCxnSpPr>
          <p:nvPr/>
        </p:nvCxnSpPr>
        <p:spPr bwMode="auto">
          <a:xfrm>
            <a:off x="4652963" y="2352675"/>
            <a:ext cx="1298575" cy="985838"/>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75" name="Line 16"/>
          <p:cNvSpPr>
            <a:spLocks noChangeShapeType="1"/>
          </p:cNvSpPr>
          <p:nvPr/>
        </p:nvSpPr>
        <p:spPr bwMode="auto">
          <a:xfrm>
            <a:off x="7064375" y="4486275"/>
            <a:ext cx="1506538" cy="1588"/>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6" name="Line 17"/>
          <p:cNvSpPr>
            <a:spLocks noChangeShapeType="1"/>
          </p:cNvSpPr>
          <p:nvPr/>
        </p:nvSpPr>
        <p:spPr bwMode="auto">
          <a:xfrm>
            <a:off x="7064375" y="5295900"/>
            <a:ext cx="1506538" cy="1588"/>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7" name="Line 18"/>
          <p:cNvSpPr>
            <a:spLocks noChangeShapeType="1"/>
          </p:cNvSpPr>
          <p:nvPr/>
        </p:nvSpPr>
        <p:spPr bwMode="auto">
          <a:xfrm>
            <a:off x="7064375" y="6037263"/>
            <a:ext cx="1506538" cy="1587"/>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8" name="Text Box 19"/>
          <p:cNvSpPr txBox="1">
            <a:spLocks noChangeArrowheads="1"/>
          </p:cNvSpPr>
          <p:nvPr/>
        </p:nvSpPr>
        <p:spPr bwMode="auto">
          <a:xfrm>
            <a:off x="6096000" y="1878013"/>
            <a:ext cx="258921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sz="2400"/>
              <a:t>Inserting into X</a:t>
            </a:r>
          </a:p>
          <a:p>
            <a:r>
              <a:rPr lang="en-US" sz="2400"/>
              <a:t>destroys the AVL </a:t>
            </a:r>
          </a:p>
          <a:p>
            <a:r>
              <a:rPr lang="en-US" sz="2400"/>
              <a:t>property at node j</a:t>
            </a:r>
          </a:p>
        </p:txBody>
      </p:sp>
      <p:sp>
        <p:nvSpPr>
          <p:cNvPr id="19479" name="Rectangle 20"/>
          <p:cNvSpPr>
            <a:spLocks noChangeArrowheads="1"/>
          </p:cNvSpPr>
          <p:nvPr/>
        </p:nvSpPr>
        <p:spPr bwMode="auto">
          <a:xfrm>
            <a:off x="665163" y="646113"/>
            <a:ext cx="7813675" cy="8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r>
              <a:rPr lang="en-US" sz="4400">
                <a:solidFill>
                  <a:srgbClr val="FF0000"/>
                </a:solidFill>
              </a:rPr>
              <a:t>AVL Insertion: Outside Case</a:t>
            </a:r>
            <a:r>
              <a:rPr lang="en-US" sz="4400">
                <a:solidFill>
                  <a:schemeClr val="accent2"/>
                </a:solidFill>
              </a:rPr>
              <a:t> </a:t>
            </a:r>
          </a:p>
        </p:txBody>
      </p:sp>
      <p:sp>
        <p:nvSpPr>
          <p:cNvPr id="19480" name="Text Box 22"/>
          <p:cNvSpPr txBox="1">
            <a:spLocks noChangeArrowheads="1"/>
          </p:cNvSpPr>
          <p:nvPr/>
        </p:nvSpPr>
        <p:spPr bwMode="auto">
          <a:xfrm>
            <a:off x="5181600" y="320040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t>h</a:t>
            </a:r>
          </a:p>
        </p:txBody>
      </p:sp>
      <p:sp>
        <p:nvSpPr>
          <p:cNvPr id="19481" name="Text Box 25"/>
          <p:cNvSpPr txBox="1">
            <a:spLocks noChangeArrowheads="1"/>
          </p:cNvSpPr>
          <p:nvPr/>
        </p:nvSpPr>
        <p:spPr bwMode="auto">
          <a:xfrm>
            <a:off x="1828800" y="4038600"/>
            <a:ext cx="614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t>h+1</a:t>
            </a:r>
          </a:p>
        </p:txBody>
      </p:sp>
      <p:sp>
        <p:nvSpPr>
          <p:cNvPr id="19482" name="Text Box 26"/>
          <p:cNvSpPr txBox="1">
            <a:spLocks noChangeArrowheads="1"/>
          </p:cNvSpPr>
          <p:nvPr/>
        </p:nvSpPr>
        <p:spPr bwMode="auto">
          <a:xfrm>
            <a:off x="4191000" y="403860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t>h</a:t>
            </a:r>
          </a:p>
        </p:txBody>
      </p:sp>
    </p:spTree>
    <p:extLst>
      <p:ext uri="{BB962C8B-B14F-4D97-AF65-F5344CB8AC3E}">
        <p14:creationId xmlns:p14="http://schemas.microsoft.com/office/powerpoint/2010/main" val="292218774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1"/>
          <p:cNvSpPr>
            <a:spLocks noGrp="1"/>
          </p:cNvSpPr>
          <p:nvPr>
            <p:ph type="dt" sz="quarter" idx="10"/>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sz="1400"/>
              <a:t>12/26/03</a:t>
            </a:r>
          </a:p>
        </p:txBody>
      </p:sp>
      <p:sp>
        <p:nvSpPr>
          <p:cNvPr id="20483" name="Footer Placeholder 2"/>
          <p:cNvSpPr>
            <a:spLocks noGrp="1"/>
          </p:cNvSpPr>
          <p:nvPr>
            <p:ph type="ftr" sz="quarter" idx="11"/>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sz="1400"/>
              <a:t>AVL Trees - Lecture 8</a:t>
            </a:r>
          </a:p>
        </p:txBody>
      </p:sp>
      <p:sp>
        <p:nvSpPr>
          <p:cNvPr id="20484" name="Slide Number Placeholder 3"/>
          <p:cNvSpPr>
            <a:spLocks noGrp="1"/>
          </p:cNvSpPr>
          <p:nvPr>
            <p:ph type="sldNum" sz="quarter" idx="12"/>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fld id="{78657022-A160-4173-9BE7-65289C820595}" type="slidenum">
              <a:rPr lang="en-US" sz="1400"/>
              <a:pPr/>
              <a:t>58</a:t>
            </a:fld>
            <a:endParaRPr lang="en-US" sz="1400"/>
          </a:p>
        </p:txBody>
      </p:sp>
      <p:sp>
        <p:nvSpPr>
          <p:cNvPr id="20485" name="Oval 2"/>
          <p:cNvSpPr>
            <a:spLocks noChangeArrowheads="1"/>
          </p:cNvSpPr>
          <p:nvPr/>
        </p:nvSpPr>
        <p:spPr bwMode="auto">
          <a:xfrm>
            <a:off x="3978275" y="1719263"/>
            <a:ext cx="788988" cy="742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6" name="Text Box 3"/>
          <p:cNvSpPr txBox="1">
            <a:spLocks noChangeArrowheads="1"/>
          </p:cNvSpPr>
          <p:nvPr/>
        </p:nvSpPr>
        <p:spPr bwMode="auto">
          <a:xfrm>
            <a:off x="4249738" y="1504950"/>
            <a:ext cx="482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j</a:t>
            </a:r>
            <a:endParaRPr lang="en-US" sz="2800"/>
          </a:p>
        </p:txBody>
      </p:sp>
      <p:sp>
        <p:nvSpPr>
          <p:cNvPr id="20487" name="Oval 4"/>
          <p:cNvSpPr>
            <a:spLocks noChangeArrowheads="1"/>
          </p:cNvSpPr>
          <p:nvPr/>
        </p:nvSpPr>
        <p:spPr bwMode="auto">
          <a:xfrm>
            <a:off x="2398713" y="2933700"/>
            <a:ext cx="790575" cy="742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8" name="Text Box 5"/>
          <p:cNvSpPr txBox="1">
            <a:spLocks noChangeArrowheads="1"/>
          </p:cNvSpPr>
          <p:nvPr/>
        </p:nvSpPr>
        <p:spPr bwMode="auto">
          <a:xfrm>
            <a:off x="2525713" y="2833688"/>
            <a:ext cx="48101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k</a:t>
            </a:r>
            <a:endParaRPr lang="en-US" sz="2800"/>
          </a:p>
        </p:txBody>
      </p:sp>
      <p:cxnSp>
        <p:nvCxnSpPr>
          <p:cNvPr id="20489" name="AutoShape 6"/>
          <p:cNvCxnSpPr>
            <a:cxnSpLocks noChangeShapeType="1"/>
            <a:stCxn id="20485" idx="3"/>
            <a:endCxn id="20487" idx="7"/>
          </p:cNvCxnSpPr>
          <p:nvPr/>
        </p:nvCxnSpPr>
        <p:spPr bwMode="auto">
          <a:xfrm flipH="1">
            <a:off x="3073400" y="2352675"/>
            <a:ext cx="1019175" cy="688975"/>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490" name="AutoShape 7"/>
          <p:cNvSpPr>
            <a:spLocks noChangeArrowheads="1"/>
          </p:cNvSpPr>
          <p:nvPr/>
        </p:nvSpPr>
        <p:spPr bwMode="auto">
          <a:xfrm>
            <a:off x="820738" y="4148138"/>
            <a:ext cx="1506537" cy="1957387"/>
          </a:xfrm>
          <a:prstGeom prst="triangle">
            <a:avLst>
              <a:gd name="adj" fmla="val 50000"/>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0491" name="AutoShape 8"/>
          <p:cNvCxnSpPr>
            <a:cxnSpLocks noChangeShapeType="1"/>
            <a:stCxn id="20487" idx="3"/>
            <a:endCxn id="20490" idx="0"/>
          </p:cNvCxnSpPr>
          <p:nvPr/>
        </p:nvCxnSpPr>
        <p:spPr bwMode="auto">
          <a:xfrm flipH="1">
            <a:off x="1574800" y="3568700"/>
            <a:ext cx="939800" cy="579438"/>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492" name="Text Box 9"/>
          <p:cNvSpPr txBox="1">
            <a:spLocks noChangeArrowheads="1"/>
          </p:cNvSpPr>
          <p:nvPr/>
        </p:nvSpPr>
        <p:spPr bwMode="auto">
          <a:xfrm>
            <a:off x="1322388" y="5160963"/>
            <a:ext cx="482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X</a:t>
            </a:r>
            <a:endParaRPr lang="en-US" sz="2800"/>
          </a:p>
        </p:txBody>
      </p:sp>
      <p:sp>
        <p:nvSpPr>
          <p:cNvPr id="20493" name="AutoShape 10"/>
          <p:cNvSpPr>
            <a:spLocks noChangeArrowheads="1"/>
          </p:cNvSpPr>
          <p:nvPr/>
        </p:nvSpPr>
        <p:spPr bwMode="auto">
          <a:xfrm>
            <a:off x="3332163" y="4216400"/>
            <a:ext cx="1435100" cy="10795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4" name="Text Box 11"/>
          <p:cNvSpPr txBox="1">
            <a:spLocks noChangeArrowheads="1"/>
          </p:cNvSpPr>
          <p:nvPr/>
        </p:nvSpPr>
        <p:spPr bwMode="auto">
          <a:xfrm>
            <a:off x="3740150" y="4473575"/>
            <a:ext cx="484188"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Y</a:t>
            </a:r>
            <a:endParaRPr lang="en-US" sz="2800"/>
          </a:p>
        </p:txBody>
      </p:sp>
      <p:sp>
        <p:nvSpPr>
          <p:cNvPr id="20495" name="AutoShape 12"/>
          <p:cNvSpPr>
            <a:spLocks noChangeArrowheads="1"/>
          </p:cNvSpPr>
          <p:nvPr/>
        </p:nvSpPr>
        <p:spPr bwMode="auto">
          <a:xfrm>
            <a:off x="5197475" y="3338513"/>
            <a:ext cx="1508125" cy="114776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6" name="Text Box 13"/>
          <p:cNvSpPr txBox="1">
            <a:spLocks noChangeArrowheads="1"/>
          </p:cNvSpPr>
          <p:nvPr/>
        </p:nvSpPr>
        <p:spPr bwMode="auto">
          <a:xfrm>
            <a:off x="5656263" y="3554413"/>
            <a:ext cx="482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Z</a:t>
            </a:r>
            <a:endParaRPr lang="en-US" sz="2800"/>
          </a:p>
        </p:txBody>
      </p:sp>
      <p:cxnSp>
        <p:nvCxnSpPr>
          <p:cNvPr id="20497" name="AutoShape 14"/>
          <p:cNvCxnSpPr>
            <a:cxnSpLocks noChangeShapeType="1"/>
            <a:stCxn id="20487" idx="5"/>
            <a:endCxn id="20493" idx="0"/>
          </p:cNvCxnSpPr>
          <p:nvPr/>
        </p:nvCxnSpPr>
        <p:spPr bwMode="auto">
          <a:xfrm>
            <a:off x="3073400" y="3568700"/>
            <a:ext cx="976313" cy="64770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98" name="AutoShape 15"/>
          <p:cNvCxnSpPr>
            <a:cxnSpLocks noChangeShapeType="1"/>
            <a:stCxn id="20485" idx="5"/>
            <a:endCxn id="20495" idx="0"/>
          </p:cNvCxnSpPr>
          <p:nvPr/>
        </p:nvCxnSpPr>
        <p:spPr bwMode="auto">
          <a:xfrm>
            <a:off x="4652963" y="2352675"/>
            <a:ext cx="1298575" cy="985838"/>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499" name="Line 16"/>
          <p:cNvSpPr>
            <a:spLocks noChangeShapeType="1"/>
          </p:cNvSpPr>
          <p:nvPr/>
        </p:nvSpPr>
        <p:spPr bwMode="auto">
          <a:xfrm>
            <a:off x="7064375" y="4486275"/>
            <a:ext cx="1506538" cy="1588"/>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0" name="Line 17"/>
          <p:cNvSpPr>
            <a:spLocks noChangeShapeType="1"/>
          </p:cNvSpPr>
          <p:nvPr/>
        </p:nvSpPr>
        <p:spPr bwMode="auto">
          <a:xfrm>
            <a:off x="7064375" y="5295900"/>
            <a:ext cx="1506538" cy="1588"/>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1" name="Line 18"/>
          <p:cNvSpPr>
            <a:spLocks noChangeShapeType="1"/>
          </p:cNvSpPr>
          <p:nvPr/>
        </p:nvSpPr>
        <p:spPr bwMode="auto">
          <a:xfrm>
            <a:off x="7064375" y="6037263"/>
            <a:ext cx="1506538" cy="1587"/>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2" name="Text Box 19"/>
          <p:cNvSpPr txBox="1">
            <a:spLocks noChangeArrowheads="1"/>
          </p:cNvSpPr>
          <p:nvPr/>
        </p:nvSpPr>
        <p:spPr bwMode="auto">
          <a:xfrm>
            <a:off x="5295900" y="1887538"/>
            <a:ext cx="2811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sz="2400"/>
              <a:t>Do a </a:t>
            </a:r>
            <a:r>
              <a:rPr lang="en-US" sz="2400">
                <a:solidFill>
                  <a:schemeClr val="accent2"/>
                </a:solidFill>
              </a:rPr>
              <a:t>“right rotation”</a:t>
            </a:r>
          </a:p>
        </p:txBody>
      </p:sp>
      <p:sp>
        <p:nvSpPr>
          <p:cNvPr id="20503" name="Rectangle 20"/>
          <p:cNvSpPr>
            <a:spLocks noChangeArrowheads="1"/>
          </p:cNvSpPr>
          <p:nvPr/>
        </p:nvSpPr>
        <p:spPr bwMode="auto">
          <a:xfrm>
            <a:off x="665163" y="646113"/>
            <a:ext cx="7813675" cy="8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r>
              <a:rPr lang="en-US" sz="4400">
                <a:solidFill>
                  <a:srgbClr val="FF0000"/>
                </a:solidFill>
              </a:rPr>
              <a:t>AVL Insertion: Outside Case</a:t>
            </a:r>
            <a:r>
              <a:rPr lang="en-US" sz="4400">
                <a:solidFill>
                  <a:schemeClr val="accent2"/>
                </a:solidFill>
              </a:rPr>
              <a:t> </a:t>
            </a:r>
          </a:p>
        </p:txBody>
      </p:sp>
      <p:sp>
        <p:nvSpPr>
          <p:cNvPr id="20504" name="Freeform 21"/>
          <p:cNvSpPr>
            <a:spLocks/>
          </p:cNvSpPr>
          <p:nvPr/>
        </p:nvSpPr>
        <p:spPr bwMode="auto">
          <a:xfrm>
            <a:off x="2590800" y="1828800"/>
            <a:ext cx="1200150" cy="1014413"/>
          </a:xfrm>
          <a:custGeom>
            <a:avLst/>
            <a:gdLst>
              <a:gd name="T0" fmla="*/ 0 w 639"/>
              <a:gd name="T1" fmla="*/ 1014413 h 579"/>
              <a:gd name="T2" fmla="*/ 317411 w 639"/>
              <a:gd name="T3" fmla="*/ 154177 h 579"/>
              <a:gd name="T4" fmla="*/ 1200150 w 639"/>
              <a:gd name="T5" fmla="*/ 91104 h 579"/>
              <a:gd name="T6" fmla="*/ 0 60000 65536"/>
              <a:gd name="T7" fmla="*/ 0 60000 65536"/>
              <a:gd name="T8" fmla="*/ 0 60000 65536"/>
            </a:gdLst>
            <a:ahLst/>
            <a:cxnLst>
              <a:cxn ang="T6">
                <a:pos x="T0" y="T1"/>
              </a:cxn>
              <a:cxn ang="T7">
                <a:pos x="T2" y="T3"/>
              </a:cxn>
              <a:cxn ang="T8">
                <a:pos x="T4" y="T5"/>
              </a:cxn>
            </a:cxnLst>
            <a:rect l="0" t="0" r="r" b="b"/>
            <a:pathLst>
              <a:path w="639" h="579">
                <a:moveTo>
                  <a:pt x="0" y="579"/>
                </a:moveTo>
                <a:cubicBezTo>
                  <a:pt x="31" y="377"/>
                  <a:pt x="63" y="176"/>
                  <a:pt x="169" y="88"/>
                </a:cubicBezTo>
                <a:cubicBezTo>
                  <a:pt x="275" y="0"/>
                  <a:pt x="457" y="26"/>
                  <a:pt x="639" y="52"/>
                </a:cubicBezTo>
              </a:path>
            </a:pathLst>
          </a:custGeom>
          <a:noFill/>
          <a:ln w="19050" cap="flat" cmpd="sng">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5" name="Oval 22"/>
          <p:cNvSpPr>
            <a:spLocks noChangeArrowheads="1"/>
          </p:cNvSpPr>
          <p:nvPr/>
        </p:nvSpPr>
        <p:spPr bwMode="auto">
          <a:xfrm rot="-2100000">
            <a:off x="1828800" y="1981200"/>
            <a:ext cx="3429000" cy="1487488"/>
          </a:xfrm>
          <a:prstGeom prst="ellipse">
            <a:avLst/>
          </a:prstGeom>
          <a:noFill/>
          <a:ln w="2540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6" name="Text Box 27"/>
          <p:cNvSpPr txBox="1">
            <a:spLocks noChangeArrowheads="1"/>
          </p:cNvSpPr>
          <p:nvPr/>
        </p:nvSpPr>
        <p:spPr bwMode="auto">
          <a:xfrm>
            <a:off x="5181600" y="320040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t>h</a:t>
            </a:r>
          </a:p>
        </p:txBody>
      </p:sp>
      <p:sp>
        <p:nvSpPr>
          <p:cNvPr id="20507" name="Text Box 28"/>
          <p:cNvSpPr txBox="1">
            <a:spLocks noChangeArrowheads="1"/>
          </p:cNvSpPr>
          <p:nvPr/>
        </p:nvSpPr>
        <p:spPr bwMode="auto">
          <a:xfrm>
            <a:off x="1828800" y="4038600"/>
            <a:ext cx="614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t>h+1</a:t>
            </a:r>
          </a:p>
        </p:txBody>
      </p:sp>
      <p:sp>
        <p:nvSpPr>
          <p:cNvPr id="20508" name="Text Box 29"/>
          <p:cNvSpPr txBox="1">
            <a:spLocks noChangeArrowheads="1"/>
          </p:cNvSpPr>
          <p:nvPr/>
        </p:nvSpPr>
        <p:spPr bwMode="auto">
          <a:xfrm>
            <a:off x="4191000" y="403860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t>h</a:t>
            </a:r>
          </a:p>
        </p:txBody>
      </p:sp>
    </p:spTree>
    <p:extLst>
      <p:ext uri="{BB962C8B-B14F-4D97-AF65-F5344CB8AC3E}">
        <p14:creationId xmlns:p14="http://schemas.microsoft.com/office/powerpoint/2010/main" val="359942630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1"/>
          <p:cNvSpPr>
            <a:spLocks noGrp="1"/>
          </p:cNvSpPr>
          <p:nvPr>
            <p:ph type="dt" sz="quarter" idx="10"/>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sz="1400"/>
              <a:t>12/26/03</a:t>
            </a:r>
          </a:p>
        </p:txBody>
      </p:sp>
      <p:sp>
        <p:nvSpPr>
          <p:cNvPr id="21507" name="Footer Placeholder 2"/>
          <p:cNvSpPr>
            <a:spLocks noGrp="1"/>
          </p:cNvSpPr>
          <p:nvPr>
            <p:ph type="ftr" sz="quarter" idx="11"/>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sz="1400"/>
              <a:t>AVL Trees - Lecture 8</a:t>
            </a:r>
          </a:p>
        </p:txBody>
      </p:sp>
      <p:sp>
        <p:nvSpPr>
          <p:cNvPr id="21508" name="Slide Number Placeholder 3"/>
          <p:cNvSpPr>
            <a:spLocks noGrp="1"/>
          </p:cNvSpPr>
          <p:nvPr>
            <p:ph type="sldNum" sz="quarter" idx="12"/>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fld id="{BDDFE3DB-559A-4CEC-A6A6-E8DA536F24C1}" type="slidenum">
              <a:rPr lang="en-US" sz="1400"/>
              <a:pPr/>
              <a:t>59</a:t>
            </a:fld>
            <a:endParaRPr lang="en-US" sz="1400"/>
          </a:p>
        </p:txBody>
      </p:sp>
      <p:sp>
        <p:nvSpPr>
          <p:cNvPr id="21509" name="Oval 2"/>
          <p:cNvSpPr>
            <a:spLocks noChangeArrowheads="1"/>
          </p:cNvSpPr>
          <p:nvPr/>
        </p:nvSpPr>
        <p:spPr bwMode="auto">
          <a:xfrm>
            <a:off x="3978275" y="1719263"/>
            <a:ext cx="788988" cy="742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0" name="Text Box 3"/>
          <p:cNvSpPr txBox="1">
            <a:spLocks noChangeArrowheads="1"/>
          </p:cNvSpPr>
          <p:nvPr/>
        </p:nvSpPr>
        <p:spPr bwMode="auto">
          <a:xfrm>
            <a:off x="4249738" y="1504950"/>
            <a:ext cx="482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j</a:t>
            </a:r>
            <a:endParaRPr lang="en-US" sz="2800"/>
          </a:p>
        </p:txBody>
      </p:sp>
      <p:sp>
        <p:nvSpPr>
          <p:cNvPr id="21511" name="Oval 4"/>
          <p:cNvSpPr>
            <a:spLocks noChangeArrowheads="1"/>
          </p:cNvSpPr>
          <p:nvPr/>
        </p:nvSpPr>
        <p:spPr bwMode="auto">
          <a:xfrm>
            <a:off x="2398713" y="2933700"/>
            <a:ext cx="790575" cy="742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2" name="Text Box 5"/>
          <p:cNvSpPr txBox="1">
            <a:spLocks noChangeArrowheads="1"/>
          </p:cNvSpPr>
          <p:nvPr/>
        </p:nvSpPr>
        <p:spPr bwMode="auto">
          <a:xfrm>
            <a:off x="2525713" y="2833688"/>
            <a:ext cx="48101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k</a:t>
            </a:r>
            <a:endParaRPr lang="en-US" sz="2800"/>
          </a:p>
        </p:txBody>
      </p:sp>
      <p:sp>
        <p:nvSpPr>
          <p:cNvPr id="21513" name="AutoShape 6"/>
          <p:cNvSpPr>
            <a:spLocks noChangeArrowheads="1"/>
          </p:cNvSpPr>
          <p:nvPr/>
        </p:nvSpPr>
        <p:spPr bwMode="auto">
          <a:xfrm>
            <a:off x="820738" y="4148138"/>
            <a:ext cx="1506537" cy="1957387"/>
          </a:xfrm>
          <a:prstGeom prst="triangle">
            <a:avLst>
              <a:gd name="adj" fmla="val 50000"/>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1514" name="AutoShape 7"/>
          <p:cNvCxnSpPr>
            <a:cxnSpLocks noChangeShapeType="1"/>
            <a:stCxn id="21511" idx="3"/>
            <a:endCxn id="21513" idx="0"/>
          </p:cNvCxnSpPr>
          <p:nvPr/>
        </p:nvCxnSpPr>
        <p:spPr bwMode="auto">
          <a:xfrm flipH="1">
            <a:off x="1574800" y="3568700"/>
            <a:ext cx="939800" cy="579438"/>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15" name="Text Box 8"/>
          <p:cNvSpPr txBox="1">
            <a:spLocks noChangeArrowheads="1"/>
          </p:cNvSpPr>
          <p:nvPr/>
        </p:nvSpPr>
        <p:spPr bwMode="auto">
          <a:xfrm>
            <a:off x="1322388" y="5160963"/>
            <a:ext cx="482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X</a:t>
            </a:r>
            <a:endParaRPr lang="en-US" sz="2800"/>
          </a:p>
        </p:txBody>
      </p:sp>
      <p:sp>
        <p:nvSpPr>
          <p:cNvPr id="21516" name="AutoShape 9"/>
          <p:cNvSpPr>
            <a:spLocks noChangeArrowheads="1"/>
          </p:cNvSpPr>
          <p:nvPr/>
        </p:nvSpPr>
        <p:spPr bwMode="auto">
          <a:xfrm>
            <a:off x="3332163" y="4216400"/>
            <a:ext cx="1435100" cy="10795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7" name="Text Box 10"/>
          <p:cNvSpPr txBox="1">
            <a:spLocks noChangeArrowheads="1"/>
          </p:cNvSpPr>
          <p:nvPr/>
        </p:nvSpPr>
        <p:spPr bwMode="auto">
          <a:xfrm>
            <a:off x="3740150" y="4473575"/>
            <a:ext cx="484188"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Y</a:t>
            </a:r>
            <a:endParaRPr lang="en-US" sz="2800"/>
          </a:p>
        </p:txBody>
      </p:sp>
      <p:sp>
        <p:nvSpPr>
          <p:cNvPr id="21518" name="AutoShape 11"/>
          <p:cNvSpPr>
            <a:spLocks noChangeArrowheads="1"/>
          </p:cNvSpPr>
          <p:nvPr/>
        </p:nvSpPr>
        <p:spPr bwMode="auto">
          <a:xfrm>
            <a:off x="5197475" y="3338513"/>
            <a:ext cx="1508125" cy="114776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9" name="Text Box 12"/>
          <p:cNvSpPr txBox="1">
            <a:spLocks noChangeArrowheads="1"/>
          </p:cNvSpPr>
          <p:nvPr/>
        </p:nvSpPr>
        <p:spPr bwMode="auto">
          <a:xfrm>
            <a:off x="5656263" y="3554413"/>
            <a:ext cx="482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Z</a:t>
            </a:r>
            <a:endParaRPr lang="en-US" sz="2800"/>
          </a:p>
        </p:txBody>
      </p:sp>
      <p:cxnSp>
        <p:nvCxnSpPr>
          <p:cNvPr id="21520" name="AutoShape 13"/>
          <p:cNvCxnSpPr>
            <a:cxnSpLocks noChangeShapeType="1"/>
            <a:stCxn id="21509" idx="5"/>
            <a:endCxn id="21518" idx="0"/>
          </p:cNvCxnSpPr>
          <p:nvPr/>
        </p:nvCxnSpPr>
        <p:spPr bwMode="auto">
          <a:xfrm>
            <a:off x="4652963" y="2352675"/>
            <a:ext cx="1298575" cy="985838"/>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21" name="Line 14"/>
          <p:cNvSpPr>
            <a:spLocks noChangeShapeType="1"/>
          </p:cNvSpPr>
          <p:nvPr/>
        </p:nvSpPr>
        <p:spPr bwMode="auto">
          <a:xfrm>
            <a:off x="7064375" y="4486275"/>
            <a:ext cx="1506538" cy="1588"/>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2" name="Line 15"/>
          <p:cNvSpPr>
            <a:spLocks noChangeShapeType="1"/>
          </p:cNvSpPr>
          <p:nvPr/>
        </p:nvSpPr>
        <p:spPr bwMode="auto">
          <a:xfrm>
            <a:off x="7064375" y="5295900"/>
            <a:ext cx="1506538" cy="1588"/>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3" name="Line 16"/>
          <p:cNvSpPr>
            <a:spLocks noChangeShapeType="1"/>
          </p:cNvSpPr>
          <p:nvPr/>
        </p:nvSpPr>
        <p:spPr bwMode="auto">
          <a:xfrm>
            <a:off x="7064375" y="6037263"/>
            <a:ext cx="1506538" cy="1587"/>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4" name="Text Box 17"/>
          <p:cNvSpPr txBox="1">
            <a:spLocks noChangeArrowheads="1"/>
          </p:cNvSpPr>
          <p:nvPr/>
        </p:nvSpPr>
        <p:spPr bwMode="auto">
          <a:xfrm>
            <a:off x="5295900" y="1887538"/>
            <a:ext cx="2811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sz="2400"/>
              <a:t>Do a “</a:t>
            </a:r>
            <a:r>
              <a:rPr lang="en-US" sz="2400">
                <a:solidFill>
                  <a:srgbClr val="FF0000"/>
                </a:solidFill>
              </a:rPr>
              <a:t>right rotation</a:t>
            </a:r>
            <a:r>
              <a:rPr lang="en-US" sz="2400"/>
              <a:t>”</a:t>
            </a:r>
          </a:p>
        </p:txBody>
      </p:sp>
      <p:sp>
        <p:nvSpPr>
          <p:cNvPr id="21525" name="Rectangle 18"/>
          <p:cNvSpPr>
            <a:spLocks noChangeArrowheads="1"/>
          </p:cNvSpPr>
          <p:nvPr/>
        </p:nvSpPr>
        <p:spPr bwMode="auto">
          <a:xfrm>
            <a:off x="665163" y="646113"/>
            <a:ext cx="7813675" cy="8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r>
              <a:rPr lang="en-US" sz="4400">
                <a:solidFill>
                  <a:srgbClr val="FF0000"/>
                </a:solidFill>
              </a:rPr>
              <a:t>Single right rotation</a:t>
            </a:r>
          </a:p>
        </p:txBody>
      </p:sp>
      <p:cxnSp>
        <p:nvCxnSpPr>
          <p:cNvPr id="21526" name="AutoShape 20"/>
          <p:cNvCxnSpPr>
            <a:cxnSpLocks noChangeShapeType="1"/>
            <a:stCxn id="21509" idx="3"/>
          </p:cNvCxnSpPr>
          <p:nvPr/>
        </p:nvCxnSpPr>
        <p:spPr bwMode="auto">
          <a:xfrm flipH="1">
            <a:off x="4048125" y="2352675"/>
            <a:ext cx="46038" cy="1922463"/>
          </a:xfrm>
          <a:prstGeom prst="straightConnector1">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27" name="AutoShape 21"/>
          <p:cNvCxnSpPr>
            <a:cxnSpLocks noChangeShapeType="1"/>
            <a:stCxn id="21511" idx="7"/>
            <a:endCxn id="21509" idx="3"/>
          </p:cNvCxnSpPr>
          <p:nvPr/>
        </p:nvCxnSpPr>
        <p:spPr bwMode="auto">
          <a:xfrm flipV="1">
            <a:off x="3073400" y="2352675"/>
            <a:ext cx="1020763" cy="690563"/>
          </a:xfrm>
          <a:prstGeom prst="straightConnector1">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28" name="Line 23"/>
          <p:cNvSpPr>
            <a:spLocks noChangeShapeType="1"/>
          </p:cNvSpPr>
          <p:nvPr/>
        </p:nvSpPr>
        <p:spPr bwMode="auto">
          <a:xfrm>
            <a:off x="3429000" y="2590800"/>
            <a:ext cx="381000" cy="2286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9" name="Line 24"/>
          <p:cNvSpPr>
            <a:spLocks noChangeShapeType="1"/>
          </p:cNvSpPr>
          <p:nvPr/>
        </p:nvSpPr>
        <p:spPr bwMode="auto">
          <a:xfrm flipH="1">
            <a:off x="3429000" y="2514600"/>
            <a:ext cx="304800" cy="3810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1530" name="AutoShape 25"/>
          <p:cNvCxnSpPr>
            <a:cxnSpLocks noChangeShapeType="1"/>
            <a:stCxn id="21511" idx="5"/>
            <a:endCxn id="21516" idx="0"/>
          </p:cNvCxnSpPr>
          <p:nvPr/>
        </p:nvCxnSpPr>
        <p:spPr bwMode="auto">
          <a:xfrm>
            <a:off x="3073400" y="3567113"/>
            <a:ext cx="976313" cy="649287"/>
          </a:xfrm>
          <a:prstGeom prst="straightConnector1">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31" name="Line 26"/>
          <p:cNvSpPr>
            <a:spLocks noChangeShapeType="1"/>
          </p:cNvSpPr>
          <p:nvPr/>
        </p:nvSpPr>
        <p:spPr bwMode="auto">
          <a:xfrm>
            <a:off x="3352800" y="3810000"/>
            <a:ext cx="381000" cy="2286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2" name="Line 27"/>
          <p:cNvSpPr>
            <a:spLocks noChangeShapeType="1"/>
          </p:cNvSpPr>
          <p:nvPr/>
        </p:nvSpPr>
        <p:spPr bwMode="auto">
          <a:xfrm flipH="1">
            <a:off x="3352800" y="3733800"/>
            <a:ext cx="304800" cy="3810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3" name="Text Box 32"/>
          <p:cNvSpPr txBox="1">
            <a:spLocks noChangeArrowheads="1"/>
          </p:cNvSpPr>
          <p:nvPr/>
        </p:nvSpPr>
        <p:spPr bwMode="auto">
          <a:xfrm>
            <a:off x="5181600" y="320040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t>h</a:t>
            </a:r>
          </a:p>
        </p:txBody>
      </p:sp>
      <p:sp>
        <p:nvSpPr>
          <p:cNvPr id="21534" name="Text Box 33"/>
          <p:cNvSpPr txBox="1">
            <a:spLocks noChangeArrowheads="1"/>
          </p:cNvSpPr>
          <p:nvPr/>
        </p:nvSpPr>
        <p:spPr bwMode="auto">
          <a:xfrm>
            <a:off x="1828800" y="4038600"/>
            <a:ext cx="614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t>h+1</a:t>
            </a:r>
          </a:p>
        </p:txBody>
      </p:sp>
      <p:sp>
        <p:nvSpPr>
          <p:cNvPr id="21535" name="Text Box 34"/>
          <p:cNvSpPr txBox="1">
            <a:spLocks noChangeArrowheads="1"/>
          </p:cNvSpPr>
          <p:nvPr/>
        </p:nvSpPr>
        <p:spPr bwMode="auto">
          <a:xfrm>
            <a:off x="4191000" y="403860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t>h</a:t>
            </a:r>
          </a:p>
        </p:txBody>
      </p:sp>
    </p:spTree>
    <p:extLst>
      <p:ext uri="{BB962C8B-B14F-4D97-AF65-F5344CB8AC3E}">
        <p14:creationId xmlns:p14="http://schemas.microsoft.com/office/powerpoint/2010/main" val="18872882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Terminology</a:t>
            </a:r>
            <a:endParaRPr lang="en-US"/>
          </a:p>
        </p:txBody>
      </p:sp>
      <p:pic>
        <p:nvPicPr>
          <p:cNvPr id="5122"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79000"/>
                    </a14:imgEffect>
                  </a14:imgLayer>
                </a14:imgProps>
              </a:ext>
              <a:ext uri="{28A0092B-C50C-407E-A947-70E740481C1C}">
                <a14:useLocalDpi xmlns:a14="http://schemas.microsoft.com/office/drawing/2010/main" val="0"/>
              </a:ext>
            </a:extLst>
          </a:blip>
          <a:srcRect/>
          <a:stretch>
            <a:fillRect/>
          </a:stretch>
        </p:blipFill>
        <p:spPr bwMode="auto">
          <a:xfrm>
            <a:off x="914400" y="1981200"/>
            <a:ext cx="7708446" cy="4191000"/>
          </a:xfrm>
          <a:prstGeom prst="rect">
            <a:avLst/>
          </a:prstGeom>
          <a:solidFill>
            <a:schemeClr val="tx1"/>
          </a:solidFill>
          <a:ln>
            <a:noFill/>
          </a:ln>
          <a:effectLst/>
        </p:spPr>
      </p:pic>
    </p:spTree>
    <p:extLst>
      <p:ext uri="{BB962C8B-B14F-4D97-AF65-F5344CB8AC3E}">
        <p14:creationId xmlns:p14="http://schemas.microsoft.com/office/powerpoint/2010/main" val="46602315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1"/>
          <p:cNvSpPr>
            <a:spLocks noGrp="1"/>
          </p:cNvSpPr>
          <p:nvPr>
            <p:ph type="dt" sz="quarter" idx="10"/>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sz="1400"/>
              <a:t>12/26/03</a:t>
            </a:r>
          </a:p>
        </p:txBody>
      </p:sp>
      <p:sp>
        <p:nvSpPr>
          <p:cNvPr id="22531" name="Footer Placeholder 2"/>
          <p:cNvSpPr>
            <a:spLocks noGrp="1"/>
          </p:cNvSpPr>
          <p:nvPr>
            <p:ph type="ftr" sz="quarter" idx="11"/>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sz="1400"/>
              <a:t>AVL Trees - Lecture 8</a:t>
            </a:r>
          </a:p>
        </p:txBody>
      </p:sp>
      <p:sp>
        <p:nvSpPr>
          <p:cNvPr id="22532" name="Slide Number Placeholder 3"/>
          <p:cNvSpPr>
            <a:spLocks noGrp="1"/>
          </p:cNvSpPr>
          <p:nvPr>
            <p:ph type="sldNum" sz="quarter" idx="12"/>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fld id="{F89D443B-1203-40C2-A0D2-903233FB3757}" type="slidenum">
              <a:rPr lang="en-US" sz="1400"/>
              <a:pPr/>
              <a:t>60</a:t>
            </a:fld>
            <a:endParaRPr lang="en-US" sz="1400"/>
          </a:p>
        </p:txBody>
      </p:sp>
      <p:sp>
        <p:nvSpPr>
          <p:cNvPr id="22533" name="Oval 2"/>
          <p:cNvSpPr>
            <a:spLocks noChangeArrowheads="1"/>
          </p:cNvSpPr>
          <p:nvPr/>
        </p:nvSpPr>
        <p:spPr bwMode="auto">
          <a:xfrm>
            <a:off x="4572000" y="2895600"/>
            <a:ext cx="788988" cy="742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5400" i="1"/>
              <a:t>j</a:t>
            </a:r>
            <a:endParaRPr lang="en-US" sz="2400"/>
          </a:p>
        </p:txBody>
      </p:sp>
      <p:sp>
        <p:nvSpPr>
          <p:cNvPr id="22534" name="Oval 4"/>
          <p:cNvSpPr>
            <a:spLocks noChangeArrowheads="1"/>
          </p:cNvSpPr>
          <p:nvPr/>
        </p:nvSpPr>
        <p:spPr bwMode="auto">
          <a:xfrm>
            <a:off x="2755900" y="1874838"/>
            <a:ext cx="790575" cy="742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5" name="Text Box 5"/>
          <p:cNvSpPr txBox="1">
            <a:spLocks noChangeArrowheads="1"/>
          </p:cNvSpPr>
          <p:nvPr/>
        </p:nvSpPr>
        <p:spPr bwMode="auto">
          <a:xfrm>
            <a:off x="2882900" y="1774825"/>
            <a:ext cx="4810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k</a:t>
            </a:r>
            <a:endParaRPr lang="en-US" sz="2800"/>
          </a:p>
        </p:txBody>
      </p:sp>
      <p:sp>
        <p:nvSpPr>
          <p:cNvPr id="22536" name="AutoShape 6"/>
          <p:cNvSpPr>
            <a:spLocks noChangeArrowheads="1"/>
          </p:cNvSpPr>
          <p:nvPr/>
        </p:nvSpPr>
        <p:spPr bwMode="auto">
          <a:xfrm>
            <a:off x="576263" y="3490913"/>
            <a:ext cx="1506537" cy="1957387"/>
          </a:xfrm>
          <a:prstGeom prst="triangle">
            <a:avLst>
              <a:gd name="adj" fmla="val 50000"/>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7" name="Text Box 7"/>
          <p:cNvSpPr txBox="1">
            <a:spLocks noChangeArrowheads="1"/>
          </p:cNvSpPr>
          <p:nvPr/>
        </p:nvSpPr>
        <p:spPr bwMode="auto">
          <a:xfrm>
            <a:off x="1077913" y="4503738"/>
            <a:ext cx="482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X</a:t>
            </a:r>
            <a:endParaRPr lang="en-US" sz="2800"/>
          </a:p>
        </p:txBody>
      </p:sp>
      <p:sp>
        <p:nvSpPr>
          <p:cNvPr id="22538" name="AutoShape 8"/>
          <p:cNvSpPr>
            <a:spLocks noChangeArrowheads="1"/>
          </p:cNvSpPr>
          <p:nvPr/>
        </p:nvSpPr>
        <p:spPr bwMode="auto">
          <a:xfrm>
            <a:off x="3321050" y="4362450"/>
            <a:ext cx="1435100" cy="10795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9" name="Text Box 9"/>
          <p:cNvSpPr txBox="1">
            <a:spLocks noChangeArrowheads="1"/>
          </p:cNvSpPr>
          <p:nvPr/>
        </p:nvSpPr>
        <p:spPr bwMode="auto">
          <a:xfrm>
            <a:off x="3729038" y="4619625"/>
            <a:ext cx="484187"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Y</a:t>
            </a:r>
            <a:endParaRPr lang="en-US" sz="2800"/>
          </a:p>
        </p:txBody>
      </p:sp>
      <p:sp>
        <p:nvSpPr>
          <p:cNvPr id="22540" name="AutoShape 10"/>
          <p:cNvSpPr>
            <a:spLocks noChangeArrowheads="1"/>
          </p:cNvSpPr>
          <p:nvPr/>
        </p:nvSpPr>
        <p:spPr bwMode="auto">
          <a:xfrm>
            <a:off x="5208588" y="4287838"/>
            <a:ext cx="1508125" cy="1147762"/>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1" name="Text Box 11"/>
          <p:cNvSpPr txBox="1">
            <a:spLocks noChangeArrowheads="1"/>
          </p:cNvSpPr>
          <p:nvPr/>
        </p:nvSpPr>
        <p:spPr bwMode="auto">
          <a:xfrm>
            <a:off x="5667375" y="4503738"/>
            <a:ext cx="482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Z</a:t>
            </a:r>
            <a:endParaRPr lang="en-US" sz="2800"/>
          </a:p>
        </p:txBody>
      </p:sp>
      <p:sp>
        <p:nvSpPr>
          <p:cNvPr id="22542" name="Line 12"/>
          <p:cNvSpPr>
            <a:spLocks noChangeShapeType="1"/>
          </p:cNvSpPr>
          <p:nvPr/>
        </p:nvSpPr>
        <p:spPr bwMode="auto">
          <a:xfrm>
            <a:off x="7064375" y="4360863"/>
            <a:ext cx="1506538" cy="1587"/>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3" name="Line 13"/>
          <p:cNvSpPr>
            <a:spLocks noChangeShapeType="1"/>
          </p:cNvSpPr>
          <p:nvPr/>
        </p:nvSpPr>
        <p:spPr bwMode="auto">
          <a:xfrm>
            <a:off x="7086600" y="5437188"/>
            <a:ext cx="1506538" cy="1587"/>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4" name="Text Box 14"/>
          <p:cNvSpPr txBox="1">
            <a:spLocks noChangeArrowheads="1"/>
          </p:cNvSpPr>
          <p:nvPr/>
        </p:nvSpPr>
        <p:spPr bwMode="auto">
          <a:xfrm>
            <a:off x="5295900" y="1743075"/>
            <a:ext cx="328453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sz="2400"/>
              <a:t>“Right rotation” done!</a:t>
            </a:r>
          </a:p>
          <a:p>
            <a:r>
              <a:rPr lang="en-US" sz="2400"/>
              <a:t>(“Left rotation” is mirror</a:t>
            </a:r>
          </a:p>
          <a:p>
            <a:r>
              <a:rPr lang="en-US" sz="2400"/>
              <a:t>   symmetric)</a:t>
            </a:r>
          </a:p>
        </p:txBody>
      </p:sp>
      <p:sp>
        <p:nvSpPr>
          <p:cNvPr id="22545" name="Rectangle 15"/>
          <p:cNvSpPr>
            <a:spLocks noChangeArrowheads="1"/>
          </p:cNvSpPr>
          <p:nvPr/>
        </p:nvSpPr>
        <p:spPr bwMode="auto">
          <a:xfrm>
            <a:off x="665163" y="646113"/>
            <a:ext cx="7813675" cy="8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r>
              <a:rPr lang="en-US" sz="4400">
                <a:solidFill>
                  <a:srgbClr val="FF0000"/>
                </a:solidFill>
              </a:rPr>
              <a:t>Outside Case Completed</a:t>
            </a:r>
          </a:p>
        </p:txBody>
      </p:sp>
      <p:sp>
        <p:nvSpPr>
          <p:cNvPr id="22546" name="Line 16"/>
          <p:cNvSpPr>
            <a:spLocks noChangeShapeType="1"/>
          </p:cNvSpPr>
          <p:nvPr/>
        </p:nvSpPr>
        <p:spPr bwMode="auto">
          <a:xfrm flipV="1">
            <a:off x="1327150" y="2487613"/>
            <a:ext cx="1527175" cy="1014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7" name="Line 18"/>
          <p:cNvSpPr>
            <a:spLocks noChangeShapeType="1"/>
          </p:cNvSpPr>
          <p:nvPr/>
        </p:nvSpPr>
        <p:spPr bwMode="auto">
          <a:xfrm flipH="1">
            <a:off x="4037013" y="3546475"/>
            <a:ext cx="657225" cy="8255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8" name="Line 19"/>
          <p:cNvSpPr>
            <a:spLocks noChangeShapeType="1"/>
          </p:cNvSpPr>
          <p:nvPr/>
        </p:nvSpPr>
        <p:spPr bwMode="auto">
          <a:xfrm>
            <a:off x="5264150" y="3524250"/>
            <a:ext cx="701675" cy="7699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9" name="Text Box 20"/>
          <p:cNvSpPr txBox="1">
            <a:spLocks noChangeArrowheads="1"/>
          </p:cNvSpPr>
          <p:nvPr/>
        </p:nvSpPr>
        <p:spPr bwMode="auto">
          <a:xfrm>
            <a:off x="3006725" y="5684838"/>
            <a:ext cx="53324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sz="2800"/>
              <a:t>AVL property has been restored!</a:t>
            </a:r>
            <a:endParaRPr lang="en-US" sz="2400"/>
          </a:p>
        </p:txBody>
      </p:sp>
      <p:cxnSp>
        <p:nvCxnSpPr>
          <p:cNvPr id="22550" name="AutoShape 21"/>
          <p:cNvCxnSpPr>
            <a:cxnSpLocks noChangeShapeType="1"/>
            <a:stCxn id="22534" idx="5"/>
            <a:endCxn id="22533" idx="0"/>
          </p:cNvCxnSpPr>
          <p:nvPr/>
        </p:nvCxnSpPr>
        <p:spPr bwMode="auto">
          <a:xfrm>
            <a:off x="3430588" y="2508250"/>
            <a:ext cx="1536700" cy="387350"/>
          </a:xfrm>
          <a:prstGeom prst="straightConnector1">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551" name="Oval 23"/>
          <p:cNvSpPr>
            <a:spLocks noChangeArrowheads="1"/>
          </p:cNvSpPr>
          <p:nvPr/>
        </p:nvSpPr>
        <p:spPr bwMode="auto">
          <a:xfrm rot="1680000">
            <a:off x="2362200" y="1981200"/>
            <a:ext cx="3429000" cy="1487488"/>
          </a:xfrm>
          <a:prstGeom prst="ellipse">
            <a:avLst/>
          </a:prstGeom>
          <a:noFill/>
          <a:ln w="2540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2" name="Text Box 28"/>
          <p:cNvSpPr txBox="1">
            <a:spLocks noChangeArrowheads="1"/>
          </p:cNvSpPr>
          <p:nvPr/>
        </p:nvSpPr>
        <p:spPr bwMode="auto">
          <a:xfrm>
            <a:off x="6172200" y="396240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t>h</a:t>
            </a:r>
          </a:p>
        </p:txBody>
      </p:sp>
      <p:sp>
        <p:nvSpPr>
          <p:cNvPr id="22553" name="Text Box 29"/>
          <p:cNvSpPr txBox="1">
            <a:spLocks noChangeArrowheads="1"/>
          </p:cNvSpPr>
          <p:nvPr/>
        </p:nvSpPr>
        <p:spPr bwMode="auto">
          <a:xfrm>
            <a:off x="1600200" y="3429000"/>
            <a:ext cx="614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t>h+1</a:t>
            </a:r>
          </a:p>
        </p:txBody>
      </p:sp>
      <p:sp>
        <p:nvSpPr>
          <p:cNvPr id="22554" name="Text Box 30"/>
          <p:cNvSpPr txBox="1">
            <a:spLocks noChangeArrowheads="1"/>
          </p:cNvSpPr>
          <p:nvPr/>
        </p:nvSpPr>
        <p:spPr bwMode="auto">
          <a:xfrm>
            <a:off x="4191000" y="403860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t>h</a:t>
            </a:r>
          </a:p>
        </p:txBody>
      </p:sp>
    </p:spTree>
    <p:extLst>
      <p:ext uri="{BB962C8B-B14F-4D97-AF65-F5344CB8AC3E}">
        <p14:creationId xmlns:p14="http://schemas.microsoft.com/office/powerpoint/2010/main" val="26572125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1"/>
          <p:cNvSpPr>
            <a:spLocks noGrp="1"/>
          </p:cNvSpPr>
          <p:nvPr>
            <p:ph type="dt" sz="quarter" idx="10"/>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sz="1400"/>
              <a:t>12/26/03</a:t>
            </a:r>
          </a:p>
        </p:txBody>
      </p:sp>
      <p:sp>
        <p:nvSpPr>
          <p:cNvPr id="23555" name="Footer Placeholder 2"/>
          <p:cNvSpPr>
            <a:spLocks noGrp="1"/>
          </p:cNvSpPr>
          <p:nvPr>
            <p:ph type="ftr" sz="quarter" idx="11"/>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sz="1400"/>
              <a:t>AVL Trees - Lecture 8</a:t>
            </a:r>
          </a:p>
        </p:txBody>
      </p:sp>
      <p:sp>
        <p:nvSpPr>
          <p:cNvPr id="23556" name="Slide Number Placeholder 3"/>
          <p:cNvSpPr>
            <a:spLocks noGrp="1"/>
          </p:cNvSpPr>
          <p:nvPr>
            <p:ph type="sldNum" sz="quarter" idx="12"/>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fld id="{AEDC25B9-7E7C-43B6-AE92-850E5DAD45DC}" type="slidenum">
              <a:rPr lang="en-US" sz="1400"/>
              <a:pPr/>
              <a:t>61</a:t>
            </a:fld>
            <a:endParaRPr lang="en-US" sz="1400"/>
          </a:p>
        </p:txBody>
      </p:sp>
      <p:sp>
        <p:nvSpPr>
          <p:cNvPr id="23557" name="Oval 2"/>
          <p:cNvSpPr>
            <a:spLocks noChangeArrowheads="1"/>
          </p:cNvSpPr>
          <p:nvPr/>
        </p:nvSpPr>
        <p:spPr bwMode="auto">
          <a:xfrm>
            <a:off x="3962400" y="1692275"/>
            <a:ext cx="838200" cy="838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8" name="Text Box 3"/>
          <p:cNvSpPr txBox="1">
            <a:spLocks noChangeArrowheads="1"/>
          </p:cNvSpPr>
          <p:nvPr/>
        </p:nvSpPr>
        <p:spPr bwMode="auto">
          <a:xfrm>
            <a:off x="4191000" y="1539875"/>
            <a:ext cx="5111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j</a:t>
            </a:r>
            <a:endParaRPr lang="en-US" sz="2800"/>
          </a:p>
        </p:txBody>
      </p:sp>
      <p:sp>
        <p:nvSpPr>
          <p:cNvPr id="23559" name="Oval 4"/>
          <p:cNvSpPr>
            <a:spLocks noChangeArrowheads="1"/>
          </p:cNvSpPr>
          <p:nvPr/>
        </p:nvSpPr>
        <p:spPr bwMode="auto">
          <a:xfrm>
            <a:off x="2286000" y="3063875"/>
            <a:ext cx="838200" cy="838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0" name="Text Box 5"/>
          <p:cNvSpPr txBox="1">
            <a:spLocks noChangeArrowheads="1"/>
          </p:cNvSpPr>
          <p:nvPr/>
        </p:nvSpPr>
        <p:spPr bwMode="auto">
          <a:xfrm>
            <a:off x="2514600" y="2987675"/>
            <a:ext cx="5111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k</a:t>
            </a:r>
            <a:endParaRPr lang="en-US" sz="2800"/>
          </a:p>
        </p:txBody>
      </p:sp>
      <p:cxnSp>
        <p:nvCxnSpPr>
          <p:cNvPr id="23561" name="AutoShape 6"/>
          <p:cNvCxnSpPr>
            <a:cxnSpLocks noChangeShapeType="1"/>
            <a:stCxn id="23557" idx="3"/>
            <a:endCxn id="23559" idx="7"/>
          </p:cNvCxnSpPr>
          <p:nvPr/>
        </p:nvCxnSpPr>
        <p:spPr bwMode="auto">
          <a:xfrm flipH="1">
            <a:off x="3001963" y="2408238"/>
            <a:ext cx="1082675" cy="777875"/>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562" name="AutoShape 7"/>
          <p:cNvSpPr>
            <a:spLocks noChangeArrowheads="1"/>
          </p:cNvSpPr>
          <p:nvPr/>
        </p:nvSpPr>
        <p:spPr bwMode="auto">
          <a:xfrm>
            <a:off x="609600" y="4435475"/>
            <a:ext cx="1600200" cy="12954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3563" name="AutoShape 8"/>
          <p:cNvCxnSpPr>
            <a:cxnSpLocks noChangeShapeType="1"/>
            <a:stCxn id="23559" idx="3"/>
            <a:endCxn id="23562" idx="0"/>
          </p:cNvCxnSpPr>
          <p:nvPr/>
        </p:nvCxnSpPr>
        <p:spPr bwMode="auto">
          <a:xfrm flipH="1">
            <a:off x="1409700" y="3779838"/>
            <a:ext cx="998538" cy="655637"/>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564" name="Text Box 9"/>
          <p:cNvSpPr txBox="1">
            <a:spLocks noChangeArrowheads="1"/>
          </p:cNvSpPr>
          <p:nvPr/>
        </p:nvSpPr>
        <p:spPr bwMode="auto">
          <a:xfrm>
            <a:off x="1143000" y="4892675"/>
            <a:ext cx="5111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X</a:t>
            </a:r>
            <a:endParaRPr lang="en-US" sz="2800"/>
          </a:p>
        </p:txBody>
      </p:sp>
      <p:sp>
        <p:nvSpPr>
          <p:cNvPr id="23565" name="AutoShape 10"/>
          <p:cNvSpPr>
            <a:spLocks noChangeArrowheads="1"/>
          </p:cNvSpPr>
          <p:nvPr/>
        </p:nvSpPr>
        <p:spPr bwMode="auto">
          <a:xfrm>
            <a:off x="3276600" y="4511675"/>
            <a:ext cx="1524000" cy="12192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6" name="Text Box 11"/>
          <p:cNvSpPr txBox="1">
            <a:spLocks noChangeArrowheads="1"/>
          </p:cNvSpPr>
          <p:nvPr/>
        </p:nvSpPr>
        <p:spPr bwMode="auto">
          <a:xfrm>
            <a:off x="3733800" y="4892675"/>
            <a:ext cx="5111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Y</a:t>
            </a:r>
            <a:endParaRPr lang="en-US" sz="2800"/>
          </a:p>
        </p:txBody>
      </p:sp>
      <p:sp>
        <p:nvSpPr>
          <p:cNvPr id="23567" name="AutoShape 12"/>
          <p:cNvSpPr>
            <a:spLocks noChangeArrowheads="1"/>
          </p:cNvSpPr>
          <p:nvPr/>
        </p:nvSpPr>
        <p:spPr bwMode="auto">
          <a:xfrm>
            <a:off x="5257800" y="3521075"/>
            <a:ext cx="1600200" cy="12954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8" name="Text Box 13"/>
          <p:cNvSpPr txBox="1">
            <a:spLocks noChangeArrowheads="1"/>
          </p:cNvSpPr>
          <p:nvPr/>
        </p:nvSpPr>
        <p:spPr bwMode="auto">
          <a:xfrm>
            <a:off x="5791200" y="3825875"/>
            <a:ext cx="5111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Z</a:t>
            </a:r>
            <a:endParaRPr lang="en-US" sz="2800"/>
          </a:p>
        </p:txBody>
      </p:sp>
      <p:cxnSp>
        <p:nvCxnSpPr>
          <p:cNvPr id="23569" name="AutoShape 14"/>
          <p:cNvCxnSpPr>
            <a:cxnSpLocks noChangeShapeType="1"/>
            <a:stCxn id="23559" idx="5"/>
            <a:endCxn id="23565" idx="0"/>
          </p:cNvCxnSpPr>
          <p:nvPr/>
        </p:nvCxnSpPr>
        <p:spPr bwMode="auto">
          <a:xfrm>
            <a:off x="3001963" y="3779838"/>
            <a:ext cx="1036637" cy="731837"/>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70" name="AutoShape 15"/>
          <p:cNvCxnSpPr>
            <a:cxnSpLocks noChangeShapeType="1"/>
            <a:stCxn id="23557" idx="5"/>
            <a:endCxn id="23567" idx="0"/>
          </p:cNvCxnSpPr>
          <p:nvPr/>
        </p:nvCxnSpPr>
        <p:spPr bwMode="auto">
          <a:xfrm>
            <a:off x="4678363" y="2408238"/>
            <a:ext cx="1379537" cy="1112837"/>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571" name="Line 16"/>
          <p:cNvSpPr>
            <a:spLocks noChangeShapeType="1"/>
          </p:cNvSpPr>
          <p:nvPr/>
        </p:nvSpPr>
        <p:spPr bwMode="auto">
          <a:xfrm>
            <a:off x="7239000" y="4816475"/>
            <a:ext cx="1600200" cy="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2" name="Line 17"/>
          <p:cNvSpPr>
            <a:spLocks noChangeShapeType="1"/>
          </p:cNvSpPr>
          <p:nvPr/>
        </p:nvSpPr>
        <p:spPr bwMode="auto">
          <a:xfrm>
            <a:off x="7239000" y="5730875"/>
            <a:ext cx="1600200" cy="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3" name="Rectangle 18"/>
          <p:cNvSpPr>
            <a:spLocks noChangeArrowheads="1"/>
          </p:cNvSpPr>
          <p:nvPr/>
        </p:nvSpPr>
        <p:spPr bwMode="auto">
          <a:xfrm>
            <a:off x="665163" y="646113"/>
            <a:ext cx="7813675" cy="8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r>
              <a:rPr lang="en-US" sz="4400">
                <a:solidFill>
                  <a:srgbClr val="FF0000"/>
                </a:solidFill>
              </a:rPr>
              <a:t>AVL Insertion: Inside Case</a:t>
            </a:r>
            <a:r>
              <a:rPr lang="en-US" sz="4400">
                <a:solidFill>
                  <a:schemeClr val="accent2"/>
                </a:solidFill>
              </a:rPr>
              <a:t> </a:t>
            </a:r>
          </a:p>
        </p:txBody>
      </p:sp>
      <p:sp>
        <p:nvSpPr>
          <p:cNvPr id="23574" name="Text Box 19"/>
          <p:cNvSpPr txBox="1">
            <a:spLocks noChangeArrowheads="1"/>
          </p:cNvSpPr>
          <p:nvPr/>
        </p:nvSpPr>
        <p:spPr bwMode="auto">
          <a:xfrm>
            <a:off x="641350" y="1754188"/>
            <a:ext cx="23733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sz="2400"/>
              <a:t>Consider a valid</a:t>
            </a:r>
          </a:p>
          <a:p>
            <a:r>
              <a:rPr lang="en-US" sz="2400"/>
              <a:t>AVL subtree</a:t>
            </a:r>
          </a:p>
        </p:txBody>
      </p:sp>
      <p:sp>
        <p:nvSpPr>
          <p:cNvPr id="23575" name="Text Box 20"/>
          <p:cNvSpPr txBox="1">
            <a:spLocks noChangeArrowheads="1"/>
          </p:cNvSpPr>
          <p:nvPr/>
        </p:nvSpPr>
        <p:spPr bwMode="auto">
          <a:xfrm>
            <a:off x="6248400" y="335280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t>h</a:t>
            </a:r>
          </a:p>
        </p:txBody>
      </p:sp>
      <p:sp>
        <p:nvSpPr>
          <p:cNvPr id="23576" name="Text Box 22"/>
          <p:cNvSpPr txBox="1">
            <a:spLocks noChangeArrowheads="1"/>
          </p:cNvSpPr>
          <p:nvPr/>
        </p:nvSpPr>
        <p:spPr bwMode="auto">
          <a:xfrm>
            <a:off x="4191000" y="419100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t>h</a:t>
            </a:r>
          </a:p>
        </p:txBody>
      </p:sp>
      <p:sp>
        <p:nvSpPr>
          <p:cNvPr id="23577" name="Text Box 23"/>
          <p:cNvSpPr txBox="1">
            <a:spLocks noChangeArrowheads="1"/>
          </p:cNvSpPr>
          <p:nvPr/>
        </p:nvSpPr>
        <p:spPr bwMode="auto">
          <a:xfrm>
            <a:off x="1676400" y="426720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t>h</a:t>
            </a:r>
          </a:p>
        </p:txBody>
      </p:sp>
      <p:sp>
        <p:nvSpPr>
          <p:cNvPr id="23578" name="Rectangle 24"/>
          <p:cNvSpPr>
            <a:spLocks noGrp="1" noChangeArrowheads="1"/>
          </p:cNvSpPr>
          <p:nvPr>
            <p:ph type="title" idx="4294967295"/>
          </p:nvPr>
        </p:nvSpPr>
        <p:spPr/>
        <p:txBody>
          <a:bodyPr/>
          <a:lstStyle/>
          <a:p>
            <a:r>
              <a:rPr lang="en-US" smtClean="0"/>
              <a:t> </a:t>
            </a:r>
          </a:p>
        </p:txBody>
      </p:sp>
    </p:spTree>
    <p:extLst>
      <p:ext uri="{BB962C8B-B14F-4D97-AF65-F5344CB8AC3E}">
        <p14:creationId xmlns:p14="http://schemas.microsoft.com/office/powerpoint/2010/main" val="233041628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1"/>
          <p:cNvSpPr>
            <a:spLocks noGrp="1"/>
          </p:cNvSpPr>
          <p:nvPr>
            <p:ph type="dt" sz="quarter" idx="10"/>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sz="1400"/>
              <a:t>12/26/03</a:t>
            </a:r>
          </a:p>
        </p:txBody>
      </p:sp>
      <p:sp>
        <p:nvSpPr>
          <p:cNvPr id="24579" name="Footer Placeholder 2"/>
          <p:cNvSpPr>
            <a:spLocks noGrp="1"/>
          </p:cNvSpPr>
          <p:nvPr>
            <p:ph type="ftr" sz="quarter" idx="11"/>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sz="1400"/>
              <a:t>AVL Trees - Lecture 8</a:t>
            </a:r>
          </a:p>
        </p:txBody>
      </p:sp>
      <p:sp>
        <p:nvSpPr>
          <p:cNvPr id="24580" name="Slide Number Placeholder 3"/>
          <p:cNvSpPr>
            <a:spLocks noGrp="1"/>
          </p:cNvSpPr>
          <p:nvPr>
            <p:ph type="sldNum" sz="quarter" idx="12"/>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fld id="{FE7313CA-60A5-4446-BF55-4D164BB84E19}" type="slidenum">
              <a:rPr lang="en-US" sz="1400"/>
              <a:pPr/>
              <a:t>62</a:t>
            </a:fld>
            <a:endParaRPr lang="en-US" sz="1400"/>
          </a:p>
        </p:txBody>
      </p:sp>
      <p:sp>
        <p:nvSpPr>
          <p:cNvPr id="24581" name="Text Box 2"/>
          <p:cNvSpPr txBox="1">
            <a:spLocks noChangeArrowheads="1"/>
          </p:cNvSpPr>
          <p:nvPr/>
        </p:nvSpPr>
        <p:spPr bwMode="auto">
          <a:xfrm>
            <a:off x="647700" y="1744663"/>
            <a:ext cx="23018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sz="2400"/>
              <a:t>Inserting into Y </a:t>
            </a:r>
          </a:p>
          <a:p>
            <a:r>
              <a:rPr lang="en-US" sz="2400"/>
              <a:t>destroys the</a:t>
            </a:r>
          </a:p>
          <a:p>
            <a:r>
              <a:rPr lang="en-US" sz="2400"/>
              <a:t>AVL property</a:t>
            </a:r>
          </a:p>
          <a:p>
            <a:r>
              <a:rPr lang="en-US" sz="2400"/>
              <a:t>at node j </a:t>
            </a:r>
          </a:p>
        </p:txBody>
      </p:sp>
      <p:sp>
        <p:nvSpPr>
          <p:cNvPr id="24582" name="Oval 3"/>
          <p:cNvSpPr>
            <a:spLocks noChangeArrowheads="1"/>
          </p:cNvSpPr>
          <p:nvPr/>
        </p:nvSpPr>
        <p:spPr bwMode="auto">
          <a:xfrm>
            <a:off x="4478338" y="1830388"/>
            <a:ext cx="693737" cy="6699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3" name="Text Box 4"/>
          <p:cNvSpPr txBox="1">
            <a:spLocks noChangeArrowheads="1"/>
          </p:cNvSpPr>
          <p:nvPr/>
        </p:nvSpPr>
        <p:spPr bwMode="auto">
          <a:xfrm>
            <a:off x="4678363" y="1608138"/>
            <a:ext cx="4254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j</a:t>
            </a:r>
            <a:endParaRPr lang="en-US" sz="2800"/>
          </a:p>
        </p:txBody>
      </p:sp>
      <p:sp>
        <p:nvSpPr>
          <p:cNvPr id="24584" name="Oval 5"/>
          <p:cNvSpPr>
            <a:spLocks noChangeArrowheads="1"/>
          </p:cNvSpPr>
          <p:nvPr/>
        </p:nvSpPr>
        <p:spPr bwMode="auto">
          <a:xfrm>
            <a:off x="3090863" y="2927350"/>
            <a:ext cx="693737" cy="6699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5" name="Text Box 6"/>
          <p:cNvSpPr txBox="1">
            <a:spLocks noChangeArrowheads="1"/>
          </p:cNvSpPr>
          <p:nvPr/>
        </p:nvSpPr>
        <p:spPr bwMode="auto">
          <a:xfrm>
            <a:off x="3213100" y="2811463"/>
            <a:ext cx="4222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k</a:t>
            </a:r>
            <a:endParaRPr lang="en-US" sz="2800"/>
          </a:p>
        </p:txBody>
      </p:sp>
      <p:cxnSp>
        <p:nvCxnSpPr>
          <p:cNvPr id="24586" name="AutoShape 7"/>
          <p:cNvCxnSpPr>
            <a:cxnSpLocks noChangeShapeType="1"/>
            <a:stCxn id="24582" idx="3"/>
            <a:endCxn id="24584" idx="7"/>
          </p:cNvCxnSpPr>
          <p:nvPr/>
        </p:nvCxnSpPr>
        <p:spPr bwMode="auto">
          <a:xfrm flipH="1">
            <a:off x="3683000" y="2403475"/>
            <a:ext cx="896938" cy="62230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587" name="AutoShape 8"/>
          <p:cNvSpPr>
            <a:spLocks noChangeArrowheads="1"/>
          </p:cNvSpPr>
          <p:nvPr/>
        </p:nvSpPr>
        <p:spPr bwMode="auto">
          <a:xfrm>
            <a:off x="1701800" y="4024313"/>
            <a:ext cx="1325563" cy="1036637"/>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4588" name="AutoShape 9"/>
          <p:cNvCxnSpPr>
            <a:cxnSpLocks noChangeShapeType="1"/>
            <a:stCxn id="24584" idx="3"/>
            <a:endCxn id="24587" idx="0"/>
          </p:cNvCxnSpPr>
          <p:nvPr/>
        </p:nvCxnSpPr>
        <p:spPr bwMode="auto">
          <a:xfrm flipH="1">
            <a:off x="2363788" y="3500438"/>
            <a:ext cx="827087" cy="523875"/>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589" name="Text Box 10"/>
          <p:cNvSpPr txBox="1">
            <a:spLocks noChangeArrowheads="1"/>
          </p:cNvSpPr>
          <p:nvPr/>
        </p:nvSpPr>
        <p:spPr bwMode="auto">
          <a:xfrm>
            <a:off x="2054225" y="4244975"/>
            <a:ext cx="42386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X</a:t>
            </a:r>
            <a:endParaRPr lang="en-US" sz="2800"/>
          </a:p>
        </p:txBody>
      </p:sp>
      <p:sp>
        <p:nvSpPr>
          <p:cNvPr id="24590" name="AutoShape 11"/>
          <p:cNvSpPr>
            <a:spLocks noChangeArrowheads="1"/>
          </p:cNvSpPr>
          <p:nvPr/>
        </p:nvSpPr>
        <p:spPr bwMode="auto">
          <a:xfrm>
            <a:off x="3910013" y="4084638"/>
            <a:ext cx="1262062" cy="1768475"/>
          </a:xfrm>
          <a:prstGeom prst="triangle">
            <a:avLst>
              <a:gd name="adj" fmla="val 50000"/>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1" name="Text Box 12"/>
          <p:cNvSpPr txBox="1">
            <a:spLocks noChangeArrowheads="1"/>
          </p:cNvSpPr>
          <p:nvPr/>
        </p:nvSpPr>
        <p:spPr bwMode="auto">
          <a:xfrm>
            <a:off x="4256088" y="4800600"/>
            <a:ext cx="42386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Y</a:t>
            </a:r>
            <a:endParaRPr lang="en-US" sz="2800"/>
          </a:p>
        </p:txBody>
      </p:sp>
      <p:sp>
        <p:nvSpPr>
          <p:cNvPr id="24592" name="AutoShape 13"/>
          <p:cNvSpPr>
            <a:spLocks noChangeArrowheads="1"/>
          </p:cNvSpPr>
          <p:nvPr/>
        </p:nvSpPr>
        <p:spPr bwMode="auto">
          <a:xfrm>
            <a:off x="5551488" y="3292475"/>
            <a:ext cx="1325562" cy="103663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3" name="Text Box 14"/>
          <p:cNvSpPr txBox="1">
            <a:spLocks noChangeArrowheads="1"/>
          </p:cNvSpPr>
          <p:nvPr/>
        </p:nvSpPr>
        <p:spPr bwMode="auto">
          <a:xfrm>
            <a:off x="5903913" y="3471863"/>
            <a:ext cx="42386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Z</a:t>
            </a:r>
            <a:endParaRPr lang="en-US" sz="2800"/>
          </a:p>
        </p:txBody>
      </p:sp>
      <p:cxnSp>
        <p:nvCxnSpPr>
          <p:cNvPr id="24594" name="AutoShape 15"/>
          <p:cNvCxnSpPr>
            <a:cxnSpLocks noChangeShapeType="1"/>
            <a:stCxn id="24584" idx="5"/>
            <a:endCxn id="24590" idx="0"/>
          </p:cNvCxnSpPr>
          <p:nvPr/>
        </p:nvCxnSpPr>
        <p:spPr bwMode="auto">
          <a:xfrm>
            <a:off x="3683000" y="3500438"/>
            <a:ext cx="858838" cy="58420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95" name="AutoShape 16"/>
          <p:cNvCxnSpPr>
            <a:cxnSpLocks noChangeShapeType="1"/>
            <a:stCxn id="24582" idx="5"/>
            <a:endCxn id="24592" idx="0"/>
          </p:cNvCxnSpPr>
          <p:nvPr/>
        </p:nvCxnSpPr>
        <p:spPr bwMode="auto">
          <a:xfrm>
            <a:off x="5072063" y="2403475"/>
            <a:ext cx="1141412" cy="88900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596" name="Line 17"/>
          <p:cNvSpPr>
            <a:spLocks noChangeShapeType="1"/>
          </p:cNvSpPr>
          <p:nvPr/>
        </p:nvSpPr>
        <p:spPr bwMode="auto">
          <a:xfrm>
            <a:off x="7191375" y="4329113"/>
            <a:ext cx="1325563" cy="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7" name="Line 18"/>
          <p:cNvSpPr>
            <a:spLocks noChangeShapeType="1"/>
          </p:cNvSpPr>
          <p:nvPr/>
        </p:nvSpPr>
        <p:spPr bwMode="auto">
          <a:xfrm>
            <a:off x="7213600" y="5094288"/>
            <a:ext cx="1325563" cy="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8" name="Line 19"/>
          <p:cNvSpPr>
            <a:spLocks noChangeShapeType="1"/>
          </p:cNvSpPr>
          <p:nvPr/>
        </p:nvSpPr>
        <p:spPr bwMode="auto">
          <a:xfrm>
            <a:off x="7221538" y="5853113"/>
            <a:ext cx="1325562" cy="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9" name="Rectangle 20"/>
          <p:cNvSpPr>
            <a:spLocks noChangeArrowheads="1"/>
          </p:cNvSpPr>
          <p:nvPr/>
        </p:nvSpPr>
        <p:spPr bwMode="auto">
          <a:xfrm>
            <a:off x="665163" y="646113"/>
            <a:ext cx="7813675" cy="8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r>
              <a:rPr lang="en-US" sz="4400">
                <a:solidFill>
                  <a:srgbClr val="FF0000"/>
                </a:solidFill>
              </a:rPr>
              <a:t>AVL Insertion: Inside Case</a:t>
            </a:r>
          </a:p>
        </p:txBody>
      </p:sp>
      <p:sp>
        <p:nvSpPr>
          <p:cNvPr id="24600" name="Text Box 21"/>
          <p:cNvSpPr txBox="1">
            <a:spLocks noChangeArrowheads="1"/>
          </p:cNvSpPr>
          <p:nvPr/>
        </p:nvSpPr>
        <p:spPr bwMode="auto">
          <a:xfrm>
            <a:off x="5718175" y="1819275"/>
            <a:ext cx="28797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sz="2400"/>
              <a:t>Does “right rotation”</a:t>
            </a:r>
          </a:p>
          <a:p>
            <a:r>
              <a:rPr lang="en-US" sz="2400"/>
              <a:t>restore balance?</a:t>
            </a:r>
          </a:p>
        </p:txBody>
      </p:sp>
      <p:sp>
        <p:nvSpPr>
          <p:cNvPr id="24601" name="Oval 22"/>
          <p:cNvSpPr>
            <a:spLocks noChangeArrowheads="1"/>
          </p:cNvSpPr>
          <p:nvPr/>
        </p:nvSpPr>
        <p:spPr bwMode="auto">
          <a:xfrm rot="-2100000">
            <a:off x="2362200" y="1981200"/>
            <a:ext cx="3429000" cy="1487488"/>
          </a:xfrm>
          <a:prstGeom prst="ellipse">
            <a:avLst/>
          </a:prstGeom>
          <a:noFill/>
          <a:ln w="2540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2" name="Text Box 23"/>
          <p:cNvSpPr txBox="1">
            <a:spLocks noChangeArrowheads="1"/>
          </p:cNvSpPr>
          <p:nvPr/>
        </p:nvSpPr>
        <p:spPr bwMode="auto">
          <a:xfrm>
            <a:off x="6324600" y="304800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t>h</a:t>
            </a:r>
          </a:p>
        </p:txBody>
      </p:sp>
      <p:sp>
        <p:nvSpPr>
          <p:cNvPr id="24603" name="Text Box 25"/>
          <p:cNvSpPr txBox="1">
            <a:spLocks noChangeArrowheads="1"/>
          </p:cNvSpPr>
          <p:nvPr/>
        </p:nvSpPr>
        <p:spPr bwMode="auto">
          <a:xfrm>
            <a:off x="4800600" y="3962400"/>
            <a:ext cx="614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t>h+1</a:t>
            </a:r>
          </a:p>
        </p:txBody>
      </p:sp>
      <p:sp>
        <p:nvSpPr>
          <p:cNvPr id="24604" name="Text Box 26"/>
          <p:cNvSpPr txBox="1">
            <a:spLocks noChangeArrowheads="1"/>
          </p:cNvSpPr>
          <p:nvPr/>
        </p:nvSpPr>
        <p:spPr bwMode="auto">
          <a:xfrm>
            <a:off x="2514600" y="396240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t>h</a:t>
            </a:r>
          </a:p>
        </p:txBody>
      </p:sp>
    </p:spTree>
    <p:extLst>
      <p:ext uri="{BB962C8B-B14F-4D97-AF65-F5344CB8AC3E}">
        <p14:creationId xmlns:p14="http://schemas.microsoft.com/office/powerpoint/2010/main" val="337734839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1"/>
          <p:cNvSpPr>
            <a:spLocks noGrp="1"/>
          </p:cNvSpPr>
          <p:nvPr>
            <p:ph type="dt" sz="quarter" idx="10"/>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sz="1400"/>
              <a:t>12/26/03</a:t>
            </a:r>
          </a:p>
        </p:txBody>
      </p:sp>
      <p:sp>
        <p:nvSpPr>
          <p:cNvPr id="25603" name="Footer Placeholder 2"/>
          <p:cNvSpPr>
            <a:spLocks noGrp="1"/>
          </p:cNvSpPr>
          <p:nvPr>
            <p:ph type="ftr" sz="quarter" idx="11"/>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sz="1400"/>
              <a:t>AVL Trees - Lecture 8</a:t>
            </a:r>
          </a:p>
        </p:txBody>
      </p:sp>
      <p:sp>
        <p:nvSpPr>
          <p:cNvPr id="25604" name="Slide Number Placeholder 3"/>
          <p:cNvSpPr>
            <a:spLocks noGrp="1"/>
          </p:cNvSpPr>
          <p:nvPr>
            <p:ph type="sldNum" sz="quarter" idx="12"/>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fld id="{FADC8333-4110-465B-BA39-665BDC282750}" type="slidenum">
              <a:rPr lang="en-US" sz="1400"/>
              <a:pPr/>
              <a:t>63</a:t>
            </a:fld>
            <a:endParaRPr lang="en-US" sz="1400"/>
          </a:p>
        </p:txBody>
      </p:sp>
      <p:sp>
        <p:nvSpPr>
          <p:cNvPr id="25605" name="Oval 2"/>
          <p:cNvSpPr>
            <a:spLocks noChangeArrowheads="1"/>
          </p:cNvSpPr>
          <p:nvPr/>
        </p:nvSpPr>
        <p:spPr bwMode="auto">
          <a:xfrm>
            <a:off x="4643438" y="2676525"/>
            <a:ext cx="777875" cy="7556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6" name="Text Box 3"/>
          <p:cNvSpPr txBox="1">
            <a:spLocks noChangeArrowheads="1"/>
          </p:cNvSpPr>
          <p:nvPr/>
        </p:nvSpPr>
        <p:spPr bwMode="auto">
          <a:xfrm>
            <a:off x="4856163" y="2482850"/>
            <a:ext cx="4730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j</a:t>
            </a:r>
            <a:endParaRPr lang="en-US" sz="2800"/>
          </a:p>
        </p:txBody>
      </p:sp>
      <p:sp>
        <p:nvSpPr>
          <p:cNvPr id="25607" name="Oval 4"/>
          <p:cNvSpPr>
            <a:spLocks noChangeArrowheads="1"/>
          </p:cNvSpPr>
          <p:nvPr/>
        </p:nvSpPr>
        <p:spPr bwMode="auto">
          <a:xfrm>
            <a:off x="2979738" y="1755775"/>
            <a:ext cx="779462" cy="7556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8" name="Text Box 5"/>
          <p:cNvSpPr txBox="1">
            <a:spLocks noChangeArrowheads="1"/>
          </p:cNvSpPr>
          <p:nvPr/>
        </p:nvSpPr>
        <p:spPr bwMode="auto">
          <a:xfrm>
            <a:off x="3114675" y="1665288"/>
            <a:ext cx="47466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k</a:t>
            </a:r>
            <a:endParaRPr lang="en-US" sz="2800"/>
          </a:p>
        </p:txBody>
      </p:sp>
      <p:cxnSp>
        <p:nvCxnSpPr>
          <p:cNvPr id="25609" name="AutoShape 6"/>
          <p:cNvCxnSpPr>
            <a:cxnSpLocks noChangeShapeType="1"/>
            <a:stCxn id="25605" idx="3"/>
            <a:endCxn id="25613" idx="0"/>
          </p:cNvCxnSpPr>
          <p:nvPr/>
        </p:nvCxnSpPr>
        <p:spPr bwMode="auto">
          <a:xfrm flipH="1">
            <a:off x="4006850" y="3322638"/>
            <a:ext cx="749300" cy="522287"/>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10" name="AutoShape 7"/>
          <p:cNvSpPr>
            <a:spLocks noChangeArrowheads="1"/>
          </p:cNvSpPr>
          <p:nvPr/>
        </p:nvSpPr>
        <p:spPr bwMode="auto">
          <a:xfrm>
            <a:off x="1423988" y="2992438"/>
            <a:ext cx="1450975" cy="1127125"/>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5611" name="AutoShape 8"/>
          <p:cNvCxnSpPr>
            <a:cxnSpLocks noChangeShapeType="1"/>
            <a:stCxn id="25607" idx="3"/>
            <a:endCxn id="25610" idx="0"/>
          </p:cNvCxnSpPr>
          <p:nvPr/>
        </p:nvCxnSpPr>
        <p:spPr bwMode="auto">
          <a:xfrm flipH="1">
            <a:off x="2149475" y="2401888"/>
            <a:ext cx="944563" cy="59055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12" name="Text Box 9"/>
          <p:cNvSpPr txBox="1">
            <a:spLocks noChangeArrowheads="1"/>
          </p:cNvSpPr>
          <p:nvPr/>
        </p:nvSpPr>
        <p:spPr bwMode="auto">
          <a:xfrm>
            <a:off x="1851025" y="3214688"/>
            <a:ext cx="47466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X</a:t>
            </a:r>
            <a:endParaRPr lang="en-US" sz="2800"/>
          </a:p>
        </p:txBody>
      </p:sp>
      <p:sp>
        <p:nvSpPr>
          <p:cNvPr id="25613" name="AutoShape 10"/>
          <p:cNvSpPr>
            <a:spLocks noChangeArrowheads="1"/>
          </p:cNvSpPr>
          <p:nvPr/>
        </p:nvSpPr>
        <p:spPr bwMode="auto">
          <a:xfrm>
            <a:off x="3298825" y="3844925"/>
            <a:ext cx="1414463" cy="2128838"/>
          </a:xfrm>
          <a:prstGeom prst="triangle">
            <a:avLst>
              <a:gd name="adj" fmla="val 50000"/>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4" name="Text Box 11"/>
          <p:cNvSpPr txBox="1">
            <a:spLocks noChangeArrowheads="1"/>
          </p:cNvSpPr>
          <p:nvPr/>
        </p:nvSpPr>
        <p:spPr bwMode="auto">
          <a:xfrm>
            <a:off x="3722688" y="4875213"/>
            <a:ext cx="47466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Y</a:t>
            </a:r>
            <a:endParaRPr lang="en-US" sz="2800"/>
          </a:p>
        </p:txBody>
      </p:sp>
      <p:sp>
        <p:nvSpPr>
          <p:cNvPr id="25615" name="AutoShape 12"/>
          <p:cNvSpPr>
            <a:spLocks noChangeArrowheads="1"/>
          </p:cNvSpPr>
          <p:nvPr/>
        </p:nvSpPr>
        <p:spPr bwMode="auto">
          <a:xfrm>
            <a:off x="5280025" y="3844925"/>
            <a:ext cx="1485900" cy="1166813"/>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6" name="Text Box 13"/>
          <p:cNvSpPr txBox="1">
            <a:spLocks noChangeArrowheads="1"/>
          </p:cNvSpPr>
          <p:nvPr/>
        </p:nvSpPr>
        <p:spPr bwMode="auto">
          <a:xfrm>
            <a:off x="5730875" y="4119563"/>
            <a:ext cx="47466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Z</a:t>
            </a:r>
            <a:endParaRPr lang="en-US" sz="2800"/>
          </a:p>
        </p:txBody>
      </p:sp>
      <p:cxnSp>
        <p:nvCxnSpPr>
          <p:cNvPr id="25617" name="AutoShape 14"/>
          <p:cNvCxnSpPr>
            <a:cxnSpLocks noChangeShapeType="1"/>
            <a:stCxn id="25605" idx="5"/>
            <a:endCxn id="25615" idx="0"/>
          </p:cNvCxnSpPr>
          <p:nvPr/>
        </p:nvCxnSpPr>
        <p:spPr bwMode="auto">
          <a:xfrm>
            <a:off x="5308600" y="3322638"/>
            <a:ext cx="714375" cy="522287"/>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18" name="AutoShape 15"/>
          <p:cNvCxnSpPr>
            <a:cxnSpLocks noChangeShapeType="1"/>
            <a:stCxn id="25607" idx="5"/>
            <a:endCxn id="25605" idx="1"/>
          </p:cNvCxnSpPr>
          <p:nvPr/>
        </p:nvCxnSpPr>
        <p:spPr bwMode="auto">
          <a:xfrm>
            <a:off x="3644900" y="2401888"/>
            <a:ext cx="1111250" cy="384175"/>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19" name="Line 16"/>
          <p:cNvSpPr>
            <a:spLocks noChangeShapeType="1"/>
          </p:cNvSpPr>
          <p:nvPr/>
        </p:nvSpPr>
        <p:spPr bwMode="auto">
          <a:xfrm>
            <a:off x="6978650" y="5011738"/>
            <a:ext cx="1484313" cy="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0" name="Line 17"/>
          <p:cNvSpPr>
            <a:spLocks noChangeShapeType="1"/>
          </p:cNvSpPr>
          <p:nvPr/>
        </p:nvSpPr>
        <p:spPr bwMode="auto">
          <a:xfrm>
            <a:off x="6978650" y="4187825"/>
            <a:ext cx="1484313" cy="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1" name="Line 18"/>
          <p:cNvSpPr>
            <a:spLocks noChangeShapeType="1"/>
          </p:cNvSpPr>
          <p:nvPr/>
        </p:nvSpPr>
        <p:spPr bwMode="auto">
          <a:xfrm flipV="1">
            <a:off x="7048500" y="5894388"/>
            <a:ext cx="1485900" cy="11112"/>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2" name="Text Box 19"/>
          <p:cNvSpPr txBox="1">
            <a:spLocks noChangeArrowheads="1"/>
          </p:cNvSpPr>
          <p:nvPr/>
        </p:nvSpPr>
        <p:spPr bwMode="auto">
          <a:xfrm>
            <a:off x="6019800" y="1768475"/>
            <a:ext cx="2744788"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sz="2400"/>
              <a:t>“Right rotation”</a:t>
            </a:r>
          </a:p>
          <a:p>
            <a:r>
              <a:rPr lang="en-US" sz="2400"/>
              <a:t>does not restore</a:t>
            </a:r>
          </a:p>
          <a:p>
            <a:r>
              <a:rPr lang="en-US" sz="2400"/>
              <a:t>balance… now k is</a:t>
            </a:r>
          </a:p>
          <a:p>
            <a:r>
              <a:rPr lang="en-US" sz="2400"/>
              <a:t>out of balance</a:t>
            </a:r>
          </a:p>
        </p:txBody>
      </p:sp>
      <p:sp>
        <p:nvSpPr>
          <p:cNvPr id="25623" name="Rectangle 20"/>
          <p:cNvSpPr>
            <a:spLocks noChangeArrowheads="1"/>
          </p:cNvSpPr>
          <p:nvPr/>
        </p:nvSpPr>
        <p:spPr bwMode="auto">
          <a:xfrm>
            <a:off x="665163" y="646113"/>
            <a:ext cx="7813675" cy="8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r>
              <a:rPr lang="en-US" sz="4400">
                <a:solidFill>
                  <a:srgbClr val="FF0000"/>
                </a:solidFill>
              </a:rPr>
              <a:t>AVL Insertion: Inside Case</a:t>
            </a:r>
          </a:p>
        </p:txBody>
      </p:sp>
      <p:sp>
        <p:nvSpPr>
          <p:cNvPr id="25624" name="Oval 21"/>
          <p:cNvSpPr>
            <a:spLocks noChangeArrowheads="1"/>
          </p:cNvSpPr>
          <p:nvPr/>
        </p:nvSpPr>
        <p:spPr bwMode="auto">
          <a:xfrm rot="1680000">
            <a:off x="2590800" y="1981200"/>
            <a:ext cx="3429000" cy="1487488"/>
          </a:xfrm>
          <a:prstGeom prst="ellipse">
            <a:avLst/>
          </a:prstGeom>
          <a:noFill/>
          <a:ln w="2540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5" name="Text Box 22"/>
          <p:cNvSpPr txBox="1">
            <a:spLocks noChangeArrowheads="1"/>
          </p:cNvSpPr>
          <p:nvPr/>
        </p:nvSpPr>
        <p:spPr bwMode="auto">
          <a:xfrm>
            <a:off x="6248400" y="358140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t>h</a:t>
            </a:r>
          </a:p>
        </p:txBody>
      </p:sp>
      <p:sp>
        <p:nvSpPr>
          <p:cNvPr id="25626" name="Text Box 24"/>
          <p:cNvSpPr txBox="1">
            <a:spLocks noChangeArrowheads="1"/>
          </p:cNvSpPr>
          <p:nvPr/>
        </p:nvSpPr>
        <p:spPr bwMode="auto">
          <a:xfrm>
            <a:off x="4191000" y="3733800"/>
            <a:ext cx="614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t>h+1</a:t>
            </a:r>
          </a:p>
        </p:txBody>
      </p:sp>
      <p:sp>
        <p:nvSpPr>
          <p:cNvPr id="25627" name="Text Box 25"/>
          <p:cNvSpPr txBox="1">
            <a:spLocks noChangeArrowheads="1"/>
          </p:cNvSpPr>
          <p:nvPr/>
        </p:nvSpPr>
        <p:spPr bwMode="auto">
          <a:xfrm>
            <a:off x="2438400" y="281940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t>h</a:t>
            </a:r>
          </a:p>
        </p:txBody>
      </p:sp>
    </p:spTree>
    <p:extLst>
      <p:ext uri="{BB962C8B-B14F-4D97-AF65-F5344CB8AC3E}">
        <p14:creationId xmlns:p14="http://schemas.microsoft.com/office/powerpoint/2010/main" val="212350021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1"/>
          <p:cNvSpPr>
            <a:spLocks noGrp="1"/>
          </p:cNvSpPr>
          <p:nvPr>
            <p:ph type="dt" sz="quarter" idx="10"/>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sz="1400"/>
              <a:t>12/26/03</a:t>
            </a:r>
          </a:p>
        </p:txBody>
      </p:sp>
      <p:sp>
        <p:nvSpPr>
          <p:cNvPr id="26627" name="Footer Placeholder 2"/>
          <p:cNvSpPr>
            <a:spLocks noGrp="1"/>
          </p:cNvSpPr>
          <p:nvPr>
            <p:ph type="ftr" sz="quarter" idx="11"/>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sz="1400"/>
              <a:t>AVL Trees - Lecture 8</a:t>
            </a:r>
          </a:p>
        </p:txBody>
      </p:sp>
      <p:sp>
        <p:nvSpPr>
          <p:cNvPr id="26628" name="Slide Number Placeholder 3"/>
          <p:cNvSpPr>
            <a:spLocks noGrp="1"/>
          </p:cNvSpPr>
          <p:nvPr>
            <p:ph type="sldNum" sz="quarter" idx="12"/>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fld id="{E5395596-F275-441F-9AC7-1FE19048DCF5}" type="slidenum">
              <a:rPr lang="en-US" sz="1400"/>
              <a:pPr/>
              <a:t>64</a:t>
            </a:fld>
            <a:endParaRPr lang="en-US" sz="1400"/>
          </a:p>
        </p:txBody>
      </p:sp>
      <p:sp>
        <p:nvSpPr>
          <p:cNvPr id="26629" name="Text Box 2"/>
          <p:cNvSpPr txBox="1">
            <a:spLocks noChangeArrowheads="1"/>
          </p:cNvSpPr>
          <p:nvPr/>
        </p:nvSpPr>
        <p:spPr bwMode="auto">
          <a:xfrm>
            <a:off x="647700" y="1744663"/>
            <a:ext cx="31845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sz="2400"/>
              <a:t>Consider the structure</a:t>
            </a:r>
          </a:p>
          <a:p>
            <a:r>
              <a:rPr lang="en-US" sz="2400"/>
              <a:t>of subtree Y…</a:t>
            </a:r>
          </a:p>
        </p:txBody>
      </p:sp>
      <p:sp>
        <p:nvSpPr>
          <p:cNvPr id="26630" name="Oval 3"/>
          <p:cNvSpPr>
            <a:spLocks noChangeArrowheads="1"/>
          </p:cNvSpPr>
          <p:nvPr/>
        </p:nvSpPr>
        <p:spPr bwMode="auto">
          <a:xfrm>
            <a:off x="4478338" y="1830388"/>
            <a:ext cx="693737" cy="6699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1" name="Text Box 4"/>
          <p:cNvSpPr txBox="1">
            <a:spLocks noChangeArrowheads="1"/>
          </p:cNvSpPr>
          <p:nvPr/>
        </p:nvSpPr>
        <p:spPr bwMode="auto">
          <a:xfrm>
            <a:off x="4678363" y="1608138"/>
            <a:ext cx="4254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j</a:t>
            </a:r>
            <a:endParaRPr lang="en-US" sz="2800"/>
          </a:p>
        </p:txBody>
      </p:sp>
      <p:sp>
        <p:nvSpPr>
          <p:cNvPr id="26632" name="Oval 5"/>
          <p:cNvSpPr>
            <a:spLocks noChangeArrowheads="1"/>
          </p:cNvSpPr>
          <p:nvPr/>
        </p:nvSpPr>
        <p:spPr bwMode="auto">
          <a:xfrm>
            <a:off x="3090863" y="2927350"/>
            <a:ext cx="693737" cy="6699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3" name="Text Box 6"/>
          <p:cNvSpPr txBox="1">
            <a:spLocks noChangeArrowheads="1"/>
          </p:cNvSpPr>
          <p:nvPr/>
        </p:nvSpPr>
        <p:spPr bwMode="auto">
          <a:xfrm>
            <a:off x="3213100" y="2811463"/>
            <a:ext cx="4222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k</a:t>
            </a:r>
            <a:endParaRPr lang="en-US" sz="2800"/>
          </a:p>
        </p:txBody>
      </p:sp>
      <p:cxnSp>
        <p:nvCxnSpPr>
          <p:cNvPr id="26634" name="AutoShape 7"/>
          <p:cNvCxnSpPr>
            <a:cxnSpLocks noChangeShapeType="1"/>
            <a:stCxn id="26630" idx="3"/>
            <a:endCxn id="26632" idx="7"/>
          </p:cNvCxnSpPr>
          <p:nvPr/>
        </p:nvCxnSpPr>
        <p:spPr bwMode="auto">
          <a:xfrm flipH="1">
            <a:off x="3683000" y="2403475"/>
            <a:ext cx="896938" cy="62230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635" name="AutoShape 8"/>
          <p:cNvSpPr>
            <a:spLocks noChangeArrowheads="1"/>
          </p:cNvSpPr>
          <p:nvPr/>
        </p:nvSpPr>
        <p:spPr bwMode="auto">
          <a:xfrm>
            <a:off x="1701800" y="4024313"/>
            <a:ext cx="1325563" cy="1036637"/>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6636" name="AutoShape 9"/>
          <p:cNvCxnSpPr>
            <a:cxnSpLocks noChangeShapeType="1"/>
            <a:stCxn id="26632" idx="3"/>
            <a:endCxn id="26635" idx="0"/>
          </p:cNvCxnSpPr>
          <p:nvPr/>
        </p:nvCxnSpPr>
        <p:spPr bwMode="auto">
          <a:xfrm flipH="1">
            <a:off x="2363788" y="3500438"/>
            <a:ext cx="827087" cy="523875"/>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637" name="Text Box 10"/>
          <p:cNvSpPr txBox="1">
            <a:spLocks noChangeArrowheads="1"/>
          </p:cNvSpPr>
          <p:nvPr/>
        </p:nvSpPr>
        <p:spPr bwMode="auto">
          <a:xfrm>
            <a:off x="2054225" y="4244975"/>
            <a:ext cx="42386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X</a:t>
            </a:r>
            <a:endParaRPr lang="en-US" sz="2800"/>
          </a:p>
        </p:txBody>
      </p:sp>
      <p:sp>
        <p:nvSpPr>
          <p:cNvPr id="26638" name="AutoShape 11"/>
          <p:cNvSpPr>
            <a:spLocks noChangeArrowheads="1"/>
          </p:cNvSpPr>
          <p:nvPr/>
        </p:nvSpPr>
        <p:spPr bwMode="auto">
          <a:xfrm>
            <a:off x="3910013" y="4084638"/>
            <a:ext cx="1262062" cy="1768475"/>
          </a:xfrm>
          <a:prstGeom prst="triangle">
            <a:avLst>
              <a:gd name="adj" fmla="val 50000"/>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9" name="Text Box 12"/>
          <p:cNvSpPr txBox="1">
            <a:spLocks noChangeArrowheads="1"/>
          </p:cNvSpPr>
          <p:nvPr/>
        </p:nvSpPr>
        <p:spPr bwMode="auto">
          <a:xfrm>
            <a:off x="4256088" y="4800600"/>
            <a:ext cx="42386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Y</a:t>
            </a:r>
            <a:endParaRPr lang="en-US" sz="2800"/>
          </a:p>
        </p:txBody>
      </p:sp>
      <p:sp>
        <p:nvSpPr>
          <p:cNvPr id="26640" name="AutoShape 13"/>
          <p:cNvSpPr>
            <a:spLocks noChangeArrowheads="1"/>
          </p:cNvSpPr>
          <p:nvPr/>
        </p:nvSpPr>
        <p:spPr bwMode="auto">
          <a:xfrm>
            <a:off x="5551488" y="3292475"/>
            <a:ext cx="1325562" cy="103663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1" name="Text Box 14"/>
          <p:cNvSpPr txBox="1">
            <a:spLocks noChangeArrowheads="1"/>
          </p:cNvSpPr>
          <p:nvPr/>
        </p:nvSpPr>
        <p:spPr bwMode="auto">
          <a:xfrm>
            <a:off x="5903913" y="3471863"/>
            <a:ext cx="42386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Z</a:t>
            </a:r>
            <a:endParaRPr lang="en-US" sz="2800"/>
          </a:p>
        </p:txBody>
      </p:sp>
      <p:cxnSp>
        <p:nvCxnSpPr>
          <p:cNvPr id="26642" name="AutoShape 15"/>
          <p:cNvCxnSpPr>
            <a:cxnSpLocks noChangeShapeType="1"/>
            <a:stCxn id="26632" idx="5"/>
            <a:endCxn id="26638" idx="0"/>
          </p:cNvCxnSpPr>
          <p:nvPr/>
        </p:nvCxnSpPr>
        <p:spPr bwMode="auto">
          <a:xfrm>
            <a:off x="3683000" y="3500438"/>
            <a:ext cx="858838" cy="58420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43" name="AutoShape 16"/>
          <p:cNvCxnSpPr>
            <a:cxnSpLocks noChangeShapeType="1"/>
            <a:stCxn id="26630" idx="5"/>
            <a:endCxn id="26640" idx="0"/>
          </p:cNvCxnSpPr>
          <p:nvPr/>
        </p:nvCxnSpPr>
        <p:spPr bwMode="auto">
          <a:xfrm>
            <a:off x="5072063" y="2403475"/>
            <a:ext cx="1141412" cy="88900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644" name="Line 17"/>
          <p:cNvSpPr>
            <a:spLocks noChangeShapeType="1"/>
          </p:cNvSpPr>
          <p:nvPr/>
        </p:nvSpPr>
        <p:spPr bwMode="auto">
          <a:xfrm>
            <a:off x="7191375" y="4329113"/>
            <a:ext cx="1325563" cy="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5" name="Line 18"/>
          <p:cNvSpPr>
            <a:spLocks noChangeShapeType="1"/>
          </p:cNvSpPr>
          <p:nvPr/>
        </p:nvSpPr>
        <p:spPr bwMode="auto">
          <a:xfrm>
            <a:off x="7213600" y="5094288"/>
            <a:ext cx="1325563" cy="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6" name="Line 19"/>
          <p:cNvSpPr>
            <a:spLocks noChangeShapeType="1"/>
          </p:cNvSpPr>
          <p:nvPr/>
        </p:nvSpPr>
        <p:spPr bwMode="auto">
          <a:xfrm>
            <a:off x="7221538" y="5853113"/>
            <a:ext cx="1325562" cy="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7" name="Rectangle 20"/>
          <p:cNvSpPr>
            <a:spLocks noChangeArrowheads="1"/>
          </p:cNvSpPr>
          <p:nvPr/>
        </p:nvSpPr>
        <p:spPr bwMode="auto">
          <a:xfrm>
            <a:off x="665163" y="646113"/>
            <a:ext cx="7813675" cy="8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r>
              <a:rPr lang="en-US" sz="4400">
                <a:solidFill>
                  <a:srgbClr val="FF0000"/>
                </a:solidFill>
              </a:rPr>
              <a:t>AVL Insertion: Inside Case</a:t>
            </a:r>
          </a:p>
        </p:txBody>
      </p:sp>
      <p:sp>
        <p:nvSpPr>
          <p:cNvPr id="26648" name="Text Box 21"/>
          <p:cNvSpPr txBox="1">
            <a:spLocks noChangeArrowheads="1"/>
          </p:cNvSpPr>
          <p:nvPr/>
        </p:nvSpPr>
        <p:spPr bwMode="auto">
          <a:xfrm>
            <a:off x="6324600" y="304800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t>h</a:t>
            </a:r>
          </a:p>
        </p:txBody>
      </p:sp>
      <p:sp>
        <p:nvSpPr>
          <p:cNvPr id="26649" name="Text Box 23"/>
          <p:cNvSpPr txBox="1">
            <a:spLocks noChangeArrowheads="1"/>
          </p:cNvSpPr>
          <p:nvPr/>
        </p:nvSpPr>
        <p:spPr bwMode="auto">
          <a:xfrm>
            <a:off x="4800600" y="3962400"/>
            <a:ext cx="614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t>h+1</a:t>
            </a:r>
          </a:p>
        </p:txBody>
      </p:sp>
      <p:sp>
        <p:nvSpPr>
          <p:cNvPr id="26650" name="Text Box 24"/>
          <p:cNvSpPr txBox="1">
            <a:spLocks noChangeArrowheads="1"/>
          </p:cNvSpPr>
          <p:nvPr/>
        </p:nvSpPr>
        <p:spPr bwMode="auto">
          <a:xfrm>
            <a:off x="2514600" y="396240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t>h</a:t>
            </a:r>
          </a:p>
        </p:txBody>
      </p:sp>
    </p:spTree>
    <p:extLst>
      <p:ext uri="{BB962C8B-B14F-4D97-AF65-F5344CB8AC3E}">
        <p14:creationId xmlns:p14="http://schemas.microsoft.com/office/powerpoint/2010/main" val="10599972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1"/>
          <p:cNvSpPr>
            <a:spLocks noGrp="1"/>
          </p:cNvSpPr>
          <p:nvPr>
            <p:ph type="dt" sz="quarter" idx="10"/>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sz="1400"/>
              <a:t>12/26/03</a:t>
            </a:r>
          </a:p>
        </p:txBody>
      </p:sp>
      <p:sp>
        <p:nvSpPr>
          <p:cNvPr id="27651" name="Footer Placeholder 2"/>
          <p:cNvSpPr>
            <a:spLocks noGrp="1"/>
          </p:cNvSpPr>
          <p:nvPr>
            <p:ph type="ftr" sz="quarter" idx="11"/>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sz="1400"/>
              <a:t>AVL Trees - Lecture 8</a:t>
            </a:r>
          </a:p>
        </p:txBody>
      </p:sp>
      <p:sp>
        <p:nvSpPr>
          <p:cNvPr id="27652" name="Slide Number Placeholder 3"/>
          <p:cNvSpPr>
            <a:spLocks noGrp="1"/>
          </p:cNvSpPr>
          <p:nvPr>
            <p:ph type="sldNum" sz="quarter" idx="12"/>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fld id="{E030358F-E12D-4B99-9F56-DC1FB11212CD}" type="slidenum">
              <a:rPr lang="en-US" sz="1400"/>
              <a:pPr/>
              <a:t>65</a:t>
            </a:fld>
            <a:endParaRPr lang="en-US" sz="1400"/>
          </a:p>
        </p:txBody>
      </p:sp>
      <p:sp>
        <p:nvSpPr>
          <p:cNvPr id="27653" name="Oval 2"/>
          <p:cNvSpPr>
            <a:spLocks noChangeArrowheads="1"/>
          </p:cNvSpPr>
          <p:nvPr/>
        </p:nvSpPr>
        <p:spPr bwMode="auto">
          <a:xfrm>
            <a:off x="4051300" y="1695450"/>
            <a:ext cx="762000" cy="72231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4" name="Text Box 3"/>
          <p:cNvSpPr txBox="1">
            <a:spLocks noChangeArrowheads="1"/>
          </p:cNvSpPr>
          <p:nvPr/>
        </p:nvSpPr>
        <p:spPr bwMode="auto">
          <a:xfrm>
            <a:off x="4259263" y="1497013"/>
            <a:ext cx="4667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j</a:t>
            </a:r>
            <a:endParaRPr lang="en-US" sz="2800"/>
          </a:p>
        </p:txBody>
      </p:sp>
      <p:sp>
        <p:nvSpPr>
          <p:cNvPr id="27655" name="Oval 4"/>
          <p:cNvSpPr>
            <a:spLocks noChangeArrowheads="1"/>
          </p:cNvSpPr>
          <p:nvPr/>
        </p:nvSpPr>
        <p:spPr bwMode="auto">
          <a:xfrm>
            <a:off x="2525713" y="2878138"/>
            <a:ext cx="762000" cy="72231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6" name="Text Box 5"/>
          <p:cNvSpPr txBox="1">
            <a:spLocks noChangeArrowheads="1"/>
          </p:cNvSpPr>
          <p:nvPr/>
        </p:nvSpPr>
        <p:spPr bwMode="auto">
          <a:xfrm>
            <a:off x="2678113" y="2755900"/>
            <a:ext cx="46513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k</a:t>
            </a:r>
            <a:endParaRPr lang="en-US" sz="2800"/>
          </a:p>
        </p:txBody>
      </p:sp>
      <p:cxnSp>
        <p:nvCxnSpPr>
          <p:cNvPr id="27657" name="AutoShape 6"/>
          <p:cNvCxnSpPr>
            <a:cxnSpLocks noChangeShapeType="1"/>
            <a:stCxn id="27653" idx="3"/>
            <a:endCxn id="27655" idx="7"/>
          </p:cNvCxnSpPr>
          <p:nvPr/>
        </p:nvCxnSpPr>
        <p:spPr bwMode="auto">
          <a:xfrm flipH="1">
            <a:off x="3176588" y="2312988"/>
            <a:ext cx="985837" cy="669925"/>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58" name="AutoShape 7"/>
          <p:cNvSpPr>
            <a:spLocks noChangeArrowheads="1"/>
          </p:cNvSpPr>
          <p:nvPr/>
        </p:nvSpPr>
        <p:spPr bwMode="auto">
          <a:xfrm>
            <a:off x="1000125" y="4060825"/>
            <a:ext cx="1455738" cy="1116013"/>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7659" name="AutoShape 8"/>
          <p:cNvCxnSpPr>
            <a:cxnSpLocks noChangeShapeType="1"/>
            <a:stCxn id="27655" idx="3"/>
            <a:endCxn id="27658" idx="0"/>
          </p:cNvCxnSpPr>
          <p:nvPr/>
        </p:nvCxnSpPr>
        <p:spPr bwMode="auto">
          <a:xfrm flipH="1">
            <a:off x="1728788" y="3495675"/>
            <a:ext cx="908050" cy="56515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60" name="Text Box 9"/>
          <p:cNvSpPr txBox="1">
            <a:spLocks noChangeArrowheads="1"/>
          </p:cNvSpPr>
          <p:nvPr/>
        </p:nvSpPr>
        <p:spPr bwMode="auto">
          <a:xfrm>
            <a:off x="1462088" y="4298950"/>
            <a:ext cx="46513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X</a:t>
            </a:r>
            <a:endParaRPr lang="en-US" sz="2800"/>
          </a:p>
        </p:txBody>
      </p:sp>
      <p:sp>
        <p:nvSpPr>
          <p:cNvPr id="27661" name="AutoShape 10"/>
          <p:cNvSpPr>
            <a:spLocks noChangeArrowheads="1"/>
          </p:cNvSpPr>
          <p:nvPr/>
        </p:nvSpPr>
        <p:spPr bwMode="auto">
          <a:xfrm>
            <a:off x="2595563" y="4914900"/>
            <a:ext cx="1317625" cy="1182688"/>
          </a:xfrm>
          <a:prstGeom prst="triangle">
            <a:avLst>
              <a:gd name="adj" fmla="val 50000"/>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2" name="Text Box 11"/>
          <p:cNvSpPr txBox="1">
            <a:spLocks noChangeArrowheads="1"/>
          </p:cNvSpPr>
          <p:nvPr/>
        </p:nvSpPr>
        <p:spPr bwMode="auto">
          <a:xfrm>
            <a:off x="2978150" y="5275263"/>
            <a:ext cx="46513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V</a:t>
            </a:r>
            <a:endParaRPr lang="en-US" sz="2800"/>
          </a:p>
        </p:txBody>
      </p:sp>
      <p:sp>
        <p:nvSpPr>
          <p:cNvPr id="27663" name="AutoShape 12"/>
          <p:cNvSpPr>
            <a:spLocks noChangeArrowheads="1"/>
          </p:cNvSpPr>
          <p:nvPr/>
        </p:nvSpPr>
        <p:spPr bwMode="auto">
          <a:xfrm>
            <a:off x="5229225" y="3271838"/>
            <a:ext cx="1457325" cy="11176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4" name="Text Box 13"/>
          <p:cNvSpPr txBox="1">
            <a:spLocks noChangeArrowheads="1"/>
          </p:cNvSpPr>
          <p:nvPr/>
        </p:nvSpPr>
        <p:spPr bwMode="auto">
          <a:xfrm>
            <a:off x="5646738" y="3546475"/>
            <a:ext cx="46513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Z</a:t>
            </a:r>
            <a:endParaRPr lang="en-US" sz="2800"/>
          </a:p>
        </p:txBody>
      </p:sp>
      <p:cxnSp>
        <p:nvCxnSpPr>
          <p:cNvPr id="27665" name="AutoShape 14"/>
          <p:cNvCxnSpPr>
            <a:cxnSpLocks noChangeShapeType="1"/>
            <a:stCxn id="27655" idx="5"/>
            <a:endCxn id="27672" idx="1"/>
          </p:cNvCxnSpPr>
          <p:nvPr/>
        </p:nvCxnSpPr>
        <p:spPr bwMode="auto">
          <a:xfrm>
            <a:off x="3176588" y="3495675"/>
            <a:ext cx="639762" cy="473075"/>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6" name="AutoShape 15"/>
          <p:cNvCxnSpPr>
            <a:cxnSpLocks noChangeShapeType="1"/>
            <a:stCxn id="27653" idx="5"/>
            <a:endCxn id="27663" idx="0"/>
          </p:cNvCxnSpPr>
          <p:nvPr/>
        </p:nvCxnSpPr>
        <p:spPr bwMode="auto">
          <a:xfrm>
            <a:off x="4702175" y="2312988"/>
            <a:ext cx="1255713" cy="95885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67" name="Line 16"/>
          <p:cNvSpPr>
            <a:spLocks noChangeShapeType="1"/>
          </p:cNvSpPr>
          <p:nvPr/>
        </p:nvSpPr>
        <p:spPr bwMode="auto">
          <a:xfrm>
            <a:off x="7032625" y="4389438"/>
            <a:ext cx="1455738" cy="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8" name="Line 17"/>
          <p:cNvSpPr>
            <a:spLocks noChangeShapeType="1"/>
          </p:cNvSpPr>
          <p:nvPr/>
        </p:nvSpPr>
        <p:spPr bwMode="auto">
          <a:xfrm>
            <a:off x="7032625" y="5176838"/>
            <a:ext cx="1455738" cy="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9" name="Line 18"/>
          <p:cNvSpPr>
            <a:spLocks noChangeShapeType="1"/>
          </p:cNvSpPr>
          <p:nvPr/>
        </p:nvSpPr>
        <p:spPr bwMode="auto">
          <a:xfrm>
            <a:off x="7102475" y="6030913"/>
            <a:ext cx="1455738" cy="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0" name="AutoShape 19"/>
          <p:cNvSpPr>
            <a:spLocks noChangeArrowheads="1"/>
          </p:cNvSpPr>
          <p:nvPr/>
        </p:nvSpPr>
        <p:spPr bwMode="auto">
          <a:xfrm>
            <a:off x="4329113" y="4914900"/>
            <a:ext cx="1316037" cy="1182688"/>
          </a:xfrm>
          <a:prstGeom prst="triangle">
            <a:avLst>
              <a:gd name="adj" fmla="val 50000"/>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1" name="Text Box 20"/>
          <p:cNvSpPr txBox="1">
            <a:spLocks noChangeArrowheads="1"/>
          </p:cNvSpPr>
          <p:nvPr/>
        </p:nvSpPr>
        <p:spPr bwMode="auto">
          <a:xfrm>
            <a:off x="4572000" y="5262563"/>
            <a:ext cx="4635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W</a:t>
            </a:r>
            <a:endParaRPr lang="en-US" sz="2800"/>
          </a:p>
        </p:txBody>
      </p:sp>
      <p:sp>
        <p:nvSpPr>
          <p:cNvPr id="27672" name="Oval 21"/>
          <p:cNvSpPr>
            <a:spLocks noChangeArrowheads="1"/>
          </p:cNvSpPr>
          <p:nvPr/>
        </p:nvSpPr>
        <p:spPr bwMode="auto">
          <a:xfrm>
            <a:off x="3703638" y="3863975"/>
            <a:ext cx="763587" cy="722313"/>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3" name="Text Box 22"/>
          <p:cNvSpPr txBox="1">
            <a:spLocks noChangeArrowheads="1"/>
          </p:cNvSpPr>
          <p:nvPr/>
        </p:nvSpPr>
        <p:spPr bwMode="auto">
          <a:xfrm>
            <a:off x="3890963" y="3763963"/>
            <a:ext cx="46513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i</a:t>
            </a:r>
            <a:endParaRPr lang="en-US" sz="2800"/>
          </a:p>
        </p:txBody>
      </p:sp>
      <p:cxnSp>
        <p:nvCxnSpPr>
          <p:cNvPr id="27674" name="AutoShape 23"/>
          <p:cNvCxnSpPr>
            <a:cxnSpLocks noChangeShapeType="1"/>
            <a:stCxn id="27672" idx="3"/>
            <a:endCxn id="27661" idx="0"/>
          </p:cNvCxnSpPr>
          <p:nvPr/>
        </p:nvCxnSpPr>
        <p:spPr bwMode="auto">
          <a:xfrm flipH="1">
            <a:off x="3254375" y="4479925"/>
            <a:ext cx="561975" cy="434975"/>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75" name="AutoShape 24"/>
          <p:cNvCxnSpPr>
            <a:cxnSpLocks noChangeShapeType="1"/>
            <a:stCxn id="27672" idx="5"/>
            <a:endCxn id="27670" idx="0"/>
          </p:cNvCxnSpPr>
          <p:nvPr/>
        </p:nvCxnSpPr>
        <p:spPr bwMode="auto">
          <a:xfrm>
            <a:off x="4356100" y="4479925"/>
            <a:ext cx="631825" cy="434975"/>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76" name="Text Box 25"/>
          <p:cNvSpPr txBox="1">
            <a:spLocks noChangeArrowheads="1"/>
          </p:cNvSpPr>
          <p:nvPr/>
        </p:nvSpPr>
        <p:spPr bwMode="auto">
          <a:xfrm>
            <a:off x="647700" y="1744663"/>
            <a:ext cx="26066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sz="2400"/>
              <a:t>Y = node i and</a:t>
            </a:r>
          </a:p>
          <a:p>
            <a:r>
              <a:rPr lang="en-US" sz="2400"/>
              <a:t>subtrees V and W</a:t>
            </a:r>
          </a:p>
        </p:txBody>
      </p:sp>
      <p:sp>
        <p:nvSpPr>
          <p:cNvPr id="27677" name="Rectangle 26"/>
          <p:cNvSpPr>
            <a:spLocks noChangeArrowheads="1"/>
          </p:cNvSpPr>
          <p:nvPr/>
        </p:nvSpPr>
        <p:spPr bwMode="auto">
          <a:xfrm>
            <a:off x="665163" y="646113"/>
            <a:ext cx="7813675" cy="8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r>
              <a:rPr lang="en-US" sz="4400">
                <a:solidFill>
                  <a:srgbClr val="FF0000"/>
                </a:solidFill>
              </a:rPr>
              <a:t>AVL Insertion: Inside Case</a:t>
            </a:r>
          </a:p>
        </p:txBody>
      </p:sp>
      <p:sp>
        <p:nvSpPr>
          <p:cNvPr id="27678" name="Text Box 27"/>
          <p:cNvSpPr txBox="1">
            <a:spLocks noChangeArrowheads="1"/>
          </p:cNvSpPr>
          <p:nvPr/>
        </p:nvSpPr>
        <p:spPr bwMode="auto">
          <a:xfrm>
            <a:off x="6019800" y="304800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t>h</a:t>
            </a:r>
          </a:p>
        </p:txBody>
      </p:sp>
      <p:sp>
        <p:nvSpPr>
          <p:cNvPr id="27679" name="Text Box 29"/>
          <p:cNvSpPr txBox="1">
            <a:spLocks noChangeArrowheads="1"/>
          </p:cNvSpPr>
          <p:nvPr/>
        </p:nvSpPr>
        <p:spPr bwMode="auto">
          <a:xfrm>
            <a:off x="4495800" y="3962400"/>
            <a:ext cx="614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t>h+1</a:t>
            </a:r>
          </a:p>
        </p:txBody>
      </p:sp>
      <p:sp>
        <p:nvSpPr>
          <p:cNvPr id="27680" name="Text Box 30"/>
          <p:cNvSpPr txBox="1">
            <a:spLocks noChangeArrowheads="1"/>
          </p:cNvSpPr>
          <p:nvPr/>
        </p:nvSpPr>
        <p:spPr bwMode="auto">
          <a:xfrm>
            <a:off x="1981200" y="396240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t>h</a:t>
            </a:r>
          </a:p>
        </p:txBody>
      </p:sp>
      <p:sp>
        <p:nvSpPr>
          <p:cNvPr id="27681" name="Text Box 31"/>
          <p:cNvSpPr txBox="1">
            <a:spLocks noChangeArrowheads="1"/>
          </p:cNvSpPr>
          <p:nvPr/>
        </p:nvSpPr>
        <p:spPr bwMode="auto">
          <a:xfrm>
            <a:off x="3657600" y="4800600"/>
            <a:ext cx="1057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t>h or h-1</a:t>
            </a:r>
          </a:p>
        </p:txBody>
      </p:sp>
    </p:spTree>
    <p:extLst>
      <p:ext uri="{BB962C8B-B14F-4D97-AF65-F5344CB8AC3E}">
        <p14:creationId xmlns:p14="http://schemas.microsoft.com/office/powerpoint/2010/main" val="117149594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1"/>
          <p:cNvSpPr>
            <a:spLocks noGrp="1"/>
          </p:cNvSpPr>
          <p:nvPr>
            <p:ph type="dt" sz="quarter" idx="10"/>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sz="1400"/>
              <a:t>12/26/03</a:t>
            </a:r>
          </a:p>
        </p:txBody>
      </p:sp>
      <p:sp>
        <p:nvSpPr>
          <p:cNvPr id="29699" name="Footer Placeholder 2"/>
          <p:cNvSpPr>
            <a:spLocks noGrp="1"/>
          </p:cNvSpPr>
          <p:nvPr>
            <p:ph type="ftr" sz="quarter" idx="11"/>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sz="1400"/>
              <a:t>AVL Trees - Lecture 8</a:t>
            </a:r>
          </a:p>
        </p:txBody>
      </p:sp>
      <p:sp>
        <p:nvSpPr>
          <p:cNvPr id="29700" name="Slide Number Placeholder 3"/>
          <p:cNvSpPr>
            <a:spLocks noGrp="1"/>
          </p:cNvSpPr>
          <p:nvPr>
            <p:ph type="sldNum" sz="quarter" idx="12"/>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fld id="{70E84DA4-15D6-45CE-8028-9CAA635B407A}" type="slidenum">
              <a:rPr lang="en-US" sz="1400"/>
              <a:pPr/>
              <a:t>66</a:t>
            </a:fld>
            <a:endParaRPr lang="en-US" sz="1400"/>
          </a:p>
        </p:txBody>
      </p:sp>
      <p:sp>
        <p:nvSpPr>
          <p:cNvPr id="29701" name="Oval 2"/>
          <p:cNvSpPr>
            <a:spLocks noChangeArrowheads="1"/>
          </p:cNvSpPr>
          <p:nvPr/>
        </p:nvSpPr>
        <p:spPr bwMode="auto">
          <a:xfrm>
            <a:off x="4051300" y="1695450"/>
            <a:ext cx="762000" cy="72231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2" name="Text Box 3"/>
          <p:cNvSpPr txBox="1">
            <a:spLocks noChangeArrowheads="1"/>
          </p:cNvSpPr>
          <p:nvPr/>
        </p:nvSpPr>
        <p:spPr bwMode="auto">
          <a:xfrm>
            <a:off x="4259263" y="1497013"/>
            <a:ext cx="4667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j</a:t>
            </a:r>
            <a:endParaRPr lang="en-US" sz="2800"/>
          </a:p>
        </p:txBody>
      </p:sp>
      <p:sp>
        <p:nvSpPr>
          <p:cNvPr id="29703" name="Oval 4"/>
          <p:cNvSpPr>
            <a:spLocks noChangeArrowheads="1"/>
          </p:cNvSpPr>
          <p:nvPr/>
        </p:nvSpPr>
        <p:spPr bwMode="auto">
          <a:xfrm>
            <a:off x="1828800" y="3779838"/>
            <a:ext cx="762000" cy="72231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5400" i="1"/>
              <a:t>k</a:t>
            </a:r>
          </a:p>
        </p:txBody>
      </p:sp>
      <p:cxnSp>
        <p:nvCxnSpPr>
          <p:cNvPr id="29704" name="AutoShape 6"/>
          <p:cNvCxnSpPr>
            <a:cxnSpLocks noChangeShapeType="1"/>
            <a:stCxn id="29701" idx="3"/>
            <a:endCxn id="29718" idx="0"/>
          </p:cNvCxnSpPr>
          <p:nvPr/>
        </p:nvCxnSpPr>
        <p:spPr bwMode="auto">
          <a:xfrm flipH="1">
            <a:off x="2897188" y="2311400"/>
            <a:ext cx="1265237" cy="58420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705" name="AutoShape 7"/>
          <p:cNvSpPr>
            <a:spLocks noChangeArrowheads="1"/>
          </p:cNvSpPr>
          <p:nvPr/>
        </p:nvSpPr>
        <p:spPr bwMode="auto">
          <a:xfrm>
            <a:off x="609600" y="4953000"/>
            <a:ext cx="1455738" cy="1116013"/>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9706" name="AutoShape 8"/>
          <p:cNvCxnSpPr>
            <a:cxnSpLocks noChangeShapeType="1"/>
            <a:stCxn id="29703" idx="3"/>
            <a:endCxn id="29705" idx="0"/>
          </p:cNvCxnSpPr>
          <p:nvPr/>
        </p:nvCxnSpPr>
        <p:spPr bwMode="auto">
          <a:xfrm flipH="1">
            <a:off x="1338263" y="4395788"/>
            <a:ext cx="601662" cy="557212"/>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707" name="Text Box 9"/>
          <p:cNvSpPr txBox="1">
            <a:spLocks noChangeArrowheads="1"/>
          </p:cNvSpPr>
          <p:nvPr/>
        </p:nvSpPr>
        <p:spPr bwMode="auto">
          <a:xfrm>
            <a:off x="1071563" y="5257800"/>
            <a:ext cx="46513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X</a:t>
            </a:r>
            <a:endParaRPr lang="en-US" sz="2800"/>
          </a:p>
        </p:txBody>
      </p:sp>
      <p:sp>
        <p:nvSpPr>
          <p:cNvPr id="29708" name="AutoShape 10"/>
          <p:cNvSpPr>
            <a:spLocks noChangeArrowheads="1"/>
          </p:cNvSpPr>
          <p:nvPr/>
        </p:nvSpPr>
        <p:spPr bwMode="auto">
          <a:xfrm>
            <a:off x="2357438" y="4876800"/>
            <a:ext cx="1317625" cy="1182688"/>
          </a:xfrm>
          <a:prstGeom prst="triangle">
            <a:avLst>
              <a:gd name="adj" fmla="val 50000"/>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5400" i="1"/>
              <a:t>V</a:t>
            </a:r>
          </a:p>
        </p:txBody>
      </p:sp>
      <p:sp>
        <p:nvSpPr>
          <p:cNvPr id="29709" name="AutoShape 12"/>
          <p:cNvSpPr>
            <a:spLocks noChangeArrowheads="1"/>
          </p:cNvSpPr>
          <p:nvPr/>
        </p:nvSpPr>
        <p:spPr bwMode="auto">
          <a:xfrm>
            <a:off x="5229225" y="3271838"/>
            <a:ext cx="1457325" cy="11176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0" name="Text Box 13"/>
          <p:cNvSpPr txBox="1">
            <a:spLocks noChangeArrowheads="1"/>
          </p:cNvSpPr>
          <p:nvPr/>
        </p:nvSpPr>
        <p:spPr bwMode="auto">
          <a:xfrm>
            <a:off x="5646738" y="3546475"/>
            <a:ext cx="46513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Z</a:t>
            </a:r>
            <a:endParaRPr lang="en-US" sz="2800"/>
          </a:p>
        </p:txBody>
      </p:sp>
      <p:cxnSp>
        <p:nvCxnSpPr>
          <p:cNvPr id="29711" name="AutoShape 14"/>
          <p:cNvCxnSpPr>
            <a:cxnSpLocks noChangeShapeType="1"/>
            <a:stCxn id="29703" idx="5"/>
            <a:endCxn id="29708" idx="0"/>
          </p:cNvCxnSpPr>
          <p:nvPr/>
        </p:nvCxnSpPr>
        <p:spPr bwMode="auto">
          <a:xfrm>
            <a:off x="2479675" y="4395788"/>
            <a:ext cx="536575" cy="481012"/>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2" name="AutoShape 15"/>
          <p:cNvCxnSpPr>
            <a:cxnSpLocks noChangeShapeType="1"/>
            <a:stCxn id="29701" idx="5"/>
            <a:endCxn id="29709" idx="0"/>
          </p:cNvCxnSpPr>
          <p:nvPr/>
        </p:nvCxnSpPr>
        <p:spPr bwMode="auto">
          <a:xfrm>
            <a:off x="4702175" y="2312988"/>
            <a:ext cx="1255713" cy="95885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713" name="Line 16"/>
          <p:cNvSpPr>
            <a:spLocks noChangeShapeType="1"/>
          </p:cNvSpPr>
          <p:nvPr/>
        </p:nvSpPr>
        <p:spPr bwMode="auto">
          <a:xfrm>
            <a:off x="7032625" y="4389438"/>
            <a:ext cx="1455738" cy="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4" name="Line 17"/>
          <p:cNvSpPr>
            <a:spLocks noChangeShapeType="1"/>
          </p:cNvSpPr>
          <p:nvPr/>
        </p:nvSpPr>
        <p:spPr bwMode="auto">
          <a:xfrm>
            <a:off x="7032625" y="5176838"/>
            <a:ext cx="1455738" cy="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5" name="Line 18"/>
          <p:cNvSpPr>
            <a:spLocks noChangeShapeType="1"/>
          </p:cNvSpPr>
          <p:nvPr/>
        </p:nvSpPr>
        <p:spPr bwMode="auto">
          <a:xfrm>
            <a:off x="7102475" y="6030913"/>
            <a:ext cx="1455738" cy="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6" name="AutoShape 19"/>
          <p:cNvSpPr>
            <a:spLocks noChangeArrowheads="1"/>
          </p:cNvSpPr>
          <p:nvPr/>
        </p:nvSpPr>
        <p:spPr bwMode="auto">
          <a:xfrm>
            <a:off x="3810000" y="4038600"/>
            <a:ext cx="1316038" cy="1182688"/>
          </a:xfrm>
          <a:prstGeom prst="triangle">
            <a:avLst>
              <a:gd name="adj" fmla="val 50000"/>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7" name="Text Box 20"/>
          <p:cNvSpPr txBox="1">
            <a:spLocks noChangeArrowheads="1"/>
          </p:cNvSpPr>
          <p:nvPr/>
        </p:nvSpPr>
        <p:spPr bwMode="auto">
          <a:xfrm>
            <a:off x="4052888" y="4386263"/>
            <a:ext cx="4635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W</a:t>
            </a:r>
            <a:endParaRPr lang="en-US" sz="2800"/>
          </a:p>
        </p:txBody>
      </p:sp>
      <p:sp>
        <p:nvSpPr>
          <p:cNvPr id="29718" name="Oval 21"/>
          <p:cNvSpPr>
            <a:spLocks noChangeArrowheads="1"/>
          </p:cNvSpPr>
          <p:nvPr/>
        </p:nvSpPr>
        <p:spPr bwMode="auto">
          <a:xfrm>
            <a:off x="2514600" y="2895600"/>
            <a:ext cx="763588" cy="722313"/>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5400" i="1"/>
              <a:t>i</a:t>
            </a:r>
          </a:p>
        </p:txBody>
      </p:sp>
      <p:cxnSp>
        <p:nvCxnSpPr>
          <p:cNvPr id="29719" name="AutoShape 24"/>
          <p:cNvCxnSpPr>
            <a:cxnSpLocks noChangeShapeType="1"/>
            <a:stCxn id="29718" idx="5"/>
            <a:endCxn id="29716" idx="0"/>
          </p:cNvCxnSpPr>
          <p:nvPr/>
        </p:nvCxnSpPr>
        <p:spPr bwMode="auto">
          <a:xfrm>
            <a:off x="3167063" y="3511550"/>
            <a:ext cx="1301750" cy="52705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720" name="Rectangle 25"/>
          <p:cNvSpPr>
            <a:spLocks noChangeArrowheads="1"/>
          </p:cNvSpPr>
          <p:nvPr/>
        </p:nvSpPr>
        <p:spPr bwMode="auto">
          <a:xfrm>
            <a:off x="665163" y="646113"/>
            <a:ext cx="7813675" cy="8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r>
              <a:rPr lang="en-US" sz="4400">
                <a:solidFill>
                  <a:srgbClr val="FF0000"/>
                </a:solidFill>
              </a:rPr>
              <a:t>Double rotation : first rotation</a:t>
            </a:r>
          </a:p>
        </p:txBody>
      </p:sp>
      <p:sp>
        <p:nvSpPr>
          <p:cNvPr id="29721" name="Text Box 26"/>
          <p:cNvSpPr txBox="1">
            <a:spLocks noChangeArrowheads="1"/>
          </p:cNvSpPr>
          <p:nvPr/>
        </p:nvSpPr>
        <p:spPr bwMode="auto">
          <a:xfrm>
            <a:off x="5357813" y="1768475"/>
            <a:ext cx="3014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sz="2400">
                <a:solidFill>
                  <a:schemeClr val="accent2"/>
                </a:solidFill>
              </a:rPr>
              <a:t>left rotation complete</a:t>
            </a:r>
          </a:p>
        </p:txBody>
      </p:sp>
      <p:cxnSp>
        <p:nvCxnSpPr>
          <p:cNvPr id="29722" name="AutoShape 31"/>
          <p:cNvCxnSpPr>
            <a:cxnSpLocks noChangeShapeType="1"/>
            <a:stCxn id="29718" idx="3"/>
            <a:endCxn id="29703" idx="0"/>
          </p:cNvCxnSpPr>
          <p:nvPr/>
        </p:nvCxnSpPr>
        <p:spPr bwMode="auto">
          <a:xfrm flipH="1">
            <a:off x="2209800" y="3511550"/>
            <a:ext cx="415925" cy="268288"/>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723" name="Oval 34"/>
          <p:cNvSpPr>
            <a:spLocks noChangeArrowheads="1"/>
          </p:cNvSpPr>
          <p:nvPr/>
        </p:nvSpPr>
        <p:spPr bwMode="auto">
          <a:xfrm rot="-2100000">
            <a:off x="685800" y="2971800"/>
            <a:ext cx="3429000" cy="1487488"/>
          </a:xfrm>
          <a:prstGeom prst="ellipse">
            <a:avLst/>
          </a:prstGeom>
          <a:noFill/>
          <a:ln w="2540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72830168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1"/>
          <p:cNvSpPr>
            <a:spLocks noGrp="1"/>
          </p:cNvSpPr>
          <p:nvPr>
            <p:ph type="dt" sz="quarter" idx="10"/>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sz="1400"/>
              <a:t>12/26/03</a:t>
            </a:r>
          </a:p>
        </p:txBody>
      </p:sp>
      <p:sp>
        <p:nvSpPr>
          <p:cNvPr id="30723" name="Footer Placeholder 2"/>
          <p:cNvSpPr>
            <a:spLocks noGrp="1"/>
          </p:cNvSpPr>
          <p:nvPr>
            <p:ph type="ftr" sz="quarter" idx="11"/>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sz="1400"/>
              <a:t>AVL Trees - Lecture 8</a:t>
            </a:r>
          </a:p>
        </p:txBody>
      </p:sp>
      <p:sp>
        <p:nvSpPr>
          <p:cNvPr id="30724" name="Slide Number Placeholder 3"/>
          <p:cNvSpPr>
            <a:spLocks noGrp="1"/>
          </p:cNvSpPr>
          <p:nvPr>
            <p:ph type="sldNum" sz="quarter" idx="12"/>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fld id="{BEA4C6A2-5F2A-4207-AE47-7512D888F565}" type="slidenum">
              <a:rPr lang="en-US" sz="1400"/>
              <a:pPr/>
              <a:t>67</a:t>
            </a:fld>
            <a:endParaRPr lang="en-US" sz="1400"/>
          </a:p>
        </p:txBody>
      </p:sp>
      <p:sp>
        <p:nvSpPr>
          <p:cNvPr id="30725" name="Oval 2"/>
          <p:cNvSpPr>
            <a:spLocks noChangeArrowheads="1"/>
          </p:cNvSpPr>
          <p:nvPr/>
        </p:nvSpPr>
        <p:spPr bwMode="auto">
          <a:xfrm>
            <a:off x="4051300" y="1695450"/>
            <a:ext cx="762000" cy="72231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6" name="Text Box 3"/>
          <p:cNvSpPr txBox="1">
            <a:spLocks noChangeArrowheads="1"/>
          </p:cNvSpPr>
          <p:nvPr/>
        </p:nvSpPr>
        <p:spPr bwMode="auto">
          <a:xfrm>
            <a:off x="4259263" y="1497013"/>
            <a:ext cx="4667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j</a:t>
            </a:r>
            <a:endParaRPr lang="en-US" sz="2800"/>
          </a:p>
        </p:txBody>
      </p:sp>
      <p:sp>
        <p:nvSpPr>
          <p:cNvPr id="30727" name="Oval 4"/>
          <p:cNvSpPr>
            <a:spLocks noChangeArrowheads="1"/>
          </p:cNvSpPr>
          <p:nvPr/>
        </p:nvSpPr>
        <p:spPr bwMode="auto">
          <a:xfrm>
            <a:off x="1828800" y="3779838"/>
            <a:ext cx="762000" cy="72231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5400" i="1"/>
              <a:t>k</a:t>
            </a:r>
          </a:p>
        </p:txBody>
      </p:sp>
      <p:cxnSp>
        <p:nvCxnSpPr>
          <p:cNvPr id="30728" name="AutoShape 5"/>
          <p:cNvCxnSpPr>
            <a:cxnSpLocks noChangeShapeType="1"/>
            <a:stCxn id="30725" idx="3"/>
            <a:endCxn id="30742" idx="0"/>
          </p:cNvCxnSpPr>
          <p:nvPr/>
        </p:nvCxnSpPr>
        <p:spPr bwMode="auto">
          <a:xfrm flipH="1">
            <a:off x="2897188" y="2311400"/>
            <a:ext cx="1265237" cy="58420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29" name="AutoShape 6"/>
          <p:cNvSpPr>
            <a:spLocks noChangeArrowheads="1"/>
          </p:cNvSpPr>
          <p:nvPr/>
        </p:nvSpPr>
        <p:spPr bwMode="auto">
          <a:xfrm>
            <a:off x="609600" y="4953000"/>
            <a:ext cx="1455738" cy="1116013"/>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30730" name="AutoShape 7"/>
          <p:cNvCxnSpPr>
            <a:cxnSpLocks noChangeShapeType="1"/>
            <a:stCxn id="30727" idx="3"/>
            <a:endCxn id="30729" idx="0"/>
          </p:cNvCxnSpPr>
          <p:nvPr/>
        </p:nvCxnSpPr>
        <p:spPr bwMode="auto">
          <a:xfrm flipH="1">
            <a:off x="1338263" y="4395788"/>
            <a:ext cx="601662" cy="557212"/>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31" name="Text Box 8"/>
          <p:cNvSpPr txBox="1">
            <a:spLocks noChangeArrowheads="1"/>
          </p:cNvSpPr>
          <p:nvPr/>
        </p:nvSpPr>
        <p:spPr bwMode="auto">
          <a:xfrm>
            <a:off x="1071563" y="5257800"/>
            <a:ext cx="46513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X</a:t>
            </a:r>
            <a:endParaRPr lang="en-US" sz="2800"/>
          </a:p>
        </p:txBody>
      </p:sp>
      <p:sp>
        <p:nvSpPr>
          <p:cNvPr id="30732" name="AutoShape 9"/>
          <p:cNvSpPr>
            <a:spLocks noChangeArrowheads="1"/>
          </p:cNvSpPr>
          <p:nvPr/>
        </p:nvSpPr>
        <p:spPr bwMode="auto">
          <a:xfrm>
            <a:off x="2357438" y="4876800"/>
            <a:ext cx="1317625" cy="1182688"/>
          </a:xfrm>
          <a:prstGeom prst="triangle">
            <a:avLst>
              <a:gd name="adj" fmla="val 50000"/>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5400" i="1"/>
              <a:t>V</a:t>
            </a:r>
          </a:p>
        </p:txBody>
      </p:sp>
      <p:sp>
        <p:nvSpPr>
          <p:cNvPr id="30733" name="AutoShape 10"/>
          <p:cNvSpPr>
            <a:spLocks noChangeArrowheads="1"/>
          </p:cNvSpPr>
          <p:nvPr/>
        </p:nvSpPr>
        <p:spPr bwMode="auto">
          <a:xfrm>
            <a:off x="5229225" y="3271838"/>
            <a:ext cx="1457325" cy="11176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4" name="Text Box 11"/>
          <p:cNvSpPr txBox="1">
            <a:spLocks noChangeArrowheads="1"/>
          </p:cNvSpPr>
          <p:nvPr/>
        </p:nvSpPr>
        <p:spPr bwMode="auto">
          <a:xfrm>
            <a:off x="5646738" y="3546475"/>
            <a:ext cx="46513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Z</a:t>
            </a:r>
            <a:endParaRPr lang="en-US" sz="2800"/>
          </a:p>
        </p:txBody>
      </p:sp>
      <p:cxnSp>
        <p:nvCxnSpPr>
          <p:cNvPr id="30735" name="AutoShape 12"/>
          <p:cNvCxnSpPr>
            <a:cxnSpLocks noChangeShapeType="1"/>
            <a:stCxn id="30727" idx="5"/>
            <a:endCxn id="30732" idx="0"/>
          </p:cNvCxnSpPr>
          <p:nvPr/>
        </p:nvCxnSpPr>
        <p:spPr bwMode="auto">
          <a:xfrm>
            <a:off x="2479675" y="4395788"/>
            <a:ext cx="536575" cy="481012"/>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36" name="AutoShape 13"/>
          <p:cNvCxnSpPr>
            <a:cxnSpLocks noChangeShapeType="1"/>
            <a:stCxn id="30725" idx="5"/>
            <a:endCxn id="30733" idx="0"/>
          </p:cNvCxnSpPr>
          <p:nvPr/>
        </p:nvCxnSpPr>
        <p:spPr bwMode="auto">
          <a:xfrm>
            <a:off x="4702175" y="2312988"/>
            <a:ext cx="1255713" cy="95885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37" name="Line 14"/>
          <p:cNvSpPr>
            <a:spLocks noChangeShapeType="1"/>
          </p:cNvSpPr>
          <p:nvPr/>
        </p:nvSpPr>
        <p:spPr bwMode="auto">
          <a:xfrm>
            <a:off x="7032625" y="4389438"/>
            <a:ext cx="1455738" cy="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8" name="Line 15"/>
          <p:cNvSpPr>
            <a:spLocks noChangeShapeType="1"/>
          </p:cNvSpPr>
          <p:nvPr/>
        </p:nvSpPr>
        <p:spPr bwMode="auto">
          <a:xfrm>
            <a:off x="7032625" y="5176838"/>
            <a:ext cx="1455738" cy="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9" name="Line 16"/>
          <p:cNvSpPr>
            <a:spLocks noChangeShapeType="1"/>
          </p:cNvSpPr>
          <p:nvPr/>
        </p:nvSpPr>
        <p:spPr bwMode="auto">
          <a:xfrm>
            <a:off x="7102475" y="6030913"/>
            <a:ext cx="1455738" cy="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0" name="AutoShape 17"/>
          <p:cNvSpPr>
            <a:spLocks noChangeArrowheads="1"/>
          </p:cNvSpPr>
          <p:nvPr/>
        </p:nvSpPr>
        <p:spPr bwMode="auto">
          <a:xfrm>
            <a:off x="3810000" y="4038600"/>
            <a:ext cx="1316038" cy="1182688"/>
          </a:xfrm>
          <a:prstGeom prst="triangle">
            <a:avLst>
              <a:gd name="adj" fmla="val 50000"/>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1" name="Text Box 18"/>
          <p:cNvSpPr txBox="1">
            <a:spLocks noChangeArrowheads="1"/>
          </p:cNvSpPr>
          <p:nvPr/>
        </p:nvSpPr>
        <p:spPr bwMode="auto">
          <a:xfrm>
            <a:off x="4052888" y="4386263"/>
            <a:ext cx="4635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W</a:t>
            </a:r>
            <a:endParaRPr lang="en-US" sz="2800"/>
          </a:p>
        </p:txBody>
      </p:sp>
      <p:sp>
        <p:nvSpPr>
          <p:cNvPr id="30742" name="Oval 19"/>
          <p:cNvSpPr>
            <a:spLocks noChangeArrowheads="1"/>
          </p:cNvSpPr>
          <p:nvPr/>
        </p:nvSpPr>
        <p:spPr bwMode="auto">
          <a:xfrm>
            <a:off x="2514600" y="2895600"/>
            <a:ext cx="763588" cy="722313"/>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5400" i="1"/>
              <a:t>i</a:t>
            </a:r>
          </a:p>
        </p:txBody>
      </p:sp>
      <p:cxnSp>
        <p:nvCxnSpPr>
          <p:cNvPr id="30743" name="AutoShape 20"/>
          <p:cNvCxnSpPr>
            <a:cxnSpLocks noChangeShapeType="1"/>
            <a:stCxn id="30742" idx="5"/>
            <a:endCxn id="30740" idx="0"/>
          </p:cNvCxnSpPr>
          <p:nvPr/>
        </p:nvCxnSpPr>
        <p:spPr bwMode="auto">
          <a:xfrm>
            <a:off x="3167063" y="3511550"/>
            <a:ext cx="1301750" cy="527050"/>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44" name="Rectangle 21"/>
          <p:cNvSpPr>
            <a:spLocks noChangeArrowheads="1"/>
          </p:cNvSpPr>
          <p:nvPr/>
        </p:nvSpPr>
        <p:spPr bwMode="auto">
          <a:xfrm>
            <a:off x="665163" y="646113"/>
            <a:ext cx="7813675" cy="8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r>
              <a:rPr lang="en-US" sz="4400">
                <a:solidFill>
                  <a:srgbClr val="FF0000"/>
                </a:solidFill>
              </a:rPr>
              <a:t>Double rotation : second rotation</a:t>
            </a:r>
          </a:p>
        </p:txBody>
      </p:sp>
      <p:cxnSp>
        <p:nvCxnSpPr>
          <p:cNvPr id="30745" name="AutoShape 23"/>
          <p:cNvCxnSpPr>
            <a:cxnSpLocks noChangeShapeType="1"/>
            <a:stCxn id="30742" idx="3"/>
            <a:endCxn id="30727" idx="0"/>
          </p:cNvCxnSpPr>
          <p:nvPr/>
        </p:nvCxnSpPr>
        <p:spPr bwMode="auto">
          <a:xfrm flipH="1">
            <a:off x="2209800" y="3511550"/>
            <a:ext cx="415925" cy="268288"/>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46" name="Oval 24"/>
          <p:cNvSpPr>
            <a:spLocks noChangeArrowheads="1"/>
          </p:cNvSpPr>
          <p:nvPr/>
        </p:nvSpPr>
        <p:spPr bwMode="auto">
          <a:xfrm rot="-2100000">
            <a:off x="1905000" y="1941513"/>
            <a:ext cx="3429000" cy="1487487"/>
          </a:xfrm>
          <a:prstGeom prst="ellipse">
            <a:avLst/>
          </a:prstGeom>
          <a:noFill/>
          <a:ln w="2540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7" name="Text Box 25"/>
          <p:cNvSpPr txBox="1">
            <a:spLocks noChangeArrowheads="1"/>
          </p:cNvSpPr>
          <p:nvPr/>
        </p:nvSpPr>
        <p:spPr bwMode="auto">
          <a:xfrm>
            <a:off x="5318125" y="1954213"/>
            <a:ext cx="3252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sz="2400">
                <a:solidFill>
                  <a:schemeClr val="accent2"/>
                </a:solidFill>
              </a:rPr>
              <a:t>Now do a right rotation</a:t>
            </a:r>
          </a:p>
        </p:txBody>
      </p:sp>
    </p:spTree>
    <p:extLst>
      <p:ext uri="{BB962C8B-B14F-4D97-AF65-F5344CB8AC3E}">
        <p14:creationId xmlns:p14="http://schemas.microsoft.com/office/powerpoint/2010/main" val="2109277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1"/>
          <p:cNvSpPr>
            <a:spLocks noGrp="1"/>
          </p:cNvSpPr>
          <p:nvPr>
            <p:ph type="dt" sz="quarter" idx="10"/>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sz="1400"/>
              <a:t>12/26/03</a:t>
            </a:r>
          </a:p>
        </p:txBody>
      </p:sp>
      <p:sp>
        <p:nvSpPr>
          <p:cNvPr id="31747" name="Footer Placeholder 2"/>
          <p:cNvSpPr>
            <a:spLocks noGrp="1"/>
          </p:cNvSpPr>
          <p:nvPr>
            <p:ph type="ftr" sz="quarter" idx="11"/>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sz="1400"/>
              <a:t>AVL Trees - Lecture 8</a:t>
            </a:r>
          </a:p>
        </p:txBody>
      </p:sp>
      <p:sp>
        <p:nvSpPr>
          <p:cNvPr id="31748" name="Slide Number Placeholder 3"/>
          <p:cNvSpPr>
            <a:spLocks noGrp="1"/>
          </p:cNvSpPr>
          <p:nvPr>
            <p:ph type="sldNum" sz="quarter" idx="12"/>
          </p:nvPr>
        </p:nvSpPr>
        <p:spPr>
          <a:noFill/>
        </p:spPr>
        <p:txBody>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fld id="{AAD715EE-EEC4-41C4-A130-F0FE9BA76446}" type="slidenum">
              <a:rPr lang="en-US" sz="1400"/>
              <a:pPr/>
              <a:t>68</a:t>
            </a:fld>
            <a:endParaRPr lang="en-US" sz="1400"/>
          </a:p>
        </p:txBody>
      </p:sp>
      <p:sp>
        <p:nvSpPr>
          <p:cNvPr id="31749" name="Oval 2"/>
          <p:cNvSpPr>
            <a:spLocks noChangeArrowheads="1"/>
          </p:cNvSpPr>
          <p:nvPr/>
        </p:nvSpPr>
        <p:spPr bwMode="auto">
          <a:xfrm>
            <a:off x="4810125" y="3773488"/>
            <a:ext cx="762000" cy="72231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5400" i="1"/>
              <a:t>j</a:t>
            </a:r>
          </a:p>
        </p:txBody>
      </p:sp>
      <p:sp>
        <p:nvSpPr>
          <p:cNvPr id="31750" name="Oval 4"/>
          <p:cNvSpPr>
            <a:spLocks noChangeArrowheads="1"/>
          </p:cNvSpPr>
          <p:nvPr/>
        </p:nvSpPr>
        <p:spPr bwMode="auto">
          <a:xfrm>
            <a:off x="1828800" y="3779838"/>
            <a:ext cx="762000" cy="72231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5400" i="1"/>
              <a:t>k</a:t>
            </a:r>
          </a:p>
        </p:txBody>
      </p:sp>
      <p:sp>
        <p:nvSpPr>
          <p:cNvPr id="31751" name="AutoShape 6"/>
          <p:cNvSpPr>
            <a:spLocks noChangeArrowheads="1"/>
          </p:cNvSpPr>
          <p:nvPr/>
        </p:nvSpPr>
        <p:spPr bwMode="auto">
          <a:xfrm>
            <a:off x="609600" y="4953000"/>
            <a:ext cx="1455738" cy="1116013"/>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31752" name="AutoShape 7"/>
          <p:cNvCxnSpPr>
            <a:cxnSpLocks noChangeShapeType="1"/>
            <a:stCxn id="31750" idx="3"/>
            <a:endCxn id="31751" idx="0"/>
          </p:cNvCxnSpPr>
          <p:nvPr/>
        </p:nvCxnSpPr>
        <p:spPr bwMode="auto">
          <a:xfrm flipH="1">
            <a:off x="1338263" y="4395788"/>
            <a:ext cx="601662" cy="557212"/>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753" name="Text Box 8"/>
          <p:cNvSpPr txBox="1">
            <a:spLocks noChangeArrowheads="1"/>
          </p:cNvSpPr>
          <p:nvPr/>
        </p:nvSpPr>
        <p:spPr bwMode="auto">
          <a:xfrm>
            <a:off x="1071563" y="5257800"/>
            <a:ext cx="46513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latin typeface="Times New Roman" pitchFamily="18" charset="0"/>
              </a:rPr>
              <a:t>X</a:t>
            </a:r>
            <a:endParaRPr lang="en-US" sz="2800">
              <a:latin typeface="Times New Roman" pitchFamily="18" charset="0"/>
            </a:endParaRPr>
          </a:p>
        </p:txBody>
      </p:sp>
      <p:sp>
        <p:nvSpPr>
          <p:cNvPr id="31754" name="AutoShape 9"/>
          <p:cNvSpPr>
            <a:spLocks noChangeArrowheads="1"/>
          </p:cNvSpPr>
          <p:nvPr/>
        </p:nvSpPr>
        <p:spPr bwMode="auto">
          <a:xfrm>
            <a:off x="2357438" y="4876800"/>
            <a:ext cx="1317625" cy="1182688"/>
          </a:xfrm>
          <a:prstGeom prst="triangle">
            <a:avLst>
              <a:gd name="adj" fmla="val 50000"/>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5400" i="1"/>
              <a:t>V</a:t>
            </a:r>
          </a:p>
        </p:txBody>
      </p:sp>
      <p:sp>
        <p:nvSpPr>
          <p:cNvPr id="31755" name="AutoShape 10"/>
          <p:cNvSpPr>
            <a:spLocks noChangeArrowheads="1"/>
          </p:cNvSpPr>
          <p:nvPr/>
        </p:nvSpPr>
        <p:spPr bwMode="auto">
          <a:xfrm>
            <a:off x="5229225" y="4906963"/>
            <a:ext cx="1457325" cy="11176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6" name="Text Box 11"/>
          <p:cNvSpPr txBox="1">
            <a:spLocks noChangeArrowheads="1"/>
          </p:cNvSpPr>
          <p:nvPr/>
        </p:nvSpPr>
        <p:spPr bwMode="auto">
          <a:xfrm>
            <a:off x="5646738" y="5181600"/>
            <a:ext cx="46513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Z</a:t>
            </a:r>
            <a:endParaRPr lang="en-US" sz="2800"/>
          </a:p>
        </p:txBody>
      </p:sp>
      <p:cxnSp>
        <p:nvCxnSpPr>
          <p:cNvPr id="31757" name="AutoShape 12"/>
          <p:cNvCxnSpPr>
            <a:cxnSpLocks noChangeShapeType="1"/>
            <a:stCxn id="31750" idx="5"/>
            <a:endCxn id="31754" idx="0"/>
          </p:cNvCxnSpPr>
          <p:nvPr/>
        </p:nvCxnSpPr>
        <p:spPr bwMode="auto">
          <a:xfrm>
            <a:off x="2479675" y="4395788"/>
            <a:ext cx="536575" cy="481012"/>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58" name="AutoShape 13"/>
          <p:cNvCxnSpPr>
            <a:cxnSpLocks noChangeShapeType="1"/>
            <a:stCxn id="31749" idx="5"/>
            <a:endCxn id="31755" idx="0"/>
          </p:cNvCxnSpPr>
          <p:nvPr/>
        </p:nvCxnSpPr>
        <p:spPr bwMode="auto">
          <a:xfrm>
            <a:off x="5461000" y="4389438"/>
            <a:ext cx="496888" cy="517525"/>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759" name="Line 14"/>
          <p:cNvSpPr>
            <a:spLocks noChangeShapeType="1"/>
          </p:cNvSpPr>
          <p:nvPr/>
        </p:nvSpPr>
        <p:spPr bwMode="auto">
          <a:xfrm>
            <a:off x="7032625" y="4389438"/>
            <a:ext cx="1455738" cy="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0" name="Line 15"/>
          <p:cNvSpPr>
            <a:spLocks noChangeShapeType="1"/>
          </p:cNvSpPr>
          <p:nvPr/>
        </p:nvSpPr>
        <p:spPr bwMode="auto">
          <a:xfrm>
            <a:off x="7032625" y="5176838"/>
            <a:ext cx="1455738" cy="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1" name="Line 16"/>
          <p:cNvSpPr>
            <a:spLocks noChangeShapeType="1"/>
          </p:cNvSpPr>
          <p:nvPr/>
        </p:nvSpPr>
        <p:spPr bwMode="auto">
          <a:xfrm>
            <a:off x="7102475" y="6030913"/>
            <a:ext cx="1455738" cy="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2" name="AutoShape 17"/>
          <p:cNvSpPr>
            <a:spLocks noChangeArrowheads="1"/>
          </p:cNvSpPr>
          <p:nvPr/>
        </p:nvSpPr>
        <p:spPr bwMode="auto">
          <a:xfrm>
            <a:off x="3810000" y="4876800"/>
            <a:ext cx="1316038" cy="1182688"/>
          </a:xfrm>
          <a:prstGeom prst="triangle">
            <a:avLst>
              <a:gd name="adj" fmla="val 50000"/>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3" name="Text Box 18"/>
          <p:cNvSpPr txBox="1">
            <a:spLocks noChangeArrowheads="1"/>
          </p:cNvSpPr>
          <p:nvPr/>
        </p:nvSpPr>
        <p:spPr bwMode="auto">
          <a:xfrm>
            <a:off x="4052888" y="5224463"/>
            <a:ext cx="4635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spcBef>
                <a:spcPct val="50000"/>
              </a:spcBef>
            </a:pPr>
            <a:r>
              <a:rPr lang="en-US" sz="5400" i="1"/>
              <a:t>W</a:t>
            </a:r>
            <a:endParaRPr lang="en-US" sz="2800"/>
          </a:p>
        </p:txBody>
      </p:sp>
      <p:sp>
        <p:nvSpPr>
          <p:cNvPr id="31764" name="Oval 19"/>
          <p:cNvSpPr>
            <a:spLocks noChangeArrowheads="1"/>
          </p:cNvSpPr>
          <p:nvPr/>
        </p:nvSpPr>
        <p:spPr bwMode="auto">
          <a:xfrm>
            <a:off x="3200400" y="2895600"/>
            <a:ext cx="763588" cy="722313"/>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5400" i="1"/>
              <a:t>i</a:t>
            </a:r>
          </a:p>
        </p:txBody>
      </p:sp>
      <p:cxnSp>
        <p:nvCxnSpPr>
          <p:cNvPr id="31765" name="AutoShape 20"/>
          <p:cNvCxnSpPr>
            <a:cxnSpLocks noChangeShapeType="1"/>
            <a:stCxn id="31749" idx="3"/>
            <a:endCxn id="31762" idx="0"/>
          </p:cNvCxnSpPr>
          <p:nvPr/>
        </p:nvCxnSpPr>
        <p:spPr bwMode="auto">
          <a:xfrm flipH="1">
            <a:off x="4468813" y="4389438"/>
            <a:ext cx="452437" cy="487362"/>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766" name="Rectangle 21"/>
          <p:cNvSpPr>
            <a:spLocks noChangeArrowheads="1"/>
          </p:cNvSpPr>
          <p:nvPr/>
        </p:nvSpPr>
        <p:spPr bwMode="auto">
          <a:xfrm>
            <a:off x="665163" y="646113"/>
            <a:ext cx="7813675" cy="8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p>
            <a:pPr algn="ctr"/>
            <a:r>
              <a:rPr lang="en-US" sz="4400">
                <a:solidFill>
                  <a:srgbClr val="FF0000"/>
                </a:solidFill>
              </a:rPr>
              <a:t>Double rotation : second rotation</a:t>
            </a:r>
          </a:p>
        </p:txBody>
      </p:sp>
      <p:cxnSp>
        <p:nvCxnSpPr>
          <p:cNvPr id="31767" name="AutoShape 22"/>
          <p:cNvCxnSpPr>
            <a:cxnSpLocks noChangeShapeType="1"/>
            <a:stCxn id="31764" idx="3"/>
            <a:endCxn id="31750" idx="0"/>
          </p:cNvCxnSpPr>
          <p:nvPr/>
        </p:nvCxnSpPr>
        <p:spPr bwMode="auto">
          <a:xfrm flipH="1">
            <a:off x="2209800" y="3511550"/>
            <a:ext cx="1101725" cy="268288"/>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8" name="AutoShape 26"/>
          <p:cNvCxnSpPr>
            <a:cxnSpLocks noChangeShapeType="1"/>
            <a:stCxn id="31749" idx="0"/>
            <a:endCxn id="31764" idx="5"/>
          </p:cNvCxnSpPr>
          <p:nvPr/>
        </p:nvCxnSpPr>
        <p:spPr bwMode="auto">
          <a:xfrm flipH="1" flipV="1">
            <a:off x="3852863" y="3511550"/>
            <a:ext cx="1338262" cy="261938"/>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769" name="Oval 27"/>
          <p:cNvSpPr>
            <a:spLocks noChangeArrowheads="1"/>
          </p:cNvSpPr>
          <p:nvPr/>
        </p:nvSpPr>
        <p:spPr bwMode="auto">
          <a:xfrm rot="1680000">
            <a:off x="2743200" y="3008313"/>
            <a:ext cx="3429000" cy="1487487"/>
          </a:xfrm>
          <a:prstGeom prst="ellipse">
            <a:avLst/>
          </a:prstGeom>
          <a:noFill/>
          <a:ln w="2540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0" name="Text Box 28"/>
          <p:cNvSpPr txBox="1">
            <a:spLocks noChangeArrowheads="1"/>
          </p:cNvSpPr>
          <p:nvPr/>
        </p:nvSpPr>
        <p:spPr bwMode="auto">
          <a:xfrm>
            <a:off x="5181600" y="1954213"/>
            <a:ext cx="3201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sz="2400">
                <a:solidFill>
                  <a:schemeClr val="accent2"/>
                </a:solidFill>
              </a:rPr>
              <a:t>right rotation complete</a:t>
            </a:r>
          </a:p>
        </p:txBody>
      </p:sp>
      <p:sp>
        <p:nvSpPr>
          <p:cNvPr id="31771" name="Text Box 29"/>
          <p:cNvSpPr txBox="1">
            <a:spLocks noChangeArrowheads="1"/>
          </p:cNvSpPr>
          <p:nvPr/>
        </p:nvSpPr>
        <p:spPr bwMode="auto">
          <a:xfrm>
            <a:off x="5562600" y="2667000"/>
            <a:ext cx="271145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sz="2400"/>
              <a:t>Balance has been </a:t>
            </a:r>
          </a:p>
          <a:p>
            <a:r>
              <a:rPr lang="en-US" sz="2400"/>
              <a:t>restored</a:t>
            </a:r>
          </a:p>
        </p:txBody>
      </p:sp>
      <p:sp>
        <p:nvSpPr>
          <p:cNvPr id="31772" name="Text Box 30"/>
          <p:cNvSpPr txBox="1">
            <a:spLocks noChangeArrowheads="1"/>
          </p:cNvSpPr>
          <p:nvPr/>
        </p:nvSpPr>
        <p:spPr bwMode="auto">
          <a:xfrm>
            <a:off x="6172200" y="457200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t>h</a:t>
            </a:r>
          </a:p>
        </p:txBody>
      </p:sp>
      <p:sp>
        <p:nvSpPr>
          <p:cNvPr id="31773" name="Text Box 33"/>
          <p:cNvSpPr txBox="1">
            <a:spLocks noChangeArrowheads="1"/>
          </p:cNvSpPr>
          <p:nvPr/>
        </p:nvSpPr>
        <p:spPr bwMode="auto">
          <a:xfrm>
            <a:off x="914400" y="4648200"/>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t>h</a:t>
            </a:r>
          </a:p>
        </p:txBody>
      </p:sp>
      <p:sp>
        <p:nvSpPr>
          <p:cNvPr id="31774" name="Text Box 34"/>
          <p:cNvSpPr txBox="1">
            <a:spLocks noChangeArrowheads="1"/>
          </p:cNvSpPr>
          <p:nvPr/>
        </p:nvSpPr>
        <p:spPr bwMode="auto">
          <a:xfrm>
            <a:off x="3276600" y="4724400"/>
            <a:ext cx="1057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r>
              <a:rPr lang="en-US"/>
              <a:t>h or h-1</a:t>
            </a:r>
          </a:p>
        </p:txBody>
      </p:sp>
    </p:spTree>
    <p:extLst>
      <p:ext uri="{BB962C8B-B14F-4D97-AF65-F5344CB8AC3E}">
        <p14:creationId xmlns:p14="http://schemas.microsoft.com/office/powerpoint/2010/main" val="41193669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AVL Trees</a:t>
            </a:r>
            <a:endParaRPr lang="en-US" dirty="0"/>
          </a:p>
        </p:txBody>
      </p:sp>
      <p:sp>
        <p:nvSpPr>
          <p:cNvPr id="3" name="Content Placeholder 2"/>
          <p:cNvSpPr>
            <a:spLocks noGrp="1"/>
          </p:cNvSpPr>
          <p:nvPr>
            <p:ph idx="1"/>
          </p:nvPr>
        </p:nvSpPr>
        <p:spPr/>
        <p:txBody>
          <a:bodyPr/>
          <a:lstStyle/>
          <a:p>
            <a:r>
              <a:rPr lang="en-US" dirty="0" smtClean="0"/>
              <a:t>Single Rotation</a:t>
            </a:r>
          </a:p>
          <a:p>
            <a:r>
              <a:rPr lang="en-US" dirty="0" smtClean="0"/>
              <a:t>Double rotation</a:t>
            </a:r>
          </a:p>
          <a:p>
            <a:endParaRPr lang="en-US" dirty="0"/>
          </a:p>
          <a:p>
            <a:endParaRPr lang="en-US" dirty="0" smtClean="0"/>
          </a:p>
          <a:p>
            <a:r>
              <a:rPr lang="en-US" dirty="0" smtClean="0"/>
              <a:t>Node declaration for AVL</a:t>
            </a:r>
            <a:endParaRPr lang="en-US" dirty="0"/>
          </a:p>
        </p:txBody>
      </p:sp>
    </p:spTree>
    <p:extLst>
      <p:ext uri="{BB962C8B-B14F-4D97-AF65-F5344CB8AC3E}">
        <p14:creationId xmlns:p14="http://schemas.microsoft.com/office/powerpoint/2010/main" val="2050231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a Tree</a:t>
            </a:r>
            <a:endParaRPr lang="en-US" dirty="0"/>
          </a:p>
        </p:txBody>
      </p:sp>
      <p:sp>
        <p:nvSpPr>
          <p:cNvPr id="4" name="Content Placeholder 3"/>
          <p:cNvSpPr>
            <a:spLocks noGrp="1"/>
          </p:cNvSpPr>
          <p:nvPr>
            <p:ph idx="1"/>
          </p:nvPr>
        </p:nvSpPr>
        <p:spPr/>
        <p:txBody>
          <a:bodyPr>
            <a:noAutofit/>
          </a:bodyPr>
          <a:lstStyle/>
          <a:p>
            <a:r>
              <a:rPr lang="en-US" sz="2800" dirty="0"/>
              <a:t>Node: stores a data element</a:t>
            </a:r>
          </a:p>
          <a:p>
            <a:r>
              <a:rPr lang="en-US" sz="2800" dirty="0"/>
              <a:t>Parent: single node that directly precedes </a:t>
            </a:r>
            <a:r>
              <a:rPr lang="en-US" sz="2800" dirty="0" smtClean="0"/>
              <a:t>a node </a:t>
            </a:r>
          </a:p>
          <a:p>
            <a:pPr lvl="1"/>
            <a:r>
              <a:rPr lang="en-US" sz="2400" dirty="0" smtClean="0"/>
              <a:t>all </a:t>
            </a:r>
            <a:r>
              <a:rPr lang="en-US" sz="2400" dirty="0"/>
              <a:t>nodes have 1 parent except root (has 0)</a:t>
            </a:r>
          </a:p>
          <a:p>
            <a:r>
              <a:rPr lang="en-US" sz="2800" dirty="0"/>
              <a:t>Child: one or more nodes that directly </a:t>
            </a:r>
            <a:r>
              <a:rPr lang="en-US" sz="2800" dirty="0" smtClean="0"/>
              <a:t>follow a </a:t>
            </a:r>
            <a:r>
              <a:rPr lang="en-US" sz="2800" dirty="0"/>
              <a:t>node</a:t>
            </a:r>
          </a:p>
          <a:p>
            <a:r>
              <a:rPr lang="en-US" sz="2800" dirty="0"/>
              <a:t>Ancestor: any node which precedes a </a:t>
            </a:r>
            <a:r>
              <a:rPr lang="en-US" sz="2800" dirty="0" smtClean="0"/>
              <a:t>node itself</a:t>
            </a:r>
            <a:r>
              <a:rPr lang="en-US" sz="2800" dirty="0"/>
              <a:t>, its parent, or an ancestor of its </a:t>
            </a:r>
            <a:r>
              <a:rPr lang="en-US" sz="2800" dirty="0" smtClean="0"/>
              <a:t>parent</a:t>
            </a:r>
          </a:p>
          <a:p>
            <a:r>
              <a:rPr lang="en-US" sz="2800" dirty="0" smtClean="0"/>
              <a:t>Descendent</a:t>
            </a:r>
            <a:r>
              <a:rPr lang="en-US" sz="2800" dirty="0"/>
              <a:t>: any node which follows a </a:t>
            </a:r>
            <a:r>
              <a:rPr lang="en-US" sz="2800" dirty="0" smtClean="0"/>
              <a:t>node </a:t>
            </a:r>
            <a:r>
              <a:rPr lang="en-US" sz="2800" dirty="0"/>
              <a:t>itself, its child, or a descendent of its child</a:t>
            </a:r>
          </a:p>
        </p:txBody>
      </p:sp>
    </p:spTree>
    <p:extLst>
      <p:ext uri="{BB962C8B-B14F-4D97-AF65-F5344CB8AC3E}">
        <p14:creationId xmlns:p14="http://schemas.microsoft.com/office/powerpoint/2010/main" val="39759564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Rotation</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057400"/>
            <a:ext cx="124777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057400"/>
            <a:ext cx="117157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295400" y="3733800"/>
            <a:ext cx="7024295" cy="2031325"/>
          </a:xfrm>
          <a:prstGeom prst="rect">
            <a:avLst/>
          </a:prstGeom>
        </p:spPr>
        <p:txBody>
          <a:bodyPr wrap="none">
            <a:spAutoFit/>
          </a:bodyPr>
          <a:lstStyle/>
          <a:p>
            <a:r>
              <a:rPr lang="en-US" dirty="0"/>
              <a:t>left rotation, rooted at </a:t>
            </a:r>
            <a:r>
              <a:rPr lang="en-US" dirty="0" smtClean="0"/>
              <a:t>A</a:t>
            </a:r>
          </a:p>
          <a:p>
            <a:endParaRPr lang="en-US" dirty="0"/>
          </a:p>
          <a:p>
            <a:r>
              <a:rPr lang="en-US" dirty="0" smtClean="0"/>
              <a:t>Steps:</a:t>
            </a:r>
          </a:p>
          <a:p>
            <a:pPr marL="285750" indent="-285750">
              <a:buFont typeface="Arial" pitchFamily="34" charset="0"/>
              <a:buChar char="•"/>
            </a:pPr>
            <a:r>
              <a:rPr lang="en-US" dirty="0"/>
              <a:t>b becomes the new root.</a:t>
            </a:r>
          </a:p>
          <a:p>
            <a:pPr marL="285750" indent="-285750">
              <a:buFont typeface="Arial" pitchFamily="34" charset="0"/>
              <a:buChar char="•"/>
            </a:pPr>
            <a:r>
              <a:rPr lang="en-US" dirty="0"/>
              <a:t>a takes ownership of b's left child as its right child, or in this case, null.</a:t>
            </a:r>
          </a:p>
          <a:p>
            <a:pPr marL="285750" indent="-285750">
              <a:buFont typeface="Arial" pitchFamily="34" charset="0"/>
              <a:buChar char="•"/>
            </a:pPr>
            <a:r>
              <a:rPr lang="en-US" dirty="0"/>
              <a:t>b takes ownership of a as its left child.</a:t>
            </a:r>
          </a:p>
          <a:p>
            <a:pPr marL="285750" indent="-285750">
              <a:buFont typeface="Arial" pitchFamily="34" charset="0"/>
              <a:buChar char="•"/>
            </a:pPr>
            <a:endParaRPr lang="en-US" dirty="0"/>
          </a:p>
        </p:txBody>
      </p:sp>
    </p:spTree>
    <p:extLst>
      <p:ext uri="{BB962C8B-B14F-4D97-AF65-F5344CB8AC3E}">
        <p14:creationId xmlns:p14="http://schemas.microsoft.com/office/powerpoint/2010/main" val="189211024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6" name="TextBox 5"/>
          <p:cNvSpPr txBox="1"/>
          <p:nvPr/>
        </p:nvSpPr>
        <p:spPr>
          <a:xfrm>
            <a:off x="1524000" y="2819400"/>
            <a:ext cx="494046" cy="923330"/>
          </a:xfrm>
          <a:prstGeom prst="rect">
            <a:avLst/>
          </a:prstGeom>
          <a:noFill/>
        </p:spPr>
        <p:txBody>
          <a:bodyPr wrap="none" rtlCol="0">
            <a:spAutoFit/>
          </a:bodyPr>
          <a:lstStyle/>
          <a:p>
            <a:r>
              <a:rPr lang="en-US" dirty="0"/>
              <a:t> </a:t>
            </a:r>
            <a:r>
              <a:rPr lang="en-US" dirty="0" smtClean="0"/>
              <a:t>   c</a:t>
            </a:r>
          </a:p>
          <a:p>
            <a:r>
              <a:rPr lang="en-US" dirty="0" smtClean="0"/>
              <a:t>  b</a:t>
            </a:r>
          </a:p>
          <a:p>
            <a:r>
              <a:rPr lang="en-US" dirty="0" smtClean="0"/>
              <a:t>a</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971800"/>
            <a:ext cx="981075"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85800" y="4343400"/>
            <a:ext cx="8006231" cy="1754326"/>
          </a:xfrm>
          <a:prstGeom prst="rect">
            <a:avLst/>
          </a:prstGeom>
          <a:noFill/>
        </p:spPr>
        <p:txBody>
          <a:bodyPr wrap="none" rtlCol="0">
            <a:spAutoFit/>
          </a:bodyPr>
          <a:lstStyle/>
          <a:p>
            <a:r>
              <a:rPr lang="en-US" dirty="0" smtClean="0"/>
              <a:t>Single right rotation rooted at c</a:t>
            </a:r>
          </a:p>
          <a:p>
            <a:r>
              <a:rPr lang="en-US" dirty="0" smtClean="0"/>
              <a:t>Steps:</a:t>
            </a:r>
          </a:p>
          <a:p>
            <a:pPr marL="285750" indent="-285750">
              <a:buFont typeface="Arial" pitchFamily="34" charset="0"/>
              <a:buChar char="•"/>
            </a:pPr>
            <a:r>
              <a:rPr lang="en-US" dirty="0"/>
              <a:t>b becomes the new root.</a:t>
            </a:r>
          </a:p>
          <a:p>
            <a:pPr marL="285750" indent="-285750">
              <a:buFont typeface="Arial" pitchFamily="34" charset="0"/>
              <a:buChar char="•"/>
            </a:pPr>
            <a:r>
              <a:rPr lang="en-US" dirty="0"/>
              <a:t>c takes ownership of b's right child, as its left child. In this case, that value is null.</a:t>
            </a:r>
          </a:p>
          <a:p>
            <a:pPr marL="285750" indent="-285750">
              <a:buFont typeface="Arial" pitchFamily="34" charset="0"/>
              <a:buChar char="•"/>
            </a:pPr>
            <a:r>
              <a:rPr lang="en-US" dirty="0"/>
              <a:t>b takes ownership of c, as it's right child.</a:t>
            </a:r>
          </a:p>
          <a:p>
            <a:pPr marL="285750" indent="-285750">
              <a:buFont typeface="Arial" pitchFamily="34" charset="0"/>
              <a:buChar char="•"/>
            </a:pPr>
            <a:endParaRPr lang="en-US" dirty="0"/>
          </a:p>
        </p:txBody>
      </p:sp>
    </p:spTree>
    <p:extLst>
      <p:ext uri="{BB962C8B-B14F-4D97-AF65-F5344CB8AC3E}">
        <p14:creationId xmlns:p14="http://schemas.microsoft.com/office/powerpoint/2010/main" val="104761688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638" y="1843088"/>
            <a:ext cx="5038725"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893024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dirty="0"/>
              <a:t>Violations</a:t>
            </a:r>
          </a:p>
        </p:txBody>
      </p:sp>
      <p:pic>
        <p:nvPicPr>
          <p:cNvPr id="67589" name="Picture 5"/>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534988" y="1755775"/>
            <a:ext cx="4341812" cy="195103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67591" name="Picture 7"/>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09600" y="4325938"/>
            <a:ext cx="4267200" cy="196691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
        <p:nvSpPr>
          <p:cNvPr id="67595" name="Text Box 11"/>
          <p:cNvSpPr txBox="1">
            <a:spLocks noChangeArrowheads="1"/>
          </p:cNvSpPr>
          <p:nvPr/>
        </p:nvSpPr>
        <p:spPr bwMode="auto">
          <a:xfrm>
            <a:off x="6096000" y="2590800"/>
            <a:ext cx="4572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eaLnBrk="1" hangingPunct="1">
              <a:lnSpc>
                <a:spcPct val="80000"/>
              </a:lnSpc>
              <a:spcBef>
                <a:spcPct val="50000"/>
              </a:spcBef>
              <a:buClr>
                <a:schemeClr val="hlink"/>
              </a:buClr>
              <a:buSzPct val="90000"/>
              <a:buFont typeface="Wingdings" pitchFamily="2" charset="2"/>
              <a:buNone/>
            </a:pPr>
            <a:endParaRPr lang="en-US" sz="2800">
              <a:effectLst>
                <a:outerShdw blurRad="38100" dist="38100" dir="2700000" algn="tl">
                  <a:srgbClr val="000000"/>
                </a:outerShdw>
              </a:effectLst>
            </a:endParaRPr>
          </a:p>
        </p:txBody>
      </p:sp>
      <p:sp>
        <p:nvSpPr>
          <p:cNvPr id="67598" name="Text Box 14"/>
          <p:cNvSpPr txBox="1">
            <a:spLocks noChangeArrowheads="1"/>
          </p:cNvSpPr>
          <p:nvPr/>
        </p:nvSpPr>
        <p:spPr bwMode="auto">
          <a:xfrm>
            <a:off x="5486400" y="4572000"/>
            <a:ext cx="2362200"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eaLnBrk="1" hangingPunct="1">
              <a:lnSpc>
                <a:spcPct val="80000"/>
              </a:lnSpc>
              <a:spcBef>
                <a:spcPct val="50000"/>
              </a:spcBef>
              <a:buClr>
                <a:schemeClr val="hlink"/>
              </a:buClr>
              <a:buSzPct val="90000"/>
              <a:buFont typeface="Wingdings" pitchFamily="2" charset="2"/>
              <a:buNone/>
            </a:pPr>
            <a:r>
              <a:rPr lang="en-US" sz="2000" dirty="0"/>
              <a:t>No!</a:t>
            </a:r>
          </a:p>
          <a:p>
            <a:pPr eaLnBrk="1" hangingPunct="1">
              <a:lnSpc>
                <a:spcPct val="80000"/>
              </a:lnSpc>
              <a:spcBef>
                <a:spcPct val="50000"/>
              </a:spcBef>
              <a:buClr>
                <a:schemeClr val="hlink"/>
              </a:buClr>
              <a:buSzPct val="90000"/>
              <a:buFont typeface="Wingdings" pitchFamily="2" charset="2"/>
              <a:buNone/>
            </a:pPr>
            <a:r>
              <a:rPr lang="en-US" sz="2000" dirty="0" smtClean="0"/>
              <a:t>Node 5 </a:t>
            </a:r>
            <a:r>
              <a:rPr lang="en-US" sz="2000" dirty="0"/>
              <a:t>= 2, 0</a:t>
            </a:r>
          </a:p>
          <a:p>
            <a:pPr eaLnBrk="1" hangingPunct="1">
              <a:lnSpc>
                <a:spcPct val="80000"/>
              </a:lnSpc>
              <a:spcBef>
                <a:spcPct val="50000"/>
              </a:spcBef>
              <a:buClr>
                <a:schemeClr val="hlink"/>
              </a:buClr>
              <a:buSzPct val="90000"/>
              <a:buFont typeface="Wingdings" pitchFamily="2" charset="2"/>
              <a:buNone/>
            </a:pPr>
            <a:endParaRPr lang="en-US" sz="2000" dirty="0"/>
          </a:p>
        </p:txBody>
      </p:sp>
      <p:sp>
        <p:nvSpPr>
          <p:cNvPr id="67600" name="Text Box 16"/>
          <p:cNvSpPr txBox="1">
            <a:spLocks noChangeArrowheads="1"/>
          </p:cNvSpPr>
          <p:nvPr/>
        </p:nvSpPr>
        <p:spPr bwMode="auto">
          <a:xfrm>
            <a:off x="5410200" y="1905000"/>
            <a:ext cx="1981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dirty="0"/>
              <a:t>No!</a:t>
            </a:r>
          </a:p>
          <a:p>
            <a:r>
              <a:rPr lang="en-US" sz="2400" dirty="0" smtClean="0"/>
              <a:t>Node 5 </a:t>
            </a:r>
            <a:r>
              <a:rPr lang="en-US" sz="2400" dirty="0"/>
              <a:t>= 3,1</a:t>
            </a:r>
          </a:p>
          <a:p>
            <a:r>
              <a:rPr lang="en-US" sz="2400" dirty="0" smtClean="0"/>
              <a:t>Node 4 </a:t>
            </a:r>
            <a:r>
              <a:rPr lang="en-US" sz="2400" dirty="0"/>
              <a:t>= 2,0</a:t>
            </a:r>
          </a:p>
          <a:p>
            <a:endParaRPr lang="en-US" sz="2400" dirty="0"/>
          </a:p>
        </p:txBody>
      </p:sp>
      <p:sp>
        <p:nvSpPr>
          <p:cNvPr id="67602" name="Text Box 18"/>
          <p:cNvSpPr txBox="1">
            <a:spLocks noChangeArrowheads="1"/>
          </p:cNvSpPr>
          <p:nvPr/>
        </p:nvSpPr>
        <p:spPr bwMode="auto">
          <a:xfrm>
            <a:off x="5486400" y="13716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67603" name="Text Box 19"/>
          <p:cNvSpPr txBox="1">
            <a:spLocks noChangeArrowheads="1"/>
          </p:cNvSpPr>
          <p:nvPr/>
        </p:nvSpPr>
        <p:spPr bwMode="auto">
          <a:xfrm>
            <a:off x="5207000" y="1371600"/>
            <a:ext cx="3937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effectLst>
                  <a:outerShdw blurRad="38100" dist="38100" dir="2700000" algn="tl">
                    <a:srgbClr val="000000"/>
                  </a:outerShdw>
                </a:effectLst>
              </a:rPr>
              <a:t>Notation: NODE = Left-Ht, Right-Ht</a:t>
            </a:r>
          </a:p>
          <a:p>
            <a:endParaRPr lang="en-US" b="1"/>
          </a:p>
          <a:p>
            <a:endParaRPr lang="en-US" b="1"/>
          </a:p>
        </p:txBody>
      </p:sp>
    </p:spTree>
    <p:extLst>
      <p:ext uri="{BB962C8B-B14F-4D97-AF65-F5344CB8AC3E}">
        <p14:creationId xmlns:p14="http://schemas.microsoft.com/office/powerpoint/2010/main" val="664941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Scenarios</a:t>
            </a:r>
            <a:endParaRPr lang="en-US" dirty="0"/>
          </a:p>
        </p:txBody>
      </p:sp>
      <p:sp>
        <p:nvSpPr>
          <p:cNvPr id="8" name="Text Placeholder 7"/>
          <p:cNvSpPr>
            <a:spLocks noGrp="1"/>
          </p:cNvSpPr>
          <p:nvPr>
            <p:ph type="body" idx="1"/>
          </p:nvPr>
        </p:nvSpPr>
        <p:spPr/>
        <p:txBody>
          <a:bodyPr/>
          <a:lstStyle/>
          <a:p>
            <a:r>
              <a:rPr lang="en-US" dirty="0" smtClean="0"/>
              <a:t>AVL</a:t>
            </a:r>
            <a:endParaRPr lang="en-US" dirty="0"/>
          </a:p>
        </p:txBody>
      </p:sp>
    </p:spTree>
    <p:extLst>
      <p:ext uri="{BB962C8B-B14F-4D97-AF65-F5344CB8AC3E}">
        <p14:creationId xmlns:p14="http://schemas.microsoft.com/office/powerpoint/2010/main" val="2603815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dirty="0"/>
              <a:t>The Balance </a:t>
            </a:r>
            <a:r>
              <a:rPr lang="en-US" dirty="0" smtClean="0"/>
              <a:t>Factor</a:t>
            </a:r>
            <a:endParaRPr lang="en-US" dirty="0"/>
          </a:p>
        </p:txBody>
      </p:sp>
      <p:sp>
        <p:nvSpPr>
          <p:cNvPr id="91139" name="Rectangle 3"/>
          <p:cNvSpPr>
            <a:spLocks noGrp="1" noChangeArrowheads="1"/>
          </p:cNvSpPr>
          <p:nvPr>
            <p:ph type="body" sz="half" idx="1"/>
          </p:nvPr>
        </p:nvSpPr>
        <p:spPr>
          <a:xfrm>
            <a:off x="228600" y="1371600"/>
            <a:ext cx="8305800" cy="4530725"/>
          </a:xfrm>
        </p:spPr>
        <p:txBody>
          <a:bodyPr/>
          <a:lstStyle/>
          <a:p>
            <a:r>
              <a:rPr lang="en-US" sz="2800" dirty="0"/>
              <a:t>Notation for the balance factor:</a:t>
            </a:r>
          </a:p>
          <a:p>
            <a:pPr>
              <a:buFont typeface="Wingdings" pitchFamily="2" charset="2"/>
              <a:buNone/>
            </a:pPr>
            <a:r>
              <a:rPr lang="en-US" sz="2800" dirty="0"/>
              <a:t>         bf (node) = Left-</a:t>
            </a:r>
            <a:r>
              <a:rPr lang="en-US" sz="2800" dirty="0" err="1"/>
              <a:t>Ht</a:t>
            </a:r>
            <a:r>
              <a:rPr lang="en-US" sz="2800" dirty="0"/>
              <a:t> – Right- </a:t>
            </a:r>
            <a:r>
              <a:rPr lang="en-US" sz="2800" dirty="0" err="1"/>
              <a:t>Ht</a:t>
            </a:r>
            <a:endParaRPr lang="en-US" sz="2800" dirty="0"/>
          </a:p>
          <a:p>
            <a:pPr>
              <a:buFont typeface="Wingdings" pitchFamily="2" charset="2"/>
              <a:buNone/>
            </a:pPr>
            <a:endParaRPr lang="en-US" sz="2800" dirty="0"/>
          </a:p>
        </p:txBody>
      </p:sp>
      <p:pic>
        <p:nvPicPr>
          <p:cNvPr id="91142" name="Picture 6"/>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85800" y="2971800"/>
            <a:ext cx="3124200" cy="3276600"/>
          </a:xfrm>
        </p:spPr>
      </p:pic>
      <p:sp>
        <p:nvSpPr>
          <p:cNvPr id="91143" name="Text Box 7"/>
          <p:cNvSpPr txBox="1">
            <a:spLocks noChangeArrowheads="1"/>
          </p:cNvSpPr>
          <p:nvPr/>
        </p:nvSpPr>
        <p:spPr bwMode="auto">
          <a:xfrm>
            <a:off x="4419600" y="2895600"/>
            <a:ext cx="4114800" cy="351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eaLnBrk="1" hangingPunct="1">
              <a:lnSpc>
                <a:spcPct val="80000"/>
              </a:lnSpc>
              <a:spcBef>
                <a:spcPct val="50000"/>
              </a:spcBef>
              <a:buClr>
                <a:schemeClr val="hlink"/>
              </a:buClr>
              <a:buSzPct val="90000"/>
              <a:buFont typeface="Arial" pitchFamily="34" charset="0"/>
              <a:buChar char="•"/>
            </a:pPr>
            <a:r>
              <a:rPr lang="en-US" sz="2000" dirty="0"/>
              <a:t>bf(8) = 3 – 3 = 0</a:t>
            </a:r>
          </a:p>
          <a:p>
            <a:pPr eaLnBrk="1" hangingPunct="1">
              <a:lnSpc>
                <a:spcPct val="80000"/>
              </a:lnSpc>
              <a:spcBef>
                <a:spcPct val="50000"/>
              </a:spcBef>
              <a:buClr>
                <a:schemeClr val="hlink"/>
              </a:buClr>
              <a:buSzPct val="90000"/>
              <a:buFont typeface="Arial" pitchFamily="34" charset="0"/>
              <a:buChar char="•"/>
            </a:pPr>
            <a:r>
              <a:rPr lang="en-US" sz="2000" dirty="0"/>
              <a:t>bf(4) = 2 – 1 = 1</a:t>
            </a:r>
          </a:p>
          <a:p>
            <a:pPr eaLnBrk="1" hangingPunct="1">
              <a:lnSpc>
                <a:spcPct val="80000"/>
              </a:lnSpc>
              <a:spcBef>
                <a:spcPct val="50000"/>
              </a:spcBef>
              <a:buClr>
                <a:schemeClr val="hlink"/>
              </a:buClr>
              <a:buSzPct val="90000"/>
              <a:buFont typeface="Arial" pitchFamily="34" charset="0"/>
              <a:buChar char="•"/>
            </a:pPr>
            <a:r>
              <a:rPr lang="en-US" sz="2000" dirty="0"/>
              <a:t>bf(10) = 1 – 2 = -1</a:t>
            </a:r>
          </a:p>
          <a:p>
            <a:pPr eaLnBrk="1" hangingPunct="1">
              <a:lnSpc>
                <a:spcPct val="80000"/>
              </a:lnSpc>
              <a:spcBef>
                <a:spcPct val="50000"/>
              </a:spcBef>
              <a:buClr>
                <a:schemeClr val="hlink"/>
              </a:buClr>
              <a:buSzPct val="90000"/>
              <a:buFont typeface="Arial" pitchFamily="34" charset="0"/>
              <a:buChar char="•"/>
            </a:pPr>
            <a:r>
              <a:rPr lang="en-US" sz="2000" dirty="0"/>
              <a:t>bf(3) = 1 – 0 = 1</a:t>
            </a:r>
          </a:p>
          <a:p>
            <a:pPr eaLnBrk="1" hangingPunct="1">
              <a:lnSpc>
                <a:spcPct val="80000"/>
              </a:lnSpc>
              <a:spcBef>
                <a:spcPct val="50000"/>
              </a:spcBef>
              <a:buClr>
                <a:schemeClr val="hlink"/>
              </a:buClr>
              <a:buSzPct val="90000"/>
              <a:buFont typeface="Arial" pitchFamily="34" charset="0"/>
              <a:buChar char="•"/>
            </a:pPr>
            <a:r>
              <a:rPr lang="en-US" sz="2000" dirty="0"/>
              <a:t>bf(5) = 0 – 0 = 0</a:t>
            </a:r>
          </a:p>
          <a:p>
            <a:pPr eaLnBrk="1" hangingPunct="1">
              <a:lnSpc>
                <a:spcPct val="80000"/>
              </a:lnSpc>
              <a:spcBef>
                <a:spcPct val="50000"/>
              </a:spcBef>
              <a:buClr>
                <a:schemeClr val="hlink"/>
              </a:buClr>
              <a:buSzPct val="90000"/>
              <a:buFont typeface="Arial" pitchFamily="34" charset="0"/>
              <a:buChar char="•"/>
            </a:pPr>
            <a:r>
              <a:rPr lang="en-US" sz="2000" dirty="0"/>
              <a:t>bf(9) = 0 – 0 = 0</a:t>
            </a:r>
          </a:p>
          <a:p>
            <a:pPr eaLnBrk="1" hangingPunct="1">
              <a:lnSpc>
                <a:spcPct val="80000"/>
              </a:lnSpc>
              <a:spcBef>
                <a:spcPct val="50000"/>
              </a:spcBef>
              <a:buClr>
                <a:schemeClr val="hlink"/>
              </a:buClr>
              <a:buSzPct val="90000"/>
              <a:buFont typeface="Arial" pitchFamily="34" charset="0"/>
              <a:buChar char="•"/>
            </a:pPr>
            <a:r>
              <a:rPr lang="en-US" sz="2000" dirty="0"/>
              <a:t>bf(11) = 0 – 1 = -1</a:t>
            </a:r>
          </a:p>
          <a:p>
            <a:pPr eaLnBrk="1" hangingPunct="1">
              <a:lnSpc>
                <a:spcPct val="80000"/>
              </a:lnSpc>
              <a:spcBef>
                <a:spcPct val="50000"/>
              </a:spcBef>
              <a:buClr>
                <a:schemeClr val="hlink"/>
              </a:buClr>
              <a:buSzPct val="90000"/>
              <a:buFont typeface="Arial" pitchFamily="34" charset="0"/>
              <a:buChar char="•"/>
            </a:pPr>
            <a:r>
              <a:rPr lang="en-US" sz="2000" dirty="0"/>
              <a:t>bf(1) = 0 – 0 = 0</a:t>
            </a:r>
          </a:p>
          <a:p>
            <a:pPr eaLnBrk="1" hangingPunct="1">
              <a:lnSpc>
                <a:spcPct val="80000"/>
              </a:lnSpc>
              <a:spcBef>
                <a:spcPct val="50000"/>
              </a:spcBef>
              <a:buClr>
                <a:schemeClr val="hlink"/>
              </a:buClr>
              <a:buSzPct val="90000"/>
              <a:buFont typeface="Arial" pitchFamily="34" charset="0"/>
              <a:buChar char="•"/>
            </a:pPr>
            <a:r>
              <a:rPr lang="en-US" sz="2000" dirty="0"/>
              <a:t>bf(12) = 0 – 0 = 0</a:t>
            </a:r>
          </a:p>
        </p:txBody>
      </p:sp>
      <p:sp>
        <p:nvSpPr>
          <p:cNvPr id="91145" name="Line 9"/>
          <p:cNvSpPr>
            <a:spLocks noChangeShapeType="1"/>
          </p:cNvSpPr>
          <p:nvPr/>
        </p:nvSpPr>
        <p:spPr bwMode="auto">
          <a:xfrm>
            <a:off x="6705600" y="6096000"/>
            <a:ext cx="914400" cy="762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46" name="Line 10"/>
          <p:cNvSpPr>
            <a:spLocks noChangeShapeType="1"/>
          </p:cNvSpPr>
          <p:nvPr/>
        </p:nvSpPr>
        <p:spPr bwMode="auto">
          <a:xfrm flipV="1">
            <a:off x="6705600" y="6324600"/>
            <a:ext cx="1066800" cy="228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47" name="AutoShape 11"/>
          <p:cNvSpPr>
            <a:spLocks noChangeArrowheads="1"/>
          </p:cNvSpPr>
          <p:nvPr/>
        </p:nvSpPr>
        <p:spPr bwMode="auto">
          <a:xfrm>
            <a:off x="7010400" y="5867400"/>
            <a:ext cx="914400" cy="76200"/>
          </a:xfrm>
          <a:prstGeom prst="rightArrow">
            <a:avLst>
              <a:gd name="adj1" fmla="val 50000"/>
              <a:gd name="adj2" fmla="val 30000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48" name="AutoShape 12"/>
          <p:cNvSpPr>
            <a:spLocks noChangeArrowheads="1"/>
          </p:cNvSpPr>
          <p:nvPr/>
        </p:nvSpPr>
        <p:spPr bwMode="auto">
          <a:xfrm>
            <a:off x="7162800" y="4495800"/>
            <a:ext cx="762000" cy="381000"/>
          </a:xfrm>
          <a:prstGeom prst="rightArrow">
            <a:avLst>
              <a:gd name="adj1" fmla="val 50000"/>
              <a:gd name="adj2" fmla="val 5000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49" name="Line 13"/>
          <p:cNvSpPr>
            <a:spLocks noChangeShapeType="1"/>
          </p:cNvSpPr>
          <p:nvPr/>
        </p:nvSpPr>
        <p:spPr bwMode="auto">
          <a:xfrm>
            <a:off x="7162800" y="4267200"/>
            <a:ext cx="762000" cy="6858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50" name="Line 14"/>
          <p:cNvSpPr>
            <a:spLocks noChangeShapeType="1"/>
          </p:cNvSpPr>
          <p:nvPr/>
        </p:nvSpPr>
        <p:spPr bwMode="auto">
          <a:xfrm>
            <a:off x="6934200" y="4572000"/>
            <a:ext cx="6858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51" name="Text Box 15"/>
          <p:cNvSpPr txBox="1">
            <a:spLocks noChangeArrowheads="1"/>
          </p:cNvSpPr>
          <p:nvPr/>
        </p:nvSpPr>
        <p:spPr bwMode="auto">
          <a:xfrm>
            <a:off x="7010400" y="4648200"/>
            <a:ext cx="19050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eaLnBrk="1" hangingPunct="1">
              <a:lnSpc>
                <a:spcPct val="80000"/>
              </a:lnSpc>
              <a:spcBef>
                <a:spcPct val="50000"/>
              </a:spcBef>
              <a:buClr>
                <a:schemeClr val="hlink"/>
              </a:buClr>
              <a:buSzPct val="90000"/>
              <a:buFont typeface="Wingdings" pitchFamily="2" charset="2"/>
              <a:buNone/>
            </a:pPr>
            <a:r>
              <a:rPr lang="en-US" sz="2800" b="1" i="1" dirty="0"/>
              <a:t>Valid Tree!!</a:t>
            </a:r>
          </a:p>
        </p:txBody>
      </p:sp>
    </p:spTree>
    <p:extLst>
      <p:ext uri="{BB962C8B-B14F-4D97-AF65-F5344CB8AC3E}">
        <p14:creationId xmlns:p14="http://schemas.microsoft.com/office/powerpoint/2010/main" val="2980349425"/>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1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1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11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11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114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114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114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114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114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1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51"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The Balance Factor (Cont’d)</a:t>
            </a:r>
          </a:p>
        </p:txBody>
      </p:sp>
      <p:pic>
        <p:nvPicPr>
          <p:cNvPr id="93191" name="Picture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3400" y="2743200"/>
            <a:ext cx="3429000" cy="35052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
        <p:nvSpPr>
          <p:cNvPr id="93193" name="Text Box 9"/>
          <p:cNvSpPr txBox="1">
            <a:spLocks noChangeArrowheads="1"/>
          </p:cNvSpPr>
          <p:nvPr/>
        </p:nvSpPr>
        <p:spPr bwMode="auto">
          <a:xfrm>
            <a:off x="1203325" y="1354138"/>
            <a:ext cx="5770563" cy="1287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eaLnBrk="1" hangingPunct="1">
              <a:lnSpc>
                <a:spcPct val="80000"/>
              </a:lnSpc>
              <a:spcBef>
                <a:spcPct val="20000"/>
              </a:spcBef>
              <a:buClr>
                <a:schemeClr val="hlink"/>
              </a:buClr>
              <a:buSzPct val="90000"/>
              <a:buFont typeface="Wingdings" pitchFamily="2" charset="2"/>
              <a:buNone/>
            </a:pPr>
            <a:r>
              <a:rPr lang="en-US" sz="2800">
                <a:effectLst>
                  <a:outerShdw blurRad="38100" dist="38100" dir="2700000" algn="tl">
                    <a:srgbClr val="000000"/>
                  </a:outerShdw>
                </a:effectLst>
              </a:rPr>
              <a:t>Notation for the balance factor:</a:t>
            </a:r>
          </a:p>
          <a:p>
            <a:pPr eaLnBrk="1" hangingPunct="1">
              <a:lnSpc>
                <a:spcPct val="80000"/>
              </a:lnSpc>
              <a:spcBef>
                <a:spcPct val="20000"/>
              </a:spcBef>
              <a:buClr>
                <a:schemeClr val="hlink"/>
              </a:buClr>
              <a:buSzPct val="90000"/>
              <a:buFont typeface="Wingdings" pitchFamily="2" charset="2"/>
              <a:buNone/>
            </a:pPr>
            <a:r>
              <a:rPr lang="en-US" sz="2800">
                <a:effectLst>
                  <a:outerShdw blurRad="38100" dist="38100" dir="2700000" algn="tl">
                    <a:srgbClr val="000000"/>
                  </a:outerShdw>
                </a:effectLst>
              </a:rPr>
              <a:t>         bf (node) = Left-Ht – Right- Ht</a:t>
            </a:r>
          </a:p>
          <a:p>
            <a:pPr eaLnBrk="1" hangingPunct="1">
              <a:lnSpc>
                <a:spcPct val="80000"/>
              </a:lnSpc>
              <a:spcBef>
                <a:spcPct val="20000"/>
              </a:spcBef>
              <a:buClr>
                <a:schemeClr val="hlink"/>
              </a:buClr>
              <a:buSzPct val="90000"/>
              <a:buFont typeface="Wingdings" pitchFamily="2" charset="2"/>
              <a:buNone/>
            </a:pPr>
            <a:endParaRPr lang="en-US" sz="2800" b="1" i="1"/>
          </a:p>
        </p:txBody>
      </p:sp>
      <p:sp>
        <p:nvSpPr>
          <p:cNvPr id="93194" name="Text Box 10"/>
          <p:cNvSpPr txBox="1">
            <a:spLocks noChangeArrowheads="1"/>
          </p:cNvSpPr>
          <p:nvPr/>
        </p:nvSpPr>
        <p:spPr bwMode="auto">
          <a:xfrm>
            <a:off x="4953000" y="3048000"/>
            <a:ext cx="3200400" cy="265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eaLnBrk="1" hangingPunct="1">
              <a:lnSpc>
                <a:spcPct val="80000"/>
              </a:lnSpc>
              <a:spcBef>
                <a:spcPct val="50000"/>
              </a:spcBef>
              <a:buClr>
                <a:schemeClr val="hlink"/>
              </a:buClr>
              <a:buSzPct val="90000"/>
              <a:buFont typeface="Wingdings" pitchFamily="2" charset="2"/>
              <a:buNone/>
            </a:pPr>
            <a:r>
              <a:rPr lang="en-US" sz="2800" dirty="0"/>
              <a:t>bf(8) = 2 – 0 = 2</a:t>
            </a:r>
          </a:p>
          <a:p>
            <a:pPr eaLnBrk="1" hangingPunct="1">
              <a:lnSpc>
                <a:spcPct val="80000"/>
              </a:lnSpc>
              <a:spcBef>
                <a:spcPct val="50000"/>
              </a:spcBef>
              <a:buClr>
                <a:schemeClr val="hlink"/>
              </a:buClr>
              <a:buSzPct val="90000"/>
              <a:buFont typeface="Wingdings" pitchFamily="2" charset="2"/>
              <a:buNone/>
            </a:pPr>
            <a:r>
              <a:rPr lang="en-US" sz="2800" dirty="0"/>
              <a:t>bf(4) = 1 – 0 = 1</a:t>
            </a:r>
          </a:p>
          <a:p>
            <a:pPr eaLnBrk="1" hangingPunct="1">
              <a:lnSpc>
                <a:spcPct val="80000"/>
              </a:lnSpc>
              <a:spcBef>
                <a:spcPct val="50000"/>
              </a:spcBef>
              <a:buClr>
                <a:schemeClr val="hlink"/>
              </a:buClr>
              <a:buSzPct val="90000"/>
              <a:buFont typeface="Wingdings" pitchFamily="2" charset="2"/>
              <a:buNone/>
            </a:pPr>
            <a:r>
              <a:rPr lang="en-US" sz="2800" dirty="0"/>
              <a:t>Bf(3) = 0 – 0 = 0</a:t>
            </a:r>
          </a:p>
          <a:p>
            <a:pPr eaLnBrk="1" hangingPunct="1">
              <a:lnSpc>
                <a:spcPct val="80000"/>
              </a:lnSpc>
              <a:spcBef>
                <a:spcPct val="50000"/>
              </a:spcBef>
              <a:buClr>
                <a:schemeClr val="hlink"/>
              </a:buClr>
              <a:buSzPct val="90000"/>
              <a:buFont typeface="Wingdings" pitchFamily="2" charset="2"/>
              <a:buNone/>
            </a:pPr>
            <a:endParaRPr lang="en-US" sz="2800" dirty="0"/>
          </a:p>
          <a:p>
            <a:pPr eaLnBrk="1" hangingPunct="1">
              <a:lnSpc>
                <a:spcPct val="80000"/>
              </a:lnSpc>
              <a:spcBef>
                <a:spcPct val="50000"/>
              </a:spcBef>
              <a:buClr>
                <a:schemeClr val="hlink"/>
              </a:buClr>
              <a:buSzPct val="90000"/>
              <a:buFont typeface="Wingdings" pitchFamily="2" charset="2"/>
              <a:buNone/>
            </a:pPr>
            <a:r>
              <a:rPr lang="en-US" sz="2800" b="1" i="1" dirty="0"/>
              <a:t>Invalid Tree!!</a:t>
            </a:r>
          </a:p>
        </p:txBody>
      </p:sp>
    </p:spTree>
    <p:extLst>
      <p:ext uri="{BB962C8B-B14F-4D97-AF65-F5344CB8AC3E}">
        <p14:creationId xmlns:p14="http://schemas.microsoft.com/office/powerpoint/2010/main" val="4140727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t>What is a rotation?</a:t>
            </a:r>
          </a:p>
        </p:txBody>
      </p:sp>
      <p:sp>
        <p:nvSpPr>
          <p:cNvPr id="70659" name="Rectangle 3"/>
          <p:cNvSpPr>
            <a:spLocks noGrp="1" noChangeArrowheads="1"/>
          </p:cNvSpPr>
          <p:nvPr>
            <p:ph type="body" idx="1"/>
          </p:nvPr>
        </p:nvSpPr>
        <p:spPr/>
        <p:txBody>
          <a:bodyPr/>
          <a:lstStyle/>
          <a:p>
            <a:pPr>
              <a:lnSpc>
                <a:spcPct val="90000"/>
              </a:lnSpc>
            </a:pPr>
            <a:r>
              <a:rPr lang="en-US" dirty="0"/>
              <a:t>A rotation is an operation to rearrange nodes to maintain balance of an AVL tree after adding and removing a node</a:t>
            </a:r>
          </a:p>
          <a:p>
            <a:pPr>
              <a:lnSpc>
                <a:spcPct val="90000"/>
              </a:lnSpc>
            </a:pPr>
            <a:r>
              <a:rPr lang="en-US" dirty="0"/>
              <a:t>There are two </a:t>
            </a:r>
            <a:r>
              <a:rPr lang="en-US" dirty="0" smtClean="0"/>
              <a:t>cases </a:t>
            </a:r>
            <a:r>
              <a:rPr lang="en-US" dirty="0"/>
              <a:t>to perform the rotation</a:t>
            </a:r>
          </a:p>
          <a:p>
            <a:pPr>
              <a:lnSpc>
                <a:spcPct val="90000"/>
              </a:lnSpc>
              <a:buFont typeface="Wingdings" pitchFamily="2" charset="2"/>
              <a:buNone/>
            </a:pPr>
            <a:r>
              <a:rPr lang="en-US" dirty="0"/>
              <a:t>    1) Single Rotation</a:t>
            </a:r>
          </a:p>
          <a:p>
            <a:pPr>
              <a:lnSpc>
                <a:spcPct val="90000"/>
              </a:lnSpc>
              <a:buFont typeface="Wingdings" pitchFamily="2" charset="2"/>
              <a:buNone/>
            </a:pPr>
            <a:r>
              <a:rPr lang="en-US" dirty="0"/>
              <a:t>    2) Double Rotation</a:t>
            </a:r>
          </a:p>
          <a:p>
            <a:pPr>
              <a:lnSpc>
                <a:spcPct val="90000"/>
              </a:lnSpc>
              <a:buFont typeface="Wingdings" pitchFamily="2" charset="2"/>
              <a:buNone/>
            </a:pPr>
            <a:r>
              <a:rPr lang="en-US" i="1" dirty="0">
                <a:solidFill>
                  <a:schemeClr val="folHlink"/>
                </a:solidFill>
              </a:rPr>
              <a:t>When to perform rotations?</a:t>
            </a:r>
          </a:p>
          <a:p>
            <a:pPr>
              <a:lnSpc>
                <a:spcPct val="90000"/>
              </a:lnSpc>
              <a:buFont typeface="Wingdings" pitchFamily="2" charset="2"/>
              <a:buNone/>
            </a:pPr>
            <a:r>
              <a:rPr lang="en-US" i="1" dirty="0">
                <a:solidFill>
                  <a:schemeClr val="folHlink"/>
                </a:solidFill>
              </a:rPr>
              <a:t>  we need to perform a rotation anytime a node’s balance factor is 2 or -2</a:t>
            </a:r>
          </a:p>
        </p:txBody>
      </p:sp>
    </p:spTree>
    <p:extLst>
      <p:ext uri="{BB962C8B-B14F-4D97-AF65-F5344CB8AC3E}">
        <p14:creationId xmlns:p14="http://schemas.microsoft.com/office/powerpoint/2010/main" val="1904096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7" name="Rectangle 7"/>
          <p:cNvSpPr>
            <a:spLocks noGrp="1" noChangeArrowheads="1"/>
          </p:cNvSpPr>
          <p:nvPr>
            <p:ph type="title"/>
          </p:nvPr>
        </p:nvSpPr>
        <p:spPr/>
        <p:txBody>
          <a:bodyPr/>
          <a:lstStyle/>
          <a:p>
            <a:r>
              <a:rPr lang="en-US"/>
              <a:t>Single Rotations (Cont’d)</a:t>
            </a:r>
          </a:p>
        </p:txBody>
      </p:sp>
      <p:pic>
        <p:nvPicPr>
          <p:cNvPr id="122884"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838200" y="1600200"/>
            <a:ext cx="7620000" cy="2362200"/>
          </a:xfrm>
          <a:noFill/>
          <a:ln/>
          <a:effectLst>
            <a:outerShdw dist="107763" dir="2700000" algn="ctr" rotWithShape="0">
              <a:schemeClr val="bg2">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pic>
      <p:sp>
        <p:nvSpPr>
          <p:cNvPr id="122883" name="Rectangle 3"/>
          <p:cNvSpPr>
            <a:spLocks noGrp="1" noChangeArrowheads="1"/>
          </p:cNvSpPr>
          <p:nvPr>
            <p:ph type="body" sz="half" idx="2"/>
          </p:nvPr>
        </p:nvSpPr>
        <p:spPr/>
        <p:txBody>
          <a:bodyPr/>
          <a:lstStyle/>
          <a:p>
            <a:r>
              <a:rPr lang="en-US" sz="2800"/>
              <a:t>Algorithm for right rotation</a:t>
            </a:r>
          </a:p>
          <a:p>
            <a:pPr>
              <a:buFont typeface="Wingdings" pitchFamily="2" charset="2"/>
              <a:buNone/>
            </a:pPr>
            <a:r>
              <a:rPr lang="en-US" sz="2800" b="1" i="1">
                <a:effectLst/>
              </a:rPr>
              <a:t>   </a:t>
            </a:r>
            <a:r>
              <a:rPr lang="en-US" sz="2400" b="1" i="1">
                <a:solidFill>
                  <a:schemeClr val="folHlink"/>
                </a:solidFill>
                <a:effectLst/>
              </a:rPr>
              <a:t>Algorithm </a:t>
            </a:r>
            <a:r>
              <a:rPr lang="en-US" sz="2400" b="1">
                <a:solidFill>
                  <a:schemeClr val="folHlink"/>
                </a:solidFill>
                <a:effectLst/>
              </a:rPr>
              <a:t>rotateRight(nodeN)</a:t>
            </a:r>
            <a:br>
              <a:rPr lang="en-US" sz="2400" b="1">
                <a:solidFill>
                  <a:schemeClr val="folHlink"/>
                </a:solidFill>
                <a:effectLst/>
              </a:rPr>
            </a:br>
            <a:r>
              <a:rPr lang="en-US" sz="2400" b="1">
                <a:solidFill>
                  <a:schemeClr val="folHlink"/>
                </a:solidFill>
                <a:effectLst/>
              </a:rPr>
              <a:t>  </a:t>
            </a:r>
            <a:r>
              <a:rPr lang="en-US" sz="2400">
                <a:solidFill>
                  <a:schemeClr val="folHlink"/>
                </a:solidFill>
                <a:effectLst/>
              </a:rPr>
              <a:t>nodeC = </a:t>
            </a:r>
            <a:r>
              <a:rPr lang="en-US" sz="2400" i="1">
                <a:solidFill>
                  <a:schemeClr val="folHlink"/>
                </a:solidFill>
                <a:effectLst/>
              </a:rPr>
              <a:t>left child of </a:t>
            </a:r>
            <a:r>
              <a:rPr lang="en-US" sz="2400">
                <a:solidFill>
                  <a:schemeClr val="folHlink"/>
                </a:solidFill>
                <a:effectLst/>
              </a:rPr>
              <a:t>nodeN</a:t>
            </a:r>
            <a:br>
              <a:rPr lang="en-US" sz="2400">
                <a:solidFill>
                  <a:schemeClr val="folHlink"/>
                </a:solidFill>
                <a:effectLst/>
              </a:rPr>
            </a:br>
            <a:r>
              <a:rPr lang="en-US" sz="2400">
                <a:solidFill>
                  <a:schemeClr val="folHlink"/>
                </a:solidFill>
                <a:effectLst/>
              </a:rPr>
              <a:t>  </a:t>
            </a:r>
            <a:r>
              <a:rPr lang="en-US" sz="2400" i="1">
                <a:solidFill>
                  <a:schemeClr val="folHlink"/>
                </a:solidFill>
                <a:effectLst/>
              </a:rPr>
              <a:t>Set </a:t>
            </a:r>
            <a:r>
              <a:rPr lang="en-US" sz="2400">
                <a:solidFill>
                  <a:schemeClr val="folHlink"/>
                </a:solidFill>
                <a:effectLst/>
              </a:rPr>
              <a:t>nodeN</a:t>
            </a:r>
            <a:r>
              <a:rPr lang="en-US" sz="2400" i="1">
                <a:solidFill>
                  <a:schemeClr val="folHlink"/>
                </a:solidFill>
                <a:effectLst/>
              </a:rPr>
              <a:t>’s left child to </a:t>
            </a:r>
            <a:r>
              <a:rPr lang="en-US" sz="2400">
                <a:solidFill>
                  <a:schemeClr val="folHlink"/>
                </a:solidFill>
                <a:effectLst/>
              </a:rPr>
              <a:t>nodeC</a:t>
            </a:r>
            <a:r>
              <a:rPr lang="en-US" sz="2400" i="1">
                <a:solidFill>
                  <a:schemeClr val="folHlink"/>
                </a:solidFill>
                <a:effectLst/>
              </a:rPr>
              <a:t>’s right child</a:t>
            </a:r>
            <a:br>
              <a:rPr lang="en-US" sz="2400" i="1">
                <a:solidFill>
                  <a:schemeClr val="folHlink"/>
                </a:solidFill>
                <a:effectLst/>
              </a:rPr>
            </a:br>
            <a:r>
              <a:rPr lang="en-US" sz="2400" i="1">
                <a:solidFill>
                  <a:schemeClr val="folHlink"/>
                </a:solidFill>
                <a:effectLst/>
              </a:rPr>
              <a:t>  Set </a:t>
            </a:r>
            <a:r>
              <a:rPr lang="en-US" sz="2400">
                <a:solidFill>
                  <a:schemeClr val="folHlink"/>
                </a:solidFill>
                <a:effectLst/>
              </a:rPr>
              <a:t>nodeC</a:t>
            </a:r>
            <a:r>
              <a:rPr lang="en-US" sz="2400" i="1">
                <a:solidFill>
                  <a:schemeClr val="folHlink"/>
                </a:solidFill>
                <a:effectLst/>
              </a:rPr>
              <a:t>’s right child to </a:t>
            </a:r>
            <a:r>
              <a:rPr lang="en-US" sz="2400">
                <a:solidFill>
                  <a:schemeClr val="folHlink"/>
                </a:solidFill>
                <a:effectLst/>
              </a:rPr>
              <a:t>nodeN</a:t>
            </a:r>
          </a:p>
          <a:p>
            <a:endParaRPr lang="en-US" sz="2400"/>
          </a:p>
        </p:txBody>
      </p:sp>
    </p:spTree>
    <p:extLst>
      <p:ext uri="{BB962C8B-B14F-4D97-AF65-F5344CB8AC3E}">
        <p14:creationId xmlns:p14="http://schemas.microsoft.com/office/powerpoint/2010/main" val="3876042253"/>
      </p:ext>
    </p:extLst>
  </p:cSld>
  <p:clrMapOvr>
    <a:masterClrMapping/>
  </p:clrMapOvr>
  <p:transition spd="med">
    <p:blinds/>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Single Rotations</a:t>
            </a:r>
          </a:p>
        </p:txBody>
      </p:sp>
      <p:pic>
        <p:nvPicPr>
          <p:cNvPr id="7168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19200" y="1371600"/>
            <a:ext cx="6656388" cy="2047875"/>
          </a:xfrm>
          <a:noFill/>
          <a:ln/>
          <a:effectLst>
            <a:outerShdw dist="107763" dir="2700000" algn="ctr" rotWithShape="0">
              <a:schemeClr val="bg2">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pic>
      <p:sp>
        <p:nvSpPr>
          <p:cNvPr id="71686" name="Text Box 6"/>
          <p:cNvSpPr txBox="1">
            <a:spLocks noChangeArrowheads="1"/>
          </p:cNvSpPr>
          <p:nvPr/>
        </p:nvSpPr>
        <p:spPr bwMode="auto">
          <a:xfrm>
            <a:off x="838200" y="3657600"/>
            <a:ext cx="75438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eaLnBrk="1" hangingPunct="1">
              <a:spcBef>
                <a:spcPct val="50000"/>
              </a:spcBef>
            </a:pPr>
            <a:r>
              <a:rPr lang="en-US" sz="2800"/>
              <a:t>   After inserting (a) 60; (b) 50; (c) 20 into an initially empty binary search tree, the tree is not balanced; d) a corresponding AVL tree rotates its nodes to restore balance.</a:t>
            </a:r>
          </a:p>
          <a:p>
            <a:pPr eaLnBrk="1" hangingPunct="1">
              <a:lnSpc>
                <a:spcPct val="80000"/>
              </a:lnSpc>
              <a:spcBef>
                <a:spcPct val="20000"/>
              </a:spcBef>
              <a:buClr>
                <a:schemeClr val="hlink"/>
              </a:buClr>
              <a:buSzPct val="90000"/>
              <a:buFont typeface="Wingdings" pitchFamily="2" charset="2"/>
              <a:buNone/>
            </a:pPr>
            <a:endParaRPr lang="en-US" sz="2800">
              <a:effectLst>
                <a:outerShdw blurRad="38100" dist="38100" dir="2700000" algn="tl">
                  <a:srgbClr val="000000"/>
                </a:outerShdw>
              </a:effectLst>
            </a:endParaRPr>
          </a:p>
        </p:txBody>
      </p:sp>
    </p:spTree>
    <p:extLst>
      <p:ext uri="{BB962C8B-B14F-4D97-AF65-F5344CB8AC3E}">
        <p14:creationId xmlns:p14="http://schemas.microsoft.com/office/powerpoint/2010/main" val="1318909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Leaf (external) node: node with no children</a:t>
            </a:r>
          </a:p>
          <a:p>
            <a:r>
              <a:rPr lang="en-US" dirty="0"/>
              <a:t>Internal node: non-leaf node</a:t>
            </a:r>
          </a:p>
          <a:p>
            <a:r>
              <a:rPr lang="en-US" dirty="0"/>
              <a:t>Siblings: nodes which share same parent</a:t>
            </a:r>
          </a:p>
          <a:p>
            <a:r>
              <a:rPr lang="en-US" dirty="0" err="1"/>
              <a:t>Subtree</a:t>
            </a:r>
            <a:r>
              <a:rPr lang="en-US" dirty="0"/>
              <a:t>: a node and all its </a:t>
            </a:r>
            <a:r>
              <a:rPr lang="en-US" dirty="0" err="1" smtClean="0"/>
              <a:t>descendents</a:t>
            </a:r>
            <a:endParaRPr lang="en-US" dirty="0" smtClean="0"/>
          </a:p>
          <a:p>
            <a:pPr lvl="1"/>
            <a:r>
              <a:rPr lang="en-US" dirty="0" smtClean="0"/>
              <a:t>Ignoring </a:t>
            </a:r>
            <a:r>
              <a:rPr lang="en-US" dirty="0"/>
              <a:t>the node’s parent, this is itself a tree</a:t>
            </a:r>
          </a:p>
          <a:p>
            <a:r>
              <a:rPr lang="en-US" dirty="0"/>
              <a:t>Ordered tree: tree with defined order </a:t>
            </a:r>
            <a:r>
              <a:rPr lang="en-US" dirty="0" smtClean="0"/>
              <a:t>of children</a:t>
            </a:r>
          </a:p>
          <a:p>
            <a:pPr lvl="1"/>
            <a:r>
              <a:rPr lang="en-US" dirty="0" smtClean="0"/>
              <a:t>enables </a:t>
            </a:r>
            <a:r>
              <a:rPr lang="en-US" dirty="0"/>
              <a:t>ordered </a:t>
            </a:r>
            <a:r>
              <a:rPr lang="en-US" i="1" dirty="0"/>
              <a:t>traversal</a:t>
            </a:r>
          </a:p>
          <a:p>
            <a:r>
              <a:rPr lang="en-US" dirty="0"/>
              <a:t>Binary tree: ordered tree with up to </a:t>
            </a:r>
            <a:r>
              <a:rPr lang="en-US" dirty="0" smtClean="0"/>
              <a:t>two children </a:t>
            </a:r>
            <a:r>
              <a:rPr lang="en-US" dirty="0"/>
              <a:t>per node</a:t>
            </a:r>
          </a:p>
        </p:txBody>
      </p:sp>
    </p:spTree>
    <p:extLst>
      <p:ext uri="{BB962C8B-B14F-4D97-AF65-F5344CB8AC3E}">
        <p14:creationId xmlns:p14="http://schemas.microsoft.com/office/powerpoint/2010/main" val="192481562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3" name="Rectangle 5"/>
          <p:cNvSpPr>
            <a:spLocks noGrp="1" noChangeArrowheads="1"/>
          </p:cNvSpPr>
          <p:nvPr>
            <p:ph type="title"/>
          </p:nvPr>
        </p:nvSpPr>
        <p:spPr/>
        <p:txBody>
          <a:bodyPr/>
          <a:lstStyle/>
          <a:p>
            <a:r>
              <a:rPr lang="en-US"/>
              <a:t>Single Rotations (Cont’d)</a:t>
            </a:r>
          </a:p>
        </p:txBody>
      </p:sp>
      <p:pic>
        <p:nvPicPr>
          <p:cNvPr id="78854" name="Picture 6"/>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609600" y="1295400"/>
            <a:ext cx="7848600" cy="2493963"/>
          </a:xfrm>
          <a:noFill/>
          <a:ln/>
          <a:effectLst>
            <a:outerShdw dist="107763" dir="2700000" algn="ctr" rotWithShape="0">
              <a:schemeClr val="bg2">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pic>
      <p:sp>
        <p:nvSpPr>
          <p:cNvPr id="78851" name="Rectangle 3"/>
          <p:cNvSpPr>
            <a:spLocks noGrp="1" noChangeArrowheads="1"/>
          </p:cNvSpPr>
          <p:nvPr>
            <p:ph type="body" sz="half" idx="2"/>
          </p:nvPr>
        </p:nvSpPr>
        <p:spPr/>
        <p:txBody>
          <a:bodyPr/>
          <a:lstStyle/>
          <a:p>
            <a:pPr>
              <a:lnSpc>
                <a:spcPct val="90000"/>
              </a:lnSpc>
            </a:pPr>
            <a:r>
              <a:rPr lang="en-US" sz="2400"/>
              <a:t>Algorithm for left rotation</a:t>
            </a:r>
          </a:p>
          <a:p>
            <a:pPr>
              <a:spcBef>
                <a:spcPct val="50000"/>
              </a:spcBef>
              <a:buClrTx/>
              <a:buSzTx/>
              <a:buFontTx/>
              <a:buNone/>
            </a:pPr>
            <a:r>
              <a:rPr lang="en-US" sz="2400" b="1" i="1">
                <a:solidFill>
                  <a:schemeClr val="accent2"/>
                </a:solidFill>
                <a:effectLst/>
              </a:rPr>
              <a:t>   </a:t>
            </a:r>
            <a:r>
              <a:rPr lang="en-US" sz="2400" b="1" i="1">
                <a:solidFill>
                  <a:schemeClr val="folHlink"/>
                </a:solidFill>
                <a:effectLst/>
              </a:rPr>
              <a:t>Algorithm </a:t>
            </a:r>
            <a:r>
              <a:rPr lang="en-US" sz="2400" b="1">
                <a:solidFill>
                  <a:schemeClr val="folHlink"/>
                </a:solidFill>
                <a:effectLst/>
              </a:rPr>
              <a:t>rotateLeft(nodeN)</a:t>
            </a:r>
            <a:br>
              <a:rPr lang="en-US" sz="2400" b="1">
                <a:solidFill>
                  <a:schemeClr val="folHlink"/>
                </a:solidFill>
                <a:effectLst/>
              </a:rPr>
            </a:br>
            <a:r>
              <a:rPr lang="en-US" sz="2400" b="1">
                <a:solidFill>
                  <a:schemeClr val="folHlink"/>
                </a:solidFill>
                <a:effectLst/>
              </a:rPr>
              <a:t> </a:t>
            </a:r>
            <a:r>
              <a:rPr lang="en-US" sz="2400">
                <a:solidFill>
                  <a:schemeClr val="folHlink"/>
                </a:solidFill>
                <a:effectLst/>
              </a:rPr>
              <a:t>nodeC = </a:t>
            </a:r>
            <a:r>
              <a:rPr lang="en-US" sz="2400" i="1">
                <a:solidFill>
                  <a:schemeClr val="folHlink"/>
                </a:solidFill>
                <a:effectLst/>
              </a:rPr>
              <a:t>right child of </a:t>
            </a:r>
            <a:r>
              <a:rPr lang="en-US" sz="2400">
                <a:solidFill>
                  <a:schemeClr val="folHlink"/>
                </a:solidFill>
                <a:effectLst/>
              </a:rPr>
              <a:t>nodeN</a:t>
            </a:r>
            <a:br>
              <a:rPr lang="en-US" sz="2400">
                <a:solidFill>
                  <a:schemeClr val="folHlink"/>
                </a:solidFill>
                <a:effectLst/>
              </a:rPr>
            </a:br>
            <a:r>
              <a:rPr lang="en-US" sz="2400">
                <a:solidFill>
                  <a:schemeClr val="folHlink"/>
                </a:solidFill>
                <a:effectLst/>
              </a:rPr>
              <a:t> </a:t>
            </a:r>
            <a:r>
              <a:rPr lang="en-US" sz="2400" i="1">
                <a:solidFill>
                  <a:schemeClr val="folHlink"/>
                </a:solidFill>
                <a:effectLst/>
              </a:rPr>
              <a:t>Set </a:t>
            </a:r>
            <a:r>
              <a:rPr lang="en-US" sz="2400">
                <a:solidFill>
                  <a:schemeClr val="folHlink"/>
                </a:solidFill>
                <a:effectLst/>
              </a:rPr>
              <a:t>nodeN</a:t>
            </a:r>
            <a:r>
              <a:rPr lang="en-US" sz="2400" i="1">
                <a:solidFill>
                  <a:schemeClr val="folHlink"/>
                </a:solidFill>
                <a:effectLst/>
              </a:rPr>
              <a:t>’s right child to </a:t>
            </a:r>
            <a:r>
              <a:rPr lang="en-US" sz="2400">
                <a:solidFill>
                  <a:schemeClr val="folHlink"/>
                </a:solidFill>
                <a:effectLst/>
              </a:rPr>
              <a:t>nodeC</a:t>
            </a:r>
            <a:r>
              <a:rPr lang="en-US" sz="2400" i="1">
                <a:solidFill>
                  <a:schemeClr val="folHlink"/>
                </a:solidFill>
                <a:effectLst/>
              </a:rPr>
              <a:t>’s left child</a:t>
            </a:r>
            <a:br>
              <a:rPr lang="en-US" sz="2400" i="1">
                <a:solidFill>
                  <a:schemeClr val="folHlink"/>
                </a:solidFill>
                <a:effectLst/>
              </a:rPr>
            </a:br>
            <a:r>
              <a:rPr lang="en-US" sz="2400" i="1">
                <a:solidFill>
                  <a:schemeClr val="folHlink"/>
                </a:solidFill>
                <a:effectLst/>
              </a:rPr>
              <a:t> Set </a:t>
            </a:r>
            <a:r>
              <a:rPr lang="en-US" sz="2400">
                <a:solidFill>
                  <a:schemeClr val="folHlink"/>
                </a:solidFill>
                <a:effectLst/>
              </a:rPr>
              <a:t>nodeC</a:t>
            </a:r>
            <a:r>
              <a:rPr lang="en-US" sz="2400" i="1">
                <a:solidFill>
                  <a:schemeClr val="folHlink"/>
                </a:solidFill>
                <a:effectLst/>
              </a:rPr>
              <a:t>’s left child to </a:t>
            </a:r>
            <a:r>
              <a:rPr lang="en-US" sz="2400">
                <a:solidFill>
                  <a:schemeClr val="folHlink"/>
                </a:solidFill>
                <a:effectLst/>
              </a:rPr>
              <a:t>nodeN</a:t>
            </a:r>
          </a:p>
          <a:p>
            <a:pPr>
              <a:lnSpc>
                <a:spcPct val="90000"/>
              </a:lnSpc>
              <a:buFont typeface="Wingdings" pitchFamily="2" charset="2"/>
              <a:buNone/>
            </a:pPr>
            <a:endParaRPr lang="en-US" sz="2400"/>
          </a:p>
        </p:txBody>
      </p:sp>
    </p:spTree>
    <p:extLst>
      <p:ext uri="{BB962C8B-B14F-4D97-AF65-F5344CB8AC3E}">
        <p14:creationId xmlns:p14="http://schemas.microsoft.com/office/powerpoint/2010/main" val="3357823876"/>
      </p:ext>
    </p:extLst>
  </p:cSld>
  <p:clrMapOvr>
    <a:masterClrMapping/>
  </p:clrMapOvr>
  <p:transition spd="med">
    <p:blinds/>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Single Rotations (Cont’d)</a:t>
            </a:r>
          </a:p>
        </p:txBody>
      </p:sp>
      <p:pic>
        <p:nvPicPr>
          <p:cNvPr id="73732"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44588" y="1600200"/>
            <a:ext cx="6961187" cy="2562225"/>
          </a:xfrm>
          <a:noFill/>
          <a:ln/>
          <a:effectLst>
            <a:outerShdw dist="107763" dir="2700000" algn="ctr" rotWithShape="0">
              <a:schemeClr val="bg2">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pic>
      <p:sp>
        <p:nvSpPr>
          <p:cNvPr id="73734" name="Text Box 6"/>
          <p:cNvSpPr txBox="1">
            <a:spLocks noChangeArrowheads="1"/>
          </p:cNvSpPr>
          <p:nvPr/>
        </p:nvSpPr>
        <p:spPr bwMode="auto">
          <a:xfrm>
            <a:off x="762000" y="4648200"/>
            <a:ext cx="8072438" cy="198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marL="457200" indent="-457200" eaLnBrk="1" hangingPunct="1">
              <a:lnSpc>
                <a:spcPct val="80000"/>
              </a:lnSpc>
              <a:spcBef>
                <a:spcPct val="20000"/>
              </a:spcBef>
              <a:buClr>
                <a:schemeClr val="hlink"/>
              </a:buClr>
              <a:buSzPct val="90000"/>
              <a:buFont typeface="Arial" pitchFamily="34" charset="0"/>
              <a:buChar char="•"/>
            </a:pPr>
            <a:r>
              <a:rPr lang="en-US" sz="2800" dirty="0" smtClean="0"/>
              <a:t>Adding </a:t>
            </a:r>
            <a:r>
              <a:rPr lang="en-US" sz="2800" dirty="0"/>
              <a:t>80 to tree does not change the balance of the tree; </a:t>
            </a:r>
            <a:endParaRPr lang="en-US" sz="2800" dirty="0" smtClean="0"/>
          </a:p>
          <a:p>
            <a:pPr marL="457200" indent="-457200" eaLnBrk="1" hangingPunct="1">
              <a:lnSpc>
                <a:spcPct val="80000"/>
              </a:lnSpc>
              <a:spcBef>
                <a:spcPct val="20000"/>
              </a:spcBef>
              <a:buClr>
                <a:schemeClr val="hlink"/>
              </a:buClr>
              <a:buSzPct val="90000"/>
              <a:buFont typeface="Arial" pitchFamily="34" charset="0"/>
              <a:buChar char="•"/>
            </a:pPr>
            <a:r>
              <a:rPr lang="en-US" sz="2800" dirty="0" smtClean="0"/>
              <a:t>a </a:t>
            </a:r>
            <a:r>
              <a:rPr lang="en-US" sz="2800" dirty="0"/>
              <a:t>subsequent addition of 90 makes tree unbalanced; </a:t>
            </a:r>
            <a:endParaRPr lang="en-US" sz="2800" dirty="0" smtClean="0"/>
          </a:p>
          <a:p>
            <a:pPr marL="457200" indent="-457200" eaLnBrk="1" hangingPunct="1">
              <a:lnSpc>
                <a:spcPct val="80000"/>
              </a:lnSpc>
              <a:spcBef>
                <a:spcPct val="20000"/>
              </a:spcBef>
              <a:buClr>
                <a:schemeClr val="hlink"/>
              </a:buClr>
              <a:buSzPct val="90000"/>
              <a:buFont typeface="Arial" pitchFamily="34" charset="0"/>
              <a:buChar char="•"/>
            </a:pPr>
            <a:r>
              <a:rPr lang="en-US" sz="2800" dirty="0" smtClean="0"/>
              <a:t>left </a:t>
            </a:r>
            <a:r>
              <a:rPr lang="en-US" sz="2800" dirty="0"/>
              <a:t>rotation restores balance.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 y="1295400"/>
            <a:ext cx="108585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8578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7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7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t>Double Rotations</a:t>
            </a:r>
          </a:p>
        </p:txBody>
      </p:sp>
      <p:pic>
        <p:nvPicPr>
          <p:cNvPr id="79876"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t="50208"/>
          <a:stretch>
            <a:fillRect/>
          </a:stretch>
        </p:blipFill>
        <p:spPr>
          <a:xfrm>
            <a:off x="4649788" y="1600200"/>
            <a:ext cx="4037012" cy="2438400"/>
          </a:xfrm>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79878" name="Text Box 6"/>
          <p:cNvSpPr txBox="1">
            <a:spLocks noChangeArrowheads="1"/>
          </p:cNvSpPr>
          <p:nvPr/>
        </p:nvSpPr>
        <p:spPr bwMode="auto">
          <a:xfrm>
            <a:off x="1066800" y="4343400"/>
            <a:ext cx="6675438"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eaLnBrk="1" hangingPunct="1">
              <a:spcBef>
                <a:spcPct val="50000"/>
              </a:spcBef>
            </a:pPr>
            <a:r>
              <a:rPr lang="en-US" sz="2800"/>
              <a:t>Before and after an addition to an AVL sub-tree that requires both a right rotation and a left rotation to maintain its balance.</a:t>
            </a:r>
          </a:p>
          <a:p>
            <a:pPr eaLnBrk="1" hangingPunct="1">
              <a:lnSpc>
                <a:spcPct val="80000"/>
              </a:lnSpc>
              <a:spcBef>
                <a:spcPct val="20000"/>
              </a:spcBef>
              <a:buClr>
                <a:schemeClr val="hlink"/>
              </a:buClr>
              <a:buSzPct val="90000"/>
              <a:buFont typeface="Wingdings" pitchFamily="2" charset="2"/>
              <a:buNone/>
            </a:pPr>
            <a:endParaRPr lang="en-US" sz="2800" b="1" i="1"/>
          </a:p>
        </p:txBody>
      </p:sp>
      <p:pic>
        <p:nvPicPr>
          <p:cNvPr id="79879" name="Picture 7"/>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t="1895" b="50444"/>
          <a:stretch>
            <a:fillRect/>
          </a:stretch>
        </p:blipFill>
        <p:spPr>
          <a:xfrm>
            <a:off x="534988" y="1600200"/>
            <a:ext cx="3962400" cy="2455863"/>
          </a:xfrm>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Lst>
        </p:spPr>
      </p:pic>
    </p:spTree>
    <p:extLst>
      <p:ext uri="{BB962C8B-B14F-4D97-AF65-F5344CB8AC3E}">
        <p14:creationId xmlns:p14="http://schemas.microsoft.com/office/powerpoint/2010/main" val="3395350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 Insertion imbalance - AVL</a:t>
            </a:r>
            <a:endParaRPr lang="en-US" dirty="0"/>
          </a:p>
        </p:txBody>
      </p:sp>
      <p:sp>
        <p:nvSpPr>
          <p:cNvPr id="3" name="Content Placeholder 2"/>
          <p:cNvSpPr>
            <a:spLocks noGrp="1"/>
          </p:cNvSpPr>
          <p:nvPr>
            <p:ph idx="1"/>
          </p:nvPr>
        </p:nvSpPr>
        <p:spPr>
          <a:xfrm>
            <a:off x="838200" y="1447800"/>
            <a:ext cx="8153400" cy="4373563"/>
          </a:xfrm>
          <a:ln>
            <a:solidFill>
              <a:schemeClr val="accent5">
                <a:lumMod val="75000"/>
              </a:schemeClr>
            </a:solid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a:normAutofit/>
          </a:bodyPr>
          <a:lstStyle/>
          <a:p>
            <a:pPr marL="0" indent="0">
              <a:buNone/>
            </a:pPr>
            <a:r>
              <a:rPr lang="en-US" altLang="ko-KR" sz="2400" dirty="0"/>
              <a:t>After an insertion, when the balance factor of node A is –2 or 2, the node A is one of the following four imbalance types</a:t>
            </a:r>
          </a:p>
          <a:p>
            <a:pPr marL="533400" indent="-533400">
              <a:buFont typeface="Wingdings" pitchFamily="2" charset="2"/>
              <a:buAutoNum type="arabicPeriod"/>
            </a:pPr>
            <a:r>
              <a:rPr lang="en-US" altLang="ko-KR" sz="2400" b="1" dirty="0">
                <a:solidFill>
                  <a:srgbClr val="0000FF"/>
                </a:solidFill>
              </a:rPr>
              <a:t>LL</a:t>
            </a:r>
            <a:r>
              <a:rPr lang="en-US" altLang="ko-KR" sz="2400" dirty="0"/>
              <a:t>: new node is in the </a:t>
            </a:r>
            <a:r>
              <a:rPr lang="en-US" altLang="ko-KR" sz="2400" u="sng" dirty="0"/>
              <a:t>left </a:t>
            </a:r>
            <a:r>
              <a:rPr lang="en-US" altLang="ko-KR" sz="2400" u="sng" dirty="0" err="1"/>
              <a:t>subtree</a:t>
            </a:r>
            <a:r>
              <a:rPr lang="en-US" altLang="ko-KR" sz="2400" u="sng" dirty="0"/>
              <a:t> of the left </a:t>
            </a:r>
            <a:r>
              <a:rPr lang="en-US" altLang="ko-KR" sz="2400" u="sng" dirty="0" smtClean="0"/>
              <a:t>child </a:t>
            </a:r>
            <a:r>
              <a:rPr lang="en-US" altLang="ko-KR" sz="2400" dirty="0" smtClean="0"/>
              <a:t>of </a:t>
            </a:r>
            <a:r>
              <a:rPr lang="en-US" altLang="ko-KR" sz="2400" dirty="0"/>
              <a:t>A</a:t>
            </a:r>
          </a:p>
          <a:p>
            <a:pPr marL="533400" indent="-533400">
              <a:buFont typeface="Wingdings" pitchFamily="2" charset="2"/>
              <a:buAutoNum type="arabicPeriod"/>
            </a:pPr>
            <a:r>
              <a:rPr lang="en-US" altLang="ko-KR" sz="2400" b="1" dirty="0">
                <a:solidFill>
                  <a:srgbClr val="0000FF"/>
                </a:solidFill>
              </a:rPr>
              <a:t>LR</a:t>
            </a:r>
            <a:r>
              <a:rPr lang="en-US" altLang="ko-KR" sz="2400" dirty="0"/>
              <a:t>: new node is in the </a:t>
            </a:r>
            <a:r>
              <a:rPr lang="en-US" altLang="ko-KR" sz="2400" u="sng" dirty="0"/>
              <a:t>right </a:t>
            </a:r>
            <a:r>
              <a:rPr lang="en-US" altLang="ko-KR" sz="2400" u="sng" dirty="0" err="1"/>
              <a:t>subtree</a:t>
            </a:r>
            <a:r>
              <a:rPr lang="en-US" altLang="ko-KR" sz="2400" u="sng" dirty="0"/>
              <a:t> of the left </a:t>
            </a:r>
            <a:r>
              <a:rPr lang="en-US" altLang="ko-KR" sz="2400" u="sng" dirty="0" smtClean="0"/>
              <a:t>child</a:t>
            </a:r>
            <a:r>
              <a:rPr lang="en-US" altLang="ko-KR" sz="2400" dirty="0" smtClean="0"/>
              <a:t> </a:t>
            </a:r>
            <a:r>
              <a:rPr lang="en-US" altLang="ko-KR" sz="2400" dirty="0"/>
              <a:t>of A</a:t>
            </a:r>
          </a:p>
          <a:p>
            <a:pPr marL="533400" indent="-533400">
              <a:buFont typeface="Wingdings" pitchFamily="2" charset="2"/>
              <a:buAutoNum type="arabicPeriod"/>
            </a:pPr>
            <a:r>
              <a:rPr lang="en-US" altLang="ko-KR" sz="2400" b="1" dirty="0" smtClean="0">
                <a:solidFill>
                  <a:srgbClr val="0000FF"/>
                </a:solidFill>
              </a:rPr>
              <a:t>RL</a:t>
            </a:r>
            <a:r>
              <a:rPr lang="en-US" altLang="ko-KR" sz="2400" dirty="0" smtClean="0"/>
              <a:t>: new node is in the </a:t>
            </a:r>
            <a:r>
              <a:rPr lang="en-US" altLang="ko-KR" sz="2400" u="sng" dirty="0" smtClean="0"/>
              <a:t>left </a:t>
            </a:r>
            <a:r>
              <a:rPr lang="en-US" altLang="ko-KR" sz="2400" u="sng" dirty="0" err="1" smtClean="0"/>
              <a:t>subtree</a:t>
            </a:r>
            <a:r>
              <a:rPr lang="en-US" altLang="ko-KR" sz="2400" u="sng" dirty="0" smtClean="0"/>
              <a:t> of the right child </a:t>
            </a:r>
            <a:r>
              <a:rPr lang="en-US" altLang="ko-KR" sz="2400" dirty="0" smtClean="0"/>
              <a:t>of A</a:t>
            </a:r>
          </a:p>
          <a:p>
            <a:pPr marL="533400" indent="-533400">
              <a:buFont typeface="Wingdings" pitchFamily="2" charset="2"/>
              <a:buAutoNum type="arabicPeriod"/>
            </a:pPr>
            <a:r>
              <a:rPr lang="en-US" altLang="ko-KR" sz="2400" b="1" dirty="0" smtClean="0">
                <a:solidFill>
                  <a:srgbClr val="0000FF"/>
                </a:solidFill>
              </a:rPr>
              <a:t>RR</a:t>
            </a:r>
            <a:r>
              <a:rPr lang="en-US" altLang="ko-KR" sz="2400" dirty="0"/>
              <a:t>: new node is in the </a:t>
            </a:r>
            <a:r>
              <a:rPr lang="en-US" altLang="ko-KR" sz="2400" u="sng" dirty="0"/>
              <a:t>right </a:t>
            </a:r>
            <a:r>
              <a:rPr lang="en-US" altLang="ko-KR" sz="2400" u="sng" dirty="0" err="1"/>
              <a:t>subtree</a:t>
            </a:r>
            <a:r>
              <a:rPr lang="en-US" altLang="ko-KR" sz="2400" u="sng" dirty="0"/>
              <a:t> of the right </a:t>
            </a:r>
            <a:r>
              <a:rPr lang="en-US" altLang="ko-KR" sz="2400" u="sng" dirty="0" smtClean="0"/>
              <a:t>child </a:t>
            </a:r>
            <a:r>
              <a:rPr lang="en-US" altLang="ko-KR" sz="2400" dirty="0" smtClean="0"/>
              <a:t>of </a:t>
            </a:r>
            <a:r>
              <a:rPr lang="en-US" altLang="ko-KR" sz="2400" dirty="0"/>
              <a:t>A</a:t>
            </a:r>
          </a:p>
          <a:p>
            <a:endParaRPr lang="en-US" sz="2400" dirty="0"/>
          </a:p>
        </p:txBody>
      </p:sp>
    </p:spTree>
    <p:extLst>
      <p:ext uri="{BB962C8B-B14F-4D97-AF65-F5344CB8AC3E}">
        <p14:creationId xmlns:p14="http://schemas.microsoft.com/office/powerpoint/2010/main" val="136535889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t>Double Rotations (Cont’d)</a:t>
            </a:r>
          </a:p>
        </p:txBody>
      </p:sp>
      <p:pic>
        <p:nvPicPr>
          <p:cNvPr id="83972"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38200" y="1295400"/>
            <a:ext cx="6858000" cy="4390231"/>
          </a:xfrm>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sp>
        <p:nvSpPr>
          <p:cNvPr id="83974" name="Text Box 6"/>
          <p:cNvSpPr txBox="1">
            <a:spLocks noChangeArrowheads="1"/>
          </p:cNvSpPr>
          <p:nvPr/>
        </p:nvSpPr>
        <p:spPr bwMode="auto">
          <a:xfrm>
            <a:off x="974725" y="5545138"/>
            <a:ext cx="184150"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eaLnBrk="1" hangingPunct="1">
              <a:lnSpc>
                <a:spcPct val="80000"/>
              </a:lnSpc>
              <a:spcBef>
                <a:spcPct val="20000"/>
              </a:spcBef>
              <a:buClr>
                <a:schemeClr val="hlink"/>
              </a:buClr>
              <a:buSzPct val="90000"/>
              <a:buFont typeface="Wingdings" pitchFamily="2" charset="2"/>
              <a:buNone/>
            </a:pPr>
            <a:endParaRPr lang="en-US" sz="2800"/>
          </a:p>
        </p:txBody>
      </p:sp>
      <p:sp>
        <p:nvSpPr>
          <p:cNvPr id="83977" name="Text Box 9"/>
          <p:cNvSpPr txBox="1">
            <a:spLocks noChangeArrowheads="1"/>
          </p:cNvSpPr>
          <p:nvPr/>
        </p:nvSpPr>
        <p:spPr bwMode="auto">
          <a:xfrm>
            <a:off x="898525" y="5777706"/>
            <a:ext cx="68738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eaLnBrk="1" hangingPunct="1">
              <a:lnSpc>
                <a:spcPct val="80000"/>
              </a:lnSpc>
              <a:spcBef>
                <a:spcPct val="20000"/>
              </a:spcBef>
              <a:buClr>
                <a:schemeClr val="hlink"/>
              </a:buClr>
              <a:buSzPct val="90000"/>
              <a:buFont typeface="Wingdings" pitchFamily="2" charset="2"/>
              <a:buNone/>
            </a:pPr>
            <a:r>
              <a:rPr lang="en-US" sz="2000" dirty="0"/>
              <a:t>Before and after an addition to an AVL sub-tree that requires both a left and right rotation to maintain its balance.</a:t>
            </a:r>
          </a:p>
        </p:txBody>
      </p:sp>
    </p:spTree>
    <p:extLst>
      <p:ext uri="{BB962C8B-B14F-4D97-AF65-F5344CB8AC3E}">
        <p14:creationId xmlns:p14="http://schemas.microsoft.com/office/powerpoint/2010/main" val="3148321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9" name="Rectangle 9"/>
          <p:cNvSpPr>
            <a:spLocks noGrp="1" noChangeArrowheads="1"/>
          </p:cNvSpPr>
          <p:nvPr>
            <p:ph type="title"/>
          </p:nvPr>
        </p:nvSpPr>
        <p:spPr/>
        <p:txBody>
          <a:bodyPr/>
          <a:lstStyle/>
          <a:p>
            <a:r>
              <a:rPr lang="en-US"/>
              <a:t>Double Rotations (Cont’d)</a:t>
            </a:r>
          </a:p>
        </p:txBody>
      </p:sp>
      <p:pic>
        <p:nvPicPr>
          <p:cNvPr id="133124" name="Picture 4"/>
          <p:cNvPicPr>
            <a:picLocks noGrp="1" noChangeAspect="1" noChangeArrowheads="1"/>
          </p:cNvPicPr>
          <p:nvPr>
            <p:ph type="clipArt" sz="half" idx="1"/>
          </p:nvPr>
        </p:nvPicPr>
        <p:blipFill>
          <a:blip r:embed="rId2">
            <a:extLst>
              <a:ext uri="{28A0092B-C50C-407E-A947-70E740481C1C}">
                <a14:useLocalDpi xmlns:a14="http://schemas.microsoft.com/office/drawing/2010/main" val="0"/>
              </a:ext>
            </a:extLst>
          </a:blip>
          <a:srcRect/>
          <a:stretch>
            <a:fillRect/>
          </a:stretch>
        </p:blipFill>
        <p:spPr>
          <a:xfrm>
            <a:off x="612775" y="1600200"/>
            <a:ext cx="3727450" cy="4530725"/>
          </a:xfrm>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sp>
        <p:nvSpPr>
          <p:cNvPr id="133128" name="Rectangle 8"/>
          <p:cNvSpPr>
            <a:spLocks noGrp="1" noChangeArrowheads="1"/>
          </p:cNvSpPr>
          <p:nvPr>
            <p:ph type="body" sz="half" idx="2"/>
          </p:nvPr>
        </p:nvSpPr>
        <p:spPr/>
        <p:txBody>
          <a:bodyPr/>
          <a:lstStyle/>
          <a:p>
            <a:pPr>
              <a:lnSpc>
                <a:spcPct val="90000"/>
              </a:lnSpc>
            </a:pPr>
            <a:r>
              <a:rPr lang="en-US" sz="2800" b="1" i="1">
                <a:effectLst/>
              </a:rPr>
              <a:t>Algorithm </a:t>
            </a:r>
            <a:r>
              <a:rPr lang="en-US" sz="2800" b="1">
                <a:effectLst/>
              </a:rPr>
              <a:t>rotateLeftRight(nodeN)</a:t>
            </a:r>
            <a:br>
              <a:rPr lang="en-US" sz="2800" b="1">
                <a:effectLst/>
              </a:rPr>
            </a:br>
            <a:endParaRPr lang="en-US" sz="2800" b="1">
              <a:effectLst/>
            </a:endParaRPr>
          </a:p>
          <a:p>
            <a:pPr>
              <a:lnSpc>
                <a:spcPct val="90000"/>
              </a:lnSpc>
              <a:buFont typeface="Wingdings" pitchFamily="2" charset="2"/>
              <a:buNone/>
            </a:pPr>
            <a:r>
              <a:rPr lang="en-US" sz="2800">
                <a:solidFill>
                  <a:schemeClr val="folHlink"/>
                </a:solidFill>
                <a:effectLst/>
              </a:rPr>
              <a:t>   nodeC = </a:t>
            </a:r>
            <a:r>
              <a:rPr lang="en-US" sz="2800" i="1">
                <a:solidFill>
                  <a:schemeClr val="folHlink"/>
                </a:solidFill>
                <a:effectLst/>
              </a:rPr>
              <a:t>left child of </a:t>
            </a:r>
            <a:r>
              <a:rPr lang="en-US" sz="2800">
                <a:solidFill>
                  <a:schemeClr val="folHlink"/>
                </a:solidFill>
                <a:effectLst/>
              </a:rPr>
              <a:t>nodeN</a:t>
            </a:r>
            <a:br>
              <a:rPr lang="en-US" sz="2800">
                <a:solidFill>
                  <a:schemeClr val="folHlink"/>
                </a:solidFill>
                <a:effectLst/>
              </a:rPr>
            </a:br>
            <a:r>
              <a:rPr lang="en-US" sz="2800" i="1">
                <a:solidFill>
                  <a:schemeClr val="folHlink"/>
                </a:solidFill>
                <a:effectLst/>
              </a:rPr>
              <a:t>Set </a:t>
            </a:r>
            <a:r>
              <a:rPr lang="en-US" sz="2800">
                <a:solidFill>
                  <a:schemeClr val="folHlink"/>
                </a:solidFill>
                <a:effectLst/>
              </a:rPr>
              <a:t>nodeN</a:t>
            </a:r>
            <a:r>
              <a:rPr lang="en-US" sz="2800" i="1">
                <a:solidFill>
                  <a:schemeClr val="folHlink"/>
                </a:solidFill>
                <a:effectLst/>
              </a:rPr>
              <a:t>’s left child to the sub-tree produced by </a:t>
            </a:r>
          </a:p>
          <a:p>
            <a:pPr>
              <a:lnSpc>
                <a:spcPct val="90000"/>
              </a:lnSpc>
              <a:buFont typeface="Wingdings" pitchFamily="2" charset="2"/>
              <a:buNone/>
            </a:pPr>
            <a:r>
              <a:rPr lang="en-US" sz="2800">
                <a:solidFill>
                  <a:schemeClr val="folHlink"/>
                </a:solidFill>
                <a:effectLst/>
              </a:rPr>
              <a:t>       rotateLeft(nodeC)</a:t>
            </a:r>
            <a:br>
              <a:rPr lang="en-US" sz="2800">
                <a:solidFill>
                  <a:schemeClr val="folHlink"/>
                </a:solidFill>
                <a:effectLst/>
              </a:rPr>
            </a:br>
            <a:r>
              <a:rPr lang="en-US" sz="2800">
                <a:solidFill>
                  <a:schemeClr val="folHlink"/>
                </a:solidFill>
                <a:effectLst/>
              </a:rPr>
              <a:t>   rotateRight(nodeN)</a:t>
            </a:r>
          </a:p>
          <a:p>
            <a:pPr>
              <a:lnSpc>
                <a:spcPct val="90000"/>
              </a:lnSpc>
            </a:pPr>
            <a:endParaRPr lang="en-US" sz="2800">
              <a:solidFill>
                <a:schemeClr val="folHlink"/>
              </a:solidFill>
              <a:effectLst/>
            </a:endParaRPr>
          </a:p>
          <a:p>
            <a:pPr>
              <a:lnSpc>
                <a:spcPct val="90000"/>
              </a:lnSpc>
            </a:pPr>
            <a:endParaRPr lang="en-US" sz="2800"/>
          </a:p>
        </p:txBody>
      </p:sp>
    </p:spTree>
    <p:extLst>
      <p:ext uri="{BB962C8B-B14F-4D97-AF65-F5344CB8AC3E}">
        <p14:creationId xmlns:p14="http://schemas.microsoft.com/office/powerpoint/2010/main" val="1536349059"/>
      </p:ext>
    </p:extLst>
  </p:cSld>
  <p:clrMapOvr>
    <a:masterClrMapping/>
  </p:clrMapOvr>
  <p:transition spd="med">
    <p:blinds/>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Double Rotations (Cont’d)</a:t>
            </a:r>
          </a:p>
        </p:txBody>
      </p:sp>
      <p:pic>
        <p:nvPicPr>
          <p:cNvPr id="87044"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b="50281"/>
          <a:stretch>
            <a:fillRect/>
          </a:stretch>
        </p:blipFill>
        <p:spPr>
          <a:xfrm>
            <a:off x="534988" y="1874838"/>
            <a:ext cx="3962400" cy="2641600"/>
          </a:xfrm>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pic>
        <p:nvPicPr>
          <p:cNvPr id="87046" name="Picture 6"/>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t="52974"/>
          <a:stretch>
            <a:fillRect/>
          </a:stretch>
        </p:blipFill>
        <p:spPr>
          <a:xfrm>
            <a:off x="4648200" y="1873250"/>
            <a:ext cx="4267200" cy="2622550"/>
          </a:xfrm>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sp>
        <p:nvSpPr>
          <p:cNvPr id="87048" name="Text Box 8"/>
          <p:cNvSpPr txBox="1">
            <a:spLocks noChangeArrowheads="1"/>
          </p:cNvSpPr>
          <p:nvPr/>
        </p:nvSpPr>
        <p:spPr bwMode="auto">
          <a:xfrm>
            <a:off x="609600" y="4800600"/>
            <a:ext cx="18415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eaLnBrk="1" hangingPunct="1">
              <a:lnSpc>
                <a:spcPct val="80000"/>
              </a:lnSpc>
              <a:spcBef>
                <a:spcPct val="20000"/>
              </a:spcBef>
              <a:buClr>
                <a:schemeClr val="hlink"/>
              </a:buClr>
              <a:buSzPct val="90000"/>
              <a:buFont typeface="Wingdings" pitchFamily="2" charset="2"/>
              <a:buNone/>
            </a:pPr>
            <a:endParaRPr lang="en-US" sz="2800" b="1" i="1"/>
          </a:p>
        </p:txBody>
      </p:sp>
      <p:sp>
        <p:nvSpPr>
          <p:cNvPr id="87049" name="Text Box 9"/>
          <p:cNvSpPr txBox="1">
            <a:spLocks noChangeArrowheads="1"/>
          </p:cNvSpPr>
          <p:nvPr/>
        </p:nvSpPr>
        <p:spPr bwMode="auto">
          <a:xfrm>
            <a:off x="365125" y="4783138"/>
            <a:ext cx="7606570" cy="1729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marL="457200" indent="-457200" eaLnBrk="1" hangingPunct="1">
              <a:lnSpc>
                <a:spcPct val="80000"/>
              </a:lnSpc>
              <a:spcBef>
                <a:spcPct val="20000"/>
              </a:spcBef>
              <a:buClr>
                <a:schemeClr val="hlink"/>
              </a:buClr>
              <a:buSzPct val="90000"/>
              <a:buFont typeface="Arial" pitchFamily="34" charset="0"/>
              <a:buChar char="•"/>
            </a:pPr>
            <a:r>
              <a:rPr lang="en-US" sz="2800" dirty="0"/>
              <a:t>Inserting 10 ,40,and 55 maintain its balance</a:t>
            </a:r>
          </a:p>
          <a:p>
            <a:pPr marL="457200" indent="-457200" eaLnBrk="1" hangingPunct="1">
              <a:lnSpc>
                <a:spcPct val="80000"/>
              </a:lnSpc>
              <a:spcBef>
                <a:spcPct val="20000"/>
              </a:spcBef>
              <a:buClr>
                <a:schemeClr val="hlink"/>
              </a:buClr>
              <a:buSzPct val="90000"/>
              <a:buFont typeface="Arial" pitchFamily="34" charset="0"/>
              <a:buChar char="•"/>
            </a:pPr>
            <a:r>
              <a:rPr lang="en-US" sz="2800" dirty="0"/>
              <a:t>Inserting 35 destroys the balance</a:t>
            </a:r>
          </a:p>
          <a:p>
            <a:pPr marL="457200" indent="-457200" eaLnBrk="1" hangingPunct="1">
              <a:lnSpc>
                <a:spcPct val="80000"/>
              </a:lnSpc>
              <a:spcBef>
                <a:spcPct val="20000"/>
              </a:spcBef>
              <a:buClr>
                <a:schemeClr val="hlink"/>
              </a:buClr>
              <a:buSzPct val="90000"/>
              <a:buFont typeface="Arial" pitchFamily="34" charset="0"/>
              <a:buChar char="•"/>
            </a:pPr>
            <a:r>
              <a:rPr lang="en-US" sz="2800" dirty="0"/>
              <a:t>After a left rotation</a:t>
            </a:r>
          </a:p>
          <a:p>
            <a:pPr marL="457200" indent="-457200" eaLnBrk="1" hangingPunct="1">
              <a:lnSpc>
                <a:spcPct val="80000"/>
              </a:lnSpc>
              <a:spcBef>
                <a:spcPct val="20000"/>
              </a:spcBef>
              <a:buClr>
                <a:schemeClr val="hlink"/>
              </a:buClr>
              <a:buSzPct val="90000"/>
              <a:buFont typeface="Arial" pitchFamily="34" charset="0"/>
              <a:buChar char="•"/>
            </a:pPr>
            <a:r>
              <a:rPr lang="en-US" sz="2800" dirty="0"/>
              <a:t>After a right rotation</a:t>
            </a:r>
          </a:p>
        </p:txBody>
      </p:sp>
    </p:spTree>
    <p:extLst>
      <p:ext uri="{BB962C8B-B14F-4D97-AF65-F5344CB8AC3E}">
        <p14:creationId xmlns:p14="http://schemas.microsoft.com/office/powerpoint/2010/main" val="1452899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0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0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0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704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14" name="Rectangle 14"/>
          <p:cNvSpPr>
            <a:spLocks noGrp="1" noChangeArrowheads="1"/>
          </p:cNvSpPr>
          <p:nvPr>
            <p:ph type="title"/>
          </p:nvPr>
        </p:nvSpPr>
        <p:spPr/>
        <p:txBody>
          <a:bodyPr/>
          <a:lstStyle/>
          <a:p>
            <a:r>
              <a:rPr lang="en-US"/>
              <a:t>Double Rotations (Cont’d)</a:t>
            </a:r>
          </a:p>
        </p:txBody>
      </p:sp>
      <p:pic>
        <p:nvPicPr>
          <p:cNvPr id="128004" name="Picture 4"/>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t="1895" b="50444"/>
          <a:stretch>
            <a:fillRect/>
          </a:stretch>
        </p:blipFill>
        <p:spPr>
          <a:xfrm>
            <a:off x="304800" y="1600200"/>
            <a:ext cx="4343400" cy="2200275"/>
          </a:xfrm>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28007" name="Picture 7"/>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t="50208"/>
          <a:stretch>
            <a:fillRect/>
          </a:stretch>
        </p:blipFill>
        <p:spPr>
          <a:xfrm>
            <a:off x="4572000" y="1600200"/>
            <a:ext cx="4114800" cy="2189163"/>
          </a:xfrm>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28015" name="Rectangle 15"/>
          <p:cNvSpPr>
            <a:spLocks noGrp="1" noChangeArrowheads="1"/>
          </p:cNvSpPr>
          <p:nvPr>
            <p:ph type="body" sz="half" idx="3"/>
          </p:nvPr>
        </p:nvSpPr>
        <p:spPr/>
        <p:txBody>
          <a:bodyPr/>
          <a:lstStyle/>
          <a:p>
            <a:pPr>
              <a:lnSpc>
                <a:spcPct val="80000"/>
              </a:lnSpc>
            </a:pPr>
            <a:r>
              <a:rPr lang="en-US" sz="2400" b="1" i="1">
                <a:effectLst/>
              </a:rPr>
              <a:t>Algorithm </a:t>
            </a:r>
            <a:r>
              <a:rPr lang="en-US" sz="2400" b="1">
                <a:effectLst/>
              </a:rPr>
              <a:t>rotateRightLeft(nodeN)</a:t>
            </a:r>
            <a:br>
              <a:rPr lang="en-US" sz="2400" b="1">
                <a:effectLst/>
              </a:rPr>
            </a:br>
            <a:endParaRPr lang="en-US" sz="2400" b="1">
              <a:effectLst/>
            </a:endParaRPr>
          </a:p>
          <a:p>
            <a:pPr>
              <a:lnSpc>
                <a:spcPct val="80000"/>
              </a:lnSpc>
              <a:buFont typeface="Wingdings" pitchFamily="2" charset="2"/>
              <a:buNone/>
            </a:pPr>
            <a:r>
              <a:rPr lang="en-US" sz="2400">
                <a:solidFill>
                  <a:schemeClr val="folHlink"/>
                </a:solidFill>
                <a:effectLst/>
              </a:rPr>
              <a:t>    nodeC = </a:t>
            </a:r>
            <a:r>
              <a:rPr lang="en-US" sz="2400" i="1">
                <a:solidFill>
                  <a:schemeClr val="folHlink"/>
                </a:solidFill>
                <a:effectLst/>
              </a:rPr>
              <a:t>right child of </a:t>
            </a:r>
            <a:r>
              <a:rPr lang="en-US" sz="2400">
                <a:solidFill>
                  <a:schemeClr val="folHlink"/>
                </a:solidFill>
                <a:effectLst/>
              </a:rPr>
              <a:t>nodeN</a:t>
            </a:r>
            <a:br>
              <a:rPr lang="en-US" sz="2400">
                <a:solidFill>
                  <a:schemeClr val="folHlink"/>
                </a:solidFill>
                <a:effectLst/>
              </a:rPr>
            </a:br>
            <a:r>
              <a:rPr lang="en-US" sz="2400" i="1">
                <a:solidFill>
                  <a:schemeClr val="folHlink"/>
                </a:solidFill>
                <a:effectLst/>
              </a:rPr>
              <a:t>Set </a:t>
            </a:r>
            <a:r>
              <a:rPr lang="en-US" sz="2400">
                <a:solidFill>
                  <a:schemeClr val="folHlink"/>
                </a:solidFill>
                <a:effectLst/>
              </a:rPr>
              <a:t>nodeN</a:t>
            </a:r>
            <a:r>
              <a:rPr lang="en-US" sz="2400" i="1">
                <a:solidFill>
                  <a:schemeClr val="folHlink"/>
                </a:solidFill>
                <a:effectLst/>
              </a:rPr>
              <a:t>’s right child to the sub-tree produced by </a:t>
            </a:r>
          </a:p>
          <a:p>
            <a:pPr>
              <a:lnSpc>
                <a:spcPct val="80000"/>
              </a:lnSpc>
              <a:buFont typeface="Wingdings" pitchFamily="2" charset="2"/>
              <a:buNone/>
            </a:pPr>
            <a:r>
              <a:rPr lang="en-US" sz="2400">
                <a:solidFill>
                  <a:schemeClr val="folHlink"/>
                </a:solidFill>
                <a:effectLst/>
              </a:rPr>
              <a:t>       rotateRight(nodeC)</a:t>
            </a:r>
            <a:br>
              <a:rPr lang="en-US" sz="2400">
                <a:solidFill>
                  <a:schemeClr val="folHlink"/>
                </a:solidFill>
                <a:effectLst/>
              </a:rPr>
            </a:br>
            <a:r>
              <a:rPr lang="en-US" sz="2400">
                <a:solidFill>
                  <a:schemeClr val="folHlink"/>
                </a:solidFill>
                <a:effectLst/>
              </a:rPr>
              <a:t>   rotateLeft(nodeN)</a:t>
            </a:r>
          </a:p>
          <a:p>
            <a:pPr>
              <a:lnSpc>
                <a:spcPct val="80000"/>
              </a:lnSpc>
            </a:pPr>
            <a:endParaRPr lang="en-US" sz="2400"/>
          </a:p>
        </p:txBody>
      </p:sp>
    </p:spTree>
    <p:extLst>
      <p:ext uri="{BB962C8B-B14F-4D97-AF65-F5344CB8AC3E}">
        <p14:creationId xmlns:p14="http://schemas.microsoft.com/office/powerpoint/2010/main" val="3664064141"/>
      </p:ext>
    </p:extLst>
  </p:cSld>
  <p:clrMapOvr>
    <a:masterClrMapping/>
  </p:clrMapOvr>
  <p:transition spd="med">
    <p:blinds/>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5" name="Rectangle 5"/>
          <p:cNvSpPr>
            <a:spLocks noGrp="1" noChangeArrowheads="1"/>
          </p:cNvSpPr>
          <p:nvPr>
            <p:ph type="title"/>
          </p:nvPr>
        </p:nvSpPr>
        <p:spPr/>
        <p:txBody>
          <a:bodyPr/>
          <a:lstStyle/>
          <a:p>
            <a:r>
              <a:rPr lang="en-US"/>
              <a:t>Double Rotations (Cont’d)</a:t>
            </a:r>
          </a:p>
        </p:txBody>
      </p:sp>
      <p:pic>
        <p:nvPicPr>
          <p:cNvPr id="8192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90600" y="1524000"/>
            <a:ext cx="6961188" cy="2571750"/>
          </a:xfrm>
          <a:noFill/>
          <a:ln/>
          <a:extLst>
            <a:ext uri="{91240B29-F687-4F45-9708-019B960494DF}">
              <a14:hiddenLine xmlns:a14="http://schemas.microsoft.com/office/drawing/2010/main" w="9525" algn="ctr">
                <a:solidFill>
                  <a:schemeClr val="tx1"/>
                </a:solidFill>
                <a:miter lim="800000"/>
                <a:headEnd/>
                <a:tailEnd/>
              </a14:hiddenLine>
            </a:ext>
          </a:extLst>
        </p:spPr>
      </p:pic>
      <p:sp>
        <p:nvSpPr>
          <p:cNvPr id="81928" name="Rectangle 8"/>
          <p:cNvSpPr>
            <a:spLocks noChangeArrowheads="1"/>
          </p:cNvSpPr>
          <p:nvPr/>
        </p:nvSpPr>
        <p:spPr bwMode="auto">
          <a:xfrm>
            <a:off x="990600" y="4876800"/>
            <a:ext cx="71628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29" name="Text Box 9"/>
          <p:cNvSpPr txBox="1">
            <a:spLocks noChangeArrowheads="1"/>
          </p:cNvSpPr>
          <p:nvPr/>
        </p:nvSpPr>
        <p:spPr bwMode="auto">
          <a:xfrm>
            <a:off x="381000" y="4343400"/>
            <a:ext cx="8382000"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eaLnBrk="1" hangingPunct="1">
              <a:spcBef>
                <a:spcPct val="50000"/>
              </a:spcBef>
            </a:pPr>
            <a:r>
              <a:rPr lang="en-US" sz="2800"/>
              <a:t>   (a) Adding 70 to the tree destroy its balance. To restore the balance, perform both </a:t>
            </a:r>
          </a:p>
          <a:p>
            <a:pPr eaLnBrk="1" hangingPunct="1">
              <a:spcBef>
                <a:spcPct val="50000"/>
              </a:spcBef>
            </a:pPr>
            <a:r>
              <a:rPr lang="en-US" sz="2800"/>
              <a:t>   (b) a right rotation and</a:t>
            </a:r>
          </a:p>
          <a:p>
            <a:pPr eaLnBrk="1" hangingPunct="1">
              <a:spcBef>
                <a:spcPct val="50000"/>
              </a:spcBef>
            </a:pPr>
            <a:r>
              <a:rPr lang="en-US" sz="2800"/>
              <a:t>   (c) a left rotation.</a:t>
            </a:r>
            <a:endParaRPr lang="en-US" sz="2800" b="1" i="1"/>
          </a:p>
        </p:txBody>
      </p:sp>
    </p:spTree>
    <p:extLst>
      <p:ext uri="{BB962C8B-B14F-4D97-AF65-F5344CB8AC3E}">
        <p14:creationId xmlns:p14="http://schemas.microsoft.com/office/powerpoint/2010/main" val="2524926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Revisit Deletion of BST node</a:t>
            </a:r>
            <a:endParaRPr lang="en-US" dirty="0"/>
          </a:p>
        </p:txBody>
      </p:sp>
      <p:sp>
        <p:nvSpPr>
          <p:cNvPr id="3" name="Content Placeholder 2"/>
          <p:cNvSpPr>
            <a:spLocks noGrp="1"/>
          </p:cNvSpPr>
          <p:nvPr>
            <p:ph idx="1"/>
          </p:nvPr>
        </p:nvSpPr>
        <p:spPr/>
        <p:txBody>
          <a:bodyPr>
            <a:normAutofit fontScale="92500"/>
          </a:bodyPr>
          <a:lstStyle/>
          <a:p>
            <a:pPr>
              <a:lnSpc>
                <a:spcPct val="80000"/>
              </a:lnSpc>
            </a:pPr>
            <a:r>
              <a:rPr lang="en-US" dirty="0" smtClean="0">
                <a:solidFill>
                  <a:schemeClr val="folHlink"/>
                </a:solidFill>
              </a:rPr>
              <a:t>Deletion logic in BST a bit tricky</a:t>
            </a:r>
          </a:p>
          <a:p>
            <a:pPr lvl="1">
              <a:lnSpc>
                <a:spcPct val="80000"/>
              </a:lnSpc>
            </a:pPr>
            <a:r>
              <a:rPr lang="en-US" dirty="0" smtClean="0">
                <a:solidFill>
                  <a:schemeClr val="folHlink"/>
                </a:solidFill>
              </a:rPr>
              <a:t>Concept of soft-delete or lazy deletion</a:t>
            </a:r>
          </a:p>
          <a:p>
            <a:pPr lvl="1">
              <a:lnSpc>
                <a:spcPct val="80000"/>
              </a:lnSpc>
            </a:pPr>
            <a:r>
              <a:rPr lang="en-US" dirty="0" smtClean="0">
                <a:solidFill>
                  <a:schemeClr val="folHlink"/>
                </a:solidFill>
              </a:rPr>
              <a:t>Lazy deletion is marking a flag as “deleted”</a:t>
            </a:r>
          </a:p>
          <a:p>
            <a:pPr lvl="2">
              <a:lnSpc>
                <a:spcPct val="80000"/>
              </a:lnSpc>
            </a:pPr>
            <a:r>
              <a:rPr lang="en-US" dirty="0" smtClean="0">
                <a:solidFill>
                  <a:schemeClr val="folHlink"/>
                </a:solidFill>
              </a:rPr>
              <a:t>Used when deletion are rare</a:t>
            </a:r>
          </a:p>
          <a:p>
            <a:pPr>
              <a:lnSpc>
                <a:spcPct val="80000"/>
              </a:lnSpc>
            </a:pPr>
            <a:r>
              <a:rPr lang="en-US" dirty="0" smtClean="0">
                <a:solidFill>
                  <a:schemeClr val="folHlink"/>
                </a:solidFill>
              </a:rPr>
              <a:t>possible </a:t>
            </a:r>
            <a:r>
              <a:rPr lang="en-US" dirty="0">
                <a:solidFill>
                  <a:schemeClr val="folHlink"/>
                </a:solidFill>
              </a:rPr>
              <a:t>cases when </a:t>
            </a:r>
            <a:r>
              <a:rPr lang="en-US" dirty="0" smtClean="0">
                <a:solidFill>
                  <a:schemeClr val="folHlink"/>
                </a:solidFill>
              </a:rPr>
              <a:t>a node is being deleted</a:t>
            </a:r>
            <a:endParaRPr lang="en-US" dirty="0">
              <a:solidFill>
                <a:schemeClr val="folHlink"/>
              </a:solidFill>
            </a:endParaRPr>
          </a:p>
          <a:p>
            <a:pPr lvl="1">
              <a:lnSpc>
                <a:spcPct val="80000"/>
              </a:lnSpc>
            </a:pPr>
            <a:r>
              <a:rPr lang="en-US" dirty="0"/>
              <a:t>The node to be deleted has no children. In this case, all we need to do is delete the node.</a:t>
            </a:r>
          </a:p>
          <a:p>
            <a:pPr lvl="1">
              <a:lnSpc>
                <a:spcPct val="80000"/>
              </a:lnSpc>
            </a:pPr>
            <a:r>
              <a:rPr lang="en-US" dirty="0"/>
              <a:t>The node to be deleted has only a right </a:t>
            </a:r>
            <a:r>
              <a:rPr lang="en-US" dirty="0" err="1"/>
              <a:t>subtree</a:t>
            </a:r>
            <a:r>
              <a:rPr lang="en-US" dirty="0"/>
              <a:t>. We delete the node and attach the right </a:t>
            </a:r>
            <a:r>
              <a:rPr lang="en-US" dirty="0" err="1"/>
              <a:t>subtree</a:t>
            </a:r>
            <a:r>
              <a:rPr lang="en-US" dirty="0"/>
              <a:t> to the deleted node’s parent.</a:t>
            </a:r>
          </a:p>
          <a:p>
            <a:pPr lvl="1">
              <a:lnSpc>
                <a:spcPct val="80000"/>
              </a:lnSpc>
            </a:pPr>
            <a:r>
              <a:rPr lang="en-US" dirty="0"/>
              <a:t>The node to be deleted has only a left </a:t>
            </a:r>
            <a:r>
              <a:rPr lang="en-US" dirty="0" err="1"/>
              <a:t>subtree</a:t>
            </a:r>
            <a:r>
              <a:rPr lang="en-US" dirty="0"/>
              <a:t>. We delete the node and attach the left </a:t>
            </a:r>
            <a:r>
              <a:rPr lang="en-US" dirty="0" err="1"/>
              <a:t>subtree</a:t>
            </a:r>
            <a:r>
              <a:rPr lang="en-US" dirty="0"/>
              <a:t> to the deleted node’s parent.</a:t>
            </a:r>
          </a:p>
          <a:p>
            <a:pPr lvl="1">
              <a:lnSpc>
                <a:spcPct val="80000"/>
              </a:lnSpc>
            </a:pPr>
            <a:r>
              <a:rPr lang="en-US" dirty="0"/>
              <a:t>The node to be deleted has two </a:t>
            </a:r>
            <a:r>
              <a:rPr lang="en-US" dirty="0" err="1"/>
              <a:t>subtrees</a:t>
            </a:r>
            <a:r>
              <a:rPr lang="en-US" dirty="0"/>
              <a:t>. It is possible to delete a node from the middle of a tree, but the result tends to create very unbalanced trees.</a:t>
            </a:r>
          </a:p>
          <a:p>
            <a:endParaRPr lang="en-US" dirty="0"/>
          </a:p>
        </p:txBody>
      </p:sp>
    </p:spTree>
    <p:extLst>
      <p:ext uri="{BB962C8B-B14F-4D97-AF65-F5344CB8AC3E}">
        <p14:creationId xmlns:p14="http://schemas.microsoft.com/office/powerpoint/2010/main" val="35714734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Trees - Examples </a:t>
            </a:r>
            <a:endParaRPr lang="en-US" dirty="0"/>
          </a:p>
        </p:txBody>
      </p:sp>
      <p:sp>
        <p:nvSpPr>
          <p:cNvPr id="3" name="Content Placeholder 2"/>
          <p:cNvSpPr>
            <a:spLocks noGrp="1"/>
          </p:cNvSpPr>
          <p:nvPr>
            <p:ph idx="1"/>
          </p:nvPr>
        </p:nvSpPr>
        <p:spPr/>
        <p:txBody>
          <a:bodyPr>
            <a:normAutofit/>
          </a:bodyPr>
          <a:lstStyle/>
          <a:p>
            <a:r>
              <a:rPr lang="en-US" sz="2400" dirty="0"/>
              <a:t>Directory </a:t>
            </a:r>
            <a:r>
              <a:rPr lang="en-US" sz="2400" dirty="0" smtClean="0"/>
              <a:t>tree</a:t>
            </a:r>
          </a:p>
          <a:p>
            <a:pPr lvl="1"/>
            <a:r>
              <a:rPr lang="en-US" sz="2000" dirty="0" smtClean="0"/>
              <a:t>Organizes </a:t>
            </a:r>
            <a:r>
              <a:rPr lang="en-US" sz="2000" dirty="0"/>
              <a:t>directories and files </a:t>
            </a:r>
            <a:r>
              <a:rPr lang="en-US" sz="2000" dirty="0" smtClean="0"/>
              <a:t>hierarchically</a:t>
            </a:r>
          </a:p>
          <a:p>
            <a:pPr lvl="1"/>
            <a:r>
              <a:rPr lang="en-US" sz="2000" dirty="0" smtClean="0"/>
              <a:t>Directories </a:t>
            </a:r>
            <a:r>
              <a:rPr lang="en-US" sz="2000" dirty="0"/>
              <a:t>are internal nodes, files are </a:t>
            </a:r>
            <a:r>
              <a:rPr lang="en-US" sz="2000" dirty="0" smtClean="0"/>
              <a:t>leaf nodes </a:t>
            </a:r>
            <a:r>
              <a:rPr lang="en-US" sz="2000" dirty="0"/>
              <a:t>(usually)</a:t>
            </a:r>
          </a:p>
          <a:p>
            <a:r>
              <a:rPr lang="en-US" sz="2400" dirty="0"/>
              <a:t>Class </a:t>
            </a:r>
            <a:r>
              <a:rPr lang="en-US" sz="2400" dirty="0" smtClean="0"/>
              <a:t>hierarchy</a:t>
            </a:r>
          </a:p>
          <a:p>
            <a:pPr lvl="1"/>
            <a:r>
              <a:rPr lang="en-US" sz="2000" dirty="0" smtClean="0"/>
              <a:t>Object </a:t>
            </a:r>
            <a:r>
              <a:rPr lang="en-US" sz="2000" dirty="0"/>
              <a:t>is root, other classes are </a:t>
            </a:r>
            <a:r>
              <a:rPr lang="en-US" sz="2000" dirty="0" smtClean="0"/>
              <a:t>descendants</a:t>
            </a:r>
            <a:endParaRPr lang="en-US" sz="2000" dirty="0"/>
          </a:p>
          <a:p>
            <a:r>
              <a:rPr lang="en-US" sz="2400" dirty="0"/>
              <a:t>Decision </a:t>
            </a:r>
            <a:r>
              <a:rPr lang="en-US" sz="2400" dirty="0" smtClean="0"/>
              <a:t>tree</a:t>
            </a:r>
          </a:p>
          <a:p>
            <a:pPr lvl="1"/>
            <a:r>
              <a:rPr lang="en-US" sz="2000" dirty="0" smtClean="0"/>
              <a:t>Binary tree</a:t>
            </a:r>
          </a:p>
          <a:p>
            <a:pPr lvl="1"/>
            <a:r>
              <a:rPr lang="en-US" sz="2000" dirty="0" smtClean="0"/>
              <a:t>Path </a:t>
            </a:r>
            <a:r>
              <a:rPr lang="en-US" sz="2000" dirty="0"/>
              <a:t>taken determined by </a:t>
            </a:r>
            <a:r>
              <a:rPr lang="en-US" sz="2000" dirty="0" smtClean="0"/>
              <a:t>Boolean </a:t>
            </a:r>
            <a:r>
              <a:rPr lang="en-US" sz="2000" dirty="0"/>
              <a:t>expression</a:t>
            </a:r>
          </a:p>
          <a:p>
            <a:r>
              <a:rPr lang="en-US" sz="2400" dirty="0"/>
              <a:t>Expression </a:t>
            </a:r>
            <a:r>
              <a:rPr lang="en-US" sz="2400" dirty="0" smtClean="0"/>
              <a:t>tree</a:t>
            </a:r>
          </a:p>
          <a:p>
            <a:pPr lvl="1"/>
            <a:r>
              <a:rPr lang="en-US" sz="2000" dirty="0" smtClean="0"/>
              <a:t>Operators </a:t>
            </a:r>
            <a:r>
              <a:rPr lang="en-US" sz="2000" dirty="0"/>
              <a:t>are internal nodes, variables </a:t>
            </a:r>
            <a:r>
              <a:rPr lang="en-US" sz="2000" dirty="0" smtClean="0"/>
              <a:t>and constants </a:t>
            </a:r>
            <a:r>
              <a:rPr lang="en-US" sz="2000" dirty="0"/>
              <a:t>are leaf nodes</a:t>
            </a:r>
          </a:p>
        </p:txBody>
      </p:sp>
    </p:spTree>
    <p:extLst>
      <p:ext uri="{BB962C8B-B14F-4D97-AF65-F5344CB8AC3E}">
        <p14:creationId xmlns:p14="http://schemas.microsoft.com/office/powerpoint/2010/main" val="394833501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We can find the largest node in the deleted node’s left </a:t>
            </a:r>
            <a:r>
              <a:rPr lang="en-US" dirty="0" err="1"/>
              <a:t>subtree</a:t>
            </a:r>
            <a:r>
              <a:rPr lang="en-US" dirty="0"/>
              <a:t> and move its data to replace the deleted node’s data.</a:t>
            </a:r>
          </a:p>
          <a:p>
            <a:r>
              <a:rPr lang="en-US" dirty="0"/>
              <a:t>We can find the smallest node on the deleted node’s right </a:t>
            </a:r>
            <a:r>
              <a:rPr lang="en-US" dirty="0" err="1"/>
              <a:t>subtree</a:t>
            </a:r>
            <a:r>
              <a:rPr lang="en-US" dirty="0"/>
              <a:t> and move its data to replace the deleted node’s data.</a:t>
            </a:r>
          </a:p>
          <a:p>
            <a:r>
              <a:rPr lang="en-US" dirty="0"/>
              <a:t>Either of these moves preserves the integrity of the binary search tree.</a:t>
            </a:r>
          </a:p>
          <a:p>
            <a:endParaRPr lang="en-US" dirty="0"/>
          </a:p>
        </p:txBody>
      </p:sp>
    </p:spTree>
    <p:extLst>
      <p:ext uri="{BB962C8B-B14F-4D97-AF65-F5344CB8AC3E}">
        <p14:creationId xmlns:p14="http://schemas.microsoft.com/office/powerpoint/2010/main" val="418551788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252135"/>
            <a:ext cx="4724400" cy="5396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7794115"/>
      </p:ext>
    </p:extLst>
  </p:cSld>
  <p:clrMapOvr>
    <a:masterClrMapping/>
  </p:clrMapOvr>
  <p:timing>
    <p:tnLst>
      <p:par>
        <p:cTn id="1" dur="indefinite" restart="never" nodeType="tmRoot"/>
      </p:par>
    </p:tnLst>
  </p:timing>
</p:sld>
</file>

<file path=ppt/theme/theme1.xml><?xml version="1.0" encoding="utf-8"?>
<a:theme xmlns:a="http://schemas.openxmlformats.org/drawingml/2006/main" name="sssih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sssihl</Template>
  <TotalTime>8429</TotalTime>
  <Words>3726</Words>
  <Application>Microsoft Office PowerPoint</Application>
  <PresentationFormat>On-screen Show (4:3)</PresentationFormat>
  <Paragraphs>705</Paragraphs>
  <Slides>91</Slides>
  <Notes>7</Notes>
  <HiddenSlides>0</HiddenSlides>
  <MMClips>0</MMClips>
  <ScaleCrop>false</ScaleCrop>
  <HeadingPairs>
    <vt:vector size="4" baseType="variant">
      <vt:variant>
        <vt:lpstr>Theme</vt:lpstr>
      </vt:variant>
      <vt:variant>
        <vt:i4>1</vt:i4>
      </vt:variant>
      <vt:variant>
        <vt:lpstr>Slide Titles</vt:lpstr>
      </vt:variant>
      <vt:variant>
        <vt:i4>91</vt:i4>
      </vt:variant>
    </vt:vector>
  </HeadingPairs>
  <TitlesOfParts>
    <vt:vector size="92" baseType="lpstr">
      <vt:lpstr>sssihl</vt:lpstr>
      <vt:lpstr>Trees</vt:lpstr>
      <vt:lpstr>Recap</vt:lpstr>
      <vt:lpstr>Intro</vt:lpstr>
      <vt:lpstr>PowerPoint Presentation</vt:lpstr>
      <vt:lpstr>N Vs Log n</vt:lpstr>
      <vt:lpstr>Terminology</vt:lpstr>
      <vt:lpstr>Components of a Tree</vt:lpstr>
      <vt:lpstr>PowerPoint Presentation</vt:lpstr>
      <vt:lpstr>Trees - Examples </vt:lpstr>
      <vt:lpstr>Operations</vt:lpstr>
      <vt:lpstr>PowerPoint Presentation</vt:lpstr>
      <vt:lpstr>Tree or not?</vt:lpstr>
      <vt:lpstr>Terminologies</vt:lpstr>
      <vt:lpstr>PowerPoint Presentation</vt:lpstr>
      <vt:lpstr>Tree Traversals</vt:lpstr>
      <vt:lpstr>Depth-First</vt:lpstr>
      <vt:lpstr>Breadth First</vt:lpstr>
      <vt:lpstr>Pre-Order</vt:lpstr>
      <vt:lpstr>Post-Order</vt:lpstr>
      <vt:lpstr>Post Order</vt:lpstr>
      <vt:lpstr>Binary Tree</vt:lpstr>
      <vt:lpstr>Binary Tree</vt:lpstr>
      <vt:lpstr>BT - Algo</vt:lpstr>
      <vt:lpstr>BT – create tree</vt:lpstr>
      <vt:lpstr>Tree Traversal</vt:lpstr>
      <vt:lpstr>Use of Binary Trees – Expression Trees</vt:lpstr>
      <vt:lpstr>ET – Construction steps</vt:lpstr>
      <vt:lpstr>Expression Tree – an example</vt:lpstr>
      <vt:lpstr>Use of BT – Binary Search tree</vt:lpstr>
      <vt:lpstr>BST</vt:lpstr>
      <vt:lpstr>BST operations and examples</vt:lpstr>
      <vt:lpstr>Other BST operations</vt:lpstr>
      <vt:lpstr>Some Recap… BST</vt:lpstr>
      <vt:lpstr>Valid BST?</vt:lpstr>
      <vt:lpstr>Recap – Traversal in BST</vt:lpstr>
      <vt:lpstr>Example</vt:lpstr>
      <vt:lpstr>Example</vt:lpstr>
      <vt:lpstr>BST drawbacks</vt:lpstr>
      <vt:lpstr>Concept of Balance</vt:lpstr>
      <vt:lpstr>AVL Trees</vt:lpstr>
      <vt:lpstr>AVL</vt:lpstr>
      <vt:lpstr>AVL</vt:lpstr>
      <vt:lpstr>AVL</vt:lpstr>
      <vt:lpstr>AVL</vt:lpstr>
      <vt:lpstr>AVL</vt:lpstr>
      <vt:lpstr>Other operations - BST</vt:lpstr>
      <vt:lpstr>Quiz - AVL or not? </vt:lpstr>
      <vt:lpstr>The Balance Factor</vt:lpstr>
      <vt:lpstr>AVL Trees</vt:lpstr>
      <vt:lpstr>Node Heights</vt:lpstr>
      <vt:lpstr>Node Heights after Insert 7</vt:lpstr>
      <vt:lpstr>Insert and Rotation in AVL Trees</vt:lpstr>
      <vt:lpstr>Insertion imbalance - AVL</vt:lpstr>
      <vt:lpstr>Left Rotation</vt:lpstr>
      <vt:lpstr>Right Rotation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AVL Trees</vt:lpstr>
      <vt:lpstr>Rotation</vt:lpstr>
      <vt:lpstr>PowerPoint Presentation</vt:lpstr>
      <vt:lpstr>PowerPoint Presentation</vt:lpstr>
      <vt:lpstr>Violations</vt:lpstr>
      <vt:lpstr>Scenarios</vt:lpstr>
      <vt:lpstr>The Balance Factor</vt:lpstr>
      <vt:lpstr>The Balance Factor (Cont’d)</vt:lpstr>
      <vt:lpstr>What is a rotation?</vt:lpstr>
      <vt:lpstr>Single Rotations (Cont’d)</vt:lpstr>
      <vt:lpstr>Single Rotations</vt:lpstr>
      <vt:lpstr>Single Rotations (Cont’d)</vt:lpstr>
      <vt:lpstr>Single Rotations (Cont’d)</vt:lpstr>
      <vt:lpstr>Double Rotations</vt:lpstr>
      <vt:lpstr>Recall - Insertion imbalance - AVL</vt:lpstr>
      <vt:lpstr>Double Rotations (Cont’d)</vt:lpstr>
      <vt:lpstr>Double Rotations (Cont’d)</vt:lpstr>
      <vt:lpstr>Double Rotations (Cont’d)</vt:lpstr>
      <vt:lpstr>Double Rotations (Cont’d)</vt:lpstr>
      <vt:lpstr>Double Rotations (Cont’d)</vt:lpstr>
      <vt:lpstr>Revisit Deletion of BST node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Srinivasan Margabandhu</dc:creator>
  <cp:lastModifiedBy>Srinivasan Margabandhu</cp:lastModifiedBy>
  <cp:revision>59</cp:revision>
  <dcterms:created xsi:type="dcterms:W3CDTF">2012-02-09T08:51:42Z</dcterms:created>
  <dcterms:modified xsi:type="dcterms:W3CDTF">2012-03-10T05:22:19Z</dcterms:modified>
</cp:coreProperties>
</file>