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4"/>
  </p:notesMasterIdLst>
  <p:sldIdLst>
    <p:sldId id="256" r:id="rId2"/>
    <p:sldId id="272" r:id="rId3"/>
    <p:sldId id="347" r:id="rId4"/>
    <p:sldId id="273" r:id="rId5"/>
    <p:sldId id="344" r:id="rId6"/>
    <p:sldId id="274" r:id="rId7"/>
    <p:sldId id="275" r:id="rId8"/>
    <p:sldId id="258" r:id="rId9"/>
    <p:sldId id="260" r:id="rId10"/>
    <p:sldId id="266" r:id="rId11"/>
    <p:sldId id="265" r:id="rId12"/>
    <p:sldId id="270" r:id="rId13"/>
    <p:sldId id="267" r:id="rId14"/>
    <p:sldId id="281" r:id="rId15"/>
    <p:sldId id="282" r:id="rId16"/>
    <p:sldId id="283" r:id="rId17"/>
    <p:sldId id="343" r:id="rId18"/>
    <p:sldId id="340" r:id="rId19"/>
    <p:sldId id="341" r:id="rId20"/>
    <p:sldId id="342" r:id="rId21"/>
    <p:sldId id="355" r:id="rId22"/>
    <p:sldId id="359" r:id="rId23"/>
    <p:sldId id="357" r:id="rId24"/>
    <p:sldId id="358" r:id="rId25"/>
    <p:sldId id="360" r:id="rId26"/>
    <p:sldId id="361" r:id="rId27"/>
    <p:sldId id="356"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82" r:id="rId48"/>
    <p:sldId id="383" r:id="rId49"/>
    <p:sldId id="384" r:id="rId50"/>
    <p:sldId id="385" r:id="rId51"/>
    <p:sldId id="386" r:id="rId52"/>
    <p:sldId id="339" r:id="rId53"/>
    <p:sldId id="261" r:id="rId54"/>
    <p:sldId id="333" r:id="rId55"/>
    <p:sldId id="334" r:id="rId56"/>
    <p:sldId id="335" r:id="rId57"/>
    <p:sldId id="336" r:id="rId58"/>
    <p:sldId id="285" r:id="rId59"/>
    <p:sldId id="388" r:id="rId60"/>
    <p:sldId id="389" r:id="rId61"/>
    <p:sldId id="390" r:id="rId62"/>
    <p:sldId id="286" r:id="rId63"/>
    <p:sldId id="287" r:id="rId64"/>
    <p:sldId id="387" r:id="rId65"/>
    <p:sldId id="408" r:id="rId66"/>
    <p:sldId id="409" r:id="rId67"/>
    <p:sldId id="346" r:id="rId68"/>
    <p:sldId id="407" r:id="rId69"/>
    <p:sldId id="288" r:id="rId70"/>
    <p:sldId id="290" r:id="rId71"/>
    <p:sldId id="293" r:id="rId72"/>
    <p:sldId id="294" r:id="rId73"/>
    <p:sldId id="295" r:id="rId74"/>
    <p:sldId id="296" r:id="rId75"/>
    <p:sldId id="297" r:id="rId76"/>
    <p:sldId id="298" r:id="rId77"/>
    <p:sldId id="299" r:id="rId78"/>
    <p:sldId id="300" r:id="rId79"/>
    <p:sldId id="301" r:id="rId80"/>
    <p:sldId id="302" r:id="rId81"/>
    <p:sldId id="303" r:id="rId82"/>
    <p:sldId id="304" r:id="rId83"/>
    <p:sldId id="305" r:id="rId84"/>
    <p:sldId id="306" r:id="rId85"/>
    <p:sldId id="307" r:id="rId86"/>
    <p:sldId id="308" r:id="rId87"/>
    <p:sldId id="309" r:id="rId88"/>
    <p:sldId id="310" r:id="rId89"/>
    <p:sldId id="311" r:id="rId90"/>
    <p:sldId id="312" r:id="rId91"/>
    <p:sldId id="313" r:id="rId92"/>
    <p:sldId id="314" r:id="rId93"/>
    <p:sldId id="315" r:id="rId94"/>
    <p:sldId id="316" r:id="rId95"/>
    <p:sldId id="317" r:id="rId96"/>
    <p:sldId id="318" r:id="rId97"/>
    <p:sldId id="319" r:id="rId98"/>
    <p:sldId id="320" r:id="rId99"/>
    <p:sldId id="321" r:id="rId100"/>
    <p:sldId id="322" r:id="rId101"/>
    <p:sldId id="327" r:id="rId102"/>
    <p:sldId id="328" r:id="rId103"/>
    <p:sldId id="330" r:id="rId104"/>
    <p:sldId id="331" r:id="rId105"/>
    <p:sldId id="329" r:id="rId106"/>
    <p:sldId id="332" r:id="rId107"/>
    <p:sldId id="324" r:id="rId108"/>
    <p:sldId id="325" r:id="rId109"/>
    <p:sldId id="326" r:id="rId110"/>
    <p:sldId id="289" r:id="rId111"/>
    <p:sldId id="349" r:id="rId112"/>
    <p:sldId id="392" r:id="rId113"/>
    <p:sldId id="393" r:id="rId114"/>
    <p:sldId id="394" r:id="rId115"/>
    <p:sldId id="395" r:id="rId116"/>
    <p:sldId id="396" r:id="rId117"/>
    <p:sldId id="397" r:id="rId118"/>
    <p:sldId id="398" r:id="rId119"/>
    <p:sldId id="399" r:id="rId120"/>
    <p:sldId id="400" r:id="rId121"/>
    <p:sldId id="401" r:id="rId122"/>
    <p:sldId id="402" r:id="rId123"/>
    <p:sldId id="403" r:id="rId124"/>
    <p:sldId id="404" r:id="rId125"/>
    <p:sldId id="405" r:id="rId126"/>
    <p:sldId id="406" r:id="rId127"/>
    <p:sldId id="350" r:id="rId128"/>
    <p:sldId id="264" r:id="rId129"/>
    <p:sldId id="284" r:id="rId130"/>
    <p:sldId id="353" r:id="rId131"/>
    <p:sldId id="354" r:id="rId132"/>
    <p:sldId id="259" r:id="rId133"/>
    <p:sldId id="276" r:id="rId134"/>
    <p:sldId id="277" r:id="rId135"/>
    <p:sldId id="278" r:id="rId136"/>
    <p:sldId id="279" r:id="rId137"/>
    <p:sldId id="280" r:id="rId138"/>
    <p:sldId id="268" r:id="rId139"/>
    <p:sldId id="269" r:id="rId140"/>
    <p:sldId id="291" r:id="rId141"/>
    <p:sldId id="292" r:id="rId142"/>
    <p:sldId id="348" r:id="rId1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884" autoAdjust="0"/>
  </p:normalViewPr>
  <p:slideViewPr>
    <p:cSldViewPr>
      <p:cViewPr varScale="1">
        <p:scale>
          <a:sx n="63" d="100"/>
          <a:sy n="63" d="100"/>
        </p:scale>
        <p:origin x="-158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57FE6D-390B-4461-9705-AA3D0DBBC093}" type="datetimeFigureOut">
              <a:rPr lang="en-US" smtClean="0"/>
              <a:t>3/15/2013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E0C43E-80B8-4B66-BDDF-8CA493F0D942}" type="slidenum">
              <a:rPr lang="en-US" smtClean="0"/>
              <a:t>‹#›</a:t>
            </a:fld>
            <a:endParaRPr lang="en-US"/>
          </a:p>
        </p:txBody>
      </p:sp>
    </p:spTree>
    <p:extLst>
      <p:ext uri="{BB962C8B-B14F-4D97-AF65-F5344CB8AC3E}">
        <p14:creationId xmlns:p14="http://schemas.microsoft.com/office/powerpoint/2010/main" val="299205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E0C43E-80B8-4B66-BDDF-8CA493F0D942}" type="slidenum">
              <a:rPr lang="en-US" smtClean="0"/>
              <a:t>11</a:t>
            </a:fld>
            <a:endParaRPr lang="en-US"/>
          </a:p>
        </p:txBody>
      </p:sp>
    </p:spTree>
    <p:extLst>
      <p:ext uri="{BB962C8B-B14F-4D97-AF65-F5344CB8AC3E}">
        <p14:creationId xmlns:p14="http://schemas.microsoft.com/office/powerpoint/2010/main" val="386661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1150938" y="692150"/>
            <a:ext cx="4556125" cy="3416300"/>
          </a:xfrm>
          <a:ln/>
        </p:spPr>
      </p:sp>
      <p:sp>
        <p:nvSpPr>
          <p:cNvPr id="12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50938" y="692150"/>
            <a:ext cx="4556125" cy="3416300"/>
          </a:xfrm>
          <a:ln/>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1150938" y="692150"/>
            <a:ext cx="4556125" cy="3416300"/>
          </a:xfrm>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1150938" y="692150"/>
            <a:ext cx="4556125" cy="3416300"/>
          </a:xfrm>
          <a:ln/>
        </p:spPr>
      </p:sp>
      <p:sp>
        <p:nvSpPr>
          <p:cNvPr id="137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1150938" y="692150"/>
            <a:ext cx="4556125" cy="3416300"/>
          </a:xfrm>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1026"/>
          <p:cNvSpPr>
            <a:spLocks noGrp="1" noRot="1" noChangeAspect="1" noChangeArrowheads="1" noTextEdit="1"/>
          </p:cNvSpPr>
          <p:nvPr>
            <p:ph type="sldImg"/>
          </p:nvPr>
        </p:nvSpPr>
        <p:spPr>
          <a:xfrm>
            <a:off x="1150938" y="692150"/>
            <a:ext cx="4556125" cy="3416300"/>
          </a:xfrm>
          <a:ln/>
        </p:spPr>
      </p:sp>
      <p:sp>
        <p:nvSpPr>
          <p:cNvPr id="198659"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150938" y="692150"/>
            <a:ext cx="4556125" cy="3416300"/>
          </a:xfrm>
          <a:ln/>
        </p:spPr>
      </p:sp>
      <p:sp>
        <p:nvSpPr>
          <p:cNvPr id="14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1150938" y="692150"/>
            <a:ext cx="4556125" cy="3416300"/>
          </a:xfrm>
          <a:ln/>
        </p:spPr>
      </p:sp>
      <p:sp>
        <p:nvSpPr>
          <p:cNvPr id="149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E0C43E-80B8-4B66-BDDF-8CA493F0D942}" type="slidenum">
              <a:rPr lang="en-US" smtClean="0"/>
              <a:t>17</a:t>
            </a:fld>
            <a:endParaRPr lang="en-US"/>
          </a:p>
        </p:txBody>
      </p:sp>
    </p:spTree>
    <p:extLst>
      <p:ext uri="{BB962C8B-B14F-4D97-AF65-F5344CB8AC3E}">
        <p14:creationId xmlns:p14="http://schemas.microsoft.com/office/powerpoint/2010/main" val="1300558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1150938" y="692150"/>
            <a:ext cx="4556125" cy="3416300"/>
          </a:xfrm>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1150938" y="692150"/>
            <a:ext cx="4556125" cy="3416300"/>
          </a:xfrm>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xfrm>
            <a:off x="1150938" y="692150"/>
            <a:ext cx="4556125" cy="3416300"/>
          </a:xfrm>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1150938" y="692150"/>
            <a:ext cx="4556125" cy="3416300"/>
          </a:xfrm>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1150938" y="692150"/>
            <a:ext cx="4556125" cy="3416300"/>
          </a:xfrm>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E0C43E-80B8-4B66-BDDF-8CA493F0D942}" type="slidenum">
              <a:rPr lang="en-US" smtClean="0"/>
              <a:t>21</a:t>
            </a:fld>
            <a:endParaRPr lang="en-US"/>
          </a:p>
        </p:txBody>
      </p:sp>
    </p:spTree>
    <p:extLst>
      <p:ext uri="{BB962C8B-B14F-4D97-AF65-F5344CB8AC3E}">
        <p14:creationId xmlns:p14="http://schemas.microsoft.com/office/powerpoint/2010/main" val="1062864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E0C43E-80B8-4B66-BDDF-8CA493F0D942}" type="slidenum">
              <a:rPr lang="en-US" smtClean="0"/>
              <a:t>52</a:t>
            </a:fld>
            <a:endParaRPr lang="en-US"/>
          </a:p>
        </p:txBody>
      </p:sp>
    </p:spTree>
    <p:extLst>
      <p:ext uri="{BB962C8B-B14F-4D97-AF65-F5344CB8AC3E}">
        <p14:creationId xmlns:p14="http://schemas.microsoft.com/office/powerpoint/2010/main" val="1300558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E0C43E-80B8-4B66-BDDF-8CA493F0D942}" type="slidenum">
              <a:rPr lang="en-US" smtClean="0"/>
              <a:t>67</a:t>
            </a:fld>
            <a:endParaRPr lang="en-US"/>
          </a:p>
        </p:txBody>
      </p:sp>
    </p:spTree>
    <p:extLst>
      <p:ext uri="{BB962C8B-B14F-4D97-AF65-F5344CB8AC3E}">
        <p14:creationId xmlns:p14="http://schemas.microsoft.com/office/powerpoint/2010/main" val="1300558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150938" y="692150"/>
            <a:ext cx="4556125" cy="3416300"/>
          </a:xfrm>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CDC41-95AA-417F-9F70-83C376C66160}" type="slidenum">
              <a:rPr lang="en-US" altLang="zh-CN"/>
              <a:pPr/>
              <a:t>103</a:t>
            </a:fld>
            <a:endParaRPr lang="en-US" altLang="zh-CN"/>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fr-FR"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43E6F2-148A-4D3E-B4DD-8BBA2150B7F7}" type="slidenum">
              <a:rPr lang="en-US" altLang="zh-CN"/>
              <a:pPr/>
              <a:t>104</a:t>
            </a:fld>
            <a:endParaRPr lang="en-US" altLang="zh-CN"/>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fr-FR"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266044-CEC5-4930-B4C3-B1EC0020C879}" type="slidenum">
              <a:rPr lang="en-US" altLang="zh-CN"/>
              <a:pPr/>
              <a:t>106</a:t>
            </a:fld>
            <a:endParaRPr lang="en-US" altLang="zh-CN"/>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fr-FR"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3BC317B-0E93-4642-A13E-2E347986CE21}" type="datetimeFigureOut">
              <a:rPr lang="en-US" smtClean="0"/>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3BC317B-0E93-4642-A13E-2E347986CE21}" type="datetimeFigureOut">
              <a:rPr lang="en-US" smtClean="0"/>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3BC317B-0E93-4642-A13E-2E347986CE21}" type="datetimeFigureOut">
              <a:rPr lang="en-US" smtClean="0"/>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lvl1pPr algn="l">
              <a:defRPr sz="4000">
                <a:solidFill>
                  <a:srgbClr val="002060"/>
                </a:solidFill>
              </a:defRPr>
            </a:lvl1pPr>
          </a:lstStyle>
          <a:p>
            <a:r>
              <a:rPr lang="en-US" smtClean="0"/>
              <a:t>Click to edit Master title style</a:t>
            </a:r>
            <a:endParaRPr lang="en-GB" dirty="0"/>
          </a:p>
        </p:txBody>
      </p:sp>
      <p:sp>
        <p:nvSpPr>
          <p:cNvPr id="3" name="Content Placeholder 2"/>
          <p:cNvSpPr>
            <a:spLocks noGrp="1"/>
          </p:cNvSpPr>
          <p:nvPr>
            <p:ph idx="1"/>
          </p:nvPr>
        </p:nvSpPr>
        <p:spPr>
          <a:xfrm>
            <a:off x="457200" y="1340768"/>
            <a:ext cx="8229600" cy="4785395"/>
          </a:xfrm>
        </p:spPr>
        <p:txBody>
          <a:bodyPr>
            <a:normAutofit/>
          </a:bodyPr>
          <a:lstStyle>
            <a:lvl1pPr>
              <a:buClr>
                <a:schemeClr val="tx2">
                  <a:lumMod val="50000"/>
                </a:schemeClr>
              </a:buClr>
              <a:buFont typeface="Wingdings" pitchFamily="2" charset="2"/>
              <a:buChar char="Ø"/>
              <a:defRPr sz="2800">
                <a:solidFill>
                  <a:srgbClr val="C00000"/>
                </a:solidFill>
              </a:defRPr>
            </a:lvl1pPr>
            <a:lvl2pPr>
              <a:buClr>
                <a:srgbClr val="FF0000"/>
              </a:buClr>
              <a:buFont typeface="Wingdings" pitchFamily="2" charset="2"/>
              <a:buChar char="v"/>
              <a:defRPr sz="2400"/>
            </a:lvl2pPr>
            <a:lvl3pPr>
              <a:defRPr sz="2000"/>
            </a:lvl3pPr>
            <a:lvl4pPr>
              <a:defRPr sz="1800"/>
            </a:lvl4pPr>
            <a:lvl5pPr>
              <a:buClr>
                <a:srgbClr val="FF0000"/>
              </a:buCl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F3BC317B-0E93-4642-A13E-2E347986CE21}" type="datetimeFigureOut">
              <a:rPr lang="en-US" smtClean="0"/>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0A48-70BB-473C-84FE-0C32B538D429}" type="slidenum">
              <a:rPr lang="en-US" smtClean="0"/>
              <a:t>‹#›</a:t>
            </a:fld>
            <a:endParaRPr lang="en-US"/>
          </a:p>
        </p:txBody>
      </p:sp>
      <p:cxnSp>
        <p:nvCxnSpPr>
          <p:cNvPr id="9" name="Straight Arrow Connector 8"/>
          <p:cNvCxnSpPr/>
          <p:nvPr/>
        </p:nvCxnSpPr>
        <p:spPr>
          <a:xfrm>
            <a:off x="323528" y="1268760"/>
            <a:ext cx="8496944" cy="0"/>
          </a:xfrm>
          <a:prstGeom prst="straightConnector1">
            <a:avLst/>
          </a:prstGeom>
          <a:ln w="12700" cmpd="dbl">
            <a:solidFill>
              <a:schemeClr val="accent4">
                <a:lumMod val="50000"/>
              </a:schemeClr>
            </a:solidFill>
            <a:headEnd type="none" w="med" len="med"/>
            <a:tailEnd type="none" w="med"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C317B-0E93-4642-A13E-2E347986CE21}" type="datetimeFigureOut">
              <a:rPr lang="en-US" smtClean="0"/>
              <a:t>3/15/2013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lvl1pPr>
              <a:defRPr sz="4000"/>
            </a:lvl1pPr>
          </a:lstStyle>
          <a:p>
            <a:r>
              <a:rPr lang="en-US" smtClean="0"/>
              <a:t>Click to edit Master title style</a:t>
            </a:r>
            <a:endParaRPr lang="en-GB" dirty="0"/>
          </a:p>
        </p:txBody>
      </p:sp>
      <p:sp>
        <p:nvSpPr>
          <p:cNvPr id="3" name="Content Placeholder 2"/>
          <p:cNvSpPr>
            <a:spLocks noGrp="1"/>
          </p:cNvSpPr>
          <p:nvPr>
            <p:ph sz="half" idx="1"/>
          </p:nvPr>
        </p:nvSpPr>
        <p:spPr>
          <a:xfrm>
            <a:off x="457200" y="1412776"/>
            <a:ext cx="4038600" cy="4713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412776"/>
            <a:ext cx="4038600" cy="4713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3BC317B-0E93-4642-A13E-2E347986CE21}" type="datetimeFigureOut">
              <a:rPr lang="en-US" smtClean="0"/>
              <a:t>3/15/2013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20A48-70BB-473C-84FE-0C32B538D429}" type="slidenum">
              <a:rPr lang="en-US" smtClean="0"/>
              <a:t>‹#›</a:t>
            </a:fld>
            <a:endParaRPr lang="en-US"/>
          </a:p>
        </p:txBody>
      </p:sp>
      <p:cxnSp>
        <p:nvCxnSpPr>
          <p:cNvPr id="8" name="Straight Arrow Connector 7"/>
          <p:cNvCxnSpPr/>
          <p:nvPr/>
        </p:nvCxnSpPr>
        <p:spPr>
          <a:xfrm>
            <a:off x="323528" y="1268760"/>
            <a:ext cx="8496944" cy="0"/>
          </a:xfrm>
          <a:prstGeom prst="straightConnector1">
            <a:avLst/>
          </a:prstGeom>
          <a:ln w="12700" cmpd="dbl">
            <a:solidFill>
              <a:schemeClr val="accent4">
                <a:lumMod val="50000"/>
              </a:schemeClr>
            </a:solidFill>
            <a:headEnd type="none" w="med" len="med"/>
            <a:tailEnd type="none" w="med"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3BC317B-0E93-4642-A13E-2E347986CE21}" type="datetimeFigureOut">
              <a:rPr lang="en-US" smtClean="0"/>
              <a:t>3/15/2013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520A48-70BB-473C-84FE-0C32B538D429}" type="slidenum">
              <a:rPr lang="en-US" smtClean="0"/>
              <a:t>‹#›</a:t>
            </a:fld>
            <a:endParaRPr lang="en-US"/>
          </a:p>
        </p:txBody>
      </p:sp>
      <p:cxnSp>
        <p:nvCxnSpPr>
          <p:cNvPr id="10" name="Straight Arrow Connector 9"/>
          <p:cNvCxnSpPr/>
          <p:nvPr/>
        </p:nvCxnSpPr>
        <p:spPr>
          <a:xfrm>
            <a:off x="323528" y="1268760"/>
            <a:ext cx="8496944" cy="0"/>
          </a:xfrm>
          <a:prstGeom prst="straightConnector1">
            <a:avLst/>
          </a:prstGeom>
          <a:ln w="12700" cmpd="dbl">
            <a:solidFill>
              <a:schemeClr val="accent4">
                <a:lumMod val="50000"/>
              </a:schemeClr>
            </a:solidFill>
            <a:headEnd type="none" w="med" len="med"/>
            <a:tailEnd type="none" w="med"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lvl1pPr>
              <a:defRPr sz="4000"/>
            </a:lvl1p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3BC317B-0E93-4642-A13E-2E347986CE21}" type="datetimeFigureOut">
              <a:rPr lang="en-US" smtClean="0"/>
              <a:t>3/15/2013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520A48-70BB-473C-84FE-0C32B538D429}" type="slidenum">
              <a:rPr lang="en-US" smtClean="0"/>
              <a:t>‹#›</a:t>
            </a:fld>
            <a:endParaRPr lang="en-US"/>
          </a:p>
        </p:txBody>
      </p:sp>
      <p:cxnSp>
        <p:nvCxnSpPr>
          <p:cNvPr id="6" name="Straight Arrow Connector 5"/>
          <p:cNvCxnSpPr/>
          <p:nvPr/>
        </p:nvCxnSpPr>
        <p:spPr>
          <a:xfrm>
            <a:off x="323528" y="1268760"/>
            <a:ext cx="8496944" cy="0"/>
          </a:xfrm>
          <a:prstGeom prst="straightConnector1">
            <a:avLst/>
          </a:prstGeom>
          <a:ln w="12700" cmpd="dbl">
            <a:solidFill>
              <a:schemeClr val="accent4">
                <a:lumMod val="50000"/>
              </a:schemeClr>
            </a:solidFill>
            <a:headEnd type="none" w="med" len="med"/>
            <a:tailEnd type="none" w="med" len="med"/>
          </a:ln>
          <a:effectLst>
            <a:outerShdw blurRad="50800" dist="38100" dir="18900000" algn="b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C317B-0E93-4642-A13E-2E347986CE21}" type="datetimeFigureOut">
              <a:rPr lang="en-US" smtClean="0"/>
              <a:t>3/15/2013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C317B-0E93-4642-A13E-2E347986CE21}" type="datetimeFigureOut">
              <a:rPr lang="en-US" smtClean="0"/>
              <a:t>3/15/2013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C317B-0E93-4642-A13E-2E347986CE21}" type="datetimeFigureOut">
              <a:rPr lang="en-US" smtClean="0"/>
              <a:t>3/15/2013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20A48-70BB-473C-84FE-0C32B538D4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C317B-0E93-4642-A13E-2E347986CE21}" type="datetimeFigureOut">
              <a:rPr lang="en-US" smtClean="0"/>
              <a:t>3/15/2013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20A48-70BB-473C-84FE-0C32B538D429}" type="slidenum">
              <a:rPr lang="en-US" smtClean="0"/>
              <a:t>‹#›</a:t>
            </a:fld>
            <a:endParaRPr lang="en-US"/>
          </a:p>
        </p:txBody>
      </p:sp>
      <p:pic>
        <p:nvPicPr>
          <p:cNvPr id="7" name="Picture 5"/>
          <p:cNvPicPr>
            <a:picLocks noChangeAspect="1" noChangeArrowheads="1"/>
          </p:cNvPicPr>
          <p:nvPr/>
        </p:nvPicPr>
        <p:blipFill>
          <a:blip r:embed="rId13" cstate="print">
            <a:lum bright="-6000" contrast="12000"/>
          </a:blip>
          <a:srcRect/>
          <a:stretch>
            <a:fillRect/>
          </a:stretch>
        </p:blipFill>
        <p:spPr bwMode="auto">
          <a:xfrm>
            <a:off x="7711628" y="383633"/>
            <a:ext cx="1252860" cy="741111"/>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http://www.iti.fh-flensburg.de/lang/algorithmen/sortieren/merge/mergen.htm" TargetMode="External"/><Relationship Id="rId2" Type="http://schemas.openxmlformats.org/officeDocument/2006/relationships/hyperlink" Target="http://www.iti.fh-flensburg.de/lang/algorithmen/sortieren/heap/heapen.htm"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javascript:PopImage('IMG_15','http://images.books24x7.com/bookimages/id_7267/figu202_1_0.jpg','845','645')"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a:t>
            </a:r>
            <a:endParaRPr lang="en-US" dirty="0"/>
          </a:p>
        </p:txBody>
      </p:sp>
      <p:sp>
        <p:nvSpPr>
          <p:cNvPr id="3" name="Subtitle 2"/>
          <p:cNvSpPr>
            <a:spLocks noGrp="1"/>
          </p:cNvSpPr>
          <p:nvPr>
            <p:ph type="subTitle" idx="1"/>
          </p:nvPr>
        </p:nvSpPr>
        <p:spPr/>
        <p:txBody>
          <a:bodyPr/>
          <a:lstStyle/>
          <a:p>
            <a:r>
              <a:rPr lang="en-US" dirty="0" smtClean="0"/>
              <a:t>DSA</a:t>
            </a:r>
            <a:endParaRPr lang="en-US" dirty="0"/>
          </a:p>
        </p:txBody>
      </p:sp>
    </p:spTree>
    <p:extLst>
      <p:ext uri="{BB962C8B-B14F-4D97-AF65-F5344CB8AC3E}">
        <p14:creationId xmlns:p14="http://schemas.microsoft.com/office/powerpoint/2010/main" val="709337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sorting </a:t>
            </a:r>
            <a:r>
              <a:rPr lang="en-US" dirty="0"/>
              <a:t>takes place by inserting a particular element at the appropriate </a:t>
            </a:r>
            <a:r>
              <a:rPr lang="en-US" dirty="0" smtClean="0"/>
              <a:t>position</a:t>
            </a:r>
          </a:p>
          <a:p>
            <a:pPr lvl="1"/>
            <a:r>
              <a:rPr lang="en-US" dirty="0" smtClean="0"/>
              <a:t>that’s </a:t>
            </a:r>
            <a:r>
              <a:rPr lang="en-US" dirty="0"/>
              <a:t>why the </a:t>
            </a:r>
            <a:r>
              <a:rPr lang="en-US" dirty="0" smtClean="0"/>
              <a:t>name -</a:t>
            </a:r>
            <a:r>
              <a:rPr lang="en-US" dirty="0"/>
              <a:t> </a:t>
            </a:r>
            <a:r>
              <a:rPr lang="en-US" dirty="0" smtClean="0"/>
              <a:t>insertion sort </a:t>
            </a:r>
          </a:p>
          <a:p>
            <a:r>
              <a:rPr lang="en-US" dirty="0" smtClean="0"/>
              <a:t>N-1 Iterations</a:t>
            </a:r>
          </a:p>
          <a:p>
            <a:pPr lvl="1"/>
            <a:r>
              <a:rPr lang="en-US" dirty="0" smtClean="0"/>
              <a:t>In </a:t>
            </a:r>
            <a:r>
              <a:rPr lang="en-US" dirty="0"/>
              <a:t>the First iteration, second element A[1] is compared with the first element A[0</a:t>
            </a:r>
            <a:r>
              <a:rPr lang="en-US" dirty="0" smtClean="0"/>
              <a:t>]</a:t>
            </a:r>
          </a:p>
          <a:p>
            <a:pPr lvl="1"/>
            <a:r>
              <a:rPr lang="en-US" dirty="0" smtClean="0"/>
              <a:t>In </a:t>
            </a:r>
            <a:r>
              <a:rPr lang="en-US" dirty="0"/>
              <a:t>the second iteration third element is compared with first and second </a:t>
            </a:r>
            <a:r>
              <a:rPr lang="en-US" dirty="0" smtClean="0"/>
              <a:t>element</a:t>
            </a:r>
          </a:p>
          <a:p>
            <a:pPr lvl="1"/>
            <a:r>
              <a:rPr lang="en-US" dirty="0" smtClean="0"/>
              <a:t>In general, within each </a:t>
            </a:r>
            <a:r>
              <a:rPr lang="en-US" dirty="0"/>
              <a:t>iteration </a:t>
            </a:r>
            <a:r>
              <a:rPr lang="en-US" dirty="0" smtClean="0"/>
              <a:t>:</a:t>
            </a:r>
          </a:p>
          <a:p>
            <a:pPr lvl="2"/>
            <a:r>
              <a:rPr lang="en-US" dirty="0" smtClean="0"/>
              <a:t>an </a:t>
            </a:r>
            <a:r>
              <a:rPr lang="en-US" dirty="0"/>
              <a:t>element is compared with all the elements before it. </a:t>
            </a:r>
            <a:endParaRPr lang="en-US" dirty="0" smtClean="0"/>
          </a:p>
          <a:p>
            <a:pPr lvl="2"/>
            <a:r>
              <a:rPr lang="en-US" dirty="0" smtClean="0"/>
              <a:t>while </a:t>
            </a:r>
            <a:r>
              <a:rPr lang="en-US" dirty="0"/>
              <a:t>comparing if it is found that the element can be inserted at a suitable position, then space is created for it by shifting the other elements one position up and inserts the desired element at the suitable position. </a:t>
            </a:r>
            <a:endParaRPr lang="en-US" dirty="0" smtClean="0"/>
          </a:p>
          <a:p>
            <a:pPr lvl="2"/>
            <a:r>
              <a:rPr lang="en-US" dirty="0" smtClean="0"/>
              <a:t>procedure </a:t>
            </a:r>
            <a:r>
              <a:rPr lang="en-US" dirty="0"/>
              <a:t>is repeated for all the elements in the list.</a:t>
            </a:r>
          </a:p>
        </p:txBody>
      </p:sp>
    </p:spTree>
    <p:extLst>
      <p:ext uri="{BB962C8B-B14F-4D97-AF65-F5344CB8AC3E}">
        <p14:creationId xmlns:p14="http://schemas.microsoft.com/office/powerpoint/2010/main" val="230910680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Recursion: Quicksort Sub-arrays</a:t>
            </a:r>
          </a:p>
        </p:txBody>
      </p:sp>
      <p:sp>
        <p:nvSpPr>
          <p:cNvPr id="38915" name="Rectangle 3"/>
          <p:cNvSpPr>
            <a:spLocks noChangeArrowheads="1"/>
          </p:cNvSpPr>
          <p:nvPr/>
        </p:nvSpPr>
        <p:spPr bwMode="auto">
          <a:xfrm>
            <a:off x="18288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7</a:t>
            </a:r>
          </a:p>
        </p:txBody>
      </p:sp>
      <p:sp>
        <p:nvSpPr>
          <p:cNvPr id="38916" name="Rectangle 4"/>
          <p:cNvSpPr>
            <a:spLocks noChangeArrowheads="1"/>
          </p:cNvSpPr>
          <p:nvPr/>
        </p:nvSpPr>
        <p:spPr bwMode="auto">
          <a:xfrm>
            <a:off x="24384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20</a:t>
            </a:r>
          </a:p>
        </p:txBody>
      </p:sp>
      <p:sp>
        <p:nvSpPr>
          <p:cNvPr id="38917" name="Rectangle 5"/>
          <p:cNvSpPr>
            <a:spLocks noChangeArrowheads="1"/>
          </p:cNvSpPr>
          <p:nvPr/>
        </p:nvSpPr>
        <p:spPr bwMode="auto">
          <a:xfrm>
            <a:off x="30480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10</a:t>
            </a:r>
          </a:p>
        </p:txBody>
      </p:sp>
      <p:sp>
        <p:nvSpPr>
          <p:cNvPr id="38918" name="Rectangle 6"/>
          <p:cNvSpPr>
            <a:spLocks noChangeArrowheads="1"/>
          </p:cNvSpPr>
          <p:nvPr/>
        </p:nvSpPr>
        <p:spPr bwMode="auto">
          <a:xfrm>
            <a:off x="36576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30</a:t>
            </a:r>
          </a:p>
        </p:txBody>
      </p:sp>
      <p:sp>
        <p:nvSpPr>
          <p:cNvPr id="38919" name="Rectangle 7"/>
          <p:cNvSpPr>
            <a:spLocks noChangeArrowheads="1"/>
          </p:cNvSpPr>
          <p:nvPr/>
        </p:nvSpPr>
        <p:spPr bwMode="auto">
          <a:xfrm>
            <a:off x="4267200" y="25908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40</a:t>
            </a:r>
          </a:p>
        </p:txBody>
      </p:sp>
      <p:sp>
        <p:nvSpPr>
          <p:cNvPr id="38920" name="Rectangle 8"/>
          <p:cNvSpPr>
            <a:spLocks noChangeArrowheads="1"/>
          </p:cNvSpPr>
          <p:nvPr/>
        </p:nvSpPr>
        <p:spPr bwMode="auto">
          <a:xfrm>
            <a:off x="48768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50</a:t>
            </a:r>
          </a:p>
        </p:txBody>
      </p:sp>
      <p:sp>
        <p:nvSpPr>
          <p:cNvPr id="38921" name="Rectangle 9"/>
          <p:cNvSpPr>
            <a:spLocks noChangeArrowheads="1"/>
          </p:cNvSpPr>
          <p:nvPr/>
        </p:nvSpPr>
        <p:spPr bwMode="auto">
          <a:xfrm>
            <a:off x="54864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60</a:t>
            </a:r>
          </a:p>
        </p:txBody>
      </p:sp>
      <p:sp>
        <p:nvSpPr>
          <p:cNvPr id="38922" name="Rectangle 10"/>
          <p:cNvSpPr>
            <a:spLocks noChangeArrowheads="1"/>
          </p:cNvSpPr>
          <p:nvPr/>
        </p:nvSpPr>
        <p:spPr bwMode="auto">
          <a:xfrm>
            <a:off x="60960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80</a:t>
            </a:r>
          </a:p>
        </p:txBody>
      </p:sp>
      <p:sp>
        <p:nvSpPr>
          <p:cNvPr id="38923" name="Rectangle 11"/>
          <p:cNvSpPr>
            <a:spLocks noChangeArrowheads="1"/>
          </p:cNvSpPr>
          <p:nvPr/>
        </p:nvSpPr>
        <p:spPr bwMode="auto">
          <a:xfrm>
            <a:off x="67056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100</a:t>
            </a:r>
          </a:p>
        </p:txBody>
      </p:sp>
      <p:sp>
        <p:nvSpPr>
          <p:cNvPr id="38925" name="Line 13"/>
          <p:cNvSpPr>
            <a:spLocks noChangeShapeType="1"/>
          </p:cNvSpPr>
          <p:nvPr/>
        </p:nvSpPr>
        <p:spPr bwMode="auto">
          <a:xfrm>
            <a:off x="4267200" y="25908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Line 14"/>
          <p:cNvSpPr>
            <a:spLocks noChangeShapeType="1"/>
          </p:cNvSpPr>
          <p:nvPr/>
        </p:nvSpPr>
        <p:spPr bwMode="auto">
          <a:xfrm>
            <a:off x="4876800" y="25908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Line 15"/>
          <p:cNvSpPr>
            <a:spLocks noChangeShapeType="1"/>
          </p:cNvSpPr>
          <p:nvPr/>
        </p:nvSpPr>
        <p:spPr bwMode="auto">
          <a:xfrm flipH="1">
            <a:off x="2209800" y="4114800"/>
            <a:ext cx="1981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8" name="Line 16"/>
          <p:cNvSpPr>
            <a:spLocks noChangeShapeType="1"/>
          </p:cNvSpPr>
          <p:nvPr/>
        </p:nvSpPr>
        <p:spPr bwMode="auto">
          <a:xfrm>
            <a:off x="4953000" y="4114800"/>
            <a:ext cx="1752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9" name="Text Box 17"/>
          <p:cNvSpPr txBox="1">
            <a:spLocks noChangeArrowheads="1"/>
          </p:cNvSpPr>
          <p:nvPr/>
        </p:nvSpPr>
        <p:spPr bwMode="auto">
          <a:xfrm>
            <a:off x="2286000" y="4191000"/>
            <a:ext cx="1938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&lt;= data[pivot]</a:t>
            </a:r>
          </a:p>
        </p:txBody>
      </p:sp>
      <p:sp>
        <p:nvSpPr>
          <p:cNvPr id="38930" name="Text Box 18"/>
          <p:cNvSpPr txBox="1">
            <a:spLocks noChangeArrowheads="1"/>
          </p:cNvSpPr>
          <p:nvPr/>
        </p:nvSpPr>
        <p:spPr bwMode="auto">
          <a:xfrm>
            <a:off x="4953000" y="4191000"/>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 data[pivot]</a:t>
            </a:r>
          </a:p>
        </p:txBody>
      </p:sp>
      <p:sp>
        <p:nvSpPr>
          <p:cNvPr id="38933" name="AutoShape 21"/>
          <p:cNvSpPr>
            <a:spLocks/>
          </p:cNvSpPr>
          <p:nvPr/>
        </p:nvSpPr>
        <p:spPr bwMode="auto">
          <a:xfrm rot="5400000" flipV="1">
            <a:off x="3009900" y="1257300"/>
            <a:ext cx="152400" cy="2362200"/>
          </a:xfrm>
          <a:prstGeom prst="leftBrace">
            <a:avLst>
              <a:gd name="adj1" fmla="val 129167"/>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4" name="AutoShape 22"/>
          <p:cNvSpPr>
            <a:spLocks/>
          </p:cNvSpPr>
          <p:nvPr/>
        </p:nvSpPr>
        <p:spPr bwMode="auto">
          <a:xfrm rot="5400000" flipV="1">
            <a:off x="6057900" y="1257300"/>
            <a:ext cx="152400" cy="2362200"/>
          </a:xfrm>
          <a:prstGeom prst="leftBrace">
            <a:avLst>
              <a:gd name="adj1" fmla="val 129167"/>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2984590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Critical steps</a:t>
            </a:r>
            <a:endParaRPr lang="en-US" dirty="0"/>
          </a:p>
        </p:txBody>
      </p:sp>
      <p:sp>
        <p:nvSpPr>
          <p:cNvPr id="4" name="Content Placeholder 3"/>
          <p:cNvSpPr>
            <a:spLocks noGrp="1"/>
          </p:cNvSpPr>
          <p:nvPr>
            <p:ph idx="1"/>
          </p:nvPr>
        </p:nvSpPr>
        <p:spPr/>
        <p:txBody>
          <a:bodyPr/>
          <a:lstStyle/>
          <a:p>
            <a:r>
              <a:rPr lang="en-US" dirty="0" smtClean="0"/>
              <a:t>Picking up the right value for Pivot</a:t>
            </a:r>
          </a:p>
          <a:p>
            <a:r>
              <a:rPr lang="en-US" dirty="0" smtClean="0"/>
              <a:t>Partitioning </a:t>
            </a:r>
            <a:endParaRPr lang="en-US" dirty="0"/>
          </a:p>
        </p:txBody>
      </p:sp>
    </p:spTree>
    <p:extLst>
      <p:ext uri="{BB962C8B-B14F-4D97-AF65-F5344CB8AC3E}">
        <p14:creationId xmlns:p14="http://schemas.microsoft.com/office/powerpoint/2010/main" val="198818393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Picking up the Pivot</a:t>
            </a:r>
            <a:endParaRPr lang="en-US" dirty="0"/>
          </a:p>
        </p:txBody>
      </p:sp>
      <p:sp>
        <p:nvSpPr>
          <p:cNvPr id="3" name="Content Placeholder 2"/>
          <p:cNvSpPr>
            <a:spLocks noGrp="1"/>
          </p:cNvSpPr>
          <p:nvPr>
            <p:ph idx="1"/>
          </p:nvPr>
        </p:nvSpPr>
        <p:spPr/>
        <p:txBody>
          <a:bodyPr/>
          <a:lstStyle/>
          <a:p>
            <a:r>
              <a:rPr lang="en-US" altLang="zh-CN" sz="2400" dirty="0">
                <a:ea typeface="SimSun" pitchFamily="2" charset="-122"/>
              </a:rPr>
              <a:t>Use the first element as pivot</a:t>
            </a:r>
          </a:p>
          <a:p>
            <a:pPr lvl="1"/>
            <a:r>
              <a:rPr lang="en-US" altLang="zh-CN" sz="2000" dirty="0">
                <a:ea typeface="SimSun" pitchFamily="2" charset="-122"/>
              </a:rPr>
              <a:t>if the input is random, ok</a:t>
            </a:r>
          </a:p>
          <a:p>
            <a:pPr lvl="1"/>
            <a:r>
              <a:rPr lang="en-US" altLang="zh-CN" sz="2000" dirty="0">
                <a:ea typeface="SimSun" pitchFamily="2" charset="-122"/>
              </a:rPr>
              <a:t>if the input is presorted (or in reverse order)</a:t>
            </a:r>
          </a:p>
          <a:p>
            <a:pPr lvl="2"/>
            <a:r>
              <a:rPr lang="en-US" altLang="zh-CN" sz="1800" dirty="0">
                <a:ea typeface="SimSun" pitchFamily="2" charset="-122"/>
              </a:rPr>
              <a:t>all the elements go into S2 (or S1)</a:t>
            </a:r>
          </a:p>
          <a:p>
            <a:pPr lvl="2"/>
            <a:r>
              <a:rPr lang="en-US" altLang="zh-CN" sz="1800" dirty="0">
                <a:ea typeface="SimSun" pitchFamily="2" charset="-122"/>
              </a:rPr>
              <a:t>this happens consistently throughout the recursive calls</a:t>
            </a:r>
          </a:p>
          <a:p>
            <a:pPr lvl="2"/>
            <a:r>
              <a:rPr lang="en-US" altLang="zh-CN" sz="1800" dirty="0">
                <a:ea typeface="SimSun" pitchFamily="2" charset="-122"/>
              </a:rPr>
              <a:t>Results in O(n</a:t>
            </a:r>
            <a:r>
              <a:rPr lang="en-US" altLang="zh-CN" sz="1800" baseline="30000" dirty="0">
                <a:ea typeface="SimSun" pitchFamily="2" charset="-122"/>
              </a:rPr>
              <a:t>2</a:t>
            </a:r>
            <a:r>
              <a:rPr lang="en-US" altLang="zh-CN" sz="1800" dirty="0">
                <a:ea typeface="SimSun" pitchFamily="2" charset="-122"/>
              </a:rPr>
              <a:t>) behavior (Analyze this case later)</a:t>
            </a:r>
          </a:p>
          <a:p>
            <a:r>
              <a:rPr lang="en-US" altLang="zh-CN" sz="2400" dirty="0">
                <a:ea typeface="SimSun" pitchFamily="2" charset="-122"/>
              </a:rPr>
              <a:t>Choose the pivot randomly</a:t>
            </a:r>
          </a:p>
          <a:p>
            <a:pPr lvl="1"/>
            <a:r>
              <a:rPr lang="en-US" altLang="zh-CN" sz="2000" dirty="0">
                <a:ea typeface="SimSun" pitchFamily="2" charset="-122"/>
              </a:rPr>
              <a:t>generally safe</a:t>
            </a:r>
          </a:p>
          <a:p>
            <a:pPr lvl="1"/>
            <a:r>
              <a:rPr lang="en-US" altLang="zh-CN" sz="2000" dirty="0">
                <a:ea typeface="SimSun" pitchFamily="2" charset="-122"/>
              </a:rPr>
              <a:t>random number generation can be expensive</a:t>
            </a:r>
          </a:p>
          <a:p>
            <a:endParaRPr lang="en-US" dirty="0"/>
          </a:p>
        </p:txBody>
      </p:sp>
    </p:spTree>
    <p:extLst>
      <p:ext uri="{BB962C8B-B14F-4D97-AF65-F5344CB8AC3E}">
        <p14:creationId xmlns:p14="http://schemas.microsoft.com/office/powerpoint/2010/main" val="213428486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609600" y="1981200"/>
            <a:ext cx="7848600" cy="4648200"/>
          </a:xfrm>
        </p:spPr>
        <p:txBody>
          <a:bodyPr/>
          <a:lstStyle/>
          <a:p>
            <a:pPr>
              <a:buFont typeface="Monotype Sorts" pitchFamily="2" charset="2"/>
              <a:buNone/>
            </a:pPr>
            <a:r>
              <a:rPr lang="en-US" altLang="zh-CN">
                <a:ea typeface="SimSun" pitchFamily="2" charset="-122"/>
              </a:rPr>
              <a:t>Use the median of the array</a:t>
            </a:r>
          </a:p>
          <a:p>
            <a:pPr>
              <a:buFont typeface="Monotype Sorts" pitchFamily="2" charset="2"/>
              <a:buNone/>
            </a:pPr>
            <a:endParaRPr lang="en-US" altLang="zh-CN">
              <a:ea typeface="SimSun" pitchFamily="2" charset="-122"/>
            </a:endParaRPr>
          </a:p>
          <a:p>
            <a:pPr lvl="1"/>
            <a:r>
              <a:rPr lang="en-US" altLang="zh-CN">
                <a:ea typeface="SimSun" pitchFamily="2" charset="-122"/>
              </a:rPr>
              <a:t>Partitioning always cuts the array into roughly half</a:t>
            </a:r>
          </a:p>
          <a:p>
            <a:pPr lvl="1"/>
            <a:r>
              <a:rPr lang="en-US" altLang="zh-CN">
                <a:ea typeface="SimSun" pitchFamily="2" charset="-122"/>
              </a:rPr>
              <a:t>An </a:t>
            </a:r>
            <a:r>
              <a:rPr lang="en-US" altLang="zh-CN">
                <a:solidFill>
                  <a:schemeClr val="hlink"/>
                </a:solidFill>
                <a:ea typeface="SimSun" pitchFamily="2" charset="-122"/>
              </a:rPr>
              <a:t>optimal</a:t>
            </a:r>
            <a:r>
              <a:rPr lang="en-US" altLang="zh-CN">
                <a:ea typeface="SimSun" pitchFamily="2" charset="-122"/>
              </a:rPr>
              <a:t> quicksort (O(N log N))</a:t>
            </a:r>
          </a:p>
          <a:p>
            <a:pPr lvl="1"/>
            <a:r>
              <a:rPr lang="en-US" altLang="zh-CN">
                <a:ea typeface="SimSun" pitchFamily="2" charset="-122"/>
              </a:rPr>
              <a:t>However, hard to find the exact median (chicken-egg?)</a:t>
            </a:r>
          </a:p>
          <a:p>
            <a:pPr lvl="2"/>
            <a:r>
              <a:rPr lang="en-US" altLang="zh-CN">
                <a:ea typeface="SimSun" pitchFamily="2" charset="-122"/>
              </a:rPr>
              <a:t>e.g., sort an array to pick the value in the middle</a:t>
            </a:r>
          </a:p>
          <a:p>
            <a:pPr lvl="1"/>
            <a:r>
              <a:rPr lang="en-US" altLang="zh-CN">
                <a:ea typeface="SimSun" pitchFamily="2" charset="-122"/>
              </a:rPr>
              <a:t>Approximation to the exact median: …</a:t>
            </a:r>
          </a:p>
          <a:p>
            <a:pPr lvl="2"/>
            <a:endParaRPr lang="en-US" altLang="zh-CN">
              <a:ea typeface="SimSun" pitchFamily="2" charset="-122"/>
            </a:endParaRPr>
          </a:p>
          <a:p>
            <a:pPr lvl="2"/>
            <a:endParaRPr lang="zh-CN" altLang="en-US">
              <a:ea typeface="SimSun" pitchFamily="2" charset="-122"/>
            </a:endParaRPr>
          </a:p>
        </p:txBody>
      </p:sp>
      <p:sp>
        <p:nvSpPr>
          <p:cNvPr id="108547" name="Rectangle 3"/>
          <p:cNvSpPr>
            <a:spLocks noGrp="1" noChangeArrowheads="1"/>
          </p:cNvSpPr>
          <p:nvPr>
            <p:ph type="title"/>
          </p:nvPr>
        </p:nvSpPr>
        <p:spPr>
          <a:noFill/>
          <a:ln/>
        </p:spPr>
        <p:txBody>
          <a:bodyPr/>
          <a:lstStyle/>
          <a:p>
            <a:r>
              <a:rPr lang="en-US" altLang="zh-CN">
                <a:ea typeface="SimSun" pitchFamily="2" charset="-122"/>
              </a:rPr>
              <a:t>A better Pivot</a:t>
            </a:r>
          </a:p>
        </p:txBody>
      </p:sp>
    </p:spTree>
    <p:extLst>
      <p:ext uri="{BB962C8B-B14F-4D97-AF65-F5344CB8AC3E}">
        <p14:creationId xmlns:p14="http://schemas.microsoft.com/office/powerpoint/2010/main" val="286801383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a:ea typeface="SimSun" pitchFamily="2" charset="-122"/>
              </a:rPr>
              <a:t>Median of three</a:t>
            </a:r>
          </a:p>
        </p:txBody>
      </p:sp>
      <p:sp>
        <p:nvSpPr>
          <p:cNvPr id="79875" name="Rectangle 3"/>
          <p:cNvSpPr>
            <a:spLocks noGrp="1" noChangeArrowheads="1"/>
          </p:cNvSpPr>
          <p:nvPr>
            <p:ph type="body" idx="1"/>
          </p:nvPr>
        </p:nvSpPr>
        <p:spPr>
          <a:xfrm>
            <a:off x="609600" y="1447800"/>
            <a:ext cx="8077200" cy="2209800"/>
          </a:xfrm>
        </p:spPr>
        <p:txBody>
          <a:bodyPr/>
          <a:lstStyle/>
          <a:p>
            <a:pPr>
              <a:lnSpc>
                <a:spcPct val="80000"/>
              </a:lnSpc>
            </a:pPr>
            <a:r>
              <a:rPr lang="en-US" altLang="zh-CN" sz="1800" dirty="0">
                <a:ea typeface="SimSun" pitchFamily="2" charset="-122"/>
              </a:rPr>
              <a:t>We will use </a:t>
            </a:r>
            <a:r>
              <a:rPr lang="en-US" altLang="zh-CN" sz="1800" dirty="0">
                <a:solidFill>
                  <a:schemeClr val="hlink"/>
                </a:solidFill>
                <a:ea typeface="SimSun" pitchFamily="2" charset="-122"/>
              </a:rPr>
              <a:t>median of three</a:t>
            </a:r>
          </a:p>
          <a:p>
            <a:pPr lvl="1">
              <a:lnSpc>
                <a:spcPct val="80000"/>
              </a:lnSpc>
            </a:pPr>
            <a:r>
              <a:rPr lang="en-US" altLang="zh-CN" sz="1800" dirty="0">
                <a:ea typeface="SimSun" pitchFamily="2" charset="-122"/>
              </a:rPr>
              <a:t>Compare just three elements: the leftmost, rightmost and center</a:t>
            </a:r>
          </a:p>
          <a:p>
            <a:pPr lvl="1">
              <a:lnSpc>
                <a:spcPct val="80000"/>
              </a:lnSpc>
            </a:pPr>
            <a:r>
              <a:rPr lang="en-US" altLang="zh-CN" sz="1800" dirty="0">
                <a:ea typeface="SimSun" pitchFamily="2" charset="-122"/>
              </a:rPr>
              <a:t>Swap these elements if necessary so that </a:t>
            </a:r>
          </a:p>
          <a:p>
            <a:pPr lvl="2">
              <a:lnSpc>
                <a:spcPct val="80000"/>
              </a:lnSpc>
            </a:pPr>
            <a:r>
              <a:rPr lang="en-US" altLang="zh-CN" sz="1600" dirty="0">
                <a:ea typeface="SimSun" pitchFamily="2" charset="-122"/>
              </a:rPr>
              <a:t>A[left] 	    </a:t>
            </a:r>
            <a:r>
              <a:rPr lang="en-US" altLang="zh-CN" sz="1600" dirty="0" smtClean="0">
                <a:ea typeface="SimSun" pitchFamily="2" charset="-122"/>
              </a:rPr>
              <a:t>= </a:t>
            </a:r>
            <a:r>
              <a:rPr lang="en-US" altLang="zh-CN" sz="1600" dirty="0">
                <a:ea typeface="SimSun" pitchFamily="2" charset="-122"/>
              </a:rPr>
              <a:t>	Smallest</a:t>
            </a:r>
          </a:p>
          <a:p>
            <a:pPr lvl="2">
              <a:lnSpc>
                <a:spcPct val="80000"/>
              </a:lnSpc>
            </a:pPr>
            <a:r>
              <a:rPr lang="en-US" altLang="zh-CN" sz="1600" dirty="0">
                <a:ea typeface="SimSun" pitchFamily="2" charset="-122"/>
              </a:rPr>
              <a:t>A[right] 	 </a:t>
            </a:r>
            <a:r>
              <a:rPr lang="en-US" altLang="zh-CN" sz="1600" dirty="0" smtClean="0">
                <a:ea typeface="SimSun" pitchFamily="2" charset="-122"/>
              </a:rPr>
              <a:t>   = </a:t>
            </a:r>
            <a:r>
              <a:rPr lang="en-US" altLang="zh-CN" sz="1600" dirty="0">
                <a:ea typeface="SimSun" pitchFamily="2" charset="-122"/>
              </a:rPr>
              <a:t>	Largest</a:t>
            </a:r>
          </a:p>
          <a:p>
            <a:pPr lvl="2">
              <a:lnSpc>
                <a:spcPct val="80000"/>
              </a:lnSpc>
            </a:pPr>
            <a:r>
              <a:rPr lang="en-US" altLang="zh-CN" sz="1600" dirty="0">
                <a:ea typeface="SimSun" pitchFamily="2" charset="-122"/>
              </a:rPr>
              <a:t>A[center]  </a:t>
            </a:r>
            <a:r>
              <a:rPr lang="en-US" altLang="zh-CN" sz="1600" dirty="0" smtClean="0">
                <a:ea typeface="SimSun" pitchFamily="2" charset="-122"/>
              </a:rPr>
              <a:t>= </a:t>
            </a:r>
            <a:r>
              <a:rPr lang="en-US" altLang="zh-CN" sz="1600" dirty="0">
                <a:ea typeface="SimSun" pitchFamily="2" charset="-122"/>
              </a:rPr>
              <a:t>	Median of three</a:t>
            </a:r>
          </a:p>
          <a:p>
            <a:pPr lvl="1">
              <a:lnSpc>
                <a:spcPct val="80000"/>
              </a:lnSpc>
            </a:pPr>
            <a:r>
              <a:rPr lang="en-US" altLang="zh-CN" sz="1800" dirty="0">
                <a:ea typeface="SimSun" pitchFamily="2" charset="-122"/>
              </a:rPr>
              <a:t>Pick A[center] as the pivot</a:t>
            </a:r>
          </a:p>
          <a:p>
            <a:pPr lvl="1">
              <a:lnSpc>
                <a:spcPct val="80000"/>
              </a:lnSpc>
            </a:pPr>
            <a:r>
              <a:rPr lang="en-US" altLang="zh-CN" sz="1800" dirty="0">
                <a:ea typeface="SimSun" pitchFamily="2" charset="-122"/>
              </a:rPr>
              <a:t>Swap A[center] and A[right – 1] so that pivot is at second last position (why?)</a:t>
            </a:r>
          </a:p>
          <a:p>
            <a:pPr lvl="1">
              <a:lnSpc>
                <a:spcPct val="80000"/>
              </a:lnSpc>
            </a:pPr>
            <a:endParaRPr lang="zh-CN" altLang="en-US" sz="1800" dirty="0">
              <a:ea typeface="SimSun" pitchFamily="2" charset="-122"/>
            </a:endParaRPr>
          </a:p>
        </p:txBody>
      </p:sp>
      <p:pic>
        <p:nvPicPr>
          <p:cNvPr id="79876" name="Picture 4" descr="7"/>
          <p:cNvPicPr>
            <a:picLocks noChangeAspect="1" noChangeArrowheads="1"/>
          </p:cNvPicPr>
          <p:nvPr/>
        </p:nvPicPr>
        <p:blipFill>
          <a:blip r:embed="rId3">
            <a:lum bright="-20000" contrast="60000"/>
            <a:extLst>
              <a:ext uri="{28A0092B-C50C-407E-A947-70E740481C1C}">
                <a14:useLocalDpi xmlns:a14="http://schemas.microsoft.com/office/drawing/2010/main" val="0"/>
              </a:ext>
            </a:extLst>
          </a:blip>
          <a:srcRect l="10628" t="35341" r="28986" b="19276"/>
          <a:stretch>
            <a:fillRect/>
          </a:stretch>
        </p:blipFill>
        <p:spPr bwMode="auto">
          <a:xfrm>
            <a:off x="2438400" y="4114800"/>
            <a:ext cx="51816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Text Box 5"/>
          <p:cNvSpPr txBox="1">
            <a:spLocks noChangeArrowheads="1"/>
          </p:cNvSpPr>
          <p:nvPr/>
        </p:nvSpPr>
        <p:spPr bwMode="auto">
          <a:xfrm>
            <a:off x="762000" y="4419600"/>
            <a:ext cx="1371600" cy="396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Monotype Sorts" pitchFamily="2" charset="2"/>
              <a:buNone/>
            </a:pPr>
            <a:r>
              <a:rPr lang="en-US" altLang="zh-CN">
                <a:solidFill>
                  <a:schemeClr val="hlink"/>
                </a:solidFill>
                <a:ea typeface="SimSun" pitchFamily="2" charset="-122"/>
              </a:rPr>
              <a:t>median3</a:t>
            </a:r>
          </a:p>
        </p:txBody>
      </p:sp>
    </p:spTree>
    <p:extLst>
      <p:ext uri="{BB962C8B-B14F-4D97-AF65-F5344CB8AC3E}">
        <p14:creationId xmlns:p14="http://schemas.microsoft.com/office/powerpoint/2010/main" val="1451628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In-Place Partition</a:t>
            </a:r>
            <a:endParaRPr lang="en-US" dirty="0"/>
          </a:p>
        </p:txBody>
      </p:sp>
      <p:sp>
        <p:nvSpPr>
          <p:cNvPr id="3" name="Content Placeholder 2"/>
          <p:cNvSpPr>
            <a:spLocks noGrp="1"/>
          </p:cNvSpPr>
          <p:nvPr>
            <p:ph idx="1"/>
          </p:nvPr>
        </p:nvSpPr>
        <p:spPr/>
        <p:txBody>
          <a:bodyPr/>
          <a:lstStyle/>
          <a:p>
            <a:pPr lvl="1">
              <a:lnSpc>
                <a:spcPct val="90000"/>
              </a:lnSpc>
            </a:pPr>
            <a:r>
              <a:rPr lang="en-US" altLang="zh-CN" dirty="0">
                <a:ea typeface="SimSun" pitchFamily="2" charset="-122"/>
              </a:rPr>
              <a:t>If use additional array (not in-place) like </a:t>
            </a:r>
            <a:r>
              <a:rPr lang="en-US" altLang="zh-CN" dirty="0" err="1">
                <a:ea typeface="SimSun" pitchFamily="2" charset="-122"/>
              </a:rPr>
              <a:t>MergeSort</a:t>
            </a:r>
            <a:endParaRPr lang="en-US" altLang="zh-CN" dirty="0">
              <a:ea typeface="SimSun" pitchFamily="2" charset="-122"/>
            </a:endParaRPr>
          </a:p>
          <a:p>
            <a:pPr lvl="2">
              <a:lnSpc>
                <a:spcPct val="90000"/>
              </a:lnSpc>
            </a:pPr>
            <a:r>
              <a:rPr lang="en-US" altLang="zh-CN" dirty="0">
                <a:ea typeface="SimSun" pitchFamily="2" charset="-122"/>
              </a:rPr>
              <a:t>Straightforward to code like </a:t>
            </a:r>
            <a:r>
              <a:rPr lang="en-US" altLang="zh-CN" dirty="0" err="1">
                <a:ea typeface="SimSun" pitchFamily="2" charset="-122"/>
              </a:rPr>
              <a:t>MergeSort</a:t>
            </a:r>
            <a:r>
              <a:rPr lang="en-US" altLang="zh-CN" dirty="0">
                <a:ea typeface="SimSun" pitchFamily="2" charset="-122"/>
              </a:rPr>
              <a:t> (write it down!)</a:t>
            </a:r>
          </a:p>
          <a:p>
            <a:pPr lvl="2">
              <a:lnSpc>
                <a:spcPct val="90000"/>
              </a:lnSpc>
            </a:pPr>
            <a:r>
              <a:rPr lang="en-US" altLang="zh-CN" dirty="0">
                <a:ea typeface="SimSun" pitchFamily="2" charset="-122"/>
              </a:rPr>
              <a:t>Inefficient!</a:t>
            </a:r>
          </a:p>
          <a:p>
            <a:pPr lvl="1">
              <a:lnSpc>
                <a:spcPct val="90000"/>
              </a:lnSpc>
            </a:pPr>
            <a:endParaRPr lang="en-US" altLang="zh-CN" dirty="0">
              <a:ea typeface="SimSun" pitchFamily="2" charset="-122"/>
            </a:endParaRPr>
          </a:p>
          <a:p>
            <a:pPr lvl="1">
              <a:lnSpc>
                <a:spcPct val="90000"/>
              </a:lnSpc>
            </a:pPr>
            <a:endParaRPr lang="en-US" altLang="zh-CN" dirty="0">
              <a:ea typeface="SimSun" pitchFamily="2" charset="-122"/>
            </a:endParaRPr>
          </a:p>
          <a:p>
            <a:pPr lvl="1">
              <a:lnSpc>
                <a:spcPct val="90000"/>
              </a:lnSpc>
            </a:pPr>
            <a:r>
              <a:rPr lang="en-US" altLang="zh-CN" dirty="0">
                <a:ea typeface="SimSun" pitchFamily="2" charset="-122"/>
              </a:rPr>
              <a:t>Many ways to implement </a:t>
            </a:r>
          </a:p>
          <a:p>
            <a:pPr lvl="1">
              <a:lnSpc>
                <a:spcPct val="90000"/>
              </a:lnSpc>
            </a:pPr>
            <a:r>
              <a:rPr lang="en-US" altLang="zh-CN" dirty="0">
                <a:ea typeface="SimSun" pitchFamily="2" charset="-122"/>
              </a:rPr>
              <a:t>Even the slightest deviations may cause surprisingly bad results.</a:t>
            </a:r>
          </a:p>
          <a:p>
            <a:pPr lvl="2">
              <a:lnSpc>
                <a:spcPct val="90000"/>
              </a:lnSpc>
            </a:pPr>
            <a:r>
              <a:rPr lang="en-US" altLang="zh-CN" dirty="0">
                <a:ea typeface="SimSun" pitchFamily="2" charset="-122"/>
              </a:rPr>
              <a:t>Not stable as it does not preserve the ordering of the identical keys.</a:t>
            </a:r>
          </a:p>
          <a:p>
            <a:pPr lvl="2">
              <a:lnSpc>
                <a:spcPct val="90000"/>
              </a:lnSpc>
            </a:pPr>
            <a:r>
              <a:rPr lang="en-US" altLang="zh-CN" dirty="0">
                <a:ea typeface="SimSun" pitchFamily="2" charset="-122"/>
              </a:rPr>
              <a:t>Hard to write correctly </a:t>
            </a:r>
            <a:r>
              <a:rPr lang="en-US" altLang="zh-CN" dirty="0">
                <a:ea typeface="SimSun" pitchFamily="2" charset="-122"/>
                <a:sym typeface="Wingdings" pitchFamily="2" charset="2"/>
              </a:rPr>
              <a:t></a:t>
            </a:r>
          </a:p>
          <a:p>
            <a:endParaRPr lang="en-US" dirty="0"/>
          </a:p>
        </p:txBody>
      </p:sp>
    </p:spTree>
    <p:extLst>
      <p:ext uri="{BB962C8B-B14F-4D97-AF65-F5344CB8AC3E}">
        <p14:creationId xmlns:p14="http://schemas.microsoft.com/office/powerpoint/2010/main" val="29144772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09600" y="228600"/>
            <a:ext cx="7848600" cy="990600"/>
          </a:xfrm>
        </p:spPr>
        <p:txBody>
          <a:bodyPr/>
          <a:lstStyle/>
          <a:p>
            <a:r>
              <a:rPr lang="en-US" altLang="zh-CN">
                <a:ea typeface="SimSun" pitchFamily="2" charset="-122"/>
              </a:rPr>
              <a:t>A practical implementation</a:t>
            </a:r>
          </a:p>
        </p:txBody>
      </p:sp>
      <p:pic>
        <p:nvPicPr>
          <p:cNvPr id="29699" name="Picture 3" descr="7"/>
          <p:cNvPicPr>
            <a:picLocks noChangeAspect="1" noChangeArrowheads="1"/>
          </p:cNvPicPr>
          <p:nvPr/>
        </p:nvPicPr>
        <p:blipFill>
          <a:blip r:embed="rId3">
            <a:lum bright="-20000" contrast="60000"/>
            <a:extLst>
              <a:ext uri="{28A0092B-C50C-407E-A947-70E740481C1C}">
                <a14:useLocalDpi xmlns:a14="http://schemas.microsoft.com/office/drawing/2010/main" val="0"/>
              </a:ext>
            </a:extLst>
          </a:blip>
          <a:srcRect l="16394" t="1302" b="13008"/>
          <a:stretch>
            <a:fillRect/>
          </a:stretch>
        </p:blipFill>
        <p:spPr bwMode="auto">
          <a:xfrm>
            <a:off x="228600" y="1457325"/>
            <a:ext cx="58293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p:cNvSpPr>
            <a:spLocks noChangeArrowheads="1"/>
          </p:cNvSpPr>
          <p:nvPr/>
        </p:nvSpPr>
        <p:spPr bwMode="auto">
          <a:xfrm>
            <a:off x="762000" y="6019800"/>
            <a:ext cx="4572000" cy="457200"/>
          </a:xfrm>
          <a:prstGeom prst="rect">
            <a:avLst/>
          </a:prstGeom>
          <a:noFill/>
          <a:ln w="31750">
            <a:solidFill>
              <a:schemeClr val="accent1"/>
            </a:solidFill>
            <a:miter lim="800000"/>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AutoShape 5"/>
          <p:cNvSpPr>
            <a:spLocks/>
          </p:cNvSpPr>
          <p:nvPr/>
        </p:nvSpPr>
        <p:spPr bwMode="auto">
          <a:xfrm>
            <a:off x="6477000" y="6080125"/>
            <a:ext cx="2057400" cy="419100"/>
          </a:xfrm>
          <a:prstGeom prst="borderCallout1">
            <a:avLst>
              <a:gd name="adj1" fmla="val 27273"/>
              <a:gd name="adj2" fmla="val -3704"/>
              <a:gd name="adj3" fmla="val 27273"/>
              <a:gd name="adj4" fmla="val -51852"/>
            </a:avLst>
          </a:prstGeom>
          <a:solidFill>
            <a:schemeClr val="folHlink"/>
          </a:solidFill>
          <a:ln w="31750">
            <a:solidFill>
              <a:schemeClr val="accent1"/>
            </a:solidFill>
            <a:miter lim="800000"/>
            <a:headEnd type="triangl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Monotype Sorts" pitchFamily="2" charset="2"/>
              <a:buNone/>
            </a:pPr>
            <a:r>
              <a:rPr lang="en-US" altLang="zh-CN" b="0">
                <a:solidFill>
                  <a:schemeClr val="bg2"/>
                </a:solidFill>
                <a:ea typeface="SimSun" pitchFamily="2" charset="-122"/>
              </a:rPr>
              <a:t>For small arrays</a:t>
            </a:r>
          </a:p>
        </p:txBody>
      </p:sp>
      <p:sp>
        <p:nvSpPr>
          <p:cNvPr id="29702" name="Rectangle 6"/>
          <p:cNvSpPr>
            <a:spLocks noChangeArrowheads="1"/>
          </p:cNvSpPr>
          <p:nvPr/>
        </p:nvSpPr>
        <p:spPr bwMode="auto">
          <a:xfrm>
            <a:off x="762000" y="5334000"/>
            <a:ext cx="5105400" cy="533400"/>
          </a:xfrm>
          <a:prstGeom prst="rect">
            <a:avLst/>
          </a:prstGeom>
          <a:noFill/>
          <a:ln w="31750">
            <a:solidFill>
              <a:schemeClr val="accent1"/>
            </a:solidFill>
            <a:miter lim="800000"/>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AutoShape 7"/>
          <p:cNvSpPr>
            <a:spLocks/>
          </p:cNvSpPr>
          <p:nvPr/>
        </p:nvSpPr>
        <p:spPr bwMode="auto">
          <a:xfrm>
            <a:off x="6477000" y="5410200"/>
            <a:ext cx="2057400" cy="419100"/>
          </a:xfrm>
          <a:prstGeom prst="borderCallout1">
            <a:avLst>
              <a:gd name="adj1" fmla="val 27273"/>
              <a:gd name="adj2" fmla="val -3704"/>
              <a:gd name="adj3" fmla="val 30301"/>
              <a:gd name="adj4" fmla="val -26389"/>
            </a:avLst>
          </a:prstGeom>
          <a:solidFill>
            <a:schemeClr val="folHlink"/>
          </a:solidFill>
          <a:ln w="31750">
            <a:solidFill>
              <a:schemeClr val="accent1"/>
            </a:solidFill>
            <a:miter lim="800000"/>
            <a:headEnd type="triangl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Monotype Sorts" pitchFamily="2" charset="2"/>
              <a:buNone/>
            </a:pPr>
            <a:r>
              <a:rPr lang="en-US" altLang="zh-CN" b="0">
                <a:solidFill>
                  <a:schemeClr val="bg2"/>
                </a:solidFill>
                <a:ea typeface="SimSun" pitchFamily="2" charset="-122"/>
              </a:rPr>
              <a:t>Recursion</a:t>
            </a:r>
          </a:p>
        </p:txBody>
      </p:sp>
      <p:sp>
        <p:nvSpPr>
          <p:cNvPr id="29704" name="Rectangle 8"/>
          <p:cNvSpPr>
            <a:spLocks noChangeArrowheads="1"/>
          </p:cNvSpPr>
          <p:nvPr/>
        </p:nvSpPr>
        <p:spPr bwMode="auto">
          <a:xfrm>
            <a:off x="762000" y="1828800"/>
            <a:ext cx="4343400" cy="304800"/>
          </a:xfrm>
          <a:prstGeom prst="rect">
            <a:avLst/>
          </a:prstGeom>
          <a:noFill/>
          <a:ln w="31750">
            <a:solidFill>
              <a:schemeClr val="accent1"/>
            </a:solidFill>
            <a:miter lim="800000"/>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AutoShape 9"/>
          <p:cNvSpPr>
            <a:spLocks/>
          </p:cNvSpPr>
          <p:nvPr/>
        </p:nvSpPr>
        <p:spPr bwMode="auto">
          <a:xfrm>
            <a:off x="6553200" y="1828800"/>
            <a:ext cx="2057400" cy="419100"/>
          </a:xfrm>
          <a:prstGeom prst="borderCallout1">
            <a:avLst>
              <a:gd name="adj1" fmla="val 27273"/>
              <a:gd name="adj2" fmla="val -3704"/>
              <a:gd name="adj3" fmla="val 33333"/>
              <a:gd name="adj4" fmla="val -66435"/>
            </a:avLst>
          </a:prstGeom>
          <a:solidFill>
            <a:schemeClr val="folHlink"/>
          </a:solidFill>
          <a:ln w="31750">
            <a:solidFill>
              <a:schemeClr val="accent1"/>
            </a:solidFill>
            <a:miter lim="800000"/>
            <a:headEnd type="triangl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Monotype Sorts" pitchFamily="2" charset="2"/>
              <a:buNone/>
            </a:pPr>
            <a:r>
              <a:rPr lang="en-US" altLang="zh-CN" b="0">
                <a:solidFill>
                  <a:schemeClr val="bg2"/>
                </a:solidFill>
                <a:ea typeface="SimSun" pitchFamily="2" charset="-122"/>
              </a:rPr>
              <a:t>Choose pivot</a:t>
            </a:r>
          </a:p>
        </p:txBody>
      </p:sp>
      <p:sp>
        <p:nvSpPr>
          <p:cNvPr id="29706" name="Rectangle 10"/>
          <p:cNvSpPr>
            <a:spLocks noChangeArrowheads="1"/>
          </p:cNvSpPr>
          <p:nvPr/>
        </p:nvSpPr>
        <p:spPr bwMode="auto">
          <a:xfrm>
            <a:off x="762000" y="2514600"/>
            <a:ext cx="4572000" cy="2667000"/>
          </a:xfrm>
          <a:prstGeom prst="rect">
            <a:avLst/>
          </a:prstGeom>
          <a:noFill/>
          <a:ln w="31750">
            <a:solidFill>
              <a:schemeClr val="accent1"/>
            </a:solidFill>
            <a:miter lim="800000"/>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AutoShape 11"/>
          <p:cNvSpPr>
            <a:spLocks/>
          </p:cNvSpPr>
          <p:nvPr/>
        </p:nvSpPr>
        <p:spPr bwMode="auto">
          <a:xfrm>
            <a:off x="6553200" y="3695700"/>
            <a:ext cx="2057400" cy="419100"/>
          </a:xfrm>
          <a:prstGeom prst="borderCallout1">
            <a:avLst>
              <a:gd name="adj1" fmla="val 27273"/>
              <a:gd name="adj2" fmla="val -3704"/>
              <a:gd name="adj3" fmla="val 30301"/>
              <a:gd name="adj4" fmla="val -56944"/>
            </a:avLst>
          </a:prstGeom>
          <a:solidFill>
            <a:schemeClr val="folHlink"/>
          </a:solidFill>
          <a:ln w="31750">
            <a:solidFill>
              <a:schemeClr val="accent1"/>
            </a:solidFill>
            <a:miter lim="800000"/>
            <a:headEnd type="triangl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Monotype Sorts" pitchFamily="2" charset="2"/>
              <a:buNone/>
            </a:pPr>
            <a:r>
              <a:rPr lang="en-US" altLang="zh-CN" b="0">
                <a:solidFill>
                  <a:schemeClr val="bg2"/>
                </a:solidFill>
                <a:ea typeface="SimSun" pitchFamily="2" charset="-122"/>
              </a:rPr>
              <a:t>Partitioning</a:t>
            </a:r>
          </a:p>
        </p:txBody>
      </p:sp>
    </p:spTree>
    <p:extLst>
      <p:ext uri="{BB962C8B-B14F-4D97-AF65-F5344CB8AC3E}">
        <p14:creationId xmlns:p14="http://schemas.microsoft.com/office/powerpoint/2010/main" val="39951715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Quicksort Analysis</a:t>
            </a:r>
          </a:p>
        </p:txBody>
      </p:sp>
      <p:sp>
        <p:nvSpPr>
          <p:cNvPr id="40963" name="Rectangle 3"/>
          <p:cNvSpPr>
            <a:spLocks noGrp="1" noChangeArrowheads="1"/>
          </p:cNvSpPr>
          <p:nvPr>
            <p:ph type="body" idx="1"/>
          </p:nvPr>
        </p:nvSpPr>
        <p:spPr/>
        <p:txBody>
          <a:bodyPr/>
          <a:lstStyle/>
          <a:p>
            <a:pPr marL="609600" indent="-609600"/>
            <a:r>
              <a:rPr lang="en-US"/>
              <a:t>Assume that keys are random, uniformly distributed.</a:t>
            </a:r>
          </a:p>
          <a:p>
            <a:pPr marL="609600" indent="-609600"/>
            <a:r>
              <a:rPr lang="en-US"/>
              <a:t>What is best case running time?</a:t>
            </a:r>
          </a:p>
          <a:p>
            <a:pPr marL="990600" lvl="1" indent="-533400"/>
            <a:r>
              <a:rPr lang="en-US"/>
              <a:t>Recursion:</a:t>
            </a:r>
          </a:p>
          <a:p>
            <a:pPr marL="1371600" lvl="2" indent="-457200">
              <a:buFontTx/>
              <a:buAutoNum type="arabicPeriod"/>
            </a:pPr>
            <a:r>
              <a:rPr lang="en-US"/>
              <a:t>Partition splits array in two sub-arrays of size n/2 </a:t>
            </a:r>
          </a:p>
          <a:p>
            <a:pPr marL="1371600" lvl="2" indent="-457200">
              <a:buFontTx/>
              <a:buAutoNum type="arabicPeriod"/>
            </a:pPr>
            <a:r>
              <a:rPr lang="en-US"/>
              <a:t>Quicksort each sub-array</a:t>
            </a:r>
          </a:p>
        </p:txBody>
      </p:sp>
    </p:spTree>
    <p:extLst>
      <p:ext uri="{BB962C8B-B14F-4D97-AF65-F5344CB8AC3E}">
        <p14:creationId xmlns:p14="http://schemas.microsoft.com/office/powerpoint/2010/main" val="294663116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Quicksort Analysis</a:t>
            </a:r>
          </a:p>
        </p:txBody>
      </p:sp>
      <p:sp>
        <p:nvSpPr>
          <p:cNvPr id="61443" name="Rectangle 3"/>
          <p:cNvSpPr>
            <a:spLocks noGrp="1" noChangeArrowheads="1"/>
          </p:cNvSpPr>
          <p:nvPr>
            <p:ph type="body" idx="1"/>
          </p:nvPr>
        </p:nvSpPr>
        <p:spPr/>
        <p:txBody>
          <a:bodyPr/>
          <a:lstStyle/>
          <a:p>
            <a:pPr marL="609600" indent="-609600"/>
            <a:r>
              <a:rPr lang="en-US" sz="2800"/>
              <a:t>Assume that keys are random, uniformly distributed.</a:t>
            </a:r>
          </a:p>
          <a:p>
            <a:pPr marL="609600" indent="-609600"/>
            <a:r>
              <a:rPr lang="en-US" sz="2800"/>
              <a:t>Best case running time: O(n log</a:t>
            </a:r>
            <a:r>
              <a:rPr lang="en-US" sz="2800" baseline="-25000"/>
              <a:t>2</a:t>
            </a:r>
            <a:r>
              <a:rPr lang="en-US" sz="2800"/>
              <a:t>n)</a:t>
            </a:r>
          </a:p>
          <a:p>
            <a:pPr marL="609600" indent="-609600"/>
            <a:r>
              <a:rPr lang="en-US" sz="2800"/>
              <a:t>Worst case running time: O(n</a:t>
            </a:r>
            <a:r>
              <a:rPr lang="en-US" sz="2800" baseline="30000"/>
              <a:t>2</a:t>
            </a:r>
            <a:r>
              <a:rPr lang="en-US" sz="2800"/>
              <a:t>)!!!</a:t>
            </a:r>
          </a:p>
          <a:p>
            <a:pPr marL="609600" indent="-609600"/>
            <a:r>
              <a:rPr lang="en-US" sz="2800"/>
              <a:t>What can we do to avoid worst case?</a:t>
            </a:r>
          </a:p>
          <a:p>
            <a:pPr marL="990600" lvl="1" indent="-533400"/>
            <a:endParaRPr lang="en-US"/>
          </a:p>
          <a:p>
            <a:pPr marL="609600" indent="-609600">
              <a:buFontTx/>
              <a:buNone/>
            </a:pPr>
            <a:endParaRPr lang="en-US" sz="2800"/>
          </a:p>
        </p:txBody>
      </p:sp>
    </p:spTree>
    <p:extLst>
      <p:ext uri="{BB962C8B-B14F-4D97-AF65-F5344CB8AC3E}">
        <p14:creationId xmlns:p14="http://schemas.microsoft.com/office/powerpoint/2010/main" val="212564684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Improved Pivot Selection</a:t>
            </a:r>
          </a:p>
        </p:txBody>
      </p:sp>
      <p:sp>
        <p:nvSpPr>
          <p:cNvPr id="62467" name="Rectangle 3"/>
          <p:cNvSpPr>
            <a:spLocks noGrp="1" noChangeArrowheads="1"/>
          </p:cNvSpPr>
          <p:nvPr>
            <p:ph type="body" idx="1"/>
          </p:nvPr>
        </p:nvSpPr>
        <p:spPr/>
        <p:txBody>
          <a:bodyPr/>
          <a:lstStyle/>
          <a:p>
            <a:pPr marL="609600" indent="-609600">
              <a:buFontTx/>
              <a:buNone/>
            </a:pPr>
            <a:r>
              <a:rPr lang="en-US" sz="2800"/>
              <a:t>Pick median value of three elements from data array:</a:t>
            </a:r>
          </a:p>
          <a:p>
            <a:pPr marL="609600" indent="-609600">
              <a:buFontTx/>
              <a:buNone/>
            </a:pPr>
            <a:r>
              <a:rPr lang="en-US" sz="2800"/>
              <a:t>	data[0], data[n/2], and data[n-1].</a:t>
            </a:r>
          </a:p>
          <a:p>
            <a:pPr marL="609600" indent="-609600">
              <a:buFontTx/>
              <a:buNone/>
            </a:pPr>
            <a:endParaRPr lang="en-US" sz="2800"/>
          </a:p>
          <a:p>
            <a:pPr marL="609600" indent="-609600">
              <a:buFontTx/>
              <a:buNone/>
            </a:pPr>
            <a:r>
              <a:rPr lang="en-US" sz="2800"/>
              <a:t>Use this median value as pivot.</a:t>
            </a:r>
          </a:p>
        </p:txBody>
      </p:sp>
    </p:spTree>
    <p:extLst>
      <p:ext uri="{BB962C8B-B14F-4D97-AF65-F5344CB8AC3E}">
        <p14:creationId xmlns:p14="http://schemas.microsoft.com/office/powerpoint/2010/main" val="2884663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demo</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63639747"/>
              </p:ext>
            </p:extLst>
          </p:nvPr>
        </p:nvGraphicFramePr>
        <p:xfrm>
          <a:off x="609600" y="4876800"/>
          <a:ext cx="7391399" cy="1371600"/>
        </p:xfrm>
        <a:graphic>
          <a:graphicData uri="http://schemas.openxmlformats.org/drawingml/2006/table">
            <a:tbl>
              <a:tblPr firstRow="1" bandRow="1">
                <a:tableStyleId>{5C22544A-7EE6-4342-B048-85BDC9FD1C3A}</a:tableStyleId>
              </a:tblPr>
              <a:tblGrid>
                <a:gridCol w="856382"/>
                <a:gridCol w="369036"/>
                <a:gridCol w="369036"/>
                <a:gridCol w="369036"/>
                <a:gridCol w="369036"/>
                <a:gridCol w="369036"/>
                <a:gridCol w="369036"/>
                <a:gridCol w="3551975"/>
                <a:gridCol w="768826"/>
              </a:tblGrid>
              <a:tr h="1371600">
                <a:tc>
                  <a:txBody>
                    <a:bodyPr/>
                    <a:lstStyle/>
                    <a:p>
                      <a:pPr algn="ctr"/>
                      <a:r>
                        <a:rPr lang="en-US" sz="1400" dirty="0" smtClean="0">
                          <a:solidFill>
                            <a:schemeClr val="tx1"/>
                          </a:solidFill>
                        </a:rPr>
                        <a:t>Fifth</a:t>
                      </a:r>
                      <a:endParaRPr lang="en-US" sz="1400" dirty="0">
                        <a:solidFill>
                          <a:schemeClr val="tx1"/>
                        </a:solidFill>
                      </a:endParaRPr>
                    </a:p>
                  </a:txBody>
                  <a:tcPr marL="45720" marR="45720" anchor="ctr">
                    <a:solidFill>
                      <a:srgbClr val="FFC000"/>
                    </a:solidFill>
                  </a:tcPr>
                </a:tc>
                <a:tc>
                  <a:txBody>
                    <a:bodyPr/>
                    <a:lstStyle/>
                    <a:p>
                      <a:pPr algn="ctr"/>
                      <a:r>
                        <a:rPr lang="en-US" sz="1400" dirty="0" smtClean="0">
                          <a:solidFill>
                            <a:schemeClr val="tx1"/>
                          </a:solidFill>
                        </a:rPr>
                        <a:t>1</a:t>
                      </a:r>
                    </a:p>
                    <a:p>
                      <a:pPr algn="ctr"/>
                      <a:r>
                        <a:rPr lang="en-US" sz="1400" dirty="0" smtClean="0">
                          <a:solidFill>
                            <a:schemeClr val="tx1"/>
                          </a:solidFill>
                        </a:rPr>
                        <a:t>1</a:t>
                      </a:r>
                    </a:p>
                    <a:p>
                      <a:pPr algn="ctr"/>
                      <a:r>
                        <a:rPr lang="en-US" sz="1400" dirty="0" smtClean="0">
                          <a:solidFill>
                            <a:schemeClr val="tx1"/>
                          </a:solidFill>
                        </a:rPr>
                        <a:t>1</a:t>
                      </a:r>
                    </a:p>
                    <a:p>
                      <a:pPr algn="ctr"/>
                      <a:r>
                        <a:rPr lang="en-US" sz="1400" dirty="0" smtClean="0">
                          <a:solidFill>
                            <a:schemeClr val="tx1"/>
                          </a:solidFill>
                        </a:rPr>
                        <a:t>1</a:t>
                      </a:r>
                    </a:p>
                    <a:p>
                      <a:pPr algn="ctr"/>
                      <a:r>
                        <a:rPr lang="en-US" sz="1400" dirty="0" smtClean="0">
                          <a:solidFill>
                            <a:schemeClr val="tx1"/>
                          </a:solidFill>
                        </a:rPr>
                        <a:t>1</a:t>
                      </a:r>
                      <a:endParaRPr lang="en-US" sz="1400" dirty="0">
                        <a:solidFill>
                          <a:schemeClr val="tx1"/>
                        </a:solidFill>
                      </a:endParaRPr>
                    </a:p>
                  </a:txBody>
                  <a:tcPr marL="45720" marR="45720" anchor="ctr">
                    <a:solidFill>
                      <a:schemeClr val="accent4">
                        <a:lumMod val="20000"/>
                        <a:lumOff val="80000"/>
                      </a:schemeClr>
                    </a:solidFill>
                  </a:tcPr>
                </a:tc>
                <a:tc>
                  <a:txBody>
                    <a:bodyPr/>
                    <a:lstStyle/>
                    <a:p>
                      <a:pPr algn="ctr"/>
                      <a:r>
                        <a:rPr lang="en-US" sz="1400" dirty="0" smtClean="0">
                          <a:solidFill>
                            <a:schemeClr val="tx1"/>
                          </a:solidFill>
                        </a:rPr>
                        <a:t>21</a:t>
                      </a:r>
                    </a:p>
                    <a:p>
                      <a:pPr algn="ctr"/>
                      <a:r>
                        <a:rPr lang="en-US" sz="1400" dirty="0" smtClean="0">
                          <a:solidFill>
                            <a:schemeClr val="tx1"/>
                          </a:solidFill>
                        </a:rPr>
                        <a:t>21</a:t>
                      </a:r>
                    </a:p>
                    <a:p>
                      <a:pPr algn="ctr"/>
                      <a:r>
                        <a:rPr lang="en-US" sz="1400" dirty="0" smtClean="0">
                          <a:solidFill>
                            <a:schemeClr val="tx1"/>
                          </a:solidFill>
                        </a:rPr>
                        <a:t>21</a:t>
                      </a:r>
                    </a:p>
                    <a:p>
                      <a:pPr algn="ctr"/>
                      <a:r>
                        <a:rPr lang="en-US" sz="1400" dirty="0" smtClean="0">
                          <a:solidFill>
                            <a:schemeClr val="tx1"/>
                          </a:solidFill>
                        </a:rPr>
                        <a:t>4</a:t>
                      </a:r>
                    </a:p>
                    <a:p>
                      <a:pPr algn="ctr"/>
                      <a:r>
                        <a:rPr lang="en-US" sz="1400" dirty="0" smtClean="0">
                          <a:solidFill>
                            <a:schemeClr val="tx1"/>
                          </a:solidFill>
                        </a:rPr>
                        <a:t>4</a:t>
                      </a:r>
                      <a:endParaRPr lang="en-US" sz="1400" dirty="0">
                        <a:solidFill>
                          <a:schemeClr val="tx1"/>
                        </a:solidFill>
                      </a:endParaRPr>
                    </a:p>
                  </a:txBody>
                  <a:tcPr marL="45720" marR="45720" anchor="ctr">
                    <a:solidFill>
                      <a:schemeClr val="accent4">
                        <a:lumMod val="20000"/>
                        <a:lumOff val="80000"/>
                      </a:schemeClr>
                    </a:solidFill>
                  </a:tcPr>
                </a:tc>
                <a:tc>
                  <a:txBody>
                    <a:bodyPr/>
                    <a:lstStyle/>
                    <a:p>
                      <a:pPr algn="ctr"/>
                      <a:r>
                        <a:rPr lang="en-US" sz="1400" dirty="0" smtClean="0">
                          <a:solidFill>
                            <a:schemeClr val="tx1"/>
                          </a:solidFill>
                        </a:rPr>
                        <a:t>23</a:t>
                      </a:r>
                    </a:p>
                    <a:p>
                      <a:pPr algn="ctr"/>
                      <a:r>
                        <a:rPr lang="en-US" sz="1400" dirty="0" smtClean="0">
                          <a:solidFill>
                            <a:schemeClr val="tx1"/>
                          </a:solidFill>
                        </a:rPr>
                        <a:t>23</a:t>
                      </a:r>
                    </a:p>
                    <a:p>
                      <a:pPr algn="ctr"/>
                      <a:r>
                        <a:rPr lang="en-US" sz="1400" dirty="0" smtClean="0">
                          <a:solidFill>
                            <a:schemeClr val="tx1"/>
                          </a:solidFill>
                        </a:rPr>
                        <a:t>4</a:t>
                      </a:r>
                    </a:p>
                    <a:p>
                      <a:pPr algn="ctr"/>
                      <a:r>
                        <a:rPr lang="en-US" sz="1400" dirty="0" smtClean="0">
                          <a:solidFill>
                            <a:schemeClr val="tx1"/>
                          </a:solidFill>
                        </a:rPr>
                        <a:t>21</a:t>
                      </a:r>
                    </a:p>
                    <a:p>
                      <a:pPr algn="ctr"/>
                      <a:r>
                        <a:rPr lang="en-US" sz="1400" dirty="0" smtClean="0">
                          <a:solidFill>
                            <a:schemeClr val="tx1"/>
                          </a:solidFill>
                        </a:rPr>
                        <a:t>21</a:t>
                      </a:r>
                    </a:p>
                  </a:txBody>
                  <a:tcPr marL="45720" marR="45720" anchor="ctr">
                    <a:solidFill>
                      <a:schemeClr val="accent4">
                        <a:lumMod val="20000"/>
                        <a:lumOff val="80000"/>
                      </a:schemeClr>
                    </a:solidFill>
                  </a:tcPr>
                </a:tc>
                <a:tc>
                  <a:txBody>
                    <a:bodyPr/>
                    <a:lstStyle/>
                    <a:p>
                      <a:pPr algn="ctr"/>
                      <a:r>
                        <a:rPr lang="en-US" sz="1400" dirty="0" smtClean="0">
                          <a:solidFill>
                            <a:schemeClr val="tx1"/>
                          </a:solidFill>
                        </a:rPr>
                        <a:t>33</a:t>
                      </a:r>
                    </a:p>
                    <a:p>
                      <a:pPr algn="ctr"/>
                      <a:r>
                        <a:rPr lang="en-US" sz="1400" dirty="0" smtClean="0">
                          <a:solidFill>
                            <a:schemeClr val="tx1"/>
                          </a:solidFill>
                        </a:rPr>
                        <a:t>4</a:t>
                      </a:r>
                    </a:p>
                    <a:p>
                      <a:pPr algn="ctr"/>
                      <a:r>
                        <a:rPr lang="en-US" sz="1400" dirty="0" smtClean="0">
                          <a:solidFill>
                            <a:schemeClr val="tx1"/>
                          </a:solidFill>
                        </a:rPr>
                        <a:t>23</a:t>
                      </a:r>
                    </a:p>
                    <a:p>
                      <a:pPr algn="ctr"/>
                      <a:r>
                        <a:rPr lang="en-US" sz="1400" dirty="0" smtClean="0">
                          <a:solidFill>
                            <a:schemeClr val="tx1"/>
                          </a:solidFill>
                        </a:rPr>
                        <a:t>23</a:t>
                      </a:r>
                    </a:p>
                    <a:p>
                      <a:pPr algn="ctr"/>
                      <a:r>
                        <a:rPr lang="en-US" sz="1400" dirty="0" smtClean="0">
                          <a:solidFill>
                            <a:schemeClr val="tx1"/>
                          </a:solidFill>
                        </a:rPr>
                        <a:t>23</a:t>
                      </a:r>
                      <a:endParaRPr lang="en-US" sz="1400" dirty="0">
                        <a:solidFill>
                          <a:schemeClr val="tx1"/>
                        </a:solidFill>
                      </a:endParaRPr>
                    </a:p>
                  </a:txBody>
                  <a:tcPr marL="45720" marR="45720" anchor="ctr">
                    <a:solidFill>
                      <a:schemeClr val="accent4">
                        <a:lumMod val="20000"/>
                        <a:lumOff val="80000"/>
                      </a:schemeClr>
                    </a:solidFill>
                  </a:tcPr>
                </a:tc>
                <a:tc>
                  <a:txBody>
                    <a:bodyPr/>
                    <a:lstStyle/>
                    <a:p>
                      <a:pPr algn="ctr"/>
                      <a:r>
                        <a:rPr lang="en-US" sz="1400" dirty="0" smtClean="0">
                          <a:solidFill>
                            <a:schemeClr val="tx1"/>
                          </a:solidFill>
                        </a:rPr>
                        <a:t>4</a:t>
                      </a:r>
                    </a:p>
                    <a:p>
                      <a:pPr algn="ctr"/>
                      <a:r>
                        <a:rPr lang="en-US" sz="1400" dirty="0" smtClean="0">
                          <a:solidFill>
                            <a:schemeClr val="tx1"/>
                          </a:solidFill>
                        </a:rPr>
                        <a:t>33</a:t>
                      </a:r>
                    </a:p>
                    <a:p>
                      <a:pPr algn="ctr"/>
                      <a:r>
                        <a:rPr lang="en-US" sz="1400" dirty="0" smtClean="0">
                          <a:solidFill>
                            <a:schemeClr val="tx1"/>
                          </a:solidFill>
                        </a:rPr>
                        <a:t>33</a:t>
                      </a:r>
                    </a:p>
                    <a:p>
                      <a:pPr algn="ctr"/>
                      <a:r>
                        <a:rPr lang="en-US" sz="1400" dirty="0" smtClean="0">
                          <a:solidFill>
                            <a:schemeClr val="tx1"/>
                          </a:solidFill>
                        </a:rPr>
                        <a:t>33</a:t>
                      </a:r>
                    </a:p>
                    <a:p>
                      <a:pPr algn="ctr"/>
                      <a:r>
                        <a:rPr lang="en-US" sz="1400" dirty="0" smtClean="0">
                          <a:solidFill>
                            <a:schemeClr val="tx1"/>
                          </a:solidFill>
                        </a:rPr>
                        <a:t>33</a:t>
                      </a:r>
                      <a:endParaRPr lang="en-US" sz="1400" dirty="0">
                        <a:solidFill>
                          <a:schemeClr val="tx1"/>
                        </a:solidFill>
                      </a:endParaRPr>
                    </a:p>
                  </a:txBody>
                  <a:tcPr marL="45720" marR="45720" anchor="ctr">
                    <a:solidFill>
                      <a:schemeClr val="accent4">
                        <a:lumMod val="20000"/>
                        <a:lumOff val="80000"/>
                      </a:schemeClr>
                    </a:solidFill>
                  </a:tcPr>
                </a:tc>
                <a:tc>
                  <a:txBody>
                    <a:bodyPr/>
                    <a:lstStyle/>
                    <a:p>
                      <a:pPr algn="ctr"/>
                      <a:r>
                        <a:rPr lang="en-US" sz="1400" dirty="0" smtClean="0">
                          <a:solidFill>
                            <a:schemeClr val="tx1"/>
                          </a:solidFill>
                        </a:rPr>
                        <a:t>40</a:t>
                      </a:r>
                    </a:p>
                    <a:p>
                      <a:pPr algn="ctr"/>
                      <a:r>
                        <a:rPr lang="en-US" sz="1400" dirty="0" smtClean="0">
                          <a:solidFill>
                            <a:schemeClr val="tx1"/>
                          </a:solidFill>
                        </a:rPr>
                        <a:t>40</a:t>
                      </a:r>
                    </a:p>
                    <a:p>
                      <a:pPr algn="ctr"/>
                      <a:r>
                        <a:rPr lang="en-US" sz="1400" dirty="0" smtClean="0">
                          <a:solidFill>
                            <a:schemeClr val="tx1"/>
                          </a:solidFill>
                        </a:rPr>
                        <a:t>40</a:t>
                      </a:r>
                    </a:p>
                    <a:p>
                      <a:pPr algn="ctr"/>
                      <a:r>
                        <a:rPr lang="en-US" sz="1400" dirty="0" smtClean="0">
                          <a:solidFill>
                            <a:schemeClr val="tx1"/>
                          </a:solidFill>
                        </a:rPr>
                        <a:t>40</a:t>
                      </a:r>
                    </a:p>
                    <a:p>
                      <a:pPr algn="ctr"/>
                      <a:r>
                        <a:rPr lang="en-US" sz="1400" dirty="0" smtClean="0">
                          <a:solidFill>
                            <a:schemeClr val="tx1"/>
                          </a:solidFill>
                        </a:rPr>
                        <a:t>40</a:t>
                      </a:r>
                      <a:endParaRPr lang="en-US" sz="1400" dirty="0">
                        <a:solidFill>
                          <a:schemeClr val="tx1"/>
                        </a:solidFill>
                      </a:endParaRPr>
                    </a:p>
                  </a:txBody>
                  <a:tcPr marL="45720" marR="45720" anchor="ctr">
                    <a:solidFill>
                      <a:schemeClr val="accent4">
                        <a:lumMod val="20000"/>
                        <a:lumOff val="80000"/>
                      </a:schemeClr>
                    </a:solidFill>
                  </a:tcPr>
                </a:tc>
                <a:tc>
                  <a:txBody>
                    <a:bodyPr/>
                    <a:lstStyle/>
                    <a:p>
                      <a:pPr algn="l"/>
                      <a:r>
                        <a:rPr lang="en-US" sz="1400" b="0" kern="1200" baseline="0" dirty="0" smtClean="0">
                          <a:solidFill>
                            <a:schemeClr val="tx1"/>
                          </a:solidFill>
                          <a:latin typeface="+mn-lt"/>
                          <a:ea typeface="+mn-ea"/>
                          <a:cs typeface="+mn-cs"/>
                        </a:rPr>
                        <a:t>Compare 4 with 40, Swap</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baseline="0" dirty="0" smtClean="0">
                          <a:solidFill>
                            <a:schemeClr val="tx1"/>
                          </a:solidFill>
                          <a:latin typeface="+mn-lt"/>
                          <a:ea typeface="+mn-ea"/>
                          <a:cs typeface="+mn-cs"/>
                        </a:rPr>
                        <a:t>Compare 4 with 33, Swap</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baseline="0" dirty="0" smtClean="0">
                          <a:solidFill>
                            <a:schemeClr val="tx1"/>
                          </a:solidFill>
                          <a:latin typeface="+mn-lt"/>
                          <a:ea typeface="+mn-ea"/>
                          <a:cs typeface="+mn-cs"/>
                        </a:rPr>
                        <a:t>Compare 4 with 23, Swap</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baseline="0" dirty="0" smtClean="0">
                          <a:solidFill>
                            <a:schemeClr val="tx1"/>
                          </a:solidFill>
                          <a:latin typeface="+mn-lt"/>
                          <a:ea typeface="+mn-ea"/>
                          <a:cs typeface="+mn-cs"/>
                        </a:rPr>
                        <a:t>Compare 4 with 21, Swap</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kern="1200" baseline="0" dirty="0" smtClean="0">
                          <a:solidFill>
                            <a:schemeClr val="tx1"/>
                          </a:solidFill>
                          <a:latin typeface="+mn-lt"/>
                          <a:ea typeface="+mn-ea"/>
                          <a:cs typeface="+mn-cs"/>
                        </a:rPr>
                        <a:t>Compare 4 with 1</a:t>
                      </a:r>
                    </a:p>
                  </a:txBody>
                  <a:tcPr marL="45720" marR="45720" anchor="ctr">
                    <a:solidFill>
                      <a:schemeClr val="accent4">
                        <a:lumMod val="20000"/>
                        <a:lumOff val="80000"/>
                      </a:schemeClr>
                    </a:solidFill>
                  </a:tcPr>
                </a:tc>
                <a:tc>
                  <a:txBody>
                    <a:bodyPr/>
                    <a:lstStyle/>
                    <a:p>
                      <a:pPr algn="ctr"/>
                      <a:r>
                        <a:rPr lang="en-US" sz="1600" b="0" kern="1200" dirty="0" smtClean="0">
                          <a:solidFill>
                            <a:schemeClr val="tx1"/>
                          </a:solidFill>
                          <a:latin typeface="+mn-lt"/>
                          <a:ea typeface="+mn-ea"/>
                          <a:cs typeface="+mn-cs"/>
                        </a:rPr>
                        <a:t>4</a:t>
                      </a:r>
                      <a:endParaRPr lang="en-US" sz="1600" b="0" kern="1200" dirty="0">
                        <a:solidFill>
                          <a:schemeClr val="tx1"/>
                        </a:solidFill>
                        <a:latin typeface="+mn-lt"/>
                        <a:ea typeface="+mn-ea"/>
                        <a:cs typeface="+mn-cs"/>
                      </a:endParaRPr>
                    </a:p>
                  </a:txBody>
                  <a:tcPr marL="45720" marR="45720" anchor="ctr">
                    <a:solidFill>
                      <a:schemeClr val="accent4">
                        <a:lumMod val="20000"/>
                        <a:lumOff val="8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56243113"/>
              </p:ext>
            </p:extLst>
          </p:nvPr>
        </p:nvGraphicFramePr>
        <p:xfrm>
          <a:off x="609600" y="1371599"/>
          <a:ext cx="7391399" cy="439153"/>
        </p:xfrm>
        <a:graphic>
          <a:graphicData uri="http://schemas.openxmlformats.org/drawingml/2006/table">
            <a:tbl>
              <a:tblPr firstRow="1" bandRow="1">
                <a:tableStyleId>{93296810-A885-4BE3-A3E7-6D5BEEA58F35}</a:tableStyleId>
              </a:tblPr>
              <a:tblGrid>
                <a:gridCol w="856382"/>
                <a:gridCol w="369036"/>
                <a:gridCol w="369036"/>
                <a:gridCol w="369036"/>
                <a:gridCol w="369036"/>
                <a:gridCol w="369036"/>
                <a:gridCol w="369036"/>
                <a:gridCol w="3551975"/>
                <a:gridCol w="768826"/>
              </a:tblGrid>
              <a:tr h="439153">
                <a:tc>
                  <a:txBody>
                    <a:bodyPr/>
                    <a:lstStyle/>
                    <a:p>
                      <a:pPr algn="ctr"/>
                      <a:r>
                        <a:rPr lang="en-US" sz="1400" dirty="0" smtClean="0"/>
                        <a:t>Iteration</a:t>
                      </a:r>
                      <a:endParaRPr lang="en-US" sz="1400" dirty="0"/>
                    </a:p>
                  </a:txBody>
                  <a:tcPr marL="45720" marR="45720" anchor="ctr"/>
                </a:tc>
                <a:tc>
                  <a:txBody>
                    <a:bodyPr/>
                    <a:lstStyle/>
                    <a:p>
                      <a:pPr algn="ctr"/>
                      <a:r>
                        <a:rPr lang="en-US" sz="1400" dirty="0" smtClean="0"/>
                        <a:t>23</a:t>
                      </a:r>
                      <a:endParaRPr lang="en-US" sz="1400" dirty="0"/>
                    </a:p>
                  </a:txBody>
                  <a:tcPr marL="45720" marR="45720" anchor="ctr"/>
                </a:tc>
                <a:tc>
                  <a:txBody>
                    <a:bodyPr/>
                    <a:lstStyle/>
                    <a:p>
                      <a:pPr algn="ctr"/>
                      <a:r>
                        <a:rPr lang="en-US" sz="1400" dirty="0" smtClean="0"/>
                        <a:t>21</a:t>
                      </a:r>
                      <a:endParaRPr lang="en-US" sz="1400" dirty="0"/>
                    </a:p>
                  </a:txBody>
                  <a:tcPr marL="45720" marR="45720" anchor="ctr"/>
                </a:tc>
                <a:tc>
                  <a:txBody>
                    <a:bodyPr/>
                    <a:lstStyle/>
                    <a:p>
                      <a:pPr algn="ctr"/>
                      <a:r>
                        <a:rPr lang="en-US" sz="1400" dirty="0" smtClean="0"/>
                        <a:t>40</a:t>
                      </a:r>
                      <a:endParaRPr lang="en-US" sz="1400" dirty="0"/>
                    </a:p>
                  </a:txBody>
                  <a:tcPr marL="45720" marR="45720" anchor="ctr"/>
                </a:tc>
                <a:tc>
                  <a:txBody>
                    <a:bodyPr/>
                    <a:lstStyle/>
                    <a:p>
                      <a:pPr algn="ctr"/>
                      <a:r>
                        <a:rPr lang="en-US" sz="1400" dirty="0" smtClean="0"/>
                        <a:t>1</a:t>
                      </a:r>
                      <a:endParaRPr lang="en-US" sz="1400" dirty="0"/>
                    </a:p>
                  </a:txBody>
                  <a:tcPr marL="45720" marR="45720" anchor="ctr"/>
                </a:tc>
                <a:tc>
                  <a:txBody>
                    <a:bodyPr/>
                    <a:lstStyle/>
                    <a:p>
                      <a:pPr algn="ctr"/>
                      <a:r>
                        <a:rPr lang="en-US" sz="1400" dirty="0" smtClean="0"/>
                        <a:t>33</a:t>
                      </a:r>
                      <a:endParaRPr lang="en-US" sz="1400" dirty="0"/>
                    </a:p>
                  </a:txBody>
                  <a:tcPr marL="45720" marR="45720" anchor="ctr"/>
                </a:tc>
                <a:tc>
                  <a:txBody>
                    <a:bodyPr/>
                    <a:lstStyle/>
                    <a:p>
                      <a:pPr algn="ctr"/>
                      <a:r>
                        <a:rPr lang="en-US" sz="1400" dirty="0" smtClean="0"/>
                        <a:t>4</a:t>
                      </a:r>
                      <a:endParaRPr lang="en-US" sz="1400" dirty="0"/>
                    </a:p>
                  </a:txBody>
                  <a:tcPr marL="45720" marR="45720" anchor="ctr"/>
                </a:tc>
                <a:tc>
                  <a:txBody>
                    <a:bodyPr/>
                    <a:lstStyle/>
                    <a:p>
                      <a:pPr algn="l"/>
                      <a:r>
                        <a:rPr lang="en-US" sz="1600" dirty="0" smtClean="0"/>
                        <a:t>Original</a:t>
                      </a:r>
                      <a:r>
                        <a:rPr lang="en-US" sz="1600" baseline="0" dirty="0" smtClean="0"/>
                        <a:t> Numbers</a:t>
                      </a:r>
                      <a:endParaRPr lang="en-US" sz="1600" b="0" dirty="0"/>
                    </a:p>
                  </a:txBody>
                  <a:tcPr marL="45720" marR="45720" anchor="ctr"/>
                </a:tc>
                <a:tc>
                  <a:txBody>
                    <a:bodyPr/>
                    <a:lstStyle/>
                    <a:p>
                      <a:pPr algn="ctr"/>
                      <a:r>
                        <a:rPr lang="en-US" sz="1600" kern="1200" baseline="0" dirty="0" smtClean="0"/>
                        <a:t>#Moves</a:t>
                      </a:r>
                      <a:endParaRPr lang="en-US" sz="1600" b="0" kern="1200" baseline="0" dirty="0">
                        <a:solidFill>
                          <a:schemeClr val="lt1"/>
                        </a:solidFill>
                        <a:latin typeface="+mn-lt"/>
                        <a:ea typeface="+mn-ea"/>
                        <a:cs typeface="+mn-cs"/>
                      </a:endParaRPr>
                    </a:p>
                  </a:txBody>
                  <a:tcPr marL="45720" marR="4572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85747591"/>
              </p:ext>
            </p:extLst>
          </p:nvPr>
        </p:nvGraphicFramePr>
        <p:xfrm>
          <a:off x="609600" y="1846847"/>
          <a:ext cx="7391399" cy="439153"/>
        </p:xfrm>
        <a:graphic>
          <a:graphicData uri="http://schemas.openxmlformats.org/drawingml/2006/table">
            <a:tbl>
              <a:tblPr firstRow="1">
                <a:tableStyleId>{5C22544A-7EE6-4342-B048-85BDC9FD1C3A}</a:tableStyleId>
              </a:tblPr>
              <a:tblGrid>
                <a:gridCol w="856382"/>
                <a:gridCol w="369036"/>
                <a:gridCol w="369036"/>
                <a:gridCol w="369036"/>
                <a:gridCol w="369036"/>
                <a:gridCol w="369036"/>
                <a:gridCol w="369036"/>
                <a:gridCol w="3551975"/>
                <a:gridCol w="768826"/>
              </a:tblGrid>
              <a:tr h="439153">
                <a:tc>
                  <a:txBody>
                    <a:bodyPr/>
                    <a:lstStyle/>
                    <a:p>
                      <a:pPr algn="ctr"/>
                      <a:r>
                        <a:rPr lang="en-US" sz="1400" dirty="0" smtClean="0"/>
                        <a:t>First</a:t>
                      </a:r>
                      <a:endParaRPr lang="en-US" sz="1400" dirty="0"/>
                    </a:p>
                  </a:txBody>
                  <a:tcPr marL="45720" marR="45720" anchor="ctr">
                    <a:solidFill>
                      <a:srgbClr val="FFC000"/>
                    </a:solidFill>
                  </a:tcPr>
                </a:tc>
                <a:tc>
                  <a:txBody>
                    <a:bodyPr/>
                    <a:lstStyle/>
                    <a:p>
                      <a:pPr algn="ctr"/>
                      <a:r>
                        <a:rPr lang="en-US" sz="1400" dirty="0" smtClean="0"/>
                        <a:t>21</a:t>
                      </a:r>
                      <a:endParaRPr lang="en-US" sz="1400" dirty="0"/>
                    </a:p>
                  </a:txBody>
                  <a:tcPr marL="45720" marR="45720" anchor="ctr">
                    <a:solidFill>
                      <a:schemeClr val="accent1">
                        <a:lumMod val="60000"/>
                        <a:lumOff val="40000"/>
                      </a:schemeClr>
                    </a:solidFill>
                  </a:tcPr>
                </a:tc>
                <a:tc>
                  <a:txBody>
                    <a:bodyPr/>
                    <a:lstStyle/>
                    <a:p>
                      <a:pPr algn="ctr"/>
                      <a:r>
                        <a:rPr lang="en-US" sz="1400" dirty="0" smtClean="0"/>
                        <a:t>23</a:t>
                      </a:r>
                      <a:endParaRPr lang="en-US" sz="1400" dirty="0"/>
                    </a:p>
                  </a:txBody>
                  <a:tcPr marL="45720" marR="45720" anchor="ctr">
                    <a:solidFill>
                      <a:schemeClr val="accent1">
                        <a:lumMod val="60000"/>
                        <a:lumOff val="40000"/>
                      </a:schemeClr>
                    </a:solidFill>
                  </a:tcPr>
                </a:tc>
                <a:tc>
                  <a:txBody>
                    <a:bodyPr/>
                    <a:lstStyle/>
                    <a:p>
                      <a:pPr algn="ctr"/>
                      <a:r>
                        <a:rPr lang="en-US" sz="1400" dirty="0" smtClean="0"/>
                        <a:t>40</a:t>
                      </a:r>
                      <a:endParaRPr lang="en-US" sz="1400" dirty="0"/>
                    </a:p>
                  </a:txBody>
                  <a:tcPr marL="45720" marR="45720" anchor="ctr">
                    <a:solidFill>
                      <a:schemeClr val="accent1">
                        <a:lumMod val="60000"/>
                        <a:lumOff val="40000"/>
                      </a:schemeClr>
                    </a:solidFill>
                  </a:tcPr>
                </a:tc>
                <a:tc>
                  <a:txBody>
                    <a:bodyPr/>
                    <a:lstStyle/>
                    <a:p>
                      <a:pPr algn="ctr"/>
                      <a:r>
                        <a:rPr lang="en-US" sz="1400" dirty="0" smtClean="0"/>
                        <a:t>1</a:t>
                      </a:r>
                      <a:endParaRPr lang="en-US" sz="1400" dirty="0"/>
                    </a:p>
                  </a:txBody>
                  <a:tcPr marL="45720" marR="45720" anchor="ctr">
                    <a:solidFill>
                      <a:schemeClr val="accent1">
                        <a:lumMod val="60000"/>
                        <a:lumOff val="40000"/>
                      </a:schemeClr>
                    </a:solidFill>
                  </a:tcPr>
                </a:tc>
                <a:tc>
                  <a:txBody>
                    <a:bodyPr/>
                    <a:lstStyle/>
                    <a:p>
                      <a:pPr algn="ctr"/>
                      <a:r>
                        <a:rPr lang="en-US" sz="1400" dirty="0" smtClean="0"/>
                        <a:t>33</a:t>
                      </a:r>
                      <a:endParaRPr lang="en-US" sz="1400" dirty="0"/>
                    </a:p>
                  </a:txBody>
                  <a:tcPr marL="45720" marR="45720" anchor="ctr">
                    <a:solidFill>
                      <a:schemeClr val="accent1">
                        <a:lumMod val="60000"/>
                        <a:lumOff val="40000"/>
                      </a:schemeClr>
                    </a:solidFill>
                  </a:tcPr>
                </a:tc>
                <a:tc>
                  <a:txBody>
                    <a:bodyPr/>
                    <a:lstStyle/>
                    <a:p>
                      <a:pPr algn="ctr"/>
                      <a:r>
                        <a:rPr lang="en-US" sz="1400" dirty="0" smtClean="0"/>
                        <a:t>4</a:t>
                      </a:r>
                    </a:p>
                  </a:txBody>
                  <a:tcPr marL="45720" marR="45720" anchor="ctr">
                    <a:solidFill>
                      <a:schemeClr val="accent1">
                        <a:lumMod val="60000"/>
                        <a:lumOff val="40000"/>
                      </a:schemeClr>
                    </a:solidFill>
                  </a:tcPr>
                </a:tc>
                <a:tc>
                  <a:txBody>
                    <a:bodyPr/>
                    <a:lstStyle/>
                    <a:p>
                      <a:pPr algn="l"/>
                      <a:r>
                        <a:rPr lang="en-US" sz="1600" b="0" kern="1200" dirty="0" smtClean="0">
                          <a:solidFill>
                            <a:schemeClr val="tx1"/>
                          </a:solidFill>
                          <a:latin typeface="+mn-lt"/>
                          <a:ea typeface="+mn-ea"/>
                          <a:cs typeface="+mn-cs"/>
                        </a:rPr>
                        <a:t>Compare 21 with 23. Swapped</a:t>
                      </a:r>
                      <a:r>
                        <a:rPr lang="en-US" sz="1600" b="0" kern="1200" baseline="0" dirty="0" smtClean="0">
                          <a:solidFill>
                            <a:schemeClr val="tx1"/>
                          </a:solidFill>
                          <a:latin typeface="+mn-lt"/>
                          <a:ea typeface="+mn-ea"/>
                          <a:cs typeface="+mn-cs"/>
                        </a:rPr>
                        <a:t> 21 with 23</a:t>
                      </a:r>
                      <a:endParaRPr lang="en-US" sz="1600" b="0" kern="1200" dirty="0">
                        <a:solidFill>
                          <a:schemeClr val="tx1"/>
                        </a:solidFill>
                        <a:latin typeface="+mn-lt"/>
                        <a:ea typeface="+mn-ea"/>
                        <a:cs typeface="+mn-cs"/>
                      </a:endParaRPr>
                    </a:p>
                  </a:txBody>
                  <a:tcPr marL="45720" marR="45720" anchor="ctr">
                    <a:solidFill>
                      <a:schemeClr val="accent1">
                        <a:lumMod val="60000"/>
                        <a:lumOff val="40000"/>
                      </a:schemeClr>
                    </a:solidFill>
                  </a:tcPr>
                </a:tc>
                <a:tc>
                  <a:txBody>
                    <a:bodyPr/>
                    <a:lstStyle/>
                    <a:p>
                      <a:pPr algn="ctr"/>
                      <a:r>
                        <a:rPr lang="en-US" sz="1600" b="0" kern="1200" dirty="0" smtClean="0">
                          <a:solidFill>
                            <a:schemeClr val="tx1"/>
                          </a:solidFill>
                          <a:latin typeface="+mn-lt"/>
                          <a:ea typeface="+mn-ea"/>
                          <a:cs typeface="+mn-cs"/>
                        </a:rPr>
                        <a:t>1</a:t>
                      </a:r>
                      <a:endParaRPr lang="en-US" sz="1600" b="0" kern="1200" dirty="0">
                        <a:solidFill>
                          <a:schemeClr val="tx1"/>
                        </a:solidFill>
                        <a:latin typeface="+mn-lt"/>
                        <a:ea typeface="+mn-ea"/>
                        <a:cs typeface="+mn-cs"/>
                      </a:endParaRPr>
                    </a:p>
                  </a:txBody>
                  <a:tcPr marL="45720" marR="45720" anchor="ctr">
                    <a:solidFill>
                      <a:schemeClr val="accent1">
                        <a:lumMod val="60000"/>
                        <a:lumOff val="4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79936514"/>
              </p:ext>
            </p:extLst>
          </p:nvPr>
        </p:nvGraphicFramePr>
        <p:xfrm>
          <a:off x="609601" y="2286000"/>
          <a:ext cx="7391399" cy="613611"/>
        </p:xfrm>
        <a:graphic>
          <a:graphicData uri="http://schemas.openxmlformats.org/drawingml/2006/table">
            <a:tbl>
              <a:tblPr firstRow="1" bandRow="1">
                <a:tableStyleId>{5C22544A-7EE6-4342-B048-85BDC9FD1C3A}</a:tableStyleId>
              </a:tblPr>
              <a:tblGrid>
                <a:gridCol w="856382"/>
                <a:gridCol w="369036"/>
                <a:gridCol w="369036"/>
                <a:gridCol w="369036"/>
                <a:gridCol w="369036"/>
                <a:gridCol w="369036"/>
                <a:gridCol w="369036"/>
                <a:gridCol w="3551975"/>
                <a:gridCol w="768826"/>
              </a:tblGrid>
              <a:tr h="613611">
                <a:tc>
                  <a:txBody>
                    <a:bodyPr/>
                    <a:lstStyle/>
                    <a:p>
                      <a:pPr algn="ctr"/>
                      <a:r>
                        <a:rPr lang="en-US" sz="1400" dirty="0" smtClean="0">
                          <a:solidFill>
                            <a:schemeClr val="tx1"/>
                          </a:solidFill>
                        </a:rPr>
                        <a:t>Second</a:t>
                      </a:r>
                      <a:endParaRPr lang="en-US" sz="1400" dirty="0">
                        <a:solidFill>
                          <a:schemeClr val="tx1"/>
                        </a:solidFill>
                      </a:endParaRPr>
                    </a:p>
                  </a:txBody>
                  <a:tcPr marL="45720" marR="45720" anchor="ctr">
                    <a:solidFill>
                      <a:srgbClr val="FFC000"/>
                    </a:solidFill>
                  </a:tcPr>
                </a:tc>
                <a:tc>
                  <a:txBody>
                    <a:bodyPr/>
                    <a:lstStyle/>
                    <a:p>
                      <a:pPr algn="ctr"/>
                      <a:r>
                        <a:rPr lang="en-US" sz="1400" dirty="0" smtClean="0">
                          <a:solidFill>
                            <a:schemeClr val="tx1"/>
                          </a:solidFill>
                        </a:rPr>
                        <a:t>21</a:t>
                      </a:r>
                    </a:p>
                    <a:p>
                      <a:pPr algn="ctr"/>
                      <a:r>
                        <a:rPr lang="en-US" sz="1400" dirty="0" smtClean="0">
                          <a:solidFill>
                            <a:schemeClr val="tx1"/>
                          </a:solidFill>
                        </a:rPr>
                        <a:t>21</a:t>
                      </a:r>
                      <a:endParaRPr lang="en-US" sz="1400" dirty="0">
                        <a:solidFill>
                          <a:schemeClr val="tx1"/>
                        </a:solidFill>
                      </a:endParaRPr>
                    </a:p>
                  </a:txBody>
                  <a:tcPr marL="45720" marR="45720" anchor="ctr">
                    <a:solidFill>
                      <a:schemeClr val="accent5">
                        <a:lumMod val="60000"/>
                        <a:lumOff val="40000"/>
                      </a:schemeClr>
                    </a:solidFill>
                  </a:tcPr>
                </a:tc>
                <a:tc>
                  <a:txBody>
                    <a:bodyPr/>
                    <a:lstStyle/>
                    <a:p>
                      <a:pPr algn="ctr"/>
                      <a:r>
                        <a:rPr lang="en-US" sz="1400" dirty="0" smtClean="0">
                          <a:solidFill>
                            <a:schemeClr val="tx1"/>
                          </a:solidFill>
                        </a:rPr>
                        <a:t>23</a:t>
                      </a:r>
                    </a:p>
                    <a:p>
                      <a:pPr algn="ctr"/>
                      <a:r>
                        <a:rPr lang="en-US" sz="1400" dirty="0" smtClean="0">
                          <a:solidFill>
                            <a:schemeClr val="tx1"/>
                          </a:solidFill>
                        </a:rPr>
                        <a:t>23</a:t>
                      </a:r>
                      <a:endParaRPr lang="en-US" sz="1400" dirty="0">
                        <a:solidFill>
                          <a:schemeClr val="tx1"/>
                        </a:solidFill>
                      </a:endParaRPr>
                    </a:p>
                  </a:txBody>
                  <a:tcPr marL="45720" marR="45720" anchor="ctr">
                    <a:solidFill>
                      <a:schemeClr val="accent5">
                        <a:lumMod val="60000"/>
                        <a:lumOff val="40000"/>
                      </a:schemeClr>
                    </a:solidFill>
                  </a:tcPr>
                </a:tc>
                <a:tc>
                  <a:txBody>
                    <a:bodyPr/>
                    <a:lstStyle/>
                    <a:p>
                      <a:pPr algn="ctr"/>
                      <a:r>
                        <a:rPr lang="en-US" sz="1400" dirty="0" smtClean="0">
                          <a:solidFill>
                            <a:schemeClr val="tx1"/>
                          </a:solidFill>
                        </a:rPr>
                        <a:t>40</a:t>
                      </a:r>
                    </a:p>
                    <a:p>
                      <a:pPr algn="ctr"/>
                      <a:r>
                        <a:rPr lang="en-US" sz="1400" dirty="0" smtClean="0">
                          <a:solidFill>
                            <a:schemeClr val="tx1"/>
                          </a:solidFill>
                        </a:rPr>
                        <a:t>40</a:t>
                      </a:r>
                      <a:endParaRPr lang="en-US" sz="1400" dirty="0">
                        <a:solidFill>
                          <a:schemeClr val="tx1"/>
                        </a:solidFill>
                      </a:endParaRPr>
                    </a:p>
                  </a:txBody>
                  <a:tcPr marL="45720" marR="45720" anchor="ctr">
                    <a:solidFill>
                      <a:schemeClr val="accent5">
                        <a:lumMod val="60000"/>
                        <a:lumOff val="40000"/>
                      </a:schemeClr>
                    </a:solidFill>
                  </a:tcPr>
                </a:tc>
                <a:tc>
                  <a:txBody>
                    <a:bodyPr/>
                    <a:lstStyle/>
                    <a:p>
                      <a:pPr algn="ctr"/>
                      <a:r>
                        <a:rPr lang="en-US" sz="1400" dirty="0" smtClean="0">
                          <a:solidFill>
                            <a:schemeClr val="tx1"/>
                          </a:solidFill>
                        </a:rPr>
                        <a:t>1</a:t>
                      </a:r>
                    </a:p>
                    <a:p>
                      <a:pPr algn="ctr"/>
                      <a:r>
                        <a:rPr lang="en-US" sz="1400" dirty="0" smtClean="0">
                          <a:solidFill>
                            <a:schemeClr val="tx1"/>
                          </a:solidFill>
                        </a:rPr>
                        <a:t>1</a:t>
                      </a:r>
                      <a:endParaRPr lang="en-US" sz="1400" dirty="0">
                        <a:solidFill>
                          <a:schemeClr val="tx1"/>
                        </a:solidFill>
                      </a:endParaRPr>
                    </a:p>
                  </a:txBody>
                  <a:tcPr marL="45720" marR="45720" anchor="ctr">
                    <a:solidFill>
                      <a:schemeClr val="accent5">
                        <a:lumMod val="60000"/>
                        <a:lumOff val="40000"/>
                      </a:schemeClr>
                    </a:solidFill>
                  </a:tcPr>
                </a:tc>
                <a:tc>
                  <a:txBody>
                    <a:bodyPr/>
                    <a:lstStyle/>
                    <a:p>
                      <a:pPr algn="ctr"/>
                      <a:r>
                        <a:rPr lang="en-US" sz="1400" dirty="0" smtClean="0">
                          <a:solidFill>
                            <a:schemeClr val="tx1"/>
                          </a:solidFill>
                        </a:rPr>
                        <a:t>33</a:t>
                      </a:r>
                    </a:p>
                    <a:p>
                      <a:pPr algn="ctr"/>
                      <a:r>
                        <a:rPr lang="en-US" sz="1400" dirty="0" smtClean="0">
                          <a:solidFill>
                            <a:schemeClr val="tx1"/>
                          </a:solidFill>
                        </a:rPr>
                        <a:t>33</a:t>
                      </a:r>
                      <a:endParaRPr lang="en-US" sz="1400" dirty="0">
                        <a:solidFill>
                          <a:schemeClr val="tx1"/>
                        </a:solidFill>
                      </a:endParaRPr>
                    </a:p>
                  </a:txBody>
                  <a:tcPr marL="45720" marR="45720" anchor="ctr">
                    <a:solidFill>
                      <a:schemeClr val="accent5">
                        <a:lumMod val="60000"/>
                        <a:lumOff val="40000"/>
                      </a:schemeClr>
                    </a:solidFill>
                  </a:tcPr>
                </a:tc>
                <a:tc>
                  <a:txBody>
                    <a:bodyPr/>
                    <a:lstStyle/>
                    <a:p>
                      <a:pPr algn="ctr"/>
                      <a:r>
                        <a:rPr lang="en-US" sz="1400" dirty="0" smtClean="0">
                          <a:solidFill>
                            <a:schemeClr val="tx1"/>
                          </a:solidFill>
                        </a:rPr>
                        <a:t>4</a:t>
                      </a:r>
                    </a:p>
                    <a:p>
                      <a:pPr algn="ctr"/>
                      <a:r>
                        <a:rPr lang="en-US" sz="1400" dirty="0" smtClean="0">
                          <a:solidFill>
                            <a:schemeClr val="tx1"/>
                          </a:solidFill>
                        </a:rPr>
                        <a:t>4</a:t>
                      </a:r>
                      <a:endParaRPr lang="en-US" sz="1400" dirty="0">
                        <a:solidFill>
                          <a:schemeClr val="tx1"/>
                        </a:solidFill>
                      </a:endParaRPr>
                    </a:p>
                  </a:txBody>
                  <a:tcPr marL="45720" marR="45720" anchor="ctr">
                    <a:solidFill>
                      <a:schemeClr val="accent5">
                        <a:lumMod val="60000"/>
                        <a:lumOff val="40000"/>
                      </a:schemeClr>
                    </a:solidFill>
                  </a:tcPr>
                </a:tc>
                <a:tc>
                  <a:txBody>
                    <a:bodyPr/>
                    <a:lstStyle/>
                    <a:p>
                      <a:pPr algn="l"/>
                      <a:r>
                        <a:rPr lang="en-US" sz="1400" b="0" kern="1200" dirty="0" smtClean="0">
                          <a:solidFill>
                            <a:schemeClr val="tx1"/>
                          </a:solidFill>
                          <a:latin typeface="+mn-lt"/>
                          <a:ea typeface="+mn-ea"/>
                          <a:cs typeface="+mn-cs"/>
                        </a:rPr>
                        <a:t>Compare 40 with 23; No need to swap</a:t>
                      </a:r>
                    </a:p>
                    <a:p>
                      <a:pPr algn="l"/>
                      <a:r>
                        <a:rPr lang="en-US" sz="1400" b="0" kern="1200" dirty="0" smtClean="0">
                          <a:solidFill>
                            <a:schemeClr val="tx1"/>
                          </a:solidFill>
                          <a:latin typeface="+mn-lt"/>
                          <a:ea typeface="+mn-ea"/>
                          <a:cs typeface="+mn-cs"/>
                        </a:rPr>
                        <a:t>Compare 40</a:t>
                      </a:r>
                      <a:r>
                        <a:rPr lang="en-US" sz="1400" b="0" kern="1200" baseline="0" dirty="0" smtClean="0">
                          <a:solidFill>
                            <a:schemeClr val="tx1"/>
                          </a:solidFill>
                          <a:latin typeface="+mn-lt"/>
                          <a:ea typeface="+mn-ea"/>
                          <a:cs typeface="+mn-cs"/>
                        </a:rPr>
                        <a:t> with 21; No need to swap</a:t>
                      </a:r>
                      <a:endParaRPr lang="en-US" sz="1400" b="0" kern="1200" dirty="0">
                        <a:solidFill>
                          <a:schemeClr val="tx1"/>
                        </a:solidFill>
                        <a:latin typeface="+mn-lt"/>
                        <a:ea typeface="+mn-ea"/>
                        <a:cs typeface="+mn-cs"/>
                      </a:endParaRPr>
                    </a:p>
                  </a:txBody>
                  <a:tcPr marL="45720" marR="45720" anchor="ctr">
                    <a:solidFill>
                      <a:schemeClr val="accent5">
                        <a:lumMod val="60000"/>
                        <a:lumOff val="40000"/>
                      </a:schemeClr>
                    </a:solidFill>
                  </a:tcPr>
                </a:tc>
                <a:tc>
                  <a:txBody>
                    <a:bodyPr/>
                    <a:lstStyle/>
                    <a:p>
                      <a:pPr algn="ctr"/>
                      <a:r>
                        <a:rPr lang="en-US" sz="1600" b="0" kern="1200" dirty="0" smtClean="0">
                          <a:solidFill>
                            <a:schemeClr val="tx1"/>
                          </a:solidFill>
                          <a:latin typeface="+mn-lt"/>
                          <a:ea typeface="+mn-ea"/>
                          <a:cs typeface="+mn-cs"/>
                        </a:rPr>
                        <a:t>0</a:t>
                      </a:r>
                      <a:endParaRPr lang="en-US" sz="1600" b="0" kern="1200" dirty="0">
                        <a:solidFill>
                          <a:schemeClr val="tx1"/>
                        </a:solidFill>
                        <a:latin typeface="+mn-lt"/>
                        <a:ea typeface="+mn-ea"/>
                        <a:cs typeface="+mn-cs"/>
                      </a:endParaRPr>
                    </a:p>
                  </a:txBody>
                  <a:tcPr marL="45720" marR="45720" anchor="ctr">
                    <a:solidFill>
                      <a:schemeClr val="accent5">
                        <a:lumMod val="60000"/>
                        <a:lumOff val="4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676884177"/>
              </p:ext>
            </p:extLst>
          </p:nvPr>
        </p:nvGraphicFramePr>
        <p:xfrm>
          <a:off x="609600" y="2895600"/>
          <a:ext cx="7391399" cy="866274"/>
        </p:xfrm>
        <a:graphic>
          <a:graphicData uri="http://schemas.openxmlformats.org/drawingml/2006/table">
            <a:tbl>
              <a:tblPr firstRow="1" bandRow="1">
                <a:tableStyleId>{5C22544A-7EE6-4342-B048-85BDC9FD1C3A}</a:tableStyleId>
              </a:tblPr>
              <a:tblGrid>
                <a:gridCol w="856382"/>
                <a:gridCol w="369036"/>
                <a:gridCol w="369036"/>
                <a:gridCol w="369036"/>
                <a:gridCol w="369036"/>
                <a:gridCol w="369036"/>
                <a:gridCol w="369036"/>
                <a:gridCol w="3551975"/>
                <a:gridCol w="768826"/>
              </a:tblGrid>
              <a:tr h="866274">
                <a:tc>
                  <a:txBody>
                    <a:bodyPr/>
                    <a:lstStyle/>
                    <a:p>
                      <a:pPr algn="ctr"/>
                      <a:r>
                        <a:rPr lang="en-US" sz="1400" dirty="0" smtClean="0">
                          <a:solidFill>
                            <a:schemeClr val="tx1"/>
                          </a:solidFill>
                        </a:rPr>
                        <a:t>Third</a:t>
                      </a:r>
                      <a:endParaRPr lang="en-US" sz="1400" dirty="0">
                        <a:solidFill>
                          <a:schemeClr val="tx1"/>
                        </a:solidFill>
                      </a:endParaRPr>
                    </a:p>
                  </a:txBody>
                  <a:tcPr marL="45720" marR="45720" anchor="ctr">
                    <a:solidFill>
                      <a:srgbClr val="FFC000"/>
                    </a:solidFill>
                  </a:tcPr>
                </a:tc>
                <a:tc>
                  <a:txBody>
                    <a:bodyPr/>
                    <a:lstStyle/>
                    <a:p>
                      <a:pPr algn="ctr"/>
                      <a:r>
                        <a:rPr lang="en-US" sz="1400" dirty="0" smtClean="0">
                          <a:solidFill>
                            <a:schemeClr val="tx1"/>
                          </a:solidFill>
                        </a:rPr>
                        <a:t>21</a:t>
                      </a:r>
                    </a:p>
                    <a:p>
                      <a:pPr algn="ctr"/>
                      <a:r>
                        <a:rPr lang="en-US" sz="1400" dirty="0" smtClean="0">
                          <a:solidFill>
                            <a:schemeClr val="tx1"/>
                          </a:solidFill>
                        </a:rPr>
                        <a:t>21</a:t>
                      </a:r>
                    </a:p>
                    <a:p>
                      <a:pPr algn="ctr"/>
                      <a:r>
                        <a:rPr lang="en-US" sz="1400" dirty="0" smtClean="0">
                          <a:solidFill>
                            <a:schemeClr val="tx1"/>
                          </a:solidFill>
                        </a:rPr>
                        <a:t>1</a:t>
                      </a:r>
                      <a:endParaRPr lang="en-US" sz="1400" dirty="0">
                        <a:solidFill>
                          <a:schemeClr val="tx1"/>
                        </a:solidFill>
                      </a:endParaRPr>
                    </a:p>
                  </a:txBody>
                  <a:tcPr marL="45720" marR="45720" anchor="ctr">
                    <a:solidFill>
                      <a:schemeClr val="accent3">
                        <a:lumMod val="20000"/>
                        <a:lumOff val="80000"/>
                      </a:schemeClr>
                    </a:solidFill>
                  </a:tcPr>
                </a:tc>
                <a:tc>
                  <a:txBody>
                    <a:bodyPr/>
                    <a:lstStyle/>
                    <a:p>
                      <a:pPr algn="ctr"/>
                      <a:r>
                        <a:rPr lang="en-US" sz="1400" dirty="0" smtClean="0">
                          <a:solidFill>
                            <a:schemeClr val="tx1"/>
                          </a:solidFill>
                        </a:rPr>
                        <a:t>23</a:t>
                      </a:r>
                    </a:p>
                    <a:p>
                      <a:pPr algn="ctr"/>
                      <a:r>
                        <a:rPr lang="en-US" sz="1400" dirty="0" smtClean="0">
                          <a:solidFill>
                            <a:schemeClr val="tx1"/>
                          </a:solidFill>
                        </a:rPr>
                        <a:t>1</a:t>
                      </a:r>
                    </a:p>
                    <a:p>
                      <a:pPr algn="ctr"/>
                      <a:r>
                        <a:rPr lang="en-US" sz="1400" dirty="0" smtClean="0">
                          <a:solidFill>
                            <a:schemeClr val="tx1"/>
                          </a:solidFill>
                        </a:rPr>
                        <a:t>21</a:t>
                      </a:r>
                      <a:endParaRPr lang="en-US" sz="1400" dirty="0">
                        <a:solidFill>
                          <a:schemeClr val="tx1"/>
                        </a:solidFill>
                      </a:endParaRPr>
                    </a:p>
                  </a:txBody>
                  <a:tcPr marL="45720" marR="45720" anchor="ctr">
                    <a:solidFill>
                      <a:schemeClr val="accent3">
                        <a:lumMod val="20000"/>
                        <a:lumOff val="80000"/>
                      </a:schemeClr>
                    </a:solidFill>
                  </a:tcPr>
                </a:tc>
                <a:tc>
                  <a:txBody>
                    <a:bodyPr/>
                    <a:lstStyle/>
                    <a:p>
                      <a:pPr algn="ctr"/>
                      <a:r>
                        <a:rPr lang="en-US" sz="1400" dirty="0" smtClean="0">
                          <a:solidFill>
                            <a:schemeClr val="tx1"/>
                          </a:solidFill>
                        </a:rPr>
                        <a:t>1</a:t>
                      </a:r>
                    </a:p>
                    <a:p>
                      <a:pPr algn="ctr"/>
                      <a:r>
                        <a:rPr lang="en-US" sz="1400" dirty="0" smtClean="0">
                          <a:solidFill>
                            <a:schemeClr val="tx1"/>
                          </a:solidFill>
                        </a:rPr>
                        <a:t>23</a:t>
                      </a:r>
                    </a:p>
                    <a:p>
                      <a:pPr algn="ctr"/>
                      <a:r>
                        <a:rPr lang="en-US" sz="1400" dirty="0" smtClean="0">
                          <a:solidFill>
                            <a:schemeClr val="tx1"/>
                          </a:solidFill>
                        </a:rPr>
                        <a:t>23</a:t>
                      </a:r>
                      <a:endParaRPr lang="en-US" sz="1400" dirty="0">
                        <a:solidFill>
                          <a:schemeClr val="tx1"/>
                        </a:solidFill>
                      </a:endParaRPr>
                    </a:p>
                  </a:txBody>
                  <a:tcPr marL="45720" marR="45720" anchor="ctr">
                    <a:solidFill>
                      <a:schemeClr val="accent3">
                        <a:lumMod val="20000"/>
                        <a:lumOff val="80000"/>
                      </a:schemeClr>
                    </a:solidFill>
                  </a:tcPr>
                </a:tc>
                <a:tc>
                  <a:txBody>
                    <a:bodyPr/>
                    <a:lstStyle/>
                    <a:p>
                      <a:pPr algn="ctr"/>
                      <a:r>
                        <a:rPr lang="en-US" sz="1400" dirty="0" smtClean="0">
                          <a:solidFill>
                            <a:schemeClr val="tx1"/>
                          </a:solidFill>
                        </a:rPr>
                        <a:t>40</a:t>
                      </a:r>
                    </a:p>
                    <a:p>
                      <a:pPr algn="ctr"/>
                      <a:r>
                        <a:rPr lang="en-US" sz="1400" dirty="0" smtClean="0">
                          <a:solidFill>
                            <a:schemeClr val="tx1"/>
                          </a:solidFill>
                        </a:rPr>
                        <a:t>40</a:t>
                      </a:r>
                    </a:p>
                    <a:p>
                      <a:pPr algn="ctr"/>
                      <a:r>
                        <a:rPr lang="en-US" sz="1400" dirty="0" smtClean="0">
                          <a:solidFill>
                            <a:schemeClr val="tx1"/>
                          </a:solidFill>
                        </a:rPr>
                        <a:t>40</a:t>
                      </a:r>
                      <a:endParaRPr lang="en-US" sz="1400" dirty="0">
                        <a:solidFill>
                          <a:schemeClr val="tx1"/>
                        </a:solidFill>
                      </a:endParaRPr>
                    </a:p>
                  </a:txBody>
                  <a:tcPr marL="45720" marR="45720" anchor="ctr">
                    <a:solidFill>
                      <a:schemeClr val="accent3">
                        <a:lumMod val="20000"/>
                        <a:lumOff val="80000"/>
                      </a:schemeClr>
                    </a:solidFill>
                  </a:tcPr>
                </a:tc>
                <a:tc>
                  <a:txBody>
                    <a:bodyPr/>
                    <a:lstStyle/>
                    <a:p>
                      <a:pPr algn="ctr"/>
                      <a:r>
                        <a:rPr lang="en-US" sz="1400" dirty="0" smtClean="0">
                          <a:solidFill>
                            <a:schemeClr val="tx1"/>
                          </a:solidFill>
                        </a:rPr>
                        <a:t>33</a:t>
                      </a:r>
                    </a:p>
                    <a:p>
                      <a:pPr algn="ctr"/>
                      <a:r>
                        <a:rPr lang="en-US" sz="1400" dirty="0" smtClean="0">
                          <a:solidFill>
                            <a:schemeClr val="tx1"/>
                          </a:solidFill>
                        </a:rPr>
                        <a:t>33</a:t>
                      </a:r>
                    </a:p>
                    <a:p>
                      <a:pPr algn="ctr"/>
                      <a:r>
                        <a:rPr lang="en-US" sz="1400" dirty="0" smtClean="0">
                          <a:solidFill>
                            <a:schemeClr val="tx1"/>
                          </a:solidFill>
                        </a:rPr>
                        <a:t>33</a:t>
                      </a:r>
                      <a:endParaRPr lang="en-US" sz="1400" dirty="0">
                        <a:solidFill>
                          <a:schemeClr val="tx1"/>
                        </a:solidFill>
                      </a:endParaRPr>
                    </a:p>
                  </a:txBody>
                  <a:tcPr marL="45720" marR="45720" anchor="ctr">
                    <a:solidFill>
                      <a:schemeClr val="accent3">
                        <a:lumMod val="20000"/>
                        <a:lumOff val="80000"/>
                      </a:schemeClr>
                    </a:solidFill>
                  </a:tcPr>
                </a:tc>
                <a:tc>
                  <a:txBody>
                    <a:bodyPr/>
                    <a:lstStyle/>
                    <a:p>
                      <a:pPr algn="ctr"/>
                      <a:r>
                        <a:rPr lang="en-US" sz="1400" dirty="0" smtClean="0">
                          <a:solidFill>
                            <a:schemeClr val="tx1"/>
                          </a:solidFill>
                        </a:rPr>
                        <a:t>4</a:t>
                      </a:r>
                    </a:p>
                    <a:p>
                      <a:pPr algn="ctr"/>
                      <a:r>
                        <a:rPr lang="en-US" sz="1400" dirty="0" smtClean="0">
                          <a:solidFill>
                            <a:schemeClr val="tx1"/>
                          </a:solidFill>
                        </a:rPr>
                        <a:t>4</a:t>
                      </a:r>
                    </a:p>
                    <a:p>
                      <a:pPr algn="ctr"/>
                      <a:r>
                        <a:rPr lang="en-US" sz="1400" dirty="0" smtClean="0">
                          <a:solidFill>
                            <a:schemeClr val="tx1"/>
                          </a:solidFill>
                        </a:rPr>
                        <a:t>4</a:t>
                      </a:r>
                      <a:endParaRPr lang="en-US" sz="1400" dirty="0">
                        <a:solidFill>
                          <a:schemeClr val="tx1"/>
                        </a:solidFill>
                      </a:endParaRPr>
                    </a:p>
                  </a:txBody>
                  <a:tcPr marL="45720" marR="45720" anchor="ctr">
                    <a:solidFill>
                      <a:schemeClr val="accent3">
                        <a:lumMod val="20000"/>
                        <a:lumOff val="80000"/>
                      </a:schemeClr>
                    </a:solidFill>
                  </a:tcPr>
                </a:tc>
                <a:tc>
                  <a:txBody>
                    <a:bodyPr/>
                    <a:lstStyle/>
                    <a:p>
                      <a:pPr algn="l"/>
                      <a:r>
                        <a:rPr lang="en-US" sz="1400" b="0" kern="1200" dirty="0" smtClean="0">
                          <a:solidFill>
                            <a:schemeClr val="tx1"/>
                          </a:solidFill>
                          <a:latin typeface="+mn-lt"/>
                          <a:ea typeface="+mn-ea"/>
                          <a:cs typeface="+mn-cs"/>
                        </a:rPr>
                        <a:t>Compare 1 with 40, Swap</a:t>
                      </a:r>
                    </a:p>
                    <a:p>
                      <a:pPr algn="l"/>
                      <a:r>
                        <a:rPr lang="en-US" sz="1400" b="0" kern="1200" dirty="0" smtClean="0">
                          <a:solidFill>
                            <a:schemeClr val="tx1"/>
                          </a:solidFill>
                          <a:latin typeface="+mn-lt"/>
                          <a:ea typeface="+mn-ea"/>
                          <a:cs typeface="+mn-cs"/>
                        </a:rPr>
                        <a:t>Compare 1 with 23, Swap</a:t>
                      </a:r>
                    </a:p>
                    <a:p>
                      <a:pPr algn="l"/>
                      <a:r>
                        <a:rPr lang="en-US" sz="1400" b="0" kern="1200" dirty="0" smtClean="0">
                          <a:solidFill>
                            <a:schemeClr val="tx1"/>
                          </a:solidFill>
                          <a:latin typeface="+mn-lt"/>
                          <a:ea typeface="+mn-ea"/>
                          <a:cs typeface="+mn-cs"/>
                        </a:rPr>
                        <a:t>Compare 1 with 21, Swap</a:t>
                      </a:r>
                      <a:endParaRPr lang="en-US" sz="1400" b="0" kern="1200" dirty="0">
                        <a:solidFill>
                          <a:schemeClr val="tx1"/>
                        </a:solidFill>
                        <a:latin typeface="+mn-lt"/>
                        <a:ea typeface="+mn-ea"/>
                        <a:cs typeface="+mn-cs"/>
                      </a:endParaRPr>
                    </a:p>
                  </a:txBody>
                  <a:tcPr marL="45720" marR="45720" anchor="ctr">
                    <a:solidFill>
                      <a:schemeClr val="accent3">
                        <a:lumMod val="20000"/>
                        <a:lumOff val="80000"/>
                      </a:schemeClr>
                    </a:solidFill>
                  </a:tcPr>
                </a:tc>
                <a:tc>
                  <a:txBody>
                    <a:bodyPr/>
                    <a:lstStyle/>
                    <a:p>
                      <a:pPr algn="ctr"/>
                      <a:r>
                        <a:rPr lang="en-US" sz="1600" b="0" kern="1200" dirty="0" smtClean="0">
                          <a:solidFill>
                            <a:schemeClr val="tx1"/>
                          </a:solidFill>
                          <a:latin typeface="+mn-lt"/>
                          <a:ea typeface="+mn-ea"/>
                          <a:cs typeface="+mn-cs"/>
                        </a:rPr>
                        <a:t>3</a:t>
                      </a:r>
                      <a:endParaRPr lang="en-US" sz="1600" b="0" kern="1200" dirty="0">
                        <a:solidFill>
                          <a:schemeClr val="tx1"/>
                        </a:solidFill>
                        <a:latin typeface="+mn-lt"/>
                        <a:ea typeface="+mn-ea"/>
                        <a:cs typeface="+mn-cs"/>
                      </a:endParaRPr>
                    </a:p>
                  </a:txBody>
                  <a:tcPr marL="45720" marR="45720" anchor="ctr">
                    <a:solidFill>
                      <a:schemeClr val="accent3">
                        <a:lumMod val="20000"/>
                        <a:lumOff val="80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41748533"/>
              </p:ext>
            </p:extLst>
          </p:nvPr>
        </p:nvGraphicFramePr>
        <p:xfrm>
          <a:off x="609601" y="3733800"/>
          <a:ext cx="7391399" cy="1118937"/>
        </p:xfrm>
        <a:graphic>
          <a:graphicData uri="http://schemas.openxmlformats.org/drawingml/2006/table">
            <a:tbl>
              <a:tblPr firstRow="1" bandRow="1">
                <a:tableStyleId>{5C22544A-7EE6-4342-B048-85BDC9FD1C3A}</a:tableStyleId>
              </a:tblPr>
              <a:tblGrid>
                <a:gridCol w="856382"/>
                <a:gridCol w="369036"/>
                <a:gridCol w="369036"/>
                <a:gridCol w="369036"/>
                <a:gridCol w="369036"/>
                <a:gridCol w="369036"/>
                <a:gridCol w="369036"/>
                <a:gridCol w="3551975"/>
                <a:gridCol w="768826"/>
              </a:tblGrid>
              <a:tr h="1118937">
                <a:tc>
                  <a:txBody>
                    <a:bodyPr/>
                    <a:lstStyle/>
                    <a:p>
                      <a:pPr algn="ctr"/>
                      <a:r>
                        <a:rPr lang="en-US" sz="1400" dirty="0" smtClean="0">
                          <a:solidFill>
                            <a:schemeClr val="tx1"/>
                          </a:solidFill>
                        </a:rPr>
                        <a:t>Fourth</a:t>
                      </a:r>
                      <a:endParaRPr lang="en-US" sz="1400" dirty="0">
                        <a:solidFill>
                          <a:schemeClr val="tx1"/>
                        </a:solidFill>
                      </a:endParaRPr>
                    </a:p>
                  </a:txBody>
                  <a:tcPr marL="45720" marR="45720" anchor="ctr">
                    <a:solidFill>
                      <a:srgbClr val="FFC000"/>
                    </a:solidFill>
                  </a:tcPr>
                </a:tc>
                <a:tc>
                  <a:txBody>
                    <a:bodyPr/>
                    <a:lstStyle/>
                    <a:p>
                      <a:pPr algn="ctr"/>
                      <a:r>
                        <a:rPr lang="en-US" sz="1400" dirty="0" smtClean="0">
                          <a:solidFill>
                            <a:schemeClr val="tx1"/>
                          </a:solidFill>
                        </a:rPr>
                        <a:t>1</a:t>
                      </a:r>
                    </a:p>
                    <a:p>
                      <a:pPr algn="ctr"/>
                      <a:r>
                        <a:rPr lang="en-US" sz="1400" dirty="0" smtClean="0">
                          <a:solidFill>
                            <a:schemeClr val="tx1"/>
                          </a:solidFill>
                        </a:rPr>
                        <a:t>1</a:t>
                      </a:r>
                    </a:p>
                    <a:p>
                      <a:pPr algn="ctr"/>
                      <a:r>
                        <a:rPr lang="en-US" sz="1400" dirty="0" smtClean="0">
                          <a:solidFill>
                            <a:schemeClr val="tx1"/>
                          </a:solidFill>
                        </a:rPr>
                        <a:t>1</a:t>
                      </a:r>
                    </a:p>
                    <a:p>
                      <a:pPr algn="ctr"/>
                      <a:r>
                        <a:rPr lang="en-US" sz="1400" dirty="0" smtClean="0">
                          <a:solidFill>
                            <a:schemeClr val="tx1"/>
                          </a:solidFill>
                        </a:rPr>
                        <a:t>1</a:t>
                      </a:r>
                      <a:endParaRPr lang="en-US" sz="1400" dirty="0">
                        <a:solidFill>
                          <a:schemeClr val="tx1"/>
                        </a:solidFill>
                      </a:endParaRPr>
                    </a:p>
                  </a:txBody>
                  <a:tcPr marL="45720" marR="45720" anchor="ctr">
                    <a:solidFill>
                      <a:schemeClr val="accent6">
                        <a:lumMod val="20000"/>
                        <a:lumOff val="80000"/>
                      </a:schemeClr>
                    </a:solidFill>
                  </a:tcPr>
                </a:tc>
                <a:tc>
                  <a:txBody>
                    <a:bodyPr/>
                    <a:lstStyle/>
                    <a:p>
                      <a:pPr algn="ctr"/>
                      <a:r>
                        <a:rPr lang="en-US" sz="1400" dirty="0" smtClean="0">
                          <a:solidFill>
                            <a:schemeClr val="tx1"/>
                          </a:solidFill>
                        </a:rPr>
                        <a:t>21</a:t>
                      </a:r>
                    </a:p>
                    <a:p>
                      <a:pPr algn="ctr"/>
                      <a:r>
                        <a:rPr lang="en-US" sz="1400" dirty="0" smtClean="0">
                          <a:solidFill>
                            <a:schemeClr val="tx1"/>
                          </a:solidFill>
                        </a:rPr>
                        <a:t>21</a:t>
                      </a:r>
                    </a:p>
                    <a:p>
                      <a:pPr algn="ctr"/>
                      <a:r>
                        <a:rPr lang="en-US" sz="1400" dirty="0" smtClean="0">
                          <a:solidFill>
                            <a:schemeClr val="tx1"/>
                          </a:solidFill>
                        </a:rPr>
                        <a:t>21</a:t>
                      </a:r>
                    </a:p>
                    <a:p>
                      <a:pPr algn="ctr"/>
                      <a:r>
                        <a:rPr lang="en-US" sz="1400" dirty="0" smtClean="0">
                          <a:solidFill>
                            <a:schemeClr val="tx1"/>
                          </a:solidFill>
                        </a:rPr>
                        <a:t>21</a:t>
                      </a:r>
                      <a:endParaRPr lang="en-US" sz="1400" dirty="0">
                        <a:solidFill>
                          <a:schemeClr val="tx1"/>
                        </a:solidFill>
                      </a:endParaRPr>
                    </a:p>
                  </a:txBody>
                  <a:tcPr marL="45720" marR="45720" anchor="ctr">
                    <a:solidFill>
                      <a:schemeClr val="accent6">
                        <a:lumMod val="20000"/>
                        <a:lumOff val="80000"/>
                      </a:schemeClr>
                    </a:solidFill>
                  </a:tcPr>
                </a:tc>
                <a:tc>
                  <a:txBody>
                    <a:bodyPr/>
                    <a:lstStyle/>
                    <a:p>
                      <a:pPr algn="ctr"/>
                      <a:r>
                        <a:rPr lang="en-US" sz="1400" dirty="0" smtClean="0">
                          <a:solidFill>
                            <a:schemeClr val="tx1"/>
                          </a:solidFill>
                        </a:rPr>
                        <a:t>23</a:t>
                      </a:r>
                    </a:p>
                    <a:p>
                      <a:pPr algn="ctr"/>
                      <a:r>
                        <a:rPr lang="en-US" sz="1400" dirty="0" smtClean="0">
                          <a:solidFill>
                            <a:schemeClr val="tx1"/>
                          </a:solidFill>
                        </a:rPr>
                        <a:t>23</a:t>
                      </a:r>
                    </a:p>
                    <a:p>
                      <a:pPr algn="ctr"/>
                      <a:r>
                        <a:rPr lang="en-US" sz="1400" dirty="0" smtClean="0">
                          <a:solidFill>
                            <a:schemeClr val="tx1"/>
                          </a:solidFill>
                        </a:rPr>
                        <a:t>23</a:t>
                      </a:r>
                    </a:p>
                    <a:p>
                      <a:pPr algn="ctr"/>
                      <a:r>
                        <a:rPr lang="en-US" sz="1400" dirty="0" smtClean="0">
                          <a:solidFill>
                            <a:schemeClr val="tx1"/>
                          </a:solidFill>
                        </a:rPr>
                        <a:t>23</a:t>
                      </a:r>
                      <a:endParaRPr lang="en-US" sz="1400" dirty="0">
                        <a:solidFill>
                          <a:schemeClr val="tx1"/>
                        </a:solidFill>
                      </a:endParaRPr>
                    </a:p>
                  </a:txBody>
                  <a:tcPr marL="45720" marR="45720" anchor="ctr">
                    <a:solidFill>
                      <a:schemeClr val="accent6">
                        <a:lumMod val="20000"/>
                        <a:lumOff val="80000"/>
                      </a:schemeClr>
                    </a:solidFill>
                  </a:tcPr>
                </a:tc>
                <a:tc>
                  <a:txBody>
                    <a:bodyPr/>
                    <a:lstStyle/>
                    <a:p>
                      <a:pPr algn="ctr"/>
                      <a:r>
                        <a:rPr lang="en-US" sz="1400" dirty="0" smtClean="0">
                          <a:solidFill>
                            <a:schemeClr val="tx1"/>
                          </a:solidFill>
                        </a:rPr>
                        <a:t>33</a:t>
                      </a:r>
                    </a:p>
                    <a:p>
                      <a:pPr algn="ctr"/>
                      <a:r>
                        <a:rPr lang="en-US" sz="1400" dirty="0" smtClean="0">
                          <a:solidFill>
                            <a:schemeClr val="tx1"/>
                          </a:solidFill>
                        </a:rPr>
                        <a:t>33</a:t>
                      </a:r>
                    </a:p>
                    <a:p>
                      <a:pPr algn="ctr"/>
                      <a:r>
                        <a:rPr lang="en-US" sz="1400" dirty="0" smtClean="0">
                          <a:solidFill>
                            <a:schemeClr val="tx1"/>
                          </a:solidFill>
                        </a:rPr>
                        <a:t>33</a:t>
                      </a:r>
                    </a:p>
                    <a:p>
                      <a:pPr algn="ctr"/>
                      <a:r>
                        <a:rPr lang="en-US" sz="1400" dirty="0" smtClean="0">
                          <a:solidFill>
                            <a:schemeClr val="tx1"/>
                          </a:solidFill>
                        </a:rPr>
                        <a:t>33</a:t>
                      </a:r>
                      <a:endParaRPr lang="en-US" sz="1400" dirty="0">
                        <a:solidFill>
                          <a:schemeClr val="tx1"/>
                        </a:solidFill>
                      </a:endParaRPr>
                    </a:p>
                  </a:txBody>
                  <a:tcPr marL="45720" marR="45720" anchor="ctr">
                    <a:solidFill>
                      <a:schemeClr val="accent6">
                        <a:lumMod val="20000"/>
                        <a:lumOff val="80000"/>
                      </a:schemeClr>
                    </a:solidFill>
                  </a:tcPr>
                </a:tc>
                <a:tc>
                  <a:txBody>
                    <a:bodyPr/>
                    <a:lstStyle/>
                    <a:p>
                      <a:pPr algn="ctr"/>
                      <a:r>
                        <a:rPr lang="en-US" sz="1400" dirty="0" smtClean="0">
                          <a:solidFill>
                            <a:schemeClr val="tx1"/>
                          </a:solidFill>
                        </a:rPr>
                        <a:t>40</a:t>
                      </a:r>
                    </a:p>
                    <a:p>
                      <a:pPr algn="ctr"/>
                      <a:r>
                        <a:rPr lang="en-US" sz="1400" dirty="0" smtClean="0">
                          <a:solidFill>
                            <a:schemeClr val="tx1"/>
                          </a:solidFill>
                        </a:rPr>
                        <a:t>40</a:t>
                      </a:r>
                    </a:p>
                    <a:p>
                      <a:pPr algn="ctr"/>
                      <a:r>
                        <a:rPr lang="en-US" sz="1400" dirty="0" smtClean="0">
                          <a:solidFill>
                            <a:schemeClr val="tx1"/>
                          </a:solidFill>
                        </a:rPr>
                        <a:t>40</a:t>
                      </a:r>
                    </a:p>
                    <a:p>
                      <a:pPr algn="ctr"/>
                      <a:r>
                        <a:rPr lang="en-US" sz="1400" dirty="0" smtClean="0">
                          <a:solidFill>
                            <a:schemeClr val="tx1"/>
                          </a:solidFill>
                        </a:rPr>
                        <a:t>40</a:t>
                      </a:r>
                      <a:endParaRPr lang="en-US" sz="1400" dirty="0">
                        <a:solidFill>
                          <a:schemeClr val="tx1"/>
                        </a:solidFill>
                      </a:endParaRPr>
                    </a:p>
                  </a:txBody>
                  <a:tcPr marL="45720" marR="45720" anchor="ctr">
                    <a:solidFill>
                      <a:schemeClr val="accent6">
                        <a:lumMod val="20000"/>
                        <a:lumOff val="80000"/>
                      </a:schemeClr>
                    </a:solidFill>
                  </a:tcPr>
                </a:tc>
                <a:tc>
                  <a:txBody>
                    <a:bodyPr/>
                    <a:lstStyle/>
                    <a:p>
                      <a:pPr algn="ctr"/>
                      <a:r>
                        <a:rPr lang="en-US" sz="1400" dirty="0" smtClean="0">
                          <a:solidFill>
                            <a:schemeClr val="tx1"/>
                          </a:solidFill>
                        </a:rPr>
                        <a:t>4</a:t>
                      </a:r>
                    </a:p>
                    <a:p>
                      <a:pPr algn="ctr"/>
                      <a:r>
                        <a:rPr lang="en-US" sz="1400" dirty="0" smtClean="0">
                          <a:solidFill>
                            <a:schemeClr val="tx1"/>
                          </a:solidFill>
                        </a:rPr>
                        <a:t>4</a:t>
                      </a:r>
                    </a:p>
                    <a:p>
                      <a:pPr algn="ctr"/>
                      <a:r>
                        <a:rPr lang="en-US" sz="1400" dirty="0" smtClean="0">
                          <a:solidFill>
                            <a:schemeClr val="tx1"/>
                          </a:solidFill>
                        </a:rPr>
                        <a:t>4</a:t>
                      </a:r>
                    </a:p>
                    <a:p>
                      <a:pPr algn="ctr"/>
                      <a:r>
                        <a:rPr lang="en-US" sz="1400" dirty="0" smtClean="0">
                          <a:solidFill>
                            <a:schemeClr val="tx1"/>
                          </a:solidFill>
                        </a:rPr>
                        <a:t>4</a:t>
                      </a:r>
                      <a:endParaRPr lang="en-US" sz="1400" dirty="0">
                        <a:solidFill>
                          <a:schemeClr val="tx1"/>
                        </a:solidFill>
                      </a:endParaRPr>
                    </a:p>
                  </a:txBody>
                  <a:tcPr marL="45720" marR="45720" anchor="ctr">
                    <a:solidFill>
                      <a:schemeClr val="accent6">
                        <a:lumMod val="20000"/>
                        <a:lumOff val="80000"/>
                      </a:schemeClr>
                    </a:solidFill>
                  </a:tcPr>
                </a:tc>
                <a:tc>
                  <a:txBody>
                    <a:bodyPr/>
                    <a:lstStyle/>
                    <a:p>
                      <a:pPr algn="l"/>
                      <a:r>
                        <a:rPr lang="en-US" sz="1400" b="0" kern="1200" dirty="0" smtClean="0">
                          <a:solidFill>
                            <a:schemeClr val="tx1"/>
                          </a:solidFill>
                          <a:latin typeface="+mn-lt"/>
                          <a:ea typeface="+mn-ea"/>
                          <a:cs typeface="+mn-cs"/>
                        </a:rPr>
                        <a:t>Compare</a:t>
                      </a:r>
                      <a:r>
                        <a:rPr lang="en-US" sz="1400" b="0" kern="1200" baseline="0" dirty="0" smtClean="0">
                          <a:solidFill>
                            <a:schemeClr val="tx1"/>
                          </a:solidFill>
                          <a:latin typeface="+mn-lt"/>
                          <a:ea typeface="+mn-ea"/>
                          <a:cs typeface="+mn-cs"/>
                        </a:rPr>
                        <a:t> 33 with 40, Swap</a:t>
                      </a:r>
                    </a:p>
                    <a:p>
                      <a:pPr algn="l"/>
                      <a:r>
                        <a:rPr lang="en-US" sz="1400" b="0" kern="1200" baseline="0" dirty="0" smtClean="0">
                          <a:solidFill>
                            <a:schemeClr val="tx1"/>
                          </a:solidFill>
                          <a:latin typeface="+mn-lt"/>
                          <a:ea typeface="+mn-ea"/>
                          <a:cs typeface="+mn-cs"/>
                        </a:rPr>
                        <a:t>Compare 33 with 23</a:t>
                      </a:r>
                    </a:p>
                    <a:p>
                      <a:pPr algn="l"/>
                      <a:r>
                        <a:rPr lang="en-US" sz="1400" b="0" kern="1200" baseline="0" dirty="0" smtClean="0">
                          <a:solidFill>
                            <a:schemeClr val="tx1"/>
                          </a:solidFill>
                          <a:latin typeface="+mn-lt"/>
                          <a:ea typeface="+mn-ea"/>
                          <a:cs typeface="+mn-cs"/>
                        </a:rPr>
                        <a:t>Compare 33 with 21</a:t>
                      </a:r>
                    </a:p>
                    <a:p>
                      <a:pPr algn="l"/>
                      <a:r>
                        <a:rPr lang="en-US" sz="1400" b="0" kern="1200" baseline="0" dirty="0" smtClean="0">
                          <a:solidFill>
                            <a:schemeClr val="tx1"/>
                          </a:solidFill>
                          <a:latin typeface="+mn-lt"/>
                          <a:ea typeface="+mn-ea"/>
                          <a:cs typeface="+mn-cs"/>
                        </a:rPr>
                        <a:t>Compare 33 with 1</a:t>
                      </a:r>
                    </a:p>
                  </a:txBody>
                  <a:tcPr marL="45720" marR="45720" anchor="ctr">
                    <a:solidFill>
                      <a:schemeClr val="accent6">
                        <a:lumMod val="20000"/>
                        <a:lumOff val="80000"/>
                      </a:schemeClr>
                    </a:solidFill>
                  </a:tcPr>
                </a:tc>
                <a:tc>
                  <a:txBody>
                    <a:bodyPr/>
                    <a:lstStyle/>
                    <a:p>
                      <a:pPr algn="ctr"/>
                      <a:r>
                        <a:rPr lang="en-US" sz="1600" b="0" kern="1200" dirty="0" smtClean="0">
                          <a:solidFill>
                            <a:schemeClr val="tx1"/>
                          </a:solidFill>
                          <a:latin typeface="+mn-lt"/>
                          <a:ea typeface="+mn-ea"/>
                          <a:cs typeface="+mn-cs"/>
                        </a:rPr>
                        <a:t>1</a:t>
                      </a:r>
                      <a:endParaRPr lang="en-US" sz="1600" b="0" kern="1200" dirty="0">
                        <a:solidFill>
                          <a:schemeClr val="tx1"/>
                        </a:solidFill>
                        <a:latin typeface="+mn-lt"/>
                        <a:ea typeface="+mn-ea"/>
                        <a:cs typeface="+mn-cs"/>
                      </a:endParaRPr>
                    </a:p>
                  </a:txBody>
                  <a:tcPr marL="45720" marR="45720" anchor="ctr">
                    <a:solidFill>
                      <a:schemeClr val="accent6">
                        <a:lumMod val="20000"/>
                        <a:lumOff val="80000"/>
                      </a:schemeClr>
                    </a:solidFill>
                  </a:tcPr>
                </a:tc>
              </a:tr>
            </a:tbl>
          </a:graphicData>
        </a:graphic>
      </p:graphicFrame>
    </p:spTree>
    <p:extLst>
      <p:ext uri="{BB962C8B-B14F-4D97-AF65-F5344CB8AC3E}">
        <p14:creationId xmlns:p14="http://schemas.microsoft.com/office/powerpoint/2010/main" val="194393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r>
              <a:rPr lang="en-US" dirty="0" smtClean="0"/>
              <a:t>Quicksort </a:t>
            </a:r>
            <a:r>
              <a:rPr lang="en-US" dirty="0"/>
              <a:t>turns out to be the fastest sorting algorithm in practice. It has a time complexity of Θ(</a:t>
            </a:r>
            <a:r>
              <a:rPr lang="en-US" i="1" dirty="0"/>
              <a:t>n</a:t>
            </a:r>
            <a:r>
              <a:rPr lang="en-US" dirty="0"/>
              <a:t> log(</a:t>
            </a:r>
            <a:r>
              <a:rPr lang="en-US" i="1" dirty="0"/>
              <a:t>n</a:t>
            </a:r>
            <a:r>
              <a:rPr lang="en-US" dirty="0"/>
              <a:t>)) on the average. However, in the (very rare) worst case quicksort is as slow as </a:t>
            </a:r>
            <a:r>
              <a:rPr lang="en-US" dirty="0" smtClean="0"/>
              <a:t>Bubble-sort</a:t>
            </a:r>
            <a:r>
              <a:rPr lang="en-US" dirty="0"/>
              <a:t>, namely in Θ(</a:t>
            </a:r>
            <a:r>
              <a:rPr lang="en-US" i="1" dirty="0"/>
              <a:t>n</a:t>
            </a:r>
            <a:r>
              <a:rPr lang="en-US" baseline="30000" dirty="0"/>
              <a:t>2</a:t>
            </a:r>
            <a:r>
              <a:rPr lang="en-US" dirty="0"/>
              <a:t>). There are sorting algorithms with a time complexity of </a:t>
            </a:r>
            <a:r>
              <a:rPr lang="en-US" i="1" dirty="0"/>
              <a:t>O</a:t>
            </a:r>
            <a:r>
              <a:rPr lang="en-US" dirty="0"/>
              <a:t>(</a:t>
            </a:r>
            <a:r>
              <a:rPr lang="en-US" i="1" dirty="0"/>
              <a:t>n</a:t>
            </a:r>
            <a:r>
              <a:rPr lang="en-US" dirty="0"/>
              <a:t> log(</a:t>
            </a:r>
            <a:r>
              <a:rPr lang="en-US" i="1" dirty="0"/>
              <a:t>n</a:t>
            </a:r>
            <a:r>
              <a:rPr lang="en-US" dirty="0"/>
              <a:t>)) even in the worst case, </a:t>
            </a:r>
            <a:endParaRPr lang="en-US" dirty="0" smtClean="0"/>
          </a:p>
          <a:p>
            <a:pPr lvl="1"/>
            <a:r>
              <a:rPr lang="en-US" dirty="0" smtClean="0"/>
              <a:t>e.g</a:t>
            </a:r>
            <a:r>
              <a:rPr lang="en-US" dirty="0"/>
              <a:t>. </a:t>
            </a:r>
            <a:r>
              <a:rPr lang="en-US" dirty="0" err="1">
                <a:hlinkClick r:id="rId2"/>
              </a:rPr>
              <a:t>Heapsort</a:t>
            </a:r>
            <a:r>
              <a:rPr lang="en-US" dirty="0"/>
              <a:t> and </a:t>
            </a:r>
            <a:r>
              <a:rPr lang="en-US" dirty="0" err="1">
                <a:hlinkClick r:id="rId3"/>
              </a:rPr>
              <a:t>Mergesort</a:t>
            </a:r>
            <a:r>
              <a:rPr lang="en-US" dirty="0"/>
              <a:t>. But on the average, these algorithms are by a constant factor slower than quicksort. </a:t>
            </a:r>
          </a:p>
        </p:txBody>
      </p:sp>
    </p:spTree>
    <p:extLst>
      <p:ext uri="{BB962C8B-B14F-4D97-AF65-F5344CB8AC3E}">
        <p14:creationId xmlns:p14="http://schemas.microsoft.com/office/powerpoint/2010/main" val="351419039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09799"/>
            <a:ext cx="8628473"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791567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Quicksort – Summary</a:t>
            </a:r>
            <a:endParaRPr lang="en-US" dirty="0"/>
          </a:p>
        </p:txBody>
      </p:sp>
      <p:sp>
        <p:nvSpPr>
          <p:cNvPr id="50179" name="Rectangle 3"/>
          <p:cNvSpPr>
            <a:spLocks noGrp="1" noChangeArrowheads="1"/>
          </p:cNvSpPr>
          <p:nvPr>
            <p:ph type="body" idx="1"/>
          </p:nvPr>
        </p:nvSpPr>
        <p:spPr/>
        <p:txBody>
          <a:bodyPr/>
          <a:lstStyle/>
          <a:p>
            <a:r>
              <a:rPr lang="en-US"/>
              <a:t>Partition</a:t>
            </a:r>
          </a:p>
          <a:p>
            <a:pPr lvl="1"/>
            <a:r>
              <a:rPr lang="en-US"/>
              <a:t>Choose a </a:t>
            </a:r>
            <a:r>
              <a:rPr lang="en-US">
                <a:solidFill>
                  <a:srgbClr val="FC0128"/>
                </a:solidFill>
              </a:rPr>
              <a:t>pivot</a:t>
            </a:r>
            <a:endParaRPr lang="en-US"/>
          </a:p>
          <a:p>
            <a:pPr lvl="1"/>
            <a:r>
              <a:rPr lang="en-US"/>
              <a:t>Find the position for the pivot so that </a:t>
            </a:r>
          </a:p>
          <a:p>
            <a:pPr lvl="2"/>
            <a:r>
              <a:rPr lang="en-US"/>
              <a:t>all elements to the left are less</a:t>
            </a:r>
          </a:p>
          <a:p>
            <a:pPr lvl="2"/>
            <a:r>
              <a:rPr lang="en-US"/>
              <a:t>all elements to the right are greater</a:t>
            </a:r>
          </a:p>
        </p:txBody>
      </p:sp>
      <p:sp>
        <p:nvSpPr>
          <p:cNvPr id="50184" name="Rectangle 8"/>
          <p:cNvSpPr>
            <a:spLocks noChangeArrowheads="1"/>
          </p:cNvSpPr>
          <p:nvPr/>
        </p:nvSpPr>
        <p:spPr bwMode="auto">
          <a:xfrm>
            <a:off x="914400" y="3810000"/>
            <a:ext cx="7239000" cy="685800"/>
          </a:xfrm>
          <a:prstGeom prst="rect">
            <a:avLst/>
          </a:prstGeom>
          <a:noFill/>
          <a:ln w="57150">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5" name="Rectangle 9"/>
          <p:cNvSpPr>
            <a:spLocks noChangeArrowheads="1"/>
          </p:cNvSpPr>
          <p:nvPr/>
        </p:nvSpPr>
        <p:spPr bwMode="auto">
          <a:xfrm>
            <a:off x="3886200" y="3810000"/>
            <a:ext cx="914400" cy="685800"/>
          </a:xfrm>
          <a:prstGeom prst="rect">
            <a:avLst/>
          </a:prstGeom>
          <a:noFill/>
          <a:ln w="57150">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6" name="Text Box 10"/>
          <p:cNvSpPr txBox="1">
            <a:spLocks noChangeArrowheads="1"/>
          </p:cNvSpPr>
          <p:nvPr/>
        </p:nvSpPr>
        <p:spPr bwMode="auto">
          <a:xfrm>
            <a:off x="1431925" y="3924300"/>
            <a:ext cx="1173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&lt; pivot</a:t>
            </a:r>
            <a:endParaRPr lang="en-US"/>
          </a:p>
        </p:txBody>
      </p:sp>
      <p:sp>
        <p:nvSpPr>
          <p:cNvPr id="50187" name="Text Box 11"/>
          <p:cNvSpPr txBox="1">
            <a:spLocks noChangeArrowheads="1"/>
          </p:cNvSpPr>
          <p:nvPr/>
        </p:nvSpPr>
        <p:spPr bwMode="auto">
          <a:xfrm>
            <a:off x="5867400" y="3924300"/>
            <a:ext cx="1173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&gt; pivot</a:t>
            </a:r>
            <a:endParaRPr lang="en-US"/>
          </a:p>
        </p:txBody>
      </p:sp>
      <p:sp>
        <p:nvSpPr>
          <p:cNvPr id="50188" name="Text Box 12"/>
          <p:cNvSpPr txBox="1">
            <a:spLocks noChangeArrowheads="1"/>
          </p:cNvSpPr>
          <p:nvPr/>
        </p:nvSpPr>
        <p:spPr bwMode="auto">
          <a:xfrm>
            <a:off x="3886200" y="3924300"/>
            <a:ext cx="91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pivot</a:t>
            </a:r>
            <a:endParaRPr lang="en-US"/>
          </a:p>
        </p:txBody>
      </p:sp>
    </p:spTree>
    <p:extLst>
      <p:ext uri="{BB962C8B-B14F-4D97-AF65-F5344CB8AC3E}">
        <p14:creationId xmlns:p14="http://schemas.microsoft.com/office/powerpoint/2010/main" val="30062559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Quicksort</a:t>
            </a:r>
          </a:p>
        </p:txBody>
      </p:sp>
      <p:sp>
        <p:nvSpPr>
          <p:cNvPr id="52227" name="Rectangle 3"/>
          <p:cNvSpPr>
            <a:spLocks noGrp="1" noChangeArrowheads="1"/>
          </p:cNvSpPr>
          <p:nvPr>
            <p:ph type="body" idx="1"/>
          </p:nvPr>
        </p:nvSpPr>
        <p:spPr>
          <a:xfrm>
            <a:off x="609600" y="1066800"/>
            <a:ext cx="7848600" cy="5486400"/>
          </a:xfrm>
        </p:spPr>
        <p:txBody>
          <a:bodyPr/>
          <a:lstStyle/>
          <a:p>
            <a:r>
              <a:rPr lang="en-US"/>
              <a:t>Conquer</a:t>
            </a:r>
          </a:p>
          <a:p>
            <a:pPr lvl="1"/>
            <a:r>
              <a:rPr lang="en-US"/>
              <a:t>Apply the same algorithm to each half</a:t>
            </a:r>
          </a:p>
        </p:txBody>
      </p:sp>
      <p:sp>
        <p:nvSpPr>
          <p:cNvPr id="52228" name="Rectangle 4"/>
          <p:cNvSpPr>
            <a:spLocks noChangeArrowheads="1"/>
          </p:cNvSpPr>
          <p:nvPr/>
        </p:nvSpPr>
        <p:spPr bwMode="auto">
          <a:xfrm>
            <a:off x="5791200" y="2743200"/>
            <a:ext cx="3048000" cy="68580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9" name="Rectangle 5"/>
          <p:cNvSpPr>
            <a:spLocks noChangeArrowheads="1"/>
          </p:cNvSpPr>
          <p:nvPr/>
        </p:nvSpPr>
        <p:spPr bwMode="auto">
          <a:xfrm>
            <a:off x="4525963" y="2743200"/>
            <a:ext cx="914400" cy="685800"/>
          </a:xfrm>
          <a:prstGeom prst="rect">
            <a:avLst/>
          </a:prstGeom>
          <a:noFill/>
          <a:ln w="57150">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 name="Text Box 6"/>
          <p:cNvSpPr txBox="1">
            <a:spLocks noChangeArrowheads="1"/>
          </p:cNvSpPr>
          <p:nvPr/>
        </p:nvSpPr>
        <p:spPr bwMode="auto">
          <a:xfrm>
            <a:off x="1981200" y="2209800"/>
            <a:ext cx="1173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FC0128"/>
                </a:solidFill>
                <a:latin typeface="Arial" charset="0"/>
              </a:rPr>
              <a:t>&lt; pivot</a:t>
            </a:r>
            <a:endParaRPr lang="en-US">
              <a:solidFill>
                <a:srgbClr val="FC0128"/>
              </a:solidFill>
            </a:endParaRPr>
          </a:p>
        </p:txBody>
      </p:sp>
      <p:sp>
        <p:nvSpPr>
          <p:cNvPr id="52231" name="Text Box 7"/>
          <p:cNvSpPr txBox="1">
            <a:spLocks noChangeArrowheads="1"/>
          </p:cNvSpPr>
          <p:nvPr/>
        </p:nvSpPr>
        <p:spPr bwMode="auto">
          <a:xfrm>
            <a:off x="6629400" y="2209800"/>
            <a:ext cx="1173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chemeClr val="accent2"/>
                </a:solidFill>
                <a:latin typeface="Arial" charset="0"/>
              </a:rPr>
              <a:t>&gt; pivot</a:t>
            </a:r>
            <a:endParaRPr lang="en-US">
              <a:solidFill>
                <a:schemeClr val="accent2"/>
              </a:solidFill>
            </a:endParaRPr>
          </a:p>
        </p:txBody>
      </p:sp>
      <p:sp>
        <p:nvSpPr>
          <p:cNvPr id="52232" name="Text Box 8"/>
          <p:cNvSpPr txBox="1">
            <a:spLocks noChangeArrowheads="1"/>
          </p:cNvSpPr>
          <p:nvPr/>
        </p:nvSpPr>
        <p:spPr bwMode="auto">
          <a:xfrm>
            <a:off x="4495800" y="2857500"/>
            <a:ext cx="91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63DE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063DE8"/>
                </a:solidFill>
                <a:latin typeface="Arial" charset="0"/>
              </a:rPr>
              <a:t>pivot</a:t>
            </a:r>
            <a:endParaRPr lang="en-US">
              <a:solidFill>
                <a:srgbClr val="063DE8"/>
              </a:solidFill>
            </a:endParaRPr>
          </a:p>
        </p:txBody>
      </p:sp>
      <p:sp>
        <p:nvSpPr>
          <p:cNvPr id="52233" name="Rectangle 9"/>
          <p:cNvSpPr>
            <a:spLocks noChangeArrowheads="1"/>
          </p:cNvSpPr>
          <p:nvPr/>
        </p:nvSpPr>
        <p:spPr bwMode="auto">
          <a:xfrm>
            <a:off x="1066800" y="2743200"/>
            <a:ext cx="3200400" cy="68580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 name="Rectangle 10"/>
          <p:cNvSpPr>
            <a:spLocks noChangeArrowheads="1"/>
          </p:cNvSpPr>
          <p:nvPr/>
        </p:nvSpPr>
        <p:spPr bwMode="auto">
          <a:xfrm>
            <a:off x="2362200" y="2743200"/>
            <a:ext cx="609600" cy="68580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 name="Text Box 11"/>
          <p:cNvSpPr txBox="1">
            <a:spLocks noChangeArrowheads="1"/>
          </p:cNvSpPr>
          <p:nvPr/>
        </p:nvSpPr>
        <p:spPr bwMode="auto">
          <a:xfrm>
            <a:off x="1371600" y="2857500"/>
            <a:ext cx="715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&lt; p’</a:t>
            </a:r>
            <a:endParaRPr lang="en-US"/>
          </a:p>
        </p:txBody>
      </p:sp>
      <p:sp>
        <p:nvSpPr>
          <p:cNvPr id="52236" name="Text Box 12"/>
          <p:cNvSpPr txBox="1">
            <a:spLocks noChangeArrowheads="1"/>
          </p:cNvSpPr>
          <p:nvPr/>
        </p:nvSpPr>
        <p:spPr bwMode="auto">
          <a:xfrm>
            <a:off x="2362200" y="2857500"/>
            <a:ext cx="53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 p’</a:t>
            </a:r>
            <a:endParaRPr lang="en-US"/>
          </a:p>
        </p:txBody>
      </p:sp>
      <p:sp>
        <p:nvSpPr>
          <p:cNvPr id="52237" name="Text Box 13"/>
          <p:cNvSpPr txBox="1">
            <a:spLocks noChangeArrowheads="1"/>
          </p:cNvSpPr>
          <p:nvPr/>
        </p:nvSpPr>
        <p:spPr bwMode="auto">
          <a:xfrm>
            <a:off x="3200400" y="2857500"/>
            <a:ext cx="715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&gt; p’</a:t>
            </a:r>
            <a:endParaRPr lang="en-US"/>
          </a:p>
        </p:txBody>
      </p:sp>
      <p:sp>
        <p:nvSpPr>
          <p:cNvPr id="52238" name="Rectangle 14"/>
          <p:cNvSpPr>
            <a:spLocks noChangeArrowheads="1"/>
          </p:cNvSpPr>
          <p:nvPr/>
        </p:nvSpPr>
        <p:spPr bwMode="auto">
          <a:xfrm>
            <a:off x="6858000" y="2743200"/>
            <a:ext cx="609600" cy="68580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9" name="Text Box 15"/>
          <p:cNvSpPr txBox="1">
            <a:spLocks noChangeArrowheads="1"/>
          </p:cNvSpPr>
          <p:nvPr/>
        </p:nvSpPr>
        <p:spPr bwMode="auto">
          <a:xfrm>
            <a:off x="6019800" y="2857500"/>
            <a:ext cx="78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&lt; p”</a:t>
            </a:r>
            <a:endParaRPr lang="en-US"/>
          </a:p>
        </p:txBody>
      </p:sp>
      <p:sp>
        <p:nvSpPr>
          <p:cNvPr id="52240" name="Text Box 16"/>
          <p:cNvSpPr txBox="1">
            <a:spLocks noChangeArrowheads="1"/>
          </p:cNvSpPr>
          <p:nvPr/>
        </p:nvSpPr>
        <p:spPr bwMode="auto">
          <a:xfrm>
            <a:off x="6934200" y="2857500"/>
            <a:ext cx="52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p”</a:t>
            </a:r>
            <a:endParaRPr lang="en-US"/>
          </a:p>
        </p:txBody>
      </p:sp>
      <p:sp>
        <p:nvSpPr>
          <p:cNvPr id="52241" name="Text Box 17"/>
          <p:cNvSpPr txBox="1">
            <a:spLocks noChangeArrowheads="1"/>
          </p:cNvSpPr>
          <p:nvPr/>
        </p:nvSpPr>
        <p:spPr bwMode="auto">
          <a:xfrm>
            <a:off x="7848600" y="2857500"/>
            <a:ext cx="78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&gt; p”</a:t>
            </a:r>
            <a:endParaRPr lang="en-US"/>
          </a:p>
        </p:txBody>
      </p:sp>
    </p:spTree>
    <p:extLst>
      <p:ext uri="{BB962C8B-B14F-4D97-AF65-F5344CB8AC3E}">
        <p14:creationId xmlns:p14="http://schemas.microsoft.com/office/powerpoint/2010/main" val="335225199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9" name="Rectangle 21"/>
          <p:cNvSpPr>
            <a:spLocks noChangeArrowheads="1"/>
          </p:cNvSpPr>
          <p:nvPr/>
        </p:nvSpPr>
        <p:spPr bwMode="auto">
          <a:xfrm>
            <a:off x="838200" y="3733800"/>
            <a:ext cx="5638800" cy="304800"/>
          </a:xfrm>
          <a:prstGeom prst="rect">
            <a:avLst/>
          </a:prstGeom>
          <a:solidFill>
            <a:srgbClr val="FF7C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0" name="Rectangle 22"/>
          <p:cNvSpPr>
            <a:spLocks noChangeArrowheads="1"/>
          </p:cNvSpPr>
          <p:nvPr/>
        </p:nvSpPr>
        <p:spPr bwMode="auto">
          <a:xfrm>
            <a:off x="838200" y="4114800"/>
            <a:ext cx="5638800" cy="304800"/>
          </a:xfrm>
          <a:prstGeom prst="rect">
            <a:avLst/>
          </a:prstGeom>
          <a:solidFill>
            <a:srgbClr val="99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7" name="Rectangle 19"/>
          <p:cNvSpPr>
            <a:spLocks noChangeArrowheads="1"/>
          </p:cNvSpPr>
          <p:nvPr/>
        </p:nvSpPr>
        <p:spPr bwMode="auto">
          <a:xfrm>
            <a:off x="838200" y="3352800"/>
            <a:ext cx="6477000" cy="3048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0" name="Rectangle 2"/>
          <p:cNvSpPr>
            <a:spLocks noGrp="1" noChangeArrowheads="1"/>
          </p:cNvSpPr>
          <p:nvPr>
            <p:ph type="title"/>
          </p:nvPr>
        </p:nvSpPr>
        <p:spPr/>
        <p:txBody>
          <a:bodyPr/>
          <a:lstStyle/>
          <a:p>
            <a:r>
              <a:rPr lang="en-US"/>
              <a:t>Quicksort</a:t>
            </a:r>
          </a:p>
        </p:txBody>
      </p:sp>
      <p:sp>
        <p:nvSpPr>
          <p:cNvPr id="53251" name="Rectangle 3"/>
          <p:cNvSpPr>
            <a:spLocks noGrp="1" noChangeArrowheads="1"/>
          </p:cNvSpPr>
          <p:nvPr>
            <p:ph type="body" idx="1"/>
          </p:nvPr>
        </p:nvSpPr>
        <p:spPr>
          <a:xfrm>
            <a:off x="609600" y="1066800"/>
            <a:ext cx="7848600" cy="5486400"/>
          </a:xfrm>
        </p:spPr>
        <p:txBody>
          <a:bodyPr/>
          <a:lstStyle/>
          <a:p>
            <a:r>
              <a:rPr lang="en-US"/>
              <a:t>Implementation</a:t>
            </a:r>
          </a:p>
          <a:p>
            <a:pPr marL="819150" lvl="1"/>
            <a:endParaRPr lang="en-US"/>
          </a:p>
        </p:txBody>
      </p:sp>
      <p:sp>
        <p:nvSpPr>
          <p:cNvPr id="53268" name="AutoShape 20"/>
          <p:cNvSpPr>
            <a:spLocks noChangeArrowheads="1"/>
          </p:cNvSpPr>
          <p:nvPr/>
        </p:nvSpPr>
        <p:spPr bwMode="auto">
          <a:xfrm>
            <a:off x="7391400" y="3200400"/>
            <a:ext cx="1139825" cy="498475"/>
          </a:xfrm>
          <a:prstGeom prst="roundRect">
            <a:avLst>
              <a:gd name="adj" fmla="val 16667"/>
            </a:avLst>
          </a:prstGeom>
          <a:solidFill>
            <a:srgbClr val="FFFF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latin typeface="Arial" charset="0"/>
              </a:rPr>
              <a:t>Divide</a:t>
            </a:r>
            <a:endParaRPr lang="en-US" dirty="0"/>
          </a:p>
        </p:txBody>
      </p:sp>
      <p:sp>
        <p:nvSpPr>
          <p:cNvPr id="53271" name="AutoShape 23"/>
          <p:cNvSpPr>
            <a:spLocks noChangeArrowheads="1"/>
          </p:cNvSpPr>
          <p:nvPr/>
        </p:nvSpPr>
        <p:spPr bwMode="auto">
          <a:xfrm>
            <a:off x="6553200" y="3962400"/>
            <a:ext cx="1481138" cy="498475"/>
          </a:xfrm>
          <a:prstGeom prst="roundRect">
            <a:avLst>
              <a:gd name="adj" fmla="val 16667"/>
            </a:avLst>
          </a:prstGeom>
          <a:solidFill>
            <a:srgbClr val="FF7C8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Conquer</a:t>
            </a:r>
            <a:endParaRPr lang="en-US"/>
          </a:p>
        </p:txBody>
      </p:sp>
      <p:sp>
        <p:nvSpPr>
          <p:cNvPr id="53272" name="AutoShape 24"/>
          <p:cNvSpPr>
            <a:spLocks noChangeArrowheads="1"/>
          </p:cNvSpPr>
          <p:nvPr/>
        </p:nvSpPr>
        <p:spPr bwMode="auto">
          <a:xfrm>
            <a:off x="762000" y="3657600"/>
            <a:ext cx="7315200" cy="803275"/>
          </a:xfrm>
          <a:prstGeom prst="roundRect">
            <a:avLst>
              <a:gd name="adj" fmla="val 16667"/>
            </a:avLst>
          </a:prstGeom>
          <a:noFill/>
          <a:ln w="3175">
            <a:solidFill>
              <a:srgbClr val="063DE8"/>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6" name="Text Box 18"/>
          <p:cNvSpPr txBox="1">
            <a:spLocks noChangeArrowheads="1"/>
          </p:cNvSpPr>
          <p:nvPr/>
        </p:nvSpPr>
        <p:spPr bwMode="auto">
          <a:xfrm>
            <a:off x="152400" y="1600200"/>
            <a:ext cx="7304088"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quicksort( void *a, int low, int high )</a:t>
            </a:r>
          </a:p>
          <a:p>
            <a:r>
              <a:rPr lang="en-US" b="1">
                <a:latin typeface="Courier New" pitchFamily="49" charset="0"/>
              </a:rPr>
              <a:t>   {</a:t>
            </a:r>
          </a:p>
          <a:p>
            <a:r>
              <a:rPr lang="en-US" b="1">
                <a:latin typeface="Courier New" pitchFamily="49" charset="0"/>
              </a:rPr>
              <a:t>   int pivot;</a:t>
            </a:r>
          </a:p>
          <a:p>
            <a:r>
              <a:rPr lang="en-US" b="1">
                <a:latin typeface="Courier New" pitchFamily="49" charset="0"/>
              </a:rPr>
              <a:t>   /* Termination condition! */</a:t>
            </a:r>
          </a:p>
          <a:p>
            <a:r>
              <a:rPr lang="en-US" b="1">
                <a:latin typeface="Courier New" pitchFamily="49" charset="0"/>
              </a:rPr>
              <a:t>   if ( high &gt; low )</a:t>
            </a:r>
          </a:p>
          <a:p>
            <a:r>
              <a:rPr lang="en-US" b="1">
                <a:latin typeface="Courier New" pitchFamily="49" charset="0"/>
              </a:rPr>
              <a:t>     {</a:t>
            </a:r>
          </a:p>
          <a:p>
            <a:r>
              <a:rPr lang="en-US" b="1">
                <a:latin typeface="Courier New" pitchFamily="49" charset="0"/>
              </a:rPr>
              <a:t>     pivot = partition( a, low, high );</a:t>
            </a:r>
          </a:p>
          <a:p>
            <a:r>
              <a:rPr lang="en-US" b="1">
                <a:latin typeface="Courier New" pitchFamily="49" charset="0"/>
              </a:rPr>
              <a:t>     quicksort( a, low, pivot-1 );</a:t>
            </a:r>
          </a:p>
          <a:p>
            <a:r>
              <a:rPr lang="en-US" b="1">
                <a:latin typeface="Courier New" pitchFamily="49" charset="0"/>
              </a:rPr>
              <a:t>     quicksort( a, pivot+1, high );</a:t>
            </a:r>
          </a:p>
          <a:p>
            <a:r>
              <a:rPr lang="en-US" b="1">
                <a:latin typeface="Courier New" pitchFamily="49" charset="0"/>
              </a:rPr>
              <a:t>     }</a:t>
            </a:r>
          </a:p>
          <a:p>
            <a:r>
              <a:rPr lang="en-US" b="1">
                <a:latin typeface="Courier New" pitchFamily="49" charset="0"/>
              </a:rPr>
              <a:t>   }</a:t>
            </a:r>
          </a:p>
        </p:txBody>
      </p:sp>
    </p:spTree>
    <p:extLst>
      <p:ext uri="{BB962C8B-B14F-4D97-AF65-F5344CB8AC3E}">
        <p14:creationId xmlns:p14="http://schemas.microsoft.com/office/powerpoint/2010/main" val="381728849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Quicksort - </a:t>
            </a:r>
            <a:r>
              <a:rPr lang="en-US" sz="2800"/>
              <a:t>Partition</a:t>
            </a:r>
            <a:endParaRPr lang="en-US"/>
          </a:p>
        </p:txBody>
      </p:sp>
      <p:sp>
        <p:nvSpPr>
          <p:cNvPr id="51208" name="Text Box 8"/>
          <p:cNvSpPr txBox="1">
            <a:spLocks noChangeArrowheads="1"/>
          </p:cNvSpPr>
          <p:nvPr/>
        </p:nvSpPr>
        <p:spPr bwMode="auto">
          <a:xfrm>
            <a:off x="533400" y="1365250"/>
            <a:ext cx="64643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err="1">
                <a:latin typeface="Courier New" pitchFamily="49" charset="0"/>
              </a:rPr>
              <a:t>int</a:t>
            </a:r>
            <a:r>
              <a:rPr lang="en-US" sz="1800" b="1" dirty="0">
                <a:latin typeface="Courier New" pitchFamily="49" charset="0"/>
              </a:rPr>
              <a:t> </a:t>
            </a:r>
            <a:r>
              <a:rPr lang="en-US" sz="1800" b="1" dirty="0" smtClean="0">
                <a:latin typeface="Courier New" pitchFamily="49" charset="0"/>
              </a:rPr>
              <a:t>partition(</a:t>
            </a:r>
            <a:r>
              <a:rPr lang="en-US" sz="1800" b="1" dirty="0" err="1" smtClean="0">
                <a:latin typeface="Courier New" pitchFamily="49" charset="0"/>
              </a:rPr>
              <a:t>int</a:t>
            </a:r>
            <a:r>
              <a:rPr lang="en-US" sz="1800" b="1" dirty="0" smtClean="0">
                <a:latin typeface="Courier New" pitchFamily="49" charset="0"/>
              </a:rPr>
              <a:t> </a:t>
            </a:r>
            <a:r>
              <a:rPr lang="en-US" sz="1800" b="1" dirty="0">
                <a:latin typeface="Courier New" pitchFamily="49" charset="0"/>
              </a:rPr>
              <a:t>*a, </a:t>
            </a:r>
            <a:r>
              <a:rPr lang="en-US" sz="1800" b="1" dirty="0" err="1">
                <a:latin typeface="Courier New" pitchFamily="49" charset="0"/>
              </a:rPr>
              <a:t>int</a:t>
            </a:r>
            <a:r>
              <a:rPr lang="en-US" sz="1800" b="1" dirty="0">
                <a:latin typeface="Courier New" pitchFamily="49" charset="0"/>
              </a:rPr>
              <a:t> low, </a:t>
            </a:r>
            <a:r>
              <a:rPr lang="en-US" sz="1800" b="1" dirty="0" err="1">
                <a:latin typeface="Courier New" pitchFamily="49" charset="0"/>
              </a:rPr>
              <a:t>int</a:t>
            </a:r>
            <a:r>
              <a:rPr lang="en-US" sz="1800" b="1" dirty="0">
                <a:latin typeface="Courier New" pitchFamily="49" charset="0"/>
              </a:rPr>
              <a:t> </a:t>
            </a:r>
            <a:r>
              <a:rPr lang="en-US" sz="1800" b="1" dirty="0" smtClean="0">
                <a:latin typeface="Courier New" pitchFamily="49" charset="0"/>
              </a:rPr>
              <a:t>high) </a:t>
            </a:r>
            <a:r>
              <a:rPr lang="en-US" sz="1800" b="1" dirty="0">
                <a:latin typeface="Courier New" pitchFamily="49" charset="0"/>
              </a:rPr>
              <a:t>{</a:t>
            </a:r>
          </a:p>
          <a:p>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left, right;</a:t>
            </a:r>
          </a:p>
          <a:p>
            <a:r>
              <a:rPr lang="en-US" sz="1800" b="1" dirty="0">
                <a:latin typeface="Courier New" pitchFamily="49" charset="0"/>
              </a:rPr>
              <a:t>   </a:t>
            </a:r>
            <a:r>
              <a:rPr lang="en-US" sz="1800" b="1" dirty="0" err="1">
                <a:latin typeface="Courier New" pitchFamily="49" charset="0"/>
              </a:rPr>
              <a:t>int</a:t>
            </a:r>
            <a:r>
              <a:rPr lang="en-US" sz="1800" b="1" dirty="0">
                <a:latin typeface="Courier New" pitchFamily="49" charset="0"/>
              </a:rPr>
              <a:t> </a:t>
            </a:r>
            <a:r>
              <a:rPr lang="en-US" sz="1800" b="1" dirty="0" err="1">
                <a:latin typeface="Courier New" pitchFamily="49" charset="0"/>
              </a:rPr>
              <a:t>pivot_item</a:t>
            </a:r>
            <a:r>
              <a:rPr lang="en-US" sz="1800" b="1" dirty="0">
                <a:latin typeface="Courier New" pitchFamily="49" charset="0"/>
              </a:rPr>
              <a:t>;</a:t>
            </a:r>
          </a:p>
          <a:p>
            <a:r>
              <a:rPr lang="en-US" sz="1800" b="1" dirty="0">
                <a:latin typeface="Courier New" pitchFamily="49" charset="0"/>
              </a:rPr>
              <a:t>   </a:t>
            </a:r>
            <a:r>
              <a:rPr lang="en-US" sz="1800" b="1" dirty="0" err="1">
                <a:latin typeface="Courier New" pitchFamily="49" charset="0"/>
              </a:rPr>
              <a:t>pivot_item</a:t>
            </a:r>
            <a:r>
              <a:rPr lang="en-US" sz="1800" b="1" dirty="0">
                <a:latin typeface="Courier New" pitchFamily="49" charset="0"/>
              </a:rPr>
              <a:t> = a[low];</a:t>
            </a:r>
          </a:p>
          <a:p>
            <a:r>
              <a:rPr lang="en-US" sz="1800" b="1" dirty="0">
                <a:latin typeface="Courier New" pitchFamily="49" charset="0"/>
              </a:rPr>
              <a:t>   pivot = left = low;</a:t>
            </a:r>
          </a:p>
          <a:p>
            <a:r>
              <a:rPr lang="en-US" sz="1800" b="1" dirty="0">
                <a:latin typeface="Courier New" pitchFamily="49" charset="0"/>
              </a:rPr>
              <a:t>   right = high;</a:t>
            </a:r>
          </a:p>
          <a:p>
            <a:r>
              <a:rPr lang="en-US" sz="1800" b="1" dirty="0">
                <a:latin typeface="Courier New" pitchFamily="49" charset="0"/>
              </a:rPr>
              <a:t>   while ( left &lt; right ) {</a:t>
            </a:r>
          </a:p>
          <a:p>
            <a:r>
              <a:rPr lang="en-US" sz="1800" b="1" dirty="0">
                <a:latin typeface="Courier New" pitchFamily="49" charset="0"/>
              </a:rPr>
              <a:t>     /* Move left while item &lt; pivot */</a:t>
            </a:r>
          </a:p>
          <a:p>
            <a:r>
              <a:rPr lang="en-US" sz="1800" b="1" dirty="0">
                <a:latin typeface="Courier New" pitchFamily="49" charset="0"/>
              </a:rPr>
              <a:t>     while( a[left] &lt;= </a:t>
            </a:r>
            <a:r>
              <a:rPr lang="en-US" sz="1800" b="1" dirty="0" err="1">
                <a:latin typeface="Courier New" pitchFamily="49" charset="0"/>
              </a:rPr>
              <a:t>pivot_item</a:t>
            </a:r>
            <a:r>
              <a:rPr lang="en-US" sz="1800" b="1" dirty="0">
                <a:latin typeface="Courier New" pitchFamily="49" charset="0"/>
              </a:rPr>
              <a:t> ) left++;</a:t>
            </a:r>
          </a:p>
          <a:p>
            <a:r>
              <a:rPr lang="en-US" sz="1800" b="1" dirty="0">
                <a:latin typeface="Courier New" pitchFamily="49" charset="0"/>
              </a:rPr>
              <a:t>     /* Move right while item &gt; pivot */</a:t>
            </a:r>
          </a:p>
          <a:p>
            <a:r>
              <a:rPr lang="en-US" sz="1800" b="1" dirty="0">
                <a:latin typeface="Courier New" pitchFamily="49" charset="0"/>
              </a:rPr>
              <a:t>     while( a[right] &gt;= </a:t>
            </a:r>
            <a:r>
              <a:rPr lang="en-US" sz="1800" b="1" dirty="0" err="1">
                <a:latin typeface="Courier New" pitchFamily="49" charset="0"/>
              </a:rPr>
              <a:t>pivot_item</a:t>
            </a:r>
            <a:r>
              <a:rPr lang="en-US" sz="1800" b="1" dirty="0">
                <a:latin typeface="Courier New" pitchFamily="49" charset="0"/>
              </a:rPr>
              <a:t> ) right--;</a:t>
            </a:r>
          </a:p>
          <a:p>
            <a:r>
              <a:rPr lang="en-US" sz="1800" b="1" dirty="0">
                <a:latin typeface="Courier New" pitchFamily="49" charset="0"/>
              </a:rPr>
              <a:t>     if ( left &lt; right ) SWAP(</a:t>
            </a:r>
            <a:r>
              <a:rPr lang="en-US" sz="1800" b="1" dirty="0" err="1">
                <a:latin typeface="Courier New" pitchFamily="49" charset="0"/>
              </a:rPr>
              <a:t>a,left,right</a:t>
            </a:r>
            <a:r>
              <a:rPr lang="en-US" sz="1800" b="1" dirty="0">
                <a:latin typeface="Courier New" pitchFamily="49" charset="0"/>
              </a:rPr>
              <a:t>);</a:t>
            </a:r>
          </a:p>
          <a:p>
            <a:r>
              <a:rPr lang="en-US" sz="1800" b="1" dirty="0">
                <a:latin typeface="Courier New" pitchFamily="49" charset="0"/>
              </a:rPr>
              <a:t>     }</a:t>
            </a:r>
          </a:p>
          <a:p>
            <a:r>
              <a:rPr lang="en-US" sz="1800" b="1" dirty="0">
                <a:latin typeface="Courier New" pitchFamily="49" charset="0"/>
              </a:rPr>
              <a:t>   /* right is final position for the pivot */</a:t>
            </a:r>
          </a:p>
          <a:p>
            <a:r>
              <a:rPr lang="en-US" sz="1800" b="1" dirty="0">
                <a:latin typeface="Courier New" pitchFamily="49" charset="0"/>
              </a:rPr>
              <a:t>   a[low] = a[right];</a:t>
            </a:r>
          </a:p>
          <a:p>
            <a:r>
              <a:rPr lang="en-US" sz="1800" b="1" dirty="0">
                <a:latin typeface="Courier New" pitchFamily="49" charset="0"/>
              </a:rPr>
              <a:t>   a[right] = </a:t>
            </a:r>
            <a:r>
              <a:rPr lang="en-US" sz="1800" b="1" dirty="0" err="1">
                <a:latin typeface="Courier New" pitchFamily="49" charset="0"/>
              </a:rPr>
              <a:t>pivot_item</a:t>
            </a:r>
            <a:r>
              <a:rPr lang="en-US" sz="1800" b="1" dirty="0">
                <a:latin typeface="Courier New" pitchFamily="49" charset="0"/>
              </a:rPr>
              <a:t>;</a:t>
            </a:r>
          </a:p>
          <a:p>
            <a:r>
              <a:rPr lang="en-US" sz="1800" b="1" dirty="0">
                <a:latin typeface="Courier New" pitchFamily="49" charset="0"/>
              </a:rPr>
              <a:t>   return right;</a:t>
            </a:r>
          </a:p>
          <a:p>
            <a:r>
              <a:rPr lang="en-US" sz="1800" b="1" dirty="0">
                <a:latin typeface="Courier New" pitchFamily="49" charset="0"/>
              </a:rPr>
              <a:t>   }</a:t>
            </a:r>
          </a:p>
        </p:txBody>
      </p:sp>
    </p:spTree>
    <p:extLst>
      <p:ext uri="{BB962C8B-B14F-4D97-AF65-F5344CB8AC3E}">
        <p14:creationId xmlns:p14="http://schemas.microsoft.com/office/powerpoint/2010/main" val="58069886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5" name="Rectangle 15"/>
          <p:cNvSpPr>
            <a:spLocks noChangeArrowheads="1"/>
          </p:cNvSpPr>
          <p:nvPr/>
        </p:nvSpPr>
        <p:spPr bwMode="auto">
          <a:xfrm>
            <a:off x="914400" y="1828800"/>
            <a:ext cx="3048000" cy="381000"/>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4" name="Rectangle 4"/>
          <p:cNvSpPr>
            <a:spLocks noChangeArrowheads="1"/>
          </p:cNvSpPr>
          <p:nvPr/>
        </p:nvSpPr>
        <p:spPr bwMode="auto">
          <a:xfrm>
            <a:off x="2590800" y="990600"/>
            <a:ext cx="1066800" cy="3810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2" name="Rectangle 2"/>
          <p:cNvSpPr>
            <a:spLocks noGrp="1" noChangeArrowheads="1"/>
          </p:cNvSpPr>
          <p:nvPr>
            <p:ph type="title"/>
          </p:nvPr>
        </p:nvSpPr>
        <p:spPr/>
        <p:txBody>
          <a:bodyPr/>
          <a:lstStyle/>
          <a:p>
            <a:r>
              <a:rPr lang="en-US"/>
              <a:t>Quicksort - </a:t>
            </a:r>
            <a:r>
              <a:rPr lang="en-US" sz="2800"/>
              <a:t>Partition</a:t>
            </a:r>
            <a:endParaRPr lang="en-US"/>
          </a:p>
        </p:txBody>
      </p:sp>
      <p:sp>
        <p:nvSpPr>
          <p:cNvPr id="56323" name="Text Box 3"/>
          <p:cNvSpPr txBox="1">
            <a:spLocks noChangeArrowheads="1"/>
          </p:cNvSpPr>
          <p:nvPr/>
        </p:nvSpPr>
        <p:spPr bwMode="auto">
          <a:xfrm>
            <a:off x="533400" y="985838"/>
            <a:ext cx="64643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latin typeface="Courier New" pitchFamily="49" charset="0"/>
              </a:rPr>
              <a:t>int partition( int *a, int low, int high ) {</a:t>
            </a:r>
          </a:p>
          <a:p>
            <a:r>
              <a:rPr lang="en-US" sz="1800" b="1">
                <a:latin typeface="Courier New" pitchFamily="49" charset="0"/>
              </a:rPr>
              <a:t>   int left, right;</a:t>
            </a:r>
          </a:p>
          <a:p>
            <a:r>
              <a:rPr lang="en-US" sz="1800" b="1">
                <a:latin typeface="Courier New" pitchFamily="49" charset="0"/>
              </a:rPr>
              <a:t>   int pivot_item;</a:t>
            </a:r>
          </a:p>
          <a:p>
            <a:r>
              <a:rPr lang="en-US" sz="1800" b="1">
                <a:latin typeface="Courier New" pitchFamily="49" charset="0"/>
              </a:rPr>
              <a:t>   pivot_item = a[low];</a:t>
            </a:r>
          </a:p>
          <a:p>
            <a:r>
              <a:rPr lang="en-US" sz="1800" b="1">
                <a:latin typeface="Courier New" pitchFamily="49" charset="0"/>
              </a:rPr>
              <a:t>   pivot = left = low;</a:t>
            </a:r>
          </a:p>
          <a:p>
            <a:r>
              <a:rPr lang="en-US" sz="1800" b="1">
                <a:latin typeface="Courier New" pitchFamily="49" charset="0"/>
              </a:rPr>
              <a:t>   right = high;</a:t>
            </a:r>
          </a:p>
          <a:p>
            <a:r>
              <a:rPr lang="en-US" sz="1800" b="1">
                <a:latin typeface="Courier New" pitchFamily="49" charset="0"/>
              </a:rPr>
              <a:t>   while ( left &lt; right ) {</a:t>
            </a:r>
          </a:p>
          <a:p>
            <a:r>
              <a:rPr lang="en-US" sz="1800" b="1">
                <a:latin typeface="Courier New" pitchFamily="49" charset="0"/>
              </a:rPr>
              <a:t>     /* Move left while item &lt; pivot */</a:t>
            </a:r>
          </a:p>
          <a:p>
            <a:r>
              <a:rPr lang="en-US" sz="1800" b="1">
                <a:latin typeface="Courier New" pitchFamily="49" charset="0"/>
              </a:rPr>
              <a:t>     while( a[left] &lt;= pivot_item ) left++;</a:t>
            </a:r>
          </a:p>
          <a:p>
            <a:r>
              <a:rPr lang="en-US" sz="1800" b="1">
                <a:latin typeface="Courier New" pitchFamily="49" charset="0"/>
              </a:rPr>
              <a:t>     /* Move right while item &gt; pivot */</a:t>
            </a:r>
          </a:p>
          <a:p>
            <a:r>
              <a:rPr lang="en-US" sz="1800" b="1">
                <a:latin typeface="Courier New" pitchFamily="49" charset="0"/>
              </a:rPr>
              <a:t>     while( a[right] &gt;= pivot_item ) right--;</a:t>
            </a:r>
          </a:p>
          <a:p>
            <a:r>
              <a:rPr lang="en-US" sz="1800" b="1">
                <a:latin typeface="Courier New" pitchFamily="49" charset="0"/>
              </a:rPr>
              <a:t>     if ( left &lt; right ) SWAP(a,left,right);</a:t>
            </a:r>
          </a:p>
          <a:p>
            <a:r>
              <a:rPr lang="en-US" sz="1800" b="1">
                <a:latin typeface="Courier New" pitchFamily="49" charset="0"/>
              </a:rPr>
              <a:t>     }</a:t>
            </a:r>
          </a:p>
          <a:p>
            <a:r>
              <a:rPr lang="en-US" sz="1800" b="1">
                <a:latin typeface="Courier New" pitchFamily="49" charset="0"/>
              </a:rPr>
              <a:t>   /* right is final position for the pivot */</a:t>
            </a:r>
          </a:p>
          <a:p>
            <a:r>
              <a:rPr lang="en-US" sz="1800" b="1">
                <a:latin typeface="Courier New" pitchFamily="49" charset="0"/>
              </a:rPr>
              <a:t>   a[low] = a[right];</a:t>
            </a:r>
          </a:p>
          <a:p>
            <a:r>
              <a:rPr lang="en-US" sz="1800" b="1">
                <a:latin typeface="Courier New" pitchFamily="49" charset="0"/>
              </a:rPr>
              <a:t>   a[right] = pivot_item;</a:t>
            </a:r>
          </a:p>
          <a:p>
            <a:r>
              <a:rPr lang="en-US" sz="1800" b="1">
                <a:latin typeface="Courier New" pitchFamily="49" charset="0"/>
              </a:rPr>
              <a:t>   return right;</a:t>
            </a:r>
          </a:p>
          <a:p>
            <a:r>
              <a:rPr lang="en-US" sz="1800" b="1">
                <a:latin typeface="Courier New" pitchFamily="49" charset="0"/>
              </a:rPr>
              <a:t>   }</a:t>
            </a:r>
          </a:p>
        </p:txBody>
      </p:sp>
      <p:sp>
        <p:nvSpPr>
          <p:cNvPr id="56326" name="Text Box 6"/>
          <p:cNvSpPr txBox="1">
            <a:spLocks noChangeArrowheads="1"/>
          </p:cNvSpPr>
          <p:nvPr/>
        </p:nvSpPr>
        <p:spPr bwMode="auto">
          <a:xfrm>
            <a:off x="1679575" y="4419600"/>
            <a:ext cx="606425" cy="514350"/>
          </a:xfrm>
          <a:prstGeom prst="rect">
            <a:avLst/>
          </a:prstGeom>
          <a:solidFill>
            <a:srgbClr val="00FF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23</a:t>
            </a:r>
            <a:endParaRPr lang="en-US"/>
          </a:p>
        </p:txBody>
      </p:sp>
      <p:sp>
        <p:nvSpPr>
          <p:cNvPr id="56327" name="Text Box 7"/>
          <p:cNvSpPr txBox="1">
            <a:spLocks noChangeArrowheads="1"/>
          </p:cNvSpPr>
          <p:nvPr/>
        </p:nvSpPr>
        <p:spPr bwMode="auto">
          <a:xfrm>
            <a:off x="2279650" y="4419600"/>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12</a:t>
            </a:r>
            <a:endParaRPr lang="en-US"/>
          </a:p>
        </p:txBody>
      </p:sp>
      <p:sp>
        <p:nvSpPr>
          <p:cNvPr id="56328" name="Text Box 8"/>
          <p:cNvSpPr txBox="1">
            <a:spLocks noChangeArrowheads="1"/>
          </p:cNvSpPr>
          <p:nvPr/>
        </p:nvSpPr>
        <p:spPr bwMode="auto">
          <a:xfrm>
            <a:off x="2879725" y="4419600"/>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15</a:t>
            </a:r>
            <a:endParaRPr lang="en-US"/>
          </a:p>
        </p:txBody>
      </p:sp>
      <p:sp>
        <p:nvSpPr>
          <p:cNvPr id="56329" name="Text Box 9"/>
          <p:cNvSpPr txBox="1">
            <a:spLocks noChangeArrowheads="1"/>
          </p:cNvSpPr>
          <p:nvPr/>
        </p:nvSpPr>
        <p:spPr bwMode="auto">
          <a:xfrm>
            <a:off x="3479800" y="4419600"/>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38</a:t>
            </a:r>
            <a:endParaRPr lang="en-US"/>
          </a:p>
        </p:txBody>
      </p:sp>
      <p:sp>
        <p:nvSpPr>
          <p:cNvPr id="56330" name="Text Box 10"/>
          <p:cNvSpPr txBox="1">
            <a:spLocks noChangeArrowheads="1"/>
          </p:cNvSpPr>
          <p:nvPr/>
        </p:nvSpPr>
        <p:spPr bwMode="auto">
          <a:xfrm>
            <a:off x="4079875" y="4419600"/>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42</a:t>
            </a:r>
            <a:endParaRPr lang="en-US"/>
          </a:p>
        </p:txBody>
      </p:sp>
      <p:sp>
        <p:nvSpPr>
          <p:cNvPr id="56331" name="Text Box 11"/>
          <p:cNvSpPr txBox="1">
            <a:spLocks noChangeArrowheads="1"/>
          </p:cNvSpPr>
          <p:nvPr/>
        </p:nvSpPr>
        <p:spPr bwMode="auto">
          <a:xfrm>
            <a:off x="4679950" y="4419600"/>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18</a:t>
            </a:r>
            <a:endParaRPr lang="en-US"/>
          </a:p>
        </p:txBody>
      </p:sp>
      <p:sp>
        <p:nvSpPr>
          <p:cNvPr id="56332" name="Text Box 12"/>
          <p:cNvSpPr txBox="1">
            <a:spLocks noChangeArrowheads="1"/>
          </p:cNvSpPr>
          <p:nvPr/>
        </p:nvSpPr>
        <p:spPr bwMode="auto">
          <a:xfrm>
            <a:off x="5280025" y="4419600"/>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36</a:t>
            </a:r>
            <a:endParaRPr lang="en-US"/>
          </a:p>
        </p:txBody>
      </p:sp>
      <p:sp>
        <p:nvSpPr>
          <p:cNvPr id="56333" name="Text Box 13"/>
          <p:cNvSpPr txBox="1">
            <a:spLocks noChangeArrowheads="1"/>
          </p:cNvSpPr>
          <p:nvPr/>
        </p:nvSpPr>
        <p:spPr bwMode="auto">
          <a:xfrm>
            <a:off x="5880100" y="4419600"/>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29</a:t>
            </a:r>
            <a:endParaRPr lang="en-US"/>
          </a:p>
        </p:txBody>
      </p:sp>
      <p:sp>
        <p:nvSpPr>
          <p:cNvPr id="56334" name="Text Box 14"/>
          <p:cNvSpPr txBox="1">
            <a:spLocks noChangeArrowheads="1"/>
          </p:cNvSpPr>
          <p:nvPr/>
        </p:nvSpPr>
        <p:spPr bwMode="auto">
          <a:xfrm>
            <a:off x="6480175" y="4419600"/>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27</a:t>
            </a:r>
            <a:endParaRPr lang="en-US"/>
          </a:p>
        </p:txBody>
      </p:sp>
      <p:sp>
        <p:nvSpPr>
          <p:cNvPr id="56337" name="Line 17"/>
          <p:cNvSpPr>
            <a:spLocks noChangeShapeType="1"/>
          </p:cNvSpPr>
          <p:nvPr/>
        </p:nvSpPr>
        <p:spPr bwMode="auto">
          <a:xfrm>
            <a:off x="1981200" y="4953000"/>
            <a:ext cx="0" cy="762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6" name="Text Box 16"/>
          <p:cNvSpPr txBox="1">
            <a:spLocks noChangeArrowheads="1"/>
          </p:cNvSpPr>
          <p:nvPr/>
        </p:nvSpPr>
        <p:spPr bwMode="auto">
          <a:xfrm>
            <a:off x="1676400" y="5562600"/>
            <a:ext cx="690563"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low</a:t>
            </a:r>
            <a:endParaRPr lang="en-US"/>
          </a:p>
        </p:txBody>
      </p:sp>
      <p:sp>
        <p:nvSpPr>
          <p:cNvPr id="56338" name="Line 18"/>
          <p:cNvSpPr>
            <a:spLocks noChangeShapeType="1"/>
          </p:cNvSpPr>
          <p:nvPr/>
        </p:nvSpPr>
        <p:spPr bwMode="auto">
          <a:xfrm>
            <a:off x="6781800" y="4953000"/>
            <a:ext cx="0" cy="762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9" name="Text Box 19"/>
          <p:cNvSpPr txBox="1">
            <a:spLocks noChangeArrowheads="1"/>
          </p:cNvSpPr>
          <p:nvPr/>
        </p:nvSpPr>
        <p:spPr bwMode="auto">
          <a:xfrm>
            <a:off x="6413500" y="5562600"/>
            <a:ext cx="825500"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high</a:t>
            </a:r>
            <a:endParaRPr lang="en-US"/>
          </a:p>
        </p:txBody>
      </p:sp>
      <p:sp>
        <p:nvSpPr>
          <p:cNvPr id="56340" name="AutoShape 20"/>
          <p:cNvSpPr>
            <a:spLocks noChangeArrowheads="1"/>
          </p:cNvSpPr>
          <p:nvPr/>
        </p:nvSpPr>
        <p:spPr bwMode="auto">
          <a:xfrm>
            <a:off x="3722688" y="2401888"/>
            <a:ext cx="4446587" cy="901700"/>
          </a:xfrm>
          <a:prstGeom prst="roundRect">
            <a:avLst>
              <a:gd name="adj" fmla="val 16667"/>
            </a:avLst>
          </a:prstGeom>
          <a:solidFill>
            <a:srgbClr val="99CC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latin typeface="Arial" charset="0"/>
              </a:rPr>
              <a:t>Any item will do as the pivot,</a:t>
            </a:r>
          </a:p>
          <a:p>
            <a:pPr algn="ctr"/>
            <a:r>
              <a:rPr lang="en-US" b="1">
                <a:latin typeface="Arial" charset="0"/>
              </a:rPr>
              <a:t>choose the leftmost one!</a:t>
            </a:r>
            <a:endParaRPr lang="en-US"/>
          </a:p>
        </p:txBody>
      </p:sp>
      <p:cxnSp>
        <p:nvCxnSpPr>
          <p:cNvPr id="56341" name="AutoShape 21"/>
          <p:cNvCxnSpPr>
            <a:cxnSpLocks noChangeShapeType="1"/>
            <a:stCxn id="56340" idx="1"/>
            <a:endCxn id="56326" idx="0"/>
          </p:cNvCxnSpPr>
          <p:nvPr/>
        </p:nvCxnSpPr>
        <p:spPr bwMode="auto">
          <a:xfrm rot="10800000" flipV="1">
            <a:off x="1982788" y="2852738"/>
            <a:ext cx="1739900" cy="1538287"/>
          </a:xfrm>
          <a:prstGeom prst="bentConnector2">
            <a:avLst/>
          </a:prstGeom>
          <a:noFill/>
          <a:ln w="57150">
            <a:solidFill>
              <a:srgbClr val="FC0128"/>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2806990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914400" y="2362200"/>
            <a:ext cx="3048000" cy="381000"/>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7" name="Rectangle 3"/>
          <p:cNvSpPr>
            <a:spLocks noChangeArrowheads="1"/>
          </p:cNvSpPr>
          <p:nvPr/>
        </p:nvSpPr>
        <p:spPr bwMode="auto">
          <a:xfrm>
            <a:off x="914400" y="2057400"/>
            <a:ext cx="2743200" cy="3810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8" name="Rectangle 4"/>
          <p:cNvSpPr>
            <a:spLocks noGrp="1" noChangeArrowheads="1"/>
          </p:cNvSpPr>
          <p:nvPr>
            <p:ph type="title"/>
          </p:nvPr>
        </p:nvSpPr>
        <p:spPr/>
        <p:txBody>
          <a:bodyPr/>
          <a:lstStyle/>
          <a:p>
            <a:r>
              <a:rPr lang="en-US"/>
              <a:t>Quicksort - </a:t>
            </a:r>
            <a:r>
              <a:rPr lang="en-US" sz="2800"/>
              <a:t>Partition</a:t>
            </a:r>
            <a:endParaRPr lang="en-US"/>
          </a:p>
        </p:txBody>
      </p:sp>
      <p:sp>
        <p:nvSpPr>
          <p:cNvPr id="57349" name="Text Box 5"/>
          <p:cNvSpPr txBox="1">
            <a:spLocks noChangeArrowheads="1"/>
          </p:cNvSpPr>
          <p:nvPr/>
        </p:nvSpPr>
        <p:spPr bwMode="auto">
          <a:xfrm>
            <a:off x="533400" y="985838"/>
            <a:ext cx="6464300"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latin typeface="Courier New" pitchFamily="49" charset="0"/>
              </a:rPr>
              <a:t>int partition( int *a, int low, int high ) {</a:t>
            </a:r>
          </a:p>
          <a:p>
            <a:r>
              <a:rPr lang="en-US" sz="1800" b="1">
                <a:latin typeface="Courier New" pitchFamily="49" charset="0"/>
              </a:rPr>
              <a:t>   int left, right;</a:t>
            </a:r>
          </a:p>
          <a:p>
            <a:r>
              <a:rPr lang="en-US" sz="1800" b="1">
                <a:latin typeface="Courier New" pitchFamily="49" charset="0"/>
              </a:rPr>
              <a:t>   int pivot_item;</a:t>
            </a:r>
          </a:p>
          <a:p>
            <a:r>
              <a:rPr lang="en-US" sz="1800" b="1">
                <a:latin typeface="Courier New" pitchFamily="49" charset="0"/>
              </a:rPr>
              <a:t>   pivot_item = a[low];</a:t>
            </a:r>
          </a:p>
          <a:p>
            <a:r>
              <a:rPr lang="en-US" sz="1800" b="1">
                <a:latin typeface="Courier New" pitchFamily="49" charset="0"/>
              </a:rPr>
              <a:t>   pivot = left = low;</a:t>
            </a:r>
          </a:p>
          <a:p>
            <a:r>
              <a:rPr lang="en-US" sz="1800" b="1">
                <a:latin typeface="Courier New" pitchFamily="49" charset="0"/>
              </a:rPr>
              <a:t>   right = high;</a:t>
            </a:r>
          </a:p>
          <a:p>
            <a:r>
              <a:rPr lang="en-US" sz="1800" b="1">
                <a:latin typeface="Courier New" pitchFamily="49" charset="0"/>
              </a:rPr>
              <a:t>   while ( left &lt; right ) {</a:t>
            </a:r>
          </a:p>
          <a:p>
            <a:r>
              <a:rPr lang="en-US" sz="1800" b="1">
                <a:latin typeface="Courier New" pitchFamily="49" charset="0"/>
              </a:rPr>
              <a:t>   </a:t>
            </a:r>
            <a:r>
              <a:rPr lang="en-US" sz="1800">
                <a:latin typeface="Courier New" pitchFamily="49" charset="0"/>
              </a:rPr>
              <a:t>  /* Move left while item &lt; pivot */</a:t>
            </a:r>
          </a:p>
          <a:p>
            <a:r>
              <a:rPr lang="en-US" sz="1800">
                <a:latin typeface="Courier New" pitchFamily="49" charset="0"/>
              </a:rPr>
              <a:t>     while( a[left] &lt;= pivot_item ) left++;</a:t>
            </a:r>
          </a:p>
          <a:p>
            <a:r>
              <a:rPr lang="en-US" sz="1800">
                <a:latin typeface="Courier New" pitchFamily="49" charset="0"/>
              </a:rPr>
              <a:t>     /* Move right while item &gt; pivot */</a:t>
            </a:r>
          </a:p>
          <a:p>
            <a:r>
              <a:rPr lang="en-US" sz="1800">
                <a:latin typeface="Courier New" pitchFamily="49" charset="0"/>
              </a:rPr>
              <a:t>     while( a[right] &gt;= pivot_item ) right--;</a:t>
            </a:r>
          </a:p>
          <a:p>
            <a:r>
              <a:rPr lang="en-US" sz="1800">
                <a:latin typeface="Courier New" pitchFamily="49" charset="0"/>
              </a:rPr>
              <a:t>     if ( left &lt; right ) SWAP(a,left,right);</a:t>
            </a:r>
          </a:p>
          <a:p>
            <a:r>
              <a:rPr lang="en-US" sz="1800">
                <a:latin typeface="Courier New" pitchFamily="49" charset="0"/>
              </a:rPr>
              <a:t>     }</a:t>
            </a:r>
          </a:p>
          <a:p>
            <a:r>
              <a:rPr lang="en-US" sz="1800">
                <a:latin typeface="Courier New" pitchFamily="49" charset="0"/>
              </a:rPr>
              <a:t>   /* right is final position for the pivot */</a:t>
            </a:r>
          </a:p>
          <a:p>
            <a:r>
              <a:rPr lang="en-US" sz="1800">
                <a:latin typeface="Courier New" pitchFamily="49" charset="0"/>
              </a:rPr>
              <a:t>   a[low] = a[right];</a:t>
            </a:r>
          </a:p>
          <a:p>
            <a:r>
              <a:rPr lang="en-US" sz="1800">
                <a:latin typeface="Courier New" pitchFamily="49" charset="0"/>
              </a:rPr>
              <a:t>   a[right] = pivot_item;</a:t>
            </a:r>
          </a:p>
          <a:p>
            <a:r>
              <a:rPr lang="en-US" sz="1800">
                <a:latin typeface="Courier New" pitchFamily="49" charset="0"/>
              </a:rPr>
              <a:t>   return right;</a:t>
            </a:r>
          </a:p>
          <a:p>
            <a:r>
              <a:rPr lang="en-US" sz="1800">
                <a:latin typeface="Courier New" pitchFamily="49" charset="0"/>
              </a:rPr>
              <a:t>   }</a:t>
            </a:r>
          </a:p>
        </p:txBody>
      </p:sp>
      <p:sp>
        <p:nvSpPr>
          <p:cNvPr id="57350" name="AutoShape 6"/>
          <p:cNvSpPr>
            <a:spLocks noChangeArrowheads="1"/>
          </p:cNvSpPr>
          <p:nvPr/>
        </p:nvSpPr>
        <p:spPr bwMode="auto">
          <a:xfrm>
            <a:off x="4421188" y="2133600"/>
            <a:ext cx="3906837" cy="498475"/>
          </a:xfrm>
          <a:prstGeom prst="roundRect">
            <a:avLst>
              <a:gd name="adj" fmla="val 16667"/>
            </a:avLst>
          </a:prstGeom>
          <a:solidFill>
            <a:srgbClr val="FFFF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latin typeface="Arial" charset="0"/>
              </a:rPr>
              <a:t>Set left and right markers</a:t>
            </a:r>
            <a:endParaRPr lang="en-US"/>
          </a:p>
        </p:txBody>
      </p:sp>
      <p:sp>
        <p:nvSpPr>
          <p:cNvPr id="57351" name="Text Box 7"/>
          <p:cNvSpPr txBox="1">
            <a:spLocks noChangeArrowheads="1"/>
          </p:cNvSpPr>
          <p:nvPr/>
        </p:nvSpPr>
        <p:spPr bwMode="auto">
          <a:xfrm>
            <a:off x="1679575" y="4094163"/>
            <a:ext cx="606425" cy="514350"/>
          </a:xfrm>
          <a:prstGeom prst="rect">
            <a:avLst/>
          </a:prstGeom>
          <a:solidFill>
            <a:srgbClr val="00FF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23</a:t>
            </a:r>
            <a:endParaRPr lang="en-US"/>
          </a:p>
        </p:txBody>
      </p:sp>
      <p:sp>
        <p:nvSpPr>
          <p:cNvPr id="57352" name="Text Box 8"/>
          <p:cNvSpPr txBox="1">
            <a:spLocks noChangeArrowheads="1"/>
          </p:cNvSpPr>
          <p:nvPr/>
        </p:nvSpPr>
        <p:spPr bwMode="auto">
          <a:xfrm>
            <a:off x="2279650" y="40941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12</a:t>
            </a:r>
            <a:endParaRPr lang="en-US"/>
          </a:p>
        </p:txBody>
      </p:sp>
      <p:sp>
        <p:nvSpPr>
          <p:cNvPr id="57353" name="Text Box 9"/>
          <p:cNvSpPr txBox="1">
            <a:spLocks noChangeArrowheads="1"/>
          </p:cNvSpPr>
          <p:nvPr/>
        </p:nvSpPr>
        <p:spPr bwMode="auto">
          <a:xfrm>
            <a:off x="2879725" y="40941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15</a:t>
            </a:r>
            <a:endParaRPr lang="en-US"/>
          </a:p>
        </p:txBody>
      </p:sp>
      <p:sp>
        <p:nvSpPr>
          <p:cNvPr id="57354" name="Text Box 10"/>
          <p:cNvSpPr txBox="1">
            <a:spLocks noChangeArrowheads="1"/>
          </p:cNvSpPr>
          <p:nvPr/>
        </p:nvSpPr>
        <p:spPr bwMode="auto">
          <a:xfrm>
            <a:off x="3479800" y="40941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38</a:t>
            </a:r>
            <a:endParaRPr lang="en-US"/>
          </a:p>
        </p:txBody>
      </p:sp>
      <p:sp>
        <p:nvSpPr>
          <p:cNvPr id="57355" name="Text Box 11"/>
          <p:cNvSpPr txBox="1">
            <a:spLocks noChangeArrowheads="1"/>
          </p:cNvSpPr>
          <p:nvPr/>
        </p:nvSpPr>
        <p:spPr bwMode="auto">
          <a:xfrm>
            <a:off x="4079875" y="40941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42</a:t>
            </a:r>
            <a:endParaRPr lang="en-US"/>
          </a:p>
        </p:txBody>
      </p:sp>
      <p:sp>
        <p:nvSpPr>
          <p:cNvPr id="57356" name="Text Box 12"/>
          <p:cNvSpPr txBox="1">
            <a:spLocks noChangeArrowheads="1"/>
          </p:cNvSpPr>
          <p:nvPr/>
        </p:nvSpPr>
        <p:spPr bwMode="auto">
          <a:xfrm>
            <a:off x="4679950" y="40941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18</a:t>
            </a:r>
            <a:endParaRPr lang="en-US"/>
          </a:p>
        </p:txBody>
      </p:sp>
      <p:sp>
        <p:nvSpPr>
          <p:cNvPr id="57357" name="Text Box 13"/>
          <p:cNvSpPr txBox="1">
            <a:spLocks noChangeArrowheads="1"/>
          </p:cNvSpPr>
          <p:nvPr/>
        </p:nvSpPr>
        <p:spPr bwMode="auto">
          <a:xfrm>
            <a:off x="5280025" y="40941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36</a:t>
            </a:r>
            <a:endParaRPr lang="en-US"/>
          </a:p>
        </p:txBody>
      </p:sp>
      <p:sp>
        <p:nvSpPr>
          <p:cNvPr id="57358" name="Text Box 14"/>
          <p:cNvSpPr txBox="1">
            <a:spLocks noChangeArrowheads="1"/>
          </p:cNvSpPr>
          <p:nvPr/>
        </p:nvSpPr>
        <p:spPr bwMode="auto">
          <a:xfrm>
            <a:off x="5880100" y="40941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29</a:t>
            </a:r>
            <a:endParaRPr lang="en-US"/>
          </a:p>
        </p:txBody>
      </p:sp>
      <p:sp>
        <p:nvSpPr>
          <p:cNvPr id="57359" name="Text Box 15"/>
          <p:cNvSpPr txBox="1">
            <a:spLocks noChangeArrowheads="1"/>
          </p:cNvSpPr>
          <p:nvPr/>
        </p:nvSpPr>
        <p:spPr bwMode="auto">
          <a:xfrm>
            <a:off x="6480175" y="40941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27</a:t>
            </a:r>
            <a:endParaRPr lang="en-US"/>
          </a:p>
        </p:txBody>
      </p:sp>
      <p:sp>
        <p:nvSpPr>
          <p:cNvPr id="57360" name="Line 16"/>
          <p:cNvSpPr>
            <a:spLocks noChangeShapeType="1"/>
          </p:cNvSpPr>
          <p:nvPr/>
        </p:nvSpPr>
        <p:spPr bwMode="auto">
          <a:xfrm>
            <a:off x="1981200" y="4627563"/>
            <a:ext cx="0" cy="762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1" name="Text Box 17"/>
          <p:cNvSpPr txBox="1">
            <a:spLocks noChangeArrowheads="1"/>
          </p:cNvSpPr>
          <p:nvPr/>
        </p:nvSpPr>
        <p:spPr bwMode="auto">
          <a:xfrm>
            <a:off x="1676400" y="4932363"/>
            <a:ext cx="690563"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low</a:t>
            </a:r>
            <a:endParaRPr lang="en-US"/>
          </a:p>
        </p:txBody>
      </p:sp>
      <p:sp>
        <p:nvSpPr>
          <p:cNvPr id="57362" name="Line 18"/>
          <p:cNvSpPr>
            <a:spLocks noChangeShapeType="1"/>
          </p:cNvSpPr>
          <p:nvPr/>
        </p:nvSpPr>
        <p:spPr bwMode="auto">
          <a:xfrm>
            <a:off x="6781800" y="4627563"/>
            <a:ext cx="0" cy="762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3" name="Text Box 19"/>
          <p:cNvSpPr txBox="1">
            <a:spLocks noChangeArrowheads="1"/>
          </p:cNvSpPr>
          <p:nvPr/>
        </p:nvSpPr>
        <p:spPr bwMode="auto">
          <a:xfrm>
            <a:off x="6413500" y="4932363"/>
            <a:ext cx="825500"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high</a:t>
            </a:r>
            <a:endParaRPr lang="en-US"/>
          </a:p>
        </p:txBody>
      </p:sp>
      <p:sp>
        <p:nvSpPr>
          <p:cNvPr id="57366" name="Text Box 22"/>
          <p:cNvSpPr txBox="1">
            <a:spLocks noChangeArrowheads="1"/>
          </p:cNvSpPr>
          <p:nvPr/>
        </p:nvSpPr>
        <p:spPr bwMode="auto">
          <a:xfrm>
            <a:off x="3429000" y="4953000"/>
            <a:ext cx="1790700" cy="4572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pivot</a:t>
            </a:r>
            <a:r>
              <a:rPr lang="en-US" b="1">
                <a:latin typeface="Arial" charset="0"/>
              </a:rPr>
              <a:t>:   23</a:t>
            </a:r>
            <a:endParaRPr lang="en-US"/>
          </a:p>
        </p:txBody>
      </p:sp>
      <p:sp>
        <p:nvSpPr>
          <p:cNvPr id="57367" name="Text Box 23"/>
          <p:cNvSpPr txBox="1">
            <a:spLocks noChangeArrowheads="1"/>
          </p:cNvSpPr>
          <p:nvPr/>
        </p:nvSpPr>
        <p:spPr bwMode="auto">
          <a:xfrm>
            <a:off x="1676400" y="3255963"/>
            <a:ext cx="641350"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left</a:t>
            </a:r>
            <a:endParaRPr lang="en-US"/>
          </a:p>
        </p:txBody>
      </p:sp>
      <p:sp>
        <p:nvSpPr>
          <p:cNvPr id="57368" name="Line 24"/>
          <p:cNvSpPr>
            <a:spLocks noChangeShapeType="1"/>
          </p:cNvSpPr>
          <p:nvPr/>
        </p:nvSpPr>
        <p:spPr bwMode="auto">
          <a:xfrm flipH="1" flipV="1">
            <a:off x="1981200" y="3713163"/>
            <a:ext cx="0" cy="381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9" name="Text Box 25"/>
          <p:cNvSpPr txBox="1">
            <a:spLocks noChangeArrowheads="1"/>
          </p:cNvSpPr>
          <p:nvPr/>
        </p:nvSpPr>
        <p:spPr bwMode="auto">
          <a:xfrm>
            <a:off x="6400800" y="3255963"/>
            <a:ext cx="860425"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right</a:t>
            </a:r>
            <a:endParaRPr lang="en-US"/>
          </a:p>
        </p:txBody>
      </p:sp>
      <p:sp>
        <p:nvSpPr>
          <p:cNvPr id="57370" name="Line 26"/>
          <p:cNvSpPr>
            <a:spLocks noChangeShapeType="1"/>
          </p:cNvSpPr>
          <p:nvPr/>
        </p:nvSpPr>
        <p:spPr bwMode="auto">
          <a:xfrm flipH="1" flipV="1">
            <a:off x="6705600" y="3713163"/>
            <a:ext cx="0" cy="381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7059268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5"/>
          <p:cNvSpPr txBox="1">
            <a:spLocks noChangeArrowheads="1"/>
          </p:cNvSpPr>
          <p:nvPr/>
        </p:nvSpPr>
        <p:spPr bwMode="auto">
          <a:xfrm>
            <a:off x="533400" y="985838"/>
            <a:ext cx="6464300"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dirty="0" err="1">
                <a:latin typeface="Courier New" pitchFamily="49" charset="0"/>
              </a:rPr>
              <a:t>int</a:t>
            </a:r>
            <a:r>
              <a:rPr lang="en-US" sz="1800" b="1" dirty="0">
                <a:latin typeface="Courier New" pitchFamily="49" charset="0"/>
              </a:rPr>
              <a:t> partition( </a:t>
            </a:r>
            <a:r>
              <a:rPr lang="en-US" sz="1800" b="1" dirty="0" err="1">
                <a:latin typeface="Courier New" pitchFamily="49" charset="0"/>
              </a:rPr>
              <a:t>int</a:t>
            </a:r>
            <a:r>
              <a:rPr lang="en-US" sz="1800" b="1" dirty="0">
                <a:latin typeface="Courier New" pitchFamily="49" charset="0"/>
              </a:rPr>
              <a:t> *a, </a:t>
            </a:r>
            <a:r>
              <a:rPr lang="en-US" sz="1800" b="1" dirty="0" err="1">
                <a:latin typeface="Courier New" pitchFamily="49" charset="0"/>
              </a:rPr>
              <a:t>int</a:t>
            </a:r>
            <a:r>
              <a:rPr lang="en-US" sz="1800" b="1" dirty="0">
                <a:latin typeface="Courier New" pitchFamily="49" charset="0"/>
              </a:rPr>
              <a:t> low, </a:t>
            </a:r>
            <a:r>
              <a:rPr lang="en-US" sz="1800" b="1" dirty="0" err="1">
                <a:latin typeface="Courier New" pitchFamily="49" charset="0"/>
              </a:rPr>
              <a:t>int</a:t>
            </a:r>
            <a:r>
              <a:rPr lang="en-US" sz="1800" b="1" dirty="0">
                <a:latin typeface="Courier New" pitchFamily="49" charset="0"/>
              </a:rPr>
              <a:t> high ) {</a:t>
            </a:r>
          </a:p>
          <a:p>
            <a:r>
              <a:rPr lang="en-US" sz="1800" b="1" dirty="0">
                <a:latin typeface="Courier New" pitchFamily="49" charset="0"/>
              </a:rPr>
              <a:t>  </a:t>
            </a:r>
            <a:r>
              <a:rPr lang="en-US" sz="1800" dirty="0">
                <a:latin typeface="Courier New" pitchFamily="49" charset="0"/>
              </a:rPr>
              <a:t> </a:t>
            </a:r>
            <a:r>
              <a:rPr lang="en-US" sz="1400" dirty="0" err="1">
                <a:latin typeface="Courier New" pitchFamily="49" charset="0"/>
              </a:rPr>
              <a:t>int</a:t>
            </a:r>
            <a:r>
              <a:rPr lang="en-US" sz="1400" dirty="0">
                <a:latin typeface="Courier New" pitchFamily="49" charset="0"/>
              </a:rPr>
              <a:t> left, right;</a:t>
            </a:r>
          </a:p>
          <a:p>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a:t>
            </a:r>
            <a:r>
              <a:rPr lang="en-US" sz="1400" dirty="0" err="1">
                <a:latin typeface="Courier New" pitchFamily="49" charset="0"/>
              </a:rPr>
              <a:t>pivot_item</a:t>
            </a:r>
            <a:r>
              <a:rPr lang="en-US" sz="1400" dirty="0">
                <a:latin typeface="Courier New" pitchFamily="49" charset="0"/>
              </a:rPr>
              <a:t>;</a:t>
            </a:r>
          </a:p>
          <a:p>
            <a:r>
              <a:rPr lang="en-US" sz="1400" dirty="0">
                <a:latin typeface="Courier New" pitchFamily="49" charset="0"/>
              </a:rPr>
              <a:t>    </a:t>
            </a:r>
            <a:r>
              <a:rPr lang="en-US" sz="1400" dirty="0" err="1">
                <a:latin typeface="Courier New" pitchFamily="49" charset="0"/>
              </a:rPr>
              <a:t>pivot_item</a:t>
            </a:r>
            <a:r>
              <a:rPr lang="en-US" sz="1400" dirty="0">
                <a:latin typeface="Courier New" pitchFamily="49" charset="0"/>
              </a:rPr>
              <a:t> = a[low];</a:t>
            </a:r>
          </a:p>
          <a:p>
            <a:r>
              <a:rPr lang="en-US" sz="1400" dirty="0">
                <a:latin typeface="Courier New" pitchFamily="49" charset="0"/>
              </a:rPr>
              <a:t>    pivot = left = low;</a:t>
            </a:r>
          </a:p>
          <a:p>
            <a:r>
              <a:rPr lang="en-US" sz="1400" dirty="0">
                <a:latin typeface="Courier New" pitchFamily="49" charset="0"/>
              </a:rPr>
              <a:t>    right = high;</a:t>
            </a:r>
            <a:endParaRPr lang="en-US" sz="1800" b="1" dirty="0">
              <a:latin typeface="Courier New" pitchFamily="49" charset="0"/>
            </a:endParaRPr>
          </a:p>
          <a:p>
            <a:r>
              <a:rPr lang="en-US" sz="1800" b="1" dirty="0">
                <a:latin typeface="Courier New" pitchFamily="49" charset="0"/>
              </a:rPr>
              <a:t>   while ( left &lt; right ) {</a:t>
            </a:r>
          </a:p>
          <a:p>
            <a:r>
              <a:rPr lang="en-US" sz="1800" b="1" dirty="0">
                <a:latin typeface="Courier New" pitchFamily="49" charset="0"/>
              </a:rPr>
              <a:t>     </a:t>
            </a:r>
            <a:r>
              <a:rPr lang="en-US" sz="1800" dirty="0">
                <a:latin typeface="Courier New" pitchFamily="49" charset="0"/>
              </a:rPr>
              <a:t>/* Move left while item &lt; pivot */</a:t>
            </a:r>
            <a:endParaRPr lang="en-US" sz="1800" b="1" dirty="0">
              <a:latin typeface="Courier New" pitchFamily="49" charset="0"/>
            </a:endParaRPr>
          </a:p>
          <a:p>
            <a:r>
              <a:rPr lang="en-US" sz="1800" b="1" dirty="0">
                <a:latin typeface="Courier New" pitchFamily="49" charset="0"/>
              </a:rPr>
              <a:t>     while( a[left] &lt;= </a:t>
            </a:r>
            <a:r>
              <a:rPr lang="en-US" sz="1800" b="1" dirty="0" err="1">
                <a:latin typeface="Courier New" pitchFamily="49" charset="0"/>
              </a:rPr>
              <a:t>pivot_item</a:t>
            </a:r>
            <a:r>
              <a:rPr lang="en-US" sz="1800" b="1" dirty="0">
                <a:latin typeface="Courier New" pitchFamily="49" charset="0"/>
              </a:rPr>
              <a:t> ) left++;</a:t>
            </a:r>
          </a:p>
          <a:p>
            <a:r>
              <a:rPr lang="en-US" sz="1800" b="1" dirty="0">
                <a:latin typeface="Courier New" pitchFamily="49" charset="0"/>
              </a:rPr>
              <a:t>     </a:t>
            </a:r>
            <a:r>
              <a:rPr lang="en-US" sz="1800" dirty="0">
                <a:latin typeface="Courier New" pitchFamily="49" charset="0"/>
              </a:rPr>
              <a:t>/* Move right while item &gt; pivot */</a:t>
            </a:r>
          </a:p>
          <a:p>
            <a:r>
              <a:rPr lang="en-US" sz="1800" b="1" dirty="0">
                <a:latin typeface="Courier New" pitchFamily="49" charset="0"/>
              </a:rPr>
              <a:t>     while( a[right] &gt;= </a:t>
            </a:r>
            <a:r>
              <a:rPr lang="en-US" sz="1800" b="1" dirty="0" err="1">
                <a:latin typeface="Courier New" pitchFamily="49" charset="0"/>
              </a:rPr>
              <a:t>pivot_item</a:t>
            </a:r>
            <a:r>
              <a:rPr lang="en-US" sz="1800" b="1" dirty="0">
                <a:latin typeface="Courier New" pitchFamily="49" charset="0"/>
              </a:rPr>
              <a:t> ) right--;</a:t>
            </a:r>
          </a:p>
          <a:p>
            <a:r>
              <a:rPr lang="en-US" sz="1800" b="1" dirty="0">
                <a:latin typeface="Courier New" pitchFamily="49" charset="0"/>
              </a:rPr>
              <a:t>    </a:t>
            </a:r>
            <a:r>
              <a:rPr lang="en-US" sz="1800" dirty="0">
                <a:latin typeface="Courier New" pitchFamily="49" charset="0"/>
              </a:rPr>
              <a:t> if ( left &lt; right ) SWAP(</a:t>
            </a:r>
            <a:r>
              <a:rPr lang="en-US" sz="1800" dirty="0" err="1">
                <a:latin typeface="Courier New" pitchFamily="49" charset="0"/>
              </a:rPr>
              <a:t>a,left,right</a:t>
            </a:r>
            <a:r>
              <a:rPr lang="en-US" sz="1800" dirty="0">
                <a:latin typeface="Courier New" pitchFamily="49" charset="0"/>
              </a:rPr>
              <a:t>);</a:t>
            </a:r>
          </a:p>
          <a:p>
            <a:r>
              <a:rPr lang="en-US" sz="1800" dirty="0">
                <a:latin typeface="Courier New" pitchFamily="49" charset="0"/>
              </a:rPr>
              <a:t>     }</a:t>
            </a:r>
          </a:p>
          <a:p>
            <a:r>
              <a:rPr lang="en-US" sz="1800" dirty="0">
                <a:latin typeface="Courier New" pitchFamily="49" charset="0"/>
              </a:rPr>
              <a:t>   /* right is final position for the pivot */</a:t>
            </a:r>
          </a:p>
          <a:p>
            <a:r>
              <a:rPr lang="en-US" sz="1800" dirty="0">
                <a:latin typeface="Courier New" pitchFamily="49" charset="0"/>
              </a:rPr>
              <a:t>   a[low] = a[right];</a:t>
            </a:r>
          </a:p>
          <a:p>
            <a:r>
              <a:rPr lang="en-US" sz="1800" dirty="0">
                <a:latin typeface="Courier New" pitchFamily="49" charset="0"/>
              </a:rPr>
              <a:t>   a[right] = </a:t>
            </a:r>
            <a:r>
              <a:rPr lang="en-US" sz="1800" dirty="0" err="1">
                <a:latin typeface="Courier New" pitchFamily="49" charset="0"/>
              </a:rPr>
              <a:t>pivot_item</a:t>
            </a:r>
            <a:r>
              <a:rPr lang="en-US" sz="1800" dirty="0">
                <a:latin typeface="Courier New" pitchFamily="49" charset="0"/>
              </a:rPr>
              <a:t>;</a:t>
            </a:r>
          </a:p>
          <a:p>
            <a:r>
              <a:rPr lang="en-US" sz="1800" dirty="0">
                <a:latin typeface="Courier New" pitchFamily="49" charset="0"/>
              </a:rPr>
              <a:t>   return right;</a:t>
            </a:r>
          </a:p>
          <a:p>
            <a:r>
              <a:rPr lang="en-US" sz="1800" dirty="0">
                <a:latin typeface="Courier New" pitchFamily="49" charset="0"/>
              </a:rPr>
              <a:t>   }</a:t>
            </a:r>
          </a:p>
        </p:txBody>
      </p:sp>
      <p:sp>
        <p:nvSpPr>
          <p:cNvPr id="58412" name="Rectangle 44"/>
          <p:cNvSpPr>
            <a:spLocks noChangeArrowheads="1"/>
          </p:cNvSpPr>
          <p:nvPr/>
        </p:nvSpPr>
        <p:spPr bwMode="auto">
          <a:xfrm>
            <a:off x="6731634" y="3311208"/>
            <a:ext cx="1143000" cy="381000"/>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0" name="Rectangle 2"/>
          <p:cNvSpPr>
            <a:spLocks noChangeArrowheads="1"/>
          </p:cNvSpPr>
          <p:nvPr/>
        </p:nvSpPr>
        <p:spPr bwMode="auto">
          <a:xfrm>
            <a:off x="6688137" y="2834640"/>
            <a:ext cx="1143000" cy="381000"/>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 name="Rectangle 3"/>
          <p:cNvSpPr>
            <a:spLocks noChangeArrowheads="1"/>
          </p:cNvSpPr>
          <p:nvPr/>
        </p:nvSpPr>
        <p:spPr bwMode="auto">
          <a:xfrm>
            <a:off x="4495800" y="1371600"/>
            <a:ext cx="3581400"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4" name="AutoShape 6"/>
          <p:cNvSpPr>
            <a:spLocks noChangeArrowheads="1"/>
          </p:cNvSpPr>
          <p:nvPr/>
        </p:nvSpPr>
        <p:spPr bwMode="auto">
          <a:xfrm>
            <a:off x="4762500" y="1828800"/>
            <a:ext cx="3249613" cy="901700"/>
          </a:xfrm>
          <a:prstGeom prst="roundRect">
            <a:avLst>
              <a:gd name="adj" fmla="val 16667"/>
            </a:avLst>
          </a:prstGeom>
          <a:solidFill>
            <a:srgbClr val="FFFF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latin typeface="Arial" charset="0"/>
              </a:rPr>
              <a:t>Move the markers </a:t>
            </a:r>
          </a:p>
          <a:p>
            <a:pPr algn="ctr"/>
            <a:r>
              <a:rPr lang="en-US" b="1">
                <a:latin typeface="Arial" charset="0"/>
              </a:rPr>
              <a:t>until they cross over</a:t>
            </a:r>
            <a:endParaRPr lang="en-US"/>
          </a:p>
        </p:txBody>
      </p:sp>
      <p:sp>
        <p:nvSpPr>
          <p:cNvPr id="58394" name="Text Box 26"/>
          <p:cNvSpPr txBox="1">
            <a:spLocks noChangeArrowheads="1"/>
          </p:cNvSpPr>
          <p:nvPr/>
        </p:nvSpPr>
        <p:spPr bwMode="auto">
          <a:xfrm>
            <a:off x="3355975" y="5278438"/>
            <a:ext cx="606425" cy="514350"/>
          </a:xfrm>
          <a:prstGeom prst="rect">
            <a:avLst/>
          </a:prstGeom>
          <a:solidFill>
            <a:srgbClr val="00FF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23</a:t>
            </a:r>
            <a:endParaRPr lang="en-US"/>
          </a:p>
        </p:txBody>
      </p:sp>
      <p:sp>
        <p:nvSpPr>
          <p:cNvPr id="58395" name="Text Box 27"/>
          <p:cNvSpPr txBox="1">
            <a:spLocks noChangeArrowheads="1"/>
          </p:cNvSpPr>
          <p:nvPr/>
        </p:nvSpPr>
        <p:spPr bwMode="auto">
          <a:xfrm>
            <a:off x="3956050" y="5278438"/>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12</a:t>
            </a:r>
            <a:endParaRPr lang="en-US"/>
          </a:p>
        </p:txBody>
      </p:sp>
      <p:sp>
        <p:nvSpPr>
          <p:cNvPr id="58396" name="Text Box 28"/>
          <p:cNvSpPr txBox="1">
            <a:spLocks noChangeArrowheads="1"/>
          </p:cNvSpPr>
          <p:nvPr/>
        </p:nvSpPr>
        <p:spPr bwMode="auto">
          <a:xfrm>
            <a:off x="4556125" y="5278438"/>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15</a:t>
            </a:r>
            <a:endParaRPr lang="en-US"/>
          </a:p>
        </p:txBody>
      </p:sp>
      <p:sp>
        <p:nvSpPr>
          <p:cNvPr id="58397" name="Text Box 29"/>
          <p:cNvSpPr txBox="1">
            <a:spLocks noChangeArrowheads="1"/>
          </p:cNvSpPr>
          <p:nvPr/>
        </p:nvSpPr>
        <p:spPr bwMode="auto">
          <a:xfrm>
            <a:off x="5156200" y="5278438"/>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38</a:t>
            </a:r>
            <a:endParaRPr lang="en-US"/>
          </a:p>
        </p:txBody>
      </p:sp>
      <p:sp>
        <p:nvSpPr>
          <p:cNvPr id="58398" name="Text Box 30"/>
          <p:cNvSpPr txBox="1">
            <a:spLocks noChangeArrowheads="1"/>
          </p:cNvSpPr>
          <p:nvPr/>
        </p:nvSpPr>
        <p:spPr bwMode="auto">
          <a:xfrm>
            <a:off x="5756275" y="5278438"/>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42</a:t>
            </a:r>
            <a:endParaRPr lang="en-US"/>
          </a:p>
        </p:txBody>
      </p:sp>
      <p:sp>
        <p:nvSpPr>
          <p:cNvPr id="58399" name="Text Box 31"/>
          <p:cNvSpPr txBox="1">
            <a:spLocks noChangeArrowheads="1"/>
          </p:cNvSpPr>
          <p:nvPr/>
        </p:nvSpPr>
        <p:spPr bwMode="auto">
          <a:xfrm>
            <a:off x="6356350" y="5278438"/>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18</a:t>
            </a:r>
            <a:endParaRPr lang="en-US"/>
          </a:p>
        </p:txBody>
      </p:sp>
      <p:sp>
        <p:nvSpPr>
          <p:cNvPr id="58400" name="Text Box 32"/>
          <p:cNvSpPr txBox="1">
            <a:spLocks noChangeArrowheads="1"/>
          </p:cNvSpPr>
          <p:nvPr/>
        </p:nvSpPr>
        <p:spPr bwMode="auto">
          <a:xfrm>
            <a:off x="6956425" y="5278438"/>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36</a:t>
            </a:r>
            <a:endParaRPr lang="en-US"/>
          </a:p>
        </p:txBody>
      </p:sp>
      <p:sp>
        <p:nvSpPr>
          <p:cNvPr id="58401" name="Text Box 33"/>
          <p:cNvSpPr txBox="1">
            <a:spLocks noChangeArrowheads="1"/>
          </p:cNvSpPr>
          <p:nvPr/>
        </p:nvSpPr>
        <p:spPr bwMode="auto">
          <a:xfrm>
            <a:off x="7556500" y="5278438"/>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29</a:t>
            </a:r>
            <a:endParaRPr lang="en-US"/>
          </a:p>
        </p:txBody>
      </p:sp>
      <p:sp>
        <p:nvSpPr>
          <p:cNvPr id="58402" name="Text Box 34"/>
          <p:cNvSpPr txBox="1">
            <a:spLocks noChangeArrowheads="1"/>
          </p:cNvSpPr>
          <p:nvPr/>
        </p:nvSpPr>
        <p:spPr bwMode="auto">
          <a:xfrm>
            <a:off x="8156575" y="5278438"/>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27</a:t>
            </a:r>
            <a:endParaRPr lang="en-US"/>
          </a:p>
        </p:txBody>
      </p:sp>
      <p:sp>
        <p:nvSpPr>
          <p:cNvPr id="58403" name="Line 35"/>
          <p:cNvSpPr>
            <a:spLocks noChangeShapeType="1"/>
          </p:cNvSpPr>
          <p:nvPr/>
        </p:nvSpPr>
        <p:spPr bwMode="auto">
          <a:xfrm>
            <a:off x="3657600" y="5659438"/>
            <a:ext cx="0" cy="762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04" name="Text Box 36"/>
          <p:cNvSpPr txBox="1">
            <a:spLocks noChangeArrowheads="1"/>
          </p:cNvSpPr>
          <p:nvPr/>
        </p:nvSpPr>
        <p:spPr bwMode="auto">
          <a:xfrm>
            <a:off x="3352800" y="5964238"/>
            <a:ext cx="690563"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low</a:t>
            </a:r>
            <a:endParaRPr lang="en-US"/>
          </a:p>
        </p:txBody>
      </p:sp>
      <p:sp>
        <p:nvSpPr>
          <p:cNvPr id="58405" name="Line 37"/>
          <p:cNvSpPr>
            <a:spLocks noChangeShapeType="1"/>
          </p:cNvSpPr>
          <p:nvPr/>
        </p:nvSpPr>
        <p:spPr bwMode="auto">
          <a:xfrm>
            <a:off x="8458200" y="5659438"/>
            <a:ext cx="0" cy="762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06" name="Text Box 38"/>
          <p:cNvSpPr txBox="1">
            <a:spLocks noChangeArrowheads="1"/>
          </p:cNvSpPr>
          <p:nvPr/>
        </p:nvSpPr>
        <p:spPr bwMode="auto">
          <a:xfrm>
            <a:off x="8089900" y="5964238"/>
            <a:ext cx="825500"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high</a:t>
            </a:r>
            <a:endParaRPr lang="en-US"/>
          </a:p>
        </p:txBody>
      </p:sp>
      <p:sp>
        <p:nvSpPr>
          <p:cNvPr id="58407" name="Text Box 39"/>
          <p:cNvSpPr txBox="1">
            <a:spLocks noChangeArrowheads="1"/>
          </p:cNvSpPr>
          <p:nvPr/>
        </p:nvSpPr>
        <p:spPr bwMode="auto">
          <a:xfrm>
            <a:off x="5105400" y="5984875"/>
            <a:ext cx="1790700" cy="4572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pivot</a:t>
            </a:r>
            <a:r>
              <a:rPr lang="en-US" b="1">
                <a:latin typeface="Arial" charset="0"/>
              </a:rPr>
              <a:t>:   23</a:t>
            </a:r>
            <a:endParaRPr lang="en-US"/>
          </a:p>
        </p:txBody>
      </p:sp>
      <p:sp>
        <p:nvSpPr>
          <p:cNvPr id="58408" name="Text Box 40"/>
          <p:cNvSpPr txBox="1">
            <a:spLocks noChangeArrowheads="1"/>
          </p:cNvSpPr>
          <p:nvPr/>
        </p:nvSpPr>
        <p:spPr bwMode="auto">
          <a:xfrm>
            <a:off x="3352800" y="4648200"/>
            <a:ext cx="641350"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left</a:t>
            </a:r>
            <a:endParaRPr lang="en-US"/>
          </a:p>
        </p:txBody>
      </p:sp>
      <p:sp>
        <p:nvSpPr>
          <p:cNvPr id="58409" name="Line 41"/>
          <p:cNvSpPr>
            <a:spLocks noChangeShapeType="1"/>
          </p:cNvSpPr>
          <p:nvPr/>
        </p:nvSpPr>
        <p:spPr bwMode="auto">
          <a:xfrm flipV="1">
            <a:off x="3603625" y="5049838"/>
            <a:ext cx="0" cy="3048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10" name="Text Box 42"/>
          <p:cNvSpPr txBox="1">
            <a:spLocks noChangeArrowheads="1"/>
          </p:cNvSpPr>
          <p:nvPr/>
        </p:nvSpPr>
        <p:spPr bwMode="auto">
          <a:xfrm>
            <a:off x="8077200" y="4648200"/>
            <a:ext cx="860425"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right</a:t>
            </a:r>
            <a:endParaRPr lang="en-US"/>
          </a:p>
        </p:txBody>
      </p:sp>
      <p:sp>
        <p:nvSpPr>
          <p:cNvPr id="58411" name="Line 43"/>
          <p:cNvSpPr>
            <a:spLocks noChangeShapeType="1"/>
          </p:cNvSpPr>
          <p:nvPr/>
        </p:nvSpPr>
        <p:spPr bwMode="auto">
          <a:xfrm flipH="1" flipV="1">
            <a:off x="8404225" y="5049838"/>
            <a:ext cx="0" cy="3048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13" name="Line 45"/>
          <p:cNvSpPr>
            <a:spLocks noChangeShapeType="1"/>
          </p:cNvSpPr>
          <p:nvPr/>
        </p:nvSpPr>
        <p:spPr bwMode="auto">
          <a:xfrm flipH="1">
            <a:off x="3984625" y="4897438"/>
            <a:ext cx="1219200" cy="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14" name="Line 46"/>
          <p:cNvSpPr>
            <a:spLocks noChangeShapeType="1"/>
          </p:cNvSpPr>
          <p:nvPr/>
        </p:nvSpPr>
        <p:spPr bwMode="auto">
          <a:xfrm>
            <a:off x="6880225" y="4897438"/>
            <a:ext cx="1219200" cy="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2" name="Rectangle 4"/>
          <p:cNvSpPr>
            <a:spLocks noGrp="1" noChangeArrowheads="1"/>
          </p:cNvSpPr>
          <p:nvPr>
            <p:ph type="title"/>
          </p:nvPr>
        </p:nvSpPr>
        <p:spPr/>
        <p:txBody>
          <a:bodyPr/>
          <a:lstStyle/>
          <a:p>
            <a:r>
              <a:rPr lang="en-US" dirty="0"/>
              <a:t>Quicksort - </a:t>
            </a:r>
            <a:r>
              <a:rPr lang="en-US" sz="2800" dirty="0"/>
              <a:t>Partition</a:t>
            </a:r>
            <a:endParaRPr lang="en-US" dirty="0"/>
          </a:p>
        </p:txBody>
      </p:sp>
    </p:spTree>
    <p:extLst>
      <p:ext uri="{BB962C8B-B14F-4D97-AF65-F5344CB8AC3E}">
        <p14:creationId xmlns:p14="http://schemas.microsoft.com/office/powerpoint/2010/main" val="13836514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44" name="Rectangle 28"/>
          <p:cNvSpPr>
            <a:spLocks noChangeArrowheads="1"/>
          </p:cNvSpPr>
          <p:nvPr/>
        </p:nvSpPr>
        <p:spPr bwMode="auto">
          <a:xfrm>
            <a:off x="1143000" y="3352800"/>
            <a:ext cx="4419600" cy="381000"/>
          </a:xfrm>
          <a:prstGeom prst="rect">
            <a:avLst/>
          </a:prstGeom>
          <a:solidFill>
            <a:srgbClr val="99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18" name="Rectangle 2"/>
          <p:cNvSpPr>
            <a:spLocks noChangeArrowheads="1"/>
          </p:cNvSpPr>
          <p:nvPr/>
        </p:nvSpPr>
        <p:spPr bwMode="auto">
          <a:xfrm>
            <a:off x="5638800" y="3352800"/>
            <a:ext cx="1143000" cy="381000"/>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19" name="Rectangle 3"/>
          <p:cNvSpPr>
            <a:spLocks noChangeArrowheads="1"/>
          </p:cNvSpPr>
          <p:nvPr/>
        </p:nvSpPr>
        <p:spPr bwMode="auto">
          <a:xfrm>
            <a:off x="5410200" y="2819400"/>
            <a:ext cx="1143000" cy="381000"/>
          </a:xfrm>
          <a:prstGeom prst="rect">
            <a:avLst/>
          </a:prstGeom>
          <a:solidFill>
            <a:srgbClr val="99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0" name="Rectangle 4"/>
          <p:cNvSpPr>
            <a:spLocks noChangeArrowheads="1"/>
          </p:cNvSpPr>
          <p:nvPr/>
        </p:nvSpPr>
        <p:spPr bwMode="auto">
          <a:xfrm>
            <a:off x="1143000" y="2743200"/>
            <a:ext cx="4267200" cy="457200"/>
          </a:xfrm>
          <a:prstGeom prst="rect">
            <a:avLst/>
          </a:prstGeom>
          <a:solidFill>
            <a:srgbClr val="FF7C80"/>
          </a:solidFill>
          <a:ln w="12700">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21" name="Rectangle 5"/>
          <p:cNvSpPr>
            <a:spLocks noGrp="1" noChangeArrowheads="1"/>
          </p:cNvSpPr>
          <p:nvPr>
            <p:ph type="title"/>
          </p:nvPr>
        </p:nvSpPr>
        <p:spPr/>
        <p:txBody>
          <a:bodyPr/>
          <a:lstStyle/>
          <a:p>
            <a:r>
              <a:rPr lang="en-US"/>
              <a:t>Quicksort - </a:t>
            </a:r>
            <a:r>
              <a:rPr lang="en-US" sz="2800"/>
              <a:t>Partition</a:t>
            </a:r>
            <a:endParaRPr lang="en-US"/>
          </a:p>
        </p:txBody>
      </p:sp>
      <p:sp>
        <p:nvSpPr>
          <p:cNvPr id="60422" name="Text Box 6"/>
          <p:cNvSpPr txBox="1">
            <a:spLocks noChangeArrowheads="1"/>
          </p:cNvSpPr>
          <p:nvPr/>
        </p:nvSpPr>
        <p:spPr bwMode="auto">
          <a:xfrm>
            <a:off x="533400" y="985838"/>
            <a:ext cx="646430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latin typeface="Courier New" pitchFamily="49" charset="0"/>
              </a:rPr>
              <a:t>int partition( int *a, int low, int high ) {</a:t>
            </a:r>
          </a:p>
          <a:p>
            <a:r>
              <a:rPr lang="en-US" sz="1800" b="1">
                <a:latin typeface="Courier New" pitchFamily="49" charset="0"/>
              </a:rPr>
              <a:t>  </a:t>
            </a:r>
            <a:r>
              <a:rPr lang="en-US" sz="1800">
                <a:latin typeface="Courier New" pitchFamily="49" charset="0"/>
              </a:rPr>
              <a:t> </a:t>
            </a:r>
            <a:r>
              <a:rPr lang="en-US" sz="1200">
                <a:latin typeface="Courier New" pitchFamily="49" charset="0"/>
              </a:rPr>
              <a:t>int left, right;</a:t>
            </a:r>
          </a:p>
          <a:p>
            <a:r>
              <a:rPr lang="en-US" sz="1200">
                <a:latin typeface="Courier New" pitchFamily="49" charset="0"/>
              </a:rPr>
              <a:t>     int pivot_item;</a:t>
            </a:r>
          </a:p>
          <a:p>
            <a:r>
              <a:rPr lang="en-US" sz="1200">
                <a:latin typeface="Courier New" pitchFamily="49" charset="0"/>
              </a:rPr>
              <a:t>     pivot_item = a[low];</a:t>
            </a:r>
          </a:p>
          <a:p>
            <a:r>
              <a:rPr lang="en-US" sz="1200">
                <a:latin typeface="Courier New" pitchFamily="49" charset="0"/>
              </a:rPr>
              <a:t>     pivot = left = low;</a:t>
            </a:r>
          </a:p>
          <a:p>
            <a:r>
              <a:rPr lang="en-US" sz="1200">
                <a:latin typeface="Courier New" pitchFamily="49" charset="0"/>
              </a:rPr>
              <a:t>     right = high;</a:t>
            </a:r>
            <a:endParaRPr lang="en-US" sz="1800" b="1">
              <a:latin typeface="Courier New" pitchFamily="49" charset="0"/>
            </a:endParaRPr>
          </a:p>
          <a:p>
            <a:r>
              <a:rPr lang="en-US" sz="1800" b="1">
                <a:latin typeface="Courier New" pitchFamily="49" charset="0"/>
              </a:rPr>
              <a:t>   while ( left &lt; right ) {</a:t>
            </a:r>
          </a:p>
          <a:p>
            <a:r>
              <a:rPr lang="en-US" sz="1800" b="1">
                <a:latin typeface="Courier New" pitchFamily="49" charset="0"/>
              </a:rPr>
              <a:t>     </a:t>
            </a:r>
            <a:r>
              <a:rPr lang="en-US" sz="1800">
                <a:latin typeface="Courier New" pitchFamily="49" charset="0"/>
              </a:rPr>
              <a:t>/* Move left while item &lt; pivot */</a:t>
            </a:r>
            <a:endParaRPr lang="en-US" sz="1800" b="1">
              <a:latin typeface="Courier New" pitchFamily="49" charset="0"/>
            </a:endParaRPr>
          </a:p>
          <a:p>
            <a:r>
              <a:rPr lang="en-US" sz="1800" b="1">
                <a:latin typeface="Courier New" pitchFamily="49" charset="0"/>
              </a:rPr>
              <a:t>     while( a[left] &lt;= pivot_item ) left++;</a:t>
            </a:r>
          </a:p>
          <a:p>
            <a:r>
              <a:rPr lang="en-US" sz="1800" b="1">
                <a:latin typeface="Courier New" pitchFamily="49" charset="0"/>
              </a:rPr>
              <a:t>     </a:t>
            </a:r>
            <a:r>
              <a:rPr lang="en-US" sz="1800">
                <a:latin typeface="Courier New" pitchFamily="49" charset="0"/>
              </a:rPr>
              <a:t>/* Move right while item &gt; pivot */</a:t>
            </a:r>
          </a:p>
          <a:p>
            <a:r>
              <a:rPr lang="en-US" sz="1800" b="1">
                <a:latin typeface="Courier New" pitchFamily="49" charset="0"/>
              </a:rPr>
              <a:t>     while( a[right] &gt;= pivot_item ) right--;</a:t>
            </a:r>
          </a:p>
          <a:p>
            <a:r>
              <a:rPr lang="en-US" sz="1800" b="1">
                <a:latin typeface="Courier New" pitchFamily="49" charset="0"/>
              </a:rPr>
              <a:t>    </a:t>
            </a:r>
            <a:r>
              <a:rPr lang="en-US" sz="1800">
                <a:latin typeface="Courier New" pitchFamily="49" charset="0"/>
              </a:rPr>
              <a:t> if ( left &lt; right ) SWAP(a,left,right);</a:t>
            </a:r>
          </a:p>
          <a:p>
            <a:r>
              <a:rPr lang="en-US" sz="1800">
                <a:latin typeface="Courier New" pitchFamily="49" charset="0"/>
              </a:rPr>
              <a:t>     }</a:t>
            </a:r>
          </a:p>
          <a:p>
            <a:r>
              <a:rPr lang="en-US" sz="1800">
                <a:latin typeface="Courier New" pitchFamily="49" charset="0"/>
              </a:rPr>
              <a:t>   /* right is final position for the pivot */</a:t>
            </a:r>
          </a:p>
          <a:p>
            <a:r>
              <a:rPr lang="en-US" sz="1800">
                <a:latin typeface="Courier New" pitchFamily="49" charset="0"/>
              </a:rPr>
              <a:t>   a[low] = a[right];</a:t>
            </a:r>
          </a:p>
          <a:p>
            <a:r>
              <a:rPr lang="en-US" sz="1800">
                <a:latin typeface="Courier New" pitchFamily="49" charset="0"/>
              </a:rPr>
              <a:t>   a[right] = pivot_item;</a:t>
            </a:r>
          </a:p>
          <a:p>
            <a:r>
              <a:rPr lang="en-US" sz="1800">
                <a:latin typeface="Courier New" pitchFamily="49" charset="0"/>
              </a:rPr>
              <a:t>   return right;</a:t>
            </a:r>
          </a:p>
          <a:p>
            <a:r>
              <a:rPr lang="en-US" sz="1800">
                <a:latin typeface="Courier New" pitchFamily="49" charset="0"/>
              </a:rPr>
              <a:t>   }</a:t>
            </a:r>
          </a:p>
        </p:txBody>
      </p:sp>
      <p:sp>
        <p:nvSpPr>
          <p:cNvPr id="60423" name="AutoShape 7"/>
          <p:cNvSpPr>
            <a:spLocks noChangeArrowheads="1"/>
          </p:cNvSpPr>
          <p:nvPr/>
        </p:nvSpPr>
        <p:spPr bwMode="auto">
          <a:xfrm>
            <a:off x="4343400" y="1905000"/>
            <a:ext cx="4092575" cy="901700"/>
          </a:xfrm>
          <a:prstGeom prst="roundRect">
            <a:avLst>
              <a:gd name="adj" fmla="val 16667"/>
            </a:avLst>
          </a:prstGeom>
          <a:solidFill>
            <a:srgbClr val="FF9999"/>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latin typeface="Arial" charset="0"/>
              </a:rPr>
              <a:t>Move the left pointer while</a:t>
            </a:r>
          </a:p>
          <a:p>
            <a:pPr algn="ctr"/>
            <a:r>
              <a:rPr lang="en-US" b="1">
                <a:latin typeface="Arial" charset="0"/>
              </a:rPr>
              <a:t>it points to items &lt;= pivot</a:t>
            </a:r>
            <a:endParaRPr lang="en-US"/>
          </a:p>
        </p:txBody>
      </p:sp>
      <p:sp>
        <p:nvSpPr>
          <p:cNvPr id="60424" name="Text Box 8"/>
          <p:cNvSpPr txBox="1">
            <a:spLocks noChangeArrowheads="1"/>
          </p:cNvSpPr>
          <p:nvPr/>
        </p:nvSpPr>
        <p:spPr bwMode="auto">
          <a:xfrm>
            <a:off x="917575" y="4627563"/>
            <a:ext cx="606425" cy="514350"/>
          </a:xfrm>
          <a:prstGeom prst="rect">
            <a:avLst/>
          </a:prstGeom>
          <a:solidFill>
            <a:srgbClr val="00FF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23</a:t>
            </a:r>
            <a:endParaRPr lang="en-US"/>
          </a:p>
        </p:txBody>
      </p:sp>
      <p:sp>
        <p:nvSpPr>
          <p:cNvPr id="60425" name="Text Box 9"/>
          <p:cNvSpPr txBox="1">
            <a:spLocks noChangeArrowheads="1"/>
          </p:cNvSpPr>
          <p:nvPr/>
        </p:nvSpPr>
        <p:spPr bwMode="auto">
          <a:xfrm>
            <a:off x="1517650"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12</a:t>
            </a:r>
            <a:endParaRPr lang="en-US"/>
          </a:p>
        </p:txBody>
      </p:sp>
      <p:sp>
        <p:nvSpPr>
          <p:cNvPr id="60426" name="Text Box 10"/>
          <p:cNvSpPr txBox="1">
            <a:spLocks noChangeArrowheads="1"/>
          </p:cNvSpPr>
          <p:nvPr/>
        </p:nvSpPr>
        <p:spPr bwMode="auto">
          <a:xfrm>
            <a:off x="2117725"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15</a:t>
            </a:r>
            <a:endParaRPr lang="en-US"/>
          </a:p>
        </p:txBody>
      </p:sp>
      <p:sp>
        <p:nvSpPr>
          <p:cNvPr id="60427" name="Text Box 11"/>
          <p:cNvSpPr txBox="1">
            <a:spLocks noChangeArrowheads="1"/>
          </p:cNvSpPr>
          <p:nvPr/>
        </p:nvSpPr>
        <p:spPr bwMode="auto">
          <a:xfrm>
            <a:off x="2717800" y="4627563"/>
            <a:ext cx="606425" cy="514350"/>
          </a:xfrm>
          <a:prstGeom prst="rect">
            <a:avLst/>
          </a:prstGeom>
          <a:solidFill>
            <a:srgbClr val="99FF99"/>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38</a:t>
            </a:r>
            <a:endParaRPr lang="en-US"/>
          </a:p>
        </p:txBody>
      </p:sp>
      <p:sp>
        <p:nvSpPr>
          <p:cNvPr id="60428" name="Text Box 12"/>
          <p:cNvSpPr txBox="1">
            <a:spLocks noChangeArrowheads="1"/>
          </p:cNvSpPr>
          <p:nvPr/>
        </p:nvSpPr>
        <p:spPr bwMode="auto">
          <a:xfrm>
            <a:off x="3317875"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42</a:t>
            </a:r>
            <a:endParaRPr lang="en-US"/>
          </a:p>
        </p:txBody>
      </p:sp>
      <p:sp>
        <p:nvSpPr>
          <p:cNvPr id="60429" name="Text Box 13"/>
          <p:cNvSpPr txBox="1">
            <a:spLocks noChangeArrowheads="1"/>
          </p:cNvSpPr>
          <p:nvPr/>
        </p:nvSpPr>
        <p:spPr bwMode="auto">
          <a:xfrm>
            <a:off x="3917950" y="4627563"/>
            <a:ext cx="606425" cy="514350"/>
          </a:xfrm>
          <a:prstGeom prst="rect">
            <a:avLst/>
          </a:prstGeom>
          <a:solidFill>
            <a:srgbClr val="FF9999"/>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18</a:t>
            </a:r>
            <a:endParaRPr lang="en-US"/>
          </a:p>
        </p:txBody>
      </p:sp>
      <p:sp>
        <p:nvSpPr>
          <p:cNvPr id="60430" name="Text Box 14"/>
          <p:cNvSpPr txBox="1">
            <a:spLocks noChangeArrowheads="1"/>
          </p:cNvSpPr>
          <p:nvPr/>
        </p:nvSpPr>
        <p:spPr bwMode="auto">
          <a:xfrm>
            <a:off x="4518025"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36</a:t>
            </a:r>
            <a:endParaRPr lang="en-US"/>
          </a:p>
        </p:txBody>
      </p:sp>
      <p:sp>
        <p:nvSpPr>
          <p:cNvPr id="60431" name="Text Box 15"/>
          <p:cNvSpPr txBox="1">
            <a:spLocks noChangeArrowheads="1"/>
          </p:cNvSpPr>
          <p:nvPr/>
        </p:nvSpPr>
        <p:spPr bwMode="auto">
          <a:xfrm>
            <a:off x="5118100"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29</a:t>
            </a:r>
            <a:endParaRPr lang="en-US"/>
          </a:p>
        </p:txBody>
      </p:sp>
      <p:sp>
        <p:nvSpPr>
          <p:cNvPr id="60432" name="Text Box 16"/>
          <p:cNvSpPr txBox="1">
            <a:spLocks noChangeArrowheads="1"/>
          </p:cNvSpPr>
          <p:nvPr/>
        </p:nvSpPr>
        <p:spPr bwMode="auto">
          <a:xfrm>
            <a:off x="5718175"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27</a:t>
            </a:r>
            <a:endParaRPr lang="en-US"/>
          </a:p>
        </p:txBody>
      </p:sp>
      <p:sp>
        <p:nvSpPr>
          <p:cNvPr id="60433" name="Line 17"/>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4" name="Text Box 18"/>
          <p:cNvSpPr txBox="1">
            <a:spLocks noChangeArrowheads="1"/>
          </p:cNvSpPr>
          <p:nvPr/>
        </p:nvSpPr>
        <p:spPr bwMode="auto">
          <a:xfrm>
            <a:off x="914400" y="5334000"/>
            <a:ext cx="690563"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low</a:t>
            </a:r>
            <a:endParaRPr lang="en-US"/>
          </a:p>
        </p:txBody>
      </p:sp>
      <p:sp>
        <p:nvSpPr>
          <p:cNvPr id="60435" name="Line 19"/>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36" name="Text Box 20"/>
          <p:cNvSpPr txBox="1">
            <a:spLocks noChangeArrowheads="1"/>
          </p:cNvSpPr>
          <p:nvPr/>
        </p:nvSpPr>
        <p:spPr bwMode="auto">
          <a:xfrm>
            <a:off x="5651500" y="5334000"/>
            <a:ext cx="825500"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high</a:t>
            </a:r>
            <a:endParaRPr lang="en-US"/>
          </a:p>
        </p:txBody>
      </p:sp>
      <p:sp>
        <p:nvSpPr>
          <p:cNvPr id="60437" name="Text Box 21"/>
          <p:cNvSpPr txBox="1">
            <a:spLocks noChangeArrowheads="1"/>
          </p:cNvSpPr>
          <p:nvPr/>
        </p:nvSpPr>
        <p:spPr bwMode="auto">
          <a:xfrm>
            <a:off x="2667000" y="5354638"/>
            <a:ext cx="1790700" cy="4572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pivot</a:t>
            </a:r>
            <a:r>
              <a:rPr lang="en-US" b="1">
                <a:latin typeface="Arial" charset="0"/>
              </a:rPr>
              <a:t>:   23</a:t>
            </a:r>
            <a:endParaRPr lang="en-US"/>
          </a:p>
        </p:txBody>
      </p:sp>
      <p:sp>
        <p:nvSpPr>
          <p:cNvPr id="60438" name="Text Box 22"/>
          <p:cNvSpPr txBox="1">
            <a:spLocks noChangeArrowheads="1"/>
          </p:cNvSpPr>
          <p:nvPr/>
        </p:nvSpPr>
        <p:spPr bwMode="auto">
          <a:xfrm>
            <a:off x="2689225" y="3886200"/>
            <a:ext cx="641350"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left</a:t>
            </a:r>
            <a:endParaRPr lang="en-US"/>
          </a:p>
        </p:txBody>
      </p:sp>
      <p:sp>
        <p:nvSpPr>
          <p:cNvPr id="60439" name="Line 23"/>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0" name="Text Box 24"/>
          <p:cNvSpPr txBox="1">
            <a:spLocks noChangeArrowheads="1"/>
          </p:cNvSpPr>
          <p:nvPr/>
        </p:nvSpPr>
        <p:spPr bwMode="auto">
          <a:xfrm>
            <a:off x="3832225" y="3886200"/>
            <a:ext cx="860425"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right</a:t>
            </a:r>
            <a:endParaRPr lang="en-US"/>
          </a:p>
        </p:txBody>
      </p:sp>
      <p:sp>
        <p:nvSpPr>
          <p:cNvPr id="60441" name="Line 25"/>
          <p:cNvSpPr>
            <a:spLocks noChangeShapeType="1"/>
          </p:cNvSpPr>
          <p:nvPr/>
        </p:nvSpPr>
        <p:spPr bwMode="auto">
          <a:xfrm flipH="1" flipV="1">
            <a:off x="4213225" y="4343400"/>
            <a:ext cx="0" cy="381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2" name="Line 26"/>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3" name="Line 27"/>
          <p:cNvSpPr>
            <a:spLocks noChangeShapeType="1"/>
          </p:cNvSpPr>
          <p:nvPr/>
        </p:nvSpPr>
        <p:spPr bwMode="auto">
          <a:xfrm>
            <a:off x="4746625" y="4114800"/>
            <a:ext cx="914400" cy="0"/>
          </a:xfrm>
          <a:prstGeom prst="line">
            <a:avLst/>
          </a:prstGeom>
          <a:noFill/>
          <a:ln w="38100" cap="rnd">
            <a:solidFill>
              <a:srgbClr val="FC0128"/>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45" name="AutoShape 29"/>
          <p:cNvSpPr>
            <a:spLocks noChangeArrowheads="1"/>
          </p:cNvSpPr>
          <p:nvPr/>
        </p:nvSpPr>
        <p:spPr bwMode="auto">
          <a:xfrm>
            <a:off x="6538913" y="3962400"/>
            <a:ext cx="1974850" cy="901700"/>
          </a:xfrm>
          <a:prstGeom prst="roundRect">
            <a:avLst>
              <a:gd name="adj" fmla="val 16667"/>
            </a:avLst>
          </a:prstGeom>
          <a:solidFill>
            <a:srgbClr val="99FF99"/>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latin typeface="Arial" charset="0"/>
              </a:rPr>
              <a:t>Move right  </a:t>
            </a:r>
          </a:p>
          <a:p>
            <a:pPr algn="ctr"/>
            <a:r>
              <a:rPr lang="en-US" b="1">
                <a:latin typeface="Arial" charset="0"/>
              </a:rPr>
              <a:t>similarly</a:t>
            </a:r>
            <a:endParaRPr lang="en-US"/>
          </a:p>
        </p:txBody>
      </p:sp>
    </p:spTree>
    <p:extLst>
      <p:ext uri="{BB962C8B-B14F-4D97-AF65-F5344CB8AC3E}">
        <p14:creationId xmlns:p14="http://schemas.microsoft.com/office/powerpoint/2010/main" val="1971928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demo</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02743773"/>
              </p:ext>
            </p:extLst>
          </p:nvPr>
        </p:nvGraphicFramePr>
        <p:xfrm>
          <a:off x="609600" y="4876800"/>
          <a:ext cx="7391399" cy="1371600"/>
        </p:xfrm>
        <a:graphic>
          <a:graphicData uri="http://schemas.openxmlformats.org/drawingml/2006/table">
            <a:tbl>
              <a:tblPr firstRow="1" bandRow="1">
                <a:tableStyleId>{5C22544A-7EE6-4342-B048-85BDC9FD1C3A}</a:tableStyleId>
              </a:tblPr>
              <a:tblGrid>
                <a:gridCol w="856382"/>
                <a:gridCol w="369036"/>
                <a:gridCol w="369036"/>
                <a:gridCol w="369036"/>
                <a:gridCol w="369036"/>
                <a:gridCol w="369036"/>
                <a:gridCol w="369036"/>
                <a:gridCol w="3551975"/>
                <a:gridCol w="768826"/>
              </a:tblGrid>
              <a:tr h="1371600">
                <a:tc>
                  <a:txBody>
                    <a:bodyPr/>
                    <a:lstStyle/>
                    <a:p>
                      <a:pPr algn="ctr"/>
                      <a:r>
                        <a:rPr lang="en-US" sz="1400" dirty="0" smtClean="0">
                          <a:solidFill>
                            <a:schemeClr val="tx1"/>
                          </a:solidFill>
                        </a:rPr>
                        <a:t>5</a:t>
                      </a:r>
                      <a:endParaRPr lang="en-US" sz="1400" dirty="0">
                        <a:solidFill>
                          <a:schemeClr val="tx1"/>
                        </a:solidFill>
                      </a:endParaRPr>
                    </a:p>
                  </a:txBody>
                  <a:tcPr marL="45720" marR="45720" anchor="ctr">
                    <a:solidFill>
                      <a:srgbClr val="FFC000"/>
                    </a:solidFill>
                  </a:tcPr>
                </a:tc>
                <a:tc>
                  <a:txBody>
                    <a:bodyPr/>
                    <a:lstStyle/>
                    <a:p>
                      <a:pPr algn="ctr"/>
                      <a:r>
                        <a:rPr lang="en-US" sz="1400" dirty="0" smtClean="0">
                          <a:solidFill>
                            <a:schemeClr val="bg1">
                              <a:lumMod val="85000"/>
                            </a:schemeClr>
                          </a:solidFill>
                        </a:rPr>
                        <a:t>1</a:t>
                      </a:r>
                    </a:p>
                    <a:p>
                      <a:pPr algn="ctr"/>
                      <a:r>
                        <a:rPr lang="en-US" sz="1400" dirty="0" smtClean="0">
                          <a:solidFill>
                            <a:schemeClr val="bg1">
                              <a:lumMod val="85000"/>
                            </a:schemeClr>
                          </a:solidFill>
                        </a:rPr>
                        <a:t>1</a:t>
                      </a:r>
                    </a:p>
                    <a:p>
                      <a:pPr algn="ctr"/>
                      <a:r>
                        <a:rPr lang="en-US" sz="1400" dirty="0" smtClean="0">
                          <a:solidFill>
                            <a:schemeClr val="bg1">
                              <a:lumMod val="85000"/>
                            </a:schemeClr>
                          </a:solidFill>
                        </a:rPr>
                        <a:t>1</a:t>
                      </a:r>
                    </a:p>
                    <a:p>
                      <a:pPr algn="ctr"/>
                      <a:r>
                        <a:rPr lang="en-US" sz="1400" dirty="0" smtClean="0">
                          <a:solidFill>
                            <a:schemeClr val="bg1">
                              <a:lumMod val="85000"/>
                            </a:schemeClr>
                          </a:solidFill>
                        </a:rPr>
                        <a:t>1</a:t>
                      </a:r>
                    </a:p>
                    <a:p>
                      <a:pPr algn="ctr"/>
                      <a:r>
                        <a:rPr lang="en-US" sz="1400" dirty="0" smtClean="0">
                          <a:solidFill>
                            <a:schemeClr val="tx1"/>
                          </a:solidFill>
                        </a:rPr>
                        <a:t>1</a:t>
                      </a:r>
                      <a:endParaRPr lang="en-US" sz="1400" dirty="0">
                        <a:solidFill>
                          <a:schemeClr val="tx1"/>
                        </a:solidFill>
                      </a:endParaRPr>
                    </a:p>
                  </a:txBody>
                  <a:tcPr marL="45720" marR="45720" anchor="ctr">
                    <a:solidFill>
                      <a:schemeClr val="accent4">
                        <a:lumMod val="20000"/>
                        <a:lumOff val="80000"/>
                      </a:schemeClr>
                    </a:solidFill>
                  </a:tcPr>
                </a:tc>
                <a:tc>
                  <a:txBody>
                    <a:bodyPr/>
                    <a:lstStyle/>
                    <a:p>
                      <a:pPr algn="ctr"/>
                      <a:r>
                        <a:rPr lang="en-US" sz="1400" dirty="0" smtClean="0">
                          <a:solidFill>
                            <a:schemeClr val="bg1">
                              <a:lumMod val="85000"/>
                            </a:schemeClr>
                          </a:solidFill>
                        </a:rPr>
                        <a:t>21</a:t>
                      </a:r>
                    </a:p>
                    <a:p>
                      <a:pPr algn="ctr"/>
                      <a:r>
                        <a:rPr lang="en-US" sz="1400" dirty="0" smtClean="0">
                          <a:solidFill>
                            <a:schemeClr val="bg1">
                              <a:lumMod val="85000"/>
                            </a:schemeClr>
                          </a:solidFill>
                        </a:rPr>
                        <a:t>21</a:t>
                      </a:r>
                    </a:p>
                    <a:p>
                      <a:pPr algn="ctr"/>
                      <a:r>
                        <a:rPr lang="en-US" sz="1400" dirty="0" smtClean="0">
                          <a:solidFill>
                            <a:schemeClr val="bg1">
                              <a:lumMod val="85000"/>
                            </a:schemeClr>
                          </a:solidFill>
                        </a:rPr>
                        <a:t>21</a:t>
                      </a:r>
                    </a:p>
                    <a:p>
                      <a:pPr algn="ctr"/>
                      <a:r>
                        <a:rPr lang="en-US" sz="1400" dirty="0" smtClean="0">
                          <a:solidFill>
                            <a:schemeClr val="bg1">
                              <a:lumMod val="85000"/>
                            </a:schemeClr>
                          </a:solidFill>
                        </a:rPr>
                        <a:t>4</a:t>
                      </a:r>
                    </a:p>
                    <a:p>
                      <a:pPr algn="ctr"/>
                      <a:r>
                        <a:rPr lang="en-US" sz="1400" dirty="0" smtClean="0">
                          <a:solidFill>
                            <a:schemeClr val="tx1"/>
                          </a:solidFill>
                        </a:rPr>
                        <a:t>4</a:t>
                      </a:r>
                      <a:endParaRPr lang="en-US" sz="1400" dirty="0">
                        <a:solidFill>
                          <a:schemeClr val="tx1"/>
                        </a:solidFill>
                      </a:endParaRPr>
                    </a:p>
                  </a:txBody>
                  <a:tcPr marL="45720" marR="45720" anchor="ctr">
                    <a:solidFill>
                      <a:schemeClr val="accent4">
                        <a:lumMod val="20000"/>
                        <a:lumOff val="80000"/>
                      </a:schemeClr>
                    </a:solidFill>
                  </a:tcPr>
                </a:tc>
                <a:tc>
                  <a:txBody>
                    <a:bodyPr/>
                    <a:lstStyle/>
                    <a:p>
                      <a:pPr algn="ctr"/>
                      <a:r>
                        <a:rPr lang="en-US" sz="1400" dirty="0" smtClean="0">
                          <a:solidFill>
                            <a:schemeClr val="bg1">
                              <a:lumMod val="85000"/>
                            </a:schemeClr>
                          </a:solidFill>
                        </a:rPr>
                        <a:t>23</a:t>
                      </a:r>
                    </a:p>
                    <a:p>
                      <a:pPr algn="ctr"/>
                      <a:r>
                        <a:rPr lang="en-US" sz="1400" dirty="0" smtClean="0">
                          <a:solidFill>
                            <a:schemeClr val="bg1">
                              <a:lumMod val="85000"/>
                            </a:schemeClr>
                          </a:solidFill>
                        </a:rPr>
                        <a:t>23</a:t>
                      </a:r>
                    </a:p>
                    <a:p>
                      <a:pPr algn="ctr"/>
                      <a:r>
                        <a:rPr lang="en-US" sz="1400" dirty="0" smtClean="0">
                          <a:solidFill>
                            <a:schemeClr val="bg1">
                              <a:lumMod val="85000"/>
                            </a:schemeClr>
                          </a:solidFill>
                        </a:rPr>
                        <a:t>4</a:t>
                      </a:r>
                    </a:p>
                    <a:p>
                      <a:pPr algn="ctr"/>
                      <a:r>
                        <a:rPr lang="en-US" sz="1400" dirty="0" smtClean="0">
                          <a:solidFill>
                            <a:schemeClr val="bg1">
                              <a:lumMod val="85000"/>
                            </a:schemeClr>
                          </a:solidFill>
                        </a:rPr>
                        <a:t>21</a:t>
                      </a:r>
                    </a:p>
                    <a:p>
                      <a:pPr algn="ctr"/>
                      <a:r>
                        <a:rPr lang="en-US" sz="1400" dirty="0" smtClean="0">
                          <a:solidFill>
                            <a:schemeClr val="tx1"/>
                          </a:solidFill>
                        </a:rPr>
                        <a:t>21</a:t>
                      </a:r>
                    </a:p>
                  </a:txBody>
                  <a:tcPr marL="45720" marR="45720" anchor="ctr">
                    <a:solidFill>
                      <a:schemeClr val="accent4">
                        <a:lumMod val="20000"/>
                        <a:lumOff val="80000"/>
                      </a:schemeClr>
                    </a:solidFill>
                  </a:tcPr>
                </a:tc>
                <a:tc>
                  <a:txBody>
                    <a:bodyPr/>
                    <a:lstStyle/>
                    <a:p>
                      <a:pPr algn="ctr"/>
                      <a:r>
                        <a:rPr lang="en-US" sz="1400" dirty="0" smtClean="0">
                          <a:solidFill>
                            <a:schemeClr val="bg1">
                              <a:lumMod val="85000"/>
                            </a:schemeClr>
                          </a:solidFill>
                        </a:rPr>
                        <a:t>33</a:t>
                      </a:r>
                    </a:p>
                    <a:p>
                      <a:pPr algn="ctr"/>
                      <a:r>
                        <a:rPr lang="en-US" sz="1400" dirty="0" smtClean="0">
                          <a:solidFill>
                            <a:schemeClr val="bg1">
                              <a:lumMod val="85000"/>
                            </a:schemeClr>
                          </a:solidFill>
                        </a:rPr>
                        <a:t>4</a:t>
                      </a:r>
                    </a:p>
                    <a:p>
                      <a:pPr algn="ctr"/>
                      <a:r>
                        <a:rPr lang="en-US" sz="1400" dirty="0" smtClean="0">
                          <a:solidFill>
                            <a:schemeClr val="bg1">
                              <a:lumMod val="85000"/>
                            </a:schemeClr>
                          </a:solidFill>
                        </a:rPr>
                        <a:t>23</a:t>
                      </a:r>
                    </a:p>
                    <a:p>
                      <a:pPr algn="ctr"/>
                      <a:r>
                        <a:rPr lang="en-US" sz="1400" dirty="0" smtClean="0">
                          <a:solidFill>
                            <a:schemeClr val="bg1">
                              <a:lumMod val="85000"/>
                            </a:schemeClr>
                          </a:solidFill>
                        </a:rPr>
                        <a:t>23</a:t>
                      </a:r>
                    </a:p>
                    <a:p>
                      <a:pPr algn="ctr"/>
                      <a:r>
                        <a:rPr lang="en-US" sz="1400" dirty="0" smtClean="0">
                          <a:solidFill>
                            <a:schemeClr val="tx1"/>
                          </a:solidFill>
                        </a:rPr>
                        <a:t>23</a:t>
                      </a:r>
                      <a:endParaRPr lang="en-US" sz="1400" dirty="0">
                        <a:solidFill>
                          <a:schemeClr val="tx1"/>
                        </a:solidFill>
                      </a:endParaRPr>
                    </a:p>
                  </a:txBody>
                  <a:tcPr marL="45720" marR="45720" anchor="ctr">
                    <a:solidFill>
                      <a:schemeClr val="accent4">
                        <a:lumMod val="20000"/>
                        <a:lumOff val="80000"/>
                      </a:schemeClr>
                    </a:solidFill>
                  </a:tcPr>
                </a:tc>
                <a:tc>
                  <a:txBody>
                    <a:bodyPr/>
                    <a:lstStyle/>
                    <a:p>
                      <a:pPr algn="ctr"/>
                      <a:r>
                        <a:rPr lang="en-US" sz="1400" dirty="0" smtClean="0">
                          <a:solidFill>
                            <a:schemeClr val="bg1">
                              <a:lumMod val="85000"/>
                            </a:schemeClr>
                          </a:solidFill>
                        </a:rPr>
                        <a:t>4</a:t>
                      </a:r>
                    </a:p>
                    <a:p>
                      <a:pPr algn="ctr"/>
                      <a:r>
                        <a:rPr lang="en-US" sz="1400" dirty="0" smtClean="0">
                          <a:solidFill>
                            <a:schemeClr val="bg1">
                              <a:lumMod val="85000"/>
                            </a:schemeClr>
                          </a:solidFill>
                        </a:rPr>
                        <a:t>33</a:t>
                      </a:r>
                    </a:p>
                    <a:p>
                      <a:pPr algn="ctr"/>
                      <a:r>
                        <a:rPr lang="en-US" sz="1400" dirty="0" smtClean="0">
                          <a:solidFill>
                            <a:schemeClr val="bg1">
                              <a:lumMod val="85000"/>
                            </a:schemeClr>
                          </a:solidFill>
                        </a:rPr>
                        <a:t>33</a:t>
                      </a:r>
                    </a:p>
                    <a:p>
                      <a:pPr algn="ctr"/>
                      <a:r>
                        <a:rPr lang="en-US" sz="1400" dirty="0" smtClean="0">
                          <a:solidFill>
                            <a:schemeClr val="bg1">
                              <a:lumMod val="85000"/>
                            </a:schemeClr>
                          </a:solidFill>
                        </a:rPr>
                        <a:t>33</a:t>
                      </a:r>
                    </a:p>
                    <a:p>
                      <a:pPr algn="ctr"/>
                      <a:r>
                        <a:rPr lang="en-US" sz="1400" dirty="0" smtClean="0">
                          <a:solidFill>
                            <a:schemeClr val="tx1"/>
                          </a:solidFill>
                        </a:rPr>
                        <a:t>33</a:t>
                      </a:r>
                      <a:endParaRPr lang="en-US" sz="1400" dirty="0">
                        <a:solidFill>
                          <a:schemeClr val="tx1"/>
                        </a:solidFill>
                      </a:endParaRPr>
                    </a:p>
                  </a:txBody>
                  <a:tcPr marL="45720" marR="45720" anchor="ctr">
                    <a:solidFill>
                      <a:schemeClr val="accent4">
                        <a:lumMod val="20000"/>
                        <a:lumOff val="80000"/>
                      </a:schemeClr>
                    </a:solidFill>
                  </a:tcPr>
                </a:tc>
                <a:tc>
                  <a:txBody>
                    <a:bodyPr/>
                    <a:lstStyle/>
                    <a:p>
                      <a:pPr algn="ctr"/>
                      <a:r>
                        <a:rPr lang="en-US" sz="1400" dirty="0" smtClean="0">
                          <a:solidFill>
                            <a:schemeClr val="bg1">
                              <a:lumMod val="85000"/>
                            </a:schemeClr>
                          </a:solidFill>
                        </a:rPr>
                        <a:t>40</a:t>
                      </a:r>
                    </a:p>
                    <a:p>
                      <a:pPr algn="ctr"/>
                      <a:r>
                        <a:rPr lang="en-US" sz="1400" dirty="0" smtClean="0">
                          <a:solidFill>
                            <a:schemeClr val="bg1">
                              <a:lumMod val="85000"/>
                            </a:schemeClr>
                          </a:solidFill>
                        </a:rPr>
                        <a:t>40</a:t>
                      </a:r>
                    </a:p>
                    <a:p>
                      <a:pPr algn="ctr"/>
                      <a:r>
                        <a:rPr lang="en-US" sz="1400" dirty="0" smtClean="0">
                          <a:solidFill>
                            <a:schemeClr val="bg1">
                              <a:lumMod val="85000"/>
                            </a:schemeClr>
                          </a:solidFill>
                        </a:rPr>
                        <a:t>40</a:t>
                      </a:r>
                    </a:p>
                    <a:p>
                      <a:pPr algn="ctr"/>
                      <a:r>
                        <a:rPr lang="en-US" sz="1400" dirty="0" smtClean="0">
                          <a:solidFill>
                            <a:schemeClr val="bg1">
                              <a:lumMod val="85000"/>
                            </a:schemeClr>
                          </a:solidFill>
                        </a:rPr>
                        <a:t>40</a:t>
                      </a:r>
                    </a:p>
                    <a:p>
                      <a:pPr algn="ctr"/>
                      <a:r>
                        <a:rPr lang="en-US" sz="1400" dirty="0" smtClean="0">
                          <a:solidFill>
                            <a:schemeClr val="tx1"/>
                          </a:solidFill>
                        </a:rPr>
                        <a:t>40</a:t>
                      </a:r>
                      <a:endParaRPr lang="en-US" sz="1400" dirty="0">
                        <a:solidFill>
                          <a:schemeClr val="tx1"/>
                        </a:solidFill>
                      </a:endParaRPr>
                    </a:p>
                  </a:txBody>
                  <a:tcPr marL="45720" marR="45720" anchor="ctr">
                    <a:solidFill>
                      <a:schemeClr val="accent4">
                        <a:lumMod val="20000"/>
                        <a:lumOff val="80000"/>
                      </a:schemeClr>
                    </a:solidFill>
                  </a:tcPr>
                </a:tc>
                <a:tc>
                  <a:txBody>
                    <a:bodyPr/>
                    <a:lstStyle/>
                    <a:p>
                      <a:pPr algn="l"/>
                      <a:r>
                        <a:rPr lang="en-US" sz="1600" b="0" kern="1200" baseline="0" dirty="0" smtClean="0">
                          <a:solidFill>
                            <a:schemeClr val="tx1"/>
                          </a:solidFill>
                          <a:latin typeface="+mn-lt"/>
                          <a:ea typeface="+mn-ea"/>
                          <a:cs typeface="+mn-cs"/>
                        </a:rPr>
                        <a:t>Compare 4 with 40</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baseline="0" dirty="0" smtClean="0">
                          <a:solidFill>
                            <a:schemeClr val="tx1"/>
                          </a:solidFill>
                          <a:latin typeface="+mn-lt"/>
                          <a:ea typeface="+mn-ea"/>
                          <a:cs typeface="+mn-cs"/>
                        </a:rPr>
                        <a:t>Compare 4 with 33</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baseline="0" dirty="0" smtClean="0">
                          <a:solidFill>
                            <a:schemeClr val="tx1"/>
                          </a:solidFill>
                          <a:latin typeface="+mn-lt"/>
                          <a:ea typeface="+mn-ea"/>
                          <a:cs typeface="+mn-cs"/>
                        </a:rPr>
                        <a:t>Compare 4 with 23</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baseline="0" dirty="0" smtClean="0">
                          <a:solidFill>
                            <a:schemeClr val="tx1"/>
                          </a:solidFill>
                          <a:latin typeface="+mn-lt"/>
                          <a:ea typeface="+mn-ea"/>
                          <a:cs typeface="+mn-cs"/>
                        </a:rPr>
                        <a:t>Compare 4 with 21</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baseline="0" dirty="0" smtClean="0">
                          <a:solidFill>
                            <a:schemeClr val="tx1"/>
                          </a:solidFill>
                          <a:latin typeface="+mn-lt"/>
                          <a:ea typeface="+mn-ea"/>
                          <a:cs typeface="+mn-cs"/>
                        </a:rPr>
                        <a:t>Compare 4 with 1</a:t>
                      </a:r>
                    </a:p>
                  </a:txBody>
                  <a:tcPr marL="45720" marR="45720" anchor="ctr">
                    <a:solidFill>
                      <a:schemeClr val="accent4">
                        <a:lumMod val="20000"/>
                        <a:lumOff val="80000"/>
                      </a:schemeClr>
                    </a:solidFill>
                  </a:tcPr>
                </a:tc>
                <a:tc>
                  <a:txBody>
                    <a:bodyPr/>
                    <a:lstStyle/>
                    <a:p>
                      <a:pPr algn="ctr"/>
                      <a:r>
                        <a:rPr lang="en-US" sz="1600" b="0" kern="1200" dirty="0" smtClean="0">
                          <a:solidFill>
                            <a:schemeClr val="tx1"/>
                          </a:solidFill>
                          <a:latin typeface="+mn-lt"/>
                          <a:ea typeface="+mn-ea"/>
                          <a:cs typeface="+mn-cs"/>
                        </a:rPr>
                        <a:t>4</a:t>
                      </a:r>
                      <a:endParaRPr lang="en-US" sz="1600" b="0" kern="1200" dirty="0">
                        <a:solidFill>
                          <a:schemeClr val="tx1"/>
                        </a:solidFill>
                        <a:latin typeface="+mn-lt"/>
                        <a:ea typeface="+mn-ea"/>
                        <a:cs typeface="+mn-cs"/>
                      </a:endParaRPr>
                    </a:p>
                  </a:txBody>
                  <a:tcPr marL="45720" marR="45720" anchor="ctr">
                    <a:solidFill>
                      <a:schemeClr val="accent4">
                        <a:lumMod val="20000"/>
                        <a:lumOff val="8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37336038"/>
              </p:ext>
            </p:extLst>
          </p:nvPr>
        </p:nvGraphicFramePr>
        <p:xfrm>
          <a:off x="609600" y="1371599"/>
          <a:ext cx="7391399" cy="439153"/>
        </p:xfrm>
        <a:graphic>
          <a:graphicData uri="http://schemas.openxmlformats.org/drawingml/2006/table">
            <a:tbl>
              <a:tblPr firstRow="1" bandRow="1">
                <a:tableStyleId>{93296810-A885-4BE3-A3E7-6D5BEEA58F35}</a:tableStyleId>
              </a:tblPr>
              <a:tblGrid>
                <a:gridCol w="856382"/>
                <a:gridCol w="369036"/>
                <a:gridCol w="369036"/>
                <a:gridCol w="369036"/>
                <a:gridCol w="369036"/>
                <a:gridCol w="369036"/>
                <a:gridCol w="369036"/>
                <a:gridCol w="3551975"/>
                <a:gridCol w="768826"/>
              </a:tblGrid>
              <a:tr h="439153">
                <a:tc>
                  <a:txBody>
                    <a:bodyPr/>
                    <a:lstStyle/>
                    <a:p>
                      <a:pPr algn="ctr"/>
                      <a:r>
                        <a:rPr lang="en-US" sz="1400" dirty="0" smtClean="0"/>
                        <a:t>Iteration</a:t>
                      </a:r>
                      <a:endParaRPr lang="en-US" sz="1400" dirty="0"/>
                    </a:p>
                  </a:txBody>
                  <a:tcPr marL="45720" marR="45720" anchor="ctr"/>
                </a:tc>
                <a:tc>
                  <a:txBody>
                    <a:bodyPr/>
                    <a:lstStyle/>
                    <a:p>
                      <a:pPr algn="ctr"/>
                      <a:r>
                        <a:rPr lang="en-US" sz="1400" dirty="0" smtClean="0"/>
                        <a:t>23</a:t>
                      </a:r>
                      <a:endParaRPr lang="en-US" sz="1400" dirty="0"/>
                    </a:p>
                  </a:txBody>
                  <a:tcPr marL="45720" marR="45720" anchor="ctr"/>
                </a:tc>
                <a:tc>
                  <a:txBody>
                    <a:bodyPr/>
                    <a:lstStyle/>
                    <a:p>
                      <a:pPr algn="ctr"/>
                      <a:r>
                        <a:rPr lang="en-US" sz="1400" dirty="0" smtClean="0"/>
                        <a:t>21</a:t>
                      </a:r>
                      <a:endParaRPr lang="en-US" sz="1400" dirty="0"/>
                    </a:p>
                  </a:txBody>
                  <a:tcPr marL="45720" marR="45720" anchor="ctr"/>
                </a:tc>
                <a:tc>
                  <a:txBody>
                    <a:bodyPr/>
                    <a:lstStyle/>
                    <a:p>
                      <a:pPr algn="ctr"/>
                      <a:r>
                        <a:rPr lang="en-US" sz="1400" dirty="0" smtClean="0"/>
                        <a:t>40</a:t>
                      </a:r>
                      <a:endParaRPr lang="en-US" sz="1400" dirty="0"/>
                    </a:p>
                  </a:txBody>
                  <a:tcPr marL="45720" marR="45720" anchor="ctr"/>
                </a:tc>
                <a:tc>
                  <a:txBody>
                    <a:bodyPr/>
                    <a:lstStyle/>
                    <a:p>
                      <a:pPr algn="ctr"/>
                      <a:r>
                        <a:rPr lang="en-US" sz="1400" dirty="0" smtClean="0"/>
                        <a:t>1</a:t>
                      </a:r>
                      <a:endParaRPr lang="en-US" sz="1400" dirty="0"/>
                    </a:p>
                  </a:txBody>
                  <a:tcPr marL="45720" marR="45720" anchor="ctr"/>
                </a:tc>
                <a:tc>
                  <a:txBody>
                    <a:bodyPr/>
                    <a:lstStyle/>
                    <a:p>
                      <a:pPr algn="ctr"/>
                      <a:r>
                        <a:rPr lang="en-US" sz="1400" dirty="0" smtClean="0"/>
                        <a:t>33</a:t>
                      </a:r>
                      <a:endParaRPr lang="en-US" sz="1400" dirty="0"/>
                    </a:p>
                  </a:txBody>
                  <a:tcPr marL="45720" marR="45720" anchor="ctr"/>
                </a:tc>
                <a:tc>
                  <a:txBody>
                    <a:bodyPr/>
                    <a:lstStyle/>
                    <a:p>
                      <a:pPr algn="ctr"/>
                      <a:r>
                        <a:rPr lang="en-US" sz="1400" dirty="0" smtClean="0"/>
                        <a:t>4</a:t>
                      </a:r>
                      <a:endParaRPr lang="en-US" sz="1400" dirty="0"/>
                    </a:p>
                  </a:txBody>
                  <a:tcPr marL="45720" marR="45720" anchor="ctr"/>
                </a:tc>
                <a:tc>
                  <a:txBody>
                    <a:bodyPr/>
                    <a:lstStyle/>
                    <a:p>
                      <a:pPr algn="l"/>
                      <a:r>
                        <a:rPr lang="en-US" sz="1600" dirty="0" smtClean="0"/>
                        <a:t>Original</a:t>
                      </a:r>
                      <a:r>
                        <a:rPr lang="en-US" sz="1600" baseline="0" dirty="0" smtClean="0"/>
                        <a:t> Numbers</a:t>
                      </a:r>
                      <a:endParaRPr lang="en-US" sz="1600" b="0" dirty="0"/>
                    </a:p>
                  </a:txBody>
                  <a:tcPr marL="45720" marR="45720" anchor="ctr"/>
                </a:tc>
                <a:tc>
                  <a:txBody>
                    <a:bodyPr/>
                    <a:lstStyle/>
                    <a:p>
                      <a:pPr algn="ctr"/>
                      <a:r>
                        <a:rPr lang="en-US" sz="1600" kern="1200" baseline="0" dirty="0" smtClean="0"/>
                        <a:t>#Moves</a:t>
                      </a:r>
                      <a:endParaRPr lang="en-US" sz="1600" b="0" kern="1200" baseline="0" dirty="0">
                        <a:solidFill>
                          <a:schemeClr val="lt1"/>
                        </a:solidFill>
                        <a:latin typeface="+mn-lt"/>
                        <a:ea typeface="+mn-ea"/>
                        <a:cs typeface="+mn-cs"/>
                      </a:endParaRPr>
                    </a:p>
                  </a:txBody>
                  <a:tcPr marL="45720" marR="4572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28894816"/>
              </p:ext>
            </p:extLst>
          </p:nvPr>
        </p:nvGraphicFramePr>
        <p:xfrm>
          <a:off x="609600" y="1846847"/>
          <a:ext cx="7391399" cy="439153"/>
        </p:xfrm>
        <a:graphic>
          <a:graphicData uri="http://schemas.openxmlformats.org/drawingml/2006/table">
            <a:tbl>
              <a:tblPr firstRow="1">
                <a:tableStyleId>{5C22544A-7EE6-4342-B048-85BDC9FD1C3A}</a:tableStyleId>
              </a:tblPr>
              <a:tblGrid>
                <a:gridCol w="856382"/>
                <a:gridCol w="369036"/>
                <a:gridCol w="369036"/>
                <a:gridCol w="369036"/>
                <a:gridCol w="369036"/>
                <a:gridCol w="369036"/>
                <a:gridCol w="369036"/>
                <a:gridCol w="3551975"/>
                <a:gridCol w="768826"/>
              </a:tblGrid>
              <a:tr h="439153">
                <a:tc>
                  <a:txBody>
                    <a:bodyPr/>
                    <a:lstStyle/>
                    <a:p>
                      <a:pPr algn="ctr"/>
                      <a:r>
                        <a:rPr lang="en-US" sz="1400" dirty="0" smtClean="0"/>
                        <a:t>1</a:t>
                      </a:r>
                      <a:endParaRPr lang="en-US" sz="1400" dirty="0"/>
                    </a:p>
                  </a:txBody>
                  <a:tcPr marL="45720" marR="45720" anchor="ctr">
                    <a:solidFill>
                      <a:srgbClr val="FFC000"/>
                    </a:solidFill>
                  </a:tcPr>
                </a:tc>
                <a:tc>
                  <a:txBody>
                    <a:bodyPr/>
                    <a:lstStyle/>
                    <a:p>
                      <a:pPr algn="ctr"/>
                      <a:r>
                        <a:rPr lang="en-US" sz="1400" dirty="0" smtClean="0">
                          <a:solidFill>
                            <a:schemeClr val="tx1"/>
                          </a:solidFill>
                        </a:rPr>
                        <a:t>21</a:t>
                      </a:r>
                      <a:endParaRPr lang="en-US" sz="1400" dirty="0">
                        <a:solidFill>
                          <a:schemeClr val="tx1"/>
                        </a:solidFill>
                      </a:endParaRPr>
                    </a:p>
                  </a:txBody>
                  <a:tcPr marL="45720" marR="45720" anchor="ctr">
                    <a:solidFill>
                      <a:schemeClr val="accent1">
                        <a:lumMod val="60000"/>
                        <a:lumOff val="40000"/>
                      </a:schemeClr>
                    </a:solidFill>
                  </a:tcPr>
                </a:tc>
                <a:tc>
                  <a:txBody>
                    <a:bodyPr/>
                    <a:lstStyle/>
                    <a:p>
                      <a:pPr algn="ctr"/>
                      <a:r>
                        <a:rPr lang="en-US" sz="1400" dirty="0" smtClean="0">
                          <a:solidFill>
                            <a:schemeClr val="tx1"/>
                          </a:solidFill>
                        </a:rPr>
                        <a:t>23</a:t>
                      </a:r>
                      <a:endParaRPr lang="en-US" sz="1400" dirty="0">
                        <a:solidFill>
                          <a:schemeClr val="tx1"/>
                        </a:solidFill>
                      </a:endParaRPr>
                    </a:p>
                  </a:txBody>
                  <a:tcPr marL="45720" marR="45720" anchor="ctr">
                    <a:solidFill>
                      <a:schemeClr val="accent1">
                        <a:lumMod val="60000"/>
                        <a:lumOff val="40000"/>
                      </a:schemeClr>
                    </a:solidFill>
                  </a:tcPr>
                </a:tc>
                <a:tc>
                  <a:txBody>
                    <a:bodyPr/>
                    <a:lstStyle/>
                    <a:p>
                      <a:pPr algn="ctr"/>
                      <a:r>
                        <a:rPr lang="en-US" sz="1400" dirty="0" smtClean="0">
                          <a:solidFill>
                            <a:schemeClr val="tx1"/>
                          </a:solidFill>
                        </a:rPr>
                        <a:t>40</a:t>
                      </a:r>
                      <a:endParaRPr lang="en-US" sz="1400" dirty="0">
                        <a:solidFill>
                          <a:schemeClr val="tx1"/>
                        </a:solidFill>
                      </a:endParaRPr>
                    </a:p>
                  </a:txBody>
                  <a:tcPr marL="45720" marR="45720" anchor="ctr">
                    <a:solidFill>
                      <a:schemeClr val="accent1">
                        <a:lumMod val="60000"/>
                        <a:lumOff val="40000"/>
                      </a:schemeClr>
                    </a:solidFill>
                  </a:tcPr>
                </a:tc>
                <a:tc>
                  <a:txBody>
                    <a:bodyPr/>
                    <a:lstStyle/>
                    <a:p>
                      <a:pPr algn="ctr"/>
                      <a:r>
                        <a:rPr lang="en-US" sz="1400" dirty="0" smtClean="0">
                          <a:solidFill>
                            <a:schemeClr val="tx1"/>
                          </a:solidFill>
                        </a:rPr>
                        <a:t>1</a:t>
                      </a:r>
                      <a:endParaRPr lang="en-US" sz="1400" dirty="0">
                        <a:solidFill>
                          <a:schemeClr val="tx1"/>
                        </a:solidFill>
                      </a:endParaRPr>
                    </a:p>
                  </a:txBody>
                  <a:tcPr marL="45720" marR="45720" anchor="ctr">
                    <a:solidFill>
                      <a:schemeClr val="accent1">
                        <a:lumMod val="60000"/>
                        <a:lumOff val="40000"/>
                      </a:schemeClr>
                    </a:solidFill>
                  </a:tcPr>
                </a:tc>
                <a:tc>
                  <a:txBody>
                    <a:bodyPr/>
                    <a:lstStyle/>
                    <a:p>
                      <a:pPr algn="ctr"/>
                      <a:r>
                        <a:rPr lang="en-US" sz="1400" dirty="0" smtClean="0">
                          <a:solidFill>
                            <a:schemeClr val="tx1"/>
                          </a:solidFill>
                        </a:rPr>
                        <a:t>33</a:t>
                      </a:r>
                      <a:endParaRPr lang="en-US" sz="1400" dirty="0">
                        <a:solidFill>
                          <a:schemeClr val="tx1"/>
                        </a:solidFill>
                      </a:endParaRPr>
                    </a:p>
                  </a:txBody>
                  <a:tcPr marL="45720" marR="45720" anchor="ctr">
                    <a:solidFill>
                      <a:schemeClr val="accent1">
                        <a:lumMod val="60000"/>
                        <a:lumOff val="40000"/>
                      </a:schemeClr>
                    </a:solidFill>
                  </a:tcPr>
                </a:tc>
                <a:tc>
                  <a:txBody>
                    <a:bodyPr/>
                    <a:lstStyle/>
                    <a:p>
                      <a:pPr algn="ctr"/>
                      <a:r>
                        <a:rPr lang="en-US" sz="1400" dirty="0" smtClean="0">
                          <a:solidFill>
                            <a:schemeClr val="tx1"/>
                          </a:solidFill>
                        </a:rPr>
                        <a:t>4</a:t>
                      </a:r>
                    </a:p>
                  </a:txBody>
                  <a:tcPr marL="45720" marR="45720" anchor="ctr">
                    <a:solidFill>
                      <a:schemeClr val="accent1">
                        <a:lumMod val="60000"/>
                        <a:lumOff val="40000"/>
                      </a:schemeClr>
                    </a:solidFill>
                  </a:tcPr>
                </a:tc>
                <a:tc>
                  <a:txBody>
                    <a:bodyPr/>
                    <a:lstStyle/>
                    <a:p>
                      <a:pPr algn="l"/>
                      <a:r>
                        <a:rPr lang="en-US" sz="1600" b="0" kern="1200" dirty="0" smtClean="0">
                          <a:solidFill>
                            <a:schemeClr val="tx1"/>
                          </a:solidFill>
                          <a:latin typeface="+mn-lt"/>
                          <a:ea typeface="+mn-ea"/>
                          <a:cs typeface="+mn-cs"/>
                        </a:rPr>
                        <a:t>Compare 21 with 23. Swapped</a:t>
                      </a:r>
                      <a:r>
                        <a:rPr lang="en-US" sz="1600" b="0" kern="1200" baseline="0" dirty="0" smtClean="0">
                          <a:solidFill>
                            <a:schemeClr val="tx1"/>
                          </a:solidFill>
                          <a:latin typeface="+mn-lt"/>
                          <a:ea typeface="+mn-ea"/>
                          <a:cs typeface="+mn-cs"/>
                        </a:rPr>
                        <a:t> 21 with 23</a:t>
                      </a:r>
                      <a:endParaRPr lang="en-US" sz="1600" b="0" kern="1200" dirty="0">
                        <a:solidFill>
                          <a:schemeClr val="tx1"/>
                        </a:solidFill>
                        <a:latin typeface="+mn-lt"/>
                        <a:ea typeface="+mn-ea"/>
                        <a:cs typeface="+mn-cs"/>
                      </a:endParaRPr>
                    </a:p>
                  </a:txBody>
                  <a:tcPr marL="45720" marR="45720" anchor="ctr">
                    <a:solidFill>
                      <a:schemeClr val="accent1">
                        <a:lumMod val="60000"/>
                        <a:lumOff val="40000"/>
                      </a:schemeClr>
                    </a:solidFill>
                  </a:tcPr>
                </a:tc>
                <a:tc>
                  <a:txBody>
                    <a:bodyPr/>
                    <a:lstStyle/>
                    <a:p>
                      <a:pPr algn="ctr"/>
                      <a:r>
                        <a:rPr lang="en-US" sz="1600" b="0" kern="1200" dirty="0" smtClean="0">
                          <a:solidFill>
                            <a:schemeClr val="tx1"/>
                          </a:solidFill>
                          <a:latin typeface="+mn-lt"/>
                          <a:ea typeface="+mn-ea"/>
                          <a:cs typeface="+mn-cs"/>
                        </a:rPr>
                        <a:t>1</a:t>
                      </a:r>
                      <a:endParaRPr lang="en-US" sz="1600" b="0" kern="1200" dirty="0">
                        <a:solidFill>
                          <a:schemeClr val="tx1"/>
                        </a:solidFill>
                        <a:latin typeface="+mn-lt"/>
                        <a:ea typeface="+mn-ea"/>
                        <a:cs typeface="+mn-cs"/>
                      </a:endParaRPr>
                    </a:p>
                  </a:txBody>
                  <a:tcPr marL="45720" marR="45720" anchor="ctr">
                    <a:solidFill>
                      <a:schemeClr val="accent1">
                        <a:lumMod val="60000"/>
                        <a:lumOff val="4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62592875"/>
              </p:ext>
            </p:extLst>
          </p:nvPr>
        </p:nvGraphicFramePr>
        <p:xfrm>
          <a:off x="609601" y="2286000"/>
          <a:ext cx="7391399" cy="613611"/>
        </p:xfrm>
        <a:graphic>
          <a:graphicData uri="http://schemas.openxmlformats.org/drawingml/2006/table">
            <a:tbl>
              <a:tblPr firstRow="1" bandRow="1">
                <a:tableStyleId>{5C22544A-7EE6-4342-B048-85BDC9FD1C3A}</a:tableStyleId>
              </a:tblPr>
              <a:tblGrid>
                <a:gridCol w="856382"/>
                <a:gridCol w="369036"/>
                <a:gridCol w="369036"/>
                <a:gridCol w="369036"/>
                <a:gridCol w="369036"/>
                <a:gridCol w="369036"/>
                <a:gridCol w="369036"/>
                <a:gridCol w="3551975"/>
                <a:gridCol w="768826"/>
              </a:tblGrid>
              <a:tr h="613611">
                <a:tc>
                  <a:txBody>
                    <a:bodyPr/>
                    <a:lstStyle/>
                    <a:p>
                      <a:pPr algn="ctr"/>
                      <a:r>
                        <a:rPr lang="en-US" sz="1400" dirty="0" smtClean="0">
                          <a:solidFill>
                            <a:schemeClr val="tx1"/>
                          </a:solidFill>
                        </a:rPr>
                        <a:t>2</a:t>
                      </a:r>
                      <a:endParaRPr lang="en-US" sz="1400" dirty="0">
                        <a:solidFill>
                          <a:schemeClr val="tx1"/>
                        </a:solidFill>
                      </a:endParaRPr>
                    </a:p>
                  </a:txBody>
                  <a:tcPr marL="45720" marR="45720" anchor="ctr">
                    <a:solidFill>
                      <a:srgbClr val="FFC000"/>
                    </a:solidFill>
                  </a:tcPr>
                </a:tc>
                <a:tc>
                  <a:txBody>
                    <a:bodyPr/>
                    <a:lstStyle/>
                    <a:p>
                      <a:pPr algn="ctr"/>
                      <a:r>
                        <a:rPr lang="en-US" sz="1400" dirty="0" smtClean="0">
                          <a:solidFill>
                            <a:schemeClr val="bg1">
                              <a:lumMod val="85000"/>
                            </a:schemeClr>
                          </a:solidFill>
                        </a:rPr>
                        <a:t>21</a:t>
                      </a:r>
                    </a:p>
                    <a:p>
                      <a:pPr algn="ctr"/>
                      <a:r>
                        <a:rPr lang="en-US" sz="1400" dirty="0" smtClean="0">
                          <a:solidFill>
                            <a:schemeClr val="tx1"/>
                          </a:solidFill>
                        </a:rPr>
                        <a:t>21</a:t>
                      </a:r>
                      <a:endParaRPr lang="en-US" sz="1400" dirty="0">
                        <a:solidFill>
                          <a:schemeClr val="tx1"/>
                        </a:solidFill>
                      </a:endParaRPr>
                    </a:p>
                  </a:txBody>
                  <a:tcPr marL="45720" marR="45720" anchor="ctr">
                    <a:solidFill>
                      <a:schemeClr val="accent5">
                        <a:lumMod val="60000"/>
                        <a:lumOff val="40000"/>
                      </a:schemeClr>
                    </a:solidFill>
                  </a:tcPr>
                </a:tc>
                <a:tc>
                  <a:txBody>
                    <a:bodyPr/>
                    <a:lstStyle/>
                    <a:p>
                      <a:pPr algn="ctr"/>
                      <a:r>
                        <a:rPr lang="en-US" sz="1400" dirty="0" smtClean="0">
                          <a:solidFill>
                            <a:schemeClr val="bg1">
                              <a:lumMod val="85000"/>
                            </a:schemeClr>
                          </a:solidFill>
                        </a:rPr>
                        <a:t>23</a:t>
                      </a:r>
                    </a:p>
                    <a:p>
                      <a:pPr algn="ctr"/>
                      <a:r>
                        <a:rPr lang="en-US" sz="1400" dirty="0" smtClean="0">
                          <a:solidFill>
                            <a:schemeClr val="tx1"/>
                          </a:solidFill>
                        </a:rPr>
                        <a:t>23</a:t>
                      </a:r>
                      <a:endParaRPr lang="en-US" sz="1400" dirty="0">
                        <a:solidFill>
                          <a:schemeClr val="tx1"/>
                        </a:solidFill>
                      </a:endParaRPr>
                    </a:p>
                  </a:txBody>
                  <a:tcPr marL="45720" marR="45720" anchor="ctr">
                    <a:solidFill>
                      <a:schemeClr val="accent5">
                        <a:lumMod val="60000"/>
                        <a:lumOff val="40000"/>
                      </a:schemeClr>
                    </a:solidFill>
                  </a:tcPr>
                </a:tc>
                <a:tc>
                  <a:txBody>
                    <a:bodyPr/>
                    <a:lstStyle/>
                    <a:p>
                      <a:pPr algn="ctr"/>
                      <a:r>
                        <a:rPr lang="en-US" sz="1400" dirty="0" smtClean="0">
                          <a:solidFill>
                            <a:schemeClr val="bg1">
                              <a:lumMod val="85000"/>
                            </a:schemeClr>
                          </a:solidFill>
                        </a:rPr>
                        <a:t>40</a:t>
                      </a:r>
                    </a:p>
                    <a:p>
                      <a:pPr algn="ctr"/>
                      <a:r>
                        <a:rPr lang="en-US" sz="1400" dirty="0" smtClean="0">
                          <a:solidFill>
                            <a:schemeClr val="tx1"/>
                          </a:solidFill>
                        </a:rPr>
                        <a:t>40</a:t>
                      </a:r>
                      <a:endParaRPr lang="en-US" sz="1400" dirty="0">
                        <a:solidFill>
                          <a:schemeClr val="tx1"/>
                        </a:solidFill>
                      </a:endParaRPr>
                    </a:p>
                  </a:txBody>
                  <a:tcPr marL="45720" marR="45720" anchor="ctr">
                    <a:solidFill>
                      <a:schemeClr val="accent5">
                        <a:lumMod val="60000"/>
                        <a:lumOff val="40000"/>
                      </a:schemeClr>
                    </a:solidFill>
                  </a:tcPr>
                </a:tc>
                <a:tc>
                  <a:txBody>
                    <a:bodyPr/>
                    <a:lstStyle/>
                    <a:p>
                      <a:pPr algn="ctr"/>
                      <a:r>
                        <a:rPr lang="en-US" sz="1400" dirty="0" smtClean="0">
                          <a:solidFill>
                            <a:schemeClr val="bg1">
                              <a:lumMod val="85000"/>
                            </a:schemeClr>
                          </a:solidFill>
                        </a:rPr>
                        <a:t>1</a:t>
                      </a:r>
                    </a:p>
                    <a:p>
                      <a:pPr algn="ctr"/>
                      <a:r>
                        <a:rPr lang="en-US" sz="1400" dirty="0" smtClean="0">
                          <a:solidFill>
                            <a:schemeClr val="tx1"/>
                          </a:solidFill>
                        </a:rPr>
                        <a:t>1</a:t>
                      </a:r>
                      <a:endParaRPr lang="en-US" sz="1400" dirty="0">
                        <a:solidFill>
                          <a:schemeClr val="tx1"/>
                        </a:solidFill>
                      </a:endParaRPr>
                    </a:p>
                  </a:txBody>
                  <a:tcPr marL="45720" marR="45720" anchor="ctr">
                    <a:solidFill>
                      <a:schemeClr val="accent5">
                        <a:lumMod val="60000"/>
                        <a:lumOff val="40000"/>
                      </a:schemeClr>
                    </a:solidFill>
                  </a:tcPr>
                </a:tc>
                <a:tc>
                  <a:txBody>
                    <a:bodyPr/>
                    <a:lstStyle/>
                    <a:p>
                      <a:pPr algn="ctr"/>
                      <a:r>
                        <a:rPr lang="en-US" sz="1400" dirty="0" smtClean="0">
                          <a:solidFill>
                            <a:schemeClr val="bg1">
                              <a:lumMod val="85000"/>
                            </a:schemeClr>
                          </a:solidFill>
                        </a:rPr>
                        <a:t>33</a:t>
                      </a:r>
                    </a:p>
                    <a:p>
                      <a:pPr algn="ctr"/>
                      <a:r>
                        <a:rPr lang="en-US" sz="1400" dirty="0" smtClean="0">
                          <a:solidFill>
                            <a:schemeClr val="tx1"/>
                          </a:solidFill>
                        </a:rPr>
                        <a:t>33</a:t>
                      </a:r>
                      <a:endParaRPr lang="en-US" sz="1400" dirty="0">
                        <a:solidFill>
                          <a:schemeClr val="tx1"/>
                        </a:solidFill>
                      </a:endParaRPr>
                    </a:p>
                  </a:txBody>
                  <a:tcPr marL="45720" marR="45720" anchor="ctr">
                    <a:solidFill>
                      <a:schemeClr val="accent5">
                        <a:lumMod val="60000"/>
                        <a:lumOff val="40000"/>
                      </a:schemeClr>
                    </a:solidFill>
                  </a:tcPr>
                </a:tc>
                <a:tc>
                  <a:txBody>
                    <a:bodyPr/>
                    <a:lstStyle/>
                    <a:p>
                      <a:pPr algn="ctr"/>
                      <a:r>
                        <a:rPr lang="en-US" sz="1400" dirty="0" smtClean="0">
                          <a:solidFill>
                            <a:schemeClr val="bg1">
                              <a:lumMod val="85000"/>
                            </a:schemeClr>
                          </a:solidFill>
                        </a:rPr>
                        <a:t>4</a:t>
                      </a:r>
                    </a:p>
                    <a:p>
                      <a:pPr algn="ctr"/>
                      <a:r>
                        <a:rPr lang="en-US" sz="1400" dirty="0" smtClean="0">
                          <a:solidFill>
                            <a:schemeClr val="tx1"/>
                          </a:solidFill>
                        </a:rPr>
                        <a:t>4</a:t>
                      </a:r>
                      <a:endParaRPr lang="en-US" sz="1400" dirty="0">
                        <a:solidFill>
                          <a:schemeClr val="tx1"/>
                        </a:solidFill>
                      </a:endParaRPr>
                    </a:p>
                  </a:txBody>
                  <a:tcPr marL="45720" marR="45720" anchor="ctr">
                    <a:solidFill>
                      <a:schemeClr val="accent5">
                        <a:lumMod val="60000"/>
                        <a:lumOff val="40000"/>
                      </a:schemeClr>
                    </a:solidFill>
                  </a:tcPr>
                </a:tc>
                <a:tc>
                  <a:txBody>
                    <a:bodyPr/>
                    <a:lstStyle/>
                    <a:p>
                      <a:pPr algn="l"/>
                      <a:r>
                        <a:rPr lang="en-US" sz="1600" b="0" kern="1200" dirty="0" smtClean="0">
                          <a:solidFill>
                            <a:schemeClr val="tx1"/>
                          </a:solidFill>
                          <a:latin typeface="+mn-lt"/>
                          <a:ea typeface="+mn-ea"/>
                          <a:cs typeface="+mn-cs"/>
                        </a:rPr>
                        <a:t>Compare 40 with 23; No need to swap</a:t>
                      </a:r>
                    </a:p>
                    <a:p>
                      <a:pPr algn="l"/>
                      <a:r>
                        <a:rPr lang="en-US" sz="1600" b="0" kern="1200" dirty="0" smtClean="0">
                          <a:solidFill>
                            <a:schemeClr val="tx1"/>
                          </a:solidFill>
                          <a:latin typeface="+mn-lt"/>
                          <a:ea typeface="+mn-ea"/>
                          <a:cs typeface="+mn-cs"/>
                        </a:rPr>
                        <a:t>Compare 40</a:t>
                      </a:r>
                      <a:r>
                        <a:rPr lang="en-US" sz="1600" b="0" kern="1200" baseline="0" dirty="0" smtClean="0">
                          <a:solidFill>
                            <a:schemeClr val="tx1"/>
                          </a:solidFill>
                          <a:latin typeface="+mn-lt"/>
                          <a:ea typeface="+mn-ea"/>
                          <a:cs typeface="+mn-cs"/>
                        </a:rPr>
                        <a:t> with 21; No need to swap</a:t>
                      </a:r>
                      <a:endParaRPr lang="en-US" sz="1600" b="0" kern="1200" dirty="0">
                        <a:solidFill>
                          <a:schemeClr val="tx1"/>
                        </a:solidFill>
                        <a:latin typeface="+mn-lt"/>
                        <a:ea typeface="+mn-ea"/>
                        <a:cs typeface="+mn-cs"/>
                      </a:endParaRPr>
                    </a:p>
                  </a:txBody>
                  <a:tcPr marL="45720" marR="45720" anchor="ctr">
                    <a:solidFill>
                      <a:schemeClr val="accent5">
                        <a:lumMod val="60000"/>
                        <a:lumOff val="40000"/>
                      </a:schemeClr>
                    </a:solidFill>
                  </a:tcPr>
                </a:tc>
                <a:tc>
                  <a:txBody>
                    <a:bodyPr/>
                    <a:lstStyle/>
                    <a:p>
                      <a:pPr algn="ctr"/>
                      <a:r>
                        <a:rPr lang="en-US" sz="1600" b="0" kern="1200" dirty="0" smtClean="0">
                          <a:solidFill>
                            <a:schemeClr val="tx1"/>
                          </a:solidFill>
                          <a:latin typeface="+mn-lt"/>
                          <a:ea typeface="+mn-ea"/>
                          <a:cs typeface="+mn-cs"/>
                        </a:rPr>
                        <a:t>0</a:t>
                      </a:r>
                      <a:endParaRPr lang="en-US" sz="1600" b="0" kern="1200" dirty="0">
                        <a:solidFill>
                          <a:schemeClr val="tx1"/>
                        </a:solidFill>
                        <a:latin typeface="+mn-lt"/>
                        <a:ea typeface="+mn-ea"/>
                        <a:cs typeface="+mn-cs"/>
                      </a:endParaRPr>
                    </a:p>
                  </a:txBody>
                  <a:tcPr marL="45720" marR="45720" anchor="ctr">
                    <a:solidFill>
                      <a:schemeClr val="accent5">
                        <a:lumMod val="60000"/>
                        <a:lumOff val="4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95779652"/>
              </p:ext>
            </p:extLst>
          </p:nvPr>
        </p:nvGraphicFramePr>
        <p:xfrm>
          <a:off x="609600" y="2895600"/>
          <a:ext cx="7391399" cy="866274"/>
        </p:xfrm>
        <a:graphic>
          <a:graphicData uri="http://schemas.openxmlformats.org/drawingml/2006/table">
            <a:tbl>
              <a:tblPr firstRow="1" bandRow="1">
                <a:tableStyleId>{5C22544A-7EE6-4342-B048-85BDC9FD1C3A}</a:tableStyleId>
              </a:tblPr>
              <a:tblGrid>
                <a:gridCol w="856382"/>
                <a:gridCol w="369036"/>
                <a:gridCol w="369036"/>
                <a:gridCol w="369036"/>
                <a:gridCol w="369036"/>
                <a:gridCol w="369036"/>
                <a:gridCol w="369036"/>
                <a:gridCol w="3551975"/>
                <a:gridCol w="768826"/>
              </a:tblGrid>
              <a:tr h="866274">
                <a:tc>
                  <a:txBody>
                    <a:bodyPr/>
                    <a:lstStyle/>
                    <a:p>
                      <a:pPr algn="ctr"/>
                      <a:r>
                        <a:rPr lang="en-US" sz="1400" dirty="0" smtClean="0">
                          <a:solidFill>
                            <a:schemeClr val="tx1"/>
                          </a:solidFill>
                        </a:rPr>
                        <a:t>3</a:t>
                      </a:r>
                      <a:endParaRPr lang="en-US" sz="1400" dirty="0">
                        <a:solidFill>
                          <a:schemeClr val="tx1"/>
                        </a:solidFill>
                      </a:endParaRPr>
                    </a:p>
                  </a:txBody>
                  <a:tcPr marL="45720" marR="45720" anchor="ctr">
                    <a:solidFill>
                      <a:srgbClr val="FFC000"/>
                    </a:solidFill>
                  </a:tcPr>
                </a:tc>
                <a:tc>
                  <a:txBody>
                    <a:bodyPr/>
                    <a:lstStyle/>
                    <a:p>
                      <a:pPr algn="ctr"/>
                      <a:r>
                        <a:rPr lang="en-US" sz="1400" dirty="0" smtClean="0">
                          <a:solidFill>
                            <a:schemeClr val="bg1">
                              <a:lumMod val="85000"/>
                            </a:schemeClr>
                          </a:solidFill>
                        </a:rPr>
                        <a:t>21</a:t>
                      </a:r>
                    </a:p>
                    <a:p>
                      <a:pPr algn="ctr"/>
                      <a:r>
                        <a:rPr lang="en-US" sz="1400" dirty="0" smtClean="0">
                          <a:solidFill>
                            <a:schemeClr val="bg1">
                              <a:lumMod val="85000"/>
                            </a:schemeClr>
                          </a:solidFill>
                        </a:rPr>
                        <a:t>21</a:t>
                      </a:r>
                    </a:p>
                    <a:p>
                      <a:pPr algn="ctr"/>
                      <a:r>
                        <a:rPr lang="en-US" sz="1400" dirty="0" smtClean="0">
                          <a:solidFill>
                            <a:schemeClr val="tx1"/>
                          </a:solidFill>
                        </a:rPr>
                        <a:t>1</a:t>
                      </a:r>
                      <a:endParaRPr lang="en-US" sz="1400" dirty="0">
                        <a:solidFill>
                          <a:schemeClr val="tx1"/>
                        </a:solidFill>
                      </a:endParaRPr>
                    </a:p>
                  </a:txBody>
                  <a:tcPr marL="45720" marR="45720" anchor="ctr">
                    <a:solidFill>
                      <a:schemeClr val="accent3">
                        <a:lumMod val="20000"/>
                        <a:lumOff val="80000"/>
                      </a:schemeClr>
                    </a:solidFill>
                  </a:tcPr>
                </a:tc>
                <a:tc>
                  <a:txBody>
                    <a:bodyPr/>
                    <a:lstStyle/>
                    <a:p>
                      <a:pPr algn="ctr"/>
                      <a:r>
                        <a:rPr lang="en-US" sz="1400" dirty="0" smtClean="0">
                          <a:solidFill>
                            <a:schemeClr val="bg1">
                              <a:lumMod val="85000"/>
                            </a:schemeClr>
                          </a:solidFill>
                        </a:rPr>
                        <a:t>23</a:t>
                      </a:r>
                    </a:p>
                    <a:p>
                      <a:pPr algn="ctr"/>
                      <a:r>
                        <a:rPr lang="en-US" sz="1400" dirty="0" smtClean="0">
                          <a:solidFill>
                            <a:schemeClr val="bg1">
                              <a:lumMod val="85000"/>
                            </a:schemeClr>
                          </a:solidFill>
                        </a:rPr>
                        <a:t>1</a:t>
                      </a:r>
                    </a:p>
                    <a:p>
                      <a:pPr algn="ctr"/>
                      <a:r>
                        <a:rPr lang="en-US" sz="1400" dirty="0" smtClean="0">
                          <a:solidFill>
                            <a:schemeClr val="tx1"/>
                          </a:solidFill>
                        </a:rPr>
                        <a:t>21</a:t>
                      </a:r>
                      <a:endParaRPr lang="en-US" sz="1400" dirty="0">
                        <a:solidFill>
                          <a:schemeClr val="tx1"/>
                        </a:solidFill>
                      </a:endParaRPr>
                    </a:p>
                  </a:txBody>
                  <a:tcPr marL="45720" marR="45720" anchor="ctr">
                    <a:solidFill>
                      <a:schemeClr val="accent3">
                        <a:lumMod val="20000"/>
                        <a:lumOff val="80000"/>
                      </a:schemeClr>
                    </a:solidFill>
                  </a:tcPr>
                </a:tc>
                <a:tc>
                  <a:txBody>
                    <a:bodyPr/>
                    <a:lstStyle/>
                    <a:p>
                      <a:pPr algn="ctr"/>
                      <a:r>
                        <a:rPr lang="en-US" sz="1400" dirty="0" smtClean="0">
                          <a:solidFill>
                            <a:schemeClr val="bg1">
                              <a:lumMod val="85000"/>
                            </a:schemeClr>
                          </a:solidFill>
                        </a:rPr>
                        <a:t>1</a:t>
                      </a:r>
                    </a:p>
                    <a:p>
                      <a:pPr algn="ctr"/>
                      <a:r>
                        <a:rPr lang="en-US" sz="1400" dirty="0" smtClean="0">
                          <a:solidFill>
                            <a:schemeClr val="bg1">
                              <a:lumMod val="85000"/>
                            </a:schemeClr>
                          </a:solidFill>
                        </a:rPr>
                        <a:t>23</a:t>
                      </a:r>
                    </a:p>
                    <a:p>
                      <a:pPr algn="ctr"/>
                      <a:r>
                        <a:rPr lang="en-US" sz="1400" dirty="0" smtClean="0">
                          <a:solidFill>
                            <a:schemeClr val="tx1"/>
                          </a:solidFill>
                        </a:rPr>
                        <a:t>23</a:t>
                      </a:r>
                      <a:endParaRPr lang="en-US" sz="1400" dirty="0">
                        <a:solidFill>
                          <a:schemeClr val="tx1"/>
                        </a:solidFill>
                      </a:endParaRPr>
                    </a:p>
                  </a:txBody>
                  <a:tcPr marL="45720" marR="45720" anchor="ctr">
                    <a:solidFill>
                      <a:schemeClr val="accent3">
                        <a:lumMod val="20000"/>
                        <a:lumOff val="80000"/>
                      </a:schemeClr>
                    </a:solidFill>
                  </a:tcPr>
                </a:tc>
                <a:tc>
                  <a:txBody>
                    <a:bodyPr/>
                    <a:lstStyle/>
                    <a:p>
                      <a:pPr algn="ctr"/>
                      <a:r>
                        <a:rPr lang="en-US" sz="1400" dirty="0" smtClean="0">
                          <a:solidFill>
                            <a:schemeClr val="bg1">
                              <a:lumMod val="85000"/>
                            </a:schemeClr>
                          </a:solidFill>
                        </a:rPr>
                        <a:t>40</a:t>
                      </a:r>
                    </a:p>
                    <a:p>
                      <a:pPr algn="ctr"/>
                      <a:r>
                        <a:rPr lang="en-US" sz="1400" dirty="0" smtClean="0">
                          <a:solidFill>
                            <a:schemeClr val="bg1">
                              <a:lumMod val="85000"/>
                            </a:schemeClr>
                          </a:solidFill>
                        </a:rPr>
                        <a:t>40</a:t>
                      </a:r>
                    </a:p>
                    <a:p>
                      <a:pPr algn="ctr"/>
                      <a:r>
                        <a:rPr lang="en-US" sz="1400" dirty="0" smtClean="0">
                          <a:solidFill>
                            <a:schemeClr val="tx1"/>
                          </a:solidFill>
                        </a:rPr>
                        <a:t>40</a:t>
                      </a:r>
                      <a:endParaRPr lang="en-US" sz="1400" dirty="0">
                        <a:solidFill>
                          <a:schemeClr val="tx1"/>
                        </a:solidFill>
                      </a:endParaRPr>
                    </a:p>
                  </a:txBody>
                  <a:tcPr marL="45720" marR="45720" anchor="ctr">
                    <a:solidFill>
                      <a:schemeClr val="accent3">
                        <a:lumMod val="20000"/>
                        <a:lumOff val="80000"/>
                      </a:schemeClr>
                    </a:solidFill>
                  </a:tcPr>
                </a:tc>
                <a:tc>
                  <a:txBody>
                    <a:bodyPr/>
                    <a:lstStyle/>
                    <a:p>
                      <a:pPr algn="ctr"/>
                      <a:r>
                        <a:rPr lang="en-US" sz="1400" dirty="0" smtClean="0">
                          <a:solidFill>
                            <a:schemeClr val="bg1">
                              <a:lumMod val="85000"/>
                            </a:schemeClr>
                          </a:solidFill>
                        </a:rPr>
                        <a:t>33</a:t>
                      </a:r>
                    </a:p>
                    <a:p>
                      <a:pPr algn="ctr"/>
                      <a:r>
                        <a:rPr lang="en-US" sz="1400" dirty="0" smtClean="0">
                          <a:solidFill>
                            <a:schemeClr val="bg1">
                              <a:lumMod val="85000"/>
                            </a:schemeClr>
                          </a:solidFill>
                        </a:rPr>
                        <a:t>33</a:t>
                      </a:r>
                    </a:p>
                    <a:p>
                      <a:pPr algn="ctr"/>
                      <a:r>
                        <a:rPr lang="en-US" sz="1400" dirty="0" smtClean="0">
                          <a:solidFill>
                            <a:schemeClr val="tx1"/>
                          </a:solidFill>
                        </a:rPr>
                        <a:t>33</a:t>
                      </a:r>
                      <a:endParaRPr lang="en-US" sz="1400" dirty="0">
                        <a:solidFill>
                          <a:schemeClr val="tx1"/>
                        </a:solidFill>
                      </a:endParaRPr>
                    </a:p>
                  </a:txBody>
                  <a:tcPr marL="45720" marR="45720" anchor="ctr">
                    <a:solidFill>
                      <a:schemeClr val="accent3">
                        <a:lumMod val="20000"/>
                        <a:lumOff val="80000"/>
                      </a:schemeClr>
                    </a:solidFill>
                  </a:tcPr>
                </a:tc>
                <a:tc>
                  <a:txBody>
                    <a:bodyPr/>
                    <a:lstStyle/>
                    <a:p>
                      <a:pPr algn="ctr"/>
                      <a:r>
                        <a:rPr lang="en-US" sz="1400" dirty="0" smtClean="0">
                          <a:solidFill>
                            <a:schemeClr val="bg1">
                              <a:lumMod val="85000"/>
                            </a:schemeClr>
                          </a:solidFill>
                        </a:rPr>
                        <a:t>4</a:t>
                      </a:r>
                    </a:p>
                    <a:p>
                      <a:pPr algn="ctr"/>
                      <a:r>
                        <a:rPr lang="en-US" sz="1400" dirty="0" smtClean="0">
                          <a:solidFill>
                            <a:schemeClr val="bg1">
                              <a:lumMod val="85000"/>
                            </a:schemeClr>
                          </a:solidFill>
                        </a:rPr>
                        <a:t>4</a:t>
                      </a:r>
                    </a:p>
                    <a:p>
                      <a:pPr algn="ctr"/>
                      <a:r>
                        <a:rPr lang="en-US" sz="1400" dirty="0" smtClean="0">
                          <a:solidFill>
                            <a:schemeClr val="tx1"/>
                          </a:solidFill>
                        </a:rPr>
                        <a:t>4</a:t>
                      </a:r>
                      <a:endParaRPr lang="en-US" sz="1400" dirty="0">
                        <a:solidFill>
                          <a:schemeClr val="tx1"/>
                        </a:solidFill>
                      </a:endParaRPr>
                    </a:p>
                  </a:txBody>
                  <a:tcPr marL="45720" marR="45720" anchor="ctr">
                    <a:solidFill>
                      <a:schemeClr val="accent3">
                        <a:lumMod val="20000"/>
                        <a:lumOff val="80000"/>
                      </a:schemeClr>
                    </a:solidFill>
                  </a:tcPr>
                </a:tc>
                <a:tc>
                  <a:txBody>
                    <a:bodyPr/>
                    <a:lstStyle/>
                    <a:p>
                      <a:pPr algn="l"/>
                      <a:r>
                        <a:rPr lang="en-US" sz="1600" b="0" kern="1200" dirty="0" smtClean="0">
                          <a:solidFill>
                            <a:schemeClr val="tx1"/>
                          </a:solidFill>
                          <a:latin typeface="+mn-lt"/>
                          <a:ea typeface="+mn-ea"/>
                          <a:cs typeface="+mn-cs"/>
                        </a:rPr>
                        <a:t>Compare 1 with 40</a:t>
                      </a:r>
                    </a:p>
                    <a:p>
                      <a:pPr algn="l"/>
                      <a:r>
                        <a:rPr lang="en-US" sz="1600" b="0" kern="1200" dirty="0" smtClean="0">
                          <a:solidFill>
                            <a:schemeClr val="tx1"/>
                          </a:solidFill>
                          <a:latin typeface="+mn-lt"/>
                          <a:ea typeface="+mn-ea"/>
                          <a:cs typeface="+mn-cs"/>
                        </a:rPr>
                        <a:t>Compare 1 with 23</a:t>
                      </a:r>
                    </a:p>
                    <a:p>
                      <a:pPr algn="l"/>
                      <a:r>
                        <a:rPr lang="en-US" sz="1600" b="0" kern="1200" dirty="0" smtClean="0">
                          <a:solidFill>
                            <a:schemeClr val="tx1"/>
                          </a:solidFill>
                          <a:latin typeface="+mn-lt"/>
                          <a:ea typeface="+mn-ea"/>
                          <a:cs typeface="+mn-cs"/>
                        </a:rPr>
                        <a:t>Compare 1 with 21</a:t>
                      </a:r>
                      <a:endParaRPr lang="en-US" sz="1600" b="0" kern="1200" dirty="0">
                        <a:solidFill>
                          <a:schemeClr val="tx1"/>
                        </a:solidFill>
                        <a:latin typeface="+mn-lt"/>
                        <a:ea typeface="+mn-ea"/>
                        <a:cs typeface="+mn-cs"/>
                      </a:endParaRPr>
                    </a:p>
                  </a:txBody>
                  <a:tcPr marL="45720" marR="45720" anchor="ctr">
                    <a:solidFill>
                      <a:schemeClr val="accent3">
                        <a:lumMod val="20000"/>
                        <a:lumOff val="80000"/>
                      </a:schemeClr>
                    </a:solidFill>
                  </a:tcPr>
                </a:tc>
                <a:tc>
                  <a:txBody>
                    <a:bodyPr/>
                    <a:lstStyle/>
                    <a:p>
                      <a:pPr algn="ctr"/>
                      <a:r>
                        <a:rPr lang="en-US" sz="1600" b="0" kern="1200" dirty="0" smtClean="0">
                          <a:solidFill>
                            <a:schemeClr val="tx1"/>
                          </a:solidFill>
                          <a:latin typeface="+mn-lt"/>
                          <a:ea typeface="+mn-ea"/>
                          <a:cs typeface="+mn-cs"/>
                        </a:rPr>
                        <a:t>3</a:t>
                      </a:r>
                      <a:endParaRPr lang="en-US" sz="1600" b="0" kern="1200" dirty="0">
                        <a:solidFill>
                          <a:schemeClr val="tx1"/>
                        </a:solidFill>
                        <a:latin typeface="+mn-lt"/>
                        <a:ea typeface="+mn-ea"/>
                        <a:cs typeface="+mn-cs"/>
                      </a:endParaRPr>
                    </a:p>
                  </a:txBody>
                  <a:tcPr marL="45720" marR="45720" anchor="ctr">
                    <a:solidFill>
                      <a:schemeClr val="accent3">
                        <a:lumMod val="20000"/>
                        <a:lumOff val="80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00524790"/>
              </p:ext>
            </p:extLst>
          </p:nvPr>
        </p:nvGraphicFramePr>
        <p:xfrm>
          <a:off x="609601" y="3733800"/>
          <a:ext cx="7391399" cy="1118937"/>
        </p:xfrm>
        <a:graphic>
          <a:graphicData uri="http://schemas.openxmlformats.org/drawingml/2006/table">
            <a:tbl>
              <a:tblPr firstRow="1" bandRow="1">
                <a:tableStyleId>{5C22544A-7EE6-4342-B048-85BDC9FD1C3A}</a:tableStyleId>
              </a:tblPr>
              <a:tblGrid>
                <a:gridCol w="856382"/>
                <a:gridCol w="369036"/>
                <a:gridCol w="369036"/>
                <a:gridCol w="369036"/>
                <a:gridCol w="369036"/>
                <a:gridCol w="369036"/>
                <a:gridCol w="369036"/>
                <a:gridCol w="3551975"/>
                <a:gridCol w="768826"/>
              </a:tblGrid>
              <a:tr h="1118937">
                <a:tc>
                  <a:txBody>
                    <a:bodyPr/>
                    <a:lstStyle/>
                    <a:p>
                      <a:pPr algn="ctr"/>
                      <a:r>
                        <a:rPr lang="en-US" sz="1400" dirty="0" smtClean="0">
                          <a:solidFill>
                            <a:schemeClr val="tx1"/>
                          </a:solidFill>
                        </a:rPr>
                        <a:t>4</a:t>
                      </a:r>
                      <a:endParaRPr lang="en-US" sz="1400" dirty="0">
                        <a:solidFill>
                          <a:schemeClr val="tx1"/>
                        </a:solidFill>
                      </a:endParaRPr>
                    </a:p>
                  </a:txBody>
                  <a:tcPr marL="45720" marR="45720" anchor="ctr">
                    <a:solidFill>
                      <a:srgbClr val="FFC000"/>
                    </a:solidFill>
                  </a:tcPr>
                </a:tc>
                <a:tc>
                  <a:txBody>
                    <a:bodyPr/>
                    <a:lstStyle/>
                    <a:p>
                      <a:pPr algn="ctr"/>
                      <a:r>
                        <a:rPr lang="en-US" sz="1400" dirty="0" smtClean="0">
                          <a:solidFill>
                            <a:schemeClr val="bg1">
                              <a:lumMod val="85000"/>
                            </a:schemeClr>
                          </a:solidFill>
                        </a:rPr>
                        <a:t>1</a:t>
                      </a:r>
                    </a:p>
                    <a:p>
                      <a:pPr algn="ctr"/>
                      <a:r>
                        <a:rPr lang="en-US" sz="1400" dirty="0" smtClean="0">
                          <a:solidFill>
                            <a:schemeClr val="bg1">
                              <a:lumMod val="85000"/>
                            </a:schemeClr>
                          </a:solidFill>
                        </a:rPr>
                        <a:t>1</a:t>
                      </a:r>
                    </a:p>
                    <a:p>
                      <a:pPr algn="ctr"/>
                      <a:r>
                        <a:rPr lang="en-US" sz="1400" dirty="0" smtClean="0">
                          <a:solidFill>
                            <a:schemeClr val="bg1">
                              <a:lumMod val="85000"/>
                            </a:schemeClr>
                          </a:solidFill>
                        </a:rPr>
                        <a:t>1</a:t>
                      </a:r>
                    </a:p>
                    <a:p>
                      <a:pPr algn="ctr"/>
                      <a:r>
                        <a:rPr lang="en-US" sz="1400" dirty="0" smtClean="0">
                          <a:solidFill>
                            <a:schemeClr val="tx1"/>
                          </a:solidFill>
                        </a:rPr>
                        <a:t>1</a:t>
                      </a:r>
                      <a:endParaRPr lang="en-US" sz="1400" dirty="0">
                        <a:solidFill>
                          <a:schemeClr val="tx1"/>
                        </a:solidFill>
                      </a:endParaRPr>
                    </a:p>
                  </a:txBody>
                  <a:tcPr marL="45720" marR="45720" anchor="ctr">
                    <a:solidFill>
                      <a:schemeClr val="accent6">
                        <a:lumMod val="20000"/>
                        <a:lumOff val="80000"/>
                      </a:schemeClr>
                    </a:solidFill>
                  </a:tcPr>
                </a:tc>
                <a:tc>
                  <a:txBody>
                    <a:bodyPr/>
                    <a:lstStyle/>
                    <a:p>
                      <a:pPr algn="ctr"/>
                      <a:r>
                        <a:rPr lang="en-US" sz="1400" dirty="0" smtClean="0">
                          <a:solidFill>
                            <a:schemeClr val="bg1">
                              <a:lumMod val="85000"/>
                            </a:schemeClr>
                          </a:solidFill>
                        </a:rPr>
                        <a:t>21</a:t>
                      </a:r>
                    </a:p>
                    <a:p>
                      <a:pPr algn="ctr"/>
                      <a:r>
                        <a:rPr lang="en-US" sz="1400" dirty="0" smtClean="0">
                          <a:solidFill>
                            <a:schemeClr val="bg1">
                              <a:lumMod val="85000"/>
                            </a:schemeClr>
                          </a:solidFill>
                        </a:rPr>
                        <a:t>21</a:t>
                      </a:r>
                    </a:p>
                    <a:p>
                      <a:pPr algn="ctr"/>
                      <a:r>
                        <a:rPr lang="en-US" sz="1400" dirty="0" smtClean="0">
                          <a:solidFill>
                            <a:schemeClr val="bg1">
                              <a:lumMod val="85000"/>
                            </a:schemeClr>
                          </a:solidFill>
                        </a:rPr>
                        <a:t>21</a:t>
                      </a:r>
                    </a:p>
                    <a:p>
                      <a:pPr algn="ctr"/>
                      <a:r>
                        <a:rPr lang="en-US" sz="1400" dirty="0" smtClean="0">
                          <a:solidFill>
                            <a:schemeClr val="tx1"/>
                          </a:solidFill>
                        </a:rPr>
                        <a:t>21</a:t>
                      </a:r>
                      <a:endParaRPr lang="en-US" sz="1400" dirty="0">
                        <a:solidFill>
                          <a:schemeClr val="tx1"/>
                        </a:solidFill>
                      </a:endParaRPr>
                    </a:p>
                  </a:txBody>
                  <a:tcPr marL="45720" marR="45720" anchor="ctr">
                    <a:solidFill>
                      <a:schemeClr val="accent6">
                        <a:lumMod val="20000"/>
                        <a:lumOff val="80000"/>
                      </a:schemeClr>
                    </a:solidFill>
                  </a:tcPr>
                </a:tc>
                <a:tc>
                  <a:txBody>
                    <a:bodyPr/>
                    <a:lstStyle/>
                    <a:p>
                      <a:pPr algn="ctr"/>
                      <a:r>
                        <a:rPr lang="en-US" sz="1400" dirty="0" smtClean="0">
                          <a:solidFill>
                            <a:schemeClr val="bg1">
                              <a:lumMod val="85000"/>
                            </a:schemeClr>
                          </a:solidFill>
                        </a:rPr>
                        <a:t>23</a:t>
                      </a:r>
                    </a:p>
                    <a:p>
                      <a:pPr algn="ctr"/>
                      <a:r>
                        <a:rPr lang="en-US" sz="1400" dirty="0" smtClean="0">
                          <a:solidFill>
                            <a:schemeClr val="bg1">
                              <a:lumMod val="85000"/>
                            </a:schemeClr>
                          </a:solidFill>
                        </a:rPr>
                        <a:t>23</a:t>
                      </a:r>
                    </a:p>
                    <a:p>
                      <a:pPr algn="ctr"/>
                      <a:r>
                        <a:rPr lang="en-US" sz="1400" dirty="0" smtClean="0">
                          <a:solidFill>
                            <a:schemeClr val="bg1">
                              <a:lumMod val="85000"/>
                            </a:schemeClr>
                          </a:solidFill>
                        </a:rPr>
                        <a:t>23</a:t>
                      </a:r>
                    </a:p>
                    <a:p>
                      <a:pPr algn="ctr"/>
                      <a:r>
                        <a:rPr lang="en-US" sz="1400" dirty="0" smtClean="0">
                          <a:solidFill>
                            <a:schemeClr val="tx1"/>
                          </a:solidFill>
                        </a:rPr>
                        <a:t>23</a:t>
                      </a:r>
                      <a:endParaRPr lang="en-US" sz="1400" dirty="0">
                        <a:solidFill>
                          <a:schemeClr val="tx1"/>
                        </a:solidFill>
                      </a:endParaRPr>
                    </a:p>
                  </a:txBody>
                  <a:tcPr marL="45720" marR="45720" anchor="ctr">
                    <a:solidFill>
                      <a:schemeClr val="accent6">
                        <a:lumMod val="20000"/>
                        <a:lumOff val="80000"/>
                      </a:schemeClr>
                    </a:solidFill>
                  </a:tcPr>
                </a:tc>
                <a:tc>
                  <a:txBody>
                    <a:bodyPr/>
                    <a:lstStyle/>
                    <a:p>
                      <a:pPr algn="ctr"/>
                      <a:r>
                        <a:rPr lang="en-US" sz="1400" dirty="0" smtClean="0">
                          <a:solidFill>
                            <a:schemeClr val="bg1">
                              <a:lumMod val="85000"/>
                            </a:schemeClr>
                          </a:solidFill>
                        </a:rPr>
                        <a:t>33</a:t>
                      </a:r>
                    </a:p>
                    <a:p>
                      <a:pPr algn="ctr"/>
                      <a:r>
                        <a:rPr lang="en-US" sz="1400" dirty="0" smtClean="0">
                          <a:solidFill>
                            <a:schemeClr val="bg1">
                              <a:lumMod val="85000"/>
                            </a:schemeClr>
                          </a:solidFill>
                        </a:rPr>
                        <a:t>33</a:t>
                      </a:r>
                    </a:p>
                    <a:p>
                      <a:pPr algn="ctr"/>
                      <a:r>
                        <a:rPr lang="en-US" sz="1400" dirty="0" smtClean="0">
                          <a:solidFill>
                            <a:schemeClr val="bg1">
                              <a:lumMod val="85000"/>
                            </a:schemeClr>
                          </a:solidFill>
                        </a:rPr>
                        <a:t>33</a:t>
                      </a:r>
                    </a:p>
                    <a:p>
                      <a:pPr algn="ctr"/>
                      <a:r>
                        <a:rPr lang="en-US" sz="1400" dirty="0" smtClean="0">
                          <a:solidFill>
                            <a:schemeClr val="tx1"/>
                          </a:solidFill>
                        </a:rPr>
                        <a:t>33</a:t>
                      </a:r>
                      <a:endParaRPr lang="en-US" sz="1400" dirty="0">
                        <a:solidFill>
                          <a:schemeClr val="tx1"/>
                        </a:solidFill>
                      </a:endParaRPr>
                    </a:p>
                  </a:txBody>
                  <a:tcPr marL="45720" marR="45720" anchor="ctr">
                    <a:solidFill>
                      <a:schemeClr val="accent6">
                        <a:lumMod val="20000"/>
                        <a:lumOff val="80000"/>
                      </a:schemeClr>
                    </a:solidFill>
                  </a:tcPr>
                </a:tc>
                <a:tc>
                  <a:txBody>
                    <a:bodyPr/>
                    <a:lstStyle/>
                    <a:p>
                      <a:pPr algn="ctr"/>
                      <a:r>
                        <a:rPr lang="en-US" sz="1400" dirty="0" smtClean="0">
                          <a:solidFill>
                            <a:schemeClr val="bg1">
                              <a:lumMod val="85000"/>
                            </a:schemeClr>
                          </a:solidFill>
                        </a:rPr>
                        <a:t>40</a:t>
                      </a:r>
                    </a:p>
                    <a:p>
                      <a:pPr algn="ctr"/>
                      <a:r>
                        <a:rPr lang="en-US" sz="1400" dirty="0" smtClean="0">
                          <a:solidFill>
                            <a:schemeClr val="bg1">
                              <a:lumMod val="85000"/>
                            </a:schemeClr>
                          </a:solidFill>
                        </a:rPr>
                        <a:t>40</a:t>
                      </a:r>
                    </a:p>
                    <a:p>
                      <a:pPr algn="ctr"/>
                      <a:r>
                        <a:rPr lang="en-US" sz="1400" dirty="0" smtClean="0">
                          <a:solidFill>
                            <a:schemeClr val="bg1">
                              <a:lumMod val="85000"/>
                            </a:schemeClr>
                          </a:solidFill>
                        </a:rPr>
                        <a:t>40</a:t>
                      </a:r>
                    </a:p>
                    <a:p>
                      <a:pPr algn="ctr"/>
                      <a:r>
                        <a:rPr lang="en-US" sz="1400" dirty="0" smtClean="0">
                          <a:solidFill>
                            <a:schemeClr val="tx1"/>
                          </a:solidFill>
                        </a:rPr>
                        <a:t>40</a:t>
                      </a:r>
                      <a:endParaRPr lang="en-US" sz="1400" dirty="0">
                        <a:solidFill>
                          <a:schemeClr val="tx1"/>
                        </a:solidFill>
                      </a:endParaRPr>
                    </a:p>
                  </a:txBody>
                  <a:tcPr marL="45720" marR="45720" anchor="ctr">
                    <a:solidFill>
                      <a:schemeClr val="accent6">
                        <a:lumMod val="20000"/>
                        <a:lumOff val="80000"/>
                      </a:schemeClr>
                    </a:solidFill>
                  </a:tcPr>
                </a:tc>
                <a:tc>
                  <a:txBody>
                    <a:bodyPr/>
                    <a:lstStyle/>
                    <a:p>
                      <a:pPr algn="ctr"/>
                      <a:r>
                        <a:rPr lang="en-US" sz="1400" dirty="0" smtClean="0">
                          <a:solidFill>
                            <a:schemeClr val="bg1">
                              <a:lumMod val="85000"/>
                            </a:schemeClr>
                          </a:solidFill>
                        </a:rPr>
                        <a:t>4</a:t>
                      </a:r>
                    </a:p>
                    <a:p>
                      <a:pPr algn="ctr"/>
                      <a:r>
                        <a:rPr lang="en-US" sz="1400" dirty="0" smtClean="0">
                          <a:solidFill>
                            <a:schemeClr val="bg1">
                              <a:lumMod val="85000"/>
                            </a:schemeClr>
                          </a:solidFill>
                        </a:rPr>
                        <a:t>4</a:t>
                      </a:r>
                    </a:p>
                    <a:p>
                      <a:pPr algn="ctr"/>
                      <a:r>
                        <a:rPr lang="en-US" sz="1400" dirty="0" smtClean="0">
                          <a:solidFill>
                            <a:schemeClr val="bg1">
                              <a:lumMod val="85000"/>
                            </a:schemeClr>
                          </a:solidFill>
                        </a:rPr>
                        <a:t>4</a:t>
                      </a:r>
                    </a:p>
                    <a:p>
                      <a:pPr algn="ctr"/>
                      <a:r>
                        <a:rPr lang="en-US" sz="1400" dirty="0" smtClean="0">
                          <a:solidFill>
                            <a:schemeClr val="tx1"/>
                          </a:solidFill>
                        </a:rPr>
                        <a:t>4</a:t>
                      </a:r>
                      <a:endParaRPr lang="en-US" sz="1400" dirty="0">
                        <a:solidFill>
                          <a:schemeClr val="tx1"/>
                        </a:solidFill>
                      </a:endParaRPr>
                    </a:p>
                  </a:txBody>
                  <a:tcPr marL="45720" marR="45720" anchor="ctr">
                    <a:solidFill>
                      <a:schemeClr val="accent6">
                        <a:lumMod val="20000"/>
                        <a:lumOff val="80000"/>
                      </a:schemeClr>
                    </a:solidFill>
                  </a:tcPr>
                </a:tc>
                <a:tc>
                  <a:txBody>
                    <a:bodyPr/>
                    <a:lstStyle/>
                    <a:p>
                      <a:pPr algn="l"/>
                      <a:r>
                        <a:rPr lang="en-US" sz="1600" b="0" kern="1200" dirty="0" smtClean="0">
                          <a:solidFill>
                            <a:schemeClr val="tx1"/>
                          </a:solidFill>
                          <a:latin typeface="+mn-lt"/>
                          <a:ea typeface="+mn-ea"/>
                          <a:cs typeface="+mn-cs"/>
                        </a:rPr>
                        <a:t>Compare</a:t>
                      </a:r>
                      <a:r>
                        <a:rPr lang="en-US" sz="1600" b="0" kern="1200" baseline="0" dirty="0" smtClean="0">
                          <a:solidFill>
                            <a:schemeClr val="tx1"/>
                          </a:solidFill>
                          <a:latin typeface="+mn-lt"/>
                          <a:ea typeface="+mn-ea"/>
                          <a:cs typeface="+mn-cs"/>
                        </a:rPr>
                        <a:t> 33 with 40</a:t>
                      </a:r>
                    </a:p>
                    <a:p>
                      <a:pPr algn="l"/>
                      <a:r>
                        <a:rPr lang="en-US" sz="1600" b="0" kern="1200" baseline="0" dirty="0" smtClean="0">
                          <a:solidFill>
                            <a:schemeClr val="tx1"/>
                          </a:solidFill>
                          <a:latin typeface="+mn-lt"/>
                          <a:ea typeface="+mn-ea"/>
                          <a:cs typeface="+mn-cs"/>
                        </a:rPr>
                        <a:t>Compare 33 with 23</a:t>
                      </a:r>
                    </a:p>
                    <a:p>
                      <a:pPr algn="l"/>
                      <a:r>
                        <a:rPr lang="en-US" sz="1600" b="0" kern="1200" baseline="0" dirty="0" smtClean="0">
                          <a:solidFill>
                            <a:schemeClr val="tx1"/>
                          </a:solidFill>
                          <a:latin typeface="+mn-lt"/>
                          <a:ea typeface="+mn-ea"/>
                          <a:cs typeface="+mn-cs"/>
                        </a:rPr>
                        <a:t>Compare 33 with 21</a:t>
                      </a:r>
                    </a:p>
                    <a:p>
                      <a:pPr algn="l"/>
                      <a:r>
                        <a:rPr lang="en-US" sz="1600" b="0" kern="1200" baseline="0" dirty="0" smtClean="0">
                          <a:solidFill>
                            <a:schemeClr val="tx1"/>
                          </a:solidFill>
                          <a:latin typeface="+mn-lt"/>
                          <a:ea typeface="+mn-ea"/>
                          <a:cs typeface="+mn-cs"/>
                        </a:rPr>
                        <a:t>Compare 33 with 1</a:t>
                      </a:r>
                    </a:p>
                  </a:txBody>
                  <a:tcPr marL="45720" marR="45720" anchor="ctr">
                    <a:solidFill>
                      <a:schemeClr val="accent6">
                        <a:lumMod val="20000"/>
                        <a:lumOff val="80000"/>
                      </a:schemeClr>
                    </a:solidFill>
                  </a:tcPr>
                </a:tc>
                <a:tc>
                  <a:txBody>
                    <a:bodyPr/>
                    <a:lstStyle/>
                    <a:p>
                      <a:pPr algn="ctr"/>
                      <a:r>
                        <a:rPr lang="en-US" sz="1600" b="0" kern="1200" dirty="0" smtClean="0">
                          <a:solidFill>
                            <a:schemeClr val="tx1"/>
                          </a:solidFill>
                          <a:latin typeface="+mn-lt"/>
                          <a:ea typeface="+mn-ea"/>
                          <a:cs typeface="+mn-cs"/>
                        </a:rPr>
                        <a:t>1</a:t>
                      </a:r>
                      <a:endParaRPr lang="en-US" sz="1600" b="0" kern="1200" dirty="0">
                        <a:solidFill>
                          <a:schemeClr val="tx1"/>
                        </a:solidFill>
                        <a:latin typeface="+mn-lt"/>
                        <a:ea typeface="+mn-ea"/>
                        <a:cs typeface="+mn-cs"/>
                      </a:endParaRPr>
                    </a:p>
                  </a:txBody>
                  <a:tcPr marL="45720" marR="45720" anchor="ctr">
                    <a:solidFill>
                      <a:schemeClr val="accent6">
                        <a:lumMod val="20000"/>
                        <a:lumOff val="80000"/>
                      </a:schemeClr>
                    </a:solidFill>
                  </a:tcPr>
                </a:tc>
              </a:tr>
            </a:tbl>
          </a:graphicData>
        </a:graphic>
      </p:graphicFrame>
      <p:sp>
        <p:nvSpPr>
          <p:cNvPr id="4" name="Rounded Rectangle 3"/>
          <p:cNvSpPr/>
          <p:nvPr/>
        </p:nvSpPr>
        <p:spPr>
          <a:xfrm>
            <a:off x="1905000" y="1447800"/>
            <a:ext cx="228600" cy="304800"/>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524000" y="1905000"/>
            <a:ext cx="2286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90800" y="2590800"/>
            <a:ext cx="228600" cy="304800"/>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524000" y="3352800"/>
            <a:ext cx="2286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971800" y="3429000"/>
            <a:ext cx="228600" cy="304800"/>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590800" y="4495800"/>
            <a:ext cx="2286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352800" y="4495800"/>
            <a:ext cx="228600" cy="304800"/>
          </a:xfrm>
          <a:prstGeom prst="roundRect">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1905000" y="5867400"/>
            <a:ext cx="2286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4" idx="2"/>
            <a:endCxn id="11" idx="0"/>
          </p:cNvCxnSpPr>
          <p:nvPr/>
        </p:nvCxnSpPr>
        <p:spPr>
          <a:xfrm flipH="1">
            <a:off x="1638300" y="1752600"/>
            <a:ext cx="381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1"/>
            <a:endCxn id="13" idx="3"/>
          </p:cNvCxnSpPr>
          <p:nvPr/>
        </p:nvCxnSpPr>
        <p:spPr>
          <a:xfrm flipH="1">
            <a:off x="1752600" y="2743200"/>
            <a:ext cx="8382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2"/>
            <a:endCxn id="15" idx="0"/>
          </p:cNvCxnSpPr>
          <p:nvPr/>
        </p:nvCxnSpPr>
        <p:spPr>
          <a:xfrm flipH="1">
            <a:off x="2705100" y="3733800"/>
            <a:ext cx="3810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2"/>
            <a:endCxn id="17" idx="0"/>
          </p:cNvCxnSpPr>
          <p:nvPr/>
        </p:nvCxnSpPr>
        <p:spPr>
          <a:xfrm flipH="1">
            <a:off x="2019300" y="4800600"/>
            <a:ext cx="14478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39453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ChangeArrowheads="1"/>
          </p:cNvSpPr>
          <p:nvPr/>
        </p:nvSpPr>
        <p:spPr bwMode="auto">
          <a:xfrm>
            <a:off x="1143000" y="3429000"/>
            <a:ext cx="5638800" cy="3810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97" name="Rectangle 5"/>
          <p:cNvSpPr>
            <a:spLocks noGrp="1" noChangeArrowheads="1"/>
          </p:cNvSpPr>
          <p:nvPr>
            <p:ph type="title"/>
          </p:nvPr>
        </p:nvSpPr>
        <p:spPr/>
        <p:txBody>
          <a:bodyPr/>
          <a:lstStyle/>
          <a:p>
            <a:r>
              <a:rPr lang="en-US"/>
              <a:t>Quicksort - </a:t>
            </a:r>
            <a:r>
              <a:rPr lang="en-US" sz="2800"/>
              <a:t>Partition</a:t>
            </a:r>
            <a:endParaRPr lang="en-US"/>
          </a:p>
        </p:txBody>
      </p:sp>
      <p:sp>
        <p:nvSpPr>
          <p:cNvPr id="59398" name="Text Box 6"/>
          <p:cNvSpPr txBox="1">
            <a:spLocks noChangeArrowheads="1"/>
          </p:cNvSpPr>
          <p:nvPr/>
        </p:nvSpPr>
        <p:spPr bwMode="auto">
          <a:xfrm>
            <a:off x="533400" y="990600"/>
            <a:ext cx="6464300"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latin typeface="Courier New" pitchFamily="49" charset="0"/>
              </a:rPr>
              <a:t>int partition( int *a, int low, int high ) {</a:t>
            </a:r>
          </a:p>
          <a:p>
            <a:r>
              <a:rPr lang="en-US" sz="1800" b="1">
                <a:latin typeface="Courier New" pitchFamily="49" charset="0"/>
              </a:rPr>
              <a:t>  </a:t>
            </a:r>
            <a:r>
              <a:rPr lang="en-US" sz="1800">
                <a:latin typeface="Courier New" pitchFamily="49" charset="0"/>
              </a:rPr>
              <a:t> </a:t>
            </a:r>
            <a:r>
              <a:rPr lang="en-US" sz="1200">
                <a:latin typeface="Courier New" pitchFamily="49" charset="0"/>
              </a:rPr>
              <a:t>int left, right;</a:t>
            </a:r>
          </a:p>
          <a:p>
            <a:r>
              <a:rPr lang="en-US" sz="1200">
                <a:latin typeface="Courier New" pitchFamily="49" charset="0"/>
              </a:rPr>
              <a:t>     int pivot_item;</a:t>
            </a:r>
          </a:p>
          <a:p>
            <a:r>
              <a:rPr lang="en-US" sz="1200">
                <a:latin typeface="Courier New" pitchFamily="49" charset="0"/>
              </a:rPr>
              <a:t>     pivot_item = a[low];</a:t>
            </a:r>
          </a:p>
          <a:p>
            <a:r>
              <a:rPr lang="en-US" sz="1200">
                <a:latin typeface="Courier New" pitchFamily="49" charset="0"/>
              </a:rPr>
              <a:t>     pivot = left = low;</a:t>
            </a:r>
          </a:p>
          <a:p>
            <a:r>
              <a:rPr lang="en-US" sz="1200">
                <a:latin typeface="Courier New" pitchFamily="49" charset="0"/>
              </a:rPr>
              <a:t>     right = high;</a:t>
            </a:r>
            <a:endParaRPr lang="en-US" sz="1800" b="1">
              <a:latin typeface="Courier New" pitchFamily="49" charset="0"/>
            </a:endParaRPr>
          </a:p>
          <a:p>
            <a:r>
              <a:rPr lang="en-US" sz="1800" b="1">
                <a:latin typeface="Courier New" pitchFamily="49" charset="0"/>
              </a:rPr>
              <a:t>   while ( left &lt; right ) {</a:t>
            </a:r>
          </a:p>
          <a:p>
            <a:r>
              <a:rPr lang="en-US" sz="1200">
                <a:latin typeface="Courier New" pitchFamily="49" charset="0"/>
              </a:rPr>
              <a:t>       /* Move left while item &lt; pivot */</a:t>
            </a:r>
            <a:endParaRPr lang="en-US" sz="1200" b="1">
              <a:latin typeface="Courier New" pitchFamily="49" charset="0"/>
            </a:endParaRPr>
          </a:p>
          <a:p>
            <a:r>
              <a:rPr lang="en-US" sz="1800" b="1">
                <a:latin typeface="Courier New" pitchFamily="49" charset="0"/>
              </a:rPr>
              <a:t>     while( a[left] &lt;= pivot_item ) left++;</a:t>
            </a:r>
          </a:p>
          <a:p>
            <a:r>
              <a:rPr lang="en-US" sz="1200">
                <a:latin typeface="Courier New" pitchFamily="49" charset="0"/>
              </a:rPr>
              <a:t>        /* Move right while item &gt; pivot */</a:t>
            </a:r>
          </a:p>
          <a:p>
            <a:r>
              <a:rPr lang="en-US" sz="1800" b="1">
                <a:latin typeface="Courier New" pitchFamily="49" charset="0"/>
              </a:rPr>
              <a:t>     while( a[right] &gt;= pivot_item ) right--;</a:t>
            </a:r>
          </a:p>
          <a:p>
            <a:r>
              <a:rPr lang="en-US" sz="1800" b="1">
                <a:latin typeface="Courier New" pitchFamily="49" charset="0"/>
              </a:rPr>
              <a:t>    </a:t>
            </a:r>
            <a:r>
              <a:rPr lang="en-US" sz="1800">
                <a:latin typeface="Courier New" pitchFamily="49" charset="0"/>
              </a:rPr>
              <a:t> </a:t>
            </a:r>
            <a:r>
              <a:rPr lang="en-US" sz="1800" b="1">
                <a:latin typeface="Courier New" pitchFamily="49" charset="0"/>
              </a:rPr>
              <a:t>if ( left &lt; right ) SWAP(a,left,right);</a:t>
            </a:r>
            <a:endParaRPr lang="en-US" sz="1800">
              <a:latin typeface="Courier New" pitchFamily="49" charset="0"/>
            </a:endParaRPr>
          </a:p>
          <a:p>
            <a:r>
              <a:rPr lang="en-US" sz="1800">
                <a:latin typeface="Courier New" pitchFamily="49" charset="0"/>
              </a:rPr>
              <a:t>     }</a:t>
            </a:r>
          </a:p>
          <a:p>
            <a:r>
              <a:rPr lang="en-US" sz="1800">
                <a:latin typeface="Courier New" pitchFamily="49" charset="0"/>
              </a:rPr>
              <a:t>   /* right is final position for the pivot */</a:t>
            </a:r>
          </a:p>
          <a:p>
            <a:r>
              <a:rPr lang="en-US" sz="1800">
                <a:latin typeface="Courier New" pitchFamily="49" charset="0"/>
              </a:rPr>
              <a:t>   a[low] = a[right];</a:t>
            </a:r>
          </a:p>
          <a:p>
            <a:r>
              <a:rPr lang="en-US" sz="1800">
                <a:latin typeface="Courier New" pitchFamily="49" charset="0"/>
              </a:rPr>
              <a:t>   a[right] = pivot_item;</a:t>
            </a:r>
          </a:p>
          <a:p>
            <a:r>
              <a:rPr lang="en-US" sz="1800">
                <a:latin typeface="Courier New" pitchFamily="49" charset="0"/>
              </a:rPr>
              <a:t>   return right;</a:t>
            </a:r>
          </a:p>
          <a:p>
            <a:r>
              <a:rPr lang="en-US" sz="1800">
                <a:latin typeface="Courier New" pitchFamily="49" charset="0"/>
              </a:rPr>
              <a:t>   }</a:t>
            </a:r>
          </a:p>
        </p:txBody>
      </p:sp>
      <p:sp>
        <p:nvSpPr>
          <p:cNvPr id="59399" name="AutoShape 7"/>
          <p:cNvSpPr>
            <a:spLocks noChangeArrowheads="1"/>
          </p:cNvSpPr>
          <p:nvPr/>
        </p:nvSpPr>
        <p:spPr bwMode="auto">
          <a:xfrm>
            <a:off x="4116388" y="1676400"/>
            <a:ext cx="4597400" cy="901700"/>
          </a:xfrm>
          <a:prstGeom prst="roundRect">
            <a:avLst>
              <a:gd name="adj" fmla="val 16667"/>
            </a:avLst>
          </a:prstGeom>
          <a:solidFill>
            <a:srgbClr val="FFFF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latin typeface="Arial" charset="0"/>
              </a:rPr>
              <a:t>Swap the two items</a:t>
            </a:r>
          </a:p>
          <a:p>
            <a:pPr algn="ctr"/>
            <a:r>
              <a:rPr lang="en-US" b="1">
                <a:latin typeface="Arial" charset="0"/>
              </a:rPr>
              <a:t>on the wrong side of the pivot</a:t>
            </a:r>
            <a:endParaRPr lang="en-US"/>
          </a:p>
        </p:txBody>
      </p:sp>
      <p:sp>
        <p:nvSpPr>
          <p:cNvPr id="59400" name="Text Box 8"/>
          <p:cNvSpPr txBox="1">
            <a:spLocks noChangeArrowheads="1"/>
          </p:cNvSpPr>
          <p:nvPr/>
        </p:nvSpPr>
        <p:spPr bwMode="auto">
          <a:xfrm>
            <a:off x="917575" y="4627563"/>
            <a:ext cx="606425" cy="514350"/>
          </a:xfrm>
          <a:prstGeom prst="rect">
            <a:avLst/>
          </a:prstGeom>
          <a:solidFill>
            <a:srgbClr val="00FF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23</a:t>
            </a:r>
            <a:endParaRPr lang="en-US"/>
          </a:p>
        </p:txBody>
      </p:sp>
      <p:sp>
        <p:nvSpPr>
          <p:cNvPr id="59401" name="Text Box 9"/>
          <p:cNvSpPr txBox="1">
            <a:spLocks noChangeArrowheads="1"/>
          </p:cNvSpPr>
          <p:nvPr/>
        </p:nvSpPr>
        <p:spPr bwMode="auto">
          <a:xfrm>
            <a:off x="1517650"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12</a:t>
            </a:r>
            <a:endParaRPr lang="en-US"/>
          </a:p>
        </p:txBody>
      </p:sp>
      <p:sp>
        <p:nvSpPr>
          <p:cNvPr id="59402" name="Text Box 10"/>
          <p:cNvSpPr txBox="1">
            <a:spLocks noChangeArrowheads="1"/>
          </p:cNvSpPr>
          <p:nvPr/>
        </p:nvSpPr>
        <p:spPr bwMode="auto">
          <a:xfrm>
            <a:off x="2117725"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15</a:t>
            </a:r>
            <a:endParaRPr lang="en-US"/>
          </a:p>
        </p:txBody>
      </p:sp>
      <p:sp>
        <p:nvSpPr>
          <p:cNvPr id="59403" name="Text Box 11"/>
          <p:cNvSpPr txBox="1">
            <a:spLocks noChangeArrowheads="1"/>
          </p:cNvSpPr>
          <p:nvPr/>
        </p:nvSpPr>
        <p:spPr bwMode="auto">
          <a:xfrm>
            <a:off x="2717800" y="4627563"/>
            <a:ext cx="606425" cy="514350"/>
          </a:xfrm>
          <a:prstGeom prst="rect">
            <a:avLst/>
          </a:prstGeom>
          <a:solidFill>
            <a:srgbClr val="FF9999"/>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38</a:t>
            </a:r>
            <a:endParaRPr lang="en-US"/>
          </a:p>
        </p:txBody>
      </p:sp>
      <p:sp>
        <p:nvSpPr>
          <p:cNvPr id="59404" name="Text Box 12"/>
          <p:cNvSpPr txBox="1">
            <a:spLocks noChangeArrowheads="1"/>
          </p:cNvSpPr>
          <p:nvPr/>
        </p:nvSpPr>
        <p:spPr bwMode="auto">
          <a:xfrm>
            <a:off x="3317875"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42</a:t>
            </a:r>
            <a:endParaRPr lang="en-US"/>
          </a:p>
        </p:txBody>
      </p:sp>
      <p:sp>
        <p:nvSpPr>
          <p:cNvPr id="59405" name="Text Box 13"/>
          <p:cNvSpPr txBox="1">
            <a:spLocks noChangeArrowheads="1"/>
          </p:cNvSpPr>
          <p:nvPr/>
        </p:nvSpPr>
        <p:spPr bwMode="auto">
          <a:xfrm>
            <a:off x="3917950" y="4627563"/>
            <a:ext cx="606425" cy="514350"/>
          </a:xfrm>
          <a:prstGeom prst="rect">
            <a:avLst/>
          </a:prstGeom>
          <a:solidFill>
            <a:srgbClr val="99FF99"/>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18</a:t>
            </a:r>
            <a:endParaRPr lang="en-US"/>
          </a:p>
        </p:txBody>
      </p:sp>
      <p:sp>
        <p:nvSpPr>
          <p:cNvPr id="59406" name="Text Box 14"/>
          <p:cNvSpPr txBox="1">
            <a:spLocks noChangeArrowheads="1"/>
          </p:cNvSpPr>
          <p:nvPr/>
        </p:nvSpPr>
        <p:spPr bwMode="auto">
          <a:xfrm>
            <a:off x="4518025"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36</a:t>
            </a:r>
            <a:endParaRPr lang="en-US"/>
          </a:p>
        </p:txBody>
      </p:sp>
      <p:sp>
        <p:nvSpPr>
          <p:cNvPr id="59407" name="Text Box 15"/>
          <p:cNvSpPr txBox="1">
            <a:spLocks noChangeArrowheads="1"/>
          </p:cNvSpPr>
          <p:nvPr/>
        </p:nvSpPr>
        <p:spPr bwMode="auto">
          <a:xfrm>
            <a:off x="5118100"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29</a:t>
            </a:r>
            <a:endParaRPr lang="en-US"/>
          </a:p>
        </p:txBody>
      </p:sp>
      <p:sp>
        <p:nvSpPr>
          <p:cNvPr id="59408" name="Text Box 16"/>
          <p:cNvSpPr txBox="1">
            <a:spLocks noChangeArrowheads="1"/>
          </p:cNvSpPr>
          <p:nvPr/>
        </p:nvSpPr>
        <p:spPr bwMode="auto">
          <a:xfrm>
            <a:off x="5718175"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27</a:t>
            </a:r>
            <a:endParaRPr lang="en-US"/>
          </a:p>
        </p:txBody>
      </p:sp>
      <p:sp>
        <p:nvSpPr>
          <p:cNvPr id="59409" name="Line 17"/>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0" name="Text Box 18"/>
          <p:cNvSpPr txBox="1">
            <a:spLocks noChangeArrowheads="1"/>
          </p:cNvSpPr>
          <p:nvPr/>
        </p:nvSpPr>
        <p:spPr bwMode="auto">
          <a:xfrm>
            <a:off x="914400" y="5334000"/>
            <a:ext cx="690563"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low</a:t>
            </a:r>
            <a:endParaRPr lang="en-US"/>
          </a:p>
        </p:txBody>
      </p:sp>
      <p:sp>
        <p:nvSpPr>
          <p:cNvPr id="59411" name="Line 19"/>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2" name="Text Box 20"/>
          <p:cNvSpPr txBox="1">
            <a:spLocks noChangeArrowheads="1"/>
          </p:cNvSpPr>
          <p:nvPr/>
        </p:nvSpPr>
        <p:spPr bwMode="auto">
          <a:xfrm>
            <a:off x="5651500" y="5334000"/>
            <a:ext cx="825500"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high</a:t>
            </a:r>
            <a:endParaRPr lang="en-US"/>
          </a:p>
        </p:txBody>
      </p:sp>
      <p:sp>
        <p:nvSpPr>
          <p:cNvPr id="59413" name="Text Box 21"/>
          <p:cNvSpPr txBox="1">
            <a:spLocks noChangeArrowheads="1"/>
          </p:cNvSpPr>
          <p:nvPr/>
        </p:nvSpPr>
        <p:spPr bwMode="auto">
          <a:xfrm>
            <a:off x="6781800" y="4953000"/>
            <a:ext cx="1790700" cy="4572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pivot</a:t>
            </a:r>
            <a:r>
              <a:rPr lang="en-US" b="1">
                <a:latin typeface="Arial" charset="0"/>
              </a:rPr>
              <a:t>:   23</a:t>
            </a:r>
            <a:endParaRPr lang="en-US"/>
          </a:p>
        </p:txBody>
      </p:sp>
      <p:sp>
        <p:nvSpPr>
          <p:cNvPr id="59414" name="Text Box 22"/>
          <p:cNvSpPr txBox="1">
            <a:spLocks noChangeArrowheads="1"/>
          </p:cNvSpPr>
          <p:nvPr/>
        </p:nvSpPr>
        <p:spPr bwMode="auto">
          <a:xfrm>
            <a:off x="2689225" y="3886200"/>
            <a:ext cx="641350"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left</a:t>
            </a:r>
            <a:endParaRPr lang="en-US"/>
          </a:p>
        </p:txBody>
      </p:sp>
      <p:sp>
        <p:nvSpPr>
          <p:cNvPr id="59415" name="Line 23"/>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6" name="Text Box 24"/>
          <p:cNvSpPr txBox="1">
            <a:spLocks noChangeArrowheads="1"/>
          </p:cNvSpPr>
          <p:nvPr/>
        </p:nvSpPr>
        <p:spPr bwMode="auto">
          <a:xfrm>
            <a:off x="3832225" y="3886200"/>
            <a:ext cx="860425"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right</a:t>
            </a:r>
            <a:endParaRPr lang="en-US"/>
          </a:p>
        </p:txBody>
      </p:sp>
      <p:sp>
        <p:nvSpPr>
          <p:cNvPr id="59417" name="Line 25"/>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8" name="Line 26"/>
          <p:cNvSpPr>
            <a:spLocks noChangeShapeType="1"/>
          </p:cNvSpPr>
          <p:nvPr/>
        </p:nvSpPr>
        <p:spPr bwMode="auto">
          <a:xfrm flipH="1">
            <a:off x="1393825" y="4114800"/>
            <a:ext cx="1219200" cy="1588"/>
          </a:xfrm>
          <a:prstGeom prst="line">
            <a:avLst/>
          </a:prstGeom>
          <a:noFill/>
          <a:ln w="38100" cap="rnd">
            <a:solidFill>
              <a:srgbClr val="FC0128"/>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19" name="Line 27"/>
          <p:cNvSpPr>
            <a:spLocks noChangeShapeType="1"/>
          </p:cNvSpPr>
          <p:nvPr/>
        </p:nvSpPr>
        <p:spPr bwMode="auto">
          <a:xfrm>
            <a:off x="4746625" y="4114800"/>
            <a:ext cx="914400" cy="1588"/>
          </a:xfrm>
          <a:prstGeom prst="line">
            <a:avLst/>
          </a:prstGeom>
          <a:noFill/>
          <a:ln w="38100" cap="rnd">
            <a:solidFill>
              <a:srgbClr val="FC0128"/>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9422" name="AutoShape 30"/>
          <p:cNvCxnSpPr>
            <a:cxnSpLocks noChangeShapeType="1"/>
            <a:stCxn id="59403" idx="2"/>
            <a:endCxn id="59405" idx="2"/>
          </p:cNvCxnSpPr>
          <p:nvPr/>
        </p:nvCxnSpPr>
        <p:spPr bwMode="auto">
          <a:xfrm rot="16200000" flipH="1">
            <a:off x="3620294" y="4571207"/>
            <a:ext cx="1587" cy="1200150"/>
          </a:xfrm>
          <a:prstGeom prst="curvedConnector3">
            <a:avLst>
              <a:gd name="adj1" fmla="val 12600000"/>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5063339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914400" y="2286000"/>
            <a:ext cx="3810000" cy="3810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67" name="Rectangle 3"/>
          <p:cNvSpPr>
            <a:spLocks noGrp="1" noChangeArrowheads="1"/>
          </p:cNvSpPr>
          <p:nvPr>
            <p:ph type="title"/>
          </p:nvPr>
        </p:nvSpPr>
        <p:spPr/>
        <p:txBody>
          <a:bodyPr/>
          <a:lstStyle/>
          <a:p>
            <a:r>
              <a:rPr lang="en-US"/>
              <a:t>Quicksort - </a:t>
            </a:r>
            <a:r>
              <a:rPr lang="en-US" sz="2800"/>
              <a:t>Partition</a:t>
            </a:r>
            <a:endParaRPr lang="en-US"/>
          </a:p>
        </p:txBody>
      </p:sp>
      <p:sp>
        <p:nvSpPr>
          <p:cNvPr id="62468" name="Text Box 4"/>
          <p:cNvSpPr txBox="1">
            <a:spLocks noChangeArrowheads="1"/>
          </p:cNvSpPr>
          <p:nvPr/>
        </p:nvSpPr>
        <p:spPr bwMode="auto">
          <a:xfrm>
            <a:off x="533400" y="985838"/>
            <a:ext cx="6464300"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latin typeface="Courier New" pitchFamily="49" charset="0"/>
              </a:rPr>
              <a:t>int partition( int *a, int low, int high ) {</a:t>
            </a:r>
          </a:p>
          <a:p>
            <a:r>
              <a:rPr lang="en-US" sz="1800" b="1">
                <a:latin typeface="Courier New" pitchFamily="49" charset="0"/>
              </a:rPr>
              <a:t>  </a:t>
            </a:r>
            <a:r>
              <a:rPr lang="en-US" sz="1800">
                <a:latin typeface="Courier New" pitchFamily="49" charset="0"/>
              </a:rPr>
              <a:t> </a:t>
            </a:r>
            <a:r>
              <a:rPr lang="en-US" sz="1200">
                <a:latin typeface="Courier New" pitchFamily="49" charset="0"/>
              </a:rPr>
              <a:t>int left, right;</a:t>
            </a:r>
          </a:p>
          <a:p>
            <a:r>
              <a:rPr lang="en-US" sz="1200">
                <a:latin typeface="Courier New" pitchFamily="49" charset="0"/>
              </a:rPr>
              <a:t>     int pivot_item;</a:t>
            </a:r>
          </a:p>
          <a:p>
            <a:r>
              <a:rPr lang="en-US" sz="1200">
                <a:latin typeface="Courier New" pitchFamily="49" charset="0"/>
              </a:rPr>
              <a:t>     pivot_item = a[low];</a:t>
            </a:r>
          </a:p>
          <a:p>
            <a:r>
              <a:rPr lang="en-US" sz="1200">
                <a:latin typeface="Courier New" pitchFamily="49" charset="0"/>
              </a:rPr>
              <a:t>     pivot = left = low;</a:t>
            </a:r>
          </a:p>
          <a:p>
            <a:r>
              <a:rPr lang="en-US" sz="1200">
                <a:latin typeface="Courier New" pitchFamily="49" charset="0"/>
              </a:rPr>
              <a:t>     right = high;</a:t>
            </a:r>
            <a:endParaRPr lang="en-US" sz="1800" b="1">
              <a:latin typeface="Courier New" pitchFamily="49" charset="0"/>
            </a:endParaRPr>
          </a:p>
          <a:p>
            <a:r>
              <a:rPr lang="en-US" sz="1800" b="1">
                <a:latin typeface="Courier New" pitchFamily="49" charset="0"/>
              </a:rPr>
              <a:t>   while ( left &lt; right ) {</a:t>
            </a:r>
          </a:p>
          <a:p>
            <a:r>
              <a:rPr lang="en-US" sz="1200">
                <a:latin typeface="Courier New" pitchFamily="49" charset="0"/>
              </a:rPr>
              <a:t>       /* Move left while item &lt; pivot */</a:t>
            </a:r>
            <a:endParaRPr lang="en-US" sz="1200" b="1">
              <a:latin typeface="Courier New" pitchFamily="49" charset="0"/>
            </a:endParaRPr>
          </a:p>
          <a:p>
            <a:r>
              <a:rPr lang="en-US" sz="1800" b="1">
                <a:latin typeface="Courier New" pitchFamily="49" charset="0"/>
              </a:rPr>
              <a:t>     while( a[left] &lt;= pivot_item ) left++;</a:t>
            </a:r>
          </a:p>
          <a:p>
            <a:r>
              <a:rPr lang="en-US" sz="1200">
                <a:latin typeface="Courier New" pitchFamily="49" charset="0"/>
              </a:rPr>
              <a:t>        /* Move right while item &gt; pivot */</a:t>
            </a:r>
          </a:p>
          <a:p>
            <a:r>
              <a:rPr lang="en-US" sz="1800" b="1">
                <a:latin typeface="Courier New" pitchFamily="49" charset="0"/>
              </a:rPr>
              <a:t>     while( a[right] &gt;= pivot_item ) right--;</a:t>
            </a:r>
          </a:p>
          <a:p>
            <a:r>
              <a:rPr lang="en-US" sz="1800" b="1">
                <a:latin typeface="Courier New" pitchFamily="49" charset="0"/>
              </a:rPr>
              <a:t>    </a:t>
            </a:r>
            <a:r>
              <a:rPr lang="en-US" sz="1800">
                <a:latin typeface="Courier New" pitchFamily="49" charset="0"/>
              </a:rPr>
              <a:t> </a:t>
            </a:r>
            <a:r>
              <a:rPr lang="en-US" sz="1800" b="1">
                <a:latin typeface="Courier New" pitchFamily="49" charset="0"/>
              </a:rPr>
              <a:t>if ( left &lt; right ) SWAP(a,left,right);</a:t>
            </a:r>
            <a:endParaRPr lang="en-US" sz="1800">
              <a:latin typeface="Courier New" pitchFamily="49" charset="0"/>
            </a:endParaRPr>
          </a:p>
          <a:p>
            <a:r>
              <a:rPr lang="en-US" sz="1800">
                <a:latin typeface="Courier New" pitchFamily="49" charset="0"/>
              </a:rPr>
              <a:t>     }</a:t>
            </a:r>
          </a:p>
          <a:p>
            <a:r>
              <a:rPr lang="en-US" sz="1800">
                <a:latin typeface="Courier New" pitchFamily="49" charset="0"/>
              </a:rPr>
              <a:t>   /* right is final position for the pivot */</a:t>
            </a:r>
          </a:p>
          <a:p>
            <a:r>
              <a:rPr lang="en-US" sz="1800">
                <a:latin typeface="Courier New" pitchFamily="49" charset="0"/>
              </a:rPr>
              <a:t>   a[low] = a[right];</a:t>
            </a:r>
          </a:p>
          <a:p>
            <a:r>
              <a:rPr lang="en-US" sz="1800">
                <a:latin typeface="Courier New" pitchFamily="49" charset="0"/>
              </a:rPr>
              <a:t>   a[right] = pivot_item;</a:t>
            </a:r>
          </a:p>
          <a:p>
            <a:r>
              <a:rPr lang="en-US" sz="1800">
                <a:latin typeface="Courier New" pitchFamily="49" charset="0"/>
              </a:rPr>
              <a:t>   return right;</a:t>
            </a:r>
          </a:p>
          <a:p>
            <a:r>
              <a:rPr lang="en-US" sz="1800">
                <a:latin typeface="Courier New" pitchFamily="49" charset="0"/>
              </a:rPr>
              <a:t>   }</a:t>
            </a:r>
          </a:p>
        </p:txBody>
      </p:sp>
      <p:sp>
        <p:nvSpPr>
          <p:cNvPr id="62469" name="AutoShape 5"/>
          <p:cNvSpPr>
            <a:spLocks noChangeArrowheads="1"/>
          </p:cNvSpPr>
          <p:nvPr/>
        </p:nvSpPr>
        <p:spPr bwMode="auto">
          <a:xfrm>
            <a:off x="4954588" y="1371600"/>
            <a:ext cx="3200400" cy="1308100"/>
          </a:xfrm>
          <a:prstGeom prst="roundRect">
            <a:avLst>
              <a:gd name="adj" fmla="val 16667"/>
            </a:avLst>
          </a:prstGeom>
          <a:solidFill>
            <a:srgbClr val="FFFF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latin typeface="Courier New" pitchFamily="49" charset="0"/>
              </a:rPr>
              <a:t>left</a:t>
            </a:r>
            <a:r>
              <a:rPr lang="en-US" b="1">
                <a:latin typeface="Arial" charset="0"/>
              </a:rPr>
              <a:t> and </a:t>
            </a:r>
            <a:r>
              <a:rPr lang="en-US" b="1">
                <a:latin typeface="Courier New" pitchFamily="49" charset="0"/>
              </a:rPr>
              <a:t>right</a:t>
            </a:r>
            <a:r>
              <a:rPr lang="en-US" b="1">
                <a:latin typeface="Arial" charset="0"/>
              </a:rPr>
              <a:t> </a:t>
            </a:r>
          </a:p>
          <a:p>
            <a:pPr algn="ctr"/>
            <a:r>
              <a:rPr lang="en-US" b="1">
                <a:latin typeface="Arial" charset="0"/>
              </a:rPr>
              <a:t>have swapped over,</a:t>
            </a:r>
          </a:p>
          <a:p>
            <a:pPr algn="ctr"/>
            <a:r>
              <a:rPr lang="en-US" b="1">
                <a:latin typeface="Arial" charset="0"/>
              </a:rPr>
              <a:t>so stop</a:t>
            </a:r>
            <a:endParaRPr lang="en-US"/>
          </a:p>
        </p:txBody>
      </p:sp>
      <p:sp>
        <p:nvSpPr>
          <p:cNvPr id="62470" name="Text Box 6"/>
          <p:cNvSpPr txBox="1">
            <a:spLocks noChangeArrowheads="1"/>
          </p:cNvSpPr>
          <p:nvPr/>
        </p:nvSpPr>
        <p:spPr bwMode="auto">
          <a:xfrm>
            <a:off x="917575" y="4627563"/>
            <a:ext cx="606425" cy="514350"/>
          </a:xfrm>
          <a:prstGeom prst="rect">
            <a:avLst/>
          </a:prstGeom>
          <a:solidFill>
            <a:srgbClr val="00FF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23</a:t>
            </a:r>
            <a:endParaRPr lang="en-US"/>
          </a:p>
        </p:txBody>
      </p:sp>
      <p:sp>
        <p:nvSpPr>
          <p:cNvPr id="62471" name="Text Box 7"/>
          <p:cNvSpPr txBox="1">
            <a:spLocks noChangeArrowheads="1"/>
          </p:cNvSpPr>
          <p:nvPr/>
        </p:nvSpPr>
        <p:spPr bwMode="auto">
          <a:xfrm>
            <a:off x="1517650"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12</a:t>
            </a:r>
            <a:endParaRPr lang="en-US"/>
          </a:p>
        </p:txBody>
      </p:sp>
      <p:sp>
        <p:nvSpPr>
          <p:cNvPr id="62472" name="Text Box 8"/>
          <p:cNvSpPr txBox="1">
            <a:spLocks noChangeArrowheads="1"/>
          </p:cNvSpPr>
          <p:nvPr/>
        </p:nvSpPr>
        <p:spPr bwMode="auto">
          <a:xfrm>
            <a:off x="2117725"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15</a:t>
            </a:r>
            <a:endParaRPr lang="en-US"/>
          </a:p>
        </p:txBody>
      </p:sp>
      <p:sp>
        <p:nvSpPr>
          <p:cNvPr id="62473" name="Text Box 9"/>
          <p:cNvSpPr txBox="1">
            <a:spLocks noChangeArrowheads="1"/>
          </p:cNvSpPr>
          <p:nvPr/>
        </p:nvSpPr>
        <p:spPr bwMode="auto">
          <a:xfrm>
            <a:off x="2717800"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18</a:t>
            </a:r>
            <a:endParaRPr lang="en-US"/>
          </a:p>
        </p:txBody>
      </p:sp>
      <p:sp>
        <p:nvSpPr>
          <p:cNvPr id="62474" name="Text Box 10"/>
          <p:cNvSpPr txBox="1">
            <a:spLocks noChangeArrowheads="1"/>
          </p:cNvSpPr>
          <p:nvPr/>
        </p:nvSpPr>
        <p:spPr bwMode="auto">
          <a:xfrm>
            <a:off x="3317875"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42</a:t>
            </a:r>
            <a:endParaRPr lang="en-US"/>
          </a:p>
        </p:txBody>
      </p:sp>
      <p:sp>
        <p:nvSpPr>
          <p:cNvPr id="62475" name="Text Box 11"/>
          <p:cNvSpPr txBox="1">
            <a:spLocks noChangeArrowheads="1"/>
          </p:cNvSpPr>
          <p:nvPr/>
        </p:nvSpPr>
        <p:spPr bwMode="auto">
          <a:xfrm>
            <a:off x="3917950"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38</a:t>
            </a:r>
            <a:endParaRPr lang="en-US"/>
          </a:p>
        </p:txBody>
      </p:sp>
      <p:sp>
        <p:nvSpPr>
          <p:cNvPr id="62476" name="Text Box 12"/>
          <p:cNvSpPr txBox="1">
            <a:spLocks noChangeArrowheads="1"/>
          </p:cNvSpPr>
          <p:nvPr/>
        </p:nvSpPr>
        <p:spPr bwMode="auto">
          <a:xfrm>
            <a:off x="4518025"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36</a:t>
            </a:r>
            <a:endParaRPr lang="en-US"/>
          </a:p>
        </p:txBody>
      </p:sp>
      <p:sp>
        <p:nvSpPr>
          <p:cNvPr id="62477" name="Text Box 13"/>
          <p:cNvSpPr txBox="1">
            <a:spLocks noChangeArrowheads="1"/>
          </p:cNvSpPr>
          <p:nvPr/>
        </p:nvSpPr>
        <p:spPr bwMode="auto">
          <a:xfrm>
            <a:off x="5118100"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29</a:t>
            </a:r>
            <a:endParaRPr lang="en-US"/>
          </a:p>
        </p:txBody>
      </p:sp>
      <p:sp>
        <p:nvSpPr>
          <p:cNvPr id="62478" name="Text Box 14"/>
          <p:cNvSpPr txBox="1">
            <a:spLocks noChangeArrowheads="1"/>
          </p:cNvSpPr>
          <p:nvPr/>
        </p:nvSpPr>
        <p:spPr bwMode="auto">
          <a:xfrm>
            <a:off x="5718175" y="46275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27</a:t>
            </a:r>
            <a:endParaRPr lang="en-US"/>
          </a:p>
        </p:txBody>
      </p:sp>
      <p:sp>
        <p:nvSpPr>
          <p:cNvPr id="62479" name="Line 15"/>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0" name="Text Box 16"/>
          <p:cNvSpPr txBox="1">
            <a:spLocks noChangeArrowheads="1"/>
          </p:cNvSpPr>
          <p:nvPr/>
        </p:nvSpPr>
        <p:spPr bwMode="auto">
          <a:xfrm>
            <a:off x="914400" y="5334000"/>
            <a:ext cx="690563"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low</a:t>
            </a:r>
            <a:endParaRPr lang="en-US"/>
          </a:p>
        </p:txBody>
      </p:sp>
      <p:sp>
        <p:nvSpPr>
          <p:cNvPr id="62481" name="Line 17"/>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2" name="Text Box 18"/>
          <p:cNvSpPr txBox="1">
            <a:spLocks noChangeArrowheads="1"/>
          </p:cNvSpPr>
          <p:nvPr/>
        </p:nvSpPr>
        <p:spPr bwMode="auto">
          <a:xfrm>
            <a:off x="5651500" y="5334000"/>
            <a:ext cx="825500"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high</a:t>
            </a:r>
            <a:endParaRPr lang="en-US"/>
          </a:p>
        </p:txBody>
      </p:sp>
      <p:sp>
        <p:nvSpPr>
          <p:cNvPr id="62483" name="Text Box 19"/>
          <p:cNvSpPr txBox="1">
            <a:spLocks noChangeArrowheads="1"/>
          </p:cNvSpPr>
          <p:nvPr/>
        </p:nvSpPr>
        <p:spPr bwMode="auto">
          <a:xfrm>
            <a:off x="2667000" y="5354638"/>
            <a:ext cx="1790700" cy="4572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pivot</a:t>
            </a:r>
            <a:r>
              <a:rPr lang="en-US" b="1">
                <a:latin typeface="Arial" charset="0"/>
              </a:rPr>
              <a:t>:   23</a:t>
            </a:r>
            <a:endParaRPr lang="en-US"/>
          </a:p>
        </p:txBody>
      </p:sp>
      <p:sp>
        <p:nvSpPr>
          <p:cNvPr id="62484" name="Text Box 20"/>
          <p:cNvSpPr txBox="1">
            <a:spLocks noChangeArrowheads="1"/>
          </p:cNvSpPr>
          <p:nvPr/>
        </p:nvSpPr>
        <p:spPr bwMode="auto">
          <a:xfrm>
            <a:off x="3429000" y="3886200"/>
            <a:ext cx="641350"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left</a:t>
            </a:r>
            <a:endParaRPr lang="en-US"/>
          </a:p>
        </p:txBody>
      </p:sp>
      <p:sp>
        <p:nvSpPr>
          <p:cNvPr id="62485" name="Line 21"/>
          <p:cNvSpPr>
            <a:spLocks noChangeShapeType="1"/>
          </p:cNvSpPr>
          <p:nvPr/>
        </p:nvSpPr>
        <p:spPr bwMode="auto">
          <a:xfrm flipH="1" flipV="1">
            <a:off x="3581400" y="4267200"/>
            <a:ext cx="0" cy="381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6" name="Text Box 22"/>
          <p:cNvSpPr txBox="1">
            <a:spLocks noChangeArrowheads="1"/>
          </p:cNvSpPr>
          <p:nvPr/>
        </p:nvSpPr>
        <p:spPr bwMode="auto">
          <a:xfrm>
            <a:off x="2362200" y="3886200"/>
            <a:ext cx="860425"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right</a:t>
            </a:r>
            <a:endParaRPr lang="en-US"/>
          </a:p>
        </p:txBody>
      </p:sp>
      <p:sp>
        <p:nvSpPr>
          <p:cNvPr id="62487" name="Line 23"/>
          <p:cNvSpPr>
            <a:spLocks noChangeShapeType="1"/>
          </p:cNvSpPr>
          <p:nvPr/>
        </p:nvSpPr>
        <p:spPr bwMode="auto">
          <a:xfrm flipH="1" flipV="1">
            <a:off x="3048000" y="4267200"/>
            <a:ext cx="0" cy="381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3439050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838200" y="4343400"/>
            <a:ext cx="3276600" cy="5334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1" name="Rectangle 3"/>
          <p:cNvSpPr>
            <a:spLocks noGrp="1" noChangeArrowheads="1"/>
          </p:cNvSpPr>
          <p:nvPr>
            <p:ph type="title"/>
          </p:nvPr>
        </p:nvSpPr>
        <p:spPr/>
        <p:txBody>
          <a:bodyPr/>
          <a:lstStyle/>
          <a:p>
            <a:r>
              <a:rPr lang="en-US"/>
              <a:t>Quicksort - </a:t>
            </a:r>
            <a:r>
              <a:rPr lang="en-US" sz="2800"/>
              <a:t>Partition</a:t>
            </a:r>
            <a:endParaRPr lang="en-US"/>
          </a:p>
        </p:txBody>
      </p:sp>
      <p:sp>
        <p:nvSpPr>
          <p:cNvPr id="63492" name="Text Box 4"/>
          <p:cNvSpPr txBox="1">
            <a:spLocks noChangeArrowheads="1"/>
          </p:cNvSpPr>
          <p:nvPr/>
        </p:nvSpPr>
        <p:spPr bwMode="auto">
          <a:xfrm>
            <a:off x="533400" y="985838"/>
            <a:ext cx="6464300"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latin typeface="Courier New" pitchFamily="49" charset="0"/>
              </a:rPr>
              <a:t>int partition( int *a, int low, int high ) {</a:t>
            </a:r>
          </a:p>
          <a:p>
            <a:r>
              <a:rPr lang="en-US" sz="1800" b="1">
                <a:latin typeface="Courier New" pitchFamily="49" charset="0"/>
              </a:rPr>
              <a:t>  </a:t>
            </a:r>
            <a:r>
              <a:rPr lang="en-US" sz="1800">
                <a:latin typeface="Courier New" pitchFamily="49" charset="0"/>
              </a:rPr>
              <a:t> </a:t>
            </a:r>
            <a:r>
              <a:rPr lang="en-US" sz="1200">
                <a:latin typeface="Courier New" pitchFamily="49" charset="0"/>
              </a:rPr>
              <a:t>int left, right;</a:t>
            </a:r>
          </a:p>
          <a:p>
            <a:r>
              <a:rPr lang="en-US" sz="1200">
                <a:latin typeface="Courier New" pitchFamily="49" charset="0"/>
              </a:rPr>
              <a:t>     int pivot_item;</a:t>
            </a:r>
          </a:p>
          <a:p>
            <a:r>
              <a:rPr lang="en-US" sz="1200">
                <a:latin typeface="Courier New" pitchFamily="49" charset="0"/>
              </a:rPr>
              <a:t>     pivot_item = a[low];</a:t>
            </a:r>
          </a:p>
          <a:p>
            <a:r>
              <a:rPr lang="en-US" sz="1200">
                <a:latin typeface="Courier New" pitchFamily="49" charset="0"/>
              </a:rPr>
              <a:t>     pivot = left = low;</a:t>
            </a:r>
          </a:p>
          <a:p>
            <a:r>
              <a:rPr lang="en-US" sz="1200">
                <a:latin typeface="Courier New" pitchFamily="49" charset="0"/>
              </a:rPr>
              <a:t>     right = high;</a:t>
            </a:r>
            <a:endParaRPr lang="en-US" sz="1800" b="1">
              <a:latin typeface="Courier New" pitchFamily="49" charset="0"/>
            </a:endParaRPr>
          </a:p>
          <a:p>
            <a:r>
              <a:rPr lang="en-US" sz="1800" b="1">
                <a:latin typeface="Courier New" pitchFamily="49" charset="0"/>
              </a:rPr>
              <a:t>   while ( left &lt; right ) {</a:t>
            </a:r>
          </a:p>
          <a:p>
            <a:r>
              <a:rPr lang="en-US" sz="1200">
                <a:latin typeface="Courier New" pitchFamily="49" charset="0"/>
              </a:rPr>
              <a:t>       /* Move left while item &lt; pivot */</a:t>
            </a:r>
            <a:endParaRPr lang="en-US" sz="1200" b="1">
              <a:latin typeface="Courier New" pitchFamily="49" charset="0"/>
            </a:endParaRPr>
          </a:p>
          <a:p>
            <a:r>
              <a:rPr lang="en-US" sz="1800" b="1">
                <a:latin typeface="Courier New" pitchFamily="49" charset="0"/>
              </a:rPr>
              <a:t>     while( a[left] &lt;= pivot_item ) left++;</a:t>
            </a:r>
          </a:p>
          <a:p>
            <a:r>
              <a:rPr lang="en-US" sz="1200">
                <a:latin typeface="Courier New" pitchFamily="49" charset="0"/>
              </a:rPr>
              <a:t>        /* Move right while item &gt; pivot */</a:t>
            </a:r>
          </a:p>
          <a:p>
            <a:r>
              <a:rPr lang="en-US" sz="1800" b="1">
                <a:latin typeface="Courier New" pitchFamily="49" charset="0"/>
              </a:rPr>
              <a:t>     while( a[right] &gt;= pivot_item ) right--;</a:t>
            </a:r>
          </a:p>
          <a:p>
            <a:r>
              <a:rPr lang="en-US" sz="1800" b="1">
                <a:latin typeface="Courier New" pitchFamily="49" charset="0"/>
              </a:rPr>
              <a:t>    </a:t>
            </a:r>
            <a:r>
              <a:rPr lang="en-US" sz="1800">
                <a:latin typeface="Courier New" pitchFamily="49" charset="0"/>
              </a:rPr>
              <a:t> </a:t>
            </a:r>
            <a:r>
              <a:rPr lang="en-US" sz="1800" b="1">
                <a:latin typeface="Courier New" pitchFamily="49" charset="0"/>
              </a:rPr>
              <a:t>if ( left &lt; right ) SWAP(a,left,right);</a:t>
            </a:r>
            <a:endParaRPr lang="en-US" sz="1800">
              <a:latin typeface="Courier New" pitchFamily="49" charset="0"/>
            </a:endParaRPr>
          </a:p>
          <a:p>
            <a:r>
              <a:rPr lang="en-US" sz="1800">
                <a:latin typeface="Courier New" pitchFamily="49" charset="0"/>
              </a:rPr>
              <a:t>     }</a:t>
            </a:r>
          </a:p>
          <a:p>
            <a:r>
              <a:rPr lang="en-US" sz="1800">
                <a:latin typeface="Courier New" pitchFamily="49" charset="0"/>
              </a:rPr>
              <a:t>   </a:t>
            </a:r>
            <a:r>
              <a:rPr lang="en-US" sz="1800" b="1">
                <a:latin typeface="Courier New" pitchFamily="49" charset="0"/>
              </a:rPr>
              <a:t>/* right is final position for the pivot */</a:t>
            </a:r>
            <a:endParaRPr lang="en-US" sz="1800">
              <a:latin typeface="Courier New" pitchFamily="49" charset="0"/>
            </a:endParaRPr>
          </a:p>
          <a:p>
            <a:r>
              <a:rPr lang="en-US" sz="1800">
                <a:latin typeface="Courier New" pitchFamily="49" charset="0"/>
              </a:rPr>
              <a:t>   </a:t>
            </a:r>
            <a:r>
              <a:rPr lang="en-US" sz="1800" b="1">
                <a:latin typeface="Courier New" pitchFamily="49" charset="0"/>
              </a:rPr>
              <a:t>a[low] = a[right];</a:t>
            </a:r>
          </a:p>
          <a:p>
            <a:r>
              <a:rPr lang="en-US" sz="1800" b="1">
                <a:latin typeface="Courier New" pitchFamily="49" charset="0"/>
              </a:rPr>
              <a:t>   a[right] = pivot_item;</a:t>
            </a:r>
          </a:p>
          <a:p>
            <a:r>
              <a:rPr lang="en-US" sz="1800">
                <a:latin typeface="Courier New" pitchFamily="49" charset="0"/>
              </a:rPr>
              <a:t>   return right;</a:t>
            </a:r>
          </a:p>
          <a:p>
            <a:r>
              <a:rPr lang="en-US" sz="1800">
                <a:latin typeface="Courier New" pitchFamily="49" charset="0"/>
              </a:rPr>
              <a:t>   }</a:t>
            </a:r>
          </a:p>
        </p:txBody>
      </p:sp>
      <p:sp>
        <p:nvSpPr>
          <p:cNvPr id="63493" name="AutoShape 5"/>
          <p:cNvSpPr>
            <a:spLocks noChangeArrowheads="1"/>
          </p:cNvSpPr>
          <p:nvPr/>
        </p:nvSpPr>
        <p:spPr bwMode="auto">
          <a:xfrm>
            <a:off x="5103813" y="4343400"/>
            <a:ext cx="3516312" cy="901700"/>
          </a:xfrm>
          <a:prstGeom prst="roundRect">
            <a:avLst>
              <a:gd name="adj" fmla="val 16667"/>
            </a:avLst>
          </a:prstGeom>
          <a:solidFill>
            <a:srgbClr val="FFFF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latin typeface="Arial" charset="0"/>
              </a:rPr>
              <a:t>Finally, swap the pivot</a:t>
            </a:r>
          </a:p>
          <a:p>
            <a:pPr algn="ctr"/>
            <a:r>
              <a:rPr lang="en-US" b="1">
                <a:latin typeface="Arial" charset="0"/>
              </a:rPr>
              <a:t>and </a:t>
            </a:r>
            <a:r>
              <a:rPr lang="en-US" b="1">
                <a:latin typeface="Courier New" pitchFamily="49" charset="0"/>
              </a:rPr>
              <a:t>right</a:t>
            </a:r>
            <a:endParaRPr lang="en-US"/>
          </a:p>
        </p:txBody>
      </p:sp>
      <p:sp>
        <p:nvSpPr>
          <p:cNvPr id="63494" name="Text Box 6"/>
          <p:cNvSpPr txBox="1">
            <a:spLocks noChangeArrowheads="1"/>
          </p:cNvSpPr>
          <p:nvPr/>
        </p:nvSpPr>
        <p:spPr bwMode="auto">
          <a:xfrm>
            <a:off x="384175" y="2798763"/>
            <a:ext cx="606425" cy="514350"/>
          </a:xfrm>
          <a:prstGeom prst="rect">
            <a:avLst/>
          </a:prstGeom>
          <a:solidFill>
            <a:srgbClr val="00FF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23</a:t>
            </a:r>
            <a:endParaRPr lang="en-US"/>
          </a:p>
        </p:txBody>
      </p:sp>
      <p:sp>
        <p:nvSpPr>
          <p:cNvPr id="63495" name="Text Box 7"/>
          <p:cNvSpPr txBox="1">
            <a:spLocks noChangeArrowheads="1"/>
          </p:cNvSpPr>
          <p:nvPr/>
        </p:nvSpPr>
        <p:spPr bwMode="auto">
          <a:xfrm>
            <a:off x="984250"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12</a:t>
            </a:r>
            <a:endParaRPr lang="en-US"/>
          </a:p>
        </p:txBody>
      </p:sp>
      <p:sp>
        <p:nvSpPr>
          <p:cNvPr id="63496" name="Text Box 8"/>
          <p:cNvSpPr txBox="1">
            <a:spLocks noChangeArrowheads="1"/>
          </p:cNvSpPr>
          <p:nvPr/>
        </p:nvSpPr>
        <p:spPr bwMode="auto">
          <a:xfrm>
            <a:off x="1584325"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15</a:t>
            </a:r>
            <a:endParaRPr lang="en-US"/>
          </a:p>
        </p:txBody>
      </p:sp>
      <p:sp>
        <p:nvSpPr>
          <p:cNvPr id="63497" name="Text Box 9"/>
          <p:cNvSpPr txBox="1">
            <a:spLocks noChangeArrowheads="1"/>
          </p:cNvSpPr>
          <p:nvPr/>
        </p:nvSpPr>
        <p:spPr bwMode="auto">
          <a:xfrm>
            <a:off x="2184400"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18</a:t>
            </a:r>
            <a:endParaRPr lang="en-US"/>
          </a:p>
        </p:txBody>
      </p:sp>
      <p:sp>
        <p:nvSpPr>
          <p:cNvPr id="63498" name="Text Box 10"/>
          <p:cNvSpPr txBox="1">
            <a:spLocks noChangeArrowheads="1"/>
          </p:cNvSpPr>
          <p:nvPr/>
        </p:nvSpPr>
        <p:spPr bwMode="auto">
          <a:xfrm>
            <a:off x="2784475"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42</a:t>
            </a:r>
            <a:endParaRPr lang="en-US"/>
          </a:p>
        </p:txBody>
      </p:sp>
      <p:sp>
        <p:nvSpPr>
          <p:cNvPr id="63499" name="Text Box 11"/>
          <p:cNvSpPr txBox="1">
            <a:spLocks noChangeArrowheads="1"/>
          </p:cNvSpPr>
          <p:nvPr/>
        </p:nvSpPr>
        <p:spPr bwMode="auto">
          <a:xfrm>
            <a:off x="3384550"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38</a:t>
            </a:r>
            <a:endParaRPr lang="en-US"/>
          </a:p>
        </p:txBody>
      </p:sp>
      <p:sp>
        <p:nvSpPr>
          <p:cNvPr id="63500" name="Text Box 12"/>
          <p:cNvSpPr txBox="1">
            <a:spLocks noChangeArrowheads="1"/>
          </p:cNvSpPr>
          <p:nvPr/>
        </p:nvSpPr>
        <p:spPr bwMode="auto">
          <a:xfrm>
            <a:off x="3984625"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36</a:t>
            </a:r>
            <a:endParaRPr lang="en-US"/>
          </a:p>
        </p:txBody>
      </p:sp>
      <p:sp>
        <p:nvSpPr>
          <p:cNvPr id="63501" name="Text Box 13"/>
          <p:cNvSpPr txBox="1">
            <a:spLocks noChangeArrowheads="1"/>
          </p:cNvSpPr>
          <p:nvPr/>
        </p:nvSpPr>
        <p:spPr bwMode="auto">
          <a:xfrm>
            <a:off x="4584700"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29</a:t>
            </a:r>
            <a:endParaRPr lang="en-US"/>
          </a:p>
        </p:txBody>
      </p:sp>
      <p:sp>
        <p:nvSpPr>
          <p:cNvPr id="63502" name="Text Box 14"/>
          <p:cNvSpPr txBox="1">
            <a:spLocks noChangeArrowheads="1"/>
          </p:cNvSpPr>
          <p:nvPr/>
        </p:nvSpPr>
        <p:spPr bwMode="auto">
          <a:xfrm>
            <a:off x="5184775"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27</a:t>
            </a:r>
            <a:endParaRPr lang="en-US"/>
          </a:p>
        </p:txBody>
      </p:sp>
      <p:sp>
        <p:nvSpPr>
          <p:cNvPr id="63503" name="Line 15"/>
          <p:cNvSpPr>
            <a:spLocks noChangeShapeType="1"/>
          </p:cNvSpPr>
          <p:nvPr/>
        </p:nvSpPr>
        <p:spPr bwMode="auto">
          <a:xfrm>
            <a:off x="685800" y="3200400"/>
            <a:ext cx="0" cy="762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4" name="Text Box 16"/>
          <p:cNvSpPr txBox="1">
            <a:spLocks noChangeArrowheads="1"/>
          </p:cNvSpPr>
          <p:nvPr/>
        </p:nvSpPr>
        <p:spPr bwMode="auto">
          <a:xfrm>
            <a:off x="381000" y="3505200"/>
            <a:ext cx="690563"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low</a:t>
            </a:r>
            <a:endParaRPr lang="en-US"/>
          </a:p>
        </p:txBody>
      </p:sp>
      <p:sp>
        <p:nvSpPr>
          <p:cNvPr id="63505" name="Line 17"/>
          <p:cNvSpPr>
            <a:spLocks noChangeShapeType="1"/>
          </p:cNvSpPr>
          <p:nvPr/>
        </p:nvSpPr>
        <p:spPr bwMode="auto">
          <a:xfrm>
            <a:off x="5486400" y="3200400"/>
            <a:ext cx="0" cy="762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6" name="Text Box 18"/>
          <p:cNvSpPr txBox="1">
            <a:spLocks noChangeArrowheads="1"/>
          </p:cNvSpPr>
          <p:nvPr/>
        </p:nvSpPr>
        <p:spPr bwMode="auto">
          <a:xfrm>
            <a:off x="5118100" y="3505200"/>
            <a:ext cx="825500"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high</a:t>
            </a:r>
            <a:endParaRPr lang="en-US"/>
          </a:p>
        </p:txBody>
      </p:sp>
      <p:sp>
        <p:nvSpPr>
          <p:cNvPr id="63507" name="Text Box 19"/>
          <p:cNvSpPr txBox="1">
            <a:spLocks noChangeArrowheads="1"/>
          </p:cNvSpPr>
          <p:nvPr/>
        </p:nvSpPr>
        <p:spPr bwMode="auto">
          <a:xfrm>
            <a:off x="2133600" y="3525838"/>
            <a:ext cx="1790700" cy="4572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pivot</a:t>
            </a:r>
            <a:r>
              <a:rPr lang="en-US" b="1">
                <a:latin typeface="Arial" charset="0"/>
              </a:rPr>
              <a:t>:   23</a:t>
            </a:r>
            <a:endParaRPr lang="en-US"/>
          </a:p>
        </p:txBody>
      </p:sp>
      <p:sp>
        <p:nvSpPr>
          <p:cNvPr id="63508" name="Text Box 20"/>
          <p:cNvSpPr txBox="1">
            <a:spLocks noChangeArrowheads="1"/>
          </p:cNvSpPr>
          <p:nvPr/>
        </p:nvSpPr>
        <p:spPr bwMode="auto">
          <a:xfrm>
            <a:off x="2863850" y="2057400"/>
            <a:ext cx="641350"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left</a:t>
            </a:r>
            <a:endParaRPr lang="en-US"/>
          </a:p>
        </p:txBody>
      </p:sp>
      <p:sp>
        <p:nvSpPr>
          <p:cNvPr id="63509" name="Line 21"/>
          <p:cNvSpPr>
            <a:spLocks noChangeShapeType="1"/>
          </p:cNvSpPr>
          <p:nvPr/>
        </p:nvSpPr>
        <p:spPr bwMode="auto">
          <a:xfrm flipH="1" flipV="1">
            <a:off x="3124200" y="2514600"/>
            <a:ext cx="0" cy="381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0" name="Text Box 22"/>
          <p:cNvSpPr txBox="1">
            <a:spLocks noChangeArrowheads="1"/>
          </p:cNvSpPr>
          <p:nvPr/>
        </p:nvSpPr>
        <p:spPr bwMode="auto">
          <a:xfrm>
            <a:off x="1828800" y="2057400"/>
            <a:ext cx="860425"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right</a:t>
            </a:r>
            <a:endParaRPr lang="en-US"/>
          </a:p>
        </p:txBody>
      </p:sp>
      <p:sp>
        <p:nvSpPr>
          <p:cNvPr id="63511" name="Line 23"/>
          <p:cNvSpPr>
            <a:spLocks noChangeShapeType="1"/>
          </p:cNvSpPr>
          <p:nvPr/>
        </p:nvSpPr>
        <p:spPr bwMode="auto">
          <a:xfrm flipH="1" flipV="1">
            <a:off x="2514600" y="2514600"/>
            <a:ext cx="0" cy="381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3515" name="AutoShape 27"/>
          <p:cNvCxnSpPr>
            <a:cxnSpLocks noChangeShapeType="1"/>
            <a:stCxn id="63494" idx="0"/>
            <a:endCxn id="63497" idx="0"/>
          </p:cNvCxnSpPr>
          <p:nvPr/>
        </p:nvCxnSpPr>
        <p:spPr bwMode="auto">
          <a:xfrm rot="5400000" flipV="1">
            <a:off x="1586707" y="1870869"/>
            <a:ext cx="1587" cy="1800225"/>
          </a:xfrm>
          <a:prstGeom prst="curvedConnector3">
            <a:avLst>
              <a:gd name="adj1" fmla="val -12600000"/>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7359368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838200" y="4800600"/>
            <a:ext cx="2133600" cy="3810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5" name="Rectangle 3"/>
          <p:cNvSpPr>
            <a:spLocks noGrp="1" noChangeArrowheads="1"/>
          </p:cNvSpPr>
          <p:nvPr>
            <p:ph type="title"/>
          </p:nvPr>
        </p:nvSpPr>
        <p:spPr/>
        <p:txBody>
          <a:bodyPr/>
          <a:lstStyle/>
          <a:p>
            <a:r>
              <a:rPr lang="en-US"/>
              <a:t>Quicksort - </a:t>
            </a:r>
            <a:r>
              <a:rPr lang="en-US" sz="2800"/>
              <a:t>Partition</a:t>
            </a:r>
            <a:endParaRPr lang="en-US"/>
          </a:p>
        </p:txBody>
      </p:sp>
      <p:sp>
        <p:nvSpPr>
          <p:cNvPr id="64516" name="Text Box 4"/>
          <p:cNvSpPr txBox="1">
            <a:spLocks noChangeArrowheads="1"/>
          </p:cNvSpPr>
          <p:nvPr/>
        </p:nvSpPr>
        <p:spPr bwMode="auto">
          <a:xfrm>
            <a:off x="533400" y="985838"/>
            <a:ext cx="6464300"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latin typeface="Courier New" pitchFamily="49" charset="0"/>
              </a:rPr>
              <a:t>int partition( int *a, int low, int high ) {</a:t>
            </a:r>
          </a:p>
          <a:p>
            <a:r>
              <a:rPr lang="en-US" sz="1800" b="1">
                <a:latin typeface="Courier New" pitchFamily="49" charset="0"/>
              </a:rPr>
              <a:t>  </a:t>
            </a:r>
            <a:r>
              <a:rPr lang="en-US" sz="1800">
                <a:latin typeface="Courier New" pitchFamily="49" charset="0"/>
              </a:rPr>
              <a:t> </a:t>
            </a:r>
            <a:r>
              <a:rPr lang="en-US" sz="1200">
                <a:latin typeface="Courier New" pitchFamily="49" charset="0"/>
              </a:rPr>
              <a:t>int left, right;</a:t>
            </a:r>
          </a:p>
          <a:p>
            <a:r>
              <a:rPr lang="en-US" sz="1200">
                <a:latin typeface="Courier New" pitchFamily="49" charset="0"/>
              </a:rPr>
              <a:t>     int pivot_item;</a:t>
            </a:r>
          </a:p>
          <a:p>
            <a:r>
              <a:rPr lang="en-US" sz="1200">
                <a:latin typeface="Courier New" pitchFamily="49" charset="0"/>
              </a:rPr>
              <a:t>     pivot_item = a[low];</a:t>
            </a:r>
          </a:p>
          <a:p>
            <a:r>
              <a:rPr lang="en-US" sz="1200">
                <a:latin typeface="Courier New" pitchFamily="49" charset="0"/>
              </a:rPr>
              <a:t>     pivot = left = low;</a:t>
            </a:r>
          </a:p>
          <a:p>
            <a:r>
              <a:rPr lang="en-US" sz="1200">
                <a:latin typeface="Courier New" pitchFamily="49" charset="0"/>
              </a:rPr>
              <a:t>     right = high;</a:t>
            </a:r>
            <a:endParaRPr lang="en-US" sz="1800" b="1">
              <a:latin typeface="Courier New" pitchFamily="49" charset="0"/>
            </a:endParaRPr>
          </a:p>
          <a:p>
            <a:r>
              <a:rPr lang="en-US" sz="1800" b="1">
                <a:latin typeface="Courier New" pitchFamily="49" charset="0"/>
              </a:rPr>
              <a:t>   while ( left &lt; right ) {</a:t>
            </a:r>
          </a:p>
          <a:p>
            <a:r>
              <a:rPr lang="en-US" sz="1200">
                <a:latin typeface="Courier New" pitchFamily="49" charset="0"/>
              </a:rPr>
              <a:t>       /* Move left while item &lt; pivot */</a:t>
            </a:r>
            <a:endParaRPr lang="en-US" sz="1200" b="1">
              <a:latin typeface="Courier New" pitchFamily="49" charset="0"/>
            </a:endParaRPr>
          </a:p>
          <a:p>
            <a:r>
              <a:rPr lang="en-US" sz="1800" b="1">
                <a:latin typeface="Courier New" pitchFamily="49" charset="0"/>
              </a:rPr>
              <a:t>     while( a[left] &lt;= pivot_item ) left++;</a:t>
            </a:r>
          </a:p>
          <a:p>
            <a:r>
              <a:rPr lang="en-US" sz="1200">
                <a:latin typeface="Courier New" pitchFamily="49" charset="0"/>
              </a:rPr>
              <a:t>        /* Move right while item &gt; pivot */</a:t>
            </a:r>
          </a:p>
          <a:p>
            <a:r>
              <a:rPr lang="en-US" sz="1800" b="1">
                <a:latin typeface="Courier New" pitchFamily="49" charset="0"/>
              </a:rPr>
              <a:t>     while( a[right] &gt;= pivot_item ) right--;</a:t>
            </a:r>
          </a:p>
          <a:p>
            <a:r>
              <a:rPr lang="en-US" sz="1800" b="1">
                <a:latin typeface="Courier New" pitchFamily="49" charset="0"/>
              </a:rPr>
              <a:t>    </a:t>
            </a:r>
            <a:r>
              <a:rPr lang="en-US" sz="1800">
                <a:latin typeface="Courier New" pitchFamily="49" charset="0"/>
              </a:rPr>
              <a:t> </a:t>
            </a:r>
            <a:r>
              <a:rPr lang="en-US" sz="1800" b="1">
                <a:latin typeface="Courier New" pitchFamily="49" charset="0"/>
              </a:rPr>
              <a:t>if ( left &lt; right ) SWAP(a,left,right);</a:t>
            </a:r>
            <a:endParaRPr lang="en-US" sz="1800">
              <a:latin typeface="Courier New" pitchFamily="49" charset="0"/>
            </a:endParaRPr>
          </a:p>
          <a:p>
            <a:r>
              <a:rPr lang="en-US" sz="1800">
                <a:latin typeface="Courier New" pitchFamily="49" charset="0"/>
              </a:rPr>
              <a:t>     }</a:t>
            </a:r>
          </a:p>
          <a:p>
            <a:r>
              <a:rPr lang="en-US" sz="1800">
                <a:latin typeface="Courier New" pitchFamily="49" charset="0"/>
              </a:rPr>
              <a:t>   /* right is final position for the pivot */</a:t>
            </a:r>
          </a:p>
          <a:p>
            <a:r>
              <a:rPr lang="en-US" sz="1800">
                <a:latin typeface="Courier New" pitchFamily="49" charset="0"/>
              </a:rPr>
              <a:t>   a[low] = a[right];</a:t>
            </a:r>
          </a:p>
          <a:p>
            <a:r>
              <a:rPr lang="en-US" sz="1800">
                <a:latin typeface="Courier New" pitchFamily="49" charset="0"/>
              </a:rPr>
              <a:t>   a[right] = pivot_item;</a:t>
            </a:r>
          </a:p>
          <a:p>
            <a:r>
              <a:rPr lang="en-US" sz="1800">
                <a:latin typeface="Courier New" pitchFamily="49" charset="0"/>
              </a:rPr>
              <a:t>   </a:t>
            </a:r>
            <a:r>
              <a:rPr lang="en-US" sz="1800" b="1">
                <a:latin typeface="Courier New" pitchFamily="49" charset="0"/>
              </a:rPr>
              <a:t>return right;</a:t>
            </a:r>
            <a:endParaRPr lang="en-US" sz="1800">
              <a:latin typeface="Courier New" pitchFamily="49" charset="0"/>
            </a:endParaRPr>
          </a:p>
          <a:p>
            <a:r>
              <a:rPr lang="en-US" sz="1800">
                <a:latin typeface="Courier New" pitchFamily="49" charset="0"/>
              </a:rPr>
              <a:t>   }</a:t>
            </a:r>
          </a:p>
        </p:txBody>
      </p:sp>
      <p:sp>
        <p:nvSpPr>
          <p:cNvPr id="64517" name="AutoShape 5"/>
          <p:cNvSpPr>
            <a:spLocks noChangeArrowheads="1"/>
          </p:cNvSpPr>
          <p:nvPr/>
        </p:nvSpPr>
        <p:spPr bwMode="auto">
          <a:xfrm>
            <a:off x="3371850" y="4343400"/>
            <a:ext cx="3057525" cy="901700"/>
          </a:xfrm>
          <a:prstGeom prst="roundRect">
            <a:avLst>
              <a:gd name="adj" fmla="val 16667"/>
            </a:avLst>
          </a:prstGeom>
          <a:solidFill>
            <a:srgbClr val="FFFF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latin typeface="Arial" charset="0"/>
              </a:rPr>
              <a:t>Return the position</a:t>
            </a:r>
          </a:p>
          <a:p>
            <a:pPr algn="ctr"/>
            <a:r>
              <a:rPr lang="en-US" b="1">
                <a:latin typeface="Arial" charset="0"/>
              </a:rPr>
              <a:t>of the pivot</a:t>
            </a:r>
            <a:endParaRPr lang="en-US"/>
          </a:p>
        </p:txBody>
      </p:sp>
      <p:sp>
        <p:nvSpPr>
          <p:cNvPr id="64518" name="Text Box 6"/>
          <p:cNvSpPr txBox="1">
            <a:spLocks noChangeArrowheads="1"/>
          </p:cNvSpPr>
          <p:nvPr/>
        </p:nvSpPr>
        <p:spPr bwMode="auto">
          <a:xfrm>
            <a:off x="384175"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18</a:t>
            </a:r>
            <a:endParaRPr lang="en-US"/>
          </a:p>
        </p:txBody>
      </p:sp>
      <p:sp>
        <p:nvSpPr>
          <p:cNvPr id="64519" name="Text Box 7"/>
          <p:cNvSpPr txBox="1">
            <a:spLocks noChangeArrowheads="1"/>
          </p:cNvSpPr>
          <p:nvPr/>
        </p:nvSpPr>
        <p:spPr bwMode="auto">
          <a:xfrm>
            <a:off x="984250"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12</a:t>
            </a:r>
            <a:endParaRPr lang="en-US"/>
          </a:p>
        </p:txBody>
      </p:sp>
      <p:sp>
        <p:nvSpPr>
          <p:cNvPr id="64520" name="Text Box 8"/>
          <p:cNvSpPr txBox="1">
            <a:spLocks noChangeArrowheads="1"/>
          </p:cNvSpPr>
          <p:nvPr/>
        </p:nvSpPr>
        <p:spPr bwMode="auto">
          <a:xfrm>
            <a:off x="1584325"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15</a:t>
            </a:r>
            <a:endParaRPr lang="en-US"/>
          </a:p>
        </p:txBody>
      </p:sp>
      <p:sp>
        <p:nvSpPr>
          <p:cNvPr id="64521" name="Text Box 9"/>
          <p:cNvSpPr txBox="1">
            <a:spLocks noChangeArrowheads="1"/>
          </p:cNvSpPr>
          <p:nvPr/>
        </p:nvSpPr>
        <p:spPr bwMode="auto">
          <a:xfrm>
            <a:off x="2184400" y="2798763"/>
            <a:ext cx="606425" cy="514350"/>
          </a:xfrm>
          <a:prstGeom prst="rect">
            <a:avLst/>
          </a:prstGeom>
          <a:solidFill>
            <a:srgbClr val="00FF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23</a:t>
            </a:r>
            <a:endParaRPr lang="en-US"/>
          </a:p>
        </p:txBody>
      </p:sp>
      <p:sp>
        <p:nvSpPr>
          <p:cNvPr id="64522" name="Text Box 10"/>
          <p:cNvSpPr txBox="1">
            <a:spLocks noChangeArrowheads="1"/>
          </p:cNvSpPr>
          <p:nvPr/>
        </p:nvSpPr>
        <p:spPr bwMode="auto">
          <a:xfrm>
            <a:off x="2784475"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42</a:t>
            </a:r>
            <a:endParaRPr lang="en-US"/>
          </a:p>
        </p:txBody>
      </p:sp>
      <p:sp>
        <p:nvSpPr>
          <p:cNvPr id="64523" name="Text Box 11"/>
          <p:cNvSpPr txBox="1">
            <a:spLocks noChangeArrowheads="1"/>
          </p:cNvSpPr>
          <p:nvPr/>
        </p:nvSpPr>
        <p:spPr bwMode="auto">
          <a:xfrm>
            <a:off x="3384550"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38</a:t>
            </a:r>
            <a:endParaRPr lang="en-US"/>
          </a:p>
        </p:txBody>
      </p:sp>
      <p:sp>
        <p:nvSpPr>
          <p:cNvPr id="64524" name="Text Box 12"/>
          <p:cNvSpPr txBox="1">
            <a:spLocks noChangeArrowheads="1"/>
          </p:cNvSpPr>
          <p:nvPr/>
        </p:nvSpPr>
        <p:spPr bwMode="auto">
          <a:xfrm>
            <a:off x="3984625"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36</a:t>
            </a:r>
            <a:endParaRPr lang="en-US"/>
          </a:p>
        </p:txBody>
      </p:sp>
      <p:sp>
        <p:nvSpPr>
          <p:cNvPr id="64525" name="Text Box 13"/>
          <p:cNvSpPr txBox="1">
            <a:spLocks noChangeArrowheads="1"/>
          </p:cNvSpPr>
          <p:nvPr/>
        </p:nvSpPr>
        <p:spPr bwMode="auto">
          <a:xfrm>
            <a:off x="4584700"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29</a:t>
            </a:r>
            <a:endParaRPr lang="en-US"/>
          </a:p>
        </p:txBody>
      </p:sp>
      <p:sp>
        <p:nvSpPr>
          <p:cNvPr id="64526" name="Text Box 14"/>
          <p:cNvSpPr txBox="1">
            <a:spLocks noChangeArrowheads="1"/>
          </p:cNvSpPr>
          <p:nvPr/>
        </p:nvSpPr>
        <p:spPr bwMode="auto">
          <a:xfrm>
            <a:off x="5184775"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27</a:t>
            </a:r>
            <a:endParaRPr lang="en-US"/>
          </a:p>
        </p:txBody>
      </p:sp>
      <p:sp>
        <p:nvSpPr>
          <p:cNvPr id="64527" name="Line 15"/>
          <p:cNvSpPr>
            <a:spLocks noChangeShapeType="1"/>
          </p:cNvSpPr>
          <p:nvPr/>
        </p:nvSpPr>
        <p:spPr bwMode="auto">
          <a:xfrm>
            <a:off x="685800" y="3200400"/>
            <a:ext cx="0" cy="762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8" name="Text Box 16"/>
          <p:cNvSpPr txBox="1">
            <a:spLocks noChangeArrowheads="1"/>
          </p:cNvSpPr>
          <p:nvPr/>
        </p:nvSpPr>
        <p:spPr bwMode="auto">
          <a:xfrm>
            <a:off x="381000" y="3505200"/>
            <a:ext cx="690563"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low</a:t>
            </a:r>
            <a:endParaRPr lang="en-US"/>
          </a:p>
        </p:txBody>
      </p:sp>
      <p:sp>
        <p:nvSpPr>
          <p:cNvPr id="64529" name="Line 17"/>
          <p:cNvSpPr>
            <a:spLocks noChangeShapeType="1"/>
          </p:cNvSpPr>
          <p:nvPr/>
        </p:nvSpPr>
        <p:spPr bwMode="auto">
          <a:xfrm>
            <a:off x="5486400" y="3200400"/>
            <a:ext cx="0" cy="762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0" name="Text Box 18"/>
          <p:cNvSpPr txBox="1">
            <a:spLocks noChangeArrowheads="1"/>
          </p:cNvSpPr>
          <p:nvPr/>
        </p:nvSpPr>
        <p:spPr bwMode="auto">
          <a:xfrm>
            <a:off x="5118100" y="3505200"/>
            <a:ext cx="825500"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high</a:t>
            </a:r>
            <a:endParaRPr lang="en-US"/>
          </a:p>
        </p:txBody>
      </p:sp>
      <p:sp>
        <p:nvSpPr>
          <p:cNvPr id="64531" name="Text Box 19"/>
          <p:cNvSpPr txBox="1">
            <a:spLocks noChangeArrowheads="1"/>
          </p:cNvSpPr>
          <p:nvPr/>
        </p:nvSpPr>
        <p:spPr bwMode="auto">
          <a:xfrm>
            <a:off x="6324600" y="2438400"/>
            <a:ext cx="1790700" cy="4572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pivot</a:t>
            </a:r>
            <a:r>
              <a:rPr lang="en-US" b="1">
                <a:latin typeface="Arial" charset="0"/>
              </a:rPr>
              <a:t>:   23</a:t>
            </a:r>
            <a:endParaRPr lang="en-US"/>
          </a:p>
        </p:txBody>
      </p:sp>
      <p:sp>
        <p:nvSpPr>
          <p:cNvPr id="64533" name="Line 21"/>
          <p:cNvSpPr>
            <a:spLocks noChangeShapeType="1"/>
          </p:cNvSpPr>
          <p:nvPr/>
        </p:nvSpPr>
        <p:spPr bwMode="auto">
          <a:xfrm flipH="1" flipV="1">
            <a:off x="2438400" y="2438400"/>
            <a:ext cx="0" cy="381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4" name="Text Box 22"/>
          <p:cNvSpPr txBox="1">
            <a:spLocks noChangeArrowheads="1"/>
          </p:cNvSpPr>
          <p:nvPr/>
        </p:nvSpPr>
        <p:spPr bwMode="auto">
          <a:xfrm>
            <a:off x="1981200" y="2057400"/>
            <a:ext cx="860425" cy="45720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Arial" charset="0"/>
              </a:rPr>
              <a:t>right</a:t>
            </a:r>
            <a:endParaRPr lang="en-US"/>
          </a:p>
        </p:txBody>
      </p:sp>
      <p:sp>
        <p:nvSpPr>
          <p:cNvPr id="64535" name="Line 23"/>
          <p:cNvSpPr>
            <a:spLocks noChangeShapeType="1"/>
          </p:cNvSpPr>
          <p:nvPr/>
        </p:nvSpPr>
        <p:spPr bwMode="auto">
          <a:xfrm>
            <a:off x="2590800" y="3200400"/>
            <a:ext cx="990600" cy="11430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4852136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title"/>
          </p:nvPr>
        </p:nvSpPr>
        <p:spPr/>
        <p:txBody>
          <a:bodyPr/>
          <a:lstStyle/>
          <a:p>
            <a:r>
              <a:rPr lang="en-US"/>
              <a:t>Quicksort - </a:t>
            </a:r>
            <a:r>
              <a:rPr lang="en-US" sz="2800"/>
              <a:t>Conquer</a:t>
            </a:r>
            <a:endParaRPr lang="en-US"/>
          </a:p>
        </p:txBody>
      </p:sp>
      <p:sp>
        <p:nvSpPr>
          <p:cNvPr id="65541" name="AutoShape 5"/>
          <p:cNvSpPr>
            <a:spLocks noChangeArrowheads="1"/>
          </p:cNvSpPr>
          <p:nvPr/>
        </p:nvSpPr>
        <p:spPr bwMode="auto">
          <a:xfrm>
            <a:off x="2209800" y="1447800"/>
            <a:ext cx="952500" cy="498475"/>
          </a:xfrm>
          <a:prstGeom prst="roundRect">
            <a:avLst>
              <a:gd name="adj" fmla="val 16667"/>
            </a:avLst>
          </a:prstGeom>
          <a:solidFill>
            <a:srgbClr val="FFFF00"/>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latin typeface="Arial" charset="0"/>
              </a:rPr>
              <a:t>pivot</a:t>
            </a:r>
            <a:endParaRPr lang="en-US"/>
          </a:p>
        </p:txBody>
      </p:sp>
      <p:sp>
        <p:nvSpPr>
          <p:cNvPr id="65542" name="Text Box 6"/>
          <p:cNvSpPr txBox="1">
            <a:spLocks noChangeArrowheads="1"/>
          </p:cNvSpPr>
          <p:nvPr/>
        </p:nvSpPr>
        <p:spPr bwMode="auto">
          <a:xfrm>
            <a:off x="384175"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18</a:t>
            </a:r>
            <a:endParaRPr lang="en-US"/>
          </a:p>
        </p:txBody>
      </p:sp>
      <p:sp>
        <p:nvSpPr>
          <p:cNvPr id="65543" name="Text Box 7"/>
          <p:cNvSpPr txBox="1">
            <a:spLocks noChangeArrowheads="1"/>
          </p:cNvSpPr>
          <p:nvPr/>
        </p:nvSpPr>
        <p:spPr bwMode="auto">
          <a:xfrm>
            <a:off x="984250"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12</a:t>
            </a:r>
            <a:endParaRPr lang="en-US"/>
          </a:p>
        </p:txBody>
      </p:sp>
      <p:sp>
        <p:nvSpPr>
          <p:cNvPr id="65544" name="Text Box 8"/>
          <p:cNvSpPr txBox="1">
            <a:spLocks noChangeArrowheads="1"/>
          </p:cNvSpPr>
          <p:nvPr/>
        </p:nvSpPr>
        <p:spPr bwMode="auto">
          <a:xfrm>
            <a:off x="1600200"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15</a:t>
            </a:r>
            <a:endParaRPr lang="en-US"/>
          </a:p>
        </p:txBody>
      </p:sp>
      <p:sp>
        <p:nvSpPr>
          <p:cNvPr id="65545" name="Text Box 9"/>
          <p:cNvSpPr txBox="1">
            <a:spLocks noChangeArrowheads="1"/>
          </p:cNvSpPr>
          <p:nvPr/>
        </p:nvSpPr>
        <p:spPr bwMode="auto">
          <a:xfrm>
            <a:off x="2184400" y="2798763"/>
            <a:ext cx="606425" cy="514350"/>
          </a:xfrm>
          <a:prstGeom prst="rect">
            <a:avLst/>
          </a:prstGeom>
          <a:solidFill>
            <a:srgbClr val="00FF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23</a:t>
            </a:r>
            <a:endParaRPr lang="en-US"/>
          </a:p>
        </p:txBody>
      </p:sp>
      <p:sp>
        <p:nvSpPr>
          <p:cNvPr id="65546" name="Text Box 10"/>
          <p:cNvSpPr txBox="1">
            <a:spLocks noChangeArrowheads="1"/>
          </p:cNvSpPr>
          <p:nvPr/>
        </p:nvSpPr>
        <p:spPr bwMode="auto">
          <a:xfrm>
            <a:off x="2784475"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42</a:t>
            </a:r>
            <a:endParaRPr lang="en-US"/>
          </a:p>
        </p:txBody>
      </p:sp>
      <p:sp>
        <p:nvSpPr>
          <p:cNvPr id="65547" name="Text Box 11"/>
          <p:cNvSpPr txBox="1">
            <a:spLocks noChangeArrowheads="1"/>
          </p:cNvSpPr>
          <p:nvPr/>
        </p:nvSpPr>
        <p:spPr bwMode="auto">
          <a:xfrm>
            <a:off x="3384550"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38</a:t>
            </a:r>
            <a:endParaRPr lang="en-US"/>
          </a:p>
        </p:txBody>
      </p:sp>
      <p:sp>
        <p:nvSpPr>
          <p:cNvPr id="65548" name="Text Box 12"/>
          <p:cNvSpPr txBox="1">
            <a:spLocks noChangeArrowheads="1"/>
          </p:cNvSpPr>
          <p:nvPr/>
        </p:nvSpPr>
        <p:spPr bwMode="auto">
          <a:xfrm>
            <a:off x="3984625"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36</a:t>
            </a:r>
            <a:endParaRPr lang="en-US"/>
          </a:p>
        </p:txBody>
      </p:sp>
      <p:sp>
        <p:nvSpPr>
          <p:cNvPr id="65549" name="Text Box 13"/>
          <p:cNvSpPr txBox="1">
            <a:spLocks noChangeArrowheads="1"/>
          </p:cNvSpPr>
          <p:nvPr/>
        </p:nvSpPr>
        <p:spPr bwMode="auto">
          <a:xfrm>
            <a:off x="4584700"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29</a:t>
            </a:r>
            <a:endParaRPr lang="en-US"/>
          </a:p>
        </p:txBody>
      </p:sp>
      <p:sp>
        <p:nvSpPr>
          <p:cNvPr id="65550" name="Text Box 14"/>
          <p:cNvSpPr txBox="1">
            <a:spLocks noChangeArrowheads="1"/>
          </p:cNvSpPr>
          <p:nvPr/>
        </p:nvSpPr>
        <p:spPr bwMode="auto">
          <a:xfrm>
            <a:off x="5184775" y="2798763"/>
            <a:ext cx="606425" cy="514350"/>
          </a:xfrm>
          <a:prstGeom prst="rect">
            <a:avLst/>
          </a:prstGeom>
          <a:solidFill>
            <a:srgbClr val="99CCFF"/>
          </a:solidFill>
          <a:ln w="57150">
            <a:solidFill>
              <a:srgbClr val="063DE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27</a:t>
            </a:r>
            <a:endParaRPr lang="en-US"/>
          </a:p>
        </p:txBody>
      </p:sp>
      <p:sp>
        <p:nvSpPr>
          <p:cNvPr id="65555" name="Text Box 19"/>
          <p:cNvSpPr txBox="1">
            <a:spLocks noChangeArrowheads="1"/>
          </p:cNvSpPr>
          <p:nvPr/>
        </p:nvSpPr>
        <p:spPr bwMode="auto">
          <a:xfrm>
            <a:off x="6324600" y="2438400"/>
            <a:ext cx="1790700" cy="4572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latin typeface="Courier New" pitchFamily="49" charset="0"/>
              </a:rPr>
              <a:t>pivot</a:t>
            </a:r>
            <a:r>
              <a:rPr lang="en-US" b="1">
                <a:latin typeface="Arial" charset="0"/>
              </a:rPr>
              <a:t>:   23</a:t>
            </a:r>
            <a:endParaRPr lang="en-US"/>
          </a:p>
        </p:txBody>
      </p:sp>
      <p:sp>
        <p:nvSpPr>
          <p:cNvPr id="65558" name="Line 22"/>
          <p:cNvSpPr>
            <a:spLocks noChangeShapeType="1"/>
          </p:cNvSpPr>
          <p:nvPr/>
        </p:nvSpPr>
        <p:spPr bwMode="auto">
          <a:xfrm flipV="1">
            <a:off x="2514600" y="2057400"/>
            <a:ext cx="0" cy="609600"/>
          </a:xfrm>
          <a:prstGeom prst="line">
            <a:avLst/>
          </a:prstGeom>
          <a:noFill/>
          <a:ln w="38100">
            <a:solidFill>
              <a:srgbClr val="FC0128"/>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9" name="AutoShape 23"/>
          <p:cNvSpPr>
            <a:spLocks noChangeArrowheads="1"/>
          </p:cNvSpPr>
          <p:nvPr/>
        </p:nvSpPr>
        <p:spPr bwMode="auto">
          <a:xfrm>
            <a:off x="228600" y="2514600"/>
            <a:ext cx="2057400" cy="3200400"/>
          </a:xfrm>
          <a:prstGeom prst="roundRect">
            <a:avLst>
              <a:gd name="adj" fmla="val 16667"/>
            </a:avLst>
          </a:prstGeom>
          <a:noFill/>
          <a:ln w="38100">
            <a:solidFill>
              <a:srgbClr val="FC0128"/>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0" name="Text Box 24"/>
          <p:cNvSpPr txBox="1">
            <a:spLocks noChangeArrowheads="1"/>
          </p:cNvSpPr>
          <p:nvPr/>
        </p:nvSpPr>
        <p:spPr bwMode="auto">
          <a:xfrm>
            <a:off x="298450" y="4114800"/>
            <a:ext cx="1939925" cy="835025"/>
          </a:xfrm>
          <a:prstGeom prst="rect">
            <a:avLst/>
          </a:prstGeom>
          <a:solidFill>
            <a:srgbClr val="FF7C80"/>
          </a:solidFill>
          <a:ln w="12700">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latin typeface="Arial" charset="0"/>
              </a:rPr>
              <a:t>Recursively</a:t>
            </a:r>
          </a:p>
          <a:p>
            <a:pPr algn="ctr"/>
            <a:r>
              <a:rPr lang="en-US" b="1">
                <a:latin typeface="Arial" charset="0"/>
              </a:rPr>
              <a:t>sort left half</a:t>
            </a:r>
            <a:endParaRPr lang="en-US"/>
          </a:p>
        </p:txBody>
      </p:sp>
      <p:sp>
        <p:nvSpPr>
          <p:cNvPr id="65561" name="AutoShape 25"/>
          <p:cNvSpPr>
            <a:spLocks noChangeArrowheads="1"/>
          </p:cNvSpPr>
          <p:nvPr/>
        </p:nvSpPr>
        <p:spPr bwMode="auto">
          <a:xfrm>
            <a:off x="2743200" y="2438400"/>
            <a:ext cx="3352800" cy="3048000"/>
          </a:xfrm>
          <a:prstGeom prst="roundRect">
            <a:avLst>
              <a:gd name="adj" fmla="val 16667"/>
            </a:avLst>
          </a:prstGeom>
          <a:noFill/>
          <a:ln w="38100">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2" name="Text Box 26"/>
          <p:cNvSpPr txBox="1">
            <a:spLocks noChangeArrowheads="1"/>
          </p:cNvSpPr>
          <p:nvPr/>
        </p:nvSpPr>
        <p:spPr bwMode="auto">
          <a:xfrm>
            <a:off x="3541713" y="4267200"/>
            <a:ext cx="2159000" cy="835025"/>
          </a:xfrm>
          <a:prstGeom prst="rect">
            <a:avLst/>
          </a:prstGeom>
          <a:solidFill>
            <a:srgbClr val="99FF99"/>
          </a:solidFill>
          <a:ln w="12700">
            <a:solidFill>
              <a:srgbClr val="99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a:latin typeface="Arial" charset="0"/>
              </a:rPr>
              <a:t>Recursively</a:t>
            </a:r>
          </a:p>
          <a:p>
            <a:pPr algn="ctr"/>
            <a:r>
              <a:rPr lang="en-US" b="1">
                <a:latin typeface="Arial" charset="0"/>
              </a:rPr>
              <a:t>sort right half</a:t>
            </a:r>
            <a:endParaRPr lang="en-US"/>
          </a:p>
        </p:txBody>
      </p:sp>
    </p:spTree>
    <p:extLst>
      <p:ext uri="{BB962C8B-B14F-4D97-AF65-F5344CB8AC3E}">
        <p14:creationId xmlns:p14="http://schemas.microsoft.com/office/powerpoint/2010/main" val="131835657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Quicksort - </a:t>
            </a:r>
            <a:r>
              <a:rPr lang="en-US" sz="2800"/>
              <a:t>Analysis</a:t>
            </a:r>
            <a:endParaRPr lang="en-US"/>
          </a:p>
        </p:txBody>
      </p:sp>
      <p:sp>
        <p:nvSpPr>
          <p:cNvPr id="67587" name="Rectangle 3"/>
          <p:cNvSpPr>
            <a:spLocks noGrp="1" noChangeArrowheads="1"/>
          </p:cNvSpPr>
          <p:nvPr>
            <p:ph type="body" idx="1"/>
          </p:nvPr>
        </p:nvSpPr>
        <p:spPr/>
        <p:txBody>
          <a:bodyPr/>
          <a:lstStyle/>
          <a:p>
            <a:r>
              <a:rPr lang="en-US"/>
              <a:t>Partition</a:t>
            </a:r>
          </a:p>
          <a:p>
            <a:pPr lvl="1"/>
            <a:r>
              <a:rPr lang="en-US"/>
              <a:t>Check every item once	</a:t>
            </a:r>
            <a:r>
              <a:rPr lang="en-US" i="1">
                <a:solidFill>
                  <a:schemeClr val="tx1"/>
                </a:solidFill>
                <a:latin typeface="Times New Roman" pitchFamily="18" charset="0"/>
              </a:rPr>
              <a:t>O(n)</a:t>
            </a:r>
            <a:endParaRPr lang="en-US"/>
          </a:p>
          <a:p>
            <a:r>
              <a:rPr lang="en-US"/>
              <a:t>Conquer</a:t>
            </a:r>
          </a:p>
          <a:p>
            <a:pPr lvl="1"/>
            <a:r>
              <a:rPr lang="en-US"/>
              <a:t>Divide data in half		</a:t>
            </a:r>
            <a:r>
              <a:rPr lang="en-US" i="1">
                <a:solidFill>
                  <a:schemeClr val="tx1"/>
                </a:solidFill>
                <a:latin typeface="Times New Roman" pitchFamily="18" charset="0"/>
              </a:rPr>
              <a:t>O(</a:t>
            </a:r>
            <a:r>
              <a:rPr lang="en-US">
                <a:solidFill>
                  <a:schemeClr val="tx1"/>
                </a:solidFill>
                <a:latin typeface="Times New Roman" pitchFamily="18" charset="0"/>
              </a:rPr>
              <a:t>log</a:t>
            </a:r>
            <a:r>
              <a:rPr lang="en-US" baseline="-25000">
                <a:solidFill>
                  <a:schemeClr val="tx1"/>
                </a:solidFill>
                <a:latin typeface="Times New Roman" pitchFamily="18" charset="0"/>
              </a:rPr>
              <a:t>2</a:t>
            </a:r>
            <a:r>
              <a:rPr lang="en-US" i="1">
                <a:solidFill>
                  <a:schemeClr val="tx1"/>
                </a:solidFill>
                <a:latin typeface="Times New Roman" pitchFamily="18" charset="0"/>
              </a:rPr>
              <a:t>n)</a:t>
            </a:r>
            <a:endParaRPr lang="en-US"/>
          </a:p>
          <a:p>
            <a:r>
              <a:rPr lang="en-US"/>
              <a:t>Total</a:t>
            </a:r>
          </a:p>
          <a:p>
            <a:pPr lvl="1"/>
            <a:r>
              <a:rPr lang="en-US"/>
              <a:t>Product			</a:t>
            </a:r>
            <a:r>
              <a:rPr lang="en-US" i="1">
                <a:solidFill>
                  <a:schemeClr val="tx1"/>
                </a:solidFill>
                <a:latin typeface="Times New Roman" pitchFamily="18" charset="0"/>
              </a:rPr>
              <a:t>O(n </a:t>
            </a:r>
            <a:r>
              <a:rPr lang="en-US">
                <a:solidFill>
                  <a:schemeClr val="tx1"/>
                </a:solidFill>
                <a:latin typeface="Times New Roman" pitchFamily="18" charset="0"/>
              </a:rPr>
              <a:t>log</a:t>
            </a:r>
            <a:r>
              <a:rPr lang="en-US" i="1">
                <a:solidFill>
                  <a:schemeClr val="tx1"/>
                </a:solidFill>
                <a:latin typeface="Times New Roman" pitchFamily="18" charset="0"/>
              </a:rPr>
              <a:t> n)</a:t>
            </a:r>
          </a:p>
          <a:p>
            <a:r>
              <a:rPr lang="en-US" sz="2000" i="1"/>
              <a:t>Same as Heapsort</a:t>
            </a:r>
            <a:endParaRPr lang="en-US" i="1"/>
          </a:p>
          <a:p>
            <a:pPr lvl="1"/>
            <a:r>
              <a:rPr lang="en-US" sz="1800"/>
              <a:t>quicksort is </a:t>
            </a:r>
            <a:r>
              <a:rPr lang="en-US" sz="1800" i="1">
                <a:solidFill>
                  <a:schemeClr val="tx1"/>
                </a:solidFill>
              </a:rPr>
              <a:t>generally</a:t>
            </a:r>
            <a:r>
              <a:rPr lang="en-US" sz="1800"/>
              <a:t> faster</a:t>
            </a:r>
          </a:p>
          <a:p>
            <a:pPr lvl="2"/>
            <a:r>
              <a:rPr lang="en-US" sz="1800"/>
              <a:t>Fewer comparisons</a:t>
            </a:r>
          </a:p>
          <a:p>
            <a:pPr lvl="2"/>
            <a:r>
              <a:rPr lang="en-US" sz="1800" i="1"/>
              <a:t>Details later (and assignment 2!)</a:t>
            </a:r>
          </a:p>
          <a:p>
            <a:r>
              <a:rPr lang="en-US" sz="2000" i="1"/>
              <a:t>But there’s a catch …………….</a:t>
            </a:r>
          </a:p>
        </p:txBody>
      </p:sp>
    </p:spTree>
    <p:extLst>
      <p:ext uri="{BB962C8B-B14F-4D97-AF65-F5344CB8AC3E}">
        <p14:creationId xmlns:p14="http://schemas.microsoft.com/office/powerpoint/2010/main" val="388808057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Quicksort - </a:t>
            </a:r>
            <a:r>
              <a:rPr lang="en-US" sz="2800"/>
              <a:t>The truth!</a:t>
            </a:r>
            <a:endParaRPr lang="en-US"/>
          </a:p>
        </p:txBody>
      </p:sp>
      <p:sp>
        <p:nvSpPr>
          <p:cNvPr id="68611" name="Rectangle 3"/>
          <p:cNvSpPr>
            <a:spLocks noGrp="1" noChangeArrowheads="1"/>
          </p:cNvSpPr>
          <p:nvPr>
            <p:ph type="body" idx="1"/>
          </p:nvPr>
        </p:nvSpPr>
        <p:spPr/>
        <p:txBody>
          <a:bodyPr/>
          <a:lstStyle/>
          <a:p>
            <a:r>
              <a:rPr lang="en-US"/>
              <a:t>What happens if we use quicksort</a:t>
            </a:r>
            <a:br>
              <a:rPr lang="en-US"/>
            </a:br>
            <a:r>
              <a:rPr lang="en-US"/>
              <a:t>on data that’s already sorted</a:t>
            </a:r>
            <a:br>
              <a:rPr lang="en-US"/>
            </a:br>
            <a:r>
              <a:rPr lang="en-US" sz="2000" i="1"/>
              <a:t>(or nearly sorted)</a:t>
            </a:r>
            <a:endParaRPr lang="en-US"/>
          </a:p>
          <a:p>
            <a:r>
              <a:rPr lang="en-US" sz="2000" i="1"/>
              <a:t>We’d certainly expect it to perform well!</a:t>
            </a:r>
          </a:p>
        </p:txBody>
      </p:sp>
    </p:spTree>
    <p:extLst>
      <p:ext uri="{BB962C8B-B14F-4D97-AF65-F5344CB8AC3E}">
        <p14:creationId xmlns:p14="http://schemas.microsoft.com/office/powerpoint/2010/main" val="364016940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2">
                    <a:lumMod val="60000"/>
                    <a:lumOff val="40000"/>
                  </a:schemeClr>
                </a:solidFill>
              </a:rPr>
              <a:t>Bubble Sort</a:t>
            </a:r>
            <a:endParaRPr lang="en-US" dirty="0">
              <a:solidFill>
                <a:schemeClr val="accent2">
                  <a:lumMod val="60000"/>
                  <a:lumOff val="40000"/>
                </a:schemeClr>
              </a:solidFill>
            </a:endParaRP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2060213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2390775"/>
            <a:ext cx="583882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89952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Bubble sort</a:t>
            </a:r>
          </a:p>
        </p:txBody>
      </p:sp>
      <p:sp>
        <p:nvSpPr>
          <p:cNvPr id="19459" name="Rectangle 3"/>
          <p:cNvSpPr>
            <a:spLocks noGrp="1" noChangeArrowheads="1"/>
          </p:cNvSpPr>
          <p:nvPr>
            <p:ph type="body" idx="1"/>
          </p:nvPr>
        </p:nvSpPr>
        <p:spPr>
          <a:xfrm>
            <a:off x="228600" y="2017713"/>
            <a:ext cx="8534400" cy="4114800"/>
          </a:xfrm>
        </p:spPr>
        <p:txBody>
          <a:bodyPr/>
          <a:lstStyle/>
          <a:p>
            <a:r>
              <a:rPr lang="en-US" sz="2000" dirty="0"/>
              <a:t>Works by repeatedly stepping through the list to be sorted, comparing two items at a time and swapping them if they are in the wrong order. The pass through the list is repeated until no swaps are needed, which indicates that the list is sorted.</a:t>
            </a:r>
          </a:p>
          <a:p>
            <a:pPr>
              <a:buFont typeface="Wingdings" pitchFamily="2" charset="2"/>
              <a:buNone/>
            </a:pPr>
            <a:r>
              <a:rPr lang="en-US" sz="2000" dirty="0"/>
              <a:t>Sort: 34   8   64   51   32   21</a:t>
            </a:r>
            <a:endParaRPr lang="en-US" dirty="0"/>
          </a:p>
        </p:txBody>
      </p:sp>
      <p:sp>
        <p:nvSpPr>
          <p:cNvPr id="19460" name="Rectangle 4"/>
          <p:cNvSpPr>
            <a:spLocks noChangeArrowheads="1"/>
          </p:cNvSpPr>
          <p:nvPr/>
        </p:nvSpPr>
        <p:spPr bwMode="auto">
          <a:xfrm>
            <a:off x="228600" y="3657600"/>
            <a:ext cx="2090738"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buFont typeface="Arial" charset="0"/>
              <a:buNone/>
            </a:pPr>
            <a:r>
              <a:rPr lang="en-US" sz="2000" u="sng"/>
              <a:t>Pass 1</a:t>
            </a:r>
            <a:endParaRPr lang="en-US" sz="2000"/>
          </a:p>
          <a:p>
            <a:pPr marL="342900" indent="-342900" algn="l">
              <a:buFont typeface="Arial" charset="0"/>
              <a:buNone/>
            </a:pPr>
            <a:r>
              <a:rPr lang="en-US" sz="2000">
                <a:solidFill>
                  <a:schemeClr val="folHlink"/>
                </a:solidFill>
              </a:rPr>
              <a:t>34</a:t>
            </a:r>
            <a:r>
              <a:rPr lang="en-US" sz="2000"/>
              <a:t> 8 64 51 32 21</a:t>
            </a:r>
          </a:p>
          <a:p>
            <a:pPr marL="342900" indent="-342900" algn="l">
              <a:buFont typeface="Arial" charset="0"/>
              <a:buNone/>
            </a:pPr>
            <a:r>
              <a:rPr lang="en-US" sz="2000"/>
              <a:t>8 34 </a:t>
            </a:r>
            <a:r>
              <a:rPr lang="en-US" sz="2000">
                <a:solidFill>
                  <a:schemeClr val="folHlink"/>
                </a:solidFill>
              </a:rPr>
              <a:t>64</a:t>
            </a:r>
            <a:r>
              <a:rPr lang="en-US" sz="2000"/>
              <a:t> 51 32 21</a:t>
            </a:r>
          </a:p>
          <a:p>
            <a:pPr marL="342900" indent="-342900" algn="l">
              <a:buFont typeface="Arial" charset="0"/>
              <a:buNone/>
            </a:pPr>
            <a:r>
              <a:rPr lang="en-US" sz="2000"/>
              <a:t>8 34 51 </a:t>
            </a:r>
            <a:r>
              <a:rPr lang="en-US" sz="2000">
                <a:solidFill>
                  <a:schemeClr val="folHlink"/>
                </a:solidFill>
              </a:rPr>
              <a:t>64</a:t>
            </a:r>
            <a:r>
              <a:rPr lang="en-US" sz="2000"/>
              <a:t> 32 21</a:t>
            </a:r>
          </a:p>
          <a:p>
            <a:pPr marL="342900" indent="-342900" algn="l">
              <a:buFont typeface="Arial" charset="0"/>
              <a:buNone/>
            </a:pPr>
            <a:r>
              <a:rPr lang="en-US" sz="2000"/>
              <a:t>8 34 51 32 </a:t>
            </a:r>
            <a:r>
              <a:rPr lang="en-US" sz="2000">
                <a:solidFill>
                  <a:schemeClr val="folHlink"/>
                </a:solidFill>
              </a:rPr>
              <a:t>64</a:t>
            </a:r>
            <a:r>
              <a:rPr lang="en-US" sz="2000"/>
              <a:t> 21</a:t>
            </a:r>
          </a:p>
          <a:p>
            <a:pPr marL="342900" indent="-342900" algn="l">
              <a:buFont typeface="Arial" charset="0"/>
              <a:buNone/>
            </a:pPr>
            <a:r>
              <a:rPr lang="en-US" sz="2000"/>
              <a:t>8 34 51 32 21 </a:t>
            </a:r>
            <a:r>
              <a:rPr lang="en-US" sz="2000">
                <a:solidFill>
                  <a:schemeClr val="folHlink"/>
                </a:solidFill>
              </a:rPr>
              <a:t>64</a:t>
            </a:r>
            <a:endParaRPr lang="en-US" sz="2000"/>
          </a:p>
          <a:p>
            <a:pPr marL="342900" indent="-342900" algn="l">
              <a:buFont typeface="Arial" charset="0"/>
              <a:buChar char="•"/>
            </a:pPr>
            <a:endParaRPr lang="en-US" sz="2000"/>
          </a:p>
        </p:txBody>
      </p:sp>
      <p:sp>
        <p:nvSpPr>
          <p:cNvPr id="19461" name="Rectangle 5"/>
          <p:cNvSpPr>
            <a:spLocks noChangeArrowheads="1"/>
          </p:cNvSpPr>
          <p:nvPr/>
        </p:nvSpPr>
        <p:spPr bwMode="auto">
          <a:xfrm>
            <a:off x="2438400" y="3657600"/>
            <a:ext cx="2090738"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buFont typeface="Arial" charset="0"/>
              <a:buNone/>
            </a:pPr>
            <a:r>
              <a:rPr lang="en-US" sz="2000" u="sng"/>
              <a:t>Pass 2</a:t>
            </a:r>
            <a:endParaRPr lang="en-US" sz="2000"/>
          </a:p>
          <a:p>
            <a:pPr marL="342900" indent="-342900" algn="l">
              <a:buFont typeface="Arial" charset="0"/>
              <a:buNone/>
            </a:pPr>
            <a:r>
              <a:rPr lang="en-US" sz="2000">
                <a:solidFill>
                  <a:schemeClr val="folHlink"/>
                </a:solidFill>
              </a:rPr>
              <a:t>8</a:t>
            </a:r>
            <a:r>
              <a:rPr lang="en-US" sz="2000"/>
              <a:t> 34 51 32 21 </a:t>
            </a:r>
            <a:r>
              <a:rPr lang="en-US" sz="2000">
                <a:solidFill>
                  <a:schemeClr val="hlink"/>
                </a:solidFill>
              </a:rPr>
              <a:t>64</a:t>
            </a:r>
            <a:endParaRPr lang="en-US" sz="2000"/>
          </a:p>
          <a:p>
            <a:pPr marL="342900" indent="-342900" algn="l">
              <a:buFont typeface="Arial" charset="0"/>
              <a:buNone/>
            </a:pPr>
            <a:r>
              <a:rPr lang="en-US" sz="2000"/>
              <a:t>8 </a:t>
            </a:r>
            <a:r>
              <a:rPr lang="en-US" sz="2000">
                <a:solidFill>
                  <a:schemeClr val="folHlink"/>
                </a:solidFill>
              </a:rPr>
              <a:t>34</a:t>
            </a:r>
            <a:r>
              <a:rPr lang="en-US" sz="2000"/>
              <a:t> 51 32 21 </a:t>
            </a:r>
            <a:r>
              <a:rPr lang="en-US" sz="2000">
                <a:solidFill>
                  <a:schemeClr val="hlink"/>
                </a:solidFill>
              </a:rPr>
              <a:t>64</a:t>
            </a:r>
          </a:p>
          <a:p>
            <a:pPr marL="342900" indent="-342900" algn="l">
              <a:buFont typeface="Arial" charset="0"/>
              <a:buNone/>
            </a:pPr>
            <a:r>
              <a:rPr lang="en-US" sz="2000"/>
              <a:t>8 34 </a:t>
            </a:r>
            <a:r>
              <a:rPr lang="en-US" sz="2000">
                <a:solidFill>
                  <a:schemeClr val="folHlink"/>
                </a:solidFill>
              </a:rPr>
              <a:t>51</a:t>
            </a:r>
            <a:r>
              <a:rPr lang="en-US" sz="2000"/>
              <a:t> 32 21 </a:t>
            </a:r>
            <a:r>
              <a:rPr lang="en-US" sz="2000">
                <a:solidFill>
                  <a:schemeClr val="hlink"/>
                </a:solidFill>
              </a:rPr>
              <a:t>64</a:t>
            </a:r>
          </a:p>
          <a:p>
            <a:pPr marL="342900" indent="-342900" algn="l">
              <a:buFont typeface="Arial" charset="0"/>
              <a:buNone/>
            </a:pPr>
            <a:r>
              <a:rPr lang="en-US" sz="2000"/>
              <a:t>8 34 32 </a:t>
            </a:r>
            <a:r>
              <a:rPr lang="en-US" sz="2000">
                <a:solidFill>
                  <a:schemeClr val="folHlink"/>
                </a:solidFill>
              </a:rPr>
              <a:t>51</a:t>
            </a:r>
            <a:r>
              <a:rPr lang="en-US" sz="2000"/>
              <a:t> 21 </a:t>
            </a:r>
            <a:r>
              <a:rPr lang="en-US" sz="2000">
                <a:solidFill>
                  <a:schemeClr val="hlink"/>
                </a:solidFill>
              </a:rPr>
              <a:t>64</a:t>
            </a:r>
          </a:p>
          <a:p>
            <a:pPr marL="342900" indent="-342900" algn="l">
              <a:buFont typeface="Arial" charset="0"/>
              <a:buNone/>
            </a:pPr>
            <a:r>
              <a:rPr lang="en-US" sz="2000"/>
              <a:t>8 34 32 21 </a:t>
            </a:r>
            <a:r>
              <a:rPr lang="en-US" sz="2000">
                <a:solidFill>
                  <a:schemeClr val="folHlink"/>
                </a:solidFill>
              </a:rPr>
              <a:t>51</a:t>
            </a:r>
            <a:r>
              <a:rPr lang="en-US" sz="2000"/>
              <a:t> </a:t>
            </a:r>
            <a:r>
              <a:rPr lang="en-US" sz="2000">
                <a:solidFill>
                  <a:schemeClr val="hlink"/>
                </a:solidFill>
              </a:rPr>
              <a:t>64</a:t>
            </a:r>
          </a:p>
          <a:p>
            <a:pPr marL="342900" indent="-342900" algn="l">
              <a:buFont typeface="Arial" charset="0"/>
              <a:buNone/>
            </a:pPr>
            <a:r>
              <a:rPr lang="en-US" sz="2000"/>
              <a:t>8 34 32 21 </a:t>
            </a:r>
            <a:r>
              <a:rPr lang="en-US" sz="2000">
                <a:solidFill>
                  <a:schemeClr val="hlink"/>
                </a:solidFill>
              </a:rPr>
              <a:t>51</a:t>
            </a:r>
            <a:r>
              <a:rPr lang="en-US" sz="2000"/>
              <a:t> </a:t>
            </a:r>
            <a:r>
              <a:rPr lang="en-US" sz="2000">
                <a:solidFill>
                  <a:schemeClr val="hlink"/>
                </a:solidFill>
              </a:rPr>
              <a:t>64</a:t>
            </a:r>
          </a:p>
        </p:txBody>
      </p:sp>
      <p:sp>
        <p:nvSpPr>
          <p:cNvPr id="19462" name="Rectangle 6"/>
          <p:cNvSpPr>
            <a:spLocks noChangeArrowheads="1"/>
          </p:cNvSpPr>
          <p:nvPr/>
        </p:nvSpPr>
        <p:spPr bwMode="auto">
          <a:xfrm>
            <a:off x="5105400" y="4038600"/>
            <a:ext cx="3892550" cy="2024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t>Worst and average - O(n^2)</a:t>
            </a:r>
          </a:p>
          <a:p>
            <a:pPr algn="l"/>
            <a:endParaRPr lang="en-US"/>
          </a:p>
          <a:p>
            <a:pPr algn="l"/>
            <a:endParaRPr lang="en-US"/>
          </a:p>
          <a:p>
            <a:pPr algn="l"/>
            <a:r>
              <a:rPr lang="en-US"/>
              <a:t>Not practical for list with large n - except when list is very close to sorted</a:t>
            </a:r>
          </a:p>
          <a:p>
            <a:pPr algn="l"/>
            <a:endParaRPr lang="en-US"/>
          </a:p>
        </p:txBody>
      </p:sp>
      <p:sp>
        <p:nvSpPr>
          <p:cNvPr id="19463" name="Rectangle 7"/>
          <p:cNvSpPr>
            <a:spLocks noChangeArrowheads="1"/>
          </p:cNvSpPr>
          <p:nvPr/>
        </p:nvSpPr>
        <p:spPr bwMode="auto">
          <a:xfrm>
            <a:off x="1752600" y="5867400"/>
            <a:ext cx="31543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Repeat until no swaps are made.</a:t>
            </a:r>
          </a:p>
        </p:txBody>
      </p:sp>
    </p:spTree>
    <p:extLst>
      <p:ext uri="{BB962C8B-B14F-4D97-AF65-F5344CB8AC3E}">
        <p14:creationId xmlns:p14="http://schemas.microsoft.com/office/powerpoint/2010/main" val="3008834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 in daily life</a:t>
            </a:r>
            <a:endParaRPr lang="en-US" dirty="0"/>
          </a:p>
        </p:txBody>
      </p:sp>
      <p:sp>
        <p:nvSpPr>
          <p:cNvPr id="3" name="Content Placeholder 2"/>
          <p:cNvSpPr>
            <a:spLocks noGrp="1"/>
          </p:cNvSpPr>
          <p:nvPr>
            <p:ph idx="1"/>
          </p:nvPr>
        </p:nvSpPr>
        <p:spPr/>
        <p:txBody>
          <a:bodyPr/>
          <a:lstStyle/>
          <a:p>
            <a:r>
              <a:rPr lang="en-US" dirty="0" smtClean="0"/>
              <a:t>Card sorting during a game of cards</a:t>
            </a:r>
          </a:p>
          <a:p>
            <a:pPr lvl="1"/>
            <a:r>
              <a:rPr lang="en-US" dirty="0"/>
              <a:t>To sort the cards in your hand you extract a card, shift the remaining cards, and then insert the extracted card in the correct place. This process is repeated until all the cards are in the correct sequence</a:t>
            </a:r>
            <a:r>
              <a:rPr lang="en-US" dirty="0" smtClean="0"/>
              <a:t> </a:t>
            </a:r>
            <a:endParaRPr lang="en-US" dirty="0"/>
          </a:p>
        </p:txBody>
      </p:sp>
    </p:spTree>
    <p:extLst>
      <p:ext uri="{BB962C8B-B14F-4D97-AF65-F5344CB8AC3E}">
        <p14:creationId xmlns:p14="http://schemas.microsoft.com/office/powerpoint/2010/main" val="4561432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bubble sort, the larger bubbles (higher values) bubble up displacing the smaller bubbles (lower values</a:t>
            </a:r>
            <a:r>
              <a:rPr lang="en-US" dirty="0" smtClean="0"/>
              <a:t>)</a:t>
            </a:r>
          </a:p>
          <a:p>
            <a:endParaRPr lang="en-US" dirty="0"/>
          </a:p>
          <a:p>
            <a:pPr marL="0" indent="0">
              <a:buNone/>
            </a:pPr>
            <a:r>
              <a:rPr lang="en-US" sz="2600" dirty="0">
                <a:latin typeface="Consolas" pitchFamily="49" charset="0"/>
                <a:cs typeface="Consolas" pitchFamily="49" charset="0"/>
              </a:rPr>
              <a:t>procedure </a:t>
            </a:r>
            <a:r>
              <a:rPr lang="en-US" sz="2600" dirty="0" err="1" smtClean="0">
                <a:latin typeface="Consolas" pitchFamily="49" charset="0"/>
                <a:cs typeface="Consolas" pitchFamily="49" charset="0"/>
              </a:rPr>
              <a:t>bubbleSort</a:t>
            </a:r>
            <a:r>
              <a:rPr lang="en-US" sz="2600" dirty="0" smtClean="0">
                <a:latin typeface="Consolas" pitchFamily="49" charset="0"/>
                <a:cs typeface="Consolas" pitchFamily="49" charset="0"/>
              </a:rPr>
              <a:t>(A </a:t>
            </a:r>
            <a:r>
              <a:rPr lang="en-US" sz="2600" dirty="0">
                <a:latin typeface="Consolas" pitchFamily="49" charset="0"/>
                <a:cs typeface="Consolas" pitchFamily="49" charset="0"/>
              </a:rPr>
              <a:t>: list of sortable </a:t>
            </a:r>
            <a:r>
              <a:rPr lang="en-US" sz="2600" dirty="0" smtClean="0">
                <a:latin typeface="Consolas" pitchFamily="49" charset="0"/>
                <a:cs typeface="Consolas" pitchFamily="49" charset="0"/>
              </a:rPr>
              <a:t>items)</a:t>
            </a:r>
            <a:endParaRPr lang="en-US" sz="2600" dirty="0">
              <a:latin typeface="Consolas" pitchFamily="49" charset="0"/>
              <a:cs typeface="Consolas" pitchFamily="49" charset="0"/>
            </a:endParaRPr>
          </a:p>
          <a:p>
            <a:pPr marL="0" indent="0">
              <a:buNone/>
            </a:pPr>
            <a:r>
              <a:rPr lang="en-US" sz="2600" dirty="0">
                <a:latin typeface="Consolas" pitchFamily="49" charset="0"/>
                <a:cs typeface="Consolas" pitchFamily="49" charset="0"/>
              </a:rPr>
              <a:t>  repeat</a:t>
            </a:r>
          </a:p>
          <a:p>
            <a:pPr marL="0" indent="0">
              <a:buNone/>
            </a:pPr>
            <a:r>
              <a:rPr lang="en-US" sz="2600" dirty="0">
                <a:latin typeface="Consolas" pitchFamily="49" charset="0"/>
                <a:cs typeface="Consolas" pitchFamily="49" charset="0"/>
              </a:rPr>
              <a:t>    swapped = false</a:t>
            </a:r>
          </a:p>
          <a:p>
            <a:pPr marL="0" indent="0">
              <a:buNone/>
            </a:pPr>
            <a:r>
              <a:rPr lang="en-US" sz="2600" dirty="0">
                <a:latin typeface="Consolas" pitchFamily="49" charset="0"/>
                <a:cs typeface="Consolas" pitchFamily="49" charset="0"/>
              </a:rPr>
              <a:t>    for </a:t>
            </a:r>
            <a:r>
              <a:rPr lang="en-US" sz="2600" dirty="0" err="1">
                <a:latin typeface="Consolas" pitchFamily="49" charset="0"/>
                <a:cs typeface="Consolas" pitchFamily="49" charset="0"/>
              </a:rPr>
              <a:t>i</a:t>
            </a:r>
            <a:r>
              <a:rPr lang="en-US" sz="2600" dirty="0">
                <a:latin typeface="Consolas" pitchFamily="49" charset="0"/>
                <a:cs typeface="Consolas" pitchFamily="49" charset="0"/>
              </a:rPr>
              <a:t> = 1 to length(A) - 1 {</a:t>
            </a:r>
          </a:p>
          <a:p>
            <a:pPr marL="0" indent="0">
              <a:buNone/>
            </a:pPr>
            <a:r>
              <a:rPr lang="en-US" sz="2600" dirty="0">
                <a:latin typeface="Consolas" pitchFamily="49" charset="0"/>
                <a:cs typeface="Consolas" pitchFamily="49" charset="0"/>
              </a:rPr>
              <a:t>      if A[i-1] &gt; A[</a:t>
            </a:r>
            <a:r>
              <a:rPr lang="en-US" sz="2600" dirty="0" err="1">
                <a:latin typeface="Consolas" pitchFamily="49" charset="0"/>
                <a:cs typeface="Consolas" pitchFamily="49" charset="0"/>
              </a:rPr>
              <a:t>i</a:t>
            </a:r>
            <a:r>
              <a:rPr lang="en-US" sz="2600" dirty="0">
                <a:latin typeface="Consolas" pitchFamily="49" charset="0"/>
                <a:cs typeface="Consolas" pitchFamily="49" charset="0"/>
              </a:rPr>
              <a:t>] </a:t>
            </a:r>
            <a:r>
              <a:rPr lang="en-US" sz="2600" dirty="0" smtClean="0">
                <a:latin typeface="Consolas" pitchFamily="49" charset="0"/>
                <a:cs typeface="Consolas" pitchFamily="49" charset="0"/>
              </a:rPr>
              <a:t>{</a:t>
            </a:r>
            <a:endParaRPr lang="en-US" sz="2600" dirty="0">
              <a:latin typeface="Consolas" pitchFamily="49" charset="0"/>
              <a:cs typeface="Consolas" pitchFamily="49" charset="0"/>
            </a:endParaRPr>
          </a:p>
          <a:p>
            <a:pPr marL="0" indent="0">
              <a:buNone/>
            </a:pPr>
            <a:r>
              <a:rPr lang="en-US" sz="2600" dirty="0">
                <a:latin typeface="Consolas" pitchFamily="49" charset="0"/>
                <a:cs typeface="Consolas" pitchFamily="49" charset="0"/>
              </a:rPr>
              <a:t>        </a:t>
            </a:r>
            <a:r>
              <a:rPr lang="en-US" sz="2600" dirty="0" smtClean="0">
                <a:latin typeface="Consolas" pitchFamily="49" charset="0"/>
                <a:cs typeface="Consolas" pitchFamily="49" charset="0"/>
              </a:rPr>
              <a:t>swap(A[i-1</a:t>
            </a:r>
            <a:r>
              <a:rPr lang="en-US" sz="2600" dirty="0">
                <a:latin typeface="Consolas" pitchFamily="49" charset="0"/>
                <a:cs typeface="Consolas" pitchFamily="49" charset="0"/>
              </a:rPr>
              <a:t>], A[</a:t>
            </a:r>
            <a:r>
              <a:rPr lang="en-US" sz="2600" dirty="0" err="1">
                <a:latin typeface="Consolas" pitchFamily="49" charset="0"/>
                <a:cs typeface="Consolas" pitchFamily="49" charset="0"/>
              </a:rPr>
              <a:t>i</a:t>
            </a:r>
            <a:r>
              <a:rPr lang="en-US" sz="2600" dirty="0" smtClean="0">
                <a:latin typeface="Consolas" pitchFamily="49" charset="0"/>
                <a:cs typeface="Consolas" pitchFamily="49" charset="0"/>
              </a:rPr>
              <a:t>])</a:t>
            </a:r>
            <a:endParaRPr lang="en-US" sz="2600" dirty="0">
              <a:latin typeface="Consolas" pitchFamily="49" charset="0"/>
              <a:cs typeface="Consolas" pitchFamily="49" charset="0"/>
            </a:endParaRPr>
          </a:p>
          <a:p>
            <a:pPr marL="0" indent="0">
              <a:buNone/>
            </a:pPr>
            <a:r>
              <a:rPr lang="en-US" sz="2600" dirty="0">
                <a:latin typeface="Consolas" pitchFamily="49" charset="0"/>
                <a:cs typeface="Consolas" pitchFamily="49" charset="0"/>
              </a:rPr>
              <a:t>        swapped = true</a:t>
            </a:r>
          </a:p>
          <a:p>
            <a:pPr marL="0" indent="0">
              <a:buNone/>
            </a:pPr>
            <a:r>
              <a:rPr lang="en-US" sz="2600" dirty="0">
                <a:latin typeface="Consolas" pitchFamily="49" charset="0"/>
                <a:cs typeface="Consolas" pitchFamily="49" charset="0"/>
              </a:rPr>
              <a:t>      </a:t>
            </a:r>
            <a:r>
              <a:rPr lang="en-US" sz="2600" dirty="0" smtClean="0">
                <a:latin typeface="Consolas" pitchFamily="49" charset="0"/>
                <a:cs typeface="Consolas" pitchFamily="49" charset="0"/>
              </a:rPr>
              <a:t>}</a:t>
            </a:r>
            <a:endParaRPr lang="en-US" sz="2600" dirty="0">
              <a:latin typeface="Consolas" pitchFamily="49" charset="0"/>
              <a:cs typeface="Consolas" pitchFamily="49" charset="0"/>
            </a:endParaRPr>
          </a:p>
          <a:p>
            <a:pPr marL="0" indent="0">
              <a:buNone/>
            </a:pPr>
            <a:r>
              <a:rPr lang="en-US" sz="2600" dirty="0">
                <a:latin typeface="Consolas" pitchFamily="49" charset="0"/>
                <a:cs typeface="Consolas" pitchFamily="49" charset="0"/>
              </a:rPr>
              <a:t>    }</a:t>
            </a:r>
          </a:p>
          <a:p>
            <a:pPr marL="0" indent="0">
              <a:buNone/>
            </a:pPr>
            <a:r>
              <a:rPr lang="en-US" sz="2600" dirty="0">
                <a:latin typeface="Consolas" pitchFamily="49" charset="0"/>
                <a:cs typeface="Consolas" pitchFamily="49" charset="0"/>
              </a:rPr>
              <a:t>  until not </a:t>
            </a:r>
            <a:r>
              <a:rPr lang="en-US" sz="2600" dirty="0" smtClean="0">
                <a:latin typeface="Consolas" pitchFamily="49" charset="0"/>
                <a:cs typeface="Consolas" pitchFamily="49" charset="0"/>
              </a:rPr>
              <a:t>swapped	</a:t>
            </a:r>
            <a:r>
              <a:rPr lang="en-US" sz="2100" dirty="0" smtClean="0">
                <a:latin typeface="+mj-lt"/>
                <a:cs typeface="Consolas" pitchFamily="49" charset="0"/>
              </a:rPr>
              <a:t>/*repeat until no element has been swapped*/</a:t>
            </a:r>
            <a:endParaRPr lang="en-US" sz="2600" dirty="0">
              <a:latin typeface="+mj-lt"/>
              <a:cs typeface="Consolas" pitchFamily="49" charset="0"/>
            </a:endParaRPr>
          </a:p>
          <a:p>
            <a:pPr marL="0" indent="0">
              <a:buNone/>
            </a:pPr>
            <a:r>
              <a:rPr lang="en-US" sz="2600" dirty="0">
                <a:latin typeface="Consolas" pitchFamily="49" charset="0"/>
                <a:cs typeface="Consolas" pitchFamily="49" charset="0"/>
              </a:rPr>
              <a:t>end procedure</a:t>
            </a:r>
          </a:p>
        </p:txBody>
      </p:sp>
    </p:spTree>
    <p:extLst>
      <p:ext uri="{BB962C8B-B14F-4D97-AF65-F5344CB8AC3E}">
        <p14:creationId xmlns:p14="http://schemas.microsoft.com/office/powerpoint/2010/main" val="88188086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a:t>
            </a:r>
            <a:r>
              <a:rPr lang="en-US" dirty="0" smtClean="0"/>
              <a:t> - optimized</a:t>
            </a:r>
            <a:endParaRPr lang="en-US" dirty="0"/>
          </a:p>
        </p:txBody>
      </p:sp>
      <p:sp>
        <p:nvSpPr>
          <p:cNvPr id="3" name="Content Placeholder 2"/>
          <p:cNvSpPr>
            <a:spLocks noGrp="1"/>
          </p:cNvSpPr>
          <p:nvPr>
            <p:ph idx="1"/>
          </p:nvPr>
        </p:nvSpPr>
        <p:spPr/>
        <p:txBody>
          <a:bodyPr/>
          <a:lstStyle/>
          <a:p>
            <a:r>
              <a:rPr lang="en-US" dirty="0" smtClean="0"/>
              <a:t>Can be optimized further</a:t>
            </a:r>
          </a:p>
          <a:p>
            <a:pPr lvl="1"/>
            <a:r>
              <a:rPr lang="en-US" dirty="0" smtClean="0"/>
              <a:t>Final element can be ignored in each iteration</a:t>
            </a:r>
          </a:p>
          <a:p>
            <a:pPr lvl="2"/>
            <a:r>
              <a:rPr lang="en-US" dirty="0" smtClean="0"/>
              <a:t>Nth pass finds the largest element and puts in place, so need not be compared</a:t>
            </a:r>
          </a:p>
          <a:p>
            <a:pPr lvl="1"/>
            <a:r>
              <a:rPr lang="en-US" dirty="0" smtClean="0"/>
              <a:t>All elements after the </a:t>
            </a:r>
            <a:r>
              <a:rPr lang="en-US" smtClean="0"/>
              <a:t>last swap have been sorted</a:t>
            </a:r>
            <a:endParaRPr lang="en-US" dirty="0"/>
          </a:p>
        </p:txBody>
      </p:sp>
    </p:spTree>
    <p:extLst>
      <p:ext uri="{BB962C8B-B14F-4D97-AF65-F5344CB8AC3E}">
        <p14:creationId xmlns:p14="http://schemas.microsoft.com/office/powerpoint/2010/main" val="65333798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p:txBody>
          <a:bodyPr/>
          <a:lstStyle/>
          <a:p>
            <a:r>
              <a:rPr lang="en-US" dirty="0"/>
              <a:t>works by selecting the smallest (or largest) element of the array and placing it at the head of the </a:t>
            </a:r>
            <a:r>
              <a:rPr lang="en-US" dirty="0" smtClean="0"/>
              <a:t>array</a:t>
            </a:r>
          </a:p>
          <a:p>
            <a:r>
              <a:rPr lang="en-US" dirty="0"/>
              <a:t>Then the process is repeated for the remainder of the array; the next largest element is selected and put into the next slot, and so on down the line</a:t>
            </a:r>
          </a:p>
        </p:txBody>
      </p:sp>
    </p:spTree>
    <p:extLst>
      <p:ext uri="{BB962C8B-B14F-4D97-AF65-F5344CB8AC3E}">
        <p14:creationId xmlns:p14="http://schemas.microsoft.com/office/powerpoint/2010/main" val="209752342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Selection Sort</a:t>
            </a:r>
          </a:p>
        </p:txBody>
      </p:sp>
      <p:sp>
        <p:nvSpPr>
          <p:cNvPr id="67587" name="Rectangle 3"/>
          <p:cNvSpPr>
            <a:spLocks noGrp="1" noChangeArrowheads="1"/>
          </p:cNvSpPr>
          <p:nvPr>
            <p:ph type="body" idx="1"/>
          </p:nvPr>
        </p:nvSpPr>
        <p:spPr>
          <a:xfrm>
            <a:off x="609600" y="2057400"/>
            <a:ext cx="7772400" cy="4114800"/>
          </a:xfrm>
        </p:spPr>
        <p:txBody>
          <a:bodyPr/>
          <a:lstStyle/>
          <a:p>
            <a:pPr lvl="1">
              <a:spcBef>
                <a:spcPct val="40000"/>
              </a:spcBef>
            </a:pPr>
            <a:r>
              <a:rPr lang="en-US"/>
              <a:t>Repeatedly searches for the largest value in a section of the data</a:t>
            </a:r>
          </a:p>
          <a:p>
            <a:pPr lvl="2">
              <a:spcBef>
                <a:spcPct val="40000"/>
              </a:spcBef>
            </a:pPr>
            <a:r>
              <a:rPr lang="en-US" sz="2500"/>
              <a:t>Moves that value into its correct position in a sorted section of the list</a:t>
            </a:r>
          </a:p>
          <a:p>
            <a:pPr lvl="1">
              <a:spcBef>
                <a:spcPct val="40000"/>
              </a:spcBef>
            </a:pPr>
            <a:r>
              <a:rPr lang="en-US"/>
              <a:t>Uses the Find Largest algorithm</a:t>
            </a:r>
          </a:p>
        </p:txBody>
      </p:sp>
    </p:spTree>
    <p:extLst>
      <p:ext uri="{BB962C8B-B14F-4D97-AF65-F5344CB8AC3E}">
        <p14:creationId xmlns:p14="http://schemas.microsoft.com/office/powerpoint/2010/main" val="203211320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Selection Sort</a:t>
            </a:r>
          </a:p>
        </p:txBody>
      </p:sp>
      <p:sp>
        <p:nvSpPr>
          <p:cNvPr id="70661" name="Rectangle 5"/>
          <p:cNvSpPr>
            <a:spLocks noChangeArrowheads="1"/>
          </p:cNvSpPr>
          <p:nvPr/>
        </p:nvSpPr>
        <p:spPr bwMode="auto">
          <a:xfrm>
            <a:off x="-381000" y="2362200"/>
            <a:ext cx="9525000"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257300" lvl="2" indent="-342900" algn="l" eaLnBrk="1" hangingPunct="1"/>
            <a:r>
              <a:rPr lang="de-DE" sz="2000" b="1">
                <a:latin typeface="Times New Roman" pitchFamily="18" charset="0"/>
              </a:rPr>
              <a:t>1.	Get values for n and the n list items</a:t>
            </a:r>
          </a:p>
          <a:p>
            <a:pPr marL="1257300" lvl="2" indent="-342900" algn="l" eaLnBrk="1" hangingPunct="1"/>
            <a:r>
              <a:rPr lang="de-DE" sz="2000" b="1">
                <a:latin typeface="Times New Roman" pitchFamily="18" charset="0"/>
              </a:rPr>
              <a:t>2.	Set the marker for the unsorted section at the end of the list</a:t>
            </a:r>
          </a:p>
          <a:p>
            <a:pPr marL="1257300" lvl="2" indent="-342900" algn="l" eaLnBrk="1" hangingPunct="1"/>
            <a:r>
              <a:rPr lang="de-DE" sz="2000" b="1">
                <a:latin typeface="Times New Roman" pitchFamily="18" charset="0"/>
              </a:rPr>
              <a:t>3.	While the unsorted section of the list is not empty, do steps 4 through 6</a:t>
            </a:r>
          </a:p>
          <a:p>
            <a:pPr marL="1257300" lvl="2" indent="-342900" algn="l" eaLnBrk="1" hangingPunct="1"/>
            <a:r>
              <a:rPr lang="de-DE" sz="2000" b="1">
                <a:latin typeface="Times New Roman" pitchFamily="18" charset="0"/>
              </a:rPr>
              <a:t>4.	      Select the largest number in the unsorted section of the list</a:t>
            </a:r>
          </a:p>
          <a:p>
            <a:pPr marL="1257300" lvl="2" indent="-342900" algn="l" eaLnBrk="1" hangingPunct="1">
              <a:buFont typeface="Arial" charset="0"/>
              <a:buAutoNum type="arabicPeriod" startAt="5"/>
            </a:pPr>
            <a:r>
              <a:rPr lang="de-DE" sz="2000" b="1">
                <a:latin typeface="Times New Roman" pitchFamily="18" charset="0"/>
              </a:rPr>
              <a:t>      Exchange this number with the last number in the unsorted</a:t>
            </a:r>
          </a:p>
          <a:p>
            <a:pPr marL="1257300" lvl="2" indent="-342900" algn="l" eaLnBrk="1" hangingPunct="1">
              <a:buFont typeface="Arial" charset="0"/>
              <a:buNone/>
            </a:pPr>
            <a:r>
              <a:rPr lang="de-DE" sz="2000" b="1">
                <a:latin typeface="Times New Roman" pitchFamily="18" charset="0"/>
              </a:rPr>
              <a:t>            section of the list</a:t>
            </a:r>
          </a:p>
          <a:p>
            <a:pPr marL="1257300" lvl="2" indent="-342900" algn="l" eaLnBrk="1" hangingPunct="1"/>
            <a:r>
              <a:rPr lang="de-DE" sz="2000" b="1">
                <a:latin typeface="Times New Roman" pitchFamily="18" charset="0"/>
              </a:rPr>
              <a:t>6.	      Move the marker for the unsorted section left one position</a:t>
            </a:r>
          </a:p>
          <a:p>
            <a:pPr marL="1257300" lvl="2" indent="-342900" algn="l" eaLnBrk="1" hangingPunct="1"/>
            <a:r>
              <a:rPr lang="de-DE" sz="2000" b="1">
                <a:latin typeface="Times New Roman" pitchFamily="18" charset="0"/>
              </a:rPr>
              <a:t>7.	Stop</a:t>
            </a:r>
            <a:endParaRPr lang="de-DE">
              <a:latin typeface="Times New Roman" pitchFamily="18" charset="0"/>
            </a:endParaRPr>
          </a:p>
          <a:p>
            <a:pPr marL="342900" indent="-342900" algn="l" eaLnBrk="1" hangingPunct="1"/>
            <a:endParaRPr lang="en-US"/>
          </a:p>
        </p:txBody>
      </p:sp>
    </p:spTree>
    <p:extLst>
      <p:ext uri="{BB962C8B-B14F-4D97-AF65-F5344CB8AC3E}">
        <p14:creationId xmlns:p14="http://schemas.microsoft.com/office/powerpoint/2010/main" val="152106309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Selection Sort</a:t>
            </a:r>
          </a:p>
        </p:txBody>
      </p:sp>
      <p:sp>
        <p:nvSpPr>
          <p:cNvPr id="71684" name="Rectangle 4"/>
          <p:cNvSpPr>
            <a:spLocks noGrp="1" noChangeArrowheads="1"/>
          </p:cNvSpPr>
          <p:nvPr>
            <p:ph type="body" idx="1"/>
          </p:nvPr>
        </p:nvSpPr>
        <p:spPr>
          <a:xfrm>
            <a:off x="381000" y="1981200"/>
            <a:ext cx="8229600" cy="4530725"/>
          </a:xfrm>
          <a:noFill/>
          <a:ln/>
        </p:spPr>
        <p:txBody>
          <a:bodyPr/>
          <a:lstStyle/>
          <a:p>
            <a:pPr>
              <a:spcBef>
                <a:spcPct val="70000"/>
              </a:spcBef>
            </a:pPr>
            <a:r>
              <a:rPr lang="en-US" sz="3000" dirty="0"/>
              <a:t>Count comparisons of </a:t>
            </a:r>
            <a:r>
              <a:rPr lang="en-US" sz="3000" i="1" dirty="0"/>
              <a:t>largest so far</a:t>
            </a:r>
            <a:r>
              <a:rPr lang="en-US" sz="3000" dirty="0"/>
              <a:t> against other values</a:t>
            </a:r>
          </a:p>
          <a:p>
            <a:pPr>
              <a:spcBef>
                <a:spcPct val="70000"/>
              </a:spcBef>
            </a:pPr>
            <a:r>
              <a:rPr lang="en-US" sz="3000" dirty="0"/>
              <a:t>Find Largest, given </a:t>
            </a:r>
            <a:r>
              <a:rPr lang="en-US" sz="3000" i="1" dirty="0"/>
              <a:t>m</a:t>
            </a:r>
            <a:r>
              <a:rPr lang="en-US" sz="3000" dirty="0"/>
              <a:t> values, does </a:t>
            </a:r>
            <a:r>
              <a:rPr lang="en-US" sz="3000" i="1" dirty="0"/>
              <a:t>m</a:t>
            </a:r>
            <a:r>
              <a:rPr lang="en-US" sz="3000" dirty="0"/>
              <a:t>-1 comparisons</a:t>
            </a:r>
          </a:p>
          <a:p>
            <a:pPr>
              <a:spcBef>
                <a:spcPct val="70000"/>
              </a:spcBef>
            </a:pPr>
            <a:r>
              <a:rPr lang="en-US" sz="3000" dirty="0"/>
              <a:t>Selection sort calls Find Largest </a:t>
            </a:r>
            <a:r>
              <a:rPr lang="en-US" sz="3000" i="1" dirty="0"/>
              <a:t>n</a:t>
            </a:r>
            <a:r>
              <a:rPr lang="en-US" sz="3000" dirty="0"/>
              <a:t> times,</a:t>
            </a:r>
            <a:r>
              <a:rPr lang="en-US" dirty="0"/>
              <a:t> </a:t>
            </a:r>
          </a:p>
          <a:p>
            <a:pPr lvl="1">
              <a:spcBef>
                <a:spcPct val="70000"/>
              </a:spcBef>
            </a:pPr>
            <a:r>
              <a:rPr lang="en-US" dirty="0"/>
              <a:t>Each time with a smaller list of values</a:t>
            </a:r>
          </a:p>
          <a:p>
            <a:pPr lvl="1">
              <a:spcBef>
                <a:spcPct val="70000"/>
              </a:spcBef>
            </a:pPr>
            <a:r>
              <a:rPr lang="en-US" dirty="0"/>
              <a:t>Cost = </a:t>
            </a:r>
            <a:r>
              <a:rPr lang="en-US" i="1" dirty="0"/>
              <a:t>n</a:t>
            </a:r>
            <a:r>
              <a:rPr lang="en-US" dirty="0"/>
              <a:t>-1 + (</a:t>
            </a:r>
            <a:r>
              <a:rPr lang="en-US" i="1" dirty="0"/>
              <a:t>n</a:t>
            </a:r>
            <a:r>
              <a:rPr lang="en-US" dirty="0"/>
              <a:t>-2) + … + 2 + 1 = </a:t>
            </a:r>
            <a:r>
              <a:rPr lang="en-US" i="1" dirty="0"/>
              <a:t>n</a:t>
            </a:r>
            <a:r>
              <a:rPr lang="en-US" dirty="0"/>
              <a:t>(</a:t>
            </a:r>
            <a:r>
              <a:rPr lang="en-US" i="1" dirty="0"/>
              <a:t>n</a:t>
            </a:r>
            <a:r>
              <a:rPr lang="en-US" dirty="0"/>
              <a:t>-1)/2</a:t>
            </a:r>
          </a:p>
        </p:txBody>
      </p:sp>
    </p:spTree>
    <p:extLst>
      <p:ext uri="{BB962C8B-B14F-4D97-AF65-F5344CB8AC3E}">
        <p14:creationId xmlns:p14="http://schemas.microsoft.com/office/powerpoint/2010/main" val="53192419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Selection Sort</a:t>
            </a:r>
          </a:p>
        </p:txBody>
      </p:sp>
      <p:sp>
        <p:nvSpPr>
          <p:cNvPr id="72709" name="Rectangle 5"/>
          <p:cNvSpPr>
            <a:spLocks noGrp="1" noChangeArrowheads="1"/>
          </p:cNvSpPr>
          <p:nvPr>
            <p:ph type="body" idx="1"/>
          </p:nvPr>
        </p:nvSpPr>
        <p:spPr>
          <a:xfrm>
            <a:off x="381000" y="2057400"/>
            <a:ext cx="8229600" cy="4530725"/>
          </a:xfrm>
          <a:noFill/>
          <a:ln/>
        </p:spPr>
        <p:txBody>
          <a:bodyPr/>
          <a:lstStyle/>
          <a:p>
            <a:pPr>
              <a:lnSpc>
                <a:spcPct val="90000"/>
              </a:lnSpc>
              <a:spcBef>
                <a:spcPct val="70000"/>
              </a:spcBef>
            </a:pPr>
            <a:r>
              <a:rPr lang="en-US" sz="3000"/>
              <a:t>Time efficiency</a:t>
            </a:r>
            <a:r>
              <a:rPr lang="en-US"/>
              <a:t> </a:t>
            </a:r>
          </a:p>
          <a:p>
            <a:pPr lvl="1">
              <a:lnSpc>
                <a:spcPct val="90000"/>
              </a:lnSpc>
              <a:spcBef>
                <a:spcPct val="70000"/>
              </a:spcBef>
            </a:pPr>
            <a:r>
              <a:rPr lang="en-US"/>
              <a:t>Comparisons: </a:t>
            </a:r>
            <a:r>
              <a:rPr lang="en-US" i="1"/>
              <a:t>n</a:t>
            </a:r>
            <a:r>
              <a:rPr lang="en-US"/>
              <a:t>(</a:t>
            </a:r>
            <a:r>
              <a:rPr lang="en-US" i="1"/>
              <a:t>n</a:t>
            </a:r>
            <a:r>
              <a:rPr lang="en-US"/>
              <a:t>-1)/2</a:t>
            </a:r>
          </a:p>
          <a:p>
            <a:pPr lvl="1">
              <a:lnSpc>
                <a:spcPct val="90000"/>
              </a:lnSpc>
              <a:spcBef>
                <a:spcPct val="70000"/>
              </a:spcBef>
            </a:pPr>
            <a:r>
              <a:rPr lang="en-US"/>
              <a:t>Exchanges: </a:t>
            </a:r>
            <a:r>
              <a:rPr lang="en-US" i="1"/>
              <a:t>n</a:t>
            </a:r>
            <a:r>
              <a:rPr lang="en-US"/>
              <a:t> (swapping largest into place)</a:t>
            </a:r>
          </a:p>
          <a:p>
            <a:pPr lvl="1">
              <a:lnSpc>
                <a:spcPct val="90000"/>
              </a:lnSpc>
              <a:spcBef>
                <a:spcPct val="70000"/>
              </a:spcBef>
            </a:pPr>
            <a:r>
              <a:rPr lang="en-US"/>
              <a:t>Overall: </a:t>
            </a:r>
            <a:r>
              <a:rPr lang="en-US">
                <a:sym typeface="Symbol" pitchFamily="1" charset="2"/>
              </a:rPr>
              <a:t></a:t>
            </a:r>
            <a:r>
              <a:rPr lang="en-US"/>
              <a:t>(</a:t>
            </a:r>
            <a:r>
              <a:rPr lang="en-US" i="1"/>
              <a:t>n</a:t>
            </a:r>
            <a:r>
              <a:rPr lang="en-US" baseline="30000"/>
              <a:t>2</a:t>
            </a:r>
            <a:r>
              <a:rPr lang="en-US"/>
              <a:t>), best and worst cases</a:t>
            </a:r>
          </a:p>
          <a:p>
            <a:pPr>
              <a:lnSpc>
                <a:spcPct val="90000"/>
              </a:lnSpc>
              <a:spcBef>
                <a:spcPct val="70000"/>
              </a:spcBef>
            </a:pPr>
            <a:r>
              <a:rPr lang="en-US" sz="3000"/>
              <a:t>Space efficiency</a:t>
            </a:r>
            <a:r>
              <a:rPr lang="en-US"/>
              <a:t> </a:t>
            </a:r>
          </a:p>
          <a:p>
            <a:pPr lvl="1">
              <a:lnSpc>
                <a:spcPct val="90000"/>
              </a:lnSpc>
              <a:spcBef>
                <a:spcPct val="70000"/>
              </a:spcBef>
            </a:pPr>
            <a:r>
              <a:rPr lang="en-US"/>
              <a:t>Space for the input sequence, plus a constant number of local variables</a:t>
            </a:r>
          </a:p>
        </p:txBody>
      </p:sp>
    </p:spTree>
    <p:extLst>
      <p:ext uri="{BB962C8B-B14F-4D97-AF65-F5344CB8AC3E}">
        <p14:creationId xmlns:p14="http://schemas.microsoft.com/office/powerpoint/2010/main" val="273750350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Selection Sort</a:t>
            </a:r>
          </a:p>
        </p:txBody>
      </p:sp>
      <p:sp>
        <p:nvSpPr>
          <p:cNvPr id="73733" name="Rectangle 5"/>
          <p:cNvSpPr>
            <a:spLocks noGrp="1" noChangeArrowheads="1"/>
          </p:cNvSpPr>
          <p:nvPr>
            <p:ph type="body" idx="1"/>
          </p:nvPr>
        </p:nvSpPr>
        <p:spPr>
          <a:xfrm>
            <a:off x="609600" y="1981200"/>
            <a:ext cx="7772400" cy="4114800"/>
          </a:xfrm>
          <a:noFill/>
          <a:ln/>
        </p:spPr>
        <p:txBody>
          <a:bodyPr/>
          <a:lstStyle/>
          <a:p>
            <a:pPr algn="ctr">
              <a:lnSpc>
                <a:spcPct val="90000"/>
              </a:lnSpc>
              <a:buFont typeface="Wingdings" pitchFamily="2" charset="2"/>
              <a:buNone/>
            </a:pPr>
            <a:r>
              <a:rPr lang="en-US" sz="2800"/>
              <a:t>Sort: 34   8   64   51   32   21</a:t>
            </a:r>
          </a:p>
          <a:p>
            <a:pPr>
              <a:lnSpc>
                <a:spcPct val="90000"/>
              </a:lnSpc>
            </a:pPr>
            <a:r>
              <a:rPr lang="en-US" sz="2800"/>
              <a:t>34   8   64   51   32   21</a:t>
            </a:r>
          </a:p>
          <a:p>
            <a:pPr lvl="1">
              <a:lnSpc>
                <a:spcPct val="90000"/>
              </a:lnSpc>
            </a:pPr>
            <a:r>
              <a:rPr lang="en-US" sz="1200"/>
              <a:t>Set marker at 21 and search for largest</a:t>
            </a:r>
            <a:endParaRPr lang="en-US" sz="2400"/>
          </a:p>
          <a:p>
            <a:pPr>
              <a:lnSpc>
                <a:spcPct val="90000"/>
              </a:lnSpc>
            </a:pPr>
            <a:r>
              <a:rPr lang="en-US" sz="2800"/>
              <a:t>34   8   21   51   32   </a:t>
            </a:r>
            <a:r>
              <a:rPr lang="en-US" sz="2800">
                <a:solidFill>
                  <a:schemeClr val="folHlink"/>
                </a:solidFill>
              </a:rPr>
              <a:t>64</a:t>
            </a:r>
            <a:endParaRPr lang="en-US" sz="2800"/>
          </a:p>
          <a:p>
            <a:pPr lvl="1">
              <a:lnSpc>
                <a:spcPct val="90000"/>
              </a:lnSpc>
            </a:pPr>
            <a:r>
              <a:rPr lang="en-US" sz="1200"/>
              <a:t>34-32 is considered unsorted list</a:t>
            </a:r>
            <a:endParaRPr lang="en-US" sz="2400"/>
          </a:p>
          <a:p>
            <a:pPr>
              <a:lnSpc>
                <a:spcPct val="90000"/>
              </a:lnSpc>
            </a:pPr>
            <a:r>
              <a:rPr lang="en-US" sz="2800"/>
              <a:t>34   8   21   32   </a:t>
            </a:r>
            <a:r>
              <a:rPr lang="en-US" sz="2800">
                <a:solidFill>
                  <a:schemeClr val="folHlink"/>
                </a:solidFill>
              </a:rPr>
              <a:t>51   64</a:t>
            </a:r>
          </a:p>
          <a:p>
            <a:pPr lvl="1">
              <a:lnSpc>
                <a:spcPct val="90000"/>
              </a:lnSpc>
            </a:pPr>
            <a:r>
              <a:rPr lang="en-US" sz="1200" b="1"/>
              <a:t>Repeat</a:t>
            </a:r>
            <a:r>
              <a:rPr lang="en-US" sz="1200"/>
              <a:t> this process until unsorted list is empty</a:t>
            </a:r>
          </a:p>
          <a:p>
            <a:pPr>
              <a:lnSpc>
                <a:spcPct val="90000"/>
              </a:lnSpc>
            </a:pPr>
            <a:r>
              <a:rPr lang="en-US" sz="2800"/>
              <a:t>32   8   21   </a:t>
            </a:r>
            <a:r>
              <a:rPr lang="en-US" sz="2800">
                <a:solidFill>
                  <a:schemeClr val="folHlink"/>
                </a:solidFill>
              </a:rPr>
              <a:t>34 </a:t>
            </a:r>
            <a:r>
              <a:rPr lang="en-US" sz="2800"/>
              <a:t>  </a:t>
            </a:r>
            <a:r>
              <a:rPr lang="en-US" sz="2800">
                <a:solidFill>
                  <a:schemeClr val="folHlink"/>
                </a:solidFill>
              </a:rPr>
              <a:t>51   64</a:t>
            </a:r>
          </a:p>
          <a:p>
            <a:pPr>
              <a:lnSpc>
                <a:spcPct val="90000"/>
              </a:lnSpc>
            </a:pPr>
            <a:r>
              <a:rPr lang="en-US" sz="2800"/>
              <a:t>21   8   </a:t>
            </a:r>
            <a:r>
              <a:rPr lang="en-US" sz="2800">
                <a:solidFill>
                  <a:schemeClr val="folHlink"/>
                </a:solidFill>
              </a:rPr>
              <a:t>32</a:t>
            </a:r>
            <a:r>
              <a:rPr lang="en-US" sz="2800"/>
              <a:t>   </a:t>
            </a:r>
            <a:r>
              <a:rPr lang="en-US" sz="2800">
                <a:solidFill>
                  <a:schemeClr val="folHlink"/>
                </a:solidFill>
              </a:rPr>
              <a:t>34 </a:t>
            </a:r>
            <a:r>
              <a:rPr lang="en-US" sz="2800"/>
              <a:t>  </a:t>
            </a:r>
            <a:r>
              <a:rPr lang="en-US" sz="2800">
                <a:solidFill>
                  <a:schemeClr val="folHlink"/>
                </a:solidFill>
              </a:rPr>
              <a:t>51   64</a:t>
            </a:r>
          </a:p>
          <a:p>
            <a:pPr>
              <a:lnSpc>
                <a:spcPct val="90000"/>
              </a:lnSpc>
            </a:pPr>
            <a:r>
              <a:rPr lang="en-US" sz="2800"/>
              <a:t>8   </a:t>
            </a:r>
            <a:r>
              <a:rPr lang="en-US" sz="2800">
                <a:solidFill>
                  <a:schemeClr val="folHlink"/>
                </a:solidFill>
              </a:rPr>
              <a:t>21   32</a:t>
            </a:r>
            <a:r>
              <a:rPr lang="en-US" sz="2800"/>
              <a:t>   </a:t>
            </a:r>
            <a:r>
              <a:rPr lang="en-US" sz="2800">
                <a:solidFill>
                  <a:schemeClr val="folHlink"/>
                </a:solidFill>
              </a:rPr>
              <a:t>34 </a:t>
            </a:r>
            <a:r>
              <a:rPr lang="en-US" sz="2800"/>
              <a:t>  </a:t>
            </a:r>
            <a:r>
              <a:rPr lang="en-US" sz="2800">
                <a:solidFill>
                  <a:schemeClr val="folHlink"/>
                </a:solidFill>
              </a:rPr>
              <a:t>51   64</a:t>
            </a:r>
            <a:endParaRPr lang="en-US" sz="2800"/>
          </a:p>
          <a:p>
            <a:pPr>
              <a:lnSpc>
                <a:spcPct val="90000"/>
              </a:lnSpc>
            </a:pPr>
            <a:endParaRPr lang="en-US" sz="2800">
              <a:solidFill>
                <a:schemeClr val="folHlink"/>
              </a:solidFill>
            </a:endParaRPr>
          </a:p>
        </p:txBody>
      </p:sp>
      <p:sp>
        <p:nvSpPr>
          <p:cNvPr id="73734" name="Rectangle 6"/>
          <p:cNvSpPr>
            <a:spLocks noChangeArrowheads="1"/>
          </p:cNvSpPr>
          <p:nvPr/>
        </p:nvSpPr>
        <p:spPr bwMode="auto">
          <a:xfrm>
            <a:off x="4267200" y="27432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t>
            </a:r>
          </a:p>
        </p:txBody>
      </p:sp>
      <p:sp>
        <p:nvSpPr>
          <p:cNvPr id="73735" name="Rectangle 7"/>
          <p:cNvSpPr>
            <a:spLocks noChangeArrowheads="1"/>
          </p:cNvSpPr>
          <p:nvPr/>
        </p:nvSpPr>
        <p:spPr bwMode="auto">
          <a:xfrm>
            <a:off x="3581400" y="33528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t>
            </a:r>
          </a:p>
        </p:txBody>
      </p:sp>
      <p:sp>
        <p:nvSpPr>
          <p:cNvPr id="73736" name="Rectangle 8"/>
          <p:cNvSpPr>
            <a:spLocks noChangeArrowheads="1"/>
          </p:cNvSpPr>
          <p:nvPr/>
        </p:nvSpPr>
        <p:spPr bwMode="auto">
          <a:xfrm>
            <a:off x="2895600" y="40386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a:t>
            </a:r>
          </a:p>
        </p:txBody>
      </p:sp>
    </p:spTree>
    <p:extLst>
      <p:ext uri="{BB962C8B-B14F-4D97-AF65-F5344CB8AC3E}">
        <p14:creationId xmlns:p14="http://schemas.microsoft.com/office/powerpoint/2010/main" val="2161496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3">
                                            <p:txEl>
                                              <p:pRg st="1" end="1"/>
                                            </p:txEl>
                                          </p:spTgt>
                                        </p:tgtEl>
                                        <p:attrNameLst>
                                          <p:attrName>style.visibility</p:attrName>
                                        </p:attrNameLst>
                                      </p:cBhvr>
                                      <p:to>
                                        <p:strVal val="visible"/>
                                      </p:to>
                                    </p:set>
                                    <p:anim calcmode="lin" valueType="num">
                                      <p:cBhvr additive="base">
                                        <p:cTn id="7" dur="500" fill="hold"/>
                                        <p:tgtEl>
                                          <p:spTgt spid="7373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3733">
                                            <p:txEl>
                                              <p:pRg st="2" end="2"/>
                                            </p:txEl>
                                          </p:spTgt>
                                        </p:tgtEl>
                                        <p:attrNameLst>
                                          <p:attrName>style.visibility</p:attrName>
                                        </p:attrNameLst>
                                      </p:cBhvr>
                                      <p:to>
                                        <p:strVal val="visible"/>
                                      </p:to>
                                    </p:set>
                                    <p:anim calcmode="lin" valueType="num">
                                      <p:cBhvr additive="base">
                                        <p:cTn id="11" dur="500" fill="hold"/>
                                        <p:tgtEl>
                                          <p:spTgt spid="7373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37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3733">
                                            <p:txEl>
                                              <p:pRg st="3" end="3"/>
                                            </p:txEl>
                                          </p:spTgt>
                                        </p:tgtEl>
                                        <p:attrNameLst>
                                          <p:attrName>style.visibility</p:attrName>
                                        </p:attrNameLst>
                                      </p:cBhvr>
                                      <p:to>
                                        <p:strVal val="visible"/>
                                      </p:to>
                                    </p:set>
                                    <p:anim calcmode="lin" valueType="num">
                                      <p:cBhvr additive="base">
                                        <p:cTn id="17" dur="500" fill="hold"/>
                                        <p:tgtEl>
                                          <p:spTgt spid="7373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373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3733">
                                            <p:txEl>
                                              <p:pRg st="4" end="4"/>
                                            </p:txEl>
                                          </p:spTgt>
                                        </p:tgtEl>
                                        <p:attrNameLst>
                                          <p:attrName>style.visibility</p:attrName>
                                        </p:attrNameLst>
                                      </p:cBhvr>
                                      <p:to>
                                        <p:strVal val="visible"/>
                                      </p:to>
                                    </p:set>
                                    <p:anim calcmode="lin" valueType="num">
                                      <p:cBhvr additive="base">
                                        <p:cTn id="21" dur="500" fill="hold"/>
                                        <p:tgtEl>
                                          <p:spTgt spid="7373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37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3733">
                                            <p:txEl>
                                              <p:pRg st="5" end="5"/>
                                            </p:txEl>
                                          </p:spTgt>
                                        </p:tgtEl>
                                        <p:attrNameLst>
                                          <p:attrName>style.visibility</p:attrName>
                                        </p:attrNameLst>
                                      </p:cBhvr>
                                      <p:to>
                                        <p:strVal val="visible"/>
                                      </p:to>
                                    </p:set>
                                    <p:anim calcmode="lin" valueType="num">
                                      <p:cBhvr additive="base">
                                        <p:cTn id="27" dur="500" fill="hold"/>
                                        <p:tgtEl>
                                          <p:spTgt spid="7373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373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3733">
                                            <p:txEl>
                                              <p:pRg st="6" end="6"/>
                                            </p:txEl>
                                          </p:spTgt>
                                        </p:tgtEl>
                                        <p:attrNameLst>
                                          <p:attrName>style.visibility</p:attrName>
                                        </p:attrNameLst>
                                      </p:cBhvr>
                                      <p:to>
                                        <p:strVal val="visible"/>
                                      </p:to>
                                    </p:set>
                                    <p:anim calcmode="lin" valueType="num">
                                      <p:cBhvr additive="base">
                                        <p:cTn id="31" dur="500" fill="hold"/>
                                        <p:tgtEl>
                                          <p:spTgt spid="7373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373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3733">
                                            <p:txEl>
                                              <p:pRg st="7" end="7"/>
                                            </p:txEl>
                                          </p:spTgt>
                                        </p:tgtEl>
                                        <p:attrNameLst>
                                          <p:attrName>style.visibility</p:attrName>
                                        </p:attrNameLst>
                                      </p:cBhvr>
                                      <p:to>
                                        <p:strVal val="visible"/>
                                      </p:to>
                                    </p:set>
                                    <p:anim calcmode="lin" valueType="num">
                                      <p:cBhvr additive="base">
                                        <p:cTn id="37" dur="500" fill="hold"/>
                                        <p:tgtEl>
                                          <p:spTgt spid="7373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373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3733">
                                            <p:txEl>
                                              <p:pRg st="8" end="8"/>
                                            </p:txEl>
                                          </p:spTgt>
                                        </p:tgtEl>
                                        <p:attrNameLst>
                                          <p:attrName>style.visibility</p:attrName>
                                        </p:attrNameLst>
                                      </p:cBhvr>
                                      <p:to>
                                        <p:strVal val="visible"/>
                                      </p:to>
                                    </p:set>
                                    <p:anim calcmode="lin" valueType="num">
                                      <p:cBhvr additive="base">
                                        <p:cTn id="43" dur="500" fill="hold"/>
                                        <p:tgtEl>
                                          <p:spTgt spid="7373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373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3733">
                                            <p:txEl>
                                              <p:pRg st="9" end="9"/>
                                            </p:txEl>
                                          </p:spTgt>
                                        </p:tgtEl>
                                        <p:attrNameLst>
                                          <p:attrName>style.visibility</p:attrName>
                                        </p:attrNameLst>
                                      </p:cBhvr>
                                      <p:to>
                                        <p:strVal val="visible"/>
                                      </p:to>
                                    </p:set>
                                    <p:anim calcmode="lin" valueType="num">
                                      <p:cBhvr additive="base">
                                        <p:cTn id="49" dur="500" fill="hold"/>
                                        <p:tgtEl>
                                          <p:spTgt spid="7373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373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p:txBody>
          <a:bodyPr/>
          <a:lstStyle/>
          <a:p>
            <a:r>
              <a:rPr lang="en-US" dirty="0" smtClean="0"/>
              <a:t>Quadratic sorting </a:t>
            </a:r>
            <a:r>
              <a:rPr lang="en-US" dirty="0" err="1" smtClean="0"/>
              <a:t>algo</a:t>
            </a:r>
            <a:endParaRPr lang="en-US" dirty="0" smtClean="0"/>
          </a:p>
          <a:p>
            <a:r>
              <a:rPr lang="en-US" dirty="0" smtClean="0"/>
              <a:t>Searches all elements until it finds the smallest</a:t>
            </a:r>
          </a:p>
          <a:p>
            <a:r>
              <a:rPr lang="en-US" dirty="0" smtClean="0"/>
              <a:t>Swaps this with the 1</a:t>
            </a:r>
            <a:r>
              <a:rPr lang="en-US" baseline="30000" dirty="0" smtClean="0"/>
              <a:t>st</a:t>
            </a:r>
            <a:r>
              <a:rPr lang="en-US" dirty="0" smtClean="0"/>
              <a:t> element of the list</a:t>
            </a:r>
          </a:p>
          <a:p>
            <a:r>
              <a:rPr lang="en-US" dirty="0" smtClean="0"/>
              <a:t>Repeats with the remaining elements swaps with the next element</a:t>
            </a:r>
          </a:p>
          <a:p>
            <a:r>
              <a:rPr lang="en-US" dirty="0" smtClean="0"/>
              <a:t>O(n2)</a:t>
            </a:r>
          </a:p>
          <a:p>
            <a:r>
              <a:rPr lang="en-US" dirty="0" smtClean="0"/>
              <a:t>Does not depend on the values of the list</a:t>
            </a:r>
            <a:endParaRPr lang="en-US" dirty="0"/>
          </a:p>
        </p:txBody>
      </p:sp>
    </p:spTree>
    <p:extLst>
      <p:ext uri="{BB962C8B-B14F-4D97-AF65-F5344CB8AC3E}">
        <p14:creationId xmlns:p14="http://schemas.microsoft.com/office/powerpoint/2010/main" val="324166193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Sort</a:t>
            </a:r>
            <a:endParaRPr lang="en-US" dirty="0"/>
          </a:p>
        </p:txBody>
      </p:sp>
      <p:sp>
        <p:nvSpPr>
          <p:cNvPr id="3" name="Content Placeholder 2"/>
          <p:cNvSpPr>
            <a:spLocks noGrp="1"/>
          </p:cNvSpPr>
          <p:nvPr>
            <p:ph idx="1"/>
          </p:nvPr>
        </p:nvSpPr>
        <p:spPr/>
        <p:txBody>
          <a:bodyPr/>
          <a:lstStyle/>
          <a:p>
            <a:pPr marL="0" indent="0">
              <a:buNone/>
            </a:pPr>
            <a:r>
              <a:rPr lang="en-US" dirty="0">
                <a:latin typeface="Consolas" pitchFamily="49" charset="0"/>
                <a:cs typeface="Consolas" pitchFamily="49" charset="0"/>
              </a:rPr>
              <a:t>for(</a:t>
            </a:r>
            <a:r>
              <a:rPr lang="en-US" dirty="0" err="1">
                <a:latin typeface="Consolas" pitchFamily="49" charset="0"/>
                <a:cs typeface="Consolas" pitchFamily="49" charset="0"/>
              </a:rPr>
              <a:t>int</a:t>
            </a:r>
            <a:r>
              <a:rPr lang="en-US" dirty="0">
                <a:latin typeface="Consolas" pitchFamily="49" charset="0"/>
                <a:cs typeface="Consolas" pitchFamily="49" charset="0"/>
              </a:rPr>
              <a:t> x=0; x&lt;n; x++) { </a:t>
            </a:r>
            <a:endParaRPr lang="en-US" dirty="0" smtClean="0">
              <a:latin typeface="Consolas" pitchFamily="49" charset="0"/>
              <a:cs typeface="Consolas" pitchFamily="49" charset="0"/>
            </a:endParaRPr>
          </a:p>
          <a:p>
            <a:pPr marL="457200" lvl="1" indent="0">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err="1">
                <a:latin typeface="Consolas" pitchFamily="49" charset="0"/>
                <a:cs typeface="Consolas" pitchFamily="49" charset="0"/>
              </a:rPr>
              <a:t>index_of_min</a:t>
            </a:r>
            <a:r>
              <a:rPr lang="en-US" dirty="0">
                <a:latin typeface="Consolas" pitchFamily="49" charset="0"/>
                <a:cs typeface="Consolas" pitchFamily="49" charset="0"/>
              </a:rPr>
              <a:t> = x; </a:t>
            </a:r>
            <a:endParaRPr lang="en-US" dirty="0" smtClean="0">
              <a:latin typeface="Consolas" pitchFamily="49" charset="0"/>
              <a:cs typeface="Consolas" pitchFamily="49" charset="0"/>
            </a:endParaRPr>
          </a:p>
          <a:p>
            <a:pPr marL="457200" lvl="1" indent="0">
              <a:buNone/>
            </a:pPr>
            <a:r>
              <a:rPr lang="en-US" dirty="0" smtClean="0">
                <a:latin typeface="Consolas" pitchFamily="49" charset="0"/>
                <a:cs typeface="Consolas" pitchFamily="49" charset="0"/>
              </a:rPr>
              <a:t>for(</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a:latin typeface="Consolas" pitchFamily="49" charset="0"/>
                <a:cs typeface="Consolas" pitchFamily="49" charset="0"/>
              </a:rPr>
              <a:t>y=x; y&lt;n; y++) { </a:t>
            </a:r>
            <a:endParaRPr lang="en-US" dirty="0" smtClean="0">
              <a:latin typeface="Consolas" pitchFamily="49" charset="0"/>
              <a:cs typeface="Consolas" pitchFamily="49" charset="0"/>
            </a:endParaRPr>
          </a:p>
          <a:p>
            <a:pPr marL="914400" lvl="2" indent="0">
              <a:buNone/>
            </a:pPr>
            <a:r>
              <a:rPr lang="en-US" dirty="0" smtClean="0">
                <a:latin typeface="Consolas" pitchFamily="49" charset="0"/>
                <a:cs typeface="Consolas" pitchFamily="49" charset="0"/>
              </a:rPr>
              <a:t>if(array[</a:t>
            </a:r>
            <a:r>
              <a:rPr lang="en-US" dirty="0" err="1" smtClean="0">
                <a:latin typeface="Consolas" pitchFamily="49" charset="0"/>
                <a:cs typeface="Consolas" pitchFamily="49" charset="0"/>
              </a:rPr>
              <a:t>index_of_min</a:t>
            </a:r>
            <a:r>
              <a:rPr lang="en-US" dirty="0">
                <a:latin typeface="Consolas" pitchFamily="49" charset="0"/>
                <a:cs typeface="Consolas" pitchFamily="49" charset="0"/>
              </a:rPr>
              <a:t>]&gt;array[y]) { </a:t>
            </a:r>
            <a:endParaRPr lang="en-US" dirty="0" smtClean="0">
              <a:latin typeface="Consolas" pitchFamily="49" charset="0"/>
              <a:cs typeface="Consolas" pitchFamily="49" charset="0"/>
            </a:endParaRPr>
          </a:p>
          <a:p>
            <a:pPr marL="1371600" lvl="3" indent="0">
              <a:buNone/>
            </a:pPr>
            <a:r>
              <a:rPr lang="en-US" dirty="0" err="1" smtClean="0">
                <a:latin typeface="Consolas" pitchFamily="49" charset="0"/>
                <a:cs typeface="Consolas" pitchFamily="49" charset="0"/>
              </a:rPr>
              <a:t>index_of_min</a:t>
            </a:r>
            <a:r>
              <a:rPr lang="en-US" dirty="0" smtClean="0">
                <a:latin typeface="Consolas" pitchFamily="49" charset="0"/>
                <a:cs typeface="Consolas" pitchFamily="49" charset="0"/>
              </a:rPr>
              <a:t> </a:t>
            </a:r>
            <a:r>
              <a:rPr lang="en-US" dirty="0">
                <a:latin typeface="Consolas" pitchFamily="49" charset="0"/>
                <a:cs typeface="Consolas" pitchFamily="49" charset="0"/>
              </a:rPr>
              <a:t>= y; </a:t>
            </a:r>
            <a:endParaRPr lang="en-US" dirty="0" smtClean="0">
              <a:latin typeface="Consolas" pitchFamily="49" charset="0"/>
              <a:cs typeface="Consolas" pitchFamily="49" charset="0"/>
            </a:endParaRPr>
          </a:p>
          <a:p>
            <a:pPr marL="914400" lvl="2" indent="0">
              <a:buNone/>
            </a:pPr>
            <a:r>
              <a:rPr lang="en-US" dirty="0" smtClean="0">
                <a:latin typeface="Consolas" pitchFamily="49" charset="0"/>
                <a:cs typeface="Consolas" pitchFamily="49" charset="0"/>
              </a:rPr>
              <a:t>} </a:t>
            </a:r>
          </a:p>
          <a:p>
            <a:pPr marL="457200" lvl="1" indent="0">
              <a:buNone/>
            </a:pPr>
            <a:r>
              <a:rPr lang="en-US" dirty="0" smtClean="0">
                <a:latin typeface="Consolas" pitchFamily="49" charset="0"/>
                <a:cs typeface="Consolas" pitchFamily="49" charset="0"/>
              </a:rPr>
              <a:t>} </a:t>
            </a:r>
          </a:p>
          <a:p>
            <a:pPr marL="457200" lvl="1" indent="0">
              <a:buNone/>
            </a:pP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dirty="0">
                <a:latin typeface="Consolas" pitchFamily="49" charset="0"/>
                <a:cs typeface="Consolas" pitchFamily="49" charset="0"/>
              </a:rPr>
              <a:t>temp = array[x]; </a:t>
            </a:r>
            <a:endParaRPr lang="en-US" dirty="0" smtClean="0">
              <a:latin typeface="Consolas" pitchFamily="49" charset="0"/>
              <a:cs typeface="Consolas" pitchFamily="49" charset="0"/>
            </a:endParaRPr>
          </a:p>
          <a:p>
            <a:pPr marL="457200" lvl="1" indent="0">
              <a:buNone/>
            </a:pPr>
            <a:r>
              <a:rPr lang="en-US" dirty="0" smtClean="0">
                <a:latin typeface="Consolas" pitchFamily="49" charset="0"/>
                <a:cs typeface="Consolas" pitchFamily="49" charset="0"/>
              </a:rPr>
              <a:t>array[x</a:t>
            </a:r>
            <a:r>
              <a:rPr lang="en-US" dirty="0">
                <a:latin typeface="Consolas" pitchFamily="49" charset="0"/>
                <a:cs typeface="Consolas" pitchFamily="49" charset="0"/>
              </a:rPr>
              <a:t>] = array[</a:t>
            </a:r>
            <a:r>
              <a:rPr lang="en-US" dirty="0" err="1">
                <a:latin typeface="Consolas" pitchFamily="49" charset="0"/>
                <a:cs typeface="Consolas" pitchFamily="49" charset="0"/>
              </a:rPr>
              <a:t>index_of_min</a:t>
            </a:r>
            <a:r>
              <a:rPr lang="en-US" dirty="0">
                <a:latin typeface="Consolas" pitchFamily="49" charset="0"/>
                <a:cs typeface="Consolas" pitchFamily="49" charset="0"/>
              </a:rPr>
              <a:t>]; </a:t>
            </a:r>
            <a:endParaRPr lang="en-US" dirty="0" smtClean="0">
              <a:latin typeface="Consolas" pitchFamily="49" charset="0"/>
              <a:cs typeface="Consolas" pitchFamily="49" charset="0"/>
            </a:endParaRPr>
          </a:p>
          <a:p>
            <a:pPr marL="457200" lvl="1" indent="0">
              <a:buNone/>
            </a:pPr>
            <a:r>
              <a:rPr lang="en-US" dirty="0" smtClean="0">
                <a:latin typeface="Consolas" pitchFamily="49" charset="0"/>
                <a:cs typeface="Consolas" pitchFamily="49" charset="0"/>
              </a:rPr>
              <a:t>array[</a:t>
            </a:r>
            <a:r>
              <a:rPr lang="en-US" dirty="0" err="1" smtClean="0">
                <a:latin typeface="Consolas" pitchFamily="49" charset="0"/>
                <a:cs typeface="Consolas" pitchFamily="49" charset="0"/>
              </a:rPr>
              <a:t>index_of_min</a:t>
            </a:r>
            <a:r>
              <a:rPr lang="en-US" dirty="0">
                <a:latin typeface="Consolas" pitchFamily="49" charset="0"/>
                <a:cs typeface="Consolas" pitchFamily="49" charset="0"/>
              </a:rPr>
              <a:t>] = temp; </a:t>
            </a:r>
            <a:endParaRPr lang="en-US" dirty="0" smtClean="0">
              <a:latin typeface="Consolas" pitchFamily="49" charset="0"/>
              <a:cs typeface="Consolas" pitchFamily="49" charset="0"/>
            </a:endParaRPr>
          </a:p>
          <a:p>
            <a:pPr marL="0" indent="0">
              <a:buNone/>
            </a:pPr>
            <a:r>
              <a:rPr lang="en-US" dirty="0" smtClean="0">
                <a:latin typeface="Consolas" pitchFamily="49" charset="0"/>
                <a:cs typeface="Consolas" pitchFamily="49" charset="0"/>
              </a:rPr>
              <a:t>} </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2806566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Insertion Sort runtimes</a:t>
            </a:r>
            <a:endParaRPr lang="en-US" b="1"/>
          </a:p>
        </p:txBody>
      </p:sp>
      <p:sp>
        <p:nvSpPr>
          <p:cNvPr id="44035" name="Rectangle 3"/>
          <p:cNvSpPr>
            <a:spLocks noGrp="1" noChangeArrowheads="1"/>
          </p:cNvSpPr>
          <p:nvPr>
            <p:ph type="body" idx="1"/>
          </p:nvPr>
        </p:nvSpPr>
        <p:spPr>
          <a:xfrm>
            <a:off x="1182688" y="2017713"/>
            <a:ext cx="7275512" cy="4114800"/>
          </a:xfrm>
        </p:spPr>
        <p:txBody>
          <a:bodyPr/>
          <a:lstStyle/>
          <a:p>
            <a:r>
              <a:rPr lang="en-US" sz="2800" dirty="0">
                <a:solidFill>
                  <a:schemeClr val="tx2"/>
                </a:solidFill>
              </a:rPr>
              <a:t>Best case</a:t>
            </a:r>
            <a:r>
              <a:rPr lang="en-US" sz="2800" dirty="0"/>
              <a:t>: </a:t>
            </a:r>
            <a:r>
              <a:rPr lang="en-US" sz="2800" dirty="0">
                <a:solidFill>
                  <a:schemeClr val="tx2"/>
                </a:solidFill>
              </a:rPr>
              <a:t>O(n)</a:t>
            </a:r>
            <a:r>
              <a:rPr lang="en-US" sz="2800" dirty="0"/>
              <a:t> It occurs when the data is in sorted order. After making one pass through the data and making no insertions, insertion sort exits. </a:t>
            </a:r>
          </a:p>
          <a:p>
            <a:r>
              <a:rPr lang="en-US" sz="2800" dirty="0">
                <a:solidFill>
                  <a:schemeClr val="tx2"/>
                </a:solidFill>
              </a:rPr>
              <a:t>Average case</a:t>
            </a:r>
            <a:r>
              <a:rPr lang="en-US" sz="2800" dirty="0"/>
              <a:t>: </a:t>
            </a:r>
            <a:r>
              <a:rPr lang="en-US" sz="2800" dirty="0">
                <a:solidFill>
                  <a:schemeClr val="folHlink"/>
                </a:solidFill>
                <a:sym typeface="Symbol" pitchFamily="1" charset="2"/>
              </a:rPr>
              <a:t></a:t>
            </a:r>
            <a:r>
              <a:rPr lang="en-US" sz="2800" dirty="0">
                <a:solidFill>
                  <a:schemeClr val="tx2"/>
                </a:solidFill>
                <a:cs typeface="Arial" charset="0"/>
              </a:rPr>
              <a:t>(n^2)</a:t>
            </a:r>
            <a:r>
              <a:rPr lang="en-US" sz="2800" dirty="0">
                <a:solidFill>
                  <a:srgbClr val="FFFF00"/>
                </a:solidFill>
                <a:cs typeface="Arial" charset="0"/>
              </a:rPr>
              <a:t> </a:t>
            </a:r>
            <a:r>
              <a:rPr lang="en-US" sz="2800" dirty="0">
                <a:cs typeface="Arial" charset="0"/>
              </a:rPr>
              <a:t>since there is a wide variation with the running time.</a:t>
            </a:r>
          </a:p>
          <a:p>
            <a:r>
              <a:rPr lang="en-US" sz="2800" dirty="0">
                <a:solidFill>
                  <a:srgbClr val="FF0000"/>
                </a:solidFill>
                <a:cs typeface="Arial" charset="0"/>
              </a:rPr>
              <a:t>Worst case</a:t>
            </a:r>
            <a:r>
              <a:rPr lang="en-US" sz="2800" dirty="0">
                <a:cs typeface="Arial" charset="0"/>
              </a:rPr>
              <a:t>: </a:t>
            </a:r>
            <a:r>
              <a:rPr lang="en-US" sz="2800" dirty="0">
                <a:solidFill>
                  <a:schemeClr val="tx2"/>
                </a:solidFill>
                <a:cs typeface="Arial" charset="0"/>
              </a:rPr>
              <a:t>O(n^2)</a:t>
            </a:r>
            <a:r>
              <a:rPr lang="en-US" sz="2800" dirty="0">
                <a:solidFill>
                  <a:srgbClr val="FFFF00"/>
                </a:solidFill>
                <a:cs typeface="Arial" charset="0"/>
              </a:rPr>
              <a:t> </a:t>
            </a:r>
            <a:r>
              <a:rPr lang="en-US" sz="2800" dirty="0">
                <a:cs typeface="Arial" charset="0"/>
              </a:rPr>
              <a:t>if the numbers were sorted in reverse order.</a:t>
            </a:r>
            <a:endParaRPr lang="el-GR" sz="2800" dirty="0">
              <a:cs typeface="Arial" charset="0"/>
            </a:endParaRPr>
          </a:p>
        </p:txBody>
      </p:sp>
    </p:spTree>
    <p:extLst>
      <p:ext uri="{BB962C8B-B14F-4D97-AF65-F5344CB8AC3E}">
        <p14:creationId xmlns:p14="http://schemas.microsoft.com/office/powerpoint/2010/main" val="378331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Comparison of all sorts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2604253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Insertion, selection and bubble sort have quadratic worst-case performance</a:t>
            </a:r>
          </a:p>
          <a:p>
            <a:r>
              <a:rPr lang="en-US" dirty="0"/>
              <a:t>The faster comparison based algorithm ?</a:t>
            </a:r>
          </a:p>
          <a:p>
            <a:pPr>
              <a:buFontTx/>
              <a:buNone/>
            </a:pPr>
            <a:r>
              <a:rPr lang="en-US" dirty="0"/>
              <a:t>                O(</a:t>
            </a:r>
            <a:r>
              <a:rPr lang="en-US" dirty="0" err="1"/>
              <a:t>nlogn</a:t>
            </a:r>
            <a:r>
              <a:rPr lang="en-US" dirty="0"/>
              <a:t>)</a:t>
            </a:r>
          </a:p>
          <a:p>
            <a:endParaRPr lang="en-US" dirty="0"/>
          </a:p>
          <a:p>
            <a:r>
              <a:rPr lang="en-US" dirty="0" err="1"/>
              <a:t>Mergesort</a:t>
            </a:r>
            <a:r>
              <a:rPr lang="en-US" dirty="0"/>
              <a:t> and Quicksort</a:t>
            </a:r>
          </a:p>
          <a:p>
            <a:endParaRPr lang="en-US" dirty="0"/>
          </a:p>
        </p:txBody>
      </p:sp>
    </p:spTree>
    <p:extLst>
      <p:ext uri="{BB962C8B-B14F-4D97-AF65-F5344CB8AC3E}">
        <p14:creationId xmlns:p14="http://schemas.microsoft.com/office/powerpoint/2010/main" val="129507864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09800"/>
            <a:ext cx="8008274"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0758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50938" y="617538"/>
            <a:ext cx="7793037" cy="900112"/>
          </a:xfrm>
        </p:spPr>
        <p:txBody>
          <a:bodyPr/>
          <a:lstStyle/>
          <a:p>
            <a:r>
              <a:rPr lang="en-US" sz="3600"/>
              <a:t>Empirical Analysis of Insertion Sort</a:t>
            </a:r>
            <a:endParaRPr lang="en-US" sz="4000" b="1"/>
          </a:p>
        </p:txBody>
      </p:sp>
      <p:pic>
        <p:nvPicPr>
          <p:cNvPr id="49156" name="Picture 4" descr="insertionsort-EmpiricalAnalysi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1905000"/>
            <a:ext cx="6324600" cy="3983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9159" name="Rectangle 7"/>
          <p:cNvSpPr>
            <a:spLocks noChangeArrowheads="1"/>
          </p:cNvSpPr>
          <p:nvPr/>
        </p:nvSpPr>
        <p:spPr bwMode="auto">
          <a:xfrm>
            <a:off x="1889125" y="6396038"/>
            <a:ext cx="43894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dirty="0"/>
              <a:t>Source: http://linux.wku.edu/~lamonml/algor/sort/insertion.html</a:t>
            </a:r>
            <a:endParaRPr lang="en-US" dirty="0"/>
          </a:p>
        </p:txBody>
      </p:sp>
      <p:sp>
        <p:nvSpPr>
          <p:cNvPr id="49163" name="Rectangle 11"/>
          <p:cNvSpPr>
            <a:spLocks noChangeArrowheads="1"/>
          </p:cNvSpPr>
          <p:nvPr/>
        </p:nvSpPr>
        <p:spPr bwMode="auto">
          <a:xfrm>
            <a:off x="1163638" y="5791200"/>
            <a:ext cx="6759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t>The graph demonstrates the </a:t>
            </a:r>
            <a:r>
              <a:rPr lang="en-US" i="1"/>
              <a:t>n^</a:t>
            </a:r>
            <a:r>
              <a:rPr lang="en-US"/>
              <a:t>2 complexity of the insertion sort. </a:t>
            </a:r>
          </a:p>
        </p:txBody>
      </p:sp>
    </p:spTree>
    <p:extLst>
      <p:ext uri="{BB962C8B-B14F-4D97-AF65-F5344CB8AC3E}">
        <p14:creationId xmlns:p14="http://schemas.microsoft.com/office/powerpoint/2010/main" val="367640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Insertion Sort</a:t>
            </a:r>
            <a:endParaRPr lang="en-US" b="1"/>
          </a:p>
        </p:txBody>
      </p:sp>
      <p:sp>
        <p:nvSpPr>
          <p:cNvPr id="54275" name="Rectangle 3"/>
          <p:cNvSpPr>
            <a:spLocks noGrp="1" noChangeArrowheads="1"/>
          </p:cNvSpPr>
          <p:nvPr>
            <p:ph type="body" idx="1"/>
          </p:nvPr>
        </p:nvSpPr>
        <p:spPr/>
        <p:txBody>
          <a:bodyPr/>
          <a:lstStyle/>
          <a:p>
            <a:r>
              <a:rPr lang="en-US" dirty="0"/>
              <a:t>The insertion sort is a good choice for sorting lists of a few thousand items or less. </a:t>
            </a:r>
            <a:endParaRPr lang="en-US" dirty="0" smtClean="0"/>
          </a:p>
          <a:p>
            <a:r>
              <a:rPr lang="en-US" u="sng" dirty="0"/>
              <a:t>Advantage</a:t>
            </a:r>
            <a:r>
              <a:rPr lang="en-US" dirty="0"/>
              <a:t> of Insertion Sort is that it is relatively simple and easy to implement.</a:t>
            </a:r>
          </a:p>
          <a:p>
            <a:r>
              <a:rPr lang="en-US" u="sng" dirty="0"/>
              <a:t>Disadvantage</a:t>
            </a:r>
            <a:r>
              <a:rPr lang="en-US" dirty="0"/>
              <a:t> of Insertion Sort is that it is not efficient to operate with a large list or input size</a:t>
            </a:r>
          </a:p>
          <a:p>
            <a:endParaRPr lang="en-US" dirty="0"/>
          </a:p>
        </p:txBody>
      </p:sp>
    </p:spTree>
    <p:extLst>
      <p:ext uri="{BB962C8B-B14F-4D97-AF65-F5344CB8AC3E}">
        <p14:creationId xmlns:p14="http://schemas.microsoft.com/office/powerpoint/2010/main" val="504355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Merge Sort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398672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3" name="Content Placeholder 2"/>
          <p:cNvSpPr>
            <a:spLocks noGrp="1"/>
          </p:cNvSpPr>
          <p:nvPr>
            <p:ph idx="1"/>
          </p:nvPr>
        </p:nvSpPr>
        <p:spPr/>
        <p:txBody>
          <a:bodyPr/>
          <a:lstStyle/>
          <a:p>
            <a:r>
              <a:rPr lang="en-US" dirty="0" smtClean="0"/>
              <a:t>Divide the array at its midpoint</a:t>
            </a:r>
          </a:p>
          <a:p>
            <a:r>
              <a:rPr lang="en-US" dirty="0" smtClean="0"/>
              <a:t>Recursively apply Merge to sort both halves</a:t>
            </a:r>
          </a:p>
          <a:p>
            <a:r>
              <a:rPr lang="en-US" dirty="0" err="1" smtClean="0"/>
              <a:t>nLOG</a:t>
            </a:r>
            <a:r>
              <a:rPr lang="en-US" dirty="0" smtClean="0"/>
              <a:t>(n)</a:t>
            </a:r>
            <a:endParaRPr lang="en-US" dirty="0"/>
          </a:p>
        </p:txBody>
      </p:sp>
    </p:spTree>
    <p:extLst>
      <p:ext uri="{BB962C8B-B14F-4D97-AF65-F5344CB8AC3E}">
        <p14:creationId xmlns:p14="http://schemas.microsoft.com/office/powerpoint/2010/main" val="2319475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a:t>
            </a:r>
            <a:endParaRPr lang="en-US" dirty="0"/>
          </a:p>
        </p:txBody>
      </p:sp>
      <p:sp>
        <p:nvSpPr>
          <p:cNvPr id="3" name="Content Placeholder 2"/>
          <p:cNvSpPr>
            <a:spLocks noGrp="1"/>
          </p:cNvSpPr>
          <p:nvPr>
            <p:ph sz="half" idx="1"/>
          </p:nvPr>
        </p:nvSpPr>
        <p:spPr/>
        <p:txBody>
          <a:bodyPr>
            <a:normAutofit fontScale="70000" lnSpcReduction="20000"/>
          </a:bodyPr>
          <a:lstStyle/>
          <a:p>
            <a:pPr marL="0" indent="0">
              <a:buNone/>
            </a:pPr>
            <a:r>
              <a:rPr lang="en-US" dirty="0"/>
              <a:t>void </a:t>
            </a:r>
            <a:r>
              <a:rPr lang="en-US" dirty="0" err="1"/>
              <a:t>mergesort</a:t>
            </a:r>
            <a:r>
              <a:rPr lang="en-US" dirty="0"/>
              <a:t>(</a:t>
            </a:r>
            <a:r>
              <a:rPr lang="en-US" dirty="0" err="1"/>
              <a:t>int</a:t>
            </a:r>
            <a:r>
              <a:rPr lang="en-US" dirty="0"/>
              <a:t> lo, </a:t>
            </a:r>
            <a:r>
              <a:rPr lang="en-US" dirty="0" err="1"/>
              <a:t>int</a:t>
            </a:r>
            <a:r>
              <a:rPr lang="en-US" dirty="0"/>
              <a:t> hi)</a:t>
            </a:r>
          </a:p>
          <a:p>
            <a:pPr marL="0" indent="0">
              <a:buNone/>
            </a:pPr>
            <a:r>
              <a:rPr lang="en-US" dirty="0"/>
              <a:t>{</a:t>
            </a:r>
          </a:p>
          <a:p>
            <a:pPr marL="0" indent="0">
              <a:buNone/>
            </a:pPr>
            <a:r>
              <a:rPr lang="en-US" dirty="0" smtClean="0"/>
              <a:t>    if (lo&lt;hi)</a:t>
            </a:r>
          </a:p>
          <a:p>
            <a:pPr marL="0" indent="0">
              <a:buNone/>
            </a:pPr>
            <a:r>
              <a:rPr lang="en-US" dirty="0" smtClean="0"/>
              <a:t>    </a:t>
            </a:r>
            <a:r>
              <a:rPr lang="en-US" dirty="0"/>
              <a:t>{</a:t>
            </a:r>
          </a:p>
          <a:p>
            <a:pPr marL="0" indent="0">
              <a:buNone/>
            </a:pPr>
            <a:r>
              <a:rPr lang="en-US" dirty="0"/>
              <a:t>        </a:t>
            </a:r>
            <a:r>
              <a:rPr lang="en-US" dirty="0" err="1"/>
              <a:t>int</a:t>
            </a:r>
            <a:r>
              <a:rPr lang="en-US" dirty="0"/>
              <a:t> m=(</a:t>
            </a:r>
            <a:r>
              <a:rPr lang="en-US" dirty="0" err="1"/>
              <a:t>lo+hi</a:t>
            </a:r>
            <a:r>
              <a:rPr lang="en-US" dirty="0"/>
              <a:t>)/2;</a:t>
            </a:r>
          </a:p>
          <a:p>
            <a:pPr marL="0" indent="0">
              <a:buNone/>
            </a:pPr>
            <a:r>
              <a:rPr lang="en-US" dirty="0"/>
              <a:t>        </a:t>
            </a:r>
            <a:r>
              <a:rPr lang="en-US" dirty="0" err="1"/>
              <a:t>mergesort</a:t>
            </a:r>
            <a:r>
              <a:rPr lang="en-US" dirty="0"/>
              <a:t>(lo, m);</a:t>
            </a:r>
          </a:p>
          <a:p>
            <a:pPr marL="0" indent="0">
              <a:buNone/>
            </a:pPr>
            <a:r>
              <a:rPr lang="en-US" dirty="0"/>
              <a:t>        </a:t>
            </a:r>
            <a:r>
              <a:rPr lang="en-US" dirty="0" err="1"/>
              <a:t>mergesort</a:t>
            </a:r>
            <a:r>
              <a:rPr lang="en-US" dirty="0"/>
              <a:t>(m+1, hi);</a:t>
            </a:r>
          </a:p>
          <a:p>
            <a:pPr marL="0" indent="0">
              <a:buNone/>
            </a:pPr>
            <a:r>
              <a:rPr lang="en-US" dirty="0"/>
              <a:t>        merge(lo, m, hi);</a:t>
            </a:r>
          </a:p>
          <a:p>
            <a:pPr marL="0" indent="0">
              <a:buNone/>
            </a:pPr>
            <a:r>
              <a:rPr lang="en-US" dirty="0"/>
              <a:t>    }</a:t>
            </a:r>
          </a:p>
          <a:p>
            <a:pPr marL="0" indent="0">
              <a:buNone/>
            </a:pPr>
            <a:r>
              <a:rPr lang="en-US" dirty="0"/>
              <a:t>}</a:t>
            </a:r>
          </a:p>
        </p:txBody>
      </p:sp>
      <p:sp>
        <p:nvSpPr>
          <p:cNvPr id="5" name="Content Placeholder 4"/>
          <p:cNvSpPr>
            <a:spLocks noGrp="1"/>
          </p:cNvSpPr>
          <p:nvPr>
            <p:ph sz="half" idx="2"/>
          </p:nvPr>
        </p:nvSpPr>
        <p:spPr/>
        <p:txBody>
          <a:bodyPr>
            <a:normAutofit fontScale="70000" lnSpcReduction="20000"/>
          </a:bodyPr>
          <a:lstStyle/>
          <a:p>
            <a:r>
              <a:rPr lang="en-US" dirty="0" smtClean="0"/>
              <a:t>index </a:t>
            </a:r>
            <a:r>
              <a:rPr lang="en-US" b="1" i="1" dirty="0"/>
              <a:t>m</a:t>
            </a:r>
            <a:r>
              <a:rPr lang="en-US" dirty="0"/>
              <a:t> in the middle between </a:t>
            </a:r>
            <a:r>
              <a:rPr lang="en-US" b="1" i="1" dirty="0"/>
              <a:t>lo</a:t>
            </a:r>
            <a:r>
              <a:rPr lang="en-US" dirty="0"/>
              <a:t> and </a:t>
            </a:r>
            <a:r>
              <a:rPr lang="en-US" b="1" i="1" dirty="0"/>
              <a:t>hi</a:t>
            </a:r>
            <a:r>
              <a:rPr lang="en-US" dirty="0"/>
              <a:t> is determined. </a:t>
            </a:r>
            <a:endParaRPr lang="en-US" dirty="0" smtClean="0"/>
          </a:p>
          <a:p>
            <a:r>
              <a:rPr lang="en-US" dirty="0" smtClean="0"/>
              <a:t>Then </a:t>
            </a:r>
            <a:r>
              <a:rPr lang="en-US" dirty="0"/>
              <a:t>the first part of the sequence (from </a:t>
            </a:r>
            <a:r>
              <a:rPr lang="en-US" b="1" i="1" dirty="0"/>
              <a:t>lo</a:t>
            </a:r>
            <a:r>
              <a:rPr lang="en-US" dirty="0"/>
              <a:t> to </a:t>
            </a:r>
            <a:r>
              <a:rPr lang="en-US" b="1" i="1" dirty="0"/>
              <a:t>m</a:t>
            </a:r>
            <a:r>
              <a:rPr lang="en-US" dirty="0"/>
              <a:t>) and the second part (from </a:t>
            </a:r>
            <a:r>
              <a:rPr lang="en-US" b="1" i="1" dirty="0"/>
              <a:t>m</a:t>
            </a:r>
            <a:r>
              <a:rPr lang="en-US" b="1" dirty="0"/>
              <a:t>+1</a:t>
            </a:r>
            <a:r>
              <a:rPr lang="en-US" dirty="0"/>
              <a:t> to </a:t>
            </a:r>
            <a:r>
              <a:rPr lang="en-US" b="1" i="1" dirty="0"/>
              <a:t>hi</a:t>
            </a:r>
            <a:r>
              <a:rPr lang="en-US" dirty="0"/>
              <a:t>) are sorted by recursive calls of </a:t>
            </a:r>
            <a:r>
              <a:rPr lang="en-US" i="1" dirty="0" err="1"/>
              <a:t>mergesort</a:t>
            </a:r>
            <a:r>
              <a:rPr lang="en-US" dirty="0"/>
              <a:t>. </a:t>
            </a:r>
            <a:endParaRPr lang="en-US" dirty="0" smtClean="0"/>
          </a:p>
          <a:p>
            <a:r>
              <a:rPr lang="en-US" dirty="0" smtClean="0"/>
              <a:t>Then </a:t>
            </a:r>
            <a:r>
              <a:rPr lang="en-US" dirty="0"/>
              <a:t>the two sorted halves are merged by procedure </a:t>
            </a:r>
            <a:r>
              <a:rPr lang="en-US" i="1" dirty="0"/>
              <a:t>merge</a:t>
            </a:r>
            <a:r>
              <a:rPr lang="en-US" dirty="0"/>
              <a:t>. Recursion ends when </a:t>
            </a:r>
            <a:r>
              <a:rPr lang="en-US" b="1" i="1" dirty="0"/>
              <a:t>lo</a:t>
            </a:r>
            <a:r>
              <a:rPr lang="en-US" dirty="0"/>
              <a:t> = </a:t>
            </a:r>
            <a:r>
              <a:rPr lang="en-US" b="1" i="1" dirty="0"/>
              <a:t>hi</a:t>
            </a:r>
            <a:r>
              <a:rPr lang="en-US" dirty="0"/>
              <a:t>, </a:t>
            </a:r>
            <a:endParaRPr lang="en-US" dirty="0" smtClean="0"/>
          </a:p>
          <a:p>
            <a:pPr lvl="1"/>
            <a:r>
              <a:rPr lang="en-US" dirty="0" smtClean="0"/>
              <a:t>i.e</a:t>
            </a:r>
            <a:r>
              <a:rPr lang="en-US" dirty="0"/>
              <a:t>. when a subsequence consists of only one element. </a:t>
            </a:r>
          </a:p>
          <a:p>
            <a:r>
              <a:rPr lang="en-US" dirty="0"/>
              <a:t>The main work of the </a:t>
            </a:r>
            <a:r>
              <a:rPr lang="en-US" dirty="0" err="1"/>
              <a:t>Mergesort</a:t>
            </a:r>
            <a:r>
              <a:rPr lang="en-US" dirty="0"/>
              <a:t> algorithm is performed by function </a:t>
            </a:r>
            <a:r>
              <a:rPr lang="en-US" i="1" dirty="0"/>
              <a:t>merge</a:t>
            </a:r>
            <a:r>
              <a:rPr lang="en-US" dirty="0"/>
              <a:t>. </a:t>
            </a:r>
            <a:endParaRPr lang="en-US" dirty="0" smtClean="0"/>
          </a:p>
          <a:p>
            <a:r>
              <a:rPr lang="en-US" dirty="0" smtClean="0"/>
              <a:t>Different </a:t>
            </a:r>
            <a:r>
              <a:rPr lang="en-US" dirty="0"/>
              <a:t>possibilities to implement this function</a:t>
            </a:r>
          </a:p>
          <a:p>
            <a:endParaRPr lang="en-US" dirty="0"/>
          </a:p>
        </p:txBody>
      </p:sp>
    </p:spTree>
    <p:extLst>
      <p:ext uri="{BB962C8B-B14F-4D97-AF65-F5344CB8AC3E}">
        <p14:creationId xmlns:p14="http://schemas.microsoft.com/office/powerpoint/2010/main" val="371511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Why we do sorting?</a:t>
            </a:r>
            <a:endParaRPr lang="en-US" b="1"/>
          </a:p>
        </p:txBody>
      </p:sp>
      <p:sp>
        <p:nvSpPr>
          <p:cNvPr id="32771" name="Rectangle 3"/>
          <p:cNvSpPr>
            <a:spLocks noGrp="1" noChangeArrowheads="1"/>
          </p:cNvSpPr>
          <p:nvPr>
            <p:ph type="body" idx="1"/>
          </p:nvPr>
        </p:nvSpPr>
        <p:spPr>
          <a:xfrm>
            <a:off x="838200" y="1981200"/>
            <a:ext cx="7772400" cy="4114800"/>
          </a:xfrm>
        </p:spPr>
        <p:txBody>
          <a:bodyPr/>
          <a:lstStyle/>
          <a:p>
            <a:r>
              <a:rPr lang="en-US" sz="2800"/>
              <a:t>One of the most common programming tasks in computing.</a:t>
            </a:r>
          </a:p>
          <a:p>
            <a:r>
              <a:rPr lang="en-US" sz="2800"/>
              <a:t>Examples of sorting:</a:t>
            </a:r>
          </a:p>
          <a:p>
            <a:pPr lvl="1"/>
            <a:r>
              <a:rPr lang="en-US" sz="2400"/>
              <a:t>List containing exam scores sorted from Lowest to Highest or from Highest to Lowest</a:t>
            </a:r>
          </a:p>
          <a:p>
            <a:pPr lvl="1"/>
            <a:r>
              <a:rPr lang="en-US" sz="2400"/>
              <a:t>List point pairs of a geometric shape.</a:t>
            </a:r>
          </a:p>
          <a:p>
            <a:pPr lvl="1"/>
            <a:r>
              <a:rPr lang="en-US" sz="2400"/>
              <a:t>List of student records and sorted by student number or alphabetically by first or last name.</a:t>
            </a:r>
          </a:p>
        </p:txBody>
      </p:sp>
    </p:spTree>
    <p:extLst>
      <p:ext uri="{BB962C8B-B14F-4D97-AF65-F5344CB8AC3E}">
        <p14:creationId xmlns:p14="http://schemas.microsoft.com/office/powerpoint/2010/main" val="618048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 calcmode="lin" valueType="num">
                                      <p:cBhvr additive="base">
                                        <p:cTn id="13"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771">
                                            <p:txEl>
                                              <p:pRg st="2" end="2"/>
                                            </p:txEl>
                                          </p:spTgt>
                                        </p:tgtEl>
                                        <p:attrNameLst>
                                          <p:attrName>style.visibility</p:attrName>
                                        </p:attrNameLst>
                                      </p:cBhvr>
                                      <p:to>
                                        <p:strVal val="visible"/>
                                      </p:to>
                                    </p:set>
                                    <p:anim calcmode="lin" valueType="num">
                                      <p:cBhvr additive="base">
                                        <p:cTn id="19"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771">
                                            <p:txEl>
                                              <p:pRg st="3" end="3"/>
                                            </p:txEl>
                                          </p:spTgt>
                                        </p:tgtEl>
                                        <p:attrNameLst>
                                          <p:attrName>style.visibility</p:attrName>
                                        </p:attrNameLst>
                                      </p:cBhvr>
                                      <p:to>
                                        <p:strVal val="visible"/>
                                      </p:to>
                                    </p:set>
                                    <p:anim calcmode="lin" valueType="num">
                                      <p:cBhvr additive="base">
                                        <p:cTn id="25"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771">
                                            <p:txEl>
                                              <p:pRg st="4" end="4"/>
                                            </p:txEl>
                                          </p:spTgt>
                                        </p:tgtEl>
                                        <p:attrNameLst>
                                          <p:attrName>style.visibility</p:attrName>
                                        </p:attrNameLst>
                                      </p:cBhvr>
                                      <p:to>
                                        <p:strVal val="visible"/>
                                      </p:to>
                                    </p:set>
                                    <p:anim calcmode="lin" valueType="num">
                                      <p:cBhvr additive="base">
                                        <p:cTn id="31"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Merge (Straight)</a:t>
            </a:r>
            <a:endParaRPr lang="en-US" dirty="0"/>
          </a:p>
        </p:txBody>
      </p:sp>
      <p:sp>
        <p:nvSpPr>
          <p:cNvPr id="6" name="Content Placeholder 5"/>
          <p:cNvSpPr>
            <a:spLocks noGrp="1"/>
          </p:cNvSpPr>
          <p:nvPr>
            <p:ph sz="half" idx="1"/>
          </p:nvPr>
        </p:nvSpPr>
        <p:spPr>
          <a:xfrm>
            <a:off x="457200" y="1412776"/>
            <a:ext cx="4648200" cy="4713387"/>
          </a:xfrm>
        </p:spPr>
        <p:txBody>
          <a:bodyPr>
            <a:normAutofit fontScale="47500" lnSpcReduction="20000"/>
          </a:bodyPr>
          <a:lstStyle/>
          <a:p>
            <a:pPr marL="0" indent="0">
              <a:buNone/>
            </a:pPr>
            <a:r>
              <a:rPr lang="en-US" dirty="0"/>
              <a:t>// Straightforward variant</a:t>
            </a:r>
          </a:p>
          <a:p>
            <a:pPr marL="0" indent="0">
              <a:buNone/>
            </a:pPr>
            <a:r>
              <a:rPr lang="en-US" dirty="0"/>
              <a:t>void merge(</a:t>
            </a:r>
            <a:r>
              <a:rPr lang="en-US" dirty="0" err="1"/>
              <a:t>int</a:t>
            </a:r>
            <a:r>
              <a:rPr lang="en-US" dirty="0"/>
              <a:t> lo, </a:t>
            </a:r>
            <a:r>
              <a:rPr lang="en-US" dirty="0" err="1"/>
              <a:t>int</a:t>
            </a:r>
            <a:r>
              <a:rPr lang="en-US" dirty="0"/>
              <a:t> m, </a:t>
            </a:r>
            <a:r>
              <a:rPr lang="en-US" dirty="0" err="1"/>
              <a:t>int</a:t>
            </a:r>
            <a:r>
              <a:rPr lang="en-US" dirty="0"/>
              <a:t> hi)</a:t>
            </a:r>
          </a:p>
          <a:p>
            <a:pPr marL="0" indent="0">
              <a:buNone/>
            </a:pPr>
            <a:r>
              <a:rPr lang="en-US" dirty="0"/>
              <a:t>{</a:t>
            </a:r>
          </a:p>
          <a:p>
            <a:pPr marL="0" indent="0">
              <a:buNone/>
            </a:pPr>
            <a:r>
              <a:rPr lang="en-US" dirty="0"/>
              <a:t>    </a:t>
            </a:r>
            <a:r>
              <a:rPr lang="en-US" dirty="0" err="1"/>
              <a:t>int</a:t>
            </a:r>
            <a:r>
              <a:rPr lang="en-US" dirty="0"/>
              <a:t> </a:t>
            </a:r>
            <a:r>
              <a:rPr lang="en-US" dirty="0" err="1"/>
              <a:t>i</a:t>
            </a:r>
            <a:r>
              <a:rPr lang="en-US" dirty="0"/>
              <a:t>, j, k;</a:t>
            </a:r>
          </a:p>
          <a:p>
            <a:pPr marL="0" indent="0">
              <a:buNone/>
            </a:pPr>
            <a:endParaRPr lang="en-US" dirty="0"/>
          </a:p>
          <a:p>
            <a:pPr marL="0" indent="0">
              <a:buNone/>
            </a:pPr>
            <a:r>
              <a:rPr lang="en-US" dirty="0"/>
              <a:t>    // copy both halves of a to auxiliary array b</a:t>
            </a:r>
          </a:p>
          <a:p>
            <a:pPr marL="0" indent="0">
              <a:buNone/>
            </a:pPr>
            <a:r>
              <a:rPr lang="en-US" dirty="0"/>
              <a:t>    for (</a:t>
            </a:r>
            <a:r>
              <a:rPr lang="en-US" dirty="0" err="1"/>
              <a:t>i</a:t>
            </a:r>
            <a:r>
              <a:rPr lang="en-US" dirty="0"/>
              <a:t>=lo; </a:t>
            </a:r>
            <a:r>
              <a:rPr lang="en-US" dirty="0" err="1"/>
              <a:t>i</a:t>
            </a:r>
            <a:r>
              <a:rPr lang="en-US" dirty="0"/>
              <a:t>&lt;=hi; </a:t>
            </a:r>
            <a:r>
              <a:rPr lang="en-US" dirty="0" err="1"/>
              <a:t>i</a:t>
            </a:r>
            <a:r>
              <a:rPr lang="en-US" dirty="0"/>
              <a:t>++)</a:t>
            </a:r>
          </a:p>
          <a:p>
            <a:pPr marL="0" indent="0">
              <a:buNone/>
            </a:pPr>
            <a:r>
              <a:rPr lang="en-US" dirty="0"/>
              <a:t>        b[</a:t>
            </a:r>
            <a:r>
              <a:rPr lang="en-US" dirty="0" err="1"/>
              <a:t>i</a:t>
            </a:r>
            <a:r>
              <a:rPr lang="en-US" dirty="0"/>
              <a:t>]=a[</a:t>
            </a:r>
            <a:r>
              <a:rPr lang="en-US" dirty="0" err="1"/>
              <a:t>i</a:t>
            </a:r>
            <a:r>
              <a:rPr lang="en-US" dirty="0"/>
              <a:t>];</a:t>
            </a:r>
          </a:p>
          <a:p>
            <a:pPr marL="0" indent="0">
              <a:buNone/>
            </a:pPr>
            <a:endParaRPr lang="en-US" dirty="0"/>
          </a:p>
          <a:p>
            <a:pPr marL="0" indent="0">
              <a:buNone/>
            </a:pPr>
            <a:r>
              <a:rPr lang="en-US" dirty="0"/>
              <a:t>    </a:t>
            </a:r>
            <a:r>
              <a:rPr lang="en-US" dirty="0" err="1"/>
              <a:t>i</a:t>
            </a:r>
            <a:r>
              <a:rPr lang="en-US" dirty="0"/>
              <a:t>=lo; j=m+1; k=lo;</a:t>
            </a:r>
          </a:p>
          <a:p>
            <a:pPr marL="0" indent="0">
              <a:buNone/>
            </a:pPr>
            <a:r>
              <a:rPr lang="en-US" dirty="0"/>
              <a:t>    // copy back next-greatest element at each time</a:t>
            </a:r>
          </a:p>
          <a:p>
            <a:pPr marL="0" indent="0">
              <a:buNone/>
            </a:pPr>
            <a:r>
              <a:rPr lang="en-US" dirty="0"/>
              <a:t>    while (</a:t>
            </a:r>
            <a:r>
              <a:rPr lang="en-US" dirty="0" err="1"/>
              <a:t>i</a:t>
            </a:r>
            <a:r>
              <a:rPr lang="en-US" dirty="0"/>
              <a:t>&lt;=m &amp;&amp; j&lt;=hi)</a:t>
            </a:r>
          </a:p>
          <a:p>
            <a:pPr marL="0" indent="0">
              <a:buNone/>
            </a:pPr>
            <a:r>
              <a:rPr lang="en-US" dirty="0"/>
              <a:t>        if (b[</a:t>
            </a:r>
            <a:r>
              <a:rPr lang="en-US" dirty="0" err="1"/>
              <a:t>i</a:t>
            </a:r>
            <a:r>
              <a:rPr lang="en-US" dirty="0"/>
              <a:t>]&lt;=b[j])</a:t>
            </a:r>
          </a:p>
          <a:p>
            <a:pPr marL="0" indent="0">
              <a:buNone/>
            </a:pPr>
            <a:r>
              <a:rPr lang="en-US" dirty="0"/>
              <a:t>            a[k++]=b[</a:t>
            </a:r>
            <a:r>
              <a:rPr lang="en-US" dirty="0" err="1"/>
              <a:t>i</a:t>
            </a:r>
            <a:r>
              <a:rPr lang="en-US" dirty="0"/>
              <a:t>++];</a:t>
            </a:r>
          </a:p>
          <a:p>
            <a:pPr marL="0" indent="0">
              <a:buNone/>
            </a:pPr>
            <a:r>
              <a:rPr lang="en-US" dirty="0"/>
              <a:t>        else</a:t>
            </a:r>
          </a:p>
          <a:p>
            <a:pPr marL="0" indent="0">
              <a:buNone/>
            </a:pPr>
            <a:r>
              <a:rPr lang="en-US" dirty="0"/>
              <a:t>            a[k++]=b[j++];</a:t>
            </a:r>
          </a:p>
          <a:p>
            <a:pPr marL="0" indent="0">
              <a:buNone/>
            </a:pPr>
            <a:endParaRPr lang="en-US" dirty="0"/>
          </a:p>
          <a:p>
            <a:pPr marL="0" indent="0">
              <a:buNone/>
            </a:pPr>
            <a:r>
              <a:rPr lang="en-US" dirty="0"/>
              <a:t>    // copy back remaining elements of first half (if any)</a:t>
            </a:r>
          </a:p>
          <a:p>
            <a:pPr marL="0" indent="0">
              <a:buNone/>
            </a:pPr>
            <a:r>
              <a:rPr lang="en-US" dirty="0"/>
              <a:t>    while (</a:t>
            </a:r>
            <a:r>
              <a:rPr lang="en-US" dirty="0" err="1"/>
              <a:t>i</a:t>
            </a:r>
            <a:r>
              <a:rPr lang="en-US" dirty="0"/>
              <a:t>&lt;=m)</a:t>
            </a:r>
          </a:p>
          <a:p>
            <a:pPr marL="0" indent="0">
              <a:buNone/>
            </a:pPr>
            <a:r>
              <a:rPr lang="en-US" dirty="0"/>
              <a:t>        a[k++]=b[</a:t>
            </a:r>
            <a:r>
              <a:rPr lang="en-US" dirty="0" err="1"/>
              <a:t>i</a:t>
            </a:r>
            <a:r>
              <a:rPr lang="en-US" dirty="0"/>
              <a:t>++];</a:t>
            </a:r>
          </a:p>
          <a:p>
            <a:pPr marL="0" indent="0">
              <a:buNone/>
            </a:pPr>
            <a:r>
              <a:rPr lang="en-US" dirty="0"/>
              <a:t>}</a:t>
            </a:r>
          </a:p>
        </p:txBody>
      </p:sp>
      <p:sp>
        <p:nvSpPr>
          <p:cNvPr id="7" name="Content Placeholder 6"/>
          <p:cNvSpPr>
            <a:spLocks noGrp="1"/>
          </p:cNvSpPr>
          <p:nvPr>
            <p:ph sz="half" idx="2"/>
          </p:nvPr>
        </p:nvSpPr>
        <p:spPr/>
        <p:txBody>
          <a:bodyPr>
            <a:normAutofit/>
          </a:bodyPr>
          <a:lstStyle/>
          <a:p>
            <a:r>
              <a:rPr lang="en-US" sz="2000" dirty="0" smtClean="0"/>
              <a:t>Copy Array (a) into (b)</a:t>
            </a:r>
          </a:p>
          <a:p>
            <a:r>
              <a:rPr lang="en-US" sz="2000" dirty="0" smtClean="0"/>
              <a:t>Repeat while (I &lt; m and J &lt;= hi) </a:t>
            </a:r>
          </a:p>
          <a:p>
            <a:pPr lvl="1"/>
            <a:r>
              <a:rPr lang="en-US" sz="1800" dirty="0" smtClean="0"/>
              <a:t>Copy min(b[</a:t>
            </a:r>
            <a:r>
              <a:rPr lang="en-US" sz="1800" dirty="0" err="1" smtClean="0"/>
              <a:t>i</a:t>
            </a:r>
            <a:r>
              <a:rPr lang="en-US" sz="1800" dirty="0" smtClean="0"/>
              <a:t>], b[j]) to a[k]</a:t>
            </a:r>
          </a:p>
          <a:p>
            <a:r>
              <a:rPr lang="en-US" sz="2000" dirty="0" smtClean="0"/>
              <a:t>Copy back the remaining (if any) to (b)</a:t>
            </a:r>
            <a:endParaRPr lang="en-US" sz="2000" dirty="0"/>
          </a:p>
        </p:txBody>
      </p:sp>
    </p:spTree>
    <p:extLst>
      <p:ext uri="{BB962C8B-B14F-4D97-AF65-F5344CB8AC3E}">
        <p14:creationId xmlns:p14="http://schemas.microsoft.com/office/powerpoint/2010/main" val="2797450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8" name="Picture 7" descr="http://www.personal.kent.edu/%7Ermuhamma/Algorithms/MyAlgorithms/Sorting/Gifs/mergeSort.gif"/>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28800"/>
            <a:ext cx="6553200" cy="4348162"/>
          </a:xfrm>
          <a:prstGeom prst="rect">
            <a:avLst/>
          </a:prstGeom>
          <a:noFill/>
          <a:ln>
            <a:noFill/>
          </a:ln>
        </p:spPr>
      </p:pic>
    </p:spTree>
    <p:extLst>
      <p:ext uri="{BB962C8B-B14F-4D97-AF65-F5344CB8AC3E}">
        <p14:creationId xmlns:p14="http://schemas.microsoft.com/office/powerpoint/2010/main" val="119442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based on the </a:t>
            </a:r>
            <a:r>
              <a:rPr lang="en-US" b="1" dirty="0"/>
              <a:t>divide-and-conquer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Its </a:t>
            </a:r>
            <a:r>
              <a:rPr lang="en-US" dirty="0"/>
              <a:t>worst-case running time has a lower order of growth than insertion sort. </a:t>
            </a:r>
            <a:endParaRPr lang="en-US" dirty="0" smtClean="0"/>
          </a:p>
          <a:p>
            <a:r>
              <a:rPr lang="en-US" dirty="0" smtClean="0"/>
              <a:t>Since </a:t>
            </a:r>
            <a:r>
              <a:rPr lang="en-US" dirty="0"/>
              <a:t>we are dealing with </a:t>
            </a:r>
            <a:r>
              <a:rPr lang="en-US" dirty="0" err="1"/>
              <a:t>subproblems</a:t>
            </a:r>
            <a:r>
              <a:rPr lang="en-US" dirty="0"/>
              <a:t>, we state each </a:t>
            </a:r>
            <a:r>
              <a:rPr lang="en-US" dirty="0" err="1"/>
              <a:t>subproblem</a:t>
            </a:r>
            <a:r>
              <a:rPr lang="en-US" dirty="0"/>
              <a:t> as sorting a </a:t>
            </a:r>
            <a:r>
              <a:rPr lang="en-US" dirty="0" err="1"/>
              <a:t>subarray</a:t>
            </a:r>
            <a:r>
              <a:rPr lang="en-US" dirty="0"/>
              <a:t> </a:t>
            </a:r>
            <a:r>
              <a:rPr lang="en-US" i="1" dirty="0"/>
              <a:t>A</a:t>
            </a:r>
            <a:r>
              <a:rPr lang="en-US" dirty="0"/>
              <a:t>[</a:t>
            </a:r>
            <a:r>
              <a:rPr lang="en-US" i="1" dirty="0"/>
              <a:t>p</a:t>
            </a:r>
            <a:r>
              <a:rPr lang="en-US" dirty="0"/>
              <a:t> .. </a:t>
            </a:r>
            <a:r>
              <a:rPr lang="en-US" i="1" dirty="0"/>
              <a:t>r</a:t>
            </a:r>
            <a:r>
              <a:rPr lang="en-US" dirty="0"/>
              <a:t>]. Initially, </a:t>
            </a:r>
            <a:r>
              <a:rPr lang="en-US" i="1" dirty="0"/>
              <a:t>p</a:t>
            </a:r>
            <a:r>
              <a:rPr lang="en-US" dirty="0"/>
              <a:t> = 1 and </a:t>
            </a:r>
            <a:r>
              <a:rPr lang="en-US" i="1" dirty="0"/>
              <a:t>r</a:t>
            </a:r>
            <a:r>
              <a:rPr lang="en-US" dirty="0"/>
              <a:t> = </a:t>
            </a:r>
            <a:r>
              <a:rPr lang="en-US" i="1" dirty="0"/>
              <a:t>n</a:t>
            </a:r>
            <a:r>
              <a:rPr lang="en-US" dirty="0"/>
              <a:t>, but these values change as we </a:t>
            </a:r>
            <a:r>
              <a:rPr lang="en-US" dirty="0" err="1"/>
              <a:t>recurse</a:t>
            </a:r>
            <a:r>
              <a:rPr lang="en-US" dirty="0"/>
              <a:t> through </a:t>
            </a:r>
            <a:r>
              <a:rPr lang="en-US" dirty="0" err="1"/>
              <a:t>subproblems</a:t>
            </a:r>
            <a:r>
              <a:rPr lang="en-US" dirty="0"/>
              <a:t>.</a:t>
            </a:r>
          </a:p>
          <a:p>
            <a:r>
              <a:rPr lang="en-US" dirty="0"/>
              <a:t>To sort </a:t>
            </a:r>
            <a:r>
              <a:rPr lang="en-US" i="1" dirty="0"/>
              <a:t>A</a:t>
            </a:r>
            <a:r>
              <a:rPr lang="en-US" dirty="0"/>
              <a:t>[</a:t>
            </a:r>
            <a:r>
              <a:rPr lang="en-US" i="1" dirty="0"/>
              <a:t>p</a:t>
            </a:r>
            <a:r>
              <a:rPr lang="en-US" dirty="0"/>
              <a:t> .. </a:t>
            </a:r>
            <a:r>
              <a:rPr lang="en-US" i="1" dirty="0"/>
              <a:t>r</a:t>
            </a:r>
            <a:r>
              <a:rPr lang="en-US" dirty="0"/>
              <a:t>]:</a:t>
            </a:r>
          </a:p>
          <a:p>
            <a:r>
              <a:rPr lang="en-US" dirty="0"/>
              <a:t>1. </a:t>
            </a:r>
            <a:r>
              <a:rPr lang="en-US" b="1" dirty="0"/>
              <a:t>Divide Step</a:t>
            </a:r>
            <a:endParaRPr lang="en-US" dirty="0"/>
          </a:p>
          <a:p>
            <a:pPr lvl="1"/>
            <a:r>
              <a:rPr lang="en-US" dirty="0"/>
              <a:t>If a given array </a:t>
            </a:r>
            <a:r>
              <a:rPr lang="en-US" i="1" dirty="0"/>
              <a:t>A</a:t>
            </a:r>
            <a:r>
              <a:rPr lang="en-US" dirty="0"/>
              <a:t> has zero or one element, simply return; it is already sorted. Otherwise, split </a:t>
            </a:r>
            <a:r>
              <a:rPr lang="en-US" i="1" dirty="0"/>
              <a:t>A</a:t>
            </a:r>
            <a:r>
              <a:rPr lang="en-US" dirty="0"/>
              <a:t>[</a:t>
            </a:r>
            <a:r>
              <a:rPr lang="en-US" i="1" dirty="0"/>
              <a:t>p</a:t>
            </a:r>
            <a:r>
              <a:rPr lang="en-US" dirty="0"/>
              <a:t> .. </a:t>
            </a:r>
            <a:r>
              <a:rPr lang="en-US" i="1" dirty="0"/>
              <a:t>r</a:t>
            </a:r>
            <a:r>
              <a:rPr lang="en-US" dirty="0"/>
              <a:t>] into two </a:t>
            </a:r>
            <a:r>
              <a:rPr lang="en-US" dirty="0" err="1"/>
              <a:t>subarrays</a:t>
            </a:r>
            <a:r>
              <a:rPr lang="en-US" dirty="0"/>
              <a:t> </a:t>
            </a:r>
            <a:r>
              <a:rPr lang="en-US" i="1" dirty="0"/>
              <a:t>A</a:t>
            </a:r>
            <a:r>
              <a:rPr lang="en-US" dirty="0"/>
              <a:t>[</a:t>
            </a:r>
            <a:r>
              <a:rPr lang="en-US" i="1" dirty="0"/>
              <a:t>p</a:t>
            </a:r>
            <a:r>
              <a:rPr lang="en-US" dirty="0"/>
              <a:t> .. </a:t>
            </a:r>
            <a:r>
              <a:rPr lang="en-US" i="1" dirty="0"/>
              <a:t>q</a:t>
            </a:r>
            <a:r>
              <a:rPr lang="en-US" dirty="0"/>
              <a:t>] and </a:t>
            </a:r>
            <a:r>
              <a:rPr lang="en-US" i="1" dirty="0"/>
              <a:t>A</a:t>
            </a:r>
            <a:r>
              <a:rPr lang="en-US" dirty="0"/>
              <a:t>[</a:t>
            </a:r>
            <a:r>
              <a:rPr lang="en-US" i="1" dirty="0"/>
              <a:t>q</a:t>
            </a:r>
            <a:r>
              <a:rPr lang="en-US" dirty="0"/>
              <a:t> + 1 .. </a:t>
            </a:r>
            <a:r>
              <a:rPr lang="en-US" i="1" dirty="0"/>
              <a:t>r</a:t>
            </a:r>
            <a:r>
              <a:rPr lang="en-US" dirty="0"/>
              <a:t>], each containing about half of the elements of </a:t>
            </a:r>
            <a:r>
              <a:rPr lang="en-US" i="1" dirty="0"/>
              <a:t>A</a:t>
            </a:r>
            <a:r>
              <a:rPr lang="en-US" dirty="0"/>
              <a:t>[</a:t>
            </a:r>
            <a:r>
              <a:rPr lang="en-US" i="1" dirty="0"/>
              <a:t>p</a:t>
            </a:r>
            <a:r>
              <a:rPr lang="en-US" dirty="0"/>
              <a:t> .. </a:t>
            </a:r>
            <a:r>
              <a:rPr lang="en-US" i="1" dirty="0"/>
              <a:t>r</a:t>
            </a:r>
            <a:r>
              <a:rPr lang="en-US" dirty="0"/>
              <a:t>]. That is, </a:t>
            </a:r>
            <a:r>
              <a:rPr lang="en-US" i="1" dirty="0"/>
              <a:t>q</a:t>
            </a:r>
            <a:r>
              <a:rPr lang="en-US" dirty="0"/>
              <a:t> is the halfway point of </a:t>
            </a:r>
            <a:r>
              <a:rPr lang="en-US" i="1" dirty="0"/>
              <a:t>A</a:t>
            </a:r>
            <a:r>
              <a:rPr lang="en-US" dirty="0"/>
              <a:t>[</a:t>
            </a:r>
            <a:r>
              <a:rPr lang="en-US" i="1" dirty="0"/>
              <a:t>p</a:t>
            </a:r>
            <a:r>
              <a:rPr lang="en-US" dirty="0"/>
              <a:t> .. </a:t>
            </a:r>
            <a:r>
              <a:rPr lang="en-US" i="1" dirty="0"/>
              <a:t>r</a:t>
            </a:r>
            <a:r>
              <a:rPr lang="en-US" dirty="0"/>
              <a:t>].</a:t>
            </a:r>
          </a:p>
          <a:p>
            <a:r>
              <a:rPr lang="en-US" dirty="0"/>
              <a:t>2. </a:t>
            </a:r>
            <a:r>
              <a:rPr lang="en-US" b="1" dirty="0"/>
              <a:t>Conquer Step</a:t>
            </a:r>
            <a:endParaRPr lang="en-US" dirty="0"/>
          </a:p>
          <a:p>
            <a:pPr lvl="1"/>
            <a:r>
              <a:rPr lang="en-US" dirty="0"/>
              <a:t>Conquer by recursively sorting the two </a:t>
            </a:r>
            <a:r>
              <a:rPr lang="en-US" dirty="0" err="1"/>
              <a:t>subarrays</a:t>
            </a:r>
            <a:r>
              <a:rPr lang="en-US" dirty="0"/>
              <a:t> </a:t>
            </a:r>
            <a:r>
              <a:rPr lang="en-US" i="1" dirty="0"/>
              <a:t>A</a:t>
            </a:r>
            <a:r>
              <a:rPr lang="en-US" dirty="0"/>
              <a:t>[</a:t>
            </a:r>
            <a:r>
              <a:rPr lang="en-US" i="1" dirty="0"/>
              <a:t>p</a:t>
            </a:r>
            <a:r>
              <a:rPr lang="en-US" dirty="0"/>
              <a:t> .. </a:t>
            </a:r>
            <a:r>
              <a:rPr lang="en-US" i="1" dirty="0"/>
              <a:t>q</a:t>
            </a:r>
            <a:r>
              <a:rPr lang="en-US" dirty="0"/>
              <a:t>] and </a:t>
            </a:r>
            <a:r>
              <a:rPr lang="en-US" i="1" dirty="0"/>
              <a:t>A</a:t>
            </a:r>
            <a:r>
              <a:rPr lang="en-US" dirty="0"/>
              <a:t>[</a:t>
            </a:r>
            <a:r>
              <a:rPr lang="en-US" i="1" dirty="0"/>
              <a:t>q</a:t>
            </a:r>
            <a:r>
              <a:rPr lang="en-US" dirty="0"/>
              <a:t> + 1 .. </a:t>
            </a:r>
            <a:r>
              <a:rPr lang="en-US" i="1" dirty="0"/>
              <a:t>r</a:t>
            </a:r>
            <a:r>
              <a:rPr lang="en-US" dirty="0"/>
              <a:t>].</a:t>
            </a:r>
          </a:p>
          <a:p>
            <a:r>
              <a:rPr lang="en-US" dirty="0"/>
              <a:t>3. </a:t>
            </a:r>
            <a:r>
              <a:rPr lang="en-US" b="1" dirty="0"/>
              <a:t>Combine Step</a:t>
            </a:r>
            <a:endParaRPr lang="en-US" dirty="0"/>
          </a:p>
          <a:p>
            <a:pPr lvl="1"/>
            <a:r>
              <a:rPr lang="en-US" dirty="0"/>
              <a:t>Combine the elements back in </a:t>
            </a:r>
            <a:r>
              <a:rPr lang="en-US" i="1" dirty="0"/>
              <a:t>A</a:t>
            </a:r>
            <a:r>
              <a:rPr lang="en-US" dirty="0"/>
              <a:t>[</a:t>
            </a:r>
            <a:r>
              <a:rPr lang="en-US" i="1" dirty="0"/>
              <a:t>p</a:t>
            </a:r>
            <a:r>
              <a:rPr lang="en-US" dirty="0"/>
              <a:t> .. </a:t>
            </a:r>
            <a:r>
              <a:rPr lang="en-US" i="1" dirty="0"/>
              <a:t>r</a:t>
            </a:r>
            <a:r>
              <a:rPr lang="en-US" dirty="0"/>
              <a:t>] by merging the two sorted </a:t>
            </a:r>
            <a:r>
              <a:rPr lang="en-US" dirty="0" err="1"/>
              <a:t>subarrays</a:t>
            </a:r>
            <a:r>
              <a:rPr lang="en-US" dirty="0"/>
              <a:t> </a:t>
            </a:r>
            <a:r>
              <a:rPr lang="en-US" i="1" dirty="0"/>
              <a:t>A</a:t>
            </a:r>
            <a:r>
              <a:rPr lang="en-US" dirty="0"/>
              <a:t>[</a:t>
            </a:r>
            <a:r>
              <a:rPr lang="en-US" i="1" dirty="0"/>
              <a:t>p</a:t>
            </a:r>
            <a:r>
              <a:rPr lang="en-US" dirty="0"/>
              <a:t> .. </a:t>
            </a:r>
            <a:r>
              <a:rPr lang="en-US" i="1" dirty="0"/>
              <a:t>q</a:t>
            </a:r>
            <a:r>
              <a:rPr lang="en-US" dirty="0"/>
              <a:t>] and </a:t>
            </a:r>
            <a:r>
              <a:rPr lang="en-US" i="1" dirty="0"/>
              <a:t>A</a:t>
            </a:r>
            <a:r>
              <a:rPr lang="en-US" dirty="0"/>
              <a:t>[</a:t>
            </a:r>
            <a:r>
              <a:rPr lang="en-US" i="1" dirty="0"/>
              <a:t>q</a:t>
            </a:r>
            <a:r>
              <a:rPr lang="en-US" dirty="0"/>
              <a:t> + 1 .. </a:t>
            </a:r>
            <a:r>
              <a:rPr lang="en-US" i="1" dirty="0"/>
              <a:t>r</a:t>
            </a:r>
            <a:r>
              <a:rPr lang="en-US" dirty="0"/>
              <a:t>] into a sorted sequence. To accomplish this step, we will define a procedure MERGE (</a:t>
            </a:r>
            <a:r>
              <a:rPr lang="en-US" i="1" dirty="0"/>
              <a:t>A</a:t>
            </a:r>
            <a:r>
              <a:rPr lang="en-US" dirty="0"/>
              <a:t>, </a:t>
            </a:r>
            <a:r>
              <a:rPr lang="en-US" i="1" dirty="0"/>
              <a:t>p</a:t>
            </a:r>
            <a:r>
              <a:rPr lang="en-US" dirty="0"/>
              <a:t>, </a:t>
            </a:r>
            <a:r>
              <a:rPr lang="en-US" i="1" dirty="0"/>
              <a:t>q</a:t>
            </a:r>
            <a:r>
              <a:rPr lang="en-US" dirty="0"/>
              <a:t>, </a:t>
            </a:r>
            <a:r>
              <a:rPr lang="en-US" i="1" dirty="0"/>
              <a:t>r</a:t>
            </a:r>
            <a:r>
              <a:rPr lang="en-US" dirty="0"/>
              <a:t>).</a:t>
            </a:r>
          </a:p>
          <a:p>
            <a:r>
              <a:rPr lang="en-US" dirty="0"/>
              <a:t>Note that the recursion bottoms out when the </a:t>
            </a:r>
            <a:r>
              <a:rPr lang="en-US" dirty="0" err="1"/>
              <a:t>subarray</a:t>
            </a:r>
            <a:r>
              <a:rPr lang="en-US" dirty="0"/>
              <a:t> has just one element, so that it is trivially sorted</a:t>
            </a:r>
            <a:r>
              <a:rPr lang="en-US" dirty="0" smtClean="0"/>
              <a:t>.</a:t>
            </a:r>
            <a:endParaRPr lang="en-US" dirty="0"/>
          </a:p>
        </p:txBody>
      </p:sp>
    </p:spTree>
    <p:extLst>
      <p:ext uri="{BB962C8B-B14F-4D97-AF65-F5344CB8AC3E}">
        <p14:creationId xmlns:p14="http://schemas.microsoft.com/office/powerpoint/2010/main" val="4127393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Idea Behind Linear Time Merging</a:t>
            </a:r>
            <a:r>
              <a:rPr lang="en-US" dirty="0"/>
              <a:t> </a:t>
            </a:r>
          </a:p>
        </p:txBody>
      </p:sp>
      <p:sp>
        <p:nvSpPr>
          <p:cNvPr id="3" name="Content Placeholder 2"/>
          <p:cNvSpPr>
            <a:spLocks noGrp="1"/>
          </p:cNvSpPr>
          <p:nvPr>
            <p:ph idx="1"/>
          </p:nvPr>
        </p:nvSpPr>
        <p:spPr/>
        <p:txBody>
          <a:bodyPr>
            <a:normAutofit fontScale="92500" lnSpcReduction="10000"/>
          </a:bodyPr>
          <a:lstStyle/>
          <a:p>
            <a:r>
              <a:rPr lang="en-US" dirty="0" smtClean="0"/>
              <a:t>Think </a:t>
            </a:r>
            <a:r>
              <a:rPr lang="en-US" dirty="0"/>
              <a:t>of two piles of cards, Each pile is sorted and placed face-up on a table with the smallest cards on top. We will merge these into a single sorted pile, face-down on the table</a:t>
            </a:r>
            <a:r>
              <a:rPr lang="en-US" dirty="0" smtClean="0"/>
              <a:t>.</a:t>
            </a:r>
          </a:p>
          <a:p>
            <a:r>
              <a:rPr lang="en-US" dirty="0" smtClean="0"/>
              <a:t>Each Basic step (</a:t>
            </a:r>
            <a:r>
              <a:rPr lang="en-US" dirty="0"/>
              <a:t>should take constant time, since we check just the two top </a:t>
            </a:r>
            <a:r>
              <a:rPr lang="en-US" dirty="0" smtClean="0"/>
              <a:t>cards )</a:t>
            </a:r>
            <a:endParaRPr lang="en-US" dirty="0"/>
          </a:p>
          <a:p>
            <a:pPr lvl="1"/>
            <a:r>
              <a:rPr lang="en-US" dirty="0" smtClean="0"/>
              <a:t>Choose </a:t>
            </a:r>
            <a:r>
              <a:rPr lang="en-US" dirty="0"/>
              <a:t>the smaller of the two top cards. </a:t>
            </a:r>
          </a:p>
          <a:p>
            <a:pPr lvl="1"/>
            <a:r>
              <a:rPr lang="en-US" dirty="0"/>
              <a:t>Remove it from its pile, thereby exposing a new top card. </a:t>
            </a:r>
          </a:p>
          <a:p>
            <a:pPr lvl="1"/>
            <a:r>
              <a:rPr lang="en-US" dirty="0"/>
              <a:t>Place the chosen card face-down onto the output pile.</a:t>
            </a:r>
          </a:p>
          <a:p>
            <a:pPr lvl="1"/>
            <a:r>
              <a:rPr lang="en-US" dirty="0"/>
              <a:t>Repeatedly perform basic steps until one input pile is empty.</a:t>
            </a:r>
          </a:p>
          <a:p>
            <a:pPr lvl="1"/>
            <a:r>
              <a:rPr lang="en-US" dirty="0"/>
              <a:t>Once one input pile empties, just take the remaining input pile and place it face-down onto the output pile.</a:t>
            </a:r>
          </a:p>
          <a:p>
            <a:endParaRPr lang="en-US" dirty="0"/>
          </a:p>
        </p:txBody>
      </p:sp>
    </p:spTree>
    <p:extLst>
      <p:ext uri="{BB962C8B-B14F-4D97-AF65-F5344CB8AC3E}">
        <p14:creationId xmlns:p14="http://schemas.microsoft.com/office/powerpoint/2010/main" val="842812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MERGE (</a:t>
            </a:r>
            <a:r>
              <a:rPr lang="en-US" i="1" dirty="0"/>
              <a:t>A</a:t>
            </a:r>
            <a:r>
              <a:rPr lang="en-US" dirty="0"/>
              <a:t>, </a:t>
            </a:r>
            <a:r>
              <a:rPr lang="en-US" i="1" dirty="0"/>
              <a:t>p</a:t>
            </a:r>
            <a:r>
              <a:rPr lang="en-US" dirty="0"/>
              <a:t>, </a:t>
            </a:r>
            <a:r>
              <a:rPr lang="en-US" i="1" dirty="0"/>
              <a:t>q</a:t>
            </a:r>
            <a:r>
              <a:rPr lang="en-US" dirty="0"/>
              <a:t>, </a:t>
            </a:r>
            <a:r>
              <a:rPr lang="en-US" i="1" dirty="0"/>
              <a:t>r</a:t>
            </a:r>
            <a:r>
              <a:rPr lang="en-US" dirty="0"/>
              <a:t> </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1</a:t>
            </a:r>
            <a:r>
              <a:rPr lang="en-US" dirty="0"/>
              <a:t>.      </a:t>
            </a:r>
            <a:r>
              <a:rPr lang="en-US" i="1" dirty="0"/>
              <a:t>n</a:t>
            </a:r>
            <a:r>
              <a:rPr lang="en-US" baseline="-25000" dirty="0"/>
              <a:t>1</a:t>
            </a:r>
            <a:r>
              <a:rPr lang="en-US" dirty="0"/>
              <a:t> ← </a:t>
            </a:r>
            <a:r>
              <a:rPr lang="en-US" i="1" dirty="0"/>
              <a:t>q</a:t>
            </a:r>
            <a:r>
              <a:rPr lang="en-US" dirty="0"/>
              <a:t> − </a:t>
            </a:r>
            <a:r>
              <a:rPr lang="en-US" i="1" dirty="0"/>
              <a:t>p</a:t>
            </a:r>
            <a:r>
              <a:rPr lang="en-US" dirty="0"/>
              <a:t> + 1</a:t>
            </a:r>
            <a:br>
              <a:rPr lang="en-US" dirty="0"/>
            </a:br>
            <a:r>
              <a:rPr lang="en-US" dirty="0"/>
              <a:t>2.      </a:t>
            </a:r>
            <a:r>
              <a:rPr lang="en-US" i="1" dirty="0"/>
              <a:t>n</a:t>
            </a:r>
            <a:r>
              <a:rPr lang="en-US" baseline="-25000" dirty="0"/>
              <a:t>2</a:t>
            </a:r>
            <a:r>
              <a:rPr lang="en-US" dirty="0"/>
              <a:t> ← </a:t>
            </a:r>
            <a:r>
              <a:rPr lang="en-US" i="1" dirty="0"/>
              <a:t>r</a:t>
            </a:r>
            <a:r>
              <a:rPr lang="en-US" dirty="0"/>
              <a:t> − </a:t>
            </a:r>
            <a:r>
              <a:rPr lang="en-US" i="1" dirty="0"/>
              <a:t>q</a:t>
            </a:r>
            <a:r>
              <a:rPr lang="en-US" dirty="0"/>
              <a:t/>
            </a:r>
            <a:br>
              <a:rPr lang="en-US" dirty="0"/>
            </a:br>
            <a:r>
              <a:rPr lang="en-US" dirty="0"/>
              <a:t>3.      Create arrays L[1 . . </a:t>
            </a:r>
            <a:r>
              <a:rPr lang="en-US" i="1" dirty="0"/>
              <a:t>n</a:t>
            </a:r>
            <a:r>
              <a:rPr lang="en-US" baseline="-25000" dirty="0"/>
              <a:t>1</a:t>
            </a:r>
            <a:r>
              <a:rPr lang="en-US" dirty="0"/>
              <a:t> + 1] and R[1 . . </a:t>
            </a:r>
            <a:r>
              <a:rPr lang="en-US" i="1" dirty="0"/>
              <a:t>n</a:t>
            </a:r>
            <a:r>
              <a:rPr lang="en-US" baseline="-25000" dirty="0"/>
              <a:t>2</a:t>
            </a:r>
            <a:r>
              <a:rPr lang="en-US" dirty="0"/>
              <a:t> + 1]</a:t>
            </a:r>
            <a:br>
              <a:rPr lang="en-US" dirty="0"/>
            </a:br>
            <a:r>
              <a:rPr lang="en-US" dirty="0"/>
              <a:t>4.      </a:t>
            </a:r>
            <a:r>
              <a:rPr lang="en-US" b="1" dirty="0"/>
              <a:t>FOR</a:t>
            </a:r>
            <a:r>
              <a:rPr lang="en-US" dirty="0"/>
              <a:t> </a:t>
            </a:r>
            <a:r>
              <a:rPr lang="en-US" i="1" dirty="0" err="1"/>
              <a:t>i</a:t>
            </a:r>
            <a:r>
              <a:rPr lang="en-US" dirty="0"/>
              <a:t> ← 1 </a:t>
            </a:r>
            <a:r>
              <a:rPr lang="en-US" b="1" dirty="0"/>
              <a:t>TO</a:t>
            </a:r>
            <a:r>
              <a:rPr lang="en-US" dirty="0"/>
              <a:t> </a:t>
            </a:r>
            <a:r>
              <a:rPr lang="en-US" i="1" dirty="0"/>
              <a:t>n</a:t>
            </a:r>
            <a:r>
              <a:rPr lang="en-US" baseline="-25000" dirty="0"/>
              <a:t>1</a:t>
            </a:r>
            <a:r>
              <a:rPr lang="en-US" dirty="0"/>
              <a:t/>
            </a:r>
            <a:br>
              <a:rPr lang="en-US" dirty="0"/>
            </a:br>
            <a:r>
              <a:rPr lang="en-US" dirty="0"/>
              <a:t>5.            </a:t>
            </a:r>
            <a:r>
              <a:rPr lang="en-US" b="1" dirty="0"/>
              <a:t>DO</a:t>
            </a:r>
            <a:r>
              <a:rPr lang="en-US" dirty="0"/>
              <a:t> L[</a:t>
            </a:r>
            <a:r>
              <a:rPr lang="en-US" i="1" dirty="0" err="1"/>
              <a:t>i</a:t>
            </a:r>
            <a:r>
              <a:rPr lang="en-US" dirty="0"/>
              <a:t>] ← A[</a:t>
            </a:r>
            <a:r>
              <a:rPr lang="en-US" i="1" dirty="0"/>
              <a:t>p</a:t>
            </a:r>
            <a:r>
              <a:rPr lang="en-US" dirty="0"/>
              <a:t> + </a:t>
            </a:r>
            <a:r>
              <a:rPr lang="en-US" i="1" dirty="0" err="1"/>
              <a:t>i</a:t>
            </a:r>
            <a:r>
              <a:rPr lang="en-US" dirty="0"/>
              <a:t> − 1]</a:t>
            </a:r>
            <a:br>
              <a:rPr lang="en-US" dirty="0"/>
            </a:br>
            <a:r>
              <a:rPr lang="en-US" dirty="0"/>
              <a:t>6.      </a:t>
            </a:r>
            <a:r>
              <a:rPr lang="en-US" b="1" dirty="0"/>
              <a:t>FOR</a:t>
            </a:r>
            <a:r>
              <a:rPr lang="en-US" dirty="0"/>
              <a:t> </a:t>
            </a:r>
            <a:r>
              <a:rPr lang="en-US" i="1" dirty="0"/>
              <a:t>j</a:t>
            </a:r>
            <a:r>
              <a:rPr lang="en-US" dirty="0"/>
              <a:t> ← 1 </a:t>
            </a:r>
            <a:r>
              <a:rPr lang="en-US" b="1" dirty="0"/>
              <a:t>TO</a:t>
            </a:r>
            <a:r>
              <a:rPr lang="en-US" dirty="0"/>
              <a:t> </a:t>
            </a:r>
            <a:r>
              <a:rPr lang="en-US" i="1" dirty="0"/>
              <a:t>n</a:t>
            </a:r>
            <a:r>
              <a:rPr lang="en-US" baseline="-25000" dirty="0"/>
              <a:t>2</a:t>
            </a:r>
            <a:r>
              <a:rPr lang="en-US" dirty="0"/>
              <a:t/>
            </a:r>
            <a:br>
              <a:rPr lang="en-US" dirty="0"/>
            </a:br>
            <a:r>
              <a:rPr lang="en-US" dirty="0"/>
              <a:t>7.            </a:t>
            </a:r>
            <a:r>
              <a:rPr lang="en-US" b="1" dirty="0"/>
              <a:t>DO</a:t>
            </a:r>
            <a:r>
              <a:rPr lang="en-US" dirty="0"/>
              <a:t> R[</a:t>
            </a:r>
            <a:r>
              <a:rPr lang="en-US" i="1" dirty="0"/>
              <a:t>j</a:t>
            </a:r>
            <a:r>
              <a:rPr lang="en-US" dirty="0"/>
              <a:t>] ← A[</a:t>
            </a:r>
            <a:r>
              <a:rPr lang="en-US" i="1" dirty="0"/>
              <a:t>q</a:t>
            </a:r>
            <a:r>
              <a:rPr lang="en-US" dirty="0"/>
              <a:t> + </a:t>
            </a:r>
            <a:r>
              <a:rPr lang="en-US" i="1" dirty="0"/>
              <a:t>j</a:t>
            </a:r>
            <a:r>
              <a:rPr lang="en-US" dirty="0"/>
              <a:t> ]</a:t>
            </a:r>
            <a:br>
              <a:rPr lang="en-US" dirty="0"/>
            </a:br>
            <a:r>
              <a:rPr lang="en-US" dirty="0"/>
              <a:t>8.      L[</a:t>
            </a:r>
            <a:r>
              <a:rPr lang="en-US" i="1" dirty="0"/>
              <a:t>n</a:t>
            </a:r>
            <a:r>
              <a:rPr lang="en-US" baseline="-25000" dirty="0"/>
              <a:t>1</a:t>
            </a:r>
            <a:r>
              <a:rPr lang="en-US" dirty="0"/>
              <a:t> + 1] ← ∞</a:t>
            </a:r>
            <a:br>
              <a:rPr lang="en-US" dirty="0"/>
            </a:br>
            <a:r>
              <a:rPr lang="en-US" dirty="0"/>
              <a:t>9.      R[</a:t>
            </a:r>
            <a:r>
              <a:rPr lang="en-US" i="1" dirty="0"/>
              <a:t>n</a:t>
            </a:r>
            <a:r>
              <a:rPr lang="en-US" baseline="-25000" dirty="0"/>
              <a:t>2</a:t>
            </a:r>
            <a:r>
              <a:rPr lang="en-US" dirty="0"/>
              <a:t> + 1] ← ∞</a:t>
            </a:r>
            <a:br>
              <a:rPr lang="en-US" dirty="0"/>
            </a:br>
            <a:r>
              <a:rPr lang="en-US" dirty="0"/>
              <a:t>10.    </a:t>
            </a:r>
            <a:r>
              <a:rPr lang="en-US" i="1" dirty="0" err="1"/>
              <a:t>i</a:t>
            </a:r>
            <a:r>
              <a:rPr lang="en-US" i="1" dirty="0"/>
              <a:t> </a:t>
            </a:r>
            <a:r>
              <a:rPr lang="en-US" dirty="0"/>
              <a:t>← 1</a:t>
            </a:r>
            <a:br>
              <a:rPr lang="en-US" dirty="0"/>
            </a:br>
            <a:r>
              <a:rPr lang="en-US" dirty="0"/>
              <a:t>11.    </a:t>
            </a:r>
            <a:r>
              <a:rPr lang="en-US" i="1" dirty="0"/>
              <a:t>j</a:t>
            </a:r>
            <a:r>
              <a:rPr lang="en-US" dirty="0"/>
              <a:t> ← 1</a:t>
            </a:r>
            <a:br>
              <a:rPr lang="en-US" dirty="0"/>
            </a:br>
            <a:r>
              <a:rPr lang="en-US" dirty="0"/>
              <a:t>12.    </a:t>
            </a:r>
            <a:r>
              <a:rPr lang="en-US" b="1" dirty="0"/>
              <a:t>FOR</a:t>
            </a:r>
            <a:r>
              <a:rPr lang="en-US" dirty="0"/>
              <a:t> </a:t>
            </a:r>
            <a:r>
              <a:rPr lang="en-US" i="1" dirty="0"/>
              <a:t>k</a:t>
            </a:r>
            <a:r>
              <a:rPr lang="en-US" dirty="0"/>
              <a:t> ← </a:t>
            </a:r>
            <a:r>
              <a:rPr lang="en-US" i="1" dirty="0"/>
              <a:t>p</a:t>
            </a:r>
            <a:r>
              <a:rPr lang="en-US" dirty="0"/>
              <a:t> </a:t>
            </a:r>
            <a:r>
              <a:rPr lang="en-US" b="1" dirty="0"/>
              <a:t>TO</a:t>
            </a:r>
            <a:r>
              <a:rPr lang="en-US" dirty="0"/>
              <a:t> </a:t>
            </a:r>
            <a:r>
              <a:rPr lang="en-US" i="1" dirty="0"/>
              <a:t>r</a:t>
            </a:r>
            <a:r>
              <a:rPr lang="en-US" dirty="0"/>
              <a:t/>
            </a:r>
            <a:br>
              <a:rPr lang="en-US" dirty="0"/>
            </a:br>
            <a:r>
              <a:rPr lang="en-US" dirty="0"/>
              <a:t>13.         </a:t>
            </a:r>
            <a:r>
              <a:rPr lang="en-US" b="1" dirty="0"/>
              <a:t>DO IF</a:t>
            </a:r>
            <a:r>
              <a:rPr lang="en-US" dirty="0"/>
              <a:t> L[</a:t>
            </a:r>
            <a:r>
              <a:rPr lang="en-US" i="1" dirty="0" err="1"/>
              <a:t>i</a:t>
            </a:r>
            <a:r>
              <a:rPr lang="en-US" dirty="0"/>
              <a:t> ] ≤ R[ </a:t>
            </a:r>
            <a:r>
              <a:rPr lang="en-US" i="1" dirty="0"/>
              <a:t>j</a:t>
            </a:r>
            <a:r>
              <a:rPr lang="en-US" dirty="0"/>
              <a:t>]</a:t>
            </a:r>
            <a:br>
              <a:rPr lang="en-US" dirty="0"/>
            </a:br>
            <a:r>
              <a:rPr lang="en-US" dirty="0"/>
              <a:t>14.                </a:t>
            </a:r>
            <a:r>
              <a:rPr lang="en-US" b="1" dirty="0"/>
              <a:t>THEN</a:t>
            </a:r>
            <a:r>
              <a:rPr lang="en-US" dirty="0"/>
              <a:t> A[</a:t>
            </a:r>
            <a:r>
              <a:rPr lang="en-US" i="1" dirty="0"/>
              <a:t>k</a:t>
            </a:r>
            <a:r>
              <a:rPr lang="en-US" dirty="0"/>
              <a:t>] ← L[</a:t>
            </a:r>
            <a:r>
              <a:rPr lang="en-US" i="1" dirty="0" err="1"/>
              <a:t>i</a:t>
            </a:r>
            <a:r>
              <a:rPr lang="en-US" dirty="0"/>
              <a:t>]</a:t>
            </a:r>
            <a:br>
              <a:rPr lang="en-US" dirty="0"/>
            </a:br>
            <a:r>
              <a:rPr lang="en-US" dirty="0"/>
              <a:t>15.                        </a:t>
            </a:r>
            <a:r>
              <a:rPr lang="en-US" i="1" dirty="0" err="1"/>
              <a:t>i</a:t>
            </a:r>
            <a:r>
              <a:rPr lang="en-US" dirty="0"/>
              <a:t> ← </a:t>
            </a:r>
            <a:r>
              <a:rPr lang="en-US" i="1" dirty="0" err="1"/>
              <a:t>i</a:t>
            </a:r>
            <a:r>
              <a:rPr lang="en-US" dirty="0"/>
              <a:t> + 1</a:t>
            </a:r>
            <a:br>
              <a:rPr lang="en-US" dirty="0"/>
            </a:br>
            <a:r>
              <a:rPr lang="en-US" dirty="0"/>
              <a:t>16.                </a:t>
            </a:r>
            <a:r>
              <a:rPr lang="en-US" b="1" dirty="0"/>
              <a:t>ELSE</a:t>
            </a:r>
            <a:r>
              <a:rPr lang="en-US" dirty="0"/>
              <a:t> A[k] ← R[j]</a:t>
            </a:r>
            <a:br>
              <a:rPr lang="en-US" dirty="0"/>
            </a:br>
            <a:r>
              <a:rPr lang="en-US" dirty="0"/>
              <a:t>17.                        </a:t>
            </a:r>
            <a:r>
              <a:rPr lang="en-US" i="1" dirty="0"/>
              <a:t>j</a:t>
            </a:r>
            <a:r>
              <a:rPr lang="en-US" dirty="0"/>
              <a:t> ← </a:t>
            </a:r>
            <a:r>
              <a:rPr lang="en-US" i="1" dirty="0"/>
              <a:t>j</a:t>
            </a:r>
            <a:r>
              <a:rPr lang="en-US" dirty="0"/>
              <a:t> + 1</a:t>
            </a:r>
          </a:p>
          <a:p>
            <a:endParaRPr lang="en-US" dirty="0"/>
          </a:p>
        </p:txBody>
      </p:sp>
    </p:spTree>
    <p:extLst>
      <p:ext uri="{BB962C8B-B14F-4D97-AF65-F5344CB8AC3E}">
        <p14:creationId xmlns:p14="http://schemas.microsoft.com/office/powerpoint/2010/main" val="758195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Autofit/>
          </a:bodyPr>
          <a:lstStyle/>
          <a:p>
            <a:pPr marL="0" indent="0">
              <a:buNone/>
            </a:pPr>
            <a:r>
              <a:rPr lang="en-US" sz="1200" dirty="0"/>
              <a:t>#define MAX 10</a:t>
            </a:r>
          </a:p>
          <a:p>
            <a:pPr marL="0" indent="0">
              <a:buNone/>
            </a:pPr>
            <a:r>
              <a:rPr lang="en-US" sz="1200" dirty="0"/>
              <a:t>void merge(</a:t>
            </a:r>
            <a:r>
              <a:rPr lang="en-US" sz="1200" dirty="0" err="1"/>
              <a:t>int</a:t>
            </a:r>
            <a:r>
              <a:rPr lang="en-US" sz="1200" dirty="0"/>
              <a:t> list[],</a:t>
            </a:r>
            <a:r>
              <a:rPr lang="en-US" sz="1200" dirty="0" err="1"/>
              <a:t>int</a:t>
            </a:r>
            <a:r>
              <a:rPr lang="en-US" sz="1200" dirty="0"/>
              <a:t> list1[],</a:t>
            </a:r>
            <a:r>
              <a:rPr lang="en-US" sz="1200" dirty="0" err="1"/>
              <a:t>int</a:t>
            </a:r>
            <a:r>
              <a:rPr lang="en-US" sz="1200" dirty="0"/>
              <a:t> </a:t>
            </a:r>
            <a:r>
              <a:rPr lang="en-US" sz="1200" dirty="0" err="1"/>
              <a:t>k,int</a:t>
            </a:r>
            <a:r>
              <a:rPr lang="en-US" sz="1200" dirty="0"/>
              <a:t> </a:t>
            </a:r>
            <a:r>
              <a:rPr lang="en-US" sz="1200" dirty="0" err="1"/>
              <a:t>m,int</a:t>
            </a:r>
            <a:r>
              <a:rPr lang="en-US" sz="1200" dirty="0"/>
              <a:t> n</a:t>
            </a:r>
            <a:r>
              <a:rPr lang="en-US" sz="1200" dirty="0" smtClean="0"/>
              <a:t>) {</a:t>
            </a:r>
            <a:endParaRPr lang="en-US" sz="1200" dirty="0"/>
          </a:p>
          <a:p>
            <a:pPr marL="0" indent="0">
              <a:buNone/>
            </a:pPr>
            <a:r>
              <a:rPr lang="en-US" sz="1200" dirty="0"/>
              <a:t>    </a:t>
            </a:r>
            <a:r>
              <a:rPr lang="en-US" sz="1200" dirty="0" err="1"/>
              <a:t>int</a:t>
            </a:r>
            <a:r>
              <a:rPr lang="en-US" sz="1200" dirty="0"/>
              <a:t> </a:t>
            </a:r>
            <a:r>
              <a:rPr lang="en-US" sz="1200" dirty="0" err="1"/>
              <a:t>i,j</a:t>
            </a:r>
            <a:r>
              <a:rPr lang="en-US" sz="1200" dirty="0"/>
              <a:t>;</a:t>
            </a:r>
          </a:p>
          <a:p>
            <a:pPr marL="0" indent="0">
              <a:buNone/>
            </a:pPr>
            <a:r>
              <a:rPr lang="en-US" sz="1200" dirty="0"/>
              <a:t>   </a:t>
            </a:r>
            <a:r>
              <a:rPr lang="en-US" sz="1200" dirty="0" err="1"/>
              <a:t>i</a:t>
            </a:r>
            <a:r>
              <a:rPr lang="en-US" sz="1200" dirty="0"/>
              <a:t>=k;</a:t>
            </a:r>
          </a:p>
          <a:p>
            <a:pPr marL="0" indent="0">
              <a:buNone/>
            </a:pPr>
            <a:r>
              <a:rPr lang="en-US" sz="1200" dirty="0"/>
              <a:t>   j = m+1;</a:t>
            </a:r>
          </a:p>
          <a:p>
            <a:pPr marL="0" indent="0">
              <a:buNone/>
            </a:pPr>
            <a:r>
              <a:rPr lang="en-US" sz="1200" dirty="0"/>
              <a:t>   while( </a:t>
            </a:r>
            <a:r>
              <a:rPr lang="en-US" sz="1200" dirty="0" err="1"/>
              <a:t>i</a:t>
            </a:r>
            <a:r>
              <a:rPr lang="en-US" sz="1200" dirty="0"/>
              <a:t> &lt;= m &amp;&amp; j &lt;= n</a:t>
            </a:r>
            <a:r>
              <a:rPr lang="en-US" sz="1200" dirty="0" smtClean="0"/>
              <a:t>)   </a:t>
            </a:r>
            <a:r>
              <a:rPr lang="en-US" sz="1200" dirty="0"/>
              <a:t>{</a:t>
            </a:r>
          </a:p>
          <a:p>
            <a:pPr marL="0" indent="0">
              <a:buNone/>
            </a:pPr>
            <a:r>
              <a:rPr lang="en-US" sz="1200" dirty="0"/>
              <a:t>      if(list[</a:t>
            </a:r>
            <a:r>
              <a:rPr lang="en-US" sz="1200" dirty="0" err="1"/>
              <a:t>i</a:t>
            </a:r>
            <a:r>
              <a:rPr lang="en-US" sz="1200" dirty="0"/>
              <a:t>] &lt;= list[j</a:t>
            </a:r>
            <a:r>
              <a:rPr lang="en-US" sz="1200" dirty="0" smtClean="0"/>
              <a:t>])   </a:t>
            </a:r>
            <a:r>
              <a:rPr lang="en-US" sz="1200" dirty="0"/>
              <a:t>{</a:t>
            </a:r>
          </a:p>
          <a:p>
            <a:pPr marL="0" indent="0">
              <a:buNone/>
            </a:pPr>
            <a:r>
              <a:rPr lang="en-US" sz="1200" dirty="0"/>
              <a:t>             list1[k] = list[</a:t>
            </a:r>
            <a:r>
              <a:rPr lang="en-US" sz="1200" dirty="0" err="1"/>
              <a:t>i</a:t>
            </a:r>
            <a:r>
              <a:rPr lang="en-US" sz="1200" dirty="0"/>
              <a:t>];</a:t>
            </a:r>
          </a:p>
          <a:p>
            <a:pPr marL="0" indent="0">
              <a:buNone/>
            </a:pPr>
            <a:r>
              <a:rPr lang="en-US" sz="1200" dirty="0"/>
              <a:t>        </a:t>
            </a:r>
            <a:r>
              <a:rPr lang="en-US" sz="1200" dirty="0" smtClean="0"/>
              <a:t>     </a:t>
            </a:r>
            <a:r>
              <a:rPr lang="en-US" sz="1200" dirty="0" err="1"/>
              <a:t>i</a:t>
            </a:r>
            <a:r>
              <a:rPr lang="en-US" sz="1200" dirty="0" smtClean="0"/>
              <a:t>++;      </a:t>
            </a:r>
            <a:r>
              <a:rPr lang="en-US" sz="1200" dirty="0"/>
              <a:t>k++;</a:t>
            </a:r>
          </a:p>
          <a:p>
            <a:pPr marL="0" indent="0">
              <a:buNone/>
            </a:pPr>
            <a:r>
              <a:rPr lang="en-US" sz="1200" dirty="0"/>
              <a:t>      </a:t>
            </a:r>
            <a:r>
              <a:rPr lang="en-US" sz="1200" dirty="0" smtClean="0"/>
              <a:t>}     else      </a:t>
            </a:r>
            <a:r>
              <a:rPr lang="en-US" sz="1200" dirty="0"/>
              <a:t>{</a:t>
            </a:r>
          </a:p>
          <a:p>
            <a:pPr marL="0" indent="0">
              <a:buNone/>
            </a:pPr>
            <a:r>
              <a:rPr lang="en-US" sz="1200" dirty="0"/>
              <a:t>            list1[k] = list[j];</a:t>
            </a:r>
          </a:p>
          <a:p>
            <a:pPr marL="0" indent="0">
              <a:buNone/>
            </a:pPr>
            <a:r>
              <a:rPr lang="en-US" sz="1200" dirty="0"/>
              <a:t>         j</a:t>
            </a:r>
            <a:r>
              <a:rPr lang="en-US" sz="1200" dirty="0" smtClean="0"/>
              <a:t>++;      </a:t>
            </a:r>
            <a:r>
              <a:rPr lang="en-US" sz="1200" dirty="0"/>
              <a:t>k++;</a:t>
            </a:r>
          </a:p>
          <a:p>
            <a:pPr marL="0" indent="0">
              <a:buNone/>
            </a:pPr>
            <a:r>
              <a:rPr lang="en-US" sz="1200" dirty="0"/>
              <a:t>      }</a:t>
            </a:r>
          </a:p>
          <a:p>
            <a:pPr marL="0" indent="0">
              <a:buNone/>
            </a:pPr>
            <a:r>
              <a:rPr lang="en-US" sz="1200" dirty="0"/>
              <a:t>   }</a:t>
            </a:r>
          </a:p>
          <a:p>
            <a:pPr marL="0" indent="0">
              <a:buNone/>
            </a:pPr>
            <a:r>
              <a:rPr lang="en-US" sz="1200" dirty="0"/>
              <a:t>   while(</a:t>
            </a:r>
            <a:r>
              <a:rPr lang="en-US" sz="1200" dirty="0" err="1"/>
              <a:t>i</a:t>
            </a:r>
            <a:r>
              <a:rPr lang="en-US" sz="1200" dirty="0"/>
              <a:t> &lt;= m</a:t>
            </a:r>
            <a:r>
              <a:rPr lang="en-US" sz="1200" dirty="0" smtClean="0"/>
              <a:t>)   </a:t>
            </a:r>
            <a:r>
              <a:rPr lang="en-US" sz="1200" dirty="0"/>
              <a:t>{</a:t>
            </a:r>
          </a:p>
          <a:p>
            <a:pPr marL="0" indent="0">
              <a:buNone/>
            </a:pPr>
            <a:r>
              <a:rPr lang="en-US" sz="1200" dirty="0"/>
              <a:t>         list1[k] = list[</a:t>
            </a:r>
            <a:r>
              <a:rPr lang="en-US" sz="1200" dirty="0" err="1"/>
              <a:t>i</a:t>
            </a:r>
            <a:r>
              <a:rPr lang="en-US" sz="1200" dirty="0"/>
              <a:t>];</a:t>
            </a:r>
          </a:p>
          <a:p>
            <a:pPr marL="0" indent="0">
              <a:buNone/>
            </a:pPr>
            <a:r>
              <a:rPr lang="en-US" sz="1200" dirty="0"/>
              <a:t>      </a:t>
            </a:r>
            <a:r>
              <a:rPr lang="en-US" sz="1200" dirty="0" err="1"/>
              <a:t>i</a:t>
            </a:r>
            <a:r>
              <a:rPr lang="en-US" sz="1200" dirty="0" smtClean="0"/>
              <a:t>++;    </a:t>
            </a:r>
            <a:r>
              <a:rPr lang="en-US" sz="1200" dirty="0"/>
              <a:t>k++;</a:t>
            </a:r>
          </a:p>
          <a:p>
            <a:pPr marL="0" indent="0">
              <a:buNone/>
            </a:pPr>
            <a:r>
              <a:rPr lang="en-US" sz="1200" dirty="0"/>
              <a:t>   }</a:t>
            </a:r>
          </a:p>
          <a:p>
            <a:pPr marL="0" indent="0">
              <a:buNone/>
            </a:pPr>
            <a:r>
              <a:rPr lang="en-US" sz="1200" dirty="0"/>
              <a:t>   while (</a:t>
            </a:r>
            <a:r>
              <a:rPr lang="en-US" sz="1200" dirty="0" err="1"/>
              <a:t>i</a:t>
            </a:r>
            <a:r>
              <a:rPr lang="en-US" sz="1200" dirty="0"/>
              <a:t> &lt;= n </a:t>
            </a:r>
            <a:r>
              <a:rPr lang="en-US" sz="1200" dirty="0" smtClean="0"/>
              <a:t>)   </a:t>
            </a:r>
            <a:r>
              <a:rPr lang="en-US" sz="1200" dirty="0"/>
              <a:t>{</a:t>
            </a:r>
          </a:p>
          <a:p>
            <a:pPr marL="0" indent="0">
              <a:buNone/>
            </a:pPr>
            <a:r>
              <a:rPr lang="en-US" sz="1200" dirty="0"/>
              <a:t>         list1[k] = list[j];</a:t>
            </a:r>
          </a:p>
          <a:p>
            <a:pPr marL="0" indent="0">
              <a:buNone/>
            </a:pPr>
            <a:r>
              <a:rPr lang="en-US" sz="1200" dirty="0"/>
              <a:t>      j</a:t>
            </a:r>
            <a:r>
              <a:rPr lang="en-US" sz="1200" dirty="0" smtClean="0"/>
              <a:t>++;    </a:t>
            </a:r>
            <a:r>
              <a:rPr lang="en-US" sz="1200" dirty="0"/>
              <a:t>k++;</a:t>
            </a:r>
          </a:p>
          <a:p>
            <a:pPr marL="0" indent="0">
              <a:buNone/>
            </a:pPr>
            <a:r>
              <a:rPr lang="en-US" sz="1200" dirty="0"/>
              <a:t>   }</a:t>
            </a:r>
          </a:p>
          <a:p>
            <a:pPr marL="0" indent="0">
              <a:buNone/>
            </a:pPr>
            <a:r>
              <a:rPr lang="en-US" sz="1200" dirty="0"/>
              <a:t>}</a:t>
            </a:r>
          </a:p>
          <a:p>
            <a:pPr marL="0" indent="0">
              <a:buNone/>
            </a:pPr>
            <a:endParaRPr lang="en-US" sz="1200" dirty="0"/>
          </a:p>
        </p:txBody>
      </p:sp>
      <p:sp>
        <p:nvSpPr>
          <p:cNvPr id="5" name="Content Placeholder 4"/>
          <p:cNvSpPr>
            <a:spLocks noGrp="1"/>
          </p:cNvSpPr>
          <p:nvPr>
            <p:ph sz="half" idx="2"/>
          </p:nvPr>
        </p:nvSpPr>
        <p:spPr>
          <a:xfrm>
            <a:off x="4114800" y="1412776"/>
            <a:ext cx="4572000" cy="4713387"/>
          </a:xfrm>
        </p:spPr>
        <p:txBody>
          <a:bodyPr>
            <a:noAutofit/>
          </a:bodyPr>
          <a:lstStyle/>
          <a:p>
            <a:pPr marL="0" indent="0">
              <a:buNone/>
            </a:pPr>
            <a:r>
              <a:rPr lang="en-US" sz="1200" dirty="0"/>
              <a:t>void </a:t>
            </a:r>
            <a:r>
              <a:rPr lang="en-US" sz="1200" dirty="0" err="1"/>
              <a:t>mpass</a:t>
            </a:r>
            <a:r>
              <a:rPr lang="en-US" sz="1200" dirty="0"/>
              <a:t>( </a:t>
            </a:r>
            <a:r>
              <a:rPr lang="en-US" sz="1200" dirty="0" err="1"/>
              <a:t>int</a:t>
            </a:r>
            <a:r>
              <a:rPr lang="en-US" sz="1200" dirty="0"/>
              <a:t> list[],</a:t>
            </a:r>
            <a:r>
              <a:rPr lang="en-US" sz="1200" dirty="0" err="1"/>
              <a:t>int</a:t>
            </a:r>
            <a:r>
              <a:rPr lang="en-US" sz="1200" dirty="0"/>
              <a:t> list1[],</a:t>
            </a:r>
            <a:r>
              <a:rPr lang="en-US" sz="1200" dirty="0" err="1"/>
              <a:t>int</a:t>
            </a:r>
            <a:r>
              <a:rPr lang="en-US" sz="1200" dirty="0"/>
              <a:t> </a:t>
            </a:r>
            <a:r>
              <a:rPr lang="en-US" sz="1200" dirty="0" err="1"/>
              <a:t>l,int</a:t>
            </a:r>
            <a:r>
              <a:rPr lang="en-US" sz="1200" dirty="0"/>
              <a:t> n</a:t>
            </a:r>
            <a:r>
              <a:rPr lang="en-US" sz="1200" dirty="0" smtClean="0"/>
              <a:t>) {</a:t>
            </a:r>
            <a:endParaRPr lang="en-US" sz="1200" dirty="0"/>
          </a:p>
          <a:p>
            <a:pPr marL="0" indent="0">
              <a:buNone/>
            </a:pPr>
            <a:r>
              <a:rPr lang="en-US" sz="1200" dirty="0"/>
              <a:t>   </a:t>
            </a:r>
            <a:r>
              <a:rPr lang="en-US" sz="1200" dirty="0" err="1"/>
              <a:t>int</a:t>
            </a:r>
            <a:r>
              <a:rPr lang="en-US" sz="1200" dirty="0"/>
              <a:t> </a:t>
            </a:r>
            <a:r>
              <a:rPr lang="en-US" sz="1200" dirty="0" err="1"/>
              <a:t>i</a:t>
            </a:r>
            <a:r>
              <a:rPr lang="en-US" sz="1200" dirty="0"/>
              <a:t>;</a:t>
            </a:r>
          </a:p>
          <a:p>
            <a:pPr marL="0" indent="0">
              <a:buNone/>
            </a:pPr>
            <a:r>
              <a:rPr lang="en-US" sz="1200" dirty="0"/>
              <a:t>   </a:t>
            </a:r>
            <a:r>
              <a:rPr lang="en-US" sz="1200" dirty="0" err="1"/>
              <a:t>i</a:t>
            </a:r>
            <a:r>
              <a:rPr lang="en-US" sz="1200" dirty="0"/>
              <a:t> = 0;</a:t>
            </a:r>
          </a:p>
          <a:p>
            <a:pPr marL="0" indent="0">
              <a:buNone/>
            </a:pPr>
            <a:r>
              <a:rPr lang="en-US" sz="1200" dirty="0"/>
              <a:t>   while( </a:t>
            </a:r>
            <a:r>
              <a:rPr lang="en-US" sz="1200" dirty="0" err="1"/>
              <a:t>i</a:t>
            </a:r>
            <a:r>
              <a:rPr lang="en-US" sz="1200" dirty="0"/>
              <a:t> &lt;= (n-2*l+1</a:t>
            </a:r>
            <a:r>
              <a:rPr lang="en-US" sz="1200" dirty="0" smtClean="0"/>
              <a:t>))   </a:t>
            </a:r>
            <a:r>
              <a:rPr lang="en-US" sz="1200" dirty="0"/>
              <a:t>{</a:t>
            </a:r>
          </a:p>
          <a:p>
            <a:pPr marL="0" indent="0">
              <a:buNone/>
            </a:pPr>
            <a:r>
              <a:rPr lang="en-US" sz="1200" dirty="0"/>
              <a:t>      merge(list,list1,i,(i+l-1),(i+2*l-1));</a:t>
            </a:r>
          </a:p>
          <a:p>
            <a:pPr marL="0" indent="0">
              <a:buNone/>
            </a:pPr>
            <a:r>
              <a:rPr lang="en-US" sz="1200" dirty="0"/>
              <a:t>      </a:t>
            </a:r>
            <a:r>
              <a:rPr lang="en-US" sz="1200" dirty="0" err="1"/>
              <a:t>i</a:t>
            </a:r>
            <a:r>
              <a:rPr lang="en-US" sz="1200" dirty="0"/>
              <a:t> = </a:t>
            </a:r>
            <a:r>
              <a:rPr lang="en-US" sz="1200" dirty="0" err="1"/>
              <a:t>i</a:t>
            </a:r>
            <a:r>
              <a:rPr lang="en-US" sz="1200" dirty="0"/>
              <a:t> + 2*l;</a:t>
            </a:r>
          </a:p>
          <a:p>
            <a:pPr marL="0" indent="0">
              <a:buNone/>
            </a:pPr>
            <a:r>
              <a:rPr lang="en-US" sz="1200" dirty="0"/>
              <a:t>   }</a:t>
            </a:r>
          </a:p>
          <a:p>
            <a:pPr marL="0" indent="0">
              <a:buNone/>
            </a:pPr>
            <a:r>
              <a:rPr lang="en-US" sz="1200" dirty="0"/>
              <a:t>   if((i+l-1) &lt; n)</a:t>
            </a:r>
          </a:p>
          <a:p>
            <a:pPr marL="0" indent="0">
              <a:buNone/>
            </a:pPr>
            <a:r>
              <a:rPr lang="en-US" sz="1200" dirty="0"/>
              <a:t>       merge(list,list1,i,(i+l-1),n);</a:t>
            </a:r>
          </a:p>
          <a:p>
            <a:pPr marL="0" indent="0">
              <a:buNone/>
            </a:pPr>
            <a:r>
              <a:rPr lang="en-US" sz="1200" dirty="0"/>
              <a:t>   else</a:t>
            </a:r>
          </a:p>
          <a:p>
            <a:pPr marL="0" indent="0">
              <a:buNone/>
            </a:pPr>
            <a:r>
              <a:rPr lang="en-US" sz="1200" dirty="0"/>
              <a:t>       while (</a:t>
            </a:r>
            <a:r>
              <a:rPr lang="en-US" sz="1200" dirty="0" err="1"/>
              <a:t>i</a:t>
            </a:r>
            <a:r>
              <a:rPr lang="en-US" sz="1200" dirty="0"/>
              <a:t> &lt;= n </a:t>
            </a:r>
            <a:r>
              <a:rPr lang="en-US" sz="1200" dirty="0" smtClean="0"/>
              <a:t>)  </a:t>
            </a:r>
            <a:r>
              <a:rPr lang="en-US" sz="1200" dirty="0"/>
              <a:t>{</a:t>
            </a:r>
          </a:p>
          <a:p>
            <a:pPr marL="0" indent="0">
              <a:buNone/>
            </a:pPr>
            <a:r>
              <a:rPr lang="en-US" sz="1200" dirty="0"/>
              <a:t>              list1[</a:t>
            </a:r>
            <a:r>
              <a:rPr lang="en-US" sz="1200" dirty="0" err="1"/>
              <a:t>i</a:t>
            </a:r>
            <a:r>
              <a:rPr lang="en-US" sz="1200" dirty="0"/>
              <a:t>] = list[</a:t>
            </a:r>
            <a:r>
              <a:rPr lang="en-US" sz="1200" dirty="0" err="1"/>
              <a:t>i</a:t>
            </a:r>
            <a:r>
              <a:rPr lang="en-US" sz="1200" dirty="0"/>
              <a:t>];</a:t>
            </a:r>
          </a:p>
          <a:p>
            <a:pPr marL="0" indent="0">
              <a:buNone/>
            </a:pPr>
            <a:r>
              <a:rPr lang="en-US" sz="1200" dirty="0"/>
              <a:t>              </a:t>
            </a:r>
            <a:r>
              <a:rPr lang="en-US" sz="1200" dirty="0" err="1"/>
              <a:t>i</a:t>
            </a:r>
            <a:r>
              <a:rPr lang="en-US" sz="1200" dirty="0"/>
              <a:t>++;</a:t>
            </a:r>
          </a:p>
          <a:p>
            <a:pPr marL="0" indent="0">
              <a:buNone/>
            </a:pPr>
            <a:r>
              <a:rPr lang="en-US" sz="1200" dirty="0"/>
              <a:t>       }</a:t>
            </a:r>
          </a:p>
          <a:p>
            <a:pPr marL="0" indent="0">
              <a:buNone/>
            </a:pPr>
            <a:r>
              <a:rPr lang="en-US" sz="1200" dirty="0"/>
              <a:t>   </a:t>
            </a:r>
            <a:r>
              <a:rPr lang="en-US" sz="1200" dirty="0" smtClean="0"/>
              <a:t>}</a:t>
            </a:r>
          </a:p>
          <a:p>
            <a:pPr marL="0" indent="0">
              <a:buNone/>
            </a:pPr>
            <a:r>
              <a:rPr lang="en-US" sz="1200" dirty="0">
                <a:solidFill>
                  <a:srgbClr val="002060"/>
                </a:solidFill>
              </a:rPr>
              <a:t>void </a:t>
            </a:r>
            <a:r>
              <a:rPr lang="en-US" sz="1200" dirty="0" err="1">
                <a:solidFill>
                  <a:srgbClr val="002060"/>
                </a:solidFill>
              </a:rPr>
              <a:t>readlist</a:t>
            </a:r>
            <a:r>
              <a:rPr lang="en-US" sz="1200" dirty="0">
                <a:solidFill>
                  <a:srgbClr val="002060"/>
                </a:solidFill>
              </a:rPr>
              <a:t>(</a:t>
            </a:r>
            <a:r>
              <a:rPr lang="en-US" sz="1200" dirty="0" err="1">
                <a:solidFill>
                  <a:srgbClr val="002060"/>
                </a:solidFill>
              </a:rPr>
              <a:t>int</a:t>
            </a:r>
            <a:r>
              <a:rPr lang="en-US" sz="1200" dirty="0">
                <a:solidFill>
                  <a:srgbClr val="002060"/>
                </a:solidFill>
              </a:rPr>
              <a:t> list[],</a:t>
            </a:r>
            <a:r>
              <a:rPr lang="en-US" sz="1200" dirty="0" err="1">
                <a:solidFill>
                  <a:srgbClr val="002060"/>
                </a:solidFill>
              </a:rPr>
              <a:t>int</a:t>
            </a:r>
            <a:r>
              <a:rPr lang="en-US" sz="1200" dirty="0">
                <a:solidFill>
                  <a:srgbClr val="002060"/>
                </a:solidFill>
              </a:rPr>
              <a:t> n</a:t>
            </a:r>
            <a:r>
              <a:rPr lang="en-US" sz="1200" dirty="0" smtClean="0">
                <a:solidFill>
                  <a:srgbClr val="002060"/>
                </a:solidFill>
              </a:rPr>
              <a:t>)    </a:t>
            </a:r>
            <a:r>
              <a:rPr lang="en-US" sz="1200" dirty="0">
                <a:solidFill>
                  <a:srgbClr val="002060"/>
                </a:solidFill>
              </a:rPr>
              <a:t>{</a:t>
            </a:r>
          </a:p>
          <a:p>
            <a:pPr marL="0" indent="0">
              <a:buNone/>
            </a:pPr>
            <a:r>
              <a:rPr lang="en-US" sz="1200" dirty="0">
                <a:solidFill>
                  <a:srgbClr val="002060"/>
                </a:solidFill>
              </a:rPr>
              <a:t>      </a:t>
            </a:r>
            <a:r>
              <a:rPr lang="en-US" sz="1200" dirty="0" err="1">
                <a:solidFill>
                  <a:srgbClr val="002060"/>
                </a:solidFill>
              </a:rPr>
              <a:t>int</a:t>
            </a:r>
            <a:r>
              <a:rPr lang="en-US" sz="1200" dirty="0">
                <a:solidFill>
                  <a:srgbClr val="002060"/>
                </a:solidFill>
              </a:rPr>
              <a:t> </a:t>
            </a:r>
            <a:r>
              <a:rPr lang="en-US" sz="1200" dirty="0" err="1">
                <a:solidFill>
                  <a:srgbClr val="002060"/>
                </a:solidFill>
              </a:rPr>
              <a:t>i</a:t>
            </a:r>
            <a:r>
              <a:rPr lang="en-US" sz="1200" dirty="0">
                <a:solidFill>
                  <a:srgbClr val="002060"/>
                </a:solidFill>
              </a:rPr>
              <a:t>;</a:t>
            </a:r>
          </a:p>
          <a:p>
            <a:pPr marL="0" indent="0">
              <a:buNone/>
            </a:pPr>
            <a:r>
              <a:rPr lang="en-US" sz="1200" dirty="0">
                <a:solidFill>
                  <a:srgbClr val="002060"/>
                </a:solidFill>
              </a:rPr>
              <a:t>      </a:t>
            </a:r>
            <a:r>
              <a:rPr lang="en-US" sz="1200" dirty="0" err="1">
                <a:solidFill>
                  <a:srgbClr val="002060"/>
                </a:solidFill>
              </a:rPr>
              <a:t>printf</a:t>
            </a:r>
            <a:r>
              <a:rPr lang="en-US" sz="1200" dirty="0">
                <a:solidFill>
                  <a:srgbClr val="002060"/>
                </a:solidFill>
              </a:rPr>
              <a:t>("Enter the elements\n");</a:t>
            </a:r>
          </a:p>
          <a:p>
            <a:pPr marL="0" indent="0">
              <a:buNone/>
            </a:pPr>
            <a:r>
              <a:rPr lang="en-US" sz="1200" dirty="0">
                <a:solidFill>
                  <a:srgbClr val="002060"/>
                </a:solidFill>
              </a:rPr>
              <a:t>      for(</a:t>
            </a:r>
            <a:r>
              <a:rPr lang="en-US" sz="1200" dirty="0" err="1">
                <a:solidFill>
                  <a:srgbClr val="002060"/>
                </a:solidFill>
              </a:rPr>
              <a:t>i</a:t>
            </a:r>
            <a:r>
              <a:rPr lang="en-US" sz="1200" dirty="0">
                <a:solidFill>
                  <a:srgbClr val="002060"/>
                </a:solidFill>
              </a:rPr>
              <a:t>=0;i&lt;</a:t>
            </a:r>
            <a:r>
              <a:rPr lang="en-US" sz="1200" dirty="0" err="1">
                <a:solidFill>
                  <a:srgbClr val="002060"/>
                </a:solidFill>
              </a:rPr>
              <a:t>n;i</a:t>
            </a:r>
            <a:r>
              <a:rPr lang="en-US" sz="1200" dirty="0">
                <a:solidFill>
                  <a:srgbClr val="002060"/>
                </a:solidFill>
              </a:rPr>
              <a:t>++)</a:t>
            </a:r>
          </a:p>
          <a:p>
            <a:pPr marL="0" indent="0">
              <a:buNone/>
            </a:pPr>
            <a:r>
              <a:rPr lang="en-US" sz="1200" dirty="0">
                <a:solidFill>
                  <a:srgbClr val="002060"/>
                </a:solidFill>
              </a:rPr>
              <a:t>          </a:t>
            </a:r>
            <a:r>
              <a:rPr lang="en-US" sz="1200" dirty="0" err="1">
                <a:solidFill>
                  <a:srgbClr val="002060"/>
                </a:solidFill>
              </a:rPr>
              <a:t>scanf</a:t>
            </a:r>
            <a:r>
              <a:rPr lang="en-US" sz="1200" dirty="0">
                <a:solidFill>
                  <a:srgbClr val="002060"/>
                </a:solidFill>
              </a:rPr>
              <a:t>("%</a:t>
            </a:r>
            <a:r>
              <a:rPr lang="en-US" sz="1200" dirty="0" err="1">
                <a:solidFill>
                  <a:srgbClr val="002060"/>
                </a:solidFill>
              </a:rPr>
              <a:t>d",&amp;list</a:t>
            </a:r>
            <a:r>
              <a:rPr lang="en-US" sz="1200" dirty="0">
                <a:solidFill>
                  <a:srgbClr val="002060"/>
                </a:solidFill>
              </a:rPr>
              <a:t>[</a:t>
            </a:r>
            <a:r>
              <a:rPr lang="en-US" sz="1200" dirty="0" err="1">
                <a:solidFill>
                  <a:srgbClr val="002060"/>
                </a:solidFill>
              </a:rPr>
              <a:t>i</a:t>
            </a:r>
            <a:r>
              <a:rPr lang="en-US" sz="1200" dirty="0">
                <a:solidFill>
                  <a:srgbClr val="002060"/>
                </a:solidFill>
              </a:rPr>
              <a:t>]);</a:t>
            </a:r>
          </a:p>
          <a:p>
            <a:pPr marL="0" indent="0">
              <a:buNone/>
            </a:pPr>
            <a:r>
              <a:rPr lang="en-US" sz="1200" dirty="0">
                <a:solidFill>
                  <a:srgbClr val="002060"/>
                </a:solidFill>
              </a:rPr>
              <a:t>   </a:t>
            </a:r>
            <a:r>
              <a:rPr lang="en-US" sz="1200" dirty="0" smtClean="0">
                <a:solidFill>
                  <a:srgbClr val="002060"/>
                </a:solidFill>
              </a:rPr>
              <a:t>}</a:t>
            </a:r>
            <a:endParaRPr lang="en-US" sz="1200" dirty="0">
              <a:solidFill>
                <a:srgbClr val="002060"/>
              </a:solidFill>
            </a:endParaRPr>
          </a:p>
        </p:txBody>
      </p:sp>
    </p:spTree>
    <p:extLst>
      <p:ext uri="{BB962C8B-B14F-4D97-AF65-F5344CB8AC3E}">
        <p14:creationId xmlns:p14="http://schemas.microsoft.com/office/powerpoint/2010/main" val="12360686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Autofit/>
          </a:bodyPr>
          <a:lstStyle/>
          <a:p>
            <a:r>
              <a:rPr lang="en-US" sz="1200" dirty="0"/>
              <a:t>void </a:t>
            </a:r>
            <a:r>
              <a:rPr lang="en-US" sz="1200" dirty="0" err="1"/>
              <a:t>printlist</a:t>
            </a:r>
            <a:r>
              <a:rPr lang="en-US" sz="1200" dirty="0"/>
              <a:t>(</a:t>
            </a:r>
            <a:r>
              <a:rPr lang="en-US" sz="1200" dirty="0" err="1"/>
              <a:t>int</a:t>
            </a:r>
            <a:r>
              <a:rPr lang="en-US" sz="1200" dirty="0"/>
              <a:t> list[],</a:t>
            </a:r>
            <a:r>
              <a:rPr lang="en-US" sz="1200" dirty="0" err="1"/>
              <a:t>int</a:t>
            </a:r>
            <a:r>
              <a:rPr lang="en-US" sz="1200" dirty="0"/>
              <a:t> n)</a:t>
            </a:r>
          </a:p>
          <a:p>
            <a:r>
              <a:rPr lang="en-US" sz="1200" dirty="0"/>
              <a:t>   {</a:t>
            </a:r>
          </a:p>
          <a:p>
            <a:r>
              <a:rPr lang="en-US" sz="1200" dirty="0"/>
              <a:t>      </a:t>
            </a:r>
            <a:r>
              <a:rPr lang="en-US" sz="1200" dirty="0" err="1"/>
              <a:t>int</a:t>
            </a:r>
            <a:r>
              <a:rPr lang="en-US" sz="1200" dirty="0"/>
              <a:t> </a:t>
            </a:r>
            <a:r>
              <a:rPr lang="en-US" sz="1200" dirty="0" err="1"/>
              <a:t>i</a:t>
            </a:r>
            <a:r>
              <a:rPr lang="en-US" sz="1200" dirty="0"/>
              <a:t>;</a:t>
            </a:r>
          </a:p>
          <a:p>
            <a:r>
              <a:rPr lang="en-US" sz="1200" dirty="0"/>
              <a:t>      </a:t>
            </a:r>
            <a:r>
              <a:rPr lang="en-US" sz="1200" dirty="0" err="1"/>
              <a:t>printf</a:t>
            </a:r>
            <a:r>
              <a:rPr lang="en-US" sz="1200" dirty="0"/>
              <a:t>("The elements of the list are: \n");</a:t>
            </a:r>
          </a:p>
          <a:p>
            <a:r>
              <a:rPr lang="en-US" sz="1200" dirty="0"/>
              <a:t>      for(</a:t>
            </a:r>
            <a:r>
              <a:rPr lang="en-US" sz="1200" dirty="0" err="1"/>
              <a:t>i</a:t>
            </a:r>
            <a:r>
              <a:rPr lang="en-US" sz="1200" dirty="0"/>
              <a:t>=0;i&lt;</a:t>
            </a:r>
            <a:r>
              <a:rPr lang="en-US" sz="1200" dirty="0" err="1"/>
              <a:t>n;i</a:t>
            </a:r>
            <a:r>
              <a:rPr lang="en-US" sz="1200" dirty="0"/>
              <a:t>++)</a:t>
            </a:r>
          </a:p>
          <a:p>
            <a:r>
              <a:rPr lang="en-US" sz="1200" dirty="0"/>
              <a:t>          </a:t>
            </a:r>
            <a:r>
              <a:rPr lang="en-US" sz="1200" dirty="0" err="1"/>
              <a:t>printf</a:t>
            </a:r>
            <a:r>
              <a:rPr lang="en-US" sz="1200" dirty="0"/>
              <a:t>("%d\</a:t>
            </a:r>
            <a:r>
              <a:rPr lang="en-US" sz="1200" dirty="0" err="1"/>
              <a:t>t",list</a:t>
            </a:r>
            <a:r>
              <a:rPr lang="en-US" sz="1200" dirty="0"/>
              <a:t>[</a:t>
            </a:r>
            <a:r>
              <a:rPr lang="en-US" sz="1200" dirty="0" err="1"/>
              <a:t>i</a:t>
            </a:r>
            <a:r>
              <a:rPr lang="en-US" sz="1200" dirty="0"/>
              <a:t>]);</a:t>
            </a:r>
          </a:p>
          <a:p>
            <a:r>
              <a:rPr lang="en-US" sz="1200" dirty="0"/>
              <a:t>   }</a:t>
            </a:r>
          </a:p>
          <a:p>
            <a:r>
              <a:rPr lang="en-US" sz="1200" dirty="0"/>
              <a:t> </a:t>
            </a:r>
          </a:p>
          <a:p>
            <a:r>
              <a:rPr lang="en-US" sz="1200" dirty="0"/>
              <a:t>void main()</a:t>
            </a:r>
          </a:p>
          <a:p>
            <a:r>
              <a:rPr lang="en-US" sz="1200" dirty="0"/>
              <a:t>{</a:t>
            </a:r>
          </a:p>
          <a:p>
            <a:r>
              <a:rPr lang="en-US" sz="1200" dirty="0"/>
              <a:t>   </a:t>
            </a:r>
            <a:r>
              <a:rPr lang="en-US" sz="1200" dirty="0" err="1"/>
              <a:t>int</a:t>
            </a:r>
            <a:r>
              <a:rPr lang="en-US" sz="1200" dirty="0"/>
              <a:t> list[MAX], n;</a:t>
            </a:r>
          </a:p>
          <a:p>
            <a:r>
              <a:rPr lang="en-US" sz="1200" dirty="0"/>
              <a:t>   </a:t>
            </a:r>
            <a:r>
              <a:rPr lang="en-US" sz="1200" dirty="0" err="1"/>
              <a:t>printf</a:t>
            </a:r>
            <a:r>
              <a:rPr lang="en-US" sz="1200" dirty="0"/>
              <a:t>("Enter the number of elements in the list max = 10\n");</a:t>
            </a:r>
          </a:p>
          <a:p>
            <a:r>
              <a:rPr lang="en-US" sz="1200" dirty="0"/>
              <a:t>   </a:t>
            </a:r>
            <a:r>
              <a:rPr lang="en-US" sz="1200" dirty="0" err="1"/>
              <a:t>scanf</a:t>
            </a:r>
            <a:r>
              <a:rPr lang="en-US" sz="1200" dirty="0"/>
              <a:t>("%</a:t>
            </a:r>
            <a:r>
              <a:rPr lang="en-US" sz="1200" dirty="0" err="1"/>
              <a:t>d",&amp;n</a:t>
            </a:r>
            <a:r>
              <a:rPr lang="en-US" sz="1200" dirty="0"/>
              <a:t>);</a:t>
            </a:r>
          </a:p>
          <a:p>
            <a:r>
              <a:rPr lang="en-US" sz="1200" dirty="0"/>
              <a:t>   </a:t>
            </a:r>
            <a:r>
              <a:rPr lang="en-US" sz="1200" dirty="0" err="1"/>
              <a:t>readlist</a:t>
            </a:r>
            <a:r>
              <a:rPr lang="en-US" sz="1200" dirty="0"/>
              <a:t>(</a:t>
            </a:r>
            <a:r>
              <a:rPr lang="en-US" sz="1200" dirty="0" err="1"/>
              <a:t>list,n</a:t>
            </a:r>
            <a:r>
              <a:rPr lang="en-US" sz="1200" dirty="0"/>
              <a:t>);</a:t>
            </a:r>
          </a:p>
          <a:p>
            <a:r>
              <a:rPr lang="en-US" sz="1200" dirty="0"/>
              <a:t>   </a:t>
            </a:r>
            <a:r>
              <a:rPr lang="en-US" sz="1200" dirty="0" err="1"/>
              <a:t>printf</a:t>
            </a:r>
            <a:r>
              <a:rPr lang="en-US" sz="1200" dirty="0"/>
              <a:t>("The list before sorting is:\n");</a:t>
            </a:r>
          </a:p>
          <a:p>
            <a:r>
              <a:rPr lang="en-US" sz="1200" dirty="0"/>
              <a:t>   </a:t>
            </a:r>
            <a:r>
              <a:rPr lang="en-US" sz="1200" dirty="0" err="1"/>
              <a:t>printlist</a:t>
            </a:r>
            <a:r>
              <a:rPr lang="en-US" sz="1200" dirty="0"/>
              <a:t>(</a:t>
            </a:r>
            <a:r>
              <a:rPr lang="en-US" sz="1200" dirty="0" err="1"/>
              <a:t>list,n</a:t>
            </a:r>
            <a:r>
              <a:rPr lang="en-US" sz="1200" dirty="0"/>
              <a:t>);</a:t>
            </a:r>
          </a:p>
          <a:p>
            <a:r>
              <a:rPr lang="en-US" sz="1200" dirty="0"/>
              <a:t>   </a:t>
            </a:r>
            <a:r>
              <a:rPr lang="en-US" sz="1200" dirty="0" err="1"/>
              <a:t>msort</a:t>
            </a:r>
            <a:r>
              <a:rPr lang="en-US" sz="1200" dirty="0"/>
              <a:t>(list,n-1);</a:t>
            </a:r>
          </a:p>
          <a:p>
            <a:r>
              <a:rPr lang="en-US" sz="1200" dirty="0"/>
              <a:t>   </a:t>
            </a:r>
            <a:r>
              <a:rPr lang="en-US" sz="1200" dirty="0" err="1"/>
              <a:t>printf</a:t>
            </a:r>
            <a:r>
              <a:rPr lang="en-US" sz="1200" dirty="0"/>
              <a:t>("The list after sorting is:\n");</a:t>
            </a:r>
          </a:p>
          <a:p>
            <a:r>
              <a:rPr lang="en-US" sz="1200" dirty="0"/>
              <a:t>   </a:t>
            </a:r>
            <a:r>
              <a:rPr lang="en-US" sz="1200" dirty="0" err="1"/>
              <a:t>printlist</a:t>
            </a:r>
            <a:r>
              <a:rPr lang="en-US" sz="1200" dirty="0"/>
              <a:t>(</a:t>
            </a:r>
            <a:r>
              <a:rPr lang="en-US" sz="1200" dirty="0" err="1"/>
              <a:t>list,n</a:t>
            </a:r>
            <a:r>
              <a:rPr lang="en-US" sz="1200" dirty="0"/>
              <a:t>);</a:t>
            </a:r>
          </a:p>
          <a:p>
            <a:r>
              <a:rPr lang="en-US" sz="1200" dirty="0"/>
              <a:t>}</a:t>
            </a:r>
          </a:p>
          <a:p>
            <a:pPr marL="0" indent="0">
              <a:buNone/>
            </a:pPr>
            <a:endParaRPr lang="en-US" sz="1200" dirty="0"/>
          </a:p>
        </p:txBody>
      </p:sp>
      <p:sp>
        <p:nvSpPr>
          <p:cNvPr id="2" name="Content Placeholder 1"/>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613628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7" name="Picture 6" descr="Image from book">
            <a:hlinkClick r:id="rId2" tgtFrame="&quot;_self&quo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362200"/>
            <a:ext cx="3333750" cy="2543175"/>
          </a:xfrm>
          <a:prstGeom prst="rect">
            <a:avLst/>
          </a:prstGeom>
          <a:noFill/>
          <a:ln>
            <a:noFill/>
          </a:ln>
        </p:spPr>
      </p:pic>
    </p:spTree>
    <p:extLst>
      <p:ext uri="{BB962C8B-B14F-4D97-AF65-F5344CB8AC3E}">
        <p14:creationId xmlns:p14="http://schemas.microsoft.com/office/powerpoint/2010/main" val="25848916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Merging</a:t>
            </a:r>
          </a:p>
        </p:txBody>
      </p:sp>
      <p:sp>
        <p:nvSpPr>
          <p:cNvPr id="31747" name="Rectangle 3"/>
          <p:cNvSpPr>
            <a:spLocks noGrp="1" noChangeArrowheads="1"/>
          </p:cNvSpPr>
          <p:nvPr>
            <p:ph type="body" idx="1"/>
          </p:nvPr>
        </p:nvSpPr>
        <p:spPr>
          <a:xfrm>
            <a:off x="457200" y="1981200"/>
            <a:ext cx="8001000" cy="4114800"/>
          </a:xfrm>
        </p:spPr>
        <p:txBody>
          <a:bodyPr/>
          <a:lstStyle/>
          <a:p>
            <a:r>
              <a:rPr lang="en-US"/>
              <a:t>The key to Merge Sort is merging two sorted lists into one, such that if you have two lists X (x</a:t>
            </a:r>
            <a:r>
              <a:rPr lang="en-US" baseline="-25000"/>
              <a:t>1</a:t>
            </a:r>
            <a:r>
              <a:rPr lang="en-US">
                <a:cs typeface="Times New Roman" charset="0"/>
                <a:sym typeface="Symbol" pitchFamily="18" charset="2"/>
              </a:rPr>
              <a:t></a:t>
            </a:r>
            <a:r>
              <a:rPr lang="en-US"/>
              <a:t>x</a:t>
            </a:r>
            <a:r>
              <a:rPr lang="en-US" baseline="-25000"/>
              <a:t>2</a:t>
            </a:r>
            <a:r>
              <a:rPr lang="en-US">
                <a:cs typeface="Times New Roman" charset="0"/>
                <a:sym typeface="Symbol" pitchFamily="18" charset="2"/>
              </a:rPr>
              <a:t></a:t>
            </a:r>
            <a:r>
              <a:rPr lang="en-US" baseline="30000">
                <a:cs typeface="Times New Roman" charset="0"/>
                <a:sym typeface="Symbol" pitchFamily="18" charset="2"/>
              </a:rPr>
              <a:t>…</a:t>
            </a:r>
            <a:r>
              <a:rPr lang="en-US">
                <a:cs typeface="Times New Roman" charset="0"/>
                <a:sym typeface="Symbol" pitchFamily="18" charset="2"/>
              </a:rPr>
              <a:t>x</a:t>
            </a:r>
            <a:r>
              <a:rPr lang="en-US" baseline="-25000">
                <a:cs typeface="Times New Roman" charset="0"/>
                <a:sym typeface="Symbol" pitchFamily="18" charset="2"/>
              </a:rPr>
              <a:t>m</a:t>
            </a:r>
            <a:r>
              <a:rPr lang="en-US">
                <a:cs typeface="Times New Roman" charset="0"/>
                <a:sym typeface="Symbol" pitchFamily="18" charset="2"/>
              </a:rPr>
              <a:t>) and Y(y</a:t>
            </a:r>
            <a:r>
              <a:rPr lang="en-US" baseline="-25000">
                <a:cs typeface="Times New Roman" charset="0"/>
                <a:sym typeface="Symbol" pitchFamily="18" charset="2"/>
              </a:rPr>
              <a:t>1</a:t>
            </a:r>
            <a:r>
              <a:rPr lang="en-US">
                <a:cs typeface="Times New Roman" charset="0"/>
                <a:sym typeface="Symbol" pitchFamily="18" charset="2"/>
              </a:rPr>
              <a:t>y</a:t>
            </a:r>
            <a:r>
              <a:rPr lang="en-US" baseline="-25000">
                <a:cs typeface="Times New Roman" charset="0"/>
                <a:sym typeface="Symbol" pitchFamily="18" charset="2"/>
              </a:rPr>
              <a:t>2</a:t>
            </a:r>
            <a:r>
              <a:rPr lang="en-US">
                <a:cs typeface="Times New Roman" charset="0"/>
                <a:sym typeface="Symbol" pitchFamily="18" charset="2"/>
              </a:rPr>
              <a:t></a:t>
            </a:r>
            <a:r>
              <a:rPr lang="en-US" baseline="30000">
                <a:cs typeface="Times New Roman" charset="0"/>
                <a:sym typeface="Symbol" pitchFamily="18" charset="2"/>
              </a:rPr>
              <a:t>…</a:t>
            </a:r>
            <a:r>
              <a:rPr lang="en-US">
                <a:cs typeface="Times New Roman" charset="0"/>
                <a:sym typeface="Symbol" pitchFamily="18" charset="2"/>
              </a:rPr>
              <a:t>y</a:t>
            </a:r>
            <a:r>
              <a:rPr lang="en-US" baseline="-25000">
                <a:cs typeface="Times New Roman" charset="0"/>
                <a:sym typeface="Symbol" pitchFamily="18" charset="2"/>
              </a:rPr>
              <a:t>n</a:t>
            </a:r>
            <a:r>
              <a:rPr lang="en-US">
                <a:cs typeface="Times New Roman" charset="0"/>
                <a:sym typeface="Symbol" pitchFamily="18" charset="2"/>
              </a:rPr>
              <a:t>) the resulting list is Z(z</a:t>
            </a:r>
            <a:r>
              <a:rPr lang="en-US" baseline="-25000">
                <a:cs typeface="Times New Roman" charset="0"/>
                <a:sym typeface="Symbol" pitchFamily="18" charset="2"/>
              </a:rPr>
              <a:t>1</a:t>
            </a:r>
            <a:r>
              <a:rPr lang="en-US">
                <a:cs typeface="Times New Roman" charset="0"/>
                <a:sym typeface="Symbol" pitchFamily="18" charset="2"/>
              </a:rPr>
              <a:t>z</a:t>
            </a:r>
            <a:r>
              <a:rPr lang="en-US" baseline="-25000">
                <a:cs typeface="Times New Roman" charset="0"/>
                <a:sym typeface="Symbol" pitchFamily="18" charset="2"/>
              </a:rPr>
              <a:t>2</a:t>
            </a:r>
            <a:r>
              <a:rPr lang="en-US">
                <a:cs typeface="Times New Roman" charset="0"/>
                <a:sym typeface="Symbol" pitchFamily="18" charset="2"/>
              </a:rPr>
              <a:t></a:t>
            </a:r>
            <a:r>
              <a:rPr lang="en-US" baseline="30000">
                <a:cs typeface="Times New Roman" charset="0"/>
                <a:sym typeface="Symbol" pitchFamily="18" charset="2"/>
              </a:rPr>
              <a:t>…</a:t>
            </a:r>
            <a:r>
              <a:rPr lang="en-US">
                <a:cs typeface="Times New Roman" charset="0"/>
                <a:sym typeface="Symbol" pitchFamily="18" charset="2"/>
              </a:rPr>
              <a:t>z</a:t>
            </a:r>
            <a:r>
              <a:rPr lang="en-US" baseline="-25000">
                <a:cs typeface="Times New Roman" charset="0"/>
                <a:sym typeface="Symbol" pitchFamily="18" charset="2"/>
              </a:rPr>
              <a:t>m+n</a:t>
            </a:r>
            <a:r>
              <a:rPr lang="en-US">
                <a:cs typeface="Times New Roman" charset="0"/>
                <a:sym typeface="Symbol" pitchFamily="18" charset="2"/>
              </a:rPr>
              <a:t>)</a:t>
            </a:r>
          </a:p>
          <a:p>
            <a:r>
              <a:rPr lang="en-US">
                <a:cs typeface="Times New Roman" charset="0"/>
                <a:sym typeface="Symbol" pitchFamily="18" charset="2"/>
              </a:rPr>
              <a:t>Example:</a:t>
            </a:r>
          </a:p>
          <a:p>
            <a:pPr>
              <a:buFont typeface="Wingdings" pitchFamily="2" charset="2"/>
              <a:buNone/>
            </a:pPr>
            <a:r>
              <a:rPr lang="en-US">
                <a:cs typeface="Times New Roman" charset="0"/>
                <a:sym typeface="Symbol" pitchFamily="18" charset="2"/>
              </a:rPr>
              <a:t>L</a:t>
            </a:r>
            <a:r>
              <a:rPr lang="en-US" baseline="-25000">
                <a:cs typeface="Times New Roman" charset="0"/>
                <a:sym typeface="Symbol" pitchFamily="18" charset="2"/>
              </a:rPr>
              <a:t>1</a:t>
            </a:r>
            <a:r>
              <a:rPr lang="en-US">
                <a:cs typeface="Times New Roman" charset="0"/>
                <a:sym typeface="Symbol" pitchFamily="18" charset="2"/>
              </a:rPr>
              <a:t> = { 3 8 9 }   L</a:t>
            </a:r>
            <a:r>
              <a:rPr lang="en-US" baseline="-25000">
                <a:cs typeface="Times New Roman" charset="0"/>
                <a:sym typeface="Symbol" pitchFamily="18" charset="2"/>
              </a:rPr>
              <a:t>2</a:t>
            </a:r>
            <a:r>
              <a:rPr lang="en-US">
                <a:cs typeface="Times New Roman" charset="0"/>
                <a:sym typeface="Symbol" pitchFamily="18" charset="2"/>
              </a:rPr>
              <a:t> = { 1 5 7 }</a:t>
            </a:r>
          </a:p>
          <a:p>
            <a:pPr>
              <a:buFont typeface="Wingdings" pitchFamily="2" charset="2"/>
              <a:buNone/>
            </a:pPr>
            <a:r>
              <a:rPr lang="en-US">
                <a:cs typeface="Times New Roman" charset="0"/>
                <a:sym typeface="Symbol" pitchFamily="18" charset="2"/>
              </a:rPr>
              <a:t>merge(L</a:t>
            </a:r>
            <a:r>
              <a:rPr lang="en-US" baseline="-25000">
                <a:cs typeface="Times New Roman" charset="0"/>
                <a:sym typeface="Symbol" pitchFamily="18" charset="2"/>
              </a:rPr>
              <a:t>1</a:t>
            </a:r>
            <a:r>
              <a:rPr lang="en-US">
                <a:cs typeface="Times New Roman" charset="0"/>
                <a:sym typeface="Symbol" pitchFamily="18" charset="2"/>
              </a:rPr>
              <a:t>, L</a:t>
            </a:r>
            <a:r>
              <a:rPr lang="en-US" baseline="-25000">
                <a:cs typeface="Times New Roman" charset="0"/>
                <a:sym typeface="Symbol" pitchFamily="18" charset="2"/>
              </a:rPr>
              <a:t>2</a:t>
            </a:r>
            <a:r>
              <a:rPr lang="en-US">
                <a:cs typeface="Times New Roman" charset="0"/>
                <a:sym typeface="Symbol" pitchFamily="18" charset="2"/>
              </a:rPr>
              <a:t>) = { 1 3 5 7 8 9 }</a:t>
            </a:r>
            <a:endParaRPr lang="en-US" baseline="-25000">
              <a:cs typeface="Times New Roman" charset="0"/>
              <a:sym typeface="Symbol" pitchFamily="18" charset="2"/>
            </a:endParaRPr>
          </a:p>
        </p:txBody>
      </p:sp>
    </p:spTree>
    <p:extLst>
      <p:ext uri="{BB962C8B-B14F-4D97-AF65-F5344CB8AC3E}">
        <p14:creationId xmlns:p14="http://schemas.microsoft.com/office/powerpoint/2010/main" val="3277574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34832" name="Group 16"/>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833" name="Group 17"/>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866" name="Group 50"/>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67" name="Line 51"/>
          <p:cNvSpPr>
            <a:spLocks noChangeShapeType="1"/>
          </p:cNvSpPr>
          <p:nvPr/>
        </p:nvSpPr>
        <p:spPr bwMode="auto">
          <a:xfrm flipV="1">
            <a:off x="1828800" y="19812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868" name="Line 52"/>
          <p:cNvSpPr>
            <a:spLocks noChangeShapeType="1"/>
          </p:cNvSpPr>
          <p:nvPr/>
        </p:nvSpPr>
        <p:spPr bwMode="auto">
          <a:xfrm flipV="1">
            <a:off x="5334000" y="19812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869" name="Line 53"/>
          <p:cNvSpPr>
            <a:spLocks noChangeShapeType="1"/>
          </p:cNvSpPr>
          <p:nvPr/>
        </p:nvSpPr>
        <p:spPr bwMode="auto">
          <a:xfrm flipV="1">
            <a:off x="2209800" y="33528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870" name="Text Box 54"/>
          <p:cNvSpPr txBox="1">
            <a:spLocks noChangeArrowheads="1"/>
          </p:cNvSpPr>
          <p:nvPr/>
        </p:nvSpPr>
        <p:spPr bwMode="auto">
          <a:xfrm>
            <a:off x="990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34871" name="Text Box 55"/>
          <p:cNvSpPr txBox="1">
            <a:spLocks noChangeArrowheads="1"/>
          </p:cNvSpPr>
          <p:nvPr/>
        </p:nvSpPr>
        <p:spPr bwMode="auto">
          <a:xfrm>
            <a:off x="4419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34872" name="Text Box 56"/>
          <p:cNvSpPr txBox="1">
            <a:spLocks noChangeArrowheads="1"/>
          </p:cNvSpPr>
          <p:nvPr/>
        </p:nvSpPr>
        <p:spPr bwMode="auto">
          <a:xfrm>
            <a:off x="685800" y="2743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Result:</a:t>
            </a:r>
          </a:p>
        </p:txBody>
      </p:sp>
    </p:spTree>
    <p:extLst>
      <p:ext uri="{BB962C8B-B14F-4D97-AF65-F5344CB8AC3E}">
        <p14:creationId xmlns:p14="http://schemas.microsoft.com/office/powerpoint/2010/main" val="817867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examples</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a:solidFill>
                  <a:srgbClr val="C00000"/>
                </a:solidFill>
              </a:rPr>
              <a:t>Sort a list of names.</a:t>
            </a:r>
          </a:p>
          <a:p>
            <a:pPr lvl="1"/>
            <a:r>
              <a:rPr lang="en-US" dirty="0" smtClean="0">
                <a:solidFill>
                  <a:srgbClr val="C00000"/>
                </a:solidFill>
              </a:rPr>
              <a:t>Organize </a:t>
            </a:r>
            <a:r>
              <a:rPr lang="en-US" dirty="0">
                <a:solidFill>
                  <a:srgbClr val="C00000"/>
                </a:solidFill>
              </a:rPr>
              <a:t>an MP3 library.</a:t>
            </a:r>
          </a:p>
          <a:p>
            <a:pPr lvl="1"/>
            <a:r>
              <a:rPr lang="en-US" dirty="0" smtClean="0">
                <a:solidFill>
                  <a:srgbClr val="C00000"/>
                </a:solidFill>
              </a:rPr>
              <a:t>Display </a:t>
            </a:r>
            <a:r>
              <a:rPr lang="en-US" dirty="0">
                <a:solidFill>
                  <a:srgbClr val="C00000"/>
                </a:solidFill>
              </a:rPr>
              <a:t>Google PageRank results.</a:t>
            </a:r>
          </a:p>
          <a:p>
            <a:pPr lvl="1"/>
            <a:r>
              <a:rPr lang="en-US" dirty="0" smtClean="0">
                <a:solidFill>
                  <a:srgbClr val="C00000"/>
                </a:solidFill>
              </a:rPr>
              <a:t>List </a:t>
            </a:r>
            <a:r>
              <a:rPr lang="en-US" dirty="0">
                <a:solidFill>
                  <a:srgbClr val="C00000"/>
                </a:solidFill>
              </a:rPr>
              <a:t>RSS news items in reverse chronological order.</a:t>
            </a:r>
          </a:p>
          <a:p>
            <a:pPr lvl="1"/>
            <a:r>
              <a:rPr lang="en-US" dirty="0" smtClean="0">
                <a:solidFill>
                  <a:srgbClr val="002060"/>
                </a:solidFill>
              </a:rPr>
              <a:t>Find </a:t>
            </a:r>
            <a:r>
              <a:rPr lang="en-US" dirty="0">
                <a:solidFill>
                  <a:srgbClr val="002060"/>
                </a:solidFill>
              </a:rPr>
              <a:t>the median.</a:t>
            </a:r>
          </a:p>
          <a:p>
            <a:pPr lvl="1"/>
            <a:r>
              <a:rPr lang="en-US" dirty="0" smtClean="0">
                <a:solidFill>
                  <a:srgbClr val="002060"/>
                </a:solidFill>
              </a:rPr>
              <a:t>Find </a:t>
            </a:r>
            <a:r>
              <a:rPr lang="en-US" dirty="0">
                <a:solidFill>
                  <a:srgbClr val="002060"/>
                </a:solidFill>
              </a:rPr>
              <a:t>the closest pair.</a:t>
            </a:r>
          </a:p>
          <a:p>
            <a:pPr lvl="1"/>
            <a:r>
              <a:rPr lang="en-US" dirty="0" smtClean="0">
                <a:solidFill>
                  <a:srgbClr val="002060"/>
                </a:solidFill>
              </a:rPr>
              <a:t>Binary </a:t>
            </a:r>
            <a:r>
              <a:rPr lang="en-US" dirty="0">
                <a:solidFill>
                  <a:srgbClr val="002060"/>
                </a:solidFill>
              </a:rPr>
              <a:t>search in a database.</a:t>
            </a:r>
          </a:p>
          <a:p>
            <a:pPr lvl="1"/>
            <a:r>
              <a:rPr lang="en-US" dirty="0" smtClean="0">
                <a:solidFill>
                  <a:srgbClr val="002060"/>
                </a:solidFill>
              </a:rPr>
              <a:t>Identify </a:t>
            </a:r>
            <a:r>
              <a:rPr lang="en-US" dirty="0">
                <a:solidFill>
                  <a:srgbClr val="002060"/>
                </a:solidFill>
              </a:rPr>
              <a:t>statistical outliers.</a:t>
            </a:r>
          </a:p>
          <a:p>
            <a:pPr lvl="1"/>
            <a:r>
              <a:rPr lang="en-US" dirty="0" smtClean="0">
                <a:solidFill>
                  <a:srgbClr val="002060"/>
                </a:solidFill>
              </a:rPr>
              <a:t>Find </a:t>
            </a:r>
            <a:r>
              <a:rPr lang="en-US" dirty="0">
                <a:solidFill>
                  <a:srgbClr val="002060"/>
                </a:solidFill>
              </a:rPr>
              <a:t>duplicates in a mailing list.</a:t>
            </a:r>
          </a:p>
          <a:p>
            <a:pPr lvl="1"/>
            <a:r>
              <a:rPr lang="en-US" dirty="0" smtClean="0">
                <a:solidFill>
                  <a:srgbClr val="FF0000"/>
                </a:solidFill>
              </a:rPr>
              <a:t>Data </a:t>
            </a:r>
            <a:r>
              <a:rPr lang="en-US" dirty="0">
                <a:solidFill>
                  <a:srgbClr val="FF0000"/>
                </a:solidFill>
              </a:rPr>
              <a:t>compression.</a:t>
            </a:r>
          </a:p>
          <a:p>
            <a:pPr lvl="1"/>
            <a:r>
              <a:rPr lang="en-US" dirty="0" smtClean="0">
                <a:solidFill>
                  <a:srgbClr val="FF0000"/>
                </a:solidFill>
              </a:rPr>
              <a:t>Computer </a:t>
            </a:r>
            <a:r>
              <a:rPr lang="en-US" dirty="0">
                <a:solidFill>
                  <a:srgbClr val="FF0000"/>
                </a:solidFill>
              </a:rPr>
              <a:t>graphics.</a:t>
            </a:r>
          </a:p>
          <a:p>
            <a:pPr lvl="1"/>
            <a:r>
              <a:rPr lang="en-US" dirty="0" smtClean="0">
                <a:solidFill>
                  <a:srgbClr val="FF0000"/>
                </a:solidFill>
              </a:rPr>
              <a:t>Computational </a:t>
            </a:r>
            <a:r>
              <a:rPr lang="en-US" dirty="0">
                <a:solidFill>
                  <a:srgbClr val="FF0000"/>
                </a:solidFill>
              </a:rPr>
              <a:t>biology.</a:t>
            </a:r>
          </a:p>
          <a:p>
            <a:pPr lvl="1"/>
            <a:r>
              <a:rPr lang="en-US" dirty="0" smtClean="0">
                <a:solidFill>
                  <a:srgbClr val="FF0000"/>
                </a:solidFill>
              </a:rPr>
              <a:t>Supply </a:t>
            </a:r>
            <a:r>
              <a:rPr lang="en-US" dirty="0">
                <a:solidFill>
                  <a:srgbClr val="FF0000"/>
                </a:solidFill>
              </a:rPr>
              <a:t>chain management.</a:t>
            </a:r>
          </a:p>
          <a:p>
            <a:pPr lvl="1"/>
            <a:r>
              <a:rPr lang="en-US" dirty="0" smtClean="0">
                <a:solidFill>
                  <a:srgbClr val="FF0000"/>
                </a:solidFill>
              </a:rPr>
              <a:t>Load </a:t>
            </a:r>
            <a:r>
              <a:rPr lang="en-US" dirty="0">
                <a:solidFill>
                  <a:srgbClr val="FF0000"/>
                </a:solidFill>
              </a:rPr>
              <a:t>balancing on a parallel computer.</a:t>
            </a:r>
          </a:p>
        </p:txBody>
      </p:sp>
    </p:spTree>
    <p:extLst>
      <p:ext uri="{BB962C8B-B14F-4D97-AF65-F5344CB8AC3E}">
        <p14:creationId xmlns:p14="http://schemas.microsoft.com/office/powerpoint/2010/main" val="27176735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35843"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5855"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5867"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87" name="Line 47"/>
          <p:cNvSpPr>
            <a:spLocks noChangeShapeType="1"/>
          </p:cNvSpPr>
          <p:nvPr/>
        </p:nvSpPr>
        <p:spPr bwMode="auto">
          <a:xfrm flipV="1">
            <a:off x="1828800" y="19812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88" name="Line 48"/>
          <p:cNvSpPr>
            <a:spLocks noChangeShapeType="1"/>
          </p:cNvSpPr>
          <p:nvPr/>
        </p:nvSpPr>
        <p:spPr bwMode="auto">
          <a:xfrm flipV="1">
            <a:off x="6096000" y="19812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89" name="Line 49"/>
          <p:cNvSpPr>
            <a:spLocks noChangeShapeType="1"/>
          </p:cNvSpPr>
          <p:nvPr/>
        </p:nvSpPr>
        <p:spPr bwMode="auto">
          <a:xfrm flipV="1">
            <a:off x="2895600" y="33528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5890" name="Text Box 50"/>
          <p:cNvSpPr txBox="1">
            <a:spLocks noChangeArrowheads="1"/>
          </p:cNvSpPr>
          <p:nvPr/>
        </p:nvSpPr>
        <p:spPr bwMode="auto">
          <a:xfrm>
            <a:off x="990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35891" name="Text Box 51"/>
          <p:cNvSpPr txBox="1">
            <a:spLocks noChangeArrowheads="1"/>
          </p:cNvSpPr>
          <p:nvPr/>
        </p:nvSpPr>
        <p:spPr bwMode="auto">
          <a:xfrm>
            <a:off x="4419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35892" name="Text Box 52"/>
          <p:cNvSpPr txBox="1">
            <a:spLocks noChangeArrowheads="1"/>
          </p:cNvSpPr>
          <p:nvPr/>
        </p:nvSpPr>
        <p:spPr bwMode="auto">
          <a:xfrm>
            <a:off x="685800" y="2743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Result:</a:t>
            </a:r>
          </a:p>
        </p:txBody>
      </p:sp>
    </p:spTree>
    <p:extLst>
      <p:ext uri="{BB962C8B-B14F-4D97-AF65-F5344CB8AC3E}">
        <p14:creationId xmlns:p14="http://schemas.microsoft.com/office/powerpoint/2010/main" val="33561561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38915"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927"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8939"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59" name="Line 47"/>
          <p:cNvSpPr>
            <a:spLocks noChangeShapeType="1"/>
          </p:cNvSpPr>
          <p:nvPr/>
        </p:nvSpPr>
        <p:spPr bwMode="auto">
          <a:xfrm flipV="1">
            <a:off x="2514600" y="19812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60" name="Line 48"/>
          <p:cNvSpPr>
            <a:spLocks noChangeShapeType="1"/>
          </p:cNvSpPr>
          <p:nvPr/>
        </p:nvSpPr>
        <p:spPr bwMode="auto">
          <a:xfrm flipV="1">
            <a:off x="6096000" y="19812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61" name="Line 49"/>
          <p:cNvSpPr>
            <a:spLocks noChangeShapeType="1"/>
          </p:cNvSpPr>
          <p:nvPr/>
        </p:nvSpPr>
        <p:spPr bwMode="auto">
          <a:xfrm flipV="1">
            <a:off x="3657600" y="33528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62" name="Text Box 50"/>
          <p:cNvSpPr txBox="1">
            <a:spLocks noChangeArrowheads="1"/>
          </p:cNvSpPr>
          <p:nvPr/>
        </p:nvSpPr>
        <p:spPr bwMode="auto">
          <a:xfrm>
            <a:off x="990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38963" name="Text Box 51"/>
          <p:cNvSpPr txBox="1">
            <a:spLocks noChangeArrowheads="1"/>
          </p:cNvSpPr>
          <p:nvPr/>
        </p:nvSpPr>
        <p:spPr bwMode="auto">
          <a:xfrm>
            <a:off x="4419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38964" name="Text Box 52"/>
          <p:cNvSpPr txBox="1">
            <a:spLocks noChangeArrowheads="1"/>
          </p:cNvSpPr>
          <p:nvPr/>
        </p:nvSpPr>
        <p:spPr bwMode="auto">
          <a:xfrm>
            <a:off x="685800" y="2743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Result:</a:t>
            </a:r>
          </a:p>
        </p:txBody>
      </p:sp>
    </p:spTree>
    <p:extLst>
      <p:ext uri="{BB962C8B-B14F-4D97-AF65-F5344CB8AC3E}">
        <p14:creationId xmlns:p14="http://schemas.microsoft.com/office/powerpoint/2010/main" val="7261147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39939"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951"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9963"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9983" name="Line 47"/>
          <p:cNvSpPr>
            <a:spLocks noChangeShapeType="1"/>
          </p:cNvSpPr>
          <p:nvPr/>
        </p:nvSpPr>
        <p:spPr bwMode="auto">
          <a:xfrm flipV="1">
            <a:off x="2514600" y="19812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984" name="Line 48"/>
          <p:cNvSpPr>
            <a:spLocks noChangeShapeType="1"/>
          </p:cNvSpPr>
          <p:nvPr/>
        </p:nvSpPr>
        <p:spPr bwMode="auto">
          <a:xfrm flipV="1">
            <a:off x="6781800" y="19812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985" name="Line 49"/>
          <p:cNvSpPr>
            <a:spLocks noChangeShapeType="1"/>
          </p:cNvSpPr>
          <p:nvPr/>
        </p:nvSpPr>
        <p:spPr bwMode="auto">
          <a:xfrm flipV="1">
            <a:off x="4343400" y="33528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986" name="Text Box 50"/>
          <p:cNvSpPr txBox="1">
            <a:spLocks noChangeArrowheads="1"/>
          </p:cNvSpPr>
          <p:nvPr/>
        </p:nvSpPr>
        <p:spPr bwMode="auto">
          <a:xfrm>
            <a:off x="990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39987" name="Text Box 51"/>
          <p:cNvSpPr txBox="1">
            <a:spLocks noChangeArrowheads="1"/>
          </p:cNvSpPr>
          <p:nvPr/>
        </p:nvSpPr>
        <p:spPr bwMode="auto">
          <a:xfrm>
            <a:off x="4419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39988" name="Text Box 52"/>
          <p:cNvSpPr txBox="1">
            <a:spLocks noChangeArrowheads="1"/>
          </p:cNvSpPr>
          <p:nvPr/>
        </p:nvSpPr>
        <p:spPr bwMode="auto">
          <a:xfrm>
            <a:off x="685800" y="2743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Result:</a:t>
            </a:r>
          </a:p>
        </p:txBody>
      </p:sp>
    </p:spTree>
    <p:extLst>
      <p:ext uri="{BB962C8B-B14F-4D97-AF65-F5344CB8AC3E}">
        <p14:creationId xmlns:p14="http://schemas.microsoft.com/office/powerpoint/2010/main" val="934935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40963"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75"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987"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007" name="Line 47"/>
          <p:cNvSpPr>
            <a:spLocks noChangeShapeType="1"/>
          </p:cNvSpPr>
          <p:nvPr/>
        </p:nvSpPr>
        <p:spPr bwMode="auto">
          <a:xfrm flipV="1">
            <a:off x="3276600" y="19812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08" name="Line 48"/>
          <p:cNvSpPr>
            <a:spLocks noChangeShapeType="1"/>
          </p:cNvSpPr>
          <p:nvPr/>
        </p:nvSpPr>
        <p:spPr bwMode="auto">
          <a:xfrm flipV="1">
            <a:off x="6781800" y="19812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09" name="Line 49"/>
          <p:cNvSpPr>
            <a:spLocks noChangeShapeType="1"/>
          </p:cNvSpPr>
          <p:nvPr/>
        </p:nvSpPr>
        <p:spPr bwMode="auto">
          <a:xfrm flipV="1">
            <a:off x="5105400" y="33528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011" name="Text Box 51"/>
          <p:cNvSpPr txBox="1">
            <a:spLocks noChangeArrowheads="1"/>
          </p:cNvSpPr>
          <p:nvPr/>
        </p:nvSpPr>
        <p:spPr bwMode="auto">
          <a:xfrm>
            <a:off x="990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41012" name="Text Box 52"/>
          <p:cNvSpPr txBox="1">
            <a:spLocks noChangeArrowheads="1"/>
          </p:cNvSpPr>
          <p:nvPr/>
        </p:nvSpPr>
        <p:spPr bwMode="auto">
          <a:xfrm>
            <a:off x="4419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41013" name="Text Box 53"/>
          <p:cNvSpPr txBox="1">
            <a:spLocks noChangeArrowheads="1"/>
          </p:cNvSpPr>
          <p:nvPr/>
        </p:nvSpPr>
        <p:spPr bwMode="auto">
          <a:xfrm>
            <a:off x="685800" y="2743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Result:</a:t>
            </a:r>
          </a:p>
        </p:txBody>
      </p:sp>
    </p:spTree>
    <p:extLst>
      <p:ext uri="{BB962C8B-B14F-4D97-AF65-F5344CB8AC3E}">
        <p14:creationId xmlns:p14="http://schemas.microsoft.com/office/powerpoint/2010/main" val="40123833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41987"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1999"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2011"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31" name="Line 47"/>
          <p:cNvSpPr>
            <a:spLocks noChangeShapeType="1"/>
          </p:cNvSpPr>
          <p:nvPr/>
        </p:nvSpPr>
        <p:spPr bwMode="auto">
          <a:xfrm flipV="1">
            <a:off x="3962400" y="19812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32" name="Line 48"/>
          <p:cNvSpPr>
            <a:spLocks noChangeShapeType="1"/>
          </p:cNvSpPr>
          <p:nvPr/>
        </p:nvSpPr>
        <p:spPr bwMode="auto">
          <a:xfrm flipV="1">
            <a:off x="6781800" y="19812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33" name="Line 49"/>
          <p:cNvSpPr>
            <a:spLocks noChangeShapeType="1"/>
          </p:cNvSpPr>
          <p:nvPr/>
        </p:nvSpPr>
        <p:spPr bwMode="auto">
          <a:xfrm flipV="1">
            <a:off x="5867400" y="33528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2034" name="Text Box 50"/>
          <p:cNvSpPr txBox="1">
            <a:spLocks noChangeArrowheads="1"/>
          </p:cNvSpPr>
          <p:nvPr/>
        </p:nvSpPr>
        <p:spPr bwMode="auto">
          <a:xfrm>
            <a:off x="990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42035" name="Text Box 51"/>
          <p:cNvSpPr txBox="1">
            <a:spLocks noChangeArrowheads="1"/>
          </p:cNvSpPr>
          <p:nvPr/>
        </p:nvSpPr>
        <p:spPr bwMode="auto">
          <a:xfrm>
            <a:off x="4419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42036" name="Text Box 52"/>
          <p:cNvSpPr txBox="1">
            <a:spLocks noChangeArrowheads="1"/>
          </p:cNvSpPr>
          <p:nvPr/>
        </p:nvSpPr>
        <p:spPr bwMode="auto">
          <a:xfrm>
            <a:off x="685800" y="2743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Result:</a:t>
            </a:r>
          </a:p>
        </p:txBody>
      </p:sp>
    </p:spTree>
    <p:extLst>
      <p:ext uri="{BB962C8B-B14F-4D97-AF65-F5344CB8AC3E}">
        <p14:creationId xmlns:p14="http://schemas.microsoft.com/office/powerpoint/2010/main" val="26194199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43011"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23"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35"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55" name="Line 47"/>
          <p:cNvSpPr>
            <a:spLocks noChangeShapeType="1"/>
          </p:cNvSpPr>
          <p:nvPr/>
        </p:nvSpPr>
        <p:spPr bwMode="auto">
          <a:xfrm flipV="1">
            <a:off x="3962400" y="19812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056" name="Line 48"/>
          <p:cNvSpPr>
            <a:spLocks noChangeShapeType="1"/>
          </p:cNvSpPr>
          <p:nvPr/>
        </p:nvSpPr>
        <p:spPr bwMode="auto">
          <a:xfrm flipV="1">
            <a:off x="7543800" y="19812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057" name="Line 49"/>
          <p:cNvSpPr>
            <a:spLocks noChangeShapeType="1"/>
          </p:cNvSpPr>
          <p:nvPr/>
        </p:nvSpPr>
        <p:spPr bwMode="auto">
          <a:xfrm flipV="1">
            <a:off x="6553200" y="33528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058" name="Text Box 50"/>
          <p:cNvSpPr txBox="1">
            <a:spLocks noChangeArrowheads="1"/>
          </p:cNvSpPr>
          <p:nvPr/>
        </p:nvSpPr>
        <p:spPr bwMode="auto">
          <a:xfrm>
            <a:off x="990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43059" name="Text Box 51"/>
          <p:cNvSpPr txBox="1">
            <a:spLocks noChangeArrowheads="1"/>
          </p:cNvSpPr>
          <p:nvPr/>
        </p:nvSpPr>
        <p:spPr bwMode="auto">
          <a:xfrm>
            <a:off x="4419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43060" name="Text Box 52"/>
          <p:cNvSpPr txBox="1">
            <a:spLocks noChangeArrowheads="1"/>
          </p:cNvSpPr>
          <p:nvPr/>
        </p:nvSpPr>
        <p:spPr bwMode="auto">
          <a:xfrm>
            <a:off x="685800" y="2743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Result:</a:t>
            </a:r>
          </a:p>
        </p:txBody>
      </p:sp>
    </p:spTree>
    <p:extLst>
      <p:ext uri="{BB962C8B-B14F-4D97-AF65-F5344CB8AC3E}">
        <p14:creationId xmlns:p14="http://schemas.microsoft.com/office/powerpoint/2010/main" val="3692977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44035"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047"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4059"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80" name="Line 48"/>
          <p:cNvSpPr>
            <a:spLocks noChangeShapeType="1"/>
          </p:cNvSpPr>
          <p:nvPr/>
        </p:nvSpPr>
        <p:spPr bwMode="auto">
          <a:xfrm flipV="1">
            <a:off x="7543800" y="19812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081" name="Line 49"/>
          <p:cNvSpPr>
            <a:spLocks noChangeShapeType="1"/>
          </p:cNvSpPr>
          <p:nvPr/>
        </p:nvSpPr>
        <p:spPr bwMode="auto">
          <a:xfrm flipV="1">
            <a:off x="7239000" y="33528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082" name="Text Box 50"/>
          <p:cNvSpPr txBox="1">
            <a:spLocks noChangeArrowheads="1"/>
          </p:cNvSpPr>
          <p:nvPr/>
        </p:nvSpPr>
        <p:spPr bwMode="auto">
          <a:xfrm>
            <a:off x="990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44083" name="Text Box 51"/>
          <p:cNvSpPr txBox="1">
            <a:spLocks noChangeArrowheads="1"/>
          </p:cNvSpPr>
          <p:nvPr/>
        </p:nvSpPr>
        <p:spPr bwMode="auto">
          <a:xfrm>
            <a:off x="4419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44084" name="Text Box 52"/>
          <p:cNvSpPr txBox="1">
            <a:spLocks noChangeArrowheads="1"/>
          </p:cNvSpPr>
          <p:nvPr/>
        </p:nvSpPr>
        <p:spPr bwMode="auto">
          <a:xfrm>
            <a:off x="685800" y="2743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Result:</a:t>
            </a:r>
          </a:p>
        </p:txBody>
      </p:sp>
    </p:spTree>
    <p:extLst>
      <p:ext uri="{BB962C8B-B14F-4D97-AF65-F5344CB8AC3E}">
        <p14:creationId xmlns:p14="http://schemas.microsoft.com/office/powerpoint/2010/main" val="30965935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85800" y="152400"/>
            <a:ext cx="7772400" cy="762000"/>
          </a:xfrm>
        </p:spPr>
        <p:txBody>
          <a:bodyPr/>
          <a:lstStyle/>
          <a:p>
            <a:r>
              <a:rPr lang="en-US"/>
              <a:t>Merging </a:t>
            </a:r>
            <a:r>
              <a:rPr lang="en-US" sz="2000"/>
              <a:t>(cont.)</a:t>
            </a:r>
            <a:r>
              <a:rPr lang="en-US"/>
              <a:t> </a:t>
            </a:r>
          </a:p>
        </p:txBody>
      </p:sp>
      <p:graphicFrame>
        <p:nvGraphicFramePr>
          <p:cNvPr id="45059" name="Group 3"/>
          <p:cNvGraphicFramePr>
            <a:graphicFrameLocks noGrp="1"/>
          </p:cNvGraphicFramePr>
          <p:nvPr/>
        </p:nvGraphicFramePr>
        <p:xfrm>
          <a:off x="14478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071" name="Group 15"/>
          <p:cNvGraphicFramePr>
            <a:graphicFrameLocks noGrp="1"/>
          </p:cNvGraphicFramePr>
          <p:nvPr/>
        </p:nvGraphicFramePr>
        <p:xfrm>
          <a:off x="4953000" y="1371600"/>
          <a:ext cx="2895600" cy="518160"/>
        </p:xfrm>
        <a:graphic>
          <a:graphicData uri="http://schemas.openxmlformats.org/drawingml/2006/table">
            <a:tbl>
              <a:tblPr/>
              <a:tblGrid>
                <a:gridCol w="723900"/>
                <a:gridCol w="723900"/>
                <a:gridCol w="723900"/>
                <a:gridCol w="723900"/>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083" name="Group 27"/>
          <p:cNvGraphicFramePr>
            <a:graphicFrameLocks noGrp="1"/>
          </p:cNvGraphicFramePr>
          <p:nvPr/>
        </p:nvGraphicFramePr>
        <p:xfrm>
          <a:off x="1828800" y="2743200"/>
          <a:ext cx="5791200" cy="518160"/>
        </p:xfrm>
        <a:graphic>
          <a:graphicData uri="http://schemas.openxmlformats.org/drawingml/2006/table">
            <a:tbl>
              <a:tblPr/>
              <a:tblGrid>
                <a:gridCol w="723900"/>
                <a:gridCol w="723900"/>
                <a:gridCol w="723900"/>
                <a:gridCol w="723900"/>
                <a:gridCol w="723900"/>
                <a:gridCol w="723900"/>
                <a:gridCol w="723900"/>
                <a:gridCol w="7239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104" name="Line 48"/>
          <p:cNvSpPr>
            <a:spLocks noChangeShapeType="1"/>
          </p:cNvSpPr>
          <p:nvPr/>
        </p:nvSpPr>
        <p:spPr bwMode="auto">
          <a:xfrm flipV="1">
            <a:off x="7239000" y="33528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5105" name="Text Box 49"/>
          <p:cNvSpPr txBox="1">
            <a:spLocks noChangeArrowheads="1"/>
          </p:cNvSpPr>
          <p:nvPr/>
        </p:nvSpPr>
        <p:spPr bwMode="auto">
          <a:xfrm>
            <a:off x="990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X:</a:t>
            </a:r>
          </a:p>
        </p:txBody>
      </p:sp>
      <p:sp>
        <p:nvSpPr>
          <p:cNvPr id="45106" name="Text Box 50"/>
          <p:cNvSpPr txBox="1">
            <a:spLocks noChangeArrowheads="1"/>
          </p:cNvSpPr>
          <p:nvPr/>
        </p:nvSpPr>
        <p:spPr bwMode="auto">
          <a:xfrm>
            <a:off x="4419600" y="1371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Y:</a:t>
            </a:r>
          </a:p>
        </p:txBody>
      </p:sp>
      <p:sp>
        <p:nvSpPr>
          <p:cNvPr id="45107" name="Text Box 51"/>
          <p:cNvSpPr txBox="1">
            <a:spLocks noChangeArrowheads="1"/>
          </p:cNvSpPr>
          <p:nvPr/>
        </p:nvSpPr>
        <p:spPr bwMode="auto">
          <a:xfrm>
            <a:off x="685800" y="2743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Result:</a:t>
            </a:r>
          </a:p>
        </p:txBody>
      </p:sp>
    </p:spTree>
    <p:extLst>
      <p:ext uri="{BB962C8B-B14F-4D97-AF65-F5344CB8AC3E}">
        <p14:creationId xmlns:p14="http://schemas.microsoft.com/office/powerpoint/2010/main" val="29268319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Divide And Conquer</a:t>
            </a:r>
          </a:p>
        </p:txBody>
      </p:sp>
      <p:sp>
        <p:nvSpPr>
          <p:cNvPr id="48131" name="Rectangle 3"/>
          <p:cNvSpPr>
            <a:spLocks noGrp="1" noChangeArrowheads="1"/>
          </p:cNvSpPr>
          <p:nvPr>
            <p:ph type="body" idx="1"/>
          </p:nvPr>
        </p:nvSpPr>
        <p:spPr/>
        <p:txBody>
          <a:bodyPr/>
          <a:lstStyle/>
          <a:p>
            <a:r>
              <a:rPr lang="en-US" sz="2800"/>
              <a:t>Merging a two lists of one element each is the same as sorting them.</a:t>
            </a:r>
          </a:p>
          <a:p>
            <a:r>
              <a:rPr lang="en-US" sz="2800"/>
              <a:t>Merge sort divides up an unsorted list until the above condition is met and then sorts the divided parts back together in pairs.</a:t>
            </a:r>
          </a:p>
          <a:p>
            <a:r>
              <a:rPr lang="en-US" sz="2800"/>
              <a:t>Specifically this can be done by recursively dividing the unsorted list in half, merge sorting the right side then the left side and then merging the right and left back together.</a:t>
            </a:r>
          </a:p>
        </p:txBody>
      </p:sp>
    </p:spTree>
    <p:extLst>
      <p:ext uri="{BB962C8B-B14F-4D97-AF65-F5344CB8AC3E}">
        <p14:creationId xmlns:p14="http://schemas.microsoft.com/office/powerpoint/2010/main" val="34029045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t>Merge Sort Algorithm</a:t>
            </a:r>
          </a:p>
        </p:txBody>
      </p:sp>
      <p:sp>
        <p:nvSpPr>
          <p:cNvPr id="50179" name="Rectangle 3"/>
          <p:cNvSpPr>
            <a:spLocks noGrp="1" noChangeArrowheads="1"/>
          </p:cNvSpPr>
          <p:nvPr>
            <p:ph type="body" idx="1"/>
          </p:nvPr>
        </p:nvSpPr>
        <p:spPr/>
        <p:txBody>
          <a:bodyPr/>
          <a:lstStyle/>
          <a:p>
            <a:pPr>
              <a:buFont typeface="Wingdings" pitchFamily="2" charset="2"/>
              <a:buNone/>
            </a:pPr>
            <a:r>
              <a:rPr lang="en-US"/>
              <a:t>Given a list L with a length k:</a:t>
            </a:r>
          </a:p>
          <a:p>
            <a:r>
              <a:rPr lang="en-US"/>
              <a:t>If k == 1 </a:t>
            </a:r>
            <a:r>
              <a:rPr lang="en-US">
                <a:sym typeface="Wingdings" pitchFamily="2" charset="2"/>
              </a:rPr>
              <a:t></a:t>
            </a:r>
            <a:r>
              <a:rPr lang="en-US"/>
              <a:t> the list is sorted</a:t>
            </a:r>
          </a:p>
          <a:p>
            <a:r>
              <a:rPr lang="en-US"/>
              <a:t>Else:</a:t>
            </a:r>
          </a:p>
          <a:p>
            <a:pPr lvl="1"/>
            <a:r>
              <a:rPr lang="en-US"/>
              <a:t>Merge Sort the left side (0 thru k/2)</a:t>
            </a:r>
          </a:p>
          <a:p>
            <a:pPr lvl="1"/>
            <a:r>
              <a:rPr lang="en-US"/>
              <a:t>Merge Sort the right side (k/2+1 thru k)</a:t>
            </a:r>
          </a:p>
          <a:p>
            <a:pPr lvl="1"/>
            <a:r>
              <a:rPr lang="en-US"/>
              <a:t>Merge the right side with the left side</a:t>
            </a:r>
          </a:p>
        </p:txBody>
      </p:sp>
    </p:spTree>
    <p:extLst>
      <p:ext uri="{BB962C8B-B14F-4D97-AF65-F5344CB8AC3E}">
        <p14:creationId xmlns:p14="http://schemas.microsoft.com/office/powerpoint/2010/main" val="1374955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Why we do sorting?</a:t>
            </a:r>
            <a:endParaRPr lang="en-US" b="1"/>
          </a:p>
        </p:txBody>
      </p:sp>
      <p:sp>
        <p:nvSpPr>
          <p:cNvPr id="30723" name="Rectangle 3"/>
          <p:cNvSpPr>
            <a:spLocks noGrp="1" noChangeArrowheads="1"/>
          </p:cNvSpPr>
          <p:nvPr>
            <p:ph type="body" idx="1"/>
          </p:nvPr>
        </p:nvSpPr>
        <p:spPr/>
        <p:txBody>
          <a:bodyPr/>
          <a:lstStyle/>
          <a:p>
            <a:r>
              <a:rPr lang="en-US" sz="2800" dirty="0"/>
              <a:t>Searching for an element in an array will be more efficient. (example: looking for a particular phone number).</a:t>
            </a:r>
          </a:p>
          <a:p>
            <a:r>
              <a:rPr lang="en-US" sz="2800" dirty="0"/>
              <a:t>It’s always nice to see data in a sorted display. (example: spreadsheet or database application).</a:t>
            </a:r>
          </a:p>
          <a:p>
            <a:r>
              <a:rPr lang="en-US" sz="2800" dirty="0"/>
              <a:t>Computers sort things fast - therefore it takes the burden off of the user to search a list.</a:t>
            </a:r>
          </a:p>
        </p:txBody>
      </p:sp>
    </p:spTree>
    <p:extLst>
      <p:ext uri="{BB962C8B-B14F-4D97-AF65-F5344CB8AC3E}">
        <p14:creationId xmlns:p14="http://schemas.microsoft.com/office/powerpoint/2010/main" val="2365356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52253" name="Group 29"/>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33796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57347"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736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738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603824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58371"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393"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05"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19"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27"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35"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8443"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44404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59395"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17"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29"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43"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51"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59"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67"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77"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83"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89"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495"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01"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07"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13"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19"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942346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56323"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45"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57"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71"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79"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87"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395"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05"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11"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17"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23"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29"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35"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41"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47"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63" name="Group 143"/>
          <p:cNvGraphicFramePr>
            <a:graphicFrameLocks noGrp="1"/>
          </p:cNvGraphicFramePr>
          <p:nvPr/>
        </p:nvGraphicFramePr>
        <p:xfrm>
          <a:off x="7391400" y="60198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6472" name="Group 152"/>
          <p:cNvGraphicFramePr>
            <a:graphicFrameLocks noGrp="1"/>
          </p:cNvGraphicFramePr>
          <p:nvPr/>
        </p:nvGraphicFramePr>
        <p:xfrm>
          <a:off x="8229600" y="60198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138548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60419"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41"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53"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67"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75"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83"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491"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01"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07"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13"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19"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25"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31"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37"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43"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51" name="Group 135"/>
          <p:cNvGraphicFramePr>
            <a:graphicFrameLocks noGrp="1"/>
          </p:cNvGraphicFramePr>
          <p:nvPr/>
        </p:nvGraphicFramePr>
        <p:xfrm>
          <a:off x="7391400" y="60198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0557" name="Group 141"/>
          <p:cNvGraphicFramePr>
            <a:graphicFrameLocks noGrp="1"/>
          </p:cNvGraphicFramePr>
          <p:nvPr/>
        </p:nvGraphicFramePr>
        <p:xfrm>
          <a:off x="8229600" y="60198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563" name="Text Box 147"/>
          <p:cNvSpPr txBox="1">
            <a:spLocks noChangeArrowheads="1"/>
          </p:cNvSpPr>
          <p:nvPr/>
        </p:nvSpPr>
        <p:spPr bwMode="auto">
          <a:xfrm>
            <a:off x="609600" y="60198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Merge</a:t>
            </a:r>
          </a:p>
        </p:txBody>
      </p:sp>
      <p:sp>
        <p:nvSpPr>
          <p:cNvPr id="60567" name="Line 151"/>
          <p:cNvSpPr>
            <a:spLocks noChangeShapeType="1"/>
          </p:cNvSpPr>
          <p:nvPr/>
        </p:nvSpPr>
        <p:spPr bwMode="auto">
          <a:xfrm flipH="1" flipV="1">
            <a:off x="7772400" y="5334000"/>
            <a:ext cx="838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0568" name="Line 152"/>
          <p:cNvSpPr>
            <a:spLocks noChangeShapeType="1"/>
          </p:cNvSpPr>
          <p:nvPr/>
        </p:nvSpPr>
        <p:spPr bwMode="auto">
          <a:xfrm flipV="1">
            <a:off x="7696200" y="5334000"/>
            <a:ext cx="685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616253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61443"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65"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77"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1"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499"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07"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15"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25" name="Group 85"/>
          <p:cNvGraphicFramePr>
            <a:graphicFrameLocks noGrp="1"/>
          </p:cNvGraphicFramePr>
          <p:nvPr/>
        </p:nvGraphicFramePr>
        <p:xfrm>
          <a:off x="4572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31" name="Group 91"/>
          <p:cNvGraphicFramePr>
            <a:graphicFrameLocks noGrp="1"/>
          </p:cNvGraphicFramePr>
          <p:nvPr/>
        </p:nvGraphicFramePr>
        <p:xfrm>
          <a:off x="1371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37" name="Group 97"/>
          <p:cNvGraphicFramePr>
            <a:graphicFrameLocks noGrp="1"/>
          </p:cNvGraphicFramePr>
          <p:nvPr/>
        </p:nvGraphicFramePr>
        <p:xfrm>
          <a:off x="24384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43" name="Group 103"/>
          <p:cNvGraphicFramePr>
            <a:graphicFrameLocks noGrp="1"/>
          </p:cNvGraphicFramePr>
          <p:nvPr/>
        </p:nvGraphicFramePr>
        <p:xfrm>
          <a:off x="3352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49" name="Group 109"/>
          <p:cNvGraphicFramePr>
            <a:graphicFrameLocks noGrp="1"/>
          </p:cNvGraphicFramePr>
          <p:nvPr/>
        </p:nvGraphicFramePr>
        <p:xfrm>
          <a:off x="4419600" y="4800600"/>
          <a:ext cx="676275" cy="533400"/>
        </p:xfrm>
        <a:graphic>
          <a:graphicData uri="http://schemas.openxmlformats.org/drawingml/2006/table">
            <a:tbl>
              <a:tblPr/>
              <a:tblGrid>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55" name="Group 115"/>
          <p:cNvGraphicFramePr>
            <a:graphicFrameLocks noGrp="1"/>
          </p:cNvGraphicFramePr>
          <p:nvPr/>
        </p:nvGraphicFramePr>
        <p:xfrm>
          <a:off x="53340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61" name="Group 121"/>
          <p:cNvGraphicFramePr>
            <a:graphicFrameLocks noGrp="1"/>
          </p:cNvGraphicFramePr>
          <p:nvPr/>
        </p:nvGraphicFramePr>
        <p:xfrm>
          <a:off x="6400800" y="4800600"/>
          <a:ext cx="677863" cy="533400"/>
        </p:xfrm>
        <a:graphic>
          <a:graphicData uri="http://schemas.openxmlformats.org/drawingml/2006/table">
            <a:tbl>
              <a:tblPr/>
              <a:tblGrid>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1567" name="Group 127"/>
          <p:cNvGraphicFramePr>
            <a:graphicFrameLocks noGrp="1"/>
          </p:cNvGraphicFramePr>
          <p:nvPr/>
        </p:nvGraphicFramePr>
        <p:xfrm>
          <a:off x="7391400" y="48006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587" name="Text Box 147"/>
          <p:cNvSpPr txBox="1">
            <a:spLocks noChangeArrowheads="1"/>
          </p:cNvSpPr>
          <p:nvPr/>
        </p:nvSpPr>
        <p:spPr bwMode="auto">
          <a:xfrm>
            <a:off x="609600" y="60198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Merge</a:t>
            </a:r>
          </a:p>
        </p:txBody>
      </p:sp>
      <p:sp>
        <p:nvSpPr>
          <p:cNvPr id="61590" name="Line 150"/>
          <p:cNvSpPr>
            <a:spLocks noChangeShapeType="1"/>
          </p:cNvSpPr>
          <p:nvPr/>
        </p:nvSpPr>
        <p:spPr bwMode="auto">
          <a:xfrm flipH="1" flipV="1">
            <a:off x="7467600" y="3962400"/>
            <a:ext cx="914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591" name="Line 151"/>
          <p:cNvSpPr>
            <a:spLocks noChangeShapeType="1"/>
          </p:cNvSpPr>
          <p:nvPr/>
        </p:nvSpPr>
        <p:spPr bwMode="auto">
          <a:xfrm flipV="1">
            <a:off x="6705600" y="3962400"/>
            <a:ext cx="1371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592" name="Line 152"/>
          <p:cNvSpPr>
            <a:spLocks noChangeShapeType="1"/>
          </p:cNvSpPr>
          <p:nvPr/>
        </p:nvSpPr>
        <p:spPr bwMode="auto">
          <a:xfrm flipH="1" flipV="1">
            <a:off x="6858000" y="3962400"/>
            <a:ext cx="838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594" name="Line 154"/>
          <p:cNvSpPr>
            <a:spLocks noChangeShapeType="1"/>
          </p:cNvSpPr>
          <p:nvPr/>
        </p:nvSpPr>
        <p:spPr bwMode="auto">
          <a:xfrm flipH="1" flipV="1">
            <a:off x="4800600" y="4038600"/>
            <a:ext cx="838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595" name="Line 155"/>
          <p:cNvSpPr>
            <a:spLocks noChangeShapeType="1"/>
          </p:cNvSpPr>
          <p:nvPr/>
        </p:nvSpPr>
        <p:spPr bwMode="auto">
          <a:xfrm flipV="1">
            <a:off x="4724400" y="4038600"/>
            <a:ext cx="685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596" name="Line 156"/>
          <p:cNvSpPr>
            <a:spLocks noChangeShapeType="1"/>
          </p:cNvSpPr>
          <p:nvPr/>
        </p:nvSpPr>
        <p:spPr bwMode="auto">
          <a:xfrm flipH="1" flipV="1">
            <a:off x="3124200" y="4038600"/>
            <a:ext cx="533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597" name="Line 157"/>
          <p:cNvSpPr>
            <a:spLocks noChangeShapeType="1"/>
          </p:cNvSpPr>
          <p:nvPr/>
        </p:nvSpPr>
        <p:spPr bwMode="auto">
          <a:xfrm flipV="1">
            <a:off x="2743200" y="4038600"/>
            <a:ext cx="914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598" name="Line 158"/>
          <p:cNvSpPr>
            <a:spLocks noChangeShapeType="1"/>
          </p:cNvSpPr>
          <p:nvPr/>
        </p:nvSpPr>
        <p:spPr bwMode="auto">
          <a:xfrm flipH="1" flipV="1">
            <a:off x="1066800" y="3962400"/>
            <a:ext cx="609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599" name="Line 159"/>
          <p:cNvSpPr>
            <a:spLocks noChangeShapeType="1"/>
          </p:cNvSpPr>
          <p:nvPr/>
        </p:nvSpPr>
        <p:spPr bwMode="auto">
          <a:xfrm flipV="1">
            <a:off x="762000" y="3962400"/>
            <a:ext cx="914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7066316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62467"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0" lang="en-US" sz="2800" b="0" i="0" u="none" strike="noStrike" cap="none" normalizeH="0" baseline="0" smtClean="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48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0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15" name="Group 51"/>
          <p:cNvGraphicFramePr>
            <a:graphicFrameLocks noGrp="1"/>
          </p:cNvGraphicFramePr>
          <p:nvPr/>
        </p:nvGraphicFramePr>
        <p:xfrm>
          <a:off x="2667000" y="3429000"/>
          <a:ext cx="1355725" cy="533400"/>
        </p:xfrm>
        <a:graphic>
          <a:graphicData uri="http://schemas.openxmlformats.org/drawingml/2006/table">
            <a:tbl>
              <a:tblPr/>
              <a:tblGrid>
                <a:gridCol w="677863"/>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23" name="Group 59"/>
          <p:cNvGraphicFramePr>
            <a:graphicFrameLocks noGrp="1"/>
          </p:cNvGraphicFramePr>
          <p:nvPr/>
        </p:nvGraphicFramePr>
        <p:xfrm>
          <a:off x="685800" y="3429000"/>
          <a:ext cx="1354138" cy="533400"/>
        </p:xfrm>
        <a:graphic>
          <a:graphicData uri="http://schemas.openxmlformats.org/drawingml/2006/table">
            <a:tbl>
              <a:tblPr/>
              <a:tblGrid>
                <a:gridCol w="677863"/>
                <a:gridCol w="676275"/>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31" name="Group 67"/>
          <p:cNvGraphicFramePr>
            <a:graphicFrameLocks noGrp="1"/>
          </p:cNvGraphicFramePr>
          <p:nvPr/>
        </p:nvGraphicFramePr>
        <p:xfrm>
          <a:off x="4419600" y="3429000"/>
          <a:ext cx="1354138" cy="533400"/>
        </p:xfrm>
        <a:graphic>
          <a:graphicData uri="http://schemas.openxmlformats.org/drawingml/2006/table">
            <a:tbl>
              <a:tblPr/>
              <a:tblGrid>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2539" name="Group 75"/>
          <p:cNvGraphicFramePr>
            <a:graphicFrameLocks noGrp="1"/>
          </p:cNvGraphicFramePr>
          <p:nvPr/>
        </p:nvGraphicFramePr>
        <p:xfrm>
          <a:off x="6400800" y="3429000"/>
          <a:ext cx="2032000" cy="533400"/>
        </p:xfrm>
        <a:graphic>
          <a:graphicData uri="http://schemas.openxmlformats.org/drawingml/2006/table">
            <a:tbl>
              <a:tblPr/>
              <a:tblGrid>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599" name="Text Box 135"/>
          <p:cNvSpPr txBox="1">
            <a:spLocks noChangeArrowheads="1"/>
          </p:cNvSpPr>
          <p:nvPr/>
        </p:nvSpPr>
        <p:spPr bwMode="auto">
          <a:xfrm>
            <a:off x="609600" y="60198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Merge</a:t>
            </a:r>
          </a:p>
        </p:txBody>
      </p:sp>
      <p:sp>
        <p:nvSpPr>
          <p:cNvPr id="62609" name="Line 145"/>
          <p:cNvSpPr>
            <a:spLocks noChangeShapeType="1"/>
          </p:cNvSpPr>
          <p:nvPr/>
        </p:nvSpPr>
        <p:spPr bwMode="auto">
          <a:xfrm flipV="1">
            <a:off x="1143000" y="2667000"/>
            <a:ext cx="533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610" name="Line 146"/>
          <p:cNvSpPr>
            <a:spLocks noChangeShapeType="1"/>
          </p:cNvSpPr>
          <p:nvPr/>
        </p:nvSpPr>
        <p:spPr bwMode="auto">
          <a:xfrm flipH="1" flipV="1">
            <a:off x="2286000" y="2667000"/>
            <a:ext cx="762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611" name="Line 147"/>
          <p:cNvSpPr>
            <a:spLocks noChangeShapeType="1"/>
          </p:cNvSpPr>
          <p:nvPr/>
        </p:nvSpPr>
        <p:spPr bwMode="auto">
          <a:xfrm flipV="1">
            <a:off x="1676400" y="2667000"/>
            <a:ext cx="198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612" name="Line 148"/>
          <p:cNvSpPr>
            <a:spLocks noChangeShapeType="1"/>
          </p:cNvSpPr>
          <p:nvPr/>
        </p:nvSpPr>
        <p:spPr bwMode="auto">
          <a:xfrm flipH="1" flipV="1">
            <a:off x="2971800" y="2667000"/>
            <a:ext cx="685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613" name="Line 149"/>
          <p:cNvSpPr>
            <a:spLocks noChangeShapeType="1"/>
          </p:cNvSpPr>
          <p:nvPr/>
        </p:nvSpPr>
        <p:spPr bwMode="auto">
          <a:xfrm flipV="1">
            <a:off x="4800600" y="2667000"/>
            <a:ext cx="198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615" name="Line 151"/>
          <p:cNvSpPr>
            <a:spLocks noChangeShapeType="1"/>
          </p:cNvSpPr>
          <p:nvPr/>
        </p:nvSpPr>
        <p:spPr bwMode="auto">
          <a:xfrm flipH="1" flipV="1">
            <a:off x="4800600" y="2667000"/>
            <a:ext cx="198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616" name="Line 152"/>
          <p:cNvSpPr>
            <a:spLocks noChangeShapeType="1"/>
          </p:cNvSpPr>
          <p:nvPr/>
        </p:nvSpPr>
        <p:spPr bwMode="auto">
          <a:xfrm flipH="1" flipV="1">
            <a:off x="5486400" y="2667000"/>
            <a:ext cx="19812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617" name="Line 153"/>
          <p:cNvSpPr>
            <a:spLocks noChangeShapeType="1"/>
          </p:cNvSpPr>
          <p:nvPr/>
        </p:nvSpPr>
        <p:spPr bwMode="auto">
          <a:xfrm flipV="1">
            <a:off x="5486400" y="2667000"/>
            <a:ext cx="609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2618" name="Line 154"/>
          <p:cNvSpPr>
            <a:spLocks noChangeShapeType="1"/>
          </p:cNvSpPr>
          <p:nvPr/>
        </p:nvSpPr>
        <p:spPr bwMode="auto">
          <a:xfrm flipH="1" flipV="1">
            <a:off x="7467600" y="2667000"/>
            <a:ext cx="609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9356176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67587"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09" name="Group 25"/>
          <p:cNvGraphicFramePr>
            <a:graphicFrameLocks noGrp="1"/>
          </p:cNvGraphicFramePr>
          <p:nvPr/>
        </p:nvGraphicFramePr>
        <p:xfrm>
          <a:off x="1295400" y="2133600"/>
          <a:ext cx="2709863" cy="533400"/>
        </p:xfrm>
        <a:graphic>
          <a:graphicData uri="http://schemas.openxmlformats.org/drawingml/2006/table">
            <a:tbl>
              <a:tblPr/>
              <a:tblGrid>
                <a:gridCol w="677863"/>
                <a:gridCol w="676275"/>
                <a:gridCol w="677862"/>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7621" name="Group 37"/>
          <p:cNvGraphicFramePr>
            <a:graphicFrameLocks noGrp="1"/>
          </p:cNvGraphicFramePr>
          <p:nvPr/>
        </p:nvGraphicFramePr>
        <p:xfrm>
          <a:off x="4419600" y="2133600"/>
          <a:ext cx="3386138" cy="533400"/>
        </p:xfrm>
        <a:graphic>
          <a:graphicData uri="http://schemas.openxmlformats.org/drawingml/2006/table">
            <a:tbl>
              <a:tblPr/>
              <a:tblGrid>
                <a:gridCol w="676275"/>
                <a:gridCol w="677863"/>
                <a:gridCol w="677862"/>
                <a:gridCol w="676275"/>
                <a:gridCol w="677863"/>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669" name="Text Box 85"/>
          <p:cNvSpPr txBox="1">
            <a:spLocks noChangeArrowheads="1"/>
          </p:cNvSpPr>
          <p:nvPr/>
        </p:nvSpPr>
        <p:spPr bwMode="auto">
          <a:xfrm>
            <a:off x="609600" y="60198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Merge</a:t>
            </a:r>
          </a:p>
        </p:txBody>
      </p:sp>
      <p:sp>
        <p:nvSpPr>
          <p:cNvPr id="67679" name="Line 95"/>
          <p:cNvSpPr>
            <a:spLocks noChangeShapeType="1"/>
          </p:cNvSpPr>
          <p:nvPr/>
        </p:nvSpPr>
        <p:spPr bwMode="auto">
          <a:xfrm flipV="1">
            <a:off x="2971800" y="1524000"/>
            <a:ext cx="2971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680" name="Line 96"/>
          <p:cNvSpPr>
            <a:spLocks noChangeShapeType="1"/>
          </p:cNvSpPr>
          <p:nvPr/>
        </p:nvSpPr>
        <p:spPr bwMode="auto">
          <a:xfrm flipH="1" flipV="1">
            <a:off x="6629400" y="1524000"/>
            <a:ext cx="838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30519309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0"/>
            <a:ext cx="7772400" cy="914400"/>
          </a:xfrm>
        </p:spPr>
        <p:txBody>
          <a:bodyPr/>
          <a:lstStyle/>
          <a:p>
            <a:r>
              <a:rPr lang="en-US"/>
              <a:t>Merge Sort Example</a:t>
            </a:r>
          </a:p>
        </p:txBody>
      </p:sp>
      <p:graphicFrame>
        <p:nvGraphicFramePr>
          <p:cNvPr id="63491" name="Group 3"/>
          <p:cNvGraphicFramePr>
            <a:graphicFrameLocks noGrp="1"/>
          </p:cNvGraphicFramePr>
          <p:nvPr/>
        </p:nvGraphicFramePr>
        <p:xfrm>
          <a:off x="1524000" y="990600"/>
          <a:ext cx="6096000" cy="533400"/>
        </p:xfrm>
        <a:graphic>
          <a:graphicData uri="http://schemas.openxmlformats.org/drawingml/2006/table">
            <a:tbl>
              <a:tblPr/>
              <a:tblGrid>
                <a:gridCol w="677863"/>
                <a:gridCol w="676275"/>
                <a:gridCol w="677862"/>
                <a:gridCol w="677863"/>
                <a:gridCol w="676275"/>
                <a:gridCol w="677862"/>
                <a:gridCol w="677863"/>
                <a:gridCol w="676275"/>
                <a:gridCol w="677862"/>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2800" b="0" i="0" u="none" strike="noStrike" cap="none" normalizeH="0" baseline="0" smtClean="0">
                          <a:ln>
                            <a:noFill/>
                          </a:ln>
                          <a:solidFill>
                            <a:schemeClr val="tx1"/>
                          </a:solidFill>
                          <a:effectLst/>
                          <a:latin typeface="Times New Roman" charset="0"/>
                        </a:rPr>
                        <a:t>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186598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7" y="1600200"/>
            <a:ext cx="57150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7136" y="4128313"/>
            <a:ext cx="4410075"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09800" y="3749456"/>
            <a:ext cx="5462586" cy="369332"/>
          </a:xfrm>
          <a:prstGeom prst="rect">
            <a:avLst/>
          </a:prstGeom>
        </p:spPr>
        <p:txBody>
          <a:bodyPr wrap="square">
            <a:spAutoFit/>
          </a:bodyPr>
          <a:lstStyle/>
          <a:p>
            <a:r>
              <a:rPr lang="en-US" dirty="0"/>
              <a:t>Sort. Rearrange array of N objects </a:t>
            </a:r>
            <a:r>
              <a:rPr lang="en-US" dirty="0" smtClean="0"/>
              <a:t>into ascending </a:t>
            </a:r>
            <a:r>
              <a:rPr lang="en-US" dirty="0"/>
              <a:t>order.</a:t>
            </a:r>
          </a:p>
        </p:txBody>
      </p:sp>
    </p:spTree>
    <p:extLst>
      <p:ext uri="{BB962C8B-B14F-4D97-AF65-F5344CB8AC3E}">
        <p14:creationId xmlns:p14="http://schemas.microsoft.com/office/powerpoint/2010/main" val="39909019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152400"/>
            <a:ext cx="7772400" cy="1143000"/>
          </a:xfrm>
        </p:spPr>
        <p:txBody>
          <a:bodyPr/>
          <a:lstStyle/>
          <a:p>
            <a:r>
              <a:rPr lang="en-US"/>
              <a:t>Implementing Merge Sort</a:t>
            </a:r>
          </a:p>
        </p:txBody>
      </p:sp>
      <p:sp>
        <p:nvSpPr>
          <p:cNvPr id="64515" name="Rectangle 3"/>
          <p:cNvSpPr>
            <a:spLocks noGrp="1" noChangeArrowheads="1"/>
          </p:cNvSpPr>
          <p:nvPr>
            <p:ph type="body" idx="1"/>
          </p:nvPr>
        </p:nvSpPr>
        <p:spPr>
          <a:xfrm>
            <a:off x="533400" y="1295400"/>
            <a:ext cx="8001000" cy="4876800"/>
          </a:xfrm>
        </p:spPr>
        <p:txBody>
          <a:bodyPr/>
          <a:lstStyle/>
          <a:p>
            <a:r>
              <a:rPr lang="en-US" sz="2800" dirty="0"/>
              <a:t>There are two basic ways to implement merge sort:</a:t>
            </a:r>
          </a:p>
          <a:p>
            <a:pPr lvl="1"/>
            <a:r>
              <a:rPr lang="en-US" sz="2400" dirty="0"/>
              <a:t>In Place: Merging is done with only the input array</a:t>
            </a:r>
          </a:p>
          <a:p>
            <a:pPr lvl="2"/>
            <a:r>
              <a:rPr lang="en-US" sz="2000" dirty="0"/>
              <a:t>Pro: Requires only the space needed to hold the array</a:t>
            </a:r>
          </a:p>
          <a:p>
            <a:pPr lvl="2"/>
            <a:r>
              <a:rPr lang="en-US" sz="2000" dirty="0"/>
              <a:t>Con: Takes longer to merge because if the next element is in the right side then all of the elements must be moved down.</a:t>
            </a:r>
          </a:p>
          <a:p>
            <a:pPr lvl="1"/>
            <a:r>
              <a:rPr lang="en-US" sz="2400" dirty="0"/>
              <a:t>Double Storage: Merging is done with a temporary array of the same size as the input array.</a:t>
            </a:r>
          </a:p>
          <a:p>
            <a:pPr lvl="2"/>
            <a:r>
              <a:rPr lang="en-US" sz="2000" dirty="0"/>
              <a:t>Pro: Faster than In Place since the temp array holds the resulting array until both left and right sides are merged into the temp array, then the temp array is appended over the input array.</a:t>
            </a:r>
          </a:p>
          <a:p>
            <a:pPr lvl="2"/>
            <a:r>
              <a:rPr lang="en-US" sz="2000" dirty="0"/>
              <a:t>Con: The memory requirement is </a:t>
            </a:r>
            <a:r>
              <a:rPr lang="en-US" sz="2000" dirty="0" smtClean="0"/>
              <a:t>doubled</a:t>
            </a:r>
            <a:endParaRPr lang="en-US" sz="2000" dirty="0"/>
          </a:p>
        </p:txBody>
      </p:sp>
    </p:spTree>
    <p:extLst>
      <p:ext uri="{BB962C8B-B14F-4D97-AF65-F5344CB8AC3E}">
        <p14:creationId xmlns:p14="http://schemas.microsoft.com/office/powerpoint/2010/main" val="36222003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Merge Sort Analysis</a:t>
            </a:r>
          </a:p>
        </p:txBody>
      </p:sp>
      <p:sp>
        <p:nvSpPr>
          <p:cNvPr id="65541" name="Text Box 5"/>
          <p:cNvSpPr txBox="1">
            <a:spLocks noChangeArrowheads="1"/>
          </p:cNvSpPr>
          <p:nvPr/>
        </p:nvSpPr>
        <p:spPr bwMode="auto">
          <a:xfrm>
            <a:off x="533400" y="1828800"/>
            <a:ext cx="8077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dirty="0">
                <a:solidFill>
                  <a:srgbClr val="FF0000"/>
                </a:solidFill>
                <a:cs typeface="Times New Roman" charset="0"/>
              </a:rPr>
              <a:t>The Double Memory Merge Sort runs O (N log N) for all cases, because of its Divide and Conquer approach.</a:t>
            </a:r>
          </a:p>
          <a:p>
            <a:pPr algn="ctr">
              <a:spcBef>
                <a:spcPct val="50000"/>
              </a:spcBef>
            </a:pPr>
            <a:r>
              <a:rPr lang="en-US" sz="2800" dirty="0">
                <a:solidFill>
                  <a:srgbClr val="FF0000"/>
                </a:solidFill>
                <a:cs typeface="Times New Roman" charset="0"/>
              </a:rPr>
              <a:t>T(N) = 2T(N/2) + N = O(N </a:t>
            </a:r>
            <a:r>
              <a:rPr lang="en-US" sz="2800" dirty="0" err="1">
                <a:solidFill>
                  <a:srgbClr val="FF0000"/>
                </a:solidFill>
                <a:cs typeface="Times New Roman" charset="0"/>
              </a:rPr>
              <a:t>logN</a:t>
            </a:r>
            <a:r>
              <a:rPr lang="en-US" sz="2800" dirty="0" smtClean="0">
                <a:solidFill>
                  <a:srgbClr val="FF0000"/>
                </a:solidFill>
                <a:cs typeface="Times New Roman" charset="0"/>
              </a:rPr>
              <a:t>)</a:t>
            </a:r>
          </a:p>
          <a:p>
            <a:pPr marL="457200" indent="-457200">
              <a:spcBef>
                <a:spcPct val="50000"/>
              </a:spcBef>
              <a:buFont typeface="Arial" pitchFamily="34" charset="0"/>
              <a:buChar char="•"/>
            </a:pPr>
            <a:r>
              <a:rPr lang="en-US" sz="2800" dirty="0" smtClean="0"/>
              <a:t>(i.e.) Best </a:t>
            </a:r>
            <a:r>
              <a:rPr lang="en-US" sz="2800" dirty="0"/>
              <a:t>Case, Average Case, and Worst Case = O(N </a:t>
            </a:r>
            <a:r>
              <a:rPr lang="en-US" sz="2800" dirty="0" err="1"/>
              <a:t>logN</a:t>
            </a:r>
            <a:r>
              <a:rPr lang="en-US" sz="2800" dirty="0" smtClean="0"/>
              <a:t>)</a:t>
            </a:r>
            <a:endParaRPr lang="en-US" sz="2800" dirty="0"/>
          </a:p>
        </p:txBody>
      </p:sp>
    </p:spTree>
    <p:extLst>
      <p:ext uri="{BB962C8B-B14F-4D97-AF65-F5344CB8AC3E}">
        <p14:creationId xmlns:p14="http://schemas.microsoft.com/office/powerpoint/2010/main" val="35306575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Shell Sort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21822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Sort</a:t>
            </a:r>
            <a:endParaRPr lang="en-US" dirty="0"/>
          </a:p>
        </p:txBody>
      </p:sp>
      <p:sp>
        <p:nvSpPr>
          <p:cNvPr id="3" name="Content Placeholder 2"/>
          <p:cNvSpPr>
            <a:spLocks noGrp="1"/>
          </p:cNvSpPr>
          <p:nvPr>
            <p:ph idx="1"/>
          </p:nvPr>
        </p:nvSpPr>
        <p:spPr/>
        <p:txBody>
          <a:bodyPr>
            <a:normAutofit fontScale="92500"/>
          </a:bodyPr>
          <a:lstStyle/>
          <a:p>
            <a:r>
              <a:rPr lang="en-US" dirty="0"/>
              <a:t>Invented by Donald Shell in 1959.</a:t>
            </a:r>
          </a:p>
          <a:p>
            <a:r>
              <a:rPr lang="en-US" dirty="0"/>
              <a:t>1</a:t>
            </a:r>
            <a:r>
              <a:rPr lang="en-US" baseline="30000" dirty="0"/>
              <a:t>st</a:t>
            </a:r>
            <a:r>
              <a:rPr lang="en-US" dirty="0"/>
              <a:t> algorithm to break the quadratic time barrier but few years later, a sub quadratic time bound was </a:t>
            </a:r>
            <a:r>
              <a:rPr lang="en-US" dirty="0" smtClean="0"/>
              <a:t>proven</a:t>
            </a:r>
          </a:p>
          <a:p>
            <a:r>
              <a:rPr lang="en-US" dirty="0" err="1" smtClean="0"/>
              <a:t>Shellsort</a:t>
            </a:r>
            <a:r>
              <a:rPr lang="en-US" dirty="0" smtClean="0"/>
              <a:t> </a:t>
            </a:r>
            <a:r>
              <a:rPr lang="en-US" dirty="0"/>
              <a:t>works by comparing elements that are </a:t>
            </a:r>
            <a:r>
              <a:rPr lang="en-US" dirty="0">
                <a:solidFill>
                  <a:schemeClr val="tx2"/>
                </a:solidFill>
              </a:rPr>
              <a:t>distant</a:t>
            </a:r>
            <a:r>
              <a:rPr lang="en-US" dirty="0"/>
              <a:t> rather than adjacent elements in an array</a:t>
            </a:r>
            <a:r>
              <a:rPr lang="en-US" dirty="0" smtClean="0"/>
              <a:t>.</a:t>
            </a:r>
          </a:p>
          <a:p>
            <a:r>
              <a:rPr lang="en-US" dirty="0" err="1"/>
              <a:t>Shellsort</a:t>
            </a:r>
            <a:r>
              <a:rPr lang="en-US" dirty="0"/>
              <a:t> uses a sequence h</a:t>
            </a:r>
            <a:r>
              <a:rPr lang="en-US" baseline="-25000" dirty="0"/>
              <a:t>1</a:t>
            </a:r>
            <a:r>
              <a:rPr lang="en-US" dirty="0"/>
              <a:t>, h</a:t>
            </a:r>
            <a:r>
              <a:rPr lang="en-US" baseline="-25000" dirty="0"/>
              <a:t>2</a:t>
            </a:r>
            <a:r>
              <a:rPr lang="en-US" dirty="0"/>
              <a:t>, …, </a:t>
            </a:r>
            <a:r>
              <a:rPr lang="en-US" dirty="0" err="1"/>
              <a:t>h</a:t>
            </a:r>
            <a:r>
              <a:rPr lang="en-US" baseline="-25000" dirty="0" err="1"/>
              <a:t>t</a:t>
            </a:r>
            <a:r>
              <a:rPr lang="en-US" dirty="0"/>
              <a:t> called the </a:t>
            </a:r>
            <a:r>
              <a:rPr lang="en-US" b="1" i="1" dirty="0">
                <a:solidFill>
                  <a:schemeClr val="tx2"/>
                </a:solidFill>
              </a:rPr>
              <a:t>increment sequence</a:t>
            </a:r>
            <a:r>
              <a:rPr lang="en-US" dirty="0"/>
              <a:t>. Any increment sequence is fine as long as   h</a:t>
            </a:r>
            <a:r>
              <a:rPr lang="en-US" baseline="-25000" dirty="0"/>
              <a:t>1</a:t>
            </a:r>
            <a:r>
              <a:rPr lang="en-US" dirty="0"/>
              <a:t> = 1 and some other choices are better than </a:t>
            </a:r>
            <a:r>
              <a:rPr lang="en-US" dirty="0" smtClean="0"/>
              <a:t>others</a:t>
            </a:r>
          </a:p>
          <a:p>
            <a:r>
              <a:rPr lang="en-US" dirty="0" err="1"/>
              <a:t>Shellsort</a:t>
            </a:r>
            <a:r>
              <a:rPr lang="en-US" dirty="0"/>
              <a:t> improves on the efficiency of insertion sort by </a:t>
            </a:r>
            <a:r>
              <a:rPr lang="en-US" i="1" dirty="0">
                <a:solidFill>
                  <a:schemeClr val="folHlink"/>
                </a:solidFill>
              </a:rPr>
              <a:t>quickly</a:t>
            </a:r>
            <a:r>
              <a:rPr lang="en-US" dirty="0"/>
              <a:t> shifting values to their destination</a:t>
            </a:r>
          </a:p>
          <a:p>
            <a:endParaRPr lang="en-US" dirty="0"/>
          </a:p>
          <a:p>
            <a:endParaRPr lang="en-US" dirty="0"/>
          </a:p>
        </p:txBody>
      </p:sp>
    </p:spTree>
    <p:extLst>
      <p:ext uri="{BB962C8B-B14F-4D97-AF65-F5344CB8AC3E}">
        <p14:creationId xmlns:p14="http://schemas.microsoft.com/office/powerpoint/2010/main" val="19656720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Sort</a:t>
            </a:r>
            <a:endParaRPr lang="en-US" dirty="0"/>
          </a:p>
        </p:txBody>
      </p:sp>
      <p:sp>
        <p:nvSpPr>
          <p:cNvPr id="3" name="Content Placeholder 2"/>
          <p:cNvSpPr>
            <a:spLocks noGrp="1"/>
          </p:cNvSpPr>
          <p:nvPr>
            <p:ph idx="1"/>
          </p:nvPr>
        </p:nvSpPr>
        <p:spPr/>
        <p:txBody>
          <a:bodyPr/>
          <a:lstStyle/>
          <a:p>
            <a:r>
              <a:rPr lang="en-US" dirty="0"/>
              <a:t>Improves on insertion sort. </a:t>
            </a:r>
          </a:p>
          <a:p>
            <a:r>
              <a:rPr lang="en-US" dirty="0"/>
              <a:t>Starts by comparing elements far apart, then elements less far apart, </a:t>
            </a:r>
            <a:r>
              <a:rPr lang="en-US" dirty="0" smtClean="0"/>
              <a:t>and </a:t>
            </a:r>
            <a:r>
              <a:rPr lang="en-US" dirty="0"/>
              <a:t>finally comparing adjacent elements (effectively an insertion sort). </a:t>
            </a:r>
            <a:br>
              <a:rPr lang="en-US" dirty="0"/>
            </a:br>
            <a:endParaRPr lang="en-US" dirty="0" smtClean="0"/>
          </a:p>
          <a:p>
            <a:r>
              <a:rPr lang="en-US" dirty="0" smtClean="0"/>
              <a:t>By </a:t>
            </a:r>
            <a:r>
              <a:rPr lang="en-US" dirty="0"/>
              <a:t>this stage the elements are sufficiently sorted that the running time </a:t>
            </a:r>
            <a:r>
              <a:rPr lang="en-US" dirty="0" smtClean="0"/>
              <a:t>of </a:t>
            </a:r>
            <a:r>
              <a:rPr lang="en-US" dirty="0"/>
              <a:t>the final stage is much closer to O(N) than O(N</a:t>
            </a:r>
            <a:r>
              <a:rPr lang="en-US" baseline="30000" dirty="0"/>
              <a:t>2</a:t>
            </a:r>
            <a:r>
              <a:rPr lang="en-US" dirty="0"/>
              <a:t>). </a:t>
            </a:r>
          </a:p>
          <a:p>
            <a:endParaRPr lang="en-US" dirty="0"/>
          </a:p>
        </p:txBody>
      </p:sp>
    </p:spTree>
    <p:extLst>
      <p:ext uri="{BB962C8B-B14F-4D97-AF65-F5344CB8AC3E}">
        <p14:creationId xmlns:p14="http://schemas.microsoft.com/office/powerpoint/2010/main" val="39241146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a:t>
            </a:r>
            <a:endParaRPr lang="en-US" dirty="0"/>
          </a:p>
        </p:txBody>
      </p:sp>
      <p:sp>
        <p:nvSpPr>
          <p:cNvPr id="3" name="Content Placeholder 2"/>
          <p:cNvSpPr>
            <a:spLocks noGrp="1"/>
          </p:cNvSpPr>
          <p:nvPr>
            <p:ph idx="1"/>
          </p:nvPr>
        </p:nvSpPr>
        <p:spPr/>
        <p:txBody>
          <a:bodyPr/>
          <a:lstStyle/>
          <a:p>
            <a:r>
              <a:rPr lang="en-US" dirty="0" smtClean="0"/>
              <a:t>arrange </a:t>
            </a:r>
            <a:r>
              <a:rPr lang="en-US" dirty="0"/>
              <a:t>the data sequence in a two-dimensional array </a:t>
            </a:r>
          </a:p>
          <a:p>
            <a:r>
              <a:rPr lang="en-US" dirty="0" smtClean="0"/>
              <a:t>sort </a:t>
            </a:r>
            <a:r>
              <a:rPr lang="en-US" dirty="0"/>
              <a:t>the columns of the array </a:t>
            </a:r>
            <a:endParaRPr lang="en-US" dirty="0" smtClean="0"/>
          </a:p>
          <a:p>
            <a:pPr lvl="1"/>
            <a:r>
              <a:rPr lang="en-US" dirty="0"/>
              <a:t>The effect is that the data sequence is partially sorted. </a:t>
            </a:r>
            <a:br>
              <a:rPr lang="en-US" dirty="0"/>
            </a:br>
            <a:r>
              <a:rPr lang="en-US" dirty="0"/>
              <a:t>The process above is repeated, but each time with a narrower array, i.e. with a smaller number of columns. In the last step, the array consists of only one column</a:t>
            </a:r>
          </a:p>
        </p:txBody>
      </p:sp>
    </p:spTree>
    <p:extLst>
      <p:ext uri="{BB962C8B-B14F-4D97-AF65-F5344CB8AC3E}">
        <p14:creationId xmlns:p14="http://schemas.microsoft.com/office/powerpoint/2010/main" val="25189401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Sort</a:t>
            </a:r>
            <a:endParaRPr lang="en-US" dirty="0"/>
          </a:p>
        </p:txBody>
      </p:sp>
      <p:sp>
        <p:nvSpPr>
          <p:cNvPr id="3" name="Content Placeholder 2"/>
          <p:cNvSpPr>
            <a:spLocks noGrp="1"/>
          </p:cNvSpPr>
          <p:nvPr>
            <p:ph idx="1"/>
          </p:nvPr>
        </p:nvSpPr>
        <p:spPr/>
        <p:txBody>
          <a:bodyPr/>
          <a:lstStyle/>
          <a:p>
            <a:r>
              <a:rPr lang="en-US" dirty="0"/>
              <a:t>Step 1: divide the original list into smaller lists.</a:t>
            </a:r>
          </a:p>
          <a:p>
            <a:r>
              <a:rPr lang="en-US" dirty="0"/>
              <a:t>Step 2: sort individual sub lists using any known sorting algorithm (like bubble </a:t>
            </a:r>
            <a:r>
              <a:rPr lang="en-US" dirty="0" smtClean="0"/>
              <a:t>sort, </a:t>
            </a:r>
            <a:r>
              <a:rPr lang="fr-FR" dirty="0" smtClean="0"/>
              <a:t>insertion </a:t>
            </a:r>
            <a:r>
              <a:rPr lang="fr-FR" dirty="0"/>
              <a:t>sort, </a:t>
            </a:r>
            <a:r>
              <a:rPr lang="fr-FR" dirty="0" err="1"/>
              <a:t>selection</a:t>
            </a:r>
            <a:r>
              <a:rPr lang="fr-FR" dirty="0"/>
              <a:t> sort, </a:t>
            </a:r>
            <a:r>
              <a:rPr lang="fr-FR" dirty="0" err="1"/>
              <a:t>etc</a:t>
            </a:r>
            <a:r>
              <a:rPr lang="fr-FR" dirty="0"/>
              <a:t>).</a:t>
            </a:r>
            <a:endParaRPr lang="en-US" dirty="0"/>
          </a:p>
        </p:txBody>
      </p:sp>
    </p:spTree>
    <p:extLst>
      <p:ext uri="{BB962C8B-B14F-4D97-AF65-F5344CB8AC3E}">
        <p14:creationId xmlns:p14="http://schemas.microsoft.com/office/powerpoint/2010/main" val="29424951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Sort - Parameters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how </a:t>
            </a:r>
            <a:r>
              <a:rPr lang="en-US" dirty="0"/>
              <a:t>should I divide the list? Which sorting </a:t>
            </a:r>
            <a:r>
              <a:rPr lang="en-US" dirty="0" smtClean="0"/>
              <a:t>algorithm to </a:t>
            </a:r>
            <a:r>
              <a:rPr lang="en-US" dirty="0"/>
              <a:t>use? How many times I will have to execute steps 1 and 2? And the most </a:t>
            </a:r>
            <a:r>
              <a:rPr lang="en-US" dirty="0" smtClean="0"/>
              <a:t>puzzling question </a:t>
            </a:r>
            <a:r>
              <a:rPr lang="en-US" dirty="0"/>
              <a:t>if I am anyway using bubble, insertion or selection sort then how I </a:t>
            </a:r>
            <a:r>
              <a:rPr lang="en-US" dirty="0" smtClean="0"/>
              <a:t>can achieve </a:t>
            </a:r>
            <a:r>
              <a:rPr lang="en-US" dirty="0"/>
              <a:t>improvement in efficiency? </a:t>
            </a:r>
            <a:endParaRPr lang="en-US" dirty="0" smtClean="0"/>
          </a:p>
          <a:p>
            <a:r>
              <a:rPr lang="en-US" dirty="0" smtClean="0"/>
              <a:t>For </a:t>
            </a:r>
            <a:r>
              <a:rPr lang="en-US" dirty="0"/>
              <a:t>dividing the original list into smaller lists, we choose a value K, which </a:t>
            </a:r>
            <a:r>
              <a:rPr lang="en-US" dirty="0" smtClean="0"/>
              <a:t>is known </a:t>
            </a:r>
            <a:r>
              <a:rPr lang="en-US" dirty="0"/>
              <a:t>as increment. Based on the value of K, we split the list into K sub lists. </a:t>
            </a:r>
            <a:endParaRPr lang="en-US" dirty="0" smtClean="0"/>
          </a:p>
          <a:p>
            <a:r>
              <a:rPr lang="en-US" dirty="0" smtClean="0"/>
              <a:t>For example</a:t>
            </a:r>
            <a:r>
              <a:rPr lang="en-US" dirty="0"/>
              <a:t>, if our original list is x[0], x[1], x[2], x[3], x[4]….x[99] and we choose 5 as </a:t>
            </a:r>
            <a:r>
              <a:rPr lang="en-US" dirty="0" smtClean="0"/>
              <a:t>the value </a:t>
            </a:r>
            <a:r>
              <a:rPr lang="en-US" dirty="0"/>
              <a:t>for increment, K then we get the following sub lists.</a:t>
            </a:r>
          </a:p>
          <a:p>
            <a:pPr lvl="1"/>
            <a:r>
              <a:rPr lang="en-US" dirty="0" err="1"/>
              <a:t>first_list</a:t>
            </a:r>
            <a:r>
              <a:rPr lang="en-US" dirty="0"/>
              <a:t> = x[0], x[5], x[10], x[15]…….x[95]</a:t>
            </a:r>
          </a:p>
          <a:p>
            <a:pPr lvl="1"/>
            <a:r>
              <a:rPr lang="en-US" dirty="0" err="1"/>
              <a:t>second_list</a:t>
            </a:r>
            <a:r>
              <a:rPr lang="en-US" dirty="0"/>
              <a:t> =x[1], x[6], x[11], x[16]…….x[96]</a:t>
            </a:r>
          </a:p>
          <a:p>
            <a:pPr lvl="1"/>
            <a:r>
              <a:rPr lang="en-US" dirty="0" err="1"/>
              <a:t>third_list</a:t>
            </a:r>
            <a:r>
              <a:rPr lang="en-US" dirty="0"/>
              <a:t> =x[2], x[7], x[12], x[17]…….x[97]</a:t>
            </a:r>
          </a:p>
          <a:p>
            <a:pPr lvl="1"/>
            <a:r>
              <a:rPr lang="en-US" dirty="0" err="1"/>
              <a:t>forth_list</a:t>
            </a:r>
            <a:r>
              <a:rPr lang="en-US" dirty="0"/>
              <a:t> =x[3], x[8], x[13], x[18]…….x[98]</a:t>
            </a:r>
          </a:p>
          <a:p>
            <a:pPr lvl="1"/>
            <a:r>
              <a:rPr lang="en-US" dirty="0" err="1"/>
              <a:t>fifth_list</a:t>
            </a:r>
            <a:r>
              <a:rPr lang="en-US" dirty="0"/>
              <a:t> =x[4], x[9], x[14], x[19] …….x[99]</a:t>
            </a:r>
          </a:p>
          <a:p>
            <a:r>
              <a:rPr lang="en-US" dirty="0"/>
              <a:t>So the </a:t>
            </a:r>
            <a:r>
              <a:rPr lang="en-US" dirty="0" err="1"/>
              <a:t>ith</a:t>
            </a:r>
            <a:r>
              <a:rPr lang="en-US" dirty="0"/>
              <a:t> sub list will contain every </a:t>
            </a:r>
            <a:r>
              <a:rPr lang="en-US" dirty="0" err="1"/>
              <a:t>Kth</a:t>
            </a:r>
            <a:r>
              <a:rPr lang="en-US" dirty="0"/>
              <a:t> element of the original list starting </a:t>
            </a:r>
            <a:r>
              <a:rPr lang="en-US" dirty="0" smtClean="0"/>
              <a:t>from index </a:t>
            </a:r>
            <a:r>
              <a:rPr lang="en-US" dirty="0"/>
              <a:t>i-1</a:t>
            </a:r>
            <a:r>
              <a:rPr lang="en-US" dirty="0" smtClean="0"/>
              <a:t>.</a:t>
            </a:r>
          </a:p>
        </p:txBody>
      </p:sp>
    </p:spTree>
    <p:extLst>
      <p:ext uri="{BB962C8B-B14F-4D97-AF65-F5344CB8AC3E}">
        <p14:creationId xmlns:p14="http://schemas.microsoft.com/office/powerpoint/2010/main" val="25724301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Sort</a:t>
            </a:r>
            <a:endParaRPr lang="en-US" dirty="0"/>
          </a:p>
        </p:txBody>
      </p:sp>
      <p:sp>
        <p:nvSpPr>
          <p:cNvPr id="3" name="Content Placeholder 2"/>
          <p:cNvSpPr>
            <a:spLocks noGrp="1"/>
          </p:cNvSpPr>
          <p:nvPr>
            <p:ph idx="1"/>
          </p:nvPr>
        </p:nvSpPr>
        <p:spPr/>
        <p:txBody>
          <a:bodyPr>
            <a:normAutofit fontScale="92500"/>
          </a:bodyPr>
          <a:lstStyle/>
          <a:p>
            <a:r>
              <a:rPr lang="en-US" dirty="0" smtClean="0"/>
              <a:t>In-place sort</a:t>
            </a:r>
          </a:p>
          <a:p>
            <a:r>
              <a:rPr lang="en-US" dirty="0" smtClean="0"/>
              <a:t>O(</a:t>
            </a:r>
            <a:r>
              <a:rPr lang="en-US" dirty="0" err="1" smtClean="0"/>
              <a:t>nLog</a:t>
            </a:r>
            <a:r>
              <a:rPr lang="en-US" dirty="0" smtClean="0"/>
              <a:t>(n))</a:t>
            </a:r>
          </a:p>
          <a:p>
            <a:r>
              <a:rPr lang="en-US" dirty="0" smtClean="0"/>
              <a:t>Spacing dependent</a:t>
            </a:r>
          </a:p>
          <a:p>
            <a:pPr lvl="1"/>
            <a:r>
              <a:rPr lang="en-US" dirty="0" smtClean="0"/>
              <a:t>Start with large and converge into small ultimately 1</a:t>
            </a:r>
          </a:p>
          <a:p>
            <a:r>
              <a:rPr lang="en-US" dirty="0" smtClean="0"/>
              <a:t>Formal analysis is difficult</a:t>
            </a:r>
          </a:p>
          <a:p>
            <a:r>
              <a:rPr lang="en-US" dirty="0" smtClean="0"/>
              <a:t>Arriving at Optimal spacing values – difficult to analyze </a:t>
            </a:r>
          </a:p>
          <a:p>
            <a:endParaRPr lang="en-US" dirty="0"/>
          </a:p>
          <a:p>
            <a:r>
              <a:rPr lang="en-US" dirty="0"/>
              <a:t>Since for every iteration we are decreasing the value of the increment (K) the algorithm is also known as “diminishing increment sort</a:t>
            </a:r>
            <a:r>
              <a:rPr lang="en-US" dirty="0" smtClean="0"/>
              <a:t>”.</a:t>
            </a:r>
          </a:p>
          <a:p>
            <a:endParaRPr lang="en-US" dirty="0" smtClean="0"/>
          </a:p>
        </p:txBody>
      </p:sp>
    </p:spTree>
    <p:extLst>
      <p:ext uri="{BB962C8B-B14F-4D97-AF65-F5344CB8AC3E}">
        <p14:creationId xmlns:p14="http://schemas.microsoft.com/office/powerpoint/2010/main" val="7363398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algn="ctr"/>
            <a:r>
              <a:rPr lang="en-US" b="0" dirty="0" err="1" smtClean="0">
                <a:effectLst/>
                <a:latin typeface="Arial" charset="0"/>
              </a:rPr>
              <a:t>Shellsort</a:t>
            </a:r>
            <a:r>
              <a:rPr lang="en-US" b="0" dirty="0" smtClean="0">
                <a:effectLst/>
                <a:latin typeface="Arial" charset="0"/>
              </a:rPr>
              <a:t> Example</a:t>
            </a:r>
            <a:endParaRPr lang="en-US" b="0" dirty="0">
              <a:effectLst/>
              <a:latin typeface="Arial" charset="0"/>
            </a:endParaRPr>
          </a:p>
        </p:txBody>
      </p:sp>
      <p:sp>
        <p:nvSpPr>
          <p:cNvPr id="38915" name="Rectangle 3"/>
          <p:cNvSpPr>
            <a:spLocks noGrp="1" noRot="1" noChangeArrowheads="1"/>
          </p:cNvSpPr>
          <p:nvPr>
            <p:ph type="body" idx="1"/>
          </p:nvPr>
        </p:nvSpPr>
        <p:spPr>
          <a:xfrm>
            <a:off x="838200" y="1371600"/>
            <a:ext cx="8007350" cy="4191000"/>
          </a:xfrm>
        </p:spPr>
        <p:txBody>
          <a:bodyPr/>
          <a:lstStyle/>
          <a:p>
            <a:r>
              <a:rPr lang="en-US">
                <a:effectLst/>
              </a:rPr>
              <a:t>Sort: 18   32   12   5   38   33   16   2</a:t>
            </a:r>
          </a:p>
        </p:txBody>
      </p:sp>
      <p:sp>
        <p:nvSpPr>
          <p:cNvPr id="38916" name="Rectangle 4"/>
          <p:cNvSpPr>
            <a:spLocks noChangeArrowheads="1"/>
          </p:cNvSpPr>
          <p:nvPr/>
        </p:nvSpPr>
        <p:spPr bwMode="auto">
          <a:xfrm>
            <a:off x="1143000" y="2133600"/>
            <a:ext cx="617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a:t>8 Numbers to be sorted, Shell’s increment will be floor(n/2) </a:t>
            </a:r>
          </a:p>
        </p:txBody>
      </p:sp>
      <p:sp>
        <p:nvSpPr>
          <p:cNvPr id="38917" name="Rectangle 5"/>
          <p:cNvSpPr>
            <a:spLocks noChangeArrowheads="1"/>
          </p:cNvSpPr>
          <p:nvPr/>
        </p:nvSpPr>
        <p:spPr bwMode="auto">
          <a:xfrm>
            <a:off x="1219200" y="2514600"/>
            <a:ext cx="286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b="1">
                <a:solidFill>
                  <a:schemeClr val="hlink"/>
                </a:solidFill>
              </a:rPr>
              <a:t>* floor(8/2) </a:t>
            </a:r>
            <a:r>
              <a:rPr lang="en-US" b="1">
                <a:solidFill>
                  <a:schemeClr val="hlink"/>
                </a:solidFill>
                <a:sym typeface="Wingdings" pitchFamily="2" charset="2"/>
              </a:rPr>
              <a:t></a:t>
            </a:r>
            <a:r>
              <a:rPr lang="en-US" b="1">
                <a:solidFill>
                  <a:schemeClr val="hlink"/>
                </a:solidFill>
              </a:rPr>
              <a:t> floor(4) = 4</a:t>
            </a:r>
          </a:p>
        </p:txBody>
      </p:sp>
      <p:sp>
        <p:nvSpPr>
          <p:cNvPr id="38918" name="Rectangle 6"/>
          <p:cNvSpPr>
            <a:spLocks noChangeArrowheads="1"/>
          </p:cNvSpPr>
          <p:nvPr/>
        </p:nvSpPr>
        <p:spPr bwMode="auto">
          <a:xfrm>
            <a:off x="1219200" y="29718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a:t>increment 4:</a:t>
            </a:r>
          </a:p>
        </p:txBody>
      </p:sp>
      <p:sp>
        <p:nvSpPr>
          <p:cNvPr id="38919" name="Rectangle 7"/>
          <p:cNvSpPr>
            <a:spLocks noChangeArrowheads="1"/>
          </p:cNvSpPr>
          <p:nvPr/>
        </p:nvSpPr>
        <p:spPr bwMode="auto">
          <a:xfrm>
            <a:off x="2819400" y="327660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a:t> </a:t>
            </a:r>
          </a:p>
        </p:txBody>
      </p:sp>
      <p:sp>
        <p:nvSpPr>
          <p:cNvPr id="38921" name="Rectangle 9"/>
          <p:cNvSpPr>
            <a:spLocks noChangeArrowheads="1"/>
          </p:cNvSpPr>
          <p:nvPr/>
        </p:nvSpPr>
        <p:spPr bwMode="auto">
          <a:xfrm>
            <a:off x="2590800" y="297180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b="1" dirty="0">
                <a:solidFill>
                  <a:srgbClr val="FFC000"/>
                </a:solidFill>
              </a:rPr>
              <a:t>1</a:t>
            </a:r>
            <a:r>
              <a:rPr lang="en-US" dirty="0">
                <a:solidFill>
                  <a:srgbClr val="FFC000"/>
                </a:solidFill>
              </a:rPr>
              <a:t>	</a:t>
            </a:r>
            <a:r>
              <a:rPr lang="en-US" b="1" dirty="0">
                <a:solidFill>
                  <a:srgbClr val="00FF00"/>
                </a:solidFill>
              </a:rPr>
              <a:t>2</a:t>
            </a:r>
            <a:r>
              <a:rPr lang="en-US" dirty="0"/>
              <a:t>	</a:t>
            </a:r>
            <a:r>
              <a:rPr lang="en-US" b="1" dirty="0">
                <a:solidFill>
                  <a:srgbClr val="0099CC"/>
                </a:solidFill>
              </a:rPr>
              <a:t>3</a:t>
            </a:r>
            <a:r>
              <a:rPr lang="en-US" dirty="0"/>
              <a:t>	</a:t>
            </a:r>
            <a:r>
              <a:rPr lang="en-US" b="1" dirty="0">
                <a:solidFill>
                  <a:srgbClr val="FF0000"/>
                </a:solidFill>
              </a:rPr>
              <a:t>4</a:t>
            </a:r>
          </a:p>
        </p:txBody>
      </p:sp>
      <p:sp>
        <p:nvSpPr>
          <p:cNvPr id="38922" name="Rectangle 10"/>
          <p:cNvSpPr>
            <a:spLocks noChangeArrowheads="1"/>
          </p:cNvSpPr>
          <p:nvPr/>
        </p:nvSpPr>
        <p:spPr bwMode="auto">
          <a:xfrm>
            <a:off x="2895600" y="3505200"/>
            <a:ext cx="3359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solidFill>
                  <a:srgbClr val="FFC000"/>
                </a:solidFill>
              </a:rPr>
              <a:t>18</a:t>
            </a:r>
            <a:r>
              <a:rPr lang="en-US" b="1" dirty="0"/>
              <a:t>   </a:t>
            </a:r>
            <a:r>
              <a:rPr lang="en-US" b="1" dirty="0">
                <a:solidFill>
                  <a:srgbClr val="00FF00"/>
                </a:solidFill>
              </a:rPr>
              <a:t>32</a:t>
            </a:r>
            <a:r>
              <a:rPr lang="en-US" b="1" dirty="0"/>
              <a:t>   </a:t>
            </a:r>
            <a:r>
              <a:rPr lang="en-US" b="1" dirty="0">
                <a:solidFill>
                  <a:srgbClr val="0099CC"/>
                </a:solidFill>
              </a:rPr>
              <a:t>12</a:t>
            </a:r>
            <a:r>
              <a:rPr lang="en-US" b="1" dirty="0"/>
              <a:t>   </a:t>
            </a:r>
            <a:r>
              <a:rPr lang="en-US" b="1" dirty="0">
                <a:solidFill>
                  <a:srgbClr val="FF0000"/>
                </a:solidFill>
              </a:rPr>
              <a:t>5</a:t>
            </a:r>
            <a:r>
              <a:rPr lang="en-US" b="1" dirty="0"/>
              <a:t>   </a:t>
            </a:r>
            <a:r>
              <a:rPr lang="en-US" b="1" dirty="0">
                <a:solidFill>
                  <a:srgbClr val="FFC000"/>
                </a:solidFill>
              </a:rPr>
              <a:t>38</a:t>
            </a:r>
            <a:r>
              <a:rPr lang="en-US" b="1" dirty="0"/>
              <a:t>   </a:t>
            </a:r>
            <a:r>
              <a:rPr lang="en-US" b="1" dirty="0">
                <a:solidFill>
                  <a:srgbClr val="00FF00"/>
                </a:solidFill>
              </a:rPr>
              <a:t>33</a:t>
            </a:r>
            <a:r>
              <a:rPr lang="en-US" b="1" dirty="0"/>
              <a:t>   </a:t>
            </a:r>
            <a:r>
              <a:rPr lang="en-US" b="1" dirty="0">
                <a:solidFill>
                  <a:srgbClr val="0099CC"/>
                </a:solidFill>
              </a:rPr>
              <a:t>16</a:t>
            </a:r>
            <a:r>
              <a:rPr lang="en-US" b="1" dirty="0"/>
              <a:t>  </a:t>
            </a:r>
            <a:r>
              <a:rPr lang="en-US" b="1" dirty="0">
                <a:solidFill>
                  <a:srgbClr val="FF0000"/>
                </a:solidFill>
              </a:rPr>
              <a:t>  2</a:t>
            </a:r>
          </a:p>
        </p:txBody>
      </p:sp>
      <p:sp>
        <p:nvSpPr>
          <p:cNvPr id="38925" name="Rectangle 13"/>
          <p:cNvSpPr>
            <a:spLocks noChangeArrowheads="1"/>
          </p:cNvSpPr>
          <p:nvPr/>
        </p:nvSpPr>
        <p:spPr bwMode="auto">
          <a:xfrm>
            <a:off x="304800" y="4036110"/>
            <a:ext cx="61713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dirty="0"/>
              <a:t>Step </a:t>
            </a:r>
            <a:r>
              <a:rPr lang="en-US" b="1" dirty="0">
                <a:solidFill>
                  <a:srgbClr val="FFFF00"/>
                </a:solidFill>
              </a:rPr>
              <a:t>1</a:t>
            </a:r>
            <a:r>
              <a:rPr lang="en-US" dirty="0"/>
              <a:t>) Only look at </a:t>
            </a:r>
            <a:r>
              <a:rPr lang="en-US" b="1" dirty="0">
                <a:solidFill>
                  <a:srgbClr val="FFC000"/>
                </a:solidFill>
              </a:rPr>
              <a:t>18</a:t>
            </a:r>
            <a:r>
              <a:rPr lang="en-US" dirty="0">
                <a:solidFill>
                  <a:srgbClr val="FFC000"/>
                </a:solidFill>
              </a:rPr>
              <a:t> </a:t>
            </a:r>
            <a:r>
              <a:rPr lang="en-US" dirty="0"/>
              <a:t>and </a:t>
            </a:r>
            <a:r>
              <a:rPr lang="en-US" b="1" dirty="0">
                <a:solidFill>
                  <a:srgbClr val="FFC000"/>
                </a:solidFill>
              </a:rPr>
              <a:t>38</a:t>
            </a:r>
            <a:r>
              <a:rPr lang="en-US" dirty="0">
                <a:solidFill>
                  <a:srgbClr val="FFC000"/>
                </a:solidFill>
              </a:rPr>
              <a:t> </a:t>
            </a:r>
            <a:r>
              <a:rPr lang="en-US" dirty="0"/>
              <a:t>and sort in order ; </a:t>
            </a:r>
          </a:p>
          <a:p>
            <a:pPr algn="l" eaLnBrk="1" hangingPunct="1"/>
            <a:r>
              <a:rPr lang="en-US" b="1" dirty="0">
                <a:solidFill>
                  <a:srgbClr val="FFC000"/>
                </a:solidFill>
              </a:rPr>
              <a:t>18</a:t>
            </a:r>
            <a:r>
              <a:rPr lang="en-US" dirty="0">
                <a:solidFill>
                  <a:srgbClr val="FFC000"/>
                </a:solidFill>
              </a:rPr>
              <a:t> </a:t>
            </a:r>
            <a:r>
              <a:rPr lang="en-US" dirty="0"/>
              <a:t>and </a:t>
            </a:r>
            <a:r>
              <a:rPr lang="en-US" b="1" dirty="0">
                <a:solidFill>
                  <a:srgbClr val="FFC000"/>
                </a:solidFill>
              </a:rPr>
              <a:t>38</a:t>
            </a:r>
            <a:r>
              <a:rPr lang="en-US" dirty="0">
                <a:solidFill>
                  <a:srgbClr val="FFC000"/>
                </a:solidFill>
              </a:rPr>
              <a:t> </a:t>
            </a:r>
            <a:r>
              <a:rPr lang="en-US" dirty="0"/>
              <a:t>stays at its current position because they are in order.</a:t>
            </a:r>
          </a:p>
        </p:txBody>
      </p:sp>
      <p:sp>
        <p:nvSpPr>
          <p:cNvPr id="38926" name="Rectangle 14"/>
          <p:cNvSpPr>
            <a:spLocks noChangeArrowheads="1"/>
          </p:cNvSpPr>
          <p:nvPr/>
        </p:nvSpPr>
        <p:spPr bwMode="auto">
          <a:xfrm>
            <a:off x="304800" y="4724400"/>
            <a:ext cx="668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a:t>Step </a:t>
            </a:r>
            <a:r>
              <a:rPr lang="en-US" b="1">
                <a:solidFill>
                  <a:srgbClr val="00FF00"/>
                </a:solidFill>
              </a:rPr>
              <a:t>2</a:t>
            </a:r>
            <a:r>
              <a:rPr lang="en-US"/>
              <a:t>) Only look at </a:t>
            </a:r>
            <a:r>
              <a:rPr lang="en-US" b="1">
                <a:solidFill>
                  <a:srgbClr val="00FF00"/>
                </a:solidFill>
              </a:rPr>
              <a:t>32</a:t>
            </a:r>
            <a:r>
              <a:rPr lang="en-US"/>
              <a:t> and </a:t>
            </a:r>
            <a:r>
              <a:rPr lang="en-US" b="1">
                <a:solidFill>
                  <a:srgbClr val="00FF00"/>
                </a:solidFill>
              </a:rPr>
              <a:t>33</a:t>
            </a:r>
            <a:r>
              <a:rPr lang="en-US"/>
              <a:t> and sort in order ; </a:t>
            </a:r>
          </a:p>
          <a:p>
            <a:pPr algn="l" eaLnBrk="1" hangingPunct="1"/>
            <a:r>
              <a:rPr lang="en-US" b="1">
                <a:solidFill>
                  <a:srgbClr val="00FF00"/>
                </a:solidFill>
              </a:rPr>
              <a:t>32</a:t>
            </a:r>
            <a:r>
              <a:rPr lang="en-US"/>
              <a:t> and </a:t>
            </a:r>
            <a:r>
              <a:rPr lang="en-US" b="1">
                <a:solidFill>
                  <a:srgbClr val="00FF00"/>
                </a:solidFill>
              </a:rPr>
              <a:t>33</a:t>
            </a:r>
            <a:r>
              <a:rPr lang="en-US"/>
              <a:t> stays at its current position because they are in order.</a:t>
            </a:r>
          </a:p>
        </p:txBody>
      </p:sp>
      <p:sp>
        <p:nvSpPr>
          <p:cNvPr id="38927" name="Rectangle 15"/>
          <p:cNvSpPr>
            <a:spLocks noChangeArrowheads="1"/>
          </p:cNvSpPr>
          <p:nvPr/>
        </p:nvSpPr>
        <p:spPr bwMode="auto">
          <a:xfrm>
            <a:off x="304800" y="5410200"/>
            <a:ext cx="6750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a:t>Step </a:t>
            </a:r>
            <a:r>
              <a:rPr lang="en-US" b="1">
                <a:solidFill>
                  <a:srgbClr val="0099CC"/>
                </a:solidFill>
              </a:rPr>
              <a:t>3</a:t>
            </a:r>
            <a:r>
              <a:rPr lang="en-US"/>
              <a:t>) Only look at </a:t>
            </a:r>
            <a:r>
              <a:rPr lang="en-US" b="1">
                <a:solidFill>
                  <a:srgbClr val="0099CC"/>
                </a:solidFill>
              </a:rPr>
              <a:t>12</a:t>
            </a:r>
            <a:r>
              <a:rPr lang="en-US"/>
              <a:t> and </a:t>
            </a:r>
            <a:r>
              <a:rPr lang="en-US" b="1">
                <a:solidFill>
                  <a:srgbClr val="0099CC"/>
                </a:solidFill>
              </a:rPr>
              <a:t>16</a:t>
            </a:r>
            <a:r>
              <a:rPr lang="en-US"/>
              <a:t> and sort in order ; </a:t>
            </a:r>
          </a:p>
          <a:p>
            <a:pPr algn="l" eaLnBrk="1" hangingPunct="1"/>
            <a:r>
              <a:rPr lang="en-US" b="1">
                <a:solidFill>
                  <a:srgbClr val="0099CC"/>
                </a:solidFill>
              </a:rPr>
              <a:t>12</a:t>
            </a:r>
            <a:r>
              <a:rPr lang="en-US"/>
              <a:t>  and </a:t>
            </a:r>
            <a:r>
              <a:rPr lang="en-US" b="1">
                <a:solidFill>
                  <a:srgbClr val="0099CC"/>
                </a:solidFill>
              </a:rPr>
              <a:t>16</a:t>
            </a:r>
            <a:r>
              <a:rPr lang="en-US"/>
              <a:t> stays at its current position because they are in order.</a:t>
            </a:r>
          </a:p>
        </p:txBody>
      </p:sp>
      <p:sp>
        <p:nvSpPr>
          <p:cNvPr id="38928" name="Rectangle 16"/>
          <p:cNvSpPr>
            <a:spLocks noChangeArrowheads="1"/>
          </p:cNvSpPr>
          <p:nvPr/>
        </p:nvSpPr>
        <p:spPr bwMode="auto">
          <a:xfrm>
            <a:off x="304800" y="6019800"/>
            <a:ext cx="4933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a:t>Step </a:t>
            </a:r>
            <a:r>
              <a:rPr lang="en-US" b="1">
                <a:solidFill>
                  <a:srgbClr val="FF0000"/>
                </a:solidFill>
              </a:rPr>
              <a:t>4</a:t>
            </a:r>
            <a:r>
              <a:rPr lang="en-US"/>
              <a:t>) Only look at </a:t>
            </a:r>
            <a:r>
              <a:rPr lang="en-US" b="1">
                <a:solidFill>
                  <a:srgbClr val="FF0000"/>
                </a:solidFill>
              </a:rPr>
              <a:t>5</a:t>
            </a:r>
            <a:r>
              <a:rPr lang="en-US"/>
              <a:t> and </a:t>
            </a:r>
            <a:r>
              <a:rPr lang="en-US" b="1">
                <a:solidFill>
                  <a:srgbClr val="FF0000"/>
                </a:solidFill>
              </a:rPr>
              <a:t>2</a:t>
            </a:r>
            <a:r>
              <a:rPr lang="en-US"/>
              <a:t> and sort in order ; </a:t>
            </a:r>
          </a:p>
          <a:p>
            <a:pPr algn="l" eaLnBrk="1" hangingPunct="1"/>
            <a:r>
              <a:rPr lang="en-US" b="1">
                <a:solidFill>
                  <a:srgbClr val="FF0000"/>
                </a:solidFill>
              </a:rPr>
              <a:t>2</a:t>
            </a:r>
            <a:r>
              <a:rPr lang="en-US"/>
              <a:t> and </a:t>
            </a:r>
            <a:r>
              <a:rPr lang="en-US" b="1">
                <a:solidFill>
                  <a:srgbClr val="FF0000"/>
                </a:solidFill>
              </a:rPr>
              <a:t>5</a:t>
            </a:r>
            <a:r>
              <a:rPr lang="en-US"/>
              <a:t> need to be switched to be in order.</a:t>
            </a:r>
          </a:p>
        </p:txBody>
      </p:sp>
    </p:spTree>
    <p:extLst>
      <p:ext uri="{BB962C8B-B14F-4D97-AF65-F5344CB8AC3E}">
        <p14:creationId xmlns:p14="http://schemas.microsoft.com/office/powerpoint/2010/main" val="2363309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ppt_x"/>
                                          </p:val>
                                        </p:tav>
                                        <p:tav tm="100000">
                                          <p:val>
                                            <p:strVal val="#ppt_x"/>
                                          </p:val>
                                        </p:tav>
                                      </p:tavLst>
                                    </p:anim>
                                    <p:anim calcmode="lin" valueType="num">
                                      <p:cBhvr additive="base">
                                        <p:cTn id="8"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7"/>
                                        </p:tgtEl>
                                        <p:attrNameLst>
                                          <p:attrName>style.visibility</p:attrName>
                                        </p:attrNameLst>
                                      </p:cBhvr>
                                      <p:to>
                                        <p:strVal val="visible"/>
                                      </p:to>
                                    </p:set>
                                    <p:anim calcmode="lin" valueType="num">
                                      <p:cBhvr additive="base">
                                        <p:cTn id="13" dur="500" fill="hold"/>
                                        <p:tgtEl>
                                          <p:spTgt spid="38917"/>
                                        </p:tgtEl>
                                        <p:attrNameLst>
                                          <p:attrName>ppt_x</p:attrName>
                                        </p:attrNameLst>
                                      </p:cBhvr>
                                      <p:tavLst>
                                        <p:tav tm="0">
                                          <p:val>
                                            <p:strVal val="#ppt_x"/>
                                          </p:val>
                                        </p:tav>
                                        <p:tav tm="100000">
                                          <p:val>
                                            <p:strVal val="#ppt_x"/>
                                          </p:val>
                                        </p:tav>
                                      </p:tavLst>
                                    </p:anim>
                                    <p:anim calcmode="lin" valueType="num">
                                      <p:cBhvr additive="base">
                                        <p:cTn id="14" dur="500" fill="hold"/>
                                        <p:tgtEl>
                                          <p:spTgt spid="3891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18"/>
                                        </p:tgtEl>
                                        <p:attrNameLst>
                                          <p:attrName>style.visibility</p:attrName>
                                        </p:attrNameLst>
                                      </p:cBhvr>
                                      <p:to>
                                        <p:strVal val="visible"/>
                                      </p:to>
                                    </p:set>
                                    <p:anim calcmode="lin" valueType="num">
                                      <p:cBhvr additive="base">
                                        <p:cTn id="19" dur="500" fill="hold"/>
                                        <p:tgtEl>
                                          <p:spTgt spid="38918"/>
                                        </p:tgtEl>
                                        <p:attrNameLst>
                                          <p:attrName>ppt_x</p:attrName>
                                        </p:attrNameLst>
                                      </p:cBhvr>
                                      <p:tavLst>
                                        <p:tav tm="0">
                                          <p:val>
                                            <p:strVal val="#ppt_x"/>
                                          </p:val>
                                        </p:tav>
                                        <p:tav tm="100000">
                                          <p:val>
                                            <p:strVal val="#ppt_x"/>
                                          </p:val>
                                        </p:tav>
                                      </p:tavLst>
                                    </p:anim>
                                    <p:anim calcmode="lin" valueType="num">
                                      <p:cBhvr additive="base">
                                        <p:cTn id="20" dur="500" fill="hold"/>
                                        <p:tgtEl>
                                          <p:spTgt spid="389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921"/>
                                        </p:tgtEl>
                                        <p:attrNameLst>
                                          <p:attrName>style.visibility</p:attrName>
                                        </p:attrNameLst>
                                      </p:cBhvr>
                                      <p:to>
                                        <p:strVal val="visible"/>
                                      </p:to>
                                    </p:set>
                                    <p:anim calcmode="lin" valueType="num">
                                      <p:cBhvr additive="base">
                                        <p:cTn id="23" dur="500" fill="hold"/>
                                        <p:tgtEl>
                                          <p:spTgt spid="38921"/>
                                        </p:tgtEl>
                                        <p:attrNameLst>
                                          <p:attrName>ppt_x</p:attrName>
                                        </p:attrNameLst>
                                      </p:cBhvr>
                                      <p:tavLst>
                                        <p:tav tm="0">
                                          <p:val>
                                            <p:strVal val="#ppt_x"/>
                                          </p:val>
                                        </p:tav>
                                        <p:tav tm="100000">
                                          <p:val>
                                            <p:strVal val="#ppt_x"/>
                                          </p:val>
                                        </p:tav>
                                      </p:tavLst>
                                    </p:anim>
                                    <p:anim calcmode="lin" valueType="num">
                                      <p:cBhvr additive="base">
                                        <p:cTn id="24" dur="500" fill="hold"/>
                                        <p:tgtEl>
                                          <p:spTgt spid="389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8922"/>
                                        </p:tgtEl>
                                        <p:attrNameLst>
                                          <p:attrName>style.visibility</p:attrName>
                                        </p:attrNameLst>
                                      </p:cBhvr>
                                      <p:to>
                                        <p:strVal val="visible"/>
                                      </p:to>
                                    </p:set>
                                    <p:anim calcmode="lin" valueType="num">
                                      <p:cBhvr additive="base">
                                        <p:cTn id="27" dur="500" fill="hold"/>
                                        <p:tgtEl>
                                          <p:spTgt spid="38922"/>
                                        </p:tgtEl>
                                        <p:attrNameLst>
                                          <p:attrName>ppt_x</p:attrName>
                                        </p:attrNameLst>
                                      </p:cBhvr>
                                      <p:tavLst>
                                        <p:tav tm="0">
                                          <p:val>
                                            <p:strVal val="#ppt_x"/>
                                          </p:val>
                                        </p:tav>
                                        <p:tav tm="100000">
                                          <p:val>
                                            <p:strVal val="#ppt_x"/>
                                          </p:val>
                                        </p:tav>
                                      </p:tavLst>
                                    </p:anim>
                                    <p:anim calcmode="lin" valueType="num">
                                      <p:cBhvr additive="base">
                                        <p:cTn id="28" dur="500" fill="hold"/>
                                        <p:tgtEl>
                                          <p:spTgt spid="38922"/>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8925"/>
                                        </p:tgtEl>
                                        <p:attrNameLst>
                                          <p:attrName>style.visibility</p:attrName>
                                        </p:attrNameLst>
                                      </p:cBhvr>
                                      <p:to>
                                        <p:strVal val="visible"/>
                                      </p:to>
                                    </p:set>
                                    <p:anim calcmode="lin" valueType="num">
                                      <p:cBhvr additive="base">
                                        <p:cTn id="33" dur="500" fill="hold"/>
                                        <p:tgtEl>
                                          <p:spTgt spid="38925"/>
                                        </p:tgtEl>
                                        <p:attrNameLst>
                                          <p:attrName>ppt_x</p:attrName>
                                        </p:attrNameLst>
                                      </p:cBhvr>
                                      <p:tavLst>
                                        <p:tav tm="0">
                                          <p:val>
                                            <p:strVal val="#ppt_x"/>
                                          </p:val>
                                        </p:tav>
                                        <p:tav tm="100000">
                                          <p:val>
                                            <p:strVal val="#ppt_x"/>
                                          </p:val>
                                        </p:tav>
                                      </p:tavLst>
                                    </p:anim>
                                    <p:anim calcmode="lin" valueType="num">
                                      <p:cBhvr additive="base">
                                        <p:cTn id="34" dur="500" fill="hold"/>
                                        <p:tgtEl>
                                          <p:spTgt spid="38925"/>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8926"/>
                                        </p:tgtEl>
                                        <p:attrNameLst>
                                          <p:attrName>style.visibility</p:attrName>
                                        </p:attrNameLst>
                                      </p:cBhvr>
                                      <p:to>
                                        <p:strVal val="visible"/>
                                      </p:to>
                                    </p:set>
                                    <p:anim calcmode="lin" valueType="num">
                                      <p:cBhvr additive="base">
                                        <p:cTn id="39" dur="500" fill="hold"/>
                                        <p:tgtEl>
                                          <p:spTgt spid="38926"/>
                                        </p:tgtEl>
                                        <p:attrNameLst>
                                          <p:attrName>ppt_x</p:attrName>
                                        </p:attrNameLst>
                                      </p:cBhvr>
                                      <p:tavLst>
                                        <p:tav tm="0">
                                          <p:val>
                                            <p:strVal val="#ppt_x"/>
                                          </p:val>
                                        </p:tav>
                                        <p:tav tm="100000">
                                          <p:val>
                                            <p:strVal val="#ppt_x"/>
                                          </p:val>
                                        </p:tav>
                                      </p:tavLst>
                                    </p:anim>
                                    <p:anim calcmode="lin" valueType="num">
                                      <p:cBhvr additive="base">
                                        <p:cTn id="40" dur="500" fill="hold"/>
                                        <p:tgtEl>
                                          <p:spTgt spid="38926"/>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8927"/>
                                        </p:tgtEl>
                                        <p:attrNameLst>
                                          <p:attrName>style.visibility</p:attrName>
                                        </p:attrNameLst>
                                      </p:cBhvr>
                                      <p:to>
                                        <p:strVal val="visible"/>
                                      </p:to>
                                    </p:set>
                                    <p:anim calcmode="lin" valueType="num">
                                      <p:cBhvr additive="base">
                                        <p:cTn id="45" dur="500" fill="hold"/>
                                        <p:tgtEl>
                                          <p:spTgt spid="38927"/>
                                        </p:tgtEl>
                                        <p:attrNameLst>
                                          <p:attrName>ppt_x</p:attrName>
                                        </p:attrNameLst>
                                      </p:cBhvr>
                                      <p:tavLst>
                                        <p:tav tm="0">
                                          <p:val>
                                            <p:strVal val="#ppt_x"/>
                                          </p:val>
                                        </p:tav>
                                        <p:tav tm="100000">
                                          <p:val>
                                            <p:strVal val="#ppt_x"/>
                                          </p:val>
                                        </p:tav>
                                      </p:tavLst>
                                    </p:anim>
                                    <p:anim calcmode="lin" valueType="num">
                                      <p:cBhvr additive="base">
                                        <p:cTn id="46" dur="500" fill="hold"/>
                                        <p:tgtEl>
                                          <p:spTgt spid="38927"/>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8928"/>
                                        </p:tgtEl>
                                        <p:attrNameLst>
                                          <p:attrName>style.visibility</p:attrName>
                                        </p:attrNameLst>
                                      </p:cBhvr>
                                      <p:to>
                                        <p:strVal val="visible"/>
                                      </p:to>
                                    </p:set>
                                    <p:anim calcmode="lin" valueType="num">
                                      <p:cBhvr additive="base">
                                        <p:cTn id="51" dur="500" fill="hold"/>
                                        <p:tgtEl>
                                          <p:spTgt spid="38928"/>
                                        </p:tgtEl>
                                        <p:attrNameLst>
                                          <p:attrName>ppt_x</p:attrName>
                                        </p:attrNameLst>
                                      </p:cBhvr>
                                      <p:tavLst>
                                        <p:tav tm="0">
                                          <p:val>
                                            <p:strVal val="#ppt_x"/>
                                          </p:val>
                                        </p:tav>
                                        <p:tav tm="100000">
                                          <p:val>
                                            <p:strVal val="#ppt_x"/>
                                          </p:val>
                                        </p:tav>
                                      </p:tavLst>
                                    </p:anim>
                                    <p:anim calcmode="lin" valueType="num">
                                      <p:cBhvr additive="base">
                                        <p:cTn id="52" dur="500" fill="hold"/>
                                        <p:tgtEl>
                                          <p:spTgt spid="389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38917" grpId="0"/>
      <p:bldP spid="38918" grpId="0"/>
      <p:bldP spid="38921" grpId="0"/>
      <p:bldP spid="38922" grpId="0"/>
      <p:bldP spid="38925" grpId="0"/>
      <p:bldP spid="38926" grpId="0"/>
      <p:bldP spid="38927" grpId="0"/>
      <p:bldP spid="389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History of Sorting</a:t>
            </a:r>
            <a:endParaRPr lang="en-US" b="1"/>
          </a:p>
        </p:txBody>
      </p:sp>
      <p:sp>
        <p:nvSpPr>
          <p:cNvPr id="47107" name="Rectangle 3"/>
          <p:cNvSpPr>
            <a:spLocks noGrp="1" noChangeArrowheads="1"/>
          </p:cNvSpPr>
          <p:nvPr>
            <p:ph type="body" idx="1"/>
          </p:nvPr>
        </p:nvSpPr>
        <p:spPr/>
        <p:txBody>
          <a:bodyPr/>
          <a:lstStyle/>
          <a:p>
            <a:r>
              <a:rPr lang="en-US" dirty="0"/>
              <a:t>Sorting is one of the most important operations performed by computers. In the days of magnetic tape storage before modern databases, database updating was done by sorting transactions and merging them with a master file. </a:t>
            </a:r>
          </a:p>
        </p:txBody>
      </p:sp>
    </p:spTree>
    <p:extLst>
      <p:ext uri="{BB962C8B-B14F-4D97-AF65-F5344CB8AC3E}">
        <p14:creationId xmlns:p14="http://schemas.microsoft.com/office/powerpoint/2010/main" val="136570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idx="4294967295"/>
          </p:nvPr>
        </p:nvSpPr>
        <p:spPr>
          <a:xfrm>
            <a:off x="758825" y="244475"/>
            <a:ext cx="8385175" cy="746125"/>
          </a:xfrm>
        </p:spPr>
        <p:txBody>
          <a:bodyPr/>
          <a:lstStyle/>
          <a:p>
            <a:r>
              <a:rPr lang="en-US" dirty="0" err="1" smtClean="0">
                <a:latin typeface="Arial" charset="0"/>
              </a:rPr>
              <a:t>Shellsort</a:t>
            </a:r>
            <a:r>
              <a:rPr lang="en-US" dirty="0" smtClean="0">
                <a:latin typeface="Arial" charset="0"/>
              </a:rPr>
              <a:t> Example </a:t>
            </a:r>
            <a:r>
              <a:rPr lang="en-US" sz="4000" b="0" dirty="0" smtClean="0">
                <a:effectLst/>
                <a:latin typeface="Arial" charset="0"/>
              </a:rPr>
              <a:t>(</a:t>
            </a:r>
            <a:r>
              <a:rPr lang="en-US" sz="4000" b="0" dirty="0" err="1" smtClean="0">
                <a:effectLst/>
                <a:latin typeface="Arial" charset="0"/>
              </a:rPr>
              <a:t>con’t</a:t>
            </a:r>
            <a:r>
              <a:rPr lang="en-US" sz="4000" b="0" dirty="0">
                <a:effectLst/>
                <a:latin typeface="Arial" charset="0"/>
              </a:rPr>
              <a:t>)</a:t>
            </a:r>
          </a:p>
        </p:txBody>
      </p:sp>
      <p:sp>
        <p:nvSpPr>
          <p:cNvPr id="39939" name="Rectangle 3"/>
          <p:cNvSpPr>
            <a:spLocks noGrp="1" noRot="1" noChangeArrowheads="1"/>
          </p:cNvSpPr>
          <p:nvPr>
            <p:ph type="body" idx="4294967295"/>
          </p:nvPr>
        </p:nvSpPr>
        <p:spPr>
          <a:xfrm>
            <a:off x="0" y="914400"/>
            <a:ext cx="9144000" cy="5943600"/>
          </a:xfrm>
        </p:spPr>
        <p:txBody>
          <a:bodyPr/>
          <a:lstStyle/>
          <a:p>
            <a:pPr algn="ctr"/>
            <a:r>
              <a:rPr lang="en-US" dirty="0">
                <a:effectLst/>
              </a:rPr>
              <a:t>Sort: 18   32   12   5   38   33   16   2</a:t>
            </a:r>
          </a:p>
          <a:p>
            <a:pPr>
              <a:buFont typeface="Wingdings" pitchFamily="2" charset="2"/>
              <a:buNone/>
            </a:pPr>
            <a:r>
              <a:rPr lang="en-US" dirty="0">
                <a:effectLst/>
              </a:rPr>
              <a:t>Resulting numbers after increment 4 pass: </a:t>
            </a:r>
          </a:p>
          <a:p>
            <a:pPr algn="ctr">
              <a:buFont typeface="Wingdings" pitchFamily="2" charset="2"/>
              <a:buNone/>
            </a:pPr>
            <a:r>
              <a:rPr lang="en-US" b="1" dirty="0">
                <a:solidFill>
                  <a:srgbClr val="FFC000"/>
                </a:solidFill>
                <a:effectLst/>
              </a:rPr>
              <a:t>18</a:t>
            </a:r>
            <a:r>
              <a:rPr lang="en-US" b="1" dirty="0">
                <a:effectLst/>
              </a:rPr>
              <a:t>	</a:t>
            </a:r>
            <a:r>
              <a:rPr lang="en-US" b="1" dirty="0">
                <a:solidFill>
                  <a:srgbClr val="00FF00"/>
                </a:solidFill>
                <a:effectLst/>
              </a:rPr>
              <a:t>32</a:t>
            </a:r>
            <a:r>
              <a:rPr lang="en-US" b="1" dirty="0">
                <a:effectLst/>
              </a:rPr>
              <a:t>	</a:t>
            </a:r>
            <a:r>
              <a:rPr lang="en-US" b="1" dirty="0">
                <a:solidFill>
                  <a:srgbClr val="0099CC"/>
                </a:solidFill>
                <a:effectLst/>
              </a:rPr>
              <a:t>12</a:t>
            </a:r>
            <a:r>
              <a:rPr lang="en-US" b="1" dirty="0">
                <a:effectLst/>
              </a:rPr>
              <a:t>	</a:t>
            </a:r>
            <a:r>
              <a:rPr lang="en-US" b="1" i="1" dirty="0">
                <a:solidFill>
                  <a:srgbClr val="FF0000"/>
                </a:solidFill>
                <a:effectLst/>
              </a:rPr>
              <a:t>2</a:t>
            </a:r>
            <a:r>
              <a:rPr lang="en-US" b="1" dirty="0">
                <a:effectLst/>
              </a:rPr>
              <a:t>	</a:t>
            </a:r>
            <a:r>
              <a:rPr lang="en-US" b="1" dirty="0">
                <a:solidFill>
                  <a:srgbClr val="FFC000"/>
                </a:solidFill>
                <a:effectLst/>
              </a:rPr>
              <a:t>38</a:t>
            </a:r>
            <a:r>
              <a:rPr lang="en-US" b="1" dirty="0">
                <a:effectLst/>
              </a:rPr>
              <a:t>	</a:t>
            </a:r>
            <a:r>
              <a:rPr lang="en-US" b="1" dirty="0">
                <a:solidFill>
                  <a:srgbClr val="00FF00"/>
                </a:solidFill>
                <a:effectLst/>
              </a:rPr>
              <a:t>33</a:t>
            </a:r>
            <a:r>
              <a:rPr lang="en-US" b="1" dirty="0">
                <a:effectLst/>
              </a:rPr>
              <a:t>	</a:t>
            </a:r>
            <a:r>
              <a:rPr lang="en-US" b="1" dirty="0">
                <a:solidFill>
                  <a:srgbClr val="0099CC"/>
                </a:solidFill>
                <a:effectLst/>
              </a:rPr>
              <a:t>16</a:t>
            </a:r>
            <a:r>
              <a:rPr lang="en-US" b="1" dirty="0">
                <a:effectLst/>
              </a:rPr>
              <a:t>	</a:t>
            </a:r>
            <a:r>
              <a:rPr lang="en-US" b="1" i="1" dirty="0">
                <a:solidFill>
                  <a:srgbClr val="FF0000"/>
                </a:solidFill>
                <a:effectLst/>
              </a:rPr>
              <a:t>5</a:t>
            </a:r>
          </a:p>
          <a:p>
            <a:pPr>
              <a:buFont typeface="Wingdings" pitchFamily="2" charset="2"/>
              <a:buNone/>
            </a:pPr>
            <a:r>
              <a:rPr lang="en-US" sz="1800" b="1" dirty="0">
                <a:solidFill>
                  <a:schemeClr val="hlink"/>
                </a:solidFill>
                <a:effectLst/>
              </a:rPr>
              <a:t>* floor(4/2) </a:t>
            </a:r>
            <a:r>
              <a:rPr lang="en-US" sz="1800" b="1" dirty="0">
                <a:solidFill>
                  <a:schemeClr val="hlink"/>
                </a:solidFill>
                <a:effectLst/>
                <a:sym typeface="Wingdings" pitchFamily="2" charset="2"/>
              </a:rPr>
              <a:t></a:t>
            </a:r>
            <a:r>
              <a:rPr lang="en-US" sz="1800" b="1" dirty="0">
                <a:solidFill>
                  <a:schemeClr val="hlink"/>
                </a:solidFill>
                <a:effectLst/>
              </a:rPr>
              <a:t> floor(2) = 2</a:t>
            </a:r>
          </a:p>
        </p:txBody>
      </p:sp>
      <p:sp>
        <p:nvSpPr>
          <p:cNvPr id="39940" name="Rectangle 4"/>
          <p:cNvSpPr>
            <a:spLocks noChangeArrowheads="1"/>
          </p:cNvSpPr>
          <p:nvPr/>
        </p:nvSpPr>
        <p:spPr bwMode="auto">
          <a:xfrm>
            <a:off x="152400" y="3048000"/>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a:t>increment 2:</a:t>
            </a:r>
          </a:p>
        </p:txBody>
      </p:sp>
      <p:sp>
        <p:nvSpPr>
          <p:cNvPr id="39941" name="Rectangle 5"/>
          <p:cNvSpPr>
            <a:spLocks noChangeArrowheads="1"/>
          </p:cNvSpPr>
          <p:nvPr/>
        </p:nvSpPr>
        <p:spPr bwMode="auto">
          <a:xfrm>
            <a:off x="1676400" y="30480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b="1" dirty="0">
                <a:solidFill>
                  <a:srgbClr val="FFC000"/>
                </a:solidFill>
              </a:rPr>
              <a:t>1</a:t>
            </a:r>
            <a:r>
              <a:rPr lang="en-US" b="1" dirty="0"/>
              <a:t>    </a:t>
            </a:r>
            <a:r>
              <a:rPr lang="en-US" b="1" dirty="0">
                <a:solidFill>
                  <a:srgbClr val="00FF00"/>
                </a:solidFill>
              </a:rPr>
              <a:t>2</a:t>
            </a:r>
          </a:p>
        </p:txBody>
      </p:sp>
      <p:sp>
        <p:nvSpPr>
          <p:cNvPr id="39942" name="Rectangle 6"/>
          <p:cNvSpPr>
            <a:spLocks noChangeArrowheads="1"/>
          </p:cNvSpPr>
          <p:nvPr/>
        </p:nvSpPr>
        <p:spPr bwMode="auto">
          <a:xfrm>
            <a:off x="1219200" y="3505200"/>
            <a:ext cx="671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b="1" dirty="0">
                <a:solidFill>
                  <a:srgbClr val="FFC000"/>
                </a:solidFill>
              </a:rPr>
              <a:t>18</a:t>
            </a:r>
            <a:r>
              <a:rPr lang="en-US" b="1" dirty="0"/>
              <a:t>	</a:t>
            </a:r>
            <a:r>
              <a:rPr lang="en-US" b="1" dirty="0">
                <a:solidFill>
                  <a:srgbClr val="00FF00"/>
                </a:solidFill>
              </a:rPr>
              <a:t>32</a:t>
            </a:r>
            <a:r>
              <a:rPr lang="en-US" b="1" dirty="0"/>
              <a:t>	</a:t>
            </a:r>
            <a:r>
              <a:rPr lang="en-US" b="1" dirty="0">
                <a:solidFill>
                  <a:srgbClr val="FFC000"/>
                </a:solidFill>
              </a:rPr>
              <a:t>12</a:t>
            </a:r>
            <a:r>
              <a:rPr lang="en-US" b="1" dirty="0"/>
              <a:t>	</a:t>
            </a:r>
            <a:r>
              <a:rPr lang="en-US" b="1" dirty="0">
                <a:solidFill>
                  <a:srgbClr val="00FF00"/>
                </a:solidFill>
              </a:rPr>
              <a:t>2</a:t>
            </a:r>
            <a:r>
              <a:rPr lang="en-US" b="1" dirty="0"/>
              <a:t>	</a:t>
            </a:r>
            <a:r>
              <a:rPr lang="en-US" b="1" dirty="0">
                <a:solidFill>
                  <a:srgbClr val="FFC000"/>
                </a:solidFill>
              </a:rPr>
              <a:t>38</a:t>
            </a:r>
            <a:r>
              <a:rPr lang="en-US" b="1" dirty="0"/>
              <a:t>	</a:t>
            </a:r>
            <a:r>
              <a:rPr lang="en-US" b="1" dirty="0">
                <a:solidFill>
                  <a:srgbClr val="00FF00"/>
                </a:solidFill>
              </a:rPr>
              <a:t>33</a:t>
            </a:r>
            <a:r>
              <a:rPr lang="en-US" b="1" dirty="0"/>
              <a:t>	</a:t>
            </a:r>
            <a:r>
              <a:rPr lang="en-US" b="1" dirty="0">
                <a:solidFill>
                  <a:srgbClr val="FFC000"/>
                </a:solidFill>
              </a:rPr>
              <a:t>16</a:t>
            </a:r>
            <a:r>
              <a:rPr lang="en-US" b="1" dirty="0"/>
              <a:t>	</a:t>
            </a:r>
            <a:r>
              <a:rPr lang="en-US" b="1" dirty="0">
                <a:solidFill>
                  <a:srgbClr val="00FF00"/>
                </a:solidFill>
              </a:rPr>
              <a:t>5</a:t>
            </a:r>
          </a:p>
        </p:txBody>
      </p:sp>
      <p:sp>
        <p:nvSpPr>
          <p:cNvPr id="39943" name="Rectangle 7"/>
          <p:cNvSpPr>
            <a:spLocks noChangeArrowheads="1"/>
          </p:cNvSpPr>
          <p:nvPr/>
        </p:nvSpPr>
        <p:spPr bwMode="auto">
          <a:xfrm>
            <a:off x="228600" y="3884891"/>
            <a:ext cx="70349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dirty="0"/>
              <a:t>Step </a:t>
            </a:r>
            <a:r>
              <a:rPr lang="en-US" b="1" dirty="0">
                <a:solidFill>
                  <a:srgbClr val="FFFF00"/>
                </a:solidFill>
              </a:rPr>
              <a:t>1</a:t>
            </a:r>
            <a:r>
              <a:rPr lang="en-US" dirty="0"/>
              <a:t>) Look at </a:t>
            </a:r>
            <a:r>
              <a:rPr lang="en-US" b="1" dirty="0">
                <a:solidFill>
                  <a:srgbClr val="FFC000"/>
                </a:solidFill>
              </a:rPr>
              <a:t>18</a:t>
            </a:r>
            <a:r>
              <a:rPr lang="en-US" dirty="0"/>
              <a:t>, </a:t>
            </a:r>
            <a:r>
              <a:rPr lang="en-US" b="1" dirty="0">
                <a:solidFill>
                  <a:srgbClr val="FFC000"/>
                </a:solidFill>
              </a:rPr>
              <a:t>12</a:t>
            </a:r>
            <a:r>
              <a:rPr lang="en-US" dirty="0"/>
              <a:t>, </a:t>
            </a:r>
            <a:r>
              <a:rPr lang="en-US" b="1" dirty="0">
                <a:solidFill>
                  <a:srgbClr val="FFC000"/>
                </a:solidFill>
              </a:rPr>
              <a:t>38</a:t>
            </a:r>
            <a:r>
              <a:rPr lang="en-US" dirty="0"/>
              <a:t>, </a:t>
            </a:r>
            <a:r>
              <a:rPr lang="en-US" b="1" dirty="0">
                <a:solidFill>
                  <a:srgbClr val="FFC000"/>
                </a:solidFill>
              </a:rPr>
              <a:t>16</a:t>
            </a:r>
            <a:r>
              <a:rPr lang="en-US" dirty="0">
                <a:solidFill>
                  <a:srgbClr val="FFC000"/>
                </a:solidFill>
              </a:rPr>
              <a:t> </a:t>
            </a:r>
            <a:r>
              <a:rPr lang="en-US" dirty="0"/>
              <a:t>and sort them in their appropriate location:</a:t>
            </a:r>
          </a:p>
        </p:txBody>
      </p:sp>
      <p:sp>
        <p:nvSpPr>
          <p:cNvPr id="39944" name="Rectangle 8"/>
          <p:cNvSpPr>
            <a:spLocks noChangeArrowheads="1"/>
          </p:cNvSpPr>
          <p:nvPr/>
        </p:nvSpPr>
        <p:spPr bwMode="auto">
          <a:xfrm>
            <a:off x="1219200" y="4343400"/>
            <a:ext cx="677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b="1" dirty="0">
                <a:solidFill>
                  <a:srgbClr val="FFC000"/>
                </a:solidFill>
              </a:rPr>
              <a:t>12</a:t>
            </a:r>
            <a:r>
              <a:rPr lang="en-US" b="1" dirty="0"/>
              <a:t>	</a:t>
            </a:r>
            <a:r>
              <a:rPr lang="en-US" b="1" dirty="0" smtClean="0"/>
              <a:t>32</a:t>
            </a:r>
            <a:r>
              <a:rPr lang="en-US" b="1" dirty="0"/>
              <a:t>	</a:t>
            </a:r>
            <a:r>
              <a:rPr lang="en-US" b="1" dirty="0">
                <a:solidFill>
                  <a:srgbClr val="FFC000"/>
                </a:solidFill>
              </a:rPr>
              <a:t>16</a:t>
            </a:r>
            <a:r>
              <a:rPr lang="en-US" b="1" dirty="0"/>
              <a:t>	2	</a:t>
            </a:r>
            <a:r>
              <a:rPr lang="en-US" b="1" dirty="0">
                <a:solidFill>
                  <a:srgbClr val="FFC000"/>
                </a:solidFill>
              </a:rPr>
              <a:t>18</a:t>
            </a:r>
            <a:r>
              <a:rPr lang="en-US" b="1" dirty="0"/>
              <a:t>	33	</a:t>
            </a:r>
            <a:r>
              <a:rPr lang="en-US" b="1" dirty="0">
                <a:solidFill>
                  <a:srgbClr val="FFC000"/>
                </a:solidFill>
              </a:rPr>
              <a:t>38</a:t>
            </a:r>
            <a:r>
              <a:rPr lang="en-US" b="1" dirty="0"/>
              <a:t>	5</a:t>
            </a:r>
            <a:r>
              <a:rPr lang="en-US" dirty="0"/>
              <a:t> </a:t>
            </a:r>
          </a:p>
        </p:txBody>
      </p:sp>
      <p:sp>
        <p:nvSpPr>
          <p:cNvPr id="39945" name="Rectangle 9"/>
          <p:cNvSpPr>
            <a:spLocks noChangeArrowheads="1"/>
          </p:cNvSpPr>
          <p:nvPr/>
        </p:nvSpPr>
        <p:spPr bwMode="auto">
          <a:xfrm>
            <a:off x="228600" y="4724400"/>
            <a:ext cx="728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a:t>Step </a:t>
            </a:r>
            <a:r>
              <a:rPr lang="en-US" b="1">
                <a:solidFill>
                  <a:srgbClr val="00FF00"/>
                </a:solidFill>
              </a:rPr>
              <a:t>2</a:t>
            </a:r>
            <a:r>
              <a:rPr lang="en-US"/>
              <a:t>) Look at </a:t>
            </a:r>
            <a:r>
              <a:rPr lang="en-US" b="1">
                <a:solidFill>
                  <a:srgbClr val="00FF00"/>
                </a:solidFill>
              </a:rPr>
              <a:t>32</a:t>
            </a:r>
            <a:r>
              <a:rPr lang="en-US"/>
              <a:t>, </a:t>
            </a:r>
            <a:r>
              <a:rPr lang="en-US" b="1">
                <a:solidFill>
                  <a:srgbClr val="00FF00"/>
                </a:solidFill>
              </a:rPr>
              <a:t>2</a:t>
            </a:r>
            <a:r>
              <a:rPr lang="en-US"/>
              <a:t>, </a:t>
            </a:r>
            <a:r>
              <a:rPr lang="en-US" b="1">
                <a:solidFill>
                  <a:srgbClr val="00FF00"/>
                </a:solidFill>
              </a:rPr>
              <a:t>33</a:t>
            </a:r>
            <a:r>
              <a:rPr lang="en-US"/>
              <a:t>, </a:t>
            </a:r>
            <a:r>
              <a:rPr lang="en-US" b="1">
                <a:solidFill>
                  <a:srgbClr val="00FF00"/>
                </a:solidFill>
              </a:rPr>
              <a:t>5</a:t>
            </a:r>
            <a:r>
              <a:rPr lang="en-US"/>
              <a:t> and sort them in their appropriate location:</a:t>
            </a:r>
          </a:p>
        </p:txBody>
      </p:sp>
      <p:sp>
        <p:nvSpPr>
          <p:cNvPr id="39946" name="Rectangle 10"/>
          <p:cNvSpPr>
            <a:spLocks noChangeArrowheads="1"/>
          </p:cNvSpPr>
          <p:nvPr/>
        </p:nvSpPr>
        <p:spPr bwMode="auto">
          <a:xfrm>
            <a:off x="1219200" y="5105400"/>
            <a:ext cx="690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b="1"/>
              <a:t>12	</a:t>
            </a:r>
            <a:r>
              <a:rPr lang="en-US" b="1">
                <a:solidFill>
                  <a:srgbClr val="00FF00"/>
                </a:solidFill>
              </a:rPr>
              <a:t>2</a:t>
            </a:r>
            <a:r>
              <a:rPr lang="en-US" b="1"/>
              <a:t>	16	</a:t>
            </a:r>
            <a:r>
              <a:rPr lang="en-US" b="1">
                <a:solidFill>
                  <a:srgbClr val="00FF00"/>
                </a:solidFill>
              </a:rPr>
              <a:t>5</a:t>
            </a:r>
            <a:r>
              <a:rPr lang="en-US" b="1"/>
              <a:t>	18	</a:t>
            </a:r>
            <a:r>
              <a:rPr lang="en-US" b="1">
                <a:solidFill>
                  <a:srgbClr val="00FF00"/>
                </a:solidFill>
              </a:rPr>
              <a:t>32</a:t>
            </a:r>
            <a:r>
              <a:rPr lang="en-US" b="1"/>
              <a:t>	38	</a:t>
            </a:r>
            <a:r>
              <a:rPr lang="en-US" b="1">
                <a:solidFill>
                  <a:srgbClr val="00FF00"/>
                </a:solidFill>
              </a:rPr>
              <a:t>33</a:t>
            </a:r>
            <a:r>
              <a:rPr lang="en-US"/>
              <a:t> </a:t>
            </a:r>
          </a:p>
        </p:txBody>
      </p:sp>
    </p:spTree>
    <p:extLst>
      <p:ext uri="{BB962C8B-B14F-4D97-AF65-F5344CB8AC3E}">
        <p14:creationId xmlns:p14="http://schemas.microsoft.com/office/powerpoint/2010/main" val="2253430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 calcmode="lin" valueType="num">
                                      <p:cBhvr additive="base">
                                        <p:cTn id="7"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anim calcmode="lin" valueType="num">
                                      <p:cBhvr additive="base">
                                        <p:cTn id="11"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9939">
                                            <p:txEl>
                                              <p:pRg st="3" end="3"/>
                                            </p:txEl>
                                          </p:spTgt>
                                        </p:tgtEl>
                                        <p:attrNameLst>
                                          <p:attrName>style.visibility</p:attrName>
                                        </p:attrNameLst>
                                      </p:cBhvr>
                                      <p:to>
                                        <p:strVal val="visible"/>
                                      </p:to>
                                    </p:set>
                                    <p:anim calcmode="lin" valueType="num">
                                      <p:cBhvr additive="base">
                                        <p:cTn id="17"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93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9940"/>
                                        </p:tgtEl>
                                        <p:attrNameLst>
                                          <p:attrName>style.visibility</p:attrName>
                                        </p:attrNameLst>
                                      </p:cBhvr>
                                      <p:to>
                                        <p:strVal val="visible"/>
                                      </p:to>
                                    </p:set>
                                    <p:anim calcmode="lin" valueType="num">
                                      <p:cBhvr additive="base">
                                        <p:cTn id="21" dur="500" fill="hold"/>
                                        <p:tgtEl>
                                          <p:spTgt spid="39940"/>
                                        </p:tgtEl>
                                        <p:attrNameLst>
                                          <p:attrName>ppt_x</p:attrName>
                                        </p:attrNameLst>
                                      </p:cBhvr>
                                      <p:tavLst>
                                        <p:tav tm="0">
                                          <p:val>
                                            <p:strVal val="#ppt_x"/>
                                          </p:val>
                                        </p:tav>
                                        <p:tav tm="100000">
                                          <p:val>
                                            <p:strVal val="#ppt_x"/>
                                          </p:val>
                                        </p:tav>
                                      </p:tavLst>
                                    </p:anim>
                                    <p:anim calcmode="lin" valueType="num">
                                      <p:cBhvr additive="base">
                                        <p:cTn id="22" dur="500" fill="hold"/>
                                        <p:tgtEl>
                                          <p:spTgt spid="3994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9941"/>
                                        </p:tgtEl>
                                        <p:attrNameLst>
                                          <p:attrName>style.visibility</p:attrName>
                                        </p:attrNameLst>
                                      </p:cBhvr>
                                      <p:to>
                                        <p:strVal val="visible"/>
                                      </p:to>
                                    </p:set>
                                    <p:anim calcmode="lin" valueType="num">
                                      <p:cBhvr additive="base">
                                        <p:cTn id="25" dur="500" fill="hold"/>
                                        <p:tgtEl>
                                          <p:spTgt spid="39941"/>
                                        </p:tgtEl>
                                        <p:attrNameLst>
                                          <p:attrName>ppt_x</p:attrName>
                                        </p:attrNameLst>
                                      </p:cBhvr>
                                      <p:tavLst>
                                        <p:tav tm="0">
                                          <p:val>
                                            <p:strVal val="#ppt_x"/>
                                          </p:val>
                                        </p:tav>
                                        <p:tav tm="100000">
                                          <p:val>
                                            <p:strVal val="#ppt_x"/>
                                          </p:val>
                                        </p:tav>
                                      </p:tavLst>
                                    </p:anim>
                                    <p:anim calcmode="lin" valueType="num">
                                      <p:cBhvr additive="base">
                                        <p:cTn id="26" dur="500" fill="hold"/>
                                        <p:tgtEl>
                                          <p:spTgt spid="3994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9942"/>
                                        </p:tgtEl>
                                        <p:attrNameLst>
                                          <p:attrName>style.visibility</p:attrName>
                                        </p:attrNameLst>
                                      </p:cBhvr>
                                      <p:to>
                                        <p:strVal val="visible"/>
                                      </p:to>
                                    </p:set>
                                    <p:anim calcmode="lin" valueType="num">
                                      <p:cBhvr additive="base">
                                        <p:cTn id="29" dur="500" fill="hold"/>
                                        <p:tgtEl>
                                          <p:spTgt spid="39942"/>
                                        </p:tgtEl>
                                        <p:attrNameLst>
                                          <p:attrName>ppt_x</p:attrName>
                                        </p:attrNameLst>
                                      </p:cBhvr>
                                      <p:tavLst>
                                        <p:tav tm="0">
                                          <p:val>
                                            <p:strVal val="#ppt_x"/>
                                          </p:val>
                                        </p:tav>
                                        <p:tav tm="100000">
                                          <p:val>
                                            <p:strVal val="#ppt_x"/>
                                          </p:val>
                                        </p:tav>
                                      </p:tavLst>
                                    </p:anim>
                                    <p:anim calcmode="lin" valueType="num">
                                      <p:cBhvr additive="base">
                                        <p:cTn id="30" dur="500" fill="hold"/>
                                        <p:tgtEl>
                                          <p:spTgt spid="39942"/>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9943"/>
                                        </p:tgtEl>
                                        <p:attrNameLst>
                                          <p:attrName>style.visibility</p:attrName>
                                        </p:attrNameLst>
                                      </p:cBhvr>
                                      <p:to>
                                        <p:strVal val="visible"/>
                                      </p:to>
                                    </p:set>
                                    <p:anim calcmode="lin" valueType="num">
                                      <p:cBhvr additive="base">
                                        <p:cTn id="35" dur="500" fill="hold"/>
                                        <p:tgtEl>
                                          <p:spTgt spid="39943"/>
                                        </p:tgtEl>
                                        <p:attrNameLst>
                                          <p:attrName>ppt_x</p:attrName>
                                        </p:attrNameLst>
                                      </p:cBhvr>
                                      <p:tavLst>
                                        <p:tav tm="0">
                                          <p:val>
                                            <p:strVal val="#ppt_x"/>
                                          </p:val>
                                        </p:tav>
                                        <p:tav tm="100000">
                                          <p:val>
                                            <p:strVal val="#ppt_x"/>
                                          </p:val>
                                        </p:tav>
                                      </p:tavLst>
                                    </p:anim>
                                    <p:anim calcmode="lin" valueType="num">
                                      <p:cBhvr additive="base">
                                        <p:cTn id="36" dur="500" fill="hold"/>
                                        <p:tgtEl>
                                          <p:spTgt spid="3994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9944"/>
                                        </p:tgtEl>
                                        <p:attrNameLst>
                                          <p:attrName>style.visibility</p:attrName>
                                        </p:attrNameLst>
                                      </p:cBhvr>
                                      <p:to>
                                        <p:strVal val="visible"/>
                                      </p:to>
                                    </p:set>
                                    <p:anim calcmode="lin" valueType="num">
                                      <p:cBhvr additive="base">
                                        <p:cTn id="39" dur="500" fill="hold"/>
                                        <p:tgtEl>
                                          <p:spTgt spid="39944"/>
                                        </p:tgtEl>
                                        <p:attrNameLst>
                                          <p:attrName>ppt_x</p:attrName>
                                        </p:attrNameLst>
                                      </p:cBhvr>
                                      <p:tavLst>
                                        <p:tav tm="0">
                                          <p:val>
                                            <p:strVal val="#ppt_x"/>
                                          </p:val>
                                        </p:tav>
                                        <p:tav tm="100000">
                                          <p:val>
                                            <p:strVal val="#ppt_x"/>
                                          </p:val>
                                        </p:tav>
                                      </p:tavLst>
                                    </p:anim>
                                    <p:anim calcmode="lin" valueType="num">
                                      <p:cBhvr additive="base">
                                        <p:cTn id="40" dur="500" fill="hold"/>
                                        <p:tgtEl>
                                          <p:spTgt spid="39944"/>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9945"/>
                                        </p:tgtEl>
                                        <p:attrNameLst>
                                          <p:attrName>style.visibility</p:attrName>
                                        </p:attrNameLst>
                                      </p:cBhvr>
                                      <p:to>
                                        <p:strVal val="visible"/>
                                      </p:to>
                                    </p:set>
                                    <p:anim calcmode="lin" valueType="num">
                                      <p:cBhvr additive="base">
                                        <p:cTn id="45" dur="500" fill="hold"/>
                                        <p:tgtEl>
                                          <p:spTgt spid="39945"/>
                                        </p:tgtEl>
                                        <p:attrNameLst>
                                          <p:attrName>ppt_x</p:attrName>
                                        </p:attrNameLst>
                                      </p:cBhvr>
                                      <p:tavLst>
                                        <p:tav tm="0">
                                          <p:val>
                                            <p:strVal val="#ppt_x"/>
                                          </p:val>
                                        </p:tav>
                                        <p:tav tm="100000">
                                          <p:val>
                                            <p:strVal val="#ppt_x"/>
                                          </p:val>
                                        </p:tav>
                                      </p:tavLst>
                                    </p:anim>
                                    <p:anim calcmode="lin" valueType="num">
                                      <p:cBhvr additive="base">
                                        <p:cTn id="46" dur="500" fill="hold"/>
                                        <p:tgtEl>
                                          <p:spTgt spid="3994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9946"/>
                                        </p:tgtEl>
                                        <p:attrNameLst>
                                          <p:attrName>style.visibility</p:attrName>
                                        </p:attrNameLst>
                                      </p:cBhvr>
                                      <p:to>
                                        <p:strVal val="visible"/>
                                      </p:to>
                                    </p:set>
                                    <p:anim calcmode="lin" valueType="num">
                                      <p:cBhvr additive="base">
                                        <p:cTn id="49" dur="500" fill="hold"/>
                                        <p:tgtEl>
                                          <p:spTgt spid="39946"/>
                                        </p:tgtEl>
                                        <p:attrNameLst>
                                          <p:attrName>ppt_x</p:attrName>
                                        </p:attrNameLst>
                                      </p:cBhvr>
                                      <p:tavLst>
                                        <p:tav tm="0">
                                          <p:val>
                                            <p:strVal val="#ppt_x"/>
                                          </p:val>
                                        </p:tav>
                                        <p:tav tm="100000">
                                          <p:val>
                                            <p:strVal val="#ppt_x"/>
                                          </p:val>
                                        </p:tav>
                                      </p:tavLst>
                                    </p:anim>
                                    <p:anim calcmode="lin" valueType="num">
                                      <p:cBhvr additive="base">
                                        <p:cTn id="50" dur="500" fill="hold"/>
                                        <p:tgtEl>
                                          <p:spTgt spid="399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40" grpId="0"/>
      <p:bldP spid="39941" grpId="0"/>
      <p:bldP spid="39942" grpId="0"/>
      <p:bldP spid="39943" grpId="0"/>
      <p:bldP spid="39944" grpId="0"/>
      <p:bldP spid="39945" grpId="0"/>
      <p:bldP spid="3994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pPr algn="ctr"/>
            <a:r>
              <a:rPr lang="en-US" dirty="0" err="1" smtClean="0">
                <a:latin typeface="Arial" charset="0"/>
              </a:rPr>
              <a:t>Shellsort</a:t>
            </a:r>
            <a:r>
              <a:rPr lang="en-US" dirty="0" smtClean="0">
                <a:latin typeface="Arial" charset="0"/>
              </a:rPr>
              <a:t> Example </a:t>
            </a:r>
            <a:r>
              <a:rPr lang="en-US" b="0" dirty="0" smtClean="0">
                <a:effectLst/>
                <a:latin typeface="Arial" charset="0"/>
              </a:rPr>
              <a:t>(</a:t>
            </a:r>
            <a:r>
              <a:rPr lang="en-US" b="0" dirty="0" err="1" smtClean="0">
                <a:effectLst/>
                <a:latin typeface="Arial" charset="0"/>
              </a:rPr>
              <a:t>con’t</a:t>
            </a:r>
            <a:r>
              <a:rPr lang="en-US" b="0" dirty="0">
                <a:effectLst/>
                <a:latin typeface="Arial" charset="0"/>
              </a:rPr>
              <a:t>)</a:t>
            </a:r>
          </a:p>
        </p:txBody>
      </p:sp>
      <p:sp>
        <p:nvSpPr>
          <p:cNvPr id="40963" name="Rectangle 3"/>
          <p:cNvSpPr>
            <a:spLocks noGrp="1" noRot="1" noChangeArrowheads="1"/>
          </p:cNvSpPr>
          <p:nvPr>
            <p:ph type="body" idx="1"/>
          </p:nvPr>
        </p:nvSpPr>
        <p:spPr>
          <a:xfrm>
            <a:off x="0" y="1295400"/>
            <a:ext cx="9144000" cy="5562600"/>
          </a:xfrm>
        </p:spPr>
        <p:txBody>
          <a:bodyPr/>
          <a:lstStyle/>
          <a:p>
            <a:pPr algn="ctr"/>
            <a:r>
              <a:rPr lang="en-US">
                <a:effectLst/>
              </a:rPr>
              <a:t>Sort: 18   32   12   5   38   33   16   2</a:t>
            </a:r>
          </a:p>
        </p:txBody>
      </p:sp>
      <p:sp>
        <p:nvSpPr>
          <p:cNvPr id="40964" name="Rectangle 4"/>
          <p:cNvSpPr>
            <a:spLocks noChangeArrowheads="1"/>
          </p:cNvSpPr>
          <p:nvPr/>
        </p:nvSpPr>
        <p:spPr bwMode="auto">
          <a:xfrm>
            <a:off x="228600" y="1905000"/>
            <a:ext cx="2860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b="1">
                <a:solidFill>
                  <a:schemeClr val="hlink"/>
                </a:solidFill>
              </a:rPr>
              <a:t>* floor(2/2) </a:t>
            </a:r>
            <a:r>
              <a:rPr lang="en-US" b="1">
                <a:solidFill>
                  <a:schemeClr val="hlink"/>
                </a:solidFill>
                <a:sym typeface="Wingdings" pitchFamily="2" charset="2"/>
              </a:rPr>
              <a:t></a:t>
            </a:r>
            <a:r>
              <a:rPr lang="en-US" b="1">
                <a:solidFill>
                  <a:schemeClr val="hlink"/>
                </a:solidFill>
              </a:rPr>
              <a:t> floor(1) = 1</a:t>
            </a:r>
          </a:p>
        </p:txBody>
      </p:sp>
      <p:sp>
        <p:nvSpPr>
          <p:cNvPr id="40965" name="Rectangle 5"/>
          <p:cNvSpPr>
            <a:spLocks noChangeArrowheads="1"/>
          </p:cNvSpPr>
          <p:nvPr/>
        </p:nvSpPr>
        <p:spPr bwMode="auto">
          <a:xfrm>
            <a:off x="304800" y="2209800"/>
            <a:ext cx="160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b="1">
                <a:solidFill>
                  <a:schemeClr val="hlink"/>
                </a:solidFill>
              </a:rPr>
              <a:t>increment 1:</a:t>
            </a:r>
            <a:r>
              <a:rPr lang="en-US"/>
              <a:t> </a:t>
            </a:r>
          </a:p>
        </p:txBody>
      </p:sp>
      <p:sp>
        <p:nvSpPr>
          <p:cNvPr id="40966" name="Rectangle 6"/>
          <p:cNvSpPr>
            <a:spLocks noChangeArrowheads="1"/>
          </p:cNvSpPr>
          <p:nvPr/>
        </p:nvSpPr>
        <p:spPr bwMode="auto">
          <a:xfrm>
            <a:off x="1981200" y="22098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b="1">
                <a:solidFill>
                  <a:srgbClr val="FFC000"/>
                </a:solidFill>
              </a:rPr>
              <a:t>1</a:t>
            </a:r>
          </a:p>
        </p:txBody>
      </p:sp>
      <p:sp>
        <p:nvSpPr>
          <p:cNvPr id="40967" name="Rectangle 7"/>
          <p:cNvSpPr>
            <a:spLocks noChangeArrowheads="1"/>
          </p:cNvSpPr>
          <p:nvPr/>
        </p:nvSpPr>
        <p:spPr bwMode="auto">
          <a:xfrm>
            <a:off x="1143000" y="2590800"/>
            <a:ext cx="690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b="1" dirty="0">
                <a:solidFill>
                  <a:srgbClr val="FFC000"/>
                </a:solidFill>
              </a:rPr>
              <a:t>12	2	16	5	18	32	38	33</a:t>
            </a:r>
            <a:r>
              <a:rPr lang="en-US" dirty="0">
                <a:solidFill>
                  <a:srgbClr val="FFC000"/>
                </a:solidFill>
              </a:rPr>
              <a:t> </a:t>
            </a:r>
          </a:p>
        </p:txBody>
      </p:sp>
      <p:sp>
        <p:nvSpPr>
          <p:cNvPr id="40968" name="Rectangle 8"/>
          <p:cNvSpPr>
            <a:spLocks noChangeArrowheads="1"/>
          </p:cNvSpPr>
          <p:nvPr/>
        </p:nvSpPr>
        <p:spPr bwMode="auto">
          <a:xfrm>
            <a:off x="1120775" y="3246438"/>
            <a:ext cx="6902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1" hangingPunct="1"/>
            <a:r>
              <a:rPr lang="en-US" b="1"/>
              <a:t>2	5	12	16	18	32	33	38</a:t>
            </a:r>
            <a:r>
              <a:rPr lang="en-US"/>
              <a:t> </a:t>
            </a:r>
          </a:p>
        </p:txBody>
      </p:sp>
      <p:sp>
        <p:nvSpPr>
          <p:cNvPr id="40969" name="Text Box 9"/>
          <p:cNvSpPr txBox="1">
            <a:spLocks noChangeArrowheads="1"/>
          </p:cNvSpPr>
          <p:nvPr/>
        </p:nvSpPr>
        <p:spPr bwMode="auto">
          <a:xfrm>
            <a:off x="593725" y="3973513"/>
            <a:ext cx="8020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b="1"/>
              <a:t>The last increment or phase of Shellsort is basically an Insertion </a:t>
            </a:r>
          </a:p>
          <a:p>
            <a:pPr algn="l"/>
            <a:r>
              <a:rPr lang="en-US" sz="2000" b="1"/>
              <a:t>Sort algorithm.</a:t>
            </a:r>
          </a:p>
        </p:txBody>
      </p:sp>
    </p:spTree>
    <p:extLst>
      <p:ext uri="{BB962C8B-B14F-4D97-AF65-F5344CB8AC3E}">
        <p14:creationId xmlns:p14="http://schemas.microsoft.com/office/powerpoint/2010/main" val="152637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ppt_x"/>
                                          </p:val>
                                        </p:tav>
                                        <p:tav tm="100000">
                                          <p:val>
                                            <p:strVal val="#ppt_x"/>
                                          </p:val>
                                        </p:tav>
                                      </p:tavLst>
                                    </p:anim>
                                    <p:anim calcmode="lin" valueType="num">
                                      <p:cBhvr additive="base">
                                        <p:cTn id="8" dur="500" fill="hold"/>
                                        <p:tgtEl>
                                          <p:spTgt spid="409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965"/>
                                        </p:tgtEl>
                                        <p:attrNameLst>
                                          <p:attrName>style.visibility</p:attrName>
                                        </p:attrNameLst>
                                      </p:cBhvr>
                                      <p:to>
                                        <p:strVal val="visible"/>
                                      </p:to>
                                    </p:set>
                                    <p:anim calcmode="lin" valueType="num">
                                      <p:cBhvr additive="base">
                                        <p:cTn id="11" dur="500" fill="hold"/>
                                        <p:tgtEl>
                                          <p:spTgt spid="40965"/>
                                        </p:tgtEl>
                                        <p:attrNameLst>
                                          <p:attrName>ppt_x</p:attrName>
                                        </p:attrNameLst>
                                      </p:cBhvr>
                                      <p:tavLst>
                                        <p:tav tm="0">
                                          <p:val>
                                            <p:strVal val="#ppt_x"/>
                                          </p:val>
                                        </p:tav>
                                        <p:tav tm="100000">
                                          <p:val>
                                            <p:strVal val="#ppt_x"/>
                                          </p:val>
                                        </p:tav>
                                      </p:tavLst>
                                    </p:anim>
                                    <p:anim calcmode="lin" valueType="num">
                                      <p:cBhvr additive="base">
                                        <p:cTn id="12" dur="500" fill="hold"/>
                                        <p:tgtEl>
                                          <p:spTgt spid="4096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967"/>
                                        </p:tgtEl>
                                        <p:attrNameLst>
                                          <p:attrName>style.visibility</p:attrName>
                                        </p:attrNameLst>
                                      </p:cBhvr>
                                      <p:to>
                                        <p:strVal val="visible"/>
                                      </p:to>
                                    </p:set>
                                    <p:anim calcmode="lin" valueType="num">
                                      <p:cBhvr additive="base">
                                        <p:cTn id="15" dur="500" fill="hold"/>
                                        <p:tgtEl>
                                          <p:spTgt spid="40967"/>
                                        </p:tgtEl>
                                        <p:attrNameLst>
                                          <p:attrName>ppt_x</p:attrName>
                                        </p:attrNameLst>
                                      </p:cBhvr>
                                      <p:tavLst>
                                        <p:tav tm="0">
                                          <p:val>
                                            <p:strVal val="#ppt_x"/>
                                          </p:val>
                                        </p:tav>
                                        <p:tav tm="100000">
                                          <p:val>
                                            <p:strVal val="#ppt_x"/>
                                          </p:val>
                                        </p:tav>
                                      </p:tavLst>
                                    </p:anim>
                                    <p:anim calcmode="lin" valueType="num">
                                      <p:cBhvr additive="base">
                                        <p:cTn id="16" dur="500" fill="hold"/>
                                        <p:tgtEl>
                                          <p:spTgt spid="409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0966"/>
                                        </p:tgtEl>
                                        <p:attrNameLst>
                                          <p:attrName>style.visibility</p:attrName>
                                        </p:attrNameLst>
                                      </p:cBhvr>
                                      <p:to>
                                        <p:strVal val="visible"/>
                                      </p:to>
                                    </p:set>
                                    <p:anim calcmode="lin" valueType="num">
                                      <p:cBhvr additive="base">
                                        <p:cTn id="19" dur="500" fill="hold"/>
                                        <p:tgtEl>
                                          <p:spTgt spid="40966"/>
                                        </p:tgtEl>
                                        <p:attrNameLst>
                                          <p:attrName>ppt_x</p:attrName>
                                        </p:attrNameLst>
                                      </p:cBhvr>
                                      <p:tavLst>
                                        <p:tav tm="0">
                                          <p:val>
                                            <p:strVal val="#ppt_x"/>
                                          </p:val>
                                        </p:tav>
                                        <p:tav tm="100000">
                                          <p:val>
                                            <p:strVal val="#ppt_x"/>
                                          </p:val>
                                        </p:tav>
                                      </p:tavLst>
                                    </p:anim>
                                    <p:anim calcmode="lin" valueType="num">
                                      <p:cBhvr additive="base">
                                        <p:cTn id="20" dur="500" fill="hold"/>
                                        <p:tgtEl>
                                          <p:spTgt spid="4096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68"/>
                                        </p:tgtEl>
                                        <p:attrNameLst>
                                          <p:attrName>style.visibility</p:attrName>
                                        </p:attrNameLst>
                                      </p:cBhvr>
                                      <p:to>
                                        <p:strVal val="visible"/>
                                      </p:to>
                                    </p:set>
                                    <p:anim calcmode="lin" valueType="num">
                                      <p:cBhvr additive="base">
                                        <p:cTn id="25" dur="500" fill="hold"/>
                                        <p:tgtEl>
                                          <p:spTgt spid="40968"/>
                                        </p:tgtEl>
                                        <p:attrNameLst>
                                          <p:attrName>ppt_x</p:attrName>
                                        </p:attrNameLst>
                                      </p:cBhvr>
                                      <p:tavLst>
                                        <p:tav tm="0">
                                          <p:val>
                                            <p:strVal val="#ppt_x"/>
                                          </p:val>
                                        </p:tav>
                                        <p:tav tm="100000">
                                          <p:val>
                                            <p:strVal val="#ppt_x"/>
                                          </p:val>
                                        </p:tav>
                                      </p:tavLst>
                                    </p:anim>
                                    <p:anim calcmode="lin" valueType="num">
                                      <p:cBhvr additive="base">
                                        <p:cTn id="26" dur="500" fill="hold"/>
                                        <p:tgtEl>
                                          <p:spTgt spid="4096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0969"/>
                                        </p:tgtEl>
                                        <p:attrNameLst>
                                          <p:attrName>style.visibility</p:attrName>
                                        </p:attrNameLst>
                                      </p:cBhvr>
                                      <p:to>
                                        <p:strVal val="visible"/>
                                      </p:to>
                                    </p:set>
                                    <p:anim calcmode="lin" valueType="num">
                                      <p:cBhvr additive="base">
                                        <p:cTn id="29" dur="500" fill="hold"/>
                                        <p:tgtEl>
                                          <p:spTgt spid="40969"/>
                                        </p:tgtEl>
                                        <p:attrNameLst>
                                          <p:attrName>ppt_x</p:attrName>
                                        </p:attrNameLst>
                                      </p:cBhvr>
                                      <p:tavLst>
                                        <p:tav tm="0">
                                          <p:val>
                                            <p:strVal val="#ppt_x"/>
                                          </p:val>
                                        </p:tav>
                                        <p:tav tm="100000">
                                          <p:val>
                                            <p:strVal val="#ppt_x"/>
                                          </p:val>
                                        </p:tav>
                                      </p:tavLst>
                                    </p:anim>
                                    <p:anim calcmode="lin" valueType="num">
                                      <p:cBhvr additive="base">
                                        <p:cTn id="30" dur="500" fill="hold"/>
                                        <p:tgtEl>
                                          <p:spTgt spid="409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5" grpId="0"/>
      <p:bldP spid="40966" grpId="0"/>
      <p:bldP spid="40967" grpId="0"/>
      <p:bldP spid="40968" grpId="0"/>
      <p:bldP spid="4096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Advantages</a:t>
            </a:r>
          </a:p>
          <a:p>
            <a:pPr lvl="1"/>
            <a:r>
              <a:rPr lang="en-US" dirty="0" smtClean="0"/>
              <a:t>efficient </a:t>
            </a:r>
            <a:r>
              <a:rPr lang="en-US" dirty="0"/>
              <a:t>for medium size lists. </a:t>
            </a:r>
            <a:endParaRPr lang="en-US" dirty="0" smtClean="0"/>
          </a:p>
          <a:p>
            <a:pPr lvl="2"/>
            <a:r>
              <a:rPr lang="en-US" dirty="0" smtClean="0"/>
              <a:t>For </a:t>
            </a:r>
            <a:r>
              <a:rPr lang="en-US" dirty="0"/>
              <a:t>bigger lists, the algorithm is not the best choice. Fastest of all O(N^2) sorting algorithms.</a:t>
            </a:r>
          </a:p>
          <a:p>
            <a:pPr lvl="1"/>
            <a:r>
              <a:rPr lang="en-US" dirty="0"/>
              <a:t>5 times faster than the bubble sort and a little over twice as fast as the insertion sort, its closest competitor.  </a:t>
            </a:r>
          </a:p>
          <a:p>
            <a:pPr>
              <a:lnSpc>
                <a:spcPct val="90000"/>
              </a:lnSpc>
            </a:pPr>
            <a:r>
              <a:rPr lang="en-US" dirty="0" smtClean="0"/>
              <a:t>Disadvantages</a:t>
            </a:r>
          </a:p>
          <a:p>
            <a:pPr lvl="1">
              <a:lnSpc>
                <a:spcPct val="90000"/>
              </a:lnSpc>
            </a:pPr>
            <a:r>
              <a:rPr lang="en-US" dirty="0" smtClean="0"/>
              <a:t>it </a:t>
            </a:r>
            <a:r>
              <a:rPr lang="en-US" dirty="0"/>
              <a:t>is a complex algorithm and its not nearly as efficient as the merge, heap, and quick sorts. </a:t>
            </a:r>
            <a:endParaRPr lang="en-US" dirty="0" smtClean="0"/>
          </a:p>
          <a:p>
            <a:pPr lvl="1">
              <a:lnSpc>
                <a:spcPct val="90000"/>
              </a:lnSpc>
            </a:pPr>
            <a:r>
              <a:rPr lang="en-US" dirty="0" smtClean="0"/>
              <a:t>The </a:t>
            </a:r>
            <a:r>
              <a:rPr lang="en-US" dirty="0"/>
              <a:t>shell sort is still significantly slower than the merge, heap, and quick sorts, but its relatively simple algorithm makes it a good choice for sorting lists of less than 5000 items unless speed important. It's also an excellent choice for repetitive sorting of smaller lists. </a:t>
            </a:r>
          </a:p>
          <a:p>
            <a:endParaRPr lang="en-US" dirty="0"/>
          </a:p>
        </p:txBody>
      </p:sp>
    </p:spTree>
    <p:extLst>
      <p:ext uri="{BB962C8B-B14F-4D97-AF65-F5344CB8AC3E}">
        <p14:creationId xmlns:p14="http://schemas.microsoft.com/office/powerpoint/2010/main" val="28117438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Case</a:t>
            </a:r>
            <a:endParaRPr lang="en-US" dirty="0"/>
          </a:p>
        </p:txBody>
      </p:sp>
      <p:sp>
        <p:nvSpPr>
          <p:cNvPr id="3" name="Content Placeholder 2"/>
          <p:cNvSpPr>
            <a:spLocks noGrp="1"/>
          </p:cNvSpPr>
          <p:nvPr>
            <p:ph idx="1"/>
          </p:nvPr>
        </p:nvSpPr>
        <p:spPr/>
        <p:txBody>
          <a:bodyPr/>
          <a:lstStyle/>
          <a:p>
            <a:r>
              <a:rPr lang="en-US" dirty="0" smtClean="0"/>
              <a:t>Shell Sort best case is when </a:t>
            </a:r>
            <a:r>
              <a:rPr lang="en-US" dirty="0"/>
              <a:t>the array is already sorted in the right </a:t>
            </a:r>
            <a:r>
              <a:rPr lang="en-US" dirty="0" smtClean="0"/>
              <a:t>order and number are elements are large. </a:t>
            </a:r>
            <a:r>
              <a:rPr lang="en-US" dirty="0"/>
              <a:t>The number of comparisons is less</a:t>
            </a:r>
          </a:p>
        </p:txBody>
      </p:sp>
    </p:spTree>
    <p:extLst>
      <p:ext uri="{BB962C8B-B14F-4D97-AF65-F5344CB8AC3E}">
        <p14:creationId xmlns:p14="http://schemas.microsoft.com/office/powerpoint/2010/main" val="28487359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algn="ctr"/>
            <a:r>
              <a:rPr lang="en-US" b="0">
                <a:effectLst/>
                <a:latin typeface="Arial" charset="0"/>
              </a:rPr>
              <a:t>Empirical Analysis of Shellsort</a:t>
            </a:r>
          </a:p>
        </p:txBody>
      </p:sp>
      <p:pic>
        <p:nvPicPr>
          <p:cNvPr id="23556" name="Picture 4" descr="shellsort-EmpiricalAnalysi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1382713"/>
            <a:ext cx="7070725" cy="4713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19584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2056398"/>
              </p:ext>
            </p:extLst>
          </p:nvPr>
        </p:nvGraphicFramePr>
        <p:xfrm>
          <a:off x="228600" y="1447800"/>
          <a:ext cx="2819402" cy="253365"/>
        </p:xfrm>
        <a:graphic>
          <a:graphicData uri="http://schemas.openxmlformats.org/drawingml/2006/table">
            <a:tbl>
              <a:tblPr>
                <a:tableStyleId>{5C22544A-7EE6-4342-B048-85BDC9FD1C3A}</a:tableStyleId>
              </a:tblPr>
              <a:tblGrid>
                <a:gridCol w="238565"/>
                <a:gridCol w="347003"/>
                <a:gridCol w="238565"/>
                <a:gridCol w="238565"/>
                <a:gridCol w="238565"/>
                <a:gridCol w="238565"/>
                <a:gridCol w="238565"/>
                <a:gridCol w="347003"/>
                <a:gridCol w="347003"/>
                <a:gridCol w="347003"/>
              </a:tblGrid>
              <a:tr h="190500">
                <a:tc>
                  <a:txBody>
                    <a:bodyPr/>
                    <a:lstStyle/>
                    <a:p>
                      <a:pPr algn="r" fontAlgn="b"/>
                      <a:r>
                        <a:rPr lang="en-US" sz="1600" u="none" strike="noStrike" dirty="0">
                          <a:effectLst/>
                        </a:rPr>
                        <a:t>2</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23</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4</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5</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6</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8</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10</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12</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18</a:t>
                      </a:r>
                      <a:endParaRPr lang="en-US" sz="1600" b="0" i="0" u="none" strike="noStrike" dirty="0">
                        <a:solidFill>
                          <a:srgbClr val="000000"/>
                        </a:solidFill>
                        <a:effectLst/>
                        <a:latin typeface="Calibri"/>
                      </a:endParaRP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48093836"/>
              </p:ext>
            </p:extLst>
          </p:nvPr>
        </p:nvGraphicFramePr>
        <p:xfrm>
          <a:off x="3962400" y="1828800"/>
          <a:ext cx="1593851" cy="895350"/>
        </p:xfrm>
        <a:graphic>
          <a:graphicData uri="http://schemas.openxmlformats.org/drawingml/2006/table">
            <a:tbl>
              <a:tblPr>
                <a:tableStyleId>{5C22544A-7EE6-4342-B048-85BDC9FD1C3A}</a:tableStyleId>
              </a:tblPr>
              <a:tblGrid>
                <a:gridCol w="432231"/>
                <a:gridCol w="432231"/>
                <a:gridCol w="297158"/>
                <a:gridCol w="432231"/>
              </a:tblGrid>
              <a:tr h="298450">
                <a:tc>
                  <a:txBody>
                    <a:bodyPr/>
                    <a:lstStyle/>
                    <a:p>
                      <a:pPr algn="ctr" fontAlgn="b"/>
                      <a:r>
                        <a:rPr lang="en-US" sz="1600" u="none" strike="noStrike" dirty="0">
                          <a:effectLst/>
                        </a:rPr>
                        <a:t>2</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a:effectLst/>
                        </a:rPr>
                        <a:t>23</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4</a:t>
                      </a:r>
                      <a:endParaRPr lang="en-US" sz="1600" b="0" i="0" u="none" strike="noStrike">
                        <a:solidFill>
                          <a:srgbClr val="000000"/>
                        </a:solidFill>
                        <a:effectLst/>
                        <a:latin typeface="Calibri"/>
                      </a:endParaRPr>
                    </a:p>
                  </a:txBody>
                  <a:tcPr marL="9525" marR="9525" marT="9525" marB="0" anchor="b"/>
                </a:tc>
              </a:tr>
              <a:tr h="298450">
                <a:tc>
                  <a:txBody>
                    <a:bodyPr/>
                    <a:lstStyle/>
                    <a:p>
                      <a:pPr algn="ctr" fontAlgn="b"/>
                      <a:r>
                        <a:rPr lang="en-US" sz="1600" u="none" strike="noStrike">
                          <a:effectLst/>
                        </a:rPr>
                        <a:t>5</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6</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a:effectLst/>
                        </a:rPr>
                        <a:t>8</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10</a:t>
                      </a:r>
                      <a:endParaRPr lang="en-US" sz="1600" b="0" i="0" u="none" strike="noStrike">
                        <a:solidFill>
                          <a:srgbClr val="000000"/>
                        </a:solidFill>
                        <a:effectLst/>
                        <a:latin typeface="Calibri"/>
                      </a:endParaRPr>
                    </a:p>
                  </a:txBody>
                  <a:tcPr marL="9525" marR="9525" marT="9525" marB="0" anchor="b"/>
                </a:tc>
              </a:tr>
              <a:tr h="298450">
                <a:tc>
                  <a:txBody>
                    <a:bodyPr/>
                    <a:lstStyle/>
                    <a:p>
                      <a:pPr algn="ctr" fontAlgn="b"/>
                      <a:r>
                        <a:rPr lang="en-US" sz="1600" u="none" strike="noStrike" dirty="0">
                          <a:effectLst/>
                        </a:rPr>
                        <a:t>12</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a:effectLst/>
                        </a:rPr>
                        <a:t>18</a:t>
                      </a:r>
                      <a:endParaRPr lang="en-US" sz="1600" b="0" i="0" u="none" strike="noStrike">
                        <a:solidFill>
                          <a:srgbClr val="000000"/>
                        </a:solidFill>
                        <a:effectLst/>
                        <a:latin typeface="Calibri"/>
                      </a:endParaRPr>
                    </a:p>
                  </a:txBody>
                  <a:tcPr marL="9525" marR="9525" marT="9525" marB="0" anchor="b"/>
                </a:tc>
                <a:tc>
                  <a:txBody>
                    <a:bodyPr/>
                    <a:lstStyle/>
                    <a:p>
                      <a:pPr algn="ctr" fontAlgn="b"/>
                      <a:endParaRPr lang="en-US" sz="1600" b="0" i="0" u="none" strike="noStrike">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19994946"/>
              </p:ext>
            </p:extLst>
          </p:nvPr>
        </p:nvGraphicFramePr>
        <p:xfrm>
          <a:off x="5029200" y="3429000"/>
          <a:ext cx="1371600" cy="1066800"/>
        </p:xfrm>
        <a:graphic>
          <a:graphicData uri="http://schemas.openxmlformats.org/drawingml/2006/table">
            <a:tbl>
              <a:tblPr>
                <a:tableStyleId>{5C22544A-7EE6-4342-B048-85BDC9FD1C3A}</a:tableStyleId>
              </a:tblPr>
              <a:tblGrid>
                <a:gridCol w="457200"/>
                <a:gridCol w="457200"/>
                <a:gridCol w="457200"/>
              </a:tblGrid>
              <a:tr h="266700">
                <a:tc>
                  <a:txBody>
                    <a:bodyPr/>
                    <a:lstStyle/>
                    <a:p>
                      <a:pPr algn="ctr"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n-US" sz="1600" u="none" strike="noStrike">
                          <a:effectLst/>
                        </a:rPr>
                        <a:t>5</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r>
              <a:tr h="266700">
                <a:tc>
                  <a:txBody>
                    <a:bodyPr/>
                    <a:lstStyle/>
                    <a:p>
                      <a:pPr algn="ctr" fontAlgn="b"/>
                      <a:r>
                        <a:rPr lang="en-US" sz="1600" u="none" strike="noStrike">
                          <a:effectLst/>
                        </a:rPr>
                        <a:t>4</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n-US" sz="1600" u="none" strike="noStrike">
                          <a:effectLst/>
                        </a:rPr>
                        <a:t>6</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n-US" sz="1600" u="none" strike="noStrike">
                          <a:effectLst/>
                        </a:rPr>
                        <a:t>12</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r>
              <a:tr h="266700">
                <a:tc>
                  <a:txBody>
                    <a:bodyPr/>
                    <a:lstStyle/>
                    <a:p>
                      <a:pPr algn="ctr" fontAlgn="b"/>
                      <a:r>
                        <a:rPr lang="en-US" sz="1600" u="none" strike="noStrike">
                          <a:effectLst/>
                        </a:rPr>
                        <a:t>8</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n-US" sz="1600" u="none" strike="noStrike">
                          <a:effectLst/>
                        </a:rPr>
                        <a:t>10</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n-US" sz="1600" u="none" strike="noStrike">
                          <a:effectLst/>
                        </a:rPr>
                        <a:t>18</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r>
              <a:tr h="266700">
                <a:tc>
                  <a:txBody>
                    <a:bodyPr/>
                    <a:lstStyle/>
                    <a:p>
                      <a:pPr algn="ctr" fontAlgn="b"/>
                      <a:r>
                        <a:rPr lang="en-US" sz="1600" u="none" strike="noStrike">
                          <a:effectLst/>
                        </a:rPr>
                        <a:t>23</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endParaRPr lang="en-US" sz="1600" b="0" i="0" u="none" strike="noStrike" dirty="0">
                        <a:solidFill>
                          <a:srgbClr val="000000"/>
                        </a:solidFill>
                        <a:effectLst/>
                        <a:latin typeface="Calibri"/>
                      </a:endParaRPr>
                    </a:p>
                  </a:txBody>
                  <a:tcPr marL="9525" marR="9525" marT="9525" marB="0" anchor="b">
                    <a:solidFill>
                      <a:schemeClr val="accent6">
                        <a:lumMod val="20000"/>
                        <a:lumOff val="8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75933463"/>
              </p:ext>
            </p:extLst>
          </p:nvPr>
        </p:nvGraphicFramePr>
        <p:xfrm>
          <a:off x="4343400" y="5029200"/>
          <a:ext cx="1600200" cy="1266825"/>
        </p:xfrm>
        <a:graphic>
          <a:graphicData uri="http://schemas.openxmlformats.org/drawingml/2006/table">
            <a:tbl>
              <a:tblPr>
                <a:tableStyleId>{5C22544A-7EE6-4342-B048-85BDC9FD1C3A}</a:tableStyleId>
              </a:tblPr>
              <a:tblGrid>
                <a:gridCol w="800100"/>
                <a:gridCol w="800100"/>
              </a:tblGrid>
              <a:tr h="247650">
                <a:tc>
                  <a:txBody>
                    <a:bodyPr/>
                    <a:lstStyle/>
                    <a:p>
                      <a:pPr algn="ctr"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5</a:t>
                      </a:r>
                      <a:endParaRPr lang="en-US" sz="1600" b="0" i="0" u="none" strike="noStrike">
                        <a:solidFill>
                          <a:srgbClr val="000000"/>
                        </a:solidFill>
                        <a:effectLst/>
                        <a:latin typeface="Calibri"/>
                      </a:endParaRPr>
                    </a:p>
                  </a:txBody>
                  <a:tcPr marL="9525" marR="9525" marT="9525" marB="0" anchor="b"/>
                </a:tc>
              </a:tr>
              <a:tr h="247650">
                <a:tc>
                  <a:txBody>
                    <a:bodyPr/>
                    <a:lstStyle/>
                    <a:p>
                      <a:pPr algn="ct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4</a:t>
                      </a:r>
                      <a:endParaRPr lang="en-US" sz="1600" b="0" i="0" u="none" strike="noStrike">
                        <a:solidFill>
                          <a:srgbClr val="000000"/>
                        </a:solidFill>
                        <a:effectLst/>
                        <a:latin typeface="Calibri"/>
                      </a:endParaRPr>
                    </a:p>
                  </a:txBody>
                  <a:tcPr marL="9525" marR="9525" marT="9525" marB="0" anchor="b"/>
                </a:tc>
              </a:tr>
              <a:tr h="247650">
                <a:tc>
                  <a:txBody>
                    <a:bodyPr/>
                    <a:lstStyle/>
                    <a:p>
                      <a:pPr algn="ctr" fontAlgn="b"/>
                      <a:r>
                        <a:rPr lang="en-US" sz="1600" u="none" strike="noStrike">
                          <a:effectLst/>
                        </a:rPr>
                        <a:t>6</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12</a:t>
                      </a:r>
                      <a:endParaRPr lang="en-US" sz="1600" b="0" i="0" u="none" strike="noStrike">
                        <a:solidFill>
                          <a:srgbClr val="000000"/>
                        </a:solidFill>
                        <a:effectLst/>
                        <a:latin typeface="Calibri"/>
                      </a:endParaRPr>
                    </a:p>
                  </a:txBody>
                  <a:tcPr marL="9525" marR="9525" marT="9525" marB="0" anchor="b"/>
                </a:tc>
              </a:tr>
              <a:tr h="247650">
                <a:tc>
                  <a:txBody>
                    <a:bodyPr/>
                    <a:lstStyle/>
                    <a:p>
                      <a:pPr algn="ctr" fontAlgn="b"/>
                      <a:r>
                        <a:rPr lang="en-US" sz="1600" u="none" strike="noStrike">
                          <a:effectLst/>
                        </a:rPr>
                        <a:t>8</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10</a:t>
                      </a:r>
                      <a:endParaRPr lang="en-US" sz="1600" b="0" i="0" u="none" strike="noStrike">
                        <a:solidFill>
                          <a:srgbClr val="000000"/>
                        </a:solidFill>
                        <a:effectLst/>
                        <a:latin typeface="Calibri"/>
                      </a:endParaRPr>
                    </a:p>
                  </a:txBody>
                  <a:tcPr marL="9525" marR="9525" marT="9525" marB="0" anchor="b"/>
                </a:tc>
              </a:tr>
              <a:tr h="247650">
                <a:tc>
                  <a:txBody>
                    <a:bodyPr/>
                    <a:lstStyle/>
                    <a:p>
                      <a:pPr algn="ctr" fontAlgn="b"/>
                      <a:r>
                        <a:rPr lang="en-US" sz="1600" u="none" strike="noStrike">
                          <a:effectLst/>
                        </a:rPr>
                        <a:t>18</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23</a:t>
                      </a:r>
                      <a:endParaRPr lang="en-US" sz="1600" b="0" i="0" u="none" strike="noStrike" dirty="0">
                        <a:solidFill>
                          <a:srgbClr val="000000"/>
                        </a:solidFill>
                        <a:effectLst/>
                        <a:latin typeface="Calibri"/>
                      </a:endParaRPr>
                    </a:p>
                  </a:txBody>
                  <a:tcPr marL="9525" marR="9525" marT="9525" marB="0" anchor="b"/>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15944262"/>
              </p:ext>
            </p:extLst>
          </p:nvPr>
        </p:nvGraphicFramePr>
        <p:xfrm>
          <a:off x="6477000" y="4953000"/>
          <a:ext cx="1524000" cy="1266825"/>
        </p:xfrm>
        <a:graphic>
          <a:graphicData uri="http://schemas.openxmlformats.org/drawingml/2006/table">
            <a:tbl>
              <a:tblPr>
                <a:tableStyleId>{5C22544A-7EE6-4342-B048-85BDC9FD1C3A}</a:tableStyleId>
              </a:tblPr>
              <a:tblGrid>
                <a:gridCol w="762000"/>
                <a:gridCol w="762000"/>
              </a:tblGrid>
              <a:tr h="236220">
                <a:tc>
                  <a:txBody>
                    <a:bodyPr/>
                    <a:lstStyle/>
                    <a:p>
                      <a:pPr algn="ctr" fontAlgn="b"/>
                      <a:r>
                        <a:rPr lang="en-US" sz="1600" u="none" strike="noStrike" dirty="0">
                          <a:effectLst/>
                        </a:rPr>
                        <a:t>1</a:t>
                      </a:r>
                      <a:endParaRPr lang="en-US" sz="1600" b="0" i="0" u="none" strike="noStrike" dirty="0">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n-US" sz="1600" u="none" strike="noStrike" dirty="0">
                          <a:effectLst/>
                        </a:rPr>
                        <a:t>4</a:t>
                      </a:r>
                      <a:endParaRPr lang="en-US" sz="1600" b="0" i="0" u="none" strike="noStrike" dirty="0">
                        <a:solidFill>
                          <a:srgbClr val="000000"/>
                        </a:solidFill>
                        <a:effectLst/>
                        <a:latin typeface="Calibri"/>
                      </a:endParaRPr>
                    </a:p>
                  </a:txBody>
                  <a:tcPr marL="9525" marR="9525" marT="9525" marB="0" anchor="b">
                    <a:solidFill>
                      <a:schemeClr val="accent6">
                        <a:lumMod val="20000"/>
                        <a:lumOff val="80000"/>
                      </a:schemeClr>
                    </a:solidFill>
                  </a:tcPr>
                </a:tc>
              </a:tr>
              <a:tr h="236220">
                <a:tc>
                  <a:txBody>
                    <a:bodyPr/>
                    <a:lstStyle/>
                    <a:p>
                      <a:pPr algn="ctr"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n-US" sz="1600" u="none" strike="noStrike">
                          <a:effectLst/>
                        </a:rPr>
                        <a:t>5</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r>
              <a:tr h="236220">
                <a:tc>
                  <a:txBody>
                    <a:bodyPr/>
                    <a:lstStyle/>
                    <a:p>
                      <a:pPr algn="ctr" fontAlgn="b"/>
                      <a:r>
                        <a:rPr lang="en-US" sz="1600" u="none" strike="noStrike">
                          <a:effectLst/>
                        </a:rPr>
                        <a:t>6</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n-US" sz="1600" u="none" strike="noStrike">
                          <a:effectLst/>
                        </a:rPr>
                        <a:t>10</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r>
              <a:tr h="236220">
                <a:tc>
                  <a:txBody>
                    <a:bodyPr/>
                    <a:lstStyle/>
                    <a:p>
                      <a:pPr algn="ctr" fontAlgn="b"/>
                      <a:r>
                        <a:rPr lang="en-US" sz="1600" u="none" strike="noStrike">
                          <a:effectLst/>
                        </a:rPr>
                        <a:t>8</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n-US" sz="1600" u="none" strike="noStrike">
                          <a:effectLst/>
                        </a:rPr>
                        <a:t>12</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r>
              <a:tr h="236220">
                <a:tc>
                  <a:txBody>
                    <a:bodyPr/>
                    <a:lstStyle/>
                    <a:p>
                      <a:pPr algn="ctr" fontAlgn="b"/>
                      <a:r>
                        <a:rPr lang="en-US" sz="1600" u="none" strike="noStrike">
                          <a:effectLst/>
                        </a:rPr>
                        <a:t>18</a:t>
                      </a:r>
                      <a:endParaRPr lang="en-US" sz="1600" b="0" i="0" u="none" strike="noStrike">
                        <a:solidFill>
                          <a:srgbClr val="000000"/>
                        </a:solidFill>
                        <a:effectLst/>
                        <a:latin typeface="Calibri"/>
                      </a:endParaRPr>
                    </a:p>
                  </a:txBody>
                  <a:tcPr marL="9525" marR="9525" marT="9525" marB="0" anchor="b">
                    <a:solidFill>
                      <a:schemeClr val="accent6">
                        <a:lumMod val="20000"/>
                        <a:lumOff val="80000"/>
                      </a:schemeClr>
                    </a:solidFill>
                  </a:tcPr>
                </a:tc>
                <a:tc>
                  <a:txBody>
                    <a:bodyPr/>
                    <a:lstStyle/>
                    <a:p>
                      <a:pPr algn="ctr" fontAlgn="b"/>
                      <a:r>
                        <a:rPr lang="en-US" sz="1600" u="none" strike="noStrike" dirty="0">
                          <a:effectLst/>
                        </a:rPr>
                        <a:t>23</a:t>
                      </a:r>
                      <a:endParaRPr lang="en-US" sz="1600" b="0" i="0" u="none" strike="noStrike" dirty="0">
                        <a:solidFill>
                          <a:srgbClr val="000000"/>
                        </a:solidFill>
                        <a:effectLst/>
                        <a:latin typeface="Calibri"/>
                      </a:endParaRPr>
                    </a:p>
                  </a:txBody>
                  <a:tcPr marL="9525" marR="9525" marT="9525" marB="0" anchor="b">
                    <a:solidFill>
                      <a:schemeClr val="accent6">
                        <a:lumMod val="20000"/>
                        <a:lumOff val="8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81152209"/>
              </p:ext>
            </p:extLst>
          </p:nvPr>
        </p:nvGraphicFramePr>
        <p:xfrm>
          <a:off x="2514600" y="1828800"/>
          <a:ext cx="1143000" cy="876300"/>
        </p:xfrm>
        <a:graphic>
          <a:graphicData uri="http://schemas.openxmlformats.org/drawingml/2006/table">
            <a:tbl>
              <a:tblPr>
                <a:tableStyleId>{5C22544A-7EE6-4342-B048-85BDC9FD1C3A}</a:tableStyleId>
              </a:tblPr>
              <a:tblGrid>
                <a:gridCol w="309966"/>
                <a:gridCol w="309966"/>
                <a:gridCol w="213102"/>
                <a:gridCol w="309966"/>
              </a:tblGrid>
              <a:tr h="292100">
                <a:tc>
                  <a:txBody>
                    <a:bodyPr/>
                    <a:lstStyle/>
                    <a:p>
                      <a:pPr algn="ctr" fontAlgn="b"/>
                      <a:r>
                        <a:rPr lang="en-US" sz="1200" u="none" strike="noStrike" dirty="0">
                          <a:effectLst/>
                        </a:rPr>
                        <a:t>2</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23</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dirty="0">
                          <a:effectLst/>
                        </a:rPr>
                        <a:t>1</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4</a:t>
                      </a:r>
                      <a:endParaRPr lang="en-US" sz="1200" b="0" i="0" u="none" strike="noStrike">
                        <a:solidFill>
                          <a:srgbClr val="000000"/>
                        </a:solidFill>
                        <a:effectLst/>
                        <a:latin typeface="Calibri"/>
                      </a:endParaRPr>
                    </a:p>
                  </a:txBody>
                  <a:tcPr marL="9525" marR="9525" marT="9525" marB="0" anchor="b"/>
                </a:tc>
              </a:tr>
              <a:tr h="292100">
                <a:tc>
                  <a:txBody>
                    <a:bodyPr/>
                    <a:lstStyle/>
                    <a:p>
                      <a:pPr algn="ctr" fontAlgn="b"/>
                      <a:r>
                        <a:rPr lang="en-US" sz="1200" u="none" strike="noStrike">
                          <a:effectLst/>
                        </a:rPr>
                        <a:t>5</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6</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8</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10</a:t>
                      </a:r>
                      <a:endParaRPr lang="en-US" sz="1200" b="0" i="0" u="none" strike="noStrike">
                        <a:solidFill>
                          <a:srgbClr val="000000"/>
                        </a:solidFill>
                        <a:effectLst/>
                        <a:latin typeface="Calibri"/>
                      </a:endParaRPr>
                    </a:p>
                  </a:txBody>
                  <a:tcPr marL="9525" marR="9525" marT="9525" marB="0" anchor="b"/>
                </a:tc>
              </a:tr>
              <a:tr h="292100">
                <a:tc>
                  <a:txBody>
                    <a:bodyPr/>
                    <a:lstStyle/>
                    <a:p>
                      <a:pPr algn="ctr" fontAlgn="b"/>
                      <a:r>
                        <a:rPr lang="en-US" sz="1200" u="none" strike="noStrike">
                          <a:effectLst/>
                        </a:rPr>
                        <a:t>12</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18</a:t>
                      </a:r>
                      <a:endParaRPr lang="en-US" sz="1200" b="0" i="0" u="none" strike="noStrike">
                        <a:solidFill>
                          <a:srgbClr val="000000"/>
                        </a:solidFill>
                        <a:effectLst/>
                        <a:latin typeface="Calibri"/>
                      </a:endParaRPr>
                    </a:p>
                  </a:txBody>
                  <a:tcPr marL="9525" marR="9525" marT="9525" marB="0" anchor="b"/>
                </a:tc>
                <a:tc>
                  <a:txBody>
                    <a:bodyPr/>
                    <a:lstStyle/>
                    <a:p>
                      <a:pPr algn="ctr" fontAlgn="b"/>
                      <a:endParaRPr lang="en-US" sz="1200" b="0" i="0" u="none" strike="noStrike">
                        <a:solidFill>
                          <a:srgbClr val="000000"/>
                        </a:solidFill>
                        <a:effectLst/>
                        <a:latin typeface="Calibri"/>
                      </a:endParaRPr>
                    </a:p>
                  </a:txBody>
                  <a:tcPr marL="9525" marR="9525" marT="9525" marB="0" anchor="b"/>
                </a:tc>
                <a:tc>
                  <a:txBody>
                    <a:bodyPr/>
                    <a:lstStyle/>
                    <a:p>
                      <a:pPr algn="ctr" fontAlgn="b"/>
                      <a:endParaRPr lang="en-US" sz="1200" b="0" i="0" u="none" strike="noStrike" dirty="0">
                        <a:solidFill>
                          <a:srgbClr val="000000"/>
                        </a:solidFill>
                        <a:effectLst/>
                        <a:latin typeface="Calibri"/>
                      </a:endParaRPr>
                    </a:p>
                  </a:txBody>
                  <a:tcPr marL="9525" marR="9525" marT="9525" marB="0" anchor="b"/>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67797633"/>
              </p:ext>
            </p:extLst>
          </p:nvPr>
        </p:nvGraphicFramePr>
        <p:xfrm>
          <a:off x="3124200" y="3429000"/>
          <a:ext cx="1600200" cy="1066800"/>
        </p:xfrm>
        <a:graphic>
          <a:graphicData uri="http://schemas.openxmlformats.org/drawingml/2006/table">
            <a:tbl>
              <a:tblPr>
                <a:tableStyleId>{5C22544A-7EE6-4342-B048-85BDC9FD1C3A}</a:tableStyleId>
              </a:tblPr>
              <a:tblGrid>
                <a:gridCol w="533400"/>
                <a:gridCol w="533400"/>
                <a:gridCol w="533400"/>
              </a:tblGrid>
              <a:tr h="266700">
                <a:tc>
                  <a:txBody>
                    <a:bodyPr/>
                    <a:lstStyle/>
                    <a:p>
                      <a:pPr algn="ctr" fontAlgn="b"/>
                      <a:r>
                        <a:rPr lang="en-US" sz="1400" u="none" strike="noStrike">
                          <a:effectLst/>
                        </a:rPr>
                        <a:t>2</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6</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1</a:t>
                      </a:r>
                      <a:endParaRPr lang="en-US" sz="1400" b="0" i="0" u="none" strike="noStrike">
                        <a:solidFill>
                          <a:srgbClr val="000000"/>
                        </a:solidFill>
                        <a:effectLst/>
                        <a:latin typeface="Calibri"/>
                      </a:endParaRPr>
                    </a:p>
                  </a:txBody>
                  <a:tcPr marL="9525" marR="9525" marT="9525" marB="0" anchor="b"/>
                </a:tc>
              </a:tr>
              <a:tr h="266700">
                <a:tc>
                  <a:txBody>
                    <a:bodyPr/>
                    <a:lstStyle/>
                    <a:p>
                      <a:pPr algn="ctr" fontAlgn="b"/>
                      <a:r>
                        <a:rPr lang="en-US" sz="1400" u="none" strike="noStrike">
                          <a:effectLst/>
                        </a:rPr>
                        <a:t>4</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5</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18</a:t>
                      </a:r>
                      <a:endParaRPr lang="en-US" sz="1400" b="0" i="0" u="none" strike="noStrike">
                        <a:solidFill>
                          <a:srgbClr val="000000"/>
                        </a:solidFill>
                        <a:effectLst/>
                        <a:latin typeface="Calibri"/>
                      </a:endParaRPr>
                    </a:p>
                  </a:txBody>
                  <a:tcPr marL="9525" marR="9525" marT="9525" marB="0" anchor="b"/>
                </a:tc>
              </a:tr>
              <a:tr h="266700">
                <a:tc>
                  <a:txBody>
                    <a:bodyPr/>
                    <a:lstStyle/>
                    <a:p>
                      <a:pPr algn="ctr" fontAlgn="b"/>
                      <a:r>
                        <a:rPr lang="en-US" sz="1400" u="none" strike="noStrike">
                          <a:effectLst/>
                        </a:rPr>
                        <a:t>8</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10</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12</a:t>
                      </a:r>
                      <a:endParaRPr lang="en-US" sz="1400" b="0" i="0" u="none" strike="noStrike">
                        <a:solidFill>
                          <a:srgbClr val="000000"/>
                        </a:solidFill>
                        <a:effectLst/>
                        <a:latin typeface="Calibri"/>
                      </a:endParaRPr>
                    </a:p>
                  </a:txBody>
                  <a:tcPr marL="9525" marR="9525" marT="9525" marB="0" anchor="b"/>
                </a:tc>
              </a:tr>
              <a:tr h="266700">
                <a:tc>
                  <a:txBody>
                    <a:bodyPr/>
                    <a:lstStyle/>
                    <a:p>
                      <a:pPr algn="ctr" fontAlgn="b"/>
                      <a:r>
                        <a:rPr lang="en-US" sz="1400" u="none" strike="noStrike">
                          <a:effectLst/>
                        </a:rPr>
                        <a:t>23</a:t>
                      </a:r>
                      <a:endParaRPr lang="en-US" sz="1400" b="0" i="0" u="none" strike="noStrike">
                        <a:solidFill>
                          <a:srgbClr val="000000"/>
                        </a:solidFill>
                        <a:effectLst/>
                        <a:latin typeface="Calibri"/>
                      </a:endParaRPr>
                    </a:p>
                  </a:txBody>
                  <a:tcPr marL="9525" marR="9525" marT="9525" marB="0" anchor="b"/>
                </a:tc>
                <a:tc>
                  <a:txBody>
                    <a:bodyPr/>
                    <a:lstStyle/>
                    <a:p>
                      <a:pPr algn="ctr" fontAlgn="b"/>
                      <a:endParaRPr lang="en-US" sz="1400" b="0" i="0" u="none" strike="noStrike">
                        <a:solidFill>
                          <a:srgbClr val="000000"/>
                        </a:solidFill>
                        <a:effectLst/>
                        <a:latin typeface="Calibri"/>
                      </a:endParaRPr>
                    </a:p>
                  </a:txBody>
                  <a:tcPr marL="9525" marR="9525" marT="9525" marB="0" anchor="b"/>
                </a:tc>
                <a:tc>
                  <a:txBody>
                    <a:bodyPr/>
                    <a:lstStyle/>
                    <a:p>
                      <a:pPr algn="ctr" fontAlgn="b"/>
                      <a:endParaRPr lang="en-US" sz="14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5738879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Increment sequence (h1, h2, … </a:t>
            </a:r>
            <a:r>
              <a:rPr lang="en-US" dirty="0" err="1" smtClean="0"/>
              <a:t>hk</a:t>
            </a:r>
            <a:r>
              <a:rPr lang="en-US" dirty="0" smtClean="0"/>
              <a:t>)</a:t>
            </a:r>
          </a:p>
          <a:p>
            <a:endParaRPr lang="en-US" dirty="0"/>
          </a:p>
        </p:txBody>
      </p:sp>
    </p:spTree>
    <p:extLst>
      <p:ext uri="{BB962C8B-B14F-4D97-AF65-F5344CB8AC3E}">
        <p14:creationId xmlns:p14="http://schemas.microsoft.com/office/powerpoint/2010/main" val="2258302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Quick Sort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031035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Quicksort</a:t>
            </a:r>
          </a:p>
        </p:txBody>
      </p:sp>
      <p:sp>
        <p:nvSpPr>
          <p:cNvPr id="49155" name="Rectangle 3"/>
          <p:cNvSpPr>
            <a:spLocks noGrp="1" noChangeArrowheads="1"/>
          </p:cNvSpPr>
          <p:nvPr>
            <p:ph type="body" idx="1"/>
          </p:nvPr>
        </p:nvSpPr>
        <p:spPr/>
        <p:txBody>
          <a:bodyPr/>
          <a:lstStyle/>
          <a:p>
            <a:r>
              <a:rPr lang="en-US"/>
              <a:t>Efficient sorting algorithm</a:t>
            </a:r>
          </a:p>
          <a:p>
            <a:pPr lvl="1"/>
            <a:r>
              <a:rPr lang="en-US"/>
              <a:t>Discovered by C.A.R. Hoare</a:t>
            </a:r>
          </a:p>
          <a:p>
            <a:r>
              <a:rPr lang="en-US"/>
              <a:t>Example of </a:t>
            </a:r>
            <a:r>
              <a:rPr lang="en-US">
                <a:solidFill>
                  <a:srgbClr val="FC0128"/>
                </a:solidFill>
              </a:rPr>
              <a:t>Divide and Conquer</a:t>
            </a:r>
            <a:r>
              <a:rPr lang="en-US"/>
              <a:t> algorithm</a:t>
            </a:r>
          </a:p>
          <a:p>
            <a:r>
              <a:rPr lang="en-US"/>
              <a:t>Two phases</a:t>
            </a:r>
          </a:p>
          <a:p>
            <a:pPr lvl="1"/>
            <a:r>
              <a:rPr lang="en-US"/>
              <a:t>Partition phase</a:t>
            </a:r>
          </a:p>
          <a:p>
            <a:pPr lvl="2"/>
            <a:r>
              <a:rPr lang="en-US">
                <a:solidFill>
                  <a:srgbClr val="FC0128"/>
                </a:solidFill>
              </a:rPr>
              <a:t>Divides</a:t>
            </a:r>
            <a:r>
              <a:rPr lang="en-US"/>
              <a:t> the work into half</a:t>
            </a:r>
          </a:p>
          <a:p>
            <a:pPr lvl="1"/>
            <a:r>
              <a:rPr lang="en-US"/>
              <a:t>Sort phase</a:t>
            </a:r>
          </a:p>
          <a:p>
            <a:pPr lvl="2"/>
            <a:r>
              <a:rPr lang="en-US">
                <a:solidFill>
                  <a:srgbClr val="FC0128"/>
                </a:solidFill>
              </a:rPr>
              <a:t>Conquers</a:t>
            </a:r>
            <a:r>
              <a:rPr lang="en-US"/>
              <a:t> the halves!</a:t>
            </a:r>
          </a:p>
        </p:txBody>
      </p:sp>
    </p:spTree>
    <p:extLst>
      <p:ext uri="{BB962C8B-B14F-4D97-AF65-F5344CB8AC3E}">
        <p14:creationId xmlns:p14="http://schemas.microsoft.com/office/powerpoint/2010/main" val="16884361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Sort</a:t>
            </a:r>
            <a:endParaRPr lang="en-US" dirty="0"/>
          </a:p>
        </p:txBody>
      </p:sp>
      <p:sp>
        <p:nvSpPr>
          <p:cNvPr id="3" name="Content Placeholder 2"/>
          <p:cNvSpPr>
            <a:spLocks noGrp="1"/>
          </p:cNvSpPr>
          <p:nvPr>
            <p:ph idx="1"/>
          </p:nvPr>
        </p:nvSpPr>
        <p:spPr/>
        <p:txBody>
          <a:bodyPr>
            <a:normAutofit lnSpcReduction="10000"/>
          </a:bodyPr>
          <a:lstStyle/>
          <a:p>
            <a:r>
              <a:rPr lang="en-US" dirty="0"/>
              <a:t>Quicksort sorts a list based on the divide and conquer strategy. </a:t>
            </a:r>
            <a:endParaRPr lang="en-US" dirty="0" smtClean="0"/>
          </a:p>
          <a:p>
            <a:r>
              <a:rPr lang="en-US" dirty="0" smtClean="0"/>
              <a:t>Divide </a:t>
            </a:r>
            <a:r>
              <a:rPr lang="en-US" dirty="0"/>
              <a:t>the list into two sub-lists, sort these sub-lists and recursively until the list is sorted; The basic steps of quicksort algorithm are as follows:</a:t>
            </a:r>
          </a:p>
          <a:p>
            <a:pPr lvl="1"/>
            <a:r>
              <a:rPr lang="en-US" dirty="0"/>
              <a:t>Choose a key element in the list which is called a pivot.</a:t>
            </a:r>
          </a:p>
          <a:p>
            <a:pPr lvl="1"/>
            <a:r>
              <a:rPr lang="en-US" dirty="0"/>
              <a:t>Reorder the list with the rule that all elements which are less than the pivot come before the pivot and so that all elements greater than the pivot come after it. After the partitioning, the pivot is in its final position.</a:t>
            </a:r>
          </a:p>
          <a:p>
            <a:pPr lvl="1"/>
            <a:r>
              <a:rPr lang="en-US" dirty="0"/>
              <a:t>Recursively reorder two sub-lists: the sub-list of lesser elements and the sub-list of greater elements.</a:t>
            </a:r>
          </a:p>
          <a:p>
            <a:endParaRPr lang="en-US" dirty="0"/>
          </a:p>
        </p:txBody>
      </p:sp>
    </p:spTree>
    <p:extLst>
      <p:ext uri="{BB962C8B-B14F-4D97-AF65-F5344CB8AC3E}">
        <p14:creationId xmlns:p14="http://schemas.microsoft.com/office/powerpoint/2010/main" val="3608624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History of Sorting</a:t>
            </a:r>
            <a:endParaRPr lang="en-US" b="1"/>
          </a:p>
        </p:txBody>
      </p:sp>
      <p:sp>
        <p:nvSpPr>
          <p:cNvPr id="61443" name="Rectangle 3"/>
          <p:cNvSpPr>
            <a:spLocks noGrp="1" noChangeArrowheads="1"/>
          </p:cNvSpPr>
          <p:nvPr>
            <p:ph type="body" idx="1"/>
          </p:nvPr>
        </p:nvSpPr>
        <p:spPr/>
        <p:txBody>
          <a:bodyPr/>
          <a:lstStyle/>
          <a:p>
            <a:r>
              <a:rPr lang="en-US"/>
              <a:t>It's still important for presentation of data extracted from databases: most people prefer to get reports sorted into some relevant order before flipping through pages of data!</a:t>
            </a:r>
          </a:p>
          <a:p>
            <a:endParaRPr lang="en-US"/>
          </a:p>
        </p:txBody>
      </p:sp>
    </p:spTree>
    <p:extLst>
      <p:ext uri="{BB962C8B-B14F-4D97-AF65-F5344CB8AC3E}">
        <p14:creationId xmlns:p14="http://schemas.microsoft.com/office/powerpoint/2010/main" val="2091750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Algo</a:t>
            </a:r>
            <a:endParaRPr lang="en-US" dirty="0"/>
          </a:p>
        </p:txBody>
      </p:sp>
      <p:sp>
        <p:nvSpPr>
          <p:cNvPr id="3" name="Content Placeholder 2"/>
          <p:cNvSpPr>
            <a:spLocks noGrp="1"/>
          </p:cNvSpPr>
          <p:nvPr>
            <p:ph idx="1"/>
          </p:nvPr>
        </p:nvSpPr>
        <p:spPr/>
        <p:txBody>
          <a:bodyPr/>
          <a:lstStyle/>
          <a:p>
            <a:r>
              <a:rPr lang="en-US" dirty="0" err="1" smtClean="0"/>
              <a:t>QuickSort</a:t>
            </a:r>
            <a:r>
              <a:rPr lang="en-US" dirty="0" smtClean="0"/>
              <a:t> (Set) {</a:t>
            </a:r>
          </a:p>
          <a:p>
            <a:pPr lvl="1"/>
            <a:r>
              <a:rPr lang="en-US" dirty="0" smtClean="0"/>
              <a:t>IF Set contains 1 element, return (Set)</a:t>
            </a:r>
          </a:p>
          <a:p>
            <a:pPr lvl="1"/>
            <a:r>
              <a:rPr lang="en-US" dirty="0" smtClean="0"/>
              <a:t>Choose a Pivot from Set</a:t>
            </a:r>
          </a:p>
          <a:p>
            <a:pPr lvl="1"/>
            <a:r>
              <a:rPr lang="en-US" dirty="0" smtClean="0"/>
              <a:t>Let S1, S2, S3 be the sequences of elements in Set such that they are LESS THAN, EQUAL TO and MORE THAN the Pivot, respectively</a:t>
            </a:r>
          </a:p>
          <a:p>
            <a:pPr lvl="1"/>
            <a:r>
              <a:rPr lang="en-US" dirty="0" smtClean="0"/>
              <a:t>Return </a:t>
            </a:r>
            <a:r>
              <a:rPr lang="en-US" dirty="0" err="1" smtClean="0"/>
              <a:t>QuickSort</a:t>
            </a:r>
            <a:r>
              <a:rPr lang="en-US" dirty="0" smtClean="0"/>
              <a:t>(S1), followed by S2 followed by </a:t>
            </a:r>
            <a:r>
              <a:rPr lang="en-US" dirty="0" err="1" smtClean="0"/>
              <a:t>QuickSort</a:t>
            </a:r>
            <a:r>
              <a:rPr lang="en-US" dirty="0" smtClean="0"/>
              <a:t>(S3)</a:t>
            </a:r>
            <a:endParaRPr lang="en-US" dirty="0"/>
          </a:p>
          <a:p>
            <a:r>
              <a:rPr lang="en-US" dirty="0" smtClean="0"/>
              <a:t>}</a:t>
            </a:r>
            <a:endParaRPr lang="en-US" dirty="0"/>
          </a:p>
        </p:txBody>
      </p:sp>
    </p:spTree>
    <p:extLst>
      <p:ext uri="{BB962C8B-B14F-4D97-AF65-F5344CB8AC3E}">
        <p14:creationId xmlns:p14="http://schemas.microsoft.com/office/powerpoint/2010/main" val="30841649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04800"/>
            <a:ext cx="7772400" cy="1143000"/>
          </a:xfrm>
        </p:spPr>
        <p:txBody>
          <a:bodyPr/>
          <a:lstStyle/>
          <a:p>
            <a:r>
              <a:rPr lang="en-US"/>
              <a:t>Example</a:t>
            </a:r>
          </a:p>
        </p:txBody>
      </p:sp>
      <p:sp>
        <p:nvSpPr>
          <p:cNvPr id="4099" name="Rectangle 3"/>
          <p:cNvSpPr>
            <a:spLocks noGrp="1" noChangeArrowheads="1"/>
          </p:cNvSpPr>
          <p:nvPr>
            <p:ph type="body" idx="1"/>
          </p:nvPr>
        </p:nvSpPr>
        <p:spPr>
          <a:xfrm>
            <a:off x="685800" y="1371600"/>
            <a:ext cx="7772400" cy="4114800"/>
          </a:xfrm>
        </p:spPr>
        <p:txBody>
          <a:bodyPr/>
          <a:lstStyle/>
          <a:p>
            <a:pPr>
              <a:buFontTx/>
              <a:buNone/>
            </a:pPr>
            <a:r>
              <a:rPr lang="en-US" dirty="0"/>
              <a:t>We are given array of n integers to sort:</a:t>
            </a:r>
          </a:p>
        </p:txBody>
      </p:sp>
      <p:sp>
        <p:nvSpPr>
          <p:cNvPr id="4100" name="Rectangle 4"/>
          <p:cNvSpPr>
            <a:spLocks noChangeArrowheads="1"/>
          </p:cNvSpPr>
          <p:nvPr/>
        </p:nvSpPr>
        <p:spPr bwMode="auto">
          <a:xfrm>
            <a:off x="1447800" y="2057400"/>
            <a:ext cx="609600" cy="609600"/>
          </a:xfrm>
          <a:prstGeom prst="rect">
            <a:avLst/>
          </a:prstGeom>
          <a:solidFill>
            <a:schemeClr val="bg1">
              <a:lumMod val="95000"/>
            </a:schemeClr>
          </a:solidFill>
          <a:ln w="9525">
            <a:solidFill>
              <a:schemeClr val="tx1"/>
            </a:solidFill>
            <a:miter lim="800000"/>
            <a:headEnd/>
            <a:tailEnd/>
          </a:ln>
          <a:effectLst/>
        </p:spPr>
        <p:txBody>
          <a:bodyPr wrap="none" anchor="ctr"/>
          <a:lstStyle/>
          <a:p>
            <a:pPr algn="ctr"/>
            <a:r>
              <a:rPr lang="en-US" dirty="0"/>
              <a:t>40</a:t>
            </a:r>
          </a:p>
        </p:txBody>
      </p:sp>
      <p:sp>
        <p:nvSpPr>
          <p:cNvPr id="4101" name="Rectangle 5"/>
          <p:cNvSpPr>
            <a:spLocks noChangeArrowheads="1"/>
          </p:cNvSpPr>
          <p:nvPr/>
        </p:nvSpPr>
        <p:spPr bwMode="auto">
          <a:xfrm>
            <a:off x="2057400" y="2057400"/>
            <a:ext cx="609600" cy="609600"/>
          </a:xfrm>
          <a:prstGeom prst="rect">
            <a:avLst/>
          </a:prstGeom>
          <a:solidFill>
            <a:schemeClr val="bg1">
              <a:lumMod val="95000"/>
            </a:schemeClr>
          </a:solidFill>
          <a:ln w="9525">
            <a:solidFill>
              <a:schemeClr val="tx1"/>
            </a:solidFill>
            <a:miter lim="800000"/>
            <a:headEnd/>
            <a:tailEnd/>
          </a:ln>
          <a:effectLst/>
        </p:spPr>
        <p:txBody>
          <a:bodyPr wrap="none" anchor="ctr"/>
          <a:lstStyle/>
          <a:p>
            <a:pPr algn="ctr"/>
            <a:r>
              <a:rPr lang="en-US"/>
              <a:t>20</a:t>
            </a:r>
          </a:p>
        </p:txBody>
      </p:sp>
      <p:sp>
        <p:nvSpPr>
          <p:cNvPr id="4102" name="Rectangle 6"/>
          <p:cNvSpPr>
            <a:spLocks noChangeArrowheads="1"/>
          </p:cNvSpPr>
          <p:nvPr/>
        </p:nvSpPr>
        <p:spPr bwMode="auto">
          <a:xfrm>
            <a:off x="2667000" y="2057400"/>
            <a:ext cx="609600" cy="609600"/>
          </a:xfrm>
          <a:prstGeom prst="rect">
            <a:avLst/>
          </a:prstGeom>
          <a:solidFill>
            <a:schemeClr val="bg1">
              <a:lumMod val="95000"/>
            </a:schemeClr>
          </a:solidFill>
          <a:ln w="9525">
            <a:solidFill>
              <a:schemeClr val="tx1"/>
            </a:solidFill>
            <a:miter lim="800000"/>
            <a:headEnd/>
            <a:tailEnd/>
          </a:ln>
          <a:effectLst/>
        </p:spPr>
        <p:txBody>
          <a:bodyPr wrap="none" anchor="ctr"/>
          <a:lstStyle/>
          <a:p>
            <a:pPr algn="ctr"/>
            <a:r>
              <a:rPr lang="en-US"/>
              <a:t>10</a:t>
            </a:r>
          </a:p>
        </p:txBody>
      </p:sp>
      <p:sp>
        <p:nvSpPr>
          <p:cNvPr id="4103" name="Rectangle 7"/>
          <p:cNvSpPr>
            <a:spLocks noChangeArrowheads="1"/>
          </p:cNvSpPr>
          <p:nvPr/>
        </p:nvSpPr>
        <p:spPr bwMode="auto">
          <a:xfrm>
            <a:off x="3276600" y="2057400"/>
            <a:ext cx="609600" cy="609600"/>
          </a:xfrm>
          <a:prstGeom prst="rect">
            <a:avLst/>
          </a:prstGeom>
          <a:solidFill>
            <a:schemeClr val="bg1">
              <a:lumMod val="95000"/>
            </a:schemeClr>
          </a:solidFill>
          <a:ln w="9525">
            <a:solidFill>
              <a:schemeClr val="tx1"/>
            </a:solidFill>
            <a:miter lim="800000"/>
            <a:headEnd/>
            <a:tailEnd/>
          </a:ln>
          <a:effectLst/>
        </p:spPr>
        <p:txBody>
          <a:bodyPr wrap="none" anchor="ctr"/>
          <a:lstStyle/>
          <a:p>
            <a:pPr algn="ctr"/>
            <a:r>
              <a:rPr lang="en-US"/>
              <a:t>80</a:t>
            </a:r>
          </a:p>
        </p:txBody>
      </p:sp>
      <p:sp>
        <p:nvSpPr>
          <p:cNvPr id="4104" name="Rectangle 8"/>
          <p:cNvSpPr>
            <a:spLocks noChangeArrowheads="1"/>
          </p:cNvSpPr>
          <p:nvPr/>
        </p:nvSpPr>
        <p:spPr bwMode="auto">
          <a:xfrm>
            <a:off x="3886200" y="2057400"/>
            <a:ext cx="609600" cy="609600"/>
          </a:xfrm>
          <a:prstGeom prst="rect">
            <a:avLst/>
          </a:prstGeom>
          <a:solidFill>
            <a:schemeClr val="bg1">
              <a:lumMod val="95000"/>
            </a:schemeClr>
          </a:solidFill>
          <a:ln w="9525">
            <a:solidFill>
              <a:schemeClr val="tx1"/>
            </a:solidFill>
            <a:miter lim="800000"/>
            <a:headEnd/>
            <a:tailEnd/>
          </a:ln>
          <a:effectLst/>
        </p:spPr>
        <p:txBody>
          <a:bodyPr wrap="none" anchor="ctr"/>
          <a:lstStyle/>
          <a:p>
            <a:pPr algn="ctr"/>
            <a:r>
              <a:rPr lang="en-US"/>
              <a:t>60</a:t>
            </a:r>
          </a:p>
        </p:txBody>
      </p:sp>
      <p:sp>
        <p:nvSpPr>
          <p:cNvPr id="4105" name="Rectangle 9"/>
          <p:cNvSpPr>
            <a:spLocks noChangeArrowheads="1"/>
          </p:cNvSpPr>
          <p:nvPr/>
        </p:nvSpPr>
        <p:spPr bwMode="auto">
          <a:xfrm>
            <a:off x="4495800" y="2057400"/>
            <a:ext cx="609600" cy="609600"/>
          </a:xfrm>
          <a:prstGeom prst="rect">
            <a:avLst/>
          </a:prstGeom>
          <a:solidFill>
            <a:schemeClr val="bg1">
              <a:lumMod val="95000"/>
            </a:schemeClr>
          </a:solidFill>
          <a:ln w="9525">
            <a:solidFill>
              <a:schemeClr val="tx1"/>
            </a:solidFill>
            <a:miter lim="800000"/>
            <a:headEnd/>
            <a:tailEnd/>
          </a:ln>
          <a:effectLst/>
        </p:spPr>
        <p:txBody>
          <a:bodyPr wrap="none" anchor="ctr"/>
          <a:lstStyle/>
          <a:p>
            <a:pPr algn="ctr"/>
            <a:r>
              <a:rPr lang="en-US"/>
              <a:t>50</a:t>
            </a:r>
          </a:p>
        </p:txBody>
      </p:sp>
      <p:sp>
        <p:nvSpPr>
          <p:cNvPr id="4106" name="Rectangle 10"/>
          <p:cNvSpPr>
            <a:spLocks noChangeArrowheads="1"/>
          </p:cNvSpPr>
          <p:nvPr/>
        </p:nvSpPr>
        <p:spPr bwMode="auto">
          <a:xfrm>
            <a:off x="5105400" y="2057400"/>
            <a:ext cx="609600" cy="609600"/>
          </a:xfrm>
          <a:prstGeom prst="rect">
            <a:avLst/>
          </a:prstGeom>
          <a:solidFill>
            <a:schemeClr val="bg1">
              <a:lumMod val="95000"/>
            </a:schemeClr>
          </a:solidFill>
          <a:ln w="9525">
            <a:solidFill>
              <a:schemeClr val="tx1"/>
            </a:solidFill>
            <a:miter lim="800000"/>
            <a:headEnd/>
            <a:tailEnd/>
          </a:ln>
          <a:effectLst/>
        </p:spPr>
        <p:txBody>
          <a:bodyPr wrap="none" anchor="ctr"/>
          <a:lstStyle/>
          <a:p>
            <a:pPr algn="ctr"/>
            <a:r>
              <a:rPr lang="en-US"/>
              <a:t>7</a:t>
            </a:r>
          </a:p>
        </p:txBody>
      </p:sp>
      <p:sp>
        <p:nvSpPr>
          <p:cNvPr id="4107" name="Rectangle 11"/>
          <p:cNvSpPr>
            <a:spLocks noChangeArrowheads="1"/>
          </p:cNvSpPr>
          <p:nvPr/>
        </p:nvSpPr>
        <p:spPr bwMode="auto">
          <a:xfrm>
            <a:off x="5715000" y="2057400"/>
            <a:ext cx="609600" cy="609600"/>
          </a:xfrm>
          <a:prstGeom prst="rect">
            <a:avLst/>
          </a:prstGeom>
          <a:solidFill>
            <a:schemeClr val="bg1">
              <a:lumMod val="95000"/>
            </a:schemeClr>
          </a:solidFill>
          <a:ln w="9525">
            <a:solidFill>
              <a:schemeClr val="tx1"/>
            </a:solidFill>
            <a:miter lim="800000"/>
            <a:headEnd/>
            <a:tailEnd/>
          </a:ln>
          <a:effectLst/>
        </p:spPr>
        <p:txBody>
          <a:bodyPr wrap="none" anchor="ctr"/>
          <a:lstStyle/>
          <a:p>
            <a:pPr algn="ctr"/>
            <a:r>
              <a:rPr lang="en-US"/>
              <a:t>30</a:t>
            </a:r>
          </a:p>
        </p:txBody>
      </p:sp>
      <p:sp>
        <p:nvSpPr>
          <p:cNvPr id="4108" name="Rectangle 12"/>
          <p:cNvSpPr>
            <a:spLocks noChangeArrowheads="1"/>
          </p:cNvSpPr>
          <p:nvPr/>
        </p:nvSpPr>
        <p:spPr bwMode="auto">
          <a:xfrm>
            <a:off x="6324600" y="2057400"/>
            <a:ext cx="609600" cy="609600"/>
          </a:xfrm>
          <a:prstGeom prst="rect">
            <a:avLst/>
          </a:prstGeom>
          <a:solidFill>
            <a:schemeClr val="bg1">
              <a:lumMod val="95000"/>
            </a:schemeClr>
          </a:solidFill>
          <a:ln w="9525">
            <a:solidFill>
              <a:schemeClr val="tx1"/>
            </a:solidFill>
            <a:miter lim="800000"/>
            <a:headEnd/>
            <a:tailEnd/>
          </a:ln>
          <a:effectLst/>
        </p:spPr>
        <p:txBody>
          <a:bodyPr wrap="none" anchor="ctr"/>
          <a:lstStyle/>
          <a:p>
            <a:pPr algn="ctr"/>
            <a:r>
              <a:rPr lang="en-US"/>
              <a:t>100</a:t>
            </a:r>
          </a:p>
        </p:txBody>
      </p:sp>
    </p:spTree>
    <p:extLst>
      <p:ext uri="{BB962C8B-B14F-4D97-AF65-F5344CB8AC3E}">
        <p14:creationId xmlns:p14="http://schemas.microsoft.com/office/powerpoint/2010/main" val="33759053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304800"/>
            <a:ext cx="7772400" cy="1143000"/>
          </a:xfrm>
        </p:spPr>
        <p:txBody>
          <a:bodyPr/>
          <a:lstStyle/>
          <a:p>
            <a:r>
              <a:rPr lang="en-US"/>
              <a:t>Pick Pivot Element</a:t>
            </a:r>
          </a:p>
        </p:txBody>
      </p:sp>
      <p:sp>
        <p:nvSpPr>
          <p:cNvPr id="5123" name="Rectangle 3"/>
          <p:cNvSpPr>
            <a:spLocks noGrp="1" noChangeArrowheads="1"/>
          </p:cNvSpPr>
          <p:nvPr>
            <p:ph type="body" idx="1"/>
          </p:nvPr>
        </p:nvSpPr>
        <p:spPr>
          <a:xfrm>
            <a:off x="685800" y="1371600"/>
            <a:ext cx="7772400" cy="4114800"/>
          </a:xfrm>
        </p:spPr>
        <p:txBody>
          <a:bodyPr/>
          <a:lstStyle/>
          <a:p>
            <a:pPr>
              <a:buFontTx/>
              <a:buNone/>
            </a:pPr>
            <a:r>
              <a:rPr lang="en-US" sz="2400" dirty="0"/>
              <a:t>There are a number of ways to pick the pivot element.  In this example, we will use the first element in the array:</a:t>
            </a:r>
          </a:p>
        </p:txBody>
      </p:sp>
      <p:sp>
        <p:nvSpPr>
          <p:cNvPr id="5124" name="Rectangle 4"/>
          <p:cNvSpPr>
            <a:spLocks noChangeArrowheads="1"/>
          </p:cNvSpPr>
          <p:nvPr/>
        </p:nvSpPr>
        <p:spPr bwMode="auto">
          <a:xfrm>
            <a:off x="1447800" y="2362200"/>
            <a:ext cx="609600" cy="6096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dirty="0"/>
              <a:t>40</a:t>
            </a:r>
          </a:p>
        </p:txBody>
      </p:sp>
      <p:sp>
        <p:nvSpPr>
          <p:cNvPr id="5125" name="Rectangle 5"/>
          <p:cNvSpPr>
            <a:spLocks noChangeArrowheads="1"/>
          </p:cNvSpPr>
          <p:nvPr/>
        </p:nvSpPr>
        <p:spPr bwMode="auto">
          <a:xfrm>
            <a:off x="2057400" y="23622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20</a:t>
            </a:r>
          </a:p>
        </p:txBody>
      </p:sp>
      <p:sp>
        <p:nvSpPr>
          <p:cNvPr id="5126" name="Rectangle 6"/>
          <p:cNvSpPr>
            <a:spLocks noChangeArrowheads="1"/>
          </p:cNvSpPr>
          <p:nvPr/>
        </p:nvSpPr>
        <p:spPr bwMode="auto">
          <a:xfrm>
            <a:off x="2667000" y="23622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10</a:t>
            </a:r>
          </a:p>
        </p:txBody>
      </p:sp>
      <p:sp>
        <p:nvSpPr>
          <p:cNvPr id="5127" name="Rectangle 7"/>
          <p:cNvSpPr>
            <a:spLocks noChangeArrowheads="1"/>
          </p:cNvSpPr>
          <p:nvPr/>
        </p:nvSpPr>
        <p:spPr bwMode="auto">
          <a:xfrm>
            <a:off x="3276600" y="23622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80</a:t>
            </a:r>
          </a:p>
        </p:txBody>
      </p:sp>
      <p:sp>
        <p:nvSpPr>
          <p:cNvPr id="5128" name="Rectangle 8"/>
          <p:cNvSpPr>
            <a:spLocks noChangeArrowheads="1"/>
          </p:cNvSpPr>
          <p:nvPr/>
        </p:nvSpPr>
        <p:spPr bwMode="auto">
          <a:xfrm>
            <a:off x="3886200" y="23622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60</a:t>
            </a:r>
          </a:p>
        </p:txBody>
      </p:sp>
      <p:sp>
        <p:nvSpPr>
          <p:cNvPr id="5129" name="Rectangle 9"/>
          <p:cNvSpPr>
            <a:spLocks noChangeArrowheads="1"/>
          </p:cNvSpPr>
          <p:nvPr/>
        </p:nvSpPr>
        <p:spPr bwMode="auto">
          <a:xfrm>
            <a:off x="4495800" y="23622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50</a:t>
            </a:r>
          </a:p>
        </p:txBody>
      </p:sp>
      <p:sp>
        <p:nvSpPr>
          <p:cNvPr id="5130" name="Rectangle 10"/>
          <p:cNvSpPr>
            <a:spLocks noChangeArrowheads="1"/>
          </p:cNvSpPr>
          <p:nvPr/>
        </p:nvSpPr>
        <p:spPr bwMode="auto">
          <a:xfrm>
            <a:off x="5105400" y="23622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7</a:t>
            </a:r>
          </a:p>
        </p:txBody>
      </p:sp>
      <p:sp>
        <p:nvSpPr>
          <p:cNvPr id="5131" name="Rectangle 11"/>
          <p:cNvSpPr>
            <a:spLocks noChangeArrowheads="1"/>
          </p:cNvSpPr>
          <p:nvPr/>
        </p:nvSpPr>
        <p:spPr bwMode="auto">
          <a:xfrm>
            <a:off x="5715000" y="23622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30</a:t>
            </a:r>
          </a:p>
        </p:txBody>
      </p:sp>
      <p:sp>
        <p:nvSpPr>
          <p:cNvPr id="5132" name="Rectangle 12"/>
          <p:cNvSpPr>
            <a:spLocks noChangeArrowheads="1"/>
          </p:cNvSpPr>
          <p:nvPr/>
        </p:nvSpPr>
        <p:spPr bwMode="auto">
          <a:xfrm>
            <a:off x="6324600" y="23622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100</a:t>
            </a:r>
          </a:p>
        </p:txBody>
      </p:sp>
    </p:spTree>
    <p:extLst>
      <p:ext uri="{BB962C8B-B14F-4D97-AF65-F5344CB8AC3E}">
        <p14:creationId xmlns:p14="http://schemas.microsoft.com/office/powerpoint/2010/main" val="28087408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1143000"/>
          </a:xfrm>
        </p:spPr>
        <p:txBody>
          <a:bodyPr/>
          <a:lstStyle/>
          <a:p>
            <a:r>
              <a:rPr lang="en-US"/>
              <a:t>Partitioning Array</a:t>
            </a:r>
          </a:p>
        </p:txBody>
      </p:sp>
      <p:sp>
        <p:nvSpPr>
          <p:cNvPr id="6147" name="Rectangle 3"/>
          <p:cNvSpPr>
            <a:spLocks noGrp="1" noChangeArrowheads="1"/>
          </p:cNvSpPr>
          <p:nvPr>
            <p:ph type="body" idx="1"/>
          </p:nvPr>
        </p:nvSpPr>
        <p:spPr>
          <a:xfrm>
            <a:off x="685800" y="1752600"/>
            <a:ext cx="7772400" cy="4114800"/>
          </a:xfrm>
        </p:spPr>
        <p:txBody>
          <a:bodyPr/>
          <a:lstStyle/>
          <a:p>
            <a:pPr marL="609600" indent="-609600">
              <a:lnSpc>
                <a:spcPct val="90000"/>
              </a:lnSpc>
              <a:buFontTx/>
              <a:buNone/>
            </a:pPr>
            <a:r>
              <a:rPr lang="en-US" sz="2800"/>
              <a:t>Given a pivot, partition the elements of the array such that the resulting array consists of: </a:t>
            </a:r>
          </a:p>
          <a:p>
            <a:pPr marL="990600" lvl="1" indent="-533400">
              <a:lnSpc>
                <a:spcPct val="90000"/>
              </a:lnSpc>
              <a:buFontTx/>
              <a:buAutoNum type="arabicPeriod"/>
            </a:pPr>
            <a:r>
              <a:rPr lang="en-US" sz="2400"/>
              <a:t>One sub-array that contains elements &gt;= pivot </a:t>
            </a:r>
          </a:p>
          <a:p>
            <a:pPr marL="990600" lvl="1" indent="-533400">
              <a:lnSpc>
                <a:spcPct val="90000"/>
              </a:lnSpc>
              <a:buFontTx/>
              <a:buAutoNum type="arabicPeriod"/>
            </a:pPr>
            <a:r>
              <a:rPr lang="en-US" sz="2400"/>
              <a:t>Another sub-array that contains elements &lt; pivot</a:t>
            </a:r>
          </a:p>
          <a:p>
            <a:pPr marL="990600" lvl="1" indent="-533400">
              <a:lnSpc>
                <a:spcPct val="90000"/>
              </a:lnSpc>
              <a:buFontTx/>
              <a:buAutoNum type="arabicPeriod"/>
            </a:pPr>
            <a:endParaRPr lang="en-US" sz="2400"/>
          </a:p>
          <a:p>
            <a:pPr marL="609600" indent="-609600">
              <a:lnSpc>
                <a:spcPct val="90000"/>
              </a:lnSpc>
              <a:buFontTx/>
              <a:buNone/>
            </a:pPr>
            <a:r>
              <a:rPr lang="en-US" sz="2800"/>
              <a:t>The sub-arrays are stored in the original data array.  </a:t>
            </a:r>
          </a:p>
          <a:p>
            <a:pPr marL="609600" indent="-609600">
              <a:lnSpc>
                <a:spcPct val="90000"/>
              </a:lnSpc>
              <a:buFontTx/>
              <a:buNone/>
            </a:pPr>
            <a:endParaRPr lang="en-US" sz="2800"/>
          </a:p>
          <a:p>
            <a:pPr marL="609600" indent="-609600">
              <a:lnSpc>
                <a:spcPct val="90000"/>
              </a:lnSpc>
              <a:buFontTx/>
              <a:buNone/>
            </a:pPr>
            <a:r>
              <a:rPr lang="en-US" sz="2800"/>
              <a:t>Partitioning loops through, swapping elements below/above pivot.</a:t>
            </a:r>
          </a:p>
          <a:p>
            <a:pPr marL="609600" indent="-609600">
              <a:lnSpc>
                <a:spcPct val="90000"/>
              </a:lnSpc>
            </a:pPr>
            <a:endParaRPr lang="en-US" sz="2800"/>
          </a:p>
        </p:txBody>
      </p:sp>
    </p:spTree>
    <p:extLst>
      <p:ext uri="{BB962C8B-B14F-4D97-AF65-F5344CB8AC3E}">
        <p14:creationId xmlns:p14="http://schemas.microsoft.com/office/powerpoint/2010/main" val="980849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209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C000"/>
                </a:solidFill>
              </a:rPr>
              <a:t>40</a:t>
            </a:r>
          </a:p>
        </p:txBody>
      </p:sp>
      <p:sp>
        <p:nvSpPr>
          <p:cNvPr id="8195" name="Rectangle 3"/>
          <p:cNvSpPr>
            <a:spLocks noChangeArrowheads="1"/>
          </p:cNvSpPr>
          <p:nvPr/>
        </p:nvSpPr>
        <p:spPr bwMode="auto">
          <a:xfrm>
            <a:off x="2819400" y="4191000"/>
            <a:ext cx="609600" cy="60960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lang="en-US"/>
              <a:t>20</a:t>
            </a:r>
          </a:p>
        </p:txBody>
      </p:sp>
      <p:sp>
        <p:nvSpPr>
          <p:cNvPr id="8196" name="Rectangle 4"/>
          <p:cNvSpPr>
            <a:spLocks noChangeArrowheads="1"/>
          </p:cNvSpPr>
          <p:nvPr/>
        </p:nvSpPr>
        <p:spPr bwMode="auto">
          <a:xfrm>
            <a:off x="3429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C000"/>
                </a:solidFill>
              </a:rPr>
              <a:t>10</a:t>
            </a:r>
          </a:p>
        </p:txBody>
      </p:sp>
      <p:sp>
        <p:nvSpPr>
          <p:cNvPr id="8197" name="Rectangle 5"/>
          <p:cNvSpPr>
            <a:spLocks noChangeArrowheads="1"/>
          </p:cNvSpPr>
          <p:nvPr/>
        </p:nvSpPr>
        <p:spPr bwMode="auto">
          <a:xfrm>
            <a:off x="4038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C000"/>
                </a:solidFill>
              </a:rPr>
              <a:t>80</a:t>
            </a:r>
          </a:p>
        </p:txBody>
      </p:sp>
      <p:sp>
        <p:nvSpPr>
          <p:cNvPr id="8198" name="Rectangle 6"/>
          <p:cNvSpPr>
            <a:spLocks noChangeArrowheads="1"/>
          </p:cNvSpPr>
          <p:nvPr/>
        </p:nvSpPr>
        <p:spPr bwMode="auto">
          <a:xfrm>
            <a:off x="46482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C000"/>
                </a:solidFill>
              </a:rPr>
              <a:t>60</a:t>
            </a:r>
          </a:p>
        </p:txBody>
      </p:sp>
      <p:sp>
        <p:nvSpPr>
          <p:cNvPr id="8199" name="Rectangle 7"/>
          <p:cNvSpPr>
            <a:spLocks noChangeArrowheads="1"/>
          </p:cNvSpPr>
          <p:nvPr/>
        </p:nvSpPr>
        <p:spPr bwMode="auto">
          <a:xfrm>
            <a:off x="5257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C000"/>
                </a:solidFill>
              </a:rPr>
              <a:t>50</a:t>
            </a:r>
          </a:p>
        </p:txBody>
      </p:sp>
      <p:sp>
        <p:nvSpPr>
          <p:cNvPr id="8200" name="Rectangle 8"/>
          <p:cNvSpPr>
            <a:spLocks noChangeArrowheads="1"/>
          </p:cNvSpPr>
          <p:nvPr/>
        </p:nvSpPr>
        <p:spPr bwMode="auto">
          <a:xfrm>
            <a:off x="5867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C000"/>
                </a:solidFill>
              </a:rPr>
              <a:t>7</a:t>
            </a:r>
          </a:p>
        </p:txBody>
      </p:sp>
      <p:sp>
        <p:nvSpPr>
          <p:cNvPr id="8201" name="Rectangle 9"/>
          <p:cNvSpPr>
            <a:spLocks noChangeArrowheads="1"/>
          </p:cNvSpPr>
          <p:nvPr/>
        </p:nvSpPr>
        <p:spPr bwMode="auto">
          <a:xfrm>
            <a:off x="6477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C000"/>
                </a:solidFill>
              </a:rPr>
              <a:t>30</a:t>
            </a:r>
          </a:p>
        </p:txBody>
      </p:sp>
      <p:sp>
        <p:nvSpPr>
          <p:cNvPr id="8202" name="Rectangle 10"/>
          <p:cNvSpPr>
            <a:spLocks noChangeArrowheads="1"/>
          </p:cNvSpPr>
          <p:nvPr/>
        </p:nvSpPr>
        <p:spPr bwMode="auto">
          <a:xfrm>
            <a:off x="7086600" y="4191000"/>
            <a:ext cx="609600" cy="60960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lang="en-US"/>
              <a:t>100</a:t>
            </a:r>
          </a:p>
        </p:txBody>
      </p:sp>
      <p:sp>
        <p:nvSpPr>
          <p:cNvPr id="8204" name="Text Box 12"/>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8205" name="Text Box 13"/>
          <p:cNvSpPr txBox="1">
            <a:spLocks noChangeArrowheads="1"/>
          </p:cNvSpPr>
          <p:nvPr/>
        </p:nvSpPr>
        <p:spPr bwMode="auto">
          <a:xfrm>
            <a:off x="2254250" y="4800600"/>
            <a:ext cx="53639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[0]    </a:t>
            </a:r>
            <a:r>
              <a:rPr lang="en-US" dirty="0" smtClean="0"/>
              <a:t>  [</a:t>
            </a:r>
            <a:r>
              <a:rPr lang="en-US" dirty="0"/>
              <a:t>1]   </a:t>
            </a:r>
            <a:r>
              <a:rPr lang="en-US" dirty="0" smtClean="0"/>
              <a:t>     [</a:t>
            </a:r>
            <a:r>
              <a:rPr lang="en-US" dirty="0"/>
              <a:t>2]    </a:t>
            </a:r>
            <a:r>
              <a:rPr lang="en-US" dirty="0" smtClean="0"/>
              <a:t>   [</a:t>
            </a:r>
            <a:r>
              <a:rPr lang="en-US" dirty="0"/>
              <a:t>3]   </a:t>
            </a:r>
            <a:r>
              <a:rPr lang="en-US" dirty="0" smtClean="0"/>
              <a:t>     [</a:t>
            </a:r>
            <a:r>
              <a:rPr lang="en-US" dirty="0"/>
              <a:t>4]   </a:t>
            </a:r>
            <a:r>
              <a:rPr lang="en-US" dirty="0" smtClean="0"/>
              <a:t>    [</a:t>
            </a:r>
            <a:r>
              <a:rPr lang="en-US" dirty="0"/>
              <a:t>5]    </a:t>
            </a:r>
            <a:r>
              <a:rPr lang="en-US" dirty="0" smtClean="0"/>
              <a:t>  [</a:t>
            </a:r>
            <a:r>
              <a:rPr lang="en-US" dirty="0"/>
              <a:t>6]   </a:t>
            </a:r>
            <a:r>
              <a:rPr lang="en-US" dirty="0" smtClean="0"/>
              <a:t>   [</a:t>
            </a:r>
            <a:r>
              <a:rPr lang="en-US" dirty="0"/>
              <a:t>7]   </a:t>
            </a:r>
            <a:r>
              <a:rPr lang="en-US" dirty="0" smtClean="0"/>
              <a:t>   [</a:t>
            </a:r>
            <a:r>
              <a:rPr lang="en-US" dirty="0"/>
              <a:t>8]</a:t>
            </a:r>
          </a:p>
        </p:txBody>
      </p:sp>
      <p:sp>
        <p:nvSpPr>
          <p:cNvPr id="8210" name="Text Box 18"/>
          <p:cNvSpPr txBox="1">
            <a:spLocks noChangeArrowheads="1"/>
          </p:cNvSpPr>
          <p:nvPr/>
        </p:nvSpPr>
        <p:spPr bwMode="auto">
          <a:xfrm>
            <a:off x="22098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8211" name="Text Box 19"/>
          <p:cNvSpPr txBox="1">
            <a:spLocks noChangeArrowheads="1"/>
          </p:cNvSpPr>
          <p:nvPr/>
        </p:nvSpPr>
        <p:spPr bwMode="auto">
          <a:xfrm>
            <a:off x="65532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8212" name="Line 20"/>
          <p:cNvSpPr>
            <a:spLocks noChangeShapeType="1"/>
          </p:cNvSpPr>
          <p:nvPr/>
        </p:nvSpPr>
        <p:spPr bwMode="auto">
          <a:xfrm flipV="1">
            <a:off x="7239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3" name="Line 21"/>
          <p:cNvSpPr>
            <a:spLocks noChangeShapeType="1"/>
          </p:cNvSpPr>
          <p:nvPr/>
        </p:nvSpPr>
        <p:spPr bwMode="auto">
          <a:xfrm flipV="1">
            <a:off x="29718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311882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dirty="0"/>
              <a:t>40</a:t>
            </a:r>
          </a:p>
        </p:txBody>
      </p:sp>
      <p:sp>
        <p:nvSpPr>
          <p:cNvPr id="35843" name="Rectangle 3"/>
          <p:cNvSpPr>
            <a:spLocks noChangeArrowheads="1"/>
          </p:cNvSpPr>
          <p:nvPr/>
        </p:nvSpPr>
        <p:spPr bwMode="auto">
          <a:xfrm>
            <a:off x="2819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t>20</a:t>
            </a:r>
          </a:p>
        </p:txBody>
      </p:sp>
      <p:sp>
        <p:nvSpPr>
          <p:cNvPr id="35844" name="Rectangle 4"/>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dirty="0"/>
              <a:t>10</a:t>
            </a:r>
          </a:p>
        </p:txBody>
      </p:sp>
      <p:sp>
        <p:nvSpPr>
          <p:cNvPr id="35845" name="Rectangle 5"/>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80</a:t>
            </a:r>
          </a:p>
        </p:txBody>
      </p:sp>
      <p:sp>
        <p:nvSpPr>
          <p:cNvPr id="35846" name="Rectangle 6"/>
          <p:cNvSpPr>
            <a:spLocks noChangeArrowheads="1"/>
          </p:cNvSpPr>
          <p:nvPr/>
        </p:nvSpPr>
        <p:spPr bwMode="auto">
          <a:xfrm>
            <a:off x="46482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60</a:t>
            </a:r>
          </a:p>
        </p:txBody>
      </p:sp>
      <p:sp>
        <p:nvSpPr>
          <p:cNvPr id="35847" name="Rectangle 7"/>
          <p:cNvSpPr>
            <a:spLocks noChangeArrowheads="1"/>
          </p:cNvSpPr>
          <p:nvPr/>
        </p:nvSpPr>
        <p:spPr bwMode="auto">
          <a:xfrm>
            <a:off x="52578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50</a:t>
            </a:r>
          </a:p>
        </p:txBody>
      </p:sp>
      <p:sp>
        <p:nvSpPr>
          <p:cNvPr id="35848" name="Rectangle 8"/>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7</a:t>
            </a:r>
          </a:p>
        </p:txBody>
      </p:sp>
      <p:sp>
        <p:nvSpPr>
          <p:cNvPr id="35849" name="Rectangle 9"/>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35850" name="Rectangle 10"/>
          <p:cNvSpPr>
            <a:spLocks noChangeArrowheads="1"/>
          </p:cNvSpPr>
          <p:nvPr/>
        </p:nvSpPr>
        <p:spPr bwMode="auto">
          <a:xfrm>
            <a:off x="7086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100</a:t>
            </a:r>
          </a:p>
        </p:txBody>
      </p:sp>
      <p:sp>
        <p:nvSpPr>
          <p:cNvPr id="35851" name="Text Box 11"/>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35852" name="Text Box 12"/>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35853" name="Text Box 13"/>
          <p:cNvSpPr txBox="1">
            <a:spLocks noChangeArrowheads="1"/>
          </p:cNvSpPr>
          <p:nvPr/>
        </p:nvSpPr>
        <p:spPr bwMode="auto">
          <a:xfrm>
            <a:off x="22098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35854" name="Text Box 14"/>
          <p:cNvSpPr txBox="1">
            <a:spLocks noChangeArrowheads="1"/>
          </p:cNvSpPr>
          <p:nvPr/>
        </p:nvSpPr>
        <p:spPr bwMode="auto">
          <a:xfrm>
            <a:off x="65532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35855" name="Line 15"/>
          <p:cNvSpPr>
            <a:spLocks noChangeShapeType="1"/>
          </p:cNvSpPr>
          <p:nvPr/>
        </p:nvSpPr>
        <p:spPr bwMode="auto">
          <a:xfrm flipV="1">
            <a:off x="7239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6" name="Line 16"/>
          <p:cNvSpPr>
            <a:spLocks noChangeShapeType="1"/>
          </p:cNvSpPr>
          <p:nvPr/>
        </p:nvSpPr>
        <p:spPr bwMode="auto">
          <a:xfrm flipV="1">
            <a:off x="29718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7" name="Text Box 17"/>
          <p:cNvSpPr txBox="1">
            <a:spLocks noChangeArrowheads="1"/>
          </p:cNvSpPr>
          <p:nvPr/>
        </p:nvSpPr>
        <p:spPr bwMode="auto">
          <a:xfrm>
            <a:off x="1022350" y="930275"/>
            <a:ext cx="47724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r>
              <a:rPr lang="en-US" dirty="0"/>
              <a:t>		</a:t>
            </a:r>
            <a:r>
              <a:rPr lang="en-US" dirty="0" smtClean="0"/>
              <a:t>++LEFT</a:t>
            </a:r>
            <a:endParaRPr lang="en-US" dirty="0"/>
          </a:p>
          <a:p>
            <a:endParaRPr lang="en-US" dirty="0"/>
          </a:p>
        </p:txBody>
      </p:sp>
    </p:spTree>
    <p:extLst>
      <p:ext uri="{BB962C8B-B14F-4D97-AF65-F5344CB8AC3E}">
        <p14:creationId xmlns:p14="http://schemas.microsoft.com/office/powerpoint/2010/main" val="361279184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11267" name="Rectangle 3"/>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11268" name="Rectangle 4"/>
          <p:cNvSpPr>
            <a:spLocks noChangeArrowheads="1"/>
          </p:cNvSpPr>
          <p:nvPr/>
        </p:nvSpPr>
        <p:spPr bwMode="auto">
          <a:xfrm>
            <a:off x="34290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a:t>
            </a:r>
          </a:p>
        </p:txBody>
      </p:sp>
      <p:sp>
        <p:nvSpPr>
          <p:cNvPr id="11269" name="Rectangle 5"/>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80</a:t>
            </a:r>
          </a:p>
        </p:txBody>
      </p:sp>
      <p:sp>
        <p:nvSpPr>
          <p:cNvPr id="11270" name="Rectangle 6"/>
          <p:cNvSpPr>
            <a:spLocks noChangeArrowheads="1"/>
          </p:cNvSpPr>
          <p:nvPr/>
        </p:nvSpPr>
        <p:spPr bwMode="auto">
          <a:xfrm>
            <a:off x="46482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60</a:t>
            </a:r>
          </a:p>
        </p:txBody>
      </p:sp>
      <p:sp>
        <p:nvSpPr>
          <p:cNvPr id="11271" name="Rectangle 7"/>
          <p:cNvSpPr>
            <a:spLocks noChangeArrowheads="1"/>
          </p:cNvSpPr>
          <p:nvPr/>
        </p:nvSpPr>
        <p:spPr bwMode="auto">
          <a:xfrm>
            <a:off x="52578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50</a:t>
            </a:r>
          </a:p>
        </p:txBody>
      </p:sp>
      <p:sp>
        <p:nvSpPr>
          <p:cNvPr id="11272" name="Rectangle 8"/>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7</a:t>
            </a:r>
          </a:p>
        </p:txBody>
      </p:sp>
      <p:sp>
        <p:nvSpPr>
          <p:cNvPr id="11273" name="Rectangle 9"/>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11274" name="Rectangle 10"/>
          <p:cNvSpPr>
            <a:spLocks noChangeArrowheads="1"/>
          </p:cNvSpPr>
          <p:nvPr/>
        </p:nvSpPr>
        <p:spPr bwMode="auto">
          <a:xfrm>
            <a:off x="7086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100</a:t>
            </a:r>
          </a:p>
        </p:txBody>
      </p:sp>
      <p:sp>
        <p:nvSpPr>
          <p:cNvPr id="11275" name="Text Box 11"/>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11277" name="Text Box 13"/>
          <p:cNvSpPr txBox="1">
            <a:spLocks noChangeArrowheads="1"/>
          </p:cNvSpPr>
          <p:nvPr/>
        </p:nvSpPr>
        <p:spPr bwMode="auto">
          <a:xfrm>
            <a:off x="27432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11278" name="Text Box 14"/>
          <p:cNvSpPr txBox="1">
            <a:spLocks noChangeArrowheads="1"/>
          </p:cNvSpPr>
          <p:nvPr/>
        </p:nvSpPr>
        <p:spPr bwMode="auto">
          <a:xfrm>
            <a:off x="65532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11279" name="Line 15"/>
          <p:cNvSpPr>
            <a:spLocks noChangeShapeType="1"/>
          </p:cNvSpPr>
          <p:nvPr/>
        </p:nvSpPr>
        <p:spPr bwMode="auto">
          <a:xfrm flipV="1">
            <a:off x="7239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0" name="Line 16"/>
          <p:cNvSpPr>
            <a:spLocks noChangeShapeType="1"/>
          </p:cNvSpPr>
          <p:nvPr/>
        </p:nvSpPr>
        <p:spPr bwMode="auto">
          <a:xfrm flipV="1">
            <a:off x="35052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1" name="Text Box 17"/>
          <p:cNvSpPr txBox="1">
            <a:spLocks noChangeArrowheads="1"/>
          </p:cNvSpPr>
          <p:nvPr/>
        </p:nvSpPr>
        <p:spPr bwMode="auto">
          <a:xfrm>
            <a:off x="1022350" y="930275"/>
            <a:ext cx="47724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r>
              <a:rPr lang="en-US" dirty="0"/>
              <a:t>		</a:t>
            </a:r>
            <a:r>
              <a:rPr lang="en-US" dirty="0" smtClean="0"/>
              <a:t>++LEFT</a:t>
            </a:r>
            <a:endParaRPr lang="en-US" dirty="0"/>
          </a:p>
          <a:p>
            <a:endParaRPr lang="en-US" dirty="0"/>
          </a:p>
        </p:txBody>
      </p:sp>
    </p:spTree>
    <p:extLst>
      <p:ext uri="{BB962C8B-B14F-4D97-AF65-F5344CB8AC3E}">
        <p14:creationId xmlns:p14="http://schemas.microsoft.com/office/powerpoint/2010/main" val="35222542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12291" name="Rectangle 3"/>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12292" name="Rectangle 4"/>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12293" name="Rectangle 5"/>
          <p:cNvSpPr>
            <a:spLocks noChangeArrowheads="1"/>
          </p:cNvSpPr>
          <p:nvPr/>
        </p:nvSpPr>
        <p:spPr bwMode="auto">
          <a:xfrm>
            <a:off x="4038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80</a:t>
            </a:r>
          </a:p>
        </p:txBody>
      </p:sp>
      <p:sp>
        <p:nvSpPr>
          <p:cNvPr id="12294" name="Rectangle 6"/>
          <p:cNvSpPr>
            <a:spLocks noChangeArrowheads="1"/>
          </p:cNvSpPr>
          <p:nvPr/>
        </p:nvSpPr>
        <p:spPr bwMode="auto">
          <a:xfrm>
            <a:off x="46482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60</a:t>
            </a:r>
          </a:p>
        </p:txBody>
      </p:sp>
      <p:sp>
        <p:nvSpPr>
          <p:cNvPr id="12295" name="Rectangle 7"/>
          <p:cNvSpPr>
            <a:spLocks noChangeArrowheads="1"/>
          </p:cNvSpPr>
          <p:nvPr/>
        </p:nvSpPr>
        <p:spPr bwMode="auto">
          <a:xfrm>
            <a:off x="52578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50</a:t>
            </a:r>
          </a:p>
        </p:txBody>
      </p:sp>
      <p:sp>
        <p:nvSpPr>
          <p:cNvPr id="12296" name="Rectangle 8"/>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7</a:t>
            </a:r>
          </a:p>
        </p:txBody>
      </p:sp>
      <p:sp>
        <p:nvSpPr>
          <p:cNvPr id="12297" name="Rectangle 9"/>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12298" name="Rectangle 10"/>
          <p:cNvSpPr>
            <a:spLocks noChangeArrowheads="1"/>
          </p:cNvSpPr>
          <p:nvPr/>
        </p:nvSpPr>
        <p:spPr bwMode="auto">
          <a:xfrm>
            <a:off x="7086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100</a:t>
            </a:r>
          </a:p>
        </p:txBody>
      </p:sp>
      <p:sp>
        <p:nvSpPr>
          <p:cNvPr id="12299" name="Text Box 11"/>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12301" name="Text Box 13"/>
          <p:cNvSpPr txBox="1">
            <a:spLocks noChangeArrowheads="1"/>
          </p:cNvSpPr>
          <p:nvPr/>
        </p:nvSpPr>
        <p:spPr bwMode="auto">
          <a:xfrm>
            <a:off x="34290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12302" name="Text Box 14"/>
          <p:cNvSpPr txBox="1">
            <a:spLocks noChangeArrowheads="1"/>
          </p:cNvSpPr>
          <p:nvPr/>
        </p:nvSpPr>
        <p:spPr bwMode="auto">
          <a:xfrm>
            <a:off x="65532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12303" name="Line 15"/>
          <p:cNvSpPr>
            <a:spLocks noChangeShapeType="1"/>
          </p:cNvSpPr>
          <p:nvPr/>
        </p:nvSpPr>
        <p:spPr bwMode="auto">
          <a:xfrm flipV="1">
            <a:off x="7239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Line 16"/>
          <p:cNvSpPr>
            <a:spLocks noChangeShapeType="1"/>
          </p:cNvSpPr>
          <p:nvPr/>
        </p:nvSpPr>
        <p:spPr bwMode="auto">
          <a:xfrm flipV="1">
            <a:off x="4191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Text Box 17"/>
          <p:cNvSpPr txBox="1">
            <a:spLocks noChangeArrowheads="1"/>
          </p:cNvSpPr>
          <p:nvPr/>
        </p:nvSpPr>
        <p:spPr bwMode="auto">
          <a:xfrm>
            <a:off x="1022350" y="930275"/>
            <a:ext cx="47724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r>
              <a:rPr lang="en-US" dirty="0"/>
              <a:t>		</a:t>
            </a:r>
            <a:r>
              <a:rPr lang="en-US" dirty="0" smtClean="0"/>
              <a:t>++LEFT</a:t>
            </a:r>
            <a:endParaRPr lang="en-US" dirty="0"/>
          </a:p>
          <a:p>
            <a:endParaRPr lang="en-US" dirty="0"/>
          </a:p>
        </p:txBody>
      </p:sp>
    </p:spTree>
    <p:extLst>
      <p:ext uri="{BB962C8B-B14F-4D97-AF65-F5344CB8AC3E}">
        <p14:creationId xmlns:p14="http://schemas.microsoft.com/office/powerpoint/2010/main" val="2783153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dirty="0"/>
              <a:t>40</a:t>
            </a:r>
          </a:p>
        </p:txBody>
      </p:sp>
      <p:sp>
        <p:nvSpPr>
          <p:cNvPr id="13315" name="Rectangle 3"/>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13316" name="Rectangle 4"/>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13317" name="Rectangle 5"/>
          <p:cNvSpPr>
            <a:spLocks noChangeArrowheads="1"/>
          </p:cNvSpPr>
          <p:nvPr/>
        </p:nvSpPr>
        <p:spPr bwMode="auto">
          <a:xfrm>
            <a:off x="4038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80</a:t>
            </a:r>
          </a:p>
        </p:txBody>
      </p:sp>
      <p:sp>
        <p:nvSpPr>
          <p:cNvPr id="13318" name="Rectangle 6"/>
          <p:cNvSpPr>
            <a:spLocks noChangeArrowheads="1"/>
          </p:cNvSpPr>
          <p:nvPr/>
        </p:nvSpPr>
        <p:spPr bwMode="auto">
          <a:xfrm>
            <a:off x="46482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60</a:t>
            </a:r>
          </a:p>
        </p:txBody>
      </p:sp>
      <p:sp>
        <p:nvSpPr>
          <p:cNvPr id="13319" name="Rectangle 7"/>
          <p:cNvSpPr>
            <a:spLocks noChangeArrowheads="1"/>
          </p:cNvSpPr>
          <p:nvPr/>
        </p:nvSpPr>
        <p:spPr bwMode="auto">
          <a:xfrm>
            <a:off x="52578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50</a:t>
            </a:r>
          </a:p>
        </p:txBody>
      </p:sp>
      <p:sp>
        <p:nvSpPr>
          <p:cNvPr id="13320" name="Rectangle 8"/>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7</a:t>
            </a:r>
          </a:p>
        </p:txBody>
      </p:sp>
      <p:sp>
        <p:nvSpPr>
          <p:cNvPr id="13321" name="Rectangle 9"/>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13322" name="Rectangle 10"/>
          <p:cNvSpPr>
            <a:spLocks noChangeArrowheads="1"/>
          </p:cNvSpPr>
          <p:nvPr/>
        </p:nvSpPr>
        <p:spPr bwMode="auto">
          <a:xfrm>
            <a:off x="7086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100</a:t>
            </a:r>
          </a:p>
        </p:txBody>
      </p:sp>
      <p:sp>
        <p:nvSpPr>
          <p:cNvPr id="13323" name="Text Box 11"/>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13324" name="Text Box 12"/>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13325" name="Text Box 13"/>
          <p:cNvSpPr txBox="1">
            <a:spLocks noChangeArrowheads="1"/>
          </p:cNvSpPr>
          <p:nvPr/>
        </p:nvSpPr>
        <p:spPr bwMode="auto">
          <a:xfrm>
            <a:off x="34290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13326" name="Text Box 14"/>
          <p:cNvSpPr txBox="1">
            <a:spLocks noChangeArrowheads="1"/>
          </p:cNvSpPr>
          <p:nvPr/>
        </p:nvSpPr>
        <p:spPr bwMode="auto">
          <a:xfrm>
            <a:off x="65532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13327" name="Line 15"/>
          <p:cNvSpPr>
            <a:spLocks noChangeShapeType="1"/>
          </p:cNvSpPr>
          <p:nvPr/>
        </p:nvSpPr>
        <p:spPr bwMode="auto">
          <a:xfrm flipV="1">
            <a:off x="7239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8" name="Line 16"/>
          <p:cNvSpPr>
            <a:spLocks noChangeShapeType="1"/>
          </p:cNvSpPr>
          <p:nvPr/>
        </p:nvSpPr>
        <p:spPr bwMode="auto">
          <a:xfrm flipV="1">
            <a:off x="4191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9" name="Text Box 17"/>
          <p:cNvSpPr txBox="1">
            <a:spLocks noChangeArrowheads="1"/>
          </p:cNvSpPr>
          <p:nvPr/>
        </p:nvSpPr>
        <p:spPr bwMode="auto">
          <a:xfrm>
            <a:off x="1022350" y="930275"/>
            <a:ext cx="480612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endParaRPr lang="en-US" dirty="0"/>
          </a:p>
          <a:p>
            <a:pPr lvl="1">
              <a:buFontTx/>
              <a:buAutoNum type="arabicPeriod"/>
            </a:pPr>
            <a:endParaRPr lang="en-US" dirty="0"/>
          </a:p>
          <a:p>
            <a:endParaRPr lang="en-US" dirty="0"/>
          </a:p>
        </p:txBody>
      </p:sp>
    </p:spTree>
    <p:extLst>
      <p:ext uri="{BB962C8B-B14F-4D97-AF65-F5344CB8AC3E}">
        <p14:creationId xmlns:p14="http://schemas.microsoft.com/office/powerpoint/2010/main" val="402030747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dirty="0"/>
              <a:t>40</a:t>
            </a:r>
          </a:p>
        </p:txBody>
      </p:sp>
      <p:sp>
        <p:nvSpPr>
          <p:cNvPr id="15363" name="Rectangle 3"/>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15364" name="Rectangle 4"/>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15365" name="Rectangle 5"/>
          <p:cNvSpPr>
            <a:spLocks noChangeArrowheads="1"/>
          </p:cNvSpPr>
          <p:nvPr/>
        </p:nvSpPr>
        <p:spPr bwMode="auto">
          <a:xfrm>
            <a:off x="4038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80</a:t>
            </a:r>
          </a:p>
        </p:txBody>
      </p:sp>
      <p:sp>
        <p:nvSpPr>
          <p:cNvPr id="15366" name="Rectangle 6"/>
          <p:cNvSpPr>
            <a:spLocks noChangeArrowheads="1"/>
          </p:cNvSpPr>
          <p:nvPr/>
        </p:nvSpPr>
        <p:spPr bwMode="auto">
          <a:xfrm>
            <a:off x="46482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60</a:t>
            </a:r>
          </a:p>
        </p:txBody>
      </p:sp>
      <p:sp>
        <p:nvSpPr>
          <p:cNvPr id="15367" name="Rectangle 7"/>
          <p:cNvSpPr>
            <a:spLocks noChangeArrowheads="1"/>
          </p:cNvSpPr>
          <p:nvPr/>
        </p:nvSpPr>
        <p:spPr bwMode="auto">
          <a:xfrm>
            <a:off x="52578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50</a:t>
            </a:r>
          </a:p>
        </p:txBody>
      </p:sp>
      <p:sp>
        <p:nvSpPr>
          <p:cNvPr id="15368" name="Rectangle 8"/>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7</a:t>
            </a:r>
          </a:p>
        </p:txBody>
      </p:sp>
      <p:sp>
        <p:nvSpPr>
          <p:cNvPr id="15369" name="Rectangle 9"/>
          <p:cNvSpPr>
            <a:spLocks noChangeArrowheads="1"/>
          </p:cNvSpPr>
          <p:nvPr/>
        </p:nvSpPr>
        <p:spPr bwMode="auto">
          <a:xfrm>
            <a:off x="64770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30</a:t>
            </a:r>
          </a:p>
        </p:txBody>
      </p:sp>
      <p:sp>
        <p:nvSpPr>
          <p:cNvPr id="15370" name="Rectangle 10"/>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15371" name="Text Box 11"/>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15373" name="Text Box 13"/>
          <p:cNvSpPr txBox="1">
            <a:spLocks noChangeArrowheads="1"/>
          </p:cNvSpPr>
          <p:nvPr/>
        </p:nvSpPr>
        <p:spPr bwMode="auto">
          <a:xfrm>
            <a:off x="34290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15374" name="Text Box 14"/>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15375" name="Line 15"/>
          <p:cNvSpPr>
            <a:spLocks noChangeShapeType="1"/>
          </p:cNvSpPr>
          <p:nvPr/>
        </p:nvSpPr>
        <p:spPr bwMode="auto">
          <a:xfrm flipV="1">
            <a:off x="65532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6" name="Line 16"/>
          <p:cNvSpPr>
            <a:spLocks noChangeShapeType="1"/>
          </p:cNvSpPr>
          <p:nvPr/>
        </p:nvSpPr>
        <p:spPr bwMode="auto">
          <a:xfrm flipV="1">
            <a:off x="4191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7" name="Text Box 17"/>
          <p:cNvSpPr txBox="1">
            <a:spLocks noChangeArrowheads="1"/>
          </p:cNvSpPr>
          <p:nvPr/>
        </p:nvSpPr>
        <p:spPr bwMode="auto">
          <a:xfrm>
            <a:off x="1022350" y="930275"/>
            <a:ext cx="480612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endParaRPr lang="en-US" dirty="0"/>
          </a:p>
          <a:p>
            <a:pPr lvl="1">
              <a:buFontTx/>
              <a:buAutoNum type="arabicPeriod"/>
            </a:pPr>
            <a:endParaRPr lang="en-US" dirty="0"/>
          </a:p>
          <a:p>
            <a:endParaRPr lang="en-US" dirty="0"/>
          </a:p>
        </p:txBody>
      </p:sp>
    </p:spTree>
    <p:extLst>
      <p:ext uri="{BB962C8B-B14F-4D97-AF65-F5344CB8AC3E}">
        <p14:creationId xmlns:p14="http://schemas.microsoft.com/office/powerpoint/2010/main" val="2237023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Insertion</a:t>
            </a:r>
          </a:p>
          <a:p>
            <a:r>
              <a:rPr lang="en-US" dirty="0" err="1"/>
              <a:t>ShellSort</a:t>
            </a:r>
            <a:endParaRPr lang="en-US" dirty="0"/>
          </a:p>
          <a:p>
            <a:r>
              <a:rPr lang="en-US" dirty="0" err="1"/>
              <a:t>MergeSort</a:t>
            </a:r>
            <a:endParaRPr lang="en-US" dirty="0"/>
          </a:p>
          <a:p>
            <a:r>
              <a:rPr lang="en-US" dirty="0" err="1"/>
              <a:t>QuickSort</a:t>
            </a:r>
            <a:endParaRPr lang="en-US" dirty="0"/>
          </a:p>
          <a:p>
            <a:r>
              <a:rPr lang="en-US" dirty="0" err="1">
                <a:solidFill>
                  <a:schemeClr val="accent2">
                    <a:lumMod val="60000"/>
                    <a:lumOff val="40000"/>
                  </a:schemeClr>
                </a:solidFill>
              </a:rPr>
              <a:t>BubbleSort</a:t>
            </a:r>
            <a:endParaRPr lang="en-US" dirty="0">
              <a:solidFill>
                <a:schemeClr val="accent2">
                  <a:lumMod val="60000"/>
                  <a:lumOff val="40000"/>
                </a:schemeClr>
              </a:solidFill>
            </a:endParaRPr>
          </a:p>
          <a:p>
            <a:r>
              <a:rPr lang="en-US" dirty="0" err="1">
                <a:solidFill>
                  <a:schemeClr val="accent2">
                    <a:lumMod val="60000"/>
                    <a:lumOff val="40000"/>
                  </a:schemeClr>
                </a:solidFill>
              </a:rPr>
              <a:t>SelectionSort</a:t>
            </a:r>
            <a:endParaRPr lang="en-US" dirty="0">
              <a:solidFill>
                <a:schemeClr val="accent2">
                  <a:lumMod val="60000"/>
                  <a:lumOff val="40000"/>
                </a:schemeClr>
              </a:solidFill>
            </a:endParaRPr>
          </a:p>
          <a:p>
            <a:endParaRPr lang="en-US" dirty="0"/>
          </a:p>
        </p:txBody>
      </p:sp>
    </p:spTree>
    <p:extLst>
      <p:ext uri="{BB962C8B-B14F-4D97-AF65-F5344CB8AC3E}">
        <p14:creationId xmlns:p14="http://schemas.microsoft.com/office/powerpoint/2010/main" val="18758045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dirty="0"/>
              <a:t>40</a:t>
            </a:r>
          </a:p>
        </p:txBody>
      </p:sp>
      <p:sp>
        <p:nvSpPr>
          <p:cNvPr id="16387" name="Rectangle 3"/>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16388" name="Rectangle 4"/>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16389" name="Rectangle 5"/>
          <p:cNvSpPr>
            <a:spLocks noChangeArrowheads="1"/>
          </p:cNvSpPr>
          <p:nvPr/>
        </p:nvSpPr>
        <p:spPr bwMode="auto">
          <a:xfrm>
            <a:off x="4038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80</a:t>
            </a:r>
          </a:p>
        </p:txBody>
      </p:sp>
      <p:sp>
        <p:nvSpPr>
          <p:cNvPr id="16390" name="Rectangle 6"/>
          <p:cNvSpPr>
            <a:spLocks noChangeArrowheads="1"/>
          </p:cNvSpPr>
          <p:nvPr/>
        </p:nvSpPr>
        <p:spPr bwMode="auto">
          <a:xfrm>
            <a:off x="46482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60</a:t>
            </a:r>
          </a:p>
        </p:txBody>
      </p:sp>
      <p:sp>
        <p:nvSpPr>
          <p:cNvPr id="16391" name="Rectangle 7"/>
          <p:cNvSpPr>
            <a:spLocks noChangeArrowheads="1"/>
          </p:cNvSpPr>
          <p:nvPr/>
        </p:nvSpPr>
        <p:spPr bwMode="auto">
          <a:xfrm>
            <a:off x="52578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50</a:t>
            </a:r>
          </a:p>
        </p:txBody>
      </p:sp>
      <p:sp>
        <p:nvSpPr>
          <p:cNvPr id="16392" name="Rectangle 8"/>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7</a:t>
            </a:r>
          </a:p>
        </p:txBody>
      </p:sp>
      <p:sp>
        <p:nvSpPr>
          <p:cNvPr id="16393" name="Rectangle 9"/>
          <p:cNvSpPr>
            <a:spLocks noChangeArrowheads="1"/>
          </p:cNvSpPr>
          <p:nvPr/>
        </p:nvSpPr>
        <p:spPr bwMode="auto">
          <a:xfrm>
            <a:off x="64770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30</a:t>
            </a:r>
          </a:p>
        </p:txBody>
      </p:sp>
      <p:sp>
        <p:nvSpPr>
          <p:cNvPr id="16394" name="Rectangle 10"/>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16395" name="Text Box 11"/>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16397" name="Text Box 13"/>
          <p:cNvSpPr txBox="1">
            <a:spLocks noChangeArrowheads="1"/>
          </p:cNvSpPr>
          <p:nvPr/>
        </p:nvSpPr>
        <p:spPr bwMode="auto">
          <a:xfrm>
            <a:off x="34290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16398" name="Text Box 14"/>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16399" name="Line 15"/>
          <p:cNvSpPr>
            <a:spLocks noChangeShapeType="1"/>
          </p:cNvSpPr>
          <p:nvPr/>
        </p:nvSpPr>
        <p:spPr bwMode="auto">
          <a:xfrm flipV="1">
            <a:off x="65532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Line 16"/>
          <p:cNvSpPr>
            <a:spLocks noChangeShapeType="1"/>
          </p:cNvSpPr>
          <p:nvPr/>
        </p:nvSpPr>
        <p:spPr bwMode="auto">
          <a:xfrm flipV="1">
            <a:off x="4191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1" name="Text Box 17"/>
          <p:cNvSpPr txBox="1">
            <a:spLocks noChangeArrowheads="1"/>
          </p:cNvSpPr>
          <p:nvPr/>
        </p:nvSpPr>
        <p:spPr bwMode="auto">
          <a:xfrm>
            <a:off x="1022350" y="930275"/>
            <a:ext cx="552426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endParaRPr lang="en-US" dirty="0"/>
          </a:p>
          <a:p>
            <a:pPr lvl="1">
              <a:buFontTx/>
              <a:buAutoNum type="arabicPeriod"/>
            </a:pPr>
            <a:endParaRPr lang="en-US" dirty="0"/>
          </a:p>
          <a:p>
            <a:endParaRPr lang="en-US" dirty="0"/>
          </a:p>
        </p:txBody>
      </p:sp>
      <p:sp>
        <p:nvSpPr>
          <p:cNvPr id="16404" name="Freeform 20"/>
          <p:cNvSpPr>
            <a:spLocks/>
          </p:cNvSpPr>
          <p:nvPr/>
        </p:nvSpPr>
        <p:spPr bwMode="auto">
          <a:xfrm>
            <a:off x="4343400" y="3733800"/>
            <a:ext cx="2527300" cy="457200"/>
          </a:xfrm>
          <a:custGeom>
            <a:avLst/>
            <a:gdLst>
              <a:gd name="T0" fmla="*/ 0 w 1592"/>
              <a:gd name="T1" fmla="*/ 560 h 560"/>
              <a:gd name="T2" fmla="*/ 384 w 1592"/>
              <a:gd name="T3" fmla="*/ 80 h 560"/>
              <a:gd name="T4" fmla="*/ 1392 w 1592"/>
              <a:gd name="T5" fmla="*/ 80 h 560"/>
              <a:gd name="T6" fmla="*/ 1584 w 1592"/>
              <a:gd name="T7" fmla="*/ 560 h 560"/>
            </a:gdLst>
            <a:ahLst/>
            <a:cxnLst>
              <a:cxn ang="0">
                <a:pos x="T0" y="T1"/>
              </a:cxn>
              <a:cxn ang="0">
                <a:pos x="T2" y="T3"/>
              </a:cxn>
              <a:cxn ang="0">
                <a:pos x="T4" y="T5"/>
              </a:cxn>
              <a:cxn ang="0">
                <a:pos x="T6" y="T7"/>
              </a:cxn>
            </a:cxnLst>
            <a:rect l="0" t="0" r="r" b="b"/>
            <a:pathLst>
              <a:path w="1592" h="560">
                <a:moveTo>
                  <a:pt x="0" y="560"/>
                </a:moveTo>
                <a:cubicBezTo>
                  <a:pt x="76" y="360"/>
                  <a:pt x="152" y="160"/>
                  <a:pt x="384" y="80"/>
                </a:cubicBezTo>
                <a:cubicBezTo>
                  <a:pt x="616" y="0"/>
                  <a:pt x="1192" y="0"/>
                  <a:pt x="1392" y="80"/>
                </a:cubicBezTo>
                <a:cubicBezTo>
                  <a:pt x="1592" y="160"/>
                  <a:pt x="1588" y="360"/>
                  <a:pt x="1584" y="560"/>
                </a:cubicBezTo>
              </a:path>
            </a:pathLst>
          </a:custGeom>
          <a:noFill/>
          <a:ln w="38100" cmpd="sng">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482882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17411" name="Rectangle 3"/>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17412" name="Rectangle 4"/>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17413" name="Rectangle 5"/>
          <p:cNvSpPr>
            <a:spLocks noChangeArrowheads="1"/>
          </p:cNvSpPr>
          <p:nvPr/>
        </p:nvSpPr>
        <p:spPr bwMode="auto">
          <a:xfrm>
            <a:off x="4038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30</a:t>
            </a:r>
          </a:p>
        </p:txBody>
      </p:sp>
      <p:sp>
        <p:nvSpPr>
          <p:cNvPr id="17414" name="Rectangle 6"/>
          <p:cNvSpPr>
            <a:spLocks noChangeArrowheads="1"/>
          </p:cNvSpPr>
          <p:nvPr/>
        </p:nvSpPr>
        <p:spPr bwMode="auto">
          <a:xfrm>
            <a:off x="46482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60</a:t>
            </a:r>
          </a:p>
        </p:txBody>
      </p:sp>
      <p:sp>
        <p:nvSpPr>
          <p:cNvPr id="17415" name="Rectangle 7"/>
          <p:cNvSpPr>
            <a:spLocks noChangeArrowheads="1"/>
          </p:cNvSpPr>
          <p:nvPr/>
        </p:nvSpPr>
        <p:spPr bwMode="auto">
          <a:xfrm>
            <a:off x="52578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50</a:t>
            </a:r>
          </a:p>
        </p:txBody>
      </p:sp>
      <p:sp>
        <p:nvSpPr>
          <p:cNvPr id="17416" name="Rectangle 8"/>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7</a:t>
            </a:r>
          </a:p>
        </p:txBody>
      </p:sp>
      <p:sp>
        <p:nvSpPr>
          <p:cNvPr id="17417" name="Rectangle 9"/>
          <p:cNvSpPr>
            <a:spLocks noChangeArrowheads="1"/>
          </p:cNvSpPr>
          <p:nvPr/>
        </p:nvSpPr>
        <p:spPr bwMode="auto">
          <a:xfrm>
            <a:off x="64770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80</a:t>
            </a:r>
          </a:p>
        </p:txBody>
      </p:sp>
      <p:sp>
        <p:nvSpPr>
          <p:cNvPr id="17418" name="Rectangle 10"/>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17419" name="Text Box 11"/>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17421" name="Text Box 13"/>
          <p:cNvSpPr txBox="1">
            <a:spLocks noChangeArrowheads="1"/>
          </p:cNvSpPr>
          <p:nvPr/>
        </p:nvSpPr>
        <p:spPr bwMode="auto">
          <a:xfrm>
            <a:off x="34290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17422" name="Text Box 14"/>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17423" name="Line 15"/>
          <p:cNvSpPr>
            <a:spLocks noChangeShapeType="1"/>
          </p:cNvSpPr>
          <p:nvPr/>
        </p:nvSpPr>
        <p:spPr bwMode="auto">
          <a:xfrm flipV="1">
            <a:off x="65532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4" name="Line 16"/>
          <p:cNvSpPr>
            <a:spLocks noChangeShapeType="1"/>
          </p:cNvSpPr>
          <p:nvPr/>
        </p:nvSpPr>
        <p:spPr bwMode="auto">
          <a:xfrm flipV="1">
            <a:off x="4191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5" name="Text Box 17"/>
          <p:cNvSpPr txBox="1">
            <a:spLocks noChangeArrowheads="1"/>
          </p:cNvSpPr>
          <p:nvPr/>
        </p:nvSpPr>
        <p:spPr bwMode="auto">
          <a:xfrm>
            <a:off x="1022350" y="930275"/>
            <a:ext cx="552426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endParaRPr lang="en-US" dirty="0"/>
          </a:p>
          <a:p>
            <a:pPr lvl="1">
              <a:buFontTx/>
              <a:buAutoNum type="arabicPeriod"/>
            </a:pPr>
            <a:endParaRPr lang="en-US" dirty="0"/>
          </a:p>
          <a:p>
            <a:endParaRPr lang="en-US" dirty="0"/>
          </a:p>
        </p:txBody>
      </p:sp>
      <p:sp>
        <p:nvSpPr>
          <p:cNvPr id="17426" name="Freeform 18"/>
          <p:cNvSpPr>
            <a:spLocks/>
          </p:cNvSpPr>
          <p:nvPr/>
        </p:nvSpPr>
        <p:spPr bwMode="auto">
          <a:xfrm>
            <a:off x="4343400" y="3733800"/>
            <a:ext cx="2527300" cy="457200"/>
          </a:xfrm>
          <a:custGeom>
            <a:avLst/>
            <a:gdLst>
              <a:gd name="T0" fmla="*/ 0 w 1592"/>
              <a:gd name="T1" fmla="*/ 560 h 560"/>
              <a:gd name="T2" fmla="*/ 384 w 1592"/>
              <a:gd name="T3" fmla="*/ 80 h 560"/>
              <a:gd name="T4" fmla="*/ 1392 w 1592"/>
              <a:gd name="T5" fmla="*/ 80 h 560"/>
              <a:gd name="T6" fmla="*/ 1584 w 1592"/>
              <a:gd name="T7" fmla="*/ 560 h 560"/>
            </a:gdLst>
            <a:ahLst/>
            <a:cxnLst>
              <a:cxn ang="0">
                <a:pos x="T0" y="T1"/>
              </a:cxn>
              <a:cxn ang="0">
                <a:pos x="T2" y="T3"/>
              </a:cxn>
              <a:cxn ang="0">
                <a:pos x="T4" y="T5"/>
              </a:cxn>
              <a:cxn ang="0">
                <a:pos x="T6" y="T7"/>
              </a:cxn>
            </a:cxnLst>
            <a:rect l="0" t="0" r="r" b="b"/>
            <a:pathLst>
              <a:path w="1592" h="560">
                <a:moveTo>
                  <a:pt x="0" y="560"/>
                </a:moveTo>
                <a:cubicBezTo>
                  <a:pt x="76" y="360"/>
                  <a:pt x="152" y="160"/>
                  <a:pt x="384" y="80"/>
                </a:cubicBezTo>
                <a:cubicBezTo>
                  <a:pt x="616" y="0"/>
                  <a:pt x="1192" y="0"/>
                  <a:pt x="1392" y="80"/>
                </a:cubicBezTo>
                <a:cubicBezTo>
                  <a:pt x="1592" y="160"/>
                  <a:pt x="1588" y="360"/>
                  <a:pt x="1584" y="560"/>
                </a:cubicBezTo>
              </a:path>
            </a:pathLst>
          </a:custGeom>
          <a:noFill/>
          <a:ln w="38100" cmpd="sng">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283052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18435" name="Rectangle 3"/>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18436" name="Rectangle 4"/>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18437" name="Rectangle 5"/>
          <p:cNvSpPr>
            <a:spLocks noChangeArrowheads="1"/>
          </p:cNvSpPr>
          <p:nvPr/>
        </p:nvSpPr>
        <p:spPr bwMode="auto">
          <a:xfrm>
            <a:off x="4038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30</a:t>
            </a:r>
          </a:p>
        </p:txBody>
      </p:sp>
      <p:sp>
        <p:nvSpPr>
          <p:cNvPr id="18438" name="Rectangle 6"/>
          <p:cNvSpPr>
            <a:spLocks noChangeArrowheads="1"/>
          </p:cNvSpPr>
          <p:nvPr/>
        </p:nvSpPr>
        <p:spPr bwMode="auto">
          <a:xfrm>
            <a:off x="46482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60</a:t>
            </a:r>
          </a:p>
        </p:txBody>
      </p:sp>
      <p:sp>
        <p:nvSpPr>
          <p:cNvPr id="18439" name="Rectangle 7"/>
          <p:cNvSpPr>
            <a:spLocks noChangeArrowheads="1"/>
          </p:cNvSpPr>
          <p:nvPr/>
        </p:nvSpPr>
        <p:spPr bwMode="auto">
          <a:xfrm>
            <a:off x="52578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50</a:t>
            </a:r>
          </a:p>
        </p:txBody>
      </p:sp>
      <p:sp>
        <p:nvSpPr>
          <p:cNvPr id="18440" name="Rectangle 8"/>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7</a:t>
            </a:r>
          </a:p>
        </p:txBody>
      </p:sp>
      <p:sp>
        <p:nvSpPr>
          <p:cNvPr id="18441" name="Rectangle 9"/>
          <p:cNvSpPr>
            <a:spLocks noChangeArrowheads="1"/>
          </p:cNvSpPr>
          <p:nvPr/>
        </p:nvSpPr>
        <p:spPr bwMode="auto">
          <a:xfrm>
            <a:off x="64770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80</a:t>
            </a:r>
          </a:p>
        </p:txBody>
      </p:sp>
      <p:sp>
        <p:nvSpPr>
          <p:cNvPr id="18442" name="Rectangle 10"/>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18443" name="Text Box 11"/>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18444" name="Text Box 12"/>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18445" name="Text Box 13"/>
          <p:cNvSpPr txBox="1">
            <a:spLocks noChangeArrowheads="1"/>
          </p:cNvSpPr>
          <p:nvPr/>
        </p:nvSpPr>
        <p:spPr bwMode="auto">
          <a:xfrm>
            <a:off x="34290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18446" name="Text Box 14"/>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18447" name="Line 15"/>
          <p:cNvSpPr>
            <a:spLocks noChangeShapeType="1"/>
          </p:cNvSpPr>
          <p:nvPr/>
        </p:nvSpPr>
        <p:spPr bwMode="auto">
          <a:xfrm flipV="1">
            <a:off x="65532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16"/>
          <p:cNvSpPr>
            <a:spLocks noChangeShapeType="1"/>
          </p:cNvSpPr>
          <p:nvPr/>
        </p:nvSpPr>
        <p:spPr bwMode="auto">
          <a:xfrm flipV="1">
            <a:off x="4191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Text Box 17"/>
          <p:cNvSpPr txBox="1">
            <a:spLocks noChangeArrowheads="1"/>
          </p:cNvSpPr>
          <p:nvPr/>
        </p:nvSpPr>
        <p:spPr bwMode="auto">
          <a:xfrm>
            <a:off x="1022350" y="930275"/>
            <a:ext cx="564571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r>
              <a:rPr lang="en-US" dirty="0" smtClean="0"/>
              <a:t>.</a:t>
            </a:r>
            <a:endParaRPr lang="en-US" dirty="0"/>
          </a:p>
          <a:p>
            <a:endParaRPr lang="en-US" dirty="0"/>
          </a:p>
        </p:txBody>
      </p:sp>
    </p:spTree>
    <p:extLst>
      <p:ext uri="{BB962C8B-B14F-4D97-AF65-F5344CB8AC3E}">
        <p14:creationId xmlns:p14="http://schemas.microsoft.com/office/powerpoint/2010/main" val="117716958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dirty="0"/>
              <a:t>40</a:t>
            </a:r>
          </a:p>
        </p:txBody>
      </p:sp>
      <p:sp>
        <p:nvSpPr>
          <p:cNvPr id="19459" name="Rectangle 3"/>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19460" name="Rectangle 4"/>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19461" name="Rectangle 5"/>
          <p:cNvSpPr>
            <a:spLocks noChangeArrowheads="1"/>
          </p:cNvSpPr>
          <p:nvPr/>
        </p:nvSpPr>
        <p:spPr bwMode="auto">
          <a:xfrm>
            <a:off x="4038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30</a:t>
            </a:r>
          </a:p>
        </p:txBody>
      </p:sp>
      <p:sp>
        <p:nvSpPr>
          <p:cNvPr id="19462" name="Rectangle 6"/>
          <p:cNvSpPr>
            <a:spLocks noChangeArrowheads="1"/>
          </p:cNvSpPr>
          <p:nvPr/>
        </p:nvSpPr>
        <p:spPr bwMode="auto">
          <a:xfrm>
            <a:off x="46482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60</a:t>
            </a:r>
          </a:p>
        </p:txBody>
      </p:sp>
      <p:sp>
        <p:nvSpPr>
          <p:cNvPr id="19463" name="Rectangle 7"/>
          <p:cNvSpPr>
            <a:spLocks noChangeArrowheads="1"/>
          </p:cNvSpPr>
          <p:nvPr/>
        </p:nvSpPr>
        <p:spPr bwMode="auto">
          <a:xfrm>
            <a:off x="52578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50</a:t>
            </a:r>
          </a:p>
        </p:txBody>
      </p:sp>
      <p:sp>
        <p:nvSpPr>
          <p:cNvPr id="19464" name="Rectangle 8"/>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7</a:t>
            </a:r>
          </a:p>
        </p:txBody>
      </p:sp>
      <p:sp>
        <p:nvSpPr>
          <p:cNvPr id="19465" name="Rectangle 9"/>
          <p:cNvSpPr>
            <a:spLocks noChangeArrowheads="1"/>
          </p:cNvSpPr>
          <p:nvPr/>
        </p:nvSpPr>
        <p:spPr bwMode="auto">
          <a:xfrm>
            <a:off x="64770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80</a:t>
            </a:r>
          </a:p>
        </p:txBody>
      </p:sp>
      <p:sp>
        <p:nvSpPr>
          <p:cNvPr id="19466" name="Rectangle 10"/>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19467" name="Text Box 11"/>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19468" name="Text Box 12"/>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19469" name="Text Box 13"/>
          <p:cNvSpPr txBox="1">
            <a:spLocks noChangeArrowheads="1"/>
          </p:cNvSpPr>
          <p:nvPr/>
        </p:nvSpPr>
        <p:spPr bwMode="auto">
          <a:xfrm>
            <a:off x="34290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19470" name="Text Box 14"/>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19471" name="Line 15"/>
          <p:cNvSpPr>
            <a:spLocks noChangeShapeType="1"/>
          </p:cNvSpPr>
          <p:nvPr/>
        </p:nvSpPr>
        <p:spPr bwMode="auto">
          <a:xfrm flipV="1">
            <a:off x="65532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2" name="Line 16"/>
          <p:cNvSpPr>
            <a:spLocks noChangeShapeType="1"/>
          </p:cNvSpPr>
          <p:nvPr/>
        </p:nvSpPr>
        <p:spPr bwMode="auto">
          <a:xfrm flipV="1">
            <a:off x="4191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73" name="Text Box 17"/>
          <p:cNvSpPr txBox="1">
            <a:spLocks noChangeArrowheads="1"/>
          </p:cNvSpPr>
          <p:nvPr/>
        </p:nvSpPr>
        <p:spPr bwMode="auto">
          <a:xfrm>
            <a:off x="1022350" y="930275"/>
            <a:ext cx="564571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r>
              <a:rPr lang="en-US" dirty="0" smtClean="0"/>
              <a:t>.</a:t>
            </a:r>
            <a:endParaRPr lang="en-US" dirty="0"/>
          </a:p>
          <a:p>
            <a:endParaRPr lang="en-US" dirty="0"/>
          </a:p>
        </p:txBody>
      </p:sp>
      <p:sp>
        <p:nvSpPr>
          <p:cNvPr id="19474" name="Line 18"/>
          <p:cNvSpPr>
            <a:spLocks noChangeShapeType="1"/>
          </p:cNvSpPr>
          <p:nvPr/>
        </p:nvSpPr>
        <p:spPr bwMode="auto">
          <a:xfrm>
            <a:off x="609600" y="1143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60101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dirty="0"/>
              <a:t>40</a:t>
            </a:r>
          </a:p>
        </p:txBody>
      </p:sp>
      <p:sp>
        <p:nvSpPr>
          <p:cNvPr id="20483" name="Rectangle 3"/>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20484" name="Rectangle 4"/>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20485" name="Rectangle 5"/>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20486" name="Rectangle 6"/>
          <p:cNvSpPr>
            <a:spLocks noChangeArrowheads="1"/>
          </p:cNvSpPr>
          <p:nvPr/>
        </p:nvSpPr>
        <p:spPr bwMode="auto">
          <a:xfrm>
            <a:off x="4648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60</a:t>
            </a:r>
          </a:p>
        </p:txBody>
      </p:sp>
      <p:sp>
        <p:nvSpPr>
          <p:cNvPr id="20487" name="Rectangle 7"/>
          <p:cNvSpPr>
            <a:spLocks noChangeArrowheads="1"/>
          </p:cNvSpPr>
          <p:nvPr/>
        </p:nvSpPr>
        <p:spPr bwMode="auto">
          <a:xfrm>
            <a:off x="52578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50</a:t>
            </a:r>
          </a:p>
        </p:txBody>
      </p:sp>
      <p:sp>
        <p:nvSpPr>
          <p:cNvPr id="20488" name="Rectangle 8"/>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7</a:t>
            </a:r>
          </a:p>
        </p:txBody>
      </p:sp>
      <p:sp>
        <p:nvSpPr>
          <p:cNvPr id="20489" name="Rectangle 9"/>
          <p:cNvSpPr>
            <a:spLocks noChangeArrowheads="1"/>
          </p:cNvSpPr>
          <p:nvPr/>
        </p:nvSpPr>
        <p:spPr bwMode="auto">
          <a:xfrm>
            <a:off x="64770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80</a:t>
            </a:r>
          </a:p>
        </p:txBody>
      </p:sp>
      <p:sp>
        <p:nvSpPr>
          <p:cNvPr id="20490" name="Rectangle 10"/>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20491" name="Text Box 11"/>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20492" name="Text Box 12"/>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20493" name="Text Box 13"/>
          <p:cNvSpPr txBox="1">
            <a:spLocks noChangeArrowheads="1"/>
          </p:cNvSpPr>
          <p:nvPr/>
        </p:nvSpPr>
        <p:spPr bwMode="auto">
          <a:xfrm>
            <a:off x="39624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20494" name="Text Box 14"/>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20495" name="Line 15"/>
          <p:cNvSpPr>
            <a:spLocks noChangeShapeType="1"/>
          </p:cNvSpPr>
          <p:nvPr/>
        </p:nvSpPr>
        <p:spPr bwMode="auto">
          <a:xfrm flipV="1">
            <a:off x="65532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Line 16"/>
          <p:cNvSpPr>
            <a:spLocks noChangeShapeType="1"/>
          </p:cNvSpPr>
          <p:nvPr/>
        </p:nvSpPr>
        <p:spPr bwMode="auto">
          <a:xfrm flipV="1">
            <a:off x="47244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7" name="Text Box 17"/>
          <p:cNvSpPr txBox="1">
            <a:spLocks noChangeArrowheads="1"/>
          </p:cNvSpPr>
          <p:nvPr/>
        </p:nvSpPr>
        <p:spPr bwMode="auto">
          <a:xfrm>
            <a:off x="1022350" y="930275"/>
            <a:ext cx="564571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p>
          <a:p>
            <a:endParaRPr lang="en-US" dirty="0"/>
          </a:p>
        </p:txBody>
      </p:sp>
      <p:sp>
        <p:nvSpPr>
          <p:cNvPr id="20498" name="Line 18"/>
          <p:cNvSpPr>
            <a:spLocks noChangeShapeType="1"/>
          </p:cNvSpPr>
          <p:nvPr/>
        </p:nvSpPr>
        <p:spPr bwMode="auto">
          <a:xfrm>
            <a:off x="609600" y="1143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9696601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21507" name="Rectangle 3"/>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dirty="0"/>
              <a:t>20</a:t>
            </a:r>
          </a:p>
        </p:txBody>
      </p:sp>
      <p:sp>
        <p:nvSpPr>
          <p:cNvPr id="21508" name="Rectangle 4"/>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21509" name="Rectangle 5"/>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21510" name="Rectangle 6"/>
          <p:cNvSpPr>
            <a:spLocks noChangeArrowheads="1"/>
          </p:cNvSpPr>
          <p:nvPr/>
        </p:nvSpPr>
        <p:spPr bwMode="auto">
          <a:xfrm>
            <a:off x="4648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60</a:t>
            </a:r>
          </a:p>
        </p:txBody>
      </p:sp>
      <p:sp>
        <p:nvSpPr>
          <p:cNvPr id="21511" name="Rectangle 7"/>
          <p:cNvSpPr>
            <a:spLocks noChangeArrowheads="1"/>
          </p:cNvSpPr>
          <p:nvPr/>
        </p:nvSpPr>
        <p:spPr bwMode="auto">
          <a:xfrm>
            <a:off x="52578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50</a:t>
            </a:r>
          </a:p>
        </p:txBody>
      </p:sp>
      <p:sp>
        <p:nvSpPr>
          <p:cNvPr id="21512" name="Rectangle 8"/>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7</a:t>
            </a:r>
          </a:p>
        </p:txBody>
      </p:sp>
      <p:sp>
        <p:nvSpPr>
          <p:cNvPr id="21513" name="Rectangle 9"/>
          <p:cNvSpPr>
            <a:spLocks noChangeArrowheads="1"/>
          </p:cNvSpPr>
          <p:nvPr/>
        </p:nvSpPr>
        <p:spPr bwMode="auto">
          <a:xfrm>
            <a:off x="64770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80</a:t>
            </a:r>
          </a:p>
        </p:txBody>
      </p:sp>
      <p:sp>
        <p:nvSpPr>
          <p:cNvPr id="21514" name="Rectangle 10"/>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21515" name="Text Box 11"/>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21516" name="Text Box 12"/>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21517" name="Text Box 13"/>
          <p:cNvSpPr txBox="1">
            <a:spLocks noChangeArrowheads="1"/>
          </p:cNvSpPr>
          <p:nvPr/>
        </p:nvSpPr>
        <p:spPr bwMode="auto">
          <a:xfrm>
            <a:off x="39624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21518" name="Text Box 14"/>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21519" name="Line 15"/>
          <p:cNvSpPr>
            <a:spLocks noChangeShapeType="1"/>
          </p:cNvSpPr>
          <p:nvPr/>
        </p:nvSpPr>
        <p:spPr bwMode="auto">
          <a:xfrm flipV="1">
            <a:off x="65532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0" name="Line 16"/>
          <p:cNvSpPr>
            <a:spLocks noChangeShapeType="1"/>
          </p:cNvSpPr>
          <p:nvPr/>
        </p:nvSpPr>
        <p:spPr bwMode="auto">
          <a:xfrm flipV="1">
            <a:off x="47244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1" name="Text Box 17"/>
          <p:cNvSpPr txBox="1">
            <a:spLocks noChangeArrowheads="1"/>
          </p:cNvSpPr>
          <p:nvPr/>
        </p:nvSpPr>
        <p:spPr bwMode="auto">
          <a:xfrm>
            <a:off x="1022350" y="930275"/>
            <a:ext cx="564571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r>
              <a:rPr lang="en-US" dirty="0" smtClean="0"/>
              <a:t>.</a:t>
            </a:r>
            <a:endParaRPr lang="en-US" dirty="0"/>
          </a:p>
        </p:txBody>
      </p:sp>
      <p:sp>
        <p:nvSpPr>
          <p:cNvPr id="21522" name="Line 18"/>
          <p:cNvSpPr>
            <a:spLocks noChangeShapeType="1"/>
          </p:cNvSpPr>
          <p:nvPr/>
        </p:nvSpPr>
        <p:spPr bwMode="auto">
          <a:xfrm>
            <a:off x="609600" y="1905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705372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22531" name="Rectangle 3"/>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22532" name="Rectangle 4"/>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22533" name="Rectangle 5"/>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22534" name="Rectangle 6"/>
          <p:cNvSpPr>
            <a:spLocks noChangeArrowheads="1"/>
          </p:cNvSpPr>
          <p:nvPr/>
        </p:nvSpPr>
        <p:spPr bwMode="auto">
          <a:xfrm>
            <a:off x="4648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60</a:t>
            </a:r>
          </a:p>
        </p:txBody>
      </p:sp>
      <p:sp>
        <p:nvSpPr>
          <p:cNvPr id="22535" name="Rectangle 7"/>
          <p:cNvSpPr>
            <a:spLocks noChangeArrowheads="1"/>
          </p:cNvSpPr>
          <p:nvPr/>
        </p:nvSpPr>
        <p:spPr bwMode="auto">
          <a:xfrm>
            <a:off x="52578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50</a:t>
            </a:r>
          </a:p>
        </p:txBody>
      </p:sp>
      <p:sp>
        <p:nvSpPr>
          <p:cNvPr id="22536" name="Rectangle 8"/>
          <p:cNvSpPr>
            <a:spLocks noChangeArrowheads="1"/>
          </p:cNvSpPr>
          <p:nvPr/>
        </p:nvSpPr>
        <p:spPr bwMode="auto">
          <a:xfrm>
            <a:off x="5867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22537" name="Rectangle 9"/>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80</a:t>
            </a:r>
          </a:p>
        </p:txBody>
      </p:sp>
      <p:sp>
        <p:nvSpPr>
          <p:cNvPr id="22538" name="Rectangle 10"/>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22539" name="Text Box 11"/>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22540" name="Text Box 12"/>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22541" name="Text Box 13"/>
          <p:cNvSpPr txBox="1">
            <a:spLocks noChangeArrowheads="1"/>
          </p:cNvSpPr>
          <p:nvPr/>
        </p:nvSpPr>
        <p:spPr bwMode="auto">
          <a:xfrm>
            <a:off x="39624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22542" name="Text Box 14"/>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22543" name="Line 15"/>
          <p:cNvSpPr>
            <a:spLocks noChangeShapeType="1"/>
          </p:cNvSpPr>
          <p:nvPr/>
        </p:nvSpPr>
        <p:spPr bwMode="auto">
          <a:xfrm flipH="1" flipV="1">
            <a:off x="6248400" y="525780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4" name="Line 16"/>
          <p:cNvSpPr>
            <a:spLocks noChangeShapeType="1"/>
          </p:cNvSpPr>
          <p:nvPr/>
        </p:nvSpPr>
        <p:spPr bwMode="auto">
          <a:xfrm flipV="1">
            <a:off x="47244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5" name="Text Box 17"/>
          <p:cNvSpPr txBox="1">
            <a:spLocks noChangeArrowheads="1"/>
          </p:cNvSpPr>
          <p:nvPr/>
        </p:nvSpPr>
        <p:spPr bwMode="auto">
          <a:xfrm>
            <a:off x="1022350" y="930275"/>
            <a:ext cx="564571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p>
          <a:p>
            <a:endParaRPr lang="en-US" dirty="0"/>
          </a:p>
        </p:txBody>
      </p:sp>
      <p:sp>
        <p:nvSpPr>
          <p:cNvPr id="22546" name="Line 18"/>
          <p:cNvSpPr>
            <a:spLocks noChangeShapeType="1"/>
          </p:cNvSpPr>
          <p:nvPr/>
        </p:nvSpPr>
        <p:spPr bwMode="auto">
          <a:xfrm>
            <a:off x="609600" y="1905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2756818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23555" name="Rectangle 3"/>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23556" name="Rectangle 4"/>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23557" name="Rectangle 5"/>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23558" name="Rectangle 6"/>
          <p:cNvSpPr>
            <a:spLocks noChangeArrowheads="1"/>
          </p:cNvSpPr>
          <p:nvPr/>
        </p:nvSpPr>
        <p:spPr bwMode="auto">
          <a:xfrm>
            <a:off x="4648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60</a:t>
            </a:r>
          </a:p>
        </p:txBody>
      </p:sp>
      <p:sp>
        <p:nvSpPr>
          <p:cNvPr id="23559" name="Rectangle 7"/>
          <p:cNvSpPr>
            <a:spLocks noChangeArrowheads="1"/>
          </p:cNvSpPr>
          <p:nvPr/>
        </p:nvSpPr>
        <p:spPr bwMode="auto">
          <a:xfrm>
            <a:off x="52578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50</a:t>
            </a:r>
          </a:p>
        </p:txBody>
      </p:sp>
      <p:sp>
        <p:nvSpPr>
          <p:cNvPr id="23560" name="Rectangle 8"/>
          <p:cNvSpPr>
            <a:spLocks noChangeArrowheads="1"/>
          </p:cNvSpPr>
          <p:nvPr/>
        </p:nvSpPr>
        <p:spPr bwMode="auto">
          <a:xfrm>
            <a:off x="5867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23561" name="Rectangle 9"/>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80</a:t>
            </a:r>
          </a:p>
        </p:txBody>
      </p:sp>
      <p:sp>
        <p:nvSpPr>
          <p:cNvPr id="23562" name="Rectangle 10"/>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23563" name="Text Box 11"/>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23564" name="Text Box 12"/>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23565" name="Text Box 13"/>
          <p:cNvSpPr txBox="1">
            <a:spLocks noChangeArrowheads="1"/>
          </p:cNvSpPr>
          <p:nvPr/>
        </p:nvSpPr>
        <p:spPr bwMode="auto">
          <a:xfrm>
            <a:off x="39624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23566" name="Text Box 14"/>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23567" name="Line 15"/>
          <p:cNvSpPr>
            <a:spLocks noChangeShapeType="1"/>
          </p:cNvSpPr>
          <p:nvPr/>
        </p:nvSpPr>
        <p:spPr bwMode="auto">
          <a:xfrm flipH="1" flipV="1">
            <a:off x="6248400" y="525780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8" name="Line 16"/>
          <p:cNvSpPr>
            <a:spLocks noChangeShapeType="1"/>
          </p:cNvSpPr>
          <p:nvPr/>
        </p:nvSpPr>
        <p:spPr bwMode="auto">
          <a:xfrm flipV="1">
            <a:off x="47244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9" name="Text Box 17"/>
          <p:cNvSpPr txBox="1">
            <a:spLocks noChangeArrowheads="1"/>
          </p:cNvSpPr>
          <p:nvPr/>
        </p:nvSpPr>
        <p:spPr bwMode="auto">
          <a:xfrm>
            <a:off x="1022350" y="930275"/>
            <a:ext cx="564571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r>
              <a:rPr lang="en-US" dirty="0" smtClean="0"/>
              <a:t>.</a:t>
            </a:r>
            <a:endParaRPr lang="en-US" dirty="0"/>
          </a:p>
          <a:p>
            <a:endParaRPr lang="en-US" dirty="0"/>
          </a:p>
        </p:txBody>
      </p:sp>
      <p:sp>
        <p:nvSpPr>
          <p:cNvPr id="23570" name="Line 18"/>
          <p:cNvSpPr>
            <a:spLocks noChangeShapeType="1"/>
          </p:cNvSpPr>
          <p:nvPr/>
        </p:nvSpPr>
        <p:spPr bwMode="auto">
          <a:xfrm>
            <a:off x="609600" y="2590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1" name="Freeform 19"/>
          <p:cNvSpPr>
            <a:spLocks/>
          </p:cNvSpPr>
          <p:nvPr/>
        </p:nvSpPr>
        <p:spPr bwMode="auto">
          <a:xfrm>
            <a:off x="4953000" y="3733800"/>
            <a:ext cx="1219200" cy="457200"/>
          </a:xfrm>
          <a:custGeom>
            <a:avLst/>
            <a:gdLst>
              <a:gd name="T0" fmla="*/ 0 w 1592"/>
              <a:gd name="T1" fmla="*/ 560 h 560"/>
              <a:gd name="T2" fmla="*/ 384 w 1592"/>
              <a:gd name="T3" fmla="*/ 80 h 560"/>
              <a:gd name="T4" fmla="*/ 1392 w 1592"/>
              <a:gd name="T5" fmla="*/ 80 h 560"/>
              <a:gd name="T6" fmla="*/ 1584 w 1592"/>
              <a:gd name="T7" fmla="*/ 560 h 560"/>
            </a:gdLst>
            <a:ahLst/>
            <a:cxnLst>
              <a:cxn ang="0">
                <a:pos x="T0" y="T1"/>
              </a:cxn>
              <a:cxn ang="0">
                <a:pos x="T2" y="T3"/>
              </a:cxn>
              <a:cxn ang="0">
                <a:pos x="T4" y="T5"/>
              </a:cxn>
              <a:cxn ang="0">
                <a:pos x="T6" y="T7"/>
              </a:cxn>
            </a:cxnLst>
            <a:rect l="0" t="0" r="r" b="b"/>
            <a:pathLst>
              <a:path w="1592" h="560">
                <a:moveTo>
                  <a:pt x="0" y="560"/>
                </a:moveTo>
                <a:cubicBezTo>
                  <a:pt x="76" y="360"/>
                  <a:pt x="152" y="160"/>
                  <a:pt x="384" y="80"/>
                </a:cubicBezTo>
                <a:cubicBezTo>
                  <a:pt x="616" y="0"/>
                  <a:pt x="1192" y="0"/>
                  <a:pt x="1392" y="80"/>
                </a:cubicBezTo>
                <a:cubicBezTo>
                  <a:pt x="1592" y="160"/>
                  <a:pt x="1588" y="360"/>
                  <a:pt x="1584" y="560"/>
                </a:cubicBezTo>
              </a:path>
            </a:pathLst>
          </a:custGeom>
          <a:noFill/>
          <a:ln w="38100" cmpd="sng">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9983737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3" name="Text Box 17"/>
          <p:cNvSpPr txBox="1">
            <a:spLocks noChangeArrowheads="1"/>
          </p:cNvSpPr>
          <p:nvPr/>
        </p:nvSpPr>
        <p:spPr bwMode="auto">
          <a:xfrm>
            <a:off x="1022350" y="930275"/>
            <a:ext cx="564571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p>
          <a:p>
            <a:endParaRPr lang="en-US" dirty="0"/>
          </a:p>
          <a:p>
            <a:pPr lvl="1">
              <a:buFontTx/>
              <a:buAutoNum type="arabicPeriod"/>
            </a:pPr>
            <a:endParaRPr lang="en-US" dirty="0"/>
          </a:p>
          <a:p>
            <a:endParaRPr lang="en-US" dirty="0"/>
          </a:p>
        </p:txBody>
      </p:sp>
      <p:sp>
        <p:nvSpPr>
          <p:cNvPr id="24578" name="Rectangle 2"/>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24579" name="Rectangle 3"/>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24580" name="Rectangle 4"/>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24581" name="Rectangle 5"/>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24582" name="Rectangle 6"/>
          <p:cNvSpPr>
            <a:spLocks noChangeArrowheads="1"/>
          </p:cNvSpPr>
          <p:nvPr/>
        </p:nvSpPr>
        <p:spPr bwMode="auto">
          <a:xfrm>
            <a:off x="4648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24583" name="Rectangle 7"/>
          <p:cNvSpPr>
            <a:spLocks noChangeArrowheads="1"/>
          </p:cNvSpPr>
          <p:nvPr/>
        </p:nvSpPr>
        <p:spPr bwMode="auto">
          <a:xfrm>
            <a:off x="52578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50</a:t>
            </a:r>
          </a:p>
        </p:txBody>
      </p:sp>
      <p:sp>
        <p:nvSpPr>
          <p:cNvPr id="24584" name="Rectangle 8"/>
          <p:cNvSpPr>
            <a:spLocks noChangeArrowheads="1"/>
          </p:cNvSpPr>
          <p:nvPr/>
        </p:nvSpPr>
        <p:spPr bwMode="auto">
          <a:xfrm>
            <a:off x="5867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60</a:t>
            </a:r>
          </a:p>
        </p:txBody>
      </p:sp>
      <p:sp>
        <p:nvSpPr>
          <p:cNvPr id="24585" name="Rectangle 9"/>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80</a:t>
            </a:r>
          </a:p>
        </p:txBody>
      </p:sp>
      <p:sp>
        <p:nvSpPr>
          <p:cNvPr id="24586" name="Rectangle 10"/>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24587" name="Text Box 11"/>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24588" name="Text Box 12"/>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24589" name="Text Box 13"/>
          <p:cNvSpPr txBox="1">
            <a:spLocks noChangeArrowheads="1"/>
          </p:cNvSpPr>
          <p:nvPr/>
        </p:nvSpPr>
        <p:spPr bwMode="auto">
          <a:xfrm>
            <a:off x="39624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24590" name="Text Box 14"/>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24591" name="Line 15"/>
          <p:cNvSpPr>
            <a:spLocks noChangeShapeType="1"/>
          </p:cNvSpPr>
          <p:nvPr/>
        </p:nvSpPr>
        <p:spPr bwMode="auto">
          <a:xfrm flipH="1" flipV="1">
            <a:off x="6248400" y="525780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2" name="Line 16"/>
          <p:cNvSpPr>
            <a:spLocks noChangeShapeType="1"/>
          </p:cNvSpPr>
          <p:nvPr/>
        </p:nvSpPr>
        <p:spPr bwMode="auto">
          <a:xfrm flipV="1">
            <a:off x="47244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4" name="Line 18"/>
          <p:cNvSpPr>
            <a:spLocks noChangeShapeType="1"/>
          </p:cNvSpPr>
          <p:nvPr/>
        </p:nvSpPr>
        <p:spPr bwMode="auto">
          <a:xfrm>
            <a:off x="609600" y="2590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5" name="Freeform 19"/>
          <p:cNvSpPr>
            <a:spLocks/>
          </p:cNvSpPr>
          <p:nvPr/>
        </p:nvSpPr>
        <p:spPr bwMode="auto">
          <a:xfrm>
            <a:off x="4953000" y="3733800"/>
            <a:ext cx="1219200" cy="457200"/>
          </a:xfrm>
          <a:custGeom>
            <a:avLst/>
            <a:gdLst>
              <a:gd name="T0" fmla="*/ 0 w 1592"/>
              <a:gd name="T1" fmla="*/ 560 h 560"/>
              <a:gd name="T2" fmla="*/ 384 w 1592"/>
              <a:gd name="T3" fmla="*/ 80 h 560"/>
              <a:gd name="T4" fmla="*/ 1392 w 1592"/>
              <a:gd name="T5" fmla="*/ 80 h 560"/>
              <a:gd name="T6" fmla="*/ 1584 w 1592"/>
              <a:gd name="T7" fmla="*/ 560 h 560"/>
            </a:gdLst>
            <a:ahLst/>
            <a:cxnLst>
              <a:cxn ang="0">
                <a:pos x="T0" y="T1"/>
              </a:cxn>
              <a:cxn ang="0">
                <a:pos x="T2" y="T3"/>
              </a:cxn>
              <a:cxn ang="0">
                <a:pos x="T4" y="T5"/>
              </a:cxn>
              <a:cxn ang="0">
                <a:pos x="T6" y="T7"/>
              </a:cxn>
            </a:cxnLst>
            <a:rect l="0" t="0" r="r" b="b"/>
            <a:pathLst>
              <a:path w="1592" h="560">
                <a:moveTo>
                  <a:pt x="0" y="560"/>
                </a:moveTo>
                <a:cubicBezTo>
                  <a:pt x="76" y="360"/>
                  <a:pt x="152" y="160"/>
                  <a:pt x="384" y="80"/>
                </a:cubicBezTo>
                <a:cubicBezTo>
                  <a:pt x="616" y="0"/>
                  <a:pt x="1192" y="0"/>
                  <a:pt x="1392" y="80"/>
                </a:cubicBezTo>
                <a:cubicBezTo>
                  <a:pt x="1592" y="160"/>
                  <a:pt x="1588" y="360"/>
                  <a:pt x="1584" y="560"/>
                </a:cubicBezTo>
              </a:path>
            </a:pathLst>
          </a:custGeom>
          <a:noFill/>
          <a:ln w="38100" cmpd="sng">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3522979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022350" y="930275"/>
            <a:ext cx="564571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p>
          <a:p>
            <a:endParaRPr lang="en-US" dirty="0"/>
          </a:p>
          <a:p>
            <a:pPr lvl="1">
              <a:buFontTx/>
              <a:buAutoNum type="arabicPeriod"/>
            </a:pPr>
            <a:endParaRPr lang="en-US" dirty="0"/>
          </a:p>
          <a:p>
            <a:endParaRPr lang="en-US" dirty="0"/>
          </a:p>
        </p:txBody>
      </p:sp>
      <p:sp>
        <p:nvSpPr>
          <p:cNvPr id="25603" name="Rectangle 3"/>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25604" name="Rectangle 4"/>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25605" name="Rectangle 5"/>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25606" name="Rectangle 6"/>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25607" name="Rectangle 7"/>
          <p:cNvSpPr>
            <a:spLocks noChangeArrowheads="1"/>
          </p:cNvSpPr>
          <p:nvPr/>
        </p:nvSpPr>
        <p:spPr bwMode="auto">
          <a:xfrm>
            <a:off x="4648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25608" name="Rectangle 8"/>
          <p:cNvSpPr>
            <a:spLocks noChangeArrowheads="1"/>
          </p:cNvSpPr>
          <p:nvPr/>
        </p:nvSpPr>
        <p:spPr bwMode="auto">
          <a:xfrm>
            <a:off x="52578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50</a:t>
            </a:r>
          </a:p>
        </p:txBody>
      </p:sp>
      <p:sp>
        <p:nvSpPr>
          <p:cNvPr id="25609" name="Rectangle 9"/>
          <p:cNvSpPr>
            <a:spLocks noChangeArrowheads="1"/>
          </p:cNvSpPr>
          <p:nvPr/>
        </p:nvSpPr>
        <p:spPr bwMode="auto">
          <a:xfrm>
            <a:off x="5867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60</a:t>
            </a:r>
          </a:p>
        </p:txBody>
      </p:sp>
      <p:sp>
        <p:nvSpPr>
          <p:cNvPr id="25610" name="Rectangle 10"/>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80</a:t>
            </a:r>
          </a:p>
        </p:txBody>
      </p:sp>
      <p:sp>
        <p:nvSpPr>
          <p:cNvPr id="25611" name="Rectangle 11"/>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25612" name="Text Box 12"/>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25613" name="Text Box 13"/>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25614" name="Text Box 14"/>
          <p:cNvSpPr txBox="1">
            <a:spLocks noChangeArrowheads="1"/>
          </p:cNvSpPr>
          <p:nvPr/>
        </p:nvSpPr>
        <p:spPr bwMode="auto">
          <a:xfrm>
            <a:off x="39624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25615" name="Text Box 15"/>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25616" name="Line 16"/>
          <p:cNvSpPr>
            <a:spLocks noChangeShapeType="1"/>
          </p:cNvSpPr>
          <p:nvPr/>
        </p:nvSpPr>
        <p:spPr bwMode="auto">
          <a:xfrm flipH="1" flipV="1">
            <a:off x="6248400" y="525780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7" name="Line 17"/>
          <p:cNvSpPr>
            <a:spLocks noChangeShapeType="1"/>
          </p:cNvSpPr>
          <p:nvPr/>
        </p:nvSpPr>
        <p:spPr bwMode="auto">
          <a:xfrm flipV="1">
            <a:off x="47244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8" name="Line 18"/>
          <p:cNvSpPr>
            <a:spLocks noChangeShapeType="1"/>
          </p:cNvSpPr>
          <p:nvPr/>
        </p:nvSpPr>
        <p:spPr bwMode="auto">
          <a:xfrm>
            <a:off x="609600" y="3352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73107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lstStyle/>
          <a:p>
            <a:r>
              <a:rPr lang="en-US" dirty="0" smtClean="0"/>
              <a:t>One of the simplest methods</a:t>
            </a:r>
          </a:p>
          <a:p>
            <a:r>
              <a:rPr lang="en-US" dirty="0" smtClean="0"/>
              <a:t>Consists of N-1 passes</a:t>
            </a:r>
          </a:p>
          <a:p>
            <a:endParaRPr lang="en-US" dirty="0" smtClean="0"/>
          </a:p>
          <a:p>
            <a:endParaRPr lang="en-US" dirty="0"/>
          </a:p>
        </p:txBody>
      </p:sp>
    </p:spTree>
    <p:extLst>
      <p:ext uri="{BB962C8B-B14F-4D97-AF65-F5344CB8AC3E}">
        <p14:creationId xmlns:p14="http://schemas.microsoft.com/office/powerpoint/2010/main" val="38792693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022350" y="930275"/>
            <a:ext cx="564571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p>
          <a:p>
            <a:endParaRPr lang="en-US" dirty="0"/>
          </a:p>
          <a:p>
            <a:pPr lvl="1">
              <a:buFontTx/>
              <a:buAutoNum type="arabicPeriod"/>
            </a:pPr>
            <a:endParaRPr lang="en-US" dirty="0"/>
          </a:p>
          <a:p>
            <a:endParaRPr lang="en-US" dirty="0"/>
          </a:p>
        </p:txBody>
      </p:sp>
      <p:sp>
        <p:nvSpPr>
          <p:cNvPr id="26627" name="Rectangle 3"/>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26628" name="Rectangle 4"/>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dirty="0"/>
              <a:t>20</a:t>
            </a:r>
          </a:p>
        </p:txBody>
      </p:sp>
      <p:sp>
        <p:nvSpPr>
          <p:cNvPr id="26629" name="Rectangle 5"/>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26630" name="Rectangle 6"/>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26631" name="Rectangle 7"/>
          <p:cNvSpPr>
            <a:spLocks noChangeArrowheads="1"/>
          </p:cNvSpPr>
          <p:nvPr/>
        </p:nvSpPr>
        <p:spPr bwMode="auto">
          <a:xfrm>
            <a:off x="4648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26632" name="Rectangle 8"/>
          <p:cNvSpPr>
            <a:spLocks noChangeArrowheads="1"/>
          </p:cNvSpPr>
          <p:nvPr/>
        </p:nvSpPr>
        <p:spPr bwMode="auto">
          <a:xfrm>
            <a:off x="52578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50</a:t>
            </a:r>
          </a:p>
        </p:txBody>
      </p:sp>
      <p:sp>
        <p:nvSpPr>
          <p:cNvPr id="26633" name="Rectangle 9"/>
          <p:cNvSpPr>
            <a:spLocks noChangeArrowheads="1"/>
          </p:cNvSpPr>
          <p:nvPr/>
        </p:nvSpPr>
        <p:spPr bwMode="auto">
          <a:xfrm>
            <a:off x="5867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60</a:t>
            </a:r>
          </a:p>
        </p:txBody>
      </p:sp>
      <p:sp>
        <p:nvSpPr>
          <p:cNvPr id="26634" name="Rectangle 10"/>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80</a:t>
            </a:r>
          </a:p>
        </p:txBody>
      </p:sp>
      <p:sp>
        <p:nvSpPr>
          <p:cNvPr id="26635" name="Rectangle 11"/>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26636" name="Text Box 12"/>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26637" name="Text Box 13"/>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26638" name="Text Box 14"/>
          <p:cNvSpPr txBox="1">
            <a:spLocks noChangeArrowheads="1"/>
          </p:cNvSpPr>
          <p:nvPr/>
        </p:nvSpPr>
        <p:spPr bwMode="auto">
          <a:xfrm>
            <a:off x="39624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26639" name="Text Box 15"/>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26640" name="Line 16"/>
          <p:cNvSpPr>
            <a:spLocks noChangeShapeType="1"/>
          </p:cNvSpPr>
          <p:nvPr/>
        </p:nvSpPr>
        <p:spPr bwMode="auto">
          <a:xfrm flipH="1" flipV="1">
            <a:off x="6248400" y="525780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1" name="Line 17"/>
          <p:cNvSpPr>
            <a:spLocks noChangeShapeType="1"/>
          </p:cNvSpPr>
          <p:nvPr/>
        </p:nvSpPr>
        <p:spPr bwMode="auto">
          <a:xfrm flipV="1">
            <a:off x="47244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2" name="Line 18"/>
          <p:cNvSpPr>
            <a:spLocks noChangeShapeType="1"/>
          </p:cNvSpPr>
          <p:nvPr/>
        </p:nvSpPr>
        <p:spPr bwMode="auto">
          <a:xfrm>
            <a:off x="609600" y="1143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883190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022350" y="930275"/>
            <a:ext cx="564571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p>
          <a:p>
            <a:endParaRPr lang="en-US" dirty="0"/>
          </a:p>
          <a:p>
            <a:pPr lvl="1">
              <a:buFontTx/>
              <a:buAutoNum type="arabicPeriod"/>
            </a:pPr>
            <a:endParaRPr lang="en-US" dirty="0"/>
          </a:p>
          <a:p>
            <a:endParaRPr lang="en-US" dirty="0"/>
          </a:p>
        </p:txBody>
      </p:sp>
      <p:sp>
        <p:nvSpPr>
          <p:cNvPr id="27651" name="Rectangle 3"/>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27652" name="Rectangle 4"/>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dirty="0"/>
              <a:t>20</a:t>
            </a:r>
          </a:p>
        </p:txBody>
      </p:sp>
      <p:sp>
        <p:nvSpPr>
          <p:cNvPr id="27653" name="Rectangle 5"/>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27654" name="Rectangle 6"/>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27655" name="Rectangle 7"/>
          <p:cNvSpPr>
            <a:spLocks noChangeArrowheads="1"/>
          </p:cNvSpPr>
          <p:nvPr/>
        </p:nvSpPr>
        <p:spPr bwMode="auto">
          <a:xfrm>
            <a:off x="46482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7</a:t>
            </a:r>
          </a:p>
        </p:txBody>
      </p:sp>
      <p:sp>
        <p:nvSpPr>
          <p:cNvPr id="27656" name="Rectangle 8"/>
          <p:cNvSpPr>
            <a:spLocks noChangeArrowheads="1"/>
          </p:cNvSpPr>
          <p:nvPr/>
        </p:nvSpPr>
        <p:spPr bwMode="auto">
          <a:xfrm>
            <a:off x="5257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50</a:t>
            </a:r>
          </a:p>
        </p:txBody>
      </p:sp>
      <p:sp>
        <p:nvSpPr>
          <p:cNvPr id="27657" name="Rectangle 9"/>
          <p:cNvSpPr>
            <a:spLocks noChangeArrowheads="1"/>
          </p:cNvSpPr>
          <p:nvPr/>
        </p:nvSpPr>
        <p:spPr bwMode="auto">
          <a:xfrm>
            <a:off x="5867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60</a:t>
            </a:r>
          </a:p>
        </p:txBody>
      </p:sp>
      <p:sp>
        <p:nvSpPr>
          <p:cNvPr id="27658" name="Rectangle 10"/>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80</a:t>
            </a:r>
          </a:p>
        </p:txBody>
      </p:sp>
      <p:sp>
        <p:nvSpPr>
          <p:cNvPr id="27659" name="Rectangle 11"/>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27660" name="Text Box 12"/>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27661" name="Text Box 13"/>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27662" name="Text Box 14"/>
          <p:cNvSpPr txBox="1">
            <a:spLocks noChangeArrowheads="1"/>
          </p:cNvSpPr>
          <p:nvPr/>
        </p:nvSpPr>
        <p:spPr bwMode="auto">
          <a:xfrm>
            <a:off x="39624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27663" name="Text Box 15"/>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27664" name="Line 16"/>
          <p:cNvSpPr>
            <a:spLocks noChangeShapeType="1"/>
          </p:cNvSpPr>
          <p:nvPr/>
        </p:nvSpPr>
        <p:spPr bwMode="auto">
          <a:xfrm flipH="1" flipV="1">
            <a:off x="6248400" y="525780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5" name="Line 17"/>
          <p:cNvSpPr>
            <a:spLocks noChangeShapeType="1"/>
          </p:cNvSpPr>
          <p:nvPr/>
        </p:nvSpPr>
        <p:spPr bwMode="auto">
          <a:xfrm flipV="1">
            <a:off x="47244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6" name="Line 18"/>
          <p:cNvSpPr>
            <a:spLocks noChangeShapeType="1"/>
          </p:cNvSpPr>
          <p:nvPr/>
        </p:nvSpPr>
        <p:spPr bwMode="auto">
          <a:xfrm>
            <a:off x="609600" y="1143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969782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022350" y="930275"/>
            <a:ext cx="564571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p>
          <a:p>
            <a:endParaRPr lang="en-US" dirty="0"/>
          </a:p>
          <a:p>
            <a:pPr lvl="1">
              <a:buFontTx/>
              <a:buAutoNum type="arabicPeriod"/>
            </a:pPr>
            <a:endParaRPr lang="en-US" dirty="0"/>
          </a:p>
          <a:p>
            <a:endParaRPr lang="en-US" dirty="0"/>
          </a:p>
        </p:txBody>
      </p:sp>
      <p:sp>
        <p:nvSpPr>
          <p:cNvPr id="29699" name="Rectangle 3"/>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29700" name="Rectangle 4"/>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dirty="0"/>
              <a:t>20</a:t>
            </a:r>
          </a:p>
        </p:txBody>
      </p:sp>
      <p:sp>
        <p:nvSpPr>
          <p:cNvPr id="29701" name="Rectangle 5"/>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29702" name="Rectangle 6"/>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29703" name="Rectangle 7"/>
          <p:cNvSpPr>
            <a:spLocks noChangeArrowheads="1"/>
          </p:cNvSpPr>
          <p:nvPr/>
        </p:nvSpPr>
        <p:spPr bwMode="auto">
          <a:xfrm>
            <a:off x="46482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7</a:t>
            </a:r>
          </a:p>
        </p:txBody>
      </p:sp>
      <p:sp>
        <p:nvSpPr>
          <p:cNvPr id="29704" name="Rectangle 8"/>
          <p:cNvSpPr>
            <a:spLocks noChangeArrowheads="1"/>
          </p:cNvSpPr>
          <p:nvPr/>
        </p:nvSpPr>
        <p:spPr bwMode="auto">
          <a:xfrm>
            <a:off x="5257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50</a:t>
            </a:r>
          </a:p>
        </p:txBody>
      </p:sp>
      <p:sp>
        <p:nvSpPr>
          <p:cNvPr id="29705" name="Rectangle 9"/>
          <p:cNvSpPr>
            <a:spLocks noChangeArrowheads="1"/>
          </p:cNvSpPr>
          <p:nvPr/>
        </p:nvSpPr>
        <p:spPr bwMode="auto">
          <a:xfrm>
            <a:off x="5867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60</a:t>
            </a:r>
          </a:p>
        </p:txBody>
      </p:sp>
      <p:sp>
        <p:nvSpPr>
          <p:cNvPr id="29706" name="Rectangle 10"/>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80</a:t>
            </a:r>
          </a:p>
        </p:txBody>
      </p:sp>
      <p:sp>
        <p:nvSpPr>
          <p:cNvPr id="29707" name="Rectangle 11"/>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29708" name="Text Box 12"/>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29709" name="Text Box 13"/>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29710" name="Text Box 14"/>
          <p:cNvSpPr txBox="1">
            <a:spLocks noChangeArrowheads="1"/>
          </p:cNvSpPr>
          <p:nvPr/>
        </p:nvSpPr>
        <p:spPr bwMode="auto">
          <a:xfrm>
            <a:off x="39624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29711" name="Text Box 15"/>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29712" name="Line 16"/>
          <p:cNvSpPr>
            <a:spLocks noChangeShapeType="1"/>
          </p:cNvSpPr>
          <p:nvPr/>
        </p:nvSpPr>
        <p:spPr bwMode="auto">
          <a:xfrm flipH="1" flipV="1">
            <a:off x="6248400" y="525780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3" name="Line 17"/>
          <p:cNvSpPr>
            <a:spLocks noChangeShapeType="1"/>
          </p:cNvSpPr>
          <p:nvPr/>
        </p:nvSpPr>
        <p:spPr bwMode="auto">
          <a:xfrm flipV="1">
            <a:off x="47244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4" name="Line 18"/>
          <p:cNvSpPr>
            <a:spLocks noChangeShapeType="1"/>
          </p:cNvSpPr>
          <p:nvPr/>
        </p:nvSpPr>
        <p:spPr bwMode="auto">
          <a:xfrm>
            <a:off x="609600" y="1905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8737801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022350" y="930275"/>
            <a:ext cx="564571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p>
          <a:p>
            <a:endParaRPr lang="en-US" dirty="0"/>
          </a:p>
          <a:p>
            <a:pPr lvl="1">
              <a:buFontTx/>
              <a:buAutoNum type="arabicPeriod"/>
            </a:pPr>
            <a:endParaRPr lang="en-US" dirty="0"/>
          </a:p>
          <a:p>
            <a:endParaRPr lang="en-US" dirty="0"/>
          </a:p>
        </p:txBody>
      </p:sp>
      <p:sp>
        <p:nvSpPr>
          <p:cNvPr id="28675" name="Rectangle 3"/>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28676" name="Rectangle 4"/>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dirty="0"/>
              <a:t>20</a:t>
            </a:r>
          </a:p>
        </p:txBody>
      </p:sp>
      <p:sp>
        <p:nvSpPr>
          <p:cNvPr id="28677" name="Rectangle 5"/>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28678" name="Rectangle 6"/>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28679" name="Rectangle 7"/>
          <p:cNvSpPr>
            <a:spLocks noChangeArrowheads="1"/>
          </p:cNvSpPr>
          <p:nvPr/>
        </p:nvSpPr>
        <p:spPr bwMode="auto">
          <a:xfrm>
            <a:off x="46482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7</a:t>
            </a:r>
          </a:p>
        </p:txBody>
      </p:sp>
      <p:sp>
        <p:nvSpPr>
          <p:cNvPr id="28680" name="Rectangle 8"/>
          <p:cNvSpPr>
            <a:spLocks noChangeArrowheads="1"/>
          </p:cNvSpPr>
          <p:nvPr/>
        </p:nvSpPr>
        <p:spPr bwMode="auto">
          <a:xfrm>
            <a:off x="5257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50</a:t>
            </a:r>
          </a:p>
        </p:txBody>
      </p:sp>
      <p:sp>
        <p:nvSpPr>
          <p:cNvPr id="28681" name="Rectangle 9"/>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60</a:t>
            </a:r>
          </a:p>
        </p:txBody>
      </p:sp>
      <p:sp>
        <p:nvSpPr>
          <p:cNvPr id="28682" name="Rectangle 10"/>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80</a:t>
            </a:r>
          </a:p>
        </p:txBody>
      </p:sp>
      <p:sp>
        <p:nvSpPr>
          <p:cNvPr id="28683" name="Rectangle 11"/>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28684" name="Text Box 12"/>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28685" name="Text Box 13"/>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28686" name="Text Box 14"/>
          <p:cNvSpPr txBox="1">
            <a:spLocks noChangeArrowheads="1"/>
          </p:cNvSpPr>
          <p:nvPr/>
        </p:nvSpPr>
        <p:spPr bwMode="auto">
          <a:xfrm>
            <a:off x="39624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28687" name="Text Box 15"/>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28688" name="Line 16"/>
          <p:cNvSpPr>
            <a:spLocks noChangeShapeType="1"/>
          </p:cNvSpPr>
          <p:nvPr/>
        </p:nvSpPr>
        <p:spPr bwMode="auto">
          <a:xfrm flipH="1" flipV="1">
            <a:off x="5638800" y="52578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9" name="Line 17"/>
          <p:cNvSpPr>
            <a:spLocks noChangeShapeType="1"/>
          </p:cNvSpPr>
          <p:nvPr/>
        </p:nvSpPr>
        <p:spPr bwMode="auto">
          <a:xfrm flipV="1">
            <a:off x="47244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0" name="Line 18"/>
          <p:cNvSpPr>
            <a:spLocks noChangeShapeType="1"/>
          </p:cNvSpPr>
          <p:nvPr/>
        </p:nvSpPr>
        <p:spPr bwMode="auto">
          <a:xfrm>
            <a:off x="609600" y="1905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968710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022350" y="930275"/>
            <a:ext cx="564571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p>
          <a:p>
            <a:endParaRPr lang="en-US" dirty="0"/>
          </a:p>
          <a:p>
            <a:pPr lvl="1">
              <a:buFontTx/>
              <a:buAutoNum type="arabicPeriod"/>
            </a:pPr>
            <a:endParaRPr lang="en-US" dirty="0"/>
          </a:p>
          <a:p>
            <a:endParaRPr lang="en-US" dirty="0"/>
          </a:p>
        </p:txBody>
      </p:sp>
      <p:sp>
        <p:nvSpPr>
          <p:cNvPr id="30723" name="Rectangle 3"/>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30724" name="Rectangle 4"/>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30725" name="Rectangle 5"/>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30726" name="Rectangle 6"/>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30727" name="Rectangle 7"/>
          <p:cNvSpPr>
            <a:spLocks noChangeArrowheads="1"/>
          </p:cNvSpPr>
          <p:nvPr/>
        </p:nvSpPr>
        <p:spPr bwMode="auto">
          <a:xfrm>
            <a:off x="4648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30728" name="Rectangle 8"/>
          <p:cNvSpPr>
            <a:spLocks noChangeArrowheads="1"/>
          </p:cNvSpPr>
          <p:nvPr/>
        </p:nvSpPr>
        <p:spPr bwMode="auto">
          <a:xfrm>
            <a:off x="5257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50</a:t>
            </a:r>
          </a:p>
        </p:txBody>
      </p:sp>
      <p:sp>
        <p:nvSpPr>
          <p:cNvPr id="30729" name="Rectangle 9"/>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60</a:t>
            </a:r>
          </a:p>
        </p:txBody>
      </p:sp>
      <p:sp>
        <p:nvSpPr>
          <p:cNvPr id="30730" name="Rectangle 10"/>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80</a:t>
            </a:r>
          </a:p>
        </p:txBody>
      </p:sp>
      <p:sp>
        <p:nvSpPr>
          <p:cNvPr id="30731" name="Rectangle 11"/>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30732" name="Text Box 12"/>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30733" name="Text Box 13"/>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30734" name="Text Box 14"/>
          <p:cNvSpPr txBox="1">
            <a:spLocks noChangeArrowheads="1"/>
          </p:cNvSpPr>
          <p:nvPr/>
        </p:nvSpPr>
        <p:spPr bwMode="auto">
          <a:xfrm>
            <a:off x="39624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30735" name="Text Box 15"/>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30736" name="Line 16"/>
          <p:cNvSpPr>
            <a:spLocks noChangeShapeType="1"/>
          </p:cNvSpPr>
          <p:nvPr/>
        </p:nvSpPr>
        <p:spPr bwMode="auto">
          <a:xfrm flipH="1" flipV="1">
            <a:off x="5029200" y="52578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7" name="Line 17"/>
          <p:cNvSpPr>
            <a:spLocks noChangeShapeType="1"/>
          </p:cNvSpPr>
          <p:nvPr/>
        </p:nvSpPr>
        <p:spPr bwMode="auto">
          <a:xfrm flipV="1">
            <a:off x="47244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8" name="Line 18"/>
          <p:cNvSpPr>
            <a:spLocks noChangeShapeType="1"/>
          </p:cNvSpPr>
          <p:nvPr/>
        </p:nvSpPr>
        <p:spPr bwMode="auto">
          <a:xfrm>
            <a:off x="609600" y="1905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3947002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022350" y="930275"/>
            <a:ext cx="564571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p>
          <a:p>
            <a:endParaRPr lang="en-US" dirty="0"/>
          </a:p>
          <a:p>
            <a:pPr lvl="1">
              <a:buFontTx/>
              <a:buAutoNum type="arabicPeriod"/>
            </a:pPr>
            <a:endParaRPr lang="en-US" dirty="0"/>
          </a:p>
          <a:p>
            <a:endParaRPr lang="en-US" dirty="0"/>
          </a:p>
        </p:txBody>
      </p:sp>
      <p:sp>
        <p:nvSpPr>
          <p:cNvPr id="31747" name="Rectangle 3"/>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31748" name="Rectangle 4"/>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31749" name="Rectangle 5"/>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31750" name="Rectangle 6"/>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31751" name="Rectangle 7"/>
          <p:cNvSpPr>
            <a:spLocks noChangeArrowheads="1"/>
          </p:cNvSpPr>
          <p:nvPr/>
        </p:nvSpPr>
        <p:spPr bwMode="auto">
          <a:xfrm>
            <a:off x="4648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31752" name="Rectangle 8"/>
          <p:cNvSpPr>
            <a:spLocks noChangeArrowheads="1"/>
          </p:cNvSpPr>
          <p:nvPr/>
        </p:nvSpPr>
        <p:spPr bwMode="auto">
          <a:xfrm>
            <a:off x="5257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50</a:t>
            </a:r>
          </a:p>
        </p:txBody>
      </p:sp>
      <p:sp>
        <p:nvSpPr>
          <p:cNvPr id="31753" name="Rectangle 9"/>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60</a:t>
            </a:r>
          </a:p>
        </p:txBody>
      </p:sp>
      <p:sp>
        <p:nvSpPr>
          <p:cNvPr id="31754" name="Rectangle 10"/>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80</a:t>
            </a:r>
          </a:p>
        </p:txBody>
      </p:sp>
      <p:sp>
        <p:nvSpPr>
          <p:cNvPr id="31755" name="Rectangle 11"/>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31756" name="Text Box 12"/>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31757" name="Text Box 13"/>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31758" name="Text Box 14"/>
          <p:cNvSpPr txBox="1">
            <a:spLocks noChangeArrowheads="1"/>
          </p:cNvSpPr>
          <p:nvPr/>
        </p:nvSpPr>
        <p:spPr bwMode="auto">
          <a:xfrm>
            <a:off x="39624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31759" name="Text Box 15"/>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31760" name="Line 16"/>
          <p:cNvSpPr>
            <a:spLocks noChangeShapeType="1"/>
          </p:cNvSpPr>
          <p:nvPr/>
        </p:nvSpPr>
        <p:spPr bwMode="auto">
          <a:xfrm flipH="1" flipV="1">
            <a:off x="5029200" y="52578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1" name="Line 17"/>
          <p:cNvSpPr>
            <a:spLocks noChangeShapeType="1"/>
          </p:cNvSpPr>
          <p:nvPr/>
        </p:nvSpPr>
        <p:spPr bwMode="auto">
          <a:xfrm flipV="1">
            <a:off x="47244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2" name="Line 18"/>
          <p:cNvSpPr>
            <a:spLocks noChangeShapeType="1"/>
          </p:cNvSpPr>
          <p:nvPr/>
        </p:nvSpPr>
        <p:spPr bwMode="auto">
          <a:xfrm>
            <a:off x="609600" y="2590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5761524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022350" y="930275"/>
            <a:ext cx="564571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p>
          <a:p>
            <a:endParaRPr lang="en-US" dirty="0"/>
          </a:p>
          <a:p>
            <a:pPr lvl="1">
              <a:buFontTx/>
              <a:buAutoNum type="arabicPeriod"/>
            </a:pPr>
            <a:endParaRPr lang="en-US" dirty="0"/>
          </a:p>
          <a:p>
            <a:endParaRPr lang="en-US" dirty="0"/>
          </a:p>
        </p:txBody>
      </p:sp>
      <p:sp>
        <p:nvSpPr>
          <p:cNvPr id="32771" name="Rectangle 3"/>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32772" name="Rectangle 4"/>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32773" name="Rectangle 5"/>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32774" name="Rectangle 6"/>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32775" name="Rectangle 7"/>
          <p:cNvSpPr>
            <a:spLocks noChangeArrowheads="1"/>
          </p:cNvSpPr>
          <p:nvPr/>
        </p:nvSpPr>
        <p:spPr bwMode="auto">
          <a:xfrm>
            <a:off x="4648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32776" name="Rectangle 8"/>
          <p:cNvSpPr>
            <a:spLocks noChangeArrowheads="1"/>
          </p:cNvSpPr>
          <p:nvPr/>
        </p:nvSpPr>
        <p:spPr bwMode="auto">
          <a:xfrm>
            <a:off x="5257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50</a:t>
            </a:r>
          </a:p>
        </p:txBody>
      </p:sp>
      <p:sp>
        <p:nvSpPr>
          <p:cNvPr id="32777" name="Rectangle 9"/>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60</a:t>
            </a:r>
          </a:p>
        </p:txBody>
      </p:sp>
      <p:sp>
        <p:nvSpPr>
          <p:cNvPr id="32778" name="Rectangle 10"/>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80</a:t>
            </a:r>
          </a:p>
        </p:txBody>
      </p:sp>
      <p:sp>
        <p:nvSpPr>
          <p:cNvPr id="32779" name="Rectangle 11"/>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32780" name="Text Box 12"/>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32781" name="Text Box 13"/>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32782" name="Text Box 14"/>
          <p:cNvSpPr txBox="1">
            <a:spLocks noChangeArrowheads="1"/>
          </p:cNvSpPr>
          <p:nvPr/>
        </p:nvSpPr>
        <p:spPr bwMode="auto">
          <a:xfrm>
            <a:off x="39624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32783" name="Text Box 15"/>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32784" name="Line 16"/>
          <p:cNvSpPr>
            <a:spLocks noChangeShapeType="1"/>
          </p:cNvSpPr>
          <p:nvPr/>
        </p:nvSpPr>
        <p:spPr bwMode="auto">
          <a:xfrm flipH="1" flipV="1">
            <a:off x="5029200" y="52578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5" name="Line 17"/>
          <p:cNvSpPr>
            <a:spLocks noChangeShapeType="1"/>
          </p:cNvSpPr>
          <p:nvPr/>
        </p:nvSpPr>
        <p:spPr bwMode="auto">
          <a:xfrm flipV="1">
            <a:off x="47244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6" name="Line 18"/>
          <p:cNvSpPr>
            <a:spLocks noChangeShapeType="1"/>
          </p:cNvSpPr>
          <p:nvPr/>
        </p:nvSpPr>
        <p:spPr bwMode="auto">
          <a:xfrm>
            <a:off x="609600" y="3352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833211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022350" y="930275"/>
            <a:ext cx="584807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p>
          <a:p>
            <a:pPr>
              <a:buFontTx/>
              <a:buAutoNum type="arabicPeriod"/>
            </a:pPr>
            <a:r>
              <a:rPr lang="en-US" dirty="0"/>
              <a:t>Swap </a:t>
            </a:r>
            <a:r>
              <a:rPr lang="en-US" dirty="0" smtClean="0"/>
              <a:t>data[RIGHT] </a:t>
            </a:r>
            <a:r>
              <a:rPr lang="en-US" dirty="0"/>
              <a:t>and data[</a:t>
            </a:r>
            <a:r>
              <a:rPr lang="en-US" dirty="0" err="1"/>
              <a:t>pivot_index</a:t>
            </a:r>
            <a:r>
              <a:rPr lang="en-US" dirty="0"/>
              <a:t>]</a:t>
            </a:r>
          </a:p>
          <a:p>
            <a:endParaRPr lang="en-US" dirty="0"/>
          </a:p>
          <a:p>
            <a:pPr lvl="1">
              <a:buFontTx/>
              <a:buAutoNum type="arabicPeriod"/>
            </a:pPr>
            <a:endParaRPr lang="en-US" dirty="0"/>
          </a:p>
          <a:p>
            <a:endParaRPr lang="en-US" dirty="0"/>
          </a:p>
        </p:txBody>
      </p:sp>
      <p:sp>
        <p:nvSpPr>
          <p:cNvPr id="33795" name="Rectangle 3"/>
          <p:cNvSpPr>
            <a:spLocks noChangeArrowheads="1"/>
          </p:cNvSpPr>
          <p:nvPr/>
        </p:nvSpPr>
        <p:spPr bwMode="auto">
          <a:xfrm>
            <a:off x="22098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33796" name="Rectangle 4"/>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dirty="0"/>
              <a:t>20</a:t>
            </a:r>
          </a:p>
        </p:txBody>
      </p:sp>
      <p:sp>
        <p:nvSpPr>
          <p:cNvPr id="33797" name="Rectangle 5"/>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33798" name="Rectangle 6"/>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33799" name="Rectangle 7"/>
          <p:cNvSpPr>
            <a:spLocks noChangeArrowheads="1"/>
          </p:cNvSpPr>
          <p:nvPr/>
        </p:nvSpPr>
        <p:spPr bwMode="auto">
          <a:xfrm>
            <a:off x="4648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33800" name="Rectangle 8"/>
          <p:cNvSpPr>
            <a:spLocks noChangeArrowheads="1"/>
          </p:cNvSpPr>
          <p:nvPr/>
        </p:nvSpPr>
        <p:spPr bwMode="auto">
          <a:xfrm>
            <a:off x="5257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50</a:t>
            </a:r>
          </a:p>
        </p:txBody>
      </p:sp>
      <p:sp>
        <p:nvSpPr>
          <p:cNvPr id="33801" name="Rectangle 9"/>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60</a:t>
            </a:r>
          </a:p>
        </p:txBody>
      </p:sp>
      <p:sp>
        <p:nvSpPr>
          <p:cNvPr id="33802" name="Rectangle 10"/>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80</a:t>
            </a:r>
          </a:p>
        </p:txBody>
      </p:sp>
      <p:sp>
        <p:nvSpPr>
          <p:cNvPr id="33803" name="Rectangle 11"/>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33804" name="Text Box 12"/>
          <p:cNvSpPr txBox="1">
            <a:spLocks noChangeArrowheads="1"/>
          </p:cNvSpPr>
          <p:nvPr/>
        </p:nvSpPr>
        <p:spPr bwMode="auto">
          <a:xfrm>
            <a:off x="533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0</a:t>
            </a:r>
          </a:p>
        </p:txBody>
      </p:sp>
      <p:sp>
        <p:nvSpPr>
          <p:cNvPr id="33805" name="Text Box 13"/>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33806" name="Text Box 14"/>
          <p:cNvSpPr txBox="1">
            <a:spLocks noChangeArrowheads="1"/>
          </p:cNvSpPr>
          <p:nvPr/>
        </p:nvSpPr>
        <p:spPr bwMode="auto">
          <a:xfrm>
            <a:off x="39624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33807" name="Text Box 15"/>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33808" name="Line 16"/>
          <p:cNvSpPr>
            <a:spLocks noChangeShapeType="1"/>
          </p:cNvSpPr>
          <p:nvPr/>
        </p:nvSpPr>
        <p:spPr bwMode="auto">
          <a:xfrm flipH="1" flipV="1">
            <a:off x="5029200" y="52578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9" name="Line 17"/>
          <p:cNvSpPr>
            <a:spLocks noChangeShapeType="1"/>
          </p:cNvSpPr>
          <p:nvPr/>
        </p:nvSpPr>
        <p:spPr bwMode="auto">
          <a:xfrm flipV="1">
            <a:off x="47244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0" name="Line 18"/>
          <p:cNvSpPr>
            <a:spLocks noChangeShapeType="1"/>
          </p:cNvSpPr>
          <p:nvPr/>
        </p:nvSpPr>
        <p:spPr bwMode="auto">
          <a:xfrm>
            <a:off x="609600" y="3733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5198500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022350" y="930275"/>
            <a:ext cx="584807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pPr>
            <a:r>
              <a:rPr lang="en-US" dirty="0"/>
              <a:t>While </a:t>
            </a:r>
            <a:r>
              <a:rPr lang="en-US" dirty="0" smtClean="0"/>
              <a:t>data[LEFT] </a:t>
            </a:r>
            <a:r>
              <a:rPr lang="en-US" dirty="0"/>
              <a:t>&lt;= data[pivot]</a:t>
            </a:r>
          </a:p>
          <a:p>
            <a:pPr lvl="1"/>
            <a:r>
              <a:rPr lang="en-US" dirty="0"/>
              <a:t>	</a:t>
            </a:r>
            <a:r>
              <a:rPr lang="en-US" dirty="0" smtClean="0"/>
              <a:t>++LEFT</a:t>
            </a:r>
            <a:endParaRPr lang="en-US" dirty="0"/>
          </a:p>
          <a:p>
            <a:pPr>
              <a:buFontTx/>
              <a:buAutoNum type="arabicPeriod"/>
            </a:pPr>
            <a:r>
              <a:rPr lang="en-US" dirty="0"/>
              <a:t>While </a:t>
            </a:r>
            <a:r>
              <a:rPr lang="en-US" dirty="0" smtClean="0"/>
              <a:t>data[RIGHT] </a:t>
            </a:r>
            <a:r>
              <a:rPr lang="en-US" dirty="0"/>
              <a:t>&gt; data[pivot]</a:t>
            </a:r>
          </a:p>
          <a:p>
            <a:pPr lvl="1"/>
            <a:r>
              <a:rPr lang="en-US" dirty="0"/>
              <a:t>	</a:t>
            </a:r>
            <a:r>
              <a:rPr lang="en-US" dirty="0" smtClean="0"/>
              <a:t>--RIGHT</a:t>
            </a:r>
            <a:endParaRPr lang="en-US" dirty="0"/>
          </a:p>
          <a:p>
            <a:pPr>
              <a:buFontTx/>
              <a:buAutoNum type="arabicPeriod"/>
            </a:pPr>
            <a:r>
              <a:rPr lang="en-US" dirty="0"/>
              <a:t>If </a:t>
            </a:r>
            <a:r>
              <a:rPr lang="en-US" dirty="0" smtClean="0"/>
              <a:t>LEFT </a:t>
            </a:r>
            <a:r>
              <a:rPr lang="en-US" dirty="0"/>
              <a:t>&lt; </a:t>
            </a:r>
            <a:r>
              <a:rPr lang="en-US" dirty="0" smtClean="0"/>
              <a:t>RIGHT</a:t>
            </a:r>
            <a:endParaRPr lang="en-US" dirty="0"/>
          </a:p>
          <a:p>
            <a:pPr lvl="1"/>
            <a:r>
              <a:rPr lang="en-US" dirty="0"/>
              <a:t>	swap </a:t>
            </a:r>
            <a:r>
              <a:rPr lang="en-US" dirty="0" smtClean="0"/>
              <a:t>data[LEFT] </a:t>
            </a:r>
            <a:r>
              <a:rPr lang="en-US" dirty="0"/>
              <a:t>and </a:t>
            </a:r>
            <a:r>
              <a:rPr lang="en-US" dirty="0" smtClean="0"/>
              <a:t>data[RIGHT]</a:t>
            </a:r>
            <a:endParaRPr lang="en-US" dirty="0"/>
          </a:p>
          <a:p>
            <a:pPr>
              <a:buFontTx/>
              <a:buAutoNum type="arabicPeriod"/>
            </a:pPr>
            <a:r>
              <a:rPr lang="en-US" dirty="0"/>
              <a:t>While </a:t>
            </a:r>
            <a:r>
              <a:rPr lang="en-US" dirty="0" smtClean="0"/>
              <a:t>RIGHT </a:t>
            </a:r>
            <a:r>
              <a:rPr lang="en-US" dirty="0"/>
              <a:t>&gt; </a:t>
            </a:r>
            <a:r>
              <a:rPr lang="en-US" dirty="0" smtClean="0"/>
              <a:t>LEFT, </a:t>
            </a:r>
            <a:r>
              <a:rPr lang="en-US" dirty="0"/>
              <a:t>go to 1.</a:t>
            </a:r>
          </a:p>
          <a:p>
            <a:pPr>
              <a:buFontTx/>
              <a:buAutoNum type="arabicPeriod"/>
            </a:pPr>
            <a:r>
              <a:rPr lang="en-US" dirty="0"/>
              <a:t>Swap </a:t>
            </a:r>
            <a:r>
              <a:rPr lang="en-US" dirty="0" smtClean="0"/>
              <a:t>data[RIGHT] </a:t>
            </a:r>
            <a:r>
              <a:rPr lang="en-US" dirty="0"/>
              <a:t>and data[</a:t>
            </a:r>
            <a:r>
              <a:rPr lang="en-US" dirty="0" err="1"/>
              <a:t>pivot_index</a:t>
            </a:r>
            <a:r>
              <a:rPr lang="en-US" dirty="0"/>
              <a:t>]</a:t>
            </a:r>
          </a:p>
          <a:p>
            <a:endParaRPr lang="en-US" dirty="0"/>
          </a:p>
          <a:p>
            <a:pPr lvl="1">
              <a:buFontTx/>
              <a:buAutoNum type="arabicPeriod"/>
            </a:pPr>
            <a:endParaRPr lang="en-US" dirty="0"/>
          </a:p>
          <a:p>
            <a:endParaRPr lang="en-US" dirty="0"/>
          </a:p>
        </p:txBody>
      </p:sp>
      <p:sp>
        <p:nvSpPr>
          <p:cNvPr id="34819" name="Rectangle 3"/>
          <p:cNvSpPr>
            <a:spLocks noChangeArrowheads="1"/>
          </p:cNvSpPr>
          <p:nvPr/>
        </p:nvSpPr>
        <p:spPr bwMode="auto">
          <a:xfrm>
            <a:off x="2209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7</a:t>
            </a:r>
          </a:p>
        </p:txBody>
      </p:sp>
      <p:sp>
        <p:nvSpPr>
          <p:cNvPr id="34820" name="Rectangle 4"/>
          <p:cNvSpPr>
            <a:spLocks noChangeArrowheads="1"/>
          </p:cNvSpPr>
          <p:nvPr/>
        </p:nvSpPr>
        <p:spPr bwMode="auto">
          <a:xfrm>
            <a:off x="2819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20</a:t>
            </a:r>
          </a:p>
        </p:txBody>
      </p:sp>
      <p:sp>
        <p:nvSpPr>
          <p:cNvPr id="34821" name="Rectangle 5"/>
          <p:cNvSpPr>
            <a:spLocks noChangeArrowheads="1"/>
          </p:cNvSpPr>
          <p:nvPr/>
        </p:nvSpPr>
        <p:spPr bwMode="auto">
          <a:xfrm>
            <a:off x="3429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a:t>
            </a:r>
          </a:p>
        </p:txBody>
      </p:sp>
      <p:sp>
        <p:nvSpPr>
          <p:cNvPr id="34822" name="Rectangle 6"/>
          <p:cNvSpPr>
            <a:spLocks noChangeArrowheads="1"/>
          </p:cNvSpPr>
          <p:nvPr/>
        </p:nvSpPr>
        <p:spPr bwMode="auto">
          <a:xfrm>
            <a:off x="4038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30</a:t>
            </a:r>
          </a:p>
        </p:txBody>
      </p:sp>
      <p:sp>
        <p:nvSpPr>
          <p:cNvPr id="34823" name="Rectangle 7"/>
          <p:cNvSpPr>
            <a:spLocks noChangeArrowheads="1"/>
          </p:cNvSpPr>
          <p:nvPr/>
        </p:nvSpPr>
        <p:spPr bwMode="auto">
          <a:xfrm>
            <a:off x="4648200" y="4191000"/>
            <a:ext cx="6096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40</a:t>
            </a:r>
          </a:p>
        </p:txBody>
      </p:sp>
      <p:sp>
        <p:nvSpPr>
          <p:cNvPr id="34824" name="Rectangle 8"/>
          <p:cNvSpPr>
            <a:spLocks noChangeArrowheads="1"/>
          </p:cNvSpPr>
          <p:nvPr/>
        </p:nvSpPr>
        <p:spPr bwMode="auto">
          <a:xfrm>
            <a:off x="5257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50</a:t>
            </a:r>
          </a:p>
        </p:txBody>
      </p:sp>
      <p:sp>
        <p:nvSpPr>
          <p:cNvPr id="34825" name="Rectangle 9"/>
          <p:cNvSpPr>
            <a:spLocks noChangeArrowheads="1"/>
          </p:cNvSpPr>
          <p:nvPr/>
        </p:nvSpPr>
        <p:spPr bwMode="auto">
          <a:xfrm>
            <a:off x="58674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60</a:t>
            </a:r>
          </a:p>
        </p:txBody>
      </p:sp>
      <p:sp>
        <p:nvSpPr>
          <p:cNvPr id="34826" name="Rectangle 10"/>
          <p:cNvSpPr>
            <a:spLocks noChangeArrowheads="1"/>
          </p:cNvSpPr>
          <p:nvPr/>
        </p:nvSpPr>
        <p:spPr bwMode="auto">
          <a:xfrm>
            <a:off x="64770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80</a:t>
            </a:r>
          </a:p>
        </p:txBody>
      </p:sp>
      <p:sp>
        <p:nvSpPr>
          <p:cNvPr id="34827" name="Rectangle 11"/>
          <p:cNvSpPr>
            <a:spLocks noChangeArrowheads="1"/>
          </p:cNvSpPr>
          <p:nvPr/>
        </p:nvSpPr>
        <p:spPr bwMode="auto">
          <a:xfrm>
            <a:off x="7086600" y="4191000"/>
            <a:ext cx="609600" cy="609600"/>
          </a:xfrm>
          <a:prstGeom prst="rect">
            <a:avLst/>
          </a:prstGeom>
          <a:solidFill>
            <a:schemeClr val="bg2"/>
          </a:solidFill>
          <a:ln w="9525">
            <a:solidFill>
              <a:schemeClr val="tx1"/>
            </a:solidFill>
            <a:miter lim="800000"/>
            <a:headEnd/>
            <a:tailEnd/>
          </a:ln>
          <a:effectLst/>
        </p:spPr>
        <p:txBody>
          <a:bodyPr wrap="none" anchor="ctr"/>
          <a:lstStyle/>
          <a:p>
            <a:pPr algn="ctr"/>
            <a:r>
              <a:rPr lang="en-US"/>
              <a:t>100</a:t>
            </a:r>
          </a:p>
        </p:txBody>
      </p:sp>
      <p:sp>
        <p:nvSpPr>
          <p:cNvPr id="34828" name="Text Box 12"/>
          <p:cNvSpPr txBox="1">
            <a:spLocks noChangeArrowheads="1"/>
          </p:cNvSpPr>
          <p:nvPr/>
        </p:nvSpPr>
        <p:spPr bwMode="auto">
          <a:xfrm>
            <a:off x="381000" y="4343400"/>
            <a:ext cx="1643063" cy="376238"/>
          </a:xfrm>
          <a:prstGeom prst="rect">
            <a:avLst/>
          </a:prstGeom>
          <a:solidFill>
            <a:srgbClr val="FF33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pivot_index = 4</a:t>
            </a:r>
          </a:p>
        </p:txBody>
      </p:sp>
      <p:sp>
        <p:nvSpPr>
          <p:cNvPr id="34829" name="Text Box 13"/>
          <p:cNvSpPr txBox="1">
            <a:spLocks noChangeArrowheads="1"/>
          </p:cNvSpPr>
          <p:nvPr/>
        </p:nvSpPr>
        <p:spPr bwMode="auto">
          <a:xfrm>
            <a:off x="2254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[0]    [1]   [2]    [3]   [4]   [5]    [6]   [7]   [8]</a:t>
            </a:r>
          </a:p>
        </p:txBody>
      </p:sp>
      <p:sp>
        <p:nvSpPr>
          <p:cNvPr id="34830" name="Text Box 14"/>
          <p:cNvSpPr txBox="1">
            <a:spLocks noChangeArrowheads="1"/>
          </p:cNvSpPr>
          <p:nvPr/>
        </p:nvSpPr>
        <p:spPr bwMode="auto">
          <a:xfrm>
            <a:off x="3962400" y="5562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LEFT</a:t>
            </a:r>
            <a:endParaRPr lang="en-US" sz="1800" dirty="0"/>
          </a:p>
        </p:txBody>
      </p:sp>
      <p:sp>
        <p:nvSpPr>
          <p:cNvPr id="34831" name="Text Box 15"/>
          <p:cNvSpPr txBox="1">
            <a:spLocks noChangeArrowheads="1"/>
          </p:cNvSpPr>
          <p:nvPr/>
        </p:nvSpPr>
        <p:spPr bwMode="auto">
          <a:xfrm>
            <a:off x="5867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smtClean="0"/>
              <a:t>RIGHT</a:t>
            </a:r>
            <a:endParaRPr lang="en-US" sz="1800" dirty="0"/>
          </a:p>
        </p:txBody>
      </p:sp>
      <p:sp>
        <p:nvSpPr>
          <p:cNvPr id="34832" name="Line 16"/>
          <p:cNvSpPr>
            <a:spLocks noChangeShapeType="1"/>
          </p:cNvSpPr>
          <p:nvPr/>
        </p:nvSpPr>
        <p:spPr bwMode="auto">
          <a:xfrm flipH="1" flipV="1">
            <a:off x="5029200" y="52578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3" name="Line 17"/>
          <p:cNvSpPr>
            <a:spLocks noChangeShapeType="1"/>
          </p:cNvSpPr>
          <p:nvPr/>
        </p:nvSpPr>
        <p:spPr bwMode="auto">
          <a:xfrm flipV="1">
            <a:off x="47244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4" name="Line 18"/>
          <p:cNvSpPr>
            <a:spLocks noChangeShapeType="1"/>
          </p:cNvSpPr>
          <p:nvPr/>
        </p:nvSpPr>
        <p:spPr bwMode="auto">
          <a:xfrm>
            <a:off x="609600" y="3733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7531583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Partition Result</a:t>
            </a:r>
          </a:p>
        </p:txBody>
      </p:sp>
      <p:sp>
        <p:nvSpPr>
          <p:cNvPr id="37891" name="Rectangle 3"/>
          <p:cNvSpPr>
            <a:spLocks noChangeArrowheads="1"/>
          </p:cNvSpPr>
          <p:nvPr/>
        </p:nvSpPr>
        <p:spPr bwMode="auto">
          <a:xfrm>
            <a:off x="18288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7</a:t>
            </a:r>
          </a:p>
        </p:txBody>
      </p:sp>
      <p:sp>
        <p:nvSpPr>
          <p:cNvPr id="37892" name="Rectangle 4"/>
          <p:cNvSpPr>
            <a:spLocks noChangeArrowheads="1"/>
          </p:cNvSpPr>
          <p:nvPr/>
        </p:nvSpPr>
        <p:spPr bwMode="auto">
          <a:xfrm>
            <a:off x="24384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20</a:t>
            </a:r>
          </a:p>
        </p:txBody>
      </p:sp>
      <p:sp>
        <p:nvSpPr>
          <p:cNvPr id="37893" name="Rectangle 5"/>
          <p:cNvSpPr>
            <a:spLocks noChangeArrowheads="1"/>
          </p:cNvSpPr>
          <p:nvPr/>
        </p:nvSpPr>
        <p:spPr bwMode="auto">
          <a:xfrm>
            <a:off x="30480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10</a:t>
            </a:r>
          </a:p>
        </p:txBody>
      </p:sp>
      <p:sp>
        <p:nvSpPr>
          <p:cNvPr id="37894" name="Rectangle 6"/>
          <p:cNvSpPr>
            <a:spLocks noChangeArrowheads="1"/>
          </p:cNvSpPr>
          <p:nvPr/>
        </p:nvSpPr>
        <p:spPr bwMode="auto">
          <a:xfrm>
            <a:off x="36576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30</a:t>
            </a:r>
          </a:p>
        </p:txBody>
      </p:sp>
      <p:sp>
        <p:nvSpPr>
          <p:cNvPr id="37895" name="Rectangle 7"/>
          <p:cNvSpPr>
            <a:spLocks noChangeArrowheads="1"/>
          </p:cNvSpPr>
          <p:nvPr/>
        </p:nvSpPr>
        <p:spPr bwMode="auto">
          <a:xfrm>
            <a:off x="4267200" y="25908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40</a:t>
            </a:r>
          </a:p>
        </p:txBody>
      </p:sp>
      <p:sp>
        <p:nvSpPr>
          <p:cNvPr id="37896" name="Rectangle 8"/>
          <p:cNvSpPr>
            <a:spLocks noChangeArrowheads="1"/>
          </p:cNvSpPr>
          <p:nvPr/>
        </p:nvSpPr>
        <p:spPr bwMode="auto">
          <a:xfrm>
            <a:off x="48768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50</a:t>
            </a:r>
          </a:p>
        </p:txBody>
      </p:sp>
      <p:sp>
        <p:nvSpPr>
          <p:cNvPr id="37897" name="Rectangle 9"/>
          <p:cNvSpPr>
            <a:spLocks noChangeArrowheads="1"/>
          </p:cNvSpPr>
          <p:nvPr/>
        </p:nvSpPr>
        <p:spPr bwMode="auto">
          <a:xfrm>
            <a:off x="54864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60</a:t>
            </a:r>
          </a:p>
        </p:txBody>
      </p:sp>
      <p:sp>
        <p:nvSpPr>
          <p:cNvPr id="37898" name="Rectangle 10"/>
          <p:cNvSpPr>
            <a:spLocks noChangeArrowheads="1"/>
          </p:cNvSpPr>
          <p:nvPr/>
        </p:nvSpPr>
        <p:spPr bwMode="auto">
          <a:xfrm>
            <a:off x="60960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80</a:t>
            </a:r>
          </a:p>
        </p:txBody>
      </p:sp>
      <p:sp>
        <p:nvSpPr>
          <p:cNvPr id="37899" name="Rectangle 11"/>
          <p:cNvSpPr>
            <a:spLocks noChangeArrowheads="1"/>
          </p:cNvSpPr>
          <p:nvPr/>
        </p:nvSpPr>
        <p:spPr bwMode="auto">
          <a:xfrm>
            <a:off x="67056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FFFF00"/>
                </a:solidFill>
              </a:rPr>
              <a:t>100</a:t>
            </a:r>
          </a:p>
        </p:txBody>
      </p:sp>
      <p:sp>
        <p:nvSpPr>
          <p:cNvPr id="37901" name="Line 13"/>
          <p:cNvSpPr>
            <a:spLocks noChangeShapeType="1"/>
          </p:cNvSpPr>
          <p:nvPr/>
        </p:nvSpPr>
        <p:spPr bwMode="auto">
          <a:xfrm>
            <a:off x="4267200" y="25908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2" name="Line 14"/>
          <p:cNvSpPr>
            <a:spLocks noChangeShapeType="1"/>
          </p:cNvSpPr>
          <p:nvPr/>
        </p:nvSpPr>
        <p:spPr bwMode="auto">
          <a:xfrm>
            <a:off x="4876800" y="25908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3" name="Line 15"/>
          <p:cNvSpPr>
            <a:spLocks noChangeShapeType="1"/>
          </p:cNvSpPr>
          <p:nvPr/>
        </p:nvSpPr>
        <p:spPr bwMode="auto">
          <a:xfrm flipH="1">
            <a:off x="2209800" y="4114800"/>
            <a:ext cx="1981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4" name="Line 16"/>
          <p:cNvSpPr>
            <a:spLocks noChangeShapeType="1"/>
          </p:cNvSpPr>
          <p:nvPr/>
        </p:nvSpPr>
        <p:spPr bwMode="auto">
          <a:xfrm>
            <a:off x="4953000" y="4114800"/>
            <a:ext cx="1752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5" name="Text Box 17"/>
          <p:cNvSpPr txBox="1">
            <a:spLocks noChangeArrowheads="1"/>
          </p:cNvSpPr>
          <p:nvPr/>
        </p:nvSpPr>
        <p:spPr bwMode="auto">
          <a:xfrm>
            <a:off x="2286000" y="4191000"/>
            <a:ext cx="1938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&lt;= data[pivot]</a:t>
            </a:r>
          </a:p>
        </p:txBody>
      </p:sp>
      <p:sp>
        <p:nvSpPr>
          <p:cNvPr id="37906" name="Text Box 18"/>
          <p:cNvSpPr txBox="1">
            <a:spLocks noChangeArrowheads="1"/>
          </p:cNvSpPr>
          <p:nvPr/>
        </p:nvSpPr>
        <p:spPr bwMode="auto">
          <a:xfrm>
            <a:off x="4953000" y="4191000"/>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&gt; data[pivot]</a:t>
            </a:r>
          </a:p>
        </p:txBody>
      </p:sp>
    </p:spTree>
    <p:extLst>
      <p:ext uri="{BB962C8B-B14F-4D97-AF65-F5344CB8AC3E}">
        <p14:creationId xmlns:p14="http://schemas.microsoft.com/office/powerpoint/2010/main" val="1995392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sssih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sssihl</Template>
  <TotalTime>12378</TotalTime>
  <Words>7598</Words>
  <Application>Microsoft Office PowerPoint</Application>
  <PresentationFormat>On-screen Show (4:3)</PresentationFormat>
  <Paragraphs>2065</Paragraphs>
  <Slides>142</Slides>
  <Notes>24</Notes>
  <HiddenSlides>0</HiddenSlides>
  <MMClips>0</MMClips>
  <ScaleCrop>false</ScaleCrop>
  <HeadingPairs>
    <vt:vector size="4" baseType="variant">
      <vt:variant>
        <vt:lpstr>Theme</vt:lpstr>
      </vt:variant>
      <vt:variant>
        <vt:i4>1</vt:i4>
      </vt:variant>
      <vt:variant>
        <vt:lpstr>Slide Titles</vt:lpstr>
      </vt:variant>
      <vt:variant>
        <vt:i4>142</vt:i4>
      </vt:variant>
    </vt:vector>
  </HeadingPairs>
  <TitlesOfParts>
    <vt:vector size="143" baseType="lpstr">
      <vt:lpstr>sssihl</vt:lpstr>
      <vt:lpstr>Sort</vt:lpstr>
      <vt:lpstr>Why we do sorting?</vt:lpstr>
      <vt:lpstr>Some examples</vt:lpstr>
      <vt:lpstr>Why we do sorting?</vt:lpstr>
      <vt:lpstr>PowerPoint Presentation</vt:lpstr>
      <vt:lpstr>History of Sorting</vt:lpstr>
      <vt:lpstr>History of Sorting</vt:lpstr>
      <vt:lpstr>PowerPoint Presentation</vt:lpstr>
      <vt:lpstr>Insertion Sort</vt:lpstr>
      <vt:lpstr>Algorithm</vt:lpstr>
      <vt:lpstr>Insertion Sort demo</vt:lpstr>
      <vt:lpstr>Insertion Sort demo</vt:lpstr>
      <vt:lpstr>Insertion sort in daily life</vt:lpstr>
      <vt:lpstr>Insertion Sort runtimes</vt:lpstr>
      <vt:lpstr>Empirical Analysis of Insertion Sort</vt:lpstr>
      <vt:lpstr>Insertion Sort</vt:lpstr>
      <vt:lpstr>Merge Sort</vt:lpstr>
      <vt:lpstr>Merge Sort</vt:lpstr>
      <vt:lpstr>Algo</vt:lpstr>
      <vt:lpstr>Merge (Straight)</vt:lpstr>
      <vt:lpstr>PowerPoint Presentation</vt:lpstr>
      <vt:lpstr>based on the divide-and-conquer</vt:lpstr>
      <vt:lpstr>Idea Behind Linear Time Merging </vt:lpstr>
      <vt:lpstr>MERGE (A, p, q, r )</vt:lpstr>
      <vt:lpstr>PowerPoint Presentation</vt:lpstr>
      <vt:lpstr>PowerPoint Presentation</vt:lpstr>
      <vt:lpstr>PowerPoint Presentation</vt:lpstr>
      <vt:lpstr>Merging</vt:lpstr>
      <vt:lpstr>Merging (cont.) </vt:lpstr>
      <vt:lpstr>Merging (cont.) </vt:lpstr>
      <vt:lpstr>Merging (cont.) </vt:lpstr>
      <vt:lpstr>Merging (cont.) </vt:lpstr>
      <vt:lpstr>Merging (cont.) </vt:lpstr>
      <vt:lpstr>Merging (cont.) </vt:lpstr>
      <vt:lpstr>Merging (cont.) </vt:lpstr>
      <vt:lpstr>Merging (cont.) </vt:lpstr>
      <vt:lpstr>Merging (cont.) </vt:lpstr>
      <vt:lpstr>Divide And Conquer</vt:lpstr>
      <vt:lpstr>Merge Sort Algorithm</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Example</vt:lpstr>
      <vt:lpstr>Merge Sort Example</vt:lpstr>
      <vt:lpstr>Implementing Merge Sort</vt:lpstr>
      <vt:lpstr>Merge Sort Analysis</vt:lpstr>
      <vt:lpstr>Shell Sort</vt:lpstr>
      <vt:lpstr>Shell Sort</vt:lpstr>
      <vt:lpstr>Shell Sort</vt:lpstr>
      <vt:lpstr>Principle</vt:lpstr>
      <vt:lpstr>Shell Sort</vt:lpstr>
      <vt:lpstr>Shell Sort - Parameters</vt:lpstr>
      <vt:lpstr>Shell Sort</vt:lpstr>
      <vt:lpstr>Shellsort Example</vt:lpstr>
      <vt:lpstr>Shellsort Example (con’t)</vt:lpstr>
      <vt:lpstr>Shellsort Example (con’t)</vt:lpstr>
      <vt:lpstr>Ad</vt:lpstr>
      <vt:lpstr>Best Case</vt:lpstr>
      <vt:lpstr>Empirical Analysis of Shellsort</vt:lpstr>
      <vt:lpstr>Example</vt:lpstr>
      <vt:lpstr>PowerPoint Presentation</vt:lpstr>
      <vt:lpstr>Quick Sort</vt:lpstr>
      <vt:lpstr>Quicksort</vt:lpstr>
      <vt:lpstr>Quick Sort</vt:lpstr>
      <vt:lpstr>Algo</vt:lpstr>
      <vt:lpstr>Example</vt:lpstr>
      <vt:lpstr>Pick Pivot Element</vt:lpstr>
      <vt:lpstr>Partitioning Array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Partition Result</vt:lpstr>
      <vt:lpstr>Recursion: Quicksort Sub-arrays</vt:lpstr>
      <vt:lpstr>Two Critical steps</vt:lpstr>
      <vt:lpstr>Picking up the Pivot</vt:lpstr>
      <vt:lpstr>A better Pivot</vt:lpstr>
      <vt:lpstr>Median of three</vt:lpstr>
      <vt:lpstr>In-Place Partition</vt:lpstr>
      <vt:lpstr>A practical implementation</vt:lpstr>
      <vt:lpstr>Quicksort Analysis</vt:lpstr>
      <vt:lpstr>Quicksort Analysis</vt:lpstr>
      <vt:lpstr>Improved Pivot Selection</vt:lpstr>
      <vt:lpstr>Performance</vt:lpstr>
      <vt:lpstr>Performance</vt:lpstr>
      <vt:lpstr>Quicksort – Summary</vt:lpstr>
      <vt:lpstr>Quicksort</vt:lpstr>
      <vt:lpstr>Quicksort</vt:lpstr>
      <vt:lpstr>Quicksort - Partition</vt:lpstr>
      <vt:lpstr>Quicksort - Partition</vt:lpstr>
      <vt:lpstr>Quicksort - Partition</vt:lpstr>
      <vt:lpstr>Quicksort - Partition</vt:lpstr>
      <vt:lpstr>Quicksort - Partition</vt:lpstr>
      <vt:lpstr>Quicksort - Partition</vt:lpstr>
      <vt:lpstr>Quicksort - Partition</vt:lpstr>
      <vt:lpstr>Quicksort - Partition</vt:lpstr>
      <vt:lpstr>Quicksort - Partition</vt:lpstr>
      <vt:lpstr>Quicksort - Conquer</vt:lpstr>
      <vt:lpstr>Quicksort - Analysis</vt:lpstr>
      <vt:lpstr>Quicksort - The truth!</vt:lpstr>
      <vt:lpstr>Bubble Sort</vt:lpstr>
      <vt:lpstr>Bubble</vt:lpstr>
      <vt:lpstr>Bubble sort</vt:lpstr>
      <vt:lpstr>Algo</vt:lpstr>
      <vt:lpstr>Algo - optimized</vt:lpstr>
      <vt:lpstr>Selection Sort</vt:lpstr>
      <vt:lpstr>Selection Sort</vt:lpstr>
      <vt:lpstr>Selection Sort</vt:lpstr>
      <vt:lpstr>Selection Sort</vt:lpstr>
      <vt:lpstr>Selection Sort</vt:lpstr>
      <vt:lpstr>Selection Sort</vt:lpstr>
      <vt:lpstr>Selection Sort</vt:lpstr>
      <vt:lpstr>Selection Sort</vt:lpstr>
      <vt:lpstr>Comparison of all sorts</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Margabandhu</dc:creator>
  <cp:lastModifiedBy>Srinivasan Margabandhu</cp:lastModifiedBy>
  <cp:revision>100</cp:revision>
  <dcterms:created xsi:type="dcterms:W3CDTF">2012-02-09T08:51:42Z</dcterms:created>
  <dcterms:modified xsi:type="dcterms:W3CDTF">2013-03-15T07:48:22Z</dcterms:modified>
</cp:coreProperties>
</file>