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256" r:id="rId2"/>
    <p:sldId id="275" r:id="rId3"/>
    <p:sldId id="276" r:id="rId4"/>
    <p:sldId id="277" r:id="rId5"/>
    <p:sldId id="257" r:id="rId6"/>
    <p:sldId id="278" r:id="rId7"/>
    <p:sldId id="279" r:id="rId8"/>
    <p:sldId id="280" r:id="rId9"/>
    <p:sldId id="281" r:id="rId10"/>
    <p:sldId id="282" r:id="rId11"/>
    <p:sldId id="283" r:id="rId12"/>
    <p:sldId id="284" r:id="rId13"/>
    <p:sldId id="285" r:id="rId14"/>
    <p:sldId id="259" r:id="rId15"/>
    <p:sldId id="274" r:id="rId16"/>
    <p:sldId id="264" r:id="rId17"/>
    <p:sldId id="267" r:id="rId18"/>
    <p:sldId id="268" r:id="rId19"/>
    <p:sldId id="269" r:id="rId20"/>
    <p:sldId id="270" r:id="rId21"/>
    <p:sldId id="265" r:id="rId22"/>
    <p:sldId id="258" r:id="rId23"/>
    <p:sldId id="376" r:id="rId24"/>
    <p:sldId id="377" r:id="rId25"/>
    <p:sldId id="383" r:id="rId26"/>
    <p:sldId id="384" r:id="rId27"/>
    <p:sldId id="385" r:id="rId28"/>
    <p:sldId id="386" r:id="rId29"/>
    <p:sldId id="387" r:id="rId30"/>
    <p:sldId id="388" r:id="rId31"/>
    <p:sldId id="389" r:id="rId32"/>
    <p:sldId id="390" r:id="rId33"/>
    <p:sldId id="391" r:id="rId34"/>
    <p:sldId id="392" r:id="rId35"/>
    <p:sldId id="393" r:id="rId36"/>
    <p:sldId id="291" r:id="rId37"/>
    <p:sldId id="292" r:id="rId38"/>
    <p:sldId id="266" r:id="rId39"/>
    <p:sldId id="286" r:id="rId40"/>
    <p:sldId id="382" r:id="rId41"/>
    <p:sldId id="293" r:id="rId42"/>
    <p:sldId id="294" r:id="rId43"/>
    <p:sldId id="287" r:id="rId44"/>
    <p:sldId id="288" r:id="rId45"/>
    <p:sldId id="289" r:id="rId46"/>
    <p:sldId id="290"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81" r:id="rId61"/>
    <p:sldId id="310" r:id="rId62"/>
    <p:sldId id="379" r:id="rId63"/>
    <p:sldId id="321" r:id="rId64"/>
    <p:sldId id="311" r:id="rId65"/>
    <p:sldId id="312" r:id="rId66"/>
    <p:sldId id="313" r:id="rId67"/>
    <p:sldId id="314" r:id="rId68"/>
    <p:sldId id="315" r:id="rId69"/>
    <p:sldId id="316" r:id="rId70"/>
    <p:sldId id="317" r:id="rId71"/>
    <p:sldId id="318" r:id="rId72"/>
    <p:sldId id="319" r:id="rId73"/>
    <p:sldId id="320" r:id="rId74"/>
    <p:sldId id="322" r:id="rId75"/>
    <p:sldId id="380" r:id="rId76"/>
    <p:sldId id="323" r:id="rId77"/>
    <p:sldId id="324" r:id="rId78"/>
    <p:sldId id="325" r:id="rId79"/>
    <p:sldId id="326" r:id="rId80"/>
    <p:sldId id="327" r:id="rId81"/>
    <p:sldId id="328" r:id="rId82"/>
    <p:sldId id="329" r:id="rId83"/>
    <p:sldId id="330" r:id="rId84"/>
    <p:sldId id="331" r:id="rId85"/>
    <p:sldId id="296" r:id="rId86"/>
    <p:sldId id="332" r:id="rId87"/>
    <p:sldId id="271"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8" r:id="rId131"/>
    <p:sldId id="375" r:id="rId132"/>
    <p:sldId id="272" r:id="rId133"/>
    <p:sldId id="273"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p:cViewPr varScale="1">
        <p:scale>
          <a:sx n="63" d="100"/>
          <a:sy n="63" d="100"/>
        </p:scale>
        <p:origin x="-15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7FE6D-390B-4461-9705-AA3D0DBBC093}" type="datetimeFigureOut">
              <a:rPr lang="en-US" smtClean="0"/>
              <a:t>3/14/2013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0C43E-80B8-4B66-BDDF-8CA493F0D942}" type="slidenum">
              <a:rPr lang="en-US" smtClean="0"/>
              <a:t>‹#›</a:t>
            </a:fld>
            <a:endParaRPr lang="en-US"/>
          </a:p>
        </p:txBody>
      </p:sp>
    </p:spTree>
    <p:extLst>
      <p:ext uri="{BB962C8B-B14F-4D97-AF65-F5344CB8AC3E}">
        <p14:creationId xmlns:p14="http://schemas.microsoft.com/office/powerpoint/2010/main" val="299205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Simple_graph" TargetMode="External"/><Relationship Id="rId7" Type="http://schemas.openxmlformats.org/officeDocument/2006/relationships/hyperlink" Target="http://en.wikipedia.org/wiki/Directed_graph"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Edge_%28graph_theory%29" TargetMode="External"/><Relationship Id="rId5" Type="http://schemas.openxmlformats.org/officeDocument/2006/relationships/hyperlink" Target="http://en.wikipedia.org/wiki/Vertex_%28graph_theory%29" TargetMode="External"/><Relationship Id="rId4" Type="http://schemas.openxmlformats.org/officeDocument/2006/relationships/hyperlink" Target="http://en.wikipedia.org/wiki/Undirected_grap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complete graph</a:t>
            </a:r>
            <a:r>
              <a:rPr lang="en-US" dirty="0" smtClean="0"/>
              <a:t> is a </a:t>
            </a:r>
            <a:r>
              <a:rPr lang="en-US" u="none" dirty="0" smtClean="0">
                <a:hlinkClick r:id="rId3" tooltip="Simple graph"/>
              </a:rPr>
              <a:t>simple</a:t>
            </a:r>
            <a:r>
              <a:rPr lang="en-US" dirty="0" smtClean="0"/>
              <a:t> </a:t>
            </a:r>
            <a:r>
              <a:rPr lang="en-US" u="none" dirty="0" smtClean="0">
                <a:hlinkClick r:id="rId4" tooltip="Undirected graph"/>
              </a:rPr>
              <a:t>undirected</a:t>
            </a:r>
            <a:r>
              <a:rPr lang="en-US" dirty="0" smtClean="0">
                <a:hlinkClick r:id="rId4" tooltip="Undirected graph"/>
              </a:rPr>
              <a:t> graph</a:t>
            </a:r>
            <a:r>
              <a:rPr lang="en-US" dirty="0" smtClean="0"/>
              <a:t> in which every pair of distinct </a:t>
            </a:r>
            <a:r>
              <a:rPr lang="en-US" dirty="0" smtClean="0">
                <a:hlinkClick r:id="rId5" tooltip="Vertex (graph theory)"/>
              </a:rPr>
              <a:t>vertices</a:t>
            </a:r>
            <a:r>
              <a:rPr lang="en-US" dirty="0" smtClean="0"/>
              <a:t> is connected by a unique </a:t>
            </a:r>
            <a:r>
              <a:rPr lang="en-US" dirty="0" smtClean="0">
                <a:hlinkClick r:id="rId6" tooltip="Edge (graph theory)"/>
              </a:rPr>
              <a:t>edge</a:t>
            </a:r>
            <a:r>
              <a:rPr lang="en-US" dirty="0" smtClean="0"/>
              <a:t>.  A </a:t>
            </a:r>
            <a:r>
              <a:rPr lang="en-US" b="1" dirty="0" smtClean="0"/>
              <a:t>complete digraph</a:t>
            </a:r>
            <a:r>
              <a:rPr lang="en-US" dirty="0" smtClean="0"/>
              <a:t> is a </a:t>
            </a:r>
            <a:r>
              <a:rPr lang="en-US" dirty="0" smtClean="0">
                <a:hlinkClick r:id="rId7" tooltip="Directed graph"/>
              </a:rPr>
              <a:t>directed graph</a:t>
            </a:r>
            <a:r>
              <a:rPr lang="en-US" dirty="0" smtClean="0"/>
              <a:t> in which every pair of distinct vertices is connected by a pair of unique edges (one in each direction).</a:t>
            </a:r>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17</a:t>
            </a:fld>
            <a:endParaRPr lang="en-US"/>
          </a:p>
        </p:txBody>
      </p:sp>
    </p:spTree>
    <p:extLst>
      <p:ext uri="{BB962C8B-B14F-4D97-AF65-F5344CB8AC3E}">
        <p14:creationId xmlns:p14="http://schemas.microsoft.com/office/powerpoint/2010/main" val="178348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B33D0203-8D47-4FF4-869D-866DEC32B38C}" type="slidenum">
              <a:rPr lang="en-US" sz="1200"/>
              <a:pPr/>
              <a:t>18</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3F724E5D-1689-4B9D-A3AB-BF9AB7EC6CC0}" type="slidenum">
              <a:rPr lang="en-US" sz="1200"/>
              <a:pPr/>
              <a:t>19</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D77B7CF-4DE0-478A-BC1C-6E86263311CF}" type="slidenum">
              <a:rPr lang="en-US" sz="1200"/>
              <a:pPr/>
              <a:t>20</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FF454-F5AC-4504-AC04-4CFB11FBBA2C}" type="slidenum">
              <a:rPr lang="en-US"/>
              <a:pPr/>
              <a:t>37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9B797-5562-4DAF-913F-D9F4AE7631CA}" type="slidenum">
              <a:rPr lang="en-US"/>
              <a:pPr/>
              <a:t>41</a:t>
            </a:fld>
            <a:endParaRPr lang="en-US"/>
          </a:p>
        </p:txBody>
      </p:sp>
      <p:sp>
        <p:nvSpPr>
          <p:cNvPr id="51202" name="Rectangle 2"/>
          <p:cNvSpPr>
            <a:spLocks noGrp="1" noRot="1" noChangeAspect="1" noChangeArrowheads="1" noTextEdit="1"/>
          </p:cNvSpPr>
          <p:nvPr>
            <p:ph type="sldImg"/>
          </p:nvPr>
        </p:nvSpPr>
        <p:spPr>
          <a:xfrm>
            <a:off x="1152525" y="682625"/>
            <a:ext cx="4554538" cy="3416300"/>
          </a:xfrm>
          <a:ln/>
        </p:spPr>
      </p:sp>
      <p:sp>
        <p:nvSpPr>
          <p:cNvPr id="51203" name="Rectangle 3"/>
          <p:cNvSpPr>
            <a:spLocks noGrp="1" noChangeArrowheads="1"/>
          </p:cNvSpPr>
          <p:nvPr>
            <p:ph type="body" idx="1"/>
          </p:nvPr>
        </p:nvSpPr>
        <p:spPr>
          <a:xfrm>
            <a:off x="914400" y="4325938"/>
            <a:ext cx="5029200" cy="4098925"/>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72687-2830-42DF-9774-1118A639C4F3}" type="slidenum">
              <a:rPr lang="de-DE"/>
              <a:pPr/>
              <a:t>49</a:t>
            </a:fld>
            <a:endParaRPr lang="de-DE"/>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5EDB23-9266-414C-A469-78B69DBB2ABC}" type="slidenum">
              <a:rPr lang="en-US"/>
              <a:pPr>
                <a:defRPr/>
              </a:pPr>
              <a:t>‹#›</a:t>
            </a:fld>
            <a:endParaRPr lang="en-US"/>
          </a:p>
        </p:txBody>
      </p:sp>
    </p:spTree>
    <p:extLst>
      <p:ext uri="{BB962C8B-B14F-4D97-AF65-F5344CB8AC3E}">
        <p14:creationId xmlns:p14="http://schemas.microsoft.com/office/powerpoint/2010/main" val="368810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lvl1pPr algn="l">
              <a:defRPr sz="4000">
                <a:solidFill>
                  <a:srgbClr val="002060"/>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lvl1pPr>
              <a:buClr>
                <a:schemeClr val="tx2">
                  <a:lumMod val="50000"/>
                </a:schemeClr>
              </a:buClr>
              <a:buFont typeface="Wingdings" pitchFamily="2" charset="2"/>
              <a:buChar char="Ø"/>
              <a:defRPr sz="2800">
                <a:solidFill>
                  <a:srgbClr val="C00000"/>
                </a:solidFill>
              </a:defRPr>
            </a:lvl1pPr>
            <a:lvl2pPr>
              <a:buClr>
                <a:srgbClr val="FF0000"/>
              </a:buClr>
              <a:buFont typeface="Wingdings" pitchFamily="2" charset="2"/>
              <a:buChar char="v"/>
              <a:defRPr sz="2400"/>
            </a:lvl2pPr>
            <a:lvl3pPr>
              <a:defRPr sz="2000"/>
            </a:lvl3pPr>
            <a:lvl4pPr>
              <a:defRPr sz="1800"/>
            </a:lvl4pPr>
            <a:lvl5pPr>
              <a:buClr>
                <a:srgbClr val="FF0000"/>
              </a:buCl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3BC317B-0E93-4642-A13E-2E347986CE21}" type="datetimeFigureOut">
              <a:rPr lang="en-US" smtClean="0"/>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cxnSp>
        <p:nvCxnSpPr>
          <p:cNvPr id="9" name="Straight Arrow Connector 8"/>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C317B-0E93-4642-A13E-2E347986CE21}" type="datetimeFigureOut">
              <a:rPr lang="en-US" smtClean="0"/>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BC317B-0E93-4642-A13E-2E347986CE21}" type="datetimeFigureOut">
              <a:rPr lang="en-US" smtClean="0"/>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cxnSp>
        <p:nvCxnSpPr>
          <p:cNvPr id="8" name="Straight Arrow Connector 7"/>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BC317B-0E93-4642-A13E-2E347986CE21}" type="datetimeFigureOut">
              <a:rPr lang="en-US" smtClean="0"/>
              <a:t>3/14/2013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20A48-70BB-473C-84FE-0C32B538D429}" type="slidenum">
              <a:rPr lang="en-US" smtClean="0"/>
              <a:t>‹#›</a:t>
            </a:fld>
            <a:endParaRPr lang="en-US"/>
          </a:p>
        </p:txBody>
      </p:sp>
      <p:cxnSp>
        <p:nvCxnSpPr>
          <p:cNvPr id="10" name="Straight Arrow Connector 9"/>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BC317B-0E93-4642-A13E-2E347986CE21}" type="datetimeFigureOut">
              <a:rPr lang="en-US" smtClean="0"/>
              <a:t>3/14/2013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20A48-70BB-473C-84FE-0C32B538D429}" type="slidenum">
              <a:rPr lang="en-US" smtClean="0"/>
              <a:t>‹#›</a:t>
            </a:fld>
            <a:endParaRPr lang="en-US"/>
          </a:p>
        </p:txBody>
      </p:sp>
      <p:cxnSp>
        <p:nvCxnSpPr>
          <p:cNvPr id="6" name="Straight Arrow Connector 5"/>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C317B-0E93-4642-A13E-2E347986CE21}" type="datetimeFigureOut">
              <a:rPr lang="en-US" smtClean="0"/>
              <a:t>3/14/2013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C317B-0E93-4642-A13E-2E347986CE21}" type="datetimeFigureOut">
              <a:rPr lang="en-US" smtClean="0"/>
              <a:t>3/14/2013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20A48-70BB-473C-84FE-0C32B538D429}" type="slidenum">
              <a:rPr lang="en-US" smtClean="0"/>
              <a:t>‹#›</a:t>
            </a:fld>
            <a:endParaRPr lang="en-US"/>
          </a:p>
        </p:txBody>
      </p:sp>
      <p:pic>
        <p:nvPicPr>
          <p:cNvPr id="7" name="Picture 5"/>
          <p:cNvPicPr>
            <a:picLocks noChangeAspect="1" noChangeArrowheads="1"/>
          </p:cNvPicPr>
          <p:nvPr/>
        </p:nvPicPr>
        <p:blipFill>
          <a:blip r:embed="rId14" cstate="print">
            <a:lum bright="-6000" contrast="12000"/>
          </a:blip>
          <a:srcRect/>
          <a:stretch>
            <a:fillRect/>
          </a:stretch>
        </p:blipFill>
        <p:spPr bwMode="auto">
          <a:xfrm>
            <a:off x="7711628" y="383633"/>
            <a:ext cx="1252860" cy="741111"/>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9.wmf"/><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wmf"/><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DSA</a:t>
            </a:r>
            <a:endParaRPr lang="en-US" dirty="0"/>
          </a:p>
        </p:txBody>
      </p:sp>
    </p:spTree>
    <p:extLst>
      <p:ext uri="{BB962C8B-B14F-4D97-AF65-F5344CB8AC3E}">
        <p14:creationId xmlns:p14="http://schemas.microsoft.com/office/powerpoint/2010/main" val="70933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103</a:t>
            </a:r>
          </a:p>
        </p:txBody>
      </p:sp>
      <p:sp>
        <p:nvSpPr>
          <p:cNvPr id="5" name="Slide Number Placeholder 5"/>
          <p:cNvSpPr>
            <a:spLocks noGrp="1"/>
          </p:cNvSpPr>
          <p:nvPr>
            <p:ph type="sldNum" sz="quarter" idx="12"/>
          </p:nvPr>
        </p:nvSpPr>
        <p:spPr/>
        <p:txBody>
          <a:bodyPr/>
          <a:lstStyle/>
          <a:p>
            <a:fld id="{6A84CC0F-D4BF-4614-AD2C-24EBD6BECC85}" type="slidenum">
              <a:rPr lang="en-US"/>
              <a:pPr/>
              <a:t>10</a:t>
            </a:fld>
            <a:endParaRPr lang="en-US"/>
          </a:p>
        </p:txBody>
      </p:sp>
      <p:sp>
        <p:nvSpPr>
          <p:cNvPr id="212994" name="Rectangle 2"/>
          <p:cNvSpPr>
            <a:spLocks noGrp="1" noChangeArrowheads="1"/>
          </p:cNvSpPr>
          <p:nvPr>
            <p:ph type="title"/>
          </p:nvPr>
        </p:nvSpPr>
        <p:spPr>
          <a:xfrm>
            <a:off x="762000" y="457200"/>
            <a:ext cx="7772400" cy="609600"/>
          </a:xfrm>
        </p:spPr>
        <p:txBody>
          <a:bodyPr>
            <a:normAutofit fontScale="90000"/>
          </a:bodyPr>
          <a:lstStyle/>
          <a:p>
            <a:r>
              <a:rPr lang="en-US" sz="4000" b="1"/>
              <a:t>Intuition Behind Graphs</a:t>
            </a:r>
          </a:p>
        </p:txBody>
      </p:sp>
      <p:sp>
        <p:nvSpPr>
          <p:cNvPr id="212995" name="Rectangle 3"/>
          <p:cNvSpPr>
            <a:spLocks noGrp="1" noChangeArrowheads="1"/>
          </p:cNvSpPr>
          <p:nvPr>
            <p:ph type="body" sz="half" idx="1"/>
          </p:nvPr>
        </p:nvSpPr>
        <p:spPr>
          <a:xfrm>
            <a:off x="609600" y="1447800"/>
            <a:ext cx="7772400" cy="4724400"/>
          </a:xfrm>
        </p:spPr>
        <p:txBody>
          <a:bodyPr/>
          <a:lstStyle/>
          <a:p>
            <a:r>
              <a:rPr lang="en-US" sz="2400" dirty="0"/>
              <a:t>The nodes represent entities (such as people, cities, computers, words, etc.)</a:t>
            </a:r>
          </a:p>
          <a:p>
            <a:r>
              <a:rPr lang="en-US" sz="2400" dirty="0"/>
              <a:t>Edges (</a:t>
            </a:r>
            <a:r>
              <a:rPr lang="en-US" sz="2400" dirty="0" err="1"/>
              <a:t>x,y</a:t>
            </a:r>
            <a:r>
              <a:rPr lang="en-US" sz="2400" dirty="0"/>
              <a:t>) represent relationships between entities x and y, such as:</a:t>
            </a:r>
          </a:p>
          <a:p>
            <a:pPr lvl="1"/>
            <a:r>
              <a:rPr lang="en-US" sz="2000" dirty="0"/>
              <a:t>“x </a:t>
            </a:r>
            <a:r>
              <a:rPr lang="en-US" sz="2000" dirty="0" smtClean="0"/>
              <a:t>likes y</a:t>
            </a:r>
            <a:r>
              <a:rPr lang="en-US" sz="2000" dirty="0"/>
              <a:t>” </a:t>
            </a:r>
          </a:p>
          <a:p>
            <a:pPr lvl="1"/>
            <a:r>
              <a:rPr lang="en-US" sz="2000" dirty="0"/>
              <a:t>“x hates y”</a:t>
            </a:r>
          </a:p>
          <a:p>
            <a:pPr lvl="1"/>
            <a:r>
              <a:rPr lang="en-US" sz="2000" dirty="0"/>
              <a:t>“x is a friend of y” (note that this not necessarily reciprocal)</a:t>
            </a:r>
          </a:p>
          <a:p>
            <a:pPr lvl="1"/>
            <a:r>
              <a:rPr lang="en-US" sz="2000" dirty="0"/>
              <a:t>“x considers y a friend”</a:t>
            </a:r>
          </a:p>
          <a:p>
            <a:pPr lvl="1"/>
            <a:r>
              <a:rPr lang="en-US" sz="2000" dirty="0"/>
              <a:t>“x is a child of y”</a:t>
            </a:r>
          </a:p>
          <a:p>
            <a:pPr lvl="1"/>
            <a:r>
              <a:rPr lang="en-US" sz="2000" dirty="0"/>
              <a:t>“x is a half-sibling of y”</a:t>
            </a:r>
          </a:p>
          <a:p>
            <a:pPr lvl="1"/>
            <a:r>
              <a:rPr lang="en-US" sz="2000" dirty="0"/>
              <a:t>“x is a full-sibling of y”</a:t>
            </a:r>
          </a:p>
          <a:p>
            <a:r>
              <a:rPr lang="en-US" sz="2400" dirty="0"/>
              <a:t>In those examples, each relationship is a different graph</a:t>
            </a:r>
          </a:p>
        </p:txBody>
      </p:sp>
    </p:spTree>
    <p:extLst>
      <p:ext uri="{BB962C8B-B14F-4D97-AF65-F5344CB8AC3E}">
        <p14:creationId xmlns:p14="http://schemas.microsoft.com/office/powerpoint/2010/main" val="21794220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6387"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16388"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8"/>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9"/>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10"/>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11"/>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Oval 12"/>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6398" name="Text Box 14"/>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6399"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6400" name="Text Box 16"/>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6401" name="Text Box 17"/>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6402" name="Oval 18"/>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Text Box 19"/>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6404" name="AutoShape 20"/>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AutoShape 21"/>
          <p:cNvSpPr>
            <a:spLocks noChangeArrowheads="1"/>
          </p:cNvSpPr>
          <p:nvPr/>
        </p:nvSpPr>
        <p:spPr bwMode="auto">
          <a:xfrm rot="4415445">
            <a:off x="1257300" y="35433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218294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7411"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17412"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Line 10"/>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11"/>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Oval 12"/>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Text Box 13"/>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7422" name="Text Box 14"/>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7423"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7424" name="Text Box 16"/>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7425" name="Text Box 17"/>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7426" name="Oval 18"/>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7428" name="AutoShape 20"/>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810479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8435"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18436"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8"/>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Line 9"/>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Line 10"/>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Oval 11"/>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Text Box 12"/>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8445" name="Text Box 13"/>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8446" name="Text Box 14"/>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8447" name="Text Box 15"/>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8448" name="Text Box 16"/>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8449" name="Oval 1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Text Box 1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8451" name="AutoShape 19"/>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AutoShape 20"/>
          <p:cNvSpPr>
            <a:spLocks noChangeArrowheads="1"/>
          </p:cNvSpPr>
          <p:nvPr/>
        </p:nvSpPr>
        <p:spPr bwMode="auto">
          <a:xfrm rot="4415445">
            <a:off x="3314700" y="37719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5970103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9459"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19460"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Oval 11"/>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Text Box 12"/>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9469" name="Text Box 13"/>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9470" name="Text Box 14"/>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9471" name="Text Box 15"/>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9472" name="Text Box 16"/>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9473" name="Oval 1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Text Box 1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9475" name="AutoShape 19"/>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520420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0483"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20484"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491" name="Text Box 11"/>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492" name="Text Box 12"/>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493" name="Text Box 13"/>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0494" name="Text Box 14"/>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0495" name="Oval 15"/>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0497" name="AutoShape 17"/>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AutoShape 18"/>
          <p:cNvSpPr>
            <a:spLocks noChangeArrowheads="1"/>
          </p:cNvSpPr>
          <p:nvPr/>
        </p:nvSpPr>
        <p:spPr bwMode="auto">
          <a:xfrm rot="4415445">
            <a:off x="1409700" y="5219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622597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1507"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21508"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Oval 9"/>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1515" name="Text Box 11"/>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1516" name="Text Box 12"/>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1517" name="Text Box 13"/>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1518" name="Text Box 14"/>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1519" name="Oval 15"/>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1521" name="AutoShape 17"/>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50778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2531"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22532"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2538"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2539"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2540"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2541"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2542" name="Oval 14"/>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2544"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AutoShape 17"/>
          <p:cNvSpPr>
            <a:spLocks noChangeArrowheads="1"/>
          </p:cNvSpPr>
          <p:nvPr/>
        </p:nvSpPr>
        <p:spPr bwMode="auto">
          <a:xfrm rot="4415445">
            <a:off x="3314700" y="53721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276517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3555"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23556"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3562"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3563"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3564"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3565"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3566"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3568"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23245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4579" name="Text Box 3"/>
          <p:cNvSpPr txBox="1">
            <a:spLocks noChangeArrowheads="1"/>
          </p:cNvSpPr>
          <p:nvPr/>
        </p:nvSpPr>
        <p:spPr bwMode="auto">
          <a:xfrm>
            <a:off x="669925" y="1438275"/>
            <a:ext cx="5067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t>
            </a:r>
            <a:r>
              <a:rPr lang="en-US" sz="2800" i="1"/>
              <a:t>finished!</a:t>
            </a:r>
            <a:endParaRPr lang="en-US" sz="2800"/>
          </a:p>
        </p:txBody>
      </p:sp>
      <p:sp>
        <p:nvSpPr>
          <p:cNvPr id="24580"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4586"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4587"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4588"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4589"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4590"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4592"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4605"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4606"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4607"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4608"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4609"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Tree>
    <p:extLst>
      <p:ext uri="{BB962C8B-B14F-4D97-AF65-F5344CB8AC3E}">
        <p14:creationId xmlns:p14="http://schemas.microsoft.com/office/powerpoint/2010/main" val="137806173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5603" name="Text Box 3"/>
          <p:cNvSpPr txBox="1">
            <a:spLocks noChangeArrowheads="1"/>
          </p:cNvSpPr>
          <p:nvPr/>
        </p:nvSpPr>
        <p:spPr bwMode="auto">
          <a:xfrm>
            <a:off x="669925" y="1438275"/>
            <a:ext cx="5067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Time bound?</a:t>
            </a:r>
          </a:p>
        </p:txBody>
      </p:sp>
      <p:sp>
        <p:nvSpPr>
          <p:cNvPr id="25604"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5610"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5611"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5612"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5613"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5614"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5616"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5629"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5630"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5631"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5632"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5633"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Tree>
    <p:extLst>
      <p:ext uri="{BB962C8B-B14F-4D97-AF65-F5344CB8AC3E}">
        <p14:creationId xmlns:p14="http://schemas.microsoft.com/office/powerpoint/2010/main" val="3659735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Definitions and Representation </a:t>
            </a:r>
          </a:p>
        </p:txBody>
      </p:sp>
      <p:sp>
        <p:nvSpPr>
          <p:cNvPr id="3" name="Content Placeholder 2"/>
          <p:cNvSpPr>
            <a:spLocks noGrp="1"/>
          </p:cNvSpPr>
          <p:nvPr>
            <p:ph sz="half" idx="2"/>
          </p:nvPr>
        </p:nvSpPr>
        <p:spPr/>
        <p:txBody>
          <a:bodyPr>
            <a:normAutofit lnSpcReduction="10000"/>
          </a:bodyPr>
          <a:lstStyle/>
          <a:p>
            <a:r>
              <a:rPr lang="en-US" dirty="0"/>
              <a:t>graphs are typically modeled in </a:t>
            </a:r>
            <a:r>
              <a:rPr lang="en-US" dirty="0" smtClean="0"/>
              <a:t>many ways - </a:t>
            </a:r>
            <a:r>
              <a:rPr lang="en-US" dirty="0"/>
              <a:t>two </a:t>
            </a:r>
            <a:r>
              <a:rPr lang="en-US" dirty="0" smtClean="0"/>
              <a:t>are shown: </a:t>
            </a:r>
            <a:endParaRPr lang="en-US" dirty="0"/>
          </a:p>
          <a:p>
            <a:pPr lvl="1"/>
            <a:r>
              <a:rPr lang="en-US" dirty="0"/>
              <a:t>As an adjacency list</a:t>
            </a:r>
          </a:p>
          <a:p>
            <a:pPr lvl="1"/>
            <a:r>
              <a:rPr lang="en-US" dirty="0"/>
              <a:t>As an adjacency </a:t>
            </a:r>
            <a:r>
              <a:rPr lang="en-US" dirty="0" smtClean="0"/>
              <a:t>matrix</a:t>
            </a:r>
          </a:p>
          <a:p>
            <a:r>
              <a:rPr lang="en-US" dirty="0"/>
              <a:t>An undirected graph and its adjacency list representation</a:t>
            </a:r>
            <a:endParaRPr lang="en-US" dirty="0" smtClean="0"/>
          </a:p>
          <a:p>
            <a:r>
              <a:rPr lang="en-US" dirty="0" smtClean="0"/>
              <a:t>An </a:t>
            </a:r>
            <a:r>
              <a:rPr lang="en-US" dirty="0"/>
              <a:t>undirected graph and its adjacency matrix representation.</a:t>
            </a:r>
          </a:p>
          <a:p>
            <a:endParaRPr lang="en-US" dirty="0"/>
          </a:p>
          <a:p>
            <a:endParaRPr lang="en-US"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5" y="4149724"/>
            <a:ext cx="42957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6" y="2209800"/>
            <a:ext cx="4067175" cy="156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8471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6627" name="Text Box 3"/>
          <p:cNvSpPr txBox="1">
            <a:spLocks noChangeArrowheads="1"/>
          </p:cNvSpPr>
          <p:nvPr/>
        </p:nvSpPr>
        <p:spPr bwMode="auto">
          <a:xfrm>
            <a:off x="669925" y="1438275"/>
            <a:ext cx="72548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a:t>
            </a:r>
          </a:p>
          <a:p>
            <a:r>
              <a:rPr lang="en-US" sz="2800"/>
              <a:t>	Remove edges: ?</a:t>
            </a:r>
          </a:p>
          <a:p>
            <a:r>
              <a:rPr lang="en-US" sz="2800"/>
              <a:t>	Place vertices in output: ?</a:t>
            </a:r>
          </a:p>
        </p:txBody>
      </p:sp>
      <p:sp>
        <p:nvSpPr>
          <p:cNvPr id="26628"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6634"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6635"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6636"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6637"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6638"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6640"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6653"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6654"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6655"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6656"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6657"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Tree>
    <p:extLst>
      <p:ext uri="{BB962C8B-B14F-4D97-AF65-F5344CB8AC3E}">
        <p14:creationId xmlns:p14="http://schemas.microsoft.com/office/powerpoint/2010/main" val="10722047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8675" name="Text Box 3"/>
          <p:cNvSpPr txBox="1">
            <a:spLocks noChangeArrowheads="1"/>
          </p:cNvSpPr>
          <p:nvPr/>
        </p:nvSpPr>
        <p:spPr bwMode="auto">
          <a:xfrm>
            <a:off x="669925" y="1438275"/>
            <a:ext cx="72548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a:t>
            </a:r>
          </a:p>
          <a:p>
            <a:r>
              <a:rPr lang="en-US" sz="2800"/>
              <a:t>	Remove edges: O(|</a:t>
            </a:r>
            <a:r>
              <a:rPr lang="en-US" sz="2800" i="1"/>
              <a:t>E</a:t>
            </a:r>
            <a:r>
              <a:rPr lang="en-US" sz="2800"/>
              <a:t>|)</a:t>
            </a:r>
          </a:p>
          <a:p>
            <a:r>
              <a:rPr lang="en-US" sz="2800"/>
              <a:t>	Place vertices in output: ?</a:t>
            </a:r>
          </a:p>
        </p:txBody>
      </p:sp>
      <p:sp>
        <p:nvSpPr>
          <p:cNvPr id="28676"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8682"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8683"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8684"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8685"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8686"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8688"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8701"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8702"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8703"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8704"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8705"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Tree>
    <p:extLst>
      <p:ext uri="{BB962C8B-B14F-4D97-AF65-F5344CB8AC3E}">
        <p14:creationId xmlns:p14="http://schemas.microsoft.com/office/powerpoint/2010/main" val="19110287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9699" name="Text Box 3"/>
          <p:cNvSpPr txBox="1">
            <a:spLocks noChangeArrowheads="1"/>
          </p:cNvSpPr>
          <p:nvPr/>
        </p:nvSpPr>
        <p:spPr bwMode="auto">
          <a:xfrm>
            <a:off x="669925" y="1438275"/>
            <a:ext cx="72548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a:t>
            </a:r>
          </a:p>
          <a:p>
            <a:r>
              <a:rPr lang="en-US" sz="2800"/>
              <a:t>	Remove edges: O(|</a:t>
            </a:r>
            <a:r>
              <a:rPr lang="en-US" sz="2800" i="1"/>
              <a:t>E</a:t>
            </a:r>
            <a:r>
              <a:rPr lang="en-US" sz="2800"/>
              <a:t>|)</a:t>
            </a:r>
          </a:p>
          <a:p>
            <a:r>
              <a:rPr lang="en-US" sz="2800"/>
              <a:t>	Place vertices in output: O(|</a:t>
            </a:r>
            <a:r>
              <a:rPr lang="en-US" sz="2800" i="1"/>
              <a:t>V</a:t>
            </a:r>
            <a:r>
              <a:rPr lang="en-US" sz="2800"/>
              <a:t>|)</a:t>
            </a:r>
          </a:p>
        </p:txBody>
      </p:sp>
      <p:sp>
        <p:nvSpPr>
          <p:cNvPr id="29700"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Oval 5"/>
          <p:cNvSpPr>
            <a:spLocks noChangeArrowheads="1"/>
          </p:cNvSpPr>
          <p:nvPr/>
        </p:nvSpPr>
        <p:spPr bwMode="auto">
          <a:xfrm>
            <a:off x="64119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Oval 6"/>
          <p:cNvSpPr>
            <a:spLocks noChangeArrowheads="1"/>
          </p:cNvSpPr>
          <p:nvPr/>
        </p:nvSpPr>
        <p:spPr bwMode="auto">
          <a:xfrm>
            <a:off x="70231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Oval 7"/>
          <p:cNvSpPr>
            <a:spLocks noChangeArrowheads="1"/>
          </p:cNvSpPr>
          <p:nvPr/>
        </p:nvSpPr>
        <p:spPr bwMode="auto">
          <a:xfrm>
            <a:off x="75565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Oval 8"/>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Text Box 9"/>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9706" name="Text Box 10"/>
          <p:cNvSpPr txBox="1">
            <a:spLocks noChangeArrowheads="1"/>
          </p:cNvSpPr>
          <p:nvPr/>
        </p:nvSpPr>
        <p:spPr bwMode="auto">
          <a:xfrm>
            <a:off x="6477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9707" name="Text Box 11"/>
          <p:cNvSpPr txBox="1">
            <a:spLocks noChangeArrowheads="1"/>
          </p:cNvSpPr>
          <p:nvPr/>
        </p:nvSpPr>
        <p:spPr bwMode="auto">
          <a:xfrm>
            <a:off x="70866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9708" name="Text Box 12"/>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9709" name="Text Box 13"/>
          <p:cNvSpPr txBox="1">
            <a:spLocks noChangeArrowheads="1"/>
          </p:cNvSpPr>
          <p:nvPr/>
        </p:nvSpPr>
        <p:spPr bwMode="auto">
          <a:xfrm>
            <a:off x="7620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9710" name="Oval 14"/>
          <p:cNvSpPr>
            <a:spLocks noChangeArrowheads="1"/>
          </p:cNvSpPr>
          <p:nvPr/>
        </p:nvSpPr>
        <p:spPr bwMode="auto">
          <a:xfrm>
            <a:off x="8088313"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Text Box 15"/>
          <p:cNvSpPr txBox="1">
            <a:spLocks noChangeArrowheads="1"/>
          </p:cNvSpPr>
          <p:nvPr/>
        </p:nvSpPr>
        <p:spPr bwMode="auto">
          <a:xfrm>
            <a:off x="8153400"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9712"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9725"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9726"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9727"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9728"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9729"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0"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Tree>
    <p:extLst>
      <p:ext uri="{BB962C8B-B14F-4D97-AF65-F5344CB8AC3E}">
        <p14:creationId xmlns:p14="http://schemas.microsoft.com/office/powerpoint/2010/main" val="37803453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31747" name="Text Box 3"/>
          <p:cNvSpPr txBox="1">
            <a:spLocks noChangeArrowheads="1"/>
          </p:cNvSpPr>
          <p:nvPr/>
        </p:nvSpPr>
        <p:spPr bwMode="auto">
          <a:xfrm>
            <a:off x="669925" y="1438275"/>
            <a:ext cx="7254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800"/>
          </a:p>
          <a:p>
            <a:endParaRPr lang="en-US" sz="2800"/>
          </a:p>
          <a:p>
            <a:r>
              <a:rPr lang="en-US" sz="2800"/>
              <a:t>	Find vertices with no predecessors:  ?</a:t>
            </a:r>
          </a:p>
          <a:p>
            <a:r>
              <a:rPr lang="en-US" sz="2800"/>
              <a:t>	</a:t>
            </a:r>
          </a:p>
        </p:txBody>
      </p:sp>
      <p:sp>
        <p:nvSpPr>
          <p:cNvPr id="31761" name="Oval 17"/>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Oval 18"/>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Oval 19"/>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Oval 20"/>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Line 25"/>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Line 26"/>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Oval 27"/>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Text Box 28"/>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31773" name="Text Box 29"/>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31774" name="Text Box 30"/>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31775" name="Text Box 31"/>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31776" name="Text Box 3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31777" name="Oval 3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Text Box 3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31779" name="Text Box 35"/>
          <p:cNvSpPr txBox="1">
            <a:spLocks noChangeArrowheads="1"/>
          </p:cNvSpPr>
          <p:nvPr/>
        </p:nvSpPr>
        <p:spPr bwMode="auto">
          <a:xfrm>
            <a:off x="5130800" y="335121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31780" name="Rectangle 36"/>
          <p:cNvSpPr>
            <a:spLocks noChangeArrowheads="1"/>
          </p:cNvSpPr>
          <p:nvPr/>
        </p:nvSpPr>
        <p:spPr bwMode="auto">
          <a:xfrm>
            <a:off x="5475288" y="33591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1" name="Rectangle 37"/>
          <p:cNvSpPr>
            <a:spLocks noChangeArrowheads="1"/>
          </p:cNvSpPr>
          <p:nvPr/>
        </p:nvSpPr>
        <p:spPr bwMode="auto">
          <a:xfrm>
            <a:off x="5475288" y="39020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2" name="Rectangle 38"/>
          <p:cNvSpPr>
            <a:spLocks noChangeArrowheads="1"/>
          </p:cNvSpPr>
          <p:nvPr/>
        </p:nvSpPr>
        <p:spPr bwMode="auto">
          <a:xfrm>
            <a:off x="5475288" y="4445000"/>
            <a:ext cx="492125" cy="544513"/>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Rectangle 39"/>
          <p:cNvSpPr>
            <a:spLocks noChangeArrowheads="1"/>
          </p:cNvSpPr>
          <p:nvPr/>
        </p:nvSpPr>
        <p:spPr bwMode="auto">
          <a:xfrm>
            <a:off x="5475288" y="498951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4" name="Rectangle 40"/>
          <p:cNvSpPr>
            <a:spLocks noChangeArrowheads="1"/>
          </p:cNvSpPr>
          <p:nvPr/>
        </p:nvSpPr>
        <p:spPr bwMode="auto">
          <a:xfrm>
            <a:off x="5475288" y="553243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5" name="Rectangle 41"/>
          <p:cNvSpPr>
            <a:spLocks noChangeArrowheads="1"/>
          </p:cNvSpPr>
          <p:nvPr/>
        </p:nvSpPr>
        <p:spPr bwMode="auto">
          <a:xfrm>
            <a:off x="5475288" y="60753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86" name="Group 42"/>
          <p:cNvGrpSpPr>
            <a:grpSpLocks/>
          </p:cNvGrpSpPr>
          <p:nvPr/>
        </p:nvGrpSpPr>
        <p:grpSpPr bwMode="auto">
          <a:xfrm>
            <a:off x="7315200" y="4495800"/>
            <a:ext cx="989013" cy="466725"/>
            <a:chOff x="3802" y="3869"/>
            <a:chExt cx="868" cy="289"/>
          </a:xfrm>
        </p:grpSpPr>
        <p:sp>
          <p:nvSpPr>
            <p:cNvPr id="31787" name="Rectangle 43"/>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8" name="Rectangle 44"/>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89" name="Group 45"/>
          <p:cNvGrpSpPr>
            <a:grpSpLocks/>
          </p:cNvGrpSpPr>
          <p:nvPr/>
        </p:nvGrpSpPr>
        <p:grpSpPr bwMode="auto">
          <a:xfrm>
            <a:off x="6189663" y="3403600"/>
            <a:ext cx="989012" cy="466725"/>
            <a:chOff x="3802" y="3869"/>
            <a:chExt cx="868" cy="289"/>
          </a:xfrm>
        </p:grpSpPr>
        <p:sp>
          <p:nvSpPr>
            <p:cNvPr id="31790" name="Rectangle 4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1" name="Rectangle 4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92" name="Group 48"/>
          <p:cNvGrpSpPr>
            <a:grpSpLocks/>
          </p:cNvGrpSpPr>
          <p:nvPr/>
        </p:nvGrpSpPr>
        <p:grpSpPr bwMode="auto">
          <a:xfrm>
            <a:off x="7321550" y="3403600"/>
            <a:ext cx="989013" cy="466725"/>
            <a:chOff x="3802" y="3869"/>
            <a:chExt cx="868" cy="289"/>
          </a:xfrm>
        </p:grpSpPr>
        <p:sp>
          <p:nvSpPr>
            <p:cNvPr id="31793" name="Rectangle 4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4" name="Rectangle 5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95" name="Group 51"/>
          <p:cNvGrpSpPr>
            <a:grpSpLocks/>
          </p:cNvGrpSpPr>
          <p:nvPr/>
        </p:nvGrpSpPr>
        <p:grpSpPr bwMode="auto">
          <a:xfrm>
            <a:off x="6172200" y="5043488"/>
            <a:ext cx="989013" cy="466725"/>
            <a:chOff x="3802" y="3869"/>
            <a:chExt cx="868" cy="289"/>
          </a:xfrm>
        </p:grpSpPr>
        <p:sp>
          <p:nvSpPr>
            <p:cNvPr id="31796" name="Rectangle 5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7" name="Rectangle 5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98" name="Group 54"/>
          <p:cNvGrpSpPr>
            <a:grpSpLocks/>
          </p:cNvGrpSpPr>
          <p:nvPr/>
        </p:nvGrpSpPr>
        <p:grpSpPr bwMode="auto">
          <a:xfrm>
            <a:off x="6170613" y="4500563"/>
            <a:ext cx="989012" cy="466725"/>
            <a:chOff x="3802" y="3869"/>
            <a:chExt cx="868" cy="289"/>
          </a:xfrm>
        </p:grpSpPr>
        <p:sp>
          <p:nvSpPr>
            <p:cNvPr id="31799" name="Rectangle 55"/>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00" name="Rectangle 56"/>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801" name="Text Box 57"/>
          <p:cNvSpPr txBox="1">
            <a:spLocks noChangeArrowheads="1"/>
          </p:cNvSpPr>
          <p:nvPr/>
        </p:nvSpPr>
        <p:spPr bwMode="auto">
          <a:xfrm>
            <a:off x="6246813" y="33893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31802" name="Text Box 58"/>
          <p:cNvSpPr txBox="1">
            <a:spLocks noChangeArrowheads="1"/>
          </p:cNvSpPr>
          <p:nvPr/>
        </p:nvSpPr>
        <p:spPr bwMode="auto">
          <a:xfrm>
            <a:off x="7364413" y="3411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31803" name="Text Box 59"/>
          <p:cNvSpPr txBox="1">
            <a:spLocks noChangeArrowheads="1"/>
          </p:cNvSpPr>
          <p:nvPr/>
        </p:nvSpPr>
        <p:spPr bwMode="auto">
          <a:xfrm>
            <a:off x="6210300" y="50323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1804" name="Text Box 60"/>
          <p:cNvSpPr txBox="1">
            <a:spLocks noChangeArrowheads="1"/>
          </p:cNvSpPr>
          <p:nvPr/>
        </p:nvSpPr>
        <p:spPr bwMode="auto">
          <a:xfrm>
            <a:off x="7340600" y="4508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1805" name="Text Box 61"/>
          <p:cNvSpPr txBox="1">
            <a:spLocks noChangeArrowheads="1"/>
          </p:cNvSpPr>
          <p:nvPr/>
        </p:nvSpPr>
        <p:spPr bwMode="auto">
          <a:xfrm>
            <a:off x="6210300" y="4537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31806" name="Group 62"/>
          <p:cNvGrpSpPr>
            <a:grpSpLocks/>
          </p:cNvGrpSpPr>
          <p:nvPr/>
        </p:nvGrpSpPr>
        <p:grpSpPr bwMode="auto">
          <a:xfrm>
            <a:off x="6188075" y="3965575"/>
            <a:ext cx="989013" cy="466725"/>
            <a:chOff x="3802" y="3869"/>
            <a:chExt cx="868" cy="289"/>
          </a:xfrm>
        </p:grpSpPr>
        <p:sp>
          <p:nvSpPr>
            <p:cNvPr id="31807" name="Rectangle 63"/>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08" name="Rectangle 64"/>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809" name="Text Box 65"/>
          <p:cNvSpPr txBox="1">
            <a:spLocks noChangeArrowheads="1"/>
          </p:cNvSpPr>
          <p:nvPr/>
        </p:nvSpPr>
        <p:spPr bwMode="auto">
          <a:xfrm>
            <a:off x="6248400" y="3962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31810" name="Line 66"/>
          <p:cNvSpPr>
            <a:spLocks noChangeShapeType="1"/>
          </p:cNvSpPr>
          <p:nvPr/>
        </p:nvSpPr>
        <p:spPr bwMode="auto">
          <a:xfrm>
            <a:off x="5727700" y="36464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1" name="Line 67"/>
          <p:cNvSpPr>
            <a:spLocks noChangeShapeType="1"/>
          </p:cNvSpPr>
          <p:nvPr/>
        </p:nvSpPr>
        <p:spPr bwMode="auto">
          <a:xfrm>
            <a:off x="5738813" y="418623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2" name="Line 68"/>
          <p:cNvSpPr>
            <a:spLocks noChangeShapeType="1"/>
          </p:cNvSpPr>
          <p:nvPr/>
        </p:nvSpPr>
        <p:spPr bwMode="auto">
          <a:xfrm>
            <a:off x="5727700" y="47259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3" name="Line 69"/>
          <p:cNvSpPr>
            <a:spLocks noChangeShapeType="1"/>
          </p:cNvSpPr>
          <p:nvPr/>
        </p:nvSpPr>
        <p:spPr bwMode="auto">
          <a:xfrm>
            <a:off x="5741988" y="52435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4" name="Line 70"/>
          <p:cNvSpPr>
            <a:spLocks noChangeShapeType="1"/>
          </p:cNvSpPr>
          <p:nvPr/>
        </p:nvSpPr>
        <p:spPr bwMode="auto">
          <a:xfrm>
            <a:off x="6856413" y="4684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Line 71"/>
          <p:cNvSpPr>
            <a:spLocks noChangeShapeType="1"/>
          </p:cNvSpPr>
          <p:nvPr/>
        </p:nvSpPr>
        <p:spPr bwMode="auto">
          <a:xfrm>
            <a:off x="6891338" y="3668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7" name="Line 73"/>
          <p:cNvSpPr>
            <a:spLocks noChangeShapeType="1"/>
          </p:cNvSpPr>
          <p:nvPr/>
        </p:nvSpPr>
        <p:spPr bwMode="auto">
          <a:xfrm flipV="1">
            <a:off x="6691313" y="50450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flipV="1">
            <a:off x="7832725" y="342106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9" name="Line 75"/>
          <p:cNvSpPr>
            <a:spLocks noChangeShapeType="1"/>
          </p:cNvSpPr>
          <p:nvPr/>
        </p:nvSpPr>
        <p:spPr bwMode="auto">
          <a:xfrm flipV="1">
            <a:off x="6692900" y="398621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0" name="Line 76"/>
          <p:cNvSpPr>
            <a:spLocks noChangeShapeType="1"/>
          </p:cNvSpPr>
          <p:nvPr/>
        </p:nvSpPr>
        <p:spPr bwMode="auto">
          <a:xfrm flipV="1">
            <a:off x="7808913" y="44973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Line 79"/>
          <p:cNvSpPr>
            <a:spLocks noChangeShapeType="1"/>
          </p:cNvSpPr>
          <p:nvPr/>
        </p:nvSpPr>
        <p:spPr bwMode="auto">
          <a:xfrm flipV="1">
            <a:off x="5491163" y="61118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6" name="Text Box 82"/>
          <p:cNvSpPr txBox="1">
            <a:spLocks noChangeArrowheads="1"/>
          </p:cNvSpPr>
          <p:nvPr/>
        </p:nvSpPr>
        <p:spPr bwMode="auto">
          <a:xfrm>
            <a:off x="2592388" y="2781300"/>
            <a:ext cx="604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t>Assume an adjacency list representation:</a:t>
            </a:r>
            <a:endParaRPr lang="en-US"/>
          </a:p>
        </p:txBody>
      </p:sp>
      <p:sp>
        <p:nvSpPr>
          <p:cNvPr id="31827" name="Line 83"/>
          <p:cNvSpPr>
            <a:spLocks noChangeShapeType="1"/>
          </p:cNvSpPr>
          <p:nvPr/>
        </p:nvSpPr>
        <p:spPr bwMode="auto">
          <a:xfrm flipV="1">
            <a:off x="5516563" y="5541963"/>
            <a:ext cx="458787" cy="50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365029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5" name="Rectangle 75"/>
          <p:cNvSpPr>
            <a:spLocks noChangeArrowheads="1"/>
          </p:cNvSpPr>
          <p:nvPr/>
        </p:nvSpPr>
        <p:spPr bwMode="auto">
          <a:xfrm>
            <a:off x="5103813" y="39052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4" name="Rectangle 74"/>
          <p:cNvSpPr>
            <a:spLocks noChangeArrowheads="1"/>
          </p:cNvSpPr>
          <p:nvPr/>
        </p:nvSpPr>
        <p:spPr bwMode="auto">
          <a:xfrm>
            <a:off x="5094288" y="33639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0963" name="Text Box 3"/>
          <p:cNvSpPr txBox="1">
            <a:spLocks noChangeArrowheads="1"/>
          </p:cNvSpPr>
          <p:nvPr/>
        </p:nvSpPr>
        <p:spPr bwMode="auto">
          <a:xfrm>
            <a:off x="669925" y="1438275"/>
            <a:ext cx="84740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i="1"/>
              <a:t>	</a:t>
            </a:r>
            <a:endParaRPr lang="en-US" sz="2800"/>
          </a:p>
          <a:p>
            <a:r>
              <a:rPr lang="en-US" sz="2800"/>
              <a:t>	</a:t>
            </a:r>
          </a:p>
          <a:p>
            <a:r>
              <a:rPr lang="en-US" sz="2800"/>
              <a:t>    </a:t>
            </a:r>
            <a:r>
              <a:rPr lang="en-US" sz="2800" i="1"/>
              <a:t>…and initialize and maintain for each vertex</a:t>
            </a:r>
          </a:p>
          <a:p>
            <a:r>
              <a:rPr lang="en-US" sz="2800" i="1"/>
              <a:t>    its no. of predecessors.</a:t>
            </a:r>
            <a:endParaRPr lang="en-US" sz="2800"/>
          </a:p>
        </p:txBody>
      </p:sp>
      <p:sp>
        <p:nvSpPr>
          <p:cNvPr id="40964"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40976"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0977"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0978"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0979"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0980"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0982" name="Text Box 22"/>
          <p:cNvSpPr txBox="1">
            <a:spLocks noChangeArrowheads="1"/>
          </p:cNvSpPr>
          <p:nvPr/>
        </p:nvSpPr>
        <p:spPr bwMode="auto">
          <a:xfrm>
            <a:off x="4789488" y="345281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0983" name="Rectangle 23"/>
          <p:cNvSpPr>
            <a:spLocks noChangeArrowheads="1"/>
          </p:cNvSpPr>
          <p:nvPr/>
        </p:nvSpPr>
        <p:spPr bwMode="auto">
          <a:xfrm>
            <a:off x="5475288" y="33591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Rectangle 24"/>
          <p:cNvSpPr>
            <a:spLocks noChangeArrowheads="1"/>
          </p:cNvSpPr>
          <p:nvPr/>
        </p:nvSpPr>
        <p:spPr bwMode="auto">
          <a:xfrm>
            <a:off x="5475288" y="39020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Rectangle 25"/>
          <p:cNvSpPr>
            <a:spLocks noChangeArrowheads="1"/>
          </p:cNvSpPr>
          <p:nvPr/>
        </p:nvSpPr>
        <p:spPr bwMode="auto">
          <a:xfrm>
            <a:off x="5475288" y="4445000"/>
            <a:ext cx="492125" cy="544513"/>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Rectangle 26"/>
          <p:cNvSpPr>
            <a:spLocks noChangeArrowheads="1"/>
          </p:cNvSpPr>
          <p:nvPr/>
        </p:nvSpPr>
        <p:spPr bwMode="auto">
          <a:xfrm>
            <a:off x="5475288" y="498951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7" name="Rectangle 27"/>
          <p:cNvSpPr>
            <a:spLocks noChangeArrowheads="1"/>
          </p:cNvSpPr>
          <p:nvPr/>
        </p:nvSpPr>
        <p:spPr bwMode="auto">
          <a:xfrm>
            <a:off x="5475288" y="553243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8" name="Rectangle 28"/>
          <p:cNvSpPr>
            <a:spLocks noChangeArrowheads="1"/>
          </p:cNvSpPr>
          <p:nvPr/>
        </p:nvSpPr>
        <p:spPr bwMode="auto">
          <a:xfrm>
            <a:off x="5475288" y="60753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89" name="Group 29"/>
          <p:cNvGrpSpPr>
            <a:grpSpLocks/>
          </p:cNvGrpSpPr>
          <p:nvPr/>
        </p:nvGrpSpPr>
        <p:grpSpPr bwMode="auto">
          <a:xfrm>
            <a:off x="7315200" y="4495800"/>
            <a:ext cx="989013" cy="466725"/>
            <a:chOff x="3802" y="3869"/>
            <a:chExt cx="868" cy="289"/>
          </a:xfrm>
        </p:grpSpPr>
        <p:sp>
          <p:nvSpPr>
            <p:cNvPr id="40990" name="Rectangle 30"/>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1" name="Rectangle 31"/>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92" name="Group 32"/>
          <p:cNvGrpSpPr>
            <a:grpSpLocks/>
          </p:cNvGrpSpPr>
          <p:nvPr/>
        </p:nvGrpSpPr>
        <p:grpSpPr bwMode="auto">
          <a:xfrm>
            <a:off x="6189663" y="3403600"/>
            <a:ext cx="989012" cy="466725"/>
            <a:chOff x="3802" y="3869"/>
            <a:chExt cx="868" cy="289"/>
          </a:xfrm>
        </p:grpSpPr>
        <p:sp>
          <p:nvSpPr>
            <p:cNvPr id="40993" name="Rectangle 33"/>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Rectangle 34"/>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95" name="Group 35"/>
          <p:cNvGrpSpPr>
            <a:grpSpLocks/>
          </p:cNvGrpSpPr>
          <p:nvPr/>
        </p:nvGrpSpPr>
        <p:grpSpPr bwMode="auto">
          <a:xfrm>
            <a:off x="7321550" y="3403600"/>
            <a:ext cx="989013" cy="466725"/>
            <a:chOff x="3802" y="3869"/>
            <a:chExt cx="868" cy="289"/>
          </a:xfrm>
        </p:grpSpPr>
        <p:sp>
          <p:nvSpPr>
            <p:cNvPr id="40996" name="Rectangle 3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7" name="Rectangle 3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98" name="Group 38"/>
          <p:cNvGrpSpPr>
            <a:grpSpLocks/>
          </p:cNvGrpSpPr>
          <p:nvPr/>
        </p:nvGrpSpPr>
        <p:grpSpPr bwMode="auto">
          <a:xfrm>
            <a:off x="6172200" y="5043488"/>
            <a:ext cx="989013" cy="466725"/>
            <a:chOff x="3802" y="3869"/>
            <a:chExt cx="868" cy="289"/>
          </a:xfrm>
        </p:grpSpPr>
        <p:sp>
          <p:nvSpPr>
            <p:cNvPr id="40999" name="Rectangle 3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0" name="Rectangle 4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01" name="Group 41"/>
          <p:cNvGrpSpPr>
            <a:grpSpLocks/>
          </p:cNvGrpSpPr>
          <p:nvPr/>
        </p:nvGrpSpPr>
        <p:grpSpPr bwMode="auto">
          <a:xfrm>
            <a:off x="6170613" y="4500563"/>
            <a:ext cx="989012" cy="466725"/>
            <a:chOff x="3802" y="3869"/>
            <a:chExt cx="868" cy="289"/>
          </a:xfrm>
        </p:grpSpPr>
        <p:sp>
          <p:nvSpPr>
            <p:cNvPr id="41002" name="Rectangle 4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Rectangle 4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04" name="Text Box 44"/>
          <p:cNvSpPr txBox="1">
            <a:spLocks noChangeArrowheads="1"/>
          </p:cNvSpPr>
          <p:nvPr/>
        </p:nvSpPr>
        <p:spPr bwMode="auto">
          <a:xfrm>
            <a:off x="6246813" y="33893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41005" name="Text Box 45"/>
          <p:cNvSpPr txBox="1">
            <a:spLocks noChangeArrowheads="1"/>
          </p:cNvSpPr>
          <p:nvPr/>
        </p:nvSpPr>
        <p:spPr bwMode="auto">
          <a:xfrm>
            <a:off x="7364413" y="3411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1006" name="Text Box 46"/>
          <p:cNvSpPr txBox="1">
            <a:spLocks noChangeArrowheads="1"/>
          </p:cNvSpPr>
          <p:nvPr/>
        </p:nvSpPr>
        <p:spPr bwMode="auto">
          <a:xfrm>
            <a:off x="6210300" y="50323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1007" name="Text Box 47"/>
          <p:cNvSpPr txBox="1">
            <a:spLocks noChangeArrowheads="1"/>
          </p:cNvSpPr>
          <p:nvPr/>
        </p:nvSpPr>
        <p:spPr bwMode="auto">
          <a:xfrm>
            <a:off x="7340600" y="4508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1008" name="Text Box 48"/>
          <p:cNvSpPr txBox="1">
            <a:spLocks noChangeArrowheads="1"/>
          </p:cNvSpPr>
          <p:nvPr/>
        </p:nvSpPr>
        <p:spPr bwMode="auto">
          <a:xfrm>
            <a:off x="6210300" y="4537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41009" name="Group 49"/>
          <p:cNvGrpSpPr>
            <a:grpSpLocks/>
          </p:cNvGrpSpPr>
          <p:nvPr/>
        </p:nvGrpSpPr>
        <p:grpSpPr bwMode="auto">
          <a:xfrm>
            <a:off x="6188075" y="3965575"/>
            <a:ext cx="989013" cy="466725"/>
            <a:chOff x="3802" y="3869"/>
            <a:chExt cx="868" cy="289"/>
          </a:xfrm>
        </p:grpSpPr>
        <p:sp>
          <p:nvSpPr>
            <p:cNvPr id="41010" name="Rectangle 50"/>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1" name="Rectangle 51"/>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12" name="Text Box 52"/>
          <p:cNvSpPr txBox="1">
            <a:spLocks noChangeArrowheads="1"/>
          </p:cNvSpPr>
          <p:nvPr/>
        </p:nvSpPr>
        <p:spPr bwMode="auto">
          <a:xfrm>
            <a:off x="6248400" y="3962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1013" name="Line 53"/>
          <p:cNvSpPr>
            <a:spLocks noChangeShapeType="1"/>
          </p:cNvSpPr>
          <p:nvPr/>
        </p:nvSpPr>
        <p:spPr bwMode="auto">
          <a:xfrm>
            <a:off x="5727700" y="36464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4" name="Line 54"/>
          <p:cNvSpPr>
            <a:spLocks noChangeShapeType="1"/>
          </p:cNvSpPr>
          <p:nvPr/>
        </p:nvSpPr>
        <p:spPr bwMode="auto">
          <a:xfrm>
            <a:off x="5738813" y="418623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5" name="Line 55"/>
          <p:cNvSpPr>
            <a:spLocks noChangeShapeType="1"/>
          </p:cNvSpPr>
          <p:nvPr/>
        </p:nvSpPr>
        <p:spPr bwMode="auto">
          <a:xfrm>
            <a:off x="5727700" y="47259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6" name="Line 56"/>
          <p:cNvSpPr>
            <a:spLocks noChangeShapeType="1"/>
          </p:cNvSpPr>
          <p:nvPr/>
        </p:nvSpPr>
        <p:spPr bwMode="auto">
          <a:xfrm>
            <a:off x="5741988" y="52435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7" name="Line 57"/>
          <p:cNvSpPr>
            <a:spLocks noChangeShapeType="1"/>
          </p:cNvSpPr>
          <p:nvPr/>
        </p:nvSpPr>
        <p:spPr bwMode="auto">
          <a:xfrm>
            <a:off x="6856413" y="4684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8" name="Line 58"/>
          <p:cNvSpPr>
            <a:spLocks noChangeShapeType="1"/>
          </p:cNvSpPr>
          <p:nvPr/>
        </p:nvSpPr>
        <p:spPr bwMode="auto">
          <a:xfrm>
            <a:off x="6891338" y="3668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9" name="Line 59"/>
          <p:cNvSpPr>
            <a:spLocks noChangeShapeType="1"/>
          </p:cNvSpPr>
          <p:nvPr/>
        </p:nvSpPr>
        <p:spPr bwMode="auto">
          <a:xfrm flipV="1">
            <a:off x="6691313" y="50450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0" name="Line 60"/>
          <p:cNvSpPr>
            <a:spLocks noChangeShapeType="1"/>
          </p:cNvSpPr>
          <p:nvPr/>
        </p:nvSpPr>
        <p:spPr bwMode="auto">
          <a:xfrm flipV="1">
            <a:off x="7832725" y="342106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1" name="Line 61"/>
          <p:cNvSpPr>
            <a:spLocks noChangeShapeType="1"/>
          </p:cNvSpPr>
          <p:nvPr/>
        </p:nvSpPr>
        <p:spPr bwMode="auto">
          <a:xfrm flipV="1">
            <a:off x="6692900" y="398621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2" name="Line 62"/>
          <p:cNvSpPr>
            <a:spLocks noChangeShapeType="1"/>
          </p:cNvSpPr>
          <p:nvPr/>
        </p:nvSpPr>
        <p:spPr bwMode="auto">
          <a:xfrm flipV="1">
            <a:off x="7808913" y="44973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3" name="Line 63"/>
          <p:cNvSpPr>
            <a:spLocks noChangeShapeType="1"/>
          </p:cNvSpPr>
          <p:nvPr/>
        </p:nvSpPr>
        <p:spPr bwMode="auto">
          <a:xfrm flipV="1">
            <a:off x="5491163" y="61118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5" name="Text Box 65"/>
          <p:cNvSpPr txBox="1">
            <a:spLocks noChangeArrowheads="1"/>
          </p:cNvSpPr>
          <p:nvPr/>
        </p:nvSpPr>
        <p:spPr bwMode="auto">
          <a:xfrm>
            <a:off x="0" y="4114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1026" name="Text Box 66"/>
          <p:cNvSpPr txBox="1">
            <a:spLocks noChangeArrowheads="1"/>
          </p:cNvSpPr>
          <p:nvPr/>
        </p:nvSpPr>
        <p:spPr bwMode="auto">
          <a:xfrm>
            <a:off x="411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1027" name="Text Box 67"/>
          <p:cNvSpPr txBox="1">
            <a:spLocks noChangeArrowheads="1"/>
          </p:cNvSpPr>
          <p:nvPr/>
        </p:nvSpPr>
        <p:spPr bwMode="auto">
          <a:xfrm>
            <a:off x="11430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1028" name="Text Box 68"/>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1029" name="Text Box 69"/>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1030" name="Text Box 70"/>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1031" name="Text Box 71"/>
          <p:cNvSpPr txBox="1">
            <a:spLocks noChangeArrowheads="1"/>
          </p:cNvSpPr>
          <p:nvPr/>
        </p:nvSpPr>
        <p:spPr bwMode="auto">
          <a:xfrm>
            <a:off x="5113338" y="3398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1033" name="Text Box 73"/>
          <p:cNvSpPr txBox="1">
            <a:spLocks noChangeArrowheads="1"/>
          </p:cNvSpPr>
          <p:nvPr/>
        </p:nvSpPr>
        <p:spPr bwMode="auto">
          <a:xfrm>
            <a:off x="5113338" y="394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1036" name="Rectangle 76"/>
          <p:cNvSpPr>
            <a:spLocks noChangeArrowheads="1"/>
          </p:cNvSpPr>
          <p:nvPr/>
        </p:nvSpPr>
        <p:spPr bwMode="auto">
          <a:xfrm>
            <a:off x="5100638" y="44481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7" name="Rectangle 77"/>
          <p:cNvSpPr>
            <a:spLocks noChangeArrowheads="1"/>
          </p:cNvSpPr>
          <p:nvPr/>
        </p:nvSpPr>
        <p:spPr bwMode="auto">
          <a:xfrm>
            <a:off x="5099050" y="49768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8" name="Rectangle 78"/>
          <p:cNvSpPr>
            <a:spLocks noChangeArrowheads="1"/>
          </p:cNvSpPr>
          <p:nvPr/>
        </p:nvSpPr>
        <p:spPr bwMode="auto">
          <a:xfrm>
            <a:off x="5097463" y="550703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9" name="Rectangle 79"/>
          <p:cNvSpPr>
            <a:spLocks noChangeArrowheads="1"/>
          </p:cNvSpPr>
          <p:nvPr/>
        </p:nvSpPr>
        <p:spPr bwMode="auto">
          <a:xfrm>
            <a:off x="5110163" y="60610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0" name="Text Box 80"/>
          <p:cNvSpPr txBox="1">
            <a:spLocks noChangeArrowheads="1"/>
          </p:cNvSpPr>
          <p:nvPr/>
        </p:nvSpPr>
        <p:spPr bwMode="auto">
          <a:xfrm>
            <a:off x="5124450" y="6113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1041" name="Text Box 81"/>
          <p:cNvSpPr txBox="1">
            <a:spLocks noChangeArrowheads="1"/>
          </p:cNvSpPr>
          <p:nvPr/>
        </p:nvSpPr>
        <p:spPr bwMode="auto">
          <a:xfrm>
            <a:off x="5124450" y="50053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1042" name="Text Box 82"/>
          <p:cNvSpPr txBox="1">
            <a:spLocks noChangeArrowheads="1"/>
          </p:cNvSpPr>
          <p:nvPr/>
        </p:nvSpPr>
        <p:spPr bwMode="auto">
          <a:xfrm>
            <a:off x="5124450" y="5557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1043" name="Text Box 83"/>
          <p:cNvSpPr txBox="1">
            <a:spLocks noChangeArrowheads="1"/>
          </p:cNvSpPr>
          <p:nvPr/>
        </p:nvSpPr>
        <p:spPr bwMode="auto">
          <a:xfrm>
            <a:off x="5100638" y="44910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1044" name="Line 84"/>
          <p:cNvSpPr>
            <a:spLocks noChangeShapeType="1"/>
          </p:cNvSpPr>
          <p:nvPr/>
        </p:nvSpPr>
        <p:spPr bwMode="auto">
          <a:xfrm flipV="1">
            <a:off x="5516563" y="5541963"/>
            <a:ext cx="458787" cy="50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577825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33795" name="Text Box 3"/>
          <p:cNvSpPr txBox="1">
            <a:spLocks noChangeArrowheads="1"/>
          </p:cNvSpPr>
          <p:nvPr/>
        </p:nvSpPr>
        <p:spPr bwMode="auto">
          <a:xfrm>
            <a:off x="669925" y="1438275"/>
            <a:ext cx="7254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800"/>
          </a:p>
          <a:p>
            <a:endParaRPr lang="en-US" sz="2800"/>
          </a:p>
          <a:p>
            <a:r>
              <a:rPr lang="en-US" sz="2800"/>
              <a:t>	Find vertices with no predecessors:  ?</a:t>
            </a:r>
          </a:p>
          <a:p>
            <a:r>
              <a:rPr lang="en-US" sz="2800"/>
              <a:t>	</a:t>
            </a:r>
          </a:p>
        </p:txBody>
      </p:sp>
      <p:sp>
        <p:nvSpPr>
          <p:cNvPr id="33796"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3"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4"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33808"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33809"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33810"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33811"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33812"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33856" name="Text Box 64"/>
          <p:cNvSpPr txBox="1">
            <a:spLocks noChangeArrowheads="1"/>
          </p:cNvSpPr>
          <p:nvPr/>
        </p:nvSpPr>
        <p:spPr bwMode="auto">
          <a:xfrm>
            <a:off x="3581400" y="2819400"/>
            <a:ext cx="362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Time for each vertex: </a:t>
            </a:r>
            <a:r>
              <a:rPr lang="en-US"/>
              <a:t>O(|</a:t>
            </a:r>
            <a:r>
              <a:rPr lang="en-US" i="1"/>
              <a:t>V|</a:t>
            </a:r>
            <a:r>
              <a:rPr lang="en-US"/>
              <a:t>)</a:t>
            </a:r>
          </a:p>
        </p:txBody>
      </p:sp>
      <p:sp>
        <p:nvSpPr>
          <p:cNvPr id="33858" name="Rectangle 66"/>
          <p:cNvSpPr>
            <a:spLocks noChangeArrowheads="1"/>
          </p:cNvSpPr>
          <p:nvPr/>
        </p:nvSpPr>
        <p:spPr bwMode="auto">
          <a:xfrm>
            <a:off x="5103813" y="39052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9" name="Rectangle 67"/>
          <p:cNvSpPr>
            <a:spLocks noChangeArrowheads="1"/>
          </p:cNvSpPr>
          <p:nvPr/>
        </p:nvSpPr>
        <p:spPr bwMode="auto">
          <a:xfrm>
            <a:off x="5094288" y="33639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0" name="Text Box 68"/>
          <p:cNvSpPr txBox="1">
            <a:spLocks noChangeArrowheads="1"/>
          </p:cNvSpPr>
          <p:nvPr/>
        </p:nvSpPr>
        <p:spPr bwMode="auto">
          <a:xfrm>
            <a:off x="4789488" y="345281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33861" name="Rectangle 69"/>
          <p:cNvSpPr>
            <a:spLocks noChangeArrowheads="1"/>
          </p:cNvSpPr>
          <p:nvPr/>
        </p:nvSpPr>
        <p:spPr bwMode="auto">
          <a:xfrm>
            <a:off x="5475288" y="33591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2" name="Rectangle 70"/>
          <p:cNvSpPr>
            <a:spLocks noChangeArrowheads="1"/>
          </p:cNvSpPr>
          <p:nvPr/>
        </p:nvSpPr>
        <p:spPr bwMode="auto">
          <a:xfrm>
            <a:off x="5475288" y="39020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Rectangle 71"/>
          <p:cNvSpPr>
            <a:spLocks noChangeArrowheads="1"/>
          </p:cNvSpPr>
          <p:nvPr/>
        </p:nvSpPr>
        <p:spPr bwMode="auto">
          <a:xfrm>
            <a:off x="5475288" y="4445000"/>
            <a:ext cx="492125" cy="544513"/>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4" name="Rectangle 72"/>
          <p:cNvSpPr>
            <a:spLocks noChangeArrowheads="1"/>
          </p:cNvSpPr>
          <p:nvPr/>
        </p:nvSpPr>
        <p:spPr bwMode="auto">
          <a:xfrm>
            <a:off x="5475288" y="498951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Rectangle 73"/>
          <p:cNvSpPr>
            <a:spLocks noChangeArrowheads="1"/>
          </p:cNvSpPr>
          <p:nvPr/>
        </p:nvSpPr>
        <p:spPr bwMode="auto">
          <a:xfrm>
            <a:off x="5475288" y="553243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6" name="Rectangle 74"/>
          <p:cNvSpPr>
            <a:spLocks noChangeArrowheads="1"/>
          </p:cNvSpPr>
          <p:nvPr/>
        </p:nvSpPr>
        <p:spPr bwMode="auto">
          <a:xfrm>
            <a:off x="5475288" y="60753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67" name="Group 75"/>
          <p:cNvGrpSpPr>
            <a:grpSpLocks/>
          </p:cNvGrpSpPr>
          <p:nvPr/>
        </p:nvGrpSpPr>
        <p:grpSpPr bwMode="auto">
          <a:xfrm>
            <a:off x="7315200" y="4495800"/>
            <a:ext cx="989013" cy="466725"/>
            <a:chOff x="3802" y="3869"/>
            <a:chExt cx="868" cy="289"/>
          </a:xfrm>
        </p:grpSpPr>
        <p:sp>
          <p:nvSpPr>
            <p:cNvPr id="33868" name="Rectangle 7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9" name="Rectangle 7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70" name="Group 78"/>
          <p:cNvGrpSpPr>
            <a:grpSpLocks/>
          </p:cNvGrpSpPr>
          <p:nvPr/>
        </p:nvGrpSpPr>
        <p:grpSpPr bwMode="auto">
          <a:xfrm>
            <a:off x="6189663" y="3403600"/>
            <a:ext cx="989012" cy="466725"/>
            <a:chOff x="3802" y="3869"/>
            <a:chExt cx="868" cy="289"/>
          </a:xfrm>
        </p:grpSpPr>
        <p:sp>
          <p:nvSpPr>
            <p:cNvPr id="33871" name="Rectangle 7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2" name="Rectangle 8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73" name="Group 81"/>
          <p:cNvGrpSpPr>
            <a:grpSpLocks/>
          </p:cNvGrpSpPr>
          <p:nvPr/>
        </p:nvGrpSpPr>
        <p:grpSpPr bwMode="auto">
          <a:xfrm>
            <a:off x="7321550" y="3403600"/>
            <a:ext cx="989013" cy="466725"/>
            <a:chOff x="3802" y="3869"/>
            <a:chExt cx="868" cy="289"/>
          </a:xfrm>
        </p:grpSpPr>
        <p:sp>
          <p:nvSpPr>
            <p:cNvPr id="33874" name="Rectangle 8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5" name="Rectangle 8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76" name="Group 84"/>
          <p:cNvGrpSpPr>
            <a:grpSpLocks/>
          </p:cNvGrpSpPr>
          <p:nvPr/>
        </p:nvGrpSpPr>
        <p:grpSpPr bwMode="auto">
          <a:xfrm>
            <a:off x="6172200" y="5043488"/>
            <a:ext cx="989013" cy="466725"/>
            <a:chOff x="3802" y="3869"/>
            <a:chExt cx="868" cy="289"/>
          </a:xfrm>
        </p:grpSpPr>
        <p:sp>
          <p:nvSpPr>
            <p:cNvPr id="33877" name="Rectangle 85"/>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Rectangle 86"/>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79" name="Group 87"/>
          <p:cNvGrpSpPr>
            <a:grpSpLocks/>
          </p:cNvGrpSpPr>
          <p:nvPr/>
        </p:nvGrpSpPr>
        <p:grpSpPr bwMode="auto">
          <a:xfrm>
            <a:off x="6170613" y="4500563"/>
            <a:ext cx="989012" cy="466725"/>
            <a:chOff x="3802" y="3869"/>
            <a:chExt cx="868" cy="289"/>
          </a:xfrm>
        </p:grpSpPr>
        <p:sp>
          <p:nvSpPr>
            <p:cNvPr id="33880" name="Rectangle 88"/>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1" name="Rectangle 89"/>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82" name="Text Box 90"/>
          <p:cNvSpPr txBox="1">
            <a:spLocks noChangeArrowheads="1"/>
          </p:cNvSpPr>
          <p:nvPr/>
        </p:nvSpPr>
        <p:spPr bwMode="auto">
          <a:xfrm>
            <a:off x="6246813" y="33893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33883" name="Text Box 91"/>
          <p:cNvSpPr txBox="1">
            <a:spLocks noChangeArrowheads="1"/>
          </p:cNvSpPr>
          <p:nvPr/>
        </p:nvSpPr>
        <p:spPr bwMode="auto">
          <a:xfrm>
            <a:off x="7364413" y="3411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33884" name="Text Box 92"/>
          <p:cNvSpPr txBox="1">
            <a:spLocks noChangeArrowheads="1"/>
          </p:cNvSpPr>
          <p:nvPr/>
        </p:nvSpPr>
        <p:spPr bwMode="auto">
          <a:xfrm>
            <a:off x="6210300" y="50323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3885" name="Text Box 93"/>
          <p:cNvSpPr txBox="1">
            <a:spLocks noChangeArrowheads="1"/>
          </p:cNvSpPr>
          <p:nvPr/>
        </p:nvSpPr>
        <p:spPr bwMode="auto">
          <a:xfrm>
            <a:off x="7340600" y="4508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3886" name="Text Box 94"/>
          <p:cNvSpPr txBox="1">
            <a:spLocks noChangeArrowheads="1"/>
          </p:cNvSpPr>
          <p:nvPr/>
        </p:nvSpPr>
        <p:spPr bwMode="auto">
          <a:xfrm>
            <a:off x="6210300" y="4537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33887" name="Group 95"/>
          <p:cNvGrpSpPr>
            <a:grpSpLocks/>
          </p:cNvGrpSpPr>
          <p:nvPr/>
        </p:nvGrpSpPr>
        <p:grpSpPr bwMode="auto">
          <a:xfrm>
            <a:off x="6188075" y="3965575"/>
            <a:ext cx="989013" cy="466725"/>
            <a:chOff x="3802" y="3869"/>
            <a:chExt cx="868" cy="289"/>
          </a:xfrm>
        </p:grpSpPr>
        <p:sp>
          <p:nvSpPr>
            <p:cNvPr id="33888" name="Rectangle 9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9" name="Rectangle 9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90" name="Text Box 98"/>
          <p:cNvSpPr txBox="1">
            <a:spLocks noChangeArrowheads="1"/>
          </p:cNvSpPr>
          <p:nvPr/>
        </p:nvSpPr>
        <p:spPr bwMode="auto">
          <a:xfrm>
            <a:off x="6248400" y="3962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33891" name="Line 99"/>
          <p:cNvSpPr>
            <a:spLocks noChangeShapeType="1"/>
          </p:cNvSpPr>
          <p:nvPr/>
        </p:nvSpPr>
        <p:spPr bwMode="auto">
          <a:xfrm>
            <a:off x="5727700" y="36464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2" name="Line 100"/>
          <p:cNvSpPr>
            <a:spLocks noChangeShapeType="1"/>
          </p:cNvSpPr>
          <p:nvPr/>
        </p:nvSpPr>
        <p:spPr bwMode="auto">
          <a:xfrm>
            <a:off x="5738813" y="418623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3" name="Line 101"/>
          <p:cNvSpPr>
            <a:spLocks noChangeShapeType="1"/>
          </p:cNvSpPr>
          <p:nvPr/>
        </p:nvSpPr>
        <p:spPr bwMode="auto">
          <a:xfrm>
            <a:off x="5727700" y="47259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4" name="Line 102"/>
          <p:cNvSpPr>
            <a:spLocks noChangeShapeType="1"/>
          </p:cNvSpPr>
          <p:nvPr/>
        </p:nvSpPr>
        <p:spPr bwMode="auto">
          <a:xfrm>
            <a:off x="5741988" y="52435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 name="Line 103"/>
          <p:cNvSpPr>
            <a:spLocks noChangeShapeType="1"/>
          </p:cNvSpPr>
          <p:nvPr/>
        </p:nvSpPr>
        <p:spPr bwMode="auto">
          <a:xfrm>
            <a:off x="6856413" y="4684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 name="Line 104"/>
          <p:cNvSpPr>
            <a:spLocks noChangeShapeType="1"/>
          </p:cNvSpPr>
          <p:nvPr/>
        </p:nvSpPr>
        <p:spPr bwMode="auto">
          <a:xfrm>
            <a:off x="6891338" y="3668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 name="Line 105"/>
          <p:cNvSpPr>
            <a:spLocks noChangeShapeType="1"/>
          </p:cNvSpPr>
          <p:nvPr/>
        </p:nvSpPr>
        <p:spPr bwMode="auto">
          <a:xfrm flipV="1">
            <a:off x="6691313" y="50450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 name="Line 106"/>
          <p:cNvSpPr>
            <a:spLocks noChangeShapeType="1"/>
          </p:cNvSpPr>
          <p:nvPr/>
        </p:nvSpPr>
        <p:spPr bwMode="auto">
          <a:xfrm flipV="1">
            <a:off x="7832725" y="342106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 name="Line 107"/>
          <p:cNvSpPr>
            <a:spLocks noChangeShapeType="1"/>
          </p:cNvSpPr>
          <p:nvPr/>
        </p:nvSpPr>
        <p:spPr bwMode="auto">
          <a:xfrm flipV="1">
            <a:off x="6692900" y="398621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 name="Line 108"/>
          <p:cNvSpPr>
            <a:spLocks noChangeShapeType="1"/>
          </p:cNvSpPr>
          <p:nvPr/>
        </p:nvSpPr>
        <p:spPr bwMode="auto">
          <a:xfrm flipV="1">
            <a:off x="7808913" y="44973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1" name="Line 109"/>
          <p:cNvSpPr>
            <a:spLocks noChangeShapeType="1"/>
          </p:cNvSpPr>
          <p:nvPr/>
        </p:nvSpPr>
        <p:spPr bwMode="auto">
          <a:xfrm flipV="1">
            <a:off x="5491163" y="61118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2" name="Text Box 110"/>
          <p:cNvSpPr txBox="1">
            <a:spLocks noChangeArrowheads="1"/>
          </p:cNvSpPr>
          <p:nvPr/>
        </p:nvSpPr>
        <p:spPr bwMode="auto">
          <a:xfrm>
            <a:off x="5113338" y="339883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0</a:t>
            </a:r>
          </a:p>
        </p:txBody>
      </p:sp>
      <p:sp>
        <p:nvSpPr>
          <p:cNvPr id="33903" name="Text Box 111"/>
          <p:cNvSpPr txBox="1">
            <a:spLocks noChangeArrowheads="1"/>
          </p:cNvSpPr>
          <p:nvPr/>
        </p:nvSpPr>
        <p:spPr bwMode="auto">
          <a:xfrm>
            <a:off x="5113338" y="39497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1</a:t>
            </a:r>
          </a:p>
        </p:txBody>
      </p:sp>
      <p:sp>
        <p:nvSpPr>
          <p:cNvPr id="33904" name="Rectangle 112"/>
          <p:cNvSpPr>
            <a:spLocks noChangeArrowheads="1"/>
          </p:cNvSpPr>
          <p:nvPr/>
        </p:nvSpPr>
        <p:spPr bwMode="auto">
          <a:xfrm>
            <a:off x="5100638" y="44481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5" name="Rectangle 113"/>
          <p:cNvSpPr>
            <a:spLocks noChangeArrowheads="1"/>
          </p:cNvSpPr>
          <p:nvPr/>
        </p:nvSpPr>
        <p:spPr bwMode="auto">
          <a:xfrm>
            <a:off x="5099050" y="49768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6" name="Rectangle 114"/>
          <p:cNvSpPr>
            <a:spLocks noChangeArrowheads="1"/>
          </p:cNvSpPr>
          <p:nvPr/>
        </p:nvSpPr>
        <p:spPr bwMode="auto">
          <a:xfrm>
            <a:off x="5097463" y="550703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7" name="Rectangle 115"/>
          <p:cNvSpPr>
            <a:spLocks noChangeArrowheads="1"/>
          </p:cNvSpPr>
          <p:nvPr/>
        </p:nvSpPr>
        <p:spPr bwMode="auto">
          <a:xfrm>
            <a:off x="5110163" y="60610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8" name="Text Box 116"/>
          <p:cNvSpPr txBox="1">
            <a:spLocks noChangeArrowheads="1"/>
          </p:cNvSpPr>
          <p:nvPr/>
        </p:nvSpPr>
        <p:spPr bwMode="auto">
          <a:xfrm>
            <a:off x="5124450" y="611346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0</a:t>
            </a:r>
          </a:p>
        </p:txBody>
      </p:sp>
      <p:sp>
        <p:nvSpPr>
          <p:cNvPr id="33909" name="Text Box 117"/>
          <p:cNvSpPr txBox="1">
            <a:spLocks noChangeArrowheads="1"/>
          </p:cNvSpPr>
          <p:nvPr/>
        </p:nvSpPr>
        <p:spPr bwMode="auto">
          <a:xfrm>
            <a:off x="5124450" y="50053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2</a:t>
            </a:r>
          </a:p>
        </p:txBody>
      </p:sp>
      <p:sp>
        <p:nvSpPr>
          <p:cNvPr id="33910" name="Text Box 118"/>
          <p:cNvSpPr txBox="1">
            <a:spLocks noChangeArrowheads="1"/>
          </p:cNvSpPr>
          <p:nvPr/>
        </p:nvSpPr>
        <p:spPr bwMode="auto">
          <a:xfrm>
            <a:off x="5124450" y="555783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2</a:t>
            </a:r>
          </a:p>
        </p:txBody>
      </p:sp>
      <p:sp>
        <p:nvSpPr>
          <p:cNvPr id="33911" name="Text Box 119"/>
          <p:cNvSpPr txBox="1">
            <a:spLocks noChangeArrowheads="1"/>
          </p:cNvSpPr>
          <p:nvPr/>
        </p:nvSpPr>
        <p:spPr bwMode="auto">
          <a:xfrm>
            <a:off x="5100638" y="449103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1"/>
                </a:solidFill>
              </a:rPr>
              <a:t>1</a:t>
            </a:r>
          </a:p>
        </p:txBody>
      </p:sp>
      <p:sp>
        <p:nvSpPr>
          <p:cNvPr id="33912" name="Line 120"/>
          <p:cNvSpPr>
            <a:spLocks noChangeShapeType="1"/>
          </p:cNvSpPr>
          <p:nvPr/>
        </p:nvSpPr>
        <p:spPr bwMode="auto">
          <a:xfrm flipV="1">
            <a:off x="5516563" y="5541963"/>
            <a:ext cx="458787" cy="50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316754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34819" name="Text Box 3"/>
          <p:cNvSpPr txBox="1">
            <a:spLocks noChangeArrowheads="1"/>
          </p:cNvSpPr>
          <p:nvPr/>
        </p:nvSpPr>
        <p:spPr bwMode="auto">
          <a:xfrm>
            <a:off x="669925" y="1438275"/>
            <a:ext cx="7254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800"/>
          </a:p>
          <a:p>
            <a:endParaRPr lang="en-US" sz="2800"/>
          </a:p>
          <a:p>
            <a:r>
              <a:rPr lang="en-US" sz="2800"/>
              <a:t>	Find vertices with no predecessors:  ?</a:t>
            </a:r>
          </a:p>
          <a:p>
            <a:r>
              <a:rPr lang="en-US" sz="2800"/>
              <a:t>	</a:t>
            </a:r>
          </a:p>
        </p:txBody>
      </p:sp>
      <p:sp>
        <p:nvSpPr>
          <p:cNvPr id="34820"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34832"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34833"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34834"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34835"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34836"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34880" name="Text Box 64"/>
          <p:cNvSpPr txBox="1">
            <a:spLocks noChangeArrowheads="1"/>
          </p:cNvSpPr>
          <p:nvPr/>
        </p:nvSpPr>
        <p:spPr bwMode="auto">
          <a:xfrm>
            <a:off x="3581400" y="2819400"/>
            <a:ext cx="251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Total time: </a:t>
            </a:r>
            <a:r>
              <a:rPr lang="en-US"/>
              <a:t>O(|</a:t>
            </a:r>
            <a:r>
              <a:rPr lang="en-US" i="1"/>
              <a:t>V|  </a:t>
            </a:r>
            <a:r>
              <a:rPr lang="en-US"/>
              <a:t>)</a:t>
            </a:r>
          </a:p>
        </p:txBody>
      </p:sp>
      <p:sp>
        <p:nvSpPr>
          <p:cNvPr id="34882" name="Text Box 66"/>
          <p:cNvSpPr txBox="1">
            <a:spLocks noChangeArrowheads="1"/>
          </p:cNvSpPr>
          <p:nvPr/>
        </p:nvSpPr>
        <p:spPr bwMode="auto">
          <a:xfrm>
            <a:off x="5659438" y="2667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
        <p:nvSpPr>
          <p:cNvPr id="34883" name="Rectangle 67"/>
          <p:cNvSpPr>
            <a:spLocks noChangeArrowheads="1"/>
          </p:cNvSpPr>
          <p:nvPr/>
        </p:nvSpPr>
        <p:spPr bwMode="auto">
          <a:xfrm>
            <a:off x="5103813" y="39052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4" name="Rectangle 68"/>
          <p:cNvSpPr>
            <a:spLocks noChangeArrowheads="1"/>
          </p:cNvSpPr>
          <p:nvPr/>
        </p:nvSpPr>
        <p:spPr bwMode="auto">
          <a:xfrm>
            <a:off x="5094288" y="33639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5" name="Text Box 69"/>
          <p:cNvSpPr txBox="1">
            <a:spLocks noChangeArrowheads="1"/>
          </p:cNvSpPr>
          <p:nvPr/>
        </p:nvSpPr>
        <p:spPr bwMode="auto">
          <a:xfrm>
            <a:off x="4789488" y="345281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34886" name="Rectangle 70"/>
          <p:cNvSpPr>
            <a:spLocks noChangeArrowheads="1"/>
          </p:cNvSpPr>
          <p:nvPr/>
        </p:nvSpPr>
        <p:spPr bwMode="auto">
          <a:xfrm>
            <a:off x="5475288" y="33591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7" name="Rectangle 71"/>
          <p:cNvSpPr>
            <a:spLocks noChangeArrowheads="1"/>
          </p:cNvSpPr>
          <p:nvPr/>
        </p:nvSpPr>
        <p:spPr bwMode="auto">
          <a:xfrm>
            <a:off x="5475288" y="39020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8" name="Rectangle 72"/>
          <p:cNvSpPr>
            <a:spLocks noChangeArrowheads="1"/>
          </p:cNvSpPr>
          <p:nvPr/>
        </p:nvSpPr>
        <p:spPr bwMode="auto">
          <a:xfrm>
            <a:off x="5475288" y="4445000"/>
            <a:ext cx="492125" cy="544513"/>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9" name="Rectangle 73"/>
          <p:cNvSpPr>
            <a:spLocks noChangeArrowheads="1"/>
          </p:cNvSpPr>
          <p:nvPr/>
        </p:nvSpPr>
        <p:spPr bwMode="auto">
          <a:xfrm>
            <a:off x="5475288" y="498951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0" name="Rectangle 74"/>
          <p:cNvSpPr>
            <a:spLocks noChangeArrowheads="1"/>
          </p:cNvSpPr>
          <p:nvPr/>
        </p:nvSpPr>
        <p:spPr bwMode="auto">
          <a:xfrm>
            <a:off x="5475288" y="553243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1" name="Rectangle 75"/>
          <p:cNvSpPr>
            <a:spLocks noChangeArrowheads="1"/>
          </p:cNvSpPr>
          <p:nvPr/>
        </p:nvSpPr>
        <p:spPr bwMode="auto">
          <a:xfrm>
            <a:off x="5475288" y="60753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2" name="Group 76"/>
          <p:cNvGrpSpPr>
            <a:grpSpLocks/>
          </p:cNvGrpSpPr>
          <p:nvPr/>
        </p:nvGrpSpPr>
        <p:grpSpPr bwMode="auto">
          <a:xfrm>
            <a:off x="7315200" y="4495800"/>
            <a:ext cx="989013" cy="466725"/>
            <a:chOff x="3802" y="3869"/>
            <a:chExt cx="868" cy="289"/>
          </a:xfrm>
        </p:grpSpPr>
        <p:sp>
          <p:nvSpPr>
            <p:cNvPr id="34893" name="Rectangle 77"/>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4" name="Rectangle 78"/>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95" name="Group 79"/>
          <p:cNvGrpSpPr>
            <a:grpSpLocks/>
          </p:cNvGrpSpPr>
          <p:nvPr/>
        </p:nvGrpSpPr>
        <p:grpSpPr bwMode="auto">
          <a:xfrm>
            <a:off x="6189663" y="3403600"/>
            <a:ext cx="989012" cy="466725"/>
            <a:chOff x="3802" y="3869"/>
            <a:chExt cx="868" cy="289"/>
          </a:xfrm>
        </p:grpSpPr>
        <p:sp>
          <p:nvSpPr>
            <p:cNvPr id="34896" name="Rectangle 80"/>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7" name="Rectangle 81"/>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98" name="Group 82"/>
          <p:cNvGrpSpPr>
            <a:grpSpLocks/>
          </p:cNvGrpSpPr>
          <p:nvPr/>
        </p:nvGrpSpPr>
        <p:grpSpPr bwMode="auto">
          <a:xfrm>
            <a:off x="7321550" y="3403600"/>
            <a:ext cx="989013" cy="466725"/>
            <a:chOff x="3802" y="3869"/>
            <a:chExt cx="868" cy="289"/>
          </a:xfrm>
        </p:grpSpPr>
        <p:sp>
          <p:nvSpPr>
            <p:cNvPr id="34899" name="Rectangle 83"/>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0" name="Rectangle 84"/>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01" name="Group 85"/>
          <p:cNvGrpSpPr>
            <a:grpSpLocks/>
          </p:cNvGrpSpPr>
          <p:nvPr/>
        </p:nvGrpSpPr>
        <p:grpSpPr bwMode="auto">
          <a:xfrm>
            <a:off x="6172200" y="5043488"/>
            <a:ext cx="989013" cy="466725"/>
            <a:chOff x="3802" y="3869"/>
            <a:chExt cx="868" cy="289"/>
          </a:xfrm>
        </p:grpSpPr>
        <p:sp>
          <p:nvSpPr>
            <p:cNvPr id="34902" name="Rectangle 8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3" name="Rectangle 8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904" name="Group 88"/>
          <p:cNvGrpSpPr>
            <a:grpSpLocks/>
          </p:cNvGrpSpPr>
          <p:nvPr/>
        </p:nvGrpSpPr>
        <p:grpSpPr bwMode="auto">
          <a:xfrm>
            <a:off x="6170613" y="4500563"/>
            <a:ext cx="989012" cy="466725"/>
            <a:chOff x="3802" y="3869"/>
            <a:chExt cx="868" cy="289"/>
          </a:xfrm>
        </p:grpSpPr>
        <p:sp>
          <p:nvSpPr>
            <p:cNvPr id="34905" name="Rectangle 8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6" name="Rectangle 9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07" name="Text Box 91"/>
          <p:cNvSpPr txBox="1">
            <a:spLocks noChangeArrowheads="1"/>
          </p:cNvSpPr>
          <p:nvPr/>
        </p:nvSpPr>
        <p:spPr bwMode="auto">
          <a:xfrm>
            <a:off x="6246813" y="33893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34908" name="Text Box 92"/>
          <p:cNvSpPr txBox="1">
            <a:spLocks noChangeArrowheads="1"/>
          </p:cNvSpPr>
          <p:nvPr/>
        </p:nvSpPr>
        <p:spPr bwMode="auto">
          <a:xfrm>
            <a:off x="7364413" y="3411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34909" name="Text Box 93"/>
          <p:cNvSpPr txBox="1">
            <a:spLocks noChangeArrowheads="1"/>
          </p:cNvSpPr>
          <p:nvPr/>
        </p:nvSpPr>
        <p:spPr bwMode="auto">
          <a:xfrm>
            <a:off x="6210300" y="50323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4910" name="Text Box 94"/>
          <p:cNvSpPr txBox="1">
            <a:spLocks noChangeArrowheads="1"/>
          </p:cNvSpPr>
          <p:nvPr/>
        </p:nvSpPr>
        <p:spPr bwMode="auto">
          <a:xfrm>
            <a:off x="7340600" y="4508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34911" name="Text Box 95"/>
          <p:cNvSpPr txBox="1">
            <a:spLocks noChangeArrowheads="1"/>
          </p:cNvSpPr>
          <p:nvPr/>
        </p:nvSpPr>
        <p:spPr bwMode="auto">
          <a:xfrm>
            <a:off x="6210300" y="4537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34912" name="Group 96"/>
          <p:cNvGrpSpPr>
            <a:grpSpLocks/>
          </p:cNvGrpSpPr>
          <p:nvPr/>
        </p:nvGrpSpPr>
        <p:grpSpPr bwMode="auto">
          <a:xfrm>
            <a:off x="6188075" y="3965575"/>
            <a:ext cx="989013" cy="466725"/>
            <a:chOff x="3802" y="3869"/>
            <a:chExt cx="868" cy="289"/>
          </a:xfrm>
        </p:grpSpPr>
        <p:sp>
          <p:nvSpPr>
            <p:cNvPr id="34913" name="Rectangle 97"/>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4" name="Rectangle 98"/>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5" name="Text Box 99"/>
          <p:cNvSpPr txBox="1">
            <a:spLocks noChangeArrowheads="1"/>
          </p:cNvSpPr>
          <p:nvPr/>
        </p:nvSpPr>
        <p:spPr bwMode="auto">
          <a:xfrm>
            <a:off x="6248400" y="3962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34916" name="Line 100"/>
          <p:cNvSpPr>
            <a:spLocks noChangeShapeType="1"/>
          </p:cNvSpPr>
          <p:nvPr/>
        </p:nvSpPr>
        <p:spPr bwMode="auto">
          <a:xfrm>
            <a:off x="5727700" y="36464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a:off x="5738813" y="418623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8" name="Line 102"/>
          <p:cNvSpPr>
            <a:spLocks noChangeShapeType="1"/>
          </p:cNvSpPr>
          <p:nvPr/>
        </p:nvSpPr>
        <p:spPr bwMode="auto">
          <a:xfrm>
            <a:off x="5727700" y="4725988"/>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 name="Line 103"/>
          <p:cNvSpPr>
            <a:spLocks noChangeShapeType="1"/>
          </p:cNvSpPr>
          <p:nvPr/>
        </p:nvSpPr>
        <p:spPr bwMode="auto">
          <a:xfrm>
            <a:off x="5741988" y="52435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 name="Line 104"/>
          <p:cNvSpPr>
            <a:spLocks noChangeShapeType="1"/>
          </p:cNvSpPr>
          <p:nvPr/>
        </p:nvSpPr>
        <p:spPr bwMode="auto">
          <a:xfrm>
            <a:off x="6856413" y="4684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 name="Line 105"/>
          <p:cNvSpPr>
            <a:spLocks noChangeShapeType="1"/>
          </p:cNvSpPr>
          <p:nvPr/>
        </p:nvSpPr>
        <p:spPr bwMode="auto">
          <a:xfrm>
            <a:off x="6891338" y="3668713"/>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2" name="Line 106"/>
          <p:cNvSpPr>
            <a:spLocks noChangeShapeType="1"/>
          </p:cNvSpPr>
          <p:nvPr/>
        </p:nvSpPr>
        <p:spPr bwMode="auto">
          <a:xfrm flipV="1">
            <a:off x="6691313" y="50450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3" name="Line 107"/>
          <p:cNvSpPr>
            <a:spLocks noChangeShapeType="1"/>
          </p:cNvSpPr>
          <p:nvPr/>
        </p:nvSpPr>
        <p:spPr bwMode="auto">
          <a:xfrm flipV="1">
            <a:off x="7832725" y="342106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4" name="Line 108"/>
          <p:cNvSpPr>
            <a:spLocks noChangeShapeType="1"/>
          </p:cNvSpPr>
          <p:nvPr/>
        </p:nvSpPr>
        <p:spPr bwMode="auto">
          <a:xfrm flipV="1">
            <a:off x="6692900" y="3986213"/>
            <a:ext cx="481013"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 name="Line 109"/>
          <p:cNvSpPr>
            <a:spLocks noChangeShapeType="1"/>
          </p:cNvSpPr>
          <p:nvPr/>
        </p:nvSpPr>
        <p:spPr bwMode="auto">
          <a:xfrm flipV="1">
            <a:off x="7808913" y="44973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6" name="Line 110"/>
          <p:cNvSpPr>
            <a:spLocks noChangeShapeType="1"/>
          </p:cNvSpPr>
          <p:nvPr/>
        </p:nvSpPr>
        <p:spPr bwMode="auto">
          <a:xfrm flipV="1">
            <a:off x="5491163" y="6111875"/>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7" name="Text Box 111"/>
          <p:cNvSpPr txBox="1">
            <a:spLocks noChangeArrowheads="1"/>
          </p:cNvSpPr>
          <p:nvPr/>
        </p:nvSpPr>
        <p:spPr bwMode="auto">
          <a:xfrm>
            <a:off x="5113338" y="3398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34928" name="Text Box 112"/>
          <p:cNvSpPr txBox="1">
            <a:spLocks noChangeArrowheads="1"/>
          </p:cNvSpPr>
          <p:nvPr/>
        </p:nvSpPr>
        <p:spPr bwMode="auto">
          <a:xfrm>
            <a:off x="5113338" y="394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34929" name="Rectangle 113"/>
          <p:cNvSpPr>
            <a:spLocks noChangeArrowheads="1"/>
          </p:cNvSpPr>
          <p:nvPr/>
        </p:nvSpPr>
        <p:spPr bwMode="auto">
          <a:xfrm>
            <a:off x="5100638" y="44481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0" name="Rectangle 114"/>
          <p:cNvSpPr>
            <a:spLocks noChangeArrowheads="1"/>
          </p:cNvSpPr>
          <p:nvPr/>
        </p:nvSpPr>
        <p:spPr bwMode="auto">
          <a:xfrm>
            <a:off x="5099050" y="497681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1" name="Rectangle 115"/>
          <p:cNvSpPr>
            <a:spLocks noChangeArrowheads="1"/>
          </p:cNvSpPr>
          <p:nvPr/>
        </p:nvSpPr>
        <p:spPr bwMode="auto">
          <a:xfrm>
            <a:off x="5097463" y="550703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Rectangle 116"/>
          <p:cNvSpPr>
            <a:spLocks noChangeArrowheads="1"/>
          </p:cNvSpPr>
          <p:nvPr/>
        </p:nvSpPr>
        <p:spPr bwMode="auto">
          <a:xfrm>
            <a:off x="5110163" y="606107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3" name="Text Box 117"/>
          <p:cNvSpPr txBox="1">
            <a:spLocks noChangeArrowheads="1"/>
          </p:cNvSpPr>
          <p:nvPr/>
        </p:nvSpPr>
        <p:spPr bwMode="auto">
          <a:xfrm>
            <a:off x="5124450" y="6113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34934" name="Text Box 118"/>
          <p:cNvSpPr txBox="1">
            <a:spLocks noChangeArrowheads="1"/>
          </p:cNvSpPr>
          <p:nvPr/>
        </p:nvSpPr>
        <p:spPr bwMode="auto">
          <a:xfrm>
            <a:off x="5124450" y="50053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34935" name="Text Box 119"/>
          <p:cNvSpPr txBox="1">
            <a:spLocks noChangeArrowheads="1"/>
          </p:cNvSpPr>
          <p:nvPr/>
        </p:nvSpPr>
        <p:spPr bwMode="auto">
          <a:xfrm>
            <a:off x="5124450" y="5557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34936" name="Text Box 120"/>
          <p:cNvSpPr txBox="1">
            <a:spLocks noChangeArrowheads="1"/>
          </p:cNvSpPr>
          <p:nvPr/>
        </p:nvSpPr>
        <p:spPr bwMode="auto">
          <a:xfrm>
            <a:off x="5100638" y="44910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34937" name="Line 121"/>
          <p:cNvSpPr>
            <a:spLocks noChangeShapeType="1"/>
          </p:cNvSpPr>
          <p:nvPr/>
        </p:nvSpPr>
        <p:spPr bwMode="auto">
          <a:xfrm flipV="1">
            <a:off x="5516563" y="5541963"/>
            <a:ext cx="458787" cy="50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69880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30723" name="Text Box 3"/>
          <p:cNvSpPr txBox="1">
            <a:spLocks noChangeArrowheads="1"/>
          </p:cNvSpPr>
          <p:nvPr/>
        </p:nvSpPr>
        <p:spPr bwMode="auto">
          <a:xfrm>
            <a:off x="669925" y="1438275"/>
            <a:ext cx="84740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O(|</a:t>
            </a:r>
            <a:r>
              <a:rPr lang="en-US" sz="2800" i="1"/>
              <a:t>V</a:t>
            </a:r>
            <a:r>
              <a:rPr lang="en-US" sz="2800"/>
              <a:t>|  )</a:t>
            </a:r>
          </a:p>
          <a:p>
            <a:r>
              <a:rPr lang="en-US" sz="2800"/>
              <a:t>	Remove edges: O(|</a:t>
            </a:r>
            <a:r>
              <a:rPr lang="en-US" sz="2800" i="1"/>
              <a:t>E</a:t>
            </a:r>
            <a:r>
              <a:rPr lang="en-US" sz="2800"/>
              <a:t>|)</a:t>
            </a:r>
          </a:p>
          <a:p>
            <a:r>
              <a:rPr lang="en-US" sz="2800"/>
              <a:t>	Place vertices in output: O(|</a:t>
            </a:r>
            <a:r>
              <a:rPr lang="en-US" sz="2800" i="1"/>
              <a:t>V</a:t>
            </a:r>
            <a:r>
              <a:rPr lang="en-US" sz="2800"/>
              <a:t>|)</a:t>
            </a:r>
          </a:p>
        </p:txBody>
      </p:sp>
      <p:grpSp>
        <p:nvGrpSpPr>
          <p:cNvPr id="30786" name="Group 66"/>
          <p:cNvGrpSpPr>
            <a:grpSpLocks/>
          </p:cNvGrpSpPr>
          <p:nvPr/>
        </p:nvGrpSpPr>
        <p:grpSpPr bwMode="auto">
          <a:xfrm>
            <a:off x="5194300" y="5029200"/>
            <a:ext cx="1206500" cy="228600"/>
            <a:chOff x="3320" y="3072"/>
            <a:chExt cx="2058" cy="310"/>
          </a:xfrm>
        </p:grpSpPr>
        <p:sp>
          <p:nvSpPr>
            <p:cNvPr id="30724" name="Oval 4"/>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Oval 5"/>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Oval 6"/>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Oval 7"/>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Oval 8"/>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Oval 14"/>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36" name="AutoShape 16"/>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Oval 17"/>
          <p:cNvSpPr>
            <a:spLocks noChangeArrowheads="1"/>
          </p:cNvSpPr>
          <p:nvPr/>
        </p:nvSpPr>
        <p:spPr bwMode="auto">
          <a:xfrm flipV="1">
            <a:off x="838200" y="5672138"/>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Oval 18"/>
          <p:cNvSpPr>
            <a:spLocks noChangeArrowheads="1"/>
          </p:cNvSpPr>
          <p:nvPr/>
        </p:nvSpPr>
        <p:spPr bwMode="auto">
          <a:xfrm flipV="1">
            <a:off x="1411288" y="59944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Oval 19"/>
          <p:cNvSpPr>
            <a:spLocks noChangeArrowheads="1"/>
          </p:cNvSpPr>
          <p:nvPr/>
        </p:nvSpPr>
        <p:spPr bwMode="auto">
          <a:xfrm flipV="1">
            <a:off x="2273300" y="58515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Oval 20"/>
          <p:cNvSpPr>
            <a:spLocks noChangeArrowheads="1"/>
          </p:cNvSpPr>
          <p:nvPr/>
        </p:nvSpPr>
        <p:spPr bwMode="auto">
          <a:xfrm flipV="1">
            <a:off x="1441450" y="50641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Line 21"/>
          <p:cNvSpPr>
            <a:spLocks noChangeShapeType="1"/>
          </p:cNvSpPr>
          <p:nvPr/>
        </p:nvSpPr>
        <p:spPr bwMode="auto">
          <a:xfrm>
            <a:off x="1038225" y="5851525"/>
            <a:ext cx="373063" cy="214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Line 22"/>
          <p:cNvSpPr>
            <a:spLocks noChangeShapeType="1"/>
          </p:cNvSpPr>
          <p:nvPr/>
        </p:nvSpPr>
        <p:spPr bwMode="auto">
          <a:xfrm flipV="1">
            <a:off x="1612900" y="5994400"/>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Line 23"/>
          <p:cNvSpPr>
            <a:spLocks noChangeShapeType="1"/>
          </p:cNvSpPr>
          <p:nvPr/>
        </p:nvSpPr>
        <p:spPr bwMode="auto">
          <a:xfrm flipV="1">
            <a:off x="1009650" y="5243513"/>
            <a:ext cx="431800" cy="4651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4"/>
          <p:cNvSpPr>
            <a:spLocks noChangeShapeType="1"/>
          </p:cNvSpPr>
          <p:nvPr/>
        </p:nvSpPr>
        <p:spPr bwMode="auto">
          <a:xfrm flipV="1">
            <a:off x="1641475" y="517207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5"/>
          <p:cNvSpPr>
            <a:spLocks noChangeShapeType="1"/>
          </p:cNvSpPr>
          <p:nvPr/>
        </p:nvSpPr>
        <p:spPr bwMode="auto">
          <a:xfrm>
            <a:off x="2387600" y="5280025"/>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6"/>
          <p:cNvSpPr>
            <a:spLocks noChangeShapeType="1"/>
          </p:cNvSpPr>
          <p:nvPr/>
        </p:nvSpPr>
        <p:spPr bwMode="auto">
          <a:xfrm>
            <a:off x="1612900" y="5280025"/>
            <a:ext cx="688975" cy="6080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Oval 27"/>
          <p:cNvSpPr>
            <a:spLocks noChangeArrowheads="1"/>
          </p:cNvSpPr>
          <p:nvPr/>
        </p:nvSpPr>
        <p:spPr bwMode="auto">
          <a:xfrm flipV="1">
            <a:off x="2619375" y="5481638"/>
            <a:ext cx="200025" cy="249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Oval 33"/>
          <p:cNvSpPr>
            <a:spLocks noChangeArrowheads="1"/>
          </p:cNvSpPr>
          <p:nvPr/>
        </p:nvSpPr>
        <p:spPr bwMode="auto">
          <a:xfrm flipV="1">
            <a:off x="2301875" y="50292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Oval 37"/>
          <p:cNvSpPr>
            <a:spLocks noChangeArrowheads="1"/>
          </p:cNvSpPr>
          <p:nvPr/>
        </p:nvSpPr>
        <p:spPr bwMode="auto">
          <a:xfrm>
            <a:off x="228600" y="40560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Oval 38"/>
          <p:cNvSpPr>
            <a:spLocks noChangeArrowheads="1"/>
          </p:cNvSpPr>
          <p:nvPr/>
        </p:nvSpPr>
        <p:spPr bwMode="auto">
          <a:xfrm>
            <a:off x="801688" y="37338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Oval 39"/>
          <p:cNvSpPr>
            <a:spLocks noChangeArrowheads="1"/>
          </p:cNvSpPr>
          <p:nvPr/>
        </p:nvSpPr>
        <p:spPr bwMode="auto">
          <a:xfrm>
            <a:off x="1663700" y="3876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0" name="Oval 40"/>
          <p:cNvSpPr>
            <a:spLocks noChangeArrowheads="1"/>
          </p:cNvSpPr>
          <p:nvPr/>
        </p:nvSpPr>
        <p:spPr bwMode="auto">
          <a:xfrm>
            <a:off x="831850" y="46640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1" name="Line 41"/>
          <p:cNvSpPr>
            <a:spLocks noChangeShapeType="1"/>
          </p:cNvSpPr>
          <p:nvPr/>
        </p:nvSpPr>
        <p:spPr bwMode="auto">
          <a:xfrm flipV="1">
            <a:off x="428625" y="3913188"/>
            <a:ext cx="373063"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2" name="Line 42"/>
          <p:cNvSpPr>
            <a:spLocks noChangeShapeType="1"/>
          </p:cNvSpPr>
          <p:nvPr/>
        </p:nvSpPr>
        <p:spPr bwMode="auto">
          <a:xfrm>
            <a:off x="1003300" y="38766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3" name="Line 43"/>
          <p:cNvSpPr>
            <a:spLocks noChangeShapeType="1"/>
          </p:cNvSpPr>
          <p:nvPr/>
        </p:nvSpPr>
        <p:spPr bwMode="auto">
          <a:xfrm>
            <a:off x="400050" y="42703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Line 44"/>
          <p:cNvSpPr>
            <a:spLocks noChangeShapeType="1"/>
          </p:cNvSpPr>
          <p:nvPr/>
        </p:nvSpPr>
        <p:spPr bwMode="auto">
          <a:xfrm>
            <a:off x="1031875" y="47720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Line 45"/>
          <p:cNvSpPr>
            <a:spLocks noChangeShapeType="1"/>
          </p:cNvSpPr>
          <p:nvPr/>
        </p:nvSpPr>
        <p:spPr bwMode="auto">
          <a:xfrm flipV="1">
            <a:off x="1778000" y="41275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6" name="Line 46"/>
          <p:cNvSpPr>
            <a:spLocks noChangeShapeType="1"/>
          </p:cNvSpPr>
          <p:nvPr/>
        </p:nvSpPr>
        <p:spPr bwMode="auto">
          <a:xfrm flipV="1">
            <a:off x="1003300" y="40909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7" name="Oval 47"/>
          <p:cNvSpPr>
            <a:spLocks noChangeArrowheads="1"/>
          </p:cNvSpPr>
          <p:nvPr/>
        </p:nvSpPr>
        <p:spPr bwMode="auto">
          <a:xfrm>
            <a:off x="2009775" y="42481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8" name="Oval 48"/>
          <p:cNvSpPr>
            <a:spLocks noChangeArrowheads="1"/>
          </p:cNvSpPr>
          <p:nvPr/>
        </p:nvSpPr>
        <p:spPr bwMode="auto">
          <a:xfrm>
            <a:off x="1692275" y="46990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0" name="Oval 50"/>
          <p:cNvSpPr>
            <a:spLocks noChangeArrowheads="1"/>
          </p:cNvSpPr>
          <p:nvPr/>
        </p:nvSpPr>
        <p:spPr bwMode="auto">
          <a:xfrm flipH="1">
            <a:off x="4219575" y="42846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Oval 51"/>
          <p:cNvSpPr>
            <a:spLocks noChangeArrowheads="1"/>
          </p:cNvSpPr>
          <p:nvPr/>
        </p:nvSpPr>
        <p:spPr bwMode="auto">
          <a:xfrm flipH="1">
            <a:off x="3644900" y="39624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2" name="Oval 52"/>
          <p:cNvSpPr>
            <a:spLocks noChangeArrowheads="1"/>
          </p:cNvSpPr>
          <p:nvPr/>
        </p:nvSpPr>
        <p:spPr bwMode="auto">
          <a:xfrm flipH="1">
            <a:off x="2784475" y="41052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3" name="Oval 53"/>
          <p:cNvSpPr>
            <a:spLocks noChangeArrowheads="1"/>
          </p:cNvSpPr>
          <p:nvPr/>
        </p:nvSpPr>
        <p:spPr bwMode="auto">
          <a:xfrm flipH="1">
            <a:off x="3616325" y="4892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4" name="Line 54"/>
          <p:cNvSpPr>
            <a:spLocks noChangeShapeType="1"/>
          </p:cNvSpPr>
          <p:nvPr/>
        </p:nvSpPr>
        <p:spPr bwMode="auto">
          <a:xfrm flipH="1" flipV="1">
            <a:off x="3846513" y="4141788"/>
            <a:ext cx="373062"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5" name="Line 55"/>
          <p:cNvSpPr>
            <a:spLocks noChangeShapeType="1"/>
          </p:cNvSpPr>
          <p:nvPr/>
        </p:nvSpPr>
        <p:spPr bwMode="auto">
          <a:xfrm flipH="1">
            <a:off x="2984500" y="41052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6" name="Line 56"/>
          <p:cNvSpPr>
            <a:spLocks noChangeShapeType="1"/>
          </p:cNvSpPr>
          <p:nvPr/>
        </p:nvSpPr>
        <p:spPr bwMode="auto">
          <a:xfrm flipH="1">
            <a:off x="3816350" y="44989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7" name="Line 57"/>
          <p:cNvSpPr>
            <a:spLocks noChangeShapeType="1"/>
          </p:cNvSpPr>
          <p:nvPr/>
        </p:nvSpPr>
        <p:spPr bwMode="auto">
          <a:xfrm flipH="1">
            <a:off x="2955925" y="50006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8" name="Line 58"/>
          <p:cNvSpPr>
            <a:spLocks noChangeShapeType="1"/>
          </p:cNvSpPr>
          <p:nvPr/>
        </p:nvSpPr>
        <p:spPr bwMode="auto">
          <a:xfrm flipH="1" flipV="1">
            <a:off x="2870200" y="43561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9" name="Line 59"/>
          <p:cNvSpPr>
            <a:spLocks noChangeShapeType="1"/>
          </p:cNvSpPr>
          <p:nvPr/>
        </p:nvSpPr>
        <p:spPr bwMode="auto">
          <a:xfrm flipH="1" flipV="1">
            <a:off x="2955925" y="43195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0" name="Oval 60"/>
          <p:cNvSpPr>
            <a:spLocks noChangeArrowheads="1"/>
          </p:cNvSpPr>
          <p:nvPr/>
        </p:nvSpPr>
        <p:spPr bwMode="auto">
          <a:xfrm flipH="1">
            <a:off x="2438400" y="44767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1" name="Oval 61"/>
          <p:cNvSpPr>
            <a:spLocks noChangeArrowheads="1"/>
          </p:cNvSpPr>
          <p:nvPr/>
        </p:nvSpPr>
        <p:spPr bwMode="auto">
          <a:xfrm flipH="1">
            <a:off x="2754313" y="49276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2" name="Line 62"/>
          <p:cNvSpPr>
            <a:spLocks noChangeShapeType="1"/>
          </p:cNvSpPr>
          <p:nvPr/>
        </p:nvSpPr>
        <p:spPr bwMode="auto">
          <a:xfrm flipH="1" flipV="1">
            <a:off x="1905000" y="4038600"/>
            <a:ext cx="152400" cy="228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3" name="Line 63"/>
          <p:cNvSpPr>
            <a:spLocks noChangeShapeType="1"/>
          </p:cNvSpPr>
          <p:nvPr/>
        </p:nvSpPr>
        <p:spPr bwMode="auto">
          <a:xfrm flipH="1" flipV="1">
            <a:off x="2209800" y="4419600"/>
            <a:ext cx="228600" cy="152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4" name="Line 64"/>
          <p:cNvSpPr>
            <a:spLocks noChangeShapeType="1"/>
          </p:cNvSpPr>
          <p:nvPr/>
        </p:nvSpPr>
        <p:spPr bwMode="auto">
          <a:xfrm flipH="1">
            <a:off x="2514600" y="4724400"/>
            <a:ext cx="7620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5" name="Line 65"/>
          <p:cNvSpPr>
            <a:spLocks noChangeShapeType="1"/>
          </p:cNvSpPr>
          <p:nvPr/>
        </p:nvSpPr>
        <p:spPr bwMode="auto">
          <a:xfrm>
            <a:off x="2590800" y="4648200"/>
            <a:ext cx="228600" cy="304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87" name="Group 67"/>
          <p:cNvGrpSpPr>
            <a:grpSpLocks/>
          </p:cNvGrpSpPr>
          <p:nvPr/>
        </p:nvGrpSpPr>
        <p:grpSpPr bwMode="auto">
          <a:xfrm>
            <a:off x="6477000" y="5029200"/>
            <a:ext cx="1206500" cy="228600"/>
            <a:chOff x="3320" y="3072"/>
            <a:chExt cx="2058" cy="310"/>
          </a:xfrm>
        </p:grpSpPr>
        <p:sp>
          <p:nvSpPr>
            <p:cNvPr id="30788" name="Oval 68"/>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9" name="Oval 69"/>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0" name="Oval 70"/>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1" name="Oval 71"/>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2" name="Oval 72"/>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3" name="Oval 73"/>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94" name="Group 74"/>
          <p:cNvGrpSpPr>
            <a:grpSpLocks/>
          </p:cNvGrpSpPr>
          <p:nvPr/>
        </p:nvGrpSpPr>
        <p:grpSpPr bwMode="auto">
          <a:xfrm>
            <a:off x="7759700" y="5029200"/>
            <a:ext cx="1206500" cy="228600"/>
            <a:chOff x="3320" y="3072"/>
            <a:chExt cx="2058" cy="310"/>
          </a:xfrm>
        </p:grpSpPr>
        <p:sp>
          <p:nvSpPr>
            <p:cNvPr id="30795" name="Oval 75"/>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6" name="Oval 76"/>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7" name="Oval 77"/>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8" name="Oval 78"/>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9" name="Oval 79"/>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0" name="Oval 80"/>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01" name="Line 81"/>
          <p:cNvSpPr>
            <a:spLocks noChangeShapeType="1"/>
          </p:cNvSpPr>
          <p:nvPr/>
        </p:nvSpPr>
        <p:spPr bwMode="auto">
          <a:xfrm flipV="1">
            <a:off x="1600200" y="4953000"/>
            <a:ext cx="76200" cy="1111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2" name="Text Box 82"/>
          <p:cNvSpPr txBox="1">
            <a:spLocks noChangeArrowheads="1"/>
          </p:cNvSpPr>
          <p:nvPr/>
        </p:nvSpPr>
        <p:spPr bwMode="auto">
          <a:xfrm>
            <a:off x="7542213" y="2159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Tree>
    <p:extLst>
      <p:ext uri="{BB962C8B-B14F-4D97-AF65-F5344CB8AC3E}">
        <p14:creationId xmlns:p14="http://schemas.microsoft.com/office/powerpoint/2010/main" val="354143094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52227" name="Text Box 3"/>
          <p:cNvSpPr txBox="1">
            <a:spLocks noChangeArrowheads="1"/>
          </p:cNvSpPr>
          <p:nvPr/>
        </p:nvSpPr>
        <p:spPr bwMode="auto">
          <a:xfrm>
            <a:off x="669925" y="1438275"/>
            <a:ext cx="84740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O(|</a:t>
            </a:r>
            <a:r>
              <a:rPr lang="en-US" sz="2800" i="1"/>
              <a:t>V</a:t>
            </a:r>
            <a:r>
              <a:rPr lang="en-US" sz="2800"/>
              <a:t>|  )</a:t>
            </a:r>
          </a:p>
          <a:p>
            <a:r>
              <a:rPr lang="en-US" sz="2800"/>
              <a:t>	Remove edges: O(|</a:t>
            </a:r>
            <a:r>
              <a:rPr lang="en-US" sz="2800" i="1"/>
              <a:t>E</a:t>
            </a:r>
            <a:r>
              <a:rPr lang="en-US" sz="2800"/>
              <a:t>|)</a:t>
            </a:r>
          </a:p>
          <a:p>
            <a:r>
              <a:rPr lang="en-US" sz="2800"/>
              <a:t>	Place vertices in output: O(|</a:t>
            </a:r>
            <a:r>
              <a:rPr lang="en-US" sz="2800" i="1"/>
              <a:t>V</a:t>
            </a:r>
            <a:r>
              <a:rPr lang="en-US" sz="2800"/>
              <a:t>|)</a:t>
            </a:r>
          </a:p>
        </p:txBody>
      </p:sp>
      <p:grpSp>
        <p:nvGrpSpPr>
          <p:cNvPr id="52228" name="Group 4"/>
          <p:cNvGrpSpPr>
            <a:grpSpLocks/>
          </p:cNvGrpSpPr>
          <p:nvPr/>
        </p:nvGrpSpPr>
        <p:grpSpPr bwMode="auto">
          <a:xfrm>
            <a:off x="5194300" y="5029200"/>
            <a:ext cx="1206500" cy="228600"/>
            <a:chOff x="3320" y="3072"/>
            <a:chExt cx="2058" cy="310"/>
          </a:xfrm>
        </p:grpSpPr>
        <p:sp>
          <p:nvSpPr>
            <p:cNvPr id="52229" name="Oval 5"/>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Oval 6"/>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Oval 7"/>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2" name="Oval 8"/>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Oval 9"/>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Oval 10"/>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35" name="AutoShape 11"/>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12"/>
          <p:cNvSpPr>
            <a:spLocks noChangeArrowheads="1"/>
          </p:cNvSpPr>
          <p:nvPr/>
        </p:nvSpPr>
        <p:spPr bwMode="auto">
          <a:xfrm flipV="1">
            <a:off x="838200" y="5672138"/>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Oval 13"/>
          <p:cNvSpPr>
            <a:spLocks noChangeArrowheads="1"/>
          </p:cNvSpPr>
          <p:nvPr/>
        </p:nvSpPr>
        <p:spPr bwMode="auto">
          <a:xfrm flipV="1">
            <a:off x="1411288" y="59944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Oval 14"/>
          <p:cNvSpPr>
            <a:spLocks noChangeArrowheads="1"/>
          </p:cNvSpPr>
          <p:nvPr/>
        </p:nvSpPr>
        <p:spPr bwMode="auto">
          <a:xfrm flipV="1">
            <a:off x="2273300" y="58515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Oval 15"/>
          <p:cNvSpPr>
            <a:spLocks noChangeArrowheads="1"/>
          </p:cNvSpPr>
          <p:nvPr/>
        </p:nvSpPr>
        <p:spPr bwMode="auto">
          <a:xfrm flipV="1">
            <a:off x="1441450" y="50641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Line 16"/>
          <p:cNvSpPr>
            <a:spLocks noChangeShapeType="1"/>
          </p:cNvSpPr>
          <p:nvPr/>
        </p:nvSpPr>
        <p:spPr bwMode="auto">
          <a:xfrm>
            <a:off x="1038225" y="5851525"/>
            <a:ext cx="373063" cy="214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p:cNvSpPr>
            <a:spLocks noChangeShapeType="1"/>
          </p:cNvSpPr>
          <p:nvPr/>
        </p:nvSpPr>
        <p:spPr bwMode="auto">
          <a:xfrm flipV="1">
            <a:off x="1612900" y="5994400"/>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p:cNvSpPr>
            <a:spLocks noChangeShapeType="1"/>
          </p:cNvSpPr>
          <p:nvPr/>
        </p:nvSpPr>
        <p:spPr bwMode="auto">
          <a:xfrm flipV="1">
            <a:off x="1009650" y="5243513"/>
            <a:ext cx="431800" cy="4651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Line 19"/>
          <p:cNvSpPr>
            <a:spLocks noChangeShapeType="1"/>
          </p:cNvSpPr>
          <p:nvPr/>
        </p:nvSpPr>
        <p:spPr bwMode="auto">
          <a:xfrm flipV="1">
            <a:off x="1641475" y="517207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Line 20"/>
          <p:cNvSpPr>
            <a:spLocks noChangeShapeType="1"/>
          </p:cNvSpPr>
          <p:nvPr/>
        </p:nvSpPr>
        <p:spPr bwMode="auto">
          <a:xfrm>
            <a:off x="2387600" y="5280025"/>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Line 21"/>
          <p:cNvSpPr>
            <a:spLocks noChangeShapeType="1"/>
          </p:cNvSpPr>
          <p:nvPr/>
        </p:nvSpPr>
        <p:spPr bwMode="auto">
          <a:xfrm>
            <a:off x="1612900" y="5280025"/>
            <a:ext cx="688975" cy="6080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Oval 22"/>
          <p:cNvSpPr>
            <a:spLocks noChangeArrowheads="1"/>
          </p:cNvSpPr>
          <p:nvPr/>
        </p:nvSpPr>
        <p:spPr bwMode="auto">
          <a:xfrm flipV="1">
            <a:off x="2619375" y="5481638"/>
            <a:ext cx="200025" cy="249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Oval 23"/>
          <p:cNvSpPr>
            <a:spLocks noChangeArrowheads="1"/>
          </p:cNvSpPr>
          <p:nvPr/>
        </p:nvSpPr>
        <p:spPr bwMode="auto">
          <a:xfrm flipV="1">
            <a:off x="2301875" y="50292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Oval 24"/>
          <p:cNvSpPr>
            <a:spLocks noChangeArrowheads="1"/>
          </p:cNvSpPr>
          <p:nvPr/>
        </p:nvSpPr>
        <p:spPr bwMode="auto">
          <a:xfrm>
            <a:off x="228600" y="40560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Oval 25"/>
          <p:cNvSpPr>
            <a:spLocks noChangeArrowheads="1"/>
          </p:cNvSpPr>
          <p:nvPr/>
        </p:nvSpPr>
        <p:spPr bwMode="auto">
          <a:xfrm>
            <a:off x="801688" y="37338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Oval 26"/>
          <p:cNvSpPr>
            <a:spLocks noChangeArrowheads="1"/>
          </p:cNvSpPr>
          <p:nvPr/>
        </p:nvSpPr>
        <p:spPr bwMode="auto">
          <a:xfrm>
            <a:off x="1663700" y="3876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1" name="Oval 27"/>
          <p:cNvSpPr>
            <a:spLocks noChangeArrowheads="1"/>
          </p:cNvSpPr>
          <p:nvPr/>
        </p:nvSpPr>
        <p:spPr bwMode="auto">
          <a:xfrm>
            <a:off x="831850" y="46640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Line 28"/>
          <p:cNvSpPr>
            <a:spLocks noChangeShapeType="1"/>
          </p:cNvSpPr>
          <p:nvPr/>
        </p:nvSpPr>
        <p:spPr bwMode="auto">
          <a:xfrm flipV="1">
            <a:off x="428625" y="3913188"/>
            <a:ext cx="373063"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29"/>
          <p:cNvSpPr>
            <a:spLocks noChangeShapeType="1"/>
          </p:cNvSpPr>
          <p:nvPr/>
        </p:nvSpPr>
        <p:spPr bwMode="auto">
          <a:xfrm>
            <a:off x="1003300" y="38766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Line 30"/>
          <p:cNvSpPr>
            <a:spLocks noChangeShapeType="1"/>
          </p:cNvSpPr>
          <p:nvPr/>
        </p:nvSpPr>
        <p:spPr bwMode="auto">
          <a:xfrm>
            <a:off x="400050" y="42703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Line 31"/>
          <p:cNvSpPr>
            <a:spLocks noChangeShapeType="1"/>
          </p:cNvSpPr>
          <p:nvPr/>
        </p:nvSpPr>
        <p:spPr bwMode="auto">
          <a:xfrm>
            <a:off x="1031875" y="47720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6" name="Line 32"/>
          <p:cNvSpPr>
            <a:spLocks noChangeShapeType="1"/>
          </p:cNvSpPr>
          <p:nvPr/>
        </p:nvSpPr>
        <p:spPr bwMode="auto">
          <a:xfrm flipV="1">
            <a:off x="1778000" y="41275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7" name="Line 33"/>
          <p:cNvSpPr>
            <a:spLocks noChangeShapeType="1"/>
          </p:cNvSpPr>
          <p:nvPr/>
        </p:nvSpPr>
        <p:spPr bwMode="auto">
          <a:xfrm flipV="1">
            <a:off x="1003300" y="40909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8" name="Oval 34"/>
          <p:cNvSpPr>
            <a:spLocks noChangeArrowheads="1"/>
          </p:cNvSpPr>
          <p:nvPr/>
        </p:nvSpPr>
        <p:spPr bwMode="auto">
          <a:xfrm>
            <a:off x="2009775" y="42481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Oval 35"/>
          <p:cNvSpPr>
            <a:spLocks noChangeArrowheads="1"/>
          </p:cNvSpPr>
          <p:nvPr/>
        </p:nvSpPr>
        <p:spPr bwMode="auto">
          <a:xfrm>
            <a:off x="1692275" y="46990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Oval 36"/>
          <p:cNvSpPr>
            <a:spLocks noChangeArrowheads="1"/>
          </p:cNvSpPr>
          <p:nvPr/>
        </p:nvSpPr>
        <p:spPr bwMode="auto">
          <a:xfrm flipH="1">
            <a:off x="4219575" y="42846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1" name="Oval 37"/>
          <p:cNvSpPr>
            <a:spLocks noChangeArrowheads="1"/>
          </p:cNvSpPr>
          <p:nvPr/>
        </p:nvSpPr>
        <p:spPr bwMode="auto">
          <a:xfrm flipH="1">
            <a:off x="3644900" y="39624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2" name="Oval 38"/>
          <p:cNvSpPr>
            <a:spLocks noChangeArrowheads="1"/>
          </p:cNvSpPr>
          <p:nvPr/>
        </p:nvSpPr>
        <p:spPr bwMode="auto">
          <a:xfrm flipH="1">
            <a:off x="2784475" y="41052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3" name="Oval 39"/>
          <p:cNvSpPr>
            <a:spLocks noChangeArrowheads="1"/>
          </p:cNvSpPr>
          <p:nvPr/>
        </p:nvSpPr>
        <p:spPr bwMode="auto">
          <a:xfrm flipH="1">
            <a:off x="3616325" y="4892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4" name="Line 40"/>
          <p:cNvSpPr>
            <a:spLocks noChangeShapeType="1"/>
          </p:cNvSpPr>
          <p:nvPr/>
        </p:nvSpPr>
        <p:spPr bwMode="auto">
          <a:xfrm flipH="1" flipV="1">
            <a:off x="3846513" y="4141788"/>
            <a:ext cx="373062"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5" name="Line 41"/>
          <p:cNvSpPr>
            <a:spLocks noChangeShapeType="1"/>
          </p:cNvSpPr>
          <p:nvPr/>
        </p:nvSpPr>
        <p:spPr bwMode="auto">
          <a:xfrm flipH="1">
            <a:off x="2984500" y="41052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6" name="Line 42"/>
          <p:cNvSpPr>
            <a:spLocks noChangeShapeType="1"/>
          </p:cNvSpPr>
          <p:nvPr/>
        </p:nvSpPr>
        <p:spPr bwMode="auto">
          <a:xfrm flipH="1">
            <a:off x="3816350" y="44989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7" name="Line 43"/>
          <p:cNvSpPr>
            <a:spLocks noChangeShapeType="1"/>
          </p:cNvSpPr>
          <p:nvPr/>
        </p:nvSpPr>
        <p:spPr bwMode="auto">
          <a:xfrm flipH="1">
            <a:off x="2955925" y="50006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8" name="Line 44"/>
          <p:cNvSpPr>
            <a:spLocks noChangeShapeType="1"/>
          </p:cNvSpPr>
          <p:nvPr/>
        </p:nvSpPr>
        <p:spPr bwMode="auto">
          <a:xfrm flipH="1" flipV="1">
            <a:off x="2870200" y="43561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9" name="Line 45"/>
          <p:cNvSpPr>
            <a:spLocks noChangeShapeType="1"/>
          </p:cNvSpPr>
          <p:nvPr/>
        </p:nvSpPr>
        <p:spPr bwMode="auto">
          <a:xfrm flipH="1" flipV="1">
            <a:off x="2955925" y="43195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0" name="Oval 46"/>
          <p:cNvSpPr>
            <a:spLocks noChangeArrowheads="1"/>
          </p:cNvSpPr>
          <p:nvPr/>
        </p:nvSpPr>
        <p:spPr bwMode="auto">
          <a:xfrm flipH="1">
            <a:off x="2438400" y="44767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1" name="Oval 47"/>
          <p:cNvSpPr>
            <a:spLocks noChangeArrowheads="1"/>
          </p:cNvSpPr>
          <p:nvPr/>
        </p:nvSpPr>
        <p:spPr bwMode="auto">
          <a:xfrm flipH="1">
            <a:off x="2754313" y="49276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2" name="Line 48"/>
          <p:cNvSpPr>
            <a:spLocks noChangeShapeType="1"/>
          </p:cNvSpPr>
          <p:nvPr/>
        </p:nvSpPr>
        <p:spPr bwMode="auto">
          <a:xfrm flipH="1" flipV="1">
            <a:off x="1905000" y="4038600"/>
            <a:ext cx="152400" cy="228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3" name="Line 49"/>
          <p:cNvSpPr>
            <a:spLocks noChangeShapeType="1"/>
          </p:cNvSpPr>
          <p:nvPr/>
        </p:nvSpPr>
        <p:spPr bwMode="auto">
          <a:xfrm flipH="1" flipV="1">
            <a:off x="2209800" y="4419600"/>
            <a:ext cx="228600" cy="152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4" name="Line 50"/>
          <p:cNvSpPr>
            <a:spLocks noChangeShapeType="1"/>
          </p:cNvSpPr>
          <p:nvPr/>
        </p:nvSpPr>
        <p:spPr bwMode="auto">
          <a:xfrm flipH="1">
            <a:off x="2514600" y="4724400"/>
            <a:ext cx="7620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5" name="Line 51"/>
          <p:cNvSpPr>
            <a:spLocks noChangeShapeType="1"/>
          </p:cNvSpPr>
          <p:nvPr/>
        </p:nvSpPr>
        <p:spPr bwMode="auto">
          <a:xfrm>
            <a:off x="2590800" y="4648200"/>
            <a:ext cx="228600" cy="304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76" name="Group 52"/>
          <p:cNvGrpSpPr>
            <a:grpSpLocks/>
          </p:cNvGrpSpPr>
          <p:nvPr/>
        </p:nvGrpSpPr>
        <p:grpSpPr bwMode="auto">
          <a:xfrm>
            <a:off x="6477000" y="5029200"/>
            <a:ext cx="1206500" cy="228600"/>
            <a:chOff x="3320" y="3072"/>
            <a:chExt cx="2058" cy="310"/>
          </a:xfrm>
        </p:grpSpPr>
        <p:sp>
          <p:nvSpPr>
            <p:cNvPr id="52277" name="Oval 53"/>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8" name="Oval 54"/>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9" name="Oval 55"/>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0" name="Oval 56"/>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1" name="Oval 57"/>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2" name="Oval 58"/>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83" name="Group 59"/>
          <p:cNvGrpSpPr>
            <a:grpSpLocks/>
          </p:cNvGrpSpPr>
          <p:nvPr/>
        </p:nvGrpSpPr>
        <p:grpSpPr bwMode="auto">
          <a:xfrm>
            <a:off x="7759700" y="5029200"/>
            <a:ext cx="1206500" cy="228600"/>
            <a:chOff x="3320" y="3072"/>
            <a:chExt cx="2058" cy="310"/>
          </a:xfrm>
        </p:grpSpPr>
        <p:sp>
          <p:nvSpPr>
            <p:cNvPr id="52284" name="Oval 60"/>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5" name="Oval 61"/>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6" name="Oval 62"/>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7" name="Oval 63"/>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8" name="Oval 64"/>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9" name="Oval 65"/>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90" name="Line 66"/>
          <p:cNvSpPr>
            <a:spLocks noChangeShapeType="1"/>
          </p:cNvSpPr>
          <p:nvPr/>
        </p:nvSpPr>
        <p:spPr bwMode="auto">
          <a:xfrm flipV="1">
            <a:off x="1600200" y="4953000"/>
            <a:ext cx="76200" cy="1111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91" name="Text Box 67"/>
          <p:cNvSpPr txBox="1">
            <a:spLocks noChangeArrowheads="1"/>
          </p:cNvSpPr>
          <p:nvPr/>
        </p:nvSpPr>
        <p:spPr bwMode="auto">
          <a:xfrm>
            <a:off x="7542213" y="2159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
        <p:nvSpPr>
          <p:cNvPr id="52292" name="Text Box 68"/>
          <p:cNvSpPr txBox="1">
            <a:spLocks noChangeArrowheads="1"/>
          </p:cNvSpPr>
          <p:nvPr/>
        </p:nvSpPr>
        <p:spPr bwMode="auto">
          <a:xfrm>
            <a:off x="5338763" y="3965575"/>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Total: O(|</a:t>
            </a:r>
            <a:r>
              <a:rPr lang="en-US" i="1"/>
              <a:t>V</a:t>
            </a:r>
            <a:r>
              <a:rPr lang="en-US"/>
              <a:t>|  + |</a:t>
            </a:r>
            <a:r>
              <a:rPr lang="en-US" i="1"/>
              <a:t>E</a:t>
            </a:r>
            <a:r>
              <a:rPr lang="en-US"/>
              <a:t>|)</a:t>
            </a:r>
          </a:p>
        </p:txBody>
      </p:sp>
      <p:sp>
        <p:nvSpPr>
          <p:cNvPr id="52293" name="Text Box 69"/>
          <p:cNvSpPr txBox="1">
            <a:spLocks noChangeArrowheads="1"/>
          </p:cNvSpPr>
          <p:nvPr/>
        </p:nvSpPr>
        <p:spPr bwMode="auto">
          <a:xfrm>
            <a:off x="6816725" y="38338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Tree>
    <p:extLst>
      <p:ext uri="{BB962C8B-B14F-4D97-AF65-F5344CB8AC3E}">
        <p14:creationId xmlns:p14="http://schemas.microsoft.com/office/powerpoint/2010/main" val="99020499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53251" name="Text Box 3"/>
          <p:cNvSpPr txBox="1">
            <a:spLocks noChangeArrowheads="1"/>
          </p:cNvSpPr>
          <p:nvPr/>
        </p:nvSpPr>
        <p:spPr bwMode="auto">
          <a:xfrm>
            <a:off x="669925" y="1438275"/>
            <a:ext cx="84740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Break down into total time to:</a:t>
            </a:r>
            <a:r>
              <a:rPr lang="en-US" sz="2800"/>
              <a:t> </a:t>
            </a:r>
          </a:p>
          <a:p>
            <a:r>
              <a:rPr lang="en-US" sz="2800"/>
              <a:t>	Find vertices with no predecessors:  O(|</a:t>
            </a:r>
            <a:r>
              <a:rPr lang="en-US" sz="2800" i="1"/>
              <a:t>V</a:t>
            </a:r>
            <a:r>
              <a:rPr lang="en-US" sz="2800"/>
              <a:t>|  )</a:t>
            </a:r>
          </a:p>
          <a:p>
            <a:r>
              <a:rPr lang="en-US" sz="2800"/>
              <a:t>	Remove edges: O(|</a:t>
            </a:r>
            <a:r>
              <a:rPr lang="en-US" sz="2800" i="1"/>
              <a:t>E</a:t>
            </a:r>
            <a:r>
              <a:rPr lang="en-US" sz="2800"/>
              <a:t>|)</a:t>
            </a:r>
          </a:p>
          <a:p>
            <a:r>
              <a:rPr lang="en-US" sz="2800"/>
              <a:t>	Place vertices in output: O(|</a:t>
            </a:r>
            <a:r>
              <a:rPr lang="en-US" sz="2800" i="1"/>
              <a:t>V</a:t>
            </a:r>
            <a:r>
              <a:rPr lang="en-US" sz="2800"/>
              <a:t>|)</a:t>
            </a:r>
          </a:p>
        </p:txBody>
      </p:sp>
      <p:grpSp>
        <p:nvGrpSpPr>
          <p:cNvPr id="53252" name="Group 4"/>
          <p:cNvGrpSpPr>
            <a:grpSpLocks/>
          </p:cNvGrpSpPr>
          <p:nvPr/>
        </p:nvGrpSpPr>
        <p:grpSpPr bwMode="auto">
          <a:xfrm>
            <a:off x="5194300" y="5029200"/>
            <a:ext cx="1206500" cy="228600"/>
            <a:chOff x="3320" y="3072"/>
            <a:chExt cx="2058" cy="310"/>
          </a:xfrm>
        </p:grpSpPr>
        <p:sp>
          <p:nvSpPr>
            <p:cNvPr id="53253" name="Oval 5"/>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Oval 6"/>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Oval 7"/>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Oval 8"/>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Oval 9"/>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Oval 10"/>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59" name="AutoShape 11"/>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Oval 12"/>
          <p:cNvSpPr>
            <a:spLocks noChangeArrowheads="1"/>
          </p:cNvSpPr>
          <p:nvPr/>
        </p:nvSpPr>
        <p:spPr bwMode="auto">
          <a:xfrm flipV="1">
            <a:off x="838200" y="5672138"/>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Oval 13"/>
          <p:cNvSpPr>
            <a:spLocks noChangeArrowheads="1"/>
          </p:cNvSpPr>
          <p:nvPr/>
        </p:nvSpPr>
        <p:spPr bwMode="auto">
          <a:xfrm flipV="1">
            <a:off x="1411288" y="59944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Oval 14"/>
          <p:cNvSpPr>
            <a:spLocks noChangeArrowheads="1"/>
          </p:cNvSpPr>
          <p:nvPr/>
        </p:nvSpPr>
        <p:spPr bwMode="auto">
          <a:xfrm flipV="1">
            <a:off x="2273300" y="58515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Oval 15"/>
          <p:cNvSpPr>
            <a:spLocks noChangeArrowheads="1"/>
          </p:cNvSpPr>
          <p:nvPr/>
        </p:nvSpPr>
        <p:spPr bwMode="auto">
          <a:xfrm flipV="1">
            <a:off x="1441450" y="50641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Line 16"/>
          <p:cNvSpPr>
            <a:spLocks noChangeShapeType="1"/>
          </p:cNvSpPr>
          <p:nvPr/>
        </p:nvSpPr>
        <p:spPr bwMode="auto">
          <a:xfrm>
            <a:off x="1038225" y="5851525"/>
            <a:ext cx="373063" cy="214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Line 17"/>
          <p:cNvSpPr>
            <a:spLocks noChangeShapeType="1"/>
          </p:cNvSpPr>
          <p:nvPr/>
        </p:nvSpPr>
        <p:spPr bwMode="auto">
          <a:xfrm flipV="1">
            <a:off x="1612900" y="5994400"/>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Line 18"/>
          <p:cNvSpPr>
            <a:spLocks noChangeShapeType="1"/>
          </p:cNvSpPr>
          <p:nvPr/>
        </p:nvSpPr>
        <p:spPr bwMode="auto">
          <a:xfrm flipV="1">
            <a:off x="1009650" y="5243513"/>
            <a:ext cx="431800" cy="4651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Line 19"/>
          <p:cNvSpPr>
            <a:spLocks noChangeShapeType="1"/>
          </p:cNvSpPr>
          <p:nvPr/>
        </p:nvSpPr>
        <p:spPr bwMode="auto">
          <a:xfrm flipV="1">
            <a:off x="1641475" y="517207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Line 20"/>
          <p:cNvSpPr>
            <a:spLocks noChangeShapeType="1"/>
          </p:cNvSpPr>
          <p:nvPr/>
        </p:nvSpPr>
        <p:spPr bwMode="auto">
          <a:xfrm>
            <a:off x="2387600" y="5280025"/>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21"/>
          <p:cNvSpPr>
            <a:spLocks noChangeShapeType="1"/>
          </p:cNvSpPr>
          <p:nvPr/>
        </p:nvSpPr>
        <p:spPr bwMode="auto">
          <a:xfrm>
            <a:off x="1612900" y="5280025"/>
            <a:ext cx="688975" cy="6080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Oval 22"/>
          <p:cNvSpPr>
            <a:spLocks noChangeArrowheads="1"/>
          </p:cNvSpPr>
          <p:nvPr/>
        </p:nvSpPr>
        <p:spPr bwMode="auto">
          <a:xfrm flipV="1">
            <a:off x="2619375" y="5481638"/>
            <a:ext cx="200025" cy="249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1" name="Oval 23"/>
          <p:cNvSpPr>
            <a:spLocks noChangeArrowheads="1"/>
          </p:cNvSpPr>
          <p:nvPr/>
        </p:nvSpPr>
        <p:spPr bwMode="auto">
          <a:xfrm flipV="1">
            <a:off x="2301875" y="50292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Oval 24"/>
          <p:cNvSpPr>
            <a:spLocks noChangeArrowheads="1"/>
          </p:cNvSpPr>
          <p:nvPr/>
        </p:nvSpPr>
        <p:spPr bwMode="auto">
          <a:xfrm>
            <a:off x="228600" y="40560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3" name="Oval 25"/>
          <p:cNvSpPr>
            <a:spLocks noChangeArrowheads="1"/>
          </p:cNvSpPr>
          <p:nvPr/>
        </p:nvSpPr>
        <p:spPr bwMode="auto">
          <a:xfrm>
            <a:off x="801688" y="37338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4" name="Oval 26"/>
          <p:cNvSpPr>
            <a:spLocks noChangeArrowheads="1"/>
          </p:cNvSpPr>
          <p:nvPr/>
        </p:nvSpPr>
        <p:spPr bwMode="auto">
          <a:xfrm>
            <a:off x="1663700" y="3876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5" name="Oval 27"/>
          <p:cNvSpPr>
            <a:spLocks noChangeArrowheads="1"/>
          </p:cNvSpPr>
          <p:nvPr/>
        </p:nvSpPr>
        <p:spPr bwMode="auto">
          <a:xfrm>
            <a:off x="831850" y="46640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Line 28"/>
          <p:cNvSpPr>
            <a:spLocks noChangeShapeType="1"/>
          </p:cNvSpPr>
          <p:nvPr/>
        </p:nvSpPr>
        <p:spPr bwMode="auto">
          <a:xfrm flipV="1">
            <a:off x="428625" y="3913188"/>
            <a:ext cx="373063"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7" name="Line 29"/>
          <p:cNvSpPr>
            <a:spLocks noChangeShapeType="1"/>
          </p:cNvSpPr>
          <p:nvPr/>
        </p:nvSpPr>
        <p:spPr bwMode="auto">
          <a:xfrm>
            <a:off x="1003300" y="38766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Line 30"/>
          <p:cNvSpPr>
            <a:spLocks noChangeShapeType="1"/>
          </p:cNvSpPr>
          <p:nvPr/>
        </p:nvSpPr>
        <p:spPr bwMode="auto">
          <a:xfrm>
            <a:off x="400050" y="42703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Line 31"/>
          <p:cNvSpPr>
            <a:spLocks noChangeShapeType="1"/>
          </p:cNvSpPr>
          <p:nvPr/>
        </p:nvSpPr>
        <p:spPr bwMode="auto">
          <a:xfrm>
            <a:off x="1031875" y="47720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Line 32"/>
          <p:cNvSpPr>
            <a:spLocks noChangeShapeType="1"/>
          </p:cNvSpPr>
          <p:nvPr/>
        </p:nvSpPr>
        <p:spPr bwMode="auto">
          <a:xfrm flipV="1">
            <a:off x="1778000" y="41275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1" name="Line 33"/>
          <p:cNvSpPr>
            <a:spLocks noChangeShapeType="1"/>
          </p:cNvSpPr>
          <p:nvPr/>
        </p:nvSpPr>
        <p:spPr bwMode="auto">
          <a:xfrm flipV="1">
            <a:off x="1003300" y="40909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Oval 34"/>
          <p:cNvSpPr>
            <a:spLocks noChangeArrowheads="1"/>
          </p:cNvSpPr>
          <p:nvPr/>
        </p:nvSpPr>
        <p:spPr bwMode="auto">
          <a:xfrm>
            <a:off x="2009775" y="42481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Oval 35"/>
          <p:cNvSpPr>
            <a:spLocks noChangeArrowheads="1"/>
          </p:cNvSpPr>
          <p:nvPr/>
        </p:nvSpPr>
        <p:spPr bwMode="auto">
          <a:xfrm>
            <a:off x="1692275" y="46990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Oval 36"/>
          <p:cNvSpPr>
            <a:spLocks noChangeArrowheads="1"/>
          </p:cNvSpPr>
          <p:nvPr/>
        </p:nvSpPr>
        <p:spPr bwMode="auto">
          <a:xfrm flipH="1">
            <a:off x="4219575" y="42846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Oval 37"/>
          <p:cNvSpPr>
            <a:spLocks noChangeArrowheads="1"/>
          </p:cNvSpPr>
          <p:nvPr/>
        </p:nvSpPr>
        <p:spPr bwMode="auto">
          <a:xfrm flipH="1">
            <a:off x="3644900" y="39624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Oval 38"/>
          <p:cNvSpPr>
            <a:spLocks noChangeArrowheads="1"/>
          </p:cNvSpPr>
          <p:nvPr/>
        </p:nvSpPr>
        <p:spPr bwMode="auto">
          <a:xfrm flipH="1">
            <a:off x="2784475" y="41052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Oval 39"/>
          <p:cNvSpPr>
            <a:spLocks noChangeArrowheads="1"/>
          </p:cNvSpPr>
          <p:nvPr/>
        </p:nvSpPr>
        <p:spPr bwMode="auto">
          <a:xfrm flipH="1">
            <a:off x="3616325" y="4892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8" name="Line 40"/>
          <p:cNvSpPr>
            <a:spLocks noChangeShapeType="1"/>
          </p:cNvSpPr>
          <p:nvPr/>
        </p:nvSpPr>
        <p:spPr bwMode="auto">
          <a:xfrm flipH="1" flipV="1">
            <a:off x="3846513" y="4141788"/>
            <a:ext cx="373062"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9" name="Line 41"/>
          <p:cNvSpPr>
            <a:spLocks noChangeShapeType="1"/>
          </p:cNvSpPr>
          <p:nvPr/>
        </p:nvSpPr>
        <p:spPr bwMode="auto">
          <a:xfrm flipH="1">
            <a:off x="2984500" y="41052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0" name="Line 42"/>
          <p:cNvSpPr>
            <a:spLocks noChangeShapeType="1"/>
          </p:cNvSpPr>
          <p:nvPr/>
        </p:nvSpPr>
        <p:spPr bwMode="auto">
          <a:xfrm flipH="1">
            <a:off x="3816350" y="44989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1" name="Line 43"/>
          <p:cNvSpPr>
            <a:spLocks noChangeShapeType="1"/>
          </p:cNvSpPr>
          <p:nvPr/>
        </p:nvSpPr>
        <p:spPr bwMode="auto">
          <a:xfrm flipH="1">
            <a:off x="2955925" y="50006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2" name="Line 44"/>
          <p:cNvSpPr>
            <a:spLocks noChangeShapeType="1"/>
          </p:cNvSpPr>
          <p:nvPr/>
        </p:nvSpPr>
        <p:spPr bwMode="auto">
          <a:xfrm flipH="1" flipV="1">
            <a:off x="2870200" y="43561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3" name="Line 45"/>
          <p:cNvSpPr>
            <a:spLocks noChangeShapeType="1"/>
          </p:cNvSpPr>
          <p:nvPr/>
        </p:nvSpPr>
        <p:spPr bwMode="auto">
          <a:xfrm flipH="1" flipV="1">
            <a:off x="2955925" y="43195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4" name="Oval 46"/>
          <p:cNvSpPr>
            <a:spLocks noChangeArrowheads="1"/>
          </p:cNvSpPr>
          <p:nvPr/>
        </p:nvSpPr>
        <p:spPr bwMode="auto">
          <a:xfrm flipH="1">
            <a:off x="2438400" y="44767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5" name="Oval 47"/>
          <p:cNvSpPr>
            <a:spLocks noChangeArrowheads="1"/>
          </p:cNvSpPr>
          <p:nvPr/>
        </p:nvSpPr>
        <p:spPr bwMode="auto">
          <a:xfrm flipH="1">
            <a:off x="2754313" y="49276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Line 48"/>
          <p:cNvSpPr>
            <a:spLocks noChangeShapeType="1"/>
          </p:cNvSpPr>
          <p:nvPr/>
        </p:nvSpPr>
        <p:spPr bwMode="auto">
          <a:xfrm flipH="1" flipV="1">
            <a:off x="1905000" y="4038600"/>
            <a:ext cx="152400" cy="228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7" name="Line 49"/>
          <p:cNvSpPr>
            <a:spLocks noChangeShapeType="1"/>
          </p:cNvSpPr>
          <p:nvPr/>
        </p:nvSpPr>
        <p:spPr bwMode="auto">
          <a:xfrm flipH="1" flipV="1">
            <a:off x="2209800" y="4419600"/>
            <a:ext cx="228600" cy="152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8" name="Line 50"/>
          <p:cNvSpPr>
            <a:spLocks noChangeShapeType="1"/>
          </p:cNvSpPr>
          <p:nvPr/>
        </p:nvSpPr>
        <p:spPr bwMode="auto">
          <a:xfrm flipH="1">
            <a:off x="2514600" y="4724400"/>
            <a:ext cx="7620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9" name="Line 51"/>
          <p:cNvSpPr>
            <a:spLocks noChangeShapeType="1"/>
          </p:cNvSpPr>
          <p:nvPr/>
        </p:nvSpPr>
        <p:spPr bwMode="auto">
          <a:xfrm>
            <a:off x="2590800" y="4648200"/>
            <a:ext cx="228600" cy="304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300" name="Group 52"/>
          <p:cNvGrpSpPr>
            <a:grpSpLocks/>
          </p:cNvGrpSpPr>
          <p:nvPr/>
        </p:nvGrpSpPr>
        <p:grpSpPr bwMode="auto">
          <a:xfrm>
            <a:off x="6477000" y="5029200"/>
            <a:ext cx="1206500" cy="228600"/>
            <a:chOff x="3320" y="3072"/>
            <a:chExt cx="2058" cy="310"/>
          </a:xfrm>
        </p:grpSpPr>
        <p:sp>
          <p:nvSpPr>
            <p:cNvPr id="53301" name="Oval 53"/>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2" name="Oval 54"/>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3" name="Oval 55"/>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4" name="Oval 56"/>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5" name="Oval 57"/>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6" name="Oval 58"/>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07" name="Group 59"/>
          <p:cNvGrpSpPr>
            <a:grpSpLocks/>
          </p:cNvGrpSpPr>
          <p:nvPr/>
        </p:nvGrpSpPr>
        <p:grpSpPr bwMode="auto">
          <a:xfrm>
            <a:off x="7759700" y="5029200"/>
            <a:ext cx="1206500" cy="228600"/>
            <a:chOff x="3320" y="3072"/>
            <a:chExt cx="2058" cy="310"/>
          </a:xfrm>
        </p:grpSpPr>
        <p:sp>
          <p:nvSpPr>
            <p:cNvPr id="53308" name="Oval 60"/>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9" name="Oval 61"/>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0" name="Oval 62"/>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1" name="Oval 63"/>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2" name="Oval 64"/>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3" name="Oval 65"/>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14" name="Line 66"/>
          <p:cNvSpPr>
            <a:spLocks noChangeShapeType="1"/>
          </p:cNvSpPr>
          <p:nvPr/>
        </p:nvSpPr>
        <p:spPr bwMode="auto">
          <a:xfrm flipV="1">
            <a:off x="1600200" y="4953000"/>
            <a:ext cx="76200" cy="1111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5" name="Text Box 67"/>
          <p:cNvSpPr txBox="1">
            <a:spLocks noChangeArrowheads="1"/>
          </p:cNvSpPr>
          <p:nvPr/>
        </p:nvSpPr>
        <p:spPr bwMode="auto">
          <a:xfrm>
            <a:off x="7542213" y="2159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
        <p:nvSpPr>
          <p:cNvPr id="53316" name="Text Box 68"/>
          <p:cNvSpPr txBox="1">
            <a:spLocks noChangeArrowheads="1"/>
          </p:cNvSpPr>
          <p:nvPr/>
        </p:nvSpPr>
        <p:spPr bwMode="auto">
          <a:xfrm>
            <a:off x="5338763" y="3965575"/>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Total: O(|</a:t>
            </a:r>
            <a:r>
              <a:rPr lang="en-US" i="1"/>
              <a:t>V</a:t>
            </a:r>
            <a:r>
              <a:rPr lang="en-US"/>
              <a:t>|  + |</a:t>
            </a:r>
            <a:r>
              <a:rPr lang="en-US" i="1"/>
              <a:t>E</a:t>
            </a:r>
            <a:r>
              <a:rPr lang="en-US"/>
              <a:t>|)</a:t>
            </a:r>
          </a:p>
        </p:txBody>
      </p:sp>
      <p:sp>
        <p:nvSpPr>
          <p:cNvPr id="53317" name="Text Box 69"/>
          <p:cNvSpPr txBox="1">
            <a:spLocks noChangeArrowheads="1"/>
          </p:cNvSpPr>
          <p:nvPr/>
        </p:nvSpPr>
        <p:spPr bwMode="auto">
          <a:xfrm>
            <a:off x="6816725" y="38338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a:t>
            </a:r>
            <a:endParaRPr lang="en-US"/>
          </a:p>
        </p:txBody>
      </p:sp>
      <p:sp>
        <p:nvSpPr>
          <p:cNvPr id="53318" name="Text Box 70"/>
          <p:cNvSpPr txBox="1">
            <a:spLocks noChangeArrowheads="1"/>
          </p:cNvSpPr>
          <p:nvPr/>
        </p:nvSpPr>
        <p:spPr bwMode="auto">
          <a:xfrm>
            <a:off x="5432425" y="5629275"/>
            <a:ext cx="171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t>Too much!</a:t>
            </a:r>
            <a:endParaRPr lang="en-US" sz="2800"/>
          </a:p>
        </p:txBody>
      </p:sp>
    </p:spTree>
    <p:extLst>
      <p:ext uri="{BB962C8B-B14F-4D97-AF65-F5344CB8AC3E}">
        <p14:creationId xmlns:p14="http://schemas.microsoft.com/office/powerpoint/2010/main" val="1550219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 List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096000" cy="5093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90015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38915" name="Text Box 3"/>
          <p:cNvSpPr txBox="1">
            <a:spLocks noChangeArrowheads="1"/>
          </p:cNvSpPr>
          <p:nvPr/>
        </p:nvSpPr>
        <p:spPr bwMode="auto">
          <a:xfrm>
            <a:off x="669925" y="1438275"/>
            <a:ext cx="84740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i="1"/>
              <a:t>	We need a faster way to do this step:</a:t>
            </a:r>
            <a:r>
              <a:rPr lang="en-US" sz="2800"/>
              <a:t> </a:t>
            </a:r>
          </a:p>
          <a:p>
            <a:r>
              <a:rPr lang="en-US" sz="2800"/>
              <a:t>	Find vertices with no predecessors.	</a:t>
            </a:r>
          </a:p>
        </p:txBody>
      </p:sp>
    </p:spTree>
    <p:extLst>
      <p:ext uri="{BB962C8B-B14F-4D97-AF65-F5344CB8AC3E}">
        <p14:creationId xmlns:p14="http://schemas.microsoft.com/office/powerpoint/2010/main" val="4891427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1987"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1988"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1989" name="Text Box 5"/>
          <p:cNvSpPr txBox="1">
            <a:spLocks noChangeArrowheads="1"/>
          </p:cNvSpPr>
          <p:nvPr/>
        </p:nvSpPr>
        <p:spPr bwMode="auto">
          <a:xfrm>
            <a:off x="669925" y="1438275"/>
            <a:ext cx="84740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a:t>
            </a:r>
            <a:r>
              <a:rPr lang="en-US" sz="2800" i="1"/>
              <a:t>Key idea: initialize and maintain a queue (or stack)</a:t>
            </a:r>
          </a:p>
          <a:p>
            <a:r>
              <a:rPr lang="en-US" sz="2800" i="1"/>
              <a:t>	holding pointers to the vertices with 0 predecessors</a:t>
            </a:r>
            <a:endParaRPr lang="en-US" sz="2800"/>
          </a:p>
        </p:txBody>
      </p:sp>
      <p:sp>
        <p:nvSpPr>
          <p:cNvPr id="41990" name="Oval 6"/>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Oval 7"/>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Oval 8"/>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Oval 9"/>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Line 14"/>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9" name="Line 15"/>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0" name="Oval 16"/>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Text Box 17"/>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42002" name="Text Box 18"/>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2003" name="Text Box 19"/>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2004" name="Text Box 20"/>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2005" name="Text Box 21"/>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2006" name="Oval 22"/>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Text Box 23"/>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2008" name="Text Box 24"/>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2009" name="Rectangle 25"/>
          <p:cNvSpPr>
            <a:spLocks noChangeArrowheads="1"/>
          </p:cNvSpPr>
          <p:nvPr/>
        </p:nvSpPr>
        <p:spPr bwMode="auto">
          <a:xfrm>
            <a:off x="6145213" y="33702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 name="Rectangle 26"/>
          <p:cNvSpPr>
            <a:spLocks noChangeArrowheads="1"/>
          </p:cNvSpPr>
          <p:nvPr/>
        </p:nvSpPr>
        <p:spPr bwMode="auto">
          <a:xfrm>
            <a:off x="6145213" y="391318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1" name="Rectangle 27"/>
          <p:cNvSpPr>
            <a:spLocks noChangeArrowheads="1"/>
          </p:cNvSpPr>
          <p:nvPr/>
        </p:nvSpPr>
        <p:spPr bwMode="auto">
          <a:xfrm>
            <a:off x="6145213" y="4456113"/>
            <a:ext cx="492125" cy="544512"/>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2" name="Rectangle 28"/>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3" name="Rectangle 29"/>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4" name="Rectangle 30"/>
          <p:cNvSpPr>
            <a:spLocks noChangeArrowheads="1"/>
          </p:cNvSpPr>
          <p:nvPr/>
        </p:nvSpPr>
        <p:spPr bwMode="auto">
          <a:xfrm>
            <a:off x="6145213" y="60864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015" name="Group 31"/>
          <p:cNvGrpSpPr>
            <a:grpSpLocks/>
          </p:cNvGrpSpPr>
          <p:nvPr/>
        </p:nvGrpSpPr>
        <p:grpSpPr bwMode="auto">
          <a:xfrm>
            <a:off x="7985125" y="4506913"/>
            <a:ext cx="989013" cy="466725"/>
            <a:chOff x="3802" y="3869"/>
            <a:chExt cx="868" cy="289"/>
          </a:xfrm>
        </p:grpSpPr>
        <p:sp>
          <p:nvSpPr>
            <p:cNvPr id="42016" name="Rectangle 3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7" name="Rectangle 3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18" name="Group 34"/>
          <p:cNvGrpSpPr>
            <a:grpSpLocks/>
          </p:cNvGrpSpPr>
          <p:nvPr/>
        </p:nvGrpSpPr>
        <p:grpSpPr bwMode="auto">
          <a:xfrm>
            <a:off x="6859588" y="3414713"/>
            <a:ext cx="989012" cy="466725"/>
            <a:chOff x="3802" y="3869"/>
            <a:chExt cx="868" cy="289"/>
          </a:xfrm>
        </p:grpSpPr>
        <p:sp>
          <p:nvSpPr>
            <p:cNvPr id="42019" name="Rectangle 35"/>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Rectangle 36"/>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1" name="Group 37"/>
          <p:cNvGrpSpPr>
            <a:grpSpLocks/>
          </p:cNvGrpSpPr>
          <p:nvPr/>
        </p:nvGrpSpPr>
        <p:grpSpPr bwMode="auto">
          <a:xfrm>
            <a:off x="7991475" y="3414713"/>
            <a:ext cx="989013" cy="466725"/>
            <a:chOff x="3802" y="3869"/>
            <a:chExt cx="868" cy="289"/>
          </a:xfrm>
        </p:grpSpPr>
        <p:sp>
          <p:nvSpPr>
            <p:cNvPr id="42022" name="Rectangle 38"/>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3" name="Rectangle 39"/>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4" name="Group 40"/>
          <p:cNvGrpSpPr>
            <a:grpSpLocks/>
          </p:cNvGrpSpPr>
          <p:nvPr/>
        </p:nvGrpSpPr>
        <p:grpSpPr bwMode="auto">
          <a:xfrm>
            <a:off x="6842125" y="5054600"/>
            <a:ext cx="989013" cy="466725"/>
            <a:chOff x="3802" y="3869"/>
            <a:chExt cx="868" cy="289"/>
          </a:xfrm>
        </p:grpSpPr>
        <p:sp>
          <p:nvSpPr>
            <p:cNvPr id="42025" name="Rectangle 41"/>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6" name="Rectangle 42"/>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7" name="Group 43"/>
          <p:cNvGrpSpPr>
            <a:grpSpLocks/>
          </p:cNvGrpSpPr>
          <p:nvPr/>
        </p:nvGrpSpPr>
        <p:grpSpPr bwMode="auto">
          <a:xfrm>
            <a:off x="6840538" y="4511675"/>
            <a:ext cx="989012" cy="466725"/>
            <a:chOff x="3802" y="3869"/>
            <a:chExt cx="868" cy="289"/>
          </a:xfrm>
        </p:grpSpPr>
        <p:sp>
          <p:nvSpPr>
            <p:cNvPr id="42028" name="Rectangle 44"/>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Rectangle 45"/>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30" name="Text Box 46"/>
          <p:cNvSpPr txBox="1">
            <a:spLocks noChangeArrowheads="1"/>
          </p:cNvSpPr>
          <p:nvPr/>
        </p:nvSpPr>
        <p:spPr bwMode="auto">
          <a:xfrm>
            <a:off x="6916738" y="34004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42031" name="Text Box 47"/>
          <p:cNvSpPr txBox="1">
            <a:spLocks noChangeArrowheads="1"/>
          </p:cNvSpPr>
          <p:nvPr/>
        </p:nvSpPr>
        <p:spPr bwMode="auto">
          <a:xfrm>
            <a:off x="8034338" y="34226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2032" name="Text Box 48"/>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2033" name="Text Box 49"/>
          <p:cNvSpPr txBox="1">
            <a:spLocks noChangeArrowheads="1"/>
          </p:cNvSpPr>
          <p:nvPr/>
        </p:nvSpPr>
        <p:spPr bwMode="auto">
          <a:xfrm>
            <a:off x="8010525" y="45196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2034" name="Text Box 50"/>
          <p:cNvSpPr txBox="1">
            <a:spLocks noChangeArrowheads="1"/>
          </p:cNvSpPr>
          <p:nvPr/>
        </p:nvSpPr>
        <p:spPr bwMode="auto">
          <a:xfrm>
            <a:off x="6880225" y="45481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42035" name="Group 51"/>
          <p:cNvGrpSpPr>
            <a:grpSpLocks/>
          </p:cNvGrpSpPr>
          <p:nvPr/>
        </p:nvGrpSpPr>
        <p:grpSpPr bwMode="auto">
          <a:xfrm>
            <a:off x="6858000" y="3976688"/>
            <a:ext cx="989013" cy="466725"/>
            <a:chOff x="3802" y="3869"/>
            <a:chExt cx="868" cy="289"/>
          </a:xfrm>
        </p:grpSpPr>
        <p:sp>
          <p:nvSpPr>
            <p:cNvPr id="42036" name="Rectangle 5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7" name="Rectangle 5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38" name="Text Box 54"/>
          <p:cNvSpPr txBox="1">
            <a:spLocks noChangeArrowheads="1"/>
          </p:cNvSpPr>
          <p:nvPr/>
        </p:nvSpPr>
        <p:spPr bwMode="auto">
          <a:xfrm>
            <a:off x="6918325" y="3973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2039" name="Line 55"/>
          <p:cNvSpPr>
            <a:spLocks noChangeShapeType="1"/>
          </p:cNvSpPr>
          <p:nvPr/>
        </p:nvSpPr>
        <p:spPr bwMode="auto">
          <a:xfrm>
            <a:off x="6397625" y="36576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0" name="Line 56"/>
          <p:cNvSpPr>
            <a:spLocks noChangeShapeType="1"/>
          </p:cNvSpPr>
          <p:nvPr/>
        </p:nvSpPr>
        <p:spPr bwMode="auto">
          <a:xfrm>
            <a:off x="6408738" y="419735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1" name="Line 57"/>
          <p:cNvSpPr>
            <a:spLocks noChangeShapeType="1"/>
          </p:cNvSpPr>
          <p:nvPr/>
        </p:nvSpPr>
        <p:spPr bwMode="auto">
          <a:xfrm>
            <a:off x="6397625" y="47371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2" name="Line 58"/>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3" name="Line 59"/>
          <p:cNvSpPr>
            <a:spLocks noChangeShapeType="1"/>
          </p:cNvSpPr>
          <p:nvPr/>
        </p:nvSpPr>
        <p:spPr bwMode="auto">
          <a:xfrm>
            <a:off x="7526338" y="4695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4" name="Line 60"/>
          <p:cNvSpPr>
            <a:spLocks noChangeShapeType="1"/>
          </p:cNvSpPr>
          <p:nvPr/>
        </p:nvSpPr>
        <p:spPr bwMode="auto">
          <a:xfrm>
            <a:off x="7561263" y="3679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5" name="Line 61"/>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6" name="Line 62"/>
          <p:cNvSpPr>
            <a:spLocks noChangeShapeType="1"/>
          </p:cNvSpPr>
          <p:nvPr/>
        </p:nvSpPr>
        <p:spPr bwMode="auto">
          <a:xfrm flipV="1">
            <a:off x="8502650" y="343217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7" name="Line 63"/>
          <p:cNvSpPr>
            <a:spLocks noChangeShapeType="1"/>
          </p:cNvSpPr>
          <p:nvPr/>
        </p:nvSpPr>
        <p:spPr bwMode="auto">
          <a:xfrm flipV="1">
            <a:off x="7362825" y="399732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8" name="Line 64"/>
          <p:cNvSpPr>
            <a:spLocks noChangeShapeType="1"/>
          </p:cNvSpPr>
          <p:nvPr/>
        </p:nvSpPr>
        <p:spPr bwMode="auto">
          <a:xfrm flipV="1">
            <a:off x="8478838" y="4508500"/>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9" name="Line 65"/>
          <p:cNvSpPr>
            <a:spLocks noChangeShapeType="1"/>
          </p:cNvSpPr>
          <p:nvPr/>
        </p:nvSpPr>
        <p:spPr bwMode="auto">
          <a:xfrm flipV="1">
            <a:off x="6161088" y="61229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0" name="Text Box 66"/>
          <p:cNvSpPr txBox="1">
            <a:spLocks noChangeArrowheads="1"/>
          </p:cNvSpPr>
          <p:nvPr/>
        </p:nvSpPr>
        <p:spPr bwMode="auto">
          <a:xfrm>
            <a:off x="0" y="4114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2051" name="Text Box 67"/>
          <p:cNvSpPr txBox="1">
            <a:spLocks noChangeArrowheads="1"/>
          </p:cNvSpPr>
          <p:nvPr/>
        </p:nvSpPr>
        <p:spPr bwMode="auto">
          <a:xfrm>
            <a:off x="411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2052" name="Text Box 68"/>
          <p:cNvSpPr txBox="1">
            <a:spLocks noChangeArrowheads="1"/>
          </p:cNvSpPr>
          <p:nvPr/>
        </p:nvSpPr>
        <p:spPr bwMode="auto">
          <a:xfrm>
            <a:off x="11430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2053" name="Text Box 69"/>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2054" name="Text Box 70"/>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2055" name="Text Box 71"/>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2056" name="Text Box 72"/>
          <p:cNvSpPr txBox="1">
            <a:spLocks noChangeArrowheads="1"/>
          </p:cNvSpPr>
          <p:nvPr/>
        </p:nvSpPr>
        <p:spPr bwMode="auto">
          <a:xfrm>
            <a:off x="5783263" y="3409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2057" name="Text Box 73"/>
          <p:cNvSpPr txBox="1">
            <a:spLocks noChangeArrowheads="1"/>
          </p:cNvSpPr>
          <p:nvPr/>
        </p:nvSpPr>
        <p:spPr bwMode="auto">
          <a:xfrm>
            <a:off x="5783263" y="396081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2058" name="Rectangle 74"/>
          <p:cNvSpPr>
            <a:spLocks noChangeArrowheads="1"/>
          </p:cNvSpPr>
          <p:nvPr/>
        </p:nvSpPr>
        <p:spPr bwMode="auto">
          <a:xfrm>
            <a:off x="5770563" y="44592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059" name="Rectangle 75"/>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060" name="Rectangle 76"/>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061" name="Rectangle 77"/>
          <p:cNvSpPr>
            <a:spLocks noChangeArrowheads="1"/>
          </p:cNvSpPr>
          <p:nvPr/>
        </p:nvSpPr>
        <p:spPr bwMode="auto">
          <a:xfrm>
            <a:off x="5780088" y="60721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062" name="Text Box 78"/>
          <p:cNvSpPr txBox="1">
            <a:spLocks noChangeArrowheads="1"/>
          </p:cNvSpPr>
          <p:nvPr/>
        </p:nvSpPr>
        <p:spPr bwMode="auto">
          <a:xfrm>
            <a:off x="5794375" y="61245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2063" name="Text Box 79"/>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2064" name="Text Box 80"/>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2065" name="Text Box 81"/>
          <p:cNvSpPr txBox="1">
            <a:spLocks noChangeArrowheads="1"/>
          </p:cNvSpPr>
          <p:nvPr/>
        </p:nvSpPr>
        <p:spPr bwMode="auto">
          <a:xfrm>
            <a:off x="5770563" y="45021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2066" name="Rectangle 82"/>
          <p:cNvSpPr>
            <a:spLocks noChangeArrowheads="1"/>
          </p:cNvSpPr>
          <p:nvPr/>
        </p:nvSpPr>
        <p:spPr bwMode="auto">
          <a:xfrm>
            <a:off x="4302125"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7" name="Rectangle 83"/>
          <p:cNvSpPr>
            <a:spLocks noChangeArrowheads="1"/>
          </p:cNvSpPr>
          <p:nvPr/>
        </p:nvSpPr>
        <p:spPr bwMode="auto">
          <a:xfrm>
            <a:off x="478313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9" name="Freeform 85"/>
          <p:cNvSpPr>
            <a:spLocks/>
          </p:cNvSpPr>
          <p:nvPr/>
        </p:nvSpPr>
        <p:spPr bwMode="auto">
          <a:xfrm>
            <a:off x="4572000" y="3044825"/>
            <a:ext cx="858838" cy="565150"/>
          </a:xfrm>
          <a:custGeom>
            <a:avLst/>
            <a:gdLst>
              <a:gd name="T0" fmla="*/ 10 w 595"/>
              <a:gd name="T1" fmla="*/ 0 h 1889"/>
              <a:gd name="T2" fmla="*/ 18 w 595"/>
              <a:gd name="T3" fmla="*/ 81 h 1889"/>
              <a:gd name="T4" fmla="*/ 40 w 595"/>
              <a:gd name="T5" fmla="*/ 207 h 1889"/>
              <a:gd name="T6" fmla="*/ 92 w 595"/>
              <a:gd name="T7" fmla="*/ 807 h 1889"/>
              <a:gd name="T8" fmla="*/ 181 w 595"/>
              <a:gd name="T9" fmla="*/ 1156 h 1889"/>
              <a:gd name="T10" fmla="*/ 240 w 595"/>
              <a:gd name="T11" fmla="*/ 1311 h 1889"/>
              <a:gd name="T12" fmla="*/ 336 w 595"/>
              <a:gd name="T13" fmla="*/ 1511 h 1889"/>
              <a:gd name="T14" fmla="*/ 358 w 595"/>
              <a:gd name="T15" fmla="*/ 1556 h 1889"/>
              <a:gd name="T16" fmla="*/ 388 w 595"/>
              <a:gd name="T17" fmla="*/ 1600 h 1889"/>
              <a:gd name="T18" fmla="*/ 499 w 595"/>
              <a:gd name="T19" fmla="*/ 1748 h 1889"/>
              <a:gd name="T20" fmla="*/ 573 w 595"/>
              <a:gd name="T21" fmla="*/ 1859 h 1889"/>
              <a:gd name="T22" fmla="*/ 595 w 595"/>
              <a:gd name="T23" fmla="*/ 1889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5" h="1889">
                <a:moveTo>
                  <a:pt x="10" y="0"/>
                </a:moveTo>
                <a:cubicBezTo>
                  <a:pt x="0" y="30"/>
                  <a:pt x="10" y="51"/>
                  <a:pt x="18" y="81"/>
                </a:cubicBezTo>
                <a:cubicBezTo>
                  <a:pt x="24" y="124"/>
                  <a:pt x="32" y="165"/>
                  <a:pt x="40" y="207"/>
                </a:cubicBezTo>
                <a:cubicBezTo>
                  <a:pt x="51" y="405"/>
                  <a:pt x="61" y="612"/>
                  <a:pt x="92" y="807"/>
                </a:cubicBezTo>
                <a:cubicBezTo>
                  <a:pt x="109" y="917"/>
                  <a:pt x="118" y="1059"/>
                  <a:pt x="181" y="1156"/>
                </a:cubicBezTo>
                <a:cubicBezTo>
                  <a:pt x="198" y="1208"/>
                  <a:pt x="209" y="1266"/>
                  <a:pt x="240" y="1311"/>
                </a:cubicBezTo>
                <a:cubicBezTo>
                  <a:pt x="263" y="1381"/>
                  <a:pt x="295" y="1449"/>
                  <a:pt x="336" y="1511"/>
                </a:cubicBezTo>
                <a:cubicBezTo>
                  <a:pt x="345" y="1525"/>
                  <a:pt x="349" y="1542"/>
                  <a:pt x="358" y="1556"/>
                </a:cubicBezTo>
                <a:cubicBezTo>
                  <a:pt x="368" y="1571"/>
                  <a:pt x="388" y="1600"/>
                  <a:pt x="388" y="1600"/>
                </a:cubicBezTo>
                <a:cubicBezTo>
                  <a:pt x="402" y="1644"/>
                  <a:pt x="461" y="1722"/>
                  <a:pt x="499" y="1748"/>
                </a:cubicBezTo>
                <a:cubicBezTo>
                  <a:pt x="519" y="1778"/>
                  <a:pt x="561" y="1824"/>
                  <a:pt x="573" y="1859"/>
                </a:cubicBezTo>
                <a:cubicBezTo>
                  <a:pt x="583" y="1887"/>
                  <a:pt x="574" y="1878"/>
                  <a:pt x="595" y="1889"/>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0" name="Freeform 86"/>
          <p:cNvSpPr>
            <a:spLocks/>
          </p:cNvSpPr>
          <p:nvPr/>
        </p:nvSpPr>
        <p:spPr bwMode="auto">
          <a:xfrm>
            <a:off x="5006975" y="3022600"/>
            <a:ext cx="412750" cy="3327400"/>
          </a:xfrm>
          <a:custGeom>
            <a:avLst/>
            <a:gdLst>
              <a:gd name="T0" fmla="*/ 0 w 289"/>
              <a:gd name="T1" fmla="*/ 0 h 304"/>
              <a:gd name="T2" fmla="*/ 8 w 289"/>
              <a:gd name="T3" fmla="*/ 134 h 304"/>
              <a:gd name="T4" fmla="*/ 260 w 289"/>
              <a:gd name="T5" fmla="*/ 304 h 304"/>
              <a:gd name="T6" fmla="*/ 289 w 289"/>
              <a:gd name="T7" fmla="*/ 297 h 304"/>
            </a:gdLst>
            <a:ahLst/>
            <a:cxnLst>
              <a:cxn ang="0">
                <a:pos x="T0" y="T1"/>
              </a:cxn>
              <a:cxn ang="0">
                <a:pos x="T2" y="T3"/>
              </a:cxn>
              <a:cxn ang="0">
                <a:pos x="T4" y="T5"/>
              </a:cxn>
              <a:cxn ang="0">
                <a:pos x="T6" y="T7"/>
              </a:cxn>
            </a:cxnLst>
            <a:rect l="0" t="0" r="r" b="b"/>
            <a:pathLst>
              <a:path w="289" h="304">
                <a:moveTo>
                  <a:pt x="0" y="0"/>
                </a:moveTo>
                <a:cubicBezTo>
                  <a:pt x="3" y="45"/>
                  <a:pt x="4" y="89"/>
                  <a:pt x="8" y="134"/>
                </a:cubicBezTo>
                <a:cubicBezTo>
                  <a:pt x="21" y="280"/>
                  <a:pt x="140" y="291"/>
                  <a:pt x="260" y="304"/>
                </a:cubicBezTo>
                <a:cubicBezTo>
                  <a:pt x="270" y="302"/>
                  <a:pt x="289" y="297"/>
                  <a:pt x="289" y="297"/>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1" name="Line 87"/>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53017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11"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12"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3013" name="Text Box 5"/>
          <p:cNvSpPr txBox="1">
            <a:spLocks noChangeArrowheads="1"/>
          </p:cNvSpPr>
          <p:nvPr/>
        </p:nvSpPr>
        <p:spPr bwMode="auto">
          <a:xfrm>
            <a:off x="669925"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
        <p:nvSpPr>
          <p:cNvPr id="43014" name="Oval 6"/>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Oval 7"/>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Oval 8"/>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Oval 9"/>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Line 10"/>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Line 12"/>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Line 13"/>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Line 14"/>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3" name="Line 15"/>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Oval 16"/>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5" name="Text Box 17"/>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43026" name="Text Box 18"/>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3027" name="Text Box 19"/>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3028" name="Text Box 20"/>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3029" name="Text Box 21"/>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3030" name="Oval 22"/>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Text Box 23"/>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3032" name="Text Box 24"/>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3033" name="Rectangle 25"/>
          <p:cNvSpPr>
            <a:spLocks noChangeArrowheads="1"/>
          </p:cNvSpPr>
          <p:nvPr/>
        </p:nvSpPr>
        <p:spPr bwMode="auto">
          <a:xfrm>
            <a:off x="6145213" y="3370263"/>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4" name="Rectangle 26"/>
          <p:cNvSpPr>
            <a:spLocks noChangeArrowheads="1"/>
          </p:cNvSpPr>
          <p:nvPr/>
        </p:nvSpPr>
        <p:spPr bwMode="auto">
          <a:xfrm>
            <a:off x="6145213" y="391318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5" name="Rectangle 27"/>
          <p:cNvSpPr>
            <a:spLocks noChangeArrowheads="1"/>
          </p:cNvSpPr>
          <p:nvPr/>
        </p:nvSpPr>
        <p:spPr bwMode="auto">
          <a:xfrm>
            <a:off x="6145213" y="4456113"/>
            <a:ext cx="492125" cy="544512"/>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Rectangle 28"/>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Rectangle 29"/>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Rectangle 30"/>
          <p:cNvSpPr>
            <a:spLocks noChangeArrowheads="1"/>
          </p:cNvSpPr>
          <p:nvPr/>
        </p:nvSpPr>
        <p:spPr bwMode="auto">
          <a:xfrm>
            <a:off x="6145213" y="60864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9" name="Group 31"/>
          <p:cNvGrpSpPr>
            <a:grpSpLocks/>
          </p:cNvGrpSpPr>
          <p:nvPr/>
        </p:nvGrpSpPr>
        <p:grpSpPr bwMode="auto">
          <a:xfrm>
            <a:off x="7985125" y="4506913"/>
            <a:ext cx="989013" cy="466725"/>
            <a:chOff x="3802" y="3869"/>
            <a:chExt cx="868" cy="289"/>
          </a:xfrm>
        </p:grpSpPr>
        <p:sp>
          <p:nvSpPr>
            <p:cNvPr id="43040" name="Rectangle 3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1" name="Rectangle 3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42" name="Group 34"/>
          <p:cNvGrpSpPr>
            <a:grpSpLocks/>
          </p:cNvGrpSpPr>
          <p:nvPr/>
        </p:nvGrpSpPr>
        <p:grpSpPr bwMode="auto">
          <a:xfrm>
            <a:off x="6859588" y="3414713"/>
            <a:ext cx="989012" cy="466725"/>
            <a:chOff x="3802" y="3869"/>
            <a:chExt cx="868" cy="289"/>
          </a:xfrm>
        </p:grpSpPr>
        <p:sp>
          <p:nvSpPr>
            <p:cNvPr id="43043" name="Rectangle 35"/>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4" name="Rectangle 36"/>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45" name="Group 37"/>
          <p:cNvGrpSpPr>
            <a:grpSpLocks/>
          </p:cNvGrpSpPr>
          <p:nvPr/>
        </p:nvGrpSpPr>
        <p:grpSpPr bwMode="auto">
          <a:xfrm>
            <a:off x="7991475" y="3414713"/>
            <a:ext cx="989013" cy="466725"/>
            <a:chOff x="3802" y="3869"/>
            <a:chExt cx="868" cy="289"/>
          </a:xfrm>
        </p:grpSpPr>
        <p:sp>
          <p:nvSpPr>
            <p:cNvPr id="43046" name="Rectangle 38"/>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7" name="Rectangle 39"/>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48" name="Group 40"/>
          <p:cNvGrpSpPr>
            <a:grpSpLocks/>
          </p:cNvGrpSpPr>
          <p:nvPr/>
        </p:nvGrpSpPr>
        <p:grpSpPr bwMode="auto">
          <a:xfrm>
            <a:off x="6842125" y="5054600"/>
            <a:ext cx="989013" cy="466725"/>
            <a:chOff x="3802" y="3869"/>
            <a:chExt cx="868" cy="289"/>
          </a:xfrm>
        </p:grpSpPr>
        <p:sp>
          <p:nvSpPr>
            <p:cNvPr id="43049" name="Rectangle 41"/>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0" name="Rectangle 42"/>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51" name="Group 43"/>
          <p:cNvGrpSpPr>
            <a:grpSpLocks/>
          </p:cNvGrpSpPr>
          <p:nvPr/>
        </p:nvGrpSpPr>
        <p:grpSpPr bwMode="auto">
          <a:xfrm>
            <a:off x="6840538" y="4511675"/>
            <a:ext cx="989012" cy="466725"/>
            <a:chOff x="3802" y="3869"/>
            <a:chExt cx="868" cy="289"/>
          </a:xfrm>
        </p:grpSpPr>
        <p:sp>
          <p:nvSpPr>
            <p:cNvPr id="43052" name="Rectangle 44"/>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3" name="Rectangle 45"/>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54" name="Text Box 46"/>
          <p:cNvSpPr txBox="1">
            <a:spLocks noChangeArrowheads="1"/>
          </p:cNvSpPr>
          <p:nvPr/>
        </p:nvSpPr>
        <p:spPr bwMode="auto">
          <a:xfrm>
            <a:off x="6916738" y="34004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43055" name="Text Box 47"/>
          <p:cNvSpPr txBox="1">
            <a:spLocks noChangeArrowheads="1"/>
          </p:cNvSpPr>
          <p:nvPr/>
        </p:nvSpPr>
        <p:spPr bwMode="auto">
          <a:xfrm>
            <a:off x="8034338" y="34226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3056" name="Text Box 48"/>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3057" name="Text Box 49"/>
          <p:cNvSpPr txBox="1">
            <a:spLocks noChangeArrowheads="1"/>
          </p:cNvSpPr>
          <p:nvPr/>
        </p:nvSpPr>
        <p:spPr bwMode="auto">
          <a:xfrm>
            <a:off x="8010525" y="45196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3058" name="Text Box 50"/>
          <p:cNvSpPr txBox="1">
            <a:spLocks noChangeArrowheads="1"/>
          </p:cNvSpPr>
          <p:nvPr/>
        </p:nvSpPr>
        <p:spPr bwMode="auto">
          <a:xfrm>
            <a:off x="6880225" y="45481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43059" name="Group 51"/>
          <p:cNvGrpSpPr>
            <a:grpSpLocks/>
          </p:cNvGrpSpPr>
          <p:nvPr/>
        </p:nvGrpSpPr>
        <p:grpSpPr bwMode="auto">
          <a:xfrm>
            <a:off x="6858000" y="3976688"/>
            <a:ext cx="989013" cy="466725"/>
            <a:chOff x="3802" y="3869"/>
            <a:chExt cx="868" cy="289"/>
          </a:xfrm>
        </p:grpSpPr>
        <p:sp>
          <p:nvSpPr>
            <p:cNvPr id="43060" name="Rectangle 5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1" name="Rectangle 5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62" name="Text Box 54"/>
          <p:cNvSpPr txBox="1">
            <a:spLocks noChangeArrowheads="1"/>
          </p:cNvSpPr>
          <p:nvPr/>
        </p:nvSpPr>
        <p:spPr bwMode="auto">
          <a:xfrm>
            <a:off x="6918325" y="3973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3063" name="Line 55"/>
          <p:cNvSpPr>
            <a:spLocks noChangeShapeType="1"/>
          </p:cNvSpPr>
          <p:nvPr/>
        </p:nvSpPr>
        <p:spPr bwMode="auto">
          <a:xfrm>
            <a:off x="6397625" y="36576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4" name="Line 56"/>
          <p:cNvSpPr>
            <a:spLocks noChangeShapeType="1"/>
          </p:cNvSpPr>
          <p:nvPr/>
        </p:nvSpPr>
        <p:spPr bwMode="auto">
          <a:xfrm>
            <a:off x="6408738" y="419735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5" name="Line 57"/>
          <p:cNvSpPr>
            <a:spLocks noChangeShapeType="1"/>
          </p:cNvSpPr>
          <p:nvPr/>
        </p:nvSpPr>
        <p:spPr bwMode="auto">
          <a:xfrm>
            <a:off x="6397625" y="47371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Line 58"/>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Line 59"/>
          <p:cNvSpPr>
            <a:spLocks noChangeShapeType="1"/>
          </p:cNvSpPr>
          <p:nvPr/>
        </p:nvSpPr>
        <p:spPr bwMode="auto">
          <a:xfrm>
            <a:off x="7526338" y="4695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8" name="Line 60"/>
          <p:cNvSpPr>
            <a:spLocks noChangeShapeType="1"/>
          </p:cNvSpPr>
          <p:nvPr/>
        </p:nvSpPr>
        <p:spPr bwMode="auto">
          <a:xfrm>
            <a:off x="7561263" y="3679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9" name="Line 61"/>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0" name="Line 62"/>
          <p:cNvSpPr>
            <a:spLocks noChangeShapeType="1"/>
          </p:cNvSpPr>
          <p:nvPr/>
        </p:nvSpPr>
        <p:spPr bwMode="auto">
          <a:xfrm flipV="1">
            <a:off x="8502650" y="343217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1" name="Line 63"/>
          <p:cNvSpPr>
            <a:spLocks noChangeShapeType="1"/>
          </p:cNvSpPr>
          <p:nvPr/>
        </p:nvSpPr>
        <p:spPr bwMode="auto">
          <a:xfrm flipV="1">
            <a:off x="7362825" y="399732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2" name="Line 64"/>
          <p:cNvSpPr>
            <a:spLocks noChangeShapeType="1"/>
          </p:cNvSpPr>
          <p:nvPr/>
        </p:nvSpPr>
        <p:spPr bwMode="auto">
          <a:xfrm flipV="1">
            <a:off x="8478838" y="4508500"/>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3" name="Line 65"/>
          <p:cNvSpPr>
            <a:spLocks noChangeShapeType="1"/>
          </p:cNvSpPr>
          <p:nvPr/>
        </p:nvSpPr>
        <p:spPr bwMode="auto">
          <a:xfrm flipV="1">
            <a:off x="6161088" y="61229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4" name="Text Box 66"/>
          <p:cNvSpPr txBox="1">
            <a:spLocks noChangeArrowheads="1"/>
          </p:cNvSpPr>
          <p:nvPr/>
        </p:nvSpPr>
        <p:spPr bwMode="auto">
          <a:xfrm>
            <a:off x="0" y="4114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3075" name="Text Box 67"/>
          <p:cNvSpPr txBox="1">
            <a:spLocks noChangeArrowheads="1"/>
          </p:cNvSpPr>
          <p:nvPr/>
        </p:nvSpPr>
        <p:spPr bwMode="auto">
          <a:xfrm>
            <a:off x="411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3076" name="Text Box 68"/>
          <p:cNvSpPr txBox="1">
            <a:spLocks noChangeArrowheads="1"/>
          </p:cNvSpPr>
          <p:nvPr/>
        </p:nvSpPr>
        <p:spPr bwMode="auto">
          <a:xfrm>
            <a:off x="11430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3077" name="Text Box 69"/>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3078" name="Text Box 70"/>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3079" name="Text Box 71"/>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3080" name="Text Box 72"/>
          <p:cNvSpPr txBox="1">
            <a:spLocks noChangeArrowheads="1"/>
          </p:cNvSpPr>
          <p:nvPr/>
        </p:nvSpPr>
        <p:spPr bwMode="auto">
          <a:xfrm>
            <a:off x="5783263" y="3409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3081" name="Text Box 73"/>
          <p:cNvSpPr txBox="1">
            <a:spLocks noChangeArrowheads="1"/>
          </p:cNvSpPr>
          <p:nvPr/>
        </p:nvSpPr>
        <p:spPr bwMode="auto">
          <a:xfrm>
            <a:off x="5783263" y="396081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3082" name="Rectangle 74"/>
          <p:cNvSpPr>
            <a:spLocks noChangeArrowheads="1"/>
          </p:cNvSpPr>
          <p:nvPr/>
        </p:nvSpPr>
        <p:spPr bwMode="auto">
          <a:xfrm>
            <a:off x="5770563" y="44592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83" name="Rectangle 75"/>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84" name="Rectangle 76"/>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85" name="Rectangle 77"/>
          <p:cNvSpPr>
            <a:spLocks noChangeArrowheads="1"/>
          </p:cNvSpPr>
          <p:nvPr/>
        </p:nvSpPr>
        <p:spPr bwMode="auto">
          <a:xfrm>
            <a:off x="5780088" y="60721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086" name="Text Box 78"/>
          <p:cNvSpPr txBox="1">
            <a:spLocks noChangeArrowheads="1"/>
          </p:cNvSpPr>
          <p:nvPr/>
        </p:nvSpPr>
        <p:spPr bwMode="auto">
          <a:xfrm>
            <a:off x="5794375" y="61245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3087" name="Text Box 79"/>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3088" name="Text Box 80"/>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3089" name="Text Box 81"/>
          <p:cNvSpPr txBox="1">
            <a:spLocks noChangeArrowheads="1"/>
          </p:cNvSpPr>
          <p:nvPr/>
        </p:nvSpPr>
        <p:spPr bwMode="auto">
          <a:xfrm>
            <a:off x="5770563" y="45021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3094" name="Rectangle 86"/>
          <p:cNvSpPr>
            <a:spLocks noChangeArrowheads="1"/>
          </p:cNvSpPr>
          <p:nvPr/>
        </p:nvSpPr>
        <p:spPr bwMode="auto">
          <a:xfrm>
            <a:off x="4302125"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5" name="Rectangle 87"/>
          <p:cNvSpPr>
            <a:spLocks noChangeArrowheads="1"/>
          </p:cNvSpPr>
          <p:nvPr/>
        </p:nvSpPr>
        <p:spPr bwMode="auto">
          <a:xfrm>
            <a:off x="478313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6" name="Freeform 88"/>
          <p:cNvSpPr>
            <a:spLocks/>
          </p:cNvSpPr>
          <p:nvPr/>
        </p:nvSpPr>
        <p:spPr bwMode="auto">
          <a:xfrm>
            <a:off x="4572000" y="3044825"/>
            <a:ext cx="858838" cy="565150"/>
          </a:xfrm>
          <a:custGeom>
            <a:avLst/>
            <a:gdLst>
              <a:gd name="T0" fmla="*/ 10 w 595"/>
              <a:gd name="T1" fmla="*/ 0 h 1889"/>
              <a:gd name="T2" fmla="*/ 18 w 595"/>
              <a:gd name="T3" fmla="*/ 81 h 1889"/>
              <a:gd name="T4" fmla="*/ 40 w 595"/>
              <a:gd name="T5" fmla="*/ 207 h 1889"/>
              <a:gd name="T6" fmla="*/ 92 w 595"/>
              <a:gd name="T7" fmla="*/ 807 h 1889"/>
              <a:gd name="T8" fmla="*/ 181 w 595"/>
              <a:gd name="T9" fmla="*/ 1156 h 1889"/>
              <a:gd name="T10" fmla="*/ 240 w 595"/>
              <a:gd name="T11" fmla="*/ 1311 h 1889"/>
              <a:gd name="T12" fmla="*/ 336 w 595"/>
              <a:gd name="T13" fmla="*/ 1511 h 1889"/>
              <a:gd name="T14" fmla="*/ 358 w 595"/>
              <a:gd name="T15" fmla="*/ 1556 h 1889"/>
              <a:gd name="T16" fmla="*/ 388 w 595"/>
              <a:gd name="T17" fmla="*/ 1600 h 1889"/>
              <a:gd name="T18" fmla="*/ 499 w 595"/>
              <a:gd name="T19" fmla="*/ 1748 h 1889"/>
              <a:gd name="T20" fmla="*/ 573 w 595"/>
              <a:gd name="T21" fmla="*/ 1859 h 1889"/>
              <a:gd name="T22" fmla="*/ 595 w 595"/>
              <a:gd name="T23" fmla="*/ 1889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5" h="1889">
                <a:moveTo>
                  <a:pt x="10" y="0"/>
                </a:moveTo>
                <a:cubicBezTo>
                  <a:pt x="0" y="30"/>
                  <a:pt x="10" y="51"/>
                  <a:pt x="18" y="81"/>
                </a:cubicBezTo>
                <a:cubicBezTo>
                  <a:pt x="24" y="124"/>
                  <a:pt x="32" y="165"/>
                  <a:pt x="40" y="207"/>
                </a:cubicBezTo>
                <a:cubicBezTo>
                  <a:pt x="51" y="405"/>
                  <a:pt x="61" y="612"/>
                  <a:pt x="92" y="807"/>
                </a:cubicBezTo>
                <a:cubicBezTo>
                  <a:pt x="109" y="917"/>
                  <a:pt x="118" y="1059"/>
                  <a:pt x="181" y="1156"/>
                </a:cubicBezTo>
                <a:cubicBezTo>
                  <a:pt x="198" y="1208"/>
                  <a:pt x="209" y="1266"/>
                  <a:pt x="240" y="1311"/>
                </a:cubicBezTo>
                <a:cubicBezTo>
                  <a:pt x="263" y="1381"/>
                  <a:pt x="295" y="1449"/>
                  <a:pt x="336" y="1511"/>
                </a:cubicBezTo>
                <a:cubicBezTo>
                  <a:pt x="345" y="1525"/>
                  <a:pt x="349" y="1542"/>
                  <a:pt x="358" y="1556"/>
                </a:cubicBezTo>
                <a:cubicBezTo>
                  <a:pt x="368" y="1571"/>
                  <a:pt x="388" y="1600"/>
                  <a:pt x="388" y="1600"/>
                </a:cubicBezTo>
                <a:cubicBezTo>
                  <a:pt x="402" y="1644"/>
                  <a:pt x="461" y="1722"/>
                  <a:pt x="499" y="1748"/>
                </a:cubicBezTo>
                <a:cubicBezTo>
                  <a:pt x="519" y="1778"/>
                  <a:pt x="561" y="1824"/>
                  <a:pt x="573" y="1859"/>
                </a:cubicBezTo>
                <a:cubicBezTo>
                  <a:pt x="583" y="1887"/>
                  <a:pt x="574" y="1878"/>
                  <a:pt x="595" y="1889"/>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7" name="Freeform 89"/>
          <p:cNvSpPr>
            <a:spLocks/>
          </p:cNvSpPr>
          <p:nvPr/>
        </p:nvSpPr>
        <p:spPr bwMode="auto">
          <a:xfrm>
            <a:off x="5006975" y="3022600"/>
            <a:ext cx="412750" cy="3327400"/>
          </a:xfrm>
          <a:custGeom>
            <a:avLst/>
            <a:gdLst>
              <a:gd name="T0" fmla="*/ 0 w 289"/>
              <a:gd name="T1" fmla="*/ 0 h 304"/>
              <a:gd name="T2" fmla="*/ 8 w 289"/>
              <a:gd name="T3" fmla="*/ 134 h 304"/>
              <a:gd name="T4" fmla="*/ 260 w 289"/>
              <a:gd name="T5" fmla="*/ 304 h 304"/>
              <a:gd name="T6" fmla="*/ 289 w 289"/>
              <a:gd name="T7" fmla="*/ 297 h 304"/>
            </a:gdLst>
            <a:ahLst/>
            <a:cxnLst>
              <a:cxn ang="0">
                <a:pos x="T0" y="T1"/>
              </a:cxn>
              <a:cxn ang="0">
                <a:pos x="T2" y="T3"/>
              </a:cxn>
              <a:cxn ang="0">
                <a:pos x="T4" y="T5"/>
              </a:cxn>
              <a:cxn ang="0">
                <a:pos x="T6" y="T7"/>
              </a:cxn>
            </a:cxnLst>
            <a:rect l="0" t="0" r="r" b="b"/>
            <a:pathLst>
              <a:path w="289" h="304">
                <a:moveTo>
                  <a:pt x="0" y="0"/>
                </a:moveTo>
                <a:cubicBezTo>
                  <a:pt x="3" y="45"/>
                  <a:pt x="4" y="89"/>
                  <a:pt x="8" y="134"/>
                </a:cubicBezTo>
                <a:cubicBezTo>
                  <a:pt x="21" y="280"/>
                  <a:pt x="140" y="291"/>
                  <a:pt x="260" y="304"/>
                </a:cubicBezTo>
                <a:cubicBezTo>
                  <a:pt x="270" y="302"/>
                  <a:pt x="289" y="297"/>
                  <a:pt x="289" y="297"/>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8" name="Line 90"/>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3340084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035"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036"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4039" name="Oval 7"/>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Oval 8"/>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Oval 9"/>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5"/>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Oval 16"/>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Text Box 18"/>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4051" name="Text Box 19"/>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4053" name="Text Box 21"/>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4054" name="Oval 22"/>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5" name="Text Box 23"/>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4056" name="Text Box 24"/>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4057" name="Rectangle 25"/>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Rectangle 26"/>
          <p:cNvSpPr>
            <a:spLocks noChangeArrowheads="1"/>
          </p:cNvSpPr>
          <p:nvPr/>
        </p:nvSpPr>
        <p:spPr bwMode="auto">
          <a:xfrm>
            <a:off x="6145213" y="391318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9" name="Rectangle 27"/>
          <p:cNvSpPr>
            <a:spLocks noChangeArrowheads="1"/>
          </p:cNvSpPr>
          <p:nvPr/>
        </p:nvSpPr>
        <p:spPr bwMode="auto">
          <a:xfrm>
            <a:off x="6145213" y="4456113"/>
            <a:ext cx="492125" cy="544512"/>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0" name="Rectangle 28"/>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1" name="Rectangle 29"/>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2" name="Rectangle 30"/>
          <p:cNvSpPr>
            <a:spLocks noChangeArrowheads="1"/>
          </p:cNvSpPr>
          <p:nvPr/>
        </p:nvSpPr>
        <p:spPr bwMode="auto">
          <a:xfrm>
            <a:off x="6145213" y="608647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63" name="Group 31"/>
          <p:cNvGrpSpPr>
            <a:grpSpLocks/>
          </p:cNvGrpSpPr>
          <p:nvPr/>
        </p:nvGrpSpPr>
        <p:grpSpPr bwMode="auto">
          <a:xfrm>
            <a:off x="7985125" y="4506913"/>
            <a:ext cx="989013" cy="466725"/>
            <a:chOff x="3802" y="3869"/>
            <a:chExt cx="868" cy="289"/>
          </a:xfrm>
        </p:grpSpPr>
        <p:sp>
          <p:nvSpPr>
            <p:cNvPr id="44064" name="Rectangle 3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5" name="Rectangle 3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72" name="Group 40"/>
          <p:cNvGrpSpPr>
            <a:grpSpLocks/>
          </p:cNvGrpSpPr>
          <p:nvPr/>
        </p:nvGrpSpPr>
        <p:grpSpPr bwMode="auto">
          <a:xfrm>
            <a:off x="6842125" y="5054600"/>
            <a:ext cx="989013" cy="466725"/>
            <a:chOff x="3802" y="3869"/>
            <a:chExt cx="868" cy="289"/>
          </a:xfrm>
        </p:grpSpPr>
        <p:sp>
          <p:nvSpPr>
            <p:cNvPr id="44073" name="Rectangle 41"/>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Rectangle 42"/>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75" name="Group 43"/>
          <p:cNvGrpSpPr>
            <a:grpSpLocks/>
          </p:cNvGrpSpPr>
          <p:nvPr/>
        </p:nvGrpSpPr>
        <p:grpSpPr bwMode="auto">
          <a:xfrm>
            <a:off x="6840538" y="4511675"/>
            <a:ext cx="989012" cy="466725"/>
            <a:chOff x="3802" y="3869"/>
            <a:chExt cx="868" cy="289"/>
          </a:xfrm>
        </p:grpSpPr>
        <p:sp>
          <p:nvSpPr>
            <p:cNvPr id="44076" name="Rectangle 44"/>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7" name="Rectangle 45"/>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80" name="Text Box 48"/>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4081" name="Text Box 49"/>
          <p:cNvSpPr txBox="1">
            <a:spLocks noChangeArrowheads="1"/>
          </p:cNvSpPr>
          <p:nvPr/>
        </p:nvSpPr>
        <p:spPr bwMode="auto">
          <a:xfrm>
            <a:off x="8010525" y="45196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4082" name="Text Box 50"/>
          <p:cNvSpPr txBox="1">
            <a:spLocks noChangeArrowheads="1"/>
          </p:cNvSpPr>
          <p:nvPr/>
        </p:nvSpPr>
        <p:spPr bwMode="auto">
          <a:xfrm>
            <a:off x="6880225" y="45481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44083" name="Group 51"/>
          <p:cNvGrpSpPr>
            <a:grpSpLocks/>
          </p:cNvGrpSpPr>
          <p:nvPr/>
        </p:nvGrpSpPr>
        <p:grpSpPr bwMode="auto">
          <a:xfrm>
            <a:off x="6858000" y="3976688"/>
            <a:ext cx="989013" cy="466725"/>
            <a:chOff x="3802" y="3869"/>
            <a:chExt cx="868" cy="289"/>
          </a:xfrm>
        </p:grpSpPr>
        <p:sp>
          <p:nvSpPr>
            <p:cNvPr id="44084" name="Rectangle 5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5" name="Rectangle 5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86" name="Text Box 54"/>
          <p:cNvSpPr txBox="1">
            <a:spLocks noChangeArrowheads="1"/>
          </p:cNvSpPr>
          <p:nvPr/>
        </p:nvSpPr>
        <p:spPr bwMode="auto">
          <a:xfrm>
            <a:off x="6918325" y="3973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4088" name="Line 56"/>
          <p:cNvSpPr>
            <a:spLocks noChangeShapeType="1"/>
          </p:cNvSpPr>
          <p:nvPr/>
        </p:nvSpPr>
        <p:spPr bwMode="auto">
          <a:xfrm>
            <a:off x="6408738" y="419735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9" name="Line 57"/>
          <p:cNvSpPr>
            <a:spLocks noChangeShapeType="1"/>
          </p:cNvSpPr>
          <p:nvPr/>
        </p:nvSpPr>
        <p:spPr bwMode="auto">
          <a:xfrm>
            <a:off x="6397625" y="47371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0" name="Line 58"/>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1" name="Line 59"/>
          <p:cNvSpPr>
            <a:spLocks noChangeShapeType="1"/>
          </p:cNvSpPr>
          <p:nvPr/>
        </p:nvSpPr>
        <p:spPr bwMode="auto">
          <a:xfrm>
            <a:off x="7526338" y="4695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3" name="Line 61"/>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5" name="Line 63"/>
          <p:cNvSpPr>
            <a:spLocks noChangeShapeType="1"/>
          </p:cNvSpPr>
          <p:nvPr/>
        </p:nvSpPr>
        <p:spPr bwMode="auto">
          <a:xfrm flipV="1">
            <a:off x="7362825" y="399732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6" name="Line 64"/>
          <p:cNvSpPr>
            <a:spLocks noChangeShapeType="1"/>
          </p:cNvSpPr>
          <p:nvPr/>
        </p:nvSpPr>
        <p:spPr bwMode="auto">
          <a:xfrm flipV="1">
            <a:off x="8478838" y="4508500"/>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7" name="Line 65"/>
          <p:cNvSpPr>
            <a:spLocks noChangeShapeType="1"/>
          </p:cNvSpPr>
          <p:nvPr/>
        </p:nvSpPr>
        <p:spPr bwMode="auto">
          <a:xfrm flipV="1">
            <a:off x="6161088" y="61229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9" name="Text Box 67"/>
          <p:cNvSpPr txBox="1">
            <a:spLocks noChangeArrowheads="1"/>
          </p:cNvSpPr>
          <p:nvPr/>
        </p:nvSpPr>
        <p:spPr bwMode="auto">
          <a:xfrm>
            <a:off x="411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4100" name="Text Box 68"/>
          <p:cNvSpPr txBox="1">
            <a:spLocks noChangeArrowheads="1"/>
          </p:cNvSpPr>
          <p:nvPr/>
        </p:nvSpPr>
        <p:spPr bwMode="auto">
          <a:xfrm>
            <a:off x="11430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4101" name="Text Box 69"/>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4102" name="Text Box 70"/>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4103" name="Text Box 71"/>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4104" name="Text Box 72"/>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4105" name="Text Box 73"/>
          <p:cNvSpPr txBox="1">
            <a:spLocks noChangeArrowheads="1"/>
          </p:cNvSpPr>
          <p:nvPr/>
        </p:nvSpPr>
        <p:spPr bwMode="auto">
          <a:xfrm>
            <a:off x="5783263" y="396081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4106" name="Rectangle 74"/>
          <p:cNvSpPr>
            <a:spLocks noChangeArrowheads="1"/>
          </p:cNvSpPr>
          <p:nvPr/>
        </p:nvSpPr>
        <p:spPr bwMode="auto">
          <a:xfrm>
            <a:off x="5770563" y="44592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107" name="Rectangle 75"/>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108" name="Rectangle 76"/>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109" name="Rectangle 77"/>
          <p:cNvSpPr>
            <a:spLocks noChangeArrowheads="1"/>
          </p:cNvSpPr>
          <p:nvPr/>
        </p:nvSpPr>
        <p:spPr bwMode="auto">
          <a:xfrm>
            <a:off x="5780088" y="60721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110" name="Text Box 78"/>
          <p:cNvSpPr txBox="1">
            <a:spLocks noChangeArrowheads="1"/>
          </p:cNvSpPr>
          <p:nvPr/>
        </p:nvSpPr>
        <p:spPr bwMode="auto">
          <a:xfrm>
            <a:off x="5794375" y="61245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4111" name="Text Box 79"/>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4112" name="Text Box 80"/>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4113" name="Text Box 81"/>
          <p:cNvSpPr txBox="1">
            <a:spLocks noChangeArrowheads="1"/>
          </p:cNvSpPr>
          <p:nvPr/>
        </p:nvSpPr>
        <p:spPr bwMode="auto">
          <a:xfrm>
            <a:off x="5770563" y="45021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4118" name="Line 86"/>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0" name="Rectangle 88"/>
          <p:cNvSpPr>
            <a:spLocks noChangeArrowheads="1"/>
          </p:cNvSpPr>
          <p:nvPr/>
        </p:nvSpPr>
        <p:spPr bwMode="auto">
          <a:xfrm>
            <a:off x="529113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1" name="Rectangle 89"/>
          <p:cNvSpPr>
            <a:spLocks noChangeArrowheads="1"/>
          </p:cNvSpPr>
          <p:nvPr/>
        </p:nvSpPr>
        <p:spPr bwMode="auto">
          <a:xfrm>
            <a:off x="478313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2" name="Freeform 90"/>
          <p:cNvSpPr>
            <a:spLocks/>
          </p:cNvSpPr>
          <p:nvPr/>
        </p:nvSpPr>
        <p:spPr bwMode="auto">
          <a:xfrm>
            <a:off x="5356225" y="3151188"/>
            <a:ext cx="85725" cy="941387"/>
          </a:xfrm>
          <a:custGeom>
            <a:avLst/>
            <a:gdLst>
              <a:gd name="T0" fmla="*/ 10 w 595"/>
              <a:gd name="T1" fmla="*/ 0 h 1889"/>
              <a:gd name="T2" fmla="*/ 18 w 595"/>
              <a:gd name="T3" fmla="*/ 81 h 1889"/>
              <a:gd name="T4" fmla="*/ 40 w 595"/>
              <a:gd name="T5" fmla="*/ 207 h 1889"/>
              <a:gd name="T6" fmla="*/ 92 w 595"/>
              <a:gd name="T7" fmla="*/ 807 h 1889"/>
              <a:gd name="T8" fmla="*/ 181 w 595"/>
              <a:gd name="T9" fmla="*/ 1156 h 1889"/>
              <a:gd name="T10" fmla="*/ 240 w 595"/>
              <a:gd name="T11" fmla="*/ 1311 h 1889"/>
              <a:gd name="T12" fmla="*/ 336 w 595"/>
              <a:gd name="T13" fmla="*/ 1511 h 1889"/>
              <a:gd name="T14" fmla="*/ 358 w 595"/>
              <a:gd name="T15" fmla="*/ 1556 h 1889"/>
              <a:gd name="T16" fmla="*/ 388 w 595"/>
              <a:gd name="T17" fmla="*/ 1600 h 1889"/>
              <a:gd name="T18" fmla="*/ 499 w 595"/>
              <a:gd name="T19" fmla="*/ 1748 h 1889"/>
              <a:gd name="T20" fmla="*/ 573 w 595"/>
              <a:gd name="T21" fmla="*/ 1859 h 1889"/>
              <a:gd name="T22" fmla="*/ 595 w 595"/>
              <a:gd name="T23" fmla="*/ 1889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5" h="1889">
                <a:moveTo>
                  <a:pt x="10" y="0"/>
                </a:moveTo>
                <a:cubicBezTo>
                  <a:pt x="0" y="30"/>
                  <a:pt x="10" y="51"/>
                  <a:pt x="18" y="81"/>
                </a:cubicBezTo>
                <a:cubicBezTo>
                  <a:pt x="24" y="124"/>
                  <a:pt x="32" y="165"/>
                  <a:pt x="40" y="207"/>
                </a:cubicBezTo>
                <a:cubicBezTo>
                  <a:pt x="51" y="405"/>
                  <a:pt x="61" y="612"/>
                  <a:pt x="92" y="807"/>
                </a:cubicBezTo>
                <a:cubicBezTo>
                  <a:pt x="109" y="917"/>
                  <a:pt x="118" y="1059"/>
                  <a:pt x="181" y="1156"/>
                </a:cubicBezTo>
                <a:cubicBezTo>
                  <a:pt x="198" y="1208"/>
                  <a:pt x="209" y="1266"/>
                  <a:pt x="240" y="1311"/>
                </a:cubicBezTo>
                <a:cubicBezTo>
                  <a:pt x="263" y="1381"/>
                  <a:pt x="295" y="1449"/>
                  <a:pt x="336" y="1511"/>
                </a:cubicBezTo>
                <a:cubicBezTo>
                  <a:pt x="345" y="1525"/>
                  <a:pt x="349" y="1542"/>
                  <a:pt x="358" y="1556"/>
                </a:cubicBezTo>
                <a:cubicBezTo>
                  <a:pt x="368" y="1571"/>
                  <a:pt x="388" y="1600"/>
                  <a:pt x="388" y="1600"/>
                </a:cubicBezTo>
                <a:cubicBezTo>
                  <a:pt x="402" y="1644"/>
                  <a:pt x="461" y="1722"/>
                  <a:pt x="499" y="1748"/>
                </a:cubicBezTo>
                <a:cubicBezTo>
                  <a:pt x="519" y="1778"/>
                  <a:pt x="561" y="1824"/>
                  <a:pt x="573" y="1859"/>
                </a:cubicBezTo>
                <a:cubicBezTo>
                  <a:pt x="583" y="1887"/>
                  <a:pt x="574" y="1878"/>
                  <a:pt x="595" y="1889"/>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3" name="Freeform 91"/>
          <p:cNvSpPr>
            <a:spLocks/>
          </p:cNvSpPr>
          <p:nvPr/>
        </p:nvSpPr>
        <p:spPr bwMode="auto">
          <a:xfrm>
            <a:off x="5006975" y="3022600"/>
            <a:ext cx="412750" cy="3327400"/>
          </a:xfrm>
          <a:custGeom>
            <a:avLst/>
            <a:gdLst>
              <a:gd name="T0" fmla="*/ 0 w 289"/>
              <a:gd name="T1" fmla="*/ 0 h 304"/>
              <a:gd name="T2" fmla="*/ 8 w 289"/>
              <a:gd name="T3" fmla="*/ 134 h 304"/>
              <a:gd name="T4" fmla="*/ 260 w 289"/>
              <a:gd name="T5" fmla="*/ 304 h 304"/>
              <a:gd name="T6" fmla="*/ 289 w 289"/>
              <a:gd name="T7" fmla="*/ 297 h 304"/>
            </a:gdLst>
            <a:ahLst/>
            <a:cxnLst>
              <a:cxn ang="0">
                <a:pos x="T0" y="T1"/>
              </a:cxn>
              <a:cxn ang="0">
                <a:pos x="T2" y="T3"/>
              </a:cxn>
              <a:cxn ang="0">
                <a:pos x="T4" y="T5"/>
              </a:cxn>
              <a:cxn ang="0">
                <a:pos x="T6" y="T7"/>
              </a:cxn>
            </a:cxnLst>
            <a:rect l="0" t="0" r="r" b="b"/>
            <a:pathLst>
              <a:path w="289" h="304">
                <a:moveTo>
                  <a:pt x="0" y="0"/>
                </a:moveTo>
                <a:cubicBezTo>
                  <a:pt x="3" y="45"/>
                  <a:pt x="4" y="89"/>
                  <a:pt x="8" y="134"/>
                </a:cubicBezTo>
                <a:cubicBezTo>
                  <a:pt x="21" y="280"/>
                  <a:pt x="140" y="291"/>
                  <a:pt x="260" y="304"/>
                </a:cubicBezTo>
                <a:cubicBezTo>
                  <a:pt x="270" y="302"/>
                  <a:pt x="289" y="297"/>
                  <a:pt x="289" y="297"/>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4" name="Text Box 92"/>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4127" name="Text Box 95"/>
          <p:cNvSpPr txBox="1">
            <a:spLocks noChangeArrowheads="1"/>
          </p:cNvSpPr>
          <p:nvPr/>
        </p:nvSpPr>
        <p:spPr bwMode="auto">
          <a:xfrm>
            <a:off x="6762750" y="5799138"/>
            <a:ext cx="113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a:t>
            </a:r>
          </a:p>
        </p:txBody>
      </p:sp>
      <p:sp>
        <p:nvSpPr>
          <p:cNvPr id="44128" name="Line 96"/>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9" name="Text Box 97"/>
          <p:cNvSpPr txBox="1">
            <a:spLocks noChangeArrowheads="1"/>
          </p:cNvSpPr>
          <p:nvPr/>
        </p:nvSpPr>
        <p:spPr bwMode="auto">
          <a:xfrm>
            <a:off x="6792913" y="2940050"/>
            <a:ext cx="2351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 scan is </a:t>
            </a:r>
          </a:p>
          <a:p>
            <a:r>
              <a:rPr lang="en-US"/>
              <a:t>required, so O(1).</a:t>
            </a:r>
          </a:p>
        </p:txBody>
      </p:sp>
      <p:sp>
        <p:nvSpPr>
          <p:cNvPr id="74" name="Text Box 5"/>
          <p:cNvSpPr txBox="1">
            <a:spLocks noChangeArrowheads="1"/>
          </p:cNvSpPr>
          <p:nvPr/>
        </p:nvSpPr>
        <p:spPr bwMode="auto">
          <a:xfrm>
            <a:off x="457200"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Tree>
    <p:extLst>
      <p:ext uri="{BB962C8B-B14F-4D97-AF65-F5344CB8AC3E}">
        <p14:creationId xmlns:p14="http://schemas.microsoft.com/office/powerpoint/2010/main" val="26197708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059"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060"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5062" name="Oval 6"/>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3" name="Oval 7"/>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Line 10"/>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Line 11"/>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 name="Line 12"/>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0" name="Text Box 14"/>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5071"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5072" name="Text Box 16"/>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5073" name="Oval 1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4" name="Text Box 1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5075" name="Text Box 19"/>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5076" name="Rectangle 20"/>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7" name="Rectangle 21"/>
          <p:cNvSpPr>
            <a:spLocks noChangeArrowheads="1"/>
          </p:cNvSpPr>
          <p:nvPr/>
        </p:nvSpPr>
        <p:spPr bwMode="auto">
          <a:xfrm>
            <a:off x="6145213" y="3913188"/>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8" name="Rectangle 22"/>
          <p:cNvSpPr>
            <a:spLocks noChangeArrowheads="1"/>
          </p:cNvSpPr>
          <p:nvPr/>
        </p:nvSpPr>
        <p:spPr bwMode="auto">
          <a:xfrm>
            <a:off x="6145213" y="4456113"/>
            <a:ext cx="492125" cy="544512"/>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9" name="Rectangle 23"/>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0" name="Rectangle 24"/>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1" name="Rectangle 25"/>
          <p:cNvSpPr>
            <a:spLocks noChangeArrowheads="1"/>
          </p:cNvSpPr>
          <p:nvPr/>
        </p:nvSpPr>
        <p:spPr bwMode="auto">
          <a:xfrm>
            <a:off x="6145213" y="608647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082" name="Group 26"/>
          <p:cNvGrpSpPr>
            <a:grpSpLocks/>
          </p:cNvGrpSpPr>
          <p:nvPr/>
        </p:nvGrpSpPr>
        <p:grpSpPr bwMode="auto">
          <a:xfrm>
            <a:off x="7985125" y="4506913"/>
            <a:ext cx="989013" cy="466725"/>
            <a:chOff x="3802" y="3869"/>
            <a:chExt cx="868" cy="289"/>
          </a:xfrm>
        </p:grpSpPr>
        <p:sp>
          <p:nvSpPr>
            <p:cNvPr id="45083" name="Rectangle 27"/>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4" name="Rectangle 28"/>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085" name="Group 29"/>
          <p:cNvGrpSpPr>
            <a:grpSpLocks/>
          </p:cNvGrpSpPr>
          <p:nvPr/>
        </p:nvGrpSpPr>
        <p:grpSpPr bwMode="auto">
          <a:xfrm>
            <a:off x="6842125" y="5054600"/>
            <a:ext cx="989013" cy="466725"/>
            <a:chOff x="3802" y="3869"/>
            <a:chExt cx="868" cy="289"/>
          </a:xfrm>
        </p:grpSpPr>
        <p:sp>
          <p:nvSpPr>
            <p:cNvPr id="45086" name="Rectangle 30"/>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7" name="Rectangle 31"/>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088" name="Group 32"/>
          <p:cNvGrpSpPr>
            <a:grpSpLocks/>
          </p:cNvGrpSpPr>
          <p:nvPr/>
        </p:nvGrpSpPr>
        <p:grpSpPr bwMode="auto">
          <a:xfrm>
            <a:off x="6840538" y="4511675"/>
            <a:ext cx="989012" cy="466725"/>
            <a:chOff x="3802" y="3869"/>
            <a:chExt cx="868" cy="289"/>
          </a:xfrm>
        </p:grpSpPr>
        <p:sp>
          <p:nvSpPr>
            <p:cNvPr id="45089" name="Rectangle 33"/>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0" name="Rectangle 34"/>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091" name="Text Box 35"/>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5092" name="Text Box 36"/>
          <p:cNvSpPr txBox="1">
            <a:spLocks noChangeArrowheads="1"/>
          </p:cNvSpPr>
          <p:nvPr/>
        </p:nvSpPr>
        <p:spPr bwMode="auto">
          <a:xfrm>
            <a:off x="8010525" y="45196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5093" name="Text Box 37"/>
          <p:cNvSpPr txBox="1">
            <a:spLocks noChangeArrowheads="1"/>
          </p:cNvSpPr>
          <p:nvPr/>
        </p:nvSpPr>
        <p:spPr bwMode="auto">
          <a:xfrm>
            <a:off x="6880225" y="45481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grpSp>
        <p:nvGrpSpPr>
          <p:cNvPr id="45094" name="Group 38"/>
          <p:cNvGrpSpPr>
            <a:grpSpLocks/>
          </p:cNvGrpSpPr>
          <p:nvPr/>
        </p:nvGrpSpPr>
        <p:grpSpPr bwMode="auto">
          <a:xfrm>
            <a:off x="6858000" y="3976688"/>
            <a:ext cx="989013" cy="466725"/>
            <a:chOff x="3802" y="3869"/>
            <a:chExt cx="868" cy="289"/>
          </a:xfrm>
        </p:grpSpPr>
        <p:sp>
          <p:nvSpPr>
            <p:cNvPr id="45095" name="Rectangle 3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6" name="Rectangle 4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097" name="Text Box 41"/>
          <p:cNvSpPr txBox="1">
            <a:spLocks noChangeArrowheads="1"/>
          </p:cNvSpPr>
          <p:nvPr/>
        </p:nvSpPr>
        <p:spPr bwMode="auto">
          <a:xfrm>
            <a:off x="6918325" y="3973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5098" name="Line 42"/>
          <p:cNvSpPr>
            <a:spLocks noChangeShapeType="1"/>
          </p:cNvSpPr>
          <p:nvPr/>
        </p:nvSpPr>
        <p:spPr bwMode="auto">
          <a:xfrm>
            <a:off x="6408738" y="419735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9" name="Line 43"/>
          <p:cNvSpPr>
            <a:spLocks noChangeShapeType="1"/>
          </p:cNvSpPr>
          <p:nvPr/>
        </p:nvSpPr>
        <p:spPr bwMode="auto">
          <a:xfrm>
            <a:off x="6397625" y="47371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0" name="Line 44"/>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1" name="Line 45"/>
          <p:cNvSpPr>
            <a:spLocks noChangeShapeType="1"/>
          </p:cNvSpPr>
          <p:nvPr/>
        </p:nvSpPr>
        <p:spPr bwMode="auto">
          <a:xfrm>
            <a:off x="7526338" y="4695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2" name="Line 46"/>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3" name="Line 47"/>
          <p:cNvSpPr>
            <a:spLocks noChangeShapeType="1"/>
          </p:cNvSpPr>
          <p:nvPr/>
        </p:nvSpPr>
        <p:spPr bwMode="auto">
          <a:xfrm flipV="1">
            <a:off x="7362825" y="3997325"/>
            <a:ext cx="481013"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4" name="Line 48"/>
          <p:cNvSpPr>
            <a:spLocks noChangeShapeType="1"/>
          </p:cNvSpPr>
          <p:nvPr/>
        </p:nvSpPr>
        <p:spPr bwMode="auto">
          <a:xfrm flipV="1">
            <a:off x="8478838" y="4508500"/>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5" name="Line 49"/>
          <p:cNvSpPr>
            <a:spLocks noChangeShapeType="1"/>
          </p:cNvSpPr>
          <p:nvPr/>
        </p:nvSpPr>
        <p:spPr bwMode="auto">
          <a:xfrm flipV="1">
            <a:off x="6161088" y="6122988"/>
            <a:ext cx="481012" cy="4238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7" name="Text Box 51"/>
          <p:cNvSpPr txBox="1">
            <a:spLocks noChangeArrowheads="1"/>
          </p:cNvSpPr>
          <p:nvPr/>
        </p:nvSpPr>
        <p:spPr bwMode="auto">
          <a:xfrm>
            <a:off x="11430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5108" name="Text Box 52"/>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5109" name="Text Box 53"/>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5110" name="Text Box 54"/>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5111" name="Text Box 55"/>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5112" name="Text Box 56"/>
          <p:cNvSpPr txBox="1">
            <a:spLocks noChangeArrowheads="1"/>
          </p:cNvSpPr>
          <p:nvPr/>
        </p:nvSpPr>
        <p:spPr bwMode="auto">
          <a:xfrm>
            <a:off x="5783263" y="396081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5113" name="Rectangle 57"/>
          <p:cNvSpPr>
            <a:spLocks noChangeArrowheads="1"/>
          </p:cNvSpPr>
          <p:nvPr/>
        </p:nvSpPr>
        <p:spPr bwMode="auto">
          <a:xfrm>
            <a:off x="5770563" y="44592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114" name="Rectangle 58"/>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115" name="Rectangle 59"/>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116" name="Rectangle 60"/>
          <p:cNvSpPr>
            <a:spLocks noChangeArrowheads="1"/>
          </p:cNvSpPr>
          <p:nvPr/>
        </p:nvSpPr>
        <p:spPr bwMode="auto">
          <a:xfrm>
            <a:off x="5780088" y="60721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117" name="Text Box 61"/>
          <p:cNvSpPr txBox="1">
            <a:spLocks noChangeArrowheads="1"/>
          </p:cNvSpPr>
          <p:nvPr/>
        </p:nvSpPr>
        <p:spPr bwMode="auto">
          <a:xfrm>
            <a:off x="5794375" y="6124575"/>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5118" name="Text Box 62"/>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5119" name="Text Box 63"/>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5120" name="Text Box 64"/>
          <p:cNvSpPr txBox="1">
            <a:spLocks noChangeArrowheads="1"/>
          </p:cNvSpPr>
          <p:nvPr/>
        </p:nvSpPr>
        <p:spPr bwMode="auto">
          <a:xfrm>
            <a:off x="5770563" y="45021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5121" name="Line 65"/>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22" name="Rectangle 66"/>
          <p:cNvSpPr>
            <a:spLocks noChangeArrowheads="1"/>
          </p:cNvSpPr>
          <p:nvPr/>
        </p:nvSpPr>
        <p:spPr bwMode="auto">
          <a:xfrm>
            <a:off x="529113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24" name="Freeform 68"/>
          <p:cNvSpPr>
            <a:spLocks/>
          </p:cNvSpPr>
          <p:nvPr/>
        </p:nvSpPr>
        <p:spPr bwMode="auto">
          <a:xfrm>
            <a:off x="5356225" y="3151188"/>
            <a:ext cx="85725" cy="941387"/>
          </a:xfrm>
          <a:custGeom>
            <a:avLst/>
            <a:gdLst>
              <a:gd name="T0" fmla="*/ 10 w 595"/>
              <a:gd name="T1" fmla="*/ 0 h 1889"/>
              <a:gd name="T2" fmla="*/ 18 w 595"/>
              <a:gd name="T3" fmla="*/ 81 h 1889"/>
              <a:gd name="T4" fmla="*/ 40 w 595"/>
              <a:gd name="T5" fmla="*/ 207 h 1889"/>
              <a:gd name="T6" fmla="*/ 92 w 595"/>
              <a:gd name="T7" fmla="*/ 807 h 1889"/>
              <a:gd name="T8" fmla="*/ 181 w 595"/>
              <a:gd name="T9" fmla="*/ 1156 h 1889"/>
              <a:gd name="T10" fmla="*/ 240 w 595"/>
              <a:gd name="T11" fmla="*/ 1311 h 1889"/>
              <a:gd name="T12" fmla="*/ 336 w 595"/>
              <a:gd name="T13" fmla="*/ 1511 h 1889"/>
              <a:gd name="T14" fmla="*/ 358 w 595"/>
              <a:gd name="T15" fmla="*/ 1556 h 1889"/>
              <a:gd name="T16" fmla="*/ 388 w 595"/>
              <a:gd name="T17" fmla="*/ 1600 h 1889"/>
              <a:gd name="T18" fmla="*/ 499 w 595"/>
              <a:gd name="T19" fmla="*/ 1748 h 1889"/>
              <a:gd name="T20" fmla="*/ 573 w 595"/>
              <a:gd name="T21" fmla="*/ 1859 h 1889"/>
              <a:gd name="T22" fmla="*/ 595 w 595"/>
              <a:gd name="T23" fmla="*/ 1889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5" h="1889">
                <a:moveTo>
                  <a:pt x="10" y="0"/>
                </a:moveTo>
                <a:cubicBezTo>
                  <a:pt x="0" y="30"/>
                  <a:pt x="10" y="51"/>
                  <a:pt x="18" y="81"/>
                </a:cubicBezTo>
                <a:cubicBezTo>
                  <a:pt x="24" y="124"/>
                  <a:pt x="32" y="165"/>
                  <a:pt x="40" y="207"/>
                </a:cubicBezTo>
                <a:cubicBezTo>
                  <a:pt x="51" y="405"/>
                  <a:pt x="61" y="612"/>
                  <a:pt x="92" y="807"/>
                </a:cubicBezTo>
                <a:cubicBezTo>
                  <a:pt x="109" y="917"/>
                  <a:pt x="118" y="1059"/>
                  <a:pt x="181" y="1156"/>
                </a:cubicBezTo>
                <a:cubicBezTo>
                  <a:pt x="198" y="1208"/>
                  <a:pt x="209" y="1266"/>
                  <a:pt x="240" y="1311"/>
                </a:cubicBezTo>
                <a:cubicBezTo>
                  <a:pt x="263" y="1381"/>
                  <a:pt x="295" y="1449"/>
                  <a:pt x="336" y="1511"/>
                </a:cubicBezTo>
                <a:cubicBezTo>
                  <a:pt x="345" y="1525"/>
                  <a:pt x="349" y="1542"/>
                  <a:pt x="358" y="1556"/>
                </a:cubicBezTo>
                <a:cubicBezTo>
                  <a:pt x="368" y="1571"/>
                  <a:pt x="388" y="1600"/>
                  <a:pt x="388" y="1600"/>
                </a:cubicBezTo>
                <a:cubicBezTo>
                  <a:pt x="402" y="1644"/>
                  <a:pt x="461" y="1722"/>
                  <a:pt x="499" y="1748"/>
                </a:cubicBezTo>
                <a:cubicBezTo>
                  <a:pt x="519" y="1778"/>
                  <a:pt x="561" y="1824"/>
                  <a:pt x="573" y="1859"/>
                </a:cubicBezTo>
                <a:cubicBezTo>
                  <a:pt x="583" y="1887"/>
                  <a:pt x="574" y="1878"/>
                  <a:pt x="595" y="1889"/>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27" name="Text Box 71"/>
          <p:cNvSpPr txBox="1">
            <a:spLocks noChangeArrowheads="1"/>
          </p:cNvSpPr>
          <p:nvPr/>
        </p:nvSpPr>
        <p:spPr bwMode="auto">
          <a:xfrm>
            <a:off x="6762750" y="5799138"/>
            <a:ext cx="113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 F</a:t>
            </a:r>
          </a:p>
        </p:txBody>
      </p:sp>
      <p:sp>
        <p:nvSpPr>
          <p:cNvPr id="45128" name="Line 72"/>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Text Box 5"/>
          <p:cNvSpPr txBox="1">
            <a:spLocks noChangeArrowheads="1"/>
          </p:cNvSpPr>
          <p:nvPr/>
        </p:nvSpPr>
        <p:spPr bwMode="auto">
          <a:xfrm>
            <a:off x="457200"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Tree>
    <p:extLst>
      <p:ext uri="{BB962C8B-B14F-4D97-AF65-F5344CB8AC3E}">
        <p14:creationId xmlns:p14="http://schemas.microsoft.com/office/powerpoint/2010/main" val="31944075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083"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084"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6087" name="Oval 7"/>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Text Box 14"/>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6095" name="Text Box 15"/>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6096" name="Oval 16"/>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Text Box 17"/>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6098" name="Text Box 18"/>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6099" name="Rectangle 19"/>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Rectangle 20"/>
          <p:cNvSpPr>
            <a:spLocks noChangeArrowheads="1"/>
          </p:cNvSpPr>
          <p:nvPr/>
        </p:nvSpPr>
        <p:spPr bwMode="auto">
          <a:xfrm>
            <a:off x="6145213" y="3913188"/>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Rectangle 21"/>
          <p:cNvSpPr>
            <a:spLocks noChangeArrowheads="1"/>
          </p:cNvSpPr>
          <p:nvPr/>
        </p:nvSpPr>
        <p:spPr bwMode="auto">
          <a:xfrm>
            <a:off x="6145213" y="4456113"/>
            <a:ext cx="492125" cy="544512"/>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Rectangle 22"/>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Rectangle 23"/>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Rectangle 24"/>
          <p:cNvSpPr>
            <a:spLocks noChangeArrowheads="1"/>
          </p:cNvSpPr>
          <p:nvPr/>
        </p:nvSpPr>
        <p:spPr bwMode="auto">
          <a:xfrm>
            <a:off x="6145213" y="608647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05" name="Group 25"/>
          <p:cNvGrpSpPr>
            <a:grpSpLocks/>
          </p:cNvGrpSpPr>
          <p:nvPr/>
        </p:nvGrpSpPr>
        <p:grpSpPr bwMode="auto">
          <a:xfrm>
            <a:off x="7985125" y="4506913"/>
            <a:ext cx="989013" cy="466725"/>
            <a:chOff x="3802" y="3869"/>
            <a:chExt cx="868" cy="289"/>
          </a:xfrm>
        </p:grpSpPr>
        <p:sp>
          <p:nvSpPr>
            <p:cNvPr id="46106" name="Rectangle 2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Rectangle 2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108" name="Group 28"/>
          <p:cNvGrpSpPr>
            <a:grpSpLocks/>
          </p:cNvGrpSpPr>
          <p:nvPr/>
        </p:nvGrpSpPr>
        <p:grpSpPr bwMode="auto">
          <a:xfrm>
            <a:off x="6842125" y="5054600"/>
            <a:ext cx="989013" cy="466725"/>
            <a:chOff x="3802" y="3869"/>
            <a:chExt cx="868" cy="289"/>
          </a:xfrm>
        </p:grpSpPr>
        <p:sp>
          <p:nvSpPr>
            <p:cNvPr id="46109" name="Rectangle 29"/>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Rectangle 30"/>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111" name="Group 31"/>
          <p:cNvGrpSpPr>
            <a:grpSpLocks/>
          </p:cNvGrpSpPr>
          <p:nvPr/>
        </p:nvGrpSpPr>
        <p:grpSpPr bwMode="auto">
          <a:xfrm>
            <a:off x="6840538" y="4511675"/>
            <a:ext cx="989012" cy="466725"/>
            <a:chOff x="3802" y="3869"/>
            <a:chExt cx="868" cy="289"/>
          </a:xfrm>
        </p:grpSpPr>
        <p:sp>
          <p:nvSpPr>
            <p:cNvPr id="46112" name="Rectangle 32"/>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Rectangle 33"/>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114" name="Text Box 34"/>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6115" name="Text Box 35"/>
          <p:cNvSpPr txBox="1">
            <a:spLocks noChangeArrowheads="1"/>
          </p:cNvSpPr>
          <p:nvPr/>
        </p:nvSpPr>
        <p:spPr bwMode="auto">
          <a:xfrm>
            <a:off x="8010525" y="45196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6116" name="Text Box 36"/>
          <p:cNvSpPr txBox="1">
            <a:spLocks noChangeArrowheads="1"/>
          </p:cNvSpPr>
          <p:nvPr/>
        </p:nvSpPr>
        <p:spPr bwMode="auto">
          <a:xfrm>
            <a:off x="6880225" y="45481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6122" name="Line 42"/>
          <p:cNvSpPr>
            <a:spLocks noChangeShapeType="1"/>
          </p:cNvSpPr>
          <p:nvPr/>
        </p:nvSpPr>
        <p:spPr bwMode="auto">
          <a:xfrm>
            <a:off x="6397625" y="4737100"/>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p:cNvSpPr>
            <a:spLocks noChangeShapeType="1"/>
          </p:cNvSpPr>
          <p:nvPr/>
        </p:nvSpPr>
        <p:spPr bwMode="auto">
          <a:xfrm>
            <a:off x="7526338" y="46958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p:cNvSpPr>
            <a:spLocks noChangeShapeType="1"/>
          </p:cNvSpPr>
          <p:nvPr/>
        </p:nvSpPr>
        <p:spPr bwMode="auto">
          <a:xfrm flipV="1">
            <a:off x="8478838" y="4508500"/>
            <a:ext cx="481012" cy="423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p:cNvSpPr>
            <a:spLocks noChangeShapeType="1"/>
          </p:cNvSpPr>
          <p:nvPr/>
        </p:nvSpPr>
        <p:spPr bwMode="auto">
          <a:xfrm flipV="1">
            <a:off x="6161088" y="6122988"/>
            <a:ext cx="481012" cy="4238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Text Box 50"/>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6131" name="Text Box 51"/>
          <p:cNvSpPr txBox="1">
            <a:spLocks noChangeArrowheads="1"/>
          </p:cNvSpPr>
          <p:nvPr/>
        </p:nvSpPr>
        <p:spPr bwMode="auto">
          <a:xfrm>
            <a:off x="3124200" y="381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6132" name="Text Box 52"/>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2</a:t>
            </a:r>
            <a:endParaRPr lang="en-US"/>
          </a:p>
        </p:txBody>
      </p:sp>
      <p:sp>
        <p:nvSpPr>
          <p:cNvPr id="46133" name="Text Box 53"/>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6134" name="Text Box 54"/>
          <p:cNvSpPr txBox="1">
            <a:spLocks noChangeArrowheads="1"/>
          </p:cNvSpPr>
          <p:nvPr/>
        </p:nvSpPr>
        <p:spPr bwMode="auto">
          <a:xfrm>
            <a:off x="5783263" y="3960813"/>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6135" name="Rectangle 55"/>
          <p:cNvSpPr>
            <a:spLocks noChangeArrowheads="1"/>
          </p:cNvSpPr>
          <p:nvPr/>
        </p:nvSpPr>
        <p:spPr bwMode="auto">
          <a:xfrm>
            <a:off x="5770563" y="4459288"/>
            <a:ext cx="381000" cy="5445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136" name="Rectangle 56"/>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137" name="Rectangle 57"/>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138" name="Rectangle 58"/>
          <p:cNvSpPr>
            <a:spLocks noChangeArrowheads="1"/>
          </p:cNvSpPr>
          <p:nvPr/>
        </p:nvSpPr>
        <p:spPr bwMode="auto">
          <a:xfrm>
            <a:off x="5780088" y="60721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139" name="Text Box 59"/>
          <p:cNvSpPr txBox="1">
            <a:spLocks noChangeArrowheads="1"/>
          </p:cNvSpPr>
          <p:nvPr/>
        </p:nvSpPr>
        <p:spPr bwMode="auto">
          <a:xfrm>
            <a:off x="5794375" y="6124575"/>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6140" name="Text Box 60"/>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6141" name="Text Box 61"/>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2</a:t>
            </a:r>
          </a:p>
        </p:txBody>
      </p:sp>
      <p:sp>
        <p:nvSpPr>
          <p:cNvPr id="46142" name="Text Box 62"/>
          <p:cNvSpPr txBox="1">
            <a:spLocks noChangeArrowheads="1"/>
          </p:cNvSpPr>
          <p:nvPr/>
        </p:nvSpPr>
        <p:spPr bwMode="auto">
          <a:xfrm>
            <a:off x="5770563" y="45021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6143" name="Line 63"/>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Rectangle 64"/>
          <p:cNvSpPr>
            <a:spLocks noChangeArrowheads="1"/>
          </p:cNvSpPr>
          <p:nvPr/>
        </p:nvSpPr>
        <p:spPr bwMode="auto">
          <a:xfrm>
            <a:off x="5856288"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Text Box 66"/>
          <p:cNvSpPr txBox="1">
            <a:spLocks noChangeArrowheads="1"/>
          </p:cNvSpPr>
          <p:nvPr/>
        </p:nvSpPr>
        <p:spPr bwMode="auto">
          <a:xfrm>
            <a:off x="6762750" y="5799138"/>
            <a:ext cx="115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 F B</a:t>
            </a:r>
          </a:p>
        </p:txBody>
      </p:sp>
      <p:sp>
        <p:nvSpPr>
          <p:cNvPr id="46147" name="Freeform 67"/>
          <p:cNvSpPr>
            <a:spLocks/>
          </p:cNvSpPr>
          <p:nvPr/>
        </p:nvSpPr>
        <p:spPr bwMode="auto">
          <a:xfrm>
            <a:off x="4997450" y="3011488"/>
            <a:ext cx="1057275" cy="1657350"/>
          </a:xfrm>
          <a:custGeom>
            <a:avLst/>
            <a:gdLst>
              <a:gd name="T0" fmla="*/ 666 w 666"/>
              <a:gd name="T1" fmla="*/ 14 h 725"/>
              <a:gd name="T2" fmla="*/ 400 w 666"/>
              <a:gd name="T3" fmla="*/ 22 h 725"/>
              <a:gd name="T4" fmla="*/ 326 w 666"/>
              <a:gd name="T5" fmla="*/ 44 h 725"/>
              <a:gd name="T6" fmla="*/ 281 w 666"/>
              <a:gd name="T7" fmla="*/ 59 h 725"/>
              <a:gd name="T8" fmla="*/ 259 w 666"/>
              <a:gd name="T9" fmla="*/ 66 h 725"/>
              <a:gd name="T10" fmla="*/ 170 w 666"/>
              <a:gd name="T11" fmla="*/ 111 h 725"/>
              <a:gd name="T12" fmla="*/ 96 w 666"/>
              <a:gd name="T13" fmla="*/ 185 h 725"/>
              <a:gd name="T14" fmla="*/ 44 w 666"/>
              <a:gd name="T15" fmla="*/ 251 h 725"/>
              <a:gd name="T16" fmla="*/ 0 w 666"/>
              <a:gd name="T17" fmla="*/ 385 h 725"/>
              <a:gd name="T18" fmla="*/ 7 w 666"/>
              <a:gd name="T19" fmla="*/ 496 h 725"/>
              <a:gd name="T20" fmla="*/ 155 w 666"/>
              <a:gd name="T21" fmla="*/ 688 h 725"/>
              <a:gd name="T22" fmla="*/ 274 w 666"/>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6" h="725">
                <a:moveTo>
                  <a:pt x="666" y="14"/>
                </a:moveTo>
                <a:cubicBezTo>
                  <a:pt x="577" y="6"/>
                  <a:pt x="488" y="0"/>
                  <a:pt x="400" y="22"/>
                </a:cubicBezTo>
                <a:cubicBezTo>
                  <a:pt x="375" y="28"/>
                  <a:pt x="350" y="36"/>
                  <a:pt x="326" y="44"/>
                </a:cubicBezTo>
                <a:cubicBezTo>
                  <a:pt x="311" y="49"/>
                  <a:pt x="296" y="54"/>
                  <a:pt x="281" y="59"/>
                </a:cubicBezTo>
                <a:cubicBezTo>
                  <a:pt x="274" y="61"/>
                  <a:pt x="259" y="66"/>
                  <a:pt x="259" y="66"/>
                </a:cubicBezTo>
                <a:cubicBezTo>
                  <a:pt x="232" y="84"/>
                  <a:pt x="200" y="100"/>
                  <a:pt x="170" y="111"/>
                </a:cubicBezTo>
                <a:cubicBezTo>
                  <a:pt x="152" y="137"/>
                  <a:pt x="122" y="167"/>
                  <a:pt x="96" y="185"/>
                </a:cubicBezTo>
                <a:cubicBezTo>
                  <a:pt x="61" y="238"/>
                  <a:pt x="80" y="217"/>
                  <a:pt x="44" y="251"/>
                </a:cubicBezTo>
                <a:cubicBezTo>
                  <a:pt x="30" y="296"/>
                  <a:pt x="14" y="340"/>
                  <a:pt x="0" y="385"/>
                </a:cubicBezTo>
                <a:cubicBezTo>
                  <a:pt x="2" y="422"/>
                  <a:pt x="3" y="459"/>
                  <a:pt x="7" y="496"/>
                </a:cubicBezTo>
                <a:cubicBezTo>
                  <a:pt x="16" y="576"/>
                  <a:pt x="104" y="637"/>
                  <a:pt x="155" y="688"/>
                </a:cubicBezTo>
                <a:cubicBezTo>
                  <a:pt x="181" y="714"/>
                  <a:pt x="243" y="711"/>
                  <a:pt x="274" y="725"/>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8" name="Line 68"/>
          <p:cNvSpPr>
            <a:spLocks noChangeShapeType="1"/>
          </p:cNvSpPr>
          <p:nvPr/>
        </p:nvSpPr>
        <p:spPr bwMode="auto">
          <a:xfrm flipV="1">
            <a:off x="6149975" y="3940175"/>
            <a:ext cx="469900" cy="5048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9" name="Line 69"/>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5"/>
          <p:cNvSpPr txBox="1">
            <a:spLocks noChangeArrowheads="1"/>
          </p:cNvSpPr>
          <p:nvPr/>
        </p:nvSpPr>
        <p:spPr bwMode="auto">
          <a:xfrm>
            <a:off x="457200"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Tree>
    <p:extLst>
      <p:ext uri="{BB962C8B-B14F-4D97-AF65-F5344CB8AC3E}">
        <p14:creationId xmlns:p14="http://schemas.microsoft.com/office/powerpoint/2010/main" val="42018666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07"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08"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7111"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Line 8"/>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Text Box 12"/>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7117" name="Oval 13"/>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Text Box 14"/>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7119" name="Text Box 15"/>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7120" name="Rectangle 16"/>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Rectangle 17"/>
          <p:cNvSpPr>
            <a:spLocks noChangeArrowheads="1"/>
          </p:cNvSpPr>
          <p:nvPr/>
        </p:nvSpPr>
        <p:spPr bwMode="auto">
          <a:xfrm>
            <a:off x="6145213" y="3913188"/>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Rectangle 18"/>
          <p:cNvSpPr>
            <a:spLocks noChangeArrowheads="1"/>
          </p:cNvSpPr>
          <p:nvPr/>
        </p:nvSpPr>
        <p:spPr bwMode="auto">
          <a:xfrm>
            <a:off x="6145213" y="4456113"/>
            <a:ext cx="492125" cy="544512"/>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Rectangle 19"/>
          <p:cNvSpPr>
            <a:spLocks noChangeArrowheads="1"/>
          </p:cNvSpPr>
          <p:nvPr/>
        </p:nvSpPr>
        <p:spPr bwMode="auto">
          <a:xfrm>
            <a:off x="6145213" y="5000625"/>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Rectangle 20"/>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Rectangle 21"/>
          <p:cNvSpPr>
            <a:spLocks noChangeArrowheads="1"/>
          </p:cNvSpPr>
          <p:nvPr/>
        </p:nvSpPr>
        <p:spPr bwMode="auto">
          <a:xfrm>
            <a:off x="6145213" y="608647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129" name="Group 25"/>
          <p:cNvGrpSpPr>
            <a:grpSpLocks/>
          </p:cNvGrpSpPr>
          <p:nvPr/>
        </p:nvGrpSpPr>
        <p:grpSpPr bwMode="auto">
          <a:xfrm>
            <a:off x="6842125" y="5054600"/>
            <a:ext cx="989013" cy="466725"/>
            <a:chOff x="3802" y="3869"/>
            <a:chExt cx="868" cy="289"/>
          </a:xfrm>
        </p:grpSpPr>
        <p:sp>
          <p:nvSpPr>
            <p:cNvPr id="47130" name="Rectangle 26"/>
            <p:cNvSpPr>
              <a:spLocks noChangeArrowheads="1"/>
            </p:cNvSpPr>
            <p:nvPr/>
          </p:nvSpPr>
          <p:spPr bwMode="auto">
            <a:xfrm>
              <a:off x="3802" y="3869"/>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Rectangle 27"/>
            <p:cNvSpPr>
              <a:spLocks noChangeArrowheads="1"/>
            </p:cNvSpPr>
            <p:nvPr/>
          </p:nvSpPr>
          <p:spPr bwMode="auto">
            <a:xfrm>
              <a:off x="4238" y="3870"/>
              <a:ext cx="432" cy="288"/>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35" name="Text Box 31"/>
          <p:cNvSpPr txBox="1">
            <a:spLocks noChangeArrowheads="1"/>
          </p:cNvSpPr>
          <p:nvPr/>
        </p:nvSpPr>
        <p:spPr bwMode="auto">
          <a:xfrm>
            <a:off x="6880225" y="50434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7139" name="Line 35"/>
          <p:cNvSpPr>
            <a:spLocks noChangeShapeType="1"/>
          </p:cNvSpPr>
          <p:nvPr/>
        </p:nvSpPr>
        <p:spPr bwMode="auto">
          <a:xfrm>
            <a:off x="6411913" y="5254625"/>
            <a:ext cx="469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Line 37"/>
          <p:cNvSpPr>
            <a:spLocks noChangeShapeType="1"/>
          </p:cNvSpPr>
          <p:nvPr/>
        </p:nvSpPr>
        <p:spPr bwMode="auto">
          <a:xfrm flipV="1">
            <a:off x="7361238" y="5056188"/>
            <a:ext cx="481012"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Line 39"/>
          <p:cNvSpPr>
            <a:spLocks noChangeShapeType="1"/>
          </p:cNvSpPr>
          <p:nvPr/>
        </p:nvSpPr>
        <p:spPr bwMode="auto">
          <a:xfrm flipV="1">
            <a:off x="6161088" y="6122988"/>
            <a:ext cx="481012" cy="4238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Text Box 40"/>
          <p:cNvSpPr txBox="1">
            <a:spLocks noChangeArrowheads="1"/>
          </p:cNvSpPr>
          <p:nvPr/>
        </p:nvSpPr>
        <p:spPr bwMode="auto">
          <a:xfrm>
            <a:off x="1447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7146" name="Text Box 42"/>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1</a:t>
            </a:r>
            <a:endParaRPr lang="en-US"/>
          </a:p>
        </p:txBody>
      </p:sp>
      <p:sp>
        <p:nvSpPr>
          <p:cNvPr id="47147" name="Text Box 43"/>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7148" name="Text Box 44"/>
          <p:cNvSpPr txBox="1">
            <a:spLocks noChangeArrowheads="1"/>
          </p:cNvSpPr>
          <p:nvPr/>
        </p:nvSpPr>
        <p:spPr bwMode="auto">
          <a:xfrm>
            <a:off x="5783263" y="3960813"/>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7149" name="Rectangle 45"/>
          <p:cNvSpPr>
            <a:spLocks noChangeArrowheads="1"/>
          </p:cNvSpPr>
          <p:nvPr/>
        </p:nvSpPr>
        <p:spPr bwMode="auto">
          <a:xfrm>
            <a:off x="5770563" y="44592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50" name="Rectangle 46"/>
          <p:cNvSpPr>
            <a:spLocks noChangeArrowheads="1"/>
          </p:cNvSpPr>
          <p:nvPr/>
        </p:nvSpPr>
        <p:spPr bwMode="auto">
          <a:xfrm>
            <a:off x="5768975" y="4987925"/>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51" name="Rectangle 47"/>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52" name="Rectangle 48"/>
          <p:cNvSpPr>
            <a:spLocks noChangeArrowheads="1"/>
          </p:cNvSpPr>
          <p:nvPr/>
        </p:nvSpPr>
        <p:spPr bwMode="auto">
          <a:xfrm>
            <a:off x="5780088" y="60721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153" name="Text Box 49"/>
          <p:cNvSpPr txBox="1">
            <a:spLocks noChangeArrowheads="1"/>
          </p:cNvSpPr>
          <p:nvPr/>
        </p:nvSpPr>
        <p:spPr bwMode="auto">
          <a:xfrm>
            <a:off x="5794375" y="6124575"/>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7154" name="Text Box 50"/>
          <p:cNvSpPr txBox="1">
            <a:spLocks noChangeArrowheads="1"/>
          </p:cNvSpPr>
          <p:nvPr/>
        </p:nvSpPr>
        <p:spPr bwMode="auto">
          <a:xfrm>
            <a:off x="5794375" y="50165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7155" name="Text Box 51"/>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1</a:t>
            </a:r>
          </a:p>
        </p:txBody>
      </p:sp>
      <p:sp>
        <p:nvSpPr>
          <p:cNvPr id="47156" name="Text Box 52"/>
          <p:cNvSpPr txBox="1">
            <a:spLocks noChangeArrowheads="1"/>
          </p:cNvSpPr>
          <p:nvPr/>
        </p:nvSpPr>
        <p:spPr bwMode="auto">
          <a:xfrm>
            <a:off x="5770563" y="45021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7157" name="Line 53"/>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8" name="Rectangle 54"/>
          <p:cNvSpPr>
            <a:spLocks noChangeArrowheads="1"/>
          </p:cNvSpPr>
          <p:nvPr/>
        </p:nvSpPr>
        <p:spPr bwMode="auto">
          <a:xfrm>
            <a:off x="6419850"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Text Box 55"/>
          <p:cNvSpPr txBox="1">
            <a:spLocks noChangeArrowheads="1"/>
          </p:cNvSpPr>
          <p:nvPr/>
        </p:nvSpPr>
        <p:spPr bwMode="auto">
          <a:xfrm>
            <a:off x="6762750" y="5799138"/>
            <a:ext cx="1438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 F B C</a:t>
            </a:r>
          </a:p>
        </p:txBody>
      </p:sp>
      <p:sp>
        <p:nvSpPr>
          <p:cNvPr id="47160" name="Freeform 56"/>
          <p:cNvSpPr>
            <a:spLocks/>
          </p:cNvSpPr>
          <p:nvPr/>
        </p:nvSpPr>
        <p:spPr bwMode="auto">
          <a:xfrm>
            <a:off x="4997450" y="2987675"/>
            <a:ext cx="1585913" cy="2092325"/>
          </a:xfrm>
          <a:custGeom>
            <a:avLst/>
            <a:gdLst>
              <a:gd name="T0" fmla="*/ 666 w 666"/>
              <a:gd name="T1" fmla="*/ 14 h 725"/>
              <a:gd name="T2" fmla="*/ 400 w 666"/>
              <a:gd name="T3" fmla="*/ 22 h 725"/>
              <a:gd name="T4" fmla="*/ 326 w 666"/>
              <a:gd name="T5" fmla="*/ 44 h 725"/>
              <a:gd name="T6" fmla="*/ 281 w 666"/>
              <a:gd name="T7" fmla="*/ 59 h 725"/>
              <a:gd name="T8" fmla="*/ 259 w 666"/>
              <a:gd name="T9" fmla="*/ 66 h 725"/>
              <a:gd name="T10" fmla="*/ 170 w 666"/>
              <a:gd name="T11" fmla="*/ 111 h 725"/>
              <a:gd name="T12" fmla="*/ 96 w 666"/>
              <a:gd name="T13" fmla="*/ 185 h 725"/>
              <a:gd name="T14" fmla="*/ 44 w 666"/>
              <a:gd name="T15" fmla="*/ 251 h 725"/>
              <a:gd name="T16" fmla="*/ 0 w 666"/>
              <a:gd name="T17" fmla="*/ 385 h 725"/>
              <a:gd name="T18" fmla="*/ 7 w 666"/>
              <a:gd name="T19" fmla="*/ 496 h 725"/>
              <a:gd name="T20" fmla="*/ 155 w 666"/>
              <a:gd name="T21" fmla="*/ 688 h 725"/>
              <a:gd name="T22" fmla="*/ 274 w 666"/>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6" h="725">
                <a:moveTo>
                  <a:pt x="666" y="14"/>
                </a:moveTo>
                <a:cubicBezTo>
                  <a:pt x="577" y="6"/>
                  <a:pt x="488" y="0"/>
                  <a:pt x="400" y="22"/>
                </a:cubicBezTo>
                <a:cubicBezTo>
                  <a:pt x="375" y="28"/>
                  <a:pt x="350" y="36"/>
                  <a:pt x="326" y="44"/>
                </a:cubicBezTo>
                <a:cubicBezTo>
                  <a:pt x="311" y="49"/>
                  <a:pt x="296" y="54"/>
                  <a:pt x="281" y="59"/>
                </a:cubicBezTo>
                <a:cubicBezTo>
                  <a:pt x="274" y="61"/>
                  <a:pt x="259" y="66"/>
                  <a:pt x="259" y="66"/>
                </a:cubicBezTo>
                <a:cubicBezTo>
                  <a:pt x="232" y="84"/>
                  <a:pt x="200" y="100"/>
                  <a:pt x="170" y="111"/>
                </a:cubicBezTo>
                <a:cubicBezTo>
                  <a:pt x="152" y="137"/>
                  <a:pt x="122" y="167"/>
                  <a:pt x="96" y="185"/>
                </a:cubicBezTo>
                <a:cubicBezTo>
                  <a:pt x="61" y="238"/>
                  <a:pt x="80" y="217"/>
                  <a:pt x="44" y="251"/>
                </a:cubicBezTo>
                <a:cubicBezTo>
                  <a:pt x="30" y="296"/>
                  <a:pt x="14" y="340"/>
                  <a:pt x="0" y="385"/>
                </a:cubicBezTo>
                <a:cubicBezTo>
                  <a:pt x="2" y="422"/>
                  <a:pt x="3" y="459"/>
                  <a:pt x="7" y="496"/>
                </a:cubicBezTo>
                <a:cubicBezTo>
                  <a:pt x="16" y="576"/>
                  <a:pt x="104" y="637"/>
                  <a:pt x="155" y="688"/>
                </a:cubicBezTo>
                <a:cubicBezTo>
                  <a:pt x="181" y="714"/>
                  <a:pt x="243" y="711"/>
                  <a:pt x="274" y="725"/>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1" name="Line 57"/>
          <p:cNvSpPr>
            <a:spLocks noChangeShapeType="1"/>
          </p:cNvSpPr>
          <p:nvPr/>
        </p:nvSpPr>
        <p:spPr bwMode="auto">
          <a:xfrm flipV="1">
            <a:off x="6149975" y="3940175"/>
            <a:ext cx="469900" cy="5048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2" name="Line 58"/>
          <p:cNvSpPr>
            <a:spLocks noChangeShapeType="1"/>
          </p:cNvSpPr>
          <p:nvPr/>
        </p:nvSpPr>
        <p:spPr bwMode="auto">
          <a:xfrm flipV="1">
            <a:off x="6149975" y="4457700"/>
            <a:ext cx="481013" cy="528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3" name="Line 59"/>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5"/>
          <p:cNvSpPr txBox="1">
            <a:spLocks noChangeArrowheads="1"/>
          </p:cNvSpPr>
          <p:nvPr/>
        </p:nvSpPr>
        <p:spPr bwMode="auto">
          <a:xfrm>
            <a:off x="457200"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Tree>
    <p:extLst>
      <p:ext uri="{BB962C8B-B14F-4D97-AF65-F5344CB8AC3E}">
        <p14:creationId xmlns:p14="http://schemas.microsoft.com/office/powerpoint/2010/main" val="30966305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31"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32"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8137" name="Oval 9"/>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Text Box 10"/>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8139" name="Text Box 11"/>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8140" name="Rectangle 12"/>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 name="Rectangle 13"/>
          <p:cNvSpPr>
            <a:spLocks noChangeArrowheads="1"/>
          </p:cNvSpPr>
          <p:nvPr/>
        </p:nvSpPr>
        <p:spPr bwMode="auto">
          <a:xfrm>
            <a:off x="6145213" y="3913188"/>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2" name="Rectangle 14"/>
          <p:cNvSpPr>
            <a:spLocks noChangeArrowheads="1"/>
          </p:cNvSpPr>
          <p:nvPr/>
        </p:nvSpPr>
        <p:spPr bwMode="auto">
          <a:xfrm>
            <a:off x="6145213" y="4456113"/>
            <a:ext cx="492125" cy="544512"/>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3" name="Rectangle 15"/>
          <p:cNvSpPr>
            <a:spLocks noChangeArrowheads="1"/>
          </p:cNvSpPr>
          <p:nvPr/>
        </p:nvSpPr>
        <p:spPr bwMode="auto">
          <a:xfrm>
            <a:off x="6145213" y="500062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Rectangle 16"/>
          <p:cNvSpPr>
            <a:spLocks noChangeArrowheads="1"/>
          </p:cNvSpPr>
          <p:nvPr/>
        </p:nvSpPr>
        <p:spPr bwMode="auto">
          <a:xfrm>
            <a:off x="6145213" y="5543550"/>
            <a:ext cx="492125" cy="542925"/>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5" name="Rectangle 17"/>
          <p:cNvSpPr>
            <a:spLocks noChangeArrowheads="1"/>
          </p:cNvSpPr>
          <p:nvPr/>
        </p:nvSpPr>
        <p:spPr bwMode="auto">
          <a:xfrm>
            <a:off x="6145213" y="608647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2" name="Line 24"/>
          <p:cNvSpPr>
            <a:spLocks noChangeShapeType="1"/>
          </p:cNvSpPr>
          <p:nvPr/>
        </p:nvSpPr>
        <p:spPr bwMode="auto">
          <a:xfrm flipV="1">
            <a:off x="6161088" y="6122988"/>
            <a:ext cx="481012" cy="4238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Text Box 26"/>
          <p:cNvSpPr txBox="1">
            <a:spLocks noChangeArrowheads="1"/>
          </p:cNvSpPr>
          <p:nvPr/>
        </p:nvSpPr>
        <p:spPr bwMode="auto">
          <a:xfrm>
            <a:off x="3124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endParaRPr lang="en-US"/>
          </a:p>
        </p:txBody>
      </p:sp>
      <p:sp>
        <p:nvSpPr>
          <p:cNvPr id="48155" name="Text Box 27"/>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56" name="Text Box 28"/>
          <p:cNvSpPr txBox="1">
            <a:spLocks noChangeArrowheads="1"/>
          </p:cNvSpPr>
          <p:nvPr/>
        </p:nvSpPr>
        <p:spPr bwMode="auto">
          <a:xfrm>
            <a:off x="5783263" y="3960813"/>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57" name="Rectangle 29"/>
          <p:cNvSpPr>
            <a:spLocks noChangeArrowheads="1"/>
          </p:cNvSpPr>
          <p:nvPr/>
        </p:nvSpPr>
        <p:spPr bwMode="auto">
          <a:xfrm>
            <a:off x="5770563" y="44592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58" name="Rectangle 30"/>
          <p:cNvSpPr>
            <a:spLocks noChangeArrowheads="1"/>
          </p:cNvSpPr>
          <p:nvPr/>
        </p:nvSpPr>
        <p:spPr bwMode="auto">
          <a:xfrm>
            <a:off x="5768975" y="49879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59" name="Rectangle 31"/>
          <p:cNvSpPr>
            <a:spLocks noChangeArrowheads="1"/>
          </p:cNvSpPr>
          <p:nvPr/>
        </p:nvSpPr>
        <p:spPr bwMode="auto">
          <a:xfrm>
            <a:off x="5767388" y="5518150"/>
            <a:ext cx="381000" cy="5445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60" name="Rectangle 32"/>
          <p:cNvSpPr>
            <a:spLocks noChangeArrowheads="1"/>
          </p:cNvSpPr>
          <p:nvPr/>
        </p:nvSpPr>
        <p:spPr bwMode="auto">
          <a:xfrm>
            <a:off x="5780088" y="60721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161" name="Text Box 33"/>
          <p:cNvSpPr txBox="1">
            <a:spLocks noChangeArrowheads="1"/>
          </p:cNvSpPr>
          <p:nvPr/>
        </p:nvSpPr>
        <p:spPr bwMode="auto">
          <a:xfrm>
            <a:off x="5794375" y="6124575"/>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62" name="Text Box 34"/>
          <p:cNvSpPr txBox="1">
            <a:spLocks noChangeArrowheads="1"/>
          </p:cNvSpPr>
          <p:nvPr/>
        </p:nvSpPr>
        <p:spPr bwMode="auto">
          <a:xfrm>
            <a:off x="5794375" y="501650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63" name="Text Box 35"/>
          <p:cNvSpPr txBox="1">
            <a:spLocks noChangeArrowheads="1"/>
          </p:cNvSpPr>
          <p:nvPr/>
        </p:nvSpPr>
        <p:spPr bwMode="auto">
          <a:xfrm>
            <a:off x="5794375" y="556895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64" name="Text Box 36"/>
          <p:cNvSpPr txBox="1">
            <a:spLocks noChangeArrowheads="1"/>
          </p:cNvSpPr>
          <p:nvPr/>
        </p:nvSpPr>
        <p:spPr bwMode="auto">
          <a:xfrm>
            <a:off x="5770563" y="45021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8165" name="Line 37"/>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Rectangle 38"/>
          <p:cNvSpPr>
            <a:spLocks noChangeArrowheads="1"/>
          </p:cNvSpPr>
          <p:nvPr/>
        </p:nvSpPr>
        <p:spPr bwMode="auto">
          <a:xfrm>
            <a:off x="6996113" y="2798763"/>
            <a:ext cx="434975" cy="4349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7" name="Text Box 39"/>
          <p:cNvSpPr txBox="1">
            <a:spLocks noChangeArrowheads="1"/>
          </p:cNvSpPr>
          <p:nvPr/>
        </p:nvSpPr>
        <p:spPr bwMode="auto">
          <a:xfrm>
            <a:off x="6762750" y="5799138"/>
            <a:ext cx="1735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 F B C D</a:t>
            </a:r>
          </a:p>
        </p:txBody>
      </p:sp>
      <p:sp>
        <p:nvSpPr>
          <p:cNvPr id="48168" name="Freeform 40"/>
          <p:cNvSpPr>
            <a:spLocks/>
          </p:cNvSpPr>
          <p:nvPr/>
        </p:nvSpPr>
        <p:spPr bwMode="auto">
          <a:xfrm>
            <a:off x="4691063" y="2987675"/>
            <a:ext cx="2444750" cy="2655888"/>
          </a:xfrm>
          <a:custGeom>
            <a:avLst/>
            <a:gdLst>
              <a:gd name="T0" fmla="*/ 666 w 666"/>
              <a:gd name="T1" fmla="*/ 14 h 725"/>
              <a:gd name="T2" fmla="*/ 400 w 666"/>
              <a:gd name="T3" fmla="*/ 22 h 725"/>
              <a:gd name="T4" fmla="*/ 326 w 666"/>
              <a:gd name="T5" fmla="*/ 44 h 725"/>
              <a:gd name="T6" fmla="*/ 281 w 666"/>
              <a:gd name="T7" fmla="*/ 59 h 725"/>
              <a:gd name="T8" fmla="*/ 259 w 666"/>
              <a:gd name="T9" fmla="*/ 66 h 725"/>
              <a:gd name="T10" fmla="*/ 170 w 666"/>
              <a:gd name="T11" fmla="*/ 111 h 725"/>
              <a:gd name="T12" fmla="*/ 96 w 666"/>
              <a:gd name="T13" fmla="*/ 185 h 725"/>
              <a:gd name="T14" fmla="*/ 44 w 666"/>
              <a:gd name="T15" fmla="*/ 251 h 725"/>
              <a:gd name="T16" fmla="*/ 0 w 666"/>
              <a:gd name="T17" fmla="*/ 385 h 725"/>
              <a:gd name="T18" fmla="*/ 7 w 666"/>
              <a:gd name="T19" fmla="*/ 496 h 725"/>
              <a:gd name="T20" fmla="*/ 155 w 666"/>
              <a:gd name="T21" fmla="*/ 688 h 725"/>
              <a:gd name="T22" fmla="*/ 274 w 666"/>
              <a:gd name="T23"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6" h="725">
                <a:moveTo>
                  <a:pt x="666" y="14"/>
                </a:moveTo>
                <a:cubicBezTo>
                  <a:pt x="577" y="6"/>
                  <a:pt x="488" y="0"/>
                  <a:pt x="400" y="22"/>
                </a:cubicBezTo>
                <a:cubicBezTo>
                  <a:pt x="375" y="28"/>
                  <a:pt x="350" y="36"/>
                  <a:pt x="326" y="44"/>
                </a:cubicBezTo>
                <a:cubicBezTo>
                  <a:pt x="311" y="49"/>
                  <a:pt x="296" y="54"/>
                  <a:pt x="281" y="59"/>
                </a:cubicBezTo>
                <a:cubicBezTo>
                  <a:pt x="274" y="61"/>
                  <a:pt x="259" y="66"/>
                  <a:pt x="259" y="66"/>
                </a:cubicBezTo>
                <a:cubicBezTo>
                  <a:pt x="232" y="84"/>
                  <a:pt x="200" y="100"/>
                  <a:pt x="170" y="111"/>
                </a:cubicBezTo>
                <a:cubicBezTo>
                  <a:pt x="152" y="137"/>
                  <a:pt x="122" y="167"/>
                  <a:pt x="96" y="185"/>
                </a:cubicBezTo>
                <a:cubicBezTo>
                  <a:pt x="61" y="238"/>
                  <a:pt x="80" y="217"/>
                  <a:pt x="44" y="251"/>
                </a:cubicBezTo>
                <a:cubicBezTo>
                  <a:pt x="30" y="296"/>
                  <a:pt x="14" y="340"/>
                  <a:pt x="0" y="385"/>
                </a:cubicBezTo>
                <a:cubicBezTo>
                  <a:pt x="2" y="422"/>
                  <a:pt x="3" y="459"/>
                  <a:pt x="7" y="496"/>
                </a:cubicBezTo>
                <a:cubicBezTo>
                  <a:pt x="16" y="576"/>
                  <a:pt x="104" y="637"/>
                  <a:pt x="155" y="688"/>
                </a:cubicBezTo>
                <a:cubicBezTo>
                  <a:pt x="181" y="714"/>
                  <a:pt x="243" y="711"/>
                  <a:pt x="274" y="725"/>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9" name="Line 41"/>
          <p:cNvSpPr>
            <a:spLocks noChangeShapeType="1"/>
          </p:cNvSpPr>
          <p:nvPr/>
        </p:nvSpPr>
        <p:spPr bwMode="auto">
          <a:xfrm flipV="1">
            <a:off x="6149975" y="3940175"/>
            <a:ext cx="469900" cy="5048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0" name="Line 42"/>
          <p:cNvSpPr>
            <a:spLocks noChangeShapeType="1"/>
          </p:cNvSpPr>
          <p:nvPr/>
        </p:nvSpPr>
        <p:spPr bwMode="auto">
          <a:xfrm flipV="1">
            <a:off x="6149975" y="4457700"/>
            <a:ext cx="481013" cy="528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161088" y="4997450"/>
            <a:ext cx="469900"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2" name="Line 44"/>
          <p:cNvSpPr>
            <a:spLocks noChangeShapeType="1"/>
          </p:cNvSpPr>
          <p:nvPr/>
        </p:nvSpPr>
        <p:spPr bwMode="auto">
          <a:xfrm flipV="1">
            <a:off x="6172200" y="5530850"/>
            <a:ext cx="495300" cy="519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5"/>
          <p:cNvSpPr txBox="1">
            <a:spLocks noChangeArrowheads="1"/>
          </p:cNvSpPr>
          <p:nvPr/>
        </p:nvSpPr>
        <p:spPr bwMode="auto">
          <a:xfrm>
            <a:off x="457200" y="1438275"/>
            <a:ext cx="847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endParaRPr lang="en-US" sz="2000" dirty="0"/>
          </a:p>
        </p:txBody>
      </p:sp>
    </p:spTree>
    <p:extLst>
      <p:ext uri="{BB962C8B-B14F-4D97-AF65-F5344CB8AC3E}">
        <p14:creationId xmlns:p14="http://schemas.microsoft.com/office/powerpoint/2010/main" val="133943524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773738" y="3916363"/>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55" name="Rectangle 3"/>
          <p:cNvSpPr>
            <a:spLocks noChangeArrowheads="1"/>
          </p:cNvSpPr>
          <p:nvPr/>
        </p:nvSpPr>
        <p:spPr bwMode="auto">
          <a:xfrm>
            <a:off x="5764213" y="33750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56" name="Text Box 4"/>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9160" name="Text Box 8"/>
          <p:cNvSpPr txBox="1">
            <a:spLocks noChangeArrowheads="1"/>
          </p:cNvSpPr>
          <p:nvPr/>
        </p:nvSpPr>
        <p:spPr bwMode="auto">
          <a:xfrm>
            <a:off x="5426075" y="3382963"/>
            <a:ext cx="1651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p:txBody>
      </p:sp>
      <p:sp>
        <p:nvSpPr>
          <p:cNvPr id="49161" name="Rectangle 9"/>
          <p:cNvSpPr>
            <a:spLocks noChangeArrowheads="1"/>
          </p:cNvSpPr>
          <p:nvPr/>
        </p:nvSpPr>
        <p:spPr bwMode="auto">
          <a:xfrm>
            <a:off x="6145213" y="3370263"/>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Rectangle 10"/>
          <p:cNvSpPr>
            <a:spLocks noChangeArrowheads="1"/>
          </p:cNvSpPr>
          <p:nvPr/>
        </p:nvSpPr>
        <p:spPr bwMode="auto">
          <a:xfrm>
            <a:off x="6145213" y="3913188"/>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Rectangle 11"/>
          <p:cNvSpPr>
            <a:spLocks noChangeArrowheads="1"/>
          </p:cNvSpPr>
          <p:nvPr/>
        </p:nvSpPr>
        <p:spPr bwMode="auto">
          <a:xfrm>
            <a:off x="6145213" y="4456113"/>
            <a:ext cx="492125" cy="544512"/>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4" name="Rectangle 12"/>
          <p:cNvSpPr>
            <a:spLocks noChangeArrowheads="1"/>
          </p:cNvSpPr>
          <p:nvPr/>
        </p:nvSpPr>
        <p:spPr bwMode="auto">
          <a:xfrm>
            <a:off x="6145213" y="500062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Rectangle 13"/>
          <p:cNvSpPr>
            <a:spLocks noChangeArrowheads="1"/>
          </p:cNvSpPr>
          <p:nvPr/>
        </p:nvSpPr>
        <p:spPr bwMode="auto">
          <a:xfrm>
            <a:off x="6145213" y="5543550"/>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6" name="Rectangle 14"/>
          <p:cNvSpPr>
            <a:spLocks noChangeArrowheads="1"/>
          </p:cNvSpPr>
          <p:nvPr/>
        </p:nvSpPr>
        <p:spPr bwMode="auto">
          <a:xfrm>
            <a:off x="6145213" y="6086475"/>
            <a:ext cx="492125" cy="542925"/>
          </a:xfrm>
          <a:prstGeom prst="rect">
            <a:avLst/>
          </a:prstGeom>
          <a:solidFill>
            <a:srgbClr val="FF99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Line 15"/>
          <p:cNvSpPr>
            <a:spLocks noChangeShapeType="1"/>
          </p:cNvSpPr>
          <p:nvPr/>
        </p:nvSpPr>
        <p:spPr bwMode="auto">
          <a:xfrm flipV="1">
            <a:off x="6161088" y="6122988"/>
            <a:ext cx="481012" cy="4238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9" name="Text Box 17"/>
          <p:cNvSpPr txBox="1">
            <a:spLocks noChangeArrowheads="1"/>
          </p:cNvSpPr>
          <p:nvPr/>
        </p:nvSpPr>
        <p:spPr bwMode="auto">
          <a:xfrm>
            <a:off x="5783263" y="3409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0" name="Text Box 18"/>
          <p:cNvSpPr txBox="1">
            <a:spLocks noChangeArrowheads="1"/>
          </p:cNvSpPr>
          <p:nvPr/>
        </p:nvSpPr>
        <p:spPr bwMode="auto">
          <a:xfrm>
            <a:off x="5783263" y="3960813"/>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1" name="Rectangle 19"/>
          <p:cNvSpPr>
            <a:spLocks noChangeArrowheads="1"/>
          </p:cNvSpPr>
          <p:nvPr/>
        </p:nvSpPr>
        <p:spPr bwMode="auto">
          <a:xfrm>
            <a:off x="5770563" y="44592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72" name="Rectangle 20"/>
          <p:cNvSpPr>
            <a:spLocks noChangeArrowheads="1"/>
          </p:cNvSpPr>
          <p:nvPr/>
        </p:nvSpPr>
        <p:spPr bwMode="auto">
          <a:xfrm>
            <a:off x="5768975" y="4987925"/>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73" name="Rectangle 21"/>
          <p:cNvSpPr>
            <a:spLocks noChangeArrowheads="1"/>
          </p:cNvSpPr>
          <p:nvPr/>
        </p:nvSpPr>
        <p:spPr bwMode="auto">
          <a:xfrm>
            <a:off x="5767388" y="5518150"/>
            <a:ext cx="381000" cy="544513"/>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74" name="Rectangle 22"/>
          <p:cNvSpPr>
            <a:spLocks noChangeArrowheads="1"/>
          </p:cNvSpPr>
          <p:nvPr/>
        </p:nvSpPr>
        <p:spPr bwMode="auto">
          <a:xfrm>
            <a:off x="5780088" y="6072188"/>
            <a:ext cx="381000" cy="544512"/>
          </a:xfrm>
          <a:prstGeom prst="rect">
            <a:avLst/>
          </a:prstGeom>
          <a:solidFill>
            <a:schemeClr val="hlink"/>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175" name="Text Box 23"/>
          <p:cNvSpPr txBox="1">
            <a:spLocks noChangeArrowheads="1"/>
          </p:cNvSpPr>
          <p:nvPr/>
        </p:nvSpPr>
        <p:spPr bwMode="auto">
          <a:xfrm>
            <a:off x="5794375" y="6124575"/>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6" name="Text Box 24"/>
          <p:cNvSpPr txBox="1">
            <a:spLocks noChangeArrowheads="1"/>
          </p:cNvSpPr>
          <p:nvPr/>
        </p:nvSpPr>
        <p:spPr bwMode="auto">
          <a:xfrm>
            <a:off x="5794375" y="501650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7" name="Text Box 25"/>
          <p:cNvSpPr txBox="1">
            <a:spLocks noChangeArrowheads="1"/>
          </p:cNvSpPr>
          <p:nvPr/>
        </p:nvSpPr>
        <p:spPr bwMode="auto">
          <a:xfrm>
            <a:off x="5794375" y="55689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8" name="Text Box 26"/>
          <p:cNvSpPr txBox="1">
            <a:spLocks noChangeArrowheads="1"/>
          </p:cNvSpPr>
          <p:nvPr/>
        </p:nvSpPr>
        <p:spPr bwMode="auto">
          <a:xfrm>
            <a:off x="5770563" y="4502150"/>
            <a:ext cx="301686" cy="369332"/>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0</a:t>
            </a:r>
          </a:p>
        </p:txBody>
      </p:sp>
      <p:sp>
        <p:nvSpPr>
          <p:cNvPr id="49179" name="Line 27"/>
          <p:cNvSpPr>
            <a:spLocks noChangeShapeType="1"/>
          </p:cNvSpPr>
          <p:nvPr/>
        </p:nvSpPr>
        <p:spPr bwMode="auto">
          <a:xfrm flipV="1">
            <a:off x="6137275" y="3386138"/>
            <a:ext cx="493713"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1" name="Text Box 29"/>
          <p:cNvSpPr txBox="1">
            <a:spLocks noChangeArrowheads="1"/>
          </p:cNvSpPr>
          <p:nvPr/>
        </p:nvSpPr>
        <p:spPr bwMode="auto">
          <a:xfrm>
            <a:off x="6762750" y="5799138"/>
            <a:ext cx="1997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Output:</a:t>
            </a:r>
            <a:endParaRPr lang="en-US"/>
          </a:p>
          <a:p>
            <a:r>
              <a:rPr lang="en-US"/>
              <a:t>   A F B C D E</a:t>
            </a:r>
          </a:p>
        </p:txBody>
      </p:sp>
      <p:sp>
        <p:nvSpPr>
          <p:cNvPr id="49183" name="Line 31"/>
          <p:cNvSpPr>
            <a:spLocks noChangeShapeType="1"/>
          </p:cNvSpPr>
          <p:nvPr/>
        </p:nvSpPr>
        <p:spPr bwMode="auto">
          <a:xfrm flipV="1">
            <a:off x="6149975" y="3940175"/>
            <a:ext cx="469900" cy="5048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4" name="Line 32"/>
          <p:cNvSpPr>
            <a:spLocks noChangeShapeType="1"/>
          </p:cNvSpPr>
          <p:nvPr/>
        </p:nvSpPr>
        <p:spPr bwMode="auto">
          <a:xfrm flipV="1">
            <a:off x="6149975" y="4457700"/>
            <a:ext cx="481013" cy="528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5" name="Line 33"/>
          <p:cNvSpPr>
            <a:spLocks noChangeShapeType="1"/>
          </p:cNvSpPr>
          <p:nvPr/>
        </p:nvSpPr>
        <p:spPr bwMode="auto">
          <a:xfrm flipV="1">
            <a:off x="6161088" y="4997450"/>
            <a:ext cx="469900" cy="5175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6" name="Line 34"/>
          <p:cNvSpPr>
            <a:spLocks noChangeShapeType="1"/>
          </p:cNvSpPr>
          <p:nvPr/>
        </p:nvSpPr>
        <p:spPr bwMode="auto">
          <a:xfrm flipV="1">
            <a:off x="6173788" y="5538788"/>
            <a:ext cx="469900" cy="5286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5"/>
          <p:cNvSpPr txBox="1">
            <a:spLocks noChangeArrowheads="1"/>
          </p:cNvSpPr>
          <p:nvPr/>
        </p:nvSpPr>
        <p:spPr bwMode="auto">
          <a:xfrm>
            <a:off x="457200" y="1438275"/>
            <a:ext cx="84740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 topological sorting algorithm:</a:t>
            </a:r>
          </a:p>
          <a:p>
            <a:r>
              <a:rPr lang="en-US" sz="2000" i="1" dirty="0" smtClean="0"/>
              <a:t>As </a:t>
            </a:r>
            <a:r>
              <a:rPr lang="en-US" sz="2000" i="1" dirty="0"/>
              <a:t>each vertex is removed, update the </a:t>
            </a:r>
            <a:r>
              <a:rPr lang="en-US" sz="2000" i="1" dirty="0" smtClean="0"/>
              <a:t>predecessor counts</a:t>
            </a:r>
            <a:r>
              <a:rPr lang="en-US" sz="2000" i="1" dirty="0"/>
              <a:t>, and for any vertex whose count has </a:t>
            </a:r>
            <a:r>
              <a:rPr lang="en-US" sz="2000" i="1" dirty="0" smtClean="0"/>
              <a:t>become 0, </a:t>
            </a:r>
            <a:r>
              <a:rPr lang="en-US" sz="2000" i="1" dirty="0"/>
              <a:t>put it in </a:t>
            </a:r>
            <a:r>
              <a:rPr lang="en-US" sz="2000" i="1" dirty="0" smtClean="0"/>
              <a:t>the </a:t>
            </a:r>
            <a:r>
              <a:rPr lang="en-US" sz="2000" i="1" dirty="0"/>
              <a:t>queue</a:t>
            </a:r>
            <a:r>
              <a:rPr lang="en-US" sz="2000" i="1" dirty="0" smtClean="0"/>
              <a:t>.</a:t>
            </a:r>
          </a:p>
          <a:p>
            <a:endParaRPr lang="en-US" sz="2000" i="1" dirty="0"/>
          </a:p>
          <a:p>
            <a:r>
              <a:rPr lang="en-US" sz="2000" i="1" dirty="0" smtClean="0"/>
              <a:t>Completed!</a:t>
            </a:r>
            <a:endParaRPr lang="en-US" sz="2000" dirty="0"/>
          </a:p>
        </p:txBody>
      </p:sp>
    </p:spTree>
    <p:extLst>
      <p:ext uri="{BB962C8B-B14F-4D97-AF65-F5344CB8AC3E}">
        <p14:creationId xmlns:p14="http://schemas.microsoft.com/office/powerpoint/2010/main" val="20609852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51203" name="Text Box 3"/>
          <p:cNvSpPr txBox="1">
            <a:spLocks noChangeArrowheads="1"/>
          </p:cNvSpPr>
          <p:nvPr/>
        </p:nvSpPr>
        <p:spPr bwMode="auto">
          <a:xfrm>
            <a:off x="669925" y="1438275"/>
            <a:ext cx="84740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The topological sorting algorithm:</a:t>
            </a:r>
          </a:p>
          <a:p>
            <a:r>
              <a:rPr lang="en-US" sz="2800"/>
              <a:t>    Time bound: </a:t>
            </a:r>
            <a:r>
              <a:rPr lang="en-US" sz="2800" i="1"/>
              <a:t>Now the time for each part is</a:t>
            </a:r>
            <a:r>
              <a:rPr lang="en-US" sz="2800"/>
              <a:t> </a:t>
            </a:r>
          </a:p>
          <a:p>
            <a:r>
              <a:rPr lang="en-US" sz="2800"/>
              <a:t>	Find vertices with no predecessors:  O(|</a:t>
            </a:r>
            <a:r>
              <a:rPr lang="en-US" sz="2800" i="1"/>
              <a:t>V</a:t>
            </a:r>
            <a:r>
              <a:rPr lang="en-US" sz="2800"/>
              <a:t>|)</a:t>
            </a:r>
          </a:p>
          <a:p>
            <a:r>
              <a:rPr lang="en-US" sz="2800"/>
              <a:t>	Remove edges: O(|</a:t>
            </a:r>
            <a:r>
              <a:rPr lang="en-US" sz="2800" i="1"/>
              <a:t>E</a:t>
            </a:r>
            <a:r>
              <a:rPr lang="en-US" sz="2800"/>
              <a:t>|)</a:t>
            </a:r>
          </a:p>
          <a:p>
            <a:r>
              <a:rPr lang="en-US" sz="2800"/>
              <a:t>	Place vertices in output: O(|</a:t>
            </a:r>
            <a:r>
              <a:rPr lang="en-US" sz="2800" i="1"/>
              <a:t>V</a:t>
            </a:r>
            <a:r>
              <a:rPr lang="en-US" sz="2800"/>
              <a:t>|)</a:t>
            </a:r>
          </a:p>
        </p:txBody>
      </p:sp>
      <p:grpSp>
        <p:nvGrpSpPr>
          <p:cNvPr id="51204" name="Group 4"/>
          <p:cNvGrpSpPr>
            <a:grpSpLocks/>
          </p:cNvGrpSpPr>
          <p:nvPr/>
        </p:nvGrpSpPr>
        <p:grpSpPr bwMode="auto">
          <a:xfrm>
            <a:off x="5194300" y="5029200"/>
            <a:ext cx="1206500" cy="228600"/>
            <a:chOff x="3320" y="3072"/>
            <a:chExt cx="2058" cy="310"/>
          </a:xfrm>
        </p:grpSpPr>
        <p:sp>
          <p:nvSpPr>
            <p:cNvPr id="51205" name="Oval 5"/>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Oval 6"/>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Oval 7"/>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8" name="Oval 8"/>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9" name="Oval 9"/>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Oval 10"/>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11" name="AutoShape 11"/>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2" name="Oval 12"/>
          <p:cNvSpPr>
            <a:spLocks noChangeArrowheads="1"/>
          </p:cNvSpPr>
          <p:nvPr/>
        </p:nvSpPr>
        <p:spPr bwMode="auto">
          <a:xfrm flipV="1">
            <a:off x="838200" y="5672138"/>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3" name="Oval 13"/>
          <p:cNvSpPr>
            <a:spLocks noChangeArrowheads="1"/>
          </p:cNvSpPr>
          <p:nvPr/>
        </p:nvSpPr>
        <p:spPr bwMode="auto">
          <a:xfrm flipV="1">
            <a:off x="1411288" y="59944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Oval 14"/>
          <p:cNvSpPr>
            <a:spLocks noChangeArrowheads="1"/>
          </p:cNvSpPr>
          <p:nvPr/>
        </p:nvSpPr>
        <p:spPr bwMode="auto">
          <a:xfrm flipV="1">
            <a:off x="2273300" y="58515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Oval 15"/>
          <p:cNvSpPr>
            <a:spLocks noChangeArrowheads="1"/>
          </p:cNvSpPr>
          <p:nvPr/>
        </p:nvSpPr>
        <p:spPr bwMode="auto">
          <a:xfrm flipV="1">
            <a:off x="1441450" y="506412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6" name="Line 16"/>
          <p:cNvSpPr>
            <a:spLocks noChangeShapeType="1"/>
          </p:cNvSpPr>
          <p:nvPr/>
        </p:nvSpPr>
        <p:spPr bwMode="auto">
          <a:xfrm>
            <a:off x="1038225" y="5851525"/>
            <a:ext cx="373063" cy="214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7"/>
          <p:cNvSpPr>
            <a:spLocks noChangeShapeType="1"/>
          </p:cNvSpPr>
          <p:nvPr/>
        </p:nvSpPr>
        <p:spPr bwMode="auto">
          <a:xfrm flipV="1">
            <a:off x="1612900" y="5994400"/>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p:cNvSpPr>
            <a:spLocks noChangeShapeType="1"/>
          </p:cNvSpPr>
          <p:nvPr/>
        </p:nvSpPr>
        <p:spPr bwMode="auto">
          <a:xfrm flipV="1">
            <a:off x="1009650" y="5243513"/>
            <a:ext cx="431800" cy="4651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9" name="Line 19"/>
          <p:cNvSpPr>
            <a:spLocks noChangeShapeType="1"/>
          </p:cNvSpPr>
          <p:nvPr/>
        </p:nvSpPr>
        <p:spPr bwMode="auto">
          <a:xfrm flipV="1">
            <a:off x="1641475" y="517207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Line 20"/>
          <p:cNvSpPr>
            <a:spLocks noChangeShapeType="1"/>
          </p:cNvSpPr>
          <p:nvPr/>
        </p:nvSpPr>
        <p:spPr bwMode="auto">
          <a:xfrm>
            <a:off x="2387600" y="5280025"/>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Line 21"/>
          <p:cNvSpPr>
            <a:spLocks noChangeShapeType="1"/>
          </p:cNvSpPr>
          <p:nvPr/>
        </p:nvSpPr>
        <p:spPr bwMode="auto">
          <a:xfrm>
            <a:off x="1612900" y="5280025"/>
            <a:ext cx="688975" cy="6080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2" name="Oval 22"/>
          <p:cNvSpPr>
            <a:spLocks noChangeArrowheads="1"/>
          </p:cNvSpPr>
          <p:nvPr/>
        </p:nvSpPr>
        <p:spPr bwMode="auto">
          <a:xfrm flipV="1">
            <a:off x="2619375" y="5481638"/>
            <a:ext cx="200025" cy="249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Oval 23"/>
          <p:cNvSpPr>
            <a:spLocks noChangeArrowheads="1"/>
          </p:cNvSpPr>
          <p:nvPr/>
        </p:nvSpPr>
        <p:spPr bwMode="auto">
          <a:xfrm flipV="1">
            <a:off x="2301875" y="50292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4" name="Oval 24"/>
          <p:cNvSpPr>
            <a:spLocks noChangeArrowheads="1"/>
          </p:cNvSpPr>
          <p:nvPr/>
        </p:nvSpPr>
        <p:spPr bwMode="auto">
          <a:xfrm>
            <a:off x="228600" y="40560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Oval 25"/>
          <p:cNvSpPr>
            <a:spLocks noChangeArrowheads="1"/>
          </p:cNvSpPr>
          <p:nvPr/>
        </p:nvSpPr>
        <p:spPr bwMode="auto">
          <a:xfrm>
            <a:off x="801688" y="37338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6" name="Oval 26"/>
          <p:cNvSpPr>
            <a:spLocks noChangeArrowheads="1"/>
          </p:cNvSpPr>
          <p:nvPr/>
        </p:nvSpPr>
        <p:spPr bwMode="auto">
          <a:xfrm>
            <a:off x="1663700" y="3876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7" name="Oval 27"/>
          <p:cNvSpPr>
            <a:spLocks noChangeArrowheads="1"/>
          </p:cNvSpPr>
          <p:nvPr/>
        </p:nvSpPr>
        <p:spPr bwMode="auto">
          <a:xfrm>
            <a:off x="831850" y="46640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8" name="Line 28"/>
          <p:cNvSpPr>
            <a:spLocks noChangeShapeType="1"/>
          </p:cNvSpPr>
          <p:nvPr/>
        </p:nvSpPr>
        <p:spPr bwMode="auto">
          <a:xfrm flipV="1">
            <a:off x="428625" y="3913188"/>
            <a:ext cx="373063"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Line 29"/>
          <p:cNvSpPr>
            <a:spLocks noChangeShapeType="1"/>
          </p:cNvSpPr>
          <p:nvPr/>
        </p:nvSpPr>
        <p:spPr bwMode="auto">
          <a:xfrm>
            <a:off x="1003300" y="38766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0" name="Line 30"/>
          <p:cNvSpPr>
            <a:spLocks noChangeShapeType="1"/>
          </p:cNvSpPr>
          <p:nvPr/>
        </p:nvSpPr>
        <p:spPr bwMode="auto">
          <a:xfrm>
            <a:off x="400050" y="42703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1" name="Line 31"/>
          <p:cNvSpPr>
            <a:spLocks noChangeShapeType="1"/>
          </p:cNvSpPr>
          <p:nvPr/>
        </p:nvSpPr>
        <p:spPr bwMode="auto">
          <a:xfrm>
            <a:off x="1031875" y="47720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2" name="Line 32"/>
          <p:cNvSpPr>
            <a:spLocks noChangeShapeType="1"/>
          </p:cNvSpPr>
          <p:nvPr/>
        </p:nvSpPr>
        <p:spPr bwMode="auto">
          <a:xfrm flipV="1">
            <a:off x="1778000" y="41275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3" name="Line 33"/>
          <p:cNvSpPr>
            <a:spLocks noChangeShapeType="1"/>
          </p:cNvSpPr>
          <p:nvPr/>
        </p:nvSpPr>
        <p:spPr bwMode="auto">
          <a:xfrm flipV="1">
            <a:off x="1003300" y="40909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4" name="Oval 34"/>
          <p:cNvSpPr>
            <a:spLocks noChangeArrowheads="1"/>
          </p:cNvSpPr>
          <p:nvPr/>
        </p:nvSpPr>
        <p:spPr bwMode="auto">
          <a:xfrm>
            <a:off x="2009775" y="42481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5" name="Oval 35"/>
          <p:cNvSpPr>
            <a:spLocks noChangeArrowheads="1"/>
          </p:cNvSpPr>
          <p:nvPr/>
        </p:nvSpPr>
        <p:spPr bwMode="auto">
          <a:xfrm>
            <a:off x="1692275" y="46990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6" name="Oval 36"/>
          <p:cNvSpPr>
            <a:spLocks noChangeArrowheads="1"/>
          </p:cNvSpPr>
          <p:nvPr/>
        </p:nvSpPr>
        <p:spPr bwMode="auto">
          <a:xfrm flipH="1">
            <a:off x="4219575" y="4284663"/>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7" name="Oval 37"/>
          <p:cNvSpPr>
            <a:spLocks noChangeArrowheads="1"/>
          </p:cNvSpPr>
          <p:nvPr/>
        </p:nvSpPr>
        <p:spPr bwMode="auto">
          <a:xfrm flipH="1">
            <a:off x="3644900" y="3962400"/>
            <a:ext cx="201613"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8" name="Oval 38"/>
          <p:cNvSpPr>
            <a:spLocks noChangeArrowheads="1"/>
          </p:cNvSpPr>
          <p:nvPr/>
        </p:nvSpPr>
        <p:spPr bwMode="auto">
          <a:xfrm flipH="1">
            <a:off x="2784475" y="41052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9" name="Oval 39"/>
          <p:cNvSpPr>
            <a:spLocks noChangeArrowheads="1"/>
          </p:cNvSpPr>
          <p:nvPr/>
        </p:nvSpPr>
        <p:spPr bwMode="auto">
          <a:xfrm flipH="1">
            <a:off x="3616325" y="4892675"/>
            <a:ext cx="200025"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0" name="Line 40"/>
          <p:cNvSpPr>
            <a:spLocks noChangeShapeType="1"/>
          </p:cNvSpPr>
          <p:nvPr/>
        </p:nvSpPr>
        <p:spPr bwMode="auto">
          <a:xfrm flipH="1" flipV="1">
            <a:off x="3846513" y="4141788"/>
            <a:ext cx="373062" cy="214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1" name="Line 41"/>
          <p:cNvSpPr>
            <a:spLocks noChangeShapeType="1"/>
          </p:cNvSpPr>
          <p:nvPr/>
        </p:nvSpPr>
        <p:spPr bwMode="auto">
          <a:xfrm flipH="1">
            <a:off x="2984500" y="4105275"/>
            <a:ext cx="660400" cy="107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2" name="Line 42"/>
          <p:cNvSpPr>
            <a:spLocks noChangeShapeType="1"/>
          </p:cNvSpPr>
          <p:nvPr/>
        </p:nvSpPr>
        <p:spPr bwMode="auto">
          <a:xfrm flipH="1">
            <a:off x="3816350" y="4498975"/>
            <a:ext cx="431800" cy="4651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3" name="Line 43"/>
          <p:cNvSpPr>
            <a:spLocks noChangeShapeType="1"/>
          </p:cNvSpPr>
          <p:nvPr/>
        </p:nvSpPr>
        <p:spPr bwMode="auto">
          <a:xfrm flipH="1">
            <a:off x="2955925" y="5000625"/>
            <a:ext cx="660400" cy="3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4" name="Line 44"/>
          <p:cNvSpPr>
            <a:spLocks noChangeShapeType="1"/>
          </p:cNvSpPr>
          <p:nvPr/>
        </p:nvSpPr>
        <p:spPr bwMode="auto">
          <a:xfrm flipH="1" flipV="1">
            <a:off x="2870200" y="4356100"/>
            <a:ext cx="0" cy="5715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5" name="Line 45"/>
          <p:cNvSpPr>
            <a:spLocks noChangeShapeType="1"/>
          </p:cNvSpPr>
          <p:nvPr/>
        </p:nvSpPr>
        <p:spPr bwMode="auto">
          <a:xfrm flipH="1" flipV="1">
            <a:off x="2955925" y="4319588"/>
            <a:ext cx="688975" cy="6080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6" name="Oval 46"/>
          <p:cNvSpPr>
            <a:spLocks noChangeArrowheads="1"/>
          </p:cNvSpPr>
          <p:nvPr/>
        </p:nvSpPr>
        <p:spPr bwMode="auto">
          <a:xfrm flipH="1">
            <a:off x="2438400" y="4476750"/>
            <a:ext cx="200025" cy="249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7" name="Oval 47"/>
          <p:cNvSpPr>
            <a:spLocks noChangeArrowheads="1"/>
          </p:cNvSpPr>
          <p:nvPr/>
        </p:nvSpPr>
        <p:spPr bwMode="auto">
          <a:xfrm flipH="1">
            <a:off x="2754313" y="4927600"/>
            <a:ext cx="201612" cy="250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8" name="Line 48"/>
          <p:cNvSpPr>
            <a:spLocks noChangeShapeType="1"/>
          </p:cNvSpPr>
          <p:nvPr/>
        </p:nvSpPr>
        <p:spPr bwMode="auto">
          <a:xfrm flipH="1" flipV="1">
            <a:off x="1905000" y="4038600"/>
            <a:ext cx="152400" cy="228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9" name="Line 49"/>
          <p:cNvSpPr>
            <a:spLocks noChangeShapeType="1"/>
          </p:cNvSpPr>
          <p:nvPr/>
        </p:nvSpPr>
        <p:spPr bwMode="auto">
          <a:xfrm flipH="1" flipV="1">
            <a:off x="2209800" y="4419600"/>
            <a:ext cx="228600" cy="152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0" name="Line 50"/>
          <p:cNvSpPr>
            <a:spLocks noChangeShapeType="1"/>
          </p:cNvSpPr>
          <p:nvPr/>
        </p:nvSpPr>
        <p:spPr bwMode="auto">
          <a:xfrm flipH="1">
            <a:off x="2514600" y="4724400"/>
            <a:ext cx="7620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1" name="Line 51"/>
          <p:cNvSpPr>
            <a:spLocks noChangeShapeType="1"/>
          </p:cNvSpPr>
          <p:nvPr/>
        </p:nvSpPr>
        <p:spPr bwMode="auto">
          <a:xfrm>
            <a:off x="2590800" y="4648200"/>
            <a:ext cx="228600" cy="304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2" name="Group 52"/>
          <p:cNvGrpSpPr>
            <a:grpSpLocks/>
          </p:cNvGrpSpPr>
          <p:nvPr/>
        </p:nvGrpSpPr>
        <p:grpSpPr bwMode="auto">
          <a:xfrm>
            <a:off x="6477000" y="5029200"/>
            <a:ext cx="1206500" cy="228600"/>
            <a:chOff x="3320" y="3072"/>
            <a:chExt cx="2058" cy="310"/>
          </a:xfrm>
        </p:grpSpPr>
        <p:sp>
          <p:nvSpPr>
            <p:cNvPr id="51253" name="Oval 53"/>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4" name="Oval 54"/>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5" name="Oval 55"/>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6" name="Oval 56"/>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7" name="Oval 57"/>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8" name="Oval 58"/>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59" name="Group 59"/>
          <p:cNvGrpSpPr>
            <a:grpSpLocks/>
          </p:cNvGrpSpPr>
          <p:nvPr/>
        </p:nvGrpSpPr>
        <p:grpSpPr bwMode="auto">
          <a:xfrm>
            <a:off x="7759700" y="5029200"/>
            <a:ext cx="1206500" cy="228600"/>
            <a:chOff x="3320" y="3072"/>
            <a:chExt cx="2058" cy="310"/>
          </a:xfrm>
        </p:grpSpPr>
        <p:sp>
          <p:nvSpPr>
            <p:cNvPr id="51260" name="Oval 60"/>
            <p:cNvSpPr>
              <a:spLocks noChangeArrowheads="1"/>
            </p:cNvSpPr>
            <p:nvPr/>
          </p:nvSpPr>
          <p:spPr bwMode="auto">
            <a:xfrm>
              <a:off x="3320" y="3072"/>
              <a:ext cx="282" cy="3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1" name="Oval 61"/>
            <p:cNvSpPr>
              <a:spLocks noChangeArrowheads="1"/>
            </p:cNvSpPr>
            <p:nvPr/>
          </p:nvSpPr>
          <p:spPr bwMode="auto">
            <a:xfrm>
              <a:off x="4039"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2" name="Oval 62"/>
            <p:cNvSpPr>
              <a:spLocks noChangeArrowheads="1"/>
            </p:cNvSpPr>
            <p:nvPr/>
          </p:nvSpPr>
          <p:spPr bwMode="auto">
            <a:xfrm>
              <a:off x="4424"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3" name="Oval 63"/>
            <p:cNvSpPr>
              <a:spLocks noChangeArrowheads="1"/>
            </p:cNvSpPr>
            <p:nvPr/>
          </p:nvSpPr>
          <p:spPr bwMode="auto">
            <a:xfrm>
              <a:off x="4760" y="3072"/>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4" name="Oval 64"/>
            <p:cNvSpPr>
              <a:spLocks noChangeArrowheads="1"/>
            </p:cNvSpPr>
            <p:nvPr/>
          </p:nvSpPr>
          <p:spPr bwMode="auto">
            <a:xfrm>
              <a:off x="3656" y="3076"/>
              <a:ext cx="282"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5" name="Oval 65"/>
            <p:cNvSpPr>
              <a:spLocks noChangeArrowheads="1"/>
            </p:cNvSpPr>
            <p:nvPr/>
          </p:nvSpPr>
          <p:spPr bwMode="auto">
            <a:xfrm>
              <a:off x="5095" y="3076"/>
              <a:ext cx="283" cy="30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66" name="Line 66"/>
          <p:cNvSpPr>
            <a:spLocks noChangeShapeType="1"/>
          </p:cNvSpPr>
          <p:nvPr/>
        </p:nvSpPr>
        <p:spPr bwMode="auto">
          <a:xfrm flipV="1">
            <a:off x="1600200" y="4953000"/>
            <a:ext cx="76200" cy="1111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7" name="Text Box 67"/>
          <p:cNvSpPr txBox="1">
            <a:spLocks noChangeArrowheads="1"/>
          </p:cNvSpPr>
          <p:nvPr/>
        </p:nvSpPr>
        <p:spPr bwMode="auto">
          <a:xfrm>
            <a:off x="4860925" y="3800475"/>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Total: O(|</a:t>
            </a:r>
            <a:r>
              <a:rPr lang="en-US" sz="2800" i="1"/>
              <a:t>V</a:t>
            </a:r>
            <a:r>
              <a:rPr lang="en-US" sz="2800"/>
              <a:t>|+|</a:t>
            </a:r>
            <a:r>
              <a:rPr lang="en-US" sz="2800" i="1"/>
              <a:t>E</a:t>
            </a:r>
            <a:r>
              <a:rPr lang="en-US" sz="2800"/>
              <a:t>|)</a:t>
            </a:r>
            <a:endParaRPr lang="en-US"/>
          </a:p>
        </p:txBody>
      </p:sp>
      <p:sp>
        <p:nvSpPr>
          <p:cNvPr id="51268" name="Text Box 68"/>
          <p:cNvSpPr txBox="1">
            <a:spLocks noChangeArrowheads="1"/>
          </p:cNvSpPr>
          <p:nvPr/>
        </p:nvSpPr>
        <p:spPr bwMode="auto">
          <a:xfrm>
            <a:off x="4906963" y="5646738"/>
            <a:ext cx="2943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Linear in |</a:t>
            </a:r>
            <a:r>
              <a:rPr lang="en-US" sz="2800" i="1"/>
              <a:t>V</a:t>
            </a:r>
            <a:r>
              <a:rPr lang="en-US" sz="2800"/>
              <a:t>|+|</a:t>
            </a:r>
            <a:r>
              <a:rPr lang="en-US" sz="2800" i="1"/>
              <a:t>E</a:t>
            </a:r>
            <a:r>
              <a:rPr lang="en-US" sz="2800"/>
              <a:t>|.</a:t>
            </a:r>
          </a:p>
          <a:p>
            <a:r>
              <a:rPr lang="en-US" sz="2800"/>
              <a:t>	</a:t>
            </a:r>
            <a:r>
              <a:rPr lang="en-US" sz="2800" i="1"/>
              <a:t>Much better!</a:t>
            </a:r>
            <a:endParaRPr lang="en-US" i="1"/>
          </a:p>
        </p:txBody>
      </p:sp>
    </p:spTree>
    <p:extLst>
      <p:ext uri="{BB962C8B-B14F-4D97-AF65-F5344CB8AC3E}">
        <p14:creationId xmlns:p14="http://schemas.microsoft.com/office/powerpoint/2010/main" val="41177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5233964"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3691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17811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Examples</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50" y="1762125"/>
            <a:ext cx="12573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53200" y="2963346"/>
            <a:ext cx="818366" cy="369332"/>
          </a:xfrm>
          <a:prstGeom prst="rect">
            <a:avLst/>
          </a:prstGeom>
        </p:spPr>
        <p:txBody>
          <a:bodyPr wrap="none">
            <a:spAutoFit/>
          </a:bodyPr>
          <a:lstStyle/>
          <a:p>
            <a:r>
              <a:rPr lang="en-US" dirty="0"/>
              <a:t>ADBEC</a:t>
            </a:r>
          </a:p>
        </p:txBody>
      </p:sp>
      <p:sp>
        <p:nvSpPr>
          <p:cNvPr id="5" name="Rectangle 4"/>
          <p:cNvSpPr/>
          <p:nvPr/>
        </p:nvSpPr>
        <p:spPr>
          <a:xfrm>
            <a:off x="4572000" y="5257800"/>
            <a:ext cx="4572000" cy="1477328"/>
          </a:xfrm>
          <a:prstGeom prst="rect">
            <a:avLst/>
          </a:prstGeom>
        </p:spPr>
        <p:txBody>
          <a:bodyPr>
            <a:spAutoFit/>
          </a:bodyPr>
          <a:lstStyle/>
          <a:p>
            <a:r>
              <a:rPr lang="en-US" dirty="0" smtClean="0"/>
              <a:t>What about the following</a:t>
            </a:r>
          </a:p>
          <a:p>
            <a:r>
              <a:rPr lang="en-US" dirty="0" smtClean="0"/>
              <a:t>ADEBC?</a:t>
            </a:r>
            <a:endParaRPr lang="en-US" dirty="0"/>
          </a:p>
          <a:p>
            <a:r>
              <a:rPr lang="en-US" dirty="0" smtClean="0"/>
              <a:t>CBAED?</a:t>
            </a:r>
            <a:endParaRPr lang="en-US" dirty="0"/>
          </a:p>
          <a:p>
            <a:r>
              <a:rPr lang="en-US" dirty="0" smtClean="0"/>
              <a:t>ABCDE?</a:t>
            </a:r>
            <a:endParaRPr lang="en-US" dirty="0"/>
          </a:p>
          <a:p>
            <a:r>
              <a:rPr lang="en-US" dirty="0" smtClean="0"/>
              <a:t>DECAB?</a:t>
            </a:r>
            <a:endParaRPr lang="en-US" dirty="0"/>
          </a:p>
        </p:txBody>
      </p:sp>
    </p:spTree>
    <p:extLst>
      <p:ext uri="{BB962C8B-B14F-4D97-AF65-F5344CB8AC3E}">
        <p14:creationId xmlns:p14="http://schemas.microsoft.com/office/powerpoint/2010/main" val="28555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arn(inVertic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0ED5F31E-B06F-4F48-96EE-90062860F32E}" type="slidenum">
              <a:rPr lang="en-US"/>
              <a:pPr/>
              <a:t>131</a:t>
            </a:fld>
            <a:endParaRPr lang="en-US" sz="1400"/>
          </a:p>
        </p:txBody>
      </p:sp>
      <p:sp>
        <p:nvSpPr>
          <p:cNvPr id="780290" name="Rectangle 2"/>
          <p:cNvSpPr>
            <a:spLocks noGrp="1" noChangeArrowheads="1"/>
          </p:cNvSpPr>
          <p:nvPr>
            <p:ph type="title"/>
          </p:nvPr>
        </p:nvSpPr>
        <p:spPr/>
        <p:txBody>
          <a:bodyPr>
            <a:normAutofit fontScale="90000"/>
          </a:bodyPr>
          <a:lstStyle/>
          <a:p>
            <a:r>
              <a:rPr lang="en-US" dirty="0" smtClean="0"/>
              <a:t>One more example - Topological Ordering</a:t>
            </a:r>
            <a:endParaRPr lang="en-US" dirty="0"/>
          </a:p>
        </p:txBody>
      </p:sp>
      <p:sp>
        <p:nvSpPr>
          <p:cNvPr id="780291" name="Rectangle 3"/>
          <p:cNvSpPr>
            <a:spLocks noChangeArrowheads="1"/>
          </p:cNvSpPr>
          <p:nvPr/>
        </p:nvSpPr>
        <p:spPr bwMode="auto">
          <a:xfrm>
            <a:off x="2622550" y="5081588"/>
            <a:ext cx="4491038"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t>Topological order:  v</a:t>
            </a:r>
            <a:r>
              <a:rPr lang="en-US" baseline="-25000"/>
              <a:t>1</a:t>
            </a:r>
            <a:r>
              <a:rPr lang="en-US"/>
              <a:t>, v</a:t>
            </a:r>
            <a:r>
              <a:rPr lang="en-US" baseline="-25000"/>
              <a:t>2</a:t>
            </a:r>
            <a:r>
              <a:rPr lang="en-US"/>
              <a:t>, v</a:t>
            </a:r>
            <a:r>
              <a:rPr lang="en-US" baseline="-25000"/>
              <a:t>3</a:t>
            </a:r>
            <a:r>
              <a:rPr lang="en-US"/>
              <a:t>, v</a:t>
            </a:r>
            <a:r>
              <a:rPr lang="en-US" baseline="-25000"/>
              <a:t>4</a:t>
            </a:r>
            <a:r>
              <a:rPr lang="en-US"/>
              <a:t>, v</a:t>
            </a:r>
            <a:r>
              <a:rPr lang="en-US" baseline="-25000"/>
              <a:t>5</a:t>
            </a:r>
            <a:r>
              <a:rPr lang="en-US"/>
              <a:t>, v</a:t>
            </a:r>
            <a:r>
              <a:rPr lang="en-US" baseline="-25000"/>
              <a:t>6</a:t>
            </a:r>
            <a:r>
              <a:rPr lang="en-US"/>
              <a:t>, v</a:t>
            </a:r>
            <a:r>
              <a:rPr lang="en-US" baseline="-25000"/>
              <a:t>7</a:t>
            </a:r>
            <a:r>
              <a:rPr lang="en-US"/>
              <a:t>.</a:t>
            </a:r>
          </a:p>
        </p:txBody>
      </p:sp>
      <p:sp>
        <p:nvSpPr>
          <p:cNvPr id="780294" name="Oval 6"/>
          <p:cNvSpPr>
            <a:spLocks noChangeArrowheads="1"/>
          </p:cNvSpPr>
          <p:nvPr/>
        </p:nvSpPr>
        <p:spPr bwMode="auto">
          <a:xfrm>
            <a:off x="1371600" y="1754188"/>
            <a:ext cx="274638" cy="274637"/>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dirty="0">
                <a:solidFill>
                  <a:schemeClr val="bg1"/>
                </a:solidFill>
              </a:rPr>
              <a:t>v</a:t>
            </a:r>
            <a:r>
              <a:rPr lang="en-US" sz="1600" baseline="-25000" dirty="0">
                <a:solidFill>
                  <a:schemeClr val="bg1"/>
                </a:solidFill>
              </a:rPr>
              <a:t>2</a:t>
            </a:r>
          </a:p>
        </p:txBody>
      </p:sp>
      <p:sp>
        <p:nvSpPr>
          <p:cNvPr id="780295" name="Oval 7"/>
          <p:cNvSpPr>
            <a:spLocks noChangeArrowheads="1"/>
          </p:cNvSpPr>
          <p:nvPr/>
        </p:nvSpPr>
        <p:spPr bwMode="auto">
          <a:xfrm>
            <a:off x="2636838" y="1754188"/>
            <a:ext cx="274637" cy="274637"/>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3</a:t>
            </a:r>
          </a:p>
        </p:txBody>
      </p:sp>
      <p:sp>
        <p:nvSpPr>
          <p:cNvPr id="780296" name="Oval 8"/>
          <p:cNvSpPr>
            <a:spLocks noChangeArrowheads="1"/>
          </p:cNvSpPr>
          <p:nvPr/>
        </p:nvSpPr>
        <p:spPr bwMode="auto">
          <a:xfrm>
            <a:off x="685800" y="2644775"/>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6</a:t>
            </a:r>
          </a:p>
        </p:txBody>
      </p:sp>
      <p:sp>
        <p:nvSpPr>
          <p:cNvPr id="780297" name="Oval 9"/>
          <p:cNvSpPr>
            <a:spLocks noChangeArrowheads="1"/>
          </p:cNvSpPr>
          <p:nvPr/>
        </p:nvSpPr>
        <p:spPr bwMode="auto">
          <a:xfrm>
            <a:off x="2005013" y="2644775"/>
            <a:ext cx="273050"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5</a:t>
            </a:r>
          </a:p>
        </p:txBody>
      </p:sp>
      <p:sp>
        <p:nvSpPr>
          <p:cNvPr id="780298" name="Oval 10"/>
          <p:cNvSpPr>
            <a:spLocks noChangeArrowheads="1"/>
          </p:cNvSpPr>
          <p:nvPr/>
        </p:nvSpPr>
        <p:spPr bwMode="auto">
          <a:xfrm>
            <a:off x="3322638" y="2644775"/>
            <a:ext cx="274637"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4</a:t>
            </a:r>
          </a:p>
        </p:txBody>
      </p:sp>
      <p:sp>
        <p:nvSpPr>
          <p:cNvPr id="780299" name="Oval 11"/>
          <p:cNvSpPr>
            <a:spLocks noChangeArrowheads="1"/>
          </p:cNvSpPr>
          <p:nvPr/>
        </p:nvSpPr>
        <p:spPr bwMode="auto">
          <a:xfrm>
            <a:off x="1371600" y="3535363"/>
            <a:ext cx="274638" cy="274637"/>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7</a:t>
            </a:r>
          </a:p>
        </p:txBody>
      </p:sp>
      <p:sp>
        <p:nvSpPr>
          <p:cNvPr id="780300" name="Oval 12"/>
          <p:cNvSpPr>
            <a:spLocks noChangeArrowheads="1"/>
          </p:cNvSpPr>
          <p:nvPr/>
        </p:nvSpPr>
        <p:spPr bwMode="auto">
          <a:xfrm>
            <a:off x="2636838" y="3535363"/>
            <a:ext cx="274637" cy="274637"/>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1</a:t>
            </a:r>
          </a:p>
        </p:txBody>
      </p:sp>
      <p:cxnSp>
        <p:nvCxnSpPr>
          <p:cNvPr id="780301" name="AutoShape 13"/>
          <p:cNvCxnSpPr>
            <a:cxnSpLocks noChangeShapeType="1"/>
            <a:stCxn id="780294" idx="3"/>
            <a:endCxn id="780296" idx="7"/>
          </p:cNvCxnSpPr>
          <p:nvPr/>
        </p:nvCxnSpPr>
        <p:spPr bwMode="auto">
          <a:xfrm flipH="1">
            <a:off x="920750" y="1989138"/>
            <a:ext cx="490538"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2" name="AutoShape 14"/>
          <p:cNvCxnSpPr>
            <a:cxnSpLocks noChangeShapeType="1"/>
            <a:stCxn id="780294" idx="5"/>
            <a:endCxn id="780297" idx="1"/>
          </p:cNvCxnSpPr>
          <p:nvPr/>
        </p:nvCxnSpPr>
        <p:spPr bwMode="auto">
          <a:xfrm>
            <a:off x="1606550" y="1989138"/>
            <a:ext cx="438150"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3" name="AutoShape 15"/>
          <p:cNvCxnSpPr>
            <a:cxnSpLocks noChangeShapeType="1"/>
            <a:stCxn id="780294" idx="6"/>
            <a:endCxn id="780295" idx="2"/>
          </p:cNvCxnSpPr>
          <p:nvPr/>
        </p:nvCxnSpPr>
        <p:spPr bwMode="auto">
          <a:xfrm>
            <a:off x="1646238" y="1892300"/>
            <a:ext cx="990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4" name="AutoShape 16"/>
          <p:cNvCxnSpPr>
            <a:cxnSpLocks noChangeShapeType="1"/>
            <a:stCxn id="780295" idx="5"/>
            <a:endCxn id="780298" idx="1"/>
          </p:cNvCxnSpPr>
          <p:nvPr/>
        </p:nvCxnSpPr>
        <p:spPr bwMode="auto">
          <a:xfrm>
            <a:off x="2871788" y="1989138"/>
            <a:ext cx="490537"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5" name="AutoShape 17"/>
          <p:cNvCxnSpPr>
            <a:cxnSpLocks noChangeShapeType="1"/>
            <a:stCxn id="780298" idx="2"/>
            <a:endCxn id="780297" idx="6"/>
          </p:cNvCxnSpPr>
          <p:nvPr/>
        </p:nvCxnSpPr>
        <p:spPr bwMode="auto">
          <a:xfrm flipH="1">
            <a:off x="2278063" y="2782888"/>
            <a:ext cx="10445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6" name="AutoShape 18"/>
          <p:cNvCxnSpPr>
            <a:cxnSpLocks noChangeShapeType="1"/>
            <a:stCxn id="780300" idx="7"/>
            <a:endCxn id="780298" idx="3"/>
          </p:cNvCxnSpPr>
          <p:nvPr/>
        </p:nvCxnSpPr>
        <p:spPr bwMode="auto">
          <a:xfrm flipV="1">
            <a:off x="2871788" y="2879725"/>
            <a:ext cx="490537"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7" name="AutoShape 19"/>
          <p:cNvCxnSpPr>
            <a:cxnSpLocks noChangeShapeType="1"/>
            <a:stCxn id="780297" idx="3"/>
            <a:endCxn id="780299" idx="7"/>
          </p:cNvCxnSpPr>
          <p:nvPr/>
        </p:nvCxnSpPr>
        <p:spPr bwMode="auto">
          <a:xfrm flipH="1">
            <a:off x="1606550" y="2879725"/>
            <a:ext cx="438150"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8" name="AutoShape 20"/>
          <p:cNvCxnSpPr>
            <a:cxnSpLocks noChangeShapeType="1"/>
            <a:stCxn id="780300" idx="1"/>
            <a:endCxn id="780297" idx="5"/>
          </p:cNvCxnSpPr>
          <p:nvPr/>
        </p:nvCxnSpPr>
        <p:spPr bwMode="auto">
          <a:xfrm flipH="1" flipV="1">
            <a:off x="2238375" y="2879725"/>
            <a:ext cx="438150"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09" name="AutoShape 21"/>
          <p:cNvCxnSpPr>
            <a:cxnSpLocks noChangeShapeType="1"/>
            <a:stCxn id="780300" idx="2"/>
            <a:endCxn id="780299" idx="6"/>
          </p:cNvCxnSpPr>
          <p:nvPr/>
        </p:nvCxnSpPr>
        <p:spPr bwMode="auto">
          <a:xfrm flipH="1">
            <a:off x="1646238" y="3673475"/>
            <a:ext cx="990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10" name="AutoShape 22"/>
          <p:cNvCxnSpPr>
            <a:cxnSpLocks noChangeShapeType="1"/>
            <a:stCxn id="780296" idx="5"/>
            <a:endCxn id="780299" idx="1"/>
          </p:cNvCxnSpPr>
          <p:nvPr/>
        </p:nvCxnSpPr>
        <p:spPr bwMode="auto">
          <a:xfrm>
            <a:off x="920750" y="2879725"/>
            <a:ext cx="490538"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11" name="AutoShape 23"/>
          <p:cNvCxnSpPr>
            <a:cxnSpLocks noChangeShapeType="1"/>
            <a:stCxn id="780297" idx="2"/>
            <a:endCxn id="780296" idx="6"/>
          </p:cNvCxnSpPr>
          <p:nvPr/>
        </p:nvCxnSpPr>
        <p:spPr bwMode="auto">
          <a:xfrm flipH="1">
            <a:off x="960438" y="2782888"/>
            <a:ext cx="10445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12" name="AutoShape 24"/>
          <p:cNvCxnSpPr>
            <a:cxnSpLocks noChangeShapeType="1"/>
            <a:stCxn id="780295" idx="3"/>
            <a:endCxn id="780297" idx="7"/>
          </p:cNvCxnSpPr>
          <p:nvPr/>
        </p:nvCxnSpPr>
        <p:spPr bwMode="auto">
          <a:xfrm flipH="1">
            <a:off x="2238375" y="1989138"/>
            <a:ext cx="438150" cy="695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0315" name="Oval 27"/>
          <p:cNvSpPr>
            <a:spLocks noChangeArrowheads="1"/>
          </p:cNvSpPr>
          <p:nvPr/>
        </p:nvSpPr>
        <p:spPr bwMode="auto">
          <a:xfrm>
            <a:off x="42672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1</a:t>
            </a:r>
          </a:p>
        </p:txBody>
      </p:sp>
      <p:sp>
        <p:nvSpPr>
          <p:cNvPr id="780316" name="Oval 28"/>
          <p:cNvSpPr>
            <a:spLocks noChangeArrowheads="1"/>
          </p:cNvSpPr>
          <p:nvPr/>
        </p:nvSpPr>
        <p:spPr bwMode="auto">
          <a:xfrm>
            <a:off x="49530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2</a:t>
            </a:r>
          </a:p>
        </p:txBody>
      </p:sp>
      <p:sp>
        <p:nvSpPr>
          <p:cNvPr id="780320" name="Oval 32"/>
          <p:cNvSpPr>
            <a:spLocks noChangeArrowheads="1"/>
          </p:cNvSpPr>
          <p:nvPr/>
        </p:nvSpPr>
        <p:spPr bwMode="auto">
          <a:xfrm>
            <a:off x="56388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3</a:t>
            </a:r>
          </a:p>
        </p:txBody>
      </p:sp>
      <p:cxnSp>
        <p:nvCxnSpPr>
          <p:cNvPr id="780321" name="AutoShape 33"/>
          <p:cNvCxnSpPr>
            <a:cxnSpLocks noChangeShapeType="1"/>
            <a:stCxn id="780316" idx="6"/>
            <a:endCxn id="780320" idx="2"/>
          </p:cNvCxnSpPr>
          <p:nvPr/>
        </p:nvCxnSpPr>
        <p:spPr bwMode="auto">
          <a:xfrm>
            <a:off x="5227638" y="28051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0322" name="Oval 34"/>
          <p:cNvSpPr>
            <a:spLocks noChangeArrowheads="1"/>
          </p:cNvSpPr>
          <p:nvPr/>
        </p:nvSpPr>
        <p:spPr bwMode="auto">
          <a:xfrm>
            <a:off x="63246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4</a:t>
            </a:r>
          </a:p>
        </p:txBody>
      </p:sp>
      <p:cxnSp>
        <p:nvCxnSpPr>
          <p:cNvPr id="780323" name="AutoShape 35"/>
          <p:cNvCxnSpPr>
            <a:cxnSpLocks noChangeShapeType="1"/>
            <a:stCxn id="780320" idx="6"/>
            <a:endCxn id="780322" idx="2"/>
          </p:cNvCxnSpPr>
          <p:nvPr/>
        </p:nvCxnSpPr>
        <p:spPr bwMode="auto">
          <a:xfrm>
            <a:off x="5913438" y="28051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0324" name="Oval 36"/>
          <p:cNvSpPr>
            <a:spLocks noChangeArrowheads="1"/>
          </p:cNvSpPr>
          <p:nvPr/>
        </p:nvSpPr>
        <p:spPr bwMode="auto">
          <a:xfrm>
            <a:off x="70104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5</a:t>
            </a:r>
          </a:p>
        </p:txBody>
      </p:sp>
      <p:cxnSp>
        <p:nvCxnSpPr>
          <p:cNvPr id="780325" name="AutoShape 37"/>
          <p:cNvCxnSpPr>
            <a:cxnSpLocks noChangeShapeType="1"/>
            <a:stCxn id="780322" idx="6"/>
            <a:endCxn id="780324" idx="2"/>
          </p:cNvCxnSpPr>
          <p:nvPr/>
        </p:nvCxnSpPr>
        <p:spPr bwMode="auto">
          <a:xfrm>
            <a:off x="6599238" y="28051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0326" name="Oval 38"/>
          <p:cNvSpPr>
            <a:spLocks noChangeArrowheads="1"/>
          </p:cNvSpPr>
          <p:nvPr/>
        </p:nvSpPr>
        <p:spPr bwMode="auto">
          <a:xfrm>
            <a:off x="7696200" y="2667000"/>
            <a:ext cx="274638"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6</a:t>
            </a:r>
          </a:p>
        </p:txBody>
      </p:sp>
      <p:cxnSp>
        <p:nvCxnSpPr>
          <p:cNvPr id="780327" name="AutoShape 39"/>
          <p:cNvCxnSpPr>
            <a:cxnSpLocks noChangeShapeType="1"/>
            <a:stCxn id="780324" idx="6"/>
            <a:endCxn id="780326" idx="2"/>
          </p:cNvCxnSpPr>
          <p:nvPr/>
        </p:nvCxnSpPr>
        <p:spPr bwMode="auto">
          <a:xfrm>
            <a:off x="7285038" y="28051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0328" name="Oval 40"/>
          <p:cNvSpPr>
            <a:spLocks noChangeArrowheads="1"/>
          </p:cNvSpPr>
          <p:nvPr/>
        </p:nvSpPr>
        <p:spPr bwMode="auto">
          <a:xfrm>
            <a:off x="8412163" y="2667000"/>
            <a:ext cx="274637" cy="274638"/>
          </a:xfrm>
          <a:prstGeom prst="ellipse">
            <a:avLst/>
          </a:prstGeom>
          <a:solidFill>
            <a:schemeClr val="accent6">
              <a:lumMod val="50000"/>
            </a:schemeClr>
          </a:solidFill>
          <a:ln w="9525">
            <a:solidFill>
              <a:schemeClr val="tx1"/>
            </a:solidFill>
            <a:round/>
            <a:headEnd/>
            <a:tailEnd type="none" w="sm" len="sm"/>
          </a:ln>
          <a:effectLst/>
        </p:spPr>
        <p:txBody>
          <a:bodyPr wrap="none" lIns="92075" tIns="46038" rIns="92075" bIns="46038" anchor="ctr"/>
          <a:lstStyle/>
          <a:p>
            <a:pPr algn="ctr"/>
            <a:r>
              <a:rPr lang="en-US" sz="1600">
                <a:solidFill>
                  <a:schemeClr val="bg1"/>
                </a:solidFill>
              </a:rPr>
              <a:t>v</a:t>
            </a:r>
            <a:r>
              <a:rPr lang="en-US" sz="1600" baseline="-25000">
                <a:solidFill>
                  <a:schemeClr val="bg1"/>
                </a:solidFill>
              </a:rPr>
              <a:t>7</a:t>
            </a:r>
          </a:p>
        </p:txBody>
      </p:sp>
      <p:cxnSp>
        <p:nvCxnSpPr>
          <p:cNvPr id="780329" name="AutoShape 41"/>
          <p:cNvCxnSpPr>
            <a:cxnSpLocks noChangeShapeType="1"/>
            <a:stCxn id="780326" idx="6"/>
            <a:endCxn id="780328" idx="2"/>
          </p:cNvCxnSpPr>
          <p:nvPr/>
        </p:nvCxnSpPr>
        <p:spPr bwMode="auto">
          <a:xfrm>
            <a:off x="7970838" y="2805113"/>
            <a:ext cx="4413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37" name="AutoShape 49"/>
          <p:cNvCxnSpPr>
            <a:cxnSpLocks noChangeShapeType="1"/>
            <a:stCxn id="780320" idx="0"/>
            <a:endCxn id="780324" idx="0"/>
          </p:cNvCxnSpPr>
          <p:nvPr/>
        </p:nvCxnSpPr>
        <p:spPr bwMode="auto">
          <a:xfrm rot="5400000" flipV="1">
            <a:off x="6461919" y="1981994"/>
            <a:ext cx="1588" cy="13716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38" name="AutoShape 50"/>
          <p:cNvCxnSpPr>
            <a:cxnSpLocks noChangeShapeType="1"/>
            <a:stCxn id="780316" idx="4"/>
            <a:endCxn id="780324" idx="3"/>
          </p:cNvCxnSpPr>
          <p:nvPr/>
        </p:nvCxnSpPr>
        <p:spPr bwMode="auto">
          <a:xfrm rot="5400000" flipH="1" flipV="1">
            <a:off x="6050757" y="1942306"/>
            <a:ext cx="39688" cy="1958975"/>
          </a:xfrm>
          <a:prstGeom prst="curvedConnector3">
            <a:avLst>
              <a:gd name="adj1" fmla="val -648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39" name="AutoShape 51"/>
          <p:cNvCxnSpPr>
            <a:cxnSpLocks noChangeShapeType="1"/>
            <a:stCxn id="780315" idx="4"/>
            <a:endCxn id="780324" idx="4"/>
          </p:cNvCxnSpPr>
          <p:nvPr/>
        </p:nvCxnSpPr>
        <p:spPr bwMode="auto">
          <a:xfrm rot="16200000" flipH="1">
            <a:off x="5776119" y="1570832"/>
            <a:ext cx="1587" cy="2743200"/>
          </a:xfrm>
          <a:prstGeom prst="curvedConnector3">
            <a:avLst>
              <a:gd name="adj1" fmla="val 29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40" name="AutoShape 52"/>
          <p:cNvCxnSpPr>
            <a:cxnSpLocks noChangeShapeType="1"/>
            <a:stCxn id="780315" idx="0"/>
            <a:endCxn id="780322" idx="0"/>
          </p:cNvCxnSpPr>
          <p:nvPr/>
        </p:nvCxnSpPr>
        <p:spPr bwMode="auto">
          <a:xfrm rot="5400000" flipV="1">
            <a:off x="5433219" y="1639094"/>
            <a:ext cx="1588" cy="20574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41" name="AutoShape 53"/>
          <p:cNvCxnSpPr>
            <a:cxnSpLocks noChangeShapeType="1"/>
            <a:stCxn id="780324" idx="7"/>
            <a:endCxn id="780328" idx="0"/>
          </p:cNvCxnSpPr>
          <p:nvPr/>
        </p:nvCxnSpPr>
        <p:spPr bwMode="auto">
          <a:xfrm rot="16200000">
            <a:off x="7877969" y="2034381"/>
            <a:ext cx="39688" cy="1304925"/>
          </a:xfrm>
          <a:prstGeom prst="curvedConnector3">
            <a:avLst>
              <a:gd name="adj1" fmla="val 676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0342" name="AutoShape 54"/>
          <p:cNvCxnSpPr>
            <a:cxnSpLocks noChangeShapeType="1"/>
            <a:stCxn id="780316" idx="0"/>
            <a:endCxn id="780326" idx="0"/>
          </p:cNvCxnSpPr>
          <p:nvPr/>
        </p:nvCxnSpPr>
        <p:spPr bwMode="auto">
          <a:xfrm rot="5400000" flipV="1">
            <a:off x="6461919" y="1296194"/>
            <a:ext cx="1588" cy="2743200"/>
          </a:xfrm>
          <a:prstGeom prst="curvedConnector3">
            <a:avLst>
              <a:gd name="adj1" fmla="val -36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3787313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 ← Empty list that will contain the sorted elements</a:t>
            </a:r>
          </a:p>
          <a:p>
            <a:pPr marL="0" indent="0">
              <a:buNone/>
            </a:pPr>
            <a:r>
              <a:rPr lang="en-US" dirty="0"/>
              <a:t>S ← Set of all nodes with no incoming edges</a:t>
            </a:r>
          </a:p>
          <a:p>
            <a:pPr marL="0" indent="0">
              <a:buNone/>
            </a:pPr>
            <a:r>
              <a:rPr lang="en-US" dirty="0"/>
              <a:t>while S is non-empty do</a:t>
            </a:r>
          </a:p>
          <a:p>
            <a:pPr marL="0" indent="0">
              <a:buNone/>
            </a:pPr>
            <a:r>
              <a:rPr lang="en-US" dirty="0"/>
              <a:t>    remove a node n from S</a:t>
            </a:r>
          </a:p>
          <a:p>
            <a:pPr marL="0" indent="0">
              <a:buNone/>
            </a:pPr>
            <a:r>
              <a:rPr lang="en-US" dirty="0"/>
              <a:t>    insert n into L</a:t>
            </a:r>
          </a:p>
          <a:p>
            <a:pPr marL="0" indent="0">
              <a:buNone/>
            </a:pPr>
            <a:r>
              <a:rPr lang="en-US" dirty="0"/>
              <a:t>    for each node m with an edge e from n to m do</a:t>
            </a:r>
          </a:p>
          <a:p>
            <a:pPr marL="0" indent="0">
              <a:buNone/>
            </a:pPr>
            <a:r>
              <a:rPr lang="en-US" dirty="0"/>
              <a:t>        remove edge e from the graph</a:t>
            </a:r>
          </a:p>
          <a:p>
            <a:pPr marL="0" indent="0">
              <a:buNone/>
            </a:pPr>
            <a:r>
              <a:rPr lang="en-US" dirty="0"/>
              <a:t>        if m has no other incoming edges then</a:t>
            </a:r>
          </a:p>
          <a:p>
            <a:pPr marL="0" indent="0">
              <a:buNone/>
            </a:pPr>
            <a:r>
              <a:rPr lang="en-US" dirty="0"/>
              <a:t>            insert m into S</a:t>
            </a:r>
          </a:p>
          <a:p>
            <a:pPr marL="0" indent="0">
              <a:buNone/>
            </a:pPr>
            <a:r>
              <a:rPr lang="en-US" dirty="0"/>
              <a:t>if graph has edges then</a:t>
            </a:r>
          </a:p>
          <a:p>
            <a:pPr marL="0" indent="0">
              <a:buNone/>
            </a:pPr>
            <a:r>
              <a:rPr lang="en-US" dirty="0"/>
              <a:t>    return error (graph has at least one cycle)</a:t>
            </a:r>
          </a:p>
          <a:p>
            <a:pPr marL="0" indent="0">
              <a:buNone/>
            </a:pPr>
            <a:r>
              <a:rPr lang="en-US" dirty="0"/>
              <a:t>else </a:t>
            </a:r>
          </a:p>
          <a:p>
            <a:pPr marL="0" indent="0">
              <a:buNone/>
            </a:pPr>
            <a:r>
              <a:rPr lang="en-US" dirty="0"/>
              <a:t>    return L (a topologically sorted order)</a:t>
            </a:r>
          </a:p>
        </p:txBody>
      </p:sp>
    </p:spTree>
    <p:extLst>
      <p:ext uri="{BB962C8B-B14F-4D97-AF65-F5344CB8AC3E}">
        <p14:creationId xmlns:p14="http://schemas.microsoft.com/office/powerpoint/2010/main" val="288663665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r>
              <a:rPr lang="en-US" dirty="0" smtClean="0"/>
              <a:t> – depth-first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L ← Empty list that will contain the sorted nodes</a:t>
            </a:r>
          </a:p>
          <a:p>
            <a:pPr marL="0" indent="0">
              <a:buNone/>
            </a:pPr>
            <a:r>
              <a:rPr lang="en-US" dirty="0"/>
              <a:t>S ← Set of all nodes with no outgoing edges</a:t>
            </a:r>
          </a:p>
          <a:p>
            <a:pPr marL="0" indent="0">
              <a:buNone/>
            </a:pPr>
            <a:r>
              <a:rPr lang="en-US" dirty="0"/>
              <a:t>for each node n in S do</a:t>
            </a:r>
          </a:p>
          <a:p>
            <a:pPr marL="0" indent="0">
              <a:buNone/>
            </a:pPr>
            <a:r>
              <a:rPr lang="en-US" dirty="0"/>
              <a:t>    visit(n) </a:t>
            </a:r>
          </a:p>
          <a:p>
            <a:pPr marL="0" indent="0">
              <a:buNone/>
            </a:pPr>
            <a:r>
              <a:rPr lang="en-US" dirty="0"/>
              <a:t>function visit(node n)</a:t>
            </a:r>
          </a:p>
          <a:p>
            <a:pPr marL="0" indent="0">
              <a:buNone/>
            </a:pPr>
            <a:r>
              <a:rPr lang="en-US" dirty="0"/>
              <a:t>    if n has not been visited yet then</a:t>
            </a:r>
          </a:p>
          <a:p>
            <a:pPr marL="0" indent="0">
              <a:buNone/>
            </a:pPr>
            <a:r>
              <a:rPr lang="en-US" dirty="0"/>
              <a:t>        mark n as visited</a:t>
            </a:r>
          </a:p>
          <a:p>
            <a:pPr marL="0" indent="0">
              <a:buNone/>
            </a:pPr>
            <a:r>
              <a:rPr lang="en-US" dirty="0"/>
              <a:t>        for each node m with an edge from m to n do</a:t>
            </a:r>
          </a:p>
          <a:p>
            <a:pPr marL="0" indent="0">
              <a:buNone/>
            </a:pPr>
            <a:r>
              <a:rPr lang="en-US" dirty="0"/>
              <a:t>            visit(m)</a:t>
            </a:r>
          </a:p>
          <a:p>
            <a:pPr marL="0" indent="0">
              <a:buNone/>
            </a:pPr>
            <a:r>
              <a:rPr lang="en-US" dirty="0"/>
              <a:t>        add n to L</a:t>
            </a:r>
          </a:p>
        </p:txBody>
      </p:sp>
    </p:spTree>
    <p:extLst>
      <p:ext uri="{BB962C8B-B14F-4D97-AF65-F5344CB8AC3E}">
        <p14:creationId xmlns:p14="http://schemas.microsoft.com/office/powerpoint/2010/main" val="176554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a:t>
            </a:r>
            <a:endParaRPr lang="en-US" dirty="0"/>
          </a:p>
        </p:txBody>
      </p:sp>
      <p:sp>
        <p:nvSpPr>
          <p:cNvPr id="3" name="Content Placeholder 2"/>
          <p:cNvSpPr>
            <a:spLocks noGrp="1"/>
          </p:cNvSpPr>
          <p:nvPr>
            <p:ph idx="1"/>
          </p:nvPr>
        </p:nvSpPr>
        <p:spPr/>
        <p:txBody>
          <a:bodyPr/>
          <a:lstStyle/>
          <a:p>
            <a:r>
              <a:rPr lang="en-US" dirty="0"/>
              <a:t>A graph is a finite set of nodes with edges between nodes</a:t>
            </a:r>
          </a:p>
          <a:p>
            <a:r>
              <a:rPr lang="en-US" dirty="0"/>
              <a:t>Formally, a graph G is a structure (V,E) consisting of </a:t>
            </a:r>
          </a:p>
          <a:p>
            <a:pPr lvl="1"/>
            <a:r>
              <a:rPr lang="en-US" dirty="0"/>
              <a:t>a finite set V called the set of nodes, and</a:t>
            </a:r>
          </a:p>
          <a:p>
            <a:pPr lvl="1"/>
            <a:r>
              <a:rPr lang="en-US" dirty="0"/>
              <a:t>a set E that is a subset of </a:t>
            </a:r>
            <a:r>
              <a:rPr lang="en-US" dirty="0" err="1"/>
              <a:t>VxV</a:t>
            </a:r>
            <a:r>
              <a:rPr lang="en-US" dirty="0"/>
              <a:t>. That is, E is a set of pairs of the form (</a:t>
            </a:r>
            <a:r>
              <a:rPr lang="en-US" dirty="0" err="1"/>
              <a:t>x,y</a:t>
            </a:r>
            <a:r>
              <a:rPr lang="en-US" dirty="0"/>
              <a:t>) where x and y are nodes in V </a:t>
            </a:r>
          </a:p>
          <a:p>
            <a:endParaRPr lang="en-US" dirty="0"/>
          </a:p>
        </p:txBody>
      </p:sp>
    </p:spTree>
    <p:extLst>
      <p:ext uri="{BB962C8B-B14F-4D97-AF65-F5344CB8AC3E}">
        <p14:creationId xmlns:p14="http://schemas.microsoft.com/office/powerpoint/2010/main" val="786870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0"/>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641480348"/>
              </p:ext>
            </p:extLst>
          </p:nvPr>
        </p:nvGraphicFramePr>
        <p:xfrm>
          <a:off x="7086600" y="3810000"/>
          <a:ext cx="1714503" cy="2560320"/>
        </p:xfrm>
        <a:graphic>
          <a:graphicData uri="http://schemas.openxmlformats.org/drawingml/2006/table">
            <a:tbl>
              <a:tblPr>
                <a:tableStyleId>{21E4AEA4-8DFA-4A89-87EB-49C32662AFE0}</a:tableStyleId>
              </a:tblPr>
              <a:tblGrid>
                <a:gridCol w="244929"/>
                <a:gridCol w="244929"/>
                <a:gridCol w="244929"/>
                <a:gridCol w="244929"/>
                <a:gridCol w="244929"/>
                <a:gridCol w="244929"/>
                <a:gridCol w="244929"/>
              </a:tblGrid>
              <a:tr h="0">
                <a:tc>
                  <a:txBody>
                    <a:bodyPr/>
                    <a:lstStyle/>
                    <a:p>
                      <a:pPr algn="ct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E</a:t>
                      </a:r>
                      <a:endParaRPr lang="en-US" dirty="0"/>
                    </a:p>
                  </a:txBody>
                  <a:tcPr anchor="ctr"/>
                </a:tc>
                <a:tc>
                  <a:txBody>
                    <a:bodyPr/>
                    <a:lstStyle/>
                    <a:p>
                      <a:pPr algn="ctr"/>
                      <a:r>
                        <a:rPr lang="en-US" dirty="0" smtClean="0"/>
                        <a:t>F</a:t>
                      </a:r>
                      <a:endParaRPr lang="en-US" dirty="0"/>
                    </a:p>
                  </a:txBody>
                  <a:tcPr anchor="ctr"/>
                </a:tc>
              </a:tr>
              <a:tr h="0">
                <a:tc>
                  <a:txBody>
                    <a:bodyPr/>
                    <a:lstStyle/>
                    <a:p>
                      <a:pPr algn="ctr"/>
                      <a:r>
                        <a:rPr lang="en-US" dirty="0" smtClean="0"/>
                        <a:t>A</a:t>
                      </a:r>
                      <a:endParaRPr lang="en-US" dirty="0"/>
                    </a:p>
                  </a:txBody>
                  <a:tcPr anchor="ct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r>
              <a:tr h="0">
                <a:tc>
                  <a:txBody>
                    <a:bodyPr/>
                    <a:lstStyle/>
                    <a:p>
                      <a:pPr algn="ctr"/>
                      <a:r>
                        <a:rPr lang="en-US" dirty="0" smtClean="0"/>
                        <a:t>B</a:t>
                      </a:r>
                      <a:endParaRPr lang="en-US" dirty="0"/>
                    </a:p>
                  </a:txBody>
                  <a:tcPr anchor="ct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r>
              <a:tr h="0">
                <a:tc>
                  <a:txBody>
                    <a:bodyPr/>
                    <a:lstStyle/>
                    <a:p>
                      <a:pPr algn="ctr"/>
                      <a:r>
                        <a:rPr lang="en-US" dirty="0" smtClean="0"/>
                        <a:t>C</a:t>
                      </a:r>
                      <a:endParaRPr lang="en-US" dirty="0"/>
                    </a:p>
                  </a:txBody>
                  <a:tcPr anchor="ctr"/>
                </a:tc>
                <a:tc>
                  <a:txBody>
                    <a:bodyPr/>
                    <a:lstStyle/>
                    <a:p>
                      <a:pPr algn="ctr"/>
                      <a:r>
                        <a:rPr lang="en-US" dirty="0"/>
                        <a:t>1</a:t>
                      </a:r>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r>
              <a:tr h="0">
                <a:tc>
                  <a:txBody>
                    <a:bodyPr/>
                    <a:lstStyle/>
                    <a:p>
                      <a:pPr algn="ctr"/>
                      <a:r>
                        <a:rPr lang="en-US" dirty="0" smtClean="0"/>
                        <a:t>D</a:t>
                      </a:r>
                      <a:endParaRPr lang="en-US" dirty="0"/>
                    </a:p>
                  </a:txBody>
                  <a:tcPr anchor="ct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a:t>1</a:t>
                      </a:r>
                    </a:p>
                  </a:txBody>
                  <a:tcPr anchor="ctr">
                    <a:solidFill>
                      <a:schemeClr val="accent3"/>
                    </a:solidFill>
                  </a:tcPr>
                </a:tc>
              </a:tr>
              <a:tr h="0">
                <a:tc>
                  <a:txBody>
                    <a:bodyPr/>
                    <a:lstStyle/>
                    <a:p>
                      <a:pPr algn="ctr"/>
                      <a:r>
                        <a:rPr lang="en-US" dirty="0" smtClean="0"/>
                        <a:t>E</a:t>
                      </a:r>
                      <a:endParaRPr lang="en-US" dirty="0"/>
                    </a:p>
                  </a:txBody>
                  <a:tcPr anchor="ct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r>
              <a:tr h="0">
                <a:tc>
                  <a:txBody>
                    <a:bodyPr/>
                    <a:lstStyle/>
                    <a:p>
                      <a:pPr algn="ctr"/>
                      <a:r>
                        <a:rPr lang="en-US" dirty="0" smtClean="0"/>
                        <a:t>F</a:t>
                      </a:r>
                      <a:endParaRPr lang="en-US" dirty="0"/>
                    </a:p>
                  </a:txBody>
                  <a:tcPr anchor="ct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c>
                  <a:txBody>
                    <a:bodyPr/>
                    <a:lstStyle/>
                    <a:p>
                      <a:pPr algn="ctr"/>
                      <a:r>
                        <a:rPr lang="en-US" dirty="0" smtClean="0"/>
                        <a:t>-</a:t>
                      </a:r>
                      <a:endParaRPr lang="en-US" dirty="0"/>
                    </a:p>
                  </a:txBody>
                  <a:tcPr anchor="ctr">
                    <a:solidFill>
                      <a:schemeClr val="accent3"/>
                    </a:solidFill>
                  </a:tcPr>
                </a:tc>
              </a:tr>
            </a:tbl>
          </a:graphicData>
        </a:graphic>
      </p:graphicFrame>
      <p:sp>
        <p:nvSpPr>
          <p:cNvPr id="9" name="Rectangle 8"/>
          <p:cNvSpPr/>
          <p:nvPr/>
        </p:nvSpPr>
        <p:spPr>
          <a:xfrm>
            <a:off x="762000" y="4343400"/>
            <a:ext cx="4572000" cy="2308324"/>
          </a:xfrm>
          <a:prstGeom prst="rect">
            <a:avLst/>
          </a:prstGeom>
        </p:spPr>
        <p:txBody>
          <a:bodyPr>
            <a:spAutoFit/>
          </a:bodyPr>
          <a:lstStyle/>
          <a:p>
            <a:pPr marL="285750" indent="-285750">
              <a:buFont typeface="Arial" pitchFamily="34" charset="0"/>
              <a:buChar char="•"/>
            </a:pPr>
            <a:r>
              <a:rPr lang="en-US" dirty="0"/>
              <a:t>Notice that the matrix shown </a:t>
            </a:r>
            <a:r>
              <a:rPr lang="en-US" dirty="0" smtClean="0"/>
              <a:t>has </a:t>
            </a:r>
            <a:r>
              <a:rPr lang="en-US" dirty="0"/>
              <a:t>six rows and six columns labeled with the nodes from the graph. </a:t>
            </a:r>
            <a:endParaRPr lang="en-US" dirty="0" smtClean="0"/>
          </a:p>
          <a:p>
            <a:pPr marL="285750" indent="-285750">
              <a:buFont typeface="Arial" pitchFamily="34" charset="0"/>
              <a:buChar char="•"/>
            </a:pPr>
            <a:r>
              <a:rPr lang="en-US" dirty="0" smtClean="0"/>
              <a:t>mark </a:t>
            </a:r>
            <a:r>
              <a:rPr lang="en-US" dirty="0"/>
              <a:t>a '1' in a cell if there exists an edge from two nodes that index that cell. </a:t>
            </a:r>
            <a:endParaRPr lang="en-US" dirty="0" smtClean="0"/>
          </a:p>
          <a:p>
            <a:pPr marL="742950" lvl="1" indent="-285750">
              <a:buFont typeface="Arial" pitchFamily="34" charset="0"/>
              <a:buChar char="•"/>
            </a:pPr>
            <a:r>
              <a:rPr lang="en-US" dirty="0" smtClean="0"/>
              <a:t>For </a:t>
            </a:r>
            <a:r>
              <a:rPr lang="en-US" dirty="0"/>
              <a:t>example, since we have a edge between A and B, we mark a '1' in the cells indexed by A and B.</a:t>
            </a:r>
          </a:p>
        </p:txBody>
      </p:sp>
    </p:spTree>
    <p:extLst>
      <p:ext uri="{BB962C8B-B14F-4D97-AF65-F5344CB8AC3E}">
        <p14:creationId xmlns:p14="http://schemas.microsoft.com/office/powerpoint/2010/main" val="2823943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p:txBody>
          <a:bodyPr/>
          <a:lstStyle/>
          <a:p>
            <a:r>
              <a:rPr lang="en-US" altLang="zh-TW"/>
              <a:t>Weighted Edges</a:t>
            </a:r>
          </a:p>
        </p:txBody>
      </p:sp>
      <p:sp>
        <p:nvSpPr>
          <p:cNvPr id="1031171" name="Rectangle 3"/>
          <p:cNvSpPr>
            <a:spLocks noGrp="1" noChangeArrowheads="1"/>
          </p:cNvSpPr>
          <p:nvPr>
            <p:ph type="body" idx="1"/>
          </p:nvPr>
        </p:nvSpPr>
        <p:spPr/>
        <p:txBody>
          <a:bodyPr/>
          <a:lstStyle/>
          <a:p>
            <a:pPr>
              <a:lnSpc>
                <a:spcPct val="90000"/>
              </a:lnSpc>
            </a:pPr>
            <a:r>
              <a:rPr lang="en-US" altLang="zh-TW" dirty="0"/>
              <a:t>Very often the edges of a graph have weights associated with them.</a:t>
            </a:r>
          </a:p>
          <a:p>
            <a:pPr lvl="1">
              <a:lnSpc>
                <a:spcPct val="90000"/>
              </a:lnSpc>
            </a:pPr>
            <a:r>
              <a:rPr lang="en-US" altLang="zh-TW" dirty="0"/>
              <a:t>distance from one vertex to another</a:t>
            </a:r>
          </a:p>
          <a:p>
            <a:pPr lvl="1">
              <a:lnSpc>
                <a:spcPct val="90000"/>
              </a:lnSpc>
            </a:pPr>
            <a:r>
              <a:rPr lang="en-US" altLang="zh-TW" dirty="0"/>
              <a:t>cost of going from one vertex to an adjacent vertex.</a:t>
            </a:r>
          </a:p>
          <a:p>
            <a:pPr lvl="1">
              <a:lnSpc>
                <a:spcPct val="90000"/>
              </a:lnSpc>
            </a:pPr>
            <a:r>
              <a:rPr lang="en-US" altLang="zh-TW" dirty="0"/>
              <a:t>To represent weight, we need additional field, weight, in each entry.</a:t>
            </a:r>
          </a:p>
          <a:p>
            <a:pPr lvl="1">
              <a:lnSpc>
                <a:spcPct val="90000"/>
              </a:lnSpc>
            </a:pPr>
            <a:r>
              <a:rPr lang="en-US" altLang="zh-TW" dirty="0"/>
              <a:t>A graph with weighted edges is called a </a:t>
            </a:r>
            <a:r>
              <a:rPr lang="en-US" altLang="zh-TW" i="1" dirty="0">
                <a:latin typeface="Times New Roman" pitchFamily="18" charset="0"/>
              </a:rPr>
              <a:t>network</a:t>
            </a:r>
            <a:r>
              <a:rPr lang="en-US" altLang="zh-TW" dirty="0"/>
              <a:t>.</a:t>
            </a:r>
          </a:p>
        </p:txBody>
      </p:sp>
    </p:spTree>
    <p:extLst>
      <p:ext uri="{BB962C8B-B14F-4D97-AF65-F5344CB8AC3E}">
        <p14:creationId xmlns:p14="http://schemas.microsoft.com/office/powerpoint/2010/main" val="339630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pPr>
              <a:lnSpc>
                <a:spcPct val="80000"/>
              </a:lnSpc>
            </a:pPr>
            <a:r>
              <a:rPr lang="en-US" dirty="0"/>
              <a:t>Directed graphs:  G=(V,E) where E is composed of ordered pairs of vertices; i.e. the edges have direction and point from one vertex to another.</a:t>
            </a:r>
          </a:p>
          <a:p>
            <a:pPr>
              <a:lnSpc>
                <a:spcPct val="80000"/>
              </a:lnSpc>
            </a:pPr>
            <a:r>
              <a:rPr lang="en-US" dirty="0"/>
              <a:t>Undirected graphs: G=(V,E) where E is composed of unordered pairs of vertices; i.e. the edges are bidirectional</a:t>
            </a:r>
            <a:r>
              <a:rPr lang="en-US" dirty="0" smtClean="0"/>
              <a:t>.</a:t>
            </a:r>
          </a:p>
          <a:p>
            <a:pPr>
              <a:lnSpc>
                <a:spcPct val="80000"/>
              </a:lnSpc>
            </a:pPr>
            <a:endParaRPr lang="en-US" dirty="0"/>
          </a:p>
          <a:p>
            <a:pPr>
              <a:lnSpc>
                <a:spcPct val="80000"/>
              </a:lnSpc>
            </a:pPr>
            <a:endParaRPr lang="en-US" dirty="0" smtClean="0"/>
          </a:p>
          <a:p>
            <a:pPr>
              <a:lnSpc>
                <a:spcPct val="80000"/>
              </a:lnSpc>
            </a:pPr>
            <a:r>
              <a:rPr lang="en-US" sz="2000" i="1" dirty="0"/>
              <a:t>A graph G is often denoted G=(V,E) where V is the set of vertices and E the set of edges.</a:t>
            </a:r>
          </a:p>
          <a:p>
            <a:endParaRPr lang="en-US" dirty="0"/>
          </a:p>
        </p:txBody>
      </p:sp>
    </p:spTree>
    <p:extLst>
      <p:ext uri="{BB962C8B-B14F-4D97-AF65-F5344CB8AC3E}">
        <p14:creationId xmlns:p14="http://schemas.microsoft.com/office/powerpoint/2010/main" val="2249654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pPr eaLnBrk="1" hangingPunct="1"/>
            <a:r>
              <a:rPr lang="en-US" smtClean="0"/>
              <a:t>Directed Graph</a:t>
            </a:r>
          </a:p>
        </p:txBody>
      </p:sp>
      <p:pic>
        <p:nvPicPr>
          <p:cNvPr id="8195" name="Picture 4"/>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286000" y="2667000"/>
            <a:ext cx="46482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535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en-US" smtClean="0"/>
              <a:t>Undirected Graph</a:t>
            </a:r>
          </a:p>
        </p:txBody>
      </p:sp>
      <p:pic>
        <p:nvPicPr>
          <p:cNvPr id="9219" name="Picture 4"/>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2286000"/>
            <a:ext cx="57150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88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Our initial part of the course focused </a:t>
            </a:r>
            <a:r>
              <a:rPr lang="en-US" dirty="0"/>
              <a:t>on linear data structures—the array, the List, the Queue, the </a:t>
            </a:r>
            <a:r>
              <a:rPr lang="en-US" dirty="0" smtClean="0"/>
              <a:t>Stack</a:t>
            </a:r>
          </a:p>
          <a:p>
            <a:r>
              <a:rPr lang="en-US" dirty="0" smtClean="0"/>
              <a:t>Then we saw the concept of </a:t>
            </a:r>
            <a:r>
              <a:rPr lang="en-US" dirty="0"/>
              <a:t>trees. </a:t>
            </a:r>
            <a:endParaRPr lang="en-US" dirty="0" smtClean="0"/>
          </a:p>
          <a:p>
            <a:pPr lvl="1"/>
            <a:r>
              <a:rPr lang="en-US" dirty="0" smtClean="0"/>
              <a:t>trees </a:t>
            </a:r>
            <a:r>
              <a:rPr lang="en-US" dirty="0"/>
              <a:t>consist of a set of </a:t>
            </a:r>
            <a:r>
              <a:rPr lang="en-US" i="1" dirty="0"/>
              <a:t>nodes</a:t>
            </a:r>
            <a:r>
              <a:rPr lang="en-US" dirty="0"/>
              <a:t>, where all of the nodes share some connection to other nodes. </a:t>
            </a:r>
            <a:endParaRPr lang="en-US" dirty="0" smtClean="0"/>
          </a:p>
          <a:p>
            <a:pPr lvl="1"/>
            <a:r>
              <a:rPr lang="en-US" dirty="0" smtClean="0"/>
              <a:t>These </a:t>
            </a:r>
            <a:r>
              <a:rPr lang="en-US" dirty="0"/>
              <a:t>connections are referred to as </a:t>
            </a:r>
            <a:r>
              <a:rPr lang="en-US" i="1" dirty="0"/>
              <a:t>edges</a:t>
            </a:r>
            <a:r>
              <a:rPr lang="en-US" dirty="0"/>
              <a:t>. </a:t>
            </a:r>
            <a:endParaRPr lang="en-US" dirty="0" smtClean="0"/>
          </a:p>
          <a:p>
            <a:pPr lvl="2"/>
            <a:r>
              <a:rPr lang="en-US" dirty="0" smtClean="0"/>
              <a:t>For </a:t>
            </a:r>
            <a:r>
              <a:rPr lang="en-US" dirty="0"/>
              <a:t>example, all nodes in a tree except for one—the root—must have precisely one </a:t>
            </a:r>
            <a:r>
              <a:rPr lang="en-US" i="1" dirty="0"/>
              <a:t>parent</a:t>
            </a:r>
            <a:r>
              <a:rPr lang="en-US" dirty="0"/>
              <a:t> node, while all nodes can have an arbitrary number of children. These simple rules ensure that, for any tree, the following </a:t>
            </a:r>
            <a:r>
              <a:rPr lang="en-US" dirty="0" smtClean="0"/>
              <a:t>statements </a:t>
            </a:r>
            <a:r>
              <a:rPr lang="en-US" dirty="0"/>
              <a:t>will hold: </a:t>
            </a:r>
          </a:p>
          <a:p>
            <a:pPr lvl="1"/>
            <a:r>
              <a:rPr lang="en-US" dirty="0"/>
              <a:t>Starting from any node, any other node in the tree can be reached. That is, there exists no node that can't be reached through some simple path.</a:t>
            </a:r>
          </a:p>
          <a:p>
            <a:pPr lvl="1"/>
            <a:r>
              <a:rPr lang="en-US" dirty="0"/>
              <a:t>There are no </a:t>
            </a:r>
            <a:r>
              <a:rPr lang="en-US" i="1" dirty="0"/>
              <a:t>cycles</a:t>
            </a:r>
            <a:r>
              <a:rPr lang="en-US" dirty="0"/>
              <a:t>. A cycle exists when, starting from some node </a:t>
            </a:r>
            <a:r>
              <a:rPr lang="en-US" i="1" dirty="0"/>
              <a:t>v</a:t>
            </a:r>
            <a:r>
              <a:rPr lang="en-US" dirty="0"/>
              <a:t>, there is some path that travels through some set of nodes </a:t>
            </a:r>
            <a:r>
              <a:rPr lang="en-US" i="1" dirty="0"/>
              <a:t>v</a:t>
            </a:r>
            <a:r>
              <a:rPr lang="en-US" dirty="0"/>
              <a:t>1, </a:t>
            </a:r>
            <a:r>
              <a:rPr lang="en-US" i="1" dirty="0"/>
              <a:t>v</a:t>
            </a:r>
            <a:r>
              <a:rPr lang="en-US" dirty="0"/>
              <a:t>2, ..., </a:t>
            </a:r>
            <a:r>
              <a:rPr lang="en-US" i="1" dirty="0" err="1"/>
              <a:t>v</a:t>
            </a:r>
            <a:r>
              <a:rPr lang="en-US" dirty="0" err="1"/>
              <a:t>k</a:t>
            </a:r>
            <a:r>
              <a:rPr lang="en-US" dirty="0"/>
              <a:t> that then arrives back at </a:t>
            </a:r>
            <a:r>
              <a:rPr lang="en-US" i="1" dirty="0"/>
              <a:t>v</a:t>
            </a:r>
            <a:r>
              <a:rPr lang="en-US" dirty="0"/>
              <a:t>.</a:t>
            </a:r>
          </a:p>
          <a:p>
            <a:r>
              <a:rPr lang="en-US" dirty="0"/>
              <a:t>Binary trees are trees whose nodes have at most two children</a:t>
            </a:r>
          </a:p>
        </p:txBody>
      </p:sp>
    </p:spTree>
    <p:extLst>
      <p:ext uri="{BB962C8B-B14F-4D97-AF65-F5344CB8AC3E}">
        <p14:creationId xmlns:p14="http://schemas.microsoft.com/office/powerpoint/2010/main" val="37022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pPr eaLnBrk="1" hangingPunct="1"/>
            <a:r>
              <a:rPr lang="en-US" smtClean="0"/>
              <a:t>Graph Terminology</a:t>
            </a:r>
          </a:p>
        </p:txBody>
      </p:sp>
      <p:sp>
        <p:nvSpPr>
          <p:cNvPr id="10243" name="Rectangle 3"/>
          <p:cNvSpPr>
            <a:spLocks noGrp="1" noChangeArrowheads="1"/>
          </p:cNvSpPr>
          <p:nvPr>
            <p:ph type="body" idx="1"/>
            <p:custDataLst>
              <p:tags r:id="rId2"/>
            </p:custDataLst>
          </p:nvPr>
        </p:nvSpPr>
        <p:spPr/>
        <p:txBody>
          <a:bodyPr/>
          <a:lstStyle/>
          <a:p>
            <a:pPr eaLnBrk="1" hangingPunct="1"/>
            <a:r>
              <a:rPr lang="en-US" sz="2800" dirty="0" smtClean="0"/>
              <a:t>The </a:t>
            </a:r>
            <a:r>
              <a:rPr lang="en-US" sz="2800" b="1" dirty="0" smtClean="0"/>
              <a:t>degree</a:t>
            </a:r>
            <a:r>
              <a:rPr lang="en-US" sz="2800" dirty="0" smtClean="0"/>
              <a:t> of a vertex in an undirected graph is the number of edges that leave/enter the vertex. </a:t>
            </a:r>
          </a:p>
          <a:p>
            <a:pPr eaLnBrk="1" hangingPunct="1"/>
            <a:r>
              <a:rPr lang="en-US" sz="2800" dirty="0" smtClean="0"/>
              <a:t>The degree of a vertex in a directed graph is the same, but we distinguish between in-degree and out-degree.  Degree = in-degree + out-degree.</a:t>
            </a:r>
          </a:p>
          <a:p>
            <a:pPr eaLnBrk="1" hangingPunct="1"/>
            <a:r>
              <a:rPr lang="en-US" sz="2800" dirty="0" smtClean="0"/>
              <a:t>The running time of a graph algorithm expressed in terms of E and V, where E = |E| and V=|V|; e.g. G=O(EV) is |E| * |V|</a:t>
            </a:r>
          </a:p>
        </p:txBody>
      </p:sp>
    </p:spTree>
    <p:extLst>
      <p:ext uri="{BB962C8B-B14F-4D97-AF65-F5344CB8AC3E}">
        <p14:creationId xmlns:p14="http://schemas.microsoft.com/office/powerpoint/2010/main" val="1000858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ltLang="zh-TW"/>
              <a:t>Graph Operations</a:t>
            </a:r>
          </a:p>
        </p:txBody>
      </p:sp>
      <p:sp>
        <p:nvSpPr>
          <p:cNvPr id="1032195" name="Rectangle 3"/>
          <p:cNvSpPr>
            <a:spLocks noGrp="1" noChangeArrowheads="1"/>
          </p:cNvSpPr>
          <p:nvPr>
            <p:ph type="body" idx="1"/>
          </p:nvPr>
        </p:nvSpPr>
        <p:spPr/>
        <p:txBody>
          <a:bodyPr/>
          <a:lstStyle/>
          <a:p>
            <a:r>
              <a:rPr lang="en-US" altLang="zh-TW"/>
              <a:t>A general operation on a graph G is to visit all vertices in G that are reachable from a vertex v.</a:t>
            </a:r>
          </a:p>
          <a:p>
            <a:pPr lvl="1"/>
            <a:r>
              <a:rPr lang="en-US" altLang="zh-TW"/>
              <a:t>Depth-first search</a:t>
            </a:r>
          </a:p>
          <a:p>
            <a:pPr lvl="1"/>
            <a:r>
              <a:rPr lang="en-US" altLang="zh-TW"/>
              <a:t>Breath-first search</a:t>
            </a:r>
          </a:p>
        </p:txBody>
      </p:sp>
    </p:spTree>
    <p:extLst>
      <p:ext uri="{BB962C8B-B14F-4D97-AF65-F5344CB8AC3E}">
        <p14:creationId xmlns:p14="http://schemas.microsoft.com/office/powerpoint/2010/main" val="879766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(ADT)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basic operations provided by a graph data structure </a:t>
            </a:r>
            <a:r>
              <a:rPr lang="en-US" i="1" dirty="0"/>
              <a:t>G</a:t>
            </a:r>
            <a:r>
              <a:rPr lang="en-US" dirty="0"/>
              <a:t> usually include:</a:t>
            </a:r>
          </a:p>
          <a:p>
            <a:pPr lvl="1"/>
            <a:r>
              <a:rPr lang="en-US" dirty="0"/>
              <a:t>adjacent(</a:t>
            </a:r>
            <a:r>
              <a:rPr lang="en-US" i="1" dirty="0"/>
              <a:t>G</a:t>
            </a:r>
            <a:r>
              <a:rPr lang="en-US" dirty="0"/>
              <a:t>, </a:t>
            </a:r>
            <a:r>
              <a:rPr lang="en-US" i="1" dirty="0"/>
              <a:t>x</a:t>
            </a:r>
            <a:r>
              <a:rPr lang="en-US" dirty="0"/>
              <a:t>, </a:t>
            </a:r>
            <a:r>
              <a:rPr lang="en-US" i="1" dirty="0"/>
              <a:t>y</a:t>
            </a:r>
            <a:r>
              <a:rPr lang="en-US" dirty="0"/>
              <a:t>): </a:t>
            </a:r>
            <a:endParaRPr lang="en-US" dirty="0" smtClean="0"/>
          </a:p>
          <a:p>
            <a:pPr lvl="2"/>
            <a:r>
              <a:rPr lang="en-US" dirty="0" smtClean="0"/>
              <a:t>tests </a:t>
            </a:r>
            <a:r>
              <a:rPr lang="en-US" dirty="0"/>
              <a:t>whether there is an edge from node </a:t>
            </a:r>
            <a:r>
              <a:rPr lang="en-US" i="1" dirty="0"/>
              <a:t>x</a:t>
            </a:r>
            <a:r>
              <a:rPr lang="en-US" dirty="0"/>
              <a:t> to node </a:t>
            </a:r>
            <a:r>
              <a:rPr lang="en-US" i="1" dirty="0"/>
              <a:t>y</a:t>
            </a:r>
            <a:r>
              <a:rPr lang="en-US" dirty="0"/>
              <a:t>.</a:t>
            </a:r>
          </a:p>
          <a:p>
            <a:pPr lvl="1"/>
            <a:r>
              <a:rPr lang="en-US" dirty="0"/>
              <a:t>neighbors(</a:t>
            </a:r>
            <a:r>
              <a:rPr lang="en-US" i="1" dirty="0"/>
              <a:t>G</a:t>
            </a:r>
            <a:r>
              <a:rPr lang="en-US" dirty="0"/>
              <a:t>, </a:t>
            </a:r>
            <a:r>
              <a:rPr lang="en-US" i="1" dirty="0"/>
              <a:t>x</a:t>
            </a:r>
            <a:r>
              <a:rPr lang="en-US" dirty="0"/>
              <a:t>): </a:t>
            </a:r>
            <a:endParaRPr lang="en-US" dirty="0" smtClean="0"/>
          </a:p>
          <a:p>
            <a:pPr lvl="2"/>
            <a:r>
              <a:rPr lang="en-US" dirty="0" smtClean="0"/>
              <a:t>lists </a:t>
            </a:r>
            <a:r>
              <a:rPr lang="en-US" dirty="0"/>
              <a:t>all nodes </a:t>
            </a:r>
            <a:r>
              <a:rPr lang="en-US" i="1" dirty="0"/>
              <a:t>y</a:t>
            </a:r>
            <a:r>
              <a:rPr lang="en-US" dirty="0"/>
              <a:t> such that there is an edge from </a:t>
            </a:r>
            <a:r>
              <a:rPr lang="en-US" i="1" dirty="0"/>
              <a:t>x</a:t>
            </a:r>
            <a:r>
              <a:rPr lang="en-US" dirty="0"/>
              <a:t> to </a:t>
            </a:r>
            <a:r>
              <a:rPr lang="en-US" i="1" dirty="0"/>
              <a:t>y</a:t>
            </a:r>
            <a:r>
              <a:rPr lang="en-US" dirty="0"/>
              <a:t>.</a:t>
            </a:r>
          </a:p>
          <a:p>
            <a:pPr lvl="1"/>
            <a:r>
              <a:rPr lang="en-US" dirty="0"/>
              <a:t>add(</a:t>
            </a:r>
            <a:r>
              <a:rPr lang="en-US" i="1" dirty="0"/>
              <a:t>G</a:t>
            </a:r>
            <a:r>
              <a:rPr lang="en-US" dirty="0"/>
              <a:t>, </a:t>
            </a:r>
            <a:r>
              <a:rPr lang="en-US" i="1" dirty="0"/>
              <a:t>x</a:t>
            </a:r>
            <a:r>
              <a:rPr lang="en-US" dirty="0"/>
              <a:t>, </a:t>
            </a:r>
            <a:r>
              <a:rPr lang="en-US" i="1" dirty="0"/>
              <a:t>y</a:t>
            </a:r>
            <a:r>
              <a:rPr lang="en-US" dirty="0"/>
              <a:t>): </a:t>
            </a:r>
            <a:endParaRPr lang="en-US" dirty="0" smtClean="0"/>
          </a:p>
          <a:p>
            <a:pPr lvl="2"/>
            <a:r>
              <a:rPr lang="en-US" dirty="0" smtClean="0"/>
              <a:t>adds </a:t>
            </a:r>
            <a:r>
              <a:rPr lang="en-US" dirty="0"/>
              <a:t>to </a:t>
            </a:r>
            <a:r>
              <a:rPr lang="en-US" i="1" dirty="0"/>
              <a:t>G</a:t>
            </a:r>
            <a:r>
              <a:rPr lang="en-US" dirty="0"/>
              <a:t> the edge from </a:t>
            </a:r>
            <a:r>
              <a:rPr lang="en-US" i="1" dirty="0"/>
              <a:t>x</a:t>
            </a:r>
            <a:r>
              <a:rPr lang="en-US" dirty="0"/>
              <a:t> to </a:t>
            </a:r>
            <a:r>
              <a:rPr lang="en-US" i="1" dirty="0"/>
              <a:t>y</a:t>
            </a:r>
            <a:r>
              <a:rPr lang="en-US" dirty="0"/>
              <a:t>, if it is not there.</a:t>
            </a:r>
          </a:p>
          <a:p>
            <a:pPr lvl="1"/>
            <a:r>
              <a:rPr lang="en-US" dirty="0"/>
              <a:t>delete(</a:t>
            </a:r>
            <a:r>
              <a:rPr lang="en-US" i="1" dirty="0"/>
              <a:t>G</a:t>
            </a:r>
            <a:r>
              <a:rPr lang="en-US" dirty="0"/>
              <a:t>, </a:t>
            </a:r>
            <a:r>
              <a:rPr lang="en-US" i="1" dirty="0"/>
              <a:t>x</a:t>
            </a:r>
            <a:r>
              <a:rPr lang="en-US" dirty="0"/>
              <a:t>, </a:t>
            </a:r>
            <a:r>
              <a:rPr lang="en-US" i="1" dirty="0"/>
              <a:t>y</a:t>
            </a:r>
            <a:r>
              <a:rPr lang="en-US" dirty="0"/>
              <a:t>): </a:t>
            </a:r>
            <a:endParaRPr lang="en-US" dirty="0" smtClean="0"/>
          </a:p>
          <a:p>
            <a:pPr lvl="2"/>
            <a:r>
              <a:rPr lang="en-US" dirty="0" smtClean="0"/>
              <a:t>removes </a:t>
            </a:r>
            <a:r>
              <a:rPr lang="en-US" dirty="0"/>
              <a:t>the edge from </a:t>
            </a:r>
            <a:r>
              <a:rPr lang="en-US" i="1" dirty="0"/>
              <a:t>x</a:t>
            </a:r>
            <a:r>
              <a:rPr lang="en-US" dirty="0"/>
              <a:t> to </a:t>
            </a:r>
            <a:r>
              <a:rPr lang="en-US" i="1" dirty="0"/>
              <a:t>y</a:t>
            </a:r>
            <a:r>
              <a:rPr lang="en-US" dirty="0"/>
              <a:t>, if it is there.</a:t>
            </a:r>
          </a:p>
          <a:p>
            <a:pPr lvl="1"/>
            <a:r>
              <a:rPr lang="en-US" dirty="0" err="1"/>
              <a:t>get_node_value</a:t>
            </a:r>
            <a:r>
              <a:rPr lang="en-US" dirty="0"/>
              <a:t>(</a:t>
            </a:r>
            <a:r>
              <a:rPr lang="en-US" i="1" dirty="0"/>
              <a:t>G</a:t>
            </a:r>
            <a:r>
              <a:rPr lang="en-US" dirty="0"/>
              <a:t>, </a:t>
            </a:r>
            <a:r>
              <a:rPr lang="en-US" i="1" dirty="0"/>
              <a:t>x</a:t>
            </a:r>
            <a:r>
              <a:rPr lang="en-US" dirty="0"/>
              <a:t>): </a:t>
            </a:r>
            <a:endParaRPr lang="en-US" dirty="0" smtClean="0"/>
          </a:p>
          <a:p>
            <a:pPr lvl="2"/>
            <a:r>
              <a:rPr lang="en-US" dirty="0" smtClean="0"/>
              <a:t>returns </a:t>
            </a:r>
            <a:r>
              <a:rPr lang="en-US" dirty="0"/>
              <a:t>the value associated with the node </a:t>
            </a:r>
            <a:r>
              <a:rPr lang="en-US" i="1" dirty="0"/>
              <a:t>x</a:t>
            </a:r>
            <a:r>
              <a:rPr lang="en-US" dirty="0"/>
              <a:t>.</a:t>
            </a:r>
          </a:p>
          <a:p>
            <a:pPr lvl="1"/>
            <a:r>
              <a:rPr lang="en-US" dirty="0" err="1"/>
              <a:t>set_node_value</a:t>
            </a:r>
            <a:r>
              <a:rPr lang="en-US" dirty="0"/>
              <a:t>(</a:t>
            </a:r>
            <a:r>
              <a:rPr lang="en-US" i="1" dirty="0"/>
              <a:t>G</a:t>
            </a:r>
            <a:r>
              <a:rPr lang="en-US" dirty="0"/>
              <a:t>, </a:t>
            </a:r>
            <a:r>
              <a:rPr lang="en-US" i="1" dirty="0"/>
              <a:t>x</a:t>
            </a:r>
            <a:r>
              <a:rPr lang="en-US" dirty="0"/>
              <a:t>, </a:t>
            </a:r>
            <a:r>
              <a:rPr lang="en-US" i="1" dirty="0"/>
              <a:t>a</a:t>
            </a:r>
            <a:r>
              <a:rPr lang="en-US" dirty="0"/>
              <a:t>): </a:t>
            </a:r>
            <a:endParaRPr lang="en-US" dirty="0" smtClean="0"/>
          </a:p>
          <a:p>
            <a:pPr lvl="2"/>
            <a:r>
              <a:rPr lang="en-US" dirty="0" smtClean="0"/>
              <a:t>sets </a:t>
            </a:r>
            <a:r>
              <a:rPr lang="en-US" dirty="0"/>
              <a:t>the value associated with the node </a:t>
            </a:r>
            <a:r>
              <a:rPr lang="en-US" i="1" dirty="0"/>
              <a:t>x</a:t>
            </a:r>
            <a:r>
              <a:rPr lang="en-US" dirty="0"/>
              <a:t> to </a:t>
            </a:r>
            <a:r>
              <a:rPr lang="en-US" i="1" dirty="0"/>
              <a:t>a</a:t>
            </a:r>
            <a:r>
              <a:rPr lang="en-US" dirty="0"/>
              <a:t>.</a:t>
            </a:r>
          </a:p>
          <a:p>
            <a:endParaRPr lang="en-US" dirty="0"/>
          </a:p>
        </p:txBody>
      </p:sp>
    </p:spTree>
    <p:extLst>
      <p:ext uri="{BB962C8B-B14F-4D97-AF65-F5344CB8AC3E}">
        <p14:creationId xmlns:p14="http://schemas.microsoft.com/office/powerpoint/2010/main" val="961584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Implementation</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err="1">
                <a:latin typeface="Consolas" pitchFamily="49" charset="0"/>
                <a:cs typeface="Consolas" pitchFamily="49" charset="0"/>
              </a:rPr>
              <a:t>typedef</a:t>
            </a:r>
            <a:r>
              <a:rPr lang="en-US" sz="1600" dirty="0">
                <a:latin typeface="Consolas" pitchFamily="49" charset="0"/>
                <a:cs typeface="Consolas" pitchFamily="49" charset="0"/>
              </a:rPr>
              <a:t> </a:t>
            </a:r>
            <a:r>
              <a:rPr lang="en-US" sz="1600" dirty="0" err="1">
                <a:latin typeface="Consolas" pitchFamily="49" charset="0"/>
                <a:cs typeface="Consolas" pitchFamily="49" charset="0"/>
              </a:rPr>
              <a:t>struct</a:t>
            </a:r>
            <a:r>
              <a:rPr lang="en-US" sz="1600" dirty="0">
                <a:latin typeface="Consolas" pitchFamily="49" charset="0"/>
                <a:cs typeface="Consolas" pitchFamily="49" charset="0"/>
              </a:rPr>
              <a:t> CELL LIST;</a:t>
            </a:r>
          </a:p>
          <a:p>
            <a:pPr marL="0" indent="0">
              <a:buNone/>
            </a:pPr>
            <a:r>
              <a:rPr lang="en-US" sz="1600" dirty="0" err="1">
                <a:latin typeface="Consolas" pitchFamily="49" charset="0"/>
                <a:cs typeface="Consolas" pitchFamily="49" charset="0"/>
              </a:rPr>
              <a:t>struct</a:t>
            </a:r>
            <a:r>
              <a:rPr lang="en-US" sz="1600" dirty="0">
                <a:latin typeface="Consolas" pitchFamily="49" charset="0"/>
                <a:cs typeface="Consolas" pitchFamily="49" charset="0"/>
              </a:rPr>
              <a:t> CELL {</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nodeKey</a:t>
            </a:r>
            <a:r>
              <a:rPr lang="en-US" sz="1600" dirty="0">
                <a:latin typeface="Consolas" pitchFamily="49" charset="0"/>
                <a:cs typeface="Consolas" pitchFamily="49" charset="0"/>
              </a:rPr>
              <a:t>;</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distance;</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struct</a:t>
            </a:r>
            <a:r>
              <a:rPr lang="en-US" sz="1600" dirty="0">
                <a:latin typeface="Consolas" pitchFamily="49" charset="0"/>
                <a:cs typeface="Consolas" pitchFamily="49" charset="0"/>
              </a:rPr>
              <a:t> CELL *next;</a:t>
            </a:r>
          </a:p>
          <a:p>
            <a:pPr marL="0" indent="0">
              <a:buNone/>
            </a:pPr>
            <a:r>
              <a:rPr lang="en-US" sz="1600" dirty="0">
                <a:latin typeface="Consolas" pitchFamily="49" charset="0"/>
                <a:cs typeface="Consolas" pitchFamily="49" charset="0"/>
              </a:rPr>
              <a:t>};</a:t>
            </a:r>
          </a:p>
          <a:p>
            <a:pPr marL="0" indent="0">
              <a:buNone/>
            </a:pPr>
            <a:endParaRPr lang="en-US" sz="160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struct</a:t>
            </a:r>
            <a:r>
              <a:rPr lang="en-US" sz="1600" dirty="0">
                <a:latin typeface="Consolas" pitchFamily="49" charset="0"/>
                <a:cs typeface="Consolas" pitchFamily="49" charset="0"/>
              </a:rPr>
              <a:t> {</a:t>
            </a:r>
          </a:p>
          <a:p>
            <a:pPr marL="0" indent="0">
              <a:buNone/>
            </a:pPr>
            <a:r>
              <a:rPr lang="en-US" sz="1600" dirty="0">
                <a:latin typeface="Consolas" pitchFamily="49" charset="0"/>
                <a:cs typeface="Consolas" pitchFamily="49" charset="0"/>
              </a:rPr>
              <a:t>	char city[50];</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struct</a:t>
            </a:r>
            <a:r>
              <a:rPr lang="en-US" sz="1600" dirty="0">
                <a:latin typeface="Consolas" pitchFamily="49" charset="0"/>
                <a:cs typeface="Consolas" pitchFamily="49" charset="0"/>
              </a:rPr>
              <a:t> CELL *</a:t>
            </a:r>
            <a:r>
              <a:rPr lang="en-US" sz="1600" dirty="0" err="1">
                <a:latin typeface="Consolas" pitchFamily="49" charset="0"/>
                <a:cs typeface="Consolas" pitchFamily="49" charset="0"/>
              </a:rPr>
              <a:t>adjList</a:t>
            </a:r>
            <a:r>
              <a:rPr lang="en-US" sz="1600" dirty="0">
                <a:latin typeface="Consolas" pitchFamily="49" charset="0"/>
                <a:cs typeface="Consolas" pitchFamily="49" charset="0"/>
              </a:rPr>
              <a:t>;</a:t>
            </a:r>
          </a:p>
          <a:p>
            <a:pPr marL="0" indent="0">
              <a:buNone/>
            </a:pPr>
            <a:r>
              <a:rPr lang="en-US" sz="1600" dirty="0">
                <a:latin typeface="Consolas" pitchFamily="49" charset="0"/>
                <a:cs typeface="Consolas" pitchFamily="49" charset="0"/>
              </a:rPr>
              <a:t>} cities[100];</a:t>
            </a:r>
          </a:p>
          <a:p>
            <a:pPr marL="0" indent="0">
              <a:buNone/>
            </a:pPr>
            <a:endParaRPr lang="en-US" sz="1600" dirty="0">
              <a:latin typeface="Consolas" pitchFamily="49" charset="0"/>
              <a:cs typeface="Consolas" pitchFamily="49" charset="0"/>
            </a:endParaRPr>
          </a:p>
        </p:txBody>
      </p:sp>
      <p:sp>
        <p:nvSpPr>
          <p:cNvPr id="6" name="Flowchart: Alternate Process 5"/>
          <p:cNvSpPr/>
          <p:nvPr/>
        </p:nvSpPr>
        <p:spPr>
          <a:xfrm>
            <a:off x="381000" y="1676400"/>
            <a:ext cx="4267200" cy="152400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5544" y="2091128"/>
            <a:ext cx="4114800" cy="2031325"/>
          </a:xfrm>
          <a:prstGeom prst="rect">
            <a:avLst/>
          </a:prstGeom>
          <a:noFill/>
        </p:spPr>
        <p:txBody>
          <a:bodyPr wrap="square" rtlCol="0">
            <a:spAutoFit/>
          </a:bodyPr>
          <a:lstStyle/>
          <a:p>
            <a:r>
              <a:rPr lang="en-US" dirty="0" smtClean="0"/>
              <a:t>2 elements – a vertex and a node.</a:t>
            </a:r>
          </a:p>
          <a:p>
            <a:r>
              <a:rPr lang="en-US" dirty="0"/>
              <a:t>For vertices, we need to store the element at that vertex. </a:t>
            </a:r>
            <a:endParaRPr lang="en-US" dirty="0" smtClean="0"/>
          </a:p>
          <a:p>
            <a:r>
              <a:rPr lang="en-US" dirty="0" smtClean="0"/>
              <a:t>For </a:t>
            </a:r>
            <a:r>
              <a:rPr lang="en-US" dirty="0"/>
              <a:t>an edge, we just need to store a reference to the vertex </a:t>
            </a:r>
            <a:r>
              <a:rPr lang="en-US" dirty="0" smtClean="0"/>
              <a:t>it </a:t>
            </a:r>
            <a:r>
              <a:rPr lang="en-US" dirty="0"/>
              <a:t>is connected </a:t>
            </a:r>
            <a:r>
              <a:rPr lang="en-US" dirty="0" smtClean="0"/>
              <a:t>to.</a:t>
            </a:r>
          </a:p>
          <a:p>
            <a:r>
              <a:rPr lang="en-US" dirty="0" smtClean="0"/>
              <a:t>Thus</a:t>
            </a:r>
            <a:r>
              <a:rPr lang="en-US" dirty="0"/>
              <a:t>, vertex nodes and edge nodes are different things. </a:t>
            </a:r>
          </a:p>
        </p:txBody>
      </p:sp>
      <p:sp>
        <p:nvSpPr>
          <p:cNvPr id="8" name="Flowchart: Alternate Process 7"/>
          <p:cNvSpPr/>
          <p:nvPr/>
        </p:nvSpPr>
        <p:spPr>
          <a:xfrm>
            <a:off x="381000" y="3352800"/>
            <a:ext cx="4267200" cy="137160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042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380535013"/>
              </p:ext>
            </p:extLst>
          </p:nvPr>
        </p:nvGraphicFramePr>
        <p:xfrm>
          <a:off x="2624137" y="1327149"/>
          <a:ext cx="6095999" cy="5003802"/>
        </p:xfrm>
        <a:graphic>
          <a:graphicData uri="http://schemas.openxmlformats.org/drawingml/2006/table">
            <a:tbl>
              <a:tblPr firstRow="1" bandRow="1">
                <a:tableStyleId>{5940675A-B579-460E-94D1-54222C63F5DA}</a:tableStyleId>
              </a:tblPr>
              <a:tblGrid>
                <a:gridCol w="728663"/>
                <a:gridCol w="1013051"/>
                <a:gridCol w="870857"/>
                <a:gridCol w="870857"/>
                <a:gridCol w="870857"/>
                <a:gridCol w="870857"/>
                <a:gridCol w="870857"/>
              </a:tblGrid>
              <a:tr h="833967">
                <a:tc>
                  <a:txBody>
                    <a:bodyPr/>
                    <a:lstStyle/>
                    <a:p>
                      <a:pPr algn="ctr"/>
                      <a:r>
                        <a:rPr lang="en-US" dirty="0" smtClean="0"/>
                        <a:t>Index</a:t>
                      </a:r>
                      <a:endParaRPr lang="en-US" dirty="0"/>
                    </a:p>
                  </a:txBody>
                  <a:tcPr anchor="ctr">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r>
                        <a:rPr lang="en-US" dirty="0" smtClean="0"/>
                        <a:t>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r>
                        <a:rPr lang="en-US" dirty="0" smtClean="0"/>
                        <a:t>1</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r>
                        <a:rPr lang="en-US" dirty="0" smtClean="0"/>
                        <a:t>2</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r>
                        <a:rPr lang="en-US" dirty="0" smtClean="0"/>
                        <a:t>3</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r>
                        <a:rPr lang="en-US" dirty="0" smtClean="0"/>
                        <a:t>4</a:t>
                      </a:r>
                      <a:endParaRPr lang="en-US" dirty="0"/>
                    </a:p>
                  </a:txBody>
                  <a:tcPr anchor="ctr">
                    <a:lnL w="12700" cap="flat" cmpd="sng" algn="ctr">
                      <a:solidFill>
                        <a:schemeClr val="tx1"/>
                      </a:solidFill>
                      <a:prstDash val="sysDot"/>
                      <a:round/>
                      <a:headEnd type="none" w="med" len="med"/>
                      <a:tailEnd type="none" w="med" len="med"/>
                    </a:lnL>
                    <a:lnB w="12700" cap="flat" cmpd="sng" algn="ctr">
                      <a:solidFill>
                        <a:schemeClr val="tx1"/>
                      </a:solidFill>
                      <a:prstDash val="sysDot"/>
                      <a:round/>
                      <a:headEnd type="none" w="med" len="med"/>
                      <a:tailEnd type="none" w="med" len="med"/>
                    </a:lnB>
                    <a:solidFill>
                      <a:schemeClr val="bg2">
                        <a:lumMod val="75000"/>
                      </a:schemeClr>
                    </a:solidFill>
                  </a:tcPr>
                </a:tc>
              </a:tr>
              <a:tr h="833967">
                <a:tc>
                  <a:txBody>
                    <a:bodyPr/>
                    <a:lstStyle/>
                    <a:p>
                      <a:pPr algn="ctr"/>
                      <a:r>
                        <a:rPr lang="en-US" dirty="0" smtClean="0"/>
                        <a:t>0</a:t>
                      </a:r>
                    </a:p>
                  </a:txBody>
                  <a:tcPr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dirty="0" smtClean="0"/>
                        <a:t>100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dirty="0" smtClean="0"/>
                        <a:t>60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dirty="0"/>
                    </a:p>
                  </a:txBody>
                  <a:tcPr anchor="ctr">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833967">
                <a:tc>
                  <a:txBody>
                    <a:bodyPr/>
                    <a:lstStyle/>
                    <a:p>
                      <a:pPr algn="ctr"/>
                      <a:r>
                        <a:rPr lang="en-US" dirty="0" smtClean="0"/>
                        <a:t>1</a:t>
                      </a:r>
                      <a:endParaRPr lang="en-US" dirty="0"/>
                    </a:p>
                  </a:txBody>
                  <a:tcPr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dirty="0" smtClean="0"/>
                        <a:t>100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833967">
                <a:tc>
                  <a:txBody>
                    <a:bodyPr/>
                    <a:lstStyle/>
                    <a:p>
                      <a:pPr algn="ctr"/>
                      <a:r>
                        <a:rPr lang="en-US" dirty="0" smtClean="0"/>
                        <a:t>2</a:t>
                      </a:r>
                      <a:endParaRPr lang="en-US" dirty="0"/>
                    </a:p>
                  </a:txBody>
                  <a:tcPr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dirty="0" smtClean="0"/>
                        <a:t>160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833967">
                <a:tc>
                  <a:txBody>
                    <a:bodyPr/>
                    <a:lstStyle/>
                    <a:p>
                      <a:pPr algn="ctr"/>
                      <a:r>
                        <a:rPr lang="en-US" dirty="0" smtClean="0"/>
                        <a:t>3</a:t>
                      </a:r>
                      <a:endParaRPr lang="en-US" dirty="0"/>
                    </a:p>
                  </a:txBody>
                  <a:tcPr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2">
                        <a:lumMod val="75000"/>
                      </a:schemeClr>
                    </a:solidFill>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dirty="0" smtClean="0"/>
                        <a:t>260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endParaRPr lang="en-US"/>
                    </a:p>
                  </a:txBody>
                  <a:tcPr anchor="ctr">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833967">
                <a:tc>
                  <a:txBody>
                    <a:bodyPr/>
                    <a:lstStyle/>
                    <a:p>
                      <a:pPr algn="ctr"/>
                      <a:r>
                        <a:rPr lang="en-US" dirty="0" smtClean="0"/>
                        <a:t>4</a:t>
                      </a:r>
                      <a:endParaRPr lang="en-US" dirty="0"/>
                    </a:p>
                  </a:txBody>
                  <a:tcPr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solidFill>
                      <a:schemeClr val="bg2">
                        <a:lumMod val="75000"/>
                      </a:schemeClr>
                    </a:solidFill>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pPr algn="ctr"/>
                      <a:r>
                        <a:rPr lang="en-US" dirty="0" smtClean="0"/>
                        <a:t>260</a:t>
                      </a:r>
                      <a:endParaRPr lang="en-US"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pPr algn="ctr"/>
                      <a:endParaRPr lang="en-US"/>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pPr algn="ctr"/>
                      <a:endParaRPr lang="en-US" dirty="0"/>
                    </a:p>
                  </a:txBody>
                  <a:tcPr anchor="ctr">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tcPr>
                </a:tc>
              </a:tr>
            </a:tbl>
          </a:graphicData>
        </a:graphic>
      </p:graphicFrame>
      <p:sp>
        <p:nvSpPr>
          <p:cNvPr id="2" name="Title 1"/>
          <p:cNvSpPr>
            <a:spLocks noGrp="1"/>
          </p:cNvSpPr>
          <p:nvPr>
            <p:ph type="title"/>
          </p:nvPr>
        </p:nvSpPr>
        <p:spPr/>
        <p:txBody>
          <a:bodyPr/>
          <a:lstStyle/>
          <a:p>
            <a:r>
              <a:rPr lang="en-US" dirty="0" smtClean="0"/>
              <a:t>example</a:t>
            </a:r>
            <a:endParaRPr lang="en-US" dirty="0"/>
          </a:p>
        </p:txBody>
      </p:sp>
      <p:sp>
        <p:nvSpPr>
          <p:cNvPr id="4" name="Oval 3"/>
          <p:cNvSpPr/>
          <p:nvPr/>
        </p:nvSpPr>
        <p:spPr>
          <a:xfrm>
            <a:off x="3505200" y="2324100"/>
            <a:ext cx="7620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Chennai</a:t>
            </a:r>
            <a:endParaRPr lang="en-US" sz="1200" dirty="0"/>
          </a:p>
        </p:txBody>
      </p:sp>
      <p:sp>
        <p:nvSpPr>
          <p:cNvPr id="5" name="Oval 4"/>
          <p:cNvSpPr/>
          <p:nvPr/>
        </p:nvSpPr>
        <p:spPr>
          <a:xfrm>
            <a:off x="3524250" y="3162300"/>
            <a:ext cx="7620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a:t>
            </a:r>
            <a:endParaRPr lang="en-US" sz="1200" dirty="0"/>
          </a:p>
        </p:txBody>
      </p:sp>
      <p:sp>
        <p:nvSpPr>
          <p:cNvPr id="6" name="Oval 5"/>
          <p:cNvSpPr/>
          <p:nvPr/>
        </p:nvSpPr>
        <p:spPr>
          <a:xfrm>
            <a:off x="3562350" y="4000500"/>
            <a:ext cx="7620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HYD</a:t>
            </a:r>
            <a:endParaRPr lang="en-US" sz="1200" dirty="0"/>
          </a:p>
        </p:txBody>
      </p:sp>
      <p:sp>
        <p:nvSpPr>
          <p:cNvPr id="7" name="Oval 6"/>
          <p:cNvSpPr/>
          <p:nvPr/>
        </p:nvSpPr>
        <p:spPr>
          <a:xfrm>
            <a:off x="3562350" y="4838700"/>
            <a:ext cx="7620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BOM</a:t>
            </a:r>
            <a:endParaRPr lang="en-US" sz="1200" dirty="0"/>
          </a:p>
        </p:txBody>
      </p:sp>
      <p:sp>
        <p:nvSpPr>
          <p:cNvPr id="8" name="Oval 7"/>
          <p:cNvSpPr/>
          <p:nvPr/>
        </p:nvSpPr>
        <p:spPr>
          <a:xfrm>
            <a:off x="3581400" y="5676900"/>
            <a:ext cx="7620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VIZ</a:t>
            </a:r>
            <a:endParaRPr lang="en-US" sz="1200" dirty="0"/>
          </a:p>
        </p:txBody>
      </p:sp>
      <p:sp>
        <p:nvSpPr>
          <p:cNvPr id="11" name="Flowchart: Alternate Process 10"/>
          <p:cNvSpPr/>
          <p:nvPr/>
        </p:nvSpPr>
        <p:spPr>
          <a:xfrm>
            <a:off x="4572000" y="23241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100</a:t>
            </a:r>
            <a:endParaRPr lang="en-US" sz="1400" dirty="0"/>
          </a:p>
        </p:txBody>
      </p:sp>
      <p:sp>
        <p:nvSpPr>
          <p:cNvPr id="12" name="Flowchart: Alternate Process 11"/>
          <p:cNvSpPr/>
          <p:nvPr/>
        </p:nvSpPr>
        <p:spPr>
          <a:xfrm>
            <a:off x="5410200" y="23241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60</a:t>
            </a:r>
            <a:endParaRPr lang="en-US" sz="1400" dirty="0"/>
          </a:p>
        </p:txBody>
      </p:sp>
      <p:cxnSp>
        <p:nvCxnSpPr>
          <p:cNvPr id="14" name="Straight Arrow Connector 13"/>
          <p:cNvCxnSpPr>
            <a:stCxn id="11" idx="3"/>
            <a:endCxn id="12" idx="1"/>
          </p:cNvCxnSpPr>
          <p:nvPr/>
        </p:nvCxnSpPr>
        <p:spPr>
          <a:xfrm>
            <a:off x="5105400" y="257175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6"/>
            <a:endCxn id="11" idx="1"/>
          </p:cNvCxnSpPr>
          <p:nvPr/>
        </p:nvCxnSpPr>
        <p:spPr>
          <a:xfrm>
            <a:off x="4267200" y="257175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Alternate Process 16"/>
          <p:cNvSpPr/>
          <p:nvPr/>
        </p:nvSpPr>
        <p:spPr>
          <a:xfrm>
            <a:off x="4543425" y="31623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100</a:t>
            </a:r>
            <a:endParaRPr lang="en-US" sz="1400" dirty="0"/>
          </a:p>
        </p:txBody>
      </p:sp>
      <p:cxnSp>
        <p:nvCxnSpPr>
          <p:cNvPr id="19" name="Straight Arrow Connector 18"/>
          <p:cNvCxnSpPr>
            <a:stCxn id="5" idx="6"/>
            <a:endCxn id="17" idx="1"/>
          </p:cNvCxnSpPr>
          <p:nvPr/>
        </p:nvCxnSpPr>
        <p:spPr>
          <a:xfrm>
            <a:off x="4286250" y="3409950"/>
            <a:ext cx="257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Alternate Process 19"/>
          <p:cNvSpPr/>
          <p:nvPr/>
        </p:nvSpPr>
        <p:spPr>
          <a:xfrm>
            <a:off x="4572000" y="40005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160</a:t>
            </a:r>
            <a:endParaRPr lang="en-US" sz="1400" dirty="0"/>
          </a:p>
        </p:txBody>
      </p:sp>
      <p:sp>
        <p:nvSpPr>
          <p:cNvPr id="21" name="Flowchart: Alternate Process 20"/>
          <p:cNvSpPr/>
          <p:nvPr/>
        </p:nvSpPr>
        <p:spPr>
          <a:xfrm>
            <a:off x="5410200" y="48387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260</a:t>
            </a:r>
            <a:endParaRPr lang="en-US" sz="1400" dirty="0"/>
          </a:p>
        </p:txBody>
      </p:sp>
      <p:sp>
        <p:nvSpPr>
          <p:cNvPr id="22" name="Flowchart: Alternate Process 21"/>
          <p:cNvSpPr/>
          <p:nvPr/>
        </p:nvSpPr>
        <p:spPr>
          <a:xfrm>
            <a:off x="5410200" y="5676900"/>
            <a:ext cx="533400" cy="495300"/>
          </a:xfrm>
          <a:prstGeom prst="flowChartAlternateProces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260</a:t>
            </a:r>
            <a:endParaRPr lang="en-US" sz="1400" dirty="0"/>
          </a:p>
        </p:txBody>
      </p:sp>
      <p:cxnSp>
        <p:nvCxnSpPr>
          <p:cNvPr id="24" name="Straight Arrow Connector 23"/>
          <p:cNvCxnSpPr>
            <a:stCxn id="6" idx="6"/>
            <a:endCxn id="20" idx="1"/>
          </p:cNvCxnSpPr>
          <p:nvPr/>
        </p:nvCxnSpPr>
        <p:spPr>
          <a:xfrm>
            <a:off x="4324350" y="4248150"/>
            <a:ext cx="247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6"/>
            <a:endCxn id="21" idx="1"/>
          </p:cNvCxnSpPr>
          <p:nvPr/>
        </p:nvCxnSpPr>
        <p:spPr>
          <a:xfrm>
            <a:off x="4324350" y="5086350"/>
            <a:ext cx="108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22" idx="1"/>
          </p:cNvCxnSpPr>
          <p:nvPr/>
        </p:nvCxnSpPr>
        <p:spPr>
          <a:xfrm>
            <a:off x="4343400" y="592455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9600" y="3657600"/>
            <a:ext cx="481222" cy="307777"/>
          </a:xfrm>
          <a:prstGeom prst="rect">
            <a:avLst/>
          </a:prstGeom>
          <a:noFill/>
        </p:spPr>
        <p:txBody>
          <a:bodyPr wrap="none" rtlCol="0">
            <a:spAutoFit/>
          </a:bodyPr>
          <a:lstStyle/>
          <a:p>
            <a:r>
              <a:rPr lang="en-US" sz="1400" dirty="0" smtClean="0"/>
              <a:t>g1.c</a:t>
            </a:r>
            <a:endParaRPr lang="en-US" sz="1400" dirty="0"/>
          </a:p>
        </p:txBody>
      </p:sp>
    </p:spTree>
    <p:extLst>
      <p:ext uri="{BB962C8B-B14F-4D97-AF65-F5344CB8AC3E}">
        <p14:creationId xmlns:p14="http://schemas.microsoft.com/office/powerpoint/2010/main" val="3442643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28600"/>
            <a:ext cx="7772400" cy="1143000"/>
          </a:xfrm>
        </p:spPr>
        <p:txBody>
          <a:bodyPr/>
          <a:lstStyle/>
          <a:p>
            <a:pPr eaLnBrk="1" hangingPunct="1"/>
            <a:r>
              <a:rPr lang="en-US" altLang="en-US" dirty="0" smtClean="0"/>
              <a:t>Summary - Graph</a:t>
            </a:r>
            <a:endParaRPr lang="en-US" altLang="en-US" dirty="0" smtClean="0"/>
          </a:p>
        </p:txBody>
      </p:sp>
      <p:sp>
        <p:nvSpPr>
          <p:cNvPr id="4099" name="Rectangle 3"/>
          <p:cNvSpPr>
            <a:spLocks noGrp="1" noChangeArrowheads="1"/>
          </p:cNvSpPr>
          <p:nvPr>
            <p:ph type="body" sz="half" idx="1"/>
          </p:nvPr>
        </p:nvSpPr>
        <p:spPr>
          <a:xfrm>
            <a:off x="533400" y="1828800"/>
            <a:ext cx="8077200" cy="3657600"/>
          </a:xfrm>
        </p:spPr>
        <p:txBody>
          <a:bodyPr/>
          <a:lstStyle/>
          <a:p>
            <a:pPr eaLnBrk="1" hangingPunct="1"/>
            <a:r>
              <a:rPr lang="en-US" altLang="en-US" sz="2000" smtClean="0"/>
              <a:t>A graph G = (</a:t>
            </a:r>
            <a:r>
              <a:rPr lang="en-US" altLang="en-US" sz="2000" smtClean="0">
                <a:solidFill>
                  <a:srgbClr val="FA2C25"/>
                </a:solidFill>
              </a:rPr>
              <a:t>V</a:t>
            </a:r>
            <a:r>
              <a:rPr lang="en-US" altLang="en-US" sz="2000" smtClean="0"/>
              <a:t>,E) is composed of:</a:t>
            </a:r>
          </a:p>
          <a:p>
            <a:pPr eaLnBrk="1" hangingPunct="1">
              <a:buFontTx/>
              <a:buNone/>
            </a:pPr>
            <a:r>
              <a:rPr lang="en-US" altLang="en-US" sz="2000" smtClean="0"/>
              <a:t>		</a:t>
            </a:r>
            <a:r>
              <a:rPr lang="en-US" altLang="en-US" sz="2000" smtClean="0">
                <a:solidFill>
                  <a:srgbClr val="FA2C25"/>
                </a:solidFill>
              </a:rPr>
              <a:t>V</a:t>
            </a:r>
            <a:r>
              <a:rPr lang="en-US" altLang="en-US" sz="2000" smtClean="0"/>
              <a:t>: set of </a:t>
            </a:r>
            <a:r>
              <a:rPr lang="en-US" altLang="en-US" sz="2000" smtClean="0">
                <a:solidFill>
                  <a:srgbClr val="FA2C25"/>
                </a:solidFill>
              </a:rPr>
              <a:t>vertices</a:t>
            </a:r>
          </a:p>
          <a:p>
            <a:pPr eaLnBrk="1" hangingPunct="1">
              <a:buFontTx/>
              <a:buNone/>
            </a:pPr>
            <a:r>
              <a:rPr lang="en-US" altLang="en-US" sz="2000" smtClean="0"/>
              <a:t>		</a:t>
            </a:r>
            <a:r>
              <a:rPr lang="en-US" altLang="en-US" sz="2000" smtClean="0">
                <a:solidFill>
                  <a:srgbClr val="008000"/>
                </a:solidFill>
              </a:rPr>
              <a:t>E</a:t>
            </a:r>
            <a:r>
              <a:rPr lang="en-US" altLang="en-US" sz="2000" smtClean="0"/>
              <a:t>: set of</a:t>
            </a:r>
            <a:r>
              <a:rPr lang="en-US" altLang="en-US" sz="2000" smtClean="0">
                <a:solidFill>
                  <a:schemeClr val="accent2"/>
                </a:solidFill>
              </a:rPr>
              <a:t> </a:t>
            </a:r>
            <a:r>
              <a:rPr lang="en-US" altLang="en-US" sz="2000" smtClean="0">
                <a:solidFill>
                  <a:srgbClr val="008000"/>
                </a:solidFill>
              </a:rPr>
              <a:t>edges</a:t>
            </a:r>
            <a:r>
              <a:rPr lang="en-US" altLang="en-US" sz="2000" smtClean="0"/>
              <a:t> connecting the </a:t>
            </a:r>
            <a:r>
              <a:rPr lang="en-US" altLang="en-US" sz="2000" smtClean="0">
                <a:solidFill>
                  <a:srgbClr val="FA2C25"/>
                </a:solidFill>
              </a:rPr>
              <a:t>vertices</a:t>
            </a:r>
            <a:r>
              <a:rPr lang="en-US" altLang="en-US" sz="2000" smtClean="0"/>
              <a:t> in V</a:t>
            </a:r>
          </a:p>
          <a:p>
            <a:pPr eaLnBrk="1" hangingPunct="1"/>
            <a:r>
              <a:rPr lang="en-US" altLang="en-US" sz="2000" smtClean="0"/>
              <a:t>An </a:t>
            </a:r>
            <a:r>
              <a:rPr lang="en-US" altLang="en-US" sz="2000" smtClean="0">
                <a:solidFill>
                  <a:srgbClr val="008000"/>
                </a:solidFill>
              </a:rPr>
              <a:t>edge</a:t>
            </a:r>
            <a:r>
              <a:rPr lang="en-US" altLang="en-US" sz="2000" smtClean="0"/>
              <a:t> e = (u,v) is a pair of </a:t>
            </a:r>
            <a:r>
              <a:rPr lang="en-US" altLang="en-US" sz="2000" smtClean="0">
                <a:solidFill>
                  <a:srgbClr val="FA2C25"/>
                </a:solidFill>
              </a:rPr>
              <a:t>vertices</a:t>
            </a:r>
          </a:p>
          <a:p>
            <a:pPr eaLnBrk="1" hangingPunct="1"/>
            <a:r>
              <a:rPr lang="en-US" altLang="en-US" sz="2000" smtClean="0"/>
              <a:t>Example:</a:t>
            </a:r>
          </a:p>
        </p:txBody>
      </p:sp>
      <p:sp>
        <p:nvSpPr>
          <p:cNvPr id="4100" name="Rectangle 4"/>
          <p:cNvSpPr>
            <a:spLocks noChangeArrowheads="1"/>
          </p:cNvSpPr>
          <p:nvPr/>
        </p:nvSpPr>
        <p:spPr bwMode="auto">
          <a:xfrm>
            <a:off x="4994275" y="3983038"/>
            <a:ext cx="55563"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1" name="Rectangle 5"/>
          <p:cNvSpPr>
            <a:spLocks noChangeArrowheads="1"/>
          </p:cNvSpPr>
          <p:nvPr/>
        </p:nvSpPr>
        <p:spPr bwMode="auto">
          <a:xfrm>
            <a:off x="4994275" y="6257925"/>
            <a:ext cx="55563"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 name="Rectangle 6"/>
          <p:cNvSpPr>
            <a:spLocks noChangeArrowheads="1"/>
          </p:cNvSpPr>
          <p:nvPr/>
        </p:nvSpPr>
        <p:spPr bwMode="auto">
          <a:xfrm>
            <a:off x="4994275" y="4013200"/>
            <a:ext cx="55563"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3" name="Freeform 7"/>
          <p:cNvSpPr>
            <a:spLocks/>
          </p:cNvSpPr>
          <p:nvPr/>
        </p:nvSpPr>
        <p:spPr bwMode="auto">
          <a:xfrm>
            <a:off x="5008563" y="6243638"/>
            <a:ext cx="53975" cy="58737"/>
          </a:xfrm>
          <a:custGeom>
            <a:avLst/>
            <a:gdLst>
              <a:gd name="T0" fmla="*/ 0 w 34"/>
              <a:gd name="T1" fmla="*/ 42862 h 37"/>
              <a:gd name="T2" fmla="*/ 26988 w 34"/>
              <a:gd name="T3" fmla="*/ 58737 h 37"/>
              <a:gd name="T4" fmla="*/ 53975 w 34"/>
              <a:gd name="T5" fmla="*/ 14287 h 37"/>
              <a:gd name="T6" fmla="*/ 26988 w 34"/>
              <a:gd name="T7" fmla="*/ 0 h 37"/>
              <a:gd name="T8" fmla="*/ 0 w 34"/>
              <a:gd name="T9" fmla="*/ 4286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7"/>
                </a:moveTo>
                <a:lnTo>
                  <a:pt x="17" y="37"/>
                </a:lnTo>
                <a:lnTo>
                  <a:pt x="34" y="9"/>
                </a:lnTo>
                <a:lnTo>
                  <a:pt x="17" y="0"/>
                </a:lnTo>
                <a:lnTo>
                  <a:pt x="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4" name="Freeform 8"/>
          <p:cNvSpPr>
            <a:spLocks/>
          </p:cNvSpPr>
          <p:nvPr/>
        </p:nvSpPr>
        <p:spPr bwMode="auto">
          <a:xfrm>
            <a:off x="3629025" y="5157788"/>
            <a:ext cx="53975" cy="73025"/>
          </a:xfrm>
          <a:custGeom>
            <a:avLst/>
            <a:gdLst>
              <a:gd name="T0" fmla="*/ 26988 w 34"/>
              <a:gd name="T1" fmla="*/ 73025 h 46"/>
              <a:gd name="T2" fmla="*/ 0 w 34"/>
              <a:gd name="T3" fmla="*/ 58738 h 46"/>
              <a:gd name="T4" fmla="*/ 39688 w 34"/>
              <a:gd name="T5" fmla="*/ 0 h 46"/>
              <a:gd name="T6" fmla="*/ 53975 w 34"/>
              <a:gd name="T7" fmla="*/ 28575 h 46"/>
              <a:gd name="T8" fmla="*/ 26988 w 34"/>
              <a:gd name="T9" fmla="*/ 73025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0" y="37"/>
                </a:lnTo>
                <a:lnTo>
                  <a:pt x="25" y="0"/>
                </a:lnTo>
                <a:lnTo>
                  <a:pt x="34"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9"/>
          <p:cNvSpPr>
            <a:spLocks/>
          </p:cNvSpPr>
          <p:nvPr/>
        </p:nvSpPr>
        <p:spPr bwMode="auto">
          <a:xfrm>
            <a:off x="3656013" y="5186363"/>
            <a:ext cx="1379537" cy="1100137"/>
          </a:xfrm>
          <a:custGeom>
            <a:avLst/>
            <a:gdLst>
              <a:gd name="T0" fmla="*/ 1352550 w 869"/>
              <a:gd name="T1" fmla="*/ 1100137 h 693"/>
              <a:gd name="T2" fmla="*/ 1379537 w 869"/>
              <a:gd name="T3" fmla="*/ 1057275 h 693"/>
              <a:gd name="T4" fmla="*/ 26987 w 869"/>
              <a:gd name="T5" fmla="*/ 0 h 693"/>
              <a:gd name="T6" fmla="*/ 0 w 869"/>
              <a:gd name="T7" fmla="*/ 44450 h 693"/>
              <a:gd name="T8" fmla="*/ 1352550 w 869"/>
              <a:gd name="T9" fmla="*/ 1100137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52" y="693"/>
                </a:moveTo>
                <a:lnTo>
                  <a:pt x="869" y="666"/>
                </a:lnTo>
                <a:lnTo>
                  <a:pt x="17" y="0"/>
                </a:lnTo>
                <a:lnTo>
                  <a:pt x="0" y="28"/>
                </a:lnTo>
                <a:lnTo>
                  <a:pt x="852" y="69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p:cNvSpPr>
            <a:spLocks/>
          </p:cNvSpPr>
          <p:nvPr/>
        </p:nvSpPr>
        <p:spPr bwMode="auto">
          <a:xfrm>
            <a:off x="3656013" y="5186363"/>
            <a:ext cx="53975" cy="58737"/>
          </a:xfrm>
          <a:custGeom>
            <a:avLst/>
            <a:gdLst>
              <a:gd name="T0" fmla="*/ 0 w 34"/>
              <a:gd name="T1" fmla="*/ 44450 h 37"/>
              <a:gd name="T2" fmla="*/ 26988 w 34"/>
              <a:gd name="T3" fmla="*/ 58737 h 37"/>
              <a:gd name="T4" fmla="*/ 53975 w 34"/>
              <a:gd name="T5" fmla="*/ 14287 h 37"/>
              <a:gd name="T6" fmla="*/ 41275 w 34"/>
              <a:gd name="T7" fmla="*/ 0 h 37"/>
              <a:gd name="T8" fmla="*/ 0 w 34"/>
              <a:gd name="T9" fmla="*/ 4445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8"/>
                </a:moveTo>
                <a:lnTo>
                  <a:pt x="17" y="37"/>
                </a:lnTo>
                <a:lnTo>
                  <a:pt x="34" y="9"/>
                </a:lnTo>
                <a:lnTo>
                  <a:pt x="26" y="0"/>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1"/>
          <p:cNvSpPr>
            <a:spLocks/>
          </p:cNvSpPr>
          <p:nvPr/>
        </p:nvSpPr>
        <p:spPr bwMode="auto">
          <a:xfrm>
            <a:off x="2276475" y="3968750"/>
            <a:ext cx="68263" cy="73025"/>
          </a:xfrm>
          <a:custGeom>
            <a:avLst/>
            <a:gdLst>
              <a:gd name="T0" fmla="*/ 26988 w 43"/>
              <a:gd name="T1" fmla="*/ 73025 h 46"/>
              <a:gd name="T2" fmla="*/ 0 w 43"/>
              <a:gd name="T3" fmla="*/ 58738 h 46"/>
              <a:gd name="T4" fmla="*/ 39688 w 43"/>
              <a:gd name="T5" fmla="*/ 0 h 46"/>
              <a:gd name="T6" fmla="*/ 68263 w 43"/>
              <a:gd name="T7" fmla="*/ 28575 h 46"/>
              <a:gd name="T8" fmla="*/ 26988 w 43"/>
              <a:gd name="T9" fmla="*/ 73025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6">
                <a:moveTo>
                  <a:pt x="17" y="46"/>
                </a:moveTo>
                <a:lnTo>
                  <a:pt x="0" y="37"/>
                </a:lnTo>
                <a:lnTo>
                  <a:pt x="25" y="0"/>
                </a:lnTo>
                <a:lnTo>
                  <a:pt x="43"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
          <p:cNvSpPr>
            <a:spLocks/>
          </p:cNvSpPr>
          <p:nvPr/>
        </p:nvSpPr>
        <p:spPr bwMode="auto">
          <a:xfrm>
            <a:off x="2303463" y="3997325"/>
            <a:ext cx="1393825" cy="1233488"/>
          </a:xfrm>
          <a:custGeom>
            <a:avLst/>
            <a:gdLst>
              <a:gd name="T0" fmla="*/ 1352550 w 878"/>
              <a:gd name="T1" fmla="*/ 1233488 h 777"/>
              <a:gd name="T2" fmla="*/ 1393825 w 878"/>
              <a:gd name="T3" fmla="*/ 1189038 h 777"/>
              <a:gd name="T4" fmla="*/ 41275 w 878"/>
              <a:gd name="T5" fmla="*/ 0 h 777"/>
              <a:gd name="T6" fmla="*/ 0 w 878"/>
              <a:gd name="T7" fmla="*/ 44450 h 777"/>
              <a:gd name="T8" fmla="*/ 1352550 w 878"/>
              <a:gd name="T9" fmla="*/ 1233488 h 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777">
                <a:moveTo>
                  <a:pt x="852" y="777"/>
                </a:moveTo>
                <a:lnTo>
                  <a:pt x="878" y="749"/>
                </a:lnTo>
                <a:lnTo>
                  <a:pt x="26" y="0"/>
                </a:lnTo>
                <a:lnTo>
                  <a:pt x="0" y="28"/>
                </a:lnTo>
                <a:lnTo>
                  <a:pt x="852" y="77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 name="Freeform 13"/>
          <p:cNvSpPr>
            <a:spLocks/>
          </p:cNvSpPr>
          <p:nvPr/>
        </p:nvSpPr>
        <p:spPr bwMode="auto">
          <a:xfrm>
            <a:off x="3656013" y="5157788"/>
            <a:ext cx="53975" cy="73025"/>
          </a:xfrm>
          <a:custGeom>
            <a:avLst/>
            <a:gdLst>
              <a:gd name="T0" fmla="*/ 26988 w 34"/>
              <a:gd name="T1" fmla="*/ 73025 h 46"/>
              <a:gd name="T2" fmla="*/ 53975 w 34"/>
              <a:gd name="T3" fmla="*/ 58738 h 46"/>
              <a:gd name="T4" fmla="*/ 26988 w 34"/>
              <a:gd name="T5" fmla="*/ 0 h 46"/>
              <a:gd name="T6" fmla="*/ 0 w 34"/>
              <a:gd name="T7" fmla="*/ 28575 h 46"/>
              <a:gd name="T8" fmla="*/ 26988 w 34"/>
              <a:gd name="T9" fmla="*/ 73025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34" y="37"/>
                </a:lnTo>
                <a:lnTo>
                  <a:pt x="17" y="0"/>
                </a:lnTo>
                <a:lnTo>
                  <a:pt x="0"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4"/>
          <p:cNvSpPr>
            <a:spLocks/>
          </p:cNvSpPr>
          <p:nvPr/>
        </p:nvSpPr>
        <p:spPr bwMode="auto">
          <a:xfrm>
            <a:off x="2276475" y="6243638"/>
            <a:ext cx="53975" cy="58737"/>
          </a:xfrm>
          <a:custGeom>
            <a:avLst/>
            <a:gdLst>
              <a:gd name="T0" fmla="*/ 53975 w 34"/>
              <a:gd name="T1" fmla="*/ 42862 h 37"/>
              <a:gd name="T2" fmla="*/ 39688 w 34"/>
              <a:gd name="T3" fmla="*/ 58737 h 37"/>
              <a:gd name="T4" fmla="*/ 0 w 34"/>
              <a:gd name="T5" fmla="*/ 14287 h 37"/>
              <a:gd name="T6" fmla="*/ 26988 w 34"/>
              <a:gd name="T7" fmla="*/ 0 h 37"/>
              <a:gd name="T8" fmla="*/ 53975 w 34"/>
              <a:gd name="T9" fmla="*/ 4286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34" y="27"/>
                </a:moveTo>
                <a:lnTo>
                  <a:pt x="25" y="37"/>
                </a:lnTo>
                <a:lnTo>
                  <a:pt x="0" y="9"/>
                </a:lnTo>
                <a:lnTo>
                  <a:pt x="17" y="0"/>
                </a:lnTo>
                <a:lnTo>
                  <a:pt x="34"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5"/>
          <p:cNvSpPr>
            <a:spLocks/>
          </p:cNvSpPr>
          <p:nvPr/>
        </p:nvSpPr>
        <p:spPr bwMode="auto">
          <a:xfrm>
            <a:off x="2303463" y="5186363"/>
            <a:ext cx="1379537" cy="1100137"/>
          </a:xfrm>
          <a:custGeom>
            <a:avLst/>
            <a:gdLst>
              <a:gd name="T0" fmla="*/ 1379537 w 869"/>
              <a:gd name="T1" fmla="*/ 44450 h 693"/>
              <a:gd name="T2" fmla="*/ 1352550 w 869"/>
              <a:gd name="T3" fmla="*/ 0 h 693"/>
              <a:gd name="T4" fmla="*/ 0 w 869"/>
              <a:gd name="T5" fmla="*/ 1057275 h 693"/>
              <a:gd name="T6" fmla="*/ 26987 w 869"/>
              <a:gd name="T7" fmla="*/ 1100137 h 693"/>
              <a:gd name="T8" fmla="*/ 1379537 w 869"/>
              <a:gd name="T9" fmla="*/ 44450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69" y="28"/>
                </a:moveTo>
                <a:lnTo>
                  <a:pt x="852" y="0"/>
                </a:lnTo>
                <a:lnTo>
                  <a:pt x="0" y="666"/>
                </a:lnTo>
                <a:lnTo>
                  <a:pt x="17" y="693"/>
                </a:lnTo>
                <a:lnTo>
                  <a:pt x="869"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Rectangle 16"/>
          <p:cNvSpPr>
            <a:spLocks noChangeArrowheads="1"/>
          </p:cNvSpPr>
          <p:nvPr/>
        </p:nvSpPr>
        <p:spPr bwMode="auto">
          <a:xfrm>
            <a:off x="2289175" y="3983038"/>
            <a:ext cx="55563"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3" name="Rectangle 17"/>
          <p:cNvSpPr>
            <a:spLocks noChangeArrowheads="1"/>
          </p:cNvSpPr>
          <p:nvPr/>
        </p:nvSpPr>
        <p:spPr bwMode="auto">
          <a:xfrm>
            <a:off x="2289175" y="6257925"/>
            <a:ext cx="55563"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4" name="Rectangle 18"/>
          <p:cNvSpPr>
            <a:spLocks noChangeArrowheads="1"/>
          </p:cNvSpPr>
          <p:nvPr/>
        </p:nvSpPr>
        <p:spPr bwMode="auto">
          <a:xfrm>
            <a:off x="2289175" y="4013200"/>
            <a:ext cx="55563"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5" name="Rectangle 19"/>
          <p:cNvSpPr>
            <a:spLocks noChangeArrowheads="1"/>
          </p:cNvSpPr>
          <p:nvPr/>
        </p:nvSpPr>
        <p:spPr bwMode="auto">
          <a:xfrm>
            <a:off x="2289175" y="3983038"/>
            <a:ext cx="26988"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6" name="Rectangle 20"/>
          <p:cNvSpPr>
            <a:spLocks noChangeArrowheads="1"/>
          </p:cNvSpPr>
          <p:nvPr/>
        </p:nvSpPr>
        <p:spPr bwMode="auto">
          <a:xfrm>
            <a:off x="5021263" y="3983038"/>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7" name="Rectangle 21"/>
          <p:cNvSpPr>
            <a:spLocks noChangeArrowheads="1"/>
          </p:cNvSpPr>
          <p:nvPr/>
        </p:nvSpPr>
        <p:spPr bwMode="auto">
          <a:xfrm>
            <a:off x="2316163" y="3983038"/>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8" name="Rectangle 22"/>
          <p:cNvSpPr>
            <a:spLocks noChangeArrowheads="1"/>
          </p:cNvSpPr>
          <p:nvPr/>
        </p:nvSpPr>
        <p:spPr bwMode="auto">
          <a:xfrm>
            <a:off x="2289175" y="6227763"/>
            <a:ext cx="26988"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9" name="Rectangle 23"/>
          <p:cNvSpPr>
            <a:spLocks noChangeArrowheads="1"/>
          </p:cNvSpPr>
          <p:nvPr/>
        </p:nvSpPr>
        <p:spPr bwMode="auto">
          <a:xfrm>
            <a:off x="5021263" y="6227763"/>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20" name="Rectangle 24"/>
          <p:cNvSpPr>
            <a:spLocks noChangeArrowheads="1"/>
          </p:cNvSpPr>
          <p:nvPr/>
        </p:nvSpPr>
        <p:spPr bwMode="auto">
          <a:xfrm>
            <a:off x="2316163" y="6227763"/>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21" name="Oval 25"/>
          <p:cNvSpPr>
            <a:spLocks noChangeArrowheads="1"/>
          </p:cNvSpPr>
          <p:nvPr/>
        </p:nvSpPr>
        <p:spPr bwMode="auto">
          <a:xfrm>
            <a:off x="2071688" y="3748088"/>
            <a:ext cx="490537"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Oval 26"/>
          <p:cNvSpPr>
            <a:spLocks noChangeArrowheads="1"/>
          </p:cNvSpPr>
          <p:nvPr/>
        </p:nvSpPr>
        <p:spPr bwMode="auto">
          <a:xfrm>
            <a:off x="2078038" y="3754438"/>
            <a:ext cx="477837" cy="515937"/>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3" name="Oval 27"/>
          <p:cNvSpPr>
            <a:spLocks noChangeArrowheads="1"/>
          </p:cNvSpPr>
          <p:nvPr/>
        </p:nvSpPr>
        <p:spPr bwMode="auto">
          <a:xfrm>
            <a:off x="4775200" y="5994400"/>
            <a:ext cx="492125"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4" name="Oval 28"/>
          <p:cNvSpPr>
            <a:spLocks noChangeArrowheads="1"/>
          </p:cNvSpPr>
          <p:nvPr/>
        </p:nvSpPr>
        <p:spPr bwMode="auto">
          <a:xfrm>
            <a:off x="4783138" y="5999163"/>
            <a:ext cx="477837" cy="517525"/>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5" name="Oval 29"/>
          <p:cNvSpPr>
            <a:spLocks noChangeArrowheads="1"/>
          </p:cNvSpPr>
          <p:nvPr/>
        </p:nvSpPr>
        <p:spPr bwMode="auto">
          <a:xfrm>
            <a:off x="3424238" y="4937125"/>
            <a:ext cx="490537" cy="528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6" name="Oval 30"/>
          <p:cNvSpPr>
            <a:spLocks noChangeArrowheads="1"/>
          </p:cNvSpPr>
          <p:nvPr/>
        </p:nvSpPr>
        <p:spPr bwMode="auto">
          <a:xfrm>
            <a:off x="3430588" y="4943475"/>
            <a:ext cx="477837" cy="515938"/>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7" name="Oval 31"/>
          <p:cNvSpPr>
            <a:spLocks noChangeArrowheads="1"/>
          </p:cNvSpPr>
          <p:nvPr/>
        </p:nvSpPr>
        <p:spPr bwMode="auto">
          <a:xfrm>
            <a:off x="4775200" y="3748088"/>
            <a:ext cx="492125"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 name="Oval 32"/>
          <p:cNvSpPr>
            <a:spLocks noChangeArrowheads="1"/>
          </p:cNvSpPr>
          <p:nvPr/>
        </p:nvSpPr>
        <p:spPr bwMode="auto">
          <a:xfrm>
            <a:off x="4783138" y="3754438"/>
            <a:ext cx="477837" cy="515937"/>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9" name="Oval 33"/>
          <p:cNvSpPr>
            <a:spLocks noChangeArrowheads="1"/>
          </p:cNvSpPr>
          <p:nvPr/>
        </p:nvSpPr>
        <p:spPr bwMode="auto">
          <a:xfrm>
            <a:off x="2071688" y="5994400"/>
            <a:ext cx="490537"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0" name="Oval 34"/>
          <p:cNvSpPr>
            <a:spLocks noChangeArrowheads="1"/>
          </p:cNvSpPr>
          <p:nvPr/>
        </p:nvSpPr>
        <p:spPr bwMode="auto">
          <a:xfrm>
            <a:off x="2078038" y="5999163"/>
            <a:ext cx="477837" cy="517525"/>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1" name="Rectangle 35"/>
          <p:cNvSpPr>
            <a:spLocks noChangeArrowheads="1"/>
          </p:cNvSpPr>
          <p:nvPr/>
        </p:nvSpPr>
        <p:spPr bwMode="auto">
          <a:xfrm>
            <a:off x="2220913" y="3806825"/>
            <a:ext cx="32861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00"/>
                </a:solidFill>
                <a:latin typeface="Arial" charset="0"/>
              </a:rPr>
              <a:t>a</a:t>
            </a:r>
            <a:endParaRPr lang="en-US" altLang="en-US">
              <a:latin typeface="Times" charset="0"/>
            </a:endParaRPr>
          </a:p>
        </p:txBody>
      </p:sp>
      <p:sp>
        <p:nvSpPr>
          <p:cNvPr id="4132" name="Rectangle 36"/>
          <p:cNvSpPr>
            <a:spLocks noChangeArrowheads="1"/>
          </p:cNvSpPr>
          <p:nvPr/>
        </p:nvSpPr>
        <p:spPr bwMode="auto">
          <a:xfrm>
            <a:off x="4926013" y="3851275"/>
            <a:ext cx="34131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00"/>
                </a:solidFill>
                <a:latin typeface="Arial" charset="0"/>
              </a:rPr>
              <a:t>b</a:t>
            </a:r>
            <a:endParaRPr lang="en-US" altLang="en-US">
              <a:latin typeface="Times" charset="0"/>
            </a:endParaRPr>
          </a:p>
        </p:txBody>
      </p:sp>
      <p:sp>
        <p:nvSpPr>
          <p:cNvPr id="4133" name="Rectangle 37"/>
          <p:cNvSpPr>
            <a:spLocks noChangeArrowheads="1"/>
          </p:cNvSpPr>
          <p:nvPr/>
        </p:nvSpPr>
        <p:spPr bwMode="auto">
          <a:xfrm>
            <a:off x="3587750" y="4995863"/>
            <a:ext cx="3143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00"/>
                </a:solidFill>
                <a:latin typeface="Arial" charset="0"/>
              </a:rPr>
              <a:t>c</a:t>
            </a:r>
            <a:endParaRPr lang="en-US" altLang="en-US">
              <a:latin typeface="Times" charset="0"/>
            </a:endParaRPr>
          </a:p>
        </p:txBody>
      </p:sp>
      <p:sp>
        <p:nvSpPr>
          <p:cNvPr id="4134" name="Rectangle 38"/>
          <p:cNvSpPr>
            <a:spLocks noChangeArrowheads="1"/>
          </p:cNvSpPr>
          <p:nvPr/>
        </p:nvSpPr>
        <p:spPr bwMode="auto">
          <a:xfrm>
            <a:off x="2220913" y="6081713"/>
            <a:ext cx="3413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00"/>
                </a:solidFill>
                <a:latin typeface="Arial" charset="0"/>
              </a:rPr>
              <a:t>d</a:t>
            </a:r>
            <a:endParaRPr lang="en-US" altLang="en-US">
              <a:latin typeface="Times" charset="0"/>
            </a:endParaRPr>
          </a:p>
        </p:txBody>
      </p:sp>
      <p:sp>
        <p:nvSpPr>
          <p:cNvPr id="4135" name="Rectangle 39"/>
          <p:cNvSpPr>
            <a:spLocks noChangeArrowheads="1"/>
          </p:cNvSpPr>
          <p:nvPr/>
        </p:nvSpPr>
        <p:spPr bwMode="auto">
          <a:xfrm>
            <a:off x="4940300" y="6053138"/>
            <a:ext cx="3286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00"/>
                </a:solidFill>
                <a:latin typeface="Arial" charset="0"/>
              </a:rPr>
              <a:t>e</a:t>
            </a:r>
            <a:endParaRPr lang="en-US" altLang="en-US">
              <a:latin typeface="Times" charset="0"/>
            </a:endParaRPr>
          </a:p>
        </p:txBody>
      </p:sp>
      <p:sp>
        <p:nvSpPr>
          <p:cNvPr id="4136" name="Rectangle 40"/>
          <p:cNvSpPr>
            <a:spLocks noChangeArrowheads="1"/>
          </p:cNvSpPr>
          <p:nvPr/>
        </p:nvSpPr>
        <p:spPr bwMode="auto">
          <a:xfrm>
            <a:off x="6172200" y="3886200"/>
            <a:ext cx="26749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solidFill>
                  <a:srgbClr val="FA2C25"/>
                </a:solidFill>
                <a:latin typeface="Times" charset="0"/>
              </a:rPr>
              <a:t>V</a:t>
            </a:r>
            <a:r>
              <a:rPr lang="en-US" altLang="en-US">
                <a:latin typeface="Times" charset="0"/>
              </a:rPr>
              <a:t>= {a,b,c,d,e}</a:t>
            </a:r>
          </a:p>
          <a:p>
            <a:pPr eaLnBrk="0" hangingPunct="0"/>
            <a:endParaRPr lang="en-US" altLang="en-US">
              <a:latin typeface="Times" charset="0"/>
            </a:endParaRPr>
          </a:p>
          <a:p>
            <a:pPr eaLnBrk="0" hangingPunct="0"/>
            <a:r>
              <a:rPr lang="en-US" altLang="en-US">
                <a:solidFill>
                  <a:srgbClr val="008000"/>
                </a:solidFill>
                <a:latin typeface="Times" charset="0"/>
              </a:rPr>
              <a:t>E</a:t>
            </a:r>
            <a:r>
              <a:rPr lang="en-US" altLang="en-US">
                <a:latin typeface="Times" charset="0"/>
              </a:rPr>
              <a:t>= {(a,b),(a,c),(a,d),</a:t>
            </a:r>
          </a:p>
          <a:p>
            <a:pPr eaLnBrk="0" hangingPunct="0"/>
            <a:r>
              <a:rPr lang="en-US" altLang="en-US">
                <a:latin typeface="Times" charset="0"/>
              </a:rPr>
              <a:t>(b,e),(c,d),(c,e),</a:t>
            </a:r>
          </a:p>
          <a:p>
            <a:pPr eaLnBrk="0" hangingPunct="0"/>
            <a:r>
              <a:rPr lang="en-US" altLang="en-US">
                <a:latin typeface="Times" charset="0"/>
              </a:rPr>
              <a:t>(d,e)}</a:t>
            </a:r>
          </a:p>
        </p:txBody>
      </p:sp>
    </p:spTree>
    <p:extLst>
      <p:ext uri="{BB962C8B-B14F-4D97-AF65-F5344CB8AC3E}">
        <p14:creationId xmlns:p14="http://schemas.microsoft.com/office/powerpoint/2010/main" val="363650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52400"/>
            <a:ext cx="7772400" cy="1143000"/>
          </a:xfrm>
        </p:spPr>
        <p:txBody>
          <a:bodyPr/>
          <a:lstStyle/>
          <a:p>
            <a:pPr eaLnBrk="1" hangingPunct="1"/>
            <a:r>
              <a:rPr lang="en-US" altLang="en-US" dirty="0" smtClean="0"/>
              <a:t>Summary - Some Applications</a:t>
            </a:r>
            <a:endParaRPr lang="en-US" altLang="en-US" dirty="0" smtClean="0"/>
          </a:p>
        </p:txBody>
      </p:sp>
      <p:sp>
        <p:nvSpPr>
          <p:cNvPr id="5123" name="Rectangle 3"/>
          <p:cNvSpPr>
            <a:spLocks noGrp="1" noChangeArrowheads="1"/>
          </p:cNvSpPr>
          <p:nvPr>
            <p:ph type="body" sz="half" idx="1"/>
          </p:nvPr>
        </p:nvSpPr>
        <p:spPr>
          <a:xfrm>
            <a:off x="533400" y="1676400"/>
            <a:ext cx="6019800" cy="2590800"/>
          </a:xfrm>
        </p:spPr>
        <p:txBody>
          <a:bodyPr/>
          <a:lstStyle/>
          <a:p>
            <a:pPr eaLnBrk="1" hangingPunct="1">
              <a:lnSpc>
                <a:spcPct val="90000"/>
              </a:lnSpc>
            </a:pPr>
            <a:r>
              <a:rPr lang="en-US" altLang="en-US" smtClean="0"/>
              <a:t>electronic circuits</a:t>
            </a:r>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pPr>
            <a:endParaRPr lang="en-US" altLang="en-US" sz="2400" smtClean="0">
              <a:solidFill>
                <a:srgbClr val="FA2C25"/>
              </a:solidFill>
            </a:endParaRPr>
          </a:p>
          <a:p>
            <a:pPr eaLnBrk="1" hangingPunct="1">
              <a:lnSpc>
                <a:spcPct val="90000"/>
              </a:lnSpc>
            </a:pPr>
            <a:r>
              <a:rPr lang="en-US" altLang="en-US" sz="2400" smtClean="0">
                <a:solidFill>
                  <a:srgbClr val="FA2C25"/>
                </a:solidFill>
              </a:rPr>
              <a:t>networks</a:t>
            </a:r>
            <a:r>
              <a:rPr lang="en-US" altLang="en-US" sz="2400" smtClean="0"/>
              <a:t> (roads, flights, communications)</a:t>
            </a:r>
          </a:p>
          <a:p>
            <a:pPr eaLnBrk="1" hangingPunct="1">
              <a:lnSpc>
                <a:spcPct val="90000"/>
              </a:lnSpc>
            </a:pPr>
            <a:endParaRPr lang="en-US" altLang="en-US" sz="2400" smtClean="0"/>
          </a:p>
        </p:txBody>
      </p:sp>
      <p:sp>
        <p:nvSpPr>
          <p:cNvPr id="5124" name="Rectangle 4"/>
          <p:cNvSpPr>
            <a:spLocks noChangeArrowheads="1"/>
          </p:cNvSpPr>
          <p:nvPr/>
        </p:nvSpPr>
        <p:spPr bwMode="auto">
          <a:xfrm>
            <a:off x="5029200" y="2590800"/>
            <a:ext cx="18288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 name="Rectangle 5"/>
          <p:cNvSpPr>
            <a:spLocks noChangeArrowheads="1"/>
          </p:cNvSpPr>
          <p:nvPr/>
        </p:nvSpPr>
        <p:spPr bwMode="auto">
          <a:xfrm>
            <a:off x="5035550" y="2597150"/>
            <a:ext cx="1828800" cy="914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6" name="Rectangle 6"/>
          <p:cNvSpPr>
            <a:spLocks noChangeArrowheads="1"/>
          </p:cNvSpPr>
          <p:nvPr/>
        </p:nvSpPr>
        <p:spPr bwMode="auto">
          <a:xfrm>
            <a:off x="5029200" y="30353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 name="Rectangle 7"/>
          <p:cNvSpPr>
            <a:spLocks noChangeArrowheads="1"/>
          </p:cNvSpPr>
          <p:nvPr/>
        </p:nvSpPr>
        <p:spPr bwMode="auto">
          <a:xfrm>
            <a:off x="4559300" y="3035300"/>
            <a:ext cx="127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 name="Rectangle 8"/>
          <p:cNvSpPr>
            <a:spLocks noChangeArrowheads="1"/>
          </p:cNvSpPr>
          <p:nvPr/>
        </p:nvSpPr>
        <p:spPr bwMode="auto">
          <a:xfrm>
            <a:off x="4572000" y="3035300"/>
            <a:ext cx="4572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 name="Rectangle 9"/>
          <p:cNvSpPr>
            <a:spLocks noChangeArrowheads="1"/>
          </p:cNvSpPr>
          <p:nvPr/>
        </p:nvSpPr>
        <p:spPr bwMode="auto">
          <a:xfrm>
            <a:off x="6845300" y="2578100"/>
            <a:ext cx="127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 name="Rectangle 10"/>
          <p:cNvSpPr>
            <a:spLocks noChangeArrowheads="1"/>
          </p:cNvSpPr>
          <p:nvPr/>
        </p:nvSpPr>
        <p:spPr bwMode="auto">
          <a:xfrm>
            <a:off x="7315200" y="25781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Rectangle 11"/>
          <p:cNvSpPr>
            <a:spLocks noChangeArrowheads="1"/>
          </p:cNvSpPr>
          <p:nvPr/>
        </p:nvSpPr>
        <p:spPr bwMode="auto">
          <a:xfrm>
            <a:off x="6858000" y="2578100"/>
            <a:ext cx="4572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 name="Rectangle 12"/>
          <p:cNvSpPr>
            <a:spLocks noChangeArrowheads="1"/>
          </p:cNvSpPr>
          <p:nvPr/>
        </p:nvSpPr>
        <p:spPr bwMode="auto">
          <a:xfrm>
            <a:off x="7302500" y="23495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3" name="Rectangle 13"/>
          <p:cNvSpPr>
            <a:spLocks noChangeArrowheads="1"/>
          </p:cNvSpPr>
          <p:nvPr/>
        </p:nvSpPr>
        <p:spPr bwMode="auto">
          <a:xfrm>
            <a:off x="7302500" y="28194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4" name="Rectangle 14"/>
          <p:cNvSpPr>
            <a:spLocks noChangeArrowheads="1"/>
          </p:cNvSpPr>
          <p:nvPr/>
        </p:nvSpPr>
        <p:spPr bwMode="auto">
          <a:xfrm>
            <a:off x="7302500" y="2362200"/>
            <a:ext cx="381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5" name="Rectangle 15"/>
          <p:cNvSpPr>
            <a:spLocks noChangeArrowheads="1"/>
          </p:cNvSpPr>
          <p:nvPr/>
        </p:nvSpPr>
        <p:spPr bwMode="auto">
          <a:xfrm>
            <a:off x="7416800" y="23495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 name="Rectangle 16"/>
          <p:cNvSpPr>
            <a:spLocks noChangeArrowheads="1"/>
          </p:cNvSpPr>
          <p:nvPr/>
        </p:nvSpPr>
        <p:spPr bwMode="auto">
          <a:xfrm>
            <a:off x="7416800" y="28194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 name="Rectangle 17"/>
          <p:cNvSpPr>
            <a:spLocks noChangeArrowheads="1"/>
          </p:cNvSpPr>
          <p:nvPr/>
        </p:nvSpPr>
        <p:spPr bwMode="auto">
          <a:xfrm>
            <a:off x="7416800" y="2362200"/>
            <a:ext cx="381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8" name="Rectangle 18"/>
          <p:cNvSpPr>
            <a:spLocks noChangeArrowheads="1"/>
          </p:cNvSpPr>
          <p:nvPr/>
        </p:nvSpPr>
        <p:spPr bwMode="auto">
          <a:xfrm>
            <a:off x="7416800" y="2578100"/>
            <a:ext cx="127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9" name="Rectangle 19"/>
          <p:cNvSpPr>
            <a:spLocks noChangeArrowheads="1"/>
          </p:cNvSpPr>
          <p:nvPr/>
        </p:nvSpPr>
        <p:spPr bwMode="auto">
          <a:xfrm>
            <a:off x="7772400" y="25781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0" name="Rectangle 20"/>
          <p:cNvSpPr>
            <a:spLocks noChangeArrowheads="1"/>
          </p:cNvSpPr>
          <p:nvPr/>
        </p:nvSpPr>
        <p:spPr bwMode="auto">
          <a:xfrm>
            <a:off x="7429500" y="2578100"/>
            <a:ext cx="3429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1" name="Rectangle 22"/>
          <p:cNvSpPr>
            <a:spLocks noChangeArrowheads="1"/>
          </p:cNvSpPr>
          <p:nvPr/>
        </p:nvSpPr>
        <p:spPr bwMode="auto">
          <a:xfrm>
            <a:off x="8572500" y="34925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2" name="Rectangle 23"/>
          <p:cNvSpPr>
            <a:spLocks noChangeArrowheads="1"/>
          </p:cNvSpPr>
          <p:nvPr/>
        </p:nvSpPr>
        <p:spPr bwMode="auto">
          <a:xfrm>
            <a:off x="6858000" y="3492500"/>
            <a:ext cx="17145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 name="Rectangle 24"/>
          <p:cNvSpPr>
            <a:spLocks noChangeArrowheads="1"/>
          </p:cNvSpPr>
          <p:nvPr/>
        </p:nvSpPr>
        <p:spPr bwMode="auto">
          <a:xfrm>
            <a:off x="8559800" y="35052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 name="Rectangle 25"/>
          <p:cNvSpPr>
            <a:spLocks noChangeArrowheads="1"/>
          </p:cNvSpPr>
          <p:nvPr/>
        </p:nvSpPr>
        <p:spPr bwMode="auto">
          <a:xfrm>
            <a:off x="8559800" y="30353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5" name="Rectangle 26"/>
          <p:cNvSpPr>
            <a:spLocks noChangeArrowheads="1"/>
          </p:cNvSpPr>
          <p:nvPr/>
        </p:nvSpPr>
        <p:spPr bwMode="auto">
          <a:xfrm>
            <a:off x="8559800" y="3048000"/>
            <a:ext cx="381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6" name="Rectangle 27"/>
          <p:cNvSpPr>
            <a:spLocks noChangeArrowheads="1"/>
          </p:cNvSpPr>
          <p:nvPr/>
        </p:nvSpPr>
        <p:spPr bwMode="auto">
          <a:xfrm>
            <a:off x="7759700" y="25908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7" name="Rectangle 28"/>
          <p:cNvSpPr>
            <a:spLocks noChangeArrowheads="1"/>
          </p:cNvSpPr>
          <p:nvPr/>
        </p:nvSpPr>
        <p:spPr bwMode="auto">
          <a:xfrm>
            <a:off x="7759700" y="20066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8" name="Rectangle 29"/>
          <p:cNvSpPr>
            <a:spLocks noChangeArrowheads="1"/>
          </p:cNvSpPr>
          <p:nvPr/>
        </p:nvSpPr>
        <p:spPr bwMode="auto">
          <a:xfrm>
            <a:off x="7759700" y="2019300"/>
            <a:ext cx="38100" cy="571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9" name="Rectangle 30"/>
          <p:cNvSpPr>
            <a:spLocks noChangeArrowheads="1"/>
          </p:cNvSpPr>
          <p:nvPr/>
        </p:nvSpPr>
        <p:spPr bwMode="auto">
          <a:xfrm>
            <a:off x="8559800" y="20066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0" name="Rectangle 31"/>
          <p:cNvSpPr>
            <a:spLocks noChangeArrowheads="1"/>
          </p:cNvSpPr>
          <p:nvPr/>
        </p:nvSpPr>
        <p:spPr bwMode="auto">
          <a:xfrm>
            <a:off x="8559800" y="24765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1" name="Rectangle 32"/>
          <p:cNvSpPr>
            <a:spLocks noChangeArrowheads="1"/>
          </p:cNvSpPr>
          <p:nvPr/>
        </p:nvSpPr>
        <p:spPr bwMode="auto">
          <a:xfrm>
            <a:off x="8559800" y="2019300"/>
            <a:ext cx="381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2" name="Rectangle 33"/>
          <p:cNvSpPr>
            <a:spLocks noChangeArrowheads="1"/>
          </p:cNvSpPr>
          <p:nvPr/>
        </p:nvSpPr>
        <p:spPr bwMode="auto">
          <a:xfrm>
            <a:off x="7435850" y="1339850"/>
            <a:ext cx="1371600" cy="6858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3" name="Rectangle 34"/>
          <p:cNvSpPr>
            <a:spLocks noChangeArrowheads="1"/>
          </p:cNvSpPr>
          <p:nvPr/>
        </p:nvSpPr>
        <p:spPr bwMode="auto">
          <a:xfrm>
            <a:off x="7759700" y="1549400"/>
            <a:ext cx="763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a:solidFill>
                  <a:srgbClr val="000000"/>
                </a:solidFill>
                <a:latin typeface="Arial" charset="0"/>
              </a:rPr>
              <a:t>CS16</a:t>
            </a:r>
            <a:endParaRPr lang="en-US" altLang="en-US">
              <a:latin typeface="Times" charset="0"/>
            </a:endParaRPr>
          </a:p>
        </p:txBody>
      </p:sp>
      <p:sp>
        <p:nvSpPr>
          <p:cNvPr id="5154" name="Rectangle 35"/>
          <p:cNvSpPr>
            <a:spLocks noChangeArrowheads="1"/>
          </p:cNvSpPr>
          <p:nvPr/>
        </p:nvSpPr>
        <p:spPr bwMode="auto">
          <a:xfrm>
            <a:off x="5816600" y="32639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5" name="Rectangle 37"/>
          <p:cNvSpPr>
            <a:spLocks noChangeArrowheads="1"/>
          </p:cNvSpPr>
          <p:nvPr/>
        </p:nvSpPr>
        <p:spPr bwMode="auto">
          <a:xfrm>
            <a:off x="5816600" y="3276600"/>
            <a:ext cx="38100" cy="2286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6" name="Rectangle 38"/>
          <p:cNvSpPr>
            <a:spLocks noChangeArrowheads="1"/>
          </p:cNvSpPr>
          <p:nvPr/>
        </p:nvSpPr>
        <p:spPr bwMode="auto">
          <a:xfrm>
            <a:off x="5816600" y="2705100"/>
            <a:ext cx="38100" cy="25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7" name="Rectangle 39"/>
          <p:cNvSpPr>
            <a:spLocks noChangeArrowheads="1"/>
          </p:cNvSpPr>
          <p:nvPr/>
        </p:nvSpPr>
        <p:spPr bwMode="auto">
          <a:xfrm>
            <a:off x="5816600" y="2578100"/>
            <a:ext cx="38100" cy="127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8" name="Rectangle 40"/>
          <p:cNvSpPr>
            <a:spLocks noChangeArrowheads="1"/>
          </p:cNvSpPr>
          <p:nvPr/>
        </p:nvSpPr>
        <p:spPr bwMode="auto">
          <a:xfrm>
            <a:off x="5816600" y="2590800"/>
            <a:ext cx="38100" cy="1143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9" name="Freeform 41"/>
          <p:cNvSpPr>
            <a:spLocks/>
          </p:cNvSpPr>
          <p:nvPr/>
        </p:nvSpPr>
        <p:spPr bwMode="auto">
          <a:xfrm>
            <a:off x="8382000" y="2476500"/>
            <a:ext cx="342900" cy="571500"/>
          </a:xfrm>
          <a:custGeom>
            <a:avLst/>
            <a:gdLst>
              <a:gd name="T0" fmla="*/ 190500 w 216"/>
              <a:gd name="T1" fmla="*/ 0 h 360"/>
              <a:gd name="T2" fmla="*/ 0 w 216"/>
              <a:gd name="T3" fmla="*/ 63500 h 360"/>
              <a:gd name="T4" fmla="*/ 342900 w 216"/>
              <a:gd name="T5" fmla="*/ 127000 h 360"/>
              <a:gd name="T6" fmla="*/ 0 w 216"/>
              <a:gd name="T7" fmla="*/ 177800 h 360"/>
              <a:gd name="T8" fmla="*/ 330200 w 216"/>
              <a:gd name="T9" fmla="*/ 228600 h 360"/>
              <a:gd name="T10" fmla="*/ 0 w 216"/>
              <a:gd name="T11" fmla="*/ 292100 h 360"/>
              <a:gd name="T12" fmla="*/ 330200 w 216"/>
              <a:gd name="T13" fmla="*/ 342900 h 360"/>
              <a:gd name="T14" fmla="*/ 12700 w 216"/>
              <a:gd name="T15" fmla="*/ 406400 h 360"/>
              <a:gd name="T16" fmla="*/ 330200 w 216"/>
              <a:gd name="T17" fmla="*/ 444500 h 360"/>
              <a:gd name="T18" fmla="*/ 12700 w 216"/>
              <a:gd name="T19" fmla="*/ 520700 h 360"/>
              <a:gd name="T20" fmla="*/ 190500 w 216"/>
              <a:gd name="T21" fmla="*/ 57150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 h="360">
                <a:moveTo>
                  <a:pt x="120" y="0"/>
                </a:moveTo>
                <a:lnTo>
                  <a:pt x="0" y="40"/>
                </a:lnTo>
                <a:lnTo>
                  <a:pt x="216" y="80"/>
                </a:lnTo>
                <a:lnTo>
                  <a:pt x="0" y="112"/>
                </a:lnTo>
                <a:lnTo>
                  <a:pt x="208" y="144"/>
                </a:lnTo>
                <a:lnTo>
                  <a:pt x="0" y="184"/>
                </a:lnTo>
                <a:lnTo>
                  <a:pt x="208" y="216"/>
                </a:lnTo>
                <a:lnTo>
                  <a:pt x="8" y="256"/>
                </a:lnTo>
                <a:lnTo>
                  <a:pt x="208" y="280"/>
                </a:lnTo>
                <a:lnTo>
                  <a:pt x="8" y="328"/>
                </a:lnTo>
                <a:lnTo>
                  <a:pt x="120" y="36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0" name="Freeform 42"/>
          <p:cNvSpPr>
            <a:spLocks/>
          </p:cNvSpPr>
          <p:nvPr/>
        </p:nvSpPr>
        <p:spPr bwMode="auto">
          <a:xfrm>
            <a:off x="5664200" y="2705100"/>
            <a:ext cx="342900" cy="571500"/>
          </a:xfrm>
          <a:custGeom>
            <a:avLst/>
            <a:gdLst>
              <a:gd name="T0" fmla="*/ 190500 w 216"/>
              <a:gd name="T1" fmla="*/ 0 h 360"/>
              <a:gd name="T2" fmla="*/ 0 w 216"/>
              <a:gd name="T3" fmla="*/ 63500 h 360"/>
              <a:gd name="T4" fmla="*/ 342900 w 216"/>
              <a:gd name="T5" fmla="*/ 127000 h 360"/>
              <a:gd name="T6" fmla="*/ 0 w 216"/>
              <a:gd name="T7" fmla="*/ 177800 h 360"/>
              <a:gd name="T8" fmla="*/ 330200 w 216"/>
              <a:gd name="T9" fmla="*/ 228600 h 360"/>
              <a:gd name="T10" fmla="*/ 0 w 216"/>
              <a:gd name="T11" fmla="*/ 292100 h 360"/>
              <a:gd name="T12" fmla="*/ 330200 w 216"/>
              <a:gd name="T13" fmla="*/ 342900 h 360"/>
              <a:gd name="T14" fmla="*/ 12700 w 216"/>
              <a:gd name="T15" fmla="*/ 406400 h 360"/>
              <a:gd name="T16" fmla="*/ 330200 w 216"/>
              <a:gd name="T17" fmla="*/ 444500 h 360"/>
              <a:gd name="T18" fmla="*/ 12700 w 216"/>
              <a:gd name="T19" fmla="*/ 520700 h 360"/>
              <a:gd name="T20" fmla="*/ 190500 w 216"/>
              <a:gd name="T21" fmla="*/ 57150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 h="360">
                <a:moveTo>
                  <a:pt x="120" y="0"/>
                </a:moveTo>
                <a:lnTo>
                  <a:pt x="0" y="40"/>
                </a:lnTo>
                <a:lnTo>
                  <a:pt x="216" y="80"/>
                </a:lnTo>
                <a:lnTo>
                  <a:pt x="0" y="112"/>
                </a:lnTo>
                <a:lnTo>
                  <a:pt x="208" y="144"/>
                </a:lnTo>
                <a:lnTo>
                  <a:pt x="0" y="184"/>
                </a:lnTo>
                <a:lnTo>
                  <a:pt x="208" y="216"/>
                </a:lnTo>
                <a:lnTo>
                  <a:pt x="8" y="256"/>
                </a:lnTo>
                <a:lnTo>
                  <a:pt x="208" y="280"/>
                </a:lnTo>
                <a:lnTo>
                  <a:pt x="8" y="328"/>
                </a:lnTo>
                <a:lnTo>
                  <a:pt x="120" y="36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1" name="Oval 45"/>
          <p:cNvSpPr>
            <a:spLocks noChangeArrowheads="1"/>
          </p:cNvSpPr>
          <p:nvPr/>
        </p:nvSpPr>
        <p:spPr bwMode="auto">
          <a:xfrm>
            <a:off x="5772150" y="2533650"/>
            <a:ext cx="101600" cy="101600"/>
          </a:xfrm>
          <a:prstGeom prst="ellipse">
            <a:avLst/>
          </a:prstGeom>
          <a:solidFill>
            <a:srgbClr val="FFFFFF"/>
          </a:solidFill>
          <a:ln w="12700">
            <a:solidFill>
              <a:srgbClr val="FF0000"/>
            </a:solidFill>
            <a:round/>
            <a:headEnd/>
            <a:tailEnd/>
          </a:ln>
        </p:spPr>
        <p:txBody>
          <a:bodyPr/>
          <a:lstStyle/>
          <a:p>
            <a:endParaRPr lang="en-US"/>
          </a:p>
        </p:txBody>
      </p:sp>
      <p:sp>
        <p:nvSpPr>
          <p:cNvPr id="5162" name="Oval 46"/>
          <p:cNvSpPr>
            <a:spLocks noChangeArrowheads="1"/>
          </p:cNvSpPr>
          <p:nvPr/>
        </p:nvSpPr>
        <p:spPr bwMode="auto">
          <a:xfrm>
            <a:off x="6800850" y="2559050"/>
            <a:ext cx="101600" cy="101600"/>
          </a:xfrm>
          <a:prstGeom prst="ellipse">
            <a:avLst/>
          </a:prstGeom>
          <a:solidFill>
            <a:srgbClr val="FFFFFF"/>
          </a:solidFill>
          <a:ln w="12700">
            <a:solidFill>
              <a:srgbClr val="FF0000"/>
            </a:solidFill>
            <a:round/>
            <a:headEnd/>
            <a:tailEnd/>
          </a:ln>
        </p:spPr>
        <p:txBody>
          <a:bodyPr/>
          <a:lstStyle/>
          <a:p>
            <a:endParaRPr lang="en-US"/>
          </a:p>
        </p:txBody>
      </p:sp>
      <p:sp>
        <p:nvSpPr>
          <p:cNvPr id="5163" name="Oval 47"/>
          <p:cNvSpPr>
            <a:spLocks noChangeArrowheads="1"/>
          </p:cNvSpPr>
          <p:nvPr/>
        </p:nvSpPr>
        <p:spPr bwMode="auto">
          <a:xfrm>
            <a:off x="4972050" y="2990850"/>
            <a:ext cx="101600" cy="101600"/>
          </a:xfrm>
          <a:prstGeom prst="ellipse">
            <a:avLst/>
          </a:prstGeom>
          <a:solidFill>
            <a:srgbClr val="FFFFFF"/>
          </a:solidFill>
          <a:ln w="12700">
            <a:solidFill>
              <a:srgbClr val="FF0000"/>
            </a:solidFill>
            <a:round/>
            <a:headEnd/>
            <a:tailEnd/>
          </a:ln>
        </p:spPr>
        <p:txBody>
          <a:bodyPr/>
          <a:lstStyle/>
          <a:p>
            <a:endParaRPr lang="en-US"/>
          </a:p>
        </p:txBody>
      </p:sp>
      <p:sp>
        <p:nvSpPr>
          <p:cNvPr id="5164" name="Rectangle 48"/>
          <p:cNvSpPr>
            <a:spLocks noChangeArrowheads="1"/>
          </p:cNvSpPr>
          <p:nvPr/>
        </p:nvSpPr>
        <p:spPr bwMode="auto">
          <a:xfrm>
            <a:off x="6629400" y="2984500"/>
            <a:ext cx="457200"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5" name="Rectangle 49"/>
          <p:cNvSpPr>
            <a:spLocks noChangeArrowheads="1"/>
          </p:cNvSpPr>
          <p:nvPr/>
        </p:nvSpPr>
        <p:spPr bwMode="auto">
          <a:xfrm>
            <a:off x="7086600" y="30861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6" name="Rectangle 50"/>
          <p:cNvSpPr>
            <a:spLocks noChangeArrowheads="1"/>
          </p:cNvSpPr>
          <p:nvPr/>
        </p:nvSpPr>
        <p:spPr bwMode="auto">
          <a:xfrm>
            <a:off x="6616700" y="3086100"/>
            <a:ext cx="127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7" name="Rectangle 51"/>
          <p:cNvSpPr>
            <a:spLocks noChangeArrowheads="1"/>
          </p:cNvSpPr>
          <p:nvPr/>
        </p:nvSpPr>
        <p:spPr bwMode="auto">
          <a:xfrm>
            <a:off x="6629400" y="3086100"/>
            <a:ext cx="4572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8" name="Rectangle 52"/>
          <p:cNvSpPr>
            <a:spLocks noChangeArrowheads="1"/>
          </p:cNvSpPr>
          <p:nvPr/>
        </p:nvSpPr>
        <p:spPr bwMode="auto">
          <a:xfrm>
            <a:off x="7086600" y="2971800"/>
            <a:ext cx="254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9" name="Rectangle 53"/>
          <p:cNvSpPr>
            <a:spLocks noChangeArrowheads="1"/>
          </p:cNvSpPr>
          <p:nvPr/>
        </p:nvSpPr>
        <p:spPr bwMode="auto">
          <a:xfrm>
            <a:off x="6616700" y="2971800"/>
            <a:ext cx="127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70" name="Rectangle 54"/>
          <p:cNvSpPr>
            <a:spLocks noChangeArrowheads="1"/>
          </p:cNvSpPr>
          <p:nvPr/>
        </p:nvSpPr>
        <p:spPr bwMode="auto">
          <a:xfrm>
            <a:off x="6629400" y="2971800"/>
            <a:ext cx="457200" cy="381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171" name="Group 152"/>
          <p:cNvGrpSpPr>
            <a:grpSpLocks/>
          </p:cNvGrpSpPr>
          <p:nvPr/>
        </p:nvGrpSpPr>
        <p:grpSpPr bwMode="auto">
          <a:xfrm>
            <a:off x="2133600" y="3476625"/>
            <a:ext cx="5662613" cy="3381375"/>
            <a:chOff x="793" y="2172"/>
            <a:chExt cx="3567" cy="2130"/>
          </a:xfrm>
        </p:grpSpPr>
        <p:sp>
          <p:nvSpPr>
            <p:cNvPr id="5173" name="Rectangle 21"/>
            <p:cNvSpPr>
              <a:spLocks noChangeArrowheads="1"/>
            </p:cNvSpPr>
            <p:nvPr/>
          </p:nvSpPr>
          <p:spPr bwMode="auto">
            <a:xfrm>
              <a:off x="4312" y="2200"/>
              <a:ext cx="8" cy="2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74" name="Rectangle 36"/>
            <p:cNvSpPr>
              <a:spLocks noChangeArrowheads="1"/>
            </p:cNvSpPr>
            <p:nvPr/>
          </p:nvSpPr>
          <p:spPr bwMode="auto">
            <a:xfrm>
              <a:off x="3664" y="2208"/>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75" name="Oval 43"/>
            <p:cNvSpPr>
              <a:spLocks noChangeArrowheads="1"/>
            </p:cNvSpPr>
            <p:nvPr/>
          </p:nvSpPr>
          <p:spPr bwMode="auto">
            <a:xfrm>
              <a:off x="4292" y="2172"/>
              <a:ext cx="64" cy="64"/>
            </a:xfrm>
            <a:prstGeom prst="ellipse">
              <a:avLst/>
            </a:prstGeom>
            <a:solidFill>
              <a:srgbClr val="FFFFFF"/>
            </a:solidFill>
            <a:ln w="12700">
              <a:solidFill>
                <a:srgbClr val="FF0000"/>
              </a:solidFill>
              <a:round/>
              <a:headEnd/>
              <a:tailEnd/>
            </a:ln>
          </p:spPr>
          <p:txBody>
            <a:bodyPr/>
            <a:lstStyle/>
            <a:p>
              <a:endParaRPr lang="en-US"/>
            </a:p>
          </p:txBody>
        </p:sp>
        <p:sp>
          <p:nvSpPr>
            <p:cNvPr id="5176" name="Oval 44"/>
            <p:cNvSpPr>
              <a:spLocks noChangeArrowheads="1"/>
            </p:cNvSpPr>
            <p:nvPr/>
          </p:nvSpPr>
          <p:spPr bwMode="auto">
            <a:xfrm>
              <a:off x="3636" y="2172"/>
              <a:ext cx="64" cy="64"/>
            </a:xfrm>
            <a:prstGeom prst="ellipse">
              <a:avLst/>
            </a:prstGeom>
            <a:solidFill>
              <a:srgbClr val="FFFFFF"/>
            </a:solidFill>
            <a:ln w="12700">
              <a:solidFill>
                <a:srgbClr val="FF0000"/>
              </a:solidFill>
              <a:round/>
              <a:headEnd/>
              <a:tailEnd/>
            </a:ln>
          </p:spPr>
          <p:txBody>
            <a:bodyPr/>
            <a:lstStyle/>
            <a:p>
              <a:endParaRPr lang="en-US"/>
            </a:p>
          </p:txBody>
        </p:sp>
        <p:sp>
          <p:nvSpPr>
            <p:cNvPr id="5177" name="Freeform 55"/>
            <p:cNvSpPr>
              <a:spLocks/>
            </p:cNvSpPr>
            <p:nvPr/>
          </p:nvSpPr>
          <p:spPr bwMode="auto">
            <a:xfrm>
              <a:off x="964" y="3703"/>
              <a:ext cx="34" cy="49"/>
            </a:xfrm>
            <a:custGeom>
              <a:avLst/>
              <a:gdLst>
                <a:gd name="T0" fmla="*/ 17 w 34"/>
                <a:gd name="T1" fmla="*/ 0 h 49"/>
                <a:gd name="T2" fmla="*/ 0 w 34"/>
                <a:gd name="T3" fmla="*/ 10 h 49"/>
                <a:gd name="T4" fmla="*/ 17 w 34"/>
                <a:gd name="T5" fmla="*/ 49 h 49"/>
                <a:gd name="T6" fmla="*/ 34 w 34"/>
                <a:gd name="T7" fmla="*/ 49 h 49"/>
                <a:gd name="T8" fmla="*/ 17 w 34"/>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9">
                  <a:moveTo>
                    <a:pt x="17" y="0"/>
                  </a:moveTo>
                  <a:lnTo>
                    <a:pt x="0" y="10"/>
                  </a:lnTo>
                  <a:lnTo>
                    <a:pt x="17" y="49"/>
                  </a:lnTo>
                  <a:lnTo>
                    <a:pt x="34" y="49"/>
                  </a:lnTo>
                  <a:lnTo>
                    <a:pt x="1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8" name="Freeform 56"/>
            <p:cNvSpPr>
              <a:spLocks/>
            </p:cNvSpPr>
            <p:nvPr/>
          </p:nvSpPr>
          <p:spPr bwMode="auto">
            <a:xfrm>
              <a:off x="1706" y="3429"/>
              <a:ext cx="35" cy="59"/>
            </a:xfrm>
            <a:custGeom>
              <a:avLst/>
              <a:gdLst>
                <a:gd name="T0" fmla="*/ 0 w 35"/>
                <a:gd name="T1" fmla="*/ 10 h 59"/>
                <a:gd name="T2" fmla="*/ 26 w 35"/>
                <a:gd name="T3" fmla="*/ 0 h 59"/>
                <a:gd name="T4" fmla="*/ 35 w 35"/>
                <a:gd name="T5" fmla="*/ 49 h 59"/>
                <a:gd name="T6" fmla="*/ 17 w 35"/>
                <a:gd name="T7" fmla="*/ 59 h 59"/>
                <a:gd name="T8" fmla="*/ 0 w 35"/>
                <a:gd name="T9" fmla="*/ 1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59">
                  <a:moveTo>
                    <a:pt x="0" y="10"/>
                  </a:moveTo>
                  <a:lnTo>
                    <a:pt x="26" y="0"/>
                  </a:lnTo>
                  <a:lnTo>
                    <a:pt x="35" y="49"/>
                  </a:lnTo>
                  <a:lnTo>
                    <a:pt x="17" y="59"/>
                  </a:lnTo>
                  <a:lnTo>
                    <a:pt x="0"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9" name="Freeform 57"/>
            <p:cNvSpPr>
              <a:spLocks/>
            </p:cNvSpPr>
            <p:nvPr/>
          </p:nvSpPr>
          <p:spPr bwMode="auto">
            <a:xfrm>
              <a:off x="981" y="3439"/>
              <a:ext cx="742" cy="313"/>
            </a:xfrm>
            <a:custGeom>
              <a:avLst/>
              <a:gdLst>
                <a:gd name="T0" fmla="*/ 0 w 742"/>
                <a:gd name="T1" fmla="*/ 264 h 313"/>
                <a:gd name="T2" fmla="*/ 17 w 742"/>
                <a:gd name="T3" fmla="*/ 313 h 313"/>
                <a:gd name="T4" fmla="*/ 742 w 742"/>
                <a:gd name="T5" fmla="*/ 49 h 313"/>
                <a:gd name="T6" fmla="*/ 725 w 742"/>
                <a:gd name="T7" fmla="*/ 0 h 313"/>
                <a:gd name="T8" fmla="*/ 0 w 742"/>
                <a:gd name="T9" fmla="*/ 264 h 3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313">
                  <a:moveTo>
                    <a:pt x="0" y="264"/>
                  </a:moveTo>
                  <a:lnTo>
                    <a:pt x="17" y="313"/>
                  </a:lnTo>
                  <a:lnTo>
                    <a:pt x="742" y="49"/>
                  </a:lnTo>
                  <a:lnTo>
                    <a:pt x="725" y="0"/>
                  </a:lnTo>
                  <a:lnTo>
                    <a:pt x="0" y="2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0" name="Freeform 58"/>
            <p:cNvSpPr>
              <a:spLocks/>
            </p:cNvSpPr>
            <p:nvPr/>
          </p:nvSpPr>
          <p:spPr bwMode="auto">
            <a:xfrm>
              <a:off x="1698" y="2362"/>
              <a:ext cx="341" cy="284"/>
            </a:xfrm>
            <a:custGeom>
              <a:avLst/>
              <a:gdLst>
                <a:gd name="T0" fmla="*/ 341 w 341"/>
                <a:gd name="T1" fmla="*/ 78 h 284"/>
                <a:gd name="T2" fmla="*/ 102 w 341"/>
                <a:gd name="T3" fmla="*/ 0 h 284"/>
                <a:gd name="T4" fmla="*/ 102 w 341"/>
                <a:gd name="T5" fmla="*/ 19 h 284"/>
                <a:gd name="T6" fmla="*/ 111 w 341"/>
                <a:gd name="T7" fmla="*/ 29 h 284"/>
                <a:gd name="T8" fmla="*/ 111 w 341"/>
                <a:gd name="T9" fmla="*/ 39 h 284"/>
                <a:gd name="T10" fmla="*/ 102 w 341"/>
                <a:gd name="T11" fmla="*/ 39 h 284"/>
                <a:gd name="T12" fmla="*/ 102 w 341"/>
                <a:gd name="T13" fmla="*/ 59 h 284"/>
                <a:gd name="T14" fmla="*/ 111 w 341"/>
                <a:gd name="T15" fmla="*/ 78 h 284"/>
                <a:gd name="T16" fmla="*/ 102 w 341"/>
                <a:gd name="T17" fmla="*/ 88 h 284"/>
                <a:gd name="T18" fmla="*/ 94 w 341"/>
                <a:gd name="T19" fmla="*/ 107 h 284"/>
                <a:gd name="T20" fmla="*/ 85 w 341"/>
                <a:gd name="T21" fmla="*/ 117 h 284"/>
                <a:gd name="T22" fmla="*/ 85 w 341"/>
                <a:gd name="T23" fmla="*/ 98 h 284"/>
                <a:gd name="T24" fmla="*/ 94 w 341"/>
                <a:gd name="T25" fmla="*/ 78 h 284"/>
                <a:gd name="T26" fmla="*/ 85 w 341"/>
                <a:gd name="T27" fmla="*/ 59 h 284"/>
                <a:gd name="T28" fmla="*/ 68 w 341"/>
                <a:gd name="T29" fmla="*/ 49 h 284"/>
                <a:gd name="T30" fmla="*/ 43 w 341"/>
                <a:gd name="T31" fmla="*/ 39 h 284"/>
                <a:gd name="T32" fmla="*/ 25 w 341"/>
                <a:gd name="T33" fmla="*/ 19 h 284"/>
                <a:gd name="T34" fmla="*/ 8 w 341"/>
                <a:gd name="T35" fmla="*/ 10 h 284"/>
                <a:gd name="T36" fmla="*/ 8 w 341"/>
                <a:gd name="T37" fmla="*/ 29 h 284"/>
                <a:gd name="T38" fmla="*/ 8 w 341"/>
                <a:gd name="T39" fmla="*/ 49 h 284"/>
                <a:gd name="T40" fmla="*/ 8 w 341"/>
                <a:gd name="T41" fmla="*/ 68 h 284"/>
                <a:gd name="T42" fmla="*/ 8 w 341"/>
                <a:gd name="T43" fmla="*/ 88 h 284"/>
                <a:gd name="T44" fmla="*/ 8 w 341"/>
                <a:gd name="T45" fmla="*/ 107 h 284"/>
                <a:gd name="T46" fmla="*/ 17 w 341"/>
                <a:gd name="T47" fmla="*/ 127 h 284"/>
                <a:gd name="T48" fmla="*/ 8 w 341"/>
                <a:gd name="T49" fmla="*/ 137 h 284"/>
                <a:gd name="T50" fmla="*/ 8 w 341"/>
                <a:gd name="T51" fmla="*/ 147 h 284"/>
                <a:gd name="T52" fmla="*/ 0 w 341"/>
                <a:gd name="T53" fmla="*/ 166 h 284"/>
                <a:gd name="T54" fmla="*/ 0 w 341"/>
                <a:gd name="T55" fmla="*/ 166 h 284"/>
                <a:gd name="T56" fmla="*/ 17 w 341"/>
                <a:gd name="T57" fmla="*/ 176 h 284"/>
                <a:gd name="T58" fmla="*/ 25 w 341"/>
                <a:gd name="T59" fmla="*/ 186 h 284"/>
                <a:gd name="T60" fmla="*/ 43 w 341"/>
                <a:gd name="T61" fmla="*/ 196 h 284"/>
                <a:gd name="T62" fmla="*/ 43 w 341"/>
                <a:gd name="T63" fmla="*/ 215 h 284"/>
                <a:gd name="T64" fmla="*/ 43 w 341"/>
                <a:gd name="T65" fmla="*/ 235 h 284"/>
                <a:gd name="T66" fmla="*/ 68 w 341"/>
                <a:gd name="T67" fmla="*/ 245 h 284"/>
                <a:gd name="T68" fmla="*/ 94 w 341"/>
                <a:gd name="T69" fmla="*/ 245 h 284"/>
                <a:gd name="T70" fmla="*/ 111 w 341"/>
                <a:gd name="T71" fmla="*/ 264 h 284"/>
                <a:gd name="T72" fmla="*/ 136 w 341"/>
                <a:gd name="T73" fmla="*/ 254 h 284"/>
                <a:gd name="T74" fmla="*/ 145 w 341"/>
                <a:gd name="T75" fmla="*/ 264 h 284"/>
                <a:gd name="T76" fmla="*/ 171 w 341"/>
                <a:gd name="T77" fmla="*/ 254 h 284"/>
                <a:gd name="T78" fmla="*/ 205 w 341"/>
                <a:gd name="T79" fmla="*/ 264 h 284"/>
                <a:gd name="T80" fmla="*/ 239 w 341"/>
                <a:gd name="T81" fmla="*/ 264 h 284"/>
                <a:gd name="T82" fmla="*/ 264 w 341"/>
                <a:gd name="T83" fmla="*/ 274 h 284"/>
                <a:gd name="T84" fmla="*/ 281 w 341"/>
                <a:gd name="T85" fmla="*/ 284 h 284"/>
                <a:gd name="T86" fmla="*/ 298 w 341"/>
                <a:gd name="T87" fmla="*/ 284 h 284"/>
                <a:gd name="T88" fmla="*/ 298 w 341"/>
                <a:gd name="T89" fmla="*/ 264 h 284"/>
                <a:gd name="T90" fmla="*/ 307 w 341"/>
                <a:gd name="T91" fmla="*/ 235 h 284"/>
                <a:gd name="T92" fmla="*/ 316 w 341"/>
                <a:gd name="T93" fmla="*/ 186 h 284"/>
                <a:gd name="T94" fmla="*/ 333 w 341"/>
                <a:gd name="T95" fmla="*/ 127 h 284"/>
                <a:gd name="T96" fmla="*/ 333 w 341"/>
                <a:gd name="T97" fmla="*/ 98 h 284"/>
                <a:gd name="T98" fmla="*/ 341 w 341"/>
                <a:gd name="T99" fmla="*/ 78 h 2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41" h="284">
                  <a:moveTo>
                    <a:pt x="341" y="78"/>
                  </a:moveTo>
                  <a:lnTo>
                    <a:pt x="102" y="0"/>
                  </a:lnTo>
                  <a:lnTo>
                    <a:pt x="102" y="19"/>
                  </a:lnTo>
                  <a:lnTo>
                    <a:pt x="111" y="29"/>
                  </a:lnTo>
                  <a:lnTo>
                    <a:pt x="111" y="39"/>
                  </a:lnTo>
                  <a:lnTo>
                    <a:pt x="102" y="39"/>
                  </a:lnTo>
                  <a:lnTo>
                    <a:pt x="102" y="59"/>
                  </a:lnTo>
                  <a:lnTo>
                    <a:pt x="111" y="78"/>
                  </a:lnTo>
                  <a:lnTo>
                    <a:pt x="102" y="88"/>
                  </a:lnTo>
                  <a:lnTo>
                    <a:pt x="94" y="107"/>
                  </a:lnTo>
                  <a:lnTo>
                    <a:pt x="85" y="117"/>
                  </a:lnTo>
                  <a:lnTo>
                    <a:pt x="85" y="98"/>
                  </a:lnTo>
                  <a:lnTo>
                    <a:pt x="94" y="78"/>
                  </a:lnTo>
                  <a:lnTo>
                    <a:pt x="85" y="59"/>
                  </a:lnTo>
                  <a:lnTo>
                    <a:pt x="68" y="49"/>
                  </a:lnTo>
                  <a:lnTo>
                    <a:pt x="43" y="39"/>
                  </a:lnTo>
                  <a:lnTo>
                    <a:pt x="25" y="19"/>
                  </a:lnTo>
                  <a:lnTo>
                    <a:pt x="8" y="10"/>
                  </a:lnTo>
                  <a:lnTo>
                    <a:pt x="8" y="29"/>
                  </a:lnTo>
                  <a:lnTo>
                    <a:pt x="8" y="49"/>
                  </a:lnTo>
                  <a:lnTo>
                    <a:pt x="8" y="68"/>
                  </a:lnTo>
                  <a:lnTo>
                    <a:pt x="8" y="88"/>
                  </a:lnTo>
                  <a:lnTo>
                    <a:pt x="8" y="107"/>
                  </a:lnTo>
                  <a:lnTo>
                    <a:pt x="17" y="127"/>
                  </a:lnTo>
                  <a:lnTo>
                    <a:pt x="8" y="137"/>
                  </a:lnTo>
                  <a:lnTo>
                    <a:pt x="8" y="147"/>
                  </a:lnTo>
                  <a:lnTo>
                    <a:pt x="0" y="166"/>
                  </a:lnTo>
                  <a:lnTo>
                    <a:pt x="17" y="176"/>
                  </a:lnTo>
                  <a:lnTo>
                    <a:pt x="25" y="186"/>
                  </a:lnTo>
                  <a:lnTo>
                    <a:pt x="43" y="196"/>
                  </a:lnTo>
                  <a:lnTo>
                    <a:pt x="43" y="215"/>
                  </a:lnTo>
                  <a:lnTo>
                    <a:pt x="43" y="235"/>
                  </a:lnTo>
                  <a:lnTo>
                    <a:pt x="68" y="245"/>
                  </a:lnTo>
                  <a:lnTo>
                    <a:pt x="94" y="245"/>
                  </a:lnTo>
                  <a:lnTo>
                    <a:pt x="111" y="264"/>
                  </a:lnTo>
                  <a:lnTo>
                    <a:pt x="136" y="254"/>
                  </a:lnTo>
                  <a:lnTo>
                    <a:pt x="145" y="264"/>
                  </a:lnTo>
                  <a:lnTo>
                    <a:pt x="171" y="254"/>
                  </a:lnTo>
                  <a:lnTo>
                    <a:pt x="205" y="264"/>
                  </a:lnTo>
                  <a:lnTo>
                    <a:pt x="239" y="264"/>
                  </a:lnTo>
                  <a:lnTo>
                    <a:pt x="264" y="274"/>
                  </a:lnTo>
                  <a:lnTo>
                    <a:pt x="281" y="284"/>
                  </a:lnTo>
                  <a:lnTo>
                    <a:pt x="298" y="284"/>
                  </a:lnTo>
                  <a:lnTo>
                    <a:pt x="298" y="264"/>
                  </a:lnTo>
                  <a:lnTo>
                    <a:pt x="307" y="235"/>
                  </a:lnTo>
                  <a:lnTo>
                    <a:pt x="316" y="186"/>
                  </a:lnTo>
                  <a:lnTo>
                    <a:pt x="333" y="127"/>
                  </a:lnTo>
                  <a:lnTo>
                    <a:pt x="333" y="98"/>
                  </a:lnTo>
                  <a:lnTo>
                    <a:pt x="341" y="78"/>
                  </a:lnTo>
                  <a:close/>
                </a:path>
              </a:pathLst>
            </a:custGeom>
            <a:solidFill>
              <a:srgbClr val="FFFFFF"/>
            </a:solidFill>
            <a:ln w="14288">
              <a:solidFill>
                <a:srgbClr val="FF00FF"/>
              </a:solidFill>
              <a:prstDash val="solid"/>
              <a:round/>
              <a:headEnd/>
              <a:tailEnd/>
            </a:ln>
          </p:spPr>
          <p:txBody>
            <a:bodyPr/>
            <a:lstStyle/>
            <a:p>
              <a:endParaRPr lang="en-US"/>
            </a:p>
          </p:txBody>
        </p:sp>
        <p:sp>
          <p:nvSpPr>
            <p:cNvPr id="5181" name="Freeform 59"/>
            <p:cNvSpPr>
              <a:spLocks/>
            </p:cNvSpPr>
            <p:nvPr/>
          </p:nvSpPr>
          <p:spPr bwMode="auto">
            <a:xfrm>
              <a:off x="1937" y="2440"/>
              <a:ext cx="307" cy="558"/>
            </a:xfrm>
            <a:custGeom>
              <a:avLst/>
              <a:gdLst>
                <a:gd name="T0" fmla="*/ 102 w 307"/>
                <a:gd name="T1" fmla="*/ 0 h 558"/>
                <a:gd name="T2" fmla="*/ 145 w 307"/>
                <a:gd name="T3" fmla="*/ 10 h 558"/>
                <a:gd name="T4" fmla="*/ 145 w 307"/>
                <a:gd name="T5" fmla="*/ 20 h 558"/>
                <a:gd name="T6" fmla="*/ 136 w 307"/>
                <a:gd name="T7" fmla="*/ 39 h 558"/>
                <a:gd name="T8" fmla="*/ 136 w 307"/>
                <a:gd name="T9" fmla="*/ 59 h 558"/>
                <a:gd name="T10" fmla="*/ 136 w 307"/>
                <a:gd name="T11" fmla="*/ 78 h 558"/>
                <a:gd name="T12" fmla="*/ 136 w 307"/>
                <a:gd name="T13" fmla="*/ 98 h 558"/>
                <a:gd name="T14" fmla="*/ 136 w 307"/>
                <a:gd name="T15" fmla="*/ 118 h 558"/>
                <a:gd name="T16" fmla="*/ 153 w 307"/>
                <a:gd name="T17" fmla="*/ 147 h 558"/>
                <a:gd name="T18" fmla="*/ 162 w 307"/>
                <a:gd name="T19" fmla="*/ 157 h 558"/>
                <a:gd name="T20" fmla="*/ 162 w 307"/>
                <a:gd name="T21" fmla="*/ 176 h 558"/>
                <a:gd name="T22" fmla="*/ 170 w 307"/>
                <a:gd name="T23" fmla="*/ 186 h 558"/>
                <a:gd name="T24" fmla="*/ 187 w 307"/>
                <a:gd name="T25" fmla="*/ 196 h 558"/>
                <a:gd name="T26" fmla="*/ 179 w 307"/>
                <a:gd name="T27" fmla="*/ 216 h 558"/>
                <a:gd name="T28" fmla="*/ 170 w 307"/>
                <a:gd name="T29" fmla="*/ 225 h 558"/>
                <a:gd name="T30" fmla="*/ 170 w 307"/>
                <a:gd name="T31" fmla="*/ 245 h 558"/>
                <a:gd name="T32" fmla="*/ 162 w 307"/>
                <a:gd name="T33" fmla="*/ 255 h 558"/>
                <a:gd name="T34" fmla="*/ 162 w 307"/>
                <a:gd name="T35" fmla="*/ 264 h 558"/>
                <a:gd name="T36" fmla="*/ 179 w 307"/>
                <a:gd name="T37" fmla="*/ 274 h 558"/>
                <a:gd name="T38" fmla="*/ 196 w 307"/>
                <a:gd name="T39" fmla="*/ 264 h 558"/>
                <a:gd name="T40" fmla="*/ 196 w 307"/>
                <a:gd name="T41" fmla="*/ 294 h 558"/>
                <a:gd name="T42" fmla="*/ 204 w 307"/>
                <a:gd name="T43" fmla="*/ 304 h 558"/>
                <a:gd name="T44" fmla="*/ 204 w 307"/>
                <a:gd name="T45" fmla="*/ 333 h 558"/>
                <a:gd name="T46" fmla="*/ 222 w 307"/>
                <a:gd name="T47" fmla="*/ 343 h 558"/>
                <a:gd name="T48" fmla="*/ 213 w 307"/>
                <a:gd name="T49" fmla="*/ 362 h 558"/>
                <a:gd name="T50" fmla="*/ 239 w 307"/>
                <a:gd name="T51" fmla="*/ 362 h 558"/>
                <a:gd name="T52" fmla="*/ 264 w 307"/>
                <a:gd name="T53" fmla="*/ 362 h 558"/>
                <a:gd name="T54" fmla="*/ 281 w 307"/>
                <a:gd name="T55" fmla="*/ 362 h 558"/>
                <a:gd name="T56" fmla="*/ 298 w 307"/>
                <a:gd name="T57" fmla="*/ 362 h 558"/>
                <a:gd name="T58" fmla="*/ 307 w 307"/>
                <a:gd name="T59" fmla="*/ 382 h 558"/>
                <a:gd name="T60" fmla="*/ 281 w 307"/>
                <a:gd name="T61" fmla="*/ 558 h 558"/>
                <a:gd name="T62" fmla="*/ 136 w 307"/>
                <a:gd name="T63" fmla="*/ 529 h 558"/>
                <a:gd name="T64" fmla="*/ 0 w 307"/>
                <a:gd name="T65" fmla="*/ 490 h 558"/>
                <a:gd name="T66" fmla="*/ 25 w 307"/>
                <a:gd name="T67" fmla="*/ 353 h 558"/>
                <a:gd name="T68" fmla="*/ 42 w 307"/>
                <a:gd name="T69" fmla="*/ 333 h 558"/>
                <a:gd name="T70" fmla="*/ 25 w 307"/>
                <a:gd name="T71" fmla="*/ 323 h 558"/>
                <a:gd name="T72" fmla="*/ 51 w 307"/>
                <a:gd name="T73" fmla="*/ 284 h 558"/>
                <a:gd name="T74" fmla="*/ 68 w 307"/>
                <a:gd name="T75" fmla="*/ 255 h 558"/>
                <a:gd name="T76" fmla="*/ 77 w 307"/>
                <a:gd name="T77" fmla="*/ 225 h 558"/>
                <a:gd name="T78" fmla="*/ 59 w 307"/>
                <a:gd name="T79" fmla="*/ 216 h 558"/>
                <a:gd name="T80" fmla="*/ 59 w 307"/>
                <a:gd name="T81" fmla="*/ 186 h 558"/>
                <a:gd name="T82" fmla="*/ 68 w 307"/>
                <a:gd name="T83" fmla="*/ 147 h 558"/>
                <a:gd name="T84" fmla="*/ 77 w 307"/>
                <a:gd name="T85" fmla="*/ 118 h 558"/>
                <a:gd name="T86" fmla="*/ 77 w 307"/>
                <a:gd name="T87" fmla="*/ 118 h 558"/>
                <a:gd name="T88" fmla="*/ 94 w 307"/>
                <a:gd name="T89" fmla="*/ 49 h 558"/>
                <a:gd name="T90" fmla="*/ 94 w 307"/>
                <a:gd name="T91" fmla="*/ 20 h 558"/>
                <a:gd name="T92" fmla="*/ 102 w 307"/>
                <a:gd name="T93" fmla="*/ 0 h 5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7" h="558">
                  <a:moveTo>
                    <a:pt x="102" y="0"/>
                  </a:moveTo>
                  <a:lnTo>
                    <a:pt x="145" y="10"/>
                  </a:lnTo>
                  <a:lnTo>
                    <a:pt x="145" y="20"/>
                  </a:lnTo>
                  <a:lnTo>
                    <a:pt x="136" y="39"/>
                  </a:lnTo>
                  <a:lnTo>
                    <a:pt x="136" y="59"/>
                  </a:lnTo>
                  <a:lnTo>
                    <a:pt x="136" y="78"/>
                  </a:lnTo>
                  <a:lnTo>
                    <a:pt x="136" y="98"/>
                  </a:lnTo>
                  <a:lnTo>
                    <a:pt x="136" y="118"/>
                  </a:lnTo>
                  <a:lnTo>
                    <a:pt x="153" y="147"/>
                  </a:lnTo>
                  <a:lnTo>
                    <a:pt x="162" y="157"/>
                  </a:lnTo>
                  <a:lnTo>
                    <a:pt x="162" y="176"/>
                  </a:lnTo>
                  <a:lnTo>
                    <a:pt x="170" y="186"/>
                  </a:lnTo>
                  <a:lnTo>
                    <a:pt x="187" y="196"/>
                  </a:lnTo>
                  <a:lnTo>
                    <a:pt x="179" y="216"/>
                  </a:lnTo>
                  <a:lnTo>
                    <a:pt x="170" y="225"/>
                  </a:lnTo>
                  <a:lnTo>
                    <a:pt x="170" y="245"/>
                  </a:lnTo>
                  <a:lnTo>
                    <a:pt x="162" y="255"/>
                  </a:lnTo>
                  <a:lnTo>
                    <a:pt x="162" y="264"/>
                  </a:lnTo>
                  <a:lnTo>
                    <a:pt x="179" y="274"/>
                  </a:lnTo>
                  <a:lnTo>
                    <a:pt x="196" y="264"/>
                  </a:lnTo>
                  <a:lnTo>
                    <a:pt x="196" y="294"/>
                  </a:lnTo>
                  <a:lnTo>
                    <a:pt x="204" y="304"/>
                  </a:lnTo>
                  <a:lnTo>
                    <a:pt x="204" y="333"/>
                  </a:lnTo>
                  <a:lnTo>
                    <a:pt x="222" y="343"/>
                  </a:lnTo>
                  <a:lnTo>
                    <a:pt x="213" y="362"/>
                  </a:lnTo>
                  <a:lnTo>
                    <a:pt x="239" y="362"/>
                  </a:lnTo>
                  <a:lnTo>
                    <a:pt x="264" y="362"/>
                  </a:lnTo>
                  <a:lnTo>
                    <a:pt x="281" y="362"/>
                  </a:lnTo>
                  <a:lnTo>
                    <a:pt x="298" y="362"/>
                  </a:lnTo>
                  <a:lnTo>
                    <a:pt x="307" y="382"/>
                  </a:lnTo>
                  <a:lnTo>
                    <a:pt x="281" y="558"/>
                  </a:lnTo>
                  <a:lnTo>
                    <a:pt x="136" y="529"/>
                  </a:lnTo>
                  <a:lnTo>
                    <a:pt x="0" y="490"/>
                  </a:lnTo>
                  <a:lnTo>
                    <a:pt x="25" y="353"/>
                  </a:lnTo>
                  <a:lnTo>
                    <a:pt x="42" y="333"/>
                  </a:lnTo>
                  <a:lnTo>
                    <a:pt x="25" y="323"/>
                  </a:lnTo>
                  <a:lnTo>
                    <a:pt x="51" y="284"/>
                  </a:lnTo>
                  <a:lnTo>
                    <a:pt x="68" y="255"/>
                  </a:lnTo>
                  <a:lnTo>
                    <a:pt x="77" y="225"/>
                  </a:lnTo>
                  <a:lnTo>
                    <a:pt x="59" y="216"/>
                  </a:lnTo>
                  <a:lnTo>
                    <a:pt x="59" y="186"/>
                  </a:lnTo>
                  <a:lnTo>
                    <a:pt x="68" y="147"/>
                  </a:lnTo>
                  <a:lnTo>
                    <a:pt x="77" y="118"/>
                  </a:lnTo>
                  <a:lnTo>
                    <a:pt x="94" y="49"/>
                  </a:lnTo>
                  <a:lnTo>
                    <a:pt x="94" y="20"/>
                  </a:lnTo>
                  <a:lnTo>
                    <a:pt x="102" y="0"/>
                  </a:lnTo>
                  <a:close/>
                </a:path>
              </a:pathLst>
            </a:custGeom>
            <a:solidFill>
              <a:srgbClr val="FFFFFF"/>
            </a:solidFill>
            <a:ln w="14288">
              <a:solidFill>
                <a:srgbClr val="FF00FF"/>
              </a:solidFill>
              <a:prstDash val="solid"/>
              <a:round/>
              <a:headEnd/>
              <a:tailEnd/>
            </a:ln>
          </p:spPr>
          <p:txBody>
            <a:bodyPr/>
            <a:lstStyle/>
            <a:p>
              <a:endParaRPr lang="en-US"/>
            </a:p>
          </p:txBody>
        </p:sp>
        <p:sp>
          <p:nvSpPr>
            <p:cNvPr id="5182" name="Freeform 60"/>
            <p:cNvSpPr>
              <a:spLocks/>
            </p:cNvSpPr>
            <p:nvPr/>
          </p:nvSpPr>
          <p:spPr bwMode="auto">
            <a:xfrm>
              <a:off x="1604" y="2528"/>
              <a:ext cx="410" cy="402"/>
            </a:xfrm>
            <a:custGeom>
              <a:avLst/>
              <a:gdLst>
                <a:gd name="T0" fmla="*/ 94 w 410"/>
                <a:gd name="T1" fmla="*/ 0 h 402"/>
                <a:gd name="T2" fmla="*/ 94 w 410"/>
                <a:gd name="T3" fmla="*/ 10 h 402"/>
                <a:gd name="T4" fmla="*/ 85 w 410"/>
                <a:gd name="T5" fmla="*/ 49 h 402"/>
                <a:gd name="T6" fmla="*/ 77 w 410"/>
                <a:gd name="T7" fmla="*/ 59 h 402"/>
                <a:gd name="T8" fmla="*/ 77 w 410"/>
                <a:gd name="T9" fmla="*/ 88 h 402"/>
                <a:gd name="T10" fmla="*/ 60 w 410"/>
                <a:gd name="T11" fmla="*/ 108 h 402"/>
                <a:gd name="T12" fmla="*/ 51 w 410"/>
                <a:gd name="T13" fmla="*/ 128 h 402"/>
                <a:gd name="T14" fmla="*/ 43 w 410"/>
                <a:gd name="T15" fmla="*/ 147 h 402"/>
                <a:gd name="T16" fmla="*/ 34 w 410"/>
                <a:gd name="T17" fmla="*/ 176 h 402"/>
                <a:gd name="T18" fmla="*/ 26 w 410"/>
                <a:gd name="T19" fmla="*/ 196 h 402"/>
                <a:gd name="T20" fmla="*/ 17 w 410"/>
                <a:gd name="T21" fmla="*/ 196 h 402"/>
                <a:gd name="T22" fmla="*/ 17 w 410"/>
                <a:gd name="T23" fmla="*/ 216 h 402"/>
                <a:gd name="T24" fmla="*/ 0 w 410"/>
                <a:gd name="T25" fmla="*/ 225 h 402"/>
                <a:gd name="T26" fmla="*/ 0 w 410"/>
                <a:gd name="T27" fmla="*/ 255 h 402"/>
                <a:gd name="T28" fmla="*/ 0 w 410"/>
                <a:gd name="T29" fmla="*/ 265 h 402"/>
                <a:gd name="T30" fmla="*/ 0 w 410"/>
                <a:gd name="T31" fmla="*/ 284 h 402"/>
                <a:gd name="T32" fmla="*/ 0 w 410"/>
                <a:gd name="T33" fmla="*/ 294 h 402"/>
                <a:gd name="T34" fmla="*/ 196 w 410"/>
                <a:gd name="T35" fmla="*/ 363 h 402"/>
                <a:gd name="T36" fmla="*/ 333 w 410"/>
                <a:gd name="T37" fmla="*/ 402 h 402"/>
                <a:gd name="T38" fmla="*/ 358 w 410"/>
                <a:gd name="T39" fmla="*/ 265 h 402"/>
                <a:gd name="T40" fmla="*/ 375 w 410"/>
                <a:gd name="T41" fmla="*/ 245 h 402"/>
                <a:gd name="T42" fmla="*/ 358 w 410"/>
                <a:gd name="T43" fmla="*/ 235 h 402"/>
                <a:gd name="T44" fmla="*/ 384 w 410"/>
                <a:gd name="T45" fmla="*/ 196 h 402"/>
                <a:gd name="T46" fmla="*/ 401 w 410"/>
                <a:gd name="T47" fmla="*/ 167 h 402"/>
                <a:gd name="T48" fmla="*/ 410 w 410"/>
                <a:gd name="T49" fmla="*/ 137 h 402"/>
                <a:gd name="T50" fmla="*/ 392 w 410"/>
                <a:gd name="T51" fmla="*/ 128 h 402"/>
                <a:gd name="T52" fmla="*/ 392 w 410"/>
                <a:gd name="T53" fmla="*/ 118 h 402"/>
                <a:gd name="T54" fmla="*/ 375 w 410"/>
                <a:gd name="T55" fmla="*/ 118 h 402"/>
                <a:gd name="T56" fmla="*/ 358 w 410"/>
                <a:gd name="T57" fmla="*/ 108 h 402"/>
                <a:gd name="T58" fmla="*/ 333 w 410"/>
                <a:gd name="T59" fmla="*/ 98 h 402"/>
                <a:gd name="T60" fmla="*/ 299 w 410"/>
                <a:gd name="T61" fmla="*/ 98 h 402"/>
                <a:gd name="T62" fmla="*/ 265 w 410"/>
                <a:gd name="T63" fmla="*/ 88 h 402"/>
                <a:gd name="T64" fmla="*/ 239 w 410"/>
                <a:gd name="T65" fmla="*/ 98 h 402"/>
                <a:gd name="T66" fmla="*/ 230 w 410"/>
                <a:gd name="T67" fmla="*/ 88 h 402"/>
                <a:gd name="T68" fmla="*/ 205 w 410"/>
                <a:gd name="T69" fmla="*/ 98 h 402"/>
                <a:gd name="T70" fmla="*/ 188 w 410"/>
                <a:gd name="T71" fmla="*/ 79 h 402"/>
                <a:gd name="T72" fmla="*/ 162 w 410"/>
                <a:gd name="T73" fmla="*/ 79 h 402"/>
                <a:gd name="T74" fmla="*/ 137 w 410"/>
                <a:gd name="T75" fmla="*/ 69 h 402"/>
                <a:gd name="T76" fmla="*/ 137 w 410"/>
                <a:gd name="T77" fmla="*/ 49 h 402"/>
                <a:gd name="T78" fmla="*/ 137 w 410"/>
                <a:gd name="T79" fmla="*/ 30 h 402"/>
                <a:gd name="T80" fmla="*/ 119 w 410"/>
                <a:gd name="T81" fmla="*/ 20 h 402"/>
                <a:gd name="T82" fmla="*/ 111 w 410"/>
                <a:gd name="T83" fmla="*/ 10 h 402"/>
                <a:gd name="T84" fmla="*/ 94 w 410"/>
                <a:gd name="T85" fmla="*/ 0 h 4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0" h="402">
                  <a:moveTo>
                    <a:pt x="94" y="0"/>
                  </a:moveTo>
                  <a:lnTo>
                    <a:pt x="94" y="10"/>
                  </a:lnTo>
                  <a:lnTo>
                    <a:pt x="85" y="49"/>
                  </a:lnTo>
                  <a:lnTo>
                    <a:pt x="77" y="59"/>
                  </a:lnTo>
                  <a:lnTo>
                    <a:pt x="77" y="88"/>
                  </a:lnTo>
                  <a:lnTo>
                    <a:pt x="60" y="108"/>
                  </a:lnTo>
                  <a:lnTo>
                    <a:pt x="51" y="128"/>
                  </a:lnTo>
                  <a:lnTo>
                    <a:pt x="43" y="147"/>
                  </a:lnTo>
                  <a:lnTo>
                    <a:pt x="34" y="176"/>
                  </a:lnTo>
                  <a:lnTo>
                    <a:pt x="26" y="196"/>
                  </a:lnTo>
                  <a:lnTo>
                    <a:pt x="17" y="196"/>
                  </a:lnTo>
                  <a:lnTo>
                    <a:pt x="17" y="216"/>
                  </a:lnTo>
                  <a:lnTo>
                    <a:pt x="0" y="225"/>
                  </a:lnTo>
                  <a:lnTo>
                    <a:pt x="0" y="255"/>
                  </a:lnTo>
                  <a:lnTo>
                    <a:pt x="0" y="265"/>
                  </a:lnTo>
                  <a:lnTo>
                    <a:pt x="0" y="284"/>
                  </a:lnTo>
                  <a:lnTo>
                    <a:pt x="0" y="294"/>
                  </a:lnTo>
                  <a:lnTo>
                    <a:pt x="196" y="363"/>
                  </a:lnTo>
                  <a:lnTo>
                    <a:pt x="333" y="402"/>
                  </a:lnTo>
                  <a:lnTo>
                    <a:pt x="358" y="265"/>
                  </a:lnTo>
                  <a:lnTo>
                    <a:pt x="375" y="245"/>
                  </a:lnTo>
                  <a:lnTo>
                    <a:pt x="358" y="235"/>
                  </a:lnTo>
                  <a:lnTo>
                    <a:pt x="384" y="196"/>
                  </a:lnTo>
                  <a:lnTo>
                    <a:pt x="401" y="167"/>
                  </a:lnTo>
                  <a:lnTo>
                    <a:pt x="410" y="137"/>
                  </a:lnTo>
                  <a:lnTo>
                    <a:pt x="392" y="128"/>
                  </a:lnTo>
                  <a:lnTo>
                    <a:pt x="392" y="118"/>
                  </a:lnTo>
                  <a:lnTo>
                    <a:pt x="375" y="118"/>
                  </a:lnTo>
                  <a:lnTo>
                    <a:pt x="358" y="108"/>
                  </a:lnTo>
                  <a:lnTo>
                    <a:pt x="333" y="98"/>
                  </a:lnTo>
                  <a:lnTo>
                    <a:pt x="299" y="98"/>
                  </a:lnTo>
                  <a:lnTo>
                    <a:pt x="265" y="88"/>
                  </a:lnTo>
                  <a:lnTo>
                    <a:pt x="239" y="98"/>
                  </a:lnTo>
                  <a:lnTo>
                    <a:pt x="230" y="88"/>
                  </a:lnTo>
                  <a:lnTo>
                    <a:pt x="205" y="98"/>
                  </a:lnTo>
                  <a:lnTo>
                    <a:pt x="188" y="79"/>
                  </a:lnTo>
                  <a:lnTo>
                    <a:pt x="162" y="79"/>
                  </a:lnTo>
                  <a:lnTo>
                    <a:pt x="137" y="69"/>
                  </a:lnTo>
                  <a:lnTo>
                    <a:pt x="137" y="49"/>
                  </a:lnTo>
                  <a:lnTo>
                    <a:pt x="137" y="30"/>
                  </a:lnTo>
                  <a:lnTo>
                    <a:pt x="119" y="20"/>
                  </a:lnTo>
                  <a:lnTo>
                    <a:pt x="111" y="10"/>
                  </a:lnTo>
                  <a:lnTo>
                    <a:pt x="94" y="0"/>
                  </a:lnTo>
                  <a:close/>
                </a:path>
              </a:pathLst>
            </a:custGeom>
            <a:solidFill>
              <a:srgbClr val="FFFFFF"/>
            </a:solidFill>
            <a:ln w="14288">
              <a:solidFill>
                <a:srgbClr val="FF00FF"/>
              </a:solidFill>
              <a:prstDash val="solid"/>
              <a:round/>
              <a:headEnd/>
              <a:tailEnd/>
            </a:ln>
          </p:spPr>
          <p:txBody>
            <a:bodyPr/>
            <a:lstStyle/>
            <a:p>
              <a:endParaRPr lang="en-US"/>
            </a:p>
          </p:txBody>
        </p:sp>
        <p:sp>
          <p:nvSpPr>
            <p:cNvPr id="5183" name="Freeform 61"/>
            <p:cNvSpPr>
              <a:spLocks/>
            </p:cNvSpPr>
            <p:nvPr/>
          </p:nvSpPr>
          <p:spPr bwMode="auto">
            <a:xfrm>
              <a:off x="1561" y="2822"/>
              <a:ext cx="401" cy="793"/>
            </a:xfrm>
            <a:custGeom>
              <a:avLst/>
              <a:gdLst>
                <a:gd name="T0" fmla="*/ 43 w 401"/>
                <a:gd name="T1" fmla="*/ 0 h 793"/>
                <a:gd name="T2" fmla="*/ 35 w 401"/>
                <a:gd name="T3" fmla="*/ 49 h 793"/>
                <a:gd name="T4" fmla="*/ 26 w 401"/>
                <a:gd name="T5" fmla="*/ 78 h 793"/>
                <a:gd name="T6" fmla="*/ 0 w 401"/>
                <a:gd name="T7" fmla="*/ 117 h 793"/>
                <a:gd name="T8" fmla="*/ 9 w 401"/>
                <a:gd name="T9" fmla="*/ 147 h 793"/>
                <a:gd name="T10" fmla="*/ 9 w 401"/>
                <a:gd name="T11" fmla="*/ 196 h 793"/>
                <a:gd name="T12" fmla="*/ 0 w 401"/>
                <a:gd name="T13" fmla="*/ 225 h 793"/>
                <a:gd name="T14" fmla="*/ 17 w 401"/>
                <a:gd name="T15" fmla="*/ 264 h 793"/>
                <a:gd name="T16" fmla="*/ 35 w 401"/>
                <a:gd name="T17" fmla="*/ 323 h 793"/>
                <a:gd name="T18" fmla="*/ 52 w 401"/>
                <a:gd name="T19" fmla="*/ 313 h 793"/>
                <a:gd name="T20" fmla="*/ 52 w 401"/>
                <a:gd name="T21" fmla="*/ 333 h 793"/>
                <a:gd name="T22" fmla="*/ 52 w 401"/>
                <a:gd name="T23" fmla="*/ 343 h 793"/>
                <a:gd name="T24" fmla="*/ 35 w 401"/>
                <a:gd name="T25" fmla="*/ 323 h 793"/>
                <a:gd name="T26" fmla="*/ 35 w 401"/>
                <a:gd name="T27" fmla="*/ 372 h 793"/>
                <a:gd name="T28" fmla="*/ 60 w 401"/>
                <a:gd name="T29" fmla="*/ 392 h 793"/>
                <a:gd name="T30" fmla="*/ 43 w 401"/>
                <a:gd name="T31" fmla="*/ 441 h 793"/>
                <a:gd name="T32" fmla="*/ 60 w 401"/>
                <a:gd name="T33" fmla="*/ 480 h 793"/>
                <a:gd name="T34" fmla="*/ 77 w 401"/>
                <a:gd name="T35" fmla="*/ 519 h 793"/>
                <a:gd name="T36" fmla="*/ 86 w 401"/>
                <a:gd name="T37" fmla="*/ 548 h 793"/>
                <a:gd name="T38" fmla="*/ 94 w 401"/>
                <a:gd name="T39" fmla="*/ 597 h 793"/>
                <a:gd name="T40" fmla="*/ 137 w 401"/>
                <a:gd name="T41" fmla="*/ 617 h 793"/>
                <a:gd name="T42" fmla="*/ 154 w 401"/>
                <a:gd name="T43" fmla="*/ 646 h 793"/>
                <a:gd name="T44" fmla="*/ 180 w 401"/>
                <a:gd name="T45" fmla="*/ 676 h 793"/>
                <a:gd name="T46" fmla="*/ 214 w 401"/>
                <a:gd name="T47" fmla="*/ 715 h 793"/>
                <a:gd name="T48" fmla="*/ 222 w 401"/>
                <a:gd name="T49" fmla="*/ 764 h 793"/>
                <a:gd name="T50" fmla="*/ 316 w 401"/>
                <a:gd name="T51" fmla="*/ 793 h 793"/>
                <a:gd name="T52" fmla="*/ 367 w 401"/>
                <a:gd name="T53" fmla="*/ 783 h 793"/>
                <a:gd name="T54" fmla="*/ 367 w 401"/>
                <a:gd name="T55" fmla="*/ 764 h 793"/>
                <a:gd name="T56" fmla="*/ 376 w 401"/>
                <a:gd name="T57" fmla="*/ 734 h 793"/>
                <a:gd name="T58" fmla="*/ 401 w 401"/>
                <a:gd name="T59" fmla="*/ 695 h 793"/>
                <a:gd name="T60" fmla="*/ 393 w 401"/>
                <a:gd name="T61" fmla="*/ 646 h 793"/>
                <a:gd name="T62" fmla="*/ 180 w 401"/>
                <a:gd name="T63" fmla="*/ 284 h 7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1" h="793">
                  <a:moveTo>
                    <a:pt x="239" y="69"/>
                  </a:moveTo>
                  <a:lnTo>
                    <a:pt x="43" y="0"/>
                  </a:lnTo>
                  <a:lnTo>
                    <a:pt x="35" y="20"/>
                  </a:lnTo>
                  <a:lnTo>
                    <a:pt x="35" y="49"/>
                  </a:lnTo>
                  <a:lnTo>
                    <a:pt x="26" y="59"/>
                  </a:lnTo>
                  <a:lnTo>
                    <a:pt x="26" y="78"/>
                  </a:lnTo>
                  <a:lnTo>
                    <a:pt x="9" y="88"/>
                  </a:lnTo>
                  <a:lnTo>
                    <a:pt x="0" y="117"/>
                  </a:lnTo>
                  <a:lnTo>
                    <a:pt x="0" y="127"/>
                  </a:lnTo>
                  <a:lnTo>
                    <a:pt x="9" y="147"/>
                  </a:lnTo>
                  <a:lnTo>
                    <a:pt x="17" y="176"/>
                  </a:lnTo>
                  <a:lnTo>
                    <a:pt x="9" y="196"/>
                  </a:lnTo>
                  <a:lnTo>
                    <a:pt x="9" y="215"/>
                  </a:lnTo>
                  <a:lnTo>
                    <a:pt x="0" y="225"/>
                  </a:lnTo>
                  <a:lnTo>
                    <a:pt x="9" y="255"/>
                  </a:lnTo>
                  <a:lnTo>
                    <a:pt x="17" y="264"/>
                  </a:lnTo>
                  <a:lnTo>
                    <a:pt x="17" y="303"/>
                  </a:lnTo>
                  <a:lnTo>
                    <a:pt x="35" y="323"/>
                  </a:lnTo>
                  <a:lnTo>
                    <a:pt x="43" y="323"/>
                  </a:lnTo>
                  <a:lnTo>
                    <a:pt x="52" y="313"/>
                  </a:lnTo>
                  <a:lnTo>
                    <a:pt x="52" y="323"/>
                  </a:lnTo>
                  <a:lnTo>
                    <a:pt x="52" y="333"/>
                  </a:lnTo>
                  <a:lnTo>
                    <a:pt x="52" y="343"/>
                  </a:lnTo>
                  <a:lnTo>
                    <a:pt x="43" y="333"/>
                  </a:lnTo>
                  <a:lnTo>
                    <a:pt x="35" y="323"/>
                  </a:lnTo>
                  <a:lnTo>
                    <a:pt x="35" y="333"/>
                  </a:lnTo>
                  <a:lnTo>
                    <a:pt x="35" y="372"/>
                  </a:lnTo>
                  <a:lnTo>
                    <a:pt x="43" y="392"/>
                  </a:lnTo>
                  <a:lnTo>
                    <a:pt x="60" y="392"/>
                  </a:lnTo>
                  <a:lnTo>
                    <a:pt x="43" y="421"/>
                  </a:lnTo>
                  <a:lnTo>
                    <a:pt x="43" y="441"/>
                  </a:lnTo>
                  <a:lnTo>
                    <a:pt x="52" y="450"/>
                  </a:lnTo>
                  <a:lnTo>
                    <a:pt x="60" y="480"/>
                  </a:lnTo>
                  <a:lnTo>
                    <a:pt x="69" y="509"/>
                  </a:lnTo>
                  <a:lnTo>
                    <a:pt x="77" y="519"/>
                  </a:lnTo>
                  <a:lnTo>
                    <a:pt x="77" y="529"/>
                  </a:lnTo>
                  <a:lnTo>
                    <a:pt x="86" y="548"/>
                  </a:lnTo>
                  <a:lnTo>
                    <a:pt x="77" y="578"/>
                  </a:lnTo>
                  <a:lnTo>
                    <a:pt x="94" y="597"/>
                  </a:lnTo>
                  <a:lnTo>
                    <a:pt x="120" y="607"/>
                  </a:lnTo>
                  <a:lnTo>
                    <a:pt x="137" y="617"/>
                  </a:lnTo>
                  <a:lnTo>
                    <a:pt x="145" y="636"/>
                  </a:lnTo>
                  <a:lnTo>
                    <a:pt x="154" y="646"/>
                  </a:lnTo>
                  <a:lnTo>
                    <a:pt x="171" y="646"/>
                  </a:lnTo>
                  <a:lnTo>
                    <a:pt x="180" y="676"/>
                  </a:lnTo>
                  <a:lnTo>
                    <a:pt x="188" y="676"/>
                  </a:lnTo>
                  <a:lnTo>
                    <a:pt x="214" y="715"/>
                  </a:lnTo>
                  <a:lnTo>
                    <a:pt x="222" y="734"/>
                  </a:lnTo>
                  <a:lnTo>
                    <a:pt x="222" y="764"/>
                  </a:lnTo>
                  <a:lnTo>
                    <a:pt x="231" y="783"/>
                  </a:lnTo>
                  <a:lnTo>
                    <a:pt x="316" y="793"/>
                  </a:lnTo>
                  <a:lnTo>
                    <a:pt x="367" y="793"/>
                  </a:lnTo>
                  <a:lnTo>
                    <a:pt x="367" y="783"/>
                  </a:lnTo>
                  <a:lnTo>
                    <a:pt x="359" y="773"/>
                  </a:lnTo>
                  <a:lnTo>
                    <a:pt x="367" y="764"/>
                  </a:lnTo>
                  <a:lnTo>
                    <a:pt x="367" y="744"/>
                  </a:lnTo>
                  <a:lnTo>
                    <a:pt x="376" y="734"/>
                  </a:lnTo>
                  <a:lnTo>
                    <a:pt x="384" y="705"/>
                  </a:lnTo>
                  <a:lnTo>
                    <a:pt x="401" y="695"/>
                  </a:lnTo>
                  <a:lnTo>
                    <a:pt x="401" y="676"/>
                  </a:lnTo>
                  <a:lnTo>
                    <a:pt x="393" y="646"/>
                  </a:lnTo>
                  <a:lnTo>
                    <a:pt x="384" y="627"/>
                  </a:lnTo>
                  <a:lnTo>
                    <a:pt x="180" y="284"/>
                  </a:lnTo>
                  <a:lnTo>
                    <a:pt x="239" y="69"/>
                  </a:lnTo>
                  <a:close/>
                </a:path>
              </a:pathLst>
            </a:custGeom>
            <a:solidFill>
              <a:srgbClr val="FFFFFF"/>
            </a:solidFill>
            <a:ln w="14288">
              <a:solidFill>
                <a:srgbClr val="FF00FF"/>
              </a:solidFill>
              <a:prstDash val="solid"/>
              <a:round/>
              <a:headEnd/>
              <a:tailEnd/>
            </a:ln>
          </p:spPr>
          <p:txBody>
            <a:bodyPr/>
            <a:lstStyle/>
            <a:p>
              <a:endParaRPr lang="en-US"/>
            </a:p>
          </p:txBody>
        </p:sp>
        <p:sp>
          <p:nvSpPr>
            <p:cNvPr id="5184" name="Freeform 62"/>
            <p:cNvSpPr>
              <a:spLocks/>
            </p:cNvSpPr>
            <p:nvPr/>
          </p:nvSpPr>
          <p:spPr bwMode="auto">
            <a:xfrm>
              <a:off x="1741" y="2891"/>
              <a:ext cx="324" cy="558"/>
            </a:xfrm>
            <a:custGeom>
              <a:avLst/>
              <a:gdLst>
                <a:gd name="T0" fmla="*/ 324 w 324"/>
                <a:gd name="T1" fmla="*/ 68 h 558"/>
                <a:gd name="T2" fmla="*/ 264 w 324"/>
                <a:gd name="T3" fmla="*/ 430 h 558"/>
                <a:gd name="T4" fmla="*/ 264 w 324"/>
                <a:gd name="T5" fmla="*/ 450 h 558"/>
                <a:gd name="T6" fmla="*/ 264 w 324"/>
                <a:gd name="T7" fmla="*/ 460 h 558"/>
                <a:gd name="T8" fmla="*/ 255 w 324"/>
                <a:gd name="T9" fmla="*/ 479 h 558"/>
                <a:gd name="T10" fmla="*/ 247 w 324"/>
                <a:gd name="T11" fmla="*/ 499 h 558"/>
                <a:gd name="T12" fmla="*/ 238 w 324"/>
                <a:gd name="T13" fmla="*/ 499 h 558"/>
                <a:gd name="T14" fmla="*/ 238 w 324"/>
                <a:gd name="T15" fmla="*/ 489 h 558"/>
                <a:gd name="T16" fmla="*/ 221 w 324"/>
                <a:gd name="T17" fmla="*/ 489 h 558"/>
                <a:gd name="T18" fmla="*/ 213 w 324"/>
                <a:gd name="T19" fmla="*/ 528 h 558"/>
                <a:gd name="T20" fmla="*/ 204 w 324"/>
                <a:gd name="T21" fmla="*/ 558 h 558"/>
                <a:gd name="T22" fmla="*/ 0 w 324"/>
                <a:gd name="T23" fmla="*/ 215 h 558"/>
                <a:gd name="T24" fmla="*/ 59 w 324"/>
                <a:gd name="T25" fmla="*/ 0 h 558"/>
                <a:gd name="T26" fmla="*/ 179 w 324"/>
                <a:gd name="T27" fmla="*/ 29 h 558"/>
                <a:gd name="T28" fmla="*/ 196 w 324"/>
                <a:gd name="T29" fmla="*/ 39 h 558"/>
                <a:gd name="T30" fmla="*/ 196 w 324"/>
                <a:gd name="T31" fmla="*/ 39 h 558"/>
                <a:gd name="T32" fmla="*/ 324 w 324"/>
                <a:gd name="T33" fmla="*/ 68 h 5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4" h="558">
                  <a:moveTo>
                    <a:pt x="324" y="68"/>
                  </a:moveTo>
                  <a:lnTo>
                    <a:pt x="264" y="430"/>
                  </a:lnTo>
                  <a:lnTo>
                    <a:pt x="264" y="450"/>
                  </a:lnTo>
                  <a:lnTo>
                    <a:pt x="264" y="460"/>
                  </a:lnTo>
                  <a:lnTo>
                    <a:pt x="255" y="479"/>
                  </a:lnTo>
                  <a:lnTo>
                    <a:pt x="247" y="499"/>
                  </a:lnTo>
                  <a:lnTo>
                    <a:pt x="238" y="499"/>
                  </a:lnTo>
                  <a:lnTo>
                    <a:pt x="238" y="489"/>
                  </a:lnTo>
                  <a:lnTo>
                    <a:pt x="221" y="489"/>
                  </a:lnTo>
                  <a:lnTo>
                    <a:pt x="213" y="528"/>
                  </a:lnTo>
                  <a:lnTo>
                    <a:pt x="204" y="558"/>
                  </a:lnTo>
                  <a:lnTo>
                    <a:pt x="0" y="215"/>
                  </a:lnTo>
                  <a:lnTo>
                    <a:pt x="59" y="0"/>
                  </a:lnTo>
                  <a:lnTo>
                    <a:pt x="179" y="29"/>
                  </a:lnTo>
                  <a:lnTo>
                    <a:pt x="196" y="39"/>
                  </a:lnTo>
                  <a:lnTo>
                    <a:pt x="324" y="68"/>
                  </a:lnTo>
                  <a:close/>
                </a:path>
              </a:pathLst>
            </a:custGeom>
            <a:solidFill>
              <a:srgbClr val="FFFFFF"/>
            </a:solidFill>
            <a:ln w="14288">
              <a:solidFill>
                <a:srgbClr val="FF00FF"/>
              </a:solidFill>
              <a:prstDash val="solid"/>
              <a:round/>
              <a:headEnd/>
              <a:tailEnd/>
            </a:ln>
          </p:spPr>
          <p:txBody>
            <a:bodyPr/>
            <a:lstStyle/>
            <a:p>
              <a:endParaRPr lang="en-US"/>
            </a:p>
          </p:txBody>
        </p:sp>
        <p:sp>
          <p:nvSpPr>
            <p:cNvPr id="5185" name="Freeform 63"/>
            <p:cNvSpPr>
              <a:spLocks/>
            </p:cNvSpPr>
            <p:nvPr/>
          </p:nvSpPr>
          <p:spPr bwMode="auto">
            <a:xfrm>
              <a:off x="1911" y="3321"/>
              <a:ext cx="350" cy="460"/>
            </a:xfrm>
            <a:custGeom>
              <a:avLst/>
              <a:gdLst>
                <a:gd name="T0" fmla="*/ 94 w 350"/>
                <a:gd name="T1" fmla="*/ 0 h 460"/>
                <a:gd name="T2" fmla="*/ 265 w 350"/>
                <a:gd name="T3" fmla="*/ 39 h 460"/>
                <a:gd name="T4" fmla="*/ 350 w 350"/>
                <a:gd name="T5" fmla="*/ 49 h 460"/>
                <a:gd name="T6" fmla="*/ 316 w 350"/>
                <a:gd name="T7" fmla="*/ 304 h 460"/>
                <a:gd name="T8" fmla="*/ 307 w 350"/>
                <a:gd name="T9" fmla="*/ 353 h 460"/>
                <a:gd name="T10" fmla="*/ 299 w 350"/>
                <a:gd name="T11" fmla="*/ 402 h 460"/>
                <a:gd name="T12" fmla="*/ 290 w 350"/>
                <a:gd name="T13" fmla="*/ 460 h 460"/>
                <a:gd name="T14" fmla="*/ 230 w 350"/>
                <a:gd name="T15" fmla="*/ 451 h 460"/>
                <a:gd name="T16" fmla="*/ 179 w 350"/>
                <a:gd name="T17" fmla="*/ 441 h 460"/>
                <a:gd name="T18" fmla="*/ 94 w 350"/>
                <a:gd name="T19" fmla="*/ 372 h 460"/>
                <a:gd name="T20" fmla="*/ 0 w 350"/>
                <a:gd name="T21" fmla="*/ 314 h 460"/>
                <a:gd name="T22" fmla="*/ 0 w 350"/>
                <a:gd name="T23" fmla="*/ 294 h 460"/>
                <a:gd name="T24" fmla="*/ 17 w 350"/>
                <a:gd name="T25" fmla="*/ 294 h 460"/>
                <a:gd name="T26" fmla="*/ 17 w 350"/>
                <a:gd name="T27" fmla="*/ 284 h 460"/>
                <a:gd name="T28" fmla="*/ 9 w 350"/>
                <a:gd name="T29" fmla="*/ 274 h 460"/>
                <a:gd name="T30" fmla="*/ 17 w 350"/>
                <a:gd name="T31" fmla="*/ 265 h 460"/>
                <a:gd name="T32" fmla="*/ 17 w 350"/>
                <a:gd name="T33" fmla="*/ 245 h 460"/>
                <a:gd name="T34" fmla="*/ 26 w 350"/>
                <a:gd name="T35" fmla="*/ 235 h 460"/>
                <a:gd name="T36" fmla="*/ 34 w 350"/>
                <a:gd name="T37" fmla="*/ 206 h 460"/>
                <a:gd name="T38" fmla="*/ 51 w 350"/>
                <a:gd name="T39" fmla="*/ 196 h 460"/>
                <a:gd name="T40" fmla="*/ 51 w 350"/>
                <a:gd name="T41" fmla="*/ 177 h 460"/>
                <a:gd name="T42" fmla="*/ 43 w 350"/>
                <a:gd name="T43" fmla="*/ 147 h 460"/>
                <a:gd name="T44" fmla="*/ 34 w 350"/>
                <a:gd name="T45" fmla="*/ 128 h 460"/>
                <a:gd name="T46" fmla="*/ 43 w 350"/>
                <a:gd name="T47" fmla="*/ 98 h 460"/>
                <a:gd name="T48" fmla="*/ 51 w 350"/>
                <a:gd name="T49" fmla="*/ 59 h 460"/>
                <a:gd name="T50" fmla="*/ 68 w 350"/>
                <a:gd name="T51" fmla="*/ 59 h 460"/>
                <a:gd name="T52" fmla="*/ 68 w 350"/>
                <a:gd name="T53" fmla="*/ 69 h 460"/>
                <a:gd name="T54" fmla="*/ 77 w 350"/>
                <a:gd name="T55" fmla="*/ 69 h 460"/>
                <a:gd name="T56" fmla="*/ 85 w 350"/>
                <a:gd name="T57" fmla="*/ 49 h 460"/>
                <a:gd name="T58" fmla="*/ 94 w 350"/>
                <a:gd name="T59" fmla="*/ 30 h 460"/>
                <a:gd name="T60" fmla="*/ 94 w 350"/>
                <a:gd name="T61" fmla="*/ 20 h 460"/>
                <a:gd name="T62" fmla="*/ 94 w 350"/>
                <a:gd name="T63" fmla="*/ 0 h 4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0" h="460">
                  <a:moveTo>
                    <a:pt x="94" y="0"/>
                  </a:moveTo>
                  <a:lnTo>
                    <a:pt x="265" y="39"/>
                  </a:lnTo>
                  <a:lnTo>
                    <a:pt x="350" y="49"/>
                  </a:lnTo>
                  <a:lnTo>
                    <a:pt x="316" y="304"/>
                  </a:lnTo>
                  <a:lnTo>
                    <a:pt x="307" y="353"/>
                  </a:lnTo>
                  <a:lnTo>
                    <a:pt x="299" y="402"/>
                  </a:lnTo>
                  <a:lnTo>
                    <a:pt x="290" y="460"/>
                  </a:lnTo>
                  <a:lnTo>
                    <a:pt x="230" y="451"/>
                  </a:lnTo>
                  <a:lnTo>
                    <a:pt x="179" y="441"/>
                  </a:lnTo>
                  <a:lnTo>
                    <a:pt x="94" y="372"/>
                  </a:lnTo>
                  <a:lnTo>
                    <a:pt x="0" y="314"/>
                  </a:lnTo>
                  <a:lnTo>
                    <a:pt x="0" y="294"/>
                  </a:lnTo>
                  <a:lnTo>
                    <a:pt x="17" y="294"/>
                  </a:lnTo>
                  <a:lnTo>
                    <a:pt x="17" y="284"/>
                  </a:lnTo>
                  <a:lnTo>
                    <a:pt x="9" y="274"/>
                  </a:lnTo>
                  <a:lnTo>
                    <a:pt x="17" y="265"/>
                  </a:lnTo>
                  <a:lnTo>
                    <a:pt x="17" y="245"/>
                  </a:lnTo>
                  <a:lnTo>
                    <a:pt x="26" y="235"/>
                  </a:lnTo>
                  <a:lnTo>
                    <a:pt x="34" y="206"/>
                  </a:lnTo>
                  <a:lnTo>
                    <a:pt x="51" y="196"/>
                  </a:lnTo>
                  <a:lnTo>
                    <a:pt x="51" y="177"/>
                  </a:lnTo>
                  <a:lnTo>
                    <a:pt x="43" y="147"/>
                  </a:lnTo>
                  <a:lnTo>
                    <a:pt x="34" y="128"/>
                  </a:lnTo>
                  <a:lnTo>
                    <a:pt x="43" y="98"/>
                  </a:lnTo>
                  <a:lnTo>
                    <a:pt x="51" y="59"/>
                  </a:lnTo>
                  <a:lnTo>
                    <a:pt x="68" y="59"/>
                  </a:lnTo>
                  <a:lnTo>
                    <a:pt x="68" y="69"/>
                  </a:lnTo>
                  <a:lnTo>
                    <a:pt x="77" y="69"/>
                  </a:lnTo>
                  <a:lnTo>
                    <a:pt x="85" y="49"/>
                  </a:lnTo>
                  <a:lnTo>
                    <a:pt x="94" y="30"/>
                  </a:lnTo>
                  <a:lnTo>
                    <a:pt x="94" y="20"/>
                  </a:lnTo>
                  <a:lnTo>
                    <a:pt x="94" y="0"/>
                  </a:lnTo>
                  <a:close/>
                </a:path>
              </a:pathLst>
            </a:custGeom>
            <a:solidFill>
              <a:srgbClr val="FFFFFF"/>
            </a:solidFill>
            <a:ln w="14288">
              <a:solidFill>
                <a:srgbClr val="FF00FF"/>
              </a:solidFill>
              <a:prstDash val="solid"/>
              <a:round/>
              <a:headEnd/>
              <a:tailEnd/>
            </a:ln>
          </p:spPr>
          <p:txBody>
            <a:bodyPr/>
            <a:lstStyle/>
            <a:p>
              <a:endParaRPr lang="en-US"/>
            </a:p>
          </p:txBody>
        </p:sp>
        <p:sp>
          <p:nvSpPr>
            <p:cNvPr id="5186" name="Freeform 64"/>
            <p:cNvSpPr>
              <a:spLocks/>
            </p:cNvSpPr>
            <p:nvPr/>
          </p:nvSpPr>
          <p:spPr bwMode="auto">
            <a:xfrm>
              <a:off x="2005" y="2959"/>
              <a:ext cx="290" cy="411"/>
            </a:xfrm>
            <a:custGeom>
              <a:avLst/>
              <a:gdLst>
                <a:gd name="T0" fmla="*/ 213 w 290"/>
                <a:gd name="T1" fmla="*/ 39 h 411"/>
                <a:gd name="T2" fmla="*/ 205 w 290"/>
                <a:gd name="T3" fmla="*/ 78 h 411"/>
                <a:gd name="T4" fmla="*/ 196 w 290"/>
                <a:gd name="T5" fmla="*/ 108 h 411"/>
                <a:gd name="T6" fmla="*/ 290 w 290"/>
                <a:gd name="T7" fmla="*/ 127 h 411"/>
                <a:gd name="T8" fmla="*/ 273 w 290"/>
                <a:gd name="T9" fmla="*/ 294 h 411"/>
                <a:gd name="T10" fmla="*/ 256 w 290"/>
                <a:gd name="T11" fmla="*/ 411 h 411"/>
                <a:gd name="T12" fmla="*/ 171 w 290"/>
                <a:gd name="T13" fmla="*/ 401 h 411"/>
                <a:gd name="T14" fmla="*/ 0 w 290"/>
                <a:gd name="T15" fmla="*/ 362 h 411"/>
                <a:gd name="T16" fmla="*/ 9 w 290"/>
                <a:gd name="T17" fmla="*/ 313 h 411"/>
                <a:gd name="T18" fmla="*/ 60 w 290"/>
                <a:gd name="T19" fmla="*/ 0 h 411"/>
                <a:gd name="T20" fmla="*/ 171 w 290"/>
                <a:gd name="T21" fmla="*/ 29 h 411"/>
                <a:gd name="T22" fmla="*/ 213 w 290"/>
                <a:gd name="T23" fmla="*/ 39 h 4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0" h="411">
                  <a:moveTo>
                    <a:pt x="213" y="39"/>
                  </a:moveTo>
                  <a:lnTo>
                    <a:pt x="205" y="78"/>
                  </a:lnTo>
                  <a:lnTo>
                    <a:pt x="196" y="108"/>
                  </a:lnTo>
                  <a:lnTo>
                    <a:pt x="290" y="127"/>
                  </a:lnTo>
                  <a:lnTo>
                    <a:pt x="273" y="294"/>
                  </a:lnTo>
                  <a:lnTo>
                    <a:pt x="256" y="411"/>
                  </a:lnTo>
                  <a:lnTo>
                    <a:pt x="171" y="401"/>
                  </a:lnTo>
                  <a:lnTo>
                    <a:pt x="0" y="362"/>
                  </a:lnTo>
                  <a:lnTo>
                    <a:pt x="9" y="313"/>
                  </a:lnTo>
                  <a:lnTo>
                    <a:pt x="60" y="0"/>
                  </a:lnTo>
                  <a:lnTo>
                    <a:pt x="171" y="29"/>
                  </a:lnTo>
                  <a:lnTo>
                    <a:pt x="213" y="39"/>
                  </a:lnTo>
                  <a:close/>
                </a:path>
              </a:pathLst>
            </a:custGeom>
            <a:solidFill>
              <a:srgbClr val="FFFFFF"/>
            </a:solidFill>
            <a:ln w="14288">
              <a:solidFill>
                <a:srgbClr val="FF00FF"/>
              </a:solidFill>
              <a:prstDash val="solid"/>
              <a:round/>
              <a:headEnd/>
              <a:tailEnd/>
            </a:ln>
          </p:spPr>
          <p:txBody>
            <a:bodyPr/>
            <a:lstStyle/>
            <a:p>
              <a:endParaRPr lang="en-US"/>
            </a:p>
          </p:txBody>
        </p:sp>
        <p:sp>
          <p:nvSpPr>
            <p:cNvPr id="5187" name="Freeform 65"/>
            <p:cNvSpPr>
              <a:spLocks/>
            </p:cNvSpPr>
            <p:nvPr/>
          </p:nvSpPr>
          <p:spPr bwMode="auto">
            <a:xfrm>
              <a:off x="2064" y="2448"/>
              <a:ext cx="521" cy="382"/>
            </a:xfrm>
            <a:custGeom>
              <a:avLst/>
              <a:gdLst>
                <a:gd name="T0" fmla="*/ 9 w 521"/>
                <a:gd name="T1" fmla="*/ 0 h 382"/>
                <a:gd name="T2" fmla="*/ 77 w 521"/>
                <a:gd name="T3" fmla="*/ 10 h 382"/>
                <a:gd name="T4" fmla="*/ 145 w 521"/>
                <a:gd name="T5" fmla="*/ 29 h 382"/>
                <a:gd name="T6" fmla="*/ 205 w 521"/>
                <a:gd name="T7" fmla="*/ 39 h 382"/>
                <a:gd name="T8" fmla="*/ 290 w 521"/>
                <a:gd name="T9" fmla="*/ 59 h 382"/>
                <a:gd name="T10" fmla="*/ 367 w 521"/>
                <a:gd name="T11" fmla="*/ 68 h 382"/>
                <a:gd name="T12" fmla="*/ 435 w 521"/>
                <a:gd name="T13" fmla="*/ 78 h 382"/>
                <a:gd name="T14" fmla="*/ 521 w 521"/>
                <a:gd name="T15" fmla="*/ 98 h 382"/>
                <a:gd name="T16" fmla="*/ 512 w 521"/>
                <a:gd name="T17" fmla="*/ 157 h 382"/>
                <a:gd name="T18" fmla="*/ 504 w 521"/>
                <a:gd name="T19" fmla="*/ 264 h 382"/>
                <a:gd name="T20" fmla="*/ 495 w 521"/>
                <a:gd name="T21" fmla="*/ 382 h 382"/>
                <a:gd name="T22" fmla="*/ 179 w 521"/>
                <a:gd name="T23" fmla="*/ 333 h 382"/>
                <a:gd name="T24" fmla="*/ 171 w 521"/>
                <a:gd name="T25" fmla="*/ 372 h 382"/>
                <a:gd name="T26" fmla="*/ 162 w 521"/>
                <a:gd name="T27" fmla="*/ 352 h 382"/>
                <a:gd name="T28" fmla="*/ 145 w 521"/>
                <a:gd name="T29" fmla="*/ 352 h 382"/>
                <a:gd name="T30" fmla="*/ 137 w 521"/>
                <a:gd name="T31" fmla="*/ 352 h 382"/>
                <a:gd name="T32" fmla="*/ 128 w 521"/>
                <a:gd name="T33" fmla="*/ 352 h 382"/>
                <a:gd name="T34" fmla="*/ 111 w 521"/>
                <a:gd name="T35" fmla="*/ 352 h 382"/>
                <a:gd name="T36" fmla="*/ 103 w 521"/>
                <a:gd name="T37" fmla="*/ 352 h 382"/>
                <a:gd name="T38" fmla="*/ 94 w 521"/>
                <a:gd name="T39" fmla="*/ 352 h 382"/>
                <a:gd name="T40" fmla="*/ 77 w 521"/>
                <a:gd name="T41" fmla="*/ 352 h 382"/>
                <a:gd name="T42" fmla="*/ 86 w 521"/>
                <a:gd name="T43" fmla="*/ 333 h 382"/>
                <a:gd name="T44" fmla="*/ 68 w 521"/>
                <a:gd name="T45" fmla="*/ 323 h 382"/>
                <a:gd name="T46" fmla="*/ 68 w 521"/>
                <a:gd name="T47" fmla="*/ 294 h 382"/>
                <a:gd name="T48" fmla="*/ 60 w 521"/>
                <a:gd name="T49" fmla="*/ 284 h 382"/>
                <a:gd name="T50" fmla="*/ 60 w 521"/>
                <a:gd name="T51" fmla="*/ 254 h 382"/>
                <a:gd name="T52" fmla="*/ 43 w 521"/>
                <a:gd name="T53" fmla="*/ 264 h 382"/>
                <a:gd name="T54" fmla="*/ 26 w 521"/>
                <a:gd name="T55" fmla="*/ 254 h 382"/>
                <a:gd name="T56" fmla="*/ 26 w 521"/>
                <a:gd name="T57" fmla="*/ 245 h 382"/>
                <a:gd name="T58" fmla="*/ 34 w 521"/>
                <a:gd name="T59" fmla="*/ 235 h 382"/>
                <a:gd name="T60" fmla="*/ 34 w 521"/>
                <a:gd name="T61" fmla="*/ 215 h 382"/>
                <a:gd name="T62" fmla="*/ 51 w 521"/>
                <a:gd name="T63" fmla="*/ 186 h 382"/>
                <a:gd name="T64" fmla="*/ 34 w 521"/>
                <a:gd name="T65" fmla="*/ 176 h 382"/>
                <a:gd name="T66" fmla="*/ 26 w 521"/>
                <a:gd name="T67" fmla="*/ 166 h 382"/>
                <a:gd name="T68" fmla="*/ 26 w 521"/>
                <a:gd name="T69" fmla="*/ 147 h 382"/>
                <a:gd name="T70" fmla="*/ 17 w 521"/>
                <a:gd name="T71" fmla="*/ 137 h 382"/>
                <a:gd name="T72" fmla="*/ 0 w 521"/>
                <a:gd name="T73" fmla="*/ 108 h 382"/>
                <a:gd name="T74" fmla="*/ 0 w 521"/>
                <a:gd name="T75" fmla="*/ 88 h 382"/>
                <a:gd name="T76" fmla="*/ 0 w 521"/>
                <a:gd name="T77" fmla="*/ 68 h 382"/>
                <a:gd name="T78" fmla="*/ 0 w 521"/>
                <a:gd name="T79" fmla="*/ 49 h 382"/>
                <a:gd name="T80" fmla="*/ 9 w 521"/>
                <a:gd name="T81" fmla="*/ 10 h 382"/>
                <a:gd name="T82" fmla="*/ 9 w 521"/>
                <a:gd name="T83" fmla="*/ 0 h 3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1" h="382">
                  <a:moveTo>
                    <a:pt x="9" y="0"/>
                  </a:moveTo>
                  <a:lnTo>
                    <a:pt x="77" y="10"/>
                  </a:lnTo>
                  <a:lnTo>
                    <a:pt x="145" y="29"/>
                  </a:lnTo>
                  <a:lnTo>
                    <a:pt x="205" y="39"/>
                  </a:lnTo>
                  <a:lnTo>
                    <a:pt x="290" y="59"/>
                  </a:lnTo>
                  <a:lnTo>
                    <a:pt x="367" y="68"/>
                  </a:lnTo>
                  <a:lnTo>
                    <a:pt x="435" y="78"/>
                  </a:lnTo>
                  <a:lnTo>
                    <a:pt x="521" y="98"/>
                  </a:lnTo>
                  <a:lnTo>
                    <a:pt x="512" y="157"/>
                  </a:lnTo>
                  <a:lnTo>
                    <a:pt x="504" y="264"/>
                  </a:lnTo>
                  <a:lnTo>
                    <a:pt x="495" y="382"/>
                  </a:lnTo>
                  <a:lnTo>
                    <a:pt x="179" y="333"/>
                  </a:lnTo>
                  <a:lnTo>
                    <a:pt x="171" y="372"/>
                  </a:lnTo>
                  <a:lnTo>
                    <a:pt x="162" y="352"/>
                  </a:lnTo>
                  <a:lnTo>
                    <a:pt x="145" y="352"/>
                  </a:lnTo>
                  <a:lnTo>
                    <a:pt x="137" y="352"/>
                  </a:lnTo>
                  <a:lnTo>
                    <a:pt x="128" y="352"/>
                  </a:lnTo>
                  <a:lnTo>
                    <a:pt x="111" y="352"/>
                  </a:lnTo>
                  <a:lnTo>
                    <a:pt x="103" y="352"/>
                  </a:lnTo>
                  <a:lnTo>
                    <a:pt x="94" y="352"/>
                  </a:lnTo>
                  <a:lnTo>
                    <a:pt x="77" y="352"/>
                  </a:lnTo>
                  <a:lnTo>
                    <a:pt x="86" y="333"/>
                  </a:lnTo>
                  <a:lnTo>
                    <a:pt x="68" y="323"/>
                  </a:lnTo>
                  <a:lnTo>
                    <a:pt x="68" y="294"/>
                  </a:lnTo>
                  <a:lnTo>
                    <a:pt x="60" y="284"/>
                  </a:lnTo>
                  <a:lnTo>
                    <a:pt x="60" y="254"/>
                  </a:lnTo>
                  <a:lnTo>
                    <a:pt x="43" y="264"/>
                  </a:lnTo>
                  <a:lnTo>
                    <a:pt x="26" y="254"/>
                  </a:lnTo>
                  <a:lnTo>
                    <a:pt x="26" y="245"/>
                  </a:lnTo>
                  <a:lnTo>
                    <a:pt x="34" y="235"/>
                  </a:lnTo>
                  <a:lnTo>
                    <a:pt x="34" y="215"/>
                  </a:lnTo>
                  <a:lnTo>
                    <a:pt x="51" y="186"/>
                  </a:lnTo>
                  <a:lnTo>
                    <a:pt x="34" y="176"/>
                  </a:lnTo>
                  <a:lnTo>
                    <a:pt x="26" y="166"/>
                  </a:lnTo>
                  <a:lnTo>
                    <a:pt x="26" y="147"/>
                  </a:lnTo>
                  <a:lnTo>
                    <a:pt x="17" y="137"/>
                  </a:lnTo>
                  <a:lnTo>
                    <a:pt x="0" y="108"/>
                  </a:lnTo>
                  <a:lnTo>
                    <a:pt x="0" y="88"/>
                  </a:lnTo>
                  <a:lnTo>
                    <a:pt x="0" y="68"/>
                  </a:lnTo>
                  <a:lnTo>
                    <a:pt x="0" y="49"/>
                  </a:lnTo>
                  <a:lnTo>
                    <a:pt x="9" y="10"/>
                  </a:lnTo>
                  <a:lnTo>
                    <a:pt x="9" y="0"/>
                  </a:lnTo>
                  <a:close/>
                </a:path>
              </a:pathLst>
            </a:custGeom>
            <a:solidFill>
              <a:srgbClr val="FFFFFF"/>
            </a:solidFill>
            <a:ln w="14288">
              <a:solidFill>
                <a:srgbClr val="FF00FF"/>
              </a:solidFill>
              <a:prstDash val="solid"/>
              <a:round/>
              <a:headEnd/>
              <a:tailEnd/>
            </a:ln>
          </p:spPr>
          <p:txBody>
            <a:bodyPr/>
            <a:lstStyle/>
            <a:p>
              <a:endParaRPr lang="en-US"/>
            </a:p>
          </p:txBody>
        </p:sp>
        <p:sp>
          <p:nvSpPr>
            <p:cNvPr id="5188" name="Freeform 66"/>
            <p:cNvSpPr>
              <a:spLocks/>
            </p:cNvSpPr>
            <p:nvPr/>
          </p:nvSpPr>
          <p:spPr bwMode="auto">
            <a:xfrm>
              <a:off x="2544" y="2784"/>
              <a:ext cx="367" cy="333"/>
            </a:xfrm>
            <a:custGeom>
              <a:avLst/>
              <a:gdLst>
                <a:gd name="T0" fmla="*/ 367 w 367"/>
                <a:gd name="T1" fmla="*/ 49 h 333"/>
                <a:gd name="T2" fmla="*/ 341 w 367"/>
                <a:gd name="T3" fmla="*/ 333 h 333"/>
                <a:gd name="T4" fmla="*/ 239 w 367"/>
                <a:gd name="T5" fmla="*/ 323 h 333"/>
                <a:gd name="T6" fmla="*/ 94 w 367"/>
                <a:gd name="T7" fmla="*/ 303 h 333"/>
                <a:gd name="T8" fmla="*/ 0 w 367"/>
                <a:gd name="T9" fmla="*/ 284 h 333"/>
                <a:gd name="T10" fmla="*/ 9 w 367"/>
                <a:gd name="T11" fmla="*/ 254 h 333"/>
                <a:gd name="T12" fmla="*/ 17 w 367"/>
                <a:gd name="T13" fmla="*/ 215 h 333"/>
                <a:gd name="T14" fmla="*/ 43 w 367"/>
                <a:gd name="T15" fmla="*/ 39 h 333"/>
                <a:gd name="T16" fmla="*/ 51 w 367"/>
                <a:gd name="T17" fmla="*/ 0 h 333"/>
                <a:gd name="T18" fmla="*/ 367 w 367"/>
                <a:gd name="T19" fmla="*/ 49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7" h="333">
                  <a:moveTo>
                    <a:pt x="367" y="49"/>
                  </a:moveTo>
                  <a:lnTo>
                    <a:pt x="341" y="333"/>
                  </a:lnTo>
                  <a:lnTo>
                    <a:pt x="239" y="323"/>
                  </a:lnTo>
                  <a:lnTo>
                    <a:pt x="94" y="303"/>
                  </a:lnTo>
                  <a:lnTo>
                    <a:pt x="0" y="284"/>
                  </a:lnTo>
                  <a:lnTo>
                    <a:pt x="9" y="254"/>
                  </a:lnTo>
                  <a:lnTo>
                    <a:pt x="17" y="215"/>
                  </a:lnTo>
                  <a:lnTo>
                    <a:pt x="43" y="39"/>
                  </a:lnTo>
                  <a:lnTo>
                    <a:pt x="51" y="0"/>
                  </a:lnTo>
                  <a:lnTo>
                    <a:pt x="367" y="49"/>
                  </a:lnTo>
                  <a:close/>
                </a:path>
              </a:pathLst>
            </a:custGeom>
            <a:solidFill>
              <a:srgbClr val="FFFFFF"/>
            </a:solidFill>
            <a:ln w="14288">
              <a:solidFill>
                <a:srgbClr val="FF00FF"/>
              </a:solidFill>
              <a:prstDash val="solid"/>
              <a:round/>
              <a:headEnd/>
              <a:tailEnd/>
            </a:ln>
          </p:spPr>
          <p:txBody>
            <a:bodyPr/>
            <a:lstStyle/>
            <a:p>
              <a:endParaRPr lang="en-US"/>
            </a:p>
          </p:txBody>
        </p:sp>
        <p:sp>
          <p:nvSpPr>
            <p:cNvPr id="5189" name="Freeform 67"/>
            <p:cNvSpPr>
              <a:spLocks/>
            </p:cNvSpPr>
            <p:nvPr/>
          </p:nvSpPr>
          <p:spPr bwMode="auto">
            <a:xfrm>
              <a:off x="2261" y="3086"/>
              <a:ext cx="375" cy="343"/>
            </a:xfrm>
            <a:custGeom>
              <a:avLst/>
              <a:gdLst>
                <a:gd name="T0" fmla="*/ 34 w 375"/>
                <a:gd name="T1" fmla="*/ 0 h 343"/>
                <a:gd name="T2" fmla="*/ 179 w 375"/>
                <a:gd name="T3" fmla="*/ 20 h 343"/>
                <a:gd name="T4" fmla="*/ 281 w 375"/>
                <a:gd name="T5" fmla="*/ 30 h 343"/>
                <a:gd name="T6" fmla="*/ 375 w 375"/>
                <a:gd name="T7" fmla="*/ 49 h 343"/>
                <a:gd name="T8" fmla="*/ 367 w 375"/>
                <a:gd name="T9" fmla="*/ 216 h 343"/>
                <a:gd name="T10" fmla="*/ 358 w 375"/>
                <a:gd name="T11" fmla="*/ 343 h 343"/>
                <a:gd name="T12" fmla="*/ 299 w 375"/>
                <a:gd name="T13" fmla="*/ 333 h 343"/>
                <a:gd name="T14" fmla="*/ 0 w 375"/>
                <a:gd name="T15" fmla="*/ 284 h 343"/>
                <a:gd name="T16" fmla="*/ 17 w 375"/>
                <a:gd name="T17" fmla="*/ 167 h 343"/>
                <a:gd name="T18" fmla="*/ 34 w 375"/>
                <a:gd name="T19" fmla="*/ 0 h 343"/>
                <a:gd name="T20" fmla="*/ 34 w 375"/>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5" h="343">
                  <a:moveTo>
                    <a:pt x="34" y="0"/>
                  </a:moveTo>
                  <a:lnTo>
                    <a:pt x="179" y="20"/>
                  </a:lnTo>
                  <a:lnTo>
                    <a:pt x="281" y="30"/>
                  </a:lnTo>
                  <a:lnTo>
                    <a:pt x="375" y="49"/>
                  </a:lnTo>
                  <a:lnTo>
                    <a:pt x="367" y="216"/>
                  </a:lnTo>
                  <a:lnTo>
                    <a:pt x="358" y="343"/>
                  </a:lnTo>
                  <a:lnTo>
                    <a:pt x="299" y="333"/>
                  </a:lnTo>
                  <a:lnTo>
                    <a:pt x="0" y="284"/>
                  </a:lnTo>
                  <a:lnTo>
                    <a:pt x="17" y="167"/>
                  </a:lnTo>
                  <a:lnTo>
                    <a:pt x="34" y="0"/>
                  </a:lnTo>
                  <a:close/>
                </a:path>
              </a:pathLst>
            </a:custGeom>
            <a:solidFill>
              <a:srgbClr val="FFFFFF"/>
            </a:solidFill>
            <a:ln w="14288">
              <a:solidFill>
                <a:srgbClr val="FF00FF"/>
              </a:solidFill>
              <a:prstDash val="solid"/>
              <a:round/>
              <a:headEnd/>
              <a:tailEnd/>
            </a:ln>
          </p:spPr>
          <p:txBody>
            <a:bodyPr/>
            <a:lstStyle/>
            <a:p>
              <a:endParaRPr lang="en-US"/>
            </a:p>
          </p:txBody>
        </p:sp>
        <p:sp>
          <p:nvSpPr>
            <p:cNvPr id="5190" name="Freeform 68"/>
            <p:cNvSpPr>
              <a:spLocks/>
            </p:cNvSpPr>
            <p:nvPr/>
          </p:nvSpPr>
          <p:spPr bwMode="auto">
            <a:xfrm>
              <a:off x="2201" y="3370"/>
              <a:ext cx="367" cy="421"/>
            </a:xfrm>
            <a:custGeom>
              <a:avLst/>
              <a:gdLst>
                <a:gd name="T0" fmla="*/ 367 w 367"/>
                <a:gd name="T1" fmla="*/ 49 h 421"/>
                <a:gd name="T2" fmla="*/ 367 w 367"/>
                <a:gd name="T3" fmla="*/ 88 h 421"/>
                <a:gd name="T4" fmla="*/ 367 w 367"/>
                <a:gd name="T5" fmla="*/ 88 h 421"/>
                <a:gd name="T6" fmla="*/ 350 w 367"/>
                <a:gd name="T7" fmla="*/ 235 h 421"/>
                <a:gd name="T8" fmla="*/ 341 w 367"/>
                <a:gd name="T9" fmla="*/ 314 h 421"/>
                <a:gd name="T10" fmla="*/ 333 w 367"/>
                <a:gd name="T11" fmla="*/ 411 h 421"/>
                <a:gd name="T12" fmla="*/ 205 w 367"/>
                <a:gd name="T13" fmla="*/ 392 h 421"/>
                <a:gd name="T14" fmla="*/ 137 w 367"/>
                <a:gd name="T15" fmla="*/ 382 h 421"/>
                <a:gd name="T16" fmla="*/ 137 w 367"/>
                <a:gd name="T17" fmla="*/ 402 h 421"/>
                <a:gd name="T18" fmla="*/ 94 w 367"/>
                <a:gd name="T19" fmla="*/ 402 h 421"/>
                <a:gd name="T20" fmla="*/ 51 w 367"/>
                <a:gd name="T21" fmla="*/ 392 h 421"/>
                <a:gd name="T22" fmla="*/ 51 w 367"/>
                <a:gd name="T23" fmla="*/ 421 h 421"/>
                <a:gd name="T24" fmla="*/ 0 w 367"/>
                <a:gd name="T25" fmla="*/ 411 h 421"/>
                <a:gd name="T26" fmla="*/ 9 w 367"/>
                <a:gd name="T27" fmla="*/ 353 h 421"/>
                <a:gd name="T28" fmla="*/ 17 w 367"/>
                <a:gd name="T29" fmla="*/ 304 h 421"/>
                <a:gd name="T30" fmla="*/ 26 w 367"/>
                <a:gd name="T31" fmla="*/ 265 h 421"/>
                <a:gd name="T32" fmla="*/ 60 w 367"/>
                <a:gd name="T33" fmla="*/ 0 h 421"/>
                <a:gd name="T34" fmla="*/ 367 w 367"/>
                <a:gd name="T35" fmla="*/ 49 h 4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7" h="421">
                  <a:moveTo>
                    <a:pt x="367" y="49"/>
                  </a:moveTo>
                  <a:lnTo>
                    <a:pt x="367" y="88"/>
                  </a:lnTo>
                  <a:lnTo>
                    <a:pt x="350" y="235"/>
                  </a:lnTo>
                  <a:lnTo>
                    <a:pt x="341" y="314"/>
                  </a:lnTo>
                  <a:lnTo>
                    <a:pt x="333" y="411"/>
                  </a:lnTo>
                  <a:lnTo>
                    <a:pt x="205" y="392"/>
                  </a:lnTo>
                  <a:lnTo>
                    <a:pt x="137" y="382"/>
                  </a:lnTo>
                  <a:lnTo>
                    <a:pt x="137" y="402"/>
                  </a:lnTo>
                  <a:lnTo>
                    <a:pt x="94" y="402"/>
                  </a:lnTo>
                  <a:lnTo>
                    <a:pt x="51" y="392"/>
                  </a:lnTo>
                  <a:lnTo>
                    <a:pt x="51" y="421"/>
                  </a:lnTo>
                  <a:lnTo>
                    <a:pt x="0" y="411"/>
                  </a:lnTo>
                  <a:lnTo>
                    <a:pt x="9" y="353"/>
                  </a:lnTo>
                  <a:lnTo>
                    <a:pt x="17" y="304"/>
                  </a:lnTo>
                  <a:lnTo>
                    <a:pt x="26" y="265"/>
                  </a:lnTo>
                  <a:lnTo>
                    <a:pt x="60" y="0"/>
                  </a:lnTo>
                  <a:lnTo>
                    <a:pt x="367" y="49"/>
                  </a:lnTo>
                  <a:close/>
                </a:path>
              </a:pathLst>
            </a:custGeom>
            <a:solidFill>
              <a:srgbClr val="FFFFFF"/>
            </a:solidFill>
            <a:ln w="14288">
              <a:solidFill>
                <a:srgbClr val="FF00FF"/>
              </a:solidFill>
              <a:prstDash val="solid"/>
              <a:round/>
              <a:headEnd/>
              <a:tailEnd/>
            </a:ln>
          </p:spPr>
          <p:txBody>
            <a:bodyPr/>
            <a:lstStyle/>
            <a:p>
              <a:endParaRPr lang="en-US"/>
            </a:p>
          </p:txBody>
        </p:sp>
        <p:sp>
          <p:nvSpPr>
            <p:cNvPr id="5191" name="Freeform 69"/>
            <p:cNvSpPr>
              <a:spLocks/>
            </p:cNvSpPr>
            <p:nvPr/>
          </p:nvSpPr>
          <p:spPr bwMode="auto">
            <a:xfrm>
              <a:off x="2338" y="3458"/>
              <a:ext cx="716" cy="793"/>
            </a:xfrm>
            <a:custGeom>
              <a:avLst/>
              <a:gdLst>
                <a:gd name="T0" fmla="*/ 384 w 716"/>
                <a:gd name="T1" fmla="*/ 10 h 793"/>
                <a:gd name="T2" fmla="*/ 392 w 716"/>
                <a:gd name="T3" fmla="*/ 167 h 793"/>
                <a:gd name="T4" fmla="*/ 426 w 716"/>
                <a:gd name="T5" fmla="*/ 186 h 793"/>
                <a:gd name="T6" fmla="*/ 477 w 716"/>
                <a:gd name="T7" fmla="*/ 196 h 793"/>
                <a:gd name="T8" fmla="*/ 495 w 716"/>
                <a:gd name="T9" fmla="*/ 206 h 793"/>
                <a:gd name="T10" fmla="*/ 520 w 716"/>
                <a:gd name="T11" fmla="*/ 226 h 793"/>
                <a:gd name="T12" fmla="*/ 554 w 716"/>
                <a:gd name="T13" fmla="*/ 216 h 793"/>
                <a:gd name="T14" fmla="*/ 588 w 716"/>
                <a:gd name="T15" fmla="*/ 206 h 793"/>
                <a:gd name="T16" fmla="*/ 640 w 716"/>
                <a:gd name="T17" fmla="*/ 206 h 793"/>
                <a:gd name="T18" fmla="*/ 674 w 716"/>
                <a:gd name="T19" fmla="*/ 235 h 793"/>
                <a:gd name="T20" fmla="*/ 691 w 716"/>
                <a:gd name="T21" fmla="*/ 353 h 793"/>
                <a:gd name="T22" fmla="*/ 699 w 716"/>
                <a:gd name="T23" fmla="*/ 382 h 793"/>
                <a:gd name="T24" fmla="*/ 716 w 716"/>
                <a:gd name="T25" fmla="*/ 441 h 793"/>
                <a:gd name="T26" fmla="*/ 708 w 716"/>
                <a:gd name="T27" fmla="*/ 470 h 793"/>
                <a:gd name="T28" fmla="*/ 699 w 716"/>
                <a:gd name="T29" fmla="*/ 500 h 793"/>
                <a:gd name="T30" fmla="*/ 665 w 716"/>
                <a:gd name="T31" fmla="*/ 529 h 793"/>
                <a:gd name="T32" fmla="*/ 648 w 716"/>
                <a:gd name="T33" fmla="*/ 519 h 793"/>
                <a:gd name="T34" fmla="*/ 640 w 716"/>
                <a:gd name="T35" fmla="*/ 539 h 793"/>
                <a:gd name="T36" fmla="*/ 614 w 716"/>
                <a:gd name="T37" fmla="*/ 568 h 793"/>
                <a:gd name="T38" fmla="*/ 571 w 716"/>
                <a:gd name="T39" fmla="*/ 598 h 793"/>
                <a:gd name="T40" fmla="*/ 546 w 716"/>
                <a:gd name="T41" fmla="*/ 598 h 793"/>
                <a:gd name="T42" fmla="*/ 546 w 716"/>
                <a:gd name="T43" fmla="*/ 607 h 793"/>
                <a:gd name="T44" fmla="*/ 529 w 716"/>
                <a:gd name="T45" fmla="*/ 627 h 793"/>
                <a:gd name="T46" fmla="*/ 520 w 716"/>
                <a:gd name="T47" fmla="*/ 637 h 793"/>
                <a:gd name="T48" fmla="*/ 495 w 716"/>
                <a:gd name="T49" fmla="*/ 647 h 793"/>
                <a:gd name="T50" fmla="*/ 495 w 716"/>
                <a:gd name="T51" fmla="*/ 686 h 793"/>
                <a:gd name="T52" fmla="*/ 486 w 716"/>
                <a:gd name="T53" fmla="*/ 725 h 793"/>
                <a:gd name="T54" fmla="*/ 512 w 716"/>
                <a:gd name="T55" fmla="*/ 784 h 793"/>
                <a:gd name="T56" fmla="*/ 495 w 716"/>
                <a:gd name="T57" fmla="*/ 793 h 793"/>
                <a:gd name="T58" fmla="*/ 443 w 716"/>
                <a:gd name="T59" fmla="*/ 774 h 793"/>
                <a:gd name="T60" fmla="*/ 392 w 716"/>
                <a:gd name="T61" fmla="*/ 745 h 793"/>
                <a:gd name="T62" fmla="*/ 375 w 716"/>
                <a:gd name="T63" fmla="*/ 696 h 793"/>
                <a:gd name="T64" fmla="*/ 375 w 716"/>
                <a:gd name="T65" fmla="*/ 676 h 793"/>
                <a:gd name="T66" fmla="*/ 358 w 716"/>
                <a:gd name="T67" fmla="*/ 647 h 793"/>
                <a:gd name="T68" fmla="*/ 315 w 716"/>
                <a:gd name="T69" fmla="*/ 568 h 793"/>
                <a:gd name="T70" fmla="*/ 273 w 716"/>
                <a:gd name="T71" fmla="*/ 500 h 793"/>
                <a:gd name="T72" fmla="*/ 230 w 716"/>
                <a:gd name="T73" fmla="*/ 480 h 793"/>
                <a:gd name="T74" fmla="*/ 187 w 716"/>
                <a:gd name="T75" fmla="*/ 529 h 793"/>
                <a:gd name="T76" fmla="*/ 102 w 716"/>
                <a:gd name="T77" fmla="*/ 490 h 793"/>
                <a:gd name="T78" fmla="*/ 94 w 716"/>
                <a:gd name="T79" fmla="*/ 441 h 793"/>
                <a:gd name="T80" fmla="*/ 85 w 716"/>
                <a:gd name="T81" fmla="*/ 412 h 793"/>
                <a:gd name="T82" fmla="*/ 34 w 716"/>
                <a:gd name="T83" fmla="*/ 353 h 793"/>
                <a:gd name="T84" fmla="*/ 17 w 716"/>
                <a:gd name="T85" fmla="*/ 323 h 793"/>
                <a:gd name="T86" fmla="*/ 0 w 716"/>
                <a:gd name="T87" fmla="*/ 294 h 793"/>
                <a:gd name="T88" fmla="*/ 204 w 716"/>
                <a:gd name="T89" fmla="*/ 226 h 793"/>
                <a:gd name="T90" fmla="*/ 230 w 716"/>
                <a:gd name="T91" fmla="*/ 0 h 7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16" h="793">
                  <a:moveTo>
                    <a:pt x="230" y="0"/>
                  </a:moveTo>
                  <a:lnTo>
                    <a:pt x="384" y="10"/>
                  </a:lnTo>
                  <a:lnTo>
                    <a:pt x="375" y="147"/>
                  </a:lnTo>
                  <a:lnTo>
                    <a:pt x="392" y="167"/>
                  </a:lnTo>
                  <a:lnTo>
                    <a:pt x="409" y="167"/>
                  </a:lnTo>
                  <a:lnTo>
                    <a:pt x="426" y="186"/>
                  </a:lnTo>
                  <a:lnTo>
                    <a:pt x="443" y="186"/>
                  </a:lnTo>
                  <a:lnTo>
                    <a:pt x="477" y="196"/>
                  </a:lnTo>
                  <a:lnTo>
                    <a:pt x="486" y="206"/>
                  </a:lnTo>
                  <a:lnTo>
                    <a:pt x="495" y="206"/>
                  </a:lnTo>
                  <a:lnTo>
                    <a:pt x="512" y="216"/>
                  </a:lnTo>
                  <a:lnTo>
                    <a:pt x="520" y="226"/>
                  </a:lnTo>
                  <a:lnTo>
                    <a:pt x="529" y="206"/>
                  </a:lnTo>
                  <a:lnTo>
                    <a:pt x="554" y="216"/>
                  </a:lnTo>
                  <a:lnTo>
                    <a:pt x="571" y="226"/>
                  </a:lnTo>
                  <a:lnTo>
                    <a:pt x="588" y="206"/>
                  </a:lnTo>
                  <a:lnTo>
                    <a:pt x="614" y="206"/>
                  </a:lnTo>
                  <a:lnTo>
                    <a:pt x="640" y="206"/>
                  </a:lnTo>
                  <a:lnTo>
                    <a:pt x="665" y="226"/>
                  </a:lnTo>
                  <a:lnTo>
                    <a:pt x="674" y="235"/>
                  </a:lnTo>
                  <a:lnTo>
                    <a:pt x="691" y="235"/>
                  </a:lnTo>
                  <a:lnTo>
                    <a:pt x="691" y="353"/>
                  </a:lnTo>
                  <a:lnTo>
                    <a:pt x="699" y="363"/>
                  </a:lnTo>
                  <a:lnTo>
                    <a:pt x="699" y="382"/>
                  </a:lnTo>
                  <a:lnTo>
                    <a:pt x="716" y="412"/>
                  </a:lnTo>
                  <a:lnTo>
                    <a:pt x="716" y="441"/>
                  </a:lnTo>
                  <a:lnTo>
                    <a:pt x="708" y="451"/>
                  </a:lnTo>
                  <a:lnTo>
                    <a:pt x="708" y="470"/>
                  </a:lnTo>
                  <a:lnTo>
                    <a:pt x="708" y="490"/>
                  </a:lnTo>
                  <a:lnTo>
                    <a:pt x="699" y="500"/>
                  </a:lnTo>
                  <a:lnTo>
                    <a:pt x="699" y="519"/>
                  </a:lnTo>
                  <a:lnTo>
                    <a:pt x="665" y="529"/>
                  </a:lnTo>
                  <a:lnTo>
                    <a:pt x="648" y="529"/>
                  </a:lnTo>
                  <a:lnTo>
                    <a:pt x="648" y="519"/>
                  </a:lnTo>
                  <a:lnTo>
                    <a:pt x="640" y="519"/>
                  </a:lnTo>
                  <a:lnTo>
                    <a:pt x="640" y="539"/>
                  </a:lnTo>
                  <a:lnTo>
                    <a:pt x="631" y="549"/>
                  </a:lnTo>
                  <a:lnTo>
                    <a:pt x="614" y="568"/>
                  </a:lnTo>
                  <a:lnTo>
                    <a:pt x="588" y="588"/>
                  </a:lnTo>
                  <a:lnTo>
                    <a:pt x="571" y="598"/>
                  </a:lnTo>
                  <a:lnTo>
                    <a:pt x="563" y="588"/>
                  </a:lnTo>
                  <a:lnTo>
                    <a:pt x="546" y="598"/>
                  </a:lnTo>
                  <a:lnTo>
                    <a:pt x="554" y="607"/>
                  </a:lnTo>
                  <a:lnTo>
                    <a:pt x="546" y="607"/>
                  </a:lnTo>
                  <a:lnTo>
                    <a:pt x="537" y="607"/>
                  </a:lnTo>
                  <a:lnTo>
                    <a:pt x="529" y="627"/>
                  </a:lnTo>
                  <a:lnTo>
                    <a:pt x="520" y="627"/>
                  </a:lnTo>
                  <a:lnTo>
                    <a:pt x="520" y="637"/>
                  </a:lnTo>
                  <a:lnTo>
                    <a:pt x="503" y="647"/>
                  </a:lnTo>
                  <a:lnTo>
                    <a:pt x="495" y="647"/>
                  </a:lnTo>
                  <a:lnTo>
                    <a:pt x="503" y="656"/>
                  </a:lnTo>
                  <a:lnTo>
                    <a:pt x="495" y="686"/>
                  </a:lnTo>
                  <a:lnTo>
                    <a:pt x="495" y="696"/>
                  </a:lnTo>
                  <a:lnTo>
                    <a:pt x="486" y="725"/>
                  </a:lnTo>
                  <a:lnTo>
                    <a:pt x="495" y="764"/>
                  </a:lnTo>
                  <a:lnTo>
                    <a:pt x="512" y="784"/>
                  </a:lnTo>
                  <a:lnTo>
                    <a:pt x="503" y="784"/>
                  </a:lnTo>
                  <a:lnTo>
                    <a:pt x="495" y="793"/>
                  </a:lnTo>
                  <a:lnTo>
                    <a:pt x="469" y="774"/>
                  </a:lnTo>
                  <a:lnTo>
                    <a:pt x="443" y="774"/>
                  </a:lnTo>
                  <a:lnTo>
                    <a:pt x="409" y="754"/>
                  </a:lnTo>
                  <a:lnTo>
                    <a:pt x="392" y="745"/>
                  </a:lnTo>
                  <a:lnTo>
                    <a:pt x="392" y="725"/>
                  </a:lnTo>
                  <a:lnTo>
                    <a:pt x="375" y="696"/>
                  </a:lnTo>
                  <a:lnTo>
                    <a:pt x="375" y="686"/>
                  </a:lnTo>
                  <a:lnTo>
                    <a:pt x="375" y="676"/>
                  </a:lnTo>
                  <a:lnTo>
                    <a:pt x="367" y="656"/>
                  </a:lnTo>
                  <a:lnTo>
                    <a:pt x="358" y="647"/>
                  </a:lnTo>
                  <a:lnTo>
                    <a:pt x="332" y="598"/>
                  </a:lnTo>
                  <a:lnTo>
                    <a:pt x="315" y="568"/>
                  </a:lnTo>
                  <a:lnTo>
                    <a:pt x="315" y="549"/>
                  </a:lnTo>
                  <a:lnTo>
                    <a:pt x="273" y="500"/>
                  </a:lnTo>
                  <a:lnTo>
                    <a:pt x="256" y="490"/>
                  </a:lnTo>
                  <a:lnTo>
                    <a:pt x="230" y="480"/>
                  </a:lnTo>
                  <a:lnTo>
                    <a:pt x="213" y="490"/>
                  </a:lnTo>
                  <a:lnTo>
                    <a:pt x="187" y="529"/>
                  </a:lnTo>
                  <a:lnTo>
                    <a:pt x="170" y="539"/>
                  </a:lnTo>
                  <a:lnTo>
                    <a:pt x="102" y="490"/>
                  </a:lnTo>
                  <a:lnTo>
                    <a:pt x="94" y="461"/>
                  </a:lnTo>
                  <a:lnTo>
                    <a:pt x="94" y="441"/>
                  </a:lnTo>
                  <a:lnTo>
                    <a:pt x="85" y="421"/>
                  </a:lnTo>
                  <a:lnTo>
                    <a:pt x="85" y="412"/>
                  </a:lnTo>
                  <a:lnTo>
                    <a:pt x="59" y="382"/>
                  </a:lnTo>
                  <a:lnTo>
                    <a:pt x="34" y="353"/>
                  </a:lnTo>
                  <a:lnTo>
                    <a:pt x="17" y="343"/>
                  </a:lnTo>
                  <a:lnTo>
                    <a:pt x="17" y="323"/>
                  </a:lnTo>
                  <a:lnTo>
                    <a:pt x="0" y="314"/>
                  </a:lnTo>
                  <a:lnTo>
                    <a:pt x="0" y="294"/>
                  </a:lnTo>
                  <a:lnTo>
                    <a:pt x="196" y="323"/>
                  </a:lnTo>
                  <a:lnTo>
                    <a:pt x="204" y="226"/>
                  </a:lnTo>
                  <a:lnTo>
                    <a:pt x="213" y="147"/>
                  </a:lnTo>
                  <a:lnTo>
                    <a:pt x="230" y="0"/>
                  </a:lnTo>
                  <a:close/>
                </a:path>
              </a:pathLst>
            </a:custGeom>
            <a:solidFill>
              <a:srgbClr val="FFFFFF"/>
            </a:solidFill>
            <a:ln w="14288">
              <a:solidFill>
                <a:srgbClr val="FF00FF"/>
              </a:solidFill>
              <a:prstDash val="solid"/>
              <a:round/>
              <a:headEnd/>
              <a:tailEnd/>
            </a:ln>
          </p:spPr>
          <p:txBody>
            <a:bodyPr/>
            <a:lstStyle/>
            <a:p>
              <a:endParaRPr lang="en-US"/>
            </a:p>
          </p:txBody>
        </p:sp>
        <p:sp>
          <p:nvSpPr>
            <p:cNvPr id="5192" name="Freeform 70"/>
            <p:cNvSpPr>
              <a:spLocks/>
            </p:cNvSpPr>
            <p:nvPr/>
          </p:nvSpPr>
          <p:spPr bwMode="auto">
            <a:xfrm>
              <a:off x="2560" y="3419"/>
              <a:ext cx="443" cy="265"/>
            </a:xfrm>
            <a:custGeom>
              <a:avLst/>
              <a:gdLst>
                <a:gd name="T0" fmla="*/ 59 w 443"/>
                <a:gd name="T1" fmla="*/ 10 h 265"/>
                <a:gd name="T2" fmla="*/ 435 w 443"/>
                <a:gd name="T3" fmla="*/ 20 h 265"/>
                <a:gd name="T4" fmla="*/ 435 w 443"/>
                <a:gd name="T5" fmla="*/ 59 h 265"/>
                <a:gd name="T6" fmla="*/ 443 w 443"/>
                <a:gd name="T7" fmla="*/ 118 h 265"/>
                <a:gd name="T8" fmla="*/ 443 w 443"/>
                <a:gd name="T9" fmla="*/ 235 h 265"/>
                <a:gd name="T10" fmla="*/ 443 w 443"/>
                <a:gd name="T11" fmla="*/ 265 h 265"/>
                <a:gd name="T12" fmla="*/ 418 w 443"/>
                <a:gd name="T13" fmla="*/ 245 h 265"/>
                <a:gd name="T14" fmla="*/ 392 w 443"/>
                <a:gd name="T15" fmla="*/ 245 h 265"/>
                <a:gd name="T16" fmla="*/ 383 w 443"/>
                <a:gd name="T17" fmla="*/ 245 h 265"/>
                <a:gd name="T18" fmla="*/ 366 w 443"/>
                <a:gd name="T19" fmla="*/ 245 h 265"/>
                <a:gd name="T20" fmla="*/ 349 w 443"/>
                <a:gd name="T21" fmla="*/ 265 h 265"/>
                <a:gd name="T22" fmla="*/ 332 w 443"/>
                <a:gd name="T23" fmla="*/ 255 h 265"/>
                <a:gd name="T24" fmla="*/ 307 w 443"/>
                <a:gd name="T25" fmla="*/ 245 h 265"/>
                <a:gd name="T26" fmla="*/ 298 w 443"/>
                <a:gd name="T27" fmla="*/ 265 h 265"/>
                <a:gd name="T28" fmla="*/ 290 w 443"/>
                <a:gd name="T29" fmla="*/ 255 h 265"/>
                <a:gd name="T30" fmla="*/ 273 w 443"/>
                <a:gd name="T31" fmla="*/ 245 h 265"/>
                <a:gd name="T32" fmla="*/ 264 w 443"/>
                <a:gd name="T33" fmla="*/ 245 h 265"/>
                <a:gd name="T34" fmla="*/ 255 w 443"/>
                <a:gd name="T35" fmla="*/ 235 h 265"/>
                <a:gd name="T36" fmla="*/ 221 w 443"/>
                <a:gd name="T37" fmla="*/ 225 h 265"/>
                <a:gd name="T38" fmla="*/ 204 w 443"/>
                <a:gd name="T39" fmla="*/ 225 h 265"/>
                <a:gd name="T40" fmla="*/ 187 w 443"/>
                <a:gd name="T41" fmla="*/ 206 h 265"/>
                <a:gd name="T42" fmla="*/ 170 w 443"/>
                <a:gd name="T43" fmla="*/ 206 h 265"/>
                <a:gd name="T44" fmla="*/ 153 w 443"/>
                <a:gd name="T45" fmla="*/ 186 h 265"/>
                <a:gd name="T46" fmla="*/ 162 w 443"/>
                <a:gd name="T47" fmla="*/ 49 h 265"/>
                <a:gd name="T48" fmla="*/ 8 w 443"/>
                <a:gd name="T49" fmla="*/ 39 h 265"/>
                <a:gd name="T50" fmla="*/ 0 w 443"/>
                <a:gd name="T51" fmla="*/ 0 h 265"/>
                <a:gd name="T52" fmla="*/ 59 w 443"/>
                <a:gd name="T53" fmla="*/ 10 h 2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43" h="265">
                  <a:moveTo>
                    <a:pt x="59" y="10"/>
                  </a:moveTo>
                  <a:lnTo>
                    <a:pt x="435" y="20"/>
                  </a:lnTo>
                  <a:lnTo>
                    <a:pt x="435" y="59"/>
                  </a:lnTo>
                  <a:lnTo>
                    <a:pt x="443" y="118"/>
                  </a:lnTo>
                  <a:lnTo>
                    <a:pt x="443" y="235"/>
                  </a:lnTo>
                  <a:lnTo>
                    <a:pt x="443" y="265"/>
                  </a:lnTo>
                  <a:lnTo>
                    <a:pt x="418" y="245"/>
                  </a:lnTo>
                  <a:lnTo>
                    <a:pt x="392" y="245"/>
                  </a:lnTo>
                  <a:lnTo>
                    <a:pt x="383" y="245"/>
                  </a:lnTo>
                  <a:lnTo>
                    <a:pt x="366" y="245"/>
                  </a:lnTo>
                  <a:lnTo>
                    <a:pt x="349" y="265"/>
                  </a:lnTo>
                  <a:lnTo>
                    <a:pt x="332" y="255"/>
                  </a:lnTo>
                  <a:lnTo>
                    <a:pt x="307" y="245"/>
                  </a:lnTo>
                  <a:lnTo>
                    <a:pt x="298" y="265"/>
                  </a:lnTo>
                  <a:lnTo>
                    <a:pt x="290" y="255"/>
                  </a:lnTo>
                  <a:lnTo>
                    <a:pt x="273" y="245"/>
                  </a:lnTo>
                  <a:lnTo>
                    <a:pt x="264" y="245"/>
                  </a:lnTo>
                  <a:lnTo>
                    <a:pt x="255" y="235"/>
                  </a:lnTo>
                  <a:lnTo>
                    <a:pt x="221" y="225"/>
                  </a:lnTo>
                  <a:lnTo>
                    <a:pt x="204" y="225"/>
                  </a:lnTo>
                  <a:lnTo>
                    <a:pt x="187" y="206"/>
                  </a:lnTo>
                  <a:lnTo>
                    <a:pt x="170" y="206"/>
                  </a:lnTo>
                  <a:lnTo>
                    <a:pt x="153" y="186"/>
                  </a:lnTo>
                  <a:lnTo>
                    <a:pt x="162" y="49"/>
                  </a:lnTo>
                  <a:lnTo>
                    <a:pt x="8" y="39"/>
                  </a:lnTo>
                  <a:lnTo>
                    <a:pt x="0" y="0"/>
                  </a:lnTo>
                  <a:lnTo>
                    <a:pt x="59" y="10"/>
                  </a:lnTo>
                  <a:close/>
                </a:path>
              </a:pathLst>
            </a:custGeom>
            <a:solidFill>
              <a:srgbClr val="FFFFFF"/>
            </a:solidFill>
            <a:ln w="14288">
              <a:solidFill>
                <a:srgbClr val="FF00FF"/>
              </a:solidFill>
              <a:prstDash val="solid"/>
              <a:round/>
              <a:headEnd/>
              <a:tailEnd/>
            </a:ln>
          </p:spPr>
          <p:txBody>
            <a:bodyPr/>
            <a:lstStyle/>
            <a:p>
              <a:endParaRPr lang="en-US"/>
            </a:p>
          </p:txBody>
        </p:sp>
        <p:sp>
          <p:nvSpPr>
            <p:cNvPr id="5193" name="Freeform 71"/>
            <p:cNvSpPr>
              <a:spLocks/>
            </p:cNvSpPr>
            <p:nvPr/>
          </p:nvSpPr>
          <p:spPr bwMode="auto">
            <a:xfrm>
              <a:off x="2619" y="3204"/>
              <a:ext cx="376" cy="235"/>
            </a:xfrm>
            <a:custGeom>
              <a:avLst/>
              <a:gdLst>
                <a:gd name="T0" fmla="*/ 17 w 376"/>
                <a:gd name="T1" fmla="*/ 0 h 235"/>
                <a:gd name="T2" fmla="*/ 282 w 376"/>
                <a:gd name="T3" fmla="*/ 19 h 235"/>
                <a:gd name="T4" fmla="*/ 341 w 376"/>
                <a:gd name="T5" fmla="*/ 19 h 235"/>
                <a:gd name="T6" fmla="*/ 359 w 376"/>
                <a:gd name="T7" fmla="*/ 29 h 235"/>
                <a:gd name="T8" fmla="*/ 359 w 376"/>
                <a:gd name="T9" fmla="*/ 39 h 235"/>
                <a:gd name="T10" fmla="*/ 359 w 376"/>
                <a:gd name="T11" fmla="*/ 49 h 235"/>
                <a:gd name="T12" fmla="*/ 367 w 376"/>
                <a:gd name="T13" fmla="*/ 59 h 235"/>
                <a:gd name="T14" fmla="*/ 367 w 376"/>
                <a:gd name="T15" fmla="*/ 78 h 235"/>
                <a:gd name="T16" fmla="*/ 376 w 376"/>
                <a:gd name="T17" fmla="*/ 78 h 235"/>
                <a:gd name="T18" fmla="*/ 376 w 376"/>
                <a:gd name="T19" fmla="*/ 235 h 235"/>
                <a:gd name="T20" fmla="*/ 0 w 376"/>
                <a:gd name="T21" fmla="*/ 225 h 235"/>
                <a:gd name="T22" fmla="*/ 0 w 376"/>
                <a:gd name="T23" fmla="*/ 156 h 235"/>
                <a:gd name="T24" fmla="*/ 9 w 376"/>
                <a:gd name="T25" fmla="*/ 98 h 235"/>
                <a:gd name="T26" fmla="*/ 17 w 376"/>
                <a:gd name="T27" fmla="*/ 0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6" h="235">
                  <a:moveTo>
                    <a:pt x="17" y="0"/>
                  </a:moveTo>
                  <a:lnTo>
                    <a:pt x="282" y="19"/>
                  </a:lnTo>
                  <a:lnTo>
                    <a:pt x="341" y="19"/>
                  </a:lnTo>
                  <a:lnTo>
                    <a:pt x="359" y="29"/>
                  </a:lnTo>
                  <a:lnTo>
                    <a:pt x="359" y="39"/>
                  </a:lnTo>
                  <a:lnTo>
                    <a:pt x="359" y="49"/>
                  </a:lnTo>
                  <a:lnTo>
                    <a:pt x="367" y="59"/>
                  </a:lnTo>
                  <a:lnTo>
                    <a:pt x="367" y="78"/>
                  </a:lnTo>
                  <a:lnTo>
                    <a:pt x="376" y="78"/>
                  </a:lnTo>
                  <a:lnTo>
                    <a:pt x="376" y="235"/>
                  </a:lnTo>
                  <a:lnTo>
                    <a:pt x="0" y="225"/>
                  </a:lnTo>
                  <a:lnTo>
                    <a:pt x="0" y="156"/>
                  </a:lnTo>
                  <a:lnTo>
                    <a:pt x="9" y="98"/>
                  </a:lnTo>
                  <a:lnTo>
                    <a:pt x="17" y="0"/>
                  </a:lnTo>
                  <a:close/>
                </a:path>
              </a:pathLst>
            </a:custGeom>
            <a:solidFill>
              <a:srgbClr val="FFFFFF"/>
            </a:solidFill>
            <a:ln w="14288">
              <a:solidFill>
                <a:srgbClr val="FF00FF"/>
              </a:solidFill>
              <a:prstDash val="solid"/>
              <a:round/>
              <a:headEnd/>
              <a:tailEnd/>
            </a:ln>
          </p:spPr>
          <p:txBody>
            <a:bodyPr/>
            <a:lstStyle/>
            <a:p>
              <a:endParaRPr lang="en-US"/>
            </a:p>
          </p:txBody>
        </p:sp>
        <p:sp>
          <p:nvSpPr>
            <p:cNvPr id="5194" name="Freeform 72"/>
            <p:cNvSpPr>
              <a:spLocks/>
            </p:cNvSpPr>
            <p:nvPr/>
          </p:nvSpPr>
          <p:spPr bwMode="auto">
            <a:xfrm>
              <a:off x="2542" y="2969"/>
              <a:ext cx="418" cy="254"/>
            </a:xfrm>
            <a:custGeom>
              <a:avLst/>
              <a:gdLst>
                <a:gd name="T0" fmla="*/ 9 w 418"/>
                <a:gd name="T1" fmla="*/ 0 h 254"/>
                <a:gd name="T2" fmla="*/ 137 w 418"/>
                <a:gd name="T3" fmla="*/ 19 h 254"/>
                <a:gd name="T4" fmla="*/ 256 w 418"/>
                <a:gd name="T5" fmla="*/ 29 h 254"/>
                <a:gd name="T6" fmla="*/ 265 w 418"/>
                <a:gd name="T7" fmla="*/ 29 h 254"/>
                <a:gd name="T8" fmla="*/ 273 w 418"/>
                <a:gd name="T9" fmla="*/ 39 h 254"/>
                <a:gd name="T10" fmla="*/ 291 w 418"/>
                <a:gd name="T11" fmla="*/ 39 h 254"/>
                <a:gd name="T12" fmla="*/ 308 w 418"/>
                <a:gd name="T13" fmla="*/ 49 h 254"/>
                <a:gd name="T14" fmla="*/ 316 w 418"/>
                <a:gd name="T15" fmla="*/ 49 h 254"/>
                <a:gd name="T16" fmla="*/ 325 w 418"/>
                <a:gd name="T17" fmla="*/ 49 h 254"/>
                <a:gd name="T18" fmla="*/ 342 w 418"/>
                <a:gd name="T19" fmla="*/ 49 h 254"/>
                <a:gd name="T20" fmla="*/ 350 w 418"/>
                <a:gd name="T21" fmla="*/ 59 h 254"/>
                <a:gd name="T22" fmla="*/ 367 w 418"/>
                <a:gd name="T23" fmla="*/ 68 h 254"/>
                <a:gd name="T24" fmla="*/ 367 w 418"/>
                <a:gd name="T25" fmla="*/ 78 h 254"/>
                <a:gd name="T26" fmla="*/ 376 w 418"/>
                <a:gd name="T27" fmla="*/ 88 h 254"/>
                <a:gd name="T28" fmla="*/ 367 w 418"/>
                <a:gd name="T29" fmla="*/ 98 h 254"/>
                <a:gd name="T30" fmla="*/ 384 w 418"/>
                <a:gd name="T31" fmla="*/ 117 h 254"/>
                <a:gd name="T32" fmla="*/ 393 w 418"/>
                <a:gd name="T33" fmla="*/ 137 h 254"/>
                <a:gd name="T34" fmla="*/ 393 w 418"/>
                <a:gd name="T35" fmla="*/ 156 h 254"/>
                <a:gd name="T36" fmla="*/ 393 w 418"/>
                <a:gd name="T37" fmla="*/ 176 h 254"/>
                <a:gd name="T38" fmla="*/ 393 w 418"/>
                <a:gd name="T39" fmla="*/ 176 h 254"/>
                <a:gd name="T40" fmla="*/ 401 w 418"/>
                <a:gd name="T41" fmla="*/ 186 h 254"/>
                <a:gd name="T42" fmla="*/ 401 w 418"/>
                <a:gd name="T43" fmla="*/ 205 h 254"/>
                <a:gd name="T44" fmla="*/ 410 w 418"/>
                <a:gd name="T45" fmla="*/ 235 h 254"/>
                <a:gd name="T46" fmla="*/ 418 w 418"/>
                <a:gd name="T47" fmla="*/ 254 h 254"/>
                <a:gd name="T48" fmla="*/ 265 w 418"/>
                <a:gd name="T49" fmla="*/ 245 h 254"/>
                <a:gd name="T50" fmla="*/ 94 w 418"/>
                <a:gd name="T51" fmla="*/ 235 h 254"/>
                <a:gd name="T52" fmla="*/ 94 w 418"/>
                <a:gd name="T53" fmla="*/ 166 h 254"/>
                <a:gd name="T54" fmla="*/ 0 w 418"/>
                <a:gd name="T55" fmla="*/ 147 h 254"/>
                <a:gd name="T56" fmla="*/ 9 w 418"/>
                <a:gd name="T57" fmla="*/ 0 h 2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8" h="254">
                  <a:moveTo>
                    <a:pt x="9" y="0"/>
                  </a:moveTo>
                  <a:lnTo>
                    <a:pt x="137" y="19"/>
                  </a:lnTo>
                  <a:lnTo>
                    <a:pt x="256" y="29"/>
                  </a:lnTo>
                  <a:lnTo>
                    <a:pt x="265" y="29"/>
                  </a:lnTo>
                  <a:lnTo>
                    <a:pt x="273" y="39"/>
                  </a:lnTo>
                  <a:lnTo>
                    <a:pt x="291" y="39"/>
                  </a:lnTo>
                  <a:lnTo>
                    <a:pt x="308" y="49"/>
                  </a:lnTo>
                  <a:lnTo>
                    <a:pt x="316" y="49"/>
                  </a:lnTo>
                  <a:lnTo>
                    <a:pt x="325" y="49"/>
                  </a:lnTo>
                  <a:lnTo>
                    <a:pt x="342" y="49"/>
                  </a:lnTo>
                  <a:lnTo>
                    <a:pt x="350" y="59"/>
                  </a:lnTo>
                  <a:lnTo>
                    <a:pt x="367" y="68"/>
                  </a:lnTo>
                  <a:lnTo>
                    <a:pt x="367" y="78"/>
                  </a:lnTo>
                  <a:lnTo>
                    <a:pt x="376" y="88"/>
                  </a:lnTo>
                  <a:lnTo>
                    <a:pt x="367" y="98"/>
                  </a:lnTo>
                  <a:lnTo>
                    <a:pt x="384" y="117"/>
                  </a:lnTo>
                  <a:lnTo>
                    <a:pt x="393" y="137"/>
                  </a:lnTo>
                  <a:lnTo>
                    <a:pt x="393" y="156"/>
                  </a:lnTo>
                  <a:lnTo>
                    <a:pt x="393" y="176"/>
                  </a:lnTo>
                  <a:lnTo>
                    <a:pt x="401" y="186"/>
                  </a:lnTo>
                  <a:lnTo>
                    <a:pt x="401" y="205"/>
                  </a:lnTo>
                  <a:lnTo>
                    <a:pt x="410" y="235"/>
                  </a:lnTo>
                  <a:lnTo>
                    <a:pt x="418" y="254"/>
                  </a:lnTo>
                  <a:lnTo>
                    <a:pt x="265" y="245"/>
                  </a:lnTo>
                  <a:lnTo>
                    <a:pt x="94" y="235"/>
                  </a:lnTo>
                  <a:lnTo>
                    <a:pt x="94" y="166"/>
                  </a:lnTo>
                  <a:lnTo>
                    <a:pt x="0" y="147"/>
                  </a:lnTo>
                  <a:lnTo>
                    <a:pt x="9" y="0"/>
                  </a:lnTo>
                  <a:close/>
                </a:path>
              </a:pathLst>
            </a:custGeom>
            <a:solidFill>
              <a:srgbClr val="FFFFFF"/>
            </a:solidFill>
            <a:ln w="14288">
              <a:solidFill>
                <a:srgbClr val="FF00FF"/>
              </a:solidFill>
              <a:prstDash val="solid"/>
              <a:round/>
              <a:headEnd/>
              <a:tailEnd/>
            </a:ln>
          </p:spPr>
          <p:txBody>
            <a:bodyPr/>
            <a:lstStyle/>
            <a:p>
              <a:endParaRPr lang="en-US"/>
            </a:p>
          </p:txBody>
        </p:sp>
        <p:sp>
          <p:nvSpPr>
            <p:cNvPr id="5195" name="Freeform 73"/>
            <p:cNvSpPr>
              <a:spLocks/>
            </p:cNvSpPr>
            <p:nvPr/>
          </p:nvSpPr>
          <p:spPr bwMode="auto">
            <a:xfrm>
              <a:off x="2551" y="2763"/>
              <a:ext cx="367" cy="274"/>
            </a:xfrm>
            <a:custGeom>
              <a:avLst/>
              <a:gdLst>
                <a:gd name="T0" fmla="*/ 17 w 367"/>
                <a:gd name="T1" fmla="*/ 0 h 274"/>
                <a:gd name="T2" fmla="*/ 358 w 367"/>
                <a:gd name="T3" fmla="*/ 20 h 274"/>
                <a:gd name="T4" fmla="*/ 358 w 367"/>
                <a:gd name="T5" fmla="*/ 30 h 274"/>
                <a:gd name="T6" fmla="*/ 350 w 367"/>
                <a:gd name="T7" fmla="*/ 39 h 274"/>
                <a:gd name="T8" fmla="*/ 350 w 367"/>
                <a:gd name="T9" fmla="*/ 49 h 274"/>
                <a:gd name="T10" fmla="*/ 358 w 367"/>
                <a:gd name="T11" fmla="*/ 59 h 274"/>
                <a:gd name="T12" fmla="*/ 367 w 367"/>
                <a:gd name="T13" fmla="*/ 69 h 274"/>
                <a:gd name="T14" fmla="*/ 358 w 367"/>
                <a:gd name="T15" fmla="*/ 196 h 274"/>
                <a:gd name="T16" fmla="*/ 358 w 367"/>
                <a:gd name="T17" fmla="*/ 206 h 274"/>
                <a:gd name="T18" fmla="*/ 358 w 367"/>
                <a:gd name="T19" fmla="*/ 225 h 274"/>
                <a:gd name="T20" fmla="*/ 358 w 367"/>
                <a:gd name="T21" fmla="*/ 235 h 274"/>
                <a:gd name="T22" fmla="*/ 350 w 367"/>
                <a:gd name="T23" fmla="*/ 255 h 274"/>
                <a:gd name="T24" fmla="*/ 358 w 367"/>
                <a:gd name="T25" fmla="*/ 274 h 274"/>
                <a:gd name="T26" fmla="*/ 341 w 367"/>
                <a:gd name="T27" fmla="*/ 265 h 274"/>
                <a:gd name="T28" fmla="*/ 333 w 367"/>
                <a:gd name="T29" fmla="*/ 255 h 274"/>
                <a:gd name="T30" fmla="*/ 316 w 367"/>
                <a:gd name="T31" fmla="*/ 255 h 274"/>
                <a:gd name="T32" fmla="*/ 307 w 367"/>
                <a:gd name="T33" fmla="*/ 255 h 274"/>
                <a:gd name="T34" fmla="*/ 299 w 367"/>
                <a:gd name="T35" fmla="*/ 255 h 274"/>
                <a:gd name="T36" fmla="*/ 282 w 367"/>
                <a:gd name="T37" fmla="*/ 245 h 274"/>
                <a:gd name="T38" fmla="*/ 264 w 367"/>
                <a:gd name="T39" fmla="*/ 245 h 274"/>
                <a:gd name="T40" fmla="*/ 256 w 367"/>
                <a:gd name="T41" fmla="*/ 235 h 274"/>
                <a:gd name="T42" fmla="*/ 247 w 367"/>
                <a:gd name="T43" fmla="*/ 235 h 274"/>
                <a:gd name="T44" fmla="*/ 128 w 367"/>
                <a:gd name="T45" fmla="*/ 225 h 274"/>
                <a:gd name="T46" fmla="*/ 0 w 367"/>
                <a:gd name="T47" fmla="*/ 206 h 274"/>
                <a:gd name="T48" fmla="*/ 17 w 367"/>
                <a:gd name="T49" fmla="*/ 69 h 274"/>
                <a:gd name="T50" fmla="*/ 17 w 367"/>
                <a:gd name="T51" fmla="*/ 30 h 274"/>
                <a:gd name="T52" fmla="*/ 17 w 367"/>
                <a:gd name="T53" fmla="*/ 0 h 27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7" h="274">
                  <a:moveTo>
                    <a:pt x="17" y="0"/>
                  </a:moveTo>
                  <a:lnTo>
                    <a:pt x="358" y="20"/>
                  </a:lnTo>
                  <a:lnTo>
                    <a:pt x="358" y="30"/>
                  </a:lnTo>
                  <a:lnTo>
                    <a:pt x="350" y="39"/>
                  </a:lnTo>
                  <a:lnTo>
                    <a:pt x="350" y="49"/>
                  </a:lnTo>
                  <a:lnTo>
                    <a:pt x="358" y="59"/>
                  </a:lnTo>
                  <a:lnTo>
                    <a:pt x="367" y="69"/>
                  </a:lnTo>
                  <a:lnTo>
                    <a:pt x="358" y="196"/>
                  </a:lnTo>
                  <a:lnTo>
                    <a:pt x="358" y="206"/>
                  </a:lnTo>
                  <a:lnTo>
                    <a:pt x="358" y="225"/>
                  </a:lnTo>
                  <a:lnTo>
                    <a:pt x="358" y="235"/>
                  </a:lnTo>
                  <a:lnTo>
                    <a:pt x="350" y="255"/>
                  </a:lnTo>
                  <a:lnTo>
                    <a:pt x="358" y="274"/>
                  </a:lnTo>
                  <a:lnTo>
                    <a:pt x="341" y="265"/>
                  </a:lnTo>
                  <a:lnTo>
                    <a:pt x="333" y="255"/>
                  </a:lnTo>
                  <a:lnTo>
                    <a:pt x="316" y="255"/>
                  </a:lnTo>
                  <a:lnTo>
                    <a:pt x="307" y="255"/>
                  </a:lnTo>
                  <a:lnTo>
                    <a:pt x="299" y="255"/>
                  </a:lnTo>
                  <a:lnTo>
                    <a:pt x="282" y="245"/>
                  </a:lnTo>
                  <a:lnTo>
                    <a:pt x="264" y="245"/>
                  </a:lnTo>
                  <a:lnTo>
                    <a:pt x="256" y="235"/>
                  </a:lnTo>
                  <a:lnTo>
                    <a:pt x="247" y="235"/>
                  </a:lnTo>
                  <a:lnTo>
                    <a:pt x="128" y="225"/>
                  </a:lnTo>
                  <a:lnTo>
                    <a:pt x="0" y="206"/>
                  </a:lnTo>
                  <a:lnTo>
                    <a:pt x="17" y="69"/>
                  </a:lnTo>
                  <a:lnTo>
                    <a:pt x="17" y="30"/>
                  </a:lnTo>
                  <a:lnTo>
                    <a:pt x="17" y="0"/>
                  </a:lnTo>
                  <a:close/>
                </a:path>
              </a:pathLst>
            </a:custGeom>
            <a:solidFill>
              <a:srgbClr val="FFFFFF"/>
            </a:solidFill>
            <a:ln w="14288">
              <a:solidFill>
                <a:srgbClr val="FF00FF"/>
              </a:solidFill>
              <a:prstDash val="solid"/>
              <a:round/>
              <a:headEnd/>
              <a:tailEnd/>
            </a:ln>
          </p:spPr>
          <p:txBody>
            <a:bodyPr/>
            <a:lstStyle/>
            <a:p>
              <a:endParaRPr lang="en-US"/>
            </a:p>
          </p:txBody>
        </p:sp>
        <p:sp>
          <p:nvSpPr>
            <p:cNvPr id="5196" name="Freeform 74"/>
            <p:cNvSpPr>
              <a:spLocks/>
            </p:cNvSpPr>
            <p:nvPr/>
          </p:nvSpPr>
          <p:spPr bwMode="auto">
            <a:xfrm>
              <a:off x="2568" y="2548"/>
              <a:ext cx="341" cy="235"/>
            </a:xfrm>
            <a:custGeom>
              <a:avLst/>
              <a:gdLst>
                <a:gd name="T0" fmla="*/ 26 w 341"/>
                <a:gd name="T1" fmla="*/ 0 h 235"/>
                <a:gd name="T2" fmla="*/ 230 w 341"/>
                <a:gd name="T3" fmla="*/ 10 h 235"/>
                <a:gd name="T4" fmla="*/ 316 w 341"/>
                <a:gd name="T5" fmla="*/ 19 h 235"/>
                <a:gd name="T6" fmla="*/ 316 w 341"/>
                <a:gd name="T7" fmla="*/ 29 h 235"/>
                <a:gd name="T8" fmla="*/ 316 w 341"/>
                <a:gd name="T9" fmla="*/ 59 h 235"/>
                <a:gd name="T10" fmla="*/ 316 w 341"/>
                <a:gd name="T11" fmla="*/ 78 h 235"/>
                <a:gd name="T12" fmla="*/ 324 w 341"/>
                <a:gd name="T13" fmla="*/ 108 h 235"/>
                <a:gd name="T14" fmla="*/ 333 w 341"/>
                <a:gd name="T15" fmla="*/ 117 h 235"/>
                <a:gd name="T16" fmla="*/ 333 w 341"/>
                <a:gd name="T17" fmla="*/ 186 h 235"/>
                <a:gd name="T18" fmla="*/ 333 w 341"/>
                <a:gd name="T19" fmla="*/ 196 h 235"/>
                <a:gd name="T20" fmla="*/ 341 w 341"/>
                <a:gd name="T21" fmla="*/ 215 h 235"/>
                <a:gd name="T22" fmla="*/ 341 w 341"/>
                <a:gd name="T23" fmla="*/ 235 h 235"/>
                <a:gd name="T24" fmla="*/ 0 w 341"/>
                <a:gd name="T25" fmla="*/ 215 h 235"/>
                <a:gd name="T26" fmla="*/ 9 w 341"/>
                <a:gd name="T27" fmla="*/ 147 h 235"/>
                <a:gd name="T28" fmla="*/ 17 w 341"/>
                <a:gd name="T29" fmla="*/ 59 h 235"/>
                <a:gd name="T30" fmla="*/ 26 w 341"/>
                <a:gd name="T31" fmla="*/ 0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1" h="235">
                  <a:moveTo>
                    <a:pt x="26" y="0"/>
                  </a:moveTo>
                  <a:lnTo>
                    <a:pt x="230" y="10"/>
                  </a:lnTo>
                  <a:lnTo>
                    <a:pt x="316" y="19"/>
                  </a:lnTo>
                  <a:lnTo>
                    <a:pt x="316" y="29"/>
                  </a:lnTo>
                  <a:lnTo>
                    <a:pt x="316" y="59"/>
                  </a:lnTo>
                  <a:lnTo>
                    <a:pt x="316" y="78"/>
                  </a:lnTo>
                  <a:lnTo>
                    <a:pt x="324" y="108"/>
                  </a:lnTo>
                  <a:lnTo>
                    <a:pt x="333" y="117"/>
                  </a:lnTo>
                  <a:lnTo>
                    <a:pt x="333" y="186"/>
                  </a:lnTo>
                  <a:lnTo>
                    <a:pt x="333" y="196"/>
                  </a:lnTo>
                  <a:lnTo>
                    <a:pt x="341" y="215"/>
                  </a:lnTo>
                  <a:lnTo>
                    <a:pt x="341" y="235"/>
                  </a:lnTo>
                  <a:lnTo>
                    <a:pt x="0" y="215"/>
                  </a:lnTo>
                  <a:lnTo>
                    <a:pt x="9" y="147"/>
                  </a:lnTo>
                  <a:lnTo>
                    <a:pt x="17" y="59"/>
                  </a:lnTo>
                  <a:lnTo>
                    <a:pt x="26" y="0"/>
                  </a:lnTo>
                  <a:close/>
                </a:path>
              </a:pathLst>
            </a:custGeom>
            <a:solidFill>
              <a:srgbClr val="FFFFFF"/>
            </a:solidFill>
            <a:ln w="14288">
              <a:solidFill>
                <a:srgbClr val="FF00FF"/>
              </a:solidFill>
              <a:prstDash val="solid"/>
              <a:round/>
              <a:headEnd/>
              <a:tailEnd/>
            </a:ln>
          </p:spPr>
          <p:txBody>
            <a:bodyPr/>
            <a:lstStyle/>
            <a:p>
              <a:endParaRPr lang="en-US"/>
            </a:p>
          </p:txBody>
        </p:sp>
        <p:sp>
          <p:nvSpPr>
            <p:cNvPr id="5197" name="Freeform 75"/>
            <p:cNvSpPr>
              <a:spLocks/>
            </p:cNvSpPr>
            <p:nvPr/>
          </p:nvSpPr>
          <p:spPr bwMode="auto">
            <a:xfrm>
              <a:off x="2884" y="2538"/>
              <a:ext cx="324" cy="421"/>
            </a:xfrm>
            <a:custGeom>
              <a:avLst/>
              <a:gdLst>
                <a:gd name="T0" fmla="*/ 0 w 324"/>
                <a:gd name="T1" fmla="*/ 29 h 421"/>
                <a:gd name="T2" fmla="*/ 85 w 324"/>
                <a:gd name="T3" fmla="*/ 29 h 421"/>
                <a:gd name="T4" fmla="*/ 94 w 324"/>
                <a:gd name="T5" fmla="*/ 20 h 421"/>
                <a:gd name="T6" fmla="*/ 94 w 324"/>
                <a:gd name="T7" fmla="*/ 0 h 421"/>
                <a:gd name="T8" fmla="*/ 102 w 324"/>
                <a:gd name="T9" fmla="*/ 0 h 421"/>
                <a:gd name="T10" fmla="*/ 111 w 324"/>
                <a:gd name="T11" fmla="*/ 10 h 421"/>
                <a:gd name="T12" fmla="*/ 111 w 324"/>
                <a:gd name="T13" fmla="*/ 39 h 421"/>
                <a:gd name="T14" fmla="*/ 119 w 324"/>
                <a:gd name="T15" fmla="*/ 49 h 421"/>
                <a:gd name="T16" fmla="*/ 145 w 324"/>
                <a:gd name="T17" fmla="*/ 59 h 421"/>
                <a:gd name="T18" fmla="*/ 153 w 324"/>
                <a:gd name="T19" fmla="*/ 59 h 421"/>
                <a:gd name="T20" fmla="*/ 162 w 324"/>
                <a:gd name="T21" fmla="*/ 59 h 421"/>
                <a:gd name="T22" fmla="*/ 170 w 324"/>
                <a:gd name="T23" fmla="*/ 59 h 421"/>
                <a:gd name="T24" fmla="*/ 187 w 324"/>
                <a:gd name="T25" fmla="*/ 59 h 421"/>
                <a:gd name="T26" fmla="*/ 196 w 324"/>
                <a:gd name="T27" fmla="*/ 59 h 421"/>
                <a:gd name="T28" fmla="*/ 204 w 324"/>
                <a:gd name="T29" fmla="*/ 78 h 421"/>
                <a:gd name="T30" fmla="*/ 213 w 324"/>
                <a:gd name="T31" fmla="*/ 78 h 421"/>
                <a:gd name="T32" fmla="*/ 222 w 324"/>
                <a:gd name="T33" fmla="*/ 78 h 421"/>
                <a:gd name="T34" fmla="*/ 230 w 324"/>
                <a:gd name="T35" fmla="*/ 88 h 421"/>
                <a:gd name="T36" fmla="*/ 247 w 324"/>
                <a:gd name="T37" fmla="*/ 98 h 421"/>
                <a:gd name="T38" fmla="*/ 256 w 324"/>
                <a:gd name="T39" fmla="*/ 98 h 421"/>
                <a:gd name="T40" fmla="*/ 273 w 324"/>
                <a:gd name="T41" fmla="*/ 78 h 421"/>
                <a:gd name="T42" fmla="*/ 281 w 324"/>
                <a:gd name="T43" fmla="*/ 88 h 421"/>
                <a:gd name="T44" fmla="*/ 307 w 324"/>
                <a:gd name="T45" fmla="*/ 88 h 421"/>
                <a:gd name="T46" fmla="*/ 324 w 324"/>
                <a:gd name="T47" fmla="*/ 98 h 421"/>
                <a:gd name="T48" fmla="*/ 324 w 324"/>
                <a:gd name="T49" fmla="*/ 108 h 421"/>
                <a:gd name="T50" fmla="*/ 315 w 324"/>
                <a:gd name="T51" fmla="*/ 108 h 421"/>
                <a:gd name="T52" fmla="*/ 298 w 324"/>
                <a:gd name="T53" fmla="*/ 118 h 421"/>
                <a:gd name="T54" fmla="*/ 290 w 324"/>
                <a:gd name="T55" fmla="*/ 127 h 421"/>
                <a:gd name="T56" fmla="*/ 281 w 324"/>
                <a:gd name="T57" fmla="*/ 127 h 421"/>
                <a:gd name="T58" fmla="*/ 256 w 324"/>
                <a:gd name="T59" fmla="*/ 157 h 421"/>
                <a:gd name="T60" fmla="*/ 222 w 324"/>
                <a:gd name="T61" fmla="*/ 196 h 421"/>
                <a:gd name="T62" fmla="*/ 213 w 324"/>
                <a:gd name="T63" fmla="*/ 235 h 421"/>
                <a:gd name="T64" fmla="*/ 196 w 324"/>
                <a:gd name="T65" fmla="*/ 255 h 421"/>
                <a:gd name="T66" fmla="*/ 187 w 324"/>
                <a:gd name="T67" fmla="*/ 274 h 421"/>
                <a:gd name="T68" fmla="*/ 204 w 324"/>
                <a:gd name="T69" fmla="*/ 294 h 421"/>
                <a:gd name="T70" fmla="*/ 196 w 324"/>
                <a:gd name="T71" fmla="*/ 333 h 421"/>
                <a:gd name="T72" fmla="*/ 204 w 324"/>
                <a:gd name="T73" fmla="*/ 343 h 421"/>
                <a:gd name="T74" fmla="*/ 222 w 324"/>
                <a:gd name="T75" fmla="*/ 353 h 421"/>
                <a:gd name="T76" fmla="*/ 230 w 324"/>
                <a:gd name="T77" fmla="*/ 362 h 421"/>
                <a:gd name="T78" fmla="*/ 239 w 324"/>
                <a:gd name="T79" fmla="*/ 362 h 421"/>
                <a:gd name="T80" fmla="*/ 239 w 324"/>
                <a:gd name="T81" fmla="*/ 372 h 421"/>
                <a:gd name="T82" fmla="*/ 264 w 324"/>
                <a:gd name="T83" fmla="*/ 392 h 421"/>
                <a:gd name="T84" fmla="*/ 273 w 324"/>
                <a:gd name="T85" fmla="*/ 401 h 421"/>
                <a:gd name="T86" fmla="*/ 264 w 324"/>
                <a:gd name="T87" fmla="*/ 421 h 421"/>
                <a:gd name="T88" fmla="*/ 25 w 324"/>
                <a:gd name="T89" fmla="*/ 421 h 421"/>
                <a:gd name="T90" fmla="*/ 34 w 324"/>
                <a:gd name="T91" fmla="*/ 294 h 421"/>
                <a:gd name="T92" fmla="*/ 17 w 324"/>
                <a:gd name="T93" fmla="*/ 274 h 421"/>
                <a:gd name="T94" fmla="*/ 17 w 324"/>
                <a:gd name="T95" fmla="*/ 264 h 421"/>
                <a:gd name="T96" fmla="*/ 25 w 324"/>
                <a:gd name="T97" fmla="*/ 255 h 421"/>
                <a:gd name="T98" fmla="*/ 25 w 324"/>
                <a:gd name="T99" fmla="*/ 245 h 421"/>
                <a:gd name="T100" fmla="*/ 25 w 324"/>
                <a:gd name="T101" fmla="*/ 225 h 421"/>
                <a:gd name="T102" fmla="*/ 17 w 324"/>
                <a:gd name="T103" fmla="*/ 196 h 421"/>
                <a:gd name="T104" fmla="*/ 17 w 324"/>
                <a:gd name="T105" fmla="*/ 127 h 421"/>
                <a:gd name="T106" fmla="*/ 8 w 324"/>
                <a:gd name="T107" fmla="*/ 118 h 421"/>
                <a:gd name="T108" fmla="*/ 0 w 324"/>
                <a:gd name="T109" fmla="*/ 88 h 421"/>
                <a:gd name="T110" fmla="*/ 0 w 324"/>
                <a:gd name="T111" fmla="*/ 69 h 421"/>
                <a:gd name="T112" fmla="*/ 0 w 324"/>
                <a:gd name="T113" fmla="*/ 29 h 421"/>
                <a:gd name="T114" fmla="*/ 0 w 324"/>
                <a:gd name="T115" fmla="*/ 29 h 4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 h="421">
                  <a:moveTo>
                    <a:pt x="0" y="29"/>
                  </a:moveTo>
                  <a:lnTo>
                    <a:pt x="85" y="29"/>
                  </a:lnTo>
                  <a:lnTo>
                    <a:pt x="94" y="20"/>
                  </a:lnTo>
                  <a:lnTo>
                    <a:pt x="94" y="0"/>
                  </a:lnTo>
                  <a:lnTo>
                    <a:pt x="102" y="0"/>
                  </a:lnTo>
                  <a:lnTo>
                    <a:pt x="111" y="10"/>
                  </a:lnTo>
                  <a:lnTo>
                    <a:pt x="111" y="39"/>
                  </a:lnTo>
                  <a:lnTo>
                    <a:pt x="119" y="49"/>
                  </a:lnTo>
                  <a:lnTo>
                    <a:pt x="145" y="59"/>
                  </a:lnTo>
                  <a:lnTo>
                    <a:pt x="153" y="59"/>
                  </a:lnTo>
                  <a:lnTo>
                    <a:pt x="162" y="59"/>
                  </a:lnTo>
                  <a:lnTo>
                    <a:pt x="170" y="59"/>
                  </a:lnTo>
                  <a:lnTo>
                    <a:pt x="187" y="59"/>
                  </a:lnTo>
                  <a:lnTo>
                    <a:pt x="196" y="59"/>
                  </a:lnTo>
                  <a:lnTo>
                    <a:pt x="204" y="78"/>
                  </a:lnTo>
                  <a:lnTo>
                    <a:pt x="213" y="78"/>
                  </a:lnTo>
                  <a:lnTo>
                    <a:pt x="222" y="78"/>
                  </a:lnTo>
                  <a:lnTo>
                    <a:pt x="230" y="88"/>
                  </a:lnTo>
                  <a:lnTo>
                    <a:pt x="247" y="98"/>
                  </a:lnTo>
                  <a:lnTo>
                    <a:pt x="256" y="98"/>
                  </a:lnTo>
                  <a:lnTo>
                    <a:pt x="273" y="78"/>
                  </a:lnTo>
                  <a:lnTo>
                    <a:pt x="281" y="88"/>
                  </a:lnTo>
                  <a:lnTo>
                    <a:pt x="307" y="88"/>
                  </a:lnTo>
                  <a:lnTo>
                    <a:pt x="324" y="98"/>
                  </a:lnTo>
                  <a:lnTo>
                    <a:pt x="324" y="108"/>
                  </a:lnTo>
                  <a:lnTo>
                    <a:pt x="315" y="108"/>
                  </a:lnTo>
                  <a:lnTo>
                    <a:pt x="298" y="118"/>
                  </a:lnTo>
                  <a:lnTo>
                    <a:pt x="290" y="127"/>
                  </a:lnTo>
                  <a:lnTo>
                    <a:pt x="281" y="127"/>
                  </a:lnTo>
                  <a:lnTo>
                    <a:pt x="256" y="157"/>
                  </a:lnTo>
                  <a:lnTo>
                    <a:pt x="222" y="196"/>
                  </a:lnTo>
                  <a:lnTo>
                    <a:pt x="213" y="235"/>
                  </a:lnTo>
                  <a:lnTo>
                    <a:pt x="196" y="255"/>
                  </a:lnTo>
                  <a:lnTo>
                    <a:pt x="187" y="274"/>
                  </a:lnTo>
                  <a:lnTo>
                    <a:pt x="204" y="294"/>
                  </a:lnTo>
                  <a:lnTo>
                    <a:pt x="196" y="333"/>
                  </a:lnTo>
                  <a:lnTo>
                    <a:pt x="204" y="343"/>
                  </a:lnTo>
                  <a:lnTo>
                    <a:pt x="222" y="353"/>
                  </a:lnTo>
                  <a:lnTo>
                    <a:pt x="230" y="362"/>
                  </a:lnTo>
                  <a:lnTo>
                    <a:pt x="239" y="362"/>
                  </a:lnTo>
                  <a:lnTo>
                    <a:pt x="239" y="372"/>
                  </a:lnTo>
                  <a:lnTo>
                    <a:pt x="264" y="392"/>
                  </a:lnTo>
                  <a:lnTo>
                    <a:pt x="273" y="401"/>
                  </a:lnTo>
                  <a:lnTo>
                    <a:pt x="264" y="421"/>
                  </a:lnTo>
                  <a:lnTo>
                    <a:pt x="25" y="421"/>
                  </a:lnTo>
                  <a:lnTo>
                    <a:pt x="34" y="294"/>
                  </a:lnTo>
                  <a:lnTo>
                    <a:pt x="17" y="274"/>
                  </a:lnTo>
                  <a:lnTo>
                    <a:pt x="17" y="264"/>
                  </a:lnTo>
                  <a:lnTo>
                    <a:pt x="25" y="255"/>
                  </a:lnTo>
                  <a:lnTo>
                    <a:pt x="25" y="245"/>
                  </a:lnTo>
                  <a:lnTo>
                    <a:pt x="25" y="225"/>
                  </a:lnTo>
                  <a:lnTo>
                    <a:pt x="17" y="196"/>
                  </a:lnTo>
                  <a:lnTo>
                    <a:pt x="17" y="127"/>
                  </a:lnTo>
                  <a:lnTo>
                    <a:pt x="8" y="118"/>
                  </a:lnTo>
                  <a:lnTo>
                    <a:pt x="0" y="88"/>
                  </a:lnTo>
                  <a:lnTo>
                    <a:pt x="0" y="69"/>
                  </a:lnTo>
                  <a:lnTo>
                    <a:pt x="0" y="29"/>
                  </a:lnTo>
                  <a:close/>
                </a:path>
              </a:pathLst>
            </a:custGeom>
            <a:solidFill>
              <a:srgbClr val="FFFFFF"/>
            </a:solidFill>
            <a:ln w="14288">
              <a:solidFill>
                <a:srgbClr val="FF00FF"/>
              </a:solidFill>
              <a:prstDash val="solid"/>
              <a:round/>
              <a:headEnd/>
              <a:tailEnd/>
            </a:ln>
          </p:spPr>
          <p:txBody>
            <a:bodyPr/>
            <a:lstStyle/>
            <a:p>
              <a:endParaRPr lang="en-US"/>
            </a:p>
          </p:txBody>
        </p:sp>
        <p:sp>
          <p:nvSpPr>
            <p:cNvPr id="5198" name="Freeform 76"/>
            <p:cNvSpPr>
              <a:spLocks/>
            </p:cNvSpPr>
            <p:nvPr/>
          </p:nvSpPr>
          <p:spPr bwMode="auto">
            <a:xfrm>
              <a:off x="2901" y="2959"/>
              <a:ext cx="307" cy="235"/>
            </a:xfrm>
            <a:custGeom>
              <a:avLst/>
              <a:gdLst>
                <a:gd name="T0" fmla="*/ 42 w 307"/>
                <a:gd name="T1" fmla="*/ 215 h 235"/>
                <a:gd name="T2" fmla="*/ 230 w 307"/>
                <a:gd name="T3" fmla="*/ 215 h 235"/>
                <a:gd name="T4" fmla="*/ 247 w 307"/>
                <a:gd name="T5" fmla="*/ 235 h 235"/>
                <a:gd name="T6" fmla="*/ 256 w 307"/>
                <a:gd name="T7" fmla="*/ 215 h 235"/>
                <a:gd name="T8" fmla="*/ 264 w 307"/>
                <a:gd name="T9" fmla="*/ 196 h 235"/>
                <a:gd name="T10" fmla="*/ 273 w 307"/>
                <a:gd name="T11" fmla="*/ 176 h 235"/>
                <a:gd name="T12" fmla="*/ 264 w 307"/>
                <a:gd name="T13" fmla="*/ 166 h 235"/>
                <a:gd name="T14" fmla="*/ 273 w 307"/>
                <a:gd name="T15" fmla="*/ 157 h 235"/>
                <a:gd name="T16" fmla="*/ 298 w 307"/>
                <a:gd name="T17" fmla="*/ 147 h 235"/>
                <a:gd name="T18" fmla="*/ 307 w 307"/>
                <a:gd name="T19" fmla="*/ 127 h 235"/>
                <a:gd name="T20" fmla="*/ 307 w 307"/>
                <a:gd name="T21" fmla="*/ 98 h 235"/>
                <a:gd name="T22" fmla="*/ 290 w 307"/>
                <a:gd name="T23" fmla="*/ 88 h 235"/>
                <a:gd name="T24" fmla="*/ 281 w 307"/>
                <a:gd name="T25" fmla="*/ 69 h 235"/>
                <a:gd name="T26" fmla="*/ 264 w 307"/>
                <a:gd name="T27" fmla="*/ 59 h 235"/>
                <a:gd name="T28" fmla="*/ 256 w 307"/>
                <a:gd name="T29" fmla="*/ 29 h 235"/>
                <a:gd name="T30" fmla="*/ 256 w 307"/>
                <a:gd name="T31" fmla="*/ 10 h 235"/>
                <a:gd name="T32" fmla="*/ 247 w 307"/>
                <a:gd name="T33" fmla="*/ 0 h 235"/>
                <a:gd name="T34" fmla="*/ 8 w 307"/>
                <a:gd name="T35" fmla="*/ 0 h 235"/>
                <a:gd name="T36" fmla="*/ 8 w 307"/>
                <a:gd name="T37" fmla="*/ 10 h 235"/>
                <a:gd name="T38" fmla="*/ 8 w 307"/>
                <a:gd name="T39" fmla="*/ 29 h 235"/>
                <a:gd name="T40" fmla="*/ 8 w 307"/>
                <a:gd name="T41" fmla="*/ 39 h 235"/>
                <a:gd name="T42" fmla="*/ 0 w 307"/>
                <a:gd name="T43" fmla="*/ 59 h 235"/>
                <a:gd name="T44" fmla="*/ 8 w 307"/>
                <a:gd name="T45" fmla="*/ 78 h 235"/>
                <a:gd name="T46" fmla="*/ 8 w 307"/>
                <a:gd name="T47" fmla="*/ 88 h 235"/>
                <a:gd name="T48" fmla="*/ 17 w 307"/>
                <a:gd name="T49" fmla="*/ 98 h 235"/>
                <a:gd name="T50" fmla="*/ 8 w 307"/>
                <a:gd name="T51" fmla="*/ 108 h 235"/>
                <a:gd name="T52" fmla="*/ 17 w 307"/>
                <a:gd name="T53" fmla="*/ 118 h 235"/>
                <a:gd name="T54" fmla="*/ 34 w 307"/>
                <a:gd name="T55" fmla="*/ 147 h 235"/>
                <a:gd name="T56" fmla="*/ 34 w 307"/>
                <a:gd name="T57" fmla="*/ 166 h 235"/>
                <a:gd name="T58" fmla="*/ 34 w 307"/>
                <a:gd name="T59" fmla="*/ 186 h 235"/>
                <a:gd name="T60" fmla="*/ 34 w 307"/>
                <a:gd name="T61" fmla="*/ 186 h 235"/>
                <a:gd name="T62" fmla="*/ 42 w 307"/>
                <a:gd name="T63" fmla="*/ 196 h 235"/>
                <a:gd name="T64" fmla="*/ 42 w 307"/>
                <a:gd name="T65" fmla="*/ 215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7" h="235">
                  <a:moveTo>
                    <a:pt x="42" y="215"/>
                  </a:moveTo>
                  <a:lnTo>
                    <a:pt x="230" y="215"/>
                  </a:lnTo>
                  <a:lnTo>
                    <a:pt x="247" y="235"/>
                  </a:lnTo>
                  <a:lnTo>
                    <a:pt x="256" y="215"/>
                  </a:lnTo>
                  <a:lnTo>
                    <a:pt x="264" y="196"/>
                  </a:lnTo>
                  <a:lnTo>
                    <a:pt x="273" y="176"/>
                  </a:lnTo>
                  <a:lnTo>
                    <a:pt x="264" y="166"/>
                  </a:lnTo>
                  <a:lnTo>
                    <a:pt x="273" y="157"/>
                  </a:lnTo>
                  <a:lnTo>
                    <a:pt x="298" y="147"/>
                  </a:lnTo>
                  <a:lnTo>
                    <a:pt x="307" y="127"/>
                  </a:lnTo>
                  <a:lnTo>
                    <a:pt x="307" y="98"/>
                  </a:lnTo>
                  <a:lnTo>
                    <a:pt x="290" y="88"/>
                  </a:lnTo>
                  <a:lnTo>
                    <a:pt x="281" y="69"/>
                  </a:lnTo>
                  <a:lnTo>
                    <a:pt x="264" y="59"/>
                  </a:lnTo>
                  <a:lnTo>
                    <a:pt x="256" y="29"/>
                  </a:lnTo>
                  <a:lnTo>
                    <a:pt x="256" y="10"/>
                  </a:lnTo>
                  <a:lnTo>
                    <a:pt x="247" y="0"/>
                  </a:lnTo>
                  <a:lnTo>
                    <a:pt x="8" y="0"/>
                  </a:lnTo>
                  <a:lnTo>
                    <a:pt x="8" y="10"/>
                  </a:lnTo>
                  <a:lnTo>
                    <a:pt x="8" y="29"/>
                  </a:lnTo>
                  <a:lnTo>
                    <a:pt x="8" y="39"/>
                  </a:lnTo>
                  <a:lnTo>
                    <a:pt x="0" y="59"/>
                  </a:lnTo>
                  <a:lnTo>
                    <a:pt x="8" y="78"/>
                  </a:lnTo>
                  <a:lnTo>
                    <a:pt x="8" y="88"/>
                  </a:lnTo>
                  <a:lnTo>
                    <a:pt x="17" y="98"/>
                  </a:lnTo>
                  <a:lnTo>
                    <a:pt x="8" y="108"/>
                  </a:lnTo>
                  <a:lnTo>
                    <a:pt x="17" y="118"/>
                  </a:lnTo>
                  <a:lnTo>
                    <a:pt x="34" y="147"/>
                  </a:lnTo>
                  <a:lnTo>
                    <a:pt x="34" y="166"/>
                  </a:lnTo>
                  <a:lnTo>
                    <a:pt x="34" y="186"/>
                  </a:lnTo>
                  <a:lnTo>
                    <a:pt x="42" y="196"/>
                  </a:lnTo>
                  <a:lnTo>
                    <a:pt x="42" y="215"/>
                  </a:lnTo>
                  <a:close/>
                </a:path>
              </a:pathLst>
            </a:custGeom>
            <a:solidFill>
              <a:srgbClr val="FFFFFF"/>
            </a:solidFill>
            <a:ln w="14288">
              <a:solidFill>
                <a:srgbClr val="FF00FF"/>
              </a:solidFill>
              <a:prstDash val="solid"/>
              <a:round/>
              <a:headEnd/>
              <a:tailEnd/>
            </a:ln>
          </p:spPr>
          <p:txBody>
            <a:bodyPr/>
            <a:lstStyle/>
            <a:p>
              <a:endParaRPr lang="en-US"/>
            </a:p>
          </p:txBody>
        </p:sp>
        <p:sp>
          <p:nvSpPr>
            <p:cNvPr id="5199" name="Freeform 77"/>
            <p:cNvSpPr>
              <a:spLocks/>
            </p:cNvSpPr>
            <p:nvPr/>
          </p:nvSpPr>
          <p:spPr bwMode="auto">
            <a:xfrm>
              <a:off x="2943" y="3174"/>
              <a:ext cx="333" cy="343"/>
            </a:xfrm>
            <a:custGeom>
              <a:avLst/>
              <a:gdLst>
                <a:gd name="T0" fmla="*/ 52 w 333"/>
                <a:gd name="T1" fmla="*/ 304 h 343"/>
                <a:gd name="T2" fmla="*/ 282 w 333"/>
                <a:gd name="T3" fmla="*/ 294 h 343"/>
                <a:gd name="T4" fmla="*/ 290 w 333"/>
                <a:gd name="T5" fmla="*/ 304 h 343"/>
                <a:gd name="T6" fmla="*/ 290 w 333"/>
                <a:gd name="T7" fmla="*/ 314 h 343"/>
                <a:gd name="T8" fmla="*/ 273 w 333"/>
                <a:gd name="T9" fmla="*/ 324 h 343"/>
                <a:gd name="T10" fmla="*/ 273 w 333"/>
                <a:gd name="T11" fmla="*/ 343 h 343"/>
                <a:gd name="T12" fmla="*/ 308 w 333"/>
                <a:gd name="T13" fmla="*/ 333 h 343"/>
                <a:gd name="T14" fmla="*/ 316 w 333"/>
                <a:gd name="T15" fmla="*/ 304 h 343"/>
                <a:gd name="T16" fmla="*/ 325 w 333"/>
                <a:gd name="T17" fmla="*/ 294 h 343"/>
                <a:gd name="T18" fmla="*/ 333 w 333"/>
                <a:gd name="T19" fmla="*/ 275 h 343"/>
                <a:gd name="T20" fmla="*/ 333 w 333"/>
                <a:gd name="T21" fmla="*/ 265 h 343"/>
                <a:gd name="T22" fmla="*/ 325 w 333"/>
                <a:gd name="T23" fmla="*/ 265 h 343"/>
                <a:gd name="T24" fmla="*/ 316 w 333"/>
                <a:gd name="T25" fmla="*/ 245 h 343"/>
                <a:gd name="T26" fmla="*/ 316 w 333"/>
                <a:gd name="T27" fmla="*/ 235 h 343"/>
                <a:gd name="T28" fmla="*/ 308 w 333"/>
                <a:gd name="T29" fmla="*/ 206 h 343"/>
                <a:gd name="T30" fmla="*/ 273 w 333"/>
                <a:gd name="T31" fmla="*/ 186 h 343"/>
                <a:gd name="T32" fmla="*/ 265 w 333"/>
                <a:gd name="T33" fmla="*/ 177 h 343"/>
                <a:gd name="T34" fmla="*/ 265 w 333"/>
                <a:gd name="T35" fmla="*/ 157 h 343"/>
                <a:gd name="T36" fmla="*/ 273 w 333"/>
                <a:gd name="T37" fmla="*/ 147 h 343"/>
                <a:gd name="T38" fmla="*/ 273 w 333"/>
                <a:gd name="T39" fmla="*/ 128 h 343"/>
                <a:gd name="T40" fmla="*/ 265 w 333"/>
                <a:gd name="T41" fmla="*/ 118 h 343"/>
                <a:gd name="T42" fmla="*/ 256 w 333"/>
                <a:gd name="T43" fmla="*/ 128 h 343"/>
                <a:gd name="T44" fmla="*/ 256 w 333"/>
                <a:gd name="T45" fmla="*/ 128 h 343"/>
                <a:gd name="T46" fmla="*/ 248 w 333"/>
                <a:gd name="T47" fmla="*/ 118 h 343"/>
                <a:gd name="T48" fmla="*/ 248 w 333"/>
                <a:gd name="T49" fmla="*/ 108 h 343"/>
                <a:gd name="T50" fmla="*/ 239 w 333"/>
                <a:gd name="T51" fmla="*/ 89 h 343"/>
                <a:gd name="T52" fmla="*/ 222 w 333"/>
                <a:gd name="T53" fmla="*/ 79 h 343"/>
                <a:gd name="T54" fmla="*/ 205 w 333"/>
                <a:gd name="T55" fmla="*/ 49 h 343"/>
                <a:gd name="T56" fmla="*/ 205 w 333"/>
                <a:gd name="T57" fmla="*/ 20 h 343"/>
                <a:gd name="T58" fmla="*/ 188 w 333"/>
                <a:gd name="T59" fmla="*/ 0 h 343"/>
                <a:gd name="T60" fmla="*/ 0 w 333"/>
                <a:gd name="T61" fmla="*/ 0 h 343"/>
                <a:gd name="T62" fmla="*/ 9 w 333"/>
                <a:gd name="T63" fmla="*/ 20 h 343"/>
                <a:gd name="T64" fmla="*/ 9 w 333"/>
                <a:gd name="T65" fmla="*/ 30 h 343"/>
                <a:gd name="T66" fmla="*/ 17 w 333"/>
                <a:gd name="T67" fmla="*/ 40 h 343"/>
                <a:gd name="T68" fmla="*/ 17 w 333"/>
                <a:gd name="T69" fmla="*/ 49 h 343"/>
                <a:gd name="T70" fmla="*/ 35 w 333"/>
                <a:gd name="T71" fmla="*/ 59 h 343"/>
                <a:gd name="T72" fmla="*/ 35 w 333"/>
                <a:gd name="T73" fmla="*/ 79 h 343"/>
                <a:gd name="T74" fmla="*/ 43 w 333"/>
                <a:gd name="T75" fmla="*/ 89 h 343"/>
                <a:gd name="T76" fmla="*/ 43 w 333"/>
                <a:gd name="T77" fmla="*/ 108 h 343"/>
                <a:gd name="T78" fmla="*/ 52 w 333"/>
                <a:gd name="T79" fmla="*/ 108 h 343"/>
                <a:gd name="T80" fmla="*/ 52 w 333"/>
                <a:gd name="T81" fmla="*/ 265 h 343"/>
                <a:gd name="T82" fmla="*/ 52 w 333"/>
                <a:gd name="T83" fmla="*/ 304 h 3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33" h="343">
                  <a:moveTo>
                    <a:pt x="52" y="304"/>
                  </a:moveTo>
                  <a:lnTo>
                    <a:pt x="282" y="294"/>
                  </a:lnTo>
                  <a:lnTo>
                    <a:pt x="290" y="304"/>
                  </a:lnTo>
                  <a:lnTo>
                    <a:pt x="290" y="314"/>
                  </a:lnTo>
                  <a:lnTo>
                    <a:pt x="273" y="324"/>
                  </a:lnTo>
                  <a:lnTo>
                    <a:pt x="273" y="343"/>
                  </a:lnTo>
                  <a:lnTo>
                    <a:pt x="308" y="333"/>
                  </a:lnTo>
                  <a:lnTo>
                    <a:pt x="316" y="304"/>
                  </a:lnTo>
                  <a:lnTo>
                    <a:pt x="325" y="294"/>
                  </a:lnTo>
                  <a:lnTo>
                    <a:pt x="333" y="275"/>
                  </a:lnTo>
                  <a:lnTo>
                    <a:pt x="333" y="265"/>
                  </a:lnTo>
                  <a:lnTo>
                    <a:pt x="325" y="265"/>
                  </a:lnTo>
                  <a:lnTo>
                    <a:pt x="316" y="245"/>
                  </a:lnTo>
                  <a:lnTo>
                    <a:pt x="316" y="235"/>
                  </a:lnTo>
                  <a:lnTo>
                    <a:pt x="308" y="206"/>
                  </a:lnTo>
                  <a:lnTo>
                    <a:pt x="273" y="186"/>
                  </a:lnTo>
                  <a:lnTo>
                    <a:pt x="265" y="177"/>
                  </a:lnTo>
                  <a:lnTo>
                    <a:pt x="265" y="157"/>
                  </a:lnTo>
                  <a:lnTo>
                    <a:pt x="273" y="147"/>
                  </a:lnTo>
                  <a:lnTo>
                    <a:pt x="273" y="128"/>
                  </a:lnTo>
                  <a:lnTo>
                    <a:pt x="265" y="118"/>
                  </a:lnTo>
                  <a:lnTo>
                    <a:pt x="256" y="128"/>
                  </a:lnTo>
                  <a:lnTo>
                    <a:pt x="248" y="118"/>
                  </a:lnTo>
                  <a:lnTo>
                    <a:pt x="248" y="108"/>
                  </a:lnTo>
                  <a:lnTo>
                    <a:pt x="239" y="89"/>
                  </a:lnTo>
                  <a:lnTo>
                    <a:pt x="222" y="79"/>
                  </a:lnTo>
                  <a:lnTo>
                    <a:pt x="205" y="49"/>
                  </a:lnTo>
                  <a:lnTo>
                    <a:pt x="205" y="20"/>
                  </a:lnTo>
                  <a:lnTo>
                    <a:pt x="188" y="0"/>
                  </a:lnTo>
                  <a:lnTo>
                    <a:pt x="0" y="0"/>
                  </a:lnTo>
                  <a:lnTo>
                    <a:pt x="9" y="20"/>
                  </a:lnTo>
                  <a:lnTo>
                    <a:pt x="9" y="30"/>
                  </a:lnTo>
                  <a:lnTo>
                    <a:pt x="17" y="40"/>
                  </a:lnTo>
                  <a:lnTo>
                    <a:pt x="17" y="49"/>
                  </a:lnTo>
                  <a:lnTo>
                    <a:pt x="35" y="59"/>
                  </a:lnTo>
                  <a:lnTo>
                    <a:pt x="35" y="79"/>
                  </a:lnTo>
                  <a:lnTo>
                    <a:pt x="43" y="89"/>
                  </a:lnTo>
                  <a:lnTo>
                    <a:pt x="43" y="108"/>
                  </a:lnTo>
                  <a:lnTo>
                    <a:pt x="52" y="108"/>
                  </a:lnTo>
                  <a:lnTo>
                    <a:pt x="52" y="265"/>
                  </a:lnTo>
                  <a:lnTo>
                    <a:pt x="52" y="304"/>
                  </a:lnTo>
                  <a:close/>
                </a:path>
              </a:pathLst>
            </a:custGeom>
            <a:solidFill>
              <a:srgbClr val="FFFFFF"/>
            </a:solidFill>
            <a:ln w="14288">
              <a:solidFill>
                <a:srgbClr val="FF00FF"/>
              </a:solidFill>
              <a:prstDash val="solid"/>
              <a:round/>
              <a:headEnd/>
              <a:tailEnd/>
            </a:ln>
          </p:spPr>
          <p:txBody>
            <a:bodyPr/>
            <a:lstStyle/>
            <a:p>
              <a:endParaRPr lang="en-US"/>
            </a:p>
          </p:txBody>
        </p:sp>
        <p:sp>
          <p:nvSpPr>
            <p:cNvPr id="5200" name="Freeform 78"/>
            <p:cNvSpPr>
              <a:spLocks/>
            </p:cNvSpPr>
            <p:nvPr/>
          </p:nvSpPr>
          <p:spPr bwMode="auto">
            <a:xfrm>
              <a:off x="2995" y="3468"/>
              <a:ext cx="256" cy="265"/>
            </a:xfrm>
            <a:custGeom>
              <a:avLst/>
              <a:gdLst>
                <a:gd name="T0" fmla="*/ 34 w 256"/>
                <a:gd name="T1" fmla="*/ 265 h 265"/>
                <a:gd name="T2" fmla="*/ 34 w 256"/>
                <a:gd name="T3" fmla="*/ 225 h 265"/>
                <a:gd name="T4" fmla="*/ 17 w 256"/>
                <a:gd name="T5" fmla="*/ 225 h 265"/>
                <a:gd name="T6" fmla="*/ 8 w 256"/>
                <a:gd name="T7" fmla="*/ 216 h 265"/>
                <a:gd name="T8" fmla="*/ 8 w 256"/>
                <a:gd name="T9" fmla="*/ 186 h 265"/>
                <a:gd name="T10" fmla="*/ 8 w 256"/>
                <a:gd name="T11" fmla="*/ 69 h 265"/>
                <a:gd name="T12" fmla="*/ 0 w 256"/>
                <a:gd name="T13" fmla="*/ 10 h 265"/>
                <a:gd name="T14" fmla="*/ 230 w 256"/>
                <a:gd name="T15" fmla="*/ 0 h 265"/>
                <a:gd name="T16" fmla="*/ 238 w 256"/>
                <a:gd name="T17" fmla="*/ 10 h 265"/>
                <a:gd name="T18" fmla="*/ 238 w 256"/>
                <a:gd name="T19" fmla="*/ 20 h 265"/>
                <a:gd name="T20" fmla="*/ 221 w 256"/>
                <a:gd name="T21" fmla="*/ 30 h 265"/>
                <a:gd name="T22" fmla="*/ 221 w 256"/>
                <a:gd name="T23" fmla="*/ 49 h 265"/>
                <a:gd name="T24" fmla="*/ 256 w 256"/>
                <a:gd name="T25" fmla="*/ 39 h 265"/>
                <a:gd name="T26" fmla="*/ 256 w 256"/>
                <a:gd name="T27" fmla="*/ 49 h 265"/>
                <a:gd name="T28" fmla="*/ 247 w 256"/>
                <a:gd name="T29" fmla="*/ 59 h 265"/>
                <a:gd name="T30" fmla="*/ 247 w 256"/>
                <a:gd name="T31" fmla="*/ 79 h 265"/>
                <a:gd name="T32" fmla="*/ 238 w 256"/>
                <a:gd name="T33" fmla="*/ 88 h 265"/>
                <a:gd name="T34" fmla="*/ 238 w 256"/>
                <a:gd name="T35" fmla="*/ 118 h 265"/>
                <a:gd name="T36" fmla="*/ 213 w 256"/>
                <a:gd name="T37" fmla="*/ 137 h 265"/>
                <a:gd name="T38" fmla="*/ 213 w 256"/>
                <a:gd name="T39" fmla="*/ 157 h 265"/>
                <a:gd name="T40" fmla="*/ 204 w 256"/>
                <a:gd name="T41" fmla="*/ 167 h 265"/>
                <a:gd name="T42" fmla="*/ 187 w 256"/>
                <a:gd name="T43" fmla="*/ 176 h 265"/>
                <a:gd name="T44" fmla="*/ 187 w 256"/>
                <a:gd name="T45" fmla="*/ 206 h 265"/>
                <a:gd name="T46" fmla="*/ 179 w 256"/>
                <a:gd name="T47" fmla="*/ 216 h 265"/>
                <a:gd name="T48" fmla="*/ 179 w 256"/>
                <a:gd name="T49" fmla="*/ 225 h 265"/>
                <a:gd name="T50" fmla="*/ 187 w 256"/>
                <a:gd name="T51" fmla="*/ 245 h 265"/>
                <a:gd name="T52" fmla="*/ 187 w 256"/>
                <a:gd name="T53" fmla="*/ 255 h 265"/>
                <a:gd name="T54" fmla="*/ 179 w 256"/>
                <a:gd name="T55" fmla="*/ 265 h 265"/>
                <a:gd name="T56" fmla="*/ 34 w 256"/>
                <a:gd name="T57" fmla="*/ 265 h 2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6" h="265">
                  <a:moveTo>
                    <a:pt x="34" y="265"/>
                  </a:moveTo>
                  <a:lnTo>
                    <a:pt x="34" y="225"/>
                  </a:lnTo>
                  <a:lnTo>
                    <a:pt x="17" y="225"/>
                  </a:lnTo>
                  <a:lnTo>
                    <a:pt x="8" y="216"/>
                  </a:lnTo>
                  <a:lnTo>
                    <a:pt x="8" y="186"/>
                  </a:lnTo>
                  <a:lnTo>
                    <a:pt x="8" y="69"/>
                  </a:lnTo>
                  <a:lnTo>
                    <a:pt x="0" y="10"/>
                  </a:lnTo>
                  <a:lnTo>
                    <a:pt x="230" y="0"/>
                  </a:lnTo>
                  <a:lnTo>
                    <a:pt x="238" y="10"/>
                  </a:lnTo>
                  <a:lnTo>
                    <a:pt x="238" y="20"/>
                  </a:lnTo>
                  <a:lnTo>
                    <a:pt x="221" y="30"/>
                  </a:lnTo>
                  <a:lnTo>
                    <a:pt x="221" y="49"/>
                  </a:lnTo>
                  <a:lnTo>
                    <a:pt x="256" y="39"/>
                  </a:lnTo>
                  <a:lnTo>
                    <a:pt x="256" y="49"/>
                  </a:lnTo>
                  <a:lnTo>
                    <a:pt x="247" y="59"/>
                  </a:lnTo>
                  <a:lnTo>
                    <a:pt x="247" y="79"/>
                  </a:lnTo>
                  <a:lnTo>
                    <a:pt x="238" y="88"/>
                  </a:lnTo>
                  <a:lnTo>
                    <a:pt x="238" y="118"/>
                  </a:lnTo>
                  <a:lnTo>
                    <a:pt x="213" y="137"/>
                  </a:lnTo>
                  <a:lnTo>
                    <a:pt x="213" y="157"/>
                  </a:lnTo>
                  <a:lnTo>
                    <a:pt x="204" y="167"/>
                  </a:lnTo>
                  <a:lnTo>
                    <a:pt x="187" y="176"/>
                  </a:lnTo>
                  <a:lnTo>
                    <a:pt x="187" y="206"/>
                  </a:lnTo>
                  <a:lnTo>
                    <a:pt x="179" y="216"/>
                  </a:lnTo>
                  <a:lnTo>
                    <a:pt x="179" y="225"/>
                  </a:lnTo>
                  <a:lnTo>
                    <a:pt x="187" y="245"/>
                  </a:lnTo>
                  <a:lnTo>
                    <a:pt x="187" y="255"/>
                  </a:lnTo>
                  <a:lnTo>
                    <a:pt x="179" y="265"/>
                  </a:lnTo>
                  <a:lnTo>
                    <a:pt x="34" y="265"/>
                  </a:lnTo>
                  <a:close/>
                </a:path>
              </a:pathLst>
            </a:custGeom>
            <a:solidFill>
              <a:srgbClr val="FFFFFF"/>
            </a:solidFill>
            <a:ln w="14288">
              <a:solidFill>
                <a:srgbClr val="FF00FF"/>
              </a:solidFill>
              <a:prstDash val="solid"/>
              <a:round/>
              <a:headEnd/>
              <a:tailEnd/>
            </a:ln>
          </p:spPr>
          <p:txBody>
            <a:bodyPr/>
            <a:lstStyle/>
            <a:p>
              <a:endParaRPr lang="en-US"/>
            </a:p>
          </p:txBody>
        </p:sp>
        <p:sp>
          <p:nvSpPr>
            <p:cNvPr id="5201" name="Freeform 79"/>
            <p:cNvSpPr>
              <a:spLocks/>
            </p:cNvSpPr>
            <p:nvPr/>
          </p:nvSpPr>
          <p:spPr bwMode="auto">
            <a:xfrm>
              <a:off x="3029" y="3733"/>
              <a:ext cx="281" cy="283"/>
            </a:xfrm>
            <a:custGeom>
              <a:avLst/>
              <a:gdLst>
                <a:gd name="T0" fmla="*/ 34 w 281"/>
                <a:gd name="T1" fmla="*/ 235 h 283"/>
                <a:gd name="T2" fmla="*/ 68 w 281"/>
                <a:gd name="T3" fmla="*/ 244 h 283"/>
                <a:gd name="T4" fmla="*/ 102 w 281"/>
                <a:gd name="T5" fmla="*/ 244 h 283"/>
                <a:gd name="T6" fmla="*/ 119 w 281"/>
                <a:gd name="T7" fmla="*/ 235 h 283"/>
                <a:gd name="T8" fmla="*/ 145 w 281"/>
                <a:gd name="T9" fmla="*/ 254 h 283"/>
                <a:gd name="T10" fmla="*/ 170 w 281"/>
                <a:gd name="T11" fmla="*/ 274 h 283"/>
                <a:gd name="T12" fmla="*/ 196 w 281"/>
                <a:gd name="T13" fmla="*/ 264 h 283"/>
                <a:gd name="T14" fmla="*/ 222 w 281"/>
                <a:gd name="T15" fmla="*/ 274 h 283"/>
                <a:gd name="T16" fmla="*/ 222 w 281"/>
                <a:gd name="T17" fmla="*/ 254 h 283"/>
                <a:gd name="T18" fmla="*/ 239 w 281"/>
                <a:gd name="T19" fmla="*/ 264 h 283"/>
                <a:gd name="T20" fmla="*/ 264 w 281"/>
                <a:gd name="T21" fmla="*/ 283 h 283"/>
                <a:gd name="T22" fmla="*/ 281 w 281"/>
                <a:gd name="T23" fmla="*/ 264 h 283"/>
                <a:gd name="T24" fmla="*/ 247 w 281"/>
                <a:gd name="T25" fmla="*/ 244 h 283"/>
                <a:gd name="T26" fmla="*/ 273 w 281"/>
                <a:gd name="T27" fmla="*/ 215 h 283"/>
                <a:gd name="T28" fmla="*/ 247 w 281"/>
                <a:gd name="T29" fmla="*/ 205 h 283"/>
                <a:gd name="T30" fmla="*/ 239 w 281"/>
                <a:gd name="T31" fmla="*/ 215 h 283"/>
                <a:gd name="T32" fmla="*/ 239 w 281"/>
                <a:gd name="T33" fmla="*/ 205 h 283"/>
                <a:gd name="T34" fmla="*/ 222 w 281"/>
                <a:gd name="T35" fmla="*/ 205 h 283"/>
                <a:gd name="T36" fmla="*/ 204 w 281"/>
                <a:gd name="T37" fmla="*/ 195 h 283"/>
                <a:gd name="T38" fmla="*/ 213 w 281"/>
                <a:gd name="T39" fmla="*/ 186 h 283"/>
                <a:gd name="T40" fmla="*/ 230 w 281"/>
                <a:gd name="T41" fmla="*/ 195 h 283"/>
                <a:gd name="T42" fmla="*/ 239 w 281"/>
                <a:gd name="T43" fmla="*/ 195 h 283"/>
                <a:gd name="T44" fmla="*/ 230 w 281"/>
                <a:gd name="T45" fmla="*/ 176 h 283"/>
                <a:gd name="T46" fmla="*/ 136 w 281"/>
                <a:gd name="T47" fmla="*/ 146 h 283"/>
                <a:gd name="T48" fmla="*/ 145 w 281"/>
                <a:gd name="T49" fmla="*/ 97 h 283"/>
                <a:gd name="T50" fmla="*/ 153 w 281"/>
                <a:gd name="T51" fmla="*/ 58 h 283"/>
                <a:gd name="T52" fmla="*/ 162 w 281"/>
                <a:gd name="T53" fmla="*/ 39 h 283"/>
                <a:gd name="T54" fmla="*/ 153 w 281"/>
                <a:gd name="T55" fmla="*/ 19 h 283"/>
                <a:gd name="T56" fmla="*/ 145 w 281"/>
                <a:gd name="T57" fmla="*/ 0 h 283"/>
                <a:gd name="T58" fmla="*/ 0 w 281"/>
                <a:gd name="T59" fmla="*/ 78 h 283"/>
                <a:gd name="T60" fmla="*/ 8 w 281"/>
                <a:gd name="T61" fmla="*/ 107 h 283"/>
                <a:gd name="T62" fmla="*/ 25 w 281"/>
                <a:gd name="T63" fmla="*/ 166 h 283"/>
                <a:gd name="T64" fmla="*/ 17 w 281"/>
                <a:gd name="T65" fmla="*/ 195 h 283"/>
                <a:gd name="T66" fmla="*/ 8 w 281"/>
                <a:gd name="T67" fmla="*/ 225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1" h="283">
                  <a:moveTo>
                    <a:pt x="8" y="244"/>
                  </a:moveTo>
                  <a:lnTo>
                    <a:pt x="34" y="235"/>
                  </a:lnTo>
                  <a:lnTo>
                    <a:pt x="51" y="235"/>
                  </a:lnTo>
                  <a:lnTo>
                    <a:pt x="68" y="244"/>
                  </a:lnTo>
                  <a:lnTo>
                    <a:pt x="85" y="244"/>
                  </a:lnTo>
                  <a:lnTo>
                    <a:pt x="102" y="244"/>
                  </a:lnTo>
                  <a:lnTo>
                    <a:pt x="111" y="235"/>
                  </a:lnTo>
                  <a:lnTo>
                    <a:pt x="119" y="235"/>
                  </a:lnTo>
                  <a:lnTo>
                    <a:pt x="136" y="235"/>
                  </a:lnTo>
                  <a:lnTo>
                    <a:pt x="145" y="254"/>
                  </a:lnTo>
                  <a:lnTo>
                    <a:pt x="153" y="254"/>
                  </a:lnTo>
                  <a:lnTo>
                    <a:pt x="170" y="274"/>
                  </a:lnTo>
                  <a:lnTo>
                    <a:pt x="187" y="274"/>
                  </a:lnTo>
                  <a:lnTo>
                    <a:pt x="196" y="264"/>
                  </a:lnTo>
                  <a:lnTo>
                    <a:pt x="213" y="274"/>
                  </a:lnTo>
                  <a:lnTo>
                    <a:pt x="222" y="274"/>
                  </a:lnTo>
                  <a:lnTo>
                    <a:pt x="222" y="264"/>
                  </a:lnTo>
                  <a:lnTo>
                    <a:pt x="222" y="254"/>
                  </a:lnTo>
                  <a:lnTo>
                    <a:pt x="230" y="244"/>
                  </a:lnTo>
                  <a:lnTo>
                    <a:pt x="239" y="264"/>
                  </a:lnTo>
                  <a:lnTo>
                    <a:pt x="256" y="274"/>
                  </a:lnTo>
                  <a:lnTo>
                    <a:pt x="264" y="283"/>
                  </a:lnTo>
                  <a:lnTo>
                    <a:pt x="281" y="274"/>
                  </a:lnTo>
                  <a:lnTo>
                    <a:pt x="281" y="264"/>
                  </a:lnTo>
                  <a:lnTo>
                    <a:pt x="247" y="254"/>
                  </a:lnTo>
                  <a:lnTo>
                    <a:pt x="247" y="244"/>
                  </a:lnTo>
                  <a:lnTo>
                    <a:pt x="256" y="235"/>
                  </a:lnTo>
                  <a:lnTo>
                    <a:pt x="273" y="215"/>
                  </a:lnTo>
                  <a:lnTo>
                    <a:pt x="273" y="205"/>
                  </a:lnTo>
                  <a:lnTo>
                    <a:pt x="247" y="205"/>
                  </a:lnTo>
                  <a:lnTo>
                    <a:pt x="247" y="225"/>
                  </a:lnTo>
                  <a:lnTo>
                    <a:pt x="239" y="215"/>
                  </a:lnTo>
                  <a:lnTo>
                    <a:pt x="239" y="205"/>
                  </a:lnTo>
                  <a:lnTo>
                    <a:pt x="230" y="205"/>
                  </a:lnTo>
                  <a:lnTo>
                    <a:pt x="222" y="205"/>
                  </a:lnTo>
                  <a:lnTo>
                    <a:pt x="204" y="205"/>
                  </a:lnTo>
                  <a:lnTo>
                    <a:pt x="204" y="195"/>
                  </a:lnTo>
                  <a:lnTo>
                    <a:pt x="213" y="186"/>
                  </a:lnTo>
                  <a:lnTo>
                    <a:pt x="222" y="195"/>
                  </a:lnTo>
                  <a:lnTo>
                    <a:pt x="230" y="195"/>
                  </a:lnTo>
                  <a:lnTo>
                    <a:pt x="239" y="195"/>
                  </a:lnTo>
                  <a:lnTo>
                    <a:pt x="247" y="186"/>
                  </a:lnTo>
                  <a:lnTo>
                    <a:pt x="230" y="176"/>
                  </a:lnTo>
                  <a:lnTo>
                    <a:pt x="230" y="146"/>
                  </a:lnTo>
                  <a:lnTo>
                    <a:pt x="136" y="146"/>
                  </a:lnTo>
                  <a:lnTo>
                    <a:pt x="136" y="127"/>
                  </a:lnTo>
                  <a:lnTo>
                    <a:pt x="145" y="97"/>
                  </a:lnTo>
                  <a:lnTo>
                    <a:pt x="153" y="78"/>
                  </a:lnTo>
                  <a:lnTo>
                    <a:pt x="153" y="58"/>
                  </a:lnTo>
                  <a:lnTo>
                    <a:pt x="162" y="48"/>
                  </a:lnTo>
                  <a:lnTo>
                    <a:pt x="162" y="39"/>
                  </a:lnTo>
                  <a:lnTo>
                    <a:pt x="153" y="29"/>
                  </a:lnTo>
                  <a:lnTo>
                    <a:pt x="153" y="19"/>
                  </a:lnTo>
                  <a:lnTo>
                    <a:pt x="145" y="9"/>
                  </a:lnTo>
                  <a:lnTo>
                    <a:pt x="145" y="0"/>
                  </a:lnTo>
                  <a:lnTo>
                    <a:pt x="0" y="0"/>
                  </a:lnTo>
                  <a:lnTo>
                    <a:pt x="0" y="78"/>
                  </a:lnTo>
                  <a:lnTo>
                    <a:pt x="8" y="88"/>
                  </a:lnTo>
                  <a:lnTo>
                    <a:pt x="8" y="107"/>
                  </a:lnTo>
                  <a:lnTo>
                    <a:pt x="25" y="137"/>
                  </a:lnTo>
                  <a:lnTo>
                    <a:pt x="25" y="166"/>
                  </a:lnTo>
                  <a:lnTo>
                    <a:pt x="17" y="176"/>
                  </a:lnTo>
                  <a:lnTo>
                    <a:pt x="17" y="195"/>
                  </a:lnTo>
                  <a:lnTo>
                    <a:pt x="17" y="215"/>
                  </a:lnTo>
                  <a:lnTo>
                    <a:pt x="8" y="225"/>
                  </a:lnTo>
                  <a:lnTo>
                    <a:pt x="8" y="244"/>
                  </a:lnTo>
                  <a:close/>
                </a:path>
              </a:pathLst>
            </a:custGeom>
            <a:solidFill>
              <a:srgbClr val="FFFFFF"/>
            </a:solidFill>
            <a:ln w="14288">
              <a:solidFill>
                <a:srgbClr val="FF00FF"/>
              </a:solidFill>
              <a:prstDash val="solid"/>
              <a:round/>
              <a:headEnd/>
              <a:tailEnd/>
            </a:ln>
          </p:spPr>
          <p:txBody>
            <a:bodyPr/>
            <a:lstStyle/>
            <a:p>
              <a:endParaRPr lang="en-US"/>
            </a:p>
          </p:txBody>
        </p:sp>
        <p:sp>
          <p:nvSpPr>
            <p:cNvPr id="5202" name="Freeform 80"/>
            <p:cNvSpPr>
              <a:spLocks/>
            </p:cNvSpPr>
            <p:nvPr/>
          </p:nvSpPr>
          <p:spPr bwMode="auto">
            <a:xfrm>
              <a:off x="3165" y="3576"/>
              <a:ext cx="179" cy="352"/>
            </a:xfrm>
            <a:custGeom>
              <a:avLst/>
              <a:gdLst>
                <a:gd name="T0" fmla="*/ 171 w 179"/>
                <a:gd name="T1" fmla="*/ 0 h 352"/>
                <a:gd name="T2" fmla="*/ 171 w 179"/>
                <a:gd name="T3" fmla="*/ 59 h 352"/>
                <a:gd name="T4" fmla="*/ 162 w 179"/>
                <a:gd name="T5" fmla="*/ 225 h 352"/>
                <a:gd name="T6" fmla="*/ 179 w 179"/>
                <a:gd name="T7" fmla="*/ 333 h 352"/>
                <a:gd name="T8" fmla="*/ 171 w 179"/>
                <a:gd name="T9" fmla="*/ 343 h 352"/>
                <a:gd name="T10" fmla="*/ 154 w 179"/>
                <a:gd name="T11" fmla="*/ 343 h 352"/>
                <a:gd name="T12" fmla="*/ 137 w 179"/>
                <a:gd name="T13" fmla="*/ 343 h 352"/>
                <a:gd name="T14" fmla="*/ 120 w 179"/>
                <a:gd name="T15" fmla="*/ 352 h 352"/>
                <a:gd name="T16" fmla="*/ 111 w 179"/>
                <a:gd name="T17" fmla="*/ 352 h 352"/>
                <a:gd name="T18" fmla="*/ 103 w 179"/>
                <a:gd name="T19" fmla="*/ 352 h 352"/>
                <a:gd name="T20" fmla="*/ 103 w 179"/>
                <a:gd name="T21" fmla="*/ 352 h 352"/>
                <a:gd name="T22" fmla="*/ 111 w 179"/>
                <a:gd name="T23" fmla="*/ 343 h 352"/>
                <a:gd name="T24" fmla="*/ 94 w 179"/>
                <a:gd name="T25" fmla="*/ 333 h 352"/>
                <a:gd name="T26" fmla="*/ 94 w 179"/>
                <a:gd name="T27" fmla="*/ 303 h 352"/>
                <a:gd name="T28" fmla="*/ 0 w 179"/>
                <a:gd name="T29" fmla="*/ 303 h 352"/>
                <a:gd name="T30" fmla="*/ 0 w 179"/>
                <a:gd name="T31" fmla="*/ 284 h 352"/>
                <a:gd name="T32" fmla="*/ 9 w 179"/>
                <a:gd name="T33" fmla="*/ 254 h 352"/>
                <a:gd name="T34" fmla="*/ 17 w 179"/>
                <a:gd name="T35" fmla="*/ 235 h 352"/>
                <a:gd name="T36" fmla="*/ 17 w 179"/>
                <a:gd name="T37" fmla="*/ 215 h 352"/>
                <a:gd name="T38" fmla="*/ 26 w 179"/>
                <a:gd name="T39" fmla="*/ 205 h 352"/>
                <a:gd name="T40" fmla="*/ 26 w 179"/>
                <a:gd name="T41" fmla="*/ 196 h 352"/>
                <a:gd name="T42" fmla="*/ 17 w 179"/>
                <a:gd name="T43" fmla="*/ 186 h 352"/>
                <a:gd name="T44" fmla="*/ 17 w 179"/>
                <a:gd name="T45" fmla="*/ 176 h 352"/>
                <a:gd name="T46" fmla="*/ 9 w 179"/>
                <a:gd name="T47" fmla="*/ 157 h 352"/>
                <a:gd name="T48" fmla="*/ 17 w 179"/>
                <a:gd name="T49" fmla="*/ 147 h 352"/>
                <a:gd name="T50" fmla="*/ 17 w 179"/>
                <a:gd name="T51" fmla="*/ 137 h 352"/>
                <a:gd name="T52" fmla="*/ 9 w 179"/>
                <a:gd name="T53" fmla="*/ 117 h 352"/>
                <a:gd name="T54" fmla="*/ 9 w 179"/>
                <a:gd name="T55" fmla="*/ 108 h 352"/>
                <a:gd name="T56" fmla="*/ 17 w 179"/>
                <a:gd name="T57" fmla="*/ 98 h 352"/>
                <a:gd name="T58" fmla="*/ 17 w 179"/>
                <a:gd name="T59" fmla="*/ 68 h 352"/>
                <a:gd name="T60" fmla="*/ 34 w 179"/>
                <a:gd name="T61" fmla="*/ 59 h 352"/>
                <a:gd name="T62" fmla="*/ 43 w 179"/>
                <a:gd name="T63" fmla="*/ 49 h 352"/>
                <a:gd name="T64" fmla="*/ 43 w 179"/>
                <a:gd name="T65" fmla="*/ 29 h 352"/>
                <a:gd name="T66" fmla="*/ 68 w 179"/>
                <a:gd name="T67" fmla="*/ 10 h 352"/>
                <a:gd name="T68" fmla="*/ 171 w 179"/>
                <a:gd name="T69" fmla="*/ 0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9" h="352">
                  <a:moveTo>
                    <a:pt x="171" y="0"/>
                  </a:moveTo>
                  <a:lnTo>
                    <a:pt x="171" y="59"/>
                  </a:lnTo>
                  <a:lnTo>
                    <a:pt x="162" y="225"/>
                  </a:lnTo>
                  <a:lnTo>
                    <a:pt x="179" y="333"/>
                  </a:lnTo>
                  <a:lnTo>
                    <a:pt x="171" y="343"/>
                  </a:lnTo>
                  <a:lnTo>
                    <a:pt x="154" y="343"/>
                  </a:lnTo>
                  <a:lnTo>
                    <a:pt x="137" y="343"/>
                  </a:lnTo>
                  <a:lnTo>
                    <a:pt x="120" y="352"/>
                  </a:lnTo>
                  <a:lnTo>
                    <a:pt x="111" y="352"/>
                  </a:lnTo>
                  <a:lnTo>
                    <a:pt x="103" y="352"/>
                  </a:lnTo>
                  <a:lnTo>
                    <a:pt x="111" y="343"/>
                  </a:lnTo>
                  <a:lnTo>
                    <a:pt x="94" y="333"/>
                  </a:lnTo>
                  <a:lnTo>
                    <a:pt x="94" y="303"/>
                  </a:lnTo>
                  <a:lnTo>
                    <a:pt x="0" y="303"/>
                  </a:lnTo>
                  <a:lnTo>
                    <a:pt x="0" y="284"/>
                  </a:lnTo>
                  <a:lnTo>
                    <a:pt x="9" y="254"/>
                  </a:lnTo>
                  <a:lnTo>
                    <a:pt x="17" y="235"/>
                  </a:lnTo>
                  <a:lnTo>
                    <a:pt x="17" y="215"/>
                  </a:lnTo>
                  <a:lnTo>
                    <a:pt x="26" y="205"/>
                  </a:lnTo>
                  <a:lnTo>
                    <a:pt x="26" y="196"/>
                  </a:lnTo>
                  <a:lnTo>
                    <a:pt x="17" y="186"/>
                  </a:lnTo>
                  <a:lnTo>
                    <a:pt x="17" y="176"/>
                  </a:lnTo>
                  <a:lnTo>
                    <a:pt x="9" y="157"/>
                  </a:lnTo>
                  <a:lnTo>
                    <a:pt x="17" y="147"/>
                  </a:lnTo>
                  <a:lnTo>
                    <a:pt x="17" y="137"/>
                  </a:lnTo>
                  <a:lnTo>
                    <a:pt x="9" y="117"/>
                  </a:lnTo>
                  <a:lnTo>
                    <a:pt x="9" y="108"/>
                  </a:lnTo>
                  <a:lnTo>
                    <a:pt x="17" y="98"/>
                  </a:lnTo>
                  <a:lnTo>
                    <a:pt x="17" y="68"/>
                  </a:lnTo>
                  <a:lnTo>
                    <a:pt x="34" y="59"/>
                  </a:lnTo>
                  <a:lnTo>
                    <a:pt x="43" y="49"/>
                  </a:lnTo>
                  <a:lnTo>
                    <a:pt x="43" y="29"/>
                  </a:lnTo>
                  <a:lnTo>
                    <a:pt x="68" y="10"/>
                  </a:lnTo>
                  <a:lnTo>
                    <a:pt x="171" y="0"/>
                  </a:lnTo>
                  <a:close/>
                </a:path>
              </a:pathLst>
            </a:custGeom>
            <a:solidFill>
              <a:srgbClr val="FFFFFF"/>
            </a:solidFill>
            <a:ln w="14288">
              <a:solidFill>
                <a:srgbClr val="FF00FF"/>
              </a:solidFill>
              <a:prstDash val="solid"/>
              <a:round/>
              <a:headEnd/>
              <a:tailEnd/>
            </a:ln>
          </p:spPr>
          <p:txBody>
            <a:bodyPr/>
            <a:lstStyle/>
            <a:p>
              <a:endParaRPr lang="en-US"/>
            </a:p>
          </p:txBody>
        </p:sp>
        <p:sp>
          <p:nvSpPr>
            <p:cNvPr id="5203" name="Freeform 81"/>
            <p:cNvSpPr>
              <a:spLocks/>
            </p:cNvSpPr>
            <p:nvPr/>
          </p:nvSpPr>
          <p:spPr bwMode="auto">
            <a:xfrm>
              <a:off x="3327" y="3566"/>
              <a:ext cx="197" cy="353"/>
            </a:xfrm>
            <a:custGeom>
              <a:avLst/>
              <a:gdLst>
                <a:gd name="T0" fmla="*/ 9 w 197"/>
                <a:gd name="T1" fmla="*/ 10 h 353"/>
                <a:gd name="T2" fmla="*/ 137 w 197"/>
                <a:gd name="T3" fmla="*/ 0 h 353"/>
                <a:gd name="T4" fmla="*/ 154 w 197"/>
                <a:gd name="T5" fmla="*/ 69 h 353"/>
                <a:gd name="T6" fmla="*/ 171 w 197"/>
                <a:gd name="T7" fmla="*/ 147 h 353"/>
                <a:gd name="T8" fmla="*/ 179 w 197"/>
                <a:gd name="T9" fmla="*/ 167 h 353"/>
                <a:gd name="T10" fmla="*/ 179 w 197"/>
                <a:gd name="T11" fmla="*/ 176 h 353"/>
                <a:gd name="T12" fmla="*/ 188 w 197"/>
                <a:gd name="T13" fmla="*/ 176 h 353"/>
                <a:gd name="T14" fmla="*/ 197 w 197"/>
                <a:gd name="T15" fmla="*/ 196 h 353"/>
                <a:gd name="T16" fmla="*/ 188 w 197"/>
                <a:gd name="T17" fmla="*/ 206 h 353"/>
                <a:gd name="T18" fmla="*/ 188 w 197"/>
                <a:gd name="T19" fmla="*/ 225 h 353"/>
                <a:gd name="T20" fmla="*/ 188 w 197"/>
                <a:gd name="T21" fmla="*/ 245 h 353"/>
                <a:gd name="T22" fmla="*/ 197 w 197"/>
                <a:gd name="T23" fmla="*/ 274 h 353"/>
                <a:gd name="T24" fmla="*/ 197 w 197"/>
                <a:gd name="T25" fmla="*/ 284 h 353"/>
                <a:gd name="T26" fmla="*/ 77 w 197"/>
                <a:gd name="T27" fmla="*/ 294 h 353"/>
                <a:gd name="T28" fmla="*/ 60 w 197"/>
                <a:gd name="T29" fmla="*/ 294 h 353"/>
                <a:gd name="T30" fmla="*/ 52 w 197"/>
                <a:gd name="T31" fmla="*/ 304 h 353"/>
                <a:gd name="T32" fmla="*/ 60 w 197"/>
                <a:gd name="T33" fmla="*/ 323 h 353"/>
                <a:gd name="T34" fmla="*/ 69 w 197"/>
                <a:gd name="T35" fmla="*/ 323 h 353"/>
                <a:gd name="T36" fmla="*/ 69 w 197"/>
                <a:gd name="T37" fmla="*/ 353 h 353"/>
                <a:gd name="T38" fmla="*/ 52 w 197"/>
                <a:gd name="T39" fmla="*/ 353 h 353"/>
                <a:gd name="T40" fmla="*/ 43 w 197"/>
                <a:gd name="T41" fmla="*/ 343 h 353"/>
                <a:gd name="T42" fmla="*/ 34 w 197"/>
                <a:gd name="T43" fmla="*/ 323 h 353"/>
                <a:gd name="T44" fmla="*/ 26 w 197"/>
                <a:gd name="T45" fmla="*/ 333 h 353"/>
                <a:gd name="T46" fmla="*/ 26 w 197"/>
                <a:gd name="T47" fmla="*/ 353 h 353"/>
                <a:gd name="T48" fmla="*/ 17 w 197"/>
                <a:gd name="T49" fmla="*/ 343 h 353"/>
                <a:gd name="T50" fmla="*/ 0 w 197"/>
                <a:gd name="T51" fmla="*/ 235 h 353"/>
                <a:gd name="T52" fmla="*/ 9 w 197"/>
                <a:gd name="T53" fmla="*/ 69 h 353"/>
                <a:gd name="T54" fmla="*/ 9 w 197"/>
                <a:gd name="T55" fmla="*/ 20 h 353"/>
                <a:gd name="T56" fmla="*/ 9 w 197"/>
                <a:gd name="T57" fmla="*/ 10 h 3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7" h="353">
                  <a:moveTo>
                    <a:pt x="9" y="10"/>
                  </a:moveTo>
                  <a:lnTo>
                    <a:pt x="137" y="0"/>
                  </a:lnTo>
                  <a:lnTo>
                    <a:pt x="154" y="69"/>
                  </a:lnTo>
                  <a:lnTo>
                    <a:pt x="171" y="147"/>
                  </a:lnTo>
                  <a:lnTo>
                    <a:pt x="179" y="167"/>
                  </a:lnTo>
                  <a:lnTo>
                    <a:pt x="179" y="176"/>
                  </a:lnTo>
                  <a:lnTo>
                    <a:pt x="188" y="176"/>
                  </a:lnTo>
                  <a:lnTo>
                    <a:pt x="197" y="196"/>
                  </a:lnTo>
                  <a:lnTo>
                    <a:pt x="188" y="206"/>
                  </a:lnTo>
                  <a:lnTo>
                    <a:pt x="188" y="225"/>
                  </a:lnTo>
                  <a:lnTo>
                    <a:pt x="188" y="245"/>
                  </a:lnTo>
                  <a:lnTo>
                    <a:pt x="197" y="274"/>
                  </a:lnTo>
                  <a:lnTo>
                    <a:pt x="197" y="284"/>
                  </a:lnTo>
                  <a:lnTo>
                    <a:pt x="77" y="294"/>
                  </a:lnTo>
                  <a:lnTo>
                    <a:pt x="60" y="294"/>
                  </a:lnTo>
                  <a:lnTo>
                    <a:pt x="52" y="304"/>
                  </a:lnTo>
                  <a:lnTo>
                    <a:pt x="60" y="323"/>
                  </a:lnTo>
                  <a:lnTo>
                    <a:pt x="69" y="323"/>
                  </a:lnTo>
                  <a:lnTo>
                    <a:pt x="69" y="353"/>
                  </a:lnTo>
                  <a:lnTo>
                    <a:pt x="52" y="353"/>
                  </a:lnTo>
                  <a:lnTo>
                    <a:pt x="43" y="343"/>
                  </a:lnTo>
                  <a:lnTo>
                    <a:pt x="34" y="323"/>
                  </a:lnTo>
                  <a:lnTo>
                    <a:pt x="26" y="333"/>
                  </a:lnTo>
                  <a:lnTo>
                    <a:pt x="26" y="353"/>
                  </a:lnTo>
                  <a:lnTo>
                    <a:pt x="17" y="343"/>
                  </a:lnTo>
                  <a:lnTo>
                    <a:pt x="0" y="235"/>
                  </a:lnTo>
                  <a:lnTo>
                    <a:pt x="9" y="69"/>
                  </a:lnTo>
                  <a:lnTo>
                    <a:pt x="9" y="20"/>
                  </a:lnTo>
                  <a:lnTo>
                    <a:pt x="9" y="10"/>
                  </a:lnTo>
                  <a:close/>
                </a:path>
              </a:pathLst>
            </a:custGeom>
            <a:solidFill>
              <a:srgbClr val="FFFFFF"/>
            </a:solidFill>
            <a:ln w="14288">
              <a:solidFill>
                <a:srgbClr val="FF00FF"/>
              </a:solidFill>
              <a:prstDash val="solid"/>
              <a:round/>
              <a:headEnd/>
              <a:tailEnd/>
            </a:ln>
          </p:spPr>
          <p:txBody>
            <a:bodyPr/>
            <a:lstStyle/>
            <a:p>
              <a:endParaRPr lang="en-US"/>
            </a:p>
          </p:txBody>
        </p:sp>
        <p:sp>
          <p:nvSpPr>
            <p:cNvPr id="5204" name="Freeform 82"/>
            <p:cNvSpPr>
              <a:spLocks/>
            </p:cNvSpPr>
            <p:nvPr/>
          </p:nvSpPr>
          <p:spPr bwMode="auto">
            <a:xfrm>
              <a:off x="3233" y="3429"/>
              <a:ext cx="410" cy="157"/>
            </a:xfrm>
            <a:custGeom>
              <a:avLst/>
              <a:gdLst>
                <a:gd name="T0" fmla="*/ 35 w 410"/>
                <a:gd name="T1" fmla="*/ 39 h 157"/>
                <a:gd name="T2" fmla="*/ 86 w 410"/>
                <a:gd name="T3" fmla="*/ 39 h 157"/>
                <a:gd name="T4" fmla="*/ 103 w 410"/>
                <a:gd name="T5" fmla="*/ 29 h 157"/>
                <a:gd name="T6" fmla="*/ 103 w 410"/>
                <a:gd name="T7" fmla="*/ 20 h 157"/>
                <a:gd name="T8" fmla="*/ 111 w 410"/>
                <a:gd name="T9" fmla="*/ 20 h 157"/>
                <a:gd name="T10" fmla="*/ 120 w 410"/>
                <a:gd name="T11" fmla="*/ 29 h 157"/>
                <a:gd name="T12" fmla="*/ 154 w 410"/>
                <a:gd name="T13" fmla="*/ 29 h 157"/>
                <a:gd name="T14" fmla="*/ 231 w 410"/>
                <a:gd name="T15" fmla="*/ 20 h 157"/>
                <a:gd name="T16" fmla="*/ 325 w 410"/>
                <a:gd name="T17" fmla="*/ 10 h 157"/>
                <a:gd name="T18" fmla="*/ 350 w 410"/>
                <a:gd name="T19" fmla="*/ 0 h 157"/>
                <a:gd name="T20" fmla="*/ 410 w 410"/>
                <a:gd name="T21" fmla="*/ 0 h 157"/>
                <a:gd name="T22" fmla="*/ 410 w 410"/>
                <a:gd name="T23" fmla="*/ 20 h 157"/>
                <a:gd name="T24" fmla="*/ 401 w 410"/>
                <a:gd name="T25" fmla="*/ 29 h 157"/>
                <a:gd name="T26" fmla="*/ 384 w 410"/>
                <a:gd name="T27" fmla="*/ 39 h 157"/>
                <a:gd name="T28" fmla="*/ 376 w 410"/>
                <a:gd name="T29" fmla="*/ 49 h 157"/>
                <a:gd name="T30" fmla="*/ 359 w 410"/>
                <a:gd name="T31" fmla="*/ 59 h 157"/>
                <a:gd name="T32" fmla="*/ 350 w 410"/>
                <a:gd name="T33" fmla="*/ 69 h 157"/>
                <a:gd name="T34" fmla="*/ 333 w 410"/>
                <a:gd name="T35" fmla="*/ 88 h 157"/>
                <a:gd name="T36" fmla="*/ 316 w 410"/>
                <a:gd name="T37" fmla="*/ 88 h 157"/>
                <a:gd name="T38" fmla="*/ 299 w 410"/>
                <a:gd name="T39" fmla="*/ 98 h 157"/>
                <a:gd name="T40" fmla="*/ 299 w 410"/>
                <a:gd name="T41" fmla="*/ 118 h 157"/>
                <a:gd name="T42" fmla="*/ 291 w 410"/>
                <a:gd name="T43" fmla="*/ 118 h 157"/>
                <a:gd name="T44" fmla="*/ 291 w 410"/>
                <a:gd name="T45" fmla="*/ 137 h 157"/>
                <a:gd name="T46" fmla="*/ 231 w 410"/>
                <a:gd name="T47" fmla="*/ 137 h 157"/>
                <a:gd name="T48" fmla="*/ 103 w 410"/>
                <a:gd name="T49" fmla="*/ 147 h 157"/>
                <a:gd name="T50" fmla="*/ 0 w 410"/>
                <a:gd name="T51" fmla="*/ 157 h 157"/>
                <a:gd name="T52" fmla="*/ 0 w 410"/>
                <a:gd name="T53" fmla="*/ 127 h 157"/>
                <a:gd name="T54" fmla="*/ 9 w 410"/>
                <a:gd name="T55" fmla="*/ 118 h 157"/>
                <a:gd name="T56" fmla="*/ 9 w 410"/>
                <a:gd name="T57" fmla="*/ 98 h 157"/>
                <a:gd name="T58" fmla="*/ 18 w 410"/>
                <a:gd name="T59" fmla="*/ 88 h 157"/>
                <a:gd name="T60" fmla="*/ 18 w 410"/>
                <a:gd name="T61" fmla="*/ 78 h 157"/>
                <a:gd name="T62" fmla="*/ 26 w 410"/>
                <a:gd name="T63" fmla="*/ 49 h 157"/>
                <a:gd name="T64" fmla="*/ 35 w 410"/>
                <a:gd name="T65" fmla="*/ 39 h 1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0" h="157">
                  <a:moveTo>
                    <a:pt x="35" y="39"/>
                  </a:moveTo>
                  <a:lnTo>
                    <a:pt x="86" y="39"/>
                  </a:lnTo>
                  <a:lnTo>
                    <a:pt x="103" y="29"/>
                  </a:lnTo>
                  <a:lnTo>
                    <a:pt x="103" y="20"/>
                  </a:lnTo>
                  <a:lnTo>
                    <a:pt x="111" y="20"/>
                  </a:lnTo>
                  <a:lnTo>
                    <a:pt x="120" y="29"/>
                  </a:lnTo>
                  <a:lnTo>
                    <a:pt x="154" y="29"/>
                  </a:lnTo>
                  <a:lnTo>
                    <a:pt x="231" y="20"/>
                  </a:lnTo>
                  <a:lnTo>
                    <a:pt x="325" y="10"/>
                  </a:lnTo>
                  <a:lnTo>
                    <a:pt x="350" y="0"/>
                  </a:lnTo>
                  <a:lnTo>
                    <a:pt x="410" y="0"/>
                  </a:lnTo>
                  <a:lnTo>
                    <a:pt x="410" y="20"/>
                  </a:lnTo>
                  <a:lnTo>
                    <a:pt x="401" y="29"/>
                  </a:lnTo>
                  <a:lnTo>
                    <a:pt x="384" y="39"/>
                  </a:lnTo>
                  <a:lnTo>
                    <a:pt x="376" y="49"/>
                  </a:lnTo>
                  <a:lnTo>
                    <a:pt x="359" y="59"/>
                  </a:lnTo>
                  <a:lnTo>
                    <a:pt x="350" y="69"/>
                  </a:lnTo>
                  <a:lnTo>
                    <a:pt x="333" y="88"/>
                  </a:lnTo>
                  <a:lnTo>
                    <a:pt x="316" y="88"/>
                  </a:lnTo>
                  <a:lnTo>
                    <a:pt x="299" y="98"/>
                  </a:lnTo>
                  <a:lnTo>
                    <a:pt x="299" y="118"/>
                  </a:lnTo>
                  <a:lnTo>
                    <a:pt x="291" y="118"/>
                  </a:lnTo>
                  <a:lnTo>
                    <a:pt x="291" y="137"/>
                  </a:lnTo>
                  <a:lnTo>
                    <a:pt x="231" y="137"/>
                  </a:lnTo>
                  <a:lnTo>
                    <a:pt x="103" y="147"/>
                  </a:lnTo>
                  <a:lnTo>
                    <a:pt x="0" y="157"/>
                  </a:lnTo>
                  <a:lnTo>
                    <a:pt x="0" y="127"/>
                  </a:lnTo>
                  <a:lnTo>
                    <a:pt x="9" y="118"/>
                  </a:lnTo>
                  <a:lnTo>
                    <a:pt x="9" y="98"/>
                  </a:lnTo>
                  <a:lnTo>
                    <a:pt x="18" y="88"/>
                  </a:lnTo>
                  <a:lnTo>
                    <a:pt x="18" y="78"/>
                  </a:lnTo>
                  <a:lnTo>
                    <a:pt x="26" y="49"/>
                  </a:lnTo>
                  <a:lnTo>
                    <a:pt x="35" y="39"/>
                  </a:lnTo>
                  <a:close/>
                </a:path>
              </a:pathLst>
            </a:custGeom>
            <a:solidFill>
              <a:srgbClr val="FFFFFF"/>
            </a:solidFill>
            <a:ln w="14288">
              <a:solidFill>
                <a:srgbClr val="FF00FF"/>
              </a:solidFill>
              <a:prstDash val="solid"/>
              <a:round/>
              <a:headEnd/>
              <a:tailEnd/>
            </a:ln>
          </p:spPr>
          <p:txBody>
            <a:bodyPr/>
            <a:lstStyle/>
            <a:p>
              <a:endParaRPr lang="en-US"/>
            </a:p>
          </p:txBody>
        </p:sp>
        <p:sp>
          <p:nvSpPr>
            <p:cNvPr id="5205" name="Freeform 83"/>
            <p:cNvSpPr>
              <a:spLocks/>
            </p:cNvSpPr>
            <p:nvPr/>
          </p:nvSpPr>
          <p:spPr bwMode="auto">
            <a:xfrm>
              <a:off x="3268" y="3263"/>
              <a:ext cx="366" cy="205"/>
            </a:xfrm>
            <a:custGeom>
              <a:avLst/>
              <a:gdLst>
                <a:gd name="T0" fmla="*/ 290 w 366"/>
                <a:gd name="T1" fmla="*/ 176 h 205"/>
                <a:gd name="T2" fmla="*/ 315 w 366"/>
                <a:gd name="T3" fmla="*/ 166 h 205"/>
                <a:gd name="T4" fmla="*/ 332 w 366"/>
                <a:gd name="T5" fmla="*/ 137 h 205"/>
                <a:gd name="T6" fmla="*/ 341 w 366"/>
                <a:gd name="T7" fmla="*/ 127 h 205"/>
                <a:gd name="T8" fmla="*/ 349 w 366"/>
                <a:gd name="T9" fmla="*/ 117 h 205"/>
                <a:gd name="T10" fmla="*/ 366 w 366"/>
                <a:gd name="T11" fmla="*/ 107 h 205"/>
                <a:gd name="T12" fmla="*/ 366 w 366"/>
                <a:gd name="T13" fmla="*/ 97 h 205"/>
                <a:gd name="T14" fmla="*/ 358 w 366"/>
                <a:gd name="T15" fmla="*/ 88 h 205"/>
                <a:gd name="T16" fmla="*/ 341 w 366"/>
                <a:gd name="T17" fmla="*/ 78 h 205"/>
                <a:gd name="T18" fmla="*/ 332 w 366"/>
                <a:gd name="T19" fmla="*/ 58 h 205"/>
                <a:gd name="T20" fmla="*/ 332 w 366"/>
                <a:gd name="T21" fmla="*/ 29 h 205"/>
                <a:gd name="T22" fmla="*/ 324 w 366"/>
                <a:gd name="T23" fmla="*/ 29 h 205"/>
                <a:gd name="T24" fmla="*/ 307 w 366"/>
                <a:gd name="T25" fmla="*/ 19 h 205"/>
                <a:gd name="T26" fmla="*/ 298 w 366"/>
                <a:gd name="T27" fmla="*/ 19 h 205"/>
                <a:gd name="T28" fmla="*/ 290 w 366"/>
                <a:gd name="T29" fmla="*/ 19 h 205"/>
                <a:gd name="T30" fmla="*/ 281 w 366"/>
                <a:gd name="T31" fmla="*/ 19 h 205"/>
                <a:gd name="T32" fmla="*/ 273 w 366"/>
                <a:gd name="T33" fmla="*/ 29 h 205"/>
                <a:gd name="T34" fmla="*/ 264 w 366"/>
                <a:gd name="T35" fmla="*/ 19 h 205"/>
                <a:gd name="T36" fmla="*/ 247 w 366"/>
                <a:gd name="T37" fmla="*/ 19 h 205"/>
                <a:gd name="T38" fmla="*/ 238 w 366"/>
                <a:gd name="T39" fmla="*/ 0 h 205"/>
                <a:gd name="T40" fmla="*/ 213 w 366"/>
                <a:gd name="T41" fmla="*/ 0 h 205"/>
                <a:gd name="T42" fmla="*/ 213 w 366"/>
                <a:gd name="T43" fmla="*/ 19 h 205"/>
                <a:gd name="T44" fmla="*/ 204 w 366"/>
                <a:gd name="T45" fmla="*/ 29 h 205"/>
                <a:gd name="T46" fmla="*/ 196 w 366"/>
                <a:gd name="T47" fmla="*/ 29 h 205"/>
                <a:gd name="T48" fmla="*/ 187 w 366"/>
                <a:gd name="T49" fmla="*/ 39 h 205"/>
                <a:gd name="T50" fmla="*/ 187 w 366"/>
                <a:gd name="T51" fmla="*/ 49 h 205"/>
                <a:gd name="T52" fmla="*/ 170 w 366"/>
                <a:gd name="T53" fmla="*/ 58 h 205"/>
                <a:gd name="T54" fmla="*/ 170 w 366"/>
                <a:gd name="T55" fmla="*/ 78 h 205"/>
                <a:gd name="T56" fmla="*/ 162 w 366"/>
                <a:gd name="T57" fmla="*/ 88 h 205"/>
                <a:gd name="T58" fmla="*/ 153 w 366"/>
                <a:gd name="T59" fmla="*/ 88 h 205"/>
                <a:gd name="T60" fmla="*/ 145 w 366"/>
                <a:gd name="T61" fmla="*/ 78 h 205"/>
                <a:gd name="T62" fmla="*/ 136 w 366"/>
                <a:gd name="T63" fmla="*/ 78 h 205"/>
                <a:gd name="T64" fmla="*/ 136 w 366"/>
                <a:gd name="T65" fmla="*/ 88 h 205"/>
                <a:gd name="T66" fmla="*/ 128 w 366"/>
                <a:gd name="T67" fmla="*/ 97 h 205"/>
                <a:gd name="T68" fmla="*/ 119 w 366"/>
                <a:gd name="T69" fmla="*/ 88 h 205"/>
                <a:gd name="T70" fmla="*/ 111 w 366"/>
                <a:gd name="T71" fmla="*/ 97 h 205"/>
                <a:gd name="T72" fmla="*/ 102 w 366"/>
                <a:gd name="T73" fmla="*/ 107 h 205"/>
                <a:gd name="T74" fmla="*/ 93 w 366"/>
                <a:gd name="T75" fmla="*/ 97 h 205"/>
                <a:gd name="T76" fmla="*/ 68 w 366"/>
                <a:gd name="T77" fmla="*/ 97 h 205"/>
                <a:gd name="T78" fmla="*/ 59 w 366"/>
                <a:gd name="T79" fmla="*/ 117 h 205"/>
                <a:gd name="T80" fmla="*/ 59 w 366"/>
                <a:gd name="T81" fmla="*/ 127 h 205"/>
                <a:gd name="T82" fmla="*/ 42 w 366"/>
                <a:gd name="T83" fmla="*/ 137 h 205"/>
                <a:gd name="T84" fmla="*/ 42 w 366"/>
                <a:gd name="T85" fmla="*/ 156 h 205"/>
                <a:gd name="T86" fmla="*/ 34 w 366"/>
                <a:gd name="T87" fmla="*/ 166 h 205"/>
                <a:gd name="T88" fmla="*/ 17 w 366"/>
                <a:gd name="T89" fmla="*/ 156 h 205"/>
                <a:gd name="T90" fmla="*/ 8 w 366"/>
                <a:gd name="T91" fmla="*/ 166 h 205"/>
                <a:gd name="T92" fmla="*/ 0 w 366"/>
                <a:gd name="T93" fmla="*/ 176 h 205"/>
                <a:gd name="T94" fmla="*/ 8 w 366"/>
                <a:gd name="T95" fmla="*/ 176 h 205"/>
                <a:gd name="T96" fmla="*/ 8 w 366"/>
                <a:gd name="T97" fmla="*/ 186 h 205"/>
                <a:gd name="T98" fmla="*/ 0 w 366"/>
                <a:gd name="T99" fmla="*/ 205 h 205"/>
                <a:gd name="T100" fmla="*/ 51 w 366"/>
                <a:gd name="T101" fmla="*/ 205 h 205"/>
                <a:gd name="T102" fmla="*/ 68 w 366"/>
                <a:gd name="T103" fmla="*/ 195 h 205"/>
                <a:gd name="T104" fmla="*/ 68 w 366"/>
                <a:gd name="T105" fmla="*/ 186 h 205"/>
                <a:gd name="T106" fmla="*/ 76 w 366"/>
                <a:gd name="T107" fmla="*/ 186 h 205"/>
                <a:gd name="T108" fmla="*/ 85 w 366"/>
                <a:gd name="T109" fmla="*/ 195 h 205"/>
                <a:gd name="T110" fmla="*/ 119 w 366"/>
                <a:gd name="T111" fmla="*/ 195 h 205"/>
                <a:gd name="T112" fmla="*/ 196 w 366"/>
                <a:gd name="T113" fmla="*/ 186 h 205"/>
                <a:gd name="T114" fmla="*/ 290 w 366"/>
                <a:gd name="T115" fmla="*/ 176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6" h="205">
                  <a:moveTo>
                    <a:pt x="290" y="176"/>
                  </a:moveTo>
                  <a:lnTo>
                    <a:pt x="315" y="166"/>
                  </a:lnTo>
                  <a:lnTo>
                    <a:pt x="332" y="137"/>
                  </a:lnTo>
                  <a:lnTo>
                    <a:pt x="341" y="127"/>
                  </a:lnTo>
                  <a:lnTo>
                    <a:pt x="349" y="117"/>
                  </a:lnTo>
                  <a:lnTo>
                    <a:pt x="366" y="107"/>
                  </a:lnTo>
                  <a:lnTo>
                    <a:pt x="366" y="97"/>
                  </a:lnTo>
                  <a:lnTo>
                    <a:pt x="358" y="88"/>
                  </a:lnTo>
                  <a:lnTo>
                    <a:pt x="341" y="78"/>
                  </a:lnTo>
                  <a:lnTo>
                    <a:pt x="332" y="58"/>
                  </a:lnTo>
                  <a:lnTo>
                    <a:pt x="332" y="29"/>
                  </a:lnTo>
                  <a:lnTo>
                    <a:pt x="324" y="29"/>
                  </a:lnTo>
                  <a:lnTo>
                    <a:pt x="307" y="19"/>
                  </a:lnTo>
                  <a:lnTo>
                    <a:pt x="298" y="19"/>
                  </a:lnTo>
                  <a:lnTo>
                    <a:pt x="290" y="19"/>
                  </a:lnTo>
                  <a:lnTo>
                    <a:pt x="281" y="19"/>
                  </a:lnTo>
                  <a:lnTo>
                    <a:pt x="273" y="29"/>
                  </a:lnTo>
                  <a:lnTo>
                    <a:pt x="264" y="19"/>
                  </a:lnTo>
                  <a:lnTo>
                    <a:pt x="247" y="19"/>
                  </a:lnTo>
                  <a:lnTo>
                    <a:pt x="238" y="0"/>
                  </a:lnTo>
                  <a:lnTo>
                    <a:pt x="213" y="0"/>
                  </a:lnTo>
                  <a:lnTo>
                    <a:pt x="213" y="19"/>
                  </a:lnTo>
                  <a:lnTo>
                    <a:pt x="204" y="29"/>
                  </a:lnTo>
                  <a:lnTo>
                    <a:pt x="196" y="29"/>
                  </a:lnTo>
                  <a:lnTo>
                    <a:pt x="187" y="39"/>
                  </a:lnTo>
                  <a:lnTo>
                    <a:pt x="187" y="49"/>
                  </a:lnTo>
                  <a:lnTo>
                    <a:pt x="170" y="58"/>
                  </a:lnTo>
                  <a:lnTo>
                    <a:pt x="170" y="78"/>
                  </a:lnTo>
                  <a:lnTo>
                    <a:pt x="162" y="88"/>
                  </a:lnTo>
                  <a:lnTo>
                    <a:pt x="153" y="88"/>
                  </a:lnTo>
                  <a:lnTo>
                    <a:pt x="145" y="78"/>
                  </a:lnTo>
                  <a:lnTo>
                    <a:pt x="136" y="78"/>
                  </a:lnTo>
                  <a:lnTo>
                    <a:pt x="136" y="88"/>
                  </a:lnTo>
                  <a:lnTo>
                    <a:pt x="128" y="97"/>
                  </a:lnTo>
                  <a:lnTo>
                    <a:pt x="119" y="88"/>
                  </a:lnTo>
                  <a:lnTo>
                    <a:pt x="111" y="97"/>
                  </a:lnTo>
                  <a:lnTo>
                    <a:pt x="102" y="107"/>
                  </a:lnTo>
                  <a:lnTo>
                    <a:pt x="93" y="97"/>
                  </a:lnTo>
                  <a:lnTo>
                    <a:pt x="68" y="97"/>
                  </a:lnTo>
                  <a:lnTo>
                    <a:pt x="59" y="117"/>
                  </a:lnTo>
                  <a:lnTo>
                    <a:pt x="59" y="127"/>
                  </a:lnTo>
                  <a:lnTo>
                    <a:pt x="42" y="137"/>
                  </a:lnTo>
                  <a:lnTo>
                    <a:pt x="42" y="156"/>
                  </a:lnTo>
                  <a:lnTo>
                    <a:pt x="34" y="166"/>
                  </a:lnTo>
                  <a:lnTo>
                    <a:pt x="17" y="156"/>
                  </a:lnTo>
                  <a:lnTo>
                    <a:pt x="8" y="166"/>
                  </a:lnTo>
                  <a:lnTo>
                    <a:pt x="0" y="176"/>
                  </a:lnTo>
                  <a:lnTo>
                    <a:pt x="8" y="176"/>
                  </a:lnTo>
                  <a:lnTo>
                    <a:pt x="8" y="186"/>
                  </a:lnTo>
                  <a:lnTo>
                    <a:pt x="0" y="205"/>
                  </a:lnTo>
                  <a:lnTo>
                    <a:pt x="51" y="205"/>
                  </a:lnTo>
                  <a:lnTo>
                    <a:pt x="68" y="195"/>
                  </a:lnTo>
                  <a:lnTo>
                    <a:pt x="68" y="186"/>
                  </a:lnTo>
                  <a:lnTo>
                    <a:pt x="76" y="186"/>
                  </a:lnTo>
                  <a:lnTo>
                    <a:pt x="85" y="195"/>
                  </a:lnTo>
                  <a:lnTo>
                    <a:pt x="119" y="195"/>
                  </a:lnTo>
                  <a:lnTo>
                    <a:pt x="196" y="186"/>
                  </a:lnTo>
                  <a:lnTo>
                    <a:pt x="290" y="176"/>
                  </a:lnTo>
                  <a:close/>
                </a:path>
              </a:pathLst>
            </a:custGeom>
            <a:solidFill>
              <a:srgbClr val="FFFFFF"/>
            </a:solidFill>
            <a:ln w="14288">
              <a:solidFill>
                <a:srgbClr val="FF00FF"/>
              </a:solidFill>
              <a:prstDash val="solid"/>
              <a:round/>
              <a:headEnd/>
              <a:tailEnd/>
            </a:ln>
          </p:spPr>
          <p:txBody>
            <a:bodyPr/>
            <a:lstStyle/>
            <a:p>
              <a:endParaRPr lang="en-US"/>
            </a:p>
          </p:txBody>
        </p:sp>
        <p:sp>
          <p:nvSpPr>
            <p:cNvPr id="5206" name="Freeform 84"/>
            <p:cNvSpPr>
              <a:spLocks/>
            </p:cNvSpPr>
            <p:nvPr/>
          </p:nvSpPr>
          <p:spPr bwMode="auto">
            <a:xfrm>
              <a:off x="3327" y="3067"/>
              <a:ext cx="154" cy="303"/>
            </a:xfrm>
            <a:custGeom>
              <a:avLst/>
              <a:gdLst>
                <a:gd name="T0" fmla="*/ 0 w 154"/>
                <a:gd name="T1" fmla="*/ 293 h 303"/>
                <a:gd name="T2" fmla="*/ 0 w 154"/>
                <a:gd name="T3" fmla="*/ 274 h 303"/>
                <a:gd name="T4" fmla="*/ 17 w 154"/>
                <a:gd name="T5" fmla="*/ 254 h 303"/>
                <a:gd name="T6" fmla="*/ 17 w 154"/>
                <a:gd name="T7" fmla="*/ 245 h 303"/>
                <a:gd name="T8" fmla="*/ 26 w 154"/>
                <a:gd name="T9" fmla="*/ 235 h 303"/>
                <a:gd name="T10" fmla="*/ 26 w 154"/>
                <a:gd name="T11" fmla="*/ 225 h 303"/>
                <a:gd name="T12" fmla="*/ 17 w 154"/>
                <a:gd name="T13" fmla="*/ 215 h 303"/>
                <a:gd name="T14" fmla="*/ 9 w 154"/>
                <a:gd name="T15" fmla="*/ 19 h 303"/>
                <a:gd name="T16" fmla="*/ 17 w 154"/>
                <a:gd name="T17" fmla="*/ 19 h 303"/>
                <a:gd name="T18" fmla="*/ 26 w 154"/>
                <a:gd name="T19" fmla="*/ 19 h 303"/>
                <a:gd name="T20" fmla="*/ 34 w 154"/>
                <a:gd name="T21" fmla="*/ 19 h 303"/>
                <a:gd name="T22" fmla="*/ 43 w 154"/>
                <a:gd name="T23" fmla="*/ 10 h 303"/>
                <a:gd name="T24" fmla="*/ 52 w 154"/>
                <a:gd name="T25" fmla="*/ 10 h 303"/>
                <a:gd name="T26" fmla="*/ 137 w 154"/>
                <a:gd name="T27" fmla="*/ 0 h 303"/>
                <a:gd name="T28" fmla="*/ 154 w 154"/>
                <a:gd name="T29" fmla="*/ 196 h 303"/>
                <a:gd name="T30" fmla="*/ 154 w 154"/>
                <a:gd name="T31" fmla="*/ 215 h 303"/>
                <a:gd name="T32" fmla="*/ 145 w 154"/>
                <a:gd name="T33" fmla="*/ 225 h 303"/>
                <a:gd name="T34" fmla="*/ 137 w 154"/>
                <a:gd name="T35" fmla="*/ 225 h 303"/>
                <a:gd name="T36" fmla="*/ 128 w 154"/>
                <a:gd name="T37" fmla="*/ 235 h 303"/>
                <a:gd name="T38" fmla="*/ 128 w 154"/>
                <a:gd name="T39" fmla="*/ 245 h 303"/>
                <a:gd name="T40" fmla="*/ 111 w 154"/>
                <a:gd name="T41" fmla="*/ 254 h 303"/>
                <a:gd name="T42" fmla="*/ 103 w 154"/>
                <a:gd name="T43" fmla="*/ 284 h 303"/>
                <a:gd name="T44" fmla="*/ 94 w 154"/>
                <a:gd name="T45" fmla="*/ 284 h 303"/>
                <a:gd name="T46" fmla="*/ 86 w 154"/>
                <a:gd name="T47" fmla="*/ 274 h 303"/>
                <a:gd name="T48" fmla="*/ 77 w 154"/>
                <a:gd name="T49" fmla="*/ 274 h 303"/>
                <a:gd name="T50" fmla="*/ 77 w 154"/>
                <a:gd name="T51" fmla="*/ 284 h 303"/>
                <a:gd name="T52" fmla="*/ 69 w 154"/>
                <a:gd name="T53" fmla="*/ 293 h 303"/>
                <a:gd name="T54" fmla="*/ 60 w 154"/>
                <a:gd name="T55" fmla="*/ 284 h 303"/>
                <a:gd name="T56" fmla="*/ 52 w 154"/>
                <a:gd name="T57" fmla="*/ 293 h 303"/>
                <a:gd name="T58" fmla="*/ 43 w 154"/>
                <a:gd name="T59" fmla="*/ 303 h 303"/>
                <a:gd name="T60" fmla="*/ 34 w 154"/>
                <a:gd name="T61" fmla="*/ 293 h 303"/>
                <a:gd name="T62" fmla="*/ 9 w 154"/>
                <a:gd name="T63" fmla="*/ 293 h 303"/>
                <a:gd name="T64" fmla="*/ 0 w 154"/>
                <a:gd name="T65" fmla="*/ 303 h 303"/>
                <a:gd name="T66" fmla="*/ 0 w 154"/>
                <a:gd name="T67" fmla="*/ 293 h 3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4" h="303">
                  <a:moveTo>
                    <a:pt x="0" y="293"/>
                  </a:moveTo>
                  <a:lnTo>
                    <a:pt x="0" y="274"/>
                  </a:lnTo>
                  <a:lnTo>
                    <a:pt x="17" y="254"/>
                  </a:lnTo>
                  <a:lnTo>
                    <a:pt x="17" y="245"/>
                  </a:lnTo>
                  <a:lnTo>
                    <a:pt x="26" y="235"/>
                  </a:lnTo>
                  <a:lnTo>
                    <a:pt x="26" y="225"/>
                  </a:lnTo>
                  <a:lnTo>
                    <a:pt x="17" y="215"/>
                  </a:lnTo>
                  <a:lnTo>
                    <a:pt x="9" y="19"/>
                  </a:lnTo>
                  <a:lnTo>
                    <a:pt x="17" y="19"/>
                  </a:lnTo>
                  <a:lnTo>
                    <a:pt x="26" y="19"/>
                  </a:lnTo>
                  <a:lnTo>
                    <a:pt x="34" y="19"/>
                  </a:lnTo>
                  <a:lnTo>
                    <a:pt x="43" y="10"/>
                  </a:lnTo>
                  <a:lnTo>
                    <a:pt x="52" y="10"/>
                  </a:lnTo>
                  <a:lnTo>
                    <a:pt x="137" y="0"/>
                  </a:lnTo>
                  <a:lnTo>
                    <a:pt x="154" y="196"/>
                  </a:lnTo>
                  <a:lnTo>
                    <a:pt x="154" y="215"/>
                  </a:lnTo>
                  <a:lnTo>
                    <a:pt x="145" y="225"/>
                  </a:lnTo>
                  <a:lnTo>
                    <a:pt x="137" y="225"/>
                  </a:lnTo>
                  <a:lnTo>
                    <a:pt x="128" y="235"/>
                  </a:lnTo>
                  <a:lnTo>
                    <a:pt x="128" y="245"/>
                  </a:lnTo>
                  <a:lnTo>
                    <a:pt x="111" y="254"/>
                  </a:lnTo>
                  <a:lnTo>
                    <a:pt x="103" y="284"/>
                  </a:lnTo>
                  <a:lnTo>
                    <a:pt x="94" y="284"/>
                  </a:lnTo>
                  <a:lnTo>
                    <a:pt x="86" y="274"/>
                  </a:lnTo>
                  <a:lnTo>
                    <a:pt x="77" y="274"/>
                  </a:lnTo>
                  <a:lnTo>
                    <a:pt x="77" y="284"/>
                  </a:lnTo>
                  <a:lnTo>
                    <a:pt x="69" y="293"/>
                  </a:lnTo>
                  <a:lnTo>
                    <a:pt x="60" y="284"/>
                  </a:lnTo>
                  <a:lnTo>
                    <a:pt x="52" y="293"/>
                  </a:lnTo>
                  <a:lnTo>
                    <a:pt x="43" y="303"/>
                  </a:lnTo>
                  <a:lnTo>
                    <a:pt x="34" y="293"/>
                  </a:lnTo>
                  <a:lnTo>
                    <a:pt x="9" y="293"/>
                  </a:lnTo>
                  <a:lnTo>
                    <a:pt x="0" y="303"/>
                  </a:lnTo>
                  <a:lnTo>
                    <a:pt x="0" y="293"/>
                  </a:lnTo>
                  <a:close/>
                </a:path>
              </a:pathLst>
            </a:custGeom>
            <a:solidFill>
              <a:srgbClr val="FFFFFF"/>
            </a:solidFill>
            <a:ln w="14288">
              <a:solidFill>
                <a:srgbClr val="FF00FF"/>
              </a:solidFill>
              <a:prstDash val="solid"/>
              <a:round/>
              <a:headEnd/>
              <a:tailEnd/>
            </a:ln>
          </p:spPr>
          <p:txBody>
            <a:bodyPr/>
            <a:lstStyle/>
            <a:p>
              <a:endParaRPr lang="en-US"/>
            </a:p>
          </p:txBody>
        </p:sp>
        <p:sp>
          <p:nvSpPr>
            <p:cNvPr id="5207" name="Freeform 85"/>
            <p:cNvSpPr>
              <a:spLocks/>
            </p:cNvSpPr>
            <p:nvPr/>
          </p:nvSpPr>
          <p:spPr bwMode="auto">
            <a:xfrm>
              <a:off x="3148" y="3028"/>
              <a:ext cx="205" cy="411"/>
            </a:xfrm>
            <a:custGeom>
              <a:avLst/>
              <a:gdLst>
                <a:gd name="T0" fmla="*/ 34 w 205"/>
                <a:gd name="T1" fmla="*/ 9 h 411"/>
                <a:gd name="T2" fmla="*/ 171 w 205"/>
                <a:gd name="T3" fmla="*/ 0 h 411"/>
                <a:gd name="T4" fmla="*/ 171 w 205"/>
                <a:gd name="T5" fmla="*/ 19 h 411"/>
                <a:gd name="T6" fmla="*/ 179 w 205"/>
                <a:gd name="T7" fmla="*/ 29 h 411"/>
                <a:gd name="T8" fmla="*/ 179 w 205"/>
                <a:gd name="T9" fmla="*/ 49 h 411"/>
                <a:gd name="T10" fmla="*/ 188 w 205"/>
                <a:gd name="T11" fmla="*/ 58 h 411"/>
                <a:gd name="T12" fmla="*/ 196 w 205"/>
                <a:gd name="T13" fmla="*/ 254 h 411"/>
                <a:gd name="T14" fmla="*/ 205 w 205"/>
                <a:gd name="T15" fmla="*/ 264 h 411"/>
                <a:gd name="T16" fmla="*/ 205 w 205"/>
                <a:gd name="T17" fmla="*/ 274 h 411"/>
                <a:gd name="T18" fmla="*/ 196 w 205"/>
                <a:gd name="T19" fmla="*/ 284 h 411"/>
                <a:gd name="T20" fmla="*/ 196 w 205"/>
                <a:gd name="T21" fmla="*/ 293 h 411"/>
                <a:gd name="T22" fmla="*/ 179 w 205"/>
                <a:gd name="T23" fmla="*/ 313 h 411"/>
                <a:gd name="T24" fmla="*/ 179 w 205"/>
                <a:gd name="T25" fmla="*/ 332 h 411"/>
                <a:gd name="T26" fmla="*/ 179 w 205"/>
                <a:gd name="T27" fmla="*/ 342 h 411"/>
                <a:gd name="T28" fmla="*/ 179 w 205"/>
                <a:gd name="T29" fmla="*/ 352 h 411"/>
                <a:gd name="T30" fmla="*/ 179 w 205"/>
                <a:gd name="T31" fmla="*/ 362 h 411"/>
                <a:gd name="T32" fmla="*/ 162 w 205"/>
                <a:gd name="T33" fmla="*/ 372 h 411"/>
                <a:gd name="T34" fmla="*/ 162 w 205"/>
                <a:gd name="T35" fmla="*/ 391 h 411"/>
                <a:gd name="T36" fmla="*/ 154 w 205"/>
                <a:gd name="T37" fmla="*/ 401 h 411"/>
                <a:gd name="T38" fmla="*/ 137 w 205"/>
                <a:gd name="T39" fmla="*/ 391 h 411"/>
                <a:gd name="T40" fmla="*/ 128 w 205"/>
                <a:gd name="T41" fmla="*/ 401 h 411"/>
                <a:gd name="T42" fmla="*/ 120 w 205"/>
                <a:gd name="T43" fmla="*/ 411 h 411"/>
                <a:gd name="T44" fmla="*/ 111 w 205"/>
                <a:gd name="T45" fmla="*/ 391 h 411"/>
                <a:gd name="T46" fmla="*/ 111 w 205"/>
                <a:gd name="T47" fmla="*/ 381 h 411"/>
                <a:gd name="T48" fmla="*/ 103 w 205"/>
                <a:gd name="T49" fmla="*/ 352 h 411"/>
                <a:gd name="T50" fmla="*/ 68 w 205"/>
                <a:gd name="T51" fmla="*/ 332 h 411"/>
                <a:gd name="T52" fmla="*/ 60 w 205"/>
                <a:gd name="T53" fmla="*/ 323 h 411"/>
                <a:gd name="T54" fmla="*/ 60 w 205"/>
                <a:gd name="T55" fmla="*/ 303 h 411"/>
                <a:gd name="T56" fmla="*/ 68 w 205"/>
                <a:gd name="T57" fmla="*/ 293 h 411"/>
                <a:gd name="T58" fmla="*/ 68 w 205"/>
                <a:gd name="T59" fmla="*/ 274 h 411"/>
                <a:gd name="T60" fmla="*/ 60 w 205"/>
                <a:gd name="T61" fmla="*/ 264 h 411"/>
                <a:gd name="T62" fmla="*/ 51 w 205"/>
                <a:gd name="T63" fmla="*/ 274 h 411"/>
                <a:gd name="T64" fmla="*/ 51 w 205"/>
                <a:gd name="T65" fmla="*/ 274 h 411"/>
                <a:gd name="T66" fmla="*/ 43 w 205"/>
                <a:gd name="T67" fmla="*/ 264 h 411"/>
                <a:gd name="T68" fmla="*/ 43 w 205"/>
                <a:gd name="T69" fmla="*/ 254 h 411"/>
                <a:gd name="T70" fmla="*/ 34 w 205"/>
                <a:gd name="T71" fmla="*/ 235 h 411"/>
                <a:gd name="T72" fmla="*/ 17 w 205"/>
                <a:gd name="T73" fmla="*/ 225 h 411"/>
                <a:gd name="T74" fmla="*/ 0 w 205"/>
                <a:gd name="T75" fmla="*/ 195 h 411"/>
                <a:gd name="T76" fmla="*/ 0 w 205"/>
                <a:gd name="T77" fmla="*/ 166 h 411"/>
                <a:gd name="T78" fmla="*/ 17 w 205"/>
                <a:gd name="T79" fmla="*/ 127 h 411"/>
                <a:gd name="T80" fmla="*/ 26 w 205"/>
                <a:gd name="T81" fmla="*/ 107 h 411"/>
                <a:gd name="T82" fmla="*/ 17 w 205"/>
                <a:gd name="T83" fmla="*/ 97 h 411"/>
                <a:gd name="T84" fmla="*/ 26 w 205"/>
                <a:gd name="T85" fmla="*/ 88 h 411"/>
                <a:gd name="T86" fmla="*/ 51 w 205"/>
                <a:gd name="T87" fmla="*/ 78 h 411"/>
                <a:gd name="T88" fmla="*/ 60 w 205"/>
                <a:gd name="T89" fmla="*/ 58 h 411"/>
                <a:gd name="T90" fmla="*/ 60 w 205"/>
                <a:gd name="T91" fmla="*/ 29 h 411"/>
                <a:gd name="T92" fmla="*/ 43 w 205"/>
                <a:gd name="T93" fmla="*/ 19 h 411"/>
                <a:gd name="T94" fmla="*/ 34 w 205"/>
                <a:gd name="T95" fmla="*/ 9 h 4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5" h="411">
                  <a:moveTo>
                    <a:pt x="34" y="9"/>
                  </a:moveTo>
                  <a:lnTo>
                    <a:pt x="171" y="0"/>
                  </a:lnTo>
                  <a:lnTo>
                    <a:pt x="171" y="19"/>
                  </a:lnTo>
                  <a:lnTo>
                    <a:pt x="179" y="29"/>
                  </a:lnTo>
                  <a:lnTo>
                    <a:pt x="179" y="49"/>
                  </a:lnTo>
                  <a:lnTo>
                    <a:pt x="188" y="58"/>
                  </a:lnTo>
                  <a:lnTo>
                    <a:pt x="196" y="254"/>
                  </a:lnTo>
                  <a:lnTo>
                    <a:pt x="205" y="264"/>
                  </a:lnTo>
                  <a:lnTo>
                    <a:pt x="205" y="274"/>
                  </a:lnTo>
                  <a:lnTo>
                    <a:pt x="196" y="284"/>
                  </a:lnTo>
                  <a:lnTo>
                    <a:pt x="196" y="293"/>
                  </a:lnTo>
                  <a:lnTo>
                    <a:pt x="179" y="313"/>
                  </a:lnTo>
                  <a:lnTo>
                    <a:pt x="179" y="332"/>
                  </a:lnTo>
                  <a:lnTo>
                    <a:pt x="179" y="342"/>
                  </a:lnTo>
                  <a:lnTo>
                    <a:pt x="179" y="352"/>
                  </a:lnTo>
                  <a:lnTo>
                    <a:pt x="179" y="362"/>
                  </a:lnTo>
                  <a:lnTo>
                    <a:pt x="162" y="372"/>
                  </a:lnTo>
                  <a:lnTo>
                    <a:pt x="162" y="391"/>
                  </a:lnTo>
                  <a:lnTo>
                    <a:pt x="154" y="401"/>
                  </a:lnTo>
                  <a:lnTo>
                    <a:pt x="137" y="391"/>
                  </a:lnTo>
                  <a:lnTo>
                    <a:pt x="128" y="401"/>
                  </a:lnTo>
                  <a:lnTo>
                    <a:pt x="120" y="411"/>
                  </a:lnTo>
                  <a:lnTo>
                    <a:pt x="111" y="391"/>
                  </a:lnTo>
                  <a:lnTo>
                    <a:pt x="111" y="381"/>
                  </a:lnTo>
                  <a:lnTo>
                    <a:pt x="103" y="352"/>
                  </a:lnTo>
                  <a:lnTo>
                    <a:pt x="68" y="332"/>
                  </a:lnTo>
                  <a:lnTo>
                    <a:pt x="60" y="323"/>
                  </a:lnTo>
                  <a:lnTo>
                    <a:pt x="60" y="303"/>
                  </a:lnTo>
                  <a:lnTo>
                    <a:pt x="68" y="293"/>
                  </a:lnTo>
                  <a:lnTo>
                    <a:pt x="68" y="274"/>
                  </a:lnTo>
                  <a:lnTo>
                    <a:pt x="60" y="264"/>
                  </a:lnTo>
                  <a:lnTo>
                    <a:pt x="51" y="274"/>
                  </a:lnTo>
                  <a:lnTo>
                    <a:pt x="43" y="264"/>
                  </a:lnTo>
                  <a:lnTo>
                    <a:pt x="43" y="254"/>
                  </a:lnTo>
                  <a:lnTo>
                    <a:pt x="34" y="235"/>
                  </a:lnTo>
                  <a:lnTo>
                    <a:pt x="17" y="225"/>
                  </a:lnTo>
                  <a:lnTo>
                    <a:pt x="0" y="195"/>
                  </a:lnTo>
                  <a:lnTo>
                    <a:pt x="0" y="166"/>
                  </a:lnTo>
                  <a:lnTo>
                    <a:pt x="17" y="127"/>
                  </a:lnTo>
                  <a:lnTo>
                    <a:pt x="26" y="107"/>
                  </a:lnTo>
                  <a:lnTo>
                    <a:pt x="17" y="97"/>
                  </a:lnTo>
                  <a:lnTo>
                    <a:pt x="26" y="88"/>
                  </a:lnTo>
                  <a:lnTo>
                    <a:pt x="51" y="78"/>
                  </a:lnTo>
                  <a:lnTo>
                    <a:pt x="60" y="58"/>
                  </a:lnTo>
                  <a:lnTo>
                    <a:pt x="60" y="29"/>
                  </a:lnTo>
                  <a:lnTo>
                    <a:pt x="43" y="19"/>
                  </a:lnTo>
                  <a:lnTo>
                    <a:pt x="34" y="9"/>
                  </a:lnTo>
                  <a:close/>
                </a:path>
              </a:pathLst>
            </a:custGeom>
            <a:solidFill>
              <a:srgbClr val="FFFFFF"/>
            </a:solidFill>
            <a:ln w="14288">
              <a:solidFill>
                <a:srgbClr val="FF00FF"/>
              </a:solidFill>
              <a:prstDash val="solid"/>
              <a:round/>
              <a:headEnd/>
              <a:tailEnd/>
            </a:ln>
          </p:spPr>
          <p:txBody>
            <a:bodyPr/>
            <a:lstStyle/>
            <a:p>
              <a:endParaRPr lang="en-US"/>
            </a:p>
          </p:txBody>
        </p:sp>
        <p:sp>
          <p:nvSpPr>
            <p:cNvPr id="5208" name="Freeform 86"/>
            <p:cNvSpPr>
              <a:spLocks/>
            </p:cNvSpPr>
            <p:nvPr/>
          </p:nvSpPr>
          <p:spPr bwMode="auto">
            <a:xfrm>
              <a:off x="3071" y="2714"/>
              <a:ext cx="273" cy="323"/>
            </a:xfrm>
            <a:custGeom>
              <a:avLst/>
              <a:gdLst>
                <a:gd name="T0" fmla="*/ 43 w 273"/>
                <a:gd name="T1" fmla="*/ 20 h 323"/>
                <a:gd name="T2" fmla="*/ 52 w 273"/>
                <a:gd name="T3" fmla="*/ 20 h 323"/>
                <a:gd name="T4" fmla="*/ 77 w 273"/>
                <a:gd name="T5" fmla="*/ 0 h 323"/>
                <a:gd name="T6" fmla="*/ 94 w 273"/>
                <a:gd name="T7" fmla="*/ 0 h 323"/>
                <a:gd name="T8" fmla="*/ 94 w 273"/>
                <a:gd name="T9" fmla="*/ 20 h 323"/>
                <a:gd name="T10" fmla="*/ 111 w 273"/>
                <a:gd name="T11" fmla="*/ 30 h 323"/>
                <a:gd name="T12" fmla="*/ 120 w 273"/>
                <a:gd name="T13" fmla="*/ 30 h 323"/>
                <a:gd name="T14" fmla="*/ 128 w 273"/>
                <a:gd name="T15" fmla="*/ 39 h 323"/>
                <a:gd name="T16" fmla="*/ 154 w 273"/>
                <a:gd name="T17" fmla="*/ 49 h 323"/>
                <a:gd name="T18" fmla="*/ 180 w 273"/>
                <a:gd name="T19" fmla="*/ 49 h 323"/>
                <a:gd name="T20" fmla="*/ 188 w 273"/>
                <a:gd name="T21" fmla="*/ 59 h 323"/>
                <a:gd name="T22" fmla="*/ 197 w 273"/>
                <a:gd name="T23" fmla="*/ 59 h 323"/>
                <a:gd name="T24" fmla="*/ 222 w 273"/>
                <a:gd name="T25" fmla="*/ 69 h 323"/>
                <a:gd name="T26" fmla="*/ 231 w 273"/>
                <a:gd name="T27" fmla="*/ 79 h 323"/>
                <a:gd name="T28" fmla="*/ 231 w 273"/>
                <a:gd name="T29" fmla="*/ 108 h 323"/>
                <a:gd name="T30" fmla="*/ 239 w 273"/>
                <a:gd name="T31" fmla="*/ 108 h 323"/>
                <a:gd name="T32" fmla="*/ 248 w 273"/>
                <a:gd name="T33" fmla="*/ 128 h 323"/>
                <a:gd name="T34" fmla="*/ 239 w 273"/>
                <a:gd name="T35" fmla="*/ 137 h 323"/>
                <a:gd name="T36" fmla="*/ 231 w 273"/>
                <a:gd name="T37" fmla="*/ 147 h 323"/>
                <a:gd name="T38" fmla="*/ 231 w 273"/>
                <a:gd name="T39" fmla="*/ 157 h 323"/>
                <a:gd name="T40" fmla="*/ 231 w 273"/>
                <a:gd name="T41" fmla="*/ 167 h 323"/>
                <a:gd name="T42" fmla="*/ 248 w 273"/>
                <a:gd name="T43" fmla="*/ 147 h 323"/>
                <a:gd name="T44" fmla="*/ 256 w 273"/>
                <a:gd name="T45" fmla="*/ 137 h 323"/>
                <a:gd name="T46" fmla="*/ 265 w 273"/>
                <a:gd name="T47" fmla="*/ 118 h 323"/>
                <a:gd name="T48" fmla="*/ 273 w 273"/>
                <a:gd name="T49" fmla="*/ 108 h 323"/>
                <a:gd name="T50" fmla="*/ 273 w 273"/>
                <a:gd name="T51" fmla="*/ 118 h 323"/>
                <a:gd name="T52" fmla="*/ 265 w 273"/>
                <a:gd name="T53" fmla="*/ 137 h 323"/>
                <a:gd name="T54" fmla="*/ 256 w 273"/>
                <a:gd name="T55" fmla="*/ 157 h 323"/>
                <a:gd name="T56" fmla="*/ 248 w 273"/>
                <a:gd name="T57" fmla="*/ 167 h 323"/>
                <a:gd name="T58" fmla="*/ 248 w 273"/>
                <a:gd name="T59" fmla="*/ 196 h 323"/>
                <a:gd name="T60" fmla="*/ 248 w 273"/>
                <a:gd name="T61" fmla="*/ 235 h 323"/>
                <a:gd name="T62" fmla="*/ 239 w 273"/>
                <a:gd name="T63" fmla="*/ 255 h 323"/>
                <a:gd name="T64" fmla="*/ 248 w 273"/>
                <a:gd name="T65" fmla="*/ 284 h 323"/>
                <a:gd name="T66" fmla="*/ 248 w 273"/>
                <a:gd name="T67" fmla="*/ 314 h 323"/>
                <a:gd name="T68" fmla="*/ 111 w 273"/>
                <a:gd name="T69" fmla="*/ 323 h 323"/>
                <a:gd name="T70" fmla="*/ 111 w 273"/>
                <a:gd name="T71" fmla="*/ 314 h 323"/>
                <a:gd name="T72" fmla="*/ 94 w 273"/>
                <a:gd name="T73" fmla="*/ 304 h 323"/>
                <a:gd name="T74" fmla="*/ 86 w 273"/>
                <a:gd name="T75" fmla="*/ 274 h 323"/>
                <a:gd name="T76" fmla="*/ 86 w 273"/>
                <a:gd name="T77" fmla="*/ 255 h 323"/>
                <a:gd name="T78" fmla="*/ 77 w 273"/>
                <a:gd name="T79" fmla="*/ 245 h 323"/>
                <a:gd name="T80" fmla="*/ 86 w 273"/>
                <a:gd name="T81" fmla="*/ 225 h 323"/>
                <a:gd name="T82" fmla="*/ 77 w 273"/>
                <a:gd name="T83" fmla="*/ 216 h 323"/>
                <a:gd name="T84" fmla="*/ 52 w 273"/>
                <a:gd name="T85" fmla="*/ 196 h 323"/>
                <a:gd name="T86" fmla="*/ 52 w 273"/>
                <a:gd name="T87" fmla="*/ 186 h 323"/>
                <a:gd name="T88" fmla="*/ 43 w 273"/>
                <a:gd name="T89" fmla="*/ 186 h 323"/>
                <a:gd name="T90" fmla="*/ 35 w 273"/>
                <a:gd name="T91" fmla="*/ 177 h 323"/>
                <a:gd name="T92" fmla="*/ 17 w 273"/>
                <a:gd name="T93" fmla="*/ 167 h 323"/>
                <a:gd name="T94" fmla="*/ 9 w 273"/>
                <a:gd name="T95" fmla="*/ 157 h 323"/>
                <a:gd name="T96" fmla="*/ 17 w 273"/>
                <a:gd name="T97" fmla="*/ 118 h 323"/>
                <a:gd name="T98" fmla="*/ 0 w 273"/>
                <a:gd name="T99" fmla="*/ 98 h 323"/>
                <a:gd name="T100" fmla="*/ 9 w 273"/>
                <a:gd name="T101" fmla="*/ 79 h 323"/>
                <a:gd name="T102" fmla="*/ 26 w 273"/>
                <a:gd name="T103" fmla="*/ 59 h 323"/>
                <a:gd name="T104" fmla="*/ 35 w 273"/>
                <a:gd name="T105" fmla="*/ 20 h 323"/>
                <a:gd name="T106" fmla="*/ 43 w 273"/>
                <a:gd name="T107" fmla="*/ 20 h 3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3" h="323">
                  <a:moveTo>
                    <a:pt x="43" y="20"/>
                  </a:moveTo>
                  <a:lnTo>
                    <a:pt x="52" y="20"/>
                  </a:lnTo>
                  <a:lnTo>
                    <a:pt x="77" y="0"/>
                  </a:lnTo>
                  <a:lnTo>
                    <a:pt x="94" y="0"/>
                  </a:lnTo>
                  <a:lnTo>
                    <a:pt x="94" y="20"/>
                  </a:lnTo>
                  <a:lnTo>
                    <a:pt x="111" y="30"/>
                  </a:lnTo>
                  <a:lnTo>
                    <a:pt x="120" y="30"/>
                  </a:lnTo>
                  <a:lnTo>
                    <a:pt x="128" y="39"/>
                  </a:lnTo>
                  <a:lnTo>
                    <a:pt x="154" y="49"/>
                  </a:lnTo>
                  <a:lnTo>
                    <a:pt x="180" y="49"/>
                  </a:lnTo>
                  <a:lnTo>
                    <a:pt x="188" y="59"/>
                  </a:lnTo>
                  <a:lnTo>
                    <a:pt x="197" y="59"/>
                  </a:lnTo>
                  <a:lnTo>
                    <a:pt x="222" y="69"/>
                  </a:lnTo>
                  <a:lnTo>
                    <a:pt x="231" y="79"/>
                  </a:lnTo>
                  <a:lnTo>
                    <a:pt x="231" y="108"/>
                  </a:lnTo>
                  <a:lnTo>
                    <a:pt x="239" y="108"/>
                  </a:lnTo>
                  <a:lnTo>
                    <a:pt x="248" y="128"/>
                  </a:lnTo>
                  <a:lnTo>
                    <a:pt x="239" y="137"/>
                  </a:lnTo>
                  <a:lnTo>
                    <a:pt x="231" y="147"/>
                  </a:lnTo>
                  <a:lnTo>
                    <a:pt x="231" y="157"/>
                  </a:lnTo>
                  <a:lnTo>
                    <a:pt x="231" y="167"/>
                  </a:lnTo>
                  <a:lnTo>
                    <a:pt x="248" y="147"/>
                  </a:lnTo>
                  <a:lnTo>
                    <a:pt x="256" y="137"/>
                  </a:lnTo>
                  <a:lnTo>
                    <a:pt x="265" y="118"/>
                  </a:lnTo>
                  <a:lnTo>
                    <a:pt x="273" y="108"/>
                  </a:lnTo>
                  <a:lnTo>
                    <a:pt x="273" y="118"/>
                  </a:lnTo>
                  <a:lnTo>
                    <a:pt x="265" y="137"/>
                  </a:lnTo>
                  <a:lnTo>
                    <a:pt x="256" y="157"/>
                  </a:lnTo>
                  <a:lnTo>
                    <a:pt x="248" y="167"/>
                  </a:lnTo>
                  <a:lnTo>
                    <a:pt x="248" y="196"/>
                  </a:lnTo>
                  <a:lnTo>
                    <a:pt x="248" y="235"/>
                  </a:lnTo>
                  <a:lnTo>
                    <a:pt x="239" y="255"/>
                  </a:lnTo>
                  <a:lnTo>
                    <a:pt x="248" y="284"/>
                  </a:lnTo>
                  <a:lnTo>
                    <a:pt x="248" y="314"/>
                  </a:lnTo>
                  <a:lnTo>
                    <a:pt x="111" y="323"/>
                  </a:lnTo>
                  <a:lnTo>
                    <a:pt x="111" y="314"/>
                  </a:lnTo>
                  <a:lnTo>
                    <a:pt x="94" y="304"/>
                  </a:lnTo>
                  <a:lnTo>
                    <a:pt x="86" y="274"/>
                  </a:lnTo>
                  <a:lnTo>
                    <a:pt x="86" y="255"/>
                  </a:lnTo>
                  <a:lnTo>
                    <a:pt x="77" y="245"/>
                  </a:lnTo>
                  <a:lnTo>
                    <a:pt x="86" y="225"/>
                  </a:lnTo>
                  <a:lnTo>
                    <a:pt x="77" y="216"/>
                  </a:lnTo>
                  <a:lnTo>
                    <a:pt x="52" y="196"/>
                  </a:lnTo>
                  <a:lnTo>
                    <a:pt x="52" y="186"/>
                  </a:lnTo>
                  <a:lnTo>
                    <a:pt x="43" y="186"/>
                  </a:lnTo>
                  <a:lnTo>
                    <a:pt x="35" y="177"/>
                  </a:lnTo>
                  <a:lnTo>
                    <a:pt x="17" y="167"/>
                  </a:lnTo>
                  <a:lnTo>
                    <a:pt x="9" y="157"/>
                  </a:lnTo>
                  <a:lnTo>
                    <a:pt x="17" y="118"/>
                  </a:lnTo>
                  <a:lnTo>
                    <a:pt x="0" y="98"/>
                  </a:lnTo>
                  <a:lnTo>
                    <a:pt x="9" y="79"/>
                  </a:lnTo>
                  <a:lnTo>
                    <a:pt x="26" y="59"/>
                  </a:lnTo>
                  <a:lnTo>
                    <a:pt x="35" y="20"/>
                  </a:lnTo>
                  <a:lnTo>
                    <a:pt x="43" y="20"/>
                  </a:lnTo>
                  <a:close/>
                </a:path>
              </a:pathLst>
            </a:custGeom>
            <a:solidFill>
              <a:srgbClr val="FFFFFF"/>
            </a:solidFill>
            <a:ln w="14288">
              <a:solidFill>
                <a:srgbClr val="FF00FF"/>
              </a:solidFill>
              <a:prstDash val="solid"/>
              <a:round/>
              <a:headEnd/>
              <a:tailEnd/>
            </a:ln>
          </p:spPr>
          <p:txBody>
            <a:bodyPr/>
            <a:lstStyle/>
            <a:p>
              <a:endParaRPr lang="en-US"/>
            </a:p>
          </p:txBody>
        </p:sp>
        <p:sp>
          <p:nvSpPr>
            <p:cNvPr id="5209" name="Freeform 87"/>
            <p:cNvSpPr>
              <a:spLocks/>
            </p:cNvSpPr>
            <p:nvPr/>
          </p:nvSpPr>
          <p:spPr bwMode="auto">
            <a:xfrm>
              <a:off x="3191" y="2665"/>
              <a:ext cx="298" cy="177"/>
            </a:xfrm>
            <a:custGeom>
              <a:avLst/>
              <a:gdLst>
                <a:gd name="T0" fmla="*/ 0 w 298"/>
                <a:gd name="T1" fmla="*/ 79 h 177"/>
                <a:gd name="T2" fmla="*/ 8 w 298"/>
                <a:gd name="T3" fmla="*/ 59 h 177"/>
                <a:gd name="T4" fmla="*/ 17 w 298"/>
                <a:gd name="T5" fmla="*/ 49 h 177"/>
                <a:gd name="T6" fmla="*/ 42 w 298"/>
                <a:gd name="T7" fmla="*/ 49 h 177"/>
                <a:gd name="T8" fmla="*/ 60 w 298"/>
                <a:gd name="T9" fmla="*/ 39 h 177"/>
                <a:gd name="T10" fmla="*/ 68 w 298"/>
                <a:gd name="T11" fmla="*/ 30 h 177"/>
                <a:gd name="T12" fmla="*/ 77 w 298"/>
                <a:gd name="T13" fmla="*/ 20 h 177"/>
                <a:gd name="T14" fmla="*/ 85 w 298"/>
                <a:gd name="T15" fmla="*/ 0 h 177"/>
                <a:gd name="T16" fmla="*/ 94 w 298"/>
                <a:gd name="T17" fmla="*/ 0 h 177"/>
                <a:gd name="T18" fmla="*/ 102 w 298"/>
                <a:gd name="T19" fmla="*/ 0 h 177"/>
                <a:gd name="T20" fmla="*/ 94 w 298"/>
                <a:gd name="T21" fmla="*/ 10 h 177"/>
                <a:gd name="T22" fmla="*/ 85 w 298"/>
                <a:gd name="T23" fmla="*/ 30 h 177"/>
                <a:gd name="T24" fmla="*/ 77 w 298"/>
                <a:gd name="T25" fmla="*/ 39 h 177"/>
                <a:gd name="T26" fmla="*/ 77 w 298"/>
                <a:gd name="T27" fmla="*/ 49 h 177"/>
                <a:gd name="T28" fmla="*/ 85 w 298"/>
                <a:gd name="T29" fmla="*/ 39 h 177"/>
                <a:gd name="T30" fmla="*/ 102 w 298"/>
                <a:gd name="T31" fmla="*/ 49 h 177"/>
                <a:gd name="T32" fmla="*/ 119 w 298"/>
                <a:gd name="T33" fmla="*/ 59 h 177"/>
                <a:gd name="T34" fmla="*/ 128 w 298"/>
                <a:gd name="T35" fmla="*/ 69 h 177"/>
                <a:gd name="T36" fmla="*/ 145 w 298"/>
                <a:gd name="T37" fmla="*/ 69 h 177"/>
                <a:gd name="T38" fmla="*/ 162 w 298"/>
                <a:gd name="T39" fmla="*/ 69 h 177"/>
                <a:gd name="T40" fmla="*/ 170 w 298"/>
                <a:gd name="T41" fmla="*/ 59 h 177"/>
                <a:gd name="T42" fmla="*/ 196 w 298"/>
                <a:gd name="T43" fmla="*/ 49 h 177"/>
                <a:gd name="T44" fmla="*/ 213 w 298"/>
                <a:gd name="T45" fmla="*/ 49 h 177"/>
                <a:gd name="T46" fmla="*/ 230 w 298"/>
                <a:gd name="T47" fmla="*/ 39 h 177"/>
                <a:gd name="T48" fmla="*/ 230 w 298"/>
                <a:gd name="T49" fmla="*/ 49 h 177"/>
                <a:gd name="T50" fmla="*/ 230 w 298"/>
                <a:gd name="T51" fmla="*/ 59 h 177"/>
                <a:gd name="T52" fmla="*/ 264 w 298"/>
                <a:gd name="T53" fmla="*/ 59 h 177"/>
                <a:gd name="T54" fmla="*/ 273 w 298"/>
                <a:gd name="T55" fmla="*/ 69 h 177"/>
                <a:gd name="T56" fmla="*/ 281 w 298"/>
                <a:gd name="T57" fmla="*/ 79 h 177"/>
                <a:gd name="T58" fmla="*/ 298 w 298"/>
                <a:gd name="T59" fmla="*/ 88 h 177"/>
                <a:gd name="T60" fmla="*/ 298 w 298"/>
                <a:gd name="T61" fmla="*/ 88 h 177"/>
                <a:gd name="T62" fmla="*/ 281 w 298"/>
                <a:gd name="T63" fmla="*/ 98 h 177"/>
                <a:gd name="T64" fmla="*/ 256 w 298"/>
                <a:gd name="T65" fmla="*/ 88 h 177"/>
                <a:gd name="T66" fmla="*/ 247 w 298"/>
                <a:gd name="T67" fmla="*/ 98 h 177"/>
                <a:gd name="T68" fmla="*/ 239 w 298"/>
                <a:gd name="T69" fmla="*/ 98 h 177"/>
                <a:gd name="T70" fmla="*/ 213 w 298"/>
                <a:gd name="T71" fmla="*/ 98 h 177"/>
                <a:gd name="T72" fmla="*/ 205 w 298"/>
                <a:gd name="T73" fmla="*/ 108 h 177"/>
                <a:gd name="T74" fmla="*/ 188 w 298"/>
                <a:gd name="T75" fmla="*/ 108 h 177"/>
                <a:gd name="T76" fmla="*/ 179 w 298"/>
                <a:gd name="T77" fmla="*/ 118 h 177"/>
                <a:gd name="T78" fmla="*/ 170 w 298"/>
                <a:gd name="T79" fmla="*/ 128 h 177"/>
                <a:gd name="T80" fmla="*/ 162 w 298"/>
                <a:gd name="T81" fmla="*/ 118 h 177"/>
                <a:gd name="T82" fmla="*/ 162 w 298"/>
                <a:gd name="T83" fmla="*/ 128 h 177"/>
                <a:gd name="T84" fmla="*/ 153 w 298"/>
                <a:gd name="T85" fmla="*/ 128 h 177"/>
                <a:gd name="T86" fmla="*/ 145 w 298"/>
                <a:gd name="T87" fmla="*/ 118 h 177"/>
                <a:gd name="T88" fmla="*/ 136 w 298"/>
                <a:gd name="T89" fmla="*/ 137 h 177"/>
                <a:gd name="T90" fmla="*/ 128 w 298"/>
                <a:gd name="T91" fmla="*/ 157 h 177"/>
                <a:gd name="T92" fmla="*/ 128 w 298"/>
                <a:gd name="T93" fmla="*/ 177 h 177"/>
                <a:gd name="T94" fmla="*/ 119 w 298"/>
                <a:gd name="T95" fmla="*/ 157 h 177"/>
                <a:gd name="T96" fmla="*/ 111 w 298"/>
                <a:gd name="T97" fmla="*/ 157 h 177"/>
                <a:gd name="T98" fmla="*/ 111 w 298"/>
                <a:gd name="T99" fmla="*/ 128 h 177"/>
                <a:gd name="T100" fmla="*/ 77 w 298"/>
                <a:gd name="T101" fmla="*/ 108 h 177"/>
                <a:gd name="T102" fmla="*/ 68 w 298"/>
                <a:gd name="T103" fmla="*/ 108 h 177"/>
                <a:gd name="T104" fmla="*/ 60 w 298"/>
                <a:gd name="T105" fmla="*/ 98 h 177"/>
                <a:gd name="T106" fmla="*/ 34 w 298"/>
                <a:gd name="T107" fmla="*/ 98 h 177"/>
                <a:gd name="T108" fmla="*/ 8 w 298"/>
                <a:gd name="T109" fmla="*/ 88 h 177"/>
                <a:gd name="T110" fmla="*/ 0 w 298"/>
                <a:gd name="T111" fmla="*/ 79 h 17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8" h="177">
                  <a:moveTo>
                    <a:pt x="0" y="79"/>
                  </a:moveTo>
                  <a:lnTo>
                    <a:pt x="8" y="59"/>
                  </a:lnTo>
                  <a:lnTo>
                    <a:pt x="17" y="49"/>
                  </a:lnTo>
                  <a:lnTo>
                    <a:pt x="42" y="49"/>
                  </a:lnTo>
                  <a:lnTo>
                    <a:pt x="60" y="39"/>
                  </a:lnTo>
                  <a:lnTo>
                    <a:pt x="68" y="30"/>
                  </a:lnTo>
                  <a:lnTo>
                    <a:pt x="77" y="20"/>
                  </a:lnTo>
                  <a:lnTo>
                    <a:pt x="85" y="0"/>
                  </a:lnTo>
                  <a:lnTo>
                    <a:pt x="94" y="0"/>
                  </a:lnTo>
                  <a:lnTo>
                    <a:pt x="102" y="0"/>
                  </a:lnTo>
                  <a:lnTo>
                    <a:pt x="94" y="10"/>
                  </a:lnTo>
                  <a:lnTo>
                    <a:pt x="85" y="30"/>
                  </a:lnTo>
                  <a:lnTo>
                    <a:pt x="77" y="39"/>
                  </a:lnTo>
                  <a:lnTo>
                    <a:pt x="77" y="49"/>
                  </a:lnTo>
                  <a:lnTo>
                    <a:pt x="85" y="39"/>
                  </a:lnTo>
                  <a:lnTo>
                    <a:pt x="102" y="49"/>
                  </a:lnTo>
                  <a:lnTo>
                    <a:pt x="119" y="59"/>
                  </a:lnTo>
                  <a:lnTo>
                    <a:pt x="128" y="69"/>
                  </a:lnTo>
                  <a:lnTo>
                    <a:pt x="145" y="69"/>
                  </a:lnTo>
                  <a:lnTo>
                    <a:pt x="162" y="69"/>
                  </a:lnTo>
                  <a:lnTo>
                    <a:pt x="170" y="59"/>
                  </a:lnTo>
                  <a:lnTo>
                    <a:pt x="196" y="49"/>
                  </a:lnTo>
                  <a:lnTo>
                    <a:pt x="213" y="49"/>
                  </a:lnTo>
                  <a:lnTo>
                    <a:pt x="230" y="39"/>
                  </a:lnTo>
                  <a:lnTo>
                    <a:pt x="230" y="49"/>
                  </a:lnTo>
                  <a:lnTo>
                    <a:pt x="230" y="59"/>
                  </a:lnTo>
                  <a:lnTo>
                    <a:pt x="264" y="59"/>
                  </a:lnTo>
                  <a:lnTo>
                    <a:pt x="273" y="69"/>
                  </a:lnTo>
                  <a:lnTo>
                    <a:pt x="281" y="79"/>
                  </a:lnTo>
                  <a:lnTo>
                    <a:pt x="298" y="88"/>
                  </a:lnTo>
                  <a:lnTo>
                    <a:pt x="281" y="98"/>
                  </a:lnTo>
                  <a:lnTo>
                    <a:pt x="256" y="88"/>
                  </a:lnTo>
                  <a:lnTo>
                    <a:pt x="247" y="98"/>
                  </a:lnTo>
                  <a:lnTo>
                    <a:pt x="239" y="98"/>
                  </a:lnTo>
                  <a:lnTo>
                    <a:pt x="213" y="98"/>
                  </a:lnTo>
                  <a:lnTo>
                    <a:pt x="205" y="108"/>
                  </a:lnTo>
                  <a:lnTo>
                    <a:pt x="188" y="108"/>
                  </a:lnTo>
                  <a:lnTo>
                    <a:pt x="179" y="118"/>
                  </a:lnTo>
                  <a:lnTo>
                    <a:pt x="170" y="128"/>
                  </a:lnTo>
                  <a:lnTo>
                    <a:pt x="162" y="118"/>
                  </a:lnTo>
                  <a:lnTo>
                    <a:pt x="162" y="128"/>
                  </a:lnTo>
                  <a:lnTo>
                    <a:pt x="153" y="128"/>
                  </a:lnTo>
                  <a:lnTo>
                    <a:pt x="145" y="118"/>
                  </a:lnTo>
                  <a:lnTo>
                    <a:pt x="136" y="137"/>
                  </a:lnTo>
                  <a:lnTo>
                    <a:pt x="128" y="157"/>
                  </a:lnTo>
                  <a:lnTo>
                    <a:pt x="128" y="177"/>
                  </a:lnTo>
                  <a:lnTo>
                    <a:pt x="119" y="157"/>
                  </a:lnTo>
                  <a:lnTo>
                    <a:pt x="111" y="157"/>
                  </a:lnTo>
                  <a:lnTo>
                    <a:pt x="111" y="128"/>
                  </a:lnTo>
                  <a:lnTo>
                    <a:pt x="77" y="108"/>
                  </a:lnTo>
                  <a:lnTo>
                    <a:pt x="68" y="108"/>
                  </a:lnTo>
                  <a:lnTo>
                    <a:pt x="60" y="98"/>
                  </a:lnTo>
                  <a:lnTo>
                    <a:pt x="34" y="98"/>
                  </a:lnTo>
                  <a:lnTo>
                    <a:pt x="8" y="88"/>
                  </a:lnTo>
                  <a:lnTo>
                    <a:pt x="0" y="79"/>
                  </a:lnTo>
                  <a:close/>
                </a:path>
              </a:pathLst>
            </a:custGeom>
            <a:solidFill>
              <a:srgbClr val="FFFFFF"/>
            </a:solidFill>
            <a:ln w="14288">
              <a:solidFill>
                <a:srgbClr val="FF00FF"/>
              </a:solidFill>
              <a:prstDash val="solid"/>
              <a:round/>
              <a:headEnd/>
              <a:tailEnd/>
            </a:ln>
          </p:spPr>
          <p:txBody>
            <a:bodyPr/>
            <a:lstStyle/>
            <a:p>
              <a:endParaRPr lang="en-US"/>
            </a:p>
          </p:txBody>
        </p:sp>
        <p:sp>
          <p:nvSpPr>
            <p:cNvPr id="5210" name="Freeform 88"/>
            <p:cNvSpPr>
              <a:spLocks/>
            </p:cNvSpPr>
            <p:nvPr/>
          </p:nvSpPr>
          <p:spPr bwMode="auto">
            <a:xfrm>
              <a:off x="3302" y="2763"/>
              <a:ext cx="145" cy="323"/>
            </a:xfrm>
            <a:custGeom>
              <a:avLst/>
              <a:gdLst>
                <a:gd name="T0" fmla="*/ 136 w 145"/>
                <a:gd name="T1" fmla="*/ 0 h 323"/>
                <a:gd name="T2" fmla="*/ 145 w 145"/>
                <a:gd name="T3" fmla="*/ 10 h 323"/>
                <a:gd name="T4" fmla="*/ 128 w 145"/>
                <a:gd name="T5" fmla="*/ 20 h 323"/>
                <a:gd name="T6" fmla="*/ 119 w 145"/>
                <a:gd name="T7" fmla="*/ 39 h 323"/>
                <a:gd name="T8" fmla="*/ 128 w 145"/>
                <a:gd name="T9" fmla="*/ 39 h 323"/>
                <a:gd name="T10" fmla="*/ 119 w 145"/>
                <a:gd name="T11" fmla="*/ 59 h 323"/>
                <a:gd name="T12" fmla="*/ 119 w 145"/>
                <a:gd name="T13" fmla="*/ 79 h 323"/>
                <a:gd name="T14" fmla="*/ 111 w 145"/>
                <a:gd name="T15" fmla="*/ 79 h 323"/>
                <a:gd name="T16" fmla="*/ 102 w 145"/>
                <a:gd name="T17" fmla="*/ 79 h 323"/>
                <a:gd name="T18" fmla="*/ 102 w 145"/>
                <a:gd name="T19" fmla="*/ 69 h 323"/>
                <a:gd name="T20" fmla="*/ 94 w 145"/>
                <a:gd name="T21" fmla="*/ 79 h 323"/>
                <a:gd name="T22" fmla="*/ 85 w 145"/>
                <a:gd name="T23" fmla="*/ 79 h 323"/>
                <a:gd name="T24" fmla="*/ 77 w 145"/>
                <a:gd name="T25" fmla="*/ 98 h 323"/>
                <a:gd name="T26" fmla="*/ 77 w 145"/>
                <a:gd name="T27" fmla="*/ 128 h 323"/>
                <a:gd name="T28" fmla="*/ 68 w 145"/>
                <a:gd name="T29" fmla="*/ 147 h 323"/>
                <a:gd name="T30" fmla="*/ 68 w 145"/>
                <a:gd name="T31" fmla="*/ 176 h 323"/>
                <a:gd name="T32" fmla="*/ 77 w 145"/>
                <a:gd name="T33" fmla="*/ 186 h 323"/>
                <a:gd name="T34" fmla="*/ 85 w 145"/>
                <a:gd name="T35" fmla="*/ 216 h 323"/>
                <a:gd name="T36" fmla="*/ 94 w 145"/>
                <a:gd name="T37" fmla="*/ 235 h 323"/>
                <a:gd name="T38" fmla="*/ 85 w 145"/>
                <a:gd name="T39" fmla="*/ 255 h 323"/>
                <a:gd name="T40" fmla="*/ 77 w 145"/>
                <a:gd name="T41" fmla="*/ 284 h 323"/>
                <a:gd name="T42" fmla="*/ 77 w 145"/>
                <a:gd name="T43" fmla="*/ 314 h 323"/>
                <a:gd name="T44" fmla="*/ 59 w 145"/>
                <a:gd name="T45" fmla="*/ 323 h 323"/>
                <a:gd name="T46" fmla="*/ 51 w 145"/>
                <a:gd name="T47" fmla="*/ 323 h 323"/>
                <a:gd name="T48" fmla="*/ 42 w 145"/>
                <a:gd name="T49" fmla="*/ 323 h 323"/>
                <a:gd name="T50" fmla="*/ 34 w 145"/>
                <a:gd name="T51" fmla="*/ 323 h 323"/>
                <a:gd name="T52" fmla="*/ 25 w 145"/>
                <a:gd name="T53" fmla="*/ 314 h 323"/>
                <a:gd name="T54" fmla="*/ 25 w 145"/>
                <a:gd name="T55" fmla="*/ 294 h 323"/>
                <a:gd name="T56" fmla="*/ 17 w 145"/>
                <a:gd name="T57" fmla="*/ 284 h 323"/>
                <a:gd name="T58" fmla="*/ 17 w 145"/>
                <a:gd name="T59" fmla="*/ 265 h 323"/>
                <a:gd name="T60" fmla="*/ 17 w 145"/>
                <a:gd name="T61" fmla="*/ 235 h 323"/>
                <a:gd name="T62" fmla="*/ 8 w 145"/>
                <a:gd name="T63" fmla="*/ 206 h 323"/>
                <a:gd name="T64" fmla="*/ 17 w 145"/>
                <a:gd name="T65" fmla="*/ 186 h 323"/>
                <a:gd name="T66" fmla="*/ 17 w 145"/>
                <a:gd name="T67" fmla="*/ 118 h 323"/>
                <a:gd name="T68" fmla="*/ 25 w 145"/>
                <a:gd name="T69" fmla="*/ 108 h 323"/>
                <a:gd name="T70" fmla="*/ 34 w 145"/>
                <a:gd name="T71" fmla="*/ 88 h 323"/>
                <a:gd name="T72" fmla="*/ 42 w 145"/>
                <a:gd name="T73" fmla="*/ 69 h 323"/>
                <a:gd name="T74" fmla="*/ 42 w 145"/>
                <a:gd name="T75" fmla="*/ 59 h 323"/>
                <a:gd name="T76" fmla="*/ 34 w 145"/>
                <a:gd name="T77" fmla="*/ 69 h 323"/>
                <a:gd name="T78" fmla="*/ 25 w 145"/>
                <a:gd name="T79" fmla="*/ 88 h 323"/>
                <a:gd name="T80" fmla="*/ 17 w 145"/>
                <a:gd name="T81" fmla="*/ 98 h 323"/>
                <a:gd name="T82" fmla="*/ 0 w 145"/>
                <a:gd name="T83" fmla="*/ 118 h 323"/>
                <a:gd name="T84" fmla="*/ 0 w 145"/>
                <a:gd name="T85" fmla="*/ 108 h 323"/>
                <a:gd name="T86" fmla="*/ 0 w 145"/>
                <a:gd name="T87" fmla="*/ 98 h 323"/>
                <a:gd name="T88" fmla="*/ 17 w 145"/>
                <a:gd name="T89" fmla="*/ 79 h 323"/>
                <a:gd name="T90" fmla="*/ 17 w 145"/>
                <a:gd name="T91" fmla="*/ 59 h 323"/>
                <a:gd name="T92" fmla="*/ 25 w 145"/>
                <a:gd name="T93" fmla="*/ 39 h 323"/>
                <a:gd name="T94" fmla="*/ 34 w 145"/>
                <a:gd name="T95" fmla="*/ 20 h 323"/>
                <a:gd name="T96" fmla="*/ 42 w 145"/>
                <a:gd name="T97" fmla="*/ 30 h 323"/>
                <a:gd name="T98" fmla="*/ 51 w 145"/>
                <a:gd name="T99" fmla="*/ 30 h 323"/>
                <a:gd name="T100" fmla="*/ 51 w 145"/>
                <a:gd name="T101" fmla="*/ 20 h 323"/>
                <a:gd name="T102" fmla="*/ 59 w 145"/>
                <a:gd name="T103" fmla="*/ 30 h 323"/>
                <a:gd name="T104" fmla="*/ 68 w 145"/>
                <a:gd name="T105" fmla="*/ 20 h 323"/>
                <a:gd name="T106" fmla="*/ 77 w 145"/>
                <a:gd name="T107" fmla="*/ 10 h 323"/>
                <a:gd name="T108" fmla="*/ 94 w 145"/>
                <a:gd name="T109" fmla="*/ 10 h 323"/>
                <a:gd name="T110" fmla="*/ 102 w 145"/>
                <a:gd name="T111" fmla="*/ 0 h 323"/>
                <a:gd name="T112" fmla="*/ 128 w 145"/>
                <a:gd name="T113" fmla="*/ 0 h 323"/>
                <a:gd name="T114" fmla="*/ 136 w 145"/>
                <a:gd name="T115" fmla="*/ 0 h 3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5" h="323">
                  <a:moveTo>
                    <a:pt x="136" y="0"/>
                  </a:moveTo>
                  <a:lnTo>
                    <a:pt x="145" y="10"/>
                  </a:lnTo>
                  <a:lnTo>
                    <a:pt x="128" y="20"/>
                  </a:lnTo>
                  <a:lnTo>
                    <a:pt x="119" y="39"/>
                  </a:lnTo>
                  <a:lnTo>
                    <a:pt x="128" y="39"/>
                  </a:lnTo>
                  <a:lnTo>
                    <a:pt x="119" y="59"/>
                  </a:lnTo>
                  <a:lnTo>
                    <a:pt x="119" y="79"/>
                  </a:lnTo>
                  <a:lnTo>
                    <a:pt x="111" y="79"/>
                  </a:lnTo>
                  <a:lnTo>
                    <a:pt x="102" y="79"/>
                  </a:lnTo>
                  <a:lnTo>
                    <a:pt x="102" y="69"/>
                  </a:lnTo>
                  <a:lnTo>
                    <a:pt x="94" y="79"/>
                  </a:lnTo>
                  <a:lnTo>
                    <a:pt x="85" y="79"/>
                  </a:lnTo>
                  <a:lnTo>
                    <a:pt x="77" y="98"/>
                  </a:lnTo>
                  <a:lnTo>
                    <a:pt x="77" y="128"/>
                  </a:lnTo>
                  <a:lnTo>
                    <a:pt x="68" y="147"/>
                  </a:lnTo>
                  <a:lnTo>
                    <a:pt x="68" y="176"/>
                  </a:lnTo>
                  <a:lnTo>
                    <a:pt x="77" y="186"/>
                  </a:lnTo>
                  <a:lnTo>
                    <a:pt x="85" y="216"/>
                  </a:lnTo>
                  <a:lnTo>
                    <a:pt x="94" y="235"/>
                  </a:lnTo>
                  <a:lnTo>
                    <a:pt x="85" y="255"/>
                  </a:lnTo>
                  <a:lnTo>
                    <a:pt x="77" y="284"/>
                  </a:lnTo>
                  <a:lnTo>
                    <a:pt x="77" y="314"/>
                  </a:lnTo>
                  <a:lnTo>
                    <a:pt x="59" y="323"/>
                  </a:lnTo>
                  <a:lnTo>
                    <a:pt x="51" y="323"/>
                  </a:lnTo>
                  <a:lnTo>
                    <a:pt x="42" y="323"/>
                  </a:lnTo>
                  <a:lnTo>
                    <a:pt x="34" y="323"/>
                  </a:lnTo>
                  <a:lnTo>
                    <a:pt x="25" y="314"/>
                  </a:lnTo>
                  <a:lnTo>
                    <a:pt x="25" y="294"/>
                  </a:lnTo>
                  <a:lnTo>
                    <a:pt x="17" y="284"/>
                  </a:lnTo>
                  <a:lnTo>
                    <a:pt x="17" y="265"/>
                  </a:lnTo>
                  <a:lnTo>
                    <a:pt x="17" y="235"/>
                  </a:lnTo>
                  <a:lnTo>
                    <a:pt x="8" y="206"/>
                  </a:lnTo>
                  <a:lnTo>
                    <a:pt x="17" y="186"/>
                  </a:lnTo>
                  <a:lnTo>
                    <a:pt x="17" y="118"/>
                  </a:lnTo>
                  <a:lnTo>
                    <a:pt x="25" y="108"/>
                  </a:lnTo>
                  <a:lnTo>
                    <a:pt x="34" y="88"/>
                  </a:lnTo>
                  <a:lnTo>
                    <a:pt x="42" y="69"/>
                  </a:lnTo>
                  <a:lnTo>
                    <a:pt x="42" y="59"/>
                  </a:lnTo>
                  <a:lnTo>
                    <a:pt x="34" y="69"/>
                  </a:lnTo>
                  <a:lnTo>
                    <a:pt x="25" y="88"/>
                  </a:lnTo>
                  <a:lnTo>
                    <a:pt x="17" y="98"/>
                  </a:lnTo>
                  <a:lnTo>
                    <a:pt x="0" y="118"/>
                  </a:lnTo>
                  <a:lnTo>
                    <a:pt x="0" y="108"/>
                  </a:lnTo>
                  <a:lnTo>
                    <a:pt x="0" y="98"/>
                  </a:lnTo>
                  <a:lnTo>
                    <a:pt x="17" y="79"/>
                  </a:lnTo>
                  <a:lnTo>
                    <a:pt x="17" y="59"/>
                  </a:lnTo>
                  <a:lnTo>
                    <a:pt x="25" y="39"/>
                  </a:lnTo>
                  <a:lnTo>
                    <a:pt x="34" y="20"/>
                  </a:lnTo>
                  <a:lnTo>
                    <a:pt x="42" y="30"/>
                  </a:lnTo>
                  <a:lnTo>
                    <a:pt x="51" y="30"/>
                  </a:lnTo>
                  <a:lnTo>
                    <a:pt x="51" y="20"/>
                  </a:lnTo>
                  <a:lnTo>
                    <a:pt x="59" y="30"/>
                  </a:lnTo>
                  <a:lnTo>
                    <a:pt x="68" y="20"/>
                  </a:lnTo>
                  <a:lnTo>
                    <a:pt x="77" y="10"/>
                  </a:lnTo>
                  <a:lnTo>
                    <a:pt x="94" y="10"/>
                  </a:lnTo>
                  <a:lnTo>
                    <a:pt x="102" y="0"/>
                  </a:lnTo>
                  <a:lnTo>
                    <a:pt x="128" y="0"/>
                  </a:lnTo>
                  <a:lnTo>
                    <a:pt x="136" y="0"/>
                  </a:lnTo>
                  <a:close/>
                </a:path>
              </a:pathLst>
            </a:custGeom>
            <a:solidFill>
              <a:srgbClr val="FFFFFF"/>
            </a:solidFill>
            <a:ln w="14288">
              <a:solidFill>
                <a:srgbClr val="FF00FF"/>
              </a:solidFill>
              <a:prstDash val="solid"/>
              <a:round/>
              <a:headEnd/>
              <a:tailEnd/>
            </a:ln>
          </p:spPr>
          <p:txBody>
            <a:bodyPr/>
            <a:lstStyle/>
            <a:p>
              <a:endParaRPr lang="en-US"/>
            </a:p>
          </p:txBody>
        </p:sp>
        <p:sp>
          <p:nvSpPr>
            <p:cNvPr id="5211" name="Freeform 89"/>
            <p:cNvSpPr>
              <a:spLocks/>
            </p:cNvSpPr>
            <p:nvPr/>
          </p:nvSpPr>
          <p:spPr bwMode="auto">
            <a:xfrm>
              <a:off x="3370" y="2773"/>
              <a:ext cx="196" cy="304"/>
            </a:xfrm>
            <a:custGeom>
              <a:avLst/>
              <a:gdLst>
                <a:gd name="T0" fmla="*/ 77 w 196"/>
                <a:gd name="T1" fmla="*/ 0 h 304"/>
                <a:gd name="T2" fmla="*/ 94 w 196"/>
                <a:gd name="T3" fmla="*/ 10 h 304"/>
                <a:gd name="T4" fmla="*/ 102 w 196"/>
                <a:gd name="T5" fmla="*/ 20 h 304"/>
                <a:gd name="T6" fmla="*/ 119 w 196"/>
                <a:gd name="T7" fmla="*/ 29 h 304"/>
                <a:gd name="T8" fmla="*/ 136 w 196"/>
                <a:gd name="T9" fmla="*/ 29 h 304"/>
                <a:gd name="T10" fmla="*/ 136 w 196"/>
                <a:gd name="T11" fmla="*/ 39 h 304"/>
                <a:gd name="T12" fmla="*/ 136 w 196"/>
                <a:gd name="T13" fmla="*/ 49 h 304"/>
                <a:gd name="T14" fmla="*/ 136 w 196"/>
                <a:gd name="T15" fmla="*/ 59 h 304"/>
                <a:gd name="T16" fmla="*/ 145 w 196"/>
                <a:gd name="T17" fmla="*/ 69 h 304"/>
                <a:gd name="T18" fmla="*/ 145 w 196"/>
                <a:gd name="T19" fmla="*/ 98 h 304"/>
                <a:gd name="T20" fmla="*/ 136 w 196"/>
                <a:gd name="T21" fmla="*/ 108 h 304"/>
                <a:gd name="T22" fmla="*/ 136 w 196"/>
                <a:gd name="T23" fmla="*/ 118 h 304"/>
                <a:gd name="T24" fmla="*/ 128 w 196"/>
                <a:gd name="T25" fmla="*/ 127 h 304"/>
                <a:gd name="T26" fmla="*/ 119 w 196"/>
                <a:gd name="T27" fmla="*/ 147 h 304"/>
                <a:gd name="T28" fmla="*/ 128 w 196"/>
                <a:gd name="T29" fmla="*/ 157 h 304"/>
                <a:gd name="T30" fmla="*/ 136 w 196"/>
                <a:gd name="T31" fmla="*/ 147 h 304"/>
                <a:gd name="T32" fmla="*/ 154 w 196"/>
                <a:gd name="T33" fmla="*/ 127 h 304"/>
                <a:gd name="T34" fmla="*/ 162 w 196"/>
                <a:gd name="T35" fmla="*/ 118 h 304"/>
                <a:gd name="T36" fmla="*/ 179 w 196"/>
                <a:gd name="T37" fmla="*/ 118 h 304"/>
                <a:gd name="T38" fmla="*/ 188 w 196"/>
                <a:gd name="T39" fmla="*/ 147 h 304"/>
                <a:gd name="T40" fmla="*/ 188 w 196"/>
                <a:gd name="T41" fmla="*/ 157 h 304"/>
                <a:gd name="T42" fmla="*/ 188 w 196"/>
                <a:gd name="T43" fmla="*/ 176 h 304"/>
                <a:gd name="T44" fmla="*/ 196 w 196"/>
                <a:gd name="T45" fmla="*/ 186 h 304"/>
                <a:gd name="T46" fmla="*/ 196 w 196"/>
                <a:gd name="T47" fmla="*/ 215 h 304"/>
                <a:gd name="T48" fmla="*/ 179 w 196"/>
                <a:gd name="T49" fmla="*/ 225 h 304"/>
                <a:gd name="T50" fmla="*/ 179 w 196"/>
                <a:gd name="T51" fmla="*/ 235 h 304"/>
                <a:gd name="T52" fmla="*/ 171 w 196"/>
                <a:gd name="T53" fmla="*/ 245 h 304"/>
                <a:gd name="T54" fmla="*/ 171 w 196"/>
                <a:gd name="T55" fmla="*/ 264 h 304"/>
                <a:gd name="T56" fmla="*/ 162 w 196"/>
                <a:gd name="T57" fmla="*/ 274 h 304"/>
                <a:gd name="T58" fmla="*/ 154 w 196"/>
                <a:gd name="T59" fmla="*/ 294 h 304"/>
                <a:gd name="T60" fmla="*/ 94 w 196"/>
                <a:gd name="T61" fmla="*/ 294 h 304"/>
                <a:gd name="T62" fmla="*/ 9 w 196"/>
                <a:gd name="T63" fmla="*/ 304 h 304"/>
                <a:gd name="T64" fmla="*/ 9 w 196"/>
                <a:gd name="T65" fmla="*/ 274 h 304"/>
                <a:gd name="T66" fmla="*/ 17 w 196"/>
                <a:gd name="T67" fmla="*/ 245 h 304"/>
                <a:gd name="T68" fmla="*/ 26 w 196"/>
                <a:gd name="T69" fmla="*/ 225 h 304"/>
                <a:gd name="T70" fmla="*/ 17 w 196"/>
                <a:gd name="T71" fmla="*/ 206 h 304"/>
                <a:gd name="T72" fmla="*/ 9 w 196"/>
                <a:gd name="T73" fmla="*/ 176 h 304"/>
                <a:gd name="T74" fmla="*/ 0 w 196"/>
                <a:gd name="T75" fmla="*/ 166 h 304"/>
                <a:gd name="T76" fmla="*/ 0 w 196"/>
                <a:gd name="T77" fmla="*/ 137 h 304"/>
                <a:gd name="T78" fmla="*/ 9 w 196"/>
                <a:gd name="T79" fmla="*/ 118 h 304"/>
                <a:gd name="T80" fmla="*/ 9 w 196"/>
                <a:gd name="T81" fmla="*/ 88 h 304"/>
                <a:gd name="T82" fmla="*/ 17 w 196"/>
                <a:gd name="T83" fmla="*/ 69 h 304"/>
                <a:gd name="T84" fmla="*/ 26 w 196"/>
                <a:gd name="T85" fmla="*/ 69 h 304"/>
                <a:gd name="T86" fmla="*/ 34 w 196"/>
                <a:gd name="T87" fmla="*/ 59 h 304"/>
                <a:gd name="T88" fmla="*/ 34 w 196"/>
                <a:gd name="T89" fmla="*/ 69 h 304"/>
                <a:gd name="T90" fmla="*/ 43 w 196"/>
                <a:gd name="T91" fmla="*/ 69 h 304"/>
                <a:gd name="T92" fmla="*/ 51 w 196"/>
                <a:gd name="T93" fmla="*/ 69 h 304"/>
                <a:gd name="T94" fmla="*/ 51 w 196"/>
                <a:gd name="T95" fmla="*/ 49 h 304"/>
                <a:gd name="T96" fmla="*/ 60 w 196"/>
                <a:gd name="T97" fmla="*/ 29 h 304"/>
                <a:gd name="T98" fmla="*/ 51 w 196"/>
                <a:gd name="T99" fmla="*/ 29 h 304"/>
                <a:gd name="T100" fmla="*/ 60 w 196"/>
                <a:gd name="T101" fmla="*/ 10 h 304"/>
                <a:gd name="T102" fmla="*/ 77 w 196"/>
                <a:gd name="T103" fmla="*/ 0 h 3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6" h="304">
                  <a:moveTo>
                    <a:pt x="77" y="0"/>
                  </a:moveTo>
                  <a:lnTo>
                    <a:pt x="94" y="10"/>
                  </a:lnTo>
                  <a:lnTo>
                    <a:pt x="102" y="20"/>
                  </a:lnTo>
                  <a:lnTo>
                    <a:pt x="119" y="29"/>
                  </a:lnTo>
                  <a:lnTo>
                    <a:pt x="136" y="29"/>
                  </a:lnTo>
                  <a:lnTo>
                    <a:pt x="136" y="39"/>
                  </a:lnTo>
                  <a:lnTo>
                    <a:pt x="136" y="49"/>
                  </a:lnTo>
                  <a:lnTo>
                    <a:pt x="136" y="59"/>
                  </a:lnTo>
                  <a:lnTo>
                    <a:pt x="145" y="69"/>
                  </a:lnTo>
                  <a:lnTo>
                    <a:pt x="145" y="98"/>
                  </a:lnTo>
                  <a:lnTo>
                    <a:pt x="136" y="108"/>
                  </a:lnTo>
                  <a:lnTo>
                    <a:pt x="136" y="118"/>
                  </a:lnTo>
                  <a:lnTo>
                    <a:pt x="128" y="127"/>
                  </a:lnTo>
                  <a:lnTo>
                    <a:pt x="119" y="147"/>
                  </a:lnTo>
                  <a:lnTo>
                    <a:pt x="128" y="157"/>
                  </a:lnTo>
                  <a:lnTo>
                    <a:pt x="136" y="147"/>
                  </a:lnTo>
                  <a:lnTo>
                    <a:pt x="154" y="127"/>
                  </a:lnTo>
                  <a:lnTo>
                    <a:pt x="162" y="118"/>
                  </a:lnTo>
                  <a:lnTo>
                    <a:pt x="179" y="118"/>
                  </a:lnTo>
                  <a:lnTo>
                    <a:pt x="188" y="147"/>
                  </a:lnTo>
                  <a:lnTo>
                    <a:pt x="188" y="157"/>
                  </a:lnTo>
                  <a:lnTo>
                    <a:pt x="188" y="176"/>
                  </a:lnTo>
                  <a:lnTo>
                    <a:pt x="196" y="186"/>
                  </a:lnTo>
                  <a:lnTo>
                    <a:pt x="196" y="215"/>
                  </a:lnTo>
                  <a:lnTo>
                    <a:pt x="179" y="225"/>
                  </a:lnTo>
                  <a:lnTo>
                    <a:pt x="179" y="235"/>
                  </a:lnTo>
                  <a:lnTo>
                    <a:pt x="171" y="245"/>
                  </a:lnTo>
                  <a:lnTo>
                    <a:pt x="171" y="264"/>
                  </a:lnTo>
                  <a:lnTo>
                    <a:pt x="162" y="274"/>
                  </a:lnTo>
                  <a:lnTo>
                    <a:pt x="154" y="294"/>
                  </a:lnTo>
                  <a:lnTo>
                    <a:pt x="94" y="294"/>
                  </a:lnTo>
                  <a:lnTo>
                    <a:pt x="9" y="304"/>
                  </a:lnTo>
                  <a:lnTo>
                    <a:pt x="9" y="274"/>
                  </a:lnTo>
                  <a:lnTo>
                    <a:pt x="17" y="245"/>
                  </a:lnTo>
                  <a:lnTo>
                    <a:pt x="26" y="225"/>
                  </a:lnTo>
                  <a:lnTo>
                    <a:pt x="17" y="206"/>
                  </a:lnTo>
                  <a:lnTo>
                    <a:pt x="9" y="176"/>
                  </a:lnTo>
                  <a:lnTo>
                    <a:pt x="0" y="166"/>
                  </a:lnTo>
                  <a:lnTo>
                    <a:pt x="0" y="137"/>
                  </a:lnTo>
                  <a:lnTo>
                    <a:pt x="9" y="118"/>
                  </a:lnTo>
                  <a:lnTo>
                    <a:pt x="9" y="88"/>
                  </a:lnTo>
                  <a:lnTo>
                    <a:pt x="17" y="69"/>
                  </a:lnTo>
                  <a:lnTo>
                    <a:pt x="26" y="69"/>
                  </a:lnTo>
                  <a:lnTo>
                    <a:pt x="34" y="59"/>
                  </a:lnTo>
                  <a:lnTo>
                    <a:pt x="34" y="69"/>
                  </a:lnTo>
                  <a:lnTo>
                    <a:pt x="43" y="69"/>
                  </a:lnTo>
                  <a:lnTo>
                    <a:pt x="51" y="69"/>
                  </a:lnTo>
                  <a:lnTo>
                    <a:pt x="51" y="49"/>
                  </a:lnTo>
                  <a:lnTo>
                    <a:pt x="60" y="29"/>
                  </a:lnTo>
                  <a:lnTo>
                    <a:pt x="51" y="29"/>
                  </a:lnTo>
                  <a:lnTo>
                    <a:pt x="60" y="10"/>
                  </a:lnTo>
                  <a:lnTo>
                    <a:pt x="77" y="0"/>
                  </a:lnTo>
                  <a:close/>
                </a:path>
              </a:pathLst>
            </a:custGeom>
            <a:solidFill>
              <a:srgbClr val="FFFFFF"/>
            </a:solidFill>
            <a:ln w="14288">
              <a:solidFill>
                <a:srgbClr val="FF00FF"/>
              </a:solidFill>
              <a:prstDash val="solid"/>
              <a:round/>
              <a:headEnd/>
              <a:tailEnd/>
            </a:ln>
          </p:spPr>
          <p:txBody>
            <a:bodyPr/>
            <a:lstStyle/>
            <a:p>
              <a:endParaRPr lang="en-US"/>
            </a:p>
          </p:txBody>
        </p:sp>
        <p:sp>
          <p:nvSpPr>
            <p:cNvPr id="5212" name="Freeform 90"/>
            <p:cNvSpPr>
              <a:spLocks/>
            </p:cNvSpPr>
            <p:nvPr/>
          </p:nvSpPr>
          <p:spPr bwMode="auto">
            <a:xfrm>
              <a:off x="3464" y="3028"/>
              <a:ext cx="213" cy="264"/>
            </a:xfrm>
            <a:custGeom>
              <a:avLst/>
              <a:gdLst>
                <a:gd name="T0" fmla="*/ 68 w 213"/>
                <a:gd name="T1" fmla="*/ 39 h 264"/>
                <a:gd name="T2" fmla="*/ 94 w 213"/>
                <a:gd name="T3" fmla="*/ 39 h 264"/>
                <a:gd name="T4" fmla="*/ 102 w 213"/>
                <a:gd name="T5" fmla="*/ 49 h 264"/>
                <a:gd name="T6" fmla="*/ 119 w 213"/>
                <a:gd name="T7" fmla="*/ 58 h 264"/>
                <a:gd name="T8" fmla="*/ 128 w 213"/>
                <a:gd name="T9" fmla="*/ 49 h 264"/>
                <a:gd name="T10" fmla="*/ 153 w 213"/>
                <a:gd name="T11" fmla="*/ 39 h 264"/>
                <a:gd name="T12" fmla="*/ 162 w 213"/>
                <a:gd name="T13" fmla="*/ 29 h 264"/>
                <a:gd name="T14" fmla="*/ 179 w 213"/>
                <a:gd name="T15" fmla="*/ 9 h 264"/>
                <a:gd name="T16" fmla="*/ 205 w 213"/>
                <a:gd name="T17" fmla="*/ 0 h 264"/>
                <a:gd name="T18" fmla="*/ 213 w 213"/>
                <a:gd name="T19" fmla="*/ 88 h 264"/>
                <a:gd name="T20" fmla="*/ 213 w 213"/>
                <a:gd name="T21" fmla="*/ 107 h 264"/>
                <a:gd name="T22" fmla="*/ 205 w 213"/>
                <a:gd name="T23" fmla="*/ 117 h 264"/>
                <a:gd name="T24" fmla="*/ 213 w 213"/>
                <a:gd name="T25" fmla="*/ 127 h 264"/>
                <a:gd name="T26" fmla="*/ 213 w 213"/>
                <a:gd name="T27" fmla="*/ 146 h 264"/>
                <a:gd name="T28" fmla="*/ 213 w 213"/>
                <a:gd name="T29" fmla="*/ 156 h 264"/>
                <a:gd name="T30" fmla="*/ 213 w 213"/>
                <a:gd name="T31" fmla="*/ 166 h 264"/>
                <a:gd name="T32" fmla="*/ 205 w 213"/>
                <a:gd name="T33" fmla="*/ 176 h 264"/>
                <a:gd name="T34" fmla="*/ 187 w 213"/>
                <a:gd name="T35" fmla="*/ 195 h 264"/>
                <a:gd name="T36" fmla="*/ 179 w 213"/>
                <a:gd name="T37" fmla="*/ 195 h 264"/>
                <a:gd name="T38" fmla="*/ 170 w 213"/>
                <a:gd name="T39" fmla="*/ 205 h 264"/>
                <a:gd name="T40" fmla="*/ 170 w 213"/>
                <a:gd name="T41" fmla="*/ 225 h 264"/>
                <a:gd name="T42" fmla="*/ 162 w 213"/>
                <a:gd name="T43" fmla="*/ 235 h 264"/>
                <a:gd name="T44" fmla="*/ 153 w 213"/>
                <a:gd name="T45" fmla="*/ 225 h 264"/>
                <a:gd name="T46" fmla="*/ 153 w 213"/>
                <a:gd name="T47" fmla="*/ 244 h 264"/>
                <a:gd name="T48" fmla="*/ 153 w 213"/>
                <a:gd name="T49" fmla="*/ 254 h 264"/>
                <a:gd name="T50" fmla="*/ 145 w 213"/>
                <a:gd name="T51" fmla="*/ 264 h 264"/>
                <a:gd name="T52" fmla="*/ 136 w 213"/>
                <a:gd name="T53" fmla="*/ 264 h 264"/>
                <a:gd name="T54" fmla="*/ 128 w 213"/>
                <a:gd name="T55" fmla="*/ 264 h 264"/>
                <a:gd name="T56" fmla="*/ 111 w 213"/>
                <a:gd name="T57" fmla="*/ 254 h 264"/>
                <a:gd name="T58" fmla="*/ 102 w 213"/>
                <a:gd name="T59" fmla="*/ 254 h 264"/>
                <a:gd name="T60" fmla="*/ 94 w 213"/>
                <a:gd name="T61" fmla="*/ 254 h 264"/>
                <a:gd name="T62" fmla="*/ 85 w 213"/>
                <a:gd name="T63" fmla="*/ 254 h 264"/>
                <a:gd name="T64" fmla="*/ 77 w 213"/>
                <a:gd name="T65" fmla="*/ 264 h 264"/>
                <a:gd name="T66" fmla="*/ 68 w 213"/>
                <a:gd name="T67" fmla="*/ 254 h 264"/>
                <a:gd name="T68" fmla="*/ 51 w 213"/>
                <a:gd name="T69" fmla="*/ 254 h 264"/>
                <a:gd name="T70" fmla="*/ 42 w 213"/>
                <a:gd name="T71" fmla="*/ 235 h 264"/>
                <a:gd name="T72" fmla="*/ 17 w 213"/>
                <a:gd name="T73" fmla="*/ 235 h 264"/>
                <a:gd name="T74" fmla="*/ 0 w 213"/>
                <a:gd name="T75" fmla="*/ 39 h 264"/>
                <a:gd name="T76" fmla="*/ 60 w 213"/>
                <a:gd name="T77" fmla="*/ 39 h 264"/>
                <a:gd name="T78" fmla="*/ 68 w 213"/>
                <a:gd name="T79" fmla="*/ 39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3" h="264">
                  <a:moveTo>
                    <a:pt x="68" y="39"/>
                  </a:moveTo>
                  <a:lnTo>
                    <a:pt x="94" y="39"/>
                  </a:lnTo>
                  <a:lnTo>
                    <a:pt x="102" y="49"/>
                  </a:lnTo>
                  <a:lnTo>
                    <a:pt x="119" y="58"/>
                  </a:lnTo>
                  <a:lnTo>
                    <a:pt x="128" y="49"/>
                  </a:lnTo>
                  <a:lnTo>
                    <a:pt x="153" y="39"/>
                  </a:lnTo>
                  <a:lnTo>
                    <a:pt x="162" y="29"/>
                  </a:lnTo>
                  <a:lnTo>
                    <a:pt x="179" y="9"/>
                  </a:lnTo>
                  <a:lnTo>
                    <a:pt x="205" y="0"/>
                  </a:lnTo>
                  <a:lnTo>
                    <a:pt x="213" y="88"/>
                  </a:lnTo>
                  <a:lnTo>
                    <a:pt x="213" y="107"/>
                  </a:lnTo>
                  <a:lnTo>
                    <a:pt x="205" y="117"/>
                  </a:lnTo>
                  <a:lnTo>
                    <a:pt x="213" y="127"/>
                  </a:lnTo>
                  <a:lnTo>
                    <a:pt x="213" y="146"/>
                  </a:lnTo>
                  <a:lnTo>
                    <a:pt x="213" y="156"/>
                  </a:lnTo>
                  <a:lnTo>
                    <a:pt x="213" y="166"/>
                  </a:lnTo>
                  <a:lnTo>
                    <a:pt x="205" y="176"/>
                  </a:lnTo>
                  <a:lnTo>
                    <a:pt x="187" y="195"/>
                  </a:lnTo>
                  <a:lnTo>
                    <a:pt x="179" y="195"/>
                  </a:lnTo>
                  <a:lnTo>
                    <a:pt x="170" y="205"/>
                  </a:lnTo>
                  <a:lnTo>
                    <a:pt x="170" y="225"/>
                  </a:lnTo>
                  <a:lnTo>
                    <a:pt x="162" y="235"/>
                  </a:lnTo>
                  <a:lnTo>
                    <a:pt x="153" y="225"/>
                  </a:lnTo>
                  <a:lnTo>
                    <a:pt x="153" y="244"/>
                  </a:lnTo>
                  <a:lnTo>
                    <a:pt x="153" y="254"/>
                  </a:lnTo>
                  <a:lnTo>
                    <a:pt x="145" y="264"/>
                  </a:lnTo>
                  <a:lnTo>
                    <a:pt x="136" y="264"/>
                  </a:lnTo>
                  <a:lnTo>
                    <a:pt x="128" y="264"/>
                  </a:lnTo>
                  <a:lnTo>
                    <a:pt x="111" y="254"/>
                  </a:lnTo>
                  <a:lnTo>
                    <a:pt x="102" y="254"/>
                  </a:lnTo>
                  <a:lnTo>
                    <a:pt x="94" y="254"/>
                  </a:lnTo>
                  <a:lnTo>
                    <a:pt x="85" y="254"/>
                  </a:lnTo>
                  <a:lnTo>
                    <a:pt x="77" y="264"/>
                  </a:lnTo>
                  <a:lnTo>
                    <a:pt x="68" y="254"/>
                  </a:lnTo>
                  <a:lnTo>
                    <a:pt x="51" y="254"/>
                  </a:lnTo>
                  <a:lnTo>
                    <a:pt x="42" y="235"/>
                  </a:lnTo>
                  <a:lnTo>
                    <a:pt x="17" y="235"/>
                  </a:lnTo>
                  <a:lnTo>
                    <a:pt x="0" y="39"/>
                  </a:lnTo>
                  <a:lnTo>
                    <a:pt x="60" y="39"/>
                  </a:lnTo>
                  <a:lnTo>
                    <a:pt x="68" y="39"/>
                  </a:lnTo>
                  <a:close/>
                </a:path>
              </a:pathLst>
            </a:custGeom>
            <a:solidFill>
              <a:srgbClr val="FFFFFF"/>
            </a:solidFill>
            <a:ln w="14288">
              <a:solidFill>
                <a:srgbClr val="FF00FF"/>
              </a:solidFill>
              <a:prstDash val="solid"/>
              <a:round/>
              <a:headEnd/>
              <a:tailEnd/>
            </a:ln>
          </p:spPr>
          <p:txBody>
            <a:bodyPr/>
            <a:lstStyle/>
            <a:p>
              <a:endParaRPr lang="en-US"/>
            </a:p>
          </p:txBody>
        </p:sp>
        <p:sp>
          <p:nvSpPr>
            <p:cNvPr id="5213" name="Freeform 91"/>
            <p:cNvSpPr>
              <a:spLocks/>
            </p:cNvSpPr>
            <p:nvPr/>
          </p:nvSpPr>
          <p:spPr bwMode="auto">
            <a:xfrm>
              <a:off x="3464" y="3556"/>
              <a:ext cx="281" cy="323"/>
            </a:xfrm>
            <a:custGeom>
              <a:avLst/>
              <a:gdLst>
                <a:gd name="T0" fmla="*/ 60 w 281"/>
                <a:gd name="T1" fmla="*/ 10 h 323"/>
                <a:gd name="T2" fmla="*/ 136 w 281"/>
                <a:gd name="T3" fmla="*/ 0 h 323"/>
                <a:gd name="T4" fmla="*/ 128 w 281"/>
                <a:gd name="T5" fmla="*/ 10 h 323"/>
                <a:gd name="T6" fmla="*/ 128 w 281"/>
                <a:gd name="T7" fmla="*/ 20 h 323"/>
                <a:gd name="T8" fmla="*/ 136 w 281"/>
                <a:gd name="T9" fmla="*/ 30 h 323"/>
                <a:gd name="T10" fmla="*/ 153 w 281"/>
                <a:gd name="T11" fmla="*/ 30 h 323"/>
                <a:gd name="T12" fmla="*/ 162 w 281"/>
                <a:gd name="T13" fmla="*/ 49 h 323"/>
                <a:gd name="T14" fmla="*/ 170 w 281"/>
                <a:gd name="T15" fmla="*/ 59 h 323"/>
                <a:gd name="T16" fmla="*/ 179 w 281"/>
                <a:gd name="T17" fmla="*/ 69 h 323"/>
                <a:gd name="T18" fmla="*/ 196 w 281"/>
                <a:gd name="T19" fmla="*/ 88 h 323"/>
                <a:gd name="T20" fmla="*/ 213 w 281"/>
                <a:gd name="T21" fmla="*/ 98 h 323"/>
                <a:gd name="T22" fmla="*/ 213 w 281"/>
                <a:gd name="T23" fmla="*/ 108 h 323"/>
                <a:gd name="T24" fmla="*/ 222 w 281"/>
                <a:gd name="T25" fmla="*/ 118 h 323"/>
                <a:gd name="T26" fmla="*/ 239 w 281"/>
                <a:gd name="T27" fmla="*/ 128 h 323"/>
                <a:gd name="T28" fmla="*/ 247 w 281"/>
                <a:gd name="T29" fmla="*/ 147 h 323"/>
                <a:gd name="T30" fmla="*/ 247 w 281"/>
                <a:gd name="T31" fmla="*/ 157 h 323"/>
                <a:gd name="T32" fmla="*/ 256 w 281"/>
                <a:gd name="T33" fmla="*/ 167 h 323"/>
                <a:gd name="T34" fmla="*/ 264 w 281"/>
                <a:gd name="T35" fmla="*/ 186 h 323"/>
                <a:gd name="T36" fmla="*/ 281 w 281"/>
                <a:gd name="T37" fmla="*/ 196 h 323"/>
                <a:gd name="T38" fmla="*/ 281 w 281"/>
                <a:gd name="T39" fmla="*/ 196 h 323"/>
                <a:gd name="T40" fmla="*/ 264 w 281"/>
                <a:gd name="T41" fmla="*/ 225 h 323"/>
                <a:gd name="T42" fmla="*/ 264 w 281"/>
                <a:gd name="T43" fmla="*/ 245 h 323"/>
                <a:gd name="T44" fmla="*/ 256 w 281"/>
                <a:gd name="T45" fmla="*/ 255 h 323"/>
                <a:gd name="T46" fmla="*/ 256 w 281"/>
                <a:gd name="T47" fmla="*/ 294 h 323"/>
                <a:gd name="T48" fmla="*/ 247 w 281"/>
                <a:gd name="T49" fmla="*/ 294 h 323"/>
                <a:gd name="T50" fmla="*/ 239 w 281"/>
                <a:gd name="T51" fmla="*/ 294 h 323"/>
                <a:gd name="T52" fmla="*/ 239 w 281"/>
                <a:gd name="T53" fmla="*/ 284 h 323"/>
                <a:gd name="T54" fmla="*/ 230 w 281"/>
                <a:gd name="T55" fmla="*/ 294 h 323"/>
                <a:gd name="T56" fmla="*/ 230 w 281"/>
                <a:gd name="T57" fmla="*/ 314 h 323"/>
                <a:gd name="T58" fmla="*/ 230 w 281"/>
                <a:gd name="T59" fmla="*/ 323 h 323"/>
                <a:gd name="T60" fmla="*/ 222 w 281"/>
                <a:gd name="T61" fmla="*/ 314 h 323"/>
                <a:gd name="T62" fmla="*/ 222 w 281"/>
                <a:gd name="T63" fmla="*/ 304 h 323"/>
                <a:gd name="T64" fmla="*/ 68 w 281"/>
                <a:gd name="T65" fmla="*/ 314 h 323"/>
                <a:gd name="T66" fmla="*/ 60 w 281"/>
                <a:gd name="T67" fmla="*/ 294 h 323"/>
                <a:gd name="T68" fmla="*/ 60 w 281"/>
                <a:gd name="T69" fmla="*/ 284 h 323"/>
                <a:gd name="T70" fmla="*/ 51 w 281"/>
                <a:gd name="T71" fmla="*/ 255 h 323"/>
                <a:gd name="T72" fmla="*/ 51 w 281"/>
                <a:gd name="T73" fmla="*/ 235 h 323"/>
                <a:gd name="T74" fmla="*/ 51 w 281"/>
                <a:gd name="T75" fmla="*/ 216 h 323"/>
                <a:gd name="T76" fmla="*/ 60 w 281"/>
                <a:gd name="T77" fmla="*/ 206 h 323"/>
                <a:gd name="T78" fmla="*/ 51 w 281"/>
                <a:gd name="T79" fmla="*/ 186 h 323"/>
                <a:gd name="T80" fmla="*/ 42 w 281"/>
                <a:gd name="T81" fmla="*/ 186 h 323"/>
                <a:gd name="T82" fmla="*/ 42 w 281"/>
                <a:gd name="T83" fmla="*/ 177 h 323"/>
                <a:gd name="T84" fmla="*/ 34 w 281"/>
                <a:gd name="T85" fmla="*/ 157 h 323"/>
                <a:gd name="T86" fmla="*/ 17 w 281"/>
                <a:gd name="T87" fmla="*/ 79 h 323"/>
                <a:gd name="T88" fmla="*/ 0 w 281"/>
                <a:gd name="T89" fmla="*/ 10 h 323"/>
                <a:gd name="T90" fmla="*/ 60 w 281"/>
                <a:gd name="T91" fmla="*/ 10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1" h="323">
                  <a:moveTo>
                    <a:pt x="60" y="10"/>
                  </a:moveTo>
                  <a:lnTo>
                    <a:pt x="136" y="0"/>
                  </a:lnTo>
                  <a:lnTo>
                    <a:pt x="128" y="10"/>
                  </a:lnTo>
                  <a:lnTo>
                    <a:pt x="128" y="20"/>
                  </a:lnTo>
                  <a:lnTo>
                    <a:pt x="136" y="30"/>
                  </a:lnTo>
                  <a:lnTo>
                    <a:pt x="153" y="30"/>
                  </a:lnTo>
                  <a:lnTo>
                    <a:pt x="162" y="49"/>
                  </a:lnTo>
                  <a:lnTo>
                    <a:pt x="170" y="59"/>
                  </a:lnTo>
                  <a:lnTo>
                    <a:pt x="179" y="69"/>
                  </a:lnTo>
                  <a:lnTo>
                    <a:pt x="196" y="88"/>
                  </a:lnTo>
                  <a:lnTo>
                    <a:pt x="213" y="98"/>
                  </a:lnTo>
                  <a:lnTo>
                    <a:pt x="213" y="108"/>
                  </a:lnTo>
                  <a:lnTo>
                    <a:pt x="222" y="118"/>
                  </a:lnTo>
                  <a:lnTo>
                    <a:pt x="239" y="128"/>
                  </a:lnTo>
                  <a:lnTo>
                    <a:pt x="247" y="147"/>
                  </a:lnTo>
                  <a:lnTo>
                    <a:pt x="247" y="157"/>
                  </a:lnTo>
                  <a:lnTo>
                    <a:pt x="256" y="167"/>
                  </a:lnTo>
                  <a:lnTo>
                    <a:pt x="264" y="186"/>
                  </a:lnTo>
                  <a:lnTo>
                    <a:pt x="281" y="196"/>
                  </a:lnTo>
                  <a:lnTo>
                    <a:pt x="264" y="225"/>
                  </a:lnTo>
                  <a:lnTo>
                    <a:pt x="264" y="245"/>
                  </a:lnTo>
                  <a:lnTo>
                    <a:pt x="256" y="255"/>
                  </a:lnTo>
                  <a:lnTo>
                    <a:pt x="256" y="294"/>
                  </a:lnTo>
                  <a:lnTo>
                    <a:pt x="247" y="294"/>
                  </a:lnTo>
                  <a:lnTo>
                    <a:pt x="239" y="294"/>
                  </a:lnTo>
                  <a:lnTo>
                    <a:pt x="239" y="284"/>
                  </a:lnTo>
                  <a:lnTo>
                    <a:pt x="230" y="294"/>
                  </a:lnTo>
                  <a:lnTo>
                    <a:pt x="230" y="314"/>
                  </a:lnTo>
                  <a:lnTo>
                    <a:pt x="230" y="323"/>
                  </a:lnTo>
                  <a:lnTo>
                    <a:pt x="222" y="314"/>
                  </a:lnTo>
                  <a:lnTo>
                    <a:pt x="222" y="304"/>
                  </a:lnTo>
                  <a:lnTo>
                    <a:pt x="68" y="314"/>
                  </a:lnTo>
                  <a:lnTo>
                    <a:pt x="60" y="294"/>
                  </a:lnTo>
                  <a:lnTo>
                    <a:pt x="60" y="284"/>
                  </a:lnTo>
                  <a:lnTo>
                    <a:pt x="51" y="255"/>
                  </a:lnTo>
                  <a:lnTo>
                    <a:pt x="51" y="235"/>
                  </a:lnTo>
                  <a:lnTo>
                    <a:pt x="51" y="216"/>
                  </a:lnTo>
                  <a:lnTo>
                    <a:pt x="60" y="206"/>
                  </a:lnTo>
                  <a:lnTo>
                    <a:pt x="51" y="186"/>
                  </a:lnTo>
                  <a:lnTo>
                    <a:pt x="42" y="186"/>
                  </a:lnTo>
                  <a:lnTo>
                    <a:pt x="42" y="177"/>
                  </a:lnTo>
                  <a:lnTo>
                    <a:pt x="34" y="157"/>
                  </a:lnTo>
                  <a:lnTo>
                    <a:pt x="17" y="79"/>
                  </a:lnTo>
                  <a:lnTo>
                    <a:pt x="0" y="10"/>
                  </a:lnTo>
                  <a:lnTo>
                    <a:pt x="60" y="10"/>
                  </a:lnTo>
                  <a:close/>
                </a:path>
              </a:pathLst>
            </a:custGeom>
            <a:solidFill>
              <a:srgbClr val="FFFFFF"/>
            </a:solidFill>
            <a:ln w="14288">
              <a:solidFill>
                <a:srgbClr val="FF00FF"/>
              </a:solidFill>
              <a:prstDash val="solid"/>
              <a:round/>
              <a:headEnd/>
              <a:tailEnd/>
            </a:ln>
          </p:spPr>
          <p:txBody>
            <a:bodyPr/>
            <a:lstStyle/>
            <a:p>
              <a:endParaRPr lang="en-US"/>
            </a:p>
          </p:txBody>
        </p:sp>
        <p:sp>
          <p:nvSpPr>
            <p:cNvPr id="5214" name="Freeform 92"/>
            <p:cNvSpPr>
              <a:spLocks/>
            </p:cNvSpPr>
            <p:nvPr/>
          </p:nvSpPr>
          <p:spPr bwMode="auto">
            <a:xfrm>
              <a:off x="3379" y="3840"/>
              <a:ext cx="469" cy="402"/>
            </a:xfrm>
            <a:custGeom>
              <a:avLst/>
              <a:gdLst>
                <a:gd name="T0" fmla="*/ 349 w 469"/>
                <a:gd name="T1" fmla="*/ 30 h 402"/>
                <a:gd name="T2" fmla="*/ 358 w 469"/>
                <a:gd name="T3" fmla="*/ 49 h 402"/>
                <a:gd name="T4" fmla="*/ 375 w 469"/>
                <a:gd name="T5" fmla="*/ 98 h 402"/>
                <a:gd name="T6" fmla="*/ 400 w 469"/>
                <a:gd name="T7" fmla="*/ 128 h 402"/>
                <a:gd name="T8" fmla="*/ 418 w 469"/>
                <a:gd name="T9" fmla="*/ 167 h 402"/>
                <a:gd name="T10" fmla="*/ 418 w 469"/>
                <a:gd name="T11" fmla="*/ 186 h 402"/>
                <a:gd name="T12" fmla="*/ 443 w 469"/>
                <a:gd name="T13" fmla="*/ 225 h 402"/>
                <a:gd name="T14" fmla="*/ 460 w 469"/>
                <a:gd name="T15" fmla="*/ 274 h 402"/>
                <a:gd name="T16" fmla="*/ 469 w 469"/>
                <a:gd name="T17" fmla="*/ 343 h 402"/>
                <a:gd name="T18" fmla="*/ 460 w 469"/>
                <a:gd name="T19" fmla="*/ 372 h 402"/>
                <a:gd name="T20" fmla="*/ 443 w 469"/>
                <a:gd name="T21" fmla="*/ 392 h 402"/>
                <a:gd name="T22" fmla="*/ 418 w 469"/>
                <a:gd name="T23" fmla="*/ 402 h 402"/>
                <a:gd name="T24" fmla="*/ 409 w 469"/>
                <a:gd name="T25" fmla="*/ 392 h 402"/>
                <a:gd name="T26" fmla="*/ 400 w 469"/>
                <a:gd name="T27" fmla="*/ 382 h 402"/>
                <a:gd name="T28" fmla="*/ 375 w 469"/>
                <a:gd name="T29" fmla="*/ 353 h 402"/>
                <a:gd name="T30" fmla="*/ 349 w 469"/>
                <a:gd name="T31" fmla="*/ 314 h 402"/>
                <a:gd name="T32" fmla="*/ 332 w 469"/>
                <a:gd name="T33" fmla="*/ 294 h 402"/>
                <a:gd name="T34" fmla="*/ 315 w 469"/>
                <a:gd name="T35" fmla="*/ 265 h 402"/>
                <a:gd name="T36" fmla="*/ 307 w 469"/>
                <a:gd name="T37" fmla="*/ 245 h 402"/>
                <a:gd name="T38" fmla="*/ 315 w 469"/>
                <a:gd name="T39" fmla="*/ 235 h 402"/>
                <a:gd name="T40" fmla="*/ 324 w 469"/>
                <a:gd name="T41" fmla="*/ 216 h 402"/>
                <a:gd name="T42" fmla="*/ 307 w 469"/>
                <a:gd name="T43" fmla="*/ 225 h 402"/>
                <a:gd name="T44" fmla="*/ 307 w 469"/>
                <a:gd name="T45" fmla="*/ 216 h 402"/>
                <a:gd name="T46" fmla="*/ 298 w 469"/>
                <a:gd name="T47" fmla="*/ 225 h 402"/>
                <a:gd name="T48" fmla="*/ 298 w 469"/>
                <a:gd name="T49" fmla="*/ 235 h 402"/>
                <a:gd name="T50" fmla="*/ 290 w 469"/>
                <a:gd name="T51" fmla="*/ 225 h 402"/>
                <a:gd name="T52" fmla="*/ 298 w 469"/>
                <a:gd name="T53" fmla="*/ 176 h 402"/>
                <a:gd name="T54" fmla="*/ 281 w 469"/>
                <a:gd name="T55" fmla="*/ 128 h 402"/>
                <a:gd name="T56" fmla="*/ 247 w 469"/>
                <a:gd name="T57" fmla="*/ 108 h 402"/>
                <a:gd name="T58" fmla="*/ 213 w 469"/>
                <a:gd name="T59" fmla="*/ 79 h 402"/>
                <a:gd name="T60" fmla="*/ 187 w 469"/>
                <a:gd name="T61" fmla="*/ 88 h 402"/>
                <a:gd name="T62" fmla="*/ 162 w 469"/>
                <a:gd name="T63" fmla="*/ 98 h 402"/>
                <a:gd name="T64" fmla="*/ 136 w 469"/>
                <a:gd name="T65" fmla="*/ 108 h 402"/>
                <a:gd name="T66" fmla="*/ 136 w 469"/>
                <a:gd name="T67" fmla="*/ 98 h 402"/>
                <a:gd name="T68" fmla="*/ 102 w 469"/>
                <a:gd name="T69" fmla="*/ 79 h 402"/>
                <a:gd name="T70" fmla="*/ 68 w 469"/>
                <a:gd name="T71" fmla="*/ 69 h 402"/>
                <a:gd name="T72" fmla="*/ 42 w 469"/>
                <a:gd name="T73" fmla="*/ 69 h 402"/>
                <a:gd name="T74" fmla="*/ 34 w 469"/>
                <a:gd name="T75" fmla="*/ 69 h 402"/>
                <a:gd name="T76" fmla="*/ 34 w 469"/>
                <a:gd name="T77" fmla="*/ 59 h 402"/>
                <a:gd name="T78" fmla="*/ 17 w 469"/>
                <a:gd name="T79" fmla="*/ 79 h 402"/>
                <a:gd name="T80" fmla="*/ 17 w 469"/>
                <a:gd name="T81" fmla="*/ 49 h 402"/>
                <a:gd name="T82" fmla="*/ 0 w 469"/>
                <a:gd name="T83" fmla="*/ 30 h 402"/>
                <a:gd name="T84" fmla="*/ 145 w 469"/>
                <a:gd name="T85" fmla="*/ 10 h 402"/>
                <a:gd name="T86" fmla="*/ 307 w 469"/>
                <a:gd name="T87" fmla="*/ 20 h 402"/>
                <a:gd name="T88" fmla="*/ 315 w 469"/>
                <a:gd name="T89" fmla="*/ 39 h 402"/>
                <a:gd name="T90" fmla="*/ 315 w 469"/>
                <a:gd name="T91" fmla="*/ 10 h 402"/>
                <a:gd name="T92" fmla="*/ 324 w 469"/>
                <a:gd name="T93" fmla="*/ 10 h 402"/>
                <a:gd name="T94" fmla="*/ 341 w 469"/>
                <a:gd name="T95" fmla="*/ 10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69" h="402">
                  <a:moveTo>
                    <a:pt x="341" y="10"/>
                  </a:moveTo>
                  <a:lnTo>
                    <a:pt x="349" y="30"/>
                  </a:lnTo>
                  <a:lnTo>
                    <a:pt x="358" y="39"/>
                  </a:lnTo>
                  <a:lnTo>
                    <a:pt x="358" y="49"/>
                  </a:lnTo>
                  <a:lnTo>
                    <a:pt x="366" y="79"/>
                  </a:lnTo>
                  <a:lnTo>
                    <a:pt x="375" y="98"/>
                  </a:lnTo>
                  <a:lnTo>
                    <a:pt x="383" y="128"/>
                  </a:lnTo>
                  <a:lnTo>
                    <a:pt x="400" y="128"/>
                  </a:lnTo>
                  <a:lnTo>
                    <a:pt x="418" y="157"/>
                  </a:lnTo>
                  <a:lnTo>
                    <a:pt x="418" y="167"/>
                  </a:lnTo>
                  <a:lnTo>
                    <a:pt x="418" y="186"/>
                  </a:lnTo>
                  <a:lnTo>
                    <a:pt x="426" y="206"/>
                  </a:lnTo>
                  <a:lnTo>
                    <a:pt x="443" y="225"/>
                  </a:lnTo>
                  <a:lnTo>
                    <a:pt x="452" y="245"/>
                  </a:lnTo>
                  <a:lnTo>
                    <a:pt x="460" y="274"/>
                  </a:lnTo>
                  <a:lnTo>
                    <a:pt x="460" y="323"/>
                  </a:lnTo>
                  <a:lnTo>
                    <a:pt x="469" y="343"/>
                  </a:lnTo>
                  <a:lnTo>
                    <a:pt x="460" y="363"/>
                  </a:lnTo>
                  <a:lnTo>
                    <a:pt x="460" y="372"/>
                  </a:lnTo>
                  <a:lnTo>
                    <a:pt x="460" y="382"/>
                  </a:lnTo>
                  <a:lnTo>
                    <a:pt x="443" y="392"/>
                  </a:lnTo>
                  <a:lnTo>
                    <a:pt x="435" y="402"/>
                  </a:lnTo>
                  <a:lnTo>
                    <a:pt x="418" y="402"/>
                  </a:lnTo>
                  <a:lnTo>
                    <a:pt x="409" y="402"/>
                  </a:lnTo>
                  <a:lnTo>
                    <a:pt x="409" y="392"/>
                  </a:lnTo>
                  <a:lnTo>
                    <a:pt x="418" y="392"/>
                  </a:lnTo>
                  <a:lnTo>
                    <a:pt x="400" y="382"/>
                  </a:lnTo>
                  <a:lnTo>
                    <a:pt x="392" y="363"/>
                  </a:lnTo>
                  <a:lnTo>
                    <a:pt x="375" y="353"/>
                  </a:lnTo>
                  <a:lnTo>
                    <a:pt x="366" y="323"/>
                  </a:lnTo>
                  <a:lnTo>
                    <a:pt x="349" y="314"/>
                  </a:lnTo>
                  <a:lnTo>
                    <a:pt x="341" y="294"/>
                  </a:lnTo>
                  <a:lnTo>
                    <a:pt x="332" y="294"/>
                  </a:lnTo>
                  <a:lnTo>
                    <a:pt x="324" y="284"/>
                  </a:lnTo>
                  <a:lnTo>
                    <a:pt x="315" y="265"/>
                  </a:lnTo>
                  <a:lnTo>
                    <a:pt x="307" y="255"/>
                  </a:lnTo>
                  <a:lnTo>
                    <a:pt x="307" y="245"/>
                  </a:lnTo>
                  <a:lnTo>
                    <a:pt x="307" y="235"/>
                  </a:lnTo>
                  <a:lnTo>
                    <a:pt x="315" y="235"/>
                  </a:lnTo>
                  <a:lnTo>
                    <a:pt x="324" y="225"/>
                  </a:lnTo>
                  <a:lnTo>
                    <a:pt x="324" y="216"/>
                  </a:lnTo>
                  <a:lnTo>
                    <a:pt x="315" y="225"/>
                  </a:lnTo>
                  <a:lnTo>
                    <a:pt x="307" y="225"/>
                  </a:lnTo>
                  <a:lnTo>
                    <a:pt x="307" y="216"/>
                  </a:lnTo>
                  <a:lnTo>
                    <a:pt x="298" y="216"/>
                  </a:lnTo>
                  <a:lnTo>
                    <a:pt x="298" y="225"/>
                  </a:lnTo>
                  <a:lnTo>
                    <a:pt x="298" y="235"/>
                  </a:lnTo>
                  <a:lnTo>
                    <a:pt x="290" y="235"/>
                  </a:lnTo>
                  <a:lnTo>
                    <a:pt x="290" y="225"/>
                  </a:lnTo>
                  <a:lnTo>
                    <a:pt x="290" y="206"/>
                  </a:lnTo>
                  <a:lnTo>
                    <a:pt x="298" y="176"/>
                  </a:lnTo>
                  <a:lnTo>
                    <a:pt x="290" y="157"/>
                  </a:lnTo>
                  <a:lnTo>
                    <a:pt x="281" y="128"/>
                  </a:lnTo>
                  <a:lnTo>
                    <a:pt x="272" y="128"/>
                  </a:lnTo>
                  <a:lnTo>
                    <a:pt x="247" y="108"/>
                  </a:lnTo>
                  <a:lnTo>
                    <a:pt x="230" y="88"/>
                  </a:lnTo>
                  <a:lnTo>
                    <a:pt x="213" y="79"/>
                  </a:lnTo>
                  <a:lnTo>
                    <a:pt x="196" y="79"/>
                  </a:lnTo>
                  <a:lnTo>
                    <a:pt x="187" y="88"/>
                  </a:lnTo>
                  <a:lnTo>
                    <a:pt x="179" y="88"/>
                  </a:lnTo>
                  <a:lnTo>
                    <a:pt x="162" y="98"/>
                  </a:lnTo>
                  <a:lnTo>
                    <a:pt x="145" y="108"/>
                  </a:lnTo>
                  <a:lnTo>
                    <a:pt x="136" y="108"/>
                  </a:lnTo>
                  <a:lnTo>
                    <a:pt x="136" y="98"/>
                  </a:lnTo>
                  <a:lnTo>
                    <a:pt x="119" y="79"/>
                  </a:lnTo>
                  <a:lnTo>
                    <a:pt x="102" y="79"/>
                  </a:lnTo>
                  <a:lnTo>
                    <a:pt x="93" y="69"/>
                  </a:lnTo>
                  <a:lnTo>
                    <a:pt x="68" y="69"/>
                  </a:lnTo>
                  <a:lnTo>
                    <a:pt x="68" y="59"/>
                  </a:lnTo>
                  <a:lnTo>
                    <a:pt x="42" y="69"/>
                  </a:lnTo>
                  <a:lnTo>
                    <a:pt x="34" y="69"/>
                  </a:lnTo>
                  <a:lnTo>
                    <a:pt x="42" y="59"/>
                  </a:lnTo>
                  <a:lnTo>
                    <a:pt x="34" y="59"/>
                  </a:lnTo>
                  <a:lnTo>
                    <a:pt x="34" y="69"/>
                  </a:lnTo>
                  <a:lnTo>
                    <a:pt x="17" y="79"/>
                  </a:lnTo>
                  <a:lnTo>
                    <a:pt x="17" y="49"/>
                  </a:lnTo>
                  <a:lnTo>
                    <a:pt x="8" y="49"/>
                  </a:lnTo>
                  <a:lnTo>
                    <a:pt x="0" y="30"/>
                  </a:lnTo>
                  <a:lnTo>
                    <a:pt x="8" y="20"/>
                  </a:lnTo>
                  <a:lnTo>
                    <a:pt x="145" y="10"/>
                  </a:lnTo>
                  <a:lnTo>
                    <a:pt x="153" y="30"/>
                  </a:lnTo>
                  <a:lnTo>
                    <a:pt x="307" y="20"/>
                  </a:lnTo>
                  <a:lnTo>
                    <a:pt x="307" y="30"/>
                  </a:lnTo>
                  <a:lnTo>
                    <a:pt x="315" y="39"/>
                  </a:lnTo>
                  <a:lnTo>
                    <a:pt x="315" y="30"/>
                  </a:lnTo>
                  <a:lnTo>
                    <a:pt x="315" y="10"/>
                  </a:lnTo>
                  <a:lnTo>
                    <a:pt x="324" y="0"/>
                  </a:lnTo>
                  <a:lnTo>
                    <a:pt x="324" y="10"/>
                  </a:lnTo>
                  <a:lnTo>
                    <a:pt x="332" y="10"/>
                  </a:lnTo>
                  <a:lnTo>
                    <a:pt x="341" y="10"/>
                  </a:lnTo>
                  <a:close/>
                </a:path>
              </a:pathLst>
            </a:custGeom>
            <a:solidFill>
              <a:srgbClr val="FFFFFF"/>
            </a:solidFill>
            <a:ln w="14288">
              <a:solidFill>
                <a:srgbClr val="FF00FF"/>
              </a:solidFill>
              <a:prstDash val="solid"/>
              <a:round/>
              <a:headEnd/>
              <a:tailEnd/>
            </a:ln>
          </p:spPr>
          <p:txBody>
            <a:bodyPr/>
            <a:lstStyle/>
            <a:p>
              <a:endParaRPr lang="en-US"/>
            </a:p>
          </p:txBody>
        </p:sp>
        <p:sp>
          <p:nvSpPr>
            <p:cNvPr id="5215" name="Freeform 93"/>
            <p:cNvSpPr>
              <a:spLocks/>
            </p:cNvSpPr>
            <p:nvPr/>
          </p:nvSpPr>
          <p:spPr bwMode="auto">
            <a:xfrm>
              <a:off x="3592" y="3527"/>
              <a:ext cx="256" cy="225"/>
            </a:xfrm>
            <a:custGeom>
              <a:avLst/>
              <a:gdLst>
                <a:gd name="T0" fmla="*/ 8 w 256"/>
                <a:gd name="T1" fmla="*/ 29 h 225"/>
                <a:gd name="T2" fmla="*/ 25 w 256"/>
                <a:gd name="T3" fmla="*/ 10 h 225"/>
                <a:gd name="T4" fmla="*/ 42 w 256"/>
                <a:gd name="T5" fmla="*/ 0 h 225"/>
                <a:gd name="T6" fmla="*/ 51 w 256"/>
                <a:gd name="T7" fmla="*/ 0 h 225"/>
                <a:gd name="T8" fmla="*/ 111 w 256"/>
                <a:gd name="T9" fmla="*/ 0 h 225"/>
                <a:gd name="T10" fmla="*/ 119 w 256"/>
                <a:gd name="T11" fmla="*/ 10 h 225"/>
                <a:gd name="T12" fmla="*/ 128 w 256"/>
                <a:gd name="T13" fmla="*/ 10 h 225"/>
                <a:gd name="T14" fmla="*/ 128 w 256"/>
                <a:gd name="T15" fmla="*/ 20 h 225"/>
                <a:gd name="T16" fmla="*/ 187 w 256"/>
                <a:gd name="T17" fmla="*/ 20 h 225"/>
                <a:gd name="T18" fmla="*/ 213 w 256"/>
                <a:gd name="T19" fmla="*/ 29 h 225"/>
                <a:gd name="T20" fmla="*/ 256 w 256"/>
                <a:gd name="T21" fmla="*/ 68 h 225"/>
                <a:gd name="T22" fmla="*/ 239 w 256"/>
                <a:gd name="T23" fmla="*/ 88 h 225"/>
                <a:gd name="T24" fmla="*/ 230 w 256"/>
                <a:gd name="T25" fmla="*/ 98 h 225"/>
                <a:gd name="T26" fmla="*/ 230 w 256"/>
                <a:gd name="T27" fmla="*/ 127 h 225"/>
                <a:gd name="T28" fmla="*/ 222 w 256"/>
                <a:gd name="T29" fmla="*/ 137 h 225"/>
                <a:gd name="T30" fmla="*/ 213 w 256"/>
                <a:gd name="T31" fmla="*/ 147 h 225"/>
                <a:gd name="T32" fmla="*/ 196 w 256"/>
                <a:gd name="T33" fmla="*/ 166 h 225"/>
                <a:gd name="T34" fmla="*/ 179 w 256"/>
                <a:gd name="T35" fmla="*/ 186 h 225"/>
                <a:gd name="T36" fmla="*/ 170 w 256"/>
                <a:gd name="T37" fmla="*/ 186 h 225"/>
                <a:gd name="T38" fmla="*/ 162 w 256"/>
                <a:gd name="T39" fmla="*/ 196 h 225"/>
                <a:gd name="T40" fmla="*/ 153 w 256"/>
                <a:gd name="T41" fmla="*/ 196 h 225"/>
                <a:gd name="T42" fmla="*/ 153 w 256"/>
                <a:gd name="T43" fmla="*/ 215 h 225"/>
                <a:gd name="T44" fmla="*/ 153 w 256"/>
                <a:gd name="T45" fmla="*/ 225 h 225"/>
                <a:gd name="T46" fmla="*/ 136 w 256"/>
                <a:gd name="T47" fmla="*/ 215 h 225"/>
                <a:gd name="T48" fmla="*/ 128 w 256"/>
                <a:gd name="T49" fmla="*/ 196 h 225"/>
                <a:gd name="T50" fmla="*/ 119 w 256"/>
                <a:gd name="T51" fmla="*/ 186 h 225"/>
                <a:gd name="T52" fmla="*/ 119 w 256"/>
                <a:gd name="T53" fmla="*/ 176 h 225"/>
                <a:gd name="T54" fmla="*/ 111 w 256"/>
                <a:gd name="T55" fmla="*/ 157 h 225"/>
                <a:gd name="T56" fmla="*/ 94 w 256"/>
                <a:gd name="T57" fmla="*/ 147 h 225"/>
                <a:gd name="T58" fmla="*/ 85 w 256"/>
                <a:gd name="T59" fmla="*/ 137 h 225"/>
                <a:gd name="T60" fmla="*/ 85 w 256"/>
                <a:gd name="T61" fmla="*/ 127 h 225"/>
                <a:gd name="T62" fmla="*/ 68 w 256"/>
                <a:gd name="T63" fmla="*/ 117 h 225"/>
                <a:gd name="T64" fmla="*/ 51 w 256"/>
                <a:gd name="T65" fmla="*/ 98 h 225"/>
                <a:gd name="T66" fmla="*/ 42 w 256"/>
                <a:gd name="T67" fmla="*/ 88 h 225"/>
                <a:gd name="T68" fmla="*/ 34 w 256"/>
                <a:gd name="T69" fmla="*/ 78 h 225"/>
                <a:gd name="T70" fmla="*/ 25 w 256"/>
                <a:gd name="T71" fmla="*/ 59 h 225"/>
                <a:gd name="T72" fmla="*/ 8 w 256"/>
                <a:gd name="T73" fmla="*/ 59 h 225"/>
                <a:gd name="T74" fmla="*/ 0 w 256"/>
                <a:gd name="T75" fmla="*/ 49 h 225"/>
                <a:gd name="T76" fmla="*/ 0 w 256"/>
                <a:gd name="T77" fmla="*/ 39 h 225"/>
                <a:gd name="T78" fmla="*/ 8 w 256"/>
                <a:gd name="T79" fmla="*/ 29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25">
                  <a:moveTo>
                    <a:pt x="8" y="29"/>
                  </a:moveTo>
                  <a:lnTo>
                    <a:pt x="25" y="10"/>
                  </a:lnTo>
                  <a:lnTo>
                    <a:pt x="42" y="0"/>
                  </a:lnTo>
                  <a:lnTo>
                    <a:pt x="51" y="0"/>
                  </a:lnTo>
                  <a:lnTo>
                    <a:pt x="111" y="0"/>
                  </a:lnTo>
                  <a:lnTo>
                    <a:pt x="119" y="10"/>
                  </a:lnTo>
                  <a:lnTo>
                    <a:pt x="128" y="10"/>
                  </a:lnTo>
                  <a:lnTo>
                    <a:pt x="128" y="20"/>
                  </a:lnTo>
                  <a:lnTo>
                    <a:pt x="187" y="20"/>
                  </a:lnTo>
                  <a:lnTo>
                    <a:pt x="213" y="29"/>
                  </a:lnTo>
                  <a:lnTo>
                    <a:pt x="256" y="68"/>
                  </a:lnTo>
                  <a:lnTo>
                    <a:pt x="239" y="88"/>
                  </a:lnTo>
                  <a:lnTo>
                    <a:pt x="230" y="98"/>
                  </a:lnTo>
                  <a:lnTo>
                    <a:pt x="230" y="127"/>
                  </a:lnTo>
                  <a:lnTo>
                    <a:pt x="222" y="137"/>
                  </a:lnTo>
                  <a:lnTo>
                    <a:pt x="213" y="147"/>
                  </a:lnTo>
                  <a:lnTo>
                    <a:pt x="196" y="166"/>
                  </a:lnTo>
                  <a:lnTo>
                    <a:pt x="179" y="186"/>
                  </a:lnTo>
                  <a:lnTo>
                    <a:pt x="170" y="186"/>
                  </a:lnTo>
                  <a:lnTo>
                    <a:pt x="162" y="196"/>
                  </a:lnTo>
                  <a:lnTo>
                    <a:pt x="153" y="196"/>
                  </a:lnTo>
                  <a:lnTo>
                    <a:pt x="153" y="215"/>
                  </a:lnTo>
                  <a:lnTo>
                    <a:pt x="153" y="225"/>
                  </a:lnTo>
                  <a:lnTo>
                    <a:pt x="136" y="215"/>
                  </a:lnTo>
                  <a:lnTo>
                    <a:pt x="128" y="196"/>
                  </a:lnTo>
                  <a:lnTo>
                    <a:pt x="119" y="186"/>
                  </a:lnTo>
                  <a:lnTo>
                    <a:pt x="119" y="176"/>
                  </a:lnTo>
                  <a:lnTo>
                    <a:pt x="111" y="157"/>
                  </a:lnTo>
                  <a:lnTo>
                    <a:pt x="94" y="147"/>
                  </a:lnTo>
                  <a:lnTo>
                    <a:pt x="85" y="137"/>
                  </a:lnTo>
                  <a:lnTo>
                    <a:pt x="85" y="127"/>
                  </a:lnTo>
                  <a:lnTo>
                    <a:pt x="68" y="117"/>
                  </a:lnTo>
                  <a:lnTo>
                    <a:pt x="51" y="98"/>
                  </a:lnTo>
                  <a:lnTo>
                    <a:pt x="42" y="88"/>
                  </a:lnTo>
                  <a:lnTo>
                    <a:pt x="34" y="78"/>
                  </a:lnTo>
                  <a:lnTo>
                    <a:pt x="25" y="59"/>
                  </a:lnTo>
                  <a:lnTo>
                    <a:pt x="8" y="59"/>
                  </a:lnTo>
                  <a:lnTo>
                    <a:pt x="0" y="49"/>
                  </a:lnTo>
                  <a:lnTo>
                    <a:pt x="0" y="39"/>
                  </a:lnTo>
                  <a:lnTo>
                    <a:pt x="8" y="29"/>
                  </a:lnTo>
                  <a:close/>
                </a:path>
              </a:pathLst>
            </a:custGeom>
            <a:solidFill>
              <a:srgbClr val="FFFFFF"/>
            </a:solidFill>
            <a:ln w="14288">
              <a:solidFill>
                <a:srgbClr val="FF00FF"/>
              </a:solidFill>
              <a:prstDash val="solid"/>
              <a:round/>
              <a:headEnd/>
              <a:tailEnd/>
            </a:ln>
          </p:spPr>
          <p:txBody>
            <a:bodyPr/>
            <a:lstStyle/>
            <a:p>
              <a:endParaRPr lang="en-US"/>
            </a:p>
          </p:txBody>
        </p:sp>
        <p:sp>
          <p:nvSpPr>
            <p:cNvPr id="5216" name="Freeform 94"/>
            <p:cNvSpPr>
              <a:spLocks/>
            </p:cNvSpPr>
            <p:nvPr/>
          </p:nvSpPr>
          <p:spPr bwMode="auto">
            <a:xfrm>
              <a:off x="3524" y="3380"/>
              <a:ext cx="452" cy="215"/>
            </a:xfrm>
            <a:custGeom>
              <a:avLst/>
              <a:gdLst>
                <a:gd name="T0" fmla="*/ 119 w 452"/>
                <a:gd name="T1" fmla="*/ 49 h 215"/>
                <a:gd name="T2" fmla="*/ 145 w 452"/>
                <a:gd name="T3" fmla="*/ 39 h 215"/>
                <a:gd name="T4" fmla="*/ 358 w 452"/>
                <a:gd name="T5" fmla="*/ 10 h 215"/>
                <a:gd name="T6" fmla="*/ 418 w 452"/>
                <a:gd name="T7" fmla="*/ 0 h 215"/>
                <a:gd name="T8" fmla="*/ 426 w 452"/>
                <a:gd name="T9" fmla="*/ 0 h 215"/>
                <a:gd name="T10" fmla="*/ 435 w 452"/>
                <a:gd name="T11" fmla="*/ 10 h 215"/>
                <a:gd name="T12" fmla="*/ 443 w 452"/>
                <a:gd name="T13" fmla="*/ 10 h 215"/>
                <a:gd name="T14" fmla="*/ 443 w 452"/>
                <a:gd name="T15" fmla="*/ 20 h 215"/>
                <a:gd name="T16" fmla="*/ 426 w 452"/>
                <a:gd name="T17" fmla="*/ 20 h 215"/>
                <a:gd name="T18" fmla="*/ 409 w 452"/>
                <a:gd name="T19" fmla="*/ 29 h 215"/>
                <a:gd name="T20" fmla="*/ 418 w 452"/>
                <a:gd name="T21" fmla="*/ 29 h 215"/>
                <a:gd name="T22" fmla="*/ 400 w 452"/>
                <a:gd name="T23" fmla="*/ 39 h 215"/>
                <a:gd name="T24" fmla="*/ 409 w 452"/>
                <a:gd name="T25" fmla="*/ 39 h 215"/>
                <a:gd name="T26" fmla="*/ 426 w 452"/>
                <a:gd name="T27" fmla="*/ 29 h 215"/>
                <a:gd name="T28" fmla="*/ 435 w 452"/>
                <a:gd name="T29" fmla="*/ 39 h 215"/>
                <a:gd name="T30" fmla="*/ 452 w 452"/>
                <a:gd name="T31" fmla="*/ 39 h 215"/>
                <a:gd name="T32" fmla="*/ 452 w 452"/>
                <a:gd name="T33" fmla="*/ 59 h 215"/>
                <a:gd name="T34" fmla="*/ 443 w 452"/>
                <a:gd name="T35" fmla="*/ 69 h 215"/>
                <a:gd name="T36" fmla="*/ 435 w 452"/>
                <a:gd name="T37" fmla="*/ 78 h 215"/>
                <a:gd name="T38" fmla="*/ 426 w 452"/>
                <a:gd name="T39" fmla="*/ 78 h 215"/>
                <a:gd name="T40" fmla="*/ 418 w 452"/>
                <a:gd name="T41" fmla="*/ 78 h 215"/>
                <a:gd name="T42" fmla="*/ 409 w 452"/>
                <a:gd name="T43" fmla="*/ 78 h 215"/>
                <a:gd name="T44" fmla="*/ 418 w 452"/>
                <a:gd name="T45" fmla="*/ 88 h 215"/>
                <a:gd name="T46" fmla="*/ 418 w 452"/>
                <a:gd name="T47" fmla="*/ 98 h 215"/>
                <a:gd name="T48" fmla="*/ 409 w 452"/>
                <a:gd name="T49" fmla="*/ 108 h 215"/>
                <a:gd name="T50" fmla="*/ 392 w 452"/>
                <a:gd name="T51" fmla="*/ 118 h 215"/>
                <a:gd name="T52" fmla="*/ 400 w 452"/>
                <a:gd name="T53" fmla="*/ 118 h 215"/>
                <a:gd name="T54" fmla="*/ 426 w 452"/>
                <a:gd name="T55" fmla="*/ 118 h 215"/>
                <a:gd name="T56" fmla="*/ 426 w 452"/>
                <a:gd name="T57" fmla="*/ 108 h 215"/>
                <a:gd name="T58" fmla="*/ 426 w 452"/>
                <a:gd name="T59" fmla="*/ 118 h 215"/>
                <a:gd name="T60" fmla="*/ 418 w 452"/>
                <a:gd name="T61" fmla="*/ 127 h 215"/>
                <a:gd name="T62" fmla="*/ 400 w 452"/>
                <a:gd name="T63" fmla="*/ 137 h 215"/>
                <a:gd name="T64" fmla="*/ 392 w 452"/>
                <a:gd name="T65" fmla="*/ 147 h 215"/>
                <a:gd name="T66" fmla="*/ 375 w 452"/>
                <a:gd name="T67" fmla="*/ 157 h 215"/>
                <a:gd name="T68" fmla="*/ 366 w 452"/>
                <a:gd name="T69" fmla="*/ 167 h 215"/>
                <a:gd name="T70" fmla="*/ 358 w 452"/>
                <a:gd name="T71" fmla="*/ 186 h 215"/>
                <a:gd name="T72" fmla="*/ 349 w 452"/>
                <a:gd name="T73" fmla="*/ 206 h 215"/>
                <a:gd name="T74" fmla="*/ 324 w 452"/>
                <a:gd name="T75" fmla="*/ 215 h 215"/>
                <a:gd name="T76" fmla="*/ 281 w 452"/>
                <a:gd name="T77" fmla="*/ 176 h 215"/>
                <a:gd name="T78" fmla="*/ 255 w 452"/>
                <a:gd name="T79" fmla="*/ 167 h 215"/>
                <a:gd name="T80" fmla="*/ 196 w 452"/>
                <a:gd name="T81" fmla="*/ 167 h 215"/>
                <a:gd name="T82" fmla="*/ 196 w 452"/>
                <a:gd name="T83" fmla="*/ 157 h 215"/>
                <a:gd name="T84" fmla="*/ 187 w 452"/>
                <a:gd name="T85" fmla="*/ 157 h 215"/>
                <a:gd name="T86" fmla="*/ 179 w 452"/>
                <a:gd name="T87" fmla="*/ 147 h 215"/>
                <a:gd name="T88" fmla="*/ 119 w 452"/>
                <a:gd name="T89" fmla="*/ 147 h 215"/>
                <a:gd name="T90" fmla="*/ 110 w 452"/>
                <a:gd name="T91" fmla="*/ 147 h 215"/>
                <a:gd name="T92" fmla="*/ 76 w 452"/>
                <a:gd name="T93" fmla="*/ 176 h 215"/>
                <a:gd name="T94" fmla="*/ 0 w 452"/>
                <a:gd name="T95" fmla="*/ 186 h 215"/>
                <a:gd name="T96" fmla="*/ 0 w 452"/>
                <a:gd name="T97" fmla="*/ 167 h 215"/>
                <a:gd name="T98" fmla="*/ 8 w 452"/>
                <a:gd name="T99" fmla="*/ 167 h 215"/>
                <a:gd name="T100" fmla="*/ 8 w 452"/>
                <a:gd name="T101" fmla="*/ 147 h 215"/>
                <a:gd name="T102" fmla="*/ 25 w 452"/>
                <a:gd name="T103" fmla="*/ 137 h 215"/>
                <a:gd name="T104" fmla="*/ 42 w 452"/>
                <a:gd name="T105" fmla="*/ 137 h 215"/>
                <a:gd name="T106" fmla="*/ 59 w 452"/>
                <a:gd name="T107" fmla="*/ 118 h 215"/>
                <a:gd name="T108" fmla="*/ 68 w 452"/>
                <a:gd name="T109" fmla="*/ 108 h 215"/>
                <a:gd name="T110" fmla="*/ 85 w 452"/>
                <a:gd name="T111" fmla="*/ 98 h 215"/>
                <a:gd name="T112" fmla="*/ 93 w 452"/>
                <a:gd name="T113" fmla="*/ 88 h 215"/>
                <a:gd name="T114" fmla="*/ 110 w 452"/>
                <a:gd name="T115" fmla="*/ 78 h 215"/>
                <a:gd name="T116" fmla="*/ 119 w 452"/>
                <a:gd name="T117" fmla="*/ 69 h 215"/>
                <a:gd name="T118" fmla="*/ 119 w 452"/>
                <a:gd name="T119" fmla="*/ 49 h 2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52" h="215">
                  <a:moveTo>
                    <a:pt x="119" y="49"/>
                  </a:moveTo>
                  <a:lnTo>
                    <a:pt x="145" y="39"/>
                  </a:lnTo>
                  <a:lnTo>
                    <a:pt x="358" y="10"/>
                  </a:lnTo>
                  <a:lnTo>
                    <a:pt x="418" y="0"/>
                  </a:lnTo>
                  <a:lnTo>
                    <a:pt x="426" y="0"/>
                  </a:lnTo>
                  <a:lnTo>
                    <a:pt x="435" y="10"/>
                  </a:lnTo>
                  <a:lnTo>
                    <a:pt x="443" y="10"/>
                  </a:lnTo>
                  <a:lnTo>
                    <a:pt x="443" y="20"/>
                  </a:lnTo>
                  <a:lnTo>
                    <a:pt x="426" y="20"/>
                  </a:lnTo>
                  <a:lnTo>
                    <a:pt x="409" y="29"/>
                  </a:lnTo>
                  <a:lnTo>
                    <a:pt x="418" y="29"/>
                  </a:lnTo>
                  <a:lnTo>
                    <a:pt x="400" y="39"/>
                  </a:lnTo>
                  <a:lnTo>
                    <a:pt x="409" y="39"/>
                  </a:lnTo>
                  <a:lnTo>
                    <a:pt x="426" y="29"/>
                  </a:lnTo>
                  <a:lnTo>
                    <a:pt x="435" y="39"/>
                  </a:lnTo>
                  <a:lnTo>
                    <a:pt x="452" y="39"/>
                  </a:lnTo>
                  <a:lnTo>
                    <a:pt x="452" y="59"/>
                  </a:lnTo>
                  <a:lnTo>
                    <a:pt x="443" y="69"/>
                  </a:lnTo>
                  <a:lnTo>
                    <a:pt x="435" y="78"/>
                  </a:lnTo>
                  <a:lnTo>
                    <a:pt x="426" y="78"/>
                  </a:lnTo>
                  <a:lnTo>
                    <a:pt x="418" y="78"/>
                  </a:lnTo>
                  <a:lnTo>
                    <a:pt x="409" y="78"/>
                  </a:lnTo>
                  <a:lnTo>
                    <a:pt x="418" y="88"/>
                  </a:lnTo>
                  <a:lnTo>
                    <a:pt x="418" y="98"/>
                  </a:lnTo>
                  <a:lnTo>
                    <a:pt x="409" y="108"/>
                  </a:lnTo>
                  <a:lnTo>
                    <a:pt x="392" y="118"/>
                  </a:lnTo>
                  <a:lnTo>
                    <a:pt x="400" y="118"/>
                  </a:lnTo>
                  <a:lnTo>
                    <a:pt x="426" y="118"/>
                  </a:lnTo>
                  <a:lnTo>
                    <a:pt x="426" y="108"/>
                  </a:lnTo>
                  <a:lnTo>
                    <a:pt x="426" y="118"/>
                  </a:lnTo>
                  <a:lnTo>
                    <a:pt x="418" y="127"/>
                  </a:lnTo>
                  <a:lnTo>
                    <a:pt x="400" y="137"/>
                  </a:lnTo>
                  <a:lnTo>
                    <a:pt x="392" y="147"/>
                  </a:lnTo>
                  <a:lnTo>
                    <a:pt x="375" y="157"/>
                  </a:lnTo>
                  <a:lnTo>
                    <a:pt x="366" y="167"/>
                  </a:lnTo>
                  <a:lnTo>
                    <a:pt x="358" y="186"/>
                  </a:lnTo>
                  <a:lnTo>
                    <a:pt x="349" y="206"/>
                  </a:lnTo>
                  <a:lnTo>
                    <a:pt x="324" y="215"/>
                  </a:lnTo>
                  <a:lnTo>
                    <a:pt x="281" y="176"/>
                  </a:lnTo>
                  <a:lnTo>
                    <a:pt x="255" y="167"/>
                  </a:lnTo>
                  <a:lnTo>
                    <a:pt x="196" y="167"/>
                  </a:lnTo>
                  <a:lnTo>
                    <a:pt x="196" y="157"/>
                  </a:lnTo>
                  <a:lnTo>
                    <a:pt x="187" y="157"/>
                  </a:lnTo>
                  <a:lnTo>
                    <a:pt x="179" y="147"/>
                  </a:lnTo>
                  <a:lnTo>
                    <a:pt x="119" y="147"/>
                  </a:lnTo>
                  <a:lnTo>
                    <a:pt x="110" y="147"/>
                  </a:lnTo>
                  <a:lnTo>
                    <a:pt x="76" y="176"/>
                  </a:lnTo>
                  <a:lnTo>
                    <a:pt x="0" y="186"/>
                  </a:lnTo>
                  <a:lnTo>
                    <a:pt x="0" y="167"/>
                  </a:lnTo>
                  <a:lnTo>
                    <a:pt x="8" y="167"/>
                  </a:lnTo>
                  <a:lnTo>
                    <a:pt x="8" y="147"/>
                  </a:lnTo>
                  <a:lnTo>
                    <a:pt x="25" y="137"/>
                  </a:lnTo>
                  <a:lnTo>
                    <a:pt x="42" y="137"/>
                  </a:lnTo>
                  <a:lnTo>
                    <a:pt x="59" y="118"/>
                  </a:lnTo>
                  <a:lnTo>
                    <a:pt x="68" y="108"/>
                  </a:lnTo>
                  <a:lnTo>
                    <a:pt x="85" y="98"/>
                  </a:lnTo>
                  <a:lnTo>
                    <a:pt x="93" y="88"/>
                  </a:lnTo>
                  <a:lnTo>
                    <a:pt x="110" y="78"/>
                  </a:lnTo>
                  <a:lnTo>
                    <a:pt x="119" y="69"/>
                  </a:lnTo>
                  <a:lnTo>
                    <a:pt x="119" y="49"/>
                  </a:lnTo>
                  <a:close/>
                </a:path>
              </a:pathLst>
            </a:custGeom>
            <a:solidFill>
              <a:srgbClr val="FFFFFF"/>
            </a:solidFill>
            <a:ln w="14288">
              <a:solidFill>
                <a:srgbClr val="FF00FF"/>
              </a:solidFill>
              <a:prstDash val="solid"/>
              <a:round/>
              <a:headEnd/>
              <a:tailEnd/>
            </a:ln>
          </p:spPr>
          <p:txBody>
            <a:bodyPr/>
            <a:lstStyle/>
            <a:p>
              <a:endParaRPr lang="en-US"/>
            </a:p>
          </p:txBody>
        </p:sp>
        <p:sp>
          <p:nvSpPr>
            <p:cNvPr id="5217" name="Freeform 95"/>
            <p:cNvSpPr>
              <a:spLocks/>
            </p:cNvSpPr>
            <p:nvPr/>
          </p:nvSpPr>
          <p:spPr bwMode="auto">
            <a:xfrm>
              <a:off x="3583" y="3194"/>
              <a:ext cx="367" cy="235"/>
            </a:xfrm>
            <a:custGeom>
              <a:avLst/>
              <a:gdLst>
                <a:gd name="T0" fmla="*/ 60 w 367"/>
                <a:gd name="T1" fmla="*/ 166 h 235"/>
                <a:gd name="T2" fmla="*/ 68 w 367"/>
                <a:gd name="T3" fmla="*/ 186 h 235"/>
                <a:gd name="T4" fmla="*/ 86 w 367"/>
                <a:gd name="T5" fmla="*/ 176 h 235"/>
                <a:gd name="T6" fmla="*/ 111 w 367"/>
                <a:gd name="T7" fmla="*/ 176 h 235"/>
                <a:gd name="T8" fmla="*/ 137 w 367"/>
                <a:gd name="T9" fmla="*/ 157 h 235"/>
                <a:gd name="T10" fmla="*/ 145 w 367"/>
                <a:gd name="T11" fmla="*/ 127 h 235"/>
                <a:gd name="T12" fmla="*/ 154 w 367"/>
                <a:gd name="T13" fmla="*/ 98 h 235"/>
                <a:gd name="T14" fmla="*/ 162 w 367"/>
                <a:gd name="T15" fmla="*/ 69 h 235"/>
                <a:gd name="T16" fmla="*/ 171 w 367"/>
                <a:gd name="T17" fmla="*/ 78 h 235"/>
                <a:gd name="T18" fmla="*/ 188 w 367"/>
                <a:gd name="T19" fmla="*/ 59 h 235"/>
                <a:gd name="T20" fmla="*/ 196 w 367"/>
                <a:gd name="T21" fmla="*/ 39 h 235"/>
                <a:gd name="T22" fmla="*/ 214 w 367"/>
                <a:gd name="T23" fmla="*/ 20 h 235"/>
                <a:gd name="T24" fmla="*/ 222 w 367"/>
                <a:gd name="T25" fmla="*/ 0 h 235"/>
                <a:gd name="T26" fmla="*/ 239 w 367"/>
                <a:gd name="T27" fmla="*/ 10 h 235"/>
                <a:gd name="T28" fmla="*/ 248 w 367"/>
                <a:gd name="T29" fmla="*/ 0 h 235"/>
                <a:gd name="T30" fmla="*/ 265 w 367"/>
                <a:gd name="T31" fmla="*/ 10 h 235"/>
                <a:gd name="T32" fmla="*/ 282 w 367"/>
                <a:gd name="T33" fmla="*/ 29 h 235"/>
                <a:gd name="T34" fmla="*/ 290 w 367"/>
                <a:gd name="T35" fmla="*/ 39 h 235"/>
                <a:gd name="T36" fmla="*/ 282 w 367"/>
                <a:gd name="T37" fmla="*/ 59 h 235"/>
                <a:gd name="T38" fmla="*/ 316 w 367"/>
                <a:gd name="T39" fmla="*/ 78 h 235"/>
                <a:gd name="T40" fmla="*/ 341 w 367"/>
                <a:gd name="T41" fmla="*/ 88 h 235"/>
                <a:gd name="T42" fmla="*/ 333 w 367"/>
                <a:gd name="T43" fmla="*/ 108 h 235"/>
                <a:gd name="T44" fmla="*/ 341 w 367"/>
                <a:gd name="T45" fmla="*/ 127 h 235"/>
                <a:gd name="T46" fmla="*/ 341 w 367"/>
                <a:gd name="T47" fmla="*/ 137 h 235"/>
                <a:gd name="T48" fmla="*/ 341 w 367"/>
                <a:gd name="T49" fmla="*/ 157 h 235"/>
                <a:gd name="T50" fmla="*/ 359 w 367"/>
                <a:gd name="T51" fmla="*/ 157 h 235"/>
                <a:gd name="T52" fmla="*/ 367 w 367"/>
                <a:gd name="T53" fmla="*/ 166 h 235"/>
                <a:gd name="T54" fmla="*/ 359 w 367"/>
                <a:gd name="T55" fmla="*/ 186 h 235"/>
                <a:gd name="T56" fmla="*/ 86 w 367"/>
                <a:gd name="T57" fmla="*/ 225 h 235"/>
                <a:gd name="T58" fmla="*/ 0 w 367"/>
                <a:gd name="T59" fmla="*/ 235 h 235"/>
                <a:gd name="T60" fmla="*/ 26 w 367"/>
                <a:gd name="T61" fmla="*/ 196 h 235"/>
                <a:gd name="T62" fmla="*/ 51 w 367"/>
                <a:gd name="T63" fmla="*/ 176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7" h="235">
                  <a:moveTo>
                    <a:pt x="51" y="166"/>
                  </a:moveTo>
                  <a:lnTo>
                    <a:pt x="60" y="166"/>
                  </a:lnTo>
                  <a:lnTo>
                    <a:pt x="60" y="176"/>
                  </a:lnTo>
                  <a:lnTo>
                    <a:pt x="68" y="186"/>
                  </a:lnTo>
                  <a:lnTo>
                    <a:pt x="77" y="186"/>
                  </a:lnTo>
                  <a:lnTo>
                    <a:pt x="86" y="176"/>
                  </a:lnTo>
                  <a:lnTo>
                    <a:pt x="94" y="176"/>
                  </a:lnTo>
                  <a:lnTo>
                    <a:pt x="111" y="176"/>
                  </a:lnTo>
                  <a:lnTo>
                    <a:pt x="120" y="166"/>
                  </a:lnTo>
                  <a:lnTo>
                    <a:pt x="137" y="157"/>
                  </a:lnTo>
                  <a:lnTo>
                    <a:pt x="145" y="137"/>
                  </a:lnTo>
                  <a:lnTo>
                    <a:pt x="145" y="127"/>
                  </a:lnTo>
                  <a:lnTo>
                    <a:pt x="154" y="118"/>
                  </a:lnTo>
                  <a:lnTo>
                    <a:pt x="154" y="98"/>
                  </a:lnTo>
                  <a:lnTo>
                    <a:pt x="162" y="88"/>
                  </a:lnTo>
                  <a:lnTo>
                    <a:pt x="162" y="69"/>
                  </a:lnTo>
                  <a:lnTo>
                    <a:pt x="171" y="69"/>
                  </a:lnTo>
                  <a:lnTo>
                    <a:pt x="171" y="78"/>
                  </a:lnTo>
                  <a:lnTo>
                    <a:pt x="188" y="78"/>
                  </a:lnTo>
                  <a:lnTo>
                    <a:pt x="188" y="59"/>
                  </a:lnTo>
                  <a:lnTo>
                    <a:pt x="196" y="49"/>
                  </a:lnTo>
                  <a:lnTo>
                    <a:pt x="196" y="39"/>
                  </a:lnTo>
                  <a:lnTo>
                    <a:pt x="214" y="29"/>
                  </a:lnTo>
                  <a:lnTo>
                    <a:pt x="214" y="20"/>
                  </a:lnTo>
                  <a:lnTo>
                    <a:pt x="214" y="0"/>
                  </a:lnTo>
                  <a:lnTo>
                    <a:pt x="222" y="0"/>
                  </a:lnTo>
                  <a:lnTo>
                    <a:pt x="231" y="10"/>
                  </a:lnTo>
                  <a:lnTo>
                    <a:pt x="239" y="10"/>
                  </a:lnTo>
                  <a:lnTo>
                    <a:pt x="248" y="10"/>
                  </a:lnTo>
                  <a:lnTo>
                    <a:pt x="248" y="0"/>
                  </a:lnTo>
                  <a:lnTo>
                    <a:pt x="265" y="10"/>
                  </a:lnTo>
                  <a:lnTo>
                    <a:pt x="273" y="10"/>
                  </a:lnTo>
                  <a:lnTo>
                    <a:pt x="282" y="29"/>
                  </a:lnTo>
                  <a:lnTo>
                    <a:pt x="290" y="29"/>
                  </a:lnTo>
                  <a:lnTo>
                    <a:pt x="290" y="39"/>
                  </a:lnTo>
                  <a:lnTo>
                    <a:pt x="282" y="49"/>
                  </a:lnTo>
                  <a:lnTo>
                    <a:pt x="282" y="59"/>
                  </a:lnTo>
                  <a:lnTo>
                    <a:pt x="290" y="59"/>
                  </a:lnTo>
                  <a:lnTo>
                    <a:pt x="316" y="78"/>
                  </a:lnTo>
                  <a:lnTo>
                    <a:pt x="324" y="78"/>
                  </a:lnTo>
                  <a:lnTo>
                    <a:pt x="341" y="88"/>
                  </a:lnTo>
                  <a:lnTo>
                    <a:pt x="333" y="108"/>
                  </a:lnTo>
                  <a:lnTo>
                    <a:pt x="341" y="118"/>
                  </a:lnTo>
                  <a:lnTo>
                    <a:pt x="341" y="127"/>
                  </a:lnTo>
                  <a:lnTo>
                    <a:pt x="333" y="137"/>
                  </a:lnTo>
                  <a:lnTo>
                    <a:pt x="341" y="137"/>
                  </a:lnTo>
                  <a:lnTo>
                    <a:pt x="350" y="147"/>
                  </a:lnTo>
                  <a:lnTo>
                    <a:pt x="341" y="157"/>
                  </a:lnTo>
                  <a:lnTo>
                    <a:pt x="359" y="157"/>
                  </a:lnTo>
                  <a:lnTo>
                    <a:pt x="367" y="157"/>
                  </a:lnTo>
                  <a:lnTo>
                    <a:pt x="367" y="166"/>
                  </a:lnTo>
                  <a:lnTo>
                    <a:pt x="367" y="176"/>
                  </a:lnTo>
                  <a:lnTo>
                    <a:pt x="359" y="186"/>
                  </a:lnTo>
                  <a:lnTo>
                    <a:pt x="299" y="196"/>
                  </a:lnTo>
                  <a:lnTo>
                    <a:pt x="86" y="225"/>
                  </a:lnTo>
                  <a:lnTo>
                    <a:pt x="60" y="235"/>
                  </a:lnTo>
                  <a:lnTo>
                    <a:pt x="0" y="235"/>
                  </a:lnTo>
                  <a:lnTo>
                    <a:pt x="17" y="206"/>
                  </a:lnTo>
                  <a:lnTo>
                    <a:pt x="26" y="196"/>
                  </a:lnTo>
                  <a:lnTo>
                    <a:pt x="34" y="186"/>
                  </a:lnTo>
                  <a:lnTo>
                    <a:pt x="51" y="176"/>
                  </a:lnTo>
                  <a:lnTo>
                    <a:pt x="51" y="166"/>
                  </a:lnTo>
                  <a:close/>
                </a:path>
              </a:pathLst>
            </a:custGeom>
            <a:solidFill>
              <a:srgbClr val="FFFFFF"/>
            </a:solidFill>
            <a:ln w="14288">
              <a:solidFill>
                <a:srgbClr val="FF00FF"/>
              </a:solidFill>
              <a:prstDash val="solid"/>
              <a:round/>
              <a:headEnd/>
              <a:tailEnd/>
            </a:ln>
          </p:spPr>
          <p:txBody>
            <a:bodyPr/>
            <a:lstStyle/>
            <a:p>
              <a:endParaRPr lang="en-US"/>
            </a:p>
          </p:txBody>
        </p:sp>
        <p:sp>
          <p:nvSpPr>
            <p:cNvPr id="5218" name="Freeform 96"/>
            <p:cNvSpPr>
              <a:spLocks/>
            </p:cNvSpPr>
            <p:nvPr/>
          </p:nvSpPr>
          <p:spPr bwMode="auto">
            <a:xfrm>
              <a:off x="3600" y="3116"/>
              <a:ext cx="231" cy="264"/>
            </a:xfrm>
            <a:custGeom>
              <a:avLst/>
              <a:gdLst>
                <a:gd name="T0" fmla="*/ 77 w 231"/>
                <a:gd name="T1" fmla="*/ 19 h 264"/>
                <a:gd name="T2" fmla="*/ 77 w 231"/>
                <a:gd name="T3" fmla="*/ 0 h 264"/>
                <a:gd name="T4" fmla="*/ 86 w 231"/>
                <a:gd name="T5" fmla="*/ 68 h 264"/>
                <a:gd name="T6" fmla="*/ 145 w 231"/>
                <a:gd name="T7" fmla="*/ 58 h 264"/>
                <a:gd name="T8" fmla="*/ 145 w 231"/>
                <a:gd name="T9" fmla="*/ 98 h 264"/>
                <a:gd name="T10" fmla="*/ 154 w 231"/>
                <a:gd name="T11" fmla="*/ 88 h 264"/>
                <a:gd name="T12" fmla="*/ 179 w 231"/>
                <a:gd name="T13" fmla="*/ 68 h 264"/>
                <a:gd name="T14" fmla="*/ 179 w 231"/>
                <a:gd name="T15" fmla="*/ 58 h 264"/>
                <a:gd name="T16" fmla="*/ 188 w 231"/>
                <a:gd name="T17" fmla="*/ 68 h 264"/>
                <a:gd name="T18" fmla="*/ 197 w 231"/>
                <a:gd name="T19" fmla="*/ 68 h 264"/>
                <a:gd name="T20" fmla="*/ 197 w 231"/>
                <a:gd name="T21" fmla="*/ 58 h 264"/>
                <a:gd name="T22" fmla="*/ 222 w 231"/>
                <a:gd name="T23" fmla="*/ 58 h 264"/>
                <a:gd name="T24" fmla="*/ 231 w 231"/>
                <a:gd name="T25" fmla="*/ 68 h 264"/>
                <a:gd name="T26" fmla="*/ 231 w 231"/>
                <a:gd name="T27" fmla="*/ 78 h 264"/>
                <a:gd name="T28" fmla="*/ 231 w 231"/>
                <a:gd name="T29" fmla="*/ 88 h 264"/>
                <a:gd name="T30" fmla="*/ 222 w 231"/>
                <a:gd name="T31" fmla="*/ 88 h 264"/>
                <a:gd name="T32" fmla="*/ 205 w 231"/>
                <a:gd name="T33" fmla="*/ 78 h 264"/>
                <a:gd name="T34" fmla="*/ 197 w 231"/>
                <a:gd name="T35" fmla="*/ 78 h 264"/>
                <a:gd name="T36" fmla="*/ 197 w 231"/>
                <a:gd name="T37" fmla="*/ 98 h 264"/>
                <a:gd name="T38" fmla="*/ 197 w 231"/>
                <a:gd name="T39" fmla="*/ 107 h 264"/>
                <a:gd name="T40" fmla="*/ 179 w 231"/>
                <a:gd name="T41" fmla="*/ 117 h 264"/>
                <a:gd name="T42" fmla="*/ 179 w 231"/>
                <a:gd name="T43" fmla="*/ 127 h 264"/>
                <a:gd name="T44" fmla="*/ 171 w 231"/>
                <a:gd name="T45" fmla="*/ 137 h 264"/>
                <a:gd name="T46" fmla="*/ 171 w 231"/>
                <a:gd name="T47" fmla="*/ 156 h 264"/>
                <a:gd name="T48" fmla="*/ 154 w 231"/>
                <a:gd name="T49" fmla="*/ 156 h 264"/>
                <a:gd name="T50" fmla="*/ 154 w 231"/>
                <a:gd name="T51" fmla="*/ 147 h 264"/>
                <a:gd name="T52" fmla="*/ 145 w 231"/>
                <a:gd name="T53" fmla="*/ 147 h 264"/>
                <a:gd name="T54" fmla="*/ 145 w 231"/>
                <a:gd name="T55" fmla="*/ 166 h 264"/>
                <a:gd name="T56" fmla="*/ 137 w 231"/>
                <a:gd name="T57" fmla="*/ 176 h 264"/>
                <a:gd name="T58" fmla="*/ 137 w 231"/>
                <a:gd name="T59" fmla="*/ 196 h 264"/>
                <a:gd name="T60" fmla="*/ 128 w 231"/>
                <a:gd name="T61" fmla="*/ 205 h 264"/>
                <a:gd name="T62" fmla="*/ 128 w 231"/>
                <a:gd name="T63" fmla="*/ 215 h 264"/>
                <a:gd name="T64" fmla="*/ 120 w 231"/>
                <a:gd name="T65" fmla="*/ 235 h 264"/>
                <a:gd name="T66" fmla="*/ 103 w 231"/>
                <a:gd name="T67" fmla="*/ 244 h 264"/>
                <a:gd name="T68" fmla="*/ 94 w 231"/>
                <a:gd name="T69" fmla="*/ 254 h 264"/>
                <a:gd name="T70" fmla="*/ 77 w 231"/>
                <a:gd name="T71" fmla="*/ 254 h 264"/>
                <a:gd name="T72" fmla="*/ 69 w 231"/>
                <a:gd name="T73" fmla="*/ 254 h 264"/>
                <a:gd name="T74" fmla="*/ 60 w 231"/>
                <a:gd name="T75" fmla="*/ 264 h 264"/>
                <a:gd name="T76" fmla="*/ 51 w 231"/>
                <a:gd name="T77" fmla="*/ 264 h 264"/>
                <a:gd name="T78" fmla="*/ 43 w 231"/>
                <a:gd name="T79" fmla="*/ 254 h 264"/>
                <a:gd name="T80" fmla="*/ 43 w 231"/>
                <a:gd name="T81" fmla="*/ 244 h 264"/>
                <a:gd name="T82" fmla="*/ 34 w 231"/>
                <a:gd name="T83" fmla="*/ 244 h 264"/>
                <a:gd name="T84" fmla="*/ 26 w 231"/>
                <a:gd name="T85" fmla="*/ 235 h 264"/>
                <a:gd name="T86" fmla="*/ 9 w 231"/>
                <a:gd name="T87" fmla="*/ 225 h 264"/>
                <a:gd name="T88" fmla="*/ 0 w 231"/>
                <a:gd name="T89" fmla="*/ 205 h 264"/>
                <a:gd name="T90" fmla="*/ 0 w 231"/>
                <a:gd name="T91" fmla="*/ 176 h 264"/>
                <a:gd name="T92" fmla="*/ 9 w 231"/>
                <a:gd name="T93" fmla="*/ 176 h 264"/>
                <a:gd name="T94" fmla="*/ 17 w 231"/>
                <a:gd name="T95" fmla="*/ 166 h 264"/>
                <a:gd name="T96" fmla="*/ 17 w 231"/>
                <a:gd name="T97" fmla="*/ 137 h 264"/>
                <a:gd name="T98" fmla="*/ 26 w 231"/>
                <a:gd name="T99" fmla="*/ 147 h 264"/>
                <a:gd name="T100" fmla="*/ 34 w 231"/>
                <a:gd name="T101" fmla="*/ 137 h 264"/>
                <a:gd name="T102" fmla="*/ 34 w 231"/>
                <a:gd name="T103" fmla="*/ 117 h 264"/>
                <a:gd name="T104" fmla="*/ 43 w 231"/>
                <a:gd name="T105" fmla="*/ 107 h 264"/>
                <a:gd name="T106" fmla="*/ 51 w 231"/>
                <a:gd name="T107" fmla="*/ 107 h 264"/>
                <a:gd name="T108" fmla="*/ 69 w 231"/>
                <a:gd name="T109" fmla="*/ 88 h 264"/>
                <a:gd name="T110" fmla="*/ 77 w 231"/>
                <a:gd name="T111" fmla="*/ 78 h 264"/>
                <a:gd name="T112" fmla="*/ 77 w 231"/>
                <a:gd name="T113" fmla="*/ 68 h 264"/>
                <a:gd name="T114" fmla="*/ 77 w 231"/>
                <a:gd name="T115" fmla="*/ 58 h 264"/>
                <a:gd name="T116" fmla="*/ 77 w 231"/>
                <a:gd name="T117" fmla="*/ 39 h 264"/>
                <a:gd name="T118" fmla="*/ 69 w 231"/>
                <a:gd name="T119" fmla="*/ 29 h 264"/>
                <a:gd name="T120" fmla="*/ 77 w 231"/>
                <a:gd name="T121" fmla="*/ 19 h 2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1" h="264">
                  <a:moveTo>
                    <a:pt x="77" y="19"/>
                  </a:moveTo>
                  <a:lnTo>
                    <a:pt x="77" y="0"/>
                  </a:lnTo>
                  <a:lnTo>
                    <a:pt x="86" y="68"/>
                  </a:lnTo>
                  <a:lnTo>
                    <a:pt x="145" y="58"/>
                  </a:lnTo>
                  <a:lnTo>
                    <a:pt x="145" y="98"/>
                  </a:lnTo>
                  <a:lnTo>
                    <a:pt x="154" y="88"/>
                  </a:lnTo>
                  <a:lnTo>
                    <a:pt x="179" y="68"/>
                  </a:lnTo>
                  <a:lnTo>
                    <a:pt x="179" y="58"/>
                  </a:lnTo>
                  <a:lnTo>
                    <a:pt x="188" y="68"/>
                  </a:lnTo>
                  <a:lnTo>
                    <a:pt x="197" y="68"/>
                  </a:lnTo>
                  <a:lnTo>
                    <a:pt x="197" y="58"/>
                  </a:lnTo>
                  <a:lnTo>
                    <a:pt x="222" y="58"/>
                  </a:lnTo>
                  <a:lnTo>
                    <a:pt x="231" y="68"/>
                  </a:lnTo>
                  <a:lnTo>
                    <a:pt x="231" y="78"/>
                  </a:lnTo>
                  <a:lnTo>
                    <a:pt x="231" y="88"/>
                  </a:lnTo>
                  <a:lnTo>
                    <a:pt x="222" y="88"/>
                  </a:lnTo>
                  <a:lnTo>
                    <a:pt x="205" y="78"/>
                  </a:lnTo>
                  <a:lnTo>
                    <a:pt x="197" y="78"/>
                  </a:lnTo>
                  <a:lnTo>
                    <a:pt x="197" y="98"/>
                  </a:lnTo>
                  <a:lnTo>
                    <a:pt x="197" y="107"/>
                  </a:lnTo>
                  <a:lnTo>
                    <a:pt x="179" y="117"/>
                  </a:lnTo>
                  <a:lnTo>
                    <a:pt x="179" y="127"/>
                  </a:lnTo>
                  <a:lnTo>
                    <a:pt x="171" y="137"/>
                  </a:lnTo>
                  <a:lnTo>
                    <a:pt x="171" y="156"/>
                  </a:lnTo>
                  <a:lnTo>
                    <a:pt x="154" y="156"/>
                  </a:lnTo>
                  <a:lnTo>
                    <a:pt x="154" y="147"/>
                  </a:lnTo>
                  <a:lnTo>
                    <a:pt x="145" y="147"/>
                  </a:lnTo>
                  <a:lnTo>
                    <a:pt x="145" y="166"/>
                  </a:lnTo>
                  <a:lnTo>
                    <a:pt x="137" y="176"/>
                  </a:lnTo>
                  <a:lnTo>
                    <a:pt x="137" y="196"/>
                  </a:lnTo>
                  <a:lnTo>
                    <a:pt x="128" y="205"/>
                  </a:lnTo>
                  <a:lnTo>
                    <a:pt x="128" y="215"/>
                  </a:lnTo>
                  <a:lnTo>
                    <a:pt x="120" y="235"/>
                  </a:lnTo>
                  <a:lnTo>
                    <a:pt x="103" y="244"/>
                  </a:lnTo>
                  <a:lnTo>
                    <a:pt x="94" y="254"/>
                  </a:lnTo>
                  <a:lnTo>
                    <a:pt x="77" y="254"/>
                  </a:lnTo>
                  <a:lnTo>
                    <a:pt x="69" y="254"/>
                  </a:lnTo>
                  <a:lnTo>
                    <a:pt x="60" y="264"/>
                  </a:lnTo>
                  <a:lnTo>
                    <a:pt x="51" y="264"/>
                  </a:lnTo>
                  <a:lnTo>
                    <a:pt x="43" y="254"/>
                  </a:lnTo>
                  <a:lnTo>
                    <a:pt x="43" y="244"/>
                  </a:lnTo>
                  <a:lnTo>
                    <a:pt x="34" y="244"/>
                  </a:lnTo>
                  <a:lnTo>
                    <a:pt x="26" y="235"/>
                  </a:lnTo>
                  <a:lnTo>
                    <a:pt x="9" y="225"/>
                  </a:lnTo>
                  <a:lnTo>
                    <a:pt x="0" y="205"/>
                  </a:lnTo>
                  <a:lnTo>
                    <a:pt x="0" y="176"/>
                  </a:lnTo>
                  <a:lnTo>
                    <a:pt x="9" y="176"/>
                  </a:lnTo>
                  <a:lnTo>
                    <a:pt x="17" y="166"/>
                  </a:lnTo>
                  <a:lnTo>
                    <a:pt x="17" y="137"/>
                  </a:lnTo>
                  <a:lnTo>
                    <a:pt x="26" y="147"/>
                  </a:lnTo>
                  <a:lnTo>
                    <a:pt x="34" y="137"/>
                  </a:lnTo>
                  <a:lnTo>
                    <a:pt x="34" y="117"/>
                  </a:lnTo>
                  <a:lnTo>
                    <a:pt x="43" y="107"/>
                  </a:lnTo>
                  <a:lnTo>
                    <a:pt x="51" y="107"/>
                  </a:lnTo>
                  <a:lnTo>
                    <a:pt x="69" y="88"/>
                  </a:lnTo>
                  <a:lnTo>
                    <a:pt x="77" y="78"/>
                  </a:lnTo>
                  <a:lnTo>
                    <a:pt x="77" y="68"/>
                  </a:lnTo>
                  <a:lnTo>
                    <a:pt x="77" y="58"/>
                  </a:lnTo>
                  <a:lnTo>
                    <a:pt x="77" y="39"/>
                  </a:lnTo>
                  <a:lnTo>
                    <a:pt x="69" y="29"/>
                  </a:lnTo>
                  <a:lnTo>
                    <a:pt x="77" y="19"/>
                  </a:lnTo>
                  <a:close/>
                </a:path>
              </a:pathLst>
            </a:custGeom>
            <a:solidFill>
              <a:srgbClr val="FFFFFF"/>
            </a:solidFill>
            <a:ln w="14288">
              <a:solidFill>
                <a:srgbClr val="FF00FF"/>
              </a:solidFill>
              <a:prstDash val="solid"/>
              <a:round/>
              <a:headEnd/>
              <a:tailEnd/>
            </a:ln>
          </p:spPr>
          <p:txBody>
            <a:bodyPr/>
            <a:lstStyle/>
            <a:p>
              <a:endParaRPr lang="en-US"/>
            </a:p>
          </p:txBody>
        </p:sp>
        <p:sp>
          <p:nvSpPr>
            <p:cNvPr id="5219" name="Freeform 97"/>
            <p:cNvSpPr>
              <a:spLocks/>
            </p:cNvSpPr>
            <p:nvPr/>
          </p:nvSpPr>
          <p:spPr bwMode="auto">
            <a:xfrm>
              <a:off x="3669" y="2979"/>
              <a:ext cx="298" cy="205"/>
            </a:xfrm>
            <a:custGeom>
              <a:avLst/>
              <a:gdLst>
                <a:gd name="T0" fmla="*/ 0 w 298"/>
                <a:gd name="T1" fmla="*/ 49 h 205"/>
                <a:gd name="T2" fmla="*/ 8 w 298"/>
                <a:gd name="T3" fmla="*/ 39 h 205"/>
                <a:gd name="T4" fmla="*/ 34 w 298"/>
                <a:gd name="T5" fmla="*/ 19 h 205"/>
                <a:gd name="T6" fmla="*/ 34 w 298"/>
                <a:gd name="T7" fmla="*/ 39 h 205"/>
                <a:gd name="T8" fmla="*/ 34 w 298"/>
                <a:gd name="T9" fmla="*/ 39 h 205"/>
                <a:gd name="T10" fmla="*/ 238 w 298"/>
                <a:gd name="T11" fmla="*/ 0 h 205"/>
                <a:gd name="T12" fmla="*/ 247 w 298"/>
                <a:gd name="T13" fmla="*/ 0 h 205"/>
                <a:gd name="T14" fmla="*/ 255 w 298"/>
                <a:gd name="T15" fmla="*/ 9 h 205"/>
                <a:gd name="T16" fmla="*/ 264 w 298"/>
                <a:gd name="T17" fmla="*/ 29 h 205"/>
                <a:gd name="T18" fmla="*/ 281 w 298"/>
                <a:gd name="T19" fmla="*/ 39 h 205"/>
                <a:gd name="T20" fmla="*/ 273 w 298"/>
                <a:gd name="T21" fmla="*/ 49 h 205"/>
                <a:gd name="T22" fmla="*/ 273 w 298"/>
                <a:gd name="T23" fmla="*/ 58 h 205"/>
                <a:gd name="T24" fmla="*/ 264 w 298"/>
                <a:gd name="T25" fmla="*/ 68 h 205"/>
                <a:gd name="T26" fmla="*/ 273 w 298"/>
                <a:gd name="T27" fmla="*/ 78 h 205"/>
                <a:gd name="T28" fmla="*/ 273 w 298"/>
                <a:gd name="T29" fmla="*/ 78 h 205"/>
                <a:gd name="T30" fmla="*/ 264 w 298"/>
                <a:gd name="T31" fmla="*/ 88 h 205"/>
                <a:gd name="T32" fmla="*/ 273 w 298"/>
                <a:gd name="T33" fmla="*/ 98 h 205"/>
                <a:gd name="T34" fmla="*/ 281 w 298"/>
                <a:gd name="T35" fmla="*/ 98 h 205"/>
                <a:gd name="T36" fmla="*/ 281 w 298"/>
                <a:gd name="T37" fmla="*/ 107 h 205"/>
                <a:gd name="T38" fmla="*/ 298 w 298"/>
                <a:gd name="T39" fmla="*/ 117 h 205"/>
                <a:gd name="T40" fmla="*/ 298 w 298"/>
                <a:gd name="T41" fmla="*/ 127 h 205"/>
                <a:gd name="T42" fmla="*/ 281 w 298"/>
                <a:gd name="T43" fmla="*/ 137 h 205"/>
                <a:gd name="T44" fmla="*/ 281 w 298"/>
                <a:gd name="T45" fmla="*/ 146 h 205"/>
                <a:gd name="T46" fmla="*/ 273 w 298"/>
                <a:gd name="T47" fmla="*/ 156 h 205"/>
                <a:gd name="T48" fmla="*/ 255 w 298"/>
                <a:gd name="T49" fmla="*/ 156 h 205"/>
                <a:gd name="T50" fmla="*/ 247 w 298"/>
                <a:gd name="T51" fmla="*/ 166 h 205"/>
                <a:gd name="T52" fmla="*/ 76 w 298"/>
                <a:gd name="T53" fmla="*/ 195 h 205"/>
                <a:gd name="T54" fmla="*/ 17 w 298"/>
                <a:gd name="T55" fmla="*/ 205 h 205"/>
                <a:gd name="T56" fmla="*/ 8 w 298"/>
                <a:gd name="T57" fmla="*/ 137 h 205"/>
                <a:gd name="T58" fmla="*/ 0 w 298"/>
                <a:gd name="T59" fmla="*/ 49 h 2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8" h="205">
                  <a:moveTo>
                    <a:pt x="0" y="49"/>
                  </a:moveTo>
                  <a:lnTo>
                    <a:pt x="8" y="39"/>
                  </a:lnTo>
                  <a:lnTo>
                    <a:pt x="34" y="19"/>
                  </a:lnTo>
                  <a:lnTo>
                    <a:pt x="34" y="39"/>
                  </a:lnTo>
                  <a:lnTo>
                    <a:pt x="238" y="0"/>
                  </a:lnTo>
                  <a:lnTo>
                    <a:pt x="247" y="0"/>
                  </a:lnTo>
                  <a:lnTo>
                    <a:pt x="255" y="9"/>
                  </a:lnTo>
                  <a:lnTo>
                    <a:pt x="264" y="29"/>
                  </a:lnTo>
                  <a:lnTo>
                    <a:pt x="281" y="39"/>
                  </a:lnTo>
                  <a:lnTo>
                    <a:pt x="273" y="49"/>
                  </a:lnTo>
                  <a:lnTo>
                    <a:pt x="273" y="58"/>
                  </a:lnTo>
                  <a:lnTo>
                    <a:pt x="264" y="68"/>
                  </a:lnTo>
                  <a:lnTo>
                    <a:pt x="273" y="78"/>
                  </a:lnTo>
                  <a:lnTo>
                    <a:pt x="264" y="88"/>
                  </a:lnTo>
                  <a:lnTo>
                    <a:pt x="273" y="98"/>
                  </a:lnTo>
                  <a:lnTo>
                    <a:pt x="281" y="98"/>
                  </a:lnTo>
                  <a:lnTo>
                    <a:pt x="281" y="107"/>
                  </a:lnTo>
                  <a:lnTo>
                    <a:pt x="298" y="117"/>
                  </a:lnTo>
                  <a:lnTo>
                    <a:pt x="298" y="127"/>
                  </a:lnTo>
                  <a:lnTo>
                    <a:pt x="281" y="137"/>
                  </a:lnTo>
                  <a:lnTo>
                    <a:pt x="281" y="146"/>
                  </a:lnTo>
                  <a:lnTo>
                    <a:pt x="273" y="156"/>
                  </a:lnTo>
                  <a:lnTo>
                    <a:pt x="255" y="156"/>
                  </a:lnTo>
                  <a:lnTo>
                    <a:pt x="247" y="166"/>
                  </a:lnTo>
                  <a:lnTo>
                    <a:pt x="76" y="195"/>
                  </a:lnTo>
                  <a:lnTo>
                    <a:pt x="17" y="205"/>
                  </a:lnTo>
                  <a:lnTo>
                    <a:pt x="8" y="137"/>
                  </a:lnTo>
                  <a:lnTo>
                    <a:pt x="0" y="49"/>
                  </a:lnTo>
                  <a:close/>
                </a:path>
              </a:pathLst>
            </a:custGeom>
            <a:solidFill>
              <a:srgbClr val="FFFFFF"/>
            </a:solidFill>
            <a:ln w="14288">
              <a:solidFill>
                <a:srgbClr val="FF00FF"/>
              </a:solidFill>
              <a:prstDash val="solid"/>
              <a:round/>
              <a:headEnd/>
              <a:tailEnd/>
            </a:ln>
          </p:spPr>
          <p:txBody>
            <a:bodyPr/>
            <a:lstStyle/>
            <a:p>
              <a:endParaRPr lang="en-US"/>
            </a:p>
          </p:txBody>
        </p:sp>
        <p:sp>
          <p:nvSpPr>
            <p:cNvPr id="5220" name="Freeform 98"/>
            <p:cNvSpPr>
              <a:spLocks/>
            </p:cNvSpPr>
            <p:nvPr/>
          </p:nvSpPr>
          <p:spPr bwMode="auto">
            <a:xfrm>
              <a:off x="3745" y="3145"/>
              <a:ext cx="179" cy="118"/>
            </a:xfrm>
            <a:custGeom>
              <a:avLst/>
              <a:gdLst>
                <a:gd name="T0" fmla="*/ 0 w 179"/>
                <a:gd name="T1" fmla="*/ 29 h 118"/>
                <a:gd name="T2" fmla="*/ 171 w 179"/>
                <a:gd name="T3" fmla="*/ 0 h 118"/>
                <a:gd name="T4" fmla="*/ 179 w 179"/>
                <a:gd name="T5" fmla="*/ 20 h 118"/>
                <a:gd name="T6" fmla="*/ 171 w 179"/>
                <a:gd name="T7" fmla="*/ 20 h 118"/>
                <a:gd name="T8" fmla="*/ 171 w 179"/>
                <a:gd name="T9" fmla="*/ 10 h 118"/>
                <a:gd name="T10" fmla="*/ 162 w 179"/>
                <a:gd name="T11" fmla="*/ 20 h 118"/>
                <a:gd name="T12" fmla="*/ 162 w 179"/>
                <a:gd name="T13" fmla="*/ 20 h 118"/>
                <a:gd name="T14" fmla="*/ 154 w 179"/>
                <a:gd name="T15" fmla="*/ 29 h 118"/>
                <a:gd name="T16" fmla="*/ 154 w 179"/>
                <a:gd name="T17" fmla="*/ 39 h 118"/>
                <a:gd name="T18" fmla="*/ 145 w 179"/>
                <a:gd name="T19" fmla="*/ 39 h 118"/>
                <a:gd name="T20" fmla="*/ 154 w 179"/>
                <a:gd name="T21" fmla="*/ 59 h 118"/>
                <a:gd name="T22" fmla="*/ 145 w 179"/>
                <a:gd name="T23" fmla="*/ 78 h 118"/>
                <a:gd name="T24" fmla="*/ 154 w 179"/>
                <a:gd name="T25" fmla="*/ 88 h 118"/>
                <a:gd name="T26" fmla="*/ 162 w 179"/>
                <a:gd name="T27" fmla="*/ 108 h 118"/>
                <a:gd name="T28" fmla="*/ 162 w 179"/>
                <a:gd name="T29" fmla="*/ 118 h 118"/>
                <a:gd name="T30" fmla="*/ 154 w 179"/>
                <a:gd name="T31" fmla="*/ 118 h 118"/>
                <a:gd name="T32" fmla="*/ 137 w 179"/>
                <a:gd name="T33" fmla="*/ 118 h 118"/>
                <a:gd name="T34" fmla="*/ 128 w 179"/>
                <a:gd name="T35" fmla="*/ 108 h 118"/>
                <a:gd name="T36" fmla="*/ 120 w 179"/>
                <a:gd name="T37" fmla="*/ 108 h 118"/>
                <a:gd name="T38" fmla="*/ 120 w 179"/>
                <a:gd name="T39" fmla="*/ 98 h 118"/>
                <a:gd name="T40" fmla="*/ 128 w 179"/>
                <a:gd name="T41" fmla="*/ 88 h 118"/>
                <a:gd name="T42" fmla="*/ 128 w 179"/>
                <a:gd name="T43" fmla="*/ 78 h 118"/>
                <a:gd name="T44" fmla="*/ 120 w 179"/>
                <a:gd name="T45" fmla="*/ 78 h 118"/>
                <a:gd name="T46" fmla="*/ 111 w 179"/>
                <a:gd name="T47" fmla="*/ 59 h 118"/>
                <a:gd name="T48" fmla="*/ 103 w 179"/>
                <a:gd name="T49" fmla="*/ 59 h 118"/>
                <a:gd name="T50" fmla="*/ 103 w 179"/>
                <a:gd name="T51" fmla="*/ 59 h 118"/>
                <a:gd name="T52" fmla="*/ 86 w 179"/>
                <a:gd name="T53" fmla="*/ 49 h 118"/>
                <a:gd name="T54" fmla="*/ 77 w 179"/>
                <a:gd name="T55" fmla="*/ 29 h 118"/>
                <a:gd name="T56" fmla="*/ 52 w 179"/>
                <a:gd name="T57" fmla="*/ 29 h 118"/>
                <a:gd name="T58" fmla="*/ 52 w 179"/>
                <a:gd name="T59" fmla="*/ 39 h 118"/>
                <a:gd name="T60" fmla="*/ 43 w 179"/>
                <a:gd name="T61" fmla="*/ 39 h 118"/>
                <a:gd name="T62" fmla="*/ 34 w 179"/>
                <a:gd name="T63" fmla="*/ 29 h 118"/>
                <a:gd name="T64" fmla="*/ 34 w 179"/>
                <a:gd name="T65" fmla="*/ 39 h 118"/>
                <a:gd name="T66" fmla="*/ 9 w 179"/>
                <a:gd name="T67" fmla="*/ 59 h 118"/>
                <a:gd name="T68" fmla="*/ 0 w 179"/>
                <a:gd name="T69" fmla="*/ 69 h 118"/>
                <a:gd name="T70" fmla="*/ 0 w 179"/>
                <a:gd name="T71" fmla="*/ 29 h 1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9" h="118">
                  <a:moveTo>
                    <a:pt x="0" y="29"/>
                  </a:moveTo>
                  <a:lnTo>
                    <a:pt x="171" y="0"/>
                  </a:lnTo>
                  <a:lnTo>
                    <a:pt x="179" y="20"/>
                  </a:lnTo>
                  <a:lnTo>
                    <a:pt x="171" y="20"/>
                  </a:lnTo>
                  <a:lnTo>
                    <a:pt x="171" y="10"/>
                  </a:lnTo>
                  <a:lnTo>
                    <a:pt x="162" y="20"/>
                  </a:lnTo>
                  <a:lnTo>
                    <a:pt x="154" y="29"/>
                  </a:lnTo>
                  <a:lnTo>
                    <a:pt x="154" y="39"/>
                  </a:lnTo>
                  <a:lnTo>
                    <a:pt x="145" y="39"/>
                  </a:lnTo>
                  <a:lnTo>
                    <a:pt x="154" y="59"/>
                  </a:lnTo>
                  <a:lnTo>
                    <a:pt x="145" y="78"/>
                  </a:lnTo>
                  <a:lnTo>
                    <a:pt x="154" y="88"/>
                  </a:lnTo>
                  <a:lnTo>
                    <a:pt x="162" y="108"/>
                  </a:lnTo>
                  <a:lnTo>
                    <a:pt x="162" y="118"/>
                  </a:lnTo>
                  <a:lnTo>
                    <a:pt x="154" y="118"/>
                  </a:lnTo>
                  <a:lnTo>
                    <a:pt x="137" y="118"/>
                  </a:lnTo>
                  <a:lnTo>
                    <a:pt x="128" y="108"/>
                  </a:lnTo>
                  <a:lnTo>
                    <a:pt x="120" y="108"/>
                  </a:lnTo>
                  <a:lnTo>
                    <a:pt x="120" y="98"/>
                  </a:lnTo>
                  <a:lnTo>
                    <a:pt x="128" y="88"/>
                  </a:lnTo>
                  <a:lnTo>
                    <a:pt x="128" y="78"/>
                  </a:lnTo>
                  <a:lnTo>
                    <a:pt x="120" y="78"/>
                  </a:lnTo>
                  <a:lnTo>
                    <a:pt x="111" y="59"/>
                  </a:lnTo>
                  <a:lnTo>
                    <a:pt x="103" y="59"/>
                  </a:lnTo>
                  <a:lnTo>
                    <a:pt x="86" y="49"/>
                  </a:lnTo>
                  <a:lnTo>
                    <a:pt x="77" y="29"/>
                  </a:lnTo>
                  <a:lnTo>
                    <a:pt x="52" y="29"/>
                  </a:lnTo>
                  <a:lnTo>
                    <a:pt x="52" y="39"/>
                  </a:lnTo>
                  <a:lnTo>
                    <a:pt x="43" y="39"/>
                  </a:lnTo>
                  <a:lnTo>
                    <a:pt x="34" y="29"/>
                  </a:lnTo>
                  <a:lnTo>
                    <a:pt x="34" y="39"/>
                  </a:lnTo>
                  <a:lnTo>
                    <a:pt x="9" y="59"/>
                  </a:lnTo>
                  <a:lnTo>
                    <a:pt x="0" y="69"/>
                  </a:lnTo>
                  <a:lnTo>
                    <a:pt x="0" y="29"/>
                  </a:lnTo>
                  <a:close/>
                </a:path>
              </a:pathLst>
            </a:custGeom>
            <a:solidFill>
              <a:srgbClr val="FFFFFF"/>
            </a:solidFill>
            <a:ln w="14288">
              <a:solidFill>
                <a:srgbClr val="FF00FF"/>
              </a:solidFill>
              <a:prstDash val="solid"/>
              <a:round/>
              <a:headEnd/>
              <a:tailEnd/>
            </a:ln>
          </p:spPr>
          <p:txBody>
            <a:bodyPr/>
            <a:lstStyle/>
            <a:p>
              <a:endParaRPr lang="en-US"/>
            </a:p>
          </p:txBody>
        </p:sp>
        <p:sp>
          <p:nvSpPr>
            <p:cNvPr id="5221" name="Freeform 99"/>
            <p:cNvSpPr>
              <a:spLocks/>
            </p:cNvSpPr>
            <p:nvPr/>
          </p:nvSpPr>
          <p:spPr bwMode="auto">
            <a:xfrm>
              <a:off x="3907" y="3165"/>
              <a:ext cx="69" cy="107"/>
            </a:xfrm>
            <a:custGeom>
              <a:avLst/>
              <a:gdLst>
                <a:gd name="T0" fmla="*/ 17 w 69"/>
                <a:gd name="T1" fmla="*/ 0 h 107"/>
                <a:gd name="T2" fmla="*/ 9 w 69"/>
                <a:gd name="T3" fmla="*/ 9 h 107"/>
                <a:gd name="T4" fmla="*/ 0 w 69"/>
                <a:gd name="T5" fmla="*/ 19 h 107"/>
                <a:gd name="T6" fmla="*/ 0 w 69"/>
                <a:gd name="T7" fmla="*/ 29 h 107"/>
                <a:gd name="T8" fmla="*/ 9 w 69"/>
                <a:gd name="T9" fmla="*/ 39 h 107"/>
                <a:gd name="T10" fmla="*/ 9 w 69"/>
                <a:gd name="T11" fmla="*/ 49 h 107"/>
                <a:gd name="T12" fmla="*/ 0 w 69"/>
                <a:gd name="T13" fmla="*/ 58 h 107"/>
                <a:gd name="T14" fmla="*/ 0 w 69"/>
                <a:gd name="T15" fmla="*/ 58 h 107"/>
                <a:gd name="T16" fmla="*/ 9 w 69"/>
                <a:gd name="T17" fmla="*/ 58 h 107"/>
                <a:gd name="T18" fmla="*/ 9 w 69"/>
                <a:gd name="T19" fmla="*/ 78 h 107"/>
                <a:gd name="T20" fmla="*/ 9 w 69"/>
                <a:gd name="T21" fmla="*/ 88 h 107"/>
                <a:gd name="T22" fmla="*/ 26 w 69"/>
                <a:gd name="T23" fmla="*/ 88 h 107"/>
                <a:gd name="T24" fmla="*/ 26 w 69"/>
                <a:gd name="T25" fmla="*/ 98 h 107"/>
                <a:gd name="T26" fmla="*/ 35 w 69"/>
                <a:gd name="T27" fmla="*/ 107 h 107"/>
                <a:gd name="T28" fmla="*/ 43 w 69"/>
                <a:gd name="T29" fmla="*/ 107 h 107"/>
                <a:gd name="T30" fmla="*/ 60 w 69"/>
                <a:gd name="T31" fmla="*/ 98 h 107"/>
                <a:gd name="T32" fmla="*/ 69 w 69"/>
                <a:gd name="T33" fmla="*/ 78 h 107"/>
                <a:gd name="T34" fmla="*/ 69 w 69"/>
                <a:gd name="T35" fmla="*/ 68 h 107"/>
                <a:gd name="T36" fmla="*/ 35 w 69"/>
                <a:gd name="T37" fmla="*/ 68 h 107"/>
                <a:gd name="T38" fmla="*/ 17 w 69"/>
                <a:gd name="T39" fmla="*/ 0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 h="107">
                  <a:moveTo>
                    <a:pt x="17" y="0"/>
                  </a:moveTo>
                  <a:lnTo>
                    <a:pt x="9" y="9"/>
                  </a:lnTo>
                  <a:lnTo>
                    <a:pt x="0" y="19"/>
                  </a:lnTo>
                  <a:lnTo>
                    <a:pt x="0" y="29"/>
                  </a:lnTo>
                  <a:lnTo>
                    <a:pt x="9" y="39"/>
                  </a:lnTo>
                  <a:lnTo>
                    <a:pt x="9" y="49"/>
                  </a:lnTo>
                  <a:lnTo>
                    <a:pt x="0" y="58"/>
                  </a:lnTo>
                  <a:lnTo>
                    <a:pt x="9" y="58"/>
                  </a:lnTo>
                  <a:lnTo>
                    <a:pt x="9" y="78"/>
                  </a:lnTo>
                  <a:lnTo>
                    <a:pt x="9" y="88"/>
                  </a:lnTo>
                  <a:lnTo>
                    <a:pt x="26" y="88"/>
                  </a:lnTo>
                  <a:lnTo>
                    <a:pt x="26" y="98"/>
                  </a:lnTo>
                  <a:lnTo>
                    <a:pt x="35" y="107"/>
                  </a:lnTo>
                  <a:lnTo>
                    <a:pt x="43" y="107"/>
                  </a:lnTo>
                  <a:lnTo>
                    <a:pt x="60" y="98"/>
                  </a:lnTo>
                  <a:lnTo>
                    <a:pt x="69" y="78"/>
                  </a:lnTo>
                  <a:lnTo>
                    <a:pt x="69" y="68"/>
                  </a:lnTo>
                  <a:lnTo>
                    <a:pt x="35" y="68"/>
                  </a:lnTo>
                  <a:lnTo>
                    <a:pt x="17" y="0"/>
                  </a:lnTo>
                  <a:close/>
                </a:path>
              </a:pathLst>
            </a:custGeom>
            <a:solidFill>
              <a:srgbClr val="FFFFFF"/>
            </a:solidFill>
            <a:ln w="14288">
              <a:solidFill>
                <a:srgbClr val="FF00FF"/>
              </a:solidFill>
              <a:prstDash val="solid"/>
              <a:round/>
              <a:headEnd/>
              <a:tailEnd/>
            </a:ln>
          </p:spPr>
          <p:txBody>
            <a:bodyPr/>
            <a:lstStyle/>
            <a:p>
              <a:endParaRPr lang="en-US"/>
            </a:p>
          </p:txBody>
        </p:sp>
        <p:sp>
          <p:nvSpPr>
            <p:cNvPr id="5222" name="Freeform 100"/>
            <p:cNvSpPr>
              <a:spLocks/>
            </p:cNvSpPr>
            <p:nvPr/>
          </p:nvSpPr>
          <p:spPr bwMode="auto">
            <a:xfrm>
              <a:off x="3916" y="3135"/>
              <a:ext cx="60" cy="98"/>
            </a:xfrm>
            <a:custGeom>
              <a:avLst/>
              <a:gdLst>
                <a:gd name="T0" fmla="*/ 17 w 60"/>
                <a:gd name="T1" fmla="*/ 0 h 98"/>
                <a:gd name="T2" fmla="*/ 17 w 60"/>
                <a:gd name="T3" fmla="*/ 20 h 98"/>
                <a:gd name="T4" fmla="*/ 26 w 60"/>
                <a:gd name="T5" fmla="*/ 30 h 98"/>
                <a:gd name="T6" fmla="*/ 34 w 60"/>
                <a:gd name="T7" fmla="*/ 49 h 98"/>
                <a:gd name="T8" fmla="*/ 34 w 60"/>
                <a:gd name="T9" fmla="*/ 59 h 98"/>
                <a:gd name="T10" fmla="*/ 51 w 60"/>
                <a:gd name="T11" fmla="*/ 69 h 98"/>
                <a:gd name="T12" fmla="*/ 60 w 60"/>
                <a:gd name="T13" fmla="*/ 79 h 98"/>
                <a:gd name="T14" fmla="*/ 60 w 60"/>
                <a:gd name="T15" fmla="*/ 98 h 98"/>
                <a:gd name="T16" fmla="*/ 26 w 60"/>
                <a:gd name="T17" fmla="*/ 98 h 98"/>
                <a:gd name="T18" fmla="*/ 8 w 60"/>
                <a:gd name="T19" fmla="*/ 30 h 98"/>
                <a:gd name="T20" fmla="*/ 0 w 60"/>
                <a:gd name="T21" fmla="*/ 10 h 98"/>
                <a:gd name="T22" fmla="*/ 8 w 60"/>
                <a:gd name="T23" fmla="*/ 0 h 98"/>
                <a:gd name="T24" fmla="*/ 17 w 60"/>
                <a:gd name="T25" fmla="*/ 0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98">
                  <a:moveTo>
                    <a:pt x="17" y="0"/>
                  </a:moveTo>
                  <a:lnTo>
                    <a:pt x="17" y="20"/>
                  </a:lnTo>
                  <a:lnTo>
                    <a:pt x="26" y="30"/>
                  </a:lnTo>
                  <a:lnTo>
                    <a:pt x="34" y="49"/>
                  </a:lnTo>
                  <a:lnTo>
                    <a:pt x="34" y="59"/>
                  </a:lnTo>
                  <a:lnTo>
                    <a:pt x="51" y="69"/>
                  </a:lnTo>
                  <a:lnTo>
                    <a:pt x="60" y="79"/>
                  </a:lnTo>
                  <a:lnTo>
                    <a:pt x="60" y="98"/>
                  </a:lnTo>
                  <a:lnTo>
                    <a:pt x="26" y="98"/>
                  </a:lnTo>
                  <a:lnTo>
                    <a:pt x="8" y="30"/>
                  </a:lnTo>
                  <a:lnTo>
                    <a:pt x="0" y="10"/>
                  </a:lnTo>
                  <a:lnTo>
                    <a:pt x="8" y="0"/>
                  </a:lnTo>
                  <a:lnTo>
                    <a:pt x="17" y="0"/>
                  </a:lnTo>
                  <a:close/>
                </a:path>
              </a:pathLst>
            </a:custGeom>
            <a:solidFill>
              <a:srgbClr val="FFFFFF"/>
            </a:solidFill>
            <a:ln w="14288">
              <a:solidFill>
                <a:srgbClr val="FF00FF"/>
              </a:solidFill>
              <a:prstDash val="solid"/>
              <a:round/>
              <a:headEnd/>
              <a:tailEnd/>
            </a:ln>
          </p:spPr>
          <p:txBody>
            <a:bodyPr/>
            <a:lstStyle/>
            <a:p>
              <a:endParaRPr lang="en-US"/>
            </a:p>
          </p:txBody>
        </p:sp>
        <p:sp>
          <p:nvSpPr>
            <p:cNvPr id="5223" name="Freeform 101"/>
            <p:cNvSpPr>
              <a:spLocks/>
            </p:cNvSpPr>
            <p:nvPr/>
          </p:nvSpPr>
          <p:spPr bwMode="auto">
            <a:xfrm>
              <a:off x="3942" y="3272"/>
              <a:ext cx="17" cy="59"/>
            </a:xfrm>
            <a:custGeom>
              <a:avLst/>
              <a:gdLst>
                <a:gd name="T0" fmla="*/ 0 w 17"/>
                <a:gd name="T1" fmla="*/ 0 h 59"/>
                <a:gd name="T2" fmla="*/ 8 w 17"/>
                <a:gd name="T3" fmla="*/ 10 h 59"/>
                <a:gd name="T4" fmla="*/ 0 w 17"/>
                <a:gd name="T5" fmla="*/ 20 h 59"/>
                <a:gd name="T6" fmla="*/ 0 w 17"/>
                <a:gd name="T7" fmla="*/ 40 h 59"/>
                <a:gd name="T8" fmla="*/ 0 w 17"/>
                <a:gd name="T9" fmla="*/ 59 h 59"/>
                <a:gd name="T10" fmla="*/ 8 w 17"/>
                <a:gd name="T11" fmla="*/ 40 h 59"/>
                <a:gd name="T12" fmla="*/ 8 w 17"/>
                <a:gd name="T13" fmla="*/ 30 h 59"/>
                <a:gd name="T14" fmla="*/ 17 w 17"/>
                <a:gd name="T15" fmla="*/ 20 h 59"/>
                <a:gd name="T16" fmla="*/ 8 w 17"/>
                <a:gd name="T17" fmla="*/ 0 h 59"/>
                <a:gd name="T18" fmla="*/ 0 w 17"/>
                <a:gd name="T19" fmla="*/ 0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59">
                  <a:moveTo>
                    <a:pt x="0" y="0"/>
                  </a:moveTo>
                  <a:lnTo>
                    <a:pt x="8" y="10"/>
                  </a:lnTo>
                  <a:lnTo>
                    <a:pt x="0" y="20"/>
                  </a:lnTo>
                  <a:lnTo>
                    <a:pt x="0" y="40"/>
                  </a:lnTo>
                  <a:lnTo>
                    <a:pt x="0" y="59"/>
                  </a:lnTo>
                  <a:lnTo>
                    <a:pt x="8" y="40"/>
                  </a:lnTo>
                  <a:lnTo>
                    <a:pt x="8" y="30"/>
                  </a:lnTo>
                  <a:lnTo>
                    <a:pt x="17" y="20"/>
                  </a:lnTo>
                  <a:lnTo>
                    <a:pt x="8" y="0"/>
                  </a:lnTo>
                  <a:lnTo>
                    <a:pt x="0" y="0"/>
                  </a:lnTo>
                  <a:close/>
                </a:path>
              </a:pathLst>
            </a:custGeom>
            <a:solidFill>
              <a:srgbClr val="FFFFFF"/>
            </a:solidFill>
            <a:ln w="14288">
              <a:solidFill>
                <a:srgbClr val="FF00FF"/>
              </a:solidFill>
              <a:prstDash val="solid"/>
              <a:round/>
              <a:headEnd/>
              <a:tailEnd/>
            </a:ln>
          </p:spPr>
          <p:txBody>
            <a:bodyPr/>
            <a:lstStyle/>
            <a:p>
              <a:endParaRPr lang="en-US"/>
            </a:p>
          </p:txBody>
        </p:sp>
        <p:sp>
          <p:nvSpPr>
            <p:cNvPr id="5224" name="Freeform 102"/>
            <p:cNvSpPr>
              <a:spLocks/>
            </p:cNvSpPr>
            <p:nvPr/>
          </p:nvSpPr>
          <p:spPr bwMode="auto">
            <a:xfrm>
              <a:off x="3933" y="3018"/>
              <a:ext cx="68" cy="166"/>
            </a:xfrm>
            <a:custGeom>
              <a:avLst/>
              <a:gdLst>
                <a:gd name="T0" fmla="*/ 9 w 68"/>
                <a:gd name="T1" fmla="*/ 0 h 166"/>
                <a:gd name="T2" fmla="*/ 17 w 68"/>
                <a:gd name="T3" fmla="*/ 0 h 166"/>
                <a:gd name="T4" fmla="*/ 60 w 68"/>
                <a:gd name="T5" fmla="*/ 19 h 166"/>
                <a:gd name="T6" fmla="*/ 60 w 68"/>
                <a:gd name="T7" fmla="*/ 19 h 166"/>
                <a:gd name="T8" fmla="*/ 51 w 68"/>
                <a:gd name="T9" fmla="*/ 49 h 166"/>
                <a:gd name="T10" fmla="*/ 51 w 68"/>
                <a:gd name="T11" fmla="*/ 59 h 166"/>
                <a:gd name="T12" fmla="*/ 68 w 68"/>
                <a:gd name="T13" fmla="*/ 59 h 166"/>
                <a:gd name="T14" fmla="*/ 68 w 68"/>
                <a:gd name="T15" fmla="*/ 117 h 166"/>
                <a:gd name="T16" fmla="*/ 51 w 68"/>
                <a:gd name="T17" fmla="*/ 156 h 166"/>
                <a:gd name="T18" fmla="*/ 43 w 68"/>
                <a:gd name="T19" fmla="*/ 166 h 166"/>
                <a:gd name="T20" fmla="*/ 43 w 68"/>
                <a:gd name="T21" fmla="*/ 166 h 166"/>
                <a:gd name="T22" fmla="*/ 34 w 68"/>
                <a:gd name="T23" fmla="*/ 156 h 166"/>
                <a:gd name="T24" fmla="*/ 17 w 68"/>
                <a:gd name="T25" fmla="*/ 156 h 166"/>
                <a:gd name="T26" fmla="*/ 0 w 68"/>
                <a:gd name="T27" fmla="*/ 137 h 166"/>
                <a:gd name="T28" fmla="*/ 0 w 68"/>
                <a:gd name="T29" fmla="*/ 117 h 166"/>
                <a:gd name="T30" fmla="*/ 9 w 68"/>
                <a:gd name="T31" fmla="*/ 117 h 166"/>
                <a:gd name="T32" fmla="*/ 17 w 68"/>
                <a:gd name="T33" fmla="*/ 107 h 166"/>
                <a:gd name="T34" fmla="*/ 17 w 68"/>
                <a:gd name="T35" fmla="*/ 98 h 166"/>
                <a:gd name="T36" fmla="*/ 34 w 68"/>
                <a:gd name="T37" fmla="*/ 88 h 166"/>
                <a:gd name="T38" fmla="*/ 34 w 68"/>
                <a:gd name="T39" fmla="*/ 78 h 166"/>
                <a:gd name="T40" fmla="*/ 17 w 68"/>
                <a:gd name="T41" fmla="*/ 68 h 166"/>
                <a:gd name="T42" fmla="*/ 17 w 68"/>
                <a:gd name="T43" fmla="*/ 59 h 166"/>
                <a:gd name="T44" fmla="*/ 9 w 68"/>
                <a:gd name="T45" fmla="*/ 59 h 166"/>
                <a:gd name="T46" fmla="*/ 0 w 68"/>
                <a:gd name="T47" fmla="*/ 49 h 166"/>
                <a:gd name="T48" fmla="*/ 9 w 68"/>
                <a:gd name="T49" fmla="*/ 39 h 166"/>
                <a:gd name="T50" fmla="*/ 0 w 68"/>
                <a:gd name="T51" fmla="*/ 29 h 166"/>
                <a:gd name="T52" fmla="*/ 9 w 68"/>
                <a:gd name="T53" fmla="*/ 19 h 166"/>
                <a:gd name="T54" fmla="*/ 9 w 68"/>
                <a:gd name="T55" fmla="*/ 10 h 166"/>
                <a:gd name="T56" fmla="*/ 9 w 68"/>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166">
                  <a:moveTo>
                    <a:pt x="9" y="0"/>
                  </a:moveTo>
                  <a:lnTo>
                    <a:pt x="17" y="0"/>
                  </a:lnTo>
                  <a:lnTo>
                    <a:pt x="60" y="19"/>
                  </a:lnTo>
                  <a:lnTo>
                    <a:pt x="51" y="49"/>
                  </a:lnTo>
                  <a:lnTo>
                    <a:pt x="51" y="59"/>
                  </a:lnTo>
                  <a:lnTo>
                    <a:pt x="68" y="59"/>
                  </a:lnTo>
                  <a:lnTo>
                    <a:pt x="68" y="117"/>
                  </a:lnTo>
                  <a:lnTo>
                    <a:pt x="51" y="156"/>
                  </a:lnTo>
                  <a:lnTo>
                    <a:pt x="43" y="166"/>
                  </a:lnTo>
                  <a:lnTo>
                    <a:pt x="34" y="156"/>
                  </a:lnTo>
                  <a:lnTo>
                    <a:pt x="17" y="156"/>
                  </a:lnTo>
                  <a:lnTo>
                    <a:pt x="0" y="137"/>
                  </a:lnTo>
                  <a:lnTo>
                    <a:pt x="0" y="117"/>
                  </a:lnTo>
                  <a:lnTo>
                    <a:pt x="9" y="117"/>
                  </a:lnTo>
                  <a:lnTo>
                    <a:pt x="17" y="107"/>
                  </a:lnTo>
                  <a:lnTo>
                    <a:pt x="17" y="98"/>
                  </a:lnTo>
                  <a:lnTo>
                    <a:pt x="34" y="88"/>
                  </a:lnTo>
                  <a:lnTo>
                    <a:pt x="34" y="78"/>
                  </a:lnTo>
                  <a:lnTo>
                    <a:pt x="17" y="68"/>
                  </a:lnTo>
                  <a:lnTo>
                    <a:pt x="17" y="59"/>
                  </a:lnTo>
                  <a:lnTo>
                    <a:pt x="9" y="59"/>
                  </a:lnTo>
                  <a:lnTo>
                    <a:pt x="0" y="49"/>
                  </a:lnTo>
                  <a:lnTo>
                    <a:pt x="9" y="39"/>
                  </a:lnTo>
                  <a:lnTo>
                    <a:pt x="0" y="29"/>
                  </a:lnTo>
                  <a:lnTo>
                    <a:pt x="9" y="19"/>
                  </a:lnTo>
                  <a:lnTo>
                    <a:pt x="9" y="10"/>
                  </a:lnTo>
                  <a:lnTo>
                    <a:pt x="9" y="0"/>
                  </a:lnTo>
                  <a:close/>
                </a:path>
              </a:pathLst>
            </a:custGeom>
            <a:solidFill>
              <a:srgbClr val="FFFFFF"/>
            </a:solidFill>
            <a:ln w="14288">
              <a:solidFill>
                <a:srgbClr val="FF00FF"/>
              </a:solidFill>
              <a:prstDash val="solid"/>
              <a:round/>
              <a:headEnd/>
              <a:tailEnd/>
            </a:ln>
          </p:spPr>
          <p:txBody>
            <a:bodyPr/>
            <a:lstStyle/>
            <a:p>
              <a:endParaRPr lang="en-US"/>
            </a:p>
          </p:txBody>
        </p:sp>
        <p:sp>
          <p:nvSpPr>
            <p:cNvPr id="5225" name="Freeform 103"/>
            <p:cNvSpPr>
              <a:spLocks/>
            </p:cNvSpPr>
            <p:nvPr/>
          </p:nvSpPr>
          <p:spPr bwMode="auto">
            <a:xfrm>
              <a:off x="3703" y="2744"/>
              <a:ext cx="307" cy="293"/>
            </a:xfrm>
            <a:custGeom>
              <a:avLst/>
              <a:gdLst>
                <a:gd name="T0" fmla="*/ 0 w 307"/>
                <a:gd name="T1" fmla="*/ 254 h 293"/>
                <a:gd name="T2" fmla="*/ 17 w 307"/>
                <a:gd name="T3" fmla="*/ 235 h 293"/>
                <a:gd name="T4" fmla="*/ 25 w 307"/>
                <a:gd name="T5" fmla="*/ 225 h 293"/>
                <a:gd name="T6" fmla="*/ 34 w 307"/>
                <a:gd name="T7" fmla="*/ 205 h 293"/>
                <a:gd name="T8" fmla="*/ 34 w 307"/>
                <a:gd name="T9" fmla="*/ 205 h 293"/>
                <a:gd name="T10" fmla="*/ 25 w 307"/>
                <a:gd name="T11" fmla="*/ 195 h 293"/>
                <a:gd name="T12" fmla="*/ 17 w 307"/>
                <a:gd name="T13" fmla="*/ 186 h 293"/>
                <a:gd name="T14" fmla="*/ 25 w 307"/>
                <a:gd name="T15" fmla="*/ 166 h 293"/>
                <a:gd name="T16" fmla="*/ 42 w 307"/>
                <a:gd name="T17" fmla="*/ 166 h 293"/>
                <a:gd name="T18" fmla="*/ 59 w 307"/>
                <a:gd name="T19" fmla="*/ 166 h 293"/>
                <a:gd name="T20" fmla="*/ 85 w 307"/>
                <a:gd name="T21" fmla="*/ 166 h 293"/>
                <a:gd name="T22" fmla="*/ 119 w 307"/>
                <a:gd name="T23" fmla="*/ 156 h 293"/>
                <a:gd name="T24" fmla="*/ 136 w 307"/>
                <a:gd name="T25" fmla="*/ 137 h 293"/>
                <a:gd name="T26" fmla="*/ 145 w 307"/>
                <a:gd name="T27" fmla="*/ 127 h 293"/>
                <a:gd name="T28" fmla="*/ 145 w 307"/>
                <a:gd name="T29" fmla="*/ 117 h 293"/>
                <a:gd name="T30" fmla="*/ 136 w 307"/>
                <a:gd name="T31" fmla="*/ 98 h 293"/>
                <a:gd name="T32" fmla="*/ 136 w 307"/>
                <a:gd name="T33" fmla="*/ 88 h 293"/>
                <a:gd name="T34" fmla="*/ 145 w 307"/>
                <a:gd name="T35" fmla="*/ 78 h 293"/>
                <a:gd name="T36" fmla="*/ 153 w 307"/>
                <a:gd name="T37" fmla="*/ 68 h 293"/>
                <a:gd name="T38" fmla="*/ 153 w 307"/>
                <a:gd name="T39" fmla="*/ 58 h 293"/>
                <a:gd name="T40" fmla="*/ 170 w 307"/>
                <a:gd name="T41" fmla="*/ 29 h 293"/>
                <a:gd name="T42" fmla="*/ 196 w 307"/>
                <a:gd name="T43" fmla="*/ 9 h 293"/>
                <a:gd name="T44" fmla="*/ 256 w 307"/>
                <a:gd name="T45" fmla="*/ 0 h 293"/>
                <a:gd name="T46" fmla="*/ 264 w 307"/>
                <a:gd name="T47" fmla="*/ 19 h 293"/>
                <a:gd name="T48" fmla="*/ 273 w 307"/>
                <a:gd name="T49" fmla="*/ 29 h 293"/>
                <a:gd name="T50" fmla="*/ 273 w 307"/>
                <a:gd name="T51" fmla="*/ 49 h 293"/>
                <a:gd name="T52" fmla="*/ 273 w 307"/>
                <a:gd name="T53" fmla="*/ 58 h 293"/>
                <a:gd name="T54" fmla="*/ 273 w 307"/>
                <a:gd name="T55" fmla="*/ 68 h 293"/>
                <a:gd name="T56" fmla="*/ 273 w 307"/>
                <a:gd name="T57" fmla="*/ 78 h 293"/>
                <a:gd name="T58" fmla="*/ 273 w 307"/>
                <a:gd name="T59" fmla="*/ 98 h 293"/>
                <a:gd name="T60" fmla="*/ 290 w 307"/>
                <a:gd name="T61" fmla="*/ 107 h 293"/>
                <a:gd name="T62" fmla="*/ 290 w 307"/>
                <a:gd name="T63" fmla="*/ 127 h 293"/>
                <a:gd name="T64" fmla="*/ 290 w 307"/>
                <a:gd name="T65" fmla="*/ 156 h 293"/>
                <a:gd name="T66" fmla="*/ 298 w 307"/>
                <a:gd name="T67" fmla="*/ 205 h 293"/>
                <a:gd name="T68" fmla="*/ 298 w 307"/>
                <a:gd name="T69" fmla="*/ 244 h 293"/>
                <a:gd name="T70" fmla="*/ 307 w 307"/>
                <a:gd name="T71" fmla="*/ 264 h 293"/>
                <a:gd name="T72" fmla="*/ 298 w 307"/>
                <a:gd name="T73" fmla="*/ 284 h 293"/>
                <a:gd name="T74" fmla="*/ 290 w 307"/>
                <a:gd name="T75" fmla="*/ 293 h 293"/>
                <a:gd name="T76" fmla="*/ 247 w 307"/>
                <a:gd name="T77" fmla="*/ 274 h 293"/>
                <a:gd name="T78" fmla="*/ 230 w 307"/>
                <a:gd name="T79" fmla="*/ 264 h 293"/>
                <a:gd name="T80" fmla="*/ 221 w 307"/>
                <a:gd name="T81" fmla="*/ 244 h 293"/>
                <a:gd name="T82" fmla="*/ 213 w 307"/>
                <a:gd name="T83" fmla="*/ 235 h 293"/>
                <a:gd name="T84" fmla="*/ 204 w 307"/>
                <a:gd name="T85" fmla="*/ 235 h 293"/>
                <a:gd name="T86" fmla="*/ 0 w 307"/>
                <a:gd name="T87" fmla="*/ 274 h 293"/>
                <a:gd name="T88" fmla="*/ 0 w 307"/>
                <a:gd name="T89" fmla="*/ 274 h 293"/>
                <a:gd name="T90" fmla="*/ 0 w 307"/>
                <a:gd name="T91" fmla="*/ 254 h 2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7" h="293">
                  <a:moveTo>
                    <a:pt x="0" y="254"/>
                  </a:moveTo>
                  <a:lnTo>
                    <a:pt x="17" y="235"/>
                  </a:lnTo>
                  <a:lnTo>
                    <a:pt x="25" y="225"/>
                  </a:lnTo>
                  <a:lnTo>
                    <a:pt x="34" y="205"/>
                  </a:lnTo>
                  <a:lnTo>
                    <a:pt x="25" y="195"/>
                  </a:lnTo>
                  <a:lnTo>
                    <a:pt x="17" y="186"/>
                  </a:lnTo>
                  <a:lnTo>
                    <a:pt x="25" y="166"/>
                  </a:lnTo>
                  <a:lnTo>
                    <a:pt x="42" y="166"/>
                  </a:lnTo>
                  <a:lnTo>
                    <a:pt x="59" y="166"/>
                  </a:lnTo>
                  <a:lnTo>
                    <a:pt x="85" y="166"/>
                  </a:lnTo>
                  <a:lnTo>
                    <a:pt x="119" y="156"/>
                  </a:lnTo>
                  <a:lnTo>
                    <a:pt x="136" y="137"/>
                  </a:lnTo>
                  <a:lnTo>
                    <a:pt x="145" y="127"/>
                  </a:lnTo>
                  <a:lnTo>
                    <a:pt x="145" y="117"/>
                  </a:lnTo>
                  <a:lnTo>
                    <a:pt x="136" y="98"/>
                  </a:lnTo>
                  <a:lnTo>
                    <a:pt x="136" y="88"/>
                  </a:lnTo>
                  <a:lnTo>
                    <a:pt x="145" y="78"/>
                  </a:lnTo>
                  <a:lnTo>
                    <a:pt x="153" y="68"/>
                  </a:lnTo>
                  <a:lnTo>
                    <a:pt x="153" y="58"/>
                  </a:lnTo>
                  <a:lnTo>
                    <a:pt x="170" y="29"/>
                  </a:lnTo>
                  <a:lnTo>
                    <a:pt x="196" y="9"/>
                  </a:lnTo>
                  <a:lnTo>
                    <a:pt x="256" y="0"/>
                  </a:lnTo>
                  <a:lnTo>
                    <a:pt x="264" y="19"/>
                  </a:lnTo>
                  <a:lnTo>
                    <a:pt x="273" y="29"/>
                  </a:lnTo>
                  <a:lnTo>
                    <a:pt x="273" y="49"/>
                  </a:lnTo>
                  <a:lnTo>
                    <a:pt x="273" y="58"/>
                  </a:lnTo>
                  <a:lnTo>
                    <a:pt x="273" y="68"/>
                  </a:lnTo>
                  <a:lnTo>
                    <a:pt x="273" y="78"/>
                  </a:lnTo>
                  <a:lnTo>
                    <a:pt x="273" y="98"/>
                  </a:lnTo>
                  <a:lnTo>
                    <a:pt x="290" y="107"/>
                  </a:lnTo>
                  <a:lnTo>
                    <a:pt x="290" y="127"/>
                  </a:lnTo>
                  <a:lnTo>
                    <a:pt x="290" y="156"/>
                  </a:lnTo>
                  <a:lnTo>
                    <a:pt x="298" y="205"/>
                  </a:lnTo>
                  <a:lnTo>
                    <a:pt x="298" y="244"/>
                  </a:lnTo>
                  <a:lnTo>
                    <a:pt x="307" y="264"/>
                  </a:lnTo>
                  <a:lnTo>
                    <a:pt x="298" y="284"/>
                  </a:lnTo>
                  <a:lnTo>
                    <a:pt x="290" y="293"/>
                  </a:lnTo>
                  <a:lnTo>
                    <a:pt x="247" y="274"/>
                  </a:lnTo>
                  <a:lnTo>
                    <a:pt x="230" y="264"/>
                  </a:lnTo>
                  <a:lnTo>
                    <a:pt x="221" y="244"/>
                  </a:lnTo>
                  <a:lnTo>
                    <a:pt x="213" y="235"/>
                  </a:lnTo>
                  <a:lnTo>
                    <a:pt x="204" y="235"/>
                  </a:lnTo>
                  <a:lnTo>
                    <a:pt x="0" y="274"/>
                  </a:lnTo>
                  <a:lnTo>
                    <a:pt x="0" y="254"/>
                  </a:lnTo>
                  <a:close/>
                </a:path>
              </a:pathLst>
            </a:custGeom>
            <a:solidFill>
              <a:srgbClr val="FFFFFF"/>
            </a:solidFill>
            <a:ln w="14288">
              <a:solidFill>
                <a:srgbClr val="FF00FF"/>
              </a:solidFill>
              <a:prstDash val="solid"/>
              <a:round/>
              <a:headEnd/>
              <a:tailEnd/>
            </a:ln>
          </p:spPr>
          <p:txBody>
            <a:bodyPr/>
            <a:lstStyle/>
            <a:p>
              <a:endParaRPr lang="en-US"/>
            </a:p>
          </p:txBody>
        </p:sp>
        <p:sp>
          <p:nvSpPr>
            <p:cNvPr id="5226" name="Freeform 104"/>
            <p:cNvSpPr>
              <a:spLocks/>
            </p:cNvSpPr>
            <p:nvPr/>
          </p:nvSpPr>
          <p:spPr bwMode="auto">
            <a:xfrm>
              <a:off x="3984" y="2998"/>
              <a:ext cx="103" cy="69"/>
            </a:xfrm>
            <a:custGeom>
              <a:avLst/>
              <a:gdLst>
                <a:gd name="T0" fmla="*/ 9 w 103"/>
                <a:gd name="T1" fmla="*/ 39 h 69"/>
                <a:gd name="T2" fmla="*/ 17 w 103"/>
                <a:gd name="T3" fmla="*/ 39 h 69"/>
                <a:gd name="T4" fmla="*/ 17 w 103"/>
                <a:gd name="T5" fmla="*/ 49 h 69"/>
                <a:gd name="T6" fmla="*/ 26 w 103"/>
                <a:gd name="T7" fmla="*/ 49 h 69"/>
                <a:gd name="T8" fmla="*/ 60 w 103"/>
                <a:gd name="T9" fmla="*/ 30 h 69"/>
                <a:gd name="T10" fmla="*/ 60 w 103"/>
                <a:gd name="T11" fmla="*/ 20 h 69"/>
                <a:gd name="T12" fmla="*/ 68 w 103"/>
                <a:gd name="T13" fmla="*/ 20 h 69"/>
                <a:gd name="T14" fmla="*/ 77 w 103"/>
                <a:gd name="T15" fmla="*/ 20 h 69"/>
                <a:gd name="T16" fmla="*/ 77 w 103"/>
                <a:gd name="T17" fmla="*/ 0 h 69"/>
                <a:gd name="T18" fmla="*/ 86 w 103"/>
                <a:gd name="T19" fmla="*/ 0 h 69"/>
                <a:gd name="T20" fmla="*/ 86 w 103"/>
                <a:gd name="T21" fmla="*/ 10 h 69"/>
                <a:gd name="T22" fmla="*/ 86 w 103"/>
                <a:gd name="T23" fmla="*/ 10 h 69"/>
                <a:gd name="T24" fmla="*/ 86 w 103"/>
                <a:gd name="T25" fmla="*/ 10 h 69"/>
                <a:gd name="T26" fmla="*/ 94 w 103"/>
                <a:gd name="T27" fmla="*/ 10 h 69"/>
                <a:gd name="T28" fmla="*/ 103 w 103"/>
                <a:gd name="T29" fmla="*/ 0 h 69"/>
                <a:gd name="T30" fmla="*/ 103 w 103"/>
                <a:gd name="T31" fmla="*/ 10 h 69"/>
                <a:gd name="T32" fmla="*/ 103 w 103"/>
                <a:gd name="T33" fmla="*/ 10 h 69"/>
                <a:gd name="T34" fmla="*/ 86 w 103"/>
                <a:gd name="T35" fmla="*/ 20 h 69"/>
                <a:gd name="T36" fmla="*/ 68 w 103"/>
                <a:gd name="T37" fmla="*/ 39 h 69"/>
                <a:gd name="T38" fmla="*/ 51 w 103"/>
                <a:gd name="T39" fmla="*/ 49 h 69"/>
                <a:gd name="T40" fmla="*/ 43 w 103"/>
                <a:gd name="T41" fmla="*/ 59 h 69"/>
                <a:gd name="T42" fmla="*/ 34 w 103"/>
                <a:gd name="T43" fmla="*/ 59 h 69"/>
                <a:gd name="T44" fmla="*/ 17 w 103"/>
                <a:gd name="T45" fmla="*/ 69 h 69"/>
                <a:gd name="T46" fmla="*/ 9 w 103"/>
                <a:gd name="T47" fmla="*/ 69 h 69"/>
                <a:gd name="T48" fmla="*/ 0 w 103"/>
                <a:gd name="T49" fmla="*/ 59 h 69"/>
                <a:gd name="T50" fmla="*/ 9 w 103"/>
                <a:gd name="T51" fmla="*/ 39 h 69"/>
                <a:gd name="T52" fmla="*/ 9 w 103"/>
                <a:gd name="T53" fmla="*/ 39 h 6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3" h="69">
                  <a:moveTo>
                    <a:pt x="9" y="39"/>
                  </a:moveTo>
                  <a:lnTo>
                    <a:pt x="17" y="39"/>
                  </a:lnTo>
                  <a:lnTo>
                    <a:pt x="17" y="49"/>
                  </a:lnTo>
                  <a:lnTo>
                    <a:pt x="26" y="49"/>
                  </a:lnTo>
                  <a:lnTo>
                    <a:pt x="60" y="30"/>
                  </a:lnTo>
                  <a:lnTo>
                    <a:pt x="60" y="20"/>
                  </a:lnTo>
                  <a:lnTo>
                    <a:pt x="68" y="20"/>
                  </a:lnTo>
                  <a:lnTo>
                    <a:pt x="77" y="20"/>
                  </a:lnTo>
                  <a:lnTo>
                    <a:pt x="77" y="0"/>
                  </a:lnTo>
                  <a:lnTo>
                    <a:pt x="86" y="0"/>
                  </a:lnTo>
                  <a:lnTo>
                    <a:pt x="86" y="10"/>
                  </a:lnTo>
                  <a:lnTo>
                    <a:pt x="94" y="10"/>
                  </a:lnTo>
                  <a:lnTo>
                    <a:pt x="103" y="0"/>
                  </a:lnTo>
                  <a:lnTo>
                    <a:pt x="103" y="10"/>
                  </a:lnTo>
                  <a:lnTo>
                    <a:pt x="86" y="20"/>
                  </a:lnTo>
                  <a:lnTo>
                    <a:pt x="68" y="39"/>
                  </a:lnTo>
                  <a:lnTo>
                    <a:pt x="51" y="49"/>
                  </a:lnTo>
                  <a:lnTo>
                    <a:pt x="43" y="59"/>
                  </a:lnTo>
                  <a:lnTo>
                    <a:pt x="34" y="59"/>
                  </a:lnTo>
                  <a:lnTo>
                    <a:pt x="17" y="69"/>
                  </a:lnTo>
                  <a:lnTo>
                    <a:pt x="9" y="69"/>
                  </a:lnTo>
                  <a:lnTo>
                    <a:pt x="0" y="59"/>
                  </a:lnTo>
                  <a:lnTo>
                    <a:pt x="9" y="39"/>
                  </a:lnTo>
                  <a:close/>
                </a:path>
              </a:pathLst>
            </a:custGeom>
            <a:solidFill>
              <a:srgbClr val="FFFFFF"/>
            </a:solidFill>
            <a:ln w="14288">
              <a:solidFill>
                <a:srgbClr val="FF00FF"/>
              </a:solidFill>
              <a:prstDash val="solid"/>
              <a:round/>
              <a:headEnd/>
              <a:tailEnd/>
            </a:ln>
          </p:spPr>
          <p:txBody>
            <a:bodyPr/>
            <a:lstStyle/>
            <a:p>
              <a:endParaRPr lang="en-US"/>
            </a:p>
          </p:txBody>
        </p:sp>
        <p:sp>
          <p:nvSpPr>
            <p:cNvPr id="5227" name="Freeform 105"/>
            <p:cNvSpPr>
              <a:spLocks/>
            </p:cNvSpPr>
            <p:nvPr/>
          </p:nvSpPr>
          <p:spPr bwMode="auto">
            <a:xfrm>
              <a:off x="4001" y="2939"/>
              <a:ext cx="86" cy="89"/>
            </a:xfrm>
            <a:custGeom>
              <a:avLst/>
              <a:gdLst>
                <a:gd name="T0" fmla="*/ 34 w 86"/>
                <a:gd name="T1" fmla="*/ 10 h 89"/>
                <a:gd name="T2" fmla="*/ 60 w 86"/>
                <a:gd name="T3" fmla="*/ 0 h 89"/>
                <a:gd name="T4" fmla="*/ 77 w 86"/>
                <a:gd name="T5" fmla="*/ 0 h 89"/>
                <a:gd name="T6" fmla="*/ 86 w 86"/>
                <a:gd name="T7" fmla="*/ 20 h 89"/>
                <a:gd name="T8" fmla="*/ 86 w 86"/>
                <a:gd name="T9" fmla="*/ 40 h 89"/>
                <a:gd name="T10" fmla="*/ 77 w 86"/>
                <a:gd name="T11" fmla="*/ 49 h 89"/>
                <a:gd name="T12" fmla="*/ 60 w 86"/>
                <a:gd name="T13" fmla="*/ 49 h 89"/>
                <a:gd name="T14" fmla="*/ 34 w 86"/>
                <a:gd name="T15" fmla="*/ 59 h 89"/>
                <a:gd name="T16" fmla="*/ 26 w 86"/>
                <a:gd name="T17" fmla="*/ 79 h 89"/>
                <a:gd name="T18" fmla="*/ 17 w 86"/>
                <a:gd name="T19" fmla="*/ 89 h 89"/>
                <a:gd name="T20" fmla="*/ 0 w 86"/>
                <a:gd name="T21" fmla="*/ 89 h 89"/>
                <a:gd name="T22" fmla="*/ 9 w 86"/>
                <a:gd name="T23" fmla="*/ 69 h 89"/>
                <a:gd name="T24" fmla="*/ 0 w 86"/>
                <a:gd name="T25" fmla="*/ 49 h 89"/>
                <a:gd name="T26" fmla="*/ 0 w 86"/>
                <a:gd name="T27" fmla="*/ 10 h 89"/>
                <a:gd name="T28" fmla="*/ 34 w 86"/>
                <a:gd name="T29" fmla="*/ 1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89">
                  <a:moveTo>
                    <a:pt x="34" y="10"/>
                  </a:moveTo>
                  <a:lnTo>
                    <a:pt x="60" y="0"/>
                  </a:lnTo>
                  <a:lnTo>
                    <a:pt x="77" y="0"/>
                  </a:lnTo>
                  <a:lnTo>
                    <a:pt x="86" y="20"/>
                  </a:lnTo>
                  <a:lnTo>
                    <a:pt x="86" y="40"/>
                  </a:lnTo>
                  <a:lnTo>
                    <a:pt x="77" y="49"/>
                  </a:lnTo>
                  <a:lnTo>
                    <a:pt x="60" y="49"/>
                  </a:lnTo>
                  <a:lnTo>
                    <a:pt x="34" y="59"/>
                  </a:lnTo>
                  <a:lnTo>
                    <a:pt x="26" y="79"/>
                  </a:lnTo>
                  <a:lnTo>
                    <a:pt x="17" y="89"/>
                  </a:lnTo>
                  <a:lnTo>
                    <a:pt x="0" y="89"/>
                  </a:lnTo>
                  <a:lnTo>
                    <a:pt x="9" y="69"/>
                  </a:lnTo>
                  <a:lnTo>
                    <a:pt x="0" y="49"/>
                  </a:lnTo>
                  <a:lnTo>
                    <a:pt x="0" y="10"/>
                  </a:lnTo>
                  <a:lnTo>
                    <a:pt x="34" y="10"/>
                  </a:lnTo>
                  <a:close/>
                </a:path>
              </a:pathLst>
            </a:custGeom>
            <a:solidFill>
              <a:srgbClr val="FFFFFF"/>
            </a:solidFill>
            <a:ln w="14288">
              <a:solidFill>
                <a:srgbClr val="FF00FF"/>
              </a:solidFill>
              <a:prstDash val="solid"/>
              <a:round/>
              <a:headEnd/>
              <a:tailEnd/>
            </a:ln>
          </p:spPr>
          <p:txBody>
            <a:bodyPr/>
            <a:lstStyle/>
            <a:p>
              <a:endParaRPr lang="en-US"/>
            </a:p>
          </p:txBody>
        </p:sp>
        <p:sp>
          <p:nvSpPr>
            <p:cNvPr id="5228" name="Freeform 106"/>
            <p:cNvSpPr>
              <a:spLocks/>
            </p:cNvSpPr>
            <p:nvPr/>
          </p:nvSpPr>
          <p:spPr bwMode="auto">
            <a:xfrm>
              <a:off x="3993" y="2861"/>
              <a:ext cx="179" cy="98"/>
            </a:xfrm>
            <a:custGeom>
              <a:avLst/>
              <a:gdLst>
                <a:gd name="T0" fmla="*/ 0 w 179"/>
                <a:gd name="T1" fmla="*/ 39 h 98"/>
                <a:gd name="T2" fmla="*/ 94 w 179"/>
                <a:gd name="T3" fmla="*/ 20 h 98"/>
                <a:gd name="T4" fmla="*/ 111 w 179"/>
                <a:gd name="T5" fmla="*/ 0 h 98"/>
                <a:gd name="T6" fmla="*/ 119 w 179"/>
                <a:gd name="T7" fmla="*/ 10 h 98"/>
                <a:gd name="T8" fmla="*/ 119 w 179"/>
                <a:gd name="T9" fmla="*/ 10 h 98"/>
                <a:gd name="T10" fmla="*/ 128 w 179"/>
                <a:gd name="T11" fmla="*/ 20 h 98"/>
                <a:gd name="T12" fmla="*/ 119 w 179"/>
                <a:gd name="T13" fmla="*/ 30 h 98"/>
                <a:gd name="T14" fmla="*/ 119 w 179"/>
                <a:gd name="T15" fmla="*/ 39 h 98"/>
                <a:gd name="T16" fmla="*/ 136 w 179"/>
                <a:gd name="T17" fmla="*/ 49 h 98"/>
                <a:gd name="T18" fmla="*/ 136 w 179"/>
                <a:gd name="T19" fmla="*/ 59 h 98"/>
                <a:gd name="T20" fmla="*/ 145 w 179"/>
                <a:gd name="T21" fmla="*/ 69 h 98"/>
                <a:gd name="T22" fmla="*/ 162 w 179"/>
                <a:gd name="T23" fmla="*/ 69 h 98"/>
                <a:gd name="T24" fmla="*/ 162 w 179"/>
                <a:gd name="T25" fmla="*/ 59 h 98"/>
                <a:gd name="T26" fmla="*/ 162 w 179"/>
                <a:gd name="T27" fmla="*/ 49 h 98"/>
                <a:gd name="T28" fmla="*/ 153 w 179"/>
                <a:gd name="T29" fmla="*/ 49 h 98"/>
                <a:gd name="T30" fmla="*/ 153 w 179"/>
                <a:gd name="T31" fmla="*/ 49 h 98"/>
                <a:gd name="T32" fmla="*/ 162 w 179"/>
                <a:gd name="T33" fmla="*/ 39 h 98"/>
                <a:gd name="T34" fmla="*/ 170 w 179"/>
                <a:gd name="T35" fmla="*/ 49 h 98"/>
                <a:gd name="T36" fmla="*/ 179 w 179"/>
                <a:gd name="T37" fmla="*/ 59 h 98"/>
                <a:gd name="T38" fmla="*/ 179 w 179"/>
                <a:gd name="T39" fmla="*/ 69 h 98"/>
                <a:gd name="T40" fmla="*/ 179 w 179"/>
                <a:gd name="T41" fmla="*/ 78 h 98"/>
                <a:gd name="T42" fmla="*/ 170 w 179"/>
                <a:gd name="T43" fmla="*/ 78 h 98"/>
                <a:gd name="T44" fmla="*/ 170 w 179"/>
                <a:gd name="T45" fmla="*/ 78 h 98"/>
                <a:gd name="T46" fmla="*/ 153 w 179"/>
                <a:gd name="T47" fmla="*/ 78 h 98"/>
                <a:gd name="T48" fmla="*/ 153 w 179"/>
                <a:gd name="T49" fmla="*/ 88 h 98"/>
                <a:gd name="T50" fmla="*/ 145 w 179"/>
                <a:gd name="T51" fmla="*/ 88 h 98"/>
                <a:gd name="T52" fmla="*/ 145 w 179"/>
                <a:gd name="T53" fmla="*/ 88 h 98"/>
                <a:gd name="T54" fmla="*/ 136 w 179"/>
                <a:gd name="T55" fmla="*/ 88 h 98"/>
                <a:gd name="T56" fmla="*/ 136 w 179"/>
                <a:gd name="T57" fmla="*/ 88 h 98"/>
                <a:gd name="T58" fmla="*/ 128 w 179"/>
                <a:gd name="T59" fmla="*/ 98 h 98"/>
                <a:gd name="T60" fmla="*/ 128 w 179"/>
                <a:gd name="T61" fmla="*/ 98 h 98"/>
                <a:gd name="T62" fmla="*/ 119 w 179"/>
                <a:gd name="T63" fmla="*/ 88 h 98"/>
                <a:gd name="T64" fmla="*/ 119 w 179"/>
                <a:gd name="T65" fmla="*/ 78 h 98"/>
                <a:gd name="T66" fmla="*/ 111 w 179"/>
                <a:gd name="T67" fmla="*/ 78 h 98"/>
                <a:gd name="T68" fmla="*/ 102 w 179"/>
                <a:gd name="T69" fmla="*/ 69 h 98"/>
                <a:gd name="T70" fmla="*/ 85 w 179"/>
                <a:gd name="T71" fmla="*/ 78 h 98"/>
                <a:gd name="T72" fmla="*/ 42 w 179"/>
                <a:gd name="T73" fmla="*/ 88 h 98"/>
                <a:gd name="T74" fmla="*/ 8 w 179"/>
                <a:gd name="T75" fmla="*/ 88 h 98"/>
                <a:gd name="T76" fmla="*/ 0 w 179"/>
                <a:gd name="T77" fmla="*/ 39 h 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98">
                  <a:moveTo>
                    <a:pt x="0" y="39"/>
                  </a:moveTo>
                  <a:lnTo>
                    <a:pt x="94" y="20"/>
                  </a:lnTo>
                  <a:lnTo>
                    <a:pt x="111" y="0"/>
                  </a:lnTo>
                  <a:lnTo>
                    <a:pt x="119" y="10"/>
                  </a:lnTo>
                  <a:lnTo>
                    <a:pt x="128" y="20"/>
                  </a:lnTo>
                  <a:lnTo>
                    <a:pt x="119" y="30"/>
                  </a:lnTo>
                  <a:lnTo>
                    <a:pt x="119" y="39"/>
                  </a:lnTo>
                  <a:lnTo>
                    <a:pt x="136" y="49"/>
                  </a:lnTo>
                  <a:lnTo>
                    <a:pt x="136" y="59"/>
                  </a:lnTo>
                  <a:lnTo>
                    <a:pt x="145" y="69"/>
                  </a:lnTo>
                  <a:lnTo>
                    <a:pt x="162" y="69"/>
                  </a:lnTo>
                  <a:lnTo>
                    <a:pt x="162" y="59"/>
                  </a:lnTo>
                  <a:lnTo>
                    <a:pt x="162" y="49"/>
                  </a:lnTo>
                  <a:lnTo>
                    <a:pt x="153" y="49"/>
                  </a:lnTo>
                  <a:lnTo>
                    <a:pt x="162" y="39"/>
                  </a:lnTo>
                  <a:lnTo>
                    <a:pt x="170" y="49"/>
                  </a:lnTo>
                  <a:lnTo>
                    <a:pt x="179" y="59"/>
                  </a:lnTo>
                  <a:lnTo>
                    <a:pt x="179" y="69"/>
                  </a:lnTo>
                  <a:lnTo>
                    <a:pt x="179" y="78"/>
                  </a:lnTo>
                  <a:lnTo>
                    <a:pt x="170" y="78"/>
                  </a:lnTo>
                  <a:lnTo>
                    <a:pt x="153" y="78"/>
                  </a:lnTo>
                  <a:lnTo>
                    <a:pt x="153" y="88"/>
                  </a:lnTo>
                  <a:lnTo>
                    <a:pt x="145" y="88"/>
                  </a:lnTo>
                  <a:lnTo>
                    <a:pt x="136" y="88"/>
                  </a:lnTo>
                  <a:lnTo>
                    <a:pt x="128" y="98"/>
                  </a:lnTo>
                  <a:lnTo>
                    <a:pt x="119" y="88"/>
                  </a:lnTo>
                  <a:lnTo>
                    <a:pt x="119" y="78"/>
                  </a:lnTo>
                  <a:lnTo>
                    <a:pt x="111" y="78"/>
                  </a:lnTo>
                  <a:lnTo>
                    <a:pt x="102" y="69"/>
                  </a:lnTo>
                  <a:lnTo>
                    <a:pt x="85" y="78"/>
                  </a:lnTo>
                  <a:lnTo>
                    <a:pt x="42" y="88"/>
                  </a:lnTo>
                  <a:lnTo>
                    <a:pt x="8" y="88"/>
                  </a:lnTo>
                  <a:lnTo>
                    <a:pt x="0" y="39"/>
                  </a:lnTo>
                  <a:close/>
                </a:path>
              </a:pathLst>
            </a:custGeom>
            <a:solidFill>
              <a:srgbClr val="FFFFFF"/>
            </a:solidFill>
            <a:ln w="14288">
              <a:solidFill>
                <a:srgbClr val="FF00FF"/>
              </a:solidFill>
              <a:prstDash val="solid"/>
              <a:round/>
              <a:headEnd/>
              <a:tailEnd/>
            </a:ln>
          </p:spPr>
          <p:txBody>
            <a:bodyPr/>
            <a:lstStyle/>
            <a:p>
              <a:endParaRPr lang="en-US"/>
            </a:p>
          </p:txBody>
        </p:sp>
        <p:sp>
          <p:nvSpPr>
            <p:cNvPr id="5229" name="Freeform 107"/>
            <p:cNvSpPr>
              <a:spLocks/>
            </p:cNvSpPr>
            <p:nvPr/>
          </p:nvSpPr>
          <p:spPr bwMode="auto">
            <a:xfrm>
              <a:off x="4078" y="2930"/>
              <a:ext cx="43" cy="58"/>
            </a:xfrm>
            <a:custGeom>
              <a:avLst/>
              <a:gdLst>
                <a:gd name="T0" fmla="*/ 0 w 43"/>
                <a:gd name="T1" fmla="*/ 58 h 58"/>
                <a:gd name="T2" fmla="*/ 17 w 43"/>
                <a:gd name="T3" fmla="*/ 49 h 58"/>
                <a:gd name="T4" fmla="*/ 26 w 43"/>
                <a:gd name="T5" fmla="*/ 39 h 58"/>
                <a:gd name="T6" fmla="*/ 26 w 43"/>
                <a:gd name="T7" fmla="*/ 29 h 58"/>
                <a:gd name="T8" fmla="*/ 26 w 43"/>
                <a:gd name="T9" fmla="*/ 29 h 58"/>
                <a:gd name="T10" fmla="*/ 26 w 43"/>
                <a:gd name="T11" fmla="*/ 19 h 58"/>
                <a:gd name="T12" fmla="*/ 34 w 43"/>
                <a:gd name="T13" fmla="*/ 29 h 58"/>
                <a:gd name="T14" fmla="*/ 34 w 43"/>
                <a:gd name="T15" fmla="*/ 29 h 58"/>
                <a:gd name="T16" fmla="*/ 34 w 43"/>
                <a:gd name="T17" fmla="*/ 39 h 58"/>
                <a:gd name="T18" fmla="*/ 43 w 43"/>
                <a:gd name="T19" fmla="*/ 29 h 58"/>
                <a:gd name="T20" fmla="*/ 43 w 43"/>
                <a:gd name="T21" fmla="*/ 29 h 58"/>
                <a:gd name="T22" fmla="*/ 43 w 43"/>
                <a:gd name="T23" fmla="*/ 29 h 58"/>
                <a:gd name="T24" fmla="*/ 34 w 43"/>
                <a:gd name="T25" fmla="*/ 19 h 58"/>
                <a:gd name="T26" fmla="*/ 34 w 43"/>
                <a:gd name="T27" fmla="*/ 9 h 58"/>
                <a:gd name="T28" fmla="*/ 26 w 43"/>
                <a:gd name="T29" fmla="*/ 9 h 58"/>
                <a:gd name="T30" fmla="*/ 17 w 43"/>
                <a:gd name="T31" fmla="*/ 0 h 58"/>
                <a:gd name="T32" fmla="*/ 0 w 43"/>
                <a:gd name="T33" fmla="*/ 9 h 58"/>
                <a:gd name="T34" fmla="*/ 9 w 43"/>
                <a:gd name="T35" fmla="*/ 29 h 58"/>
                <a:gd name="T36" fmla="*/ 9 w 43"/>
                <a:gd name="T37" fmla="*/ 49 h 58"/>
                <a:gd name="T38" fmla="*/ 0 w 43"/>
                <a:gd name="T39" fmla="*/ 58 h 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 h="58">
                  <a:moveTo>
                    <a:pt x="0" y="58"/>
                  </a:moveTo>
                  <a:lnTo>
                    <a:pt x="17" y="49"/>
                  </a:lnTo>
                  <a:lnTo>
                    <a:pt x="26" y="39"/>
                  </a:lnTo>
                  <a:lnTo>
                    <a:pt x="26" y="29"/>
                  </a:lnTo>
                  <a:lnTo>
                    <a:pt x="26" y="19"/>
                  </a:lnTo>
                  <a:lnTo>
                    <a:pt x="34" y="29"/>
                  </a:lnTo>
                  <a:lnTo>
                    <a:pt x="34" y="39"/>
                  </a:lnTo>
                  <a:lnTo>
                    <a:pt x="43" y="29"/>
                  </a:lnTo>
                  <a:lnTo>
                    <a:pt x="34" y="19"/>
                  </a:lnTo>
                  <a:lnTo>
                    <a:pt x="34" y="9"/>
                  </a:lnTo>
                  <a:lnTo>
                    <a:pt x="26" y="9"/>
                  </a:lnTo>
                  <a:lnTo>
                    <a:pt x="17" y="0"/>
                  </a:lnTo>
                  <a:lnTo>
                    <a:pt x="0" y="9"/>
                  </a:lnTo>
                  <a:lnTo>
                    <a:pt x="9" y="29"/>
                  </a:lnTo>
                  <a:lnTo>
                    <a:pt x="9" y="49"/>
                  </a:lnTo>
                  <a:lnTo>
                    <a:pt x="0" y="58"/>
                  </a:lnTo>
                  <a:close/>
                </a:path>
              </a:pathLst>
            </a:custGeom>
            <a:solidFill>
              <a:srgbClr val="FFFFFF"/>
            </a:solidFill>
            <a:ln w="14288">
              <a:solidFill>
                <a:srgbClr val="FF00FF"/>
              </a:solidFill>
              <a:prstDash val="solid"/>
              <a:round/>
              <a:headEnd/>
              <a:tailEnd/>
            </a:ln>
          </p:spPr>
          <p:txBody>
            <a:bodyPr/>
            <a:lstStyle/>
            <a:p>
              <a:endParaRPr lang="en-US"/>
            </a:p>
          </p:txBody>
        </p:sp>
        <p:sp>
          <p:nvSpPr>
            <p:cNvPr id="5230" name="Freeform 108"/>
            <p:cNvSpPr>
              <a:spLocks/>
            </p:cNvSpPr>
            <p:nvPr/>
          </p:nvSpPr>
          <p:spPr bwMode="auto">
            <a:xfrm>
              <a:off x="3959" y="2724"/>
              <a:ext cx="85" cy="176"/>
            </a:xfrm>
            <a:custGeom>
              <a:avLst/>
              <a:gdLst>
                <a:gd name="T0" fmla="*/ 0 w 85"/>
                <a:gd name="T1" fmla="*/ 20 h 176"/>
                <a:gd name="T2" fmla="*/ 85 w 85"/>
                <a:gd name="T3" fmla="*/ 0 h 176"/>
                <a:gd name="T4" fmla="*/ 85 w 85"/>
                <a:gd name="T5" fmla="*/ 20 h 176"/>
                <a:gd name="T6" fmla="*/ 85 w 85"/>
                <a:gd name="T7" fmla="*/ 20 h 176"/>
                <a:gd name="T8" fmla="*/ 85 w 85"/>
                <a:gd name="T9" fmla="*/ 39 h 176"/>
                <a:gd name="T10" fmla="*/ 76 w 85"/>
                <a:gd name="T11" fmla="*/ 49 h 176"/>
                <a:gd name="T12" fmla="*/ 76 w 85"/>
                <a:gd name="T13" fmla="*/ 59 h 176"/>
                <a:gd name="T14" fmla="*/ 68 w 85"/>
                <a:gd name="T15" fmla="*/ 59 h 176"/>
                <a:gd name="T16" fmla="*/ 76 w 85"/>
                <a:gd name="T17" fmla="*/ 69 h 176"/>
                <a:gd name="T18" fmla="*/ 68 w 85"/>
                <a:gd name="T19" fmla="*/ 88 h 176"/>
                <a:gd name="T20" fmla="*/ 68 w 85"/>
                <a:gd name="T21" fmla="*/ 108 h 176"/>
                <a:gd name="T22" fmla="*/ 68 w 85"/>
                <a:gd name="T23" fmla="*/ 127 h 176"/>
                <a:gd name="T24" fmla="*/ 68 w 85"/>
                <a:gd name="T25" fmla="*/ 147 h 176"/>
                <a:gd name="T26" fmla="*/ 76 w 85"/>
                <a:gd name="T27" fmla="*/ 167 h 176"/>
                <a:gd name="T28" fmla="*/ 34 w 85"/>
                <a:gd name="T29" fmla="*/ 176 h 176"/>
                <a:gd name="T30" fmla="*/ 34 w 85"/>
                <a:gd name="T31" fmla="*/ 147 h 176"/>
                <a:gd name="T32" fmla="*/ 34 w 85"/>
                <a:gd name="T33" fmla="*/ 127 h 176"/>
                <a:gd name="T34" fmla="*/ 17 w 85"/>
                <a:gd name="T35" fmla="*/ 118 h 176"/>
                <a:gd name="T36" fmla="*/ 17 w 85"/>
                <a:gd name="T37" fmla="*/ 98 h 176"/>
                <a:gd name="T38" fmla="*/ 17 w 85"/>
                <a:gd name="T39" fmla="*/ 88 h 176"/>
                <a:gd name="T40" fmla="*/ 17 w 85"/>
                <a:gd name="T41" fmla="*/ 78 h 176"/>
                <a:gd name="T42" fmla="*/ 17 w 85"/>
                <a:gd name="T43" fmla="*/ 69 h 176"/>
                <a:gd name="T44" fmla="*/ 17 w 85"/>
                <a:gd name="T45" fmla="*/ 49 h 176"/>
                <a:gd name="T46" fmla="*/ 8 w 85"/>
                <a:gd name="T47" fmla="*/ 39 h 176"/>
                <a:gd name="T48" fmla="*/ 0 w 85"/>
                <a:gd name="T49" fmla="*/ 20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5" h="176">
                  <a:moveTo>
                    <a:pt x="0" y="20"/>
                  </a:moveTo>
                  <a:lnTo>
                    <a:pt x="85" y="0"/>
                  </a:lnTo>
                  <a:lnTo>
                    <a:pt x="85" y="20"/>
                  </a:lnTo>
                  <a:lnTo>
                    <a:pt x="85" y="39"/>
                  </a:lnTo>
                  <a:lnTo>
                    <a:pt x="76" y="49"/>
                  </a:lnTo>
                  <a:lnTo>
                    <a:pt x="76" y="59"/>
                  </a:lnTo>
                  <a:lnTo>
                    <a:pt x="68" y="59"/>
                  </a:lnTo>
                  <a:lnTo>
                    <a:pt x="76" y="69"/>
                  </a:lnTo>
                  <a:lnTo>
                    <a:pt x="68" y="88"/>
                  </a:lnTo>
                  <a:lnTo>
                    <a:pt x="68" y="108"/>
                  </a:lnTo>
                  <a:lnTo>
                    <a:pt x="68" y="127"/>
                  </a:lnTo>
                  <a:lnTo>
                    <a:pt x="68" y="147"/>
                  </a:lnTo>
                  <a:lnTo>
                    <a:pt x="76" y="167"/>
                  </a:lnTo>
                  <a:lnTo>
                    <a:pt x="34" y="176"/>
                  </a:lnTo>
                  <a:lnTo>
                    <a:pt x="34" y="147"/>
                  </a:lnTo>
                  <a:lnTo>
                    <a:pt x="34" y="127"/>
                  </a:lnTo>
                  <a:lnTo>
                    <a:pt x="17" y="118"/>
                  </a:lnTo>
                  <a:lnTo>
                    <a:pt x="17" y="98"/>
                  </a:lnTo>
                  <a:lnTo>
                    <a:pt x="17" y="88"/>
                  </a:lnTo>
                  <a:lnTo>
                    <a:pt x="17" y="78"/>
                  </a:lnTo>
                  <a:lnTo>
                    <a:pt x="17" y="69"/>
                  </a:lnTo>
                  <a:lnTo>
                    <a:pt x="17" y="49"/>
                  </a:lnTo>
                  <a:lnTo>
                    <a:pt x="8" y="39"/>
                  </a:lnTo>
                  <a:lnTo>
                    <a:pt x="0" y="20"/>
                  </a:lnTo>
                  <a:close/>
                </a:path>
              </a:pathLst>
            </a:custGeom>
            <a:solidFill>
              <a:srgbClr val="FFFFFF"/>
            </a:solidFill>
            <a:ln w="14288">
              <a:solidFill>
                <a:srgbClr val="FF00FF"/>
              </a:solidFill>
              <a:prstDash val="solid"/>
              <a:round/>
              <a:headEnd/>
              <a:tailEnd/>
            </a:ln>
          </p:spPr>
          <p:txBody>
            <a:bodyPr/>
            <a:lstStyle/>
            <a:p>
              <a:endParaRPr lang="en-US"/>
            </a:p>
          </p:txBody>
        </p:sp>
        <p:sp>
          <p:nvSpPr>
            <p:cNvPr id="5231" name="Freeform 109"/>
            <p:cNvSpPr>
              <a:spLocks/>
            </p:cNvSpPr>
            <p:nvPr/>
          </p:nvSpPr>
          <p:spPr bwMode="auto">
            <a:xfrm>
              <a:off x="4027" y="2695"/>
              <a:ext cx="85" cy="196"/>
            </a:xfrm>
            <a:custGeom>
              <a:avLst/>
              <a:gdLst>
                <a:gd name="T0" fmla="*/ 17 w 85"/>
                <a:gd name="T1" fmla="*/ 29 h 196"/>
                <a:gd name="T2" fmla="*/ 17 w 85"/>
                <a:gd name="T3" fmla="*/ 9 h 196"/>
                <a:gd name="T4" fmla="*/ 25 w 85"/>
                <a:gd name="T5" fmla="*/ 0 h 196"/>
                <a:gd name="T6" fmla="*/ 34 w 85"/>
                <a:gd name="T7" fmla="*/ 9 h 196"/>
                <a:gd name="T8" fmla="*/ 68 w 85"/>
                <a:gd name="T9" fmla="*/ 117 h 196"/>
                <a:gd name="T10" fmla="*/ 68 w 85"/>
                <a:gd name="T11" fmla="*/ 137 h 196"/>
                <a:gd name="T12" fmla="*/ 77 w 85"/>
                <a:gd name="T13" fmla="*/ 147 h 196"/>
                <a:gd name="T14" fmla="*/ 85 w 85"/>
                <a:gd name="T15" fmla="*/ 176 h 196"/>
                <a:gd name="T16" fmla="*/ 77 w 85"/>
                <a:gd name="T17" fmla="*/ 166 h 196"/>
                <a:gd name="T18" fmla="*/ 60 w 85"/>
                <a:gd name="T19" fmla="*/ 186 h 196"/>
                <a:gd name="T20" fmla="*/ 8 w 85"/>
                <a:gd name="T21" fmla="*/ 196 h 196"/>
                <a:gd name="T22" fmla="*/ 0 w 85"/>
                <a:gd name="T23" fmla="*/ 176 h 196"/>
                <a:gd name="T24" fmla="*/ 0 w 85"/>
                <a:gd name="T25" fmla="*/ 156 h 196"/>
                <a:gd name="T26" fmla="*/ 0 w 85"/>
                <a:gd name="T27" fmla="*/ 137 h 196"/>
                <a:gd name="T28" fmla="*/ 0 w 85"/>
                <a:gd name="T29" fmla="*/ 117 h 196"/>
                <a:gd name="T30" fmla="*/ 8 w 85"/>
                <a:gd name="T31" fmla="*/ 107 h 196"/>
                <a:gd name="T32" fmla="*/ 8 w 85"/>
                <a:gd name="T33" fmla="*/ 98 h 196"/>
                <a:gd name="T34" fmla="*/ 0 w 85"/>
                <a:gd name="T35" fmla="*/ 88 h 196"/>
                <a:gd name="T36" fmla="*/ 8 w 85"/>
                <a:gd name="T37" fmla="*/ 88 h 196"/>
                <a:gd name="T38" fmla="*/ 8 w 85"/>
                <a:gd name="T39" fmla="*/ 88 h 196"/>
                <a:gd name="T40" fmla="*/ 8 w 85"/>
                <a:gd name="T41" fmla="*/ 88 h 196"/>
                <a:gd name="T42" fmla="*/ 8 w 85"/>
                <a:gd name="T43" fmla="*/ 88 h 196"/>
                <a:gd name="T44" fmla="*/ 8 w 85"/>
                <a:gd name="T45" fmla="*/ 78 h 196"/>
                <a:gd name="T46" fmla="*/ 17 w 85"/>
                <a:gd name="T47" fmla="*/ 68 h 196"/>
                <a:gd name="T48" fmla="*/ 17 w 85"/>
                <a:gd name="T49" fmla="*/ 49 h 196"/>
                <a:gd name="T50" fmla="*/ 17 w 85"/>
                <a:gd name="T51" fmla="*/ 49 h 196"/>
                <a:gd name="T52" fmla="*/ 17 w 85"/>
                <a:gd name="T53" fmla="*/ 29 h 1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5" h="196">
                  <a:moveTo>
                    <a:pt x="17" y="29"/>
                  </a:moveTo>
                  <a:lnTo>
                    <a:pt x="17" y="9"/>
                  </a:lnTo>
                  <a:lnTo>
                    <a:pt x="25" y="0"/>
                  </a:lnTo>
                  <a:lnTo>
                    <a:pt x="34" y="9"/>
                  </a:lnTo>
                  <a:lnTo>
                    <a:pt x="68" y="117"/>
                  </a:lnTo>
                  <a:lnTo>
                    <a:pt x="68" y="137"/>
                  </a:lnTo>
                  <a:lnTo>
                    <a:pt x="77" y="147"/>
                  </a:lnTo>
                  <a:lnTo>
                    <a:pt x="85" y="176"/>
                  </a:lnTo>
                  <a:lnTo>
                    <a:pt x="77" y="166"/>
                  </a:lnTo>
                  <a:lnTo>
                    <a:pt x="60" y="186"/>
                  </a:lnTo>
                  <a:lnTo>
                    <a:pt x="8" y="196"/>
                  </a:lnTo>
                  <a:lnTo>
                    <a:pt x="0" y="176"/>
                  </a:lnTo>
                  <a:lnTo>
                    <a:pt x="0" y="156"/>
                  </a:lnTo>
                  <a:lnTo>
                    <a:pt x="0" y="137"/>
                  </a:lnTo>
                  <a:lnTo>
                    <a:pt x="0" y="117"/>
                  </a:lnTo>
                  <a:lnTo>
                    <a:pt x="8" y="107"/>
                  </a:lnTo>
                  <a:lnTo>
                    <a:pt x="8" y="98"/>
                  </a:lnTo>
                  <a:lnTo>
                    <a:pt x="0" y="88"/>
                  </a:lnTo>
                  <a:lnTo>
                    <a:pt x="8" y="88"/>
                  </a:lnTo>
                  <a:lnTo>
                    <a:pt x="8" y="78"/>
                  </a:lnTo>
                  <a:lnTo>
                    <a:pt x="17" y="68"/>
                  </a:lnTo>
                  <a:lnTo>
                    <a:pt x="17" y="49"/>
                  </a:lnTo>
                  <a:lnTo>
                    <a:pt x="17" y="29"/>
                  </a:lnTo>
                  <a:close/>
                </a:path>
              </a:pathLst>
            </a:custGeom>
            <a:solidFill>
              <a:srgbClr val="FFFFFF"/>
            </a:solidFill>
            <a:ln w="14288">
              <a:solidFill>
                <a:srgbClr val="FF00FF"/>
              </a:solidFill>
              <a:prstDash val="solid"/>
              <a:round/>
              <a:headEnd/>
              <a:tailEnd/>
            </a:ln>
          </p:spPr>
          <p:txBody>
            <a:bodyPr/>
            <a:lstStyle/>
            <a:p>
              <a:endParaRPr lang="en-US"/>
            </a:p>
          </p:txBody>
        </p:sp>
        <p:sp>
          <p:nvSpPr>
            <p:cNvPr id="5232" name="Freeform 110"/>
            <p:cNvSpPr>
              <a:spLocks/>
            </p:cNvSpPr>
            <p:nvPr/>
          </p:nvSpPr>
          <p:spPr bwMode="auto">
            <a:xfrm>
              <a:off x="4052" y="2518"/>
              <a:ext cx="197" cy="353"/>
            </a:xfrm>
            <a:custGeom>
              <a:avLst/>
              <a:gdLst>
                <a:gd name="T0" fmla="*/ 9 w 197"/>
                <a:gd name="T1" fmla="*/ 177 h 353"/>
                <a:gd name="T2" fmla="*/ 18 w 197"/>
                <a:gd name="T3" fmla="*/ 167 h 353"/>
                <a:gd name="T4" fmla="*/ 18 w 197"/>
                <a:gd name="T5" fmla="*/ 167 h 353"/>
                <a:gd name="T6" fmla="*/ 18 w 197"/>
                <a:gd name="T7" fmla="*/ 147 h 353"/>
                <a:gd name="T8" fmla="*/ 26 w 197"/>
                <a:gd name="T9" fmla="*/ 147 h 353"/>
                <a:gd name="T10" fmla="*/ 35 w 197"/>
                <a:gd name="T11" fmla="*/ 128 h 353"/>
                <a:gd name="T12" fmla="*/ 26 w 197"/>
                <a:gd name="T13" fmla="*/ 118 h 353"/>
                <a:gd name="T14" fmla="*/ 26 w 197"/>
                <a:gd name="T15" fmla="*/ 98 h 353"/>
                <a:gd name="T16" fmla="*/ 35 w 197"/>
                <a:gd name="T17" fmla="*/ 89 h 353"/>
                <a:gd name="T18" fmla="*/ 35 w 197"/>
                <a:gd name="T19" fmla="*/ 79 h 353"/>
                <a:gd name="T20" fmla="*/ 26 w 197"/>
                <a:gd name="T21" fmla="*/ 69 h 353"/>
                <a:gd name="T22" fmla="*/ 52 w 197"/>
                <a:gd name="T23" fmla="*/ 0 h 353"/>
                <a:gd name="T24" fmla="*/ 60 w 197"/>
                <a:gd name="T25" fmla="*/ 0 h 353"/>
                <a:gd name="T26" fmla="*/ 60 w 197"/>
                <a:gd name="T27" fmla="*/ 10 h 353"/>
                <a:gd name="T28" fmla="*/ 69 w 197"/>
                <a:gd name="T29" fmla="*/ 20 h 353"/>
                <a:gd name="T30" fmla="*/ 77 w 197"/>
                <a:gd name="T31" fmla="*/ 0 h 353"/>
                <a:gd name="T32" fmla="*/ 94 w 197"/>
                <a:gd name="T33" fmla="*/ 0 h 353"/>
                <a:gd name="T34" fmla="*/ 120 w 197"/>
                <a:gd name="T35" fmla="*/ 10 h 353"/>
                <a:gd name="T36" fmla="*/ 128 w 197"/>
                <a:gd name="T37" fmla="*/ 49 h 353"/>
                <a:gd name="T38" fmla="*/ 145 w 197"/>
                <a:gd name="T39" fmla="*/ 98 h 353"/>
                <a:gd name="T40" fmla="*/ 154 w 197"/>
                <a:gd name="T41" fmla="*/ 108 h 353"/>
                <a:gd name="T42" fmla="*/ 163 w 197"/>
                <a:gd name="T43" fmla="*/ 108 h 353"/>
                <a:gd name="T44" fmla="*/ 163 w 197"/>
                <a:gd name="T45" fmla="*/ 128 h 353"/>
                <a:gd name="T46" fmla="*/ 171 w 197"/>
                <a:gd name="T47" fmla="*/ 138 h 353"/>
                <a:gd name="T48" fmla="*/ 188 w 197"/>
                <a:gd name="T49" fmla="*/ 138 h 353"/>
                <a:gd name="T50" fmla="*/ 197 w 197"/>
                <a:gd name="T51" fmla="*/ 147 h 353"/>
                <a:gd name="T52" fmla="*/ 188 w 197"/>
                <a:gd name="T53" fmla="*/ 167 h 353"/>
                <a:gd name="T54" fmla="*/ 171 w 197"/>
                <a:gd name="T55" fmla="*/ 186 h 353"/>
                <a:gd name="T56" fmla="*/ 163 w 197"/>
                <a:gd name="T57" fmla="*/ 196 h 353"/>
                <a:gd name="T58" fmla="*/ 145 w 197"/>
                <a:gd name="T59" fmla="*/ 196 h 353"/>
                <a:gd name="T60" fmla="*/ 137 w 197"/>
                <a:gd name="T61" fmla="*/ 206 h 353"/>
                <a:gd name="T62" fmla="*/ 137 w 197"/>
                <a:gd name="T63" fmla="*/ 216 h 353"/>
                <a:gd name="T64" fmla="*/ 120 w 197"/>
                <a:gd name="T65" fmla="*/ 216 h 353"/>
                <a:gd name="T66" fmla="*/ 120 w 197"/>
                <a:gd name="T67" fmla="*/ 235 h 353"/>
                <a:gd name="T68" fmla="*/ 111 w 197"/>
                <a:gd name="T69" fmla="*/ 245 h 353"/>
                <a:gd name="T70" fmla="*/ 103 w 197"/>
                <a:gd name="T71" fmla="*/ 255 h 353"/>
                <a:gd name="T72" fmla="*/ 86 w 197"/>
                <a:gd name="T73" fmla="*/ 265 h 353"/>
                <a:gd name="T74" fmla="*/ 86 w 197"/>
                <a:gd name="T75" fmla="*/ 265 h 353"/>
                <a:gd name="T76" fmla="*/ 77 w 197"/>
                <a:gd name="T77" fmla="*/ 275 h 353"/>
                <a:gd name="T78" fmla="*/ 69 w 197"/>
                <a:gd name="T79" fmla="*/ 284 h 353"/>
                <a:gd name="T80" fmla="*/ 69 w 197"/>
                <a:gd name="T81" fmla="*/ 294 h 353"/>
                <a:gd name="T82" fmla="*/ 60 w 197"/>
                <a:gd name="T83" fmla="*/ 314 h 353"/>
                <a:gd name="T84" fmla="*/ 60 w 197"/>
                <a:gd name="T85" fmla="*/ 324 h 353"/>
                <a:gd name="T86" fmla="*/ 60 w 197"/>
                <a:gd name="T87" fmla="*/ 333 h 353"/>
                <a:gd name="T88" fmla="*/ 60 w 197"/>
                <a:gd name="T89" fmla="*/ 353 h 353"/>
                <a:gd name="T90" fmla="*/ 52 w 197"/>
                <a:gd name="T91" fmla="*/ 324 h 353"/>
                <a:gd name="T92" fmla="*/ 43 w 197"/>
                <a:gd name="T93" fmla="*/ 314 h 353"/>
                <a:gd name="T94" fmla="*/ 43 w 197"/>
                <a:gd name="T95" fmla="*/ 294 h 353"/>
                <a:gd name="T96" fmla="*/ 9 w 197"/>
                <a:gd name="T97" fmla="*/ 186 h 353"/>
                <a:gd name="T98" fmla="*/ 0 w 197"/>
                <a:gd name="T99" fmla="*/ 177 h 353"/>
                <a:gd name="T100" fmla="*/ 9 w 197"/>
                <a:gd name="T101" fmla="*/ 177 h 3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7" h="353">
                  <a:moveTo>
                    <a:pt x="9" y="177"/>
                  </a:moveTo>
                  <a:lnTo>
                    <a:pt x="18" y="167"/>
                  </a:lnTo>
                  <a:lnTo>
                    <a:pt x="18" y="147"/>
                  </a:lnTo>
                  <a:lnTo>
                    <a:pt x="26" y="147"/>
                  </a:lnTo>
                  <a:lnTo>
                    <a:pt x="35" y="128"/>
                  </a:lnTo>
                  <a:lnTo>
                    <a:pt x="26" y="118"/>
                  </a:lnTo>
                  <a:lnTo>
                    <a:pt x="26" y="98"/>
                  </a:lnTo>
                  <a:lnTo>
                    <a:pt x="35" y="89"/>
                  </a:lnTo>
                  <a:lnTo>
                    <a:pt x="35" y="79"/>
                  </a:lnTo>
                  <a:lnTo>
                    <a:pt x="26" y="69"/>
                  </a:lnTo>
                  <a:lnTo>
                    <a:pt x="52" y="0"/>
                  </a:lnTo>
                  <a:lnTo>
                    <a:pt x="60" y="0"/>
                  </a:lnTo>
                  <a:lnTo>
                    <a:pt x="60" y="10"/>
                  </a:lnTo>
                  <a:lnTo>
                    <a:pt x="69" y="20"/>
                  </a:lnTo>
                  <a:lnTo>
                    <a:pt x="77" y="0"/>
                  </a:lnTo>
                  <a:lnTo>
                    <a:pt x="94" y="0"/>
                  </a:lnTo>
                  <a:lnTo>
                    <a:pt x="120" y="10"/>
                  </a:lnTo>
                  <a:lnTo>
                    <a:pt x="128" y="49"/>
                  </a:lnTo>
                  <a:lnTo>
                    <a:pt x="145" y="98"/>
                  </a:lnTo>
                  <a:lnTo>
                    <a:pt x="154" y="108"/>
                  </a:lnTo>
                  <a:lnTo>
                    <a:pt x="163" y="108"/>
                  </a:lnTo>
                  <a:lnTo>
                    <a:pt x="163" y="128"/>
                  </a:lnTo>
                  <a:lnTo>
                    <a:pt x="171" y="138"/>
                  </a:lnTo>
                  <a:lnTo>
                    <a:pt x="188" y="138"/>
                  </a:lnTo>
                  <a:lnTo>
                    <a:pt x="197" y="147"/>
                  </a:lnTo>
                  <a:lnTo>
                    <a:pt x="188" y="167"/>
                  </a:lnTo>
                  <a:lnTo>
                    <a:pt x="171" y="186"/>
                  </a:lnTo>
                  <a:lnTo>
                    <a:pt x="163" y="196"/>
                  </a:lnTo>
                  <a:lnTo>
                    <a:pt x="145" y="196"/>
                  </a:lnTo>
                  <a:lnTo>
                    <a:pt x="137" y="206"/>
                  </a:lnTo>
                  <a:lnTo>
                    <a:pt x="137" y="216"/>
                  </a:lnTo>
                  <a:lnTo>
                    <a:pt x="120" y="216"/>
                  </a:lnTo>
                  <a:lnTo>
                    <a:pt x="120" y="235"/>
                  </a:lnTo>
                  <a:lnTo>
                    <a:pt x="111" y="245"/>
                  </a:lnTo>
                  <a:lnTo>
                    <a:pt x="103" y="255"/>
                  </a:lnTo>
                  <a:lnTo>
                    <a:pt x="86" y="265"/>
                  </a:lnTo>
                  <a:lnTo>
                    <a:pt x="77" y="275"/>
                  </a:lnTo>
                  <a:lnTo>
                    <a:pt x="69" y="284"/>
                  </a:lnTo>
                  <a:lnTo>
                    <a:pt x="69" y="294"/>
                  </a:lnTo>
                  <a:lnTo>
                    <a:pt x="60" y="314"/>
                  </a:lnTo>
                  <a:lnTo>
                    <a:pt x="60" y="324"/>
                  </a:lnTo>
                  <a:lnTo>
                    <a:pt x="60" y="333"/>
                  </a:lnTo>
                  <a:lnTo>
                    <a:pt x="60" y="353"/>
                  </a:lnTo>
                  <a:lnTo>
                    <a:pt x="52" y="324"/>
                  </a:lnTo>
                  <a:lnTo>
                    <a:pt x="43" y="314"/>
                  </a:lnTo>
                  <a:lnTo>
                    <a:pt x="43" y="294"/>
                  </a:lnTo>
                  <a:lnTo>
                    <a:pt x="9" y="186"/>
                  </a:lnTo>
                  <a:lnTo>
                    <a:pt x="0" y="177"/>
                  </a:lnTo>
                  <a:lnTo>
                    <a:pt x="9" y="177"/>
                  </a:lnTo>
                  <a:close/>
                </a:path>
              </a:pathLst>
            </a:custGeom>
            <a:solidFill>
              <a:srgbClr val="FFFFFF"/>
            </a:solidFill>
            <a:ln w="14288">
              <a:solidFill>
                <a:srgbClr val="FF00FF"/>
              </a:solidFill>
              <a:prstDash val="solid"/>
              <a:round/>
              <a:headEnd/>
              <a:tailEnd/>
            </a:ln>
          </p:spPr>
          <p:txBody>
            <a:bodyPr/>
            <a:lstStyle/>
            <a:p>
              <a:endParaRPr lang="en-US"/>
            </a:p>
          </p:txBody>
        </p:sp>
        <p:sp>
          <p:nvSpPr>
            <p:cNvPr id="5233" name="Freeform 111"/>
            <p:cNvSpPr>
              <a:spLocks/>
            </p:cNvSpPr>
            <p:nvPr/>
          </p:nvSpPr>
          <p:spPr bwMode="auto">
            <a:xfrm>
              <a:off x="1032" y="3586"/>
              <a:ext cx="69" cy="78"/>
            </a:xfrm>
            <a:custGeom>
              <a:avLst/>
              <a:gdLst>
                <a:gd name="T0" fmla="*/ 18 w 69"/>
                <a:gd name="T1" fmla="*/ 9 h 78"/>
                <a:gd name="T2" fmla="*/ 18 w 69"/>
                <a:gd name="T3" fmla="*/ 19 h 78"/>
                <a:gd name="T4" fmla="*/ 9 w 69"/>
                <a:gd name="T5" fmla="*/ 19 h 78"/>
                <a:gd name="T6" fmla="*/ 0 w 69"/>
                <a:gd name="T7" fmla="*/ 29 h 78"/>
                <a:gd name="T8" fmla="*/ 9 w 69"/>
                <a:gd name="T9" fmla="*/ 29 h 78"/>
                <a:gd name="T10" fmla="*/ 9 w 69"/>
                <a:gd name="T11" fmla="*/ 49 h 78"/>
                <a:gd name="T12" fmla="*/ 9 w 69"/>
                <a:gd name="T13" fmla="*/ 58 h 78"/>
                <a:gd name="T14" fmla="*/ 9 w 69"/>
                <a:gd name="T15" fmla="*/ 68 h 78"/>
                <a:gd name="T16" fmla="*/ 18 w 69"/>
                <a:gd name="T17" fmla="*/ 78 h 78"/>
                <a:gd name="T18" fmla="*/ 35 w 69"/>
                <a:gd name="T19" fmla="*/ 78 h 78"/>
                <a:gd name="T20" fmla="*/ 35 w 69"/>
                <a:gd name="T21" fmla="*/ 68 h 78"/>
                <a:gd name="T22" fmla="*/ 43 w 69"/>
                <a:gd name="T23" fmla="*/ 58 h 78"/>
                <a:gd name="T24" fmla="*/ 52 w 69"/>
                <a:gd name="T25" fmla="*/ 58 h 78"/>
                <a:gd name="T26" fmla="*/ 69 w 69"/>
                <a:gd name="T27" fmla="*/ 49 h 78"/>
                <a:gd name="T28" fmla="*/ 60 w 69"/>
                <a:gd name="T29" fmla="*/ 39 h 78"/>
                <a:gd name="T30" fmla="*/ 52 w 69"/>
                <a:gd name="T31" fmla="*/ 19 h 78"/>
                <a:gd name="T32" fmla="*/ 35 w 69"/>
                <a:gd name="T33" fmla="*/ 9 h 78"/>
                <a:gd name="T34" fmla="*/ 35 w 69"/>
                <a:gd name="T35" fmla="*/ 0 h 78"/>
                <a:gd name="T36" fmla="*/ 18 w 69"/>
                <a:gd name="T37" fmla="*/ 0 h 78"/>
                <a:gd name="T38" fmla="*/ 18 w 69"/>
                <a:gd name="T39" fmla="*/ 9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 h="78">
                  <a:moveTo>
                    <a:pt x="18" y="9"/>
                  </a:moveTo>
                  <a:lnTo>
                    <a:pt x="18" y="19"/>
                  </a:lnTo>
                  <a:lnTo>
                    <a:pt x="9" y="19"/>
                  </a:lnTo>
                  <a:lnTo>
                    <a:pt x="0" y="29"/>
                  </a:lnTo>
                  <a:lnTo>
                    <a:pt x="9" y="29"/>
                  </a:lnTo>
                  <a:lnTo>
                    <a:pt x="9" y="49"/>
                  </a:lnTo>
                  <a:lnTo>
                    <a:pt x="9" y="58"/>
                  </a:lnTo>
                  <a:lnTo>
                    <a:pt x="9" y="68"/>
                  </a:lnTo>
                  <a:lnTo>
                    <a:pt x="18" y="78"/>
                  </a:lnTo>
                  <a:lnTo>
                    <a:pt x="35" y="78"/>
                  </a:lnTo>
                  <a:lnTo>
                    <a:pt x="35" y="68"/>
                  </a:lnTo>
                  <a:lnTo>
                    <a:pt x="43" y="58"/>
                  </a:lnTo>
                  <a:lnTo>
                    <a:pt x="52" y="58"/>
                  </a:lnTo>
                  <a:lnTo>
                    <a:pt x="69" y="49"/>
                  </a:lnTo>
                  <a:lnTo>
                    <a:pt x="60" y="39"/>
                  </a:lnTo>
                  <a:lnTo>
                    <a:pt x="52" y="19"/>
                  </a:lnTo>
                  <a:lnTo>
                    <a:pt x="35" y="9"/>
                  </a:lnTo>
                  <a:lnTo>
                    <a:pt x="35" y="0"/>
                  </a:lnTo>
                  <a:lnTo>
                    <a:pt x="18" y="0"/>
                  </a:lnTo>
                  <a:lnTo>
                    <a:pt x="18" y="9"/>
                  </a:lnTo>
                  <a:close/>
                </a:path>
              </a:pathLst>
            </a:custGeom>
            <a:solidFill>
              <a:srgbClr val="FFFFFF"/>
            </a:solidFill>
            <a:ln w="14288">
              <a:solidFill>
                <a:srgbClr val="FF00FF"/>
              </a:solidFill>
              <a:prstDash val="solid"/>
              <a:round/>
              <a:headEnd/>
              <a:tailEnd/>
            </a:ln>
          </p:spPr>
          <p:txBody>
            <a:bodyPr/>
            <a:lstStyle/>
            <a:p>
              <a:endParaRPr lang="en-US"/>
            </a:p>
          </p:txBody>
        </p:sp>
        <p:sp>
          <p:nvSpPr>
            <p:cNvPr id="5234" name="Rectangle 112"/>
            <p:cNvSpPr>
              <a:spLocks noChangeArrowheads="1"/>
            </p:cNvSpPr>
            <p:nvPr/>
          </p:nvSpPr>
          <p:spPr bwMode="auto">
            <a:xfrm>
              <a:off x="1553" y="3360"/>
              <a:ext cx="3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LAX</a:t>
              </a:r>
              <a:endParaRPr lang="en-US" altLang="en-US">
                <a:latin typeface="Times" charset="0"/>
              </a:endParaRPr>
            </a:p>
          </p:txBody>
        </p:sp>
        <p:sp>
          <p:nvSpPr>
            <p:cNvPr id="5235" name="Freeform 113"/>
            <p:cNvSpPr>
              <a:spLocks/>
            </p:cNvSpPr>
            <p:nvPr/>
          </p:nvSpPr>
          <p:spPr bwMode="auto">
            <a:xfrm>
              <a:off x="4121" y="2881"/>
              <a:ext cx="42" cy="39"/>
            </a:xfrm>
            <a:custGeom>
              <a:avLst/>
              <a:gdLst>
                <a:gd name="T0" fmla="*/ 42 w 42"/>
                <a:gd name="T1" fmla="*/ 39 h 39"/>
                <a:gd name="T2" fmla="*/ 42 w 42"/>
                <a:gd name="T3" fmla="*/ 10 h 39"/>
                <a:gd name="T4" fmla="*/ 0 w 42"/>
                <a:gd name="T5" fmla="*/ 0 h 39"/>
                <a:gd name="T6" fmla="*/ 0 w 42"/>
                <a:gd name="T7" fmla="*/ 29 h 39"/>
                <a:gd name="T8" fmla="*/ 42 w 42"/>
                <a:gd name="T9" fmla="*/ 39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39">
                  <a:moveTo>
                    <a:pt x="42" y="39"/>
                  </a:moveTo>
                  <a:lnTo>
                    <a:pt x="42" y="10"/>
                  </a:lnTo>
                  <a:lnTo>
                    <a:pt x="0" y="0"/>
                  </a:lnTo>
                  <a:lnTo>
                    <a:pt x="0" y="29"/>
                  </a:lnTo>
                  <a:lnTo>
                    <a:pt x="42" y="3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6" name="Freeform 114"/>
            <p:cNvSpPr>
              <a:spLocks/>
            </p:cNvSpPr>
            <p:nvPr/>
          </p:nvSpPr>
          <p:spPr bwMode="auto">
            <a:xfrm>
              <a:off x="3839" y="4144"/>
              <a:ext cx="51" cy="29"/>
            </a:xfrm>
            <a:custGeom>
              <a:avLst/>
              <a:gdLst>
                <a:gd name="T0" fmla="*/ 51 w 51"/>
                <a:gd name="T1" fmla="*/ 10 h 29"/>
                <a:gd name="T2" fmla="*/ 43 w 51"/>
                <a:gd name="T3" fmla="*/ 29 h 29"/>
                <a:gd name="T4" fmla="*/ 0 w 51"/>
                <a:gd name="T5" fmla="*/ 19 h 29"/>
                <a:gd name="T6" fmla="*/ 9 w 51"/>
                <a:gd name="T7" fmla="*/ 0 h 29"/>
                <a:gd name="T8" fmla="*/ 51 w 51"/>
                <a:gd name="T9" fmla="*/ 1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9">
                  <a:moveTo>
                    <a:pt x="51" y="10"/>
                  </a:moveTo>
                  <a:lnTo>
                    <a:pt x="43" y="29"/>
                  </a:lnTo>
                  <a:lnTo>
                    <a:pt x="0" y="19"/>
                  </a:lnTo>
                  <a:lnTo>
                    <a:pt x="9" y="0"/>
                  </a:lnTo>
                  <a:lnTo>
                    <a:pt x="51"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7" name="Freeform 115"/>
            <p:cNvSpPr>
              <a:spLocks/>
            </p:cNvSpPr>
            <p:nvPr/>
          </p:nvSpPr>
          <p:spPr bwMode="auto">
            <a:xfrm>
              <a:off x="3848" y="2910"/>
              <a:ext cx="315" cy="1244"/>
            </a:xfrm>
            <a:custGeom>
              <a:avLst/>
              <a:gdLst>
                <a:gd name="T0" fmla="*/ 315 w 315"/>
                <a:gd name="T1" fmla="*/ 10 h 1244"/>
                <a:gd name="T2" fmla="*/ 273 w 315"/>
                <a:gd name="T3" fmla="*/ 0 h 1244"/>
                <a:gd name="T4" fmla="*/ 0 w 315"/>
                <a:gd name="T5" fmla="*/ 1234 h 1244"/>
                <a:gd name="T6" fmla="*/ 42 w 315"/>
                <a:gd name="T7" fmla="*/ 1244 h 1244"/>
                <a:gd name="T8" fmla="*/ 315 w 315"/>
                <a:gd name="T9" fmla="*/ 10 h 1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 h="1244">
                  <a:moveTo>
                    <a:pt x="315" y="10"/>
                  </a:moveTo>
                  <a:lnTo>
                    <a:pt x="273" y="0"/>
                  </a:lnTo>
                  <a:lnTo>
                    <a:pt x="0" y="1234"/>
                  </a:lnTo>
                  <a:lnTo>
                    <a:pt x="42" y="1244"/>
                  </a:lnTo>
                  <a:lnTo>
                    <a:pt x="315"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8" name="Freeform 116"/>
            <p:cNvSpPr>
              <a:spLocks/>
            </p:cNvSpPr>
            <p:nvPr/>
          </p:nvSpPr>
          <p:spPr bwMode="auto">
            <a:xfrm>
              <a:off x="4129" y="2881"/>
              <a:ext cx="43" cy="49"/>
            </a:xfrm>
            <a:custGeom>
              <a:avLst/>
              <a:gdLst>
                <a:gd name="T0" fmla="*/ 26 w 43"/>
                <a:gd name="T1" fmla="*/ 49 h 49"/>
                <a:gd name="T2" fmla="*/ 43 w 43"/>
                <a:gd name="T3" fmla="*/ 39 h 49"/>
                <a:gd name="T4" fmla="*/ 17 w 43"/>
                <a:gd name="T5" fmla="*/ 0 h 49"/>
                <a:gd name="T6" fmla="*/ 0 w 43"/>
                <a:gd name="T7" fmla="*/ 10 h 49"/>
                <a:gd name="T8" fmla="*/ 26 w 43"/>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9">
                  <a:moveTo>
                    <a:pt x="26" y="49"/>
                  </a:moveTo>
                  <a:lnTo>
                    <a:pt x="43" y="39"/>
                  </a:lnTo>
                  <a:lnTo>
                    <a:pt x="17" y="0"/>
                  </a:lnTo>
                  <a:lnTo>
                    <a:pt x="0" y="10"/>
                  </a:lnTo>
                  <a:lnTo>
                    <a:pt x="26" y="4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9" name="Freeform 117"/>
            <p:cNvSpPr>
              <a:spLocks/>
            </p:cNvSpPr>
            <p:nvPr/>
          </p:nvSpPr>
          <p:spPr bwMode="auto">
            <a:xfrm>
              <a:off x="3293" y="3449"/>
              <a:ext cx="43" cy="58"/>
            </a:xfrm>
            <a:custGeom>
              <a:avLst/>
              <a:gdLst>
                <a:gd name="T0" fmla="*/ 43 w 43"/>
                <a:gd name="T1" fmla="*/ 39 h 58"/>
                <a:gd name="T2" fmla="*/ 17 w 43"/>
                <a:gd name="T3" fmla="*/ 58 h 58"/>
                <a:gd name="T4" fmla="*/ 0 w 43"/>
                <a:gd name="T5" fmla="*/ 9 h 58"/>
                <a:gd name="T6" fmla="*/ 17 w 43"/>
                <a:gd name="T7" fmla="*/ 0 h 58"/>
                <a:gd name="T8" fmla="*/ 43 w 43"/>
                <a:gd name="T9" fmla="*/ 3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58">
                  <a:moveTo>
                    <a:pt x="43" y="39"/>
                  </a:moveTo>
                  <a:lnTo>
                    <a:pt x="17" y="58"/>
                  </a:lnTo>
                  <a:lnTo>
                    <a:pt x="0" y="9"/>
                  </a:lnTo>
                  <a:lnTo>
                    <a:pt x="17" y="0"/>
                  </a:lnTo>
                  <a:lnTo>
                    <a:pt x="43" y="3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0" name="Freeform 118"/>
            <p:cNvSpPr>
              <a:spLocks/>
            </p:cNvSpPr>
            <p:nvPr/>
          </p:nvSpPr>
          <p:spPr bwMode="auto">
            <a:xfrm>
              <a:off x="3310" y="2891"/>
              <a:ext cx="845" cy="597"/>
            </a:xfrm>
            <a:custGeom>
              <a:avLst/>
              <a:gdLst>
                <a:gd name="T0" fmla="*/ 845 w 845"/>
                <a:gd name="T1" fmla="*/ 39 h 597"/>
                <a:gd name="T2" fmla="*/ 819 w 845"/>
                <a:gd name="T3" fmla="*/ 0 h 597"/>
                <a:gd name="T4" fmla="*/ 0 w 845"/>
                <a:gd name="T5" fmla="*/ 558 h 597"/>
                <a:gd name="T6" fmla="*/ 26 w 845"/>
                <a:gd name="T7" fmla="*/ 597 h 597"/>
                <a:gd name="T8" fmla="*/ 845 w 845"/>
                <a:gd name="T9" fmla="*/ 39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5" h="597">
                  <a:moveTo>
                    <a:pt x="845" y="39"/>
                  </a:moveTo>
                  <a:lnTo>
                    <a:pt x="819" y="0"/>
                  </a:lnTo>
                  <a:lnTo>
                    <a:pt x="0" y="558"/>
                  </a:lnTo>
                  <a:lnTo>
                    <a:pt x="26" y="597"/>
                  </a:lnTo>
                  <a:lnTo>
                    <a:pt x="845" y="3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1" name="Freeform 119"/>
            <p:cNvSpPr>
              <a:spLocks/>
            </p:cNvSpPr>
            <p:nvPr/>
          </p:nvSpPr>
          <p:spPr bwMode="auto">
            <a:xfrm>
              <a:off x="3293" y="3439"/>
              <a:ext cx="43" cy="49"/>
            </a:xfrm>
            <a:custGeom>
              <a:avLst/>
              <a:gdLst>
                <a:gd name="T0" fmla="*/ 43 w 43"/>
                <a:gd name="T1" fmla="*/ 19 h 49"/>
                <a:gd name="T2" fmla="*/ 26 w 43"/>
                <a:gd name="T3" fmla="*/ 0 h 49"/>
                <a:gd name="T4" fmla="*/ 0 w 43"/>
                <a:gd name="T5" fmla="*/ 29 h 49"/>
                <a:gd name="T6" fmla="*/ 9 w 43"/>
                <a:gd name="T7" fmla="*/ 49 h 49"/>
                <a:gd name="T8" fmla="*/ 43 w 43"/>
                <a:gd name="T9" fmla="*/ 1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9">
                  <a:moveTo>
                    <a:pt x="43" y="19"/>
                  </a:moveTo>
                  <a:lnTo>
                    <a:pt x="26" y="0"/>
                  </a:lnTo>
                  <a:lnTo>
                    <a:pt x="0" y="29"/>
                  </a:lnTo>
                  <a:lnTo>
                    <a:pt x="9" y="49"/>
                  </a:lnTo>
                  <a:lnTo>
                    <a:pt x="43" y="1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2" name="Freeform 120"/>
            <p:cNvSpPr>
              <a:spLocks/>
            </p:cNvSpPr>
            <p:nvPr/>
          </p:nvSpPr>
          <p:spPr bwMode="auto">
            <a:xfrm>
              <a:off x="3848" y="4134"/>
              <a:ext cx="51" cy="49"/>
            </a:xfrm>
            <a:custGeom>
              <a:avLst/>
              <a:gdLst>
                <a:gd name="T0" fmla="*/ 34 w 51"/>
                <a:gd name="T1" fmla="*/ 0 h 49"/>
                <a:gd name="T2" fmla="*/ 51 w 51"/>
                <a:gd name="T3" fmla="*/ 10 h 49"/>
                <a:gd name="T4" fmla="*/ 17 w 51"/>
                <a:gd name="T5" fmla="*/ 49 h 49"/>
                <a:gd name="T6" fmla="*/ 0 w 51"/>
                <a:gd name="T7" fmla="*/ 29 h 49"/>
                <a:gd name="T8" fmla="*/ 34 w 51"/>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49">
                  <a:moveTo>
                    <a:pt x="34" y="0"/>
                  </a:moveTo>
                  <a:lnTo>
                    <a:pt x="51" y="10"/>
                  </a:lnTo>
                  <a:lnTo>
                    <a:pt x="17" y="49"/>
                  </a:lnTo>
                  <a:lnTo>
                    <a:pt x="0" y="29"/>
                  </a:lnTo>
                  <a:lnTo>
                    <a:pt x="3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3" name="Freeform 121"/>
            <p:cNvSpPr>
              <a:spLocks/>
            </p:cNvSpPr>
            <p:nvPr/>
          </p:nvSpPr>
          <p:spPr bwMode="auto">
            <a:xfrm>
              <a:off x="3302" y="3458"/>
              <a:ext cx="580" cy="705"/>
            </a:xfrm>
            <a:custGeom>
              <a:avLst/>
              <a:gdLst>
                <a:gd name="T0" fmla="*/ 34 w 580"/>
                <a:gd name="T1" fmla="*/ 0 h 705"/>
                <a:gd name="T2" fmla="*/ 0 w 580"/>
                <a:gd name="T3" fmla="*/ 30 h 705"/>
                <a:gd name="T4" fmla="*/ 546 w 580"/>
                <a:gd name="T5" fmla="*/ 705 h 705"/>
                <a:gd name="T6" fmla="*/ 580 w 580"/>
                <a:gd name="T7" fmla="*/ 676 h 705"/>
                <a:gd name="T8" fmla="*/ 34 w 580"/>
                <a:gd name="T9" fmla="*/ 0 h 7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0" h="705">
                  <a:moveTo>
                    <a:pt x="34" y="0"/>
                  </a:moveTo>
                  <a:lnTo>
                    <a:pt x="0" y="30"/>
                  </a:lnTo>
                  <a:lnTo>
                    <a:pt x="546" y="705"/>
                  </a:lnTo>
                  <a:lnTo>
                    <a:pt x="580" y="676"/>
                  </a:lnTo>
                  <a:lnTo>
                    <a:pt x="3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4" name="Freeform 122"/>
            <p:cNvSpPr>
              <a:spLocks/>
            </p:cNvSpPr>
            <p:nvPr/>
          </p:nvSpPr>
          <p:spPr bwMode="auto">
            <a:xfrm>
              <a:off x="3310" y="3439"/>
              <a:ext cx="43" cy="49"/>
            </a:xfrm>
            <a:custGeom>
              <a:avLst/>
              <a:gdLst>
                <a:gd name="T0" fmla="*/ 26 w 43"/>
                <a:gd name="T1" fmla="*/ 49 h 49"/>
                <a:gd name="T2" fmla="*/ 43 w 43"/>
                <a:gd name="T3" fmla="*/ 39 h 49"/>
                <a:gd name="T4" fmla="*/ 17 w 43"/>
                <a:gd name="T5" fmla="*/ 0 h 49"/>
                <a:gd name="T6" fmla="*/ 0 w 43"/>
                <a:gd name="T7" fmla="*/ 10 h 49"/>
                <a:gd name="T8" fmla="*/ 26 w 43"/>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9">
                  <a:moveTo>
                    <a:pt x="26" y="49"/>
                  </a:moveTo>
                  <a:lnTo>
                    <a:pt x="43" y="39"/>
                  </a:lnTo>
                  <a:lnTo>
                    <a:pt x="17" y="0"/>
                  </a:lnTo>
                  <a:lnTo>
                    <a:pt x="0" y="10"/>
                  </a:lnTo>
                  <a:lnTo>
                    <a:pt x="26" y="4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5" name="Freeform 123"/>
            <p:cNvSpPr>
              <a:spLocks/>
            </p:cNvSpPr>
            <p:nvPr/>
          </p:nvSpPr>
          <p:spPr bwMode="auto">
            <a:xfrm>
              <a:off x="2867" y="3870"/>
              <a:ext cx="42" cy="58"/>
            </a:xfrm>
            <a:custGeom>
              <a:avLst/>
              <a:gdLst>
                <a:gd name="T0" fmla="*/ 42 w 42"/>
                <a:gd name="T1" fmla="*/ 39 h 58"/>
                <a:gd name="T2" fmla="*/ 25 w 42"/>
                <a:gd name="T3" fmla="*/ 58 h 58"/>
                <a:gd name="T4" fmla="*/ 0 w 42"/>
                <a:gd name="T5" fmla="*/ 19 h 58"/>
                <a:gd name="T6" fmla="*/ 17 w 42"/>
                <a:gd name="T7" fmla="*/ 0 h 58"/>
                <a:gd name="T8" fmla="*/ 42 w 42"/>
                <a:gd name="T9" fmla="*/ 3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58">
                  <a:moveTo>
                    <a:pt x="42" y="39"/>
                  </a:moveTo>
                  <a:lnTo>
                    <a:pt x="25" y="58"/>
                  </a:lnTo>
                  <a:lnTo>
                    <a:pt x="0" y="19"/>
                  </a:lnTo>
                  <a:lnTo>
                    <a:pt x="17" y="0"/>
                  </a:lnTo>
                  <a:lnTo>
                    <a:pt x="42" y="3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6" name="Freeform 124"/>
            <p:cNvSpPr>
              <a:spLocks/>
            </p:cNvSpPr>
            <p:nvPr/>
          </p:nvSpPr>
          <p:spPr bwMode="auto">
            <a:xfrm>
              <a:off x="2884" y="3449"/>
              <a:ext cx="452" cy="460"/>
            </a:xfrm>
            <a:custGeom>
              <a:avLst/>
              <a:gdLst>
                <a:gd name="T0" fmla="*/ 452 w 452"/>
                <a:gd name="T1" fmla="*/ 39 h 460"/>
                <a:gd name="T2" fmla="*/ 426 w 452"/>
                <a:gd name="T3" fmla="*/ 0 h 460"/>
                <a:gd name="T4" fmla="*/ 0 w 452"/>
                <a:gd name="T5" fmla="*/ 421 h 460"/>
                <a:gd name="T6" fmla="*/ 25 w 452"/>
                <a:gd name="T7" fmla="*/ 460 h 460"/>
                <a:gd name="T8" fmla="*/ 452 w 452"/>
                <a:gd name="T9" fmla="*/ 39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460">
                  <a:moveTo>
                    <a:pt x="452" y="39"/>
                  </a:moveTo>
                  <a:lnTo>
                    <a:pt x="426" y="0"/>
                  </a:lnTo>
                  <a:lnTo>
                    <a:pt x="0" y="421"/>
                  </a:lnTo>
                  <a:lnTo>
                    <a:pt x="25" y="460"/>
                  </a:lnTo>
                  <a:lnTo>
                    <a:pt x="452" y="3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7" name="Freeform 125"/>
            <p:cNvSpPr>
              <a:spLocks/>
            </p:cNvSpPr>
            <p:nvPr/>
          </p:nvSpPr>
          <p:spPr bwMode="auto">
            <a:xfrm>
              <a:off x="2867" y="3860"/>
              <a:ext cx="34" cy="59"/>
            </a:xfrm>
            <a:custGeom>
              <a:avLst/>
              <a:gdLst>
                <a:gd name="T0" fmla="*/ 34 w 34"/>
                <a:gd name="T1" fmla="*/ 10 h 59"/>
                <a:gd name="T2" fmla="*/ 8 w 34"/>
                <a:gd name="T3" fmla="*/ 0 h 59"/>
                <a:gd name="T4" fmla="*/ 0 w 34"/>
                <a:gd name="T5" fmla="*/ 49 h 59"/>
                <a:gd name="T6" fmla="*/ 25 w 34"/>
                <a:gd name="T7" fmla="*/ 59 h 59"/>
                <a:gd name="T8" fmla="*/ 34 w 34"/>
                <a:gd name="T9" fmla="*/ 1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9">
                  <a:moveTo>
                    <a:pt x="34" y="10"/>
                  </a:moveTo>
                  <a:lnTo>
                    <a:pt x="8" y="0"/>
                  </a:lnTo>
                  <a:lnTo>
                    <a:pt x="0" y="49"/>
                  </a:lnTo>
                  <a:lnTo>
                    <a:pt x="25" y="59"/>
                  </a:lnTo>
                  <a:lnTo>
                    <a:pt x="34"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8" name="Freeform 126"/>
            <p:cNvSpPr>
              <a:spLocks/>
            </p:cNvSpPr>
            <p:nvPr/>
          </p:nvSpPr>
          <p:spPr bwMode="auto">
            <a:xfrm>
              <a:off x="3924" y="4134"/>
              <a:ext cx="26" cy="49"/>
            </a:xfrm>
            <a:custGeom>
              <a:avLst/>
              <a:gdLst>
                <a:gd name="T0" fmla="*/ 9 w 26"/>
                <a:gd name="T1" fmla="*/ 0 h 49"/>
                <a:gd name="T2" fmla="*/ 26 w 26"/>
                <a:gd name="T3" fmla="*/ 0 h 49"/>
                <a:gd name="T4" fmla="*/ 18 w 26"/>
                <a:gd name="T5" fmla="*/ 49 h 49"/>
                <a:gd name="T6" fmla="*/ 0 w 26"/>
                <a:gd name="T7" fmla="*/ 49 h 49"/>
                <a:gd name="T8" fmla="*/ 9 w 26"/>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9">
                  <a:moveTo>
                    <a:pt x="9" y="0"/>
                  </a:moveTo>
                  <a:lnTo>
                    <a:pt x="26" y="0"/>
                  </a:lnTo>
                  <a:lnTo>
                    <a:pt x="18" y="49"/>
                  </a:lnTo>
                  <a:lnTo>
                    <a:pt x="0" y="49"/>
                  </a:lnTo>
                  <a:lnTo>
                    <a:pt x="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9" name="Freeform 127"/>
            <p:cNvSpPr>
              <a:spLocks/>
            </p:cNvSpPr>
            <p:nvPr/>
          </p:nvSpPr>
          <p:spPr bwMode="auto">
            <a:xfrm>
              <a:off x="2892" y="3870"/>
              <a:ext cx="1041" cy="313"/>
            </a:xfrm>
            <a:custGeom>
              <a:avLst/>
              <a:gdLst>
                <a:gd name="T0" fmla="*/ 9 w 1041"/>
                <a:gd name="T1" fmla="*/ 0 h 313"/>
                <a:gd name="T2" fmla="*/ 0 w 1041"/>
                <a:gd name="T3" fmla="*/ 49 h 313"/>
                <a:gd name="T4" fmla="*/ 1032 w 1041"/>
                <a:gd name="T5" fmla="*/ 313 h 313"/>
                <a:gd name="T6" fmla="*/ 1041 w 1041"/>
                <a:gd name="T7" fmla="*/ 264 h 313"/>
                <a:gd name="T8" fmla="*/ 9 w 1041"/>
                <a:gd name="T9" fmla="*/ 0 h 3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1" h="313">
                  <a:moveTo>
                    <a:pt x="9" y="0"/>
                  </a:moveTo>
                  <a:lnTo>
                    <a:pt x="0" y="49"/>
                  </a:lnTo>
                  <a:lnTo>
                    <a:pt x="1032" y="313"/>
                  </a:lnTo>
                  <a:lnTo>
                    <a:pt x="1041" y="264"/>
                  </a:lnTo>
                  <a:lnTo>
                    <a:pt x="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0" name="Freeform 128"/>
            <p:cNvSpPr>
              <a:spLocks/>
            </p:cNvSpPr>
            <p:nvPr/>
          </p:nvSpPr>
          <p:spPr bwMode="auto">
            <a:xfrm>
              <a:off x="1698" y="3449"/>
              <a:ext cx="34" cy="49"/>
            </a:xfrm>
            <a:custGeom>
              <a:avLst/>
              <a:gdLst>
                <a:gd name="T0" fmla="*/ 25 w 34"/>
                <a:gd name="T1" fmla="*/ 0 h 49"/>
                <a:gd name="T2" fmla="*/ 0 w 34"/>
                <a:gd name="T3" fmla="*/ 0 h 49"/>
                <a:gd name="T4" fmla="*/ 8 w 34"/>
                <a:gd name="T5" fmla="*/ 49 h 49"/>
                <a:gd name="T6" fmla="*/ 34 w 34"/>
                <a:gd name="T7" fmla="*/ 49 h 49"/>
                <a:gd name="T8" fmla="*/ 25 w 34"/>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9">
                  <a:moveTo>
                    <a:pt x="25" y="0"/>
                  </a:moveTo>
                  <a:lnTo>
                    <a:pt x="0" y="0"/>
                  </a:lnTo>
                  <a:lnTo>
                    <a:pt x="8" y="49"/>
                  </a:lnTo>
                  <a:lnTo>
                    <a:pt x="34" y="49"/>
                  </a:lnTo>
                  <a:lnTo>
                    <a:pt x="2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1" name="Freeform 129"/>
            <p:cNvSpPr>
              <a:spLocks/>
            </p:cNvSpPr>
            <p:nvPr/>
          </p:nvSpPr>
          <p:spPr bwMode="auto">
            <a:xfrm>
              <a:off x="4129" y="2881"/>
              <a:ext cx="26" cy="58"/>
            </a:xfrm>
            <a:custGeom>
              <a:avLst/>
              <a:gdLst>
                <a:gd name="T0" fmla="*/ 0 w 26"/>
                <a:gd name="T1" fmla="*/ 10 h 58"/>
                <a:gd name="T2" fmla="*/ 17 w 26"/>
                <a:gd name="T3" fmla="*/ 0 h 58"/>
                <a:gd name="T4" fmla="*/ 26 w 26"/>
                <a:gd name="T5" fmla="*/ 49 h 58"/>
                <a:gd name="T6" fmla="*/ 9 w 26"/>
                <a:gd name="T7" fmla="*/ 58 h 58"/>
                <a:gd name="T8" fmla="*/ 0 w 26"/>
                <a:gd name="T9" fmla="*/ 1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8">
                  <a:moveTo>
                    <a:pt x="0" y="10"/>
                  </a:moveTo>
                  <a:lnTo>
                    <a:pt x="17" y="0"/>
                  </a:lnTo>
                  <a:lnTo>
                    <a:pt x="26" y="49"/>
                  </a:lnTo>
                  <a:lnTo>
                    <a:pt x="9" y="58"/>
                  </a:lnTo>
                  <a:lnTo>
                    <a:pt x="0"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2" name="Freeform 130"/>
            <p:cNvSpPr>
              <a:spLocks/>
            </p:cNvSpPr>
            <p:nvPr/>
          </p:nvSpPr>
          <p:spPr bwMode="auto">
            <a:xfrm>
              <a:off x="1723" y="2891"/>
              <a:ext cx="2415" cy="607"/>
            </a:xfrm>
            <a:custGeom>
              <a:avLst/>
              <a:gdLst>
                <a:gd name="T0" fmla="*/ 0 w 2415"/>
                <a:gd name="T1" fmla="*/ 558 h 607"/>
                <a:gd name="T2" fmla="*/ 9 w 2415"/>
                <a:gd name="T3" fmla="*/ 607 h 607"/>
                <a:gd name="T4" fmla="*/ 2415 w 2415"/>
                <a:gd name="T5" fmla="*/ 48 h 607"/>
                <a:gd name="T6" fmla="*/ 2406 w 2415"/>
                <a:gd name="T7" fmla="*/ 0 h 607"/>
                <a:gd name="T8" fmla="*/ 0 w 2415"/>
                <a:gd name="T9" fmla="*/ 558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5" h="607">
                  <a:moveTo>
                    <a:pt x="0" y="558"/>
                  </a:moveTo>
                  <a:lnTo>
                    <a:pt x="9" y="607"/>
                  </a:lnTo>
                  <a:lnTo>
                    <a:pt x="2415" y="48"/>
                  </a:lnTo>
                  <a:lnTo>
                    <a:pt x="2406" y="0"/>
                  </a:lnTo>
                  <a:lnTo>
                    <a:pt x="0" y="55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3" name="Freeform 131"/>
            <p:cNvSpPr>
              <a:spLocks/>
            </p:cNvSpPr>
            <p:nvPr/>
          </p:nvSpPr>
          <p:spPr bwMode="auto">
            <a:xfrm>
              <a:off x="1698" y="3439"/>
              <a:ext cx="34" cy="59"/>
            </a:xfrm>
            <a:custGeom>
              <a:avLst/>
              <a:gdLst>
                <a:gd name="T0" fmla="*/ 34 w 34"/>
                <a:gd name="T1" fmla="*/ 10 h 59"/>
                <a:gd name="T2" fmla="*/ 17 w 34"/>
                <a:gd name="T3" fmla="*/ 0 h 59"/>
                <a:gd name="T4" fmla="*/ 0 w 34"/>
                <a:gd name="T5" fmla="*/ 49 h 59"/>
                <a:gd name="T6" fmla="*/ 17 w 34"/>
                <a:gd name="T7" fmla="*/ 59 h 59"/>
                <a:gd name="T8" fmla="*/ 34 w 34"/>
                <a:gd name="T9" fmla="*/ 1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9">
                  <a:moveTo>
                    <a:pt x="34" y="10"/>
                  </a:moveTo>
                  <a:lnTo>
                    <a:pt x="17" y="0"/>
                  </a:lnTo>
                  <a:lnTo>
                    <a:pt x="0" y="49"/>
                  </a:lnTo>
                  <a:lnTo>
                    <a:pt x="17" y="59"/>
                  </a:lnTo>
                  <a:lnTo>
                    <a:pt x="34"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4" name="Freeform 132"/>
            <p:cNvSpPr>
              <a:spLocks/>
            </p:cNvSpPr>
            <p:nvPr/>
          </p:nvSpPr>
          <p:spPr bwMode="auto">
            <a:xfrm>
              <a:off x="2884" y="3870"/>
              <a:ext cx="34" cy="49"/>
            </a:xfrm>
            <a:custGeom>
              <a:avLst/>
              <a:gdLst>
                <a:gd name="T0" fmla="*/ 17 w 34"/>
                <a:gd name="T1" fmla="*/ 0 h 49"/>
                <a:gd name="T2" fmla="*/ 34 w 34"/>
                <a:gd name="T3" fmla="*/ 9 h 49"/>
                <a:gd name="T4" fmla="*/ 25 w 34"/>
                <a:gd name="T5" fmla="*/ 49 h 49"/>
                <a:gd name="T6" fmla="*/ 0 w 34"/>
                <a:gd name="T7" fmla="*/ 49 h 49"/>
                <a:gd name="T8" fmla="*/ 17 w 34"/>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9">
                  <a:moveTo>
                    <a:pt x="17" y="0"/>
                  </a:moveTo>
                  <a:lnTo>
                    <a:pt x="34" y="9"/>
                  </a:lnTo>
                  <a:lnTo>
                    <a:pt x="25" y="49"/>
                  </a:lnTo>
                  <a:lnTo>
                    <a:pt x="0" y="49"/>
                  </a:lnTo>
                  <a:lnTo>
                    <a:pt x="1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5" name="Freeform 133"/>
            <p:cNvSpPr>
              <a:spLocks/>
            </p:cNvSpPr>
            <p:nvPr/>
          </p:nvSpPr>
          <p:spPr bwMode="auto">
            <a:xfrm>
              <a:off x="1715" y="3449"/>
              <a:ext cx="1186" cy="470"/>
            </a:xfrm>
            <a:custGeom>
              <a:avLst/>
              <a:gdLst>
                <a:gd name="T0" fmla="*/ 17 w 1186"/>
                <a:gd name="T1" fmla="*/ 0 h 470"/>
                <a:gd name="T2" fmla="*/ 0 w 1186"/>
                <a:gd name="T3" fmla="*/ 49 h 470"/>
                <a:gd name="T4" fmla="*/ 1169 w 1186"/>
                <a:gd name="T5" fmla="*/ 470 h 470"/>
                <a:gd name="T6" fmla="*/ 1186 w 1186"/>
                <a:gd name="T7" fmla="*/ 421 h 470"/>
                <a:gd name="T8" fmla="*/ 17 w 1186"/>
                <a:gd name="T9" fmla="*/ 0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6" h="470">
                  <a:moveTo>
                    <a:pt x="17" y="0"/>
                  </a:moveTo>
                  <a:lnTo>
                    <a:pt x="0" y="49"/>
                  </a:lnTo>
                  <a:lnTo>
                    <a:pt x="1169" y="470"/>
                  </a:lnTo>
                  <a:lnTo>
                    <a:pt x="1186" y="421"/>
                  </a:lnTo>
                  <a:lnTo>
                    <a:pt x="1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6" name="Oval 134"/>
            <p:cNvSpPr>
              <a:spLocks noChangeArrowheads="1"/>
            </p:cNvSpPr>
            <p:nvPr/>
          </p:nvSpPr>
          <p:spPr bwMode="auto">
            <a:xfrm>
              <a:off x="3890" y="2744"/>
              <a:ext cx="470"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7" name="Oval 135"/>
            <p:cNvSpPr>
              <a:spLocks noChangeArrowheads="1"/>
            </p:cNvSpPr>
            <p:nvPr/>
          </p:nvSpPr>
          <p:spPr bwMode="auto">
            <a:xfrm>
              <a:off x="3890" y="2742"/>
              <a:ext cx="470" cy="327"/>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58" name="Rectangle 136"/>
            <p:cNvSpPr>
              <a:spLocks noChangeArrowheads="1"/>
            </p:cNvSpPr>
            <p:nvPr/>
          </p:nvSpPr>
          <p:spPr bwMode="auto">
            <a:xfrm>
              <a:off x="3976" y="2822"/>
              <a:ext cx="30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JFK</a:t>
              </a:r>
              <a:endParaRPr lang="en-US" altLang="en-US">
                <a:latin typeface="Times" charset="0"/>
              </a:endParaRPr>
            </a:p>
          </p:txBody>
        </p:sp>
        <p:sp>
          <p:nvSpPr>
            <p:cNvPr id="5259" name="Oval 137"/>
            <p:cNvSpPr>
              <a:spLocks noChangeArrowheads="1"/>
            </p:cNvSpPr>
            <p:nvPr/>
          </p:nvSpPr>
          <p:spPr bwMode="auto">
            <a:xfrm>
              <a:off x="2653" y="3713"/>
              <a:ext cx="470"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0" name="Oval 138"/>
            <p:cNvSpPr>
              <a:spLocks noChangeArrowheads="1"/>
            </p:cNvSpPr>
            <p:nvPr/>
          </p:nvSpPr>
          <p:spPr bwMode="auto">
            <a:xfrm>
              <a:off x="2653" y="3711"/>
              <a:ext cx="470" cy="327"/>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61" name="Oval 139"/>
            <p:cNvSpPr>
              <a:spLocks noChangeArrowheads="1"/>
            </p:cNvSpPr>
            <p:nvPr/>
          </p:nvSpPr>
          <p:spPr bwMode="auto">
            <a:xfrm>
              <a:off x="3626" y="3977"/>
              <a:ext cx="469"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2" name="Oval 140"/>
            <p:cNvSpPr>
              <a:spLocks noChangeArrowheads="1"/>
            </p:cNvSpPr>
            <p:nvPr/>
          </p:nvSpPr>
          <p:spPr bwMode="auto">
            <a:xfrm>
              <a:off x="3625" y="3976"/>
              <a:ext cx="471" cy="326"/>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63" name="Oval 141"/>
            <p:cNvSpPr>
              <a:spLocks noChangeArrowheads="1"/>
            </p:cNvSpPr>
            <p:nvPr/>
          </p:nvSpPr>
          <p:spPr bwMode="auto">
            <a:xfrm>
              <a:off x="3071" y="3302"/>
              <a:ext cx="470"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4" name="Oval 142"/>
            <p:cNvSpPr>
              <a:spLocks noChangeArrowheads="1"/>
            </p:cNvSpPr>
            <p:nvPr/>
          </p:nvSpPr>
          <p:spPr bwMode="auto">
            <a:xfrm>
              <a:off x="3071" y="3300"/>
              <a:ext cx="470" cy="327"/>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65" name="Oval 143"/>
            <p:cNvSpPr>
              <a:spLocks noChangeArrowheads="1"/>
            </p:cNvSpPr>
            <p:nvPr/>
          </p:nvSpPr>
          <p:spPr bwMode="auto">
            <a:xfrm>
              <a:off x="1476" y="3292"/>
              <a:ext cx="469"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6" name="Oval 144"/>
            <p:cNvSpPr>
              <a:spLocks noChangeArrowheads="1"/>
            </p:cNvSpPr>
            <p:nvPr/>
          </p:nvSpPr>
          <p:spPr bwMode="auto">
            <a:xfrm>
              <a:off x="1476" y="3290"/>
              <a:ext cx="470" cy="327"/>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67" name="Oval 145"/>
            <p:cNvSpPr>
              <a:spLocks noChangeArrowheads="1"/>
            </p:cNvSpPr>
            <p:nvPr/>
          </p:nvSpPr>
          <p:spPr bwMode="auto">
            <a:xfrm>
              <a:off x="794" y="3576"/>
              <a:ext cx="469" cy="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8" name="Oval 146"/>
            <p:cNvSpPr>
              <a:spLocks noChangeArrowheads="1"/>
            </p:cNvSpPr>
            <p:nvPr/>
          </p:nvSpPr>
          <p:spPr bwMode="auto">
            <a:xfrm>
              <a:off x="793" y="3574"/>
              <a:ext cx="470" cy="327"/>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69" name="Rectangle 147"/>
            <p:cNvSpPr>
              <a:spLocks noChangeArrowheads="1"/>
            </p:cNvSpPr>
            <p:nvPr/>
          </p:nvSpPr>
          <p:spPr bwMode="auto">
            <a:xfrm>
              <a:off x="1553" y="3380"/>
              <a:ext cx="3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LAX</a:t>
              </a:r>
              <a:endParaRPr lang="en-US" altLang="en-US">
                <a:latin typeface="Times" charset="0"/>
              </a:endParaRPr>
            </a:p>
          </p:txBody>
        </p:sp>
        <p:sp>
          <p:nvSpPr>
            <p:cNvPr id="5270" name="Rectangle 148"/>
            <p:cNvSpPr>
              <a:spLocks noChangeArrowheads="1"/>
            </p:cNvSpPr>
            <p:nvPr/>
          </p:nvSpPr>
          <p:spPr bwMode="auto">
            <a:xfrm>
              <a:off x="2713" y="3801"/>
              <a:ext cx="40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DFW</a:t>
              </a:r>
              <a:endParaRPr lang="en-US" altLang="en-US">
                <a:latin typeface="Times" charset="0"/>
              </a:endParaRPr>
            </a:p>
          </p:txBody>
        </p:sp>
        <p:sp>
          <p:nvSpPr>
            <p:cNvPr id="5271" name="Rectangle 150"/>
            <p:cNvSpPr>
              <a:spLocks noChangeArrowheads="1"/>
            </p:cNvSpPr>
            <p:nvPr/>
          </p:nvSpPr>
          <p:spPr bwMode="auto">
            <a:xfrm>
              <a:off x="3174" y="3380"/>
              <a:ext cx="32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STL</a:t>
              </a:r>
              <a:endParaRPr lang="en-US" altLang="en-US">
                <a:latin typeface="Times" charset="0"/>
              </a:endParaRPr>
            </a:p>
          </p:txBody>
        </p:sp>
        <p:sp>
          <p:nvSpPr>
            <p:cNvPr id="5272" name="Rectangle 151"/>
            <p:cNvSpPr>
              <a:spLocks noChangeArrowheads="1"/>
            </p:cNvSpPr>
            <p:nvPr/>
          </p:nvSpPr>
          <p:spPr bwMode="auto">
            <a:xfrm>
              <a:off x="870" y="3644"/>
              <a:ext cx="3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HNL</a:t>
              </a:r>
              <a:endParaRPr lang="en-US" altLang="en-US">
                <a:latin typeface="Times" charset="0"/>
              </a:endParaRPr>
            </a:p>
          </p:txBody>
        </p:sp>
      </p:grpSp>
      <p:sp>
        <p:nvSpPr>
          <p:cNvPr id="5172" name="Rectangle 149"/>
          <p:cNvSpPr>
            <a:spLocks noChangeArrowheads="1"/>
          </p:cNvSpPr>
          <p:nvPr/>
        </p:nvSpPr>
        <p:spPr bwMode="auto">
          <a:xfrm>
            <a:off x="6781800" y="6400800"/>
            <a:ext cx="5175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300">
                <a:solidFill>
                  <a:srgbClr val="000000"/>
                </a:solidFill>
              </a:rPr>
              <a:t>FTL</a:t>
            </a:r>
            <a:endParaRPr lang="en-US" altLang="en-US">
              <a:latin typeface="Times" charset="0"/>
            </a:endParaRPr>
          </a:p>
        </p:txBody>
      </p:sp>
    </p:spTree>
    <p:extLst>
      <p:ext uri="{BB962C8B-B14F-4D97-AF65-F5344CB8AC3E}">
        <p14:creationId xmlns:p14="http://schemas.microsoft.com/office/powerpoint/2010/main" val="1824400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974725" y="1704975"/>
            <a:ext cx="81692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0000"/>
              </a:lnSpc>
              <a:spcBef>
                <a:spcPct val="20000"/>
              </a:spcBef>
              <a:buFontTx/>
              <a:buBlip>
                <a:blip r:embed="rId3"/>
              </a:buBlip>
            </a:pPr>
            <a:r>
              <a:rPr lang="en-US" altLang="zh-TW" sz="2800">
                <a:latin typeface="Georgia" pitchFamily="18" charset="0"/>
                <a:ea typeface="新細明體" charset="-120"/>
              </a:rPr>
              <a:t>The </a:t>
            </a:r>
            <a:r>
              <a:rPr lang="en-US" altLang="zh-TW" sz="2800">
                <a:solidFill>
                  <a:srgbClr val="CC3300"/>
                </a:solidFill>
                <a:latin typeface="Georgia" pitchFamily="18" charset="0"/>
                <a:ea typeface="新細明體" charset="-120"/>
              </a:rPr>
              <a:t>degree</a:t>
            </a:r>
            <a:r>
              <a:rPr lang="en-US" altLang="zh-TW" sz="2800">
                <a:latin typeface="Georgia" pitchFamily="18" charset="0"/>
                <a:ea typeface="新細明體" charset="-120"/>
              </a:rPr>
              <a:t> of a vertex is the number of edges incident to that vertex</a:t>
            </a:r>
          </a:p>
          <a:p>
            <a:pPr marL="342900" indent="-342900">
              <a:lnSpc>
                <a:spcPct val="90000"/>
              </a:lnSpc>
              <a:spcBef>
                <a:spcPct val="20000"/>
              </a:spcBef>
              <a:buFontTx/>
              <a:buBlip>
                <a:blip r:embed="rId3"/>
              </a:buBlip>
            </a:pPr>
            <a:r>
              <a:rPr lang="en-US" altLang="zh-TW" sz="2800">
                <a:latin typeface="Georgia" pitchFamily="18" charset="0"/>
                <a:ea typeface="新細明體" charset="-120"/>
              </a:rPr>
              <a:t>For directed graph, </a:t>
            </a:r>
          </a:p>
          <a:p>
            <a:pPr marL="742950" lvl="1" indent="-285750">
              <a:lnSpc>
                <a:spcPct val="80000"/>
              </a:lnSpc>
              <a:spcBef>
                <a:spcPct val="20000"/>
              </a:spcBef>
              <a:buSzPct val="75000"/>
              <a:buFontTx/>
              <a:buBlip>
                <a:blip r:embed="rId4"/>
              </a:buBlip>
            </a:pPr>
            <a:r>
              <a:rPr lang="en-US" altLang="zh-TW">
                <a:latin typeface="Georgia" pitchFamily="18" charset="0"/>
                <a:ea typeface="新細明體" charset="-120"/>
              </a:rPr>
              <a:t>the </a:t>
            </a:r>
            <a:r>
              <a:rPr lang="en-US" altLang="zh-TW">
                <a:solidFill>
                  <a:srgbClr val="CC3300"/>
                </a:solidFill>
                <a:latin typeface="Georgia" pitchFamily="18" charset="0"/>
                <a:ea typeface="新細明體" charset="-120"/>
              </a:rPr>
              <a:t>in-degree</a:t>
            </a:r>
            <a:r>
              <a:rPr lang="en-US" altLang="zh-TW">
                <a:latin typeface="Georgia" pitchFamily="18" charset="0"/>
                <a:ea typeface="新細明體" charset="-120"/>
              </a:rPr>
              <a:t> of a vertex </a:t>
            </a:r>
            <a:r>
              <a:rPr lang="en-US" altLang="zh-TW" i="1">
                <a:latin typeface="Georgia" pitchFamily="18" charset="0"/>
                <a:ea typeface="新細明體" charset="-120"/>
              </a:rPr>
              <a:t>v</a:t>
            </a:r>
            <a:r>
              <a:rPr lang="en-US" altLang="zh-TW">
                <a:latin typeface="Georgia" pitchFamily="18" charset="0"/>
                <a:ea typeface="新細明體" charset="-120"/>
              </a:rPr>
              <a:t> is the number of edges</a:t>
            </a:r>
            <a:br>
              <a:rPr lang="en-US" altLang="zh-TW">
                <a:latin typeface="Georgia" pitchFamily="18" charset="0"/>
                <a:ea typeface="新細明體" charset="-120"/>
              </a:rPr>
            </a:br>
            <a:r>
              <a:rPr lang="en-US" altLang="zh-TW">
                <a:latin typeface="Georgia" pitchFamily="18" charset="0"/>
                <a:ea typeface="新細明體" charset="-120"/>
              </a:rPr>
              <a:t>that have </a:t>
            </a:r>
            <a:r>
              <a:rPr lang="en-US" altLang="zh-TW" i="1">
                <a:latin typeface="Georgia" pitchFamily="18" charset="0"/>
                <a:ea typeface="新細明體" charset="-120"/>
              </a:rPr>
              <a:t>v</a:t>
            </a:r>
            <a:r>
              <a:rPr lang="en-US" altLang="zh-TW">
                <a:latin typeface="Georgia" pitchFamily="18" charset="0"/>
                <a:ea typeface="新細明體" charset="-120"/>
              </a:rPr>
              <a:t> as the head</a:t>
            </a:r>
          </a:p>
          <a:p>
            <a:pPr marL="742950" lvl="1" indent="-285750">
              <a:lnSpc>
                <a:spcPct val="80000"/>
              </a:lnSpc>
              <a:spcBef>
                <a:spcPct val="20000"/>
              </a:spcBef>
              <a:buSzPct val="75000"/>
              <a:buFontTx/>
              <a:buBlip>
                <a:blip r:embed="rId4"/>
              </a:buBlip>
            </a:pPr>
            <a:r>
              <a:rPr lang="en-US" altLang="zh-TW">
                <a:latin typeface="Georgia" pitchFamily="18" charset="0"/>
                <a:ea typeface="新細明體" charset="-120"/>
              </a:rPr>
              <a:t>the </a:t>
            </a:r>
            <a:r>
              <a:rPr lang="en-US" altLang="zh-TW">
                <a:solidFill>
                  <a:srgbClr val="CC3300"/>
                </a:solidFill>
                <a:latin typeface="Georgia" pitchFamily="18" charset="0"/>
                <a:ea typeface="新細明體" charset="-120"/>
              </a:rPr>
              <a:t>out-degree</a:t>
            </a:r>
            <a:r>
              <a:rPr lang="en-US" altLang="zh-TW">
                <a:latin typeface="Georgia" pitchFamily="18" charset="0"/>
                <a:ea typeface="新細明體" charset="-120"/>
              </a:rPr>
              <a:t> of a vertex </a:t>
            </a:r>
            <a:r>
              <a:rPr lang="en-US" altLang="zh-TW" i="1">
                <a:latin typeface="Georgia" pitchFamily="18" charset="0"/>
                <a:ea typeface="新細明體" charset="-120"/>
              </a:rPr>
              <a:t>v</a:t>
            </a:r>
            <a:r>
              <a:rPr lang="en-US" altLang="zh-TW">
                <a:latin typeface="Georgia" pitchFamily="18" charset="0"/>
                <a:ea typeface="新細明體" charset="-120"/>
              </a:rPr>
              <a:t> is the number of edges</a:t>
            </a:r>
            <a:br>
              <a:rPr lang="en-US" altLang="zh-TW">
                <a:latin typeface="Georgia" pitchFamily="18" charset="0"/>
                <a:ea typeface="新細明體" charset="-120"/>
              </a:rPr>
            </a:br>
            <a:r>
              <a:rPr lang="en-US" altLang="zh-TW">
                <a:latin typeface="Georgia" pitchFamily="18" charset="0"/>
                <a:ea typeface="新細明體" charset="-120"/>
              </a:rPr>
              <a:t>that have </a:t>
            </a:r>
            <a:r>
              <a:rPr lang="en-US" altLang="zh-TW" i="1">
                <a:latin typeface="Georgia" pitchFamily="18" charset="0"/>
                <a:ea typeface="新細明體" charset="-120"/>
              </a:rPr>
              <a:t>v</a:t>
            </a:r>
            <a:r>
              <a:rPr lang="en-US" altLang="zh-TW">
                <a:latin typeface="Georgia" pitchFamily="18" charset="0"/>
                <a:ea typeface="新細明體" charset="-120"/>
              </a:rPr>
              <a:t> as the tail</a:t>
            </a:r>
          </a:p>
          <a:p>
            <a:pPr marL="742950" lvl="1" indent="-285750">
              <a:lnSpc>
                <a:spcPct val="80000"/>
              </a:lnSpc>
              <a:spcBef>
                <a:spcPct val="20000"/>
              </a:spcBef>
              <a:buSzPct val="75000"/>
              <a:buFontTx/>
              <a:buBlip>
                <a:blip r:embed="rId4"/>
              </a:buBlip>
            </a:pPr>
            <a:r>
              <a:rPr lang="en-US" altLang="zh-TW">
                <a:latin typeface="Georgia" pitchFamily="18" charset="0"/>
                <a:ea typeface="新細明體" charset="-120"/>
              </a:rPr>
              <a:t>if </a:t>
            </a:r>
            <a:r>
              <a:rPr lang="en-US" altLang="zh-TW" i="1">
                <a:latin typeface="Georgia" pitchFamily="18" charset="0"/>
                <a:ea typeface="新細明體" charset="-120"/>
              </a:rPr>
              <a:t>d</a:t>
            </a:r>
            <a:r>
              <a:rPr lang="en-US" altLang="zh-TW" sz="1800" i="1">
                <a:latin typeface="Georgia" pitchFamily="18" charset="0"/>
                <a:ea typeface="新細明體" charset="-120"/>
              </a:rPr>
              <a:t>i</a:t>
            </a:r>
            <a:r>
              <a:rPr lang="en-US" altLang="zh-TW">
                <a:latin typeface="Georgia" pitchFamily="18" charset="0"/>
                <a:ea typeface="新細明體" charset="-120"/>
              </a:rPr>
              <a:t> is the degree of a vertex </a:t>
            </a:r>
            <a:r>
              <a:rPr lang="en-US" altLang="zh-TW" i="1">
                <a:latin typeface="Georgia" pitchFamily="18" charset="0"/>
                <a:ea typeface="新細明體" charset="-120"/>
              </a:rPr>
              <a:t>i</a:t>
            </a:r>
            <a:r>
              <a:rPr lang="en-US" altLang="zh-TW">
                <a:latin typeface="Georgia" pitchFamily="18" charset="0"/>
                <a:ea typeface="新細明體" charset="-120"/>
              </a:rPr>
              <a:t> in a graph </a:t>
            </a:r>
            <a:r>
              <a:rPr lang="en-US" altLang="zh-TW" i="1">
                <a:latin typeface="Georgia" pitchFamily="18" charset="0"/>
                <a:ea typeface="新細明體" charset="-120"/>
              </a:rPr>
              <a:t>G</a:t>
            </a:r>
            <a:r>
              <a:rPr lang="en-US" altLang="zh-TW">
                <a:latin typeface="Georgia" pitchFamily="18" charset="0"/>
                <a:ea typeface="新細明體" charset="-120"/>
              </a:rPr>
              <a:t> with </a:t>
            </a:r>
            <a:r>
              <a:rPr lang="en-US" altLang="zh-TW" i="1">
                <a:latin typeface="Georgia" pitchFamily="18" charset="0"/>
                <a:ea typeface="新細明體" charset="-120"/>
              </a:rPr>
              <a:t>n</a:t>
            </a:r>
            <a:r>
              <a:rPr lang="en-US" altLang="zh-TW">
                <a:latin typeface="Georgia" pitchFamily="18" charset="0"/>
                <a:ea typeface="新細明體" charset="-120"/>
              </a:rPr>
              <a:t> vertices and </a:t>
            </a:r>
            <a:r>
              <a:rPr lang="en-US" altLang="zh-TW" i="1">
                <a:latin typeface="Georgia" pitchFamily="18" charset="0"/>
                <a:ea typeface="新細明體" charset="-120"/>
              </a:rPr>
              <a:t>e</a:t>
            </a:r>
            <a:r>
              <a:rPr lang="en-US" altLang="zh-TW">
                <a:latin typeface="Georgia" pitchFamily="18" charset="0"/>
                <a:ea typeface="新細明體" charset="-120"/>
              </a:rPr>
              <a:t> edges, the number of edges is</a:t>
            </a:r>
          </a:p>
        </p:txBody>
      </p:sp>
      <p:graphicFrame>
        <p:nvGraphicFramePr>
          <p:cNvPr id="7171" name="Object 4"/>
          <p:cNvGraphicFramePr>
            <a:graphicFrameLocks/>
          </p:cNvGraphicFramePr>
          <p:nvPr/>
        </p:nvGraphicFramePr>
        <p:xfrm>
          <a:off x="1760538" y="5262563"/>
          <a:ext cx="2446337" cy="1004887"/>
        </p:xfrm>
        <a:graphic>
          <a:graphicData uri="http://schemas.openxmlformats.org/presentationml/2006/ole">
            <mc:AlternateContent xmlns:mc="http://schemas.openxmlformats.org/markup-compatibility/2006">
              <mc:Choice xmlns:v="urn:schemas-microsoft-com:vml" Requires="v">
                <p:oleObj spid="_x0000_s8195" name="方程式" r:id="rId5" imgW="736600" imgH="368300" progId="Equation.2">
                  <p:embed/>
                </p:oleObj>
              </mc:Choice>
              <mc:Fallback>
                <p:oleObj name="方程式" r:id="rId5" imgW="736600" imgH="36830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5262563"/>
                        <a:ext cx="24463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5"/>
          <p:cNvSpPr>
            <a:spLocks noChangeArrowheads="1"/>
          </p:cNvSpPr>
          <p:nvPr/>
        </p:nvSpPr>
        <p:spPr bwMode="auto">
          <a:xfrm>
            <a:off x="1066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r>
              <a:rPr lang="en-US" altLang="en-US" sz="4000" i="1" dirty="0" smtClean="0">
                <a:solidFill>
                  <a:schemeClr val="hlink"/>
                </a:solidFill>
                <a:latin typeface="+mj-lt"/>
              </a:rPr>
              <a:t>Terminology: Degree </a:t>
            </a:r>
            <a:r>
              <a:rPr lang="en-US" altLang="en-US" sz="4000" i="1" dirty="0">
                <a:solidFill>
                  <a:schemeClr val="hlink"/>
                </a:solidFill>
                <a:latin typeface="+mj-lt"/>
              </a:rPr>
              <a:t>of a Vertex</a:t>
            </a:r>
          </a:p>
        </p:txBody>
      </p:sp>
      <p:sp>
        <p:nvSpPr>
          <p:cNvPr id="7173" name="Text Box 6"/>
          <p:cNvSpPr txBox="1">
            <a:spLocks noChangeArrowheads="1"/>
          </p:cNvSpPr>
          <p:nvPr/>
        </p:nvSpPr>
        <p:spPr bwMode="auto">
          <a:xfrm>
            <a:off x="4784725" y="5299075"/>
            <a:ext cx="41719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Why? </a:t>
            </a:r>
            <a:r>
              <a:rPr lang="en-US" altLang="en-US" sz="2000">
                <a:latin typeface="Georgia" pitchFamily="18" charset="0"/>
              </a:rPr>
              <a:t>Since adjacent vertices each </a:t>
            </a:r>
          </a:p>
          <a:p>
            <a:pPr eaLnBrk="1" hangingPunct="1"/>
            <a:r>
              <a:rPr lang="en-US" altLang="en-US" sz="2000">
                <a:latin typeface="Georgia" pitchFamily="18" charset="0"/>
              </a:rPr>
              <a:t>count the adjoining edge, it will be </a:t>
            </a:r>
          </a:p>
          <a:p>
            <a:pPr eaLnBrk="1" hangingPunct="1"/>
            <a:r>
              <a:rPr lang="en-US" altLang="en-US" sz="2000">
                <a:latin typeface="Georgia" pitchFamily="18" charset="0"/>
              </a:rPr>
              <a:t>counted twice</a:t>
            </a:r>
            <a:r>
              <a:rPr lang="en-US"/>
              <a:t> </a:t>
            </a:r>
          </a:p>
        </p:txBody>
      </p:sp>
    </p:spTree>
    <p:extLst>
      <p:ext uri="{BB962C8B-B14F-4D97-AF65-F5344CB8AC3E}">
        <p14:creationId xmlns:p14="http://schemas.microsoft.com/office/powerpoint/2010/main" val="1205830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4"/>
          <p:cNvSpPr>
            <a:spLocks noChangeArrowheads="1"/>
          </p:cNvSpPr>
          <p:nvPr/>
        </p:nvSpPr>
        <p:spPr bwMode="auto">
          <a:xfrm>
            <a:off x="6159500" y="827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0</a:t>
            </a:r>
          </a:p>
        </p:txBody>
      </p:sp>
      <p:sp>
        <p:nvSpPr>
          <p:cNvPr id="8195" name="Oval 5"/>
          <p:cNvSpPr>
            <a:spLocks noChangeArrowheads="1"/>
          </p:cNvSpPr>
          <p:nvPr/>
        </p:nvSpPr>
        <p:spPr bwMode="auto">
          <a:xfrm>
            <a:off x="54737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1</a:t>
            </a:r>
          </a:p>
        </p:txBody>
      </p:sp>
      <p:sp>
        <p:nvSpPr>
          <p:cNvPr id="8196" name="Oval 6"/>
          <p:cNvSpPr>
            <a:spLocks noChangeArrowheads="1"/>
          </p:cNvSpPr>
          <p:nvPr/>
        </p:nvSpPr>
        <p:spPr bwMode="auto">
          <a:xfrm>
            <a:off x="68453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2</a:t>
            </a:r>
          </a:p>
        </p:txBody>
      </p:sp>
      <p:sp>
        <p:nvSpPr>
          <p:cNvPr id="8197" name="Line 7"/>
          <p:cNvSpPr>
            <a:spLocks noChangeShapeType="1"/>
          </p:cNvSpPr>
          <p:nvPr/>
        </p:nvSpPr>
        <p:spPr bwMode="auto">
          <a:xfrm flipH="1">
            <a:off x="5813425" y="1201738"/>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8"/>
          <p:cNvSpPr>
            <a:spLocks noChangeShapeType="1"/>
          </p:cNvSpPr>
          <p:nvPr/>
        </p:nvSpPr>
        <p:spPr bwMode="auto">
          <a:xfrm>
            <a:off x="6534150" y="1201738"/>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Oval 9"/>
          <p:cNvSpPr>
            <a:spLocks noChangeArrowheads="1"/>
          </p:cNvSpPr>
          <p:nvPr/>
        </p:nvSpPr>
        <p:spPr bwMode="auto">
          <a:xfrm>
            <a:off x="5091113"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3</a:t>
            </a:r>
          </a:p>
        </p:txBody>
      </p:sp>
      <p:sp>
        <p:nvSpPr>
          <p:cNvPr id="8200" name="Oval 10"/>
          <p:cNvSpPr>
            <a:spLocks noChangeArrowheads="1"/>
          </p:cNvSpPr>
          <p:nvPr/>
        </p:nvSpPr>
        <p:spPr bwMode="auto">
          <a:xfrm>
            <a:off x="5851525" y="2498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4</a:t>
            </a:r>
          </a:p>
        </p:txBody>
      </p:sp>
      <p:sp>
        <p:nvSpPr>
          <p:cNvPr id="8201" name="Line 11"/>
          <p:cNvSpPr>
            <a:spLocks noChangeShapeType="1"/>
          </p:cNvSpPr>
          <p:nvPr/>
        </p:nvSpPr>
        <p:spPr bwMode="auto">
          <a:xfrm flipH="1">
            <a:off x="5318125" y="2030413"/>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2"/>
          <p:cNvSpPr>
            <a:spLocks noChangeShapeType="1"/>
          </p:cNvSpPr>
          <p:nvPr/>
        </p:nvSpPr>
        <p:spPr bwMode="auto">
          <a:xfrm>
            <a:off x="5768975" y="2044700"/>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Oval 13"/>
          <p:cNvSpPr>
            <a:spLocks noChangeArrowheads="1"/>
          </p:cNvSpPr>
          <p:nvPr/>
        </p:nvSpPr>
        <p:spPr bwMode="auto">
          <a:xfrm>
            <a:off x="6496050" y="24876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5</a:t>
            </a:r>
          </a:p>
        </p:txBody>
      </p:sp>
      <p:sp>
        <p:nvSpPr>
          <p:cNvPr id="8204" name="Oval 14"/>
          <p:cNvSpPr>
            <a:spLocks noChangeArrowheads="1"/>
          </p:cNvSpPr>
          <p:nvPr/>
        </p:nvSpPr>
        <p:spPr bwMode="auto">
          <a:xfrm>
            <a:off x="7240588"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6</a:t>
            </a:r>
          </a:p>
        </p:txBody>
      </p:sp>
      <p:sp>
        <p:nvSpPr>
          <p:cNvPr id="8205" name="Line 15"/>
          <p:cNvSpPr>
            <a:spLocks noChangeShapeType="1"/>
          </p:cNvSpPr>
          <p:nvPr/>
        </p:nvSpPr>
        <p:spPr bwMode="auto">
          <a:xfrm flipH="1">
            <a:off x="6692900" y="2014538"/>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Line 16"/>
          <p:cNvSpPr>
            <a:spLocks noChangeShapeType="1"/>
          </p:cNvSpPr>
          <p:nvPr/>
        </p:nvSpPr>
        <p:spPr bwMode="auto">
          <a:xfrm>
            <a:off x="7169150" y="2027238"/>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Rectangle 17"/>
          <p:cNvSpPr>
            <a:spLocks noChangeArrowheads="1"/>
          </p:cNvSpPr>
          <p:nvPr/>
        </p:nvSpPr>
        <p:spPr bwMode="auto">
          <a:xfrm>
            <a:off x="2587625" y="301783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800">
                <a:ea typeface="新細明體" charset="-120"/>
              </a:rPr>
              <a:t>G</a:t>
            </a:r>
            <a:r>
              <a:rPr kumimoji="1" lang="en-US" altLang="zh-TW" sz="1800">
                <a:ea typeface="新細明體" charset="-120"/>
              </a:rPr>
              <a:t>1</a:t>
            </a:r>
          </a:p>
        </p:txBody>
      </p:sp>
      <p:sp>
        <p:nvSpPr>
          <p:cNvPr id="8208" name="Rectangle 18"/>
          <p:cNvSpPr>
            <a:spLocks noChangeArrowheads="1"/>
          </p:cNvSpPr>
          <p:nvPr/>
        </p:nvSpPr>
        <p:spPr bwMode="auto">
          <a:xfrm>
            <a:off x="6111875" y="3060700"/>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800">
                <a:ea typeface="新細明體" charset="-120"/>
              </a:rPr>
              <a:t>G</a:t>
            </a:r>
            <a:r>
              <a:rPr kumimoji="1" lang="en-US" altLang="zh-TW" sz="1800">
                <a:ea typeface="新細明體" charset="-120"/>
              </a:rPr>
              <a:t>2</a:t>
            </a:r>
          </a:p>
        </p:txBody>
      </p:sp>
      <p:sp>
        <p:nvSpPr>
          <p:cNvPr id="8209" name="Text Box 19"/>
          <p:cNvSpPr txBox="1">
            <a:spLocks noChangeArrowheads="1"/>
          </p:cNvSpPr>
          <p:nvPr/>
        </p:nvSpPr>
        <p:spPr bwMode="auto">
          <a:xfrm>
            <a:off x="25908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10" name="Text Box 20"/>
          <p:cNvSpPr txBox="1">
            <a:spLocks noChangeArrowheads="1"/>
          </p:cNvSpPr>
          <p:nvPr/>
        </p:nvSpPr>
        <p:spPr bwMode="auto">
          <a:xfrm>
            <a:off x="6234113" y="1358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2</a:t>
            </a:r>
          </a:p>
        </p:txBody>
      </p:sp>
      <p:sp>
        <p:nvSpPr>
          <p:cNvPr id="8211" name="Text Box 21"/>
          <p:cNvSpPr txBox="1">
            <a:spLocks noChangeArrowheads="1"/>
          </p:cNvSpPr>
          <p:nvPr/>
        </p:nvSpPr>
        <p:spPr bwMode="auto">
          <a:xfrm>
            <a:off x="5510213"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12" name="Text Box 22"/>
          <p:cNvSpPr txBox="1">
            <a:spLocks noChangeArrowheads="1"/>
          </p:cNvSpPr>
          <p:nvPr/>
        </p:nvSpPr>
        <p:spPr bwMode="auto">
          <a:xfrm>
            <a:off x="6886575"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13" name="Text Box 23"/>
          <p:cNvSpPr txBox="1">
            <a:spLocks noChangeArrowheads="1"/>
          </p:cNvSpPr>
          <p:nvPr/>
        </p:nvSpPr>
        <p:spPr bwMode="auto">
          <a:xfrm>
            <a:off x="5122863" y="29987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1</a:t>
            </a:r>
          </a:p>
        </p:txBody>
      </p:sp>
      <p:sp>
        <p:nvSpPr>
          <p:cNvPr id="8214" name="Text Box 24"/>
          <p:cNvSpPr txBox="1">
            <a:spLocks noChangeArrowheads="1"/>
          </p:cNvSpPr>
          <p:nvPr/>
        </p:nvSpPr>
        <p:spPr bwMode="auto">
          <a:xfrm>
            <a:off x="5864225" y="3051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1</a:t>
            </a:r>
          </a:p>
        </p:txBody>
      </p:sp>
      <p:sp>
        <p:nvSpPr>
          <p:cNvPr id="8215" name="Text Box 25"/>
          <p:cNvSpPr txBox="1">
            <a:spLocks noChangeArrowheads="1"/>
          </p:cNvSpPr>
          <p:nvPr/>
        </p:nvSpPr>
        <p:spPr bwMode="auto">
          <a:xfrm>
            <a:off x="6569075" y="3033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1</a:t>
            </a:r>
          </a:p>
        </p:txBody>
      </p:sp>
      <p:sp>
        <p:nvSpPr>
          <p:cNvPr id="8216" name="Text Box 26"/>
          <p:cNvSpPr txBox="1">
            <a:spLocks noChangeArrowheads="1"/>
          </p:cNvSpPr>
          <p:nvPr/>
        </p:nvSpPr>
        <p:spPr bwMode="auto">
          <a:xfrm>
            <a:off x="7362825" y="3086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1</a:t>
            </a:r>
          </a:p>
        </p:txBody>
      </p:sp>
      <p:sp>
        <p:nvSpPr>
          <p:cNvPr id="8217" name="Rectangle 27"/>
          <p:cNvSpPr>
            <a:spLocks noChangeArrowheads="1"/>
          </p:cNvSpPr>
          <p:nvPr/>
        </p:nvSpPr>
        <p:spPr bwMode="auto">
          <a:xfrm>
            <a:off x="1400175" y="4418012"/>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TW" dirty="0">
                <a:solidFill>
                  <a:schemeClr val="tx2"/>
                </a:solidFill>
                <a:ea typeface="新細明體" charset="-120"/>
              </a:rPr>
              <a:t>directed graph</a:t>
            </a:r>
          </a:p>
        </p:txBody>
      </p:sp>
      <p:sp>
        <p:nvSpPr>
          <p:cNvPr id="8218" name="Rectangle 28"/>
          <p:cNvSpPr>
            <a:spLocks noChangeArrowheads="1"/>
          </p:cNvSpPr>
          <p:nvPr/>
        </p:nvSpPr>
        <p:spPr bwMode="auto">
          <a:xfrm>
            <a:off x="1411288" y="4816475"/>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TW" dirty="0">
                <a:solidFill>
                  <a:schemeClr val="tx2"/>
                </a:solidFill>
                <a:ea typeface="新細明體" charset="-120"/>
              </a:rPr>
              <a:t>in-degree</a:t>
            </a:r>
          </a:p>
          <a:p>
            <a:r>
              <a:rPr kumimoji="1" lang="en-US" altLang="zh-TW" dirty="0">
                <a:solidFill>
                  <a:schemeClr val="tx2"/>
                </a:solidFill>
                <a:ea typeface="新細明體" charset="-120"/>
              </a:rPr>
              <a:t>out-degree</a:t>
            </a:r>
          </a:p>
        </p:txBody>
      </p:sp>
      <p:sp>
        <p:nvSpPr>
          <p:cNvPr id="8219" name="Oval 29"/>
          <p:cNvSpPr>
            <a:spLocks noChangeArrowheads="1"/>
          </p:cNvSpPr>
          <p:nvPr/>
        </p:nvSpPr>
        <p:spPr bwMode="auto">
          <a:xfrm>
            <a:off x="3908425" y="34702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0</a:t>
            </a:r>
          </a:p>
        </p:txBody>
      </p:sp>
      <p:sp>
        <p:nvSpPr>
          <p:cNvPr id="8220" name="Oval 30"/>
          <p:cNvSpPr>
            <a:spLocks noChangeArrowheads="1"/>
          </p:cNvSpPr>
          <p:nvPr/>
        </p:nvSpPr>
        <p:spPr bwMode="auto">
          <a:xfrm>
            <a:off x="3906838" y="45735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1</a:t>
            </a:r>
          </a:p>
        </p:txBody>
      </p:sp>
      <p:sp>
        <p:nvSpPr>
          <p:cNvPr id="8221" name="Oval 31"/>
          <p:cNvSpPr>
            <a:spLocks noChangeArrowheads="1"/>
          </p:cNvSpPr>
          <p:nvPr/>
        </p:nvSpPr>
        <p:spPr bwMode="auto">
          <a:xfrm>
            <a:off x="3922713" y="55927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2</a:t>
            </a:r>
          </a:p>
        </p:txBody>
      </p:sp>
      <p:sp>
        <p:nvSpPr>
          <p:cNvPr id="8222" name="Line 32"/>
          <p:cNvSpPr>
            <a:spLocks noChangeShapeType="1"/>
          </p:cNvSpPr>
          <p:nvPr/>
        </p:nvSpPr>
        <p:spPr bwMode="auto">
          <a:xfrm>
            <a:off x="4144963" y="50292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Line 33"/>
          <p:cNvSpPr>
            <a:spLocks noChangeShapeType="1"/>
          </p:cNvSpPr>
          <p:nvPr/>
        </p:nvSpPr>
        <p:spPr bwMode="auto">
          <a:xfrm flipV="1">
            <a:off x="4322763" y="38592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Line 34"/>
          <p:cNvSpPr>
            <a:spLocks noChangeShapeType="1"/>
          </p:cNvSpPr>
          <p:nvPr/>
        </p:nvSpPr>
        <p:spPr bwMode="auto">
          <a:xfrm>
            <a:off x="3954463" y="38862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Rectangle 35"/>
          <p:cNvSpPr>
            <a:spLocks noChangeArrowheads="1"/>
          </p:cNvSpPr>
          <p:nvPr/>
        </p:nvSpPr>
        <p:spPr bwMode="auto">
          <a:xfrm>
            <a:off x="3800475" y="61102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800">
                <a:ea typeface="新細明體" charset="-120"/>
              </a:rPr>
              <a:t>G</a:t>
            </a:r>
            <a:r>
              <a:rPr kumimoji="1" lang="en-US" altLang="zh-TW" sz="1800">
                <a:ea typeface="新細明體" charset="-120"/>
              </a:rPr>
              <a:t>3</a:t>
            </a:r>
          </a:p>
        </p:txBody>
      </p:sp>
      <p:sp>
        <p:nvSpPr>
          <p:cNvPr id="8226" name="Text Box 36"/>
          <p:cNvSpPr txBox="1">
            <a:spLocks noChangeArrowheads="1"/>
          </p:cNvSpPr>
          <p:nvPr/>
        </p:nvSpPr>
        <p:spPr bwMode="auto">
          <a:xfrm>
            <a:off x="4652963" y="34925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en-US" altLang="zh-TW">
                <a:solidFill>
                  <a:srgbClr val="CC3300"/>
                </a:solidFill>
                <a:ea typeface="新細明體" charset="-120"/>
              </a:rPr>
              <a:t>in:1, out: 1</a:t>
            </a:r>
          </a:p>
        </p:txBody>
      </p:sp>
      <p:sp>
        <p:nvSpPr>
          <p:cNvPr id="8227" name="Text Box 37"/>
          <p:cNvSpPr txBox="1">
            <a:spLocks noChangeArrowheads="1"/>
          </p:cNvSpPr>
          <p:nvPr/>
        </p:nvSpPr>
        <p:spPr bwMode="auto">
          <a:xfrm>
            <a:off x="4670425" y="4568825"/>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en-US" altLang="zh-TW">
                <a:solidFill>
                  <a:srgbClr val="CC3300"/>
                </a:solidFill>
                <a:ea typeface="新細明體" charset="-120"/>
              </a:rPr>
              <a:t>in: 1, out: 2</a:t>
            </a:r>
          </a:p>
        </p:txBody>
      </p:sp>
      <p:sp>
        <p:nvSpPr>
          <p:cNvPr id="8228" name="Text Box 38"/>
          <p:cNvSpPr txBox="1">
            <a:spLocks noChangeArrowheads="1"/>
          </p:cNvSpPr>
          <p:nvPr/>
        </p:nvSpPr>
        <p:spPr bwMode="auto">
          <a:xfrm>
            <a:off x="4705350" y="5573713"/>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en-US" altLang="zh-TW">
                <a:solidFill>
                  <a:srgbClr val="CC3300"/>
                </a:solidFill>
                <a:ea typeface="新細明體" charset="-120"/>
              </a:rPr>
              <a:t>in: 1, out: 0</a:t>
            </a:r>
          </a:p>
        </p:txBody>
      </p:sp>
      <p:sp>
        <p:nvSpPr>
          <p:cNvPr id="8229" name="Oval 39"/>
          <p:cNvSpPr>
            <a:spLocks noChangeArrowheads="1"/>
          </p:cNvSpPr>
          <p:nvPr/>
        </p:nvSpPr>
        <p:spPr bwMode="auto">
          <a:xfrm>
            <a:off x="2509838" y="16811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0</a:t>
            </a:r>
          </a:p>
        </p:txBody>
      </p:sp>
      <p:sp>
        <p:nvSpPr>
          <p:cNvPr id="8230" name="Oval 40"/>
          <p:cNvSpPr>
            <a:spLocks noChangeArrowheads="1"/>
          </p:cNvSpPr>
          <p:nvPr/>
        </p:nvSpPr>
        <p:spPr bwMode="auto">
          <a:xfrm>
            <a:off x="1824038" y="24431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1</a:t>
            </a:r>
          </a:p>
        </p:txBody>
      </p:sp>
      <p:sp>
        <p:nvSpPr>
          <p:cNvPr id="8231" name="Oval 41"/>
          <p:cNvSpPr>
            <a:spLocks noChangeArrowheads="1"/>
          </p:cNvSpPr>
          <p:nvPr/>
        </p:nvSpPr>
        <p:spPr bwMode="auto">
          <a:xfrm>
            <a:off x="3195638" y="24431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2</a:t>
            </a:r>
          </a:p>
        </p:txBody>
      </p:sp>
      <p:sp>
        <p:nvSpPr>
          <p:cNvPr id="8232" name="Oval 42"/>
          <p:cNvSpPr>
            <a:spLocks noChangeArrowheads="1"/>
          </p:cNvSpPr>
          <p:nvPr/>
        </p:nvSpPr>
        <p:spPr bwMode="auto">
          <a:xfrm>
            <a:off x="2509838" y="30527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ea typeface="新細明體" charset="-120"/>
              </a:rPr>
              <a:t>3</a:t>
            </a:r>
          </a:p>
        </p:txBody>
      </p:sp>
      <p:sp>
        <p:nvSpPr>
          <p:cNvPr id="8233" name="Line 43"/>
          <p:cNvSpPr>
            <a:spLocks noChangeShapeType="1"/>
          </p:cNvSpPr>
          <p:nvPr/>
        </p:nvSpPr>
        <p:spPr bwMode="auto">
          <a:xfrm>
            <a:off x="2732088" y="213201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4" name="Line 44"/>
          <p:cNvSpPr>
            <a:spLocks noChangeShapeType="1"/>
          </p:cNvSpPr>
          <p:nvPr/>
        </p:nvSpPr>
        <p:spPr bwMode="auto">
          <a:xfrm>
            <a:off x="2274888" y="2665413"/>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5" name="Line 45"/>
          <p:cNvSpPr>
            <a:spLocks noChangeShapeType="1"/>
          </p:cNvSpPr>
          <p:nvPr/>
        </p:nvSpPr>
        <p:spPr bwMode="auto">
          <a:xfrm flipH="1">
            <a:off x="2163763" y="2055813"/>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6" name="Line 46"/>
          <p:cNvSpPr>
            <a:spLocks noChangeShapeType="1"/>
          </p:cNvSpPr>
          <p:nvPr/>
        </p:nvSpPr>
        <p:spPr bwMode="auto">
          <a:xfrm>
            <a:off x="2884488" y="205581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7" name="Line 47"/>
          <p:cNvSpPr>
            <a:spLocks noChangeShapeType="1"/>
          </p:cNvSpPr>
          <p:nvPr/>
        </p:nvSpPr>
        <p:spPr bwMode="auto">
          <a:xfrm>
            <a:off x="2149475" y="2871788"/>
            <a:ext cx="354013" cy="3127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8" name="Line 48"/>
          <p:cNvSpPr>
            <a:spLocks noChangeShapeType="1"/>
          </p:cNvSpPr>
          <p:nvPr/>
        </p:nvSpPr>
        <p:spPr bwMode="auto">
          <a:xfrm flipH="1">
            <a:off x="2938463" y="2844800"/>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9" name="Text Box 49"/>
          <p:cNvSpPr txBox="1">
            <a:spLocks noChangeArrowheads="1"/>
          </p:cNvSpPr>
          <p:nvPr/>
        </p:nvSpPr>
        <p:spPr bwMode="auto">
          <a:xfrm>
            <a:off x="3560763" y="25209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40" name="Text Box 50"/>
          <p:cNvSpPr txBox="1">
            <a:spLocks noChangeArrowheads="1"/>
          </p:cNvSpPr>
          <p:nvPr/>
        </p:nvSpPr>
        <p:spPr bwMode="auto">
          <a:xfrm>
            <a:off x="1495425" y="2466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41" name="Text Box 51"/>
          <p:cNvSpPr txBox="1">
            <a:spLocks noChangeArrowheads="1"/>
          </p:cNvSpPr>
          <p:nvPr/>
        </p:nvSpPr>
        <p:spPr bwMode="auto">
          <a:xfrm>
            <a:off x="2855913" y="3297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3</a:t>
            </a:r>
          </a:p>
        </p:txBody>
      </p:sp>
      <p:sp>
        <p:nvSpPr>
          <p:cNvPr id="8242" name="Rectangle 52"/>
          <p:cNvSpPr>
            <a:spLocks noChangeArrowheads="1"/>
          </p:cNvSpPr>
          <p:nvPr/>
        </p:nvSpPr>
        <p:spPr bwMode="auto">
          <a:xfrm>
            <a:off x="1066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r>
              <a:rPr lang="en-US" altLang="en-US" sz="4000" i="1">
                <a:solidFill>
                  <a:schemeClr val="hlink"/>
                </a:solidFill>
                <a:latin typeface="Georgia" pitchFamily="18" charset="0"/>
              </a:rPr>
              <a:t>Examples</a:t>
            </a:r>
          </a:p>
        </p:txBody>
      </p:sp>
    </p:spTree>
    <p:extLst>
      <p:ext uri="{BB962C8B-B14F-4D97-AF65-F5344CB8AC3E}">
        <p14:creationId xmlns:p14="http://schemas.microsoft.com/office/powerpoint/2010/main" val="35214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C851579-5C6E-4B12-A883-B2B303465E6B}" type="slidenum">
              <a:rPr lang="en-US" sz="1400"/>
              <a:pPr eaLnBrk="1" hangingPunct="1"/>
              <a:t>29</a:t>
            </a:fld>
            <a:endParaRPr lang="en-US" sz="1400"/>
          </a:p>
        </p:txBody>
      </p:sp>
      <p:sp>
        <p:nvSpPr>
          <p:cNvPr id="9219" name="Rectangle 2"/>
          <p:cNvSpPr>
            <a:spLocks noGrp="1" noChangeArrowheads="1"/>
          </p:cNvSpPr>
          <p:nvPr>
            <p:ph type="title"/>
          </p:nvPr>
        </p:nvSpPr>
        <p:spPr>
          <a:xfrm>
            <a:off x="1066800" y="0"/>
            <a:ext cx="7772400" cy="1143000"/>
          </a:xfrm>
        </p:spPr>
        <p:txBody>
          <a:bodyPr>
            <a:normAutofit fontScale="90000"/>
          </a:bodyPr>
          <a:lstStyle/>
          <a:p>
            <a:pPr eaLnBrk="1" hangingPunct="1"/>
            <a:r>
              <a:rPr lang="en-US" altLang="en-US" smtClean="0"/>
              <a:t>Terminology:</a:t>
            </a:r>
            <a:br>
              <a:rPr lang="en-US" altLang="en-US" smtClean="0"/>
            </a:br>
            <a:r>
              <a:rPr lang="en-US" altLang="en-US" smtClean="0"/>
              <a:t>Path</a:t>
            </a:r>
          </a:p>
        </p:txBody>
      </p:sp>
      <p:sp>
        <p:nvSpPr>
          <p:cNvPr id="9220" name="Rectangle 3"/>
          <p:cNvSpPr>
            <a:spLocks noGrp="1" noChangeArrowheads="1"/>
          </p:cNvSpPr>
          <p:nvPr>
            <p:ph type="body" sz="half" idx="1"/>
          </p:nvPr>
        </p:nvSpPr>
        <p:spPr>
          <a:xfrm>
            <a:off x="533400" y="1600200"/>
            <a:ext cx="3810000" cy="5562600"/>
          </a:xfrm>
        </p:spPr>
        <p:txBody>
          <a:bodyPr/>
          <a:lstStyle/>
          <a:p>
            <a:pPr eaLnBrk="1" hangingPunct="1"/>
            <a:r>
              <a:rPr lang="en-US" altLang="en-US" sz="2400" smtClean="0">
                <a:solidFill>
                  <a:srgbClr val="FA2C25"/>
                </a:solidFill>
              </a:rPr>
              <a:t>path</a:t>
            </a:r>
            <a:r>
              <a:rPr lang="en-US" altLang="en-US" sz="2400" smtClean="0"/>
              <a:t>:   sequence of vertices v</a:t>
            </a:r>
            <a:r>
              <a:rPr lang="en-US" altLang="en-US" sz="2400" baseline="-25000" smtClean="0"/>
              <a:t>1</a:t>
            </a:r>
            <a:r>
              <a:rPr lang="en-US" altLang="en-US" sz="2400" smtClean="0"/>
              <a:t>,v</a:t>
            </a:r>
            <a:r>
              <a:rPr lang="en-US" altLang="en-US" sz="2400" baseline="-25000" smtClean="0"/>
              <a:t>2</a:t>
            </a:r>
            <a:r>
              <a:rPr lang="en-US" altLang="en-US" sz="2400" smtClean="0"/>
              <a:t>,. . .v</a:t>
            </a:r>
            <a:r>
              <a:rPr lang="en-US" altLang="en-US" sz="2400" baseline="-25000" smtClean="0"/>
              <a:t>k</a:t>
            </a:r>
            <a:r>
              <a:rPr lang="en-US" altLang="en-US" sz="2400" smtClean="0"/>
              <a:t>  such that consecutive vertices v</a:t>
            </a:r>
            <a:r>
              <a:rPr lang="en-US" altLang="en-US" sz="2400" baseline="-25000" smtClean="0"/>
              <a:t>i</a:t>
            </a:r>
            <a:r>
              <a:rPr lang="en-US" altLang="en-US" sz="2400" smtClean="0"/>
              <a:t> and v</a:t>
            </a:r>
            <a:r>
              <a:rPr lang="en-US" altLang="en-US" sz="2400" baseline="-25000" smtClean="0"/>
              <a:t>i+1</a:t>
            </a:r>
            <a:r>
              <a:rPr lang="en-US" altLang="en-US" sz="2400" smtClean="0"/>
              <a:t> are adjacent. </a:t>
            </a:r>
          </a:p>
        </p:txBody>
      </p:sp>
      <p:sp>
        <p:nvSpPr>
          <p:cNvPr id="9221" name="Rectangle 4"/>
          <p:cNvSpPr>
            <a:spLocks noChangeArrowheads="1"/>
          </p:cNvSpPr>
          <p:nvPr/>
        </p:nvSpPr>
        <p:spPr bwMode="auto">
          <a:xfrm>
            <a:off x="8216900" y="2009775"/>
            <a:ext cx="50800"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2" name="Rectangle 5"/>
          <p:cNvSpPr>
            <a:spLocks noChangeArrowheads="1"/>
          </p:cNvSpPr>
          <p:nvPr/>
        </p:nvSpPr>
        <p:spPr bwMode="auto">
          <a:xfrm>
            <a:off x="8216900" y="3662363"/>
            <a:ext cx="50800" cy="20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3" name="Rectangle 6"/>
          <p:cNvSpPr>
            <a:spLocks noChangeArrowheads="1"/>
          </p:cNvSpPr>
          <p:nvPr/>
        </p:nvSpPr>
        <p:spPr bwMode="auto">
          <a:xfrm>
            <a:off x="8216900" y="2032000"/>
            <a:ext cx="50800" cy="1630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4" name="Freeform 7"/>
          <p:cNvSpPr>
            <a:spLocks/>
          </p:cNvSpPr>
          <p:nvPr/>
        </p:nvSpPr>
        <p:spPr bwMode="auto">
          <a:xfrm>
            <a:off x="8229600" y="3651250"/>
            <a:ext cx="50800" cy="42863"/>
          </a:xfrm>
          <a:custGeom>
            <a:avLst/>
            <a:gdLst>
              <a:gd name="T0" fmla="*/ 0 w 32"/>
              <a:gd name="T1" fmla="*/ 31750 h 27"/>
              <a:gd name="T2" fmla="*/ 25400 w 32"/>
              <a:gd name="T3" fmla="*/ 42863 h 27"/>
              <a:gd name="T4" fmla="*/ 50800 w 32"/>
              <a:gd name="T5" fmla="*/ 11113 h 27"/>
              <a:gd name="T6" fmla="*/ 25400 w 32"/>
              <a:gd name="T7" fmla="*/ 0 h 27"/>
              <a:gd name="T8" fmla="*/ 0 w 32"/>
              <a:gd name="T9" fmla="*/ 317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27">
                <a:moveTo>
                  <a:pt x="0" y="20"/>
                </a:moveTo>
                <a:lnTo>
                  <a:pt x="16" y="27"/>
                </a:lnTo>
                <a:lnTo>
                  <a:pt x="32" y="7"/>
                </a:lnTo>
                <a:lnTo>
                  <a:pt x="16"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5" name="Freeform 8"/>
          <p:cNvSpPr>
            <a:spLocks/>
          </p:cNvSpPr>
          <p:nvPr/>
        </p:nvSpPr>
        <p:spPr bwMode="auto">
          <a:xfrm>
            <a:off x="6946900" y="2862263"/>
            <a:ext cx="50800" cy="53975"/>
          </a:xfrm>
          <a:custGeom>
            <a:avLst/>
            <a:gdLst>
              <a:gd name="T0" fmla="*/ 25400 w 32"/>
              <a:gd name="T1" fmla="*/ 53975 h 34"/>
              <a:gd name="T2" fmla="*/ 0 w 32"/>
              <a:gd name="T3" fmla="*/ 42863 h 34"/>
              <a:gd name="T4" fmla="*/ 38100 w 32"/>
              <a:gd name="T5" fmla="*/ 0 h 34"/>
              <a:gd name="T6" fmla="*/ 50800 w 32"/>
              <a:gd name="T7" fmla="*/ 22225 h 34"/>
              <a:gd name="T8" fmla="*/ 25400 w 32"/>
              <a:gd name="T9" fmla="*/ 5397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4">
                <a:moveTo>
                  <a:pt x="16" y="34"/>
                </a:moveTo>
                <a:lnTo>
                  <a:pt x="0" y="27"/>
                </a:lnTo>
                <a:lnTo>
                  <a:pt x="24" y="0"/>
                </a:lnTo>
                <a:lnTo>
                  <a:pt x="32"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6" name="Freeform 9"/>
          <p:cNvSpPr>
            <a:spLocks/>
          </p:cNvSpPr>
          <p:nvPr/>
        </p:nvSpPr>
        <p:spPr bwMode="auto">
          <a:xfrm>
            <a:off x="6972300" y="2884488"/>
            <a:ext cx="1282700" cy="798512"/>
          </a:xfrm>
          <a:custGeom>
            <a:avLst/>
            <a:gdLst>
              <a:gd name="T0" fmla="*/ 1257300 w 808"/>
              <a:gd name="T1" fmla="*/ 798512 h 503"/>
              <a:gd name="T2" fmla="*/ 1282700 w 808"/>
              <a:gd name="T3" fmla="*/ 766762 h 503"/>
              <a:gd name="T4" fmla="*/ 25400 w 808"/>
              <a:gd name="T5" fmla="*/ 0 h 503"/>
              <a:gd name="T6" fmla="*/ 0 w 808"/>
              <a:gd name="T7" fmla="*/ 31750 h 503"/>
              <a:gd name="T8" fmla="*/ 1257300 w 808"/>
              <a:gd name="T9" fmla="*/ 798512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503">
                <a:moveTo>
                  <a:pt x="792" y="503"/>
                </a:moveTo>
                <a:lnTo>
                  <a:pt x="808" y="483"/>
                </a:lnTo>
                <a:lnTo>
                  <a:pt x="16" y="0"/>
                </a:lnTo>
                <a:lnTo>
                  <a:pt x="0" y="20"/>
                </a:lnTo>
                <a:lnTo>
                  <a:pt x="792" y="50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7" name="Freeform 10"/>
          <p:cNvSpPr>
            <a:spLocks/>
          </p:cNvSpPr>
          <p:nvPr/>
        </p:nvSpPr>
        <p:spPr bwMode="auto">
          <a:xfrm>
            <a:off x="6972300" y="2884488"/>
            <a:ext cx="50800" cy="42862"/>
          </a:xfrm>
          <a:custGeom>
            <a:avLst/>
            <a:gdLst>
              <a:gd name="T0" fmla="*/ 0 w 32"/>
              <a:gd name="T1" fmla="*/ 31750 h 27"/>
              <a:gd name="T2" fmla="*/ 25400 w 32"/>
              <a:gd name="T3" fmla="*/ 42862 h 27"/>
              <a:gd name="T4" fmla="*/ 50800 w 32"/>
              <a:gd name="T5" fmla="*/ 11112 h 27"/>
              <a:gd name="T6" fmla="*/ 38100 w 32"/>
              <a:gd name="T7" fmla="*/ 0 h 27"/>
              <a:gd name="T8" fmla="*/ 0 w 32"/>
              <a:gd name="T9" fmla="*/ 317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27">
                <a:moveTo>
                  <a:pt x="0" y="20"/>
                </a:moveTo>
                <a:lnTo>
                  <a:pt x="16" y="27"/>
                </a:lnTo>
                <a:lnTo>
                  <a:pt x="32" y="7"/>
                </a:lnTo>
                <a:lnTo>
                  <a:pt x="24"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 name="Freeform 11"/>
          <p:cNvSpPr>
            <a:spLocks/>
          </p:cNvSpPr>
          <p:nvPr/>
        </p:nvSpPr>
        <p:spPr bwMode="auto">
          <a:xfrm>
            <a:off x="5689600" y="1998663"/>
            <a:ext cx="63500" cy="53975"/>
          </a:xfrm>
          <a:custGeom>
            <a:avLst/>
            <a:gdLst>
              <a:gd name="T0" fmla="*/ 25400 w 40"/>
              <a:gd name="T1" fmla="*/ 53975 h 34"/>
              <a:gd name="T2" fmla="*/ 0 w 40"/>
              <a:gd name="T3" fmla="*/ 42863 h 34"/>
              <a:gd name="T4" fmla="*/ 38100 w 40"/>
              <a:gd name="T5" fmla="*/ 0 h 34"/>
              <a:gd name="T6" fmla="*/ 63500 w 40"/>
              <a:gd name="T7" fmla="*/ 22225 h 34"/>
              <a:gd name="T8" fmla="*/ 25400 w 40"/>
              <a:gd name="T9" fmla="*/ 5397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16" y="34"/>
                </a:moveTo>
                <a:lnTo>
                  <a:pt x="0" y="27"/>
                </a:lnTo>
                <a:lnTo>
                  <a:pt x="24" y="0"/>
                </a:lnTo>
                <a:lnTo>
                  <a:pt x="40"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 name="Freeform 12"/>
          <p:cNvSpPr>
            <a:spLocks/>
          </p:cNvSpPr>
          <p:nvPr/>
        </p:nvSpPr>
        <p:spPr bwMode="auto">
          <a:xfrm>
            <a:off x="5715000" y="2020888"/>
            <a:ext cx="1295400" cy="895350"/>
          </a:xfrm>
          <a:custGeom>
            <a:avLst/>
            <a:gdLst>
              <a:gd name="T0" fmla="*/ 1257300 w 816"/>
              <a:gd name="T1" fmla="*/ 895350 h 564"/>
              <a:gd name="T2" fmla="*/ 1295400 w 816"/>
              <a:gd name="T3" fmla="*/ 863600 h 564"/>
              <a:gd name="T4" fmla="*/ 38100 w 816"/>
              <a:gd name="T5" fmla="*/ 0 h 564"/>
              <a:gd name="T6" fmla="*/ 0 w 816"/>
              <a:gd name="T7" fmla="*/ 31750 h 564"/>
              <a:gd name="T8" fmla="*/ 1257300 w 816"/>
              <a:gd name="T9" fmla="*/ 895350 h 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64">
                <a:moveTo>
                  <a:pt x="792" y="564"/>
                </a:moveTo>
                <a:lnTo>
                  <a:pt x="816" y="544"/>
                </a:lnTo>
                <a:lnTo>
                  <a:pt x="24" y="0"/>
                </a:lnTo>
                <a:lnTo>
                  <a:pt x="0" y="20"/>
                </a:lnTo>
                <a:lnTo>
                  <a:pt x="792" y="5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 name="Freeform 13"/>
          <p:cNvSpPr>
            <a:spLocks/>
          </p:cNvSpPr>
          <p:nvPr/>
        </p:nvSpPr>
        <p:spPr bwMode="auto">
          <a:xfrm>
            <a:off x="7010400" y="2873375"/>
            <a:ext cx="50800" cy="53975"/>
          </a:xfrm>
          <a:custGeom>
            <a:avLst/>
            <a:gdLst>
              <a:gd name="T0" fmla="*/ 25400 w 32"/>
              <a:gd name="T1" fmla="*/ 53975 h 34"/>
              <a:gd name="T2" fmla="*/ 50800 w 32"/>
              <a:gd name="T3" fmla="*/ 42863 h 34"/>
              <a:gd name="T4" fmla="*/ 25400 w 32"/>
              <a:gd name="T5" fmla="*/ 0 h 34"/>
              <a:gd name="T6" fmla="*/ 0 w 32"/>
              <a:gd name="T7" fmla="*/ 22225 h 34"/>
              <a:gd name="T8" fmla="*/ 25400 w 32"/>
              <a:gd name="T9" fmla="*/ 5397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4">
                <a:moveTo>
                  <a:pt x="16" y="34"/>
                </a:moveTo>
                <a:lnTo>
                  <a:pt x="32" y="27"/>
                </a:lnTo>
                <a:lnTo>
                  <a:pt x="16" y="0"/>
                </a:lnTo>
                <a:lnTo>
                  <a:pt x="0"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 name="Freeform 14"/>
          <p:cNvSpPr>
            <a:spLocks/>
          </p:cNvSpPr>
          <p:nvPr/>
        </p:nvSpPr>
        <p:spPr bwMode="auto">
          <a:xfrm>
            <a:off x="5727700" y="3662363"/>
            <a:ext cx="50800" cy="42862"/>
          </a:xfrm>
          <a:custGeom>
            <a:avLst/>
            <a:gdLst>
              <a:gd name="T0" fmla="*/ 50800 w 32"/>
              <a:gd name="T1" fmla="*/ 31750 h 27"/>
              <a:gd name="T2" fmla="*/ 38100 w 32"/>
              <a:gd name="T3" fmla="*/ 42862 h 27"/>
              <a:gd name="T4" fmla="*/ 0 w 32"/>
              <a:gd name="T5" fmla="*/ 11112 h 27"/>
              <a:gd name="T6" fmla="*/ 25400 w 32"/>
              <a:gd name="T7" fmla="*/ 0 h 27"/>
              <a:gd name="T8" fmla="*/ 50800 w 32"/>
              <a:gd name="T9" fmla="*/ 317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27">
                <a:moveTo>
                  <a:pt x="32" y="20"/>
                </a:moveTo>
                <a:lnTo>
                  <a:pt x="24" y="27"/>
                </a:lnTo>
                <a:lnTo>
                  <a:pt x="0" y="7"/>
                </a:lnTo>
                <a:lnTo>
                  <a:pt x="16" y="0"/>
                </a:lnTo>
                <a:lnTo>
                  <a:pt x="32"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2" name="Freeform 15"/>
          <p:cNvSpPr>
            <a:spLocks/>
          </p:cNvSpPr>
          <p:nvPr/>
        </p:nvSpPr>
        <p:spPr bwMode="auto">
          <a:xfrm>
            <a:off x="5753100" y="2895600"/>
            <a:ext cx="1282700" cy="798513"/>
          </a:xfrm>
          <a:custGeom>
            <a:avLst/>
            <a:gdLst>
              <a:gd name="T0" fmla="*/ 1282700 w 808"/>
              <a:gd name="T1" fmla="*/ 31750 h 503"/>
              <a:gd name="T2" fmla="*/ 1257300 w 808"/>
              <a:gd name="T3" fmla="*/ 0 h 503"/>
              <a:gd name="T4" fmla="*/ 0 w 808"/>
              <a:gd name="T5" fmla="*/ 766763 h 503"/>
              <a:gd name="T6" fmla="*/ 25400 w 808"/>
              <a:gd name="T7" fmla="*/ 798513 h 503"/>
              <a:gd name="T8" fmla="*/ 1282700 w 808"/>
              <a:gd name="T9" fmla="*/ 31750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503">
                <a:moveTo>
                  <a:pt x="808" y="20"/>
                </a:moveTo>
                <a:lnTo>
                  <a:pt x="792" y="0"/>
                </a:lnTo>
                <a:lnTo>
                  <a:pt x="0" y="483"/>
                </a:lnTo>
                <a:lnTo>
                  <a:pt x="16" y="503"/>
                </a:lnTo>
                <a:lnTo>
                  <a:pt x="80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3" name="Rectangle 16"/>
          <p:cNvSpPr>
            <a:spLocks noChangeArrowheads="1"/>
          </p:cNvSpPr>
          <p:nvPr/>
        </p:nvSpPr>
        <p:spPr bwMode="auto">
          <a:xfrm>
            <a:off x="5702300" y="2009775"/>
            <a:ext cx="50800"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4" name="Rectangle 17"/>
          <p:cNvSpPr>
            <a:spLocks noChangeArrowheads="1"/>
          </p:cNvSpPr>
          <p:nvPr/>
        </p:nvSpPr>
        <p:spPr bwMode="auto">
          <a:xfrm>
            <a:off x="5702300" y="3662363"/>
            <a:ext cx="50800" cy="20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5" name="Rectangle 18"/>
          <p:cNvSpPr>
            <a:spLocks noChangeArrowheads="1"/>
          </p:cNvSpPr>
          <p:nvPr/>
        </p:nvSpPr>
        <p:spPr bwMode="auto">
          <a:xfrm>
            <a:off x="5702300" y="2032000"/>
            <a:ext cx="50800" cy="1630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6" name="Rectangle 19"/>
          <p:cNvSpPr>
            <a:spLocks noChangeArrowheads="1"/>
          </p:cNvSpPr>
          <p:nvPr/>
        </p:nvSpPr>
        <p:spPr bwMode="auto">
          <a:xfrm>
            <a:off x="5702300" y="2009775"/>
            <a:ext cx="254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7" name="Rectangle 20"/>
          <p:cNvSpPr>
            <a:spLocks noChangeArrowheads="1"/>
          </p:cNvSpPr>
          <p:nvPr/>
        </p:nvSpPr>
        <p:spPr bwMode="auto">
          <a:xfrm>
            <a:off x="8242300" y="2009775"/>
            <a:ext cx="254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8" name="Rectangle 21"/>
          <p:cNvSpPr>
            <a:spLocks noChangeArrowheads="1"/>
          </p:cNvSpPr>
          <p:nvPr/>
        </p:nvSpPr>
        <p:spPr bwMode="auto">
          <a:xfrm>
            <a:off x="5727700" y="2009775"/>
            <a:ext cx="25146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9" name="Rectangle 22"/>
          <p:cNvSpPr>
            <a:spLocks noChangeArrowheads="1"/>
          </p:cNvSpPr>
          <p:nvPr/>
        </p:nvSpPr>
        <p:spPr bwMode="auto">
          <a:xfrm>
            <a:off x="5702300" y="3641725"/>
            <a:ext cx="254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0" name="Rectangle 23"/>
          <p:cNvSpPr>
            <a:spLocks noChangeArrowheads="1"/>
          </p:cNvSpPr>
          <p:nvPr/>
        </p:nvSpPr>
        <p:spPr bwMode="auto">
          <a:xfrm>
            <a:off x="8242300" y="3641725"/>
            <a:ext cx="254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1" name="Rectangle 24"/>
          <p:cNvSpPr>
            <a:spLocks noChangeArrowheads="1"/>
          </p:cNvSpPr>
          <p:nvPr/>
        </p:nvSpPr>
        <p:spPr bwMode="auto">
          <a:xfrm>
            <a:off x="5727700" y="3641725"/>
            <a:ext cx="25146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2" name="Oval 25"/>
          <p:cNvSpPr>
            <a:spLocks noChangeArrowheads="1"/>
          </p:cNvSpPr>
          <p:nvPr/>
        </p:nvSpPr>
        <p:spPr bwMode="auto">
          <a:xfrm>
            <a:off x="5499100" y="1839913"/>
            <a:ext cx="457200" cy="3825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3" name="Oval 26"/>
          <p:cNvSpPr>
            <a:spLocks noChangeArrowheads="1"/>
          </p:cNvSpPr>
          <p:nvPr/>
        </p:nvSpPr>
        <p:spPr bwMode="auto">
          <a:xfrm>
            <a:off x="5505450" y="1847850"/>
            <a:ext cx="444500" cy="3667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4" name="Oval 27"/>
          <p:cNvSpPr>
            <a:spLocks noChangeArrowheads="1"/>
          </p:cNvSpPr>
          <p:nvPr/>
        </p:nvSpPr>
        <p:spPr bwMode="auto">
          <a:xfrm>
            <a:off x="8013700" y="3470275"/>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Oval 28"/>
          <p:cNvSpPr>
            <a:spLocks noChangeArrowheads="1"/>
          </p:cNvSpPr>
          <p:nvPr/>
        </p:nvSpPr>
        <p:spPr bwMode="auto">
          <a:xfrm>
            <a:off x="8020050" y="3478213"/>
            <a:ext cx="444500"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6" name="Oval 29"/>
          <p:cNvSpPr>
            <a:spLocks noChangeArrowheads="1"/>
          </p:cNvSpPr>
          <p:nvPr/>
        </p:nvSpPr>
        <p:spPr bwMode="auto">
          <a:xfrm>
            <a:off x="6756400" y="2703513"/>
            <a:ext cx="457200" cy="3825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Oval 30"/>
          <p:cNvSpPr>
            <a:spLocks noChangeArrowheads="1"/>
          </p:cNvSpPr>
          <p:nvPr/>
        </p:nvSpPr>
        <p:spPr bwMode="auto">
          <a:xfrm>
            <a:off x="6762750" y="2711450"/>
            <a:ext cx="444500" cy="3667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8" name="Oval 31"/>
          <p:cNvSpPr>
            <a:spLocks noChangeArrowheads="1"/>
          </p:cNvSpPr>
          <p:nvPr/>
        </p:nvSpPr>
        <p:spPr bwMode="auto">
          <a:xfrm>
            <a:off x="8013700" y="1849438"/>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Oval 32"/>
          <p:cNvSpPr>
            <a:spLocks noChangeArrowheads="1"/>
          </p:cNvSpPr>
          <p:nvPr/>
        </p:nvSpPr>
        <p:spPr bwMode="auto">
          <a:xfrm>
            <a:off x="8020050" y="1858963"/>
            <a:ext cx="444500" cy="3667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0" name="Oval 33"/>
          <p:cNvSpPr>
            <a:spLocks noChangeArrowheads="1"/>
          </p:cNvSpPr>
          <p:nvPr/>
        </p:nvSpPr>
        <p:spPr bwMode="auto">
          <a:xfrm>
            <a:off x="5499100" y="3470275"/>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Oval 34"/>
          <p:cNvSpPr>
            <a:spLocks noChangeArrowheads="1"/>
          </p:cNvSpPr>
          <p:nvPr/>
        </p:nvSpPr>
        <p:spPr bwMode="auto">
          <a:xfrm>
            <a:off x="5505450" y="3478213"/>
            <a:ext cx="444500"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2" name="Rectangle 35"/>
          <p:cNvSpPr>
            <a:spLocks noChangeArrowheads="1"/>
          </p:cNvSpPr>
          <p:nvPr/>
        </p:nvSpPr>
        <p:spPr bwMode="auto">
          <a:xfrm>
            <a:off x="5664200" y="1892300"/>
            <a:ext cx="2794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000">
                <a:solidFill>
                  <a:srgbClr val="000000"/>
                </a:solidFill>
              </a:rPr>
              <a:t>3</a:t>
            </a:r>
            <a:endParaRPr lang="en-US" altLang="en-US">
              <a:latin typeface="Times" charset="0"/>
            </a:endParaRPr>
          </a:p>
        </p:txBody>
      </p:sp>
      <p:sp>
        <p:nvSpPr>
          <p:cNvPr id="9253" name="Rectangle 36"/>
          <p:cNvSpPr>
            <a:spLocks noChangeArrowheads="1"/>
          </p:cNvSpPr>
          <p:nvPr/>
        </p:nvSpPr>
        <p:spPr bwMode="auto">
          <a:xfrm>
            <a:off x="5676900" y="3513138"/>
            <a:ext cx="2794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000">
                <a:solidFill>
                  <a:srgbClr val="000000"/>
                </a:solidFill>
              </a:rPr>
              <a:t>3</a:t>
            </a:r>
            <a:endParaRPr lang="en-US" altLang="en-US">
              <a:latin typeface="Times" charset="0"/>
            </a:endParaRPr>
          </a:p>
        </p:txBody>
      </p:sp>
      <p:sp>
        <p:nvSpPr>
          <p:cNvPr id="9254" name="Rectangle 37"/>
          <p:cNvSpPr>
            <a:spLocks noChangeArrowheads="1"/>
          </p:cNvSpPr>
          <p:nvPr/>
        </p:nvSpPr>
        <p:spPr bwMode="auto">
          <a:xfrm>
            <a:off x="8178800" y="3533775"/>
            <a:ext cx="2794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000">
                <a:solidFill>
                  <a:srgbClr val="000000"/>
                </a:solidFill>
              </a:rPr>
              <a:t>3</a:t>
            </a:r>
            <a:endParaRPr lang="en-US" altLang="en-US">
              <a:latin typeface="Times" charset="0"/>
            </a:endParaRPr>
          </a:p>
        </p:txBody>
      </p:sp>
      <p:sp>
        <p:nvSpPr>
          <p:cNvPr id="9255" name="Rectangle 38"/>
          <p:cNvSpPr>
            <a:spLocks noChangeArrowheads="1"/>
          </p:cNvSpPr>
          <p:nvPr/>
        </p:nvSpPr>
        <p:spPr bwMode="auto">
          <a:xfrm>
            <a:off x="6934200" y="2767013"/>
            <a:ext cx="2794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000">
                <a:solidFill>
                  <a:srgbClr val="000000"/>
                </a:solidFill>
              </a:rPr>
              <a:t>3</a:t>
            </a:r>
            <a:endParaRPr lang="en-US" altLang="en-US">
              <a:latin typeface="Times" charset="0"/>
            </a:endParaRPr>
          </a:p>
        </p:txBody>
      </p:sp>
      <p:sp>
        <p:nvSpPr>
          <p:cNvPr id="9256" name="Rectangle 39"/>
          <p:cNvSpPr>
            <a:spLocks noChangeArrowheads="1"/>
          </p:cNvSpPr>
          <p:nvPr/>
        </p:nvSpPr>
        <p:spPr bwMode="auto">
          <a:xfrm>
            <a:off x="8166100" y="1892300"/>
            <a:ext cx="2794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000">
                <a:solidFill>
                  <a:srgbClr val="000000"/>
                </a:solidFill>
              </a:rPr>
              <a:t>2</a:t>
            </a:r>
            <a:endParaRPr lang="en-US" altLang="en-US">
              <a:latin typeface="Times" charset="0"/>
            </a:endParaRPr>
          </a:p>
        </p:txBody>
      </p:sp>
      <p:sp>
        <p:nvSpPr>
          <p:cNvPr id="9257" name="Rectangle 40"/>
          <p:cNvSpPr>
            <a:spLocks noChangeArrowheads="1"/>
          </p:cNvSpPr>
          <p:nvPr/>
        </p:nvSpPr>
        <p:spPr bwMode="auto">
          <a:xfrm>
            <a:off x="6746875" y="4529138"/>
            <a:ext cx="152400" cy="746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8" name="Rectangle 41"/>
          <p:cNvSpPr>
            <a:spLocks noChangeArrowheads="1"/>
          </p:cNvSpPr>
          <p:nvPr/>
        </p:nvSpPr>
        <p:spPr bwMode="auto">
          <a:xfrm>
            <a:off x="6746875" y="6022975"/>
            <a:ext cx="152400" cy="8413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9" name="Rectangle 42"/>
          <p:cNvSpPr>
            <a:spLocks noChangeArrowheads="1"/>
          </p:cNvSpPr>
          <p:nvPr/>
        </p:nvSpPr>
        <p:spPr bwMode="auto">
          <a:xfrm>
            <a:off x="6746875" y="4603750"/>
            <a:ext cx="152400" cy="141922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0" name="Freeform 43"/>
          <p:cNvSpPr>
            <a:spLocks/>
          </p:cNvSpPr>
          <p:nvPr/>
        </p:nvSpPr>
        <p:spPr bwMode="auto">
          <a:xfrm>
            <a:off x="6746875" y="5884863"/>
            <a:ext cx="152400" cy="176212"/>
          </a:xfrm>
          <a:custGeom>
            <a:avLst/>
            <a:gdLst>
              <a:gd name="T0" fmla="*/ 0 w 96"/>
              <a:gd name="T1" fmla="*/ 130175 h 111"/>
              <a:gd name="T2" fmla="*/ 61913 w 96"/>
              <a:gd name="T3" fmla="*/ 176212 h 111"/>
              <a:gd name="T4" fmla="*/ 152400 w 96"/>
              <a:gd name="T5" fmla="*/ 46037 h 111"/>
              <a:gd name="T6" fmla="*/ 88900 w 96"/>
              <a:gd name="T7" fmla="*/ 0 h 111"/>
              <a:gd name="T8" fmla="*/ 0 w 96"/>
              <a:gd name="T9" fmla="*/ 13017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11">
                <a:moveTo>
                  <a:pt x="0" y="82"/>
                </a:moveTo>
                <a:lnTo>
                  <a:pt x="39" y="111"/>
                </a:lnTo>
                <a:lnTo>
                  <a:pt x="96" y="29"/>
                </a:lnTo>
                <a:lnTo>
                  <a:pt x="56" y="0"/>
                </a:lnTo>
                <a:lnTo>
                  <a:pt x="0"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44"/>
          <p:cNvSpPr>
            <a:spLocks/>
          </p:cNvSpPr>
          <p:nvPr/>
        </p:nvSpPr>
        <p:spPr bwMode="auto">
          <a:xfrm>
            <a:off x="5797550" y="5168900"/>
            <a:ext cx="152400" cy="177800"/>
          </a:xfrm>
          <a:custGeom>
            <a:avLst/>
            <a:gdLst>
              <a:gd name="T0" fmla="*/ 63500 w 96"/>
              <a:gd name="T1" fmla="*/ 177800 h 112"/>
              <a:gd name="T2" fmla="*/ 0 w 96"/>
              <a:gd name="T3" fmla="*/ 130175 h 112"/>
              <a:gd name="T4" fmla="*/ 90488 w 96"/>
              <a:gd name="T5" fmla="*/ 0 h 112"/>
              <a:gd name="T6" fmla="*/ 152400 w 96"/>
              <a:gd name="T7" fmla="*/ 47625 h 112"/>
              <a:gd name="T8" fmla="*/ 63500 w 96"/>
              <a:gd name="T9" fmla="*/ 177800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12">
                <a:moveTo>
                  <a:pt x="40" y="112"/>
                </a:moveTo>
                <a:lnTo>
                  <a:pt x="0" y="82"/>
                </a:lnTo>
                <a:lnTo>
                  <a:pt x="57" y="0"/>
                </a:lnTo>
                <a:lnTo>
                  <a:pt x="96" y="30"/>
                </a:lnTo>
                <a:lnTo>
                  <a:pt x="40" y="11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45"/>
          <p:cNvSpPr>
            <a:spLocks/>
          </p:cNvSpPr>
          <p:nvPr/>
        </p:nvSpPr>
        <p:spPr bwMode="auto">
          <a:xfrm>
            <a:off x="5861050" y="5216525"/>
            <a:ext cx="974725" cy="798513"/>
          </a:xfrm>
          <a:custGeom>
            <a:avLst/>
            <a:gdLst>
              <a:gd name="T0" fmla="*/ 885825 w 614"/>
              <a:gd name="T1" fmla="*/ 798513 h 503"/>
              <a:gd name="T2" fmla="*/ 974725 w 614"/>
              <a:gd name="T3" fmla="*/ 668338 h 503"/>
              <a:gd name="T4" fmla="*/ 88900 w 614"/>
              <a:gd name="T5" fmla="*/ 0 h 503"/>
              <a:gd name="T6" fmla="*/ 0 w 614"/>
              <a:gd name="T7" fmla="*/ 130175 h 503"/>
              <a:gd name="T8" fmla="*/ 885825 w 614"/>
              <a:gd name="T9" fmla="*/ 798513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4" h="503">
                <a:moveTo>
                  <a:pt x="558" y="503"/>
                </a:moveTo>
                <a:lnTo>
                  <a:pt x="614" y="421"/>
                </a:lnTo>
                <a:lnTo>
                  <a:pt x="56" y="0"/>
                </a:lnTo>
                <a:lnTo>
                  <a:pt x="0" y="82"/>
                </a:lnTo>
                <a:lnTo>
                  <a:pt x="558" y="503"/>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46"/>
          <p:cNvSpPr>
            <a:spLocks/>
          </p:cNvSpPr>
          <p:nvPr/>
        </p:nvSpPr>
        <p:spPr bwMode="auto">
          <a:xfrm>
            <a:off x="5922963" y="5272088"/>
            <a:ext cx="36512" cy="36512"/>
          </a:xfrm>
          <a:custGeom>
            <a:avLst/>
            <a:gdLst>
              <a:gd name="T0" fmla="*/ 0 w 23"/>
              <a:gd name="T1" fmla="*/ 26987 h 23"/>
              <a:gd name="T2" fmla="*/ 19050 w 23"/>
              <a:gd name="T3" fmla="*/ 36512 h 23"/>
              <a:gd name="T4" fmla="*/ 36512 w 23"/>
              <a:gd name="T5" fmla="*/ 9525 h 23"/>
              <a:gd name="T6" fmla="*/ 26987 w 23"/>
              <a:gd name="T7" fmla="*/ 0 h 23"/>
              <a:gd name="T8" fmla="*/ 0 w 23"/>
              <a:gd name="T9" fmla="*/ 26987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0" y="17"/>
                </a:moveTo>
                <a:lnTo>
                  <a:pt x="12" y="23"/>
                </a:lnTo>
                <a:lnTo>
                  <a:pt x="23" y="6"/>
                </a:lnTo>
                <a:lnTo>
                  <a:pt x="17"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47"/>
          <p:cNvSpPr>
            <a:spLocks/>
          </p:cNvSpPr>
          <p:nvPr/>
        </p:nvSpPr>
        <p:spPr bwMode="auto">
          <a:xfrm>
            <a:off x="5019675" y="4500563"/>
            <a:ext cx="44450" cy="47625"/>
          </a:xfrm>
          <a:custGeom>
            <a:avLst/>
            <a:gdLst>
              <a:gd name="T0" fmla="*/ 17463 w 28"/>
              <a:gd name="T1" fmla="*/ 47625 h 30"/>
              <a:gd name="T2" fmla="*/ 0 w 28"/>
              <a:gd name="T3" fmla="*/ 38100 h 30"/>
              <a:gd name="T4" fmla="*/ 26988 w 28"/>
              <a:gd name="T5" fmla="*/ 0 h 30"/>
              <a:gd name="T6" fmla="*/ 44450 w 28"/>
              <a:gd name="T7" fmla="*/ 19050 h 30"/>
              <a:gd name="T8" fmla="*/ 17463 w 28"/>
              <a:gd name="T9" fmla="*/ 47625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30">
                <a:moveTo>
                  <a:pt x="11" y="30"/>
                </a:moveTo>
                <a:lnTo>
                  <a:pt x="0" y="24"/>
                </a:lnTo>
                <a:lnTo>
                  <a:pt x="17" y="0"/>
                </a:lnTo>
                <a:lnTo>
                  <a:pt x="28" y="12"/>
                </a:lnTo>
                <a:lnTo>
                  <a:pt x="11"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48"/>
          <p:cNvSpPr>
            <a:spLocks/>
          </p:cNvSpPr>
          <p:nvPr/>
        </p:nvSpPr>
        <p:spPr bwMode="auto">
          <a:xfrm>
            <a:off x="5037138" y="4519613"/>
            <a:ext cx="912812" cy="779462"/>
          </a:xfrm>
          <a:custGeom>
            <a:avLst/>
            <a:gdLst>
              <a:gd name="T0" fmla="*/ 885825 w 575"/>
              <a:gd name="T1" fmla="*/ 779462 h 491"/>
              <a:gd name="T2" fmla="*/ 912812 w 575"/>
              <a:gd name="T3" fmla="*/ 752475 h 491"/>
              <a:gd name="T4" fmla="*/ 26987 w 575"/>
              <a:gd name="T5" fmla="*/ 0 h 491"/>
              <a:gd name="T6" fmla="*/ 0 w 575"/>
              <a:gd name="T7" fmla="*/ 28575 h 491"/>
              <a:gd name="T8" fmla="*/ 885825 w 575"/>
              <a:gd name="T9" fmla="*/ 779462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491">
                <a:moveTo>
                  <a:pt x="558" y="491"/>
                </a:moveTo>
                <a:lnTo>
                  <a:pt x="575" y="474"/>
                </a:lnTo>
                <a:lnTo>
                  <a:pt x="17" y="0"/>
                </a:lnTo>
                <a:lnTo>
                  <a:pt x="0" y="18"/>
                </a:lnTo>
                <a:lnTo>
                  <a:pt x="558" y="49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49"/>
          <p:cNvSpPr>
            <a:spLocks/>
          </p:cNvSpPr>
          <p:nvPr/>
        </p:nvSpPr>
        <p:spPr bwMode="auto">
          <a:xfrm>
            <a:off x="5888038" y="5168900"/>
            <a:ext cx="152400" cy="177800"/>
          </a:xfrm>
          <a:custGeom>
            <a:avLst/>
            <a:gdLst>
              <a:gd name="T0" fmla="*/ 88900 w 96"/>
              <a:gd name="T1" fmla="*/ 177800 h 112"/>
              <a:gd name="T2" fmla="*/ 152400 w 96"/>
              <a:gd name="T3" fmla="*/ 130175 h 112"/>
              <a:gd name="T4" fmla="*/ 61913 w 96"/>
              <a:gd name="T5" fmla="*/ 0 h 112"/>
              <a:gd name="T6" fmla="*/ 0 w 96"/>
              <a:gd name="T7" fmla="*/ 47625 h 112"/>
              <a:gd name="T8" fmla="*/ 88900 w 96"/>
              <a:gd name="T9" fmla="*/ 177800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12">
                <a:moveTo>
                  <a:pt x="56" y="112"/>
                </a:moveTo>
                <a:lnTo>
                  <a:pt x="96" y="82"/>
                </a:lnTo>
                <a:lnTo>
                  <a:pt x="39" y="0"/>
                </a:lnTo>
                <a:lnTo>
                  <a:pt x="0" y="30"/>
                </a:lnTo>
                <a:lnTo>
                  <a:pt x="56" y="11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50"/>
          <p:cNvSpPr>
            <a:spLocks/>
          </p:cNvSpPr>
          <p:nvPr/>
        </p:nvSpPr>
        <p:spPr bwMode="auto">
          <a:xfrm>
            <a:off x="4938713" y="5884863"/>
            <a:ext cx="152400" cy="176212"/>
          </a:xfrm>
          <a:custGeom>
            <a:avLst/>
            <a:gdLst>
              <a:gd name="T0" fmla="*/ 152400 w 96"/>
              <a:gd name="T1" fmla="*/ 130175 h 111"/>
              <a:gd name="T2" fmla="*/ 90488 w 96"/>
              <a:gd name="T3" fmla="*/ 176212 h 111"/>
              <a:gd name="T4" fmla="*/ 0 w 96"/>
              <a:gd name="T5" fmla="*/ 46037 h 111"/>
              <a:gd name="T6" fmla="*/ 63500 w 96"/>
              <a:gd name="T7" fmla="*/ 0 h 111"/>
              <a:gd name="T8" fmla="*/ 152400 w 96"/>
              <a:gd name="T9" fmla="*/ 13017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11">
                <a:moveTo>
                  <a:pt x="96" y="82"/>
                </a:moveTo>
                <a:lnTo>
                  <a:pt x="57" y="111"/>
                </a:lnTo>
                <a:lnTo>
                  <a:pt x="0" y="29"/>
                </a:lnTo>
                <a:lnTo>
                  <a:pt x="40" y="0"/>
                </a:lnTo>
                <a:lnTo>
                  <a:pt x="96"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51"/>
          <p:cNvSpPr>
            <a:spLocks/>
          </p:cNvSpPr>
          <p:nvPr/>
        </p:nvSpPr>
        <p:spPr bwMode="auto">
          <a:xfrm>
            <a:off x="5002213" y="5216525"/>
            <a:ext cx="974725" cy="798513"/>
          </a:xfrm>
          <a:custGeom>
            <a:avLst/>
            <a:gdLst>
              <a:gd name="T0" fmla="*/ 974725 w 614"/>
              <a:gd name="T1" fmla="*/ 130175 h 503"/>
              <a:gd name="T2" fmla="*/ 885825 w 614"/>
              <a:gd name="T3" fmla="*/ 0 h 503"/>
              <a:gd name="T4" fmla="*/ 0 w 614"/>
              <a:gd name="T5" fmla="*/ 668338 h 503"/>
              <a:gd name="T6" fmla="*/ 88900 w 614"/>
              <a:gd name="T7" fmla="*/ 798513 h 503"/>
              <a:gd name="T8" fmla="*/ 974725 w 614"/>
              <a:gd name="T9" fmla="*/ 130175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4" h="503">
                <a:moveTo>
                  <a:pt x="614" y="82"/>
                </a:moveTo>
                <a:lnTo>
                  <a:pt x="558" y="0"/>
                </a:lnTo>
                <a:lnTo>
                  <a:pt x="0" y="421"/>
                </a:lnTo>
                <a:lnTo>
                  <a:pt x="56" y="503"/>
                </a:lnTo>
                <a:lnTo>
                  <a:pt x="614"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Rectangle 52"/>
          <p:cNvSpPr>
            <a:spLocks noChangeArrowheads="1"/>
          </p:cNvSpPr>
          <p:nvPr/>
        </p:nvSpPr>
        <p:spPr bwMode="auto">
          <a:xfrm>
            <a:off x="5029200" y="4510088"/>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0" name="Rectangle 53"/>
          <p:cNvSpPr>
            <a:spLocks noChangeArrowheads="1"/>
          </p:cNvSpPr>
          <p:nvPr/>
        </p:nvSpPr>
        <p:spPr bwMode="auto">
          <a:xfrm>
            <a:off x="5029200" y="5949950"/>
            <a:ext cx="34925" cy="174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1" name="Rectangle 54"/>
          <p:cNvSpPr>
            <a:spLocks noChangeArrowheads="1"/>
          </p:cNvSpPr>
          <p:nvPr/>
        </p:nvSpPr>
        <p:spPr bwMode="auto">
          <a:xfrm>
            <a:off x="5029200" y="4529138"/>
            <a:ext cx="34925" cy="14208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2" name="Rectangle 55"/>
          <p:cNvSpPr>
            <a:spLocks noChangeArrowheads="1"/>
          </p:cNvSpPr>
          <p:nvPr/>
        </p:nvSpPr>
        <p:spPr bwMode="auto">
          <a:xfrm>
            <a:off x="4984750" y="4454525"/>
            <a:ext cx="71438"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3" name="Rectangle 56"/>
          <p:cNvSpPr>
            <a:spLocks noChangeArrowheads="1"/>
          </p:cNvSpPr>
          <p:nvPr/>
        </p:nvSpPr>
        <p:spPr bwMode="auto">
          <a:xfrm>
            <a:off x="6826250" y="4454525"/>
            <a:ext cx="80963"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4" name="Rectangle 57"/>
          <p:cNvSpPr>
            <a:spLocks noChangeArrowheads="1"/>
          </p:cNvSpPr>
          <p:nvPr/>
        </p:nvSpPr>
        <p:spPr bwMode="auto">
          <a:xfrm>
            <a:off x="5056188" y="4454525"/>
            <a:ext cx="1770062"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5" name="Rectangle 58"/>
          <p:cNvSpPr>
            <a:spLocks noChangeArrowheads="1"/>
          </p:cNvSpPr>
          <p:nvPr/>
        </p:nvSpPr>
        <p:spPr bwMode="auto">
          <a:xfrm>
            <a:off x="5046663" y="5875338"/>
            <a:ext cx="71437"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6" name="Rectangle 59"/>
          <p:cNvSpPr>
            <a:spLocks noChangeArrowheads="1"/>
          </p:cNvSpPr>
          <p:nvPr/>
        </p:nvSpPr>
        <p:spPr bwMode="auto">
          <a:xfrm>
            <a:off x="6889750" y="5875338"/>
            <a:ext cx="80963"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7" name="Rectangle 60"/>
          <p:cNvSpPr>
            <a:spLocks noChangeArrowheads="1"/>
          </p:cNvSpPr>
          <p:nvPr/>
        </p:nvSpPr>
        <p:spPr bwMode="auto">
          <a:xfrm>
            <a:off x="5118100" y="5875338"/>
            <a:ext cx="1771650"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8" name="Oval 61"/>
          <p:cNvSpPr>
            <a:spLocks noChangeArrowheads="1"/>
          </p:cNvSpPr>
          <p:nvPr/>
        </p:nvSpPr>
        <p:spPr bwMode="auto">
          <a:xfrm>
            <a:off x="4886325" y="4362450"/>
            <a:ext cx="322263"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Oval 62"/>
          <p:cNvSpPr>
            <a:spLocks noChangeArrowheads="1"/>
          </p:cNvSpPr>
          <p:nvPr/>
        </p:nvSpPr>
        <p:spPr bwMode="auto">
          <a:xfrm>
            <a:off x="4889500" y="4365625"/>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0" name="Oval 63"/>
          <p:cNvSpPr>
            <a:spLocks noChangeArrowheads="1"/>
          </p:cNvSpPr>
          <p:nvPr/>
        </p:nvSpPr>
        <p:spPr bwMode="auto">
          <a:xfrm>
            <a:off x="6656388" y="5781675"/>
            <a:ext cx="322262"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Oval 64"/>
          <p:cNvSpPr>
            <a:spLocks noChangeArrowheads="1"/>
          </p:cNvSpPr>
          <p:nvPr/>
        </p:nvSpPr>
        <p:spPr bwMode="auto">
          <a:xfrm>
            <a:off x="6661150" y="5786438"/>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2" name="Oval 65"/>
          <p:cNvSpPr>
            <a:spLocks noChangeArrowheads="1"/>
          </p:cNvSpPr>
          <p:nvPr/>
        </p:nvSpPr>
        <p:spPr bwMode="auto">
          <a:xfrm>
            <a:off x="5772150" y="5113338"/>
            <a:ext cx="320675" cy="33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3" name="Oval 66"/>
          <p:cNvSpPr>
            <a:spLocks noChangeArrowheads="1"/>
          </p:cNvSpPr>
          <p:nvPr/>
        </p:nvSpPr>
        <p:spPr bwMode="auto">
          <a:xfrm>
            <a:off x="5775325" y="5116513"/>
            <a:ext cx="314325" cy="328612"/>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4" name="Oval 67"/>
          <p:cNvSpPr>
            <a:spLocks noChangeArrowheads="1"/>
          </p:cNvSpPr>
          <p:nvPr/>
        </p:nvSpPr>
        <p:spPr bwMode="auto">
          <a:xfrm>
            <a:off x="6656388" y="4362450"/>
            <a:ext cx="322262"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Oval 68"/>
          <p:cNvSpPr>
            <a:spLocks noChangeArrowheads="1"/>
          </p:cNvSpPr>
          <p:nvPr/>
        </p:nvSpPr>
        <p:spPr bwMode="auto">
          <a:xfrm>
            <a:off x="6661150" y="4365625"/>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6" name="Oval 69"/>
          <p:cNvSpPr>
            <a:spLocks noChangeArrowheads="1"/>
          </p:cNvSpPr>
          <p:nvPr/>
        </p:nvSpPr>
        <p:spPr bwMode="auto">
          <a:xfrm>
            <a:off x="4886325" y="5781675"/>
            <a:ext cx="322263"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Oval 70"/>
          <p:cNvSpPr>
            <a:spLocks noChangeArrowheads="1"/>
          </p:cNvSpPr>
          <p:nvPr/>
        </p:nvSpPr>
        <p:spPr bwMode="auto">
          <a:xfrm>
            <a:off x="4889500" y="5786438"/>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8" name="Rectangle 71"/>
          <p:cNvSpPr>
            <a:spLocks noChangeArrowheads="1"/>
          </p:cNvSpPr>
          <p:nvPr/>
        </p:nvSpPr>
        <p:spPr bwMode="auto">
          <a:xfrm>
            <a:off x="8885238" y="4464050"/>
            <a:ext cx="150812" cy="746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89" name="Rectangle 72"/>
          <p:cNvSpPr>
            <a:spLocks noChangeArrowheads="1"/>
          </p:cNvSpPr>
          <p:nvPr/>
        </p:nvSpPr>
        <p:spPr bwMode="auto">
          <a:xfrm>
            <a:off x="8885238" y="5957888"/>
            <a:ext cx="150812" cy="84137"/>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0" name="Rectangle 73"/>
          <p:cNvSpPr>
            <a:spLocks noChangeArrowheads="1"/>
          </p:cNvSpPr>
          <p:nvPr/>
        </p:nvSpPr>
        <p:spPr bwMode="auto">
          <a:xfrm>
            <a:off x="8885238" y="4538663"/>
            <a:ext cx="150812" cy="141922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1" name="Freeform 74"/>
          <p:cNvSpPr>
            <a:spLocks/>
          </p:cNvSpPr>
          <p:nvPr/>
        </p:nvSpPr>
        <p:spPr bwMode="auto">
          <a:xfrm>
            <a:off x="8947150" y="5949950"/>
            <a:ext cx="36513" cy="36513"/>
          </a:xfrm>
          <a:custGeom>
            <a:avLst/>
            <a:gdLst>
              <a:gd name="T0" fmla="*/ 0 w 23"/>
              <a:gd name="T1" fmla="*/ 26988 h 23"/>
              <a:gd name="T2" fmla="*/ 17463 w 23"/>
              <a:gd name="T3" fmla="*/ 36513 h 23"/>
              <a:gd name="T4" fmla="*/ 36513 w 23"/>
              <a:gd name="T5" fmla="*/ 7938 h 23"/>
              <a:gd name="T6" fmla="*/ 17463 w 23"/>
              <a:gd name="T7" fmla="*/ 0 h 23"/>
              <a:gd name="T8" fmla="*/ 0 w 23"/>
              <a:gd name="T9" fmla="*/ 26988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0" y="17"/>
                </a:moveTo>
                <a:lnTo>
                  <a:pt x="11" y="23"/>
                </a:lnTo>
                <a:lnTo>
                  <a:pt x="23" y="5"/>
                </a:lnTo>
                <a:lnTo>
                  <a:pt x="11"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75"/>
          <p:cNvSpPr>
            <a:spLocks/>
          </p:cNvSpPr>
          <p:nvPr/>
        </p:nvSpPr>
        <p:spPr bwMode="auto">
          <a:xfrm>
            <a:off x="8043863" y="5262563"/>
            <a:ext cx="34925" cy="46037"/>
          </a:xfrm>
          <a:custGeom>
            <a:avLst/>
            <a:gdLst>
              <a:gd name="T0" fmla="*/ 17463 w 22"/>
              <a:gd name="T1" fmla="*/ 46037 h 29"/>
              <a:gd name="T2" fmla="*/ 0 w 22"/>
              <a:gd name="T3" fmla="*/ 36512 h 29"/>
              <a:gd name="T4" fmla="*/ 26988 w 22"/>
              <a:gd name="T5" fmla="*/ 0 h 29"/>
              <a:gd name="T6" fmla="*/ 34925 w 22"/>
              <a:gd name="T7" fmla="*/ 19050 h 29"/>
              <a:gd name="T8" fmla="*/ 17463 w 22"/>
              <a:gd name="T9" fmla="*/ 46037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9">
                <a:moveTo>
                  <a:pt x="11" y="29"/>
                </a:moveTo>
                <a:lnTo>
                  <a:pt x="0" y="23"/>
                </a:lnTo>
                <a:lnTo>
                  <a:pt x="17" y="0"/>
                </a:lnTo>
                <a:lnTo>
                  <a:pt x="22" y="12"/>
                </a:lnTo>
                <a:lnTo>
                  <a:pt x="11"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76"/>
          <p:cNvSpPr>
            <a:spLocks/>
          </p:cNvSpPr>
          <p:nvPr/>
        </p:nvSpPr>
        <p:spPr bwMode="auto">
          <a:xfrm>
            <a:off x="8061325" y="5281613"/>
            <a:ext cx="903288" cy="695325"/>
          </a:xfrm>
          <a:custGeom>
            <a:avLst/>
            <a:gdLst>
              <a:gd name="T0" fmla="*/ 885825 w 569"/>
              <a:gd name="T1" fmla="*/ 695325 h 438"/>
              <a:gd name="T2" fmla="*/ 903288 w 569"/>
              <a:gd name="T3" fmla="*/ 668338 h 438"/>
              <a:gd name="T4" fmla="*/ 17463 w 569"/>
              <a:gd name="T5" fmla="*/ 0 h 438"/>
              <a:gd name="T6" fmla="*/ 0 w 569"/>
              <a:gd name="T7" fmla="*/ 26988 h 438"/>
              <a:gd name="T8" fmla="*/ 885825 w 569"/>
              <a:gd name="T9" fmla="*/ 695325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438">
                <a:moveTo>
                  <a:pt x="558" y="438"/>
                </a:moveTo>
                <a:lnTo>
                  <a:pt x="569" y="421"/>
                </a:lnTo>
                <a:lnTo>
                  <a:pt x="11" y="0"/>
                </a:lnTo>
                <a:lnTo>
                  <a:pt x="0" y="17"/>
                </a:lnTo>
                <a:lnTo>
                  <a:pt x="558" y="4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77"/>
          <p:cNvSpPr>
            <a:spLocks/>
          </p:cNvSpPr>
          <p:nvPr/>
        </p:nvSpPr>
        <p:spPr bwMode="auto">
          <a:xfrm>
            <a:off x="8061325" y="5281613"/>
            <a:ext cx="36513" cy="36512"/>
          </a:xfrm>
          <a:custGeom>
            <a:avLst/>
            <a:gdLst>
              <a:gd name="T0" fmla="*/ 0 w 23"/>
              <a:gd name="T1" fmla="*/ 26987 h 23"/>
              <a:gd name="T2" fmla="*/ 17463 w 23"/>
              <a:gd name="T3" fmla="*/ 36512 h 23"/>
              <a:gd name="T4" fmla="*/ 36513 w 23"/>
              <a:gd name="T5" fmla="*/ 7937 h 23"/>
              <a:gd name="T6" fmla="*/ 26988 w 23"/>
              <a:gd name="T7" fmla="*/ 0 h 23"/>
              <a:gd name="T8" fmla="*/ 0 w 23"/>
              <a:gd name="T9" fmla="*/ 26987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0" y="17"/>
                </a:moveTo>
                <a:lnTo>
                  <a:pt x="11" y="23"/>
                </a:lnTo>
                <a:lnTo>
                  <a:pt x="23" y="5"/>
                </a:lnTo>
                <a:lnTo>
                  <a:pt x="17"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78"/>
          <p:cNvSpPr>
            <a:spLocks/>
          </p:cNvSpPr>
          <p:nvPr/>
        </p:nvSpPr>
        <p:spPr bwMode="auto">
          <a:xfrm>
            <a:off x="7158038" y="4510088"/>
            <a:ext cx="44450" cy="46037"/>
          </a:xfrm>
          <a:custGeom>
            <a:avLst/>
            <a:gdLst>
              <a:gd name="T0" fmla="*/ 17463 w 28"/>
              <a:gd name="T1" fmla="*/ 46037 h 29"/>
              <a:gd name="T2" fmla="*/ 0 w 28"/>
              <a:gd name="T3" fmla="*/ 38100 h 29"/>
              <a:gd name="T4" fmla="*/ 26988 w 28"/>
              <a:gd name="T5" fmla="*/ 0 h 29"/>
              <a:gd name="T6" fmla="*/ 44450 w 28"/>
              <a:gd name="T7" fmla="*/ 19050 h 29"/>
              <a:gd name="T8" fmla="*/ 17463 w 28"/>
              <a:gd name="T9" fmla="*/ 46037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9">
                <a:moveTo>
                  <a:pt x="11" y="29"/>
                </a:moveTo>
                <a:lnTo>
                  <a:pt x="0" y="24"/>
                </a:lnTo>
                <a:lnTo>
                  <a:pt x="17" y="0"/>
                </a:lnTo>
                <a:lnTo>
                  <a:pt x="28" y="12"/>
                </a:lnTo>
                <a:lnTo>
                  <a:pt x="11"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79"/>
          <p:cNvSpPr>
            <a:spLocks/>
          </p:cNvSpPr>
          <p:nvPr/>
        </p:nvSpPr>
        <p:spPr bwMode="auto">
          <a:xfrm>
            <a:off x="7175500" y="4529138"/>
            <a:ext cx="912813" cy="779462"/>
          </a:xfrm>
          <a:custGeom>
            <a:avLst/>
            <a:gdLst>
              <a:gd name="T0" fmla="*/ 885825 w 575"/>
              <a:gd name="T1" fmla="*/ 779462 h 491"/>
              <a:gd name="T2" fmla="*/ 912813 w 575"/>
              <a:gd name="T3" fmla="*/ 752475 h 491"/>
              <a:gd name="T4" fmla="*/ 26988 w 575"/>
              <a:gd name="T5" fmla="*/ 0 h 491"/>
              <a:gd name="T6" fmla="*/ 0 w 575"/>
              <a:gd name="T7" fmla="*/ 26987 h 491"/>
              <a:gd name="T8" fmla="*/ 885825 w 575"/>
              <a:gd name="T9" fmla="*/ 779462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491">
                <a:moveTo>
                  <a:pt x="558" y="491"/>
                </a:moveTo>
                <a:lnTo>
                  <a:pt x="575" y="474"/>
                </a:lnTo>
                <a:lnTo>
                  <a:pt x="17" y="0"/>
                </a:lnTo>
                <a:lnTo>
                  <a:pt x="0" y="17"/>
                </a:lnTo>
                <a:lnTo>
                  <a:pt x="558" y="49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7" name="Freeform 80"/>
          <p:cNvSpPr>
            <a:spLocks/>
          </p:cNvSpPr>
          <p:nvPr/>
        </p:nvSpPr>
        <p:spPr bwMode="auto">
          <a:xfrm>
            <a:off x="8026400" y="5178425"/>
            <a:ext cx="150813" cy="176213"/>
          </a:xfrm>
          <a:custGeom>
            <a:avLst/>
            <a:gdLst>
              <a:gd name="T0" fmla="*/ 88900 w 95"/>
              <a:gd name="T1" fmla="*/ 176213 h 111"/>
              <a:gd name="T2" fmla="*/ 150813 w 95"/>
              <a:gd name="T3" fmla="*/ 130175 h 111"/>
              <a:gd name="T4" fmla="*/ 61913 w 95"/>
              <a:gd name="T5" fmla="*/ 0 h 111"/>
              <a:gd name="T6" fmla="*/ 0 w 95"/>
              <a:gd name="T7" fmla="*/ 47625 h 111"/>
              <a:gd name="T8" fmla="*/ 88900 w 95"/>
              <a:gd name="T9" fmla="*/ 176213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56" y="111"/>
                </a:moveTo>
                <a:lnTo>
                  <a:pt x="95" y="82"/>
                </a:lnTo>
                <a:lnTo>
                  <a:pt x="39" y="0"/>
                </a:lnTo>
                <a:lnTo>
                  <a:pt x="0" y="30"/>
                </a:lnTo>
                <a:lnTo>
                  <a:pt x="56" y="11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81"/>
          <p:cNvSpPr>
            <a:spLocks/>
          </p:cNvSpPr>
          <p:nvPr/>
        </p:nvSpPr>
        <p:spPr bwMode="auto">
          <a:xfrm>
            <a:off x="7077075" y="5894388"/>
            <a:ext cx="152400" cy="176212"/>
          </a:xfrm>
          <a:custGeom>
            <a:avLst/>
            <a:gdLst>
              <a:gd name="T0" fmla="*/ 152400 w 96"/>
              <a:gd name="T1" fmla="*/ 128587 h 111"/>
              <a:gd name="T2" fmla="*/ 90488 w 96"/>
              <a:gd name="T3" fmla="*/ 176212 h 111"/>
              <a:gd name="T4" fmla="*/ 0 w 96"/>
              <a:gd name="T5" fmla="*/ 46037 h 111"/>
              <a:gd name="T6" fmla="*/ 63500 w 96"/>
              <a:gd name="T7" fmla="*/ 0 h 111"/>
              <a:gd name="T8" fmla="*/ 152400 w 96"/>
              <a:gd name="T9" fmla="*/ 128587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11">
                <a:moveTo>
                  <a:pt x="96" y="81"/>
                </a:moveTo>
                <a:lnTo>
                  <a:pt x="57" y="111"/>
                </a:lnTo>
                <a:lnTo>
                  <a:pt x="0" y="29"/>
                </a:lnTo>
                <a:lnTo>
                  <a:pt x="40" y="0"/>
                </a:lnTo>
                <a:lnTo>
                  <a:pt x="96" y="8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Freeform 82"/>
          <p:cNvSpPr>
            <a:spLocks/>
          </p:cNvSpPr>
          <p:nvPr/>
        </p:nvSpPr>
        <p:spPr bwMode="auto">
          <a:xfrm>
            <a:off x="7140575" y="5226050"/>
            <a:ext cx="974725" cy="796925"/>
          </a:xfrm>
          <a:custGeom>
            <a:avLst/>
            <a:gdLst>
              <a:gd name="T0" fmla="*/ 974725 w 614"/>
              <a:gd name="T1" fmla="*/ 128588 h 502"/>
              <a:gd name="T2" fmla="*/ 885825 w 614"/>
              <a:gd name="T3" fmla="*/ 0 h 502"/>
              <a:gd name="T4" fmla="*/ 0 w 614"/>
              <a:gd name="T5" fmla="*/ 668338 h 502"/>
              <a:gd name="T6" fmla="*/ 88900 w 614"/>
              <a:gd name="T7" fmla="*/ 796925 h 502"/>
              <a:gd name="T8" fmla="*/ 974725 w 614"/>
              <a:gd name="T9" fmla="*/ 128588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4" h="502">
                <a:moveTo>
                  <a:pt x="614" y="81"/>
                </a:moveTo>
                <a:lnTo>
                  <a:pt x="558" y="0"/>
                </a:lnTo>
                <a:lnTo>
                  <a:pt x="0" y="421"/>
                </a:lnTo>
                <a:lnTo>
                  <a:pt x="56" y="502"/>
                </a:lnTo>
                <a:lnTo>
                  <a:pt x="614" y="8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0" name="Rectangle 83"/>
          <p:cNvSpPr>
            <a:spLocks noChangeArrowheads="1"/>
          </p:cNvSpPr>
          <p:nvPr/>
        </p:nvSpPr>
        <p:spPr bwMode="auto">
          <a:xfrm>
            <a:off x="7167563" y="4519613"/>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1" name="Rectangle 84"/>
          <p:cNvSpPr>
            <a:spLocks noChangeArrowheads="1"/>
          </p:cNvSpPr>
          <p:nvPr/>
        </p:nvSpPr>
        <p:spPr bwMode="auto">
          <a:xfrm>
            <a:off x="7167563" y="5957888"/>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2" name="Rectangle 85"/>
          <p:cNvSpPr>
            <a:spLocks noChangeArrowheads="1"/>
          </p:cNvSpPr>
          <p:nvPr/>
        </p:nvSpPr>
        <p:spPr bwMode="auto">
          <a:xfrm>
            <a:off x="7167563" y="4538663"/>
            <a:ext cx="34925" cy="1419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3" name="Rectangle 86"/>
          <p:cNvSpPr>
            <a:spLocks noChangeArrowheads="1"/>
          </p:cNvSpPr>
          <p:nvPr/>
        </p:nvSpPr>
        <p:spPr bwMode="auto">
          <a:xfrm>
            <a:off x="7167563" y="4519613"/>
            <a:ext cx="17462"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4" name="Rectangle 87"/>
          <p:cNvSpPr>
            <a:spLocks noChangeArrowheads="1"/>
          </p:cNvSpPr>
          <p:nvPr/>
        </p:nvSpPr>
        <p:spPr bwMode="auto">
          <a:xfrm>
            <a:off x="8956675" y="4519613"/>
            <a:ext cx="17463"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5" name="Rectangle 88"/>
          <p:cNvSpPr>
            <a:spLocks noChangeArrowheads="1"/>
          </p:cNvSpPr>
          <p:nvPr/>
        </p:nvSpPr>
        <p:spPr bwMode="auto">
          <a:xfrm>
            <a:off x="7185025" y="4519613"/>
            <a:ext cx="1771650"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6" name="Rectangle 89"/>
          <p:cNvSpPr>
            <a:spLocks noChangeArrowheads="1"/>
          </p:cNvSpPr>
          <p:nvPr/>
        </p:nvSpPr>
        <p:spPr bwMode="auto">
          <a:xfrm>
            <a:off x="7113588" y="5884863"/>
            <a:ext cx="71437"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7" name="Rectangle 90"/>
          <p:cNvSpPr>
            <a:spLocks noChangeArrowheads="1"/>
          </p:cNvSpPr>
          <p:nvPr/>
        </p:nvSpPr>
        <p:spPr bwMode="auto">
          <a:xfrm>
            <a:off x="8956675" y="5884863"/>
            <a:ext cx="79375"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8" name="Rectangle 91"/>
          <p:cNvSpPr>
            <a:spLocks noChangeArrowheads="1"/>
          </p:cNvSpPr>
          <p:nvPr/>
        </p:nvSpPr>
        <p:spPr bwMode="auto">
          <a:xfrm>
            <a:off x="7185025" y="5884863"/>
            <a:ext cx="1771650"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9" name="Oval 92"/>
          <p:cNvSpPr>
            <a:spLocks noChangeArrowheads="1"/>
          </p:cNvSpPr>
          <p:nvPr/>
        </p:nvSpPr>
        <p:spPr bwMode="auto">
          <a:xfrm>
            <a:off x="7032625" y="4371975"/>
            <a:ext cx="322263"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Oval 93"/>
          <p:cNvSpPr>
            <a:spLocks noChangeArrowheads="1"/>
          </p:cNvSpPr>
          <p:nvPr/>
        </p:nvSpPr>
        <p:spPr bwMode="auto">
          <a:xfrm>
            <a:off x="7035800" y="4375150"/>
            <a:ext cx="315913"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1" name="Oval 94"/>
          <p:cNvSpPr>
            <a:spLocks noChangeArrowheads="1"/>
          </p:cNvSpPr>
          <p:nvPr/>
        </p:nvSpPr>
        <p:spPr bwMode="auto">
          <a:xfrm>
            <a:off x="8804275" y="5791200"/>
            <a:ext cx="322263"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2" name="Oval 95"/>
          <p:cNvSpPr>
            <a:spLocks noChangeArrowheads="1"/>
          </p:cNvSpPr>
          <p:nvPr/>
        </p:nvSpPr>
        <p:spPr bwMode="auto">
          <a:xfrm>
            <a:off x="8807450" y="5794375"/>
            <a:ext cx="314325" cy="328613"/>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3" name="Oval 96"/>
          <p:cNvSpPr>
            <a:spLocks noChangeArrowheads="1"/>
          </p:cNvSpPr>
          <p:nvPr/>
        </p:nvSpPr>
        <p:spPr bwMode="auto">
          <a:xfrm>
            <a:off x="7918450" y="5122863"/>
            <a:ext cx="322263" cy="33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4" name="Oval 97"/>
          <p:cNvSpPr>
            <a:spLocks noChangeArrowheads="1"/>
          </p:cNvSpPr>
          <p:nvPr/>
        </p:nvSpPr>
        <p:spPr bwMode="auto">
          <a:xfrm>
            <a:off x="7921625" y="5126038"/>
            <a:ext cx="314325" cy="328612"/>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5" name="Oval 98"/>
          <p:cNvSpPr>
            <a:spLocks noChangeArrowheads="1"/>
          </p:cNvSpPr>
          <p:nvPr/>
        </p:nvSpPr>
        <p:spPr bwMode="auto">
          <a:xfrm>
            <a:off x="8804275" y="4371975"/>
            <a:ext cx="322263"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Oval 99"/>
          <p:cNvSpPr>
            <a:spLocks noChangeArrowheads="1"/>
          </p:cNvSpPr>
          <p:nvPr/>
        </p:nvSpPr>
        <p:spPr bwMode="auto">
          <a:xfrm>
            <a:off x="8807450" y="4375150"/>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7" name="Oval 100"/>
          <p:cNvSpPr>
            <a:spLocks noChangeArrowheads="1"/>
          </p:cNvSpPr>
          <p:nvPr/>
        </p:nvSpPr>
        <p:spPr bwMode="auto">
          <a:xfrm>
            <a:off x="7032625" y="5791200"/>
            <a:ext cx="322263"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Oval 101"/>
          <p:cNvSpPr>
            <a:spLocks noChangeArrowheads="1"/>
          </p:cNvSpPr>
          <p:nvPr/>
        </p:nvSpPr>
        <p:spPr bwMode="auto">
          <a:xfrm>
            <a:off x="7035800" y="5794375"/>
            <a:ext cx="315913" cy="328613"/>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9" name="Rectangle 102"/>
          <p:cNvSpPr>
            <a:spLocks noChangeArrowheads="1"/>
          </p:cNvSpPr>
          <p:nvPr/>
        </p:nvSpPr>
        <p:spPr bwMode="auto">
          <a:xfrm>
            <a:off x="4992688" y="4408488"/>
            <a:ext cx="2238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a</a:t>
            </a:r>
            <a:endParaRPr lang="en-US" altLang="en-US">
              <a:latin typeface="Times" charset="0"/>
            </a:endParaRPr>
          </a:p>
        </p:txBody>
      </p:sp>
      <p:sp>
        <p:nvSpPr>
          <p:cNvPr id="9320" name="Rectangle 103"/>
          <p:cNvSpPr>
            <a:spLocks noChangeArrowheads="1"/>
          </p:cNvSpPr>
          <p:nvPr/>
        </p:nvSpPr>
        <p:spPr bwMode="auto">
          <a:xfrm>
            <a:off x="6764338" y="4425950"/>
            <a:ext cx="2238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b</a:t>
            </a:r>
            <a:endParaRPr lang="en-US" altLang="en-US">
              <a:latin typeface="Times" charset="0"/>
            </a:endParaRPr>
          </a:p>
        </p:txBody>
      </p:sp>
      <p:sp>
        <p:nvSpPr>
          <p:cNvPr id="9321" name="Rectangle 104"/>
          <p:cNvSpPr>
            <a:spLocks noChangeArrowheads="1"/>
          </p:cNvSpPr>
          <p:nvPr/>
        </p:nvSpPr>
        <p:spPr bwMode="auto">
          <a:xfrm>
            <a:off x="5878513" y="5159375"/>
            <a:ext cx="2143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c</a:t>
            </a:r>
            <a:endParaRPr lang="en-US" altLang="en-US">
              <a:latin typeface="Times" charset="0"/>
            </a:endParaRPr>
          </a:p>
        </p:txBody>
      </p:sp>
      <p:sp>
        <p:nvSpPr>
          <p:cNvPr id="9322" name="Rectangle 105"/>
          <p:cNvSpPr>
            <a:spLocks noChangeArrowheads="1"/>
          </p:cNvSpPr>
          <p:nvPr/>
        </p:nvSpPr>
        <p:spPr bwMode="auto">
          <a:xfrm>
            <a:off x="4984750" y="5837238"/>
            <a:ext cx="223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d</a:t>
            </a:r>
            <a:endParaRPr lang="en-US" altLang="en-US">
              <a:latin typeface="Times" charset="0"/>
            </a:endParaRPr>
          </a:p>
        </p:txBody>
      </p:sp>
      <p:sp>
        <p:nvSpPr>
          <p:cNvPr id="9323" name="Rectangle 106"/>
          <p:cNvSpPr>
            <a:spLocks noChangeArrowheads="1"/>
          </p:cNvSpPr>
          <p:nvPr/>
        </p:nvSpPr>
        <p:spPr bwMode="auto">
          <a:xfrm>
            <a:off x="6781800" y="5819775"/>
            <a:ext cx="223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e</a:t>
            </a:r>
            <a:endParaRPr lang="en-US" altLang="en-US">
              <a:latin typeface="Times" charset="0"/>
            </a:endParaRPr>
          </a:p>
        </p:txBody>
      </p:sp>
      <p:sp>
        <p:nvSpPr>
          <p:cNvPr id="9324" name="Rectangle 107"/>
          <p:cNvSpPr>
            <a:spLocks noChangeArrowheads="1"/>
          </p:cNvSpPr>
          <p:nvPr/>
        </p:nvSpPr>
        <p:spPr bwMode="auto">
          <a:xfrm>
            <a:off x="7131050" y="4398963"/>
            <a:ext cx="223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a</a:t>
            </a:r>
            <a:endParaRPr lang="en-US" altLang="en-US">
              <a:latin typeface="Times" charset="0"/>
            </a:endParaRPr>
          </a:p>
        </p:txBody>
      </p:sp>
      <p:sp>
        <p:nvSpPr>
          <p:cNvPr id="9325" name="Rectangle 108"/>
          <p:cNvSpPr>
            <a:spLocks noChangeArrowheads="1"/>
          </p:cNvSpPr>
          <p:nvPr/>
        </p:nvSpPr>
        <p:spPr bwMode="auto">
          <a:xfrm>
            <a:off x="8902700" y="4408488"/>
            <a:ext cx="223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b</a:t>
            </a:r>
            <a:endParaRPr lang="en-US" altLang="en-US">
              <a:latin typeface="Times" charset="0"/>
            </a:endParaRPr>
          </a:p>
        </p:txBody>
      </p:sp>
      <p:sp>
        <p:nvSpPr>
          <p:cNvPr id="9326" name="Rectangle 109"/>
          <p:cNvSpPr>
            <a:spLocks noChangeArrowheads="1"/>
          </p:cNvSpPr>
          <p:nvPr/>
        </p:nvSpPr>
        <p:spPr bwMode="auto">
          <a:xfrm>
            <a:off x="8016875" y="5159375"/>
            <a:ext cx="2143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c</a:t>
            </a:r>
            <a:endParaRPr lang="en-US" altLang="en-US">
              <a:latin typeface="Times" charset="0"/>
            </a:endParaRPr>
          </a:p>
        </p:txBody>
      </p:sp>
      <p:sp>
        <p:nvSpPr>
          <p:cNvPr id="9327" name="Rectangle 110"/>
          <p:cNvSpPr>
            <a:spLocks noChangeArrowheads="1"/>
          </p:cNvSpPr>
          <p:nvPr/>
        </p:nvSpPr>
        <p:spPr bwMode="auto">
          <a:xfrm>
            <a:off x="7131050" y="5856288"/>
            <a:ext cx="223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d</a:t>
            </a:r>
            <a:endParaRPr lang="en-US" altLang="en-US">
              <a:latin typeface="Times" charset="0"/>
            </a:endParaRPr>
          </a:p>
        </p:txBody>
      </p:sp>
      <p:sp>
        <p:nvSpPr>
          <p:cNvPr id="9328" name="Rectangle 111"/>
          <p:cNvSpPr>
            <a:spLocks noChangeArrowheads="1"/>
          </p:cNvSpPr>
          <p:nvPr/>
        </p:nvSpPr>
        <p:spPr bwMode="auto">
          <a:xfrm>
            <a:off x="8902700" y="5837238"/>
            <a:ext cx="223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e</a:t>
            </a:r>
            <a:endParaRPr lang="en-US" altLang="en-US">
              <a:latin typeface="Times" charset="0"/>
            </a:endParaRPr>
          </a:p>
        </p:txBody>
      </p:sp>
      <p:sp>
        <p:nvSpPr>
          <p:cNvPr id="9329" name="Rectangle 112"/>
          <p:cNvSpPr>
            <a:spLocks noChangeArrowheads="1"/>
          </p:cNvSpPr>
          <p:nvPr/>
        </p:nvSpPr>
        <p:spPr bwMode="auto">
          <a:xfrm>
            <a:off x="5521325" y="6162675"/>
            <a:ext cx="9667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a b e d c</a:t>
            </a:r>
            <a:endParaRPr lang="en-US" altLang="en-US">
              <a:latin typeface="Times" charset="0"/>
            </a:endParaRPr>
          </a:p>
        </p:txBody>
      </p:sp>
      <p:sp>
        <p:nvSpPr>
          <p:cNvPr id="9330" name="Rectangle 113"/>
          <p:cNvSpPr>
            <a:spLocks noChangeArrowheads="1"/>
          </p:cNvSpPr>
          <p:nvPr/>
        </p:nvSpPr>
        <p:spPr bwMode="auto">
          <a:xfrm>
            <a:off x="7775575" y="6162675"/>
            <a:ext cx="7778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800">
                <a:solidFill>
                  <a:srgbClr val="000000"/>
                </a:solidFill>
                <a:latin typeface="Arial" charset="0"/>
              </a:rPr>
              <a:t>b e d c</a:t>
            </a:r>
            <a:endParaRPr lang="en-US" altLang="en-US">
              <a:latin typeface="Times" charset="0"/>
            </a:endParaRPr>
          </a:p>
        </p:txBody>
      </p:sp>
    </p:spTree>
    <p:extLst>
      <p:ext uri="{BB962C8B-B14F-4D97-AF65-F5344CB8AC3E}">
        <p14:creationId xmlns:p14="http://schemas.microsoft.com/office/powerpoint/2010/main" val="31297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r>
              <a:rPr lang="en-US" dirty="0" smtClean="0"/>
              <a:t>Now we're </a:t>
            </a:r>
            <a:r>
              <a:rPr lang="en-US" dirty="0"/>
              <a:t>going to examine </a:t>
            </a:r>
            <a:r>
              <a:rPr lang="en-US" i="1" dirty="0"/>
              <a:t>graphs</a:t>
            </a:r>
            <a:r>
              <a:rPr lang="en-US" dirty="0"/>
              <a:t>. Graphs are composed of a set of nodes and edges, just like trees, but with graphs there are no rules for the connections between nodes. </a:t>
            </a:r>
            <a:endParaRPr lang="en-US" dirty="0" smtClean="0"/>
          </a:p>
          <a:p>
            <a:r>
              <a:rPr lang="en-US" dirty="0" smtClean="0"/>
              <a:t>With </a:t>
            </a:r>
            <a:r>
              <a:rPr lang="en-US" dirty="0"/>
              <a:t>graphs there is no concept of a root node, nor is there a concept of parents and children. Rather, a graph is just a collection of interconnected nodes. </a:t>
            </a:r>
          </a:p>
          <a:p>
            <a:endParaRPr lang="en-US" dirty="0"/>
          </a:p>
        </p:txBody>
      </p:sp>
      <p:sp>
        <p:nvSpPr>
          <p:cNvPr id="4" name="Rounded Rectangle 3"/>
          <p:cNvSpPr/>
          <p:nvPr/>
        </p:nvSpPr>
        <p:spPr>
          <a:xfrm>
            <a:off x="2057400" y="4876800"/>
            <a:ext cx="4572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Realize that all trees are graphs. A tree is a special case of a graph, one whose nodes are all reachable from some starting node and one that has no cycles</a:t>
            </a:r>
          </a:p>
        </p:txBody>
      </p:sp>
    </p:spTree>
    <p:extLst>
      <p:ext uri="{BB962C8B-B14F-4D97-AF65-F5344CB8AC3E}">
        <p14:creationId xmlns:p14="http://schemas.microsoft.com/office/powerpoint/2010/main" val="87459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228600"/>
            <a:ext cx="7772400" cy="1143000"/>
          </a:xfrm>
        </p:spPr>
        <p:txBody>
          <a:bodyPr/>
          <a:lstStyle/>
          <a:p>
            <a:pPr eaLnBrk="1" hangingPunct="1"/>
            <a:r>
              <a:rPr lang="en-US" altLang="en-US" smtClean="0"/>
              <a:t>More Terminology</a:t>
            </a:r>
          </a:p>
        </p:txBody>
      </p:sp>
      <p:sp>
        <p:nvSpPr>
          <p:cNvPr id="10243" name="Rectangle 3"/>
          <p:cNvSpPr>
            <a:spLocks noGrp="1" noChangeArrowheads="1"/>
          </p:cNvSpPr>
          <p:nvPr>
            <p:ph type="body" sz="half" idx="1"/>
          </p:nvPr>
        </p:nvSpPr>
        <p:spPr>
          <a:xfrm>
            <a:off x="228600" y="1295400"/>
            <a:ext cx="8610600" cy="5715000"/>
          </a:xfrm>
        </p:spPr>
        <p:txBody>
          <a:bodyPr/>
          <a:lstStyle/>
          <a:p>
            <a:pPr eaLnBrk="1" hangingPunct="1"/>
            <a:r>
              <a:rPr lang="en-US" altLang="en-US" sz="2400" dirty="0" smtClean="0">
                <a:solidFill>
                  <a:srgbClr val="FA2C25"/>
                </a:solidFill>
              </a:rPr>
              <a:t>simple path</a:t>
            </a:r>
            <a:r>
              <a:rPr lang="en-US" altLang="en-US" sz="2400" dirty="0" smtClean="0"/>
              <a:t>:  no repeated vertices</a:t>
            </a:r>
          </a:p>
          <a:p>
            <a:pPr eaLnBrk="1" hangingPunct="1"/>
            <a:endParaRPr lang="en-US" altLang="en-US" sz="2000" dirty="0" smtClean="0"/>
          </a:p>
          <a:p>
            <a:pPr eaLnBrk="1" hangingPunct="1"/>
            <a:endParaRPr lang="en-US" altLang="en-US" sz="2000" dirty="0" smtClean="0"/>
          </a:p>
          <a:p>
            <a:pPr eaLnBrk="1" hangingPunct="1">
              <a:buFontTx/>
              <a:buNone/>
            </a:pPr>
            <a:endParaRPr lang="en-US" altLang="en-US" sz="2000" dirty="0" smtClean="0"/>
          </a:p>
          <a:p>
            <a:pPr eaLnBrk="1" hangingPunct="1"/>
            <a:endParaRPr lang="en-US" altLang="en-US" sz="2000" dirty="0" smtClean="0"/>
          </a:p>
          <a:p>
            <a:pPr eaLnBrk="1" hangingPunct="1"/>
            <a:endParaRPr lang="en-US" altLang="en-US" sz="2400" dirty="0" smtClean="0">
              <a:solidFill>
                <a:srgbClr val="FA2C25"/>
              </a:solidFill>
            </a:endParaRPr>
          </a:p>
          <a:p>
            <a:pPr eaLnBrk="1" hangingPunct="1"/>
            <a:r>
              <a:rPr lang="en-US" altLang="en-US" sz="2400" dirty="0" smtClean="0">
                <a:solidFill>
                  <a:srgbClr val="FA2C25"/>
                </a:solidFill>
              </a:rPr>
              <a:t>cycle</a:t>
            </a:r>
            <a:r>
              <a:rPr lang="en-US" altLang="en-US" sz="2400" dirty="0" smtClean="0"/>
              <a:t>:   simple path, except that the last vertex is the same as the first vertex</a:t>
            </a:r>
          </a:p>
          <a:p>
            <a:pPr eaLnBrk="1" hangingPunct="1"/>
            <a:endParaRPr lang="en-US" altLang="en-US" sz="2400" dirty="0" smtClean="0"/>
          </a:p>
        </p:txBody>
      </p:sp>
      <p:sp>
        <p:nvSpPr>
          <p:cNvPr id="10244" name="Rectangle 4"/>
          <p:cNvSpPr>
            <a:spLocks noChangeArrowheads="1"/>
          </p:cNvSpPr>
          <p:nvPr/>
        </p:nvSpPr>
        <p:spPr bwMode="auto">
          <a:xfrm>
            <a:off x="7154863" y="1733550"/>
            <a:ext cx="207962" cy="8890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5" name="Rectangle 5"/>
          <p:cNvSpPr>
            <a:spLocks noChangeArrowheads="1"/>
          </p:cNvSpPr>
          <p:nvPr/>
        </p:nvSpPr>
        <p:spPr bwMode="auto">
          <a:xfrm>
            <a:off x="7154863" y="3522663"/>
            <a:ext cx="207962" cy="1000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6" name="Rectangle 6"/>
          <p:cNvSpPr>
            <a:spLocks noChangeArrowheads="1"/>
          </p:cNvSpPr>
          <p:nvPr/>
        </p:nvSpPr>
        <p:spPr bwMode="auto">
          <a:xfrm>
            <a:off x="7154863" y="1822450"/>
            <a:ext cx="207962" cy="17002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7" name="Freeform 7"/>
          <p:cNvSpPr>
            <a:spLocks/>
          </p:cNvSpPr>
          <p:nvPr/>
        </p:nvSpPr>
        <p:spPr bwMode="auto">
          <a:xfrm>
            <a:off x="7191375" y="3444875"/>
            <a:ext cx="207963" cy="211138"/>
          </a:xfrm>
          <a:custGeom>
            <a:avLst/>
            <a:gdLst>
              <a:gd name="T0" fmla="*/ 0 w 131"/>
              <a:gd name="T1" fmla="*/ 155575 h 133"/>
              <a:gd name="T2" fmla="*/ 85725 w 131"/>
              <a:gd name="T3" fmla="*/ 211138 h 133"/>
              <a:gd name="T4" fmla="*/ 207963 w 131"/>
              <a:gd name="T5" fmla="*/ 55563 h 133"/>
              <a:gd name="T6" fmla="*/ 122238 w 131"/>
              <a:gd name="T7" fmla="*/ 0 h 133"/>
              <a:gd name="T8" fmla="*/ 0 w 131"/>
              <a:gd name="T9" fmla="*/ 155575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133">
                <a:moveTo>
                  <a:pt x="0" y="98"/>
                </a:moveTo>
                <a:lnTo>
                  <a:pt x="54" y="133"/>
                </a:lnTo>
                <a:lnTo>
                  <a:pt x="131" y="35"/>
                </a:lnTo>
                <a:lnTo>
                  <a:pt x="77" y="0"/>
                </a:lnTo>
                <a:lnTo>
                  <a:pt x="0" y="98"/>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8"/>
          <p:cNvSpPr>
            <a:spLocks/>
          </p:cNvSpPr>
          <p:nvPr/>
        </p:nvSpPr>
        <p:spPr bwMode="auto">
          <a:xfrm>
            <a:off x="5891213" y="2589213"/>
            <a:ext cx="209550" cy="211137"/>
          </a:xfrm>
          <a:custGeom>
            <a:avLst/>
            <a:gdLst>
              <a:gd name="T0" fmla="*/ 85725 w 132"/>
              <a:gd name="T1" fmla="*/ 211137 h 133"/>
              <a:gd name="T2" fmla="*/ 0 w 132"/>
              <a:gd name="T3" fmla="*/ 155575 h 133"/>
              <a:gd name="T4" fmla="*/ 123825 w 132"/>
              <a:gd name="T5" fmla="*/ 0 h 133"/>
              <a:gd name="T6" fmla="*/ 209550 w 132"/>
              <a:gd name="T7" fmla="*/ 55562 h 133"/>
              <a:gd name="T8" fmla="*/ 85725 w 132"/>
              <a:gd name="T9" fmla="*/ 211137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3">
                <a:moveTo>
                  <a:pt x="54" y="133"/>
                </a:moveTo>
                <a:lnTo>
                  <a:pt x="0" y="98"/>
                </a:lnTo>
                <a:lnTo>
                  <a:pt x="78" y="0"/>
                </a:lnTo>
                <a:lnTo>
                  <a:pt x="132" y="35"/>
                </a:lnTo>
                <a:lnTo>
                  <a:pt x="54" y="133"/>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9" name="Freeform 9"/>
          <p:cNvSpPr>
            <a:spLocks/>
          </p:cNvSpPr>
          <p:nvPr/>
        </p:nvSpPr>
        <p:spPr bwMode="auto">
          <a:xfrm>
            <a:off x="5976938" y="2644775"/>
            <a:ext cx="1336675" cy="955675"/>
          </a:xfrm>
          <a:custGeom>
            <a:avLst/>
            <a:gdLst>
              <a:gd name="T0" fmla="*/ 1214438 w 842"/>
              <a:gd name="T1" fmla="*/ 955675 h 602"/>
              <a:gd name="T2" fmla="*/ 1336675 w 842"/>
              <a:gd name="T3" fmla="*/ 800100 h 602"/>
              <a:gd name="T4" fmla="*/ 123825 w 842"/>
              <a:gd name="T5" fmla="*/ 0 h 602"/>
              <a:gd name="T6" fmla="*/ 0 w 842"/>
              <a:gd name="T7" fmla="*/ 155575 h 602"/>
              <a:gd name="T8" fmla="*/ 1214438 w 842"/>
              <a:gd name="T9" fmla="*/ 955675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 h="602">
                <a:moveTo>
                  <a:pt x="765" y="602"/>
                </a:moveTo>
                <a:lnTo>
                  <a:pt x="842" y="504"/>
                </a:lnTo>
                <a:lnTo>
                  <a:pt x="78" y="0"/>
                </a:lnTo>
                <a:lnTo>
                  <a:pt x="0" y="98"/>
                </a:lnTo>
                <a:lnTo>
                  <a:pt x="765" y="60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0" name="Freeform 10"/>
          <p:cNvSpPr>
            <a:spLocks/>
          </p:cNvSpPr>
          <p:nvPr/>
        </p:nvSpPr>
        <p:spPr bwMode="auto">
          <a:xfrm>
            <a:off x="6026150" y="2711450"/>
            <a:ext cx="49213" cy="44450"/>
          </a:xfrm>
          <a:custGeom>
            <a:avLst/>
            <a:gdLst>
              <a:gd name="T0" fmla="*/ 0 w 31"/>
              <a:gd name="T1" fmla="*/ 33338 h 28"/>
              <a:gd name="T2" fmla="*/ 25400 w 31"/>
              <a:gd name="T3" fmla="*/ 44450 h 28"/>
              <a:gd name="T4" fmla="*/ 49213 w 31"/>
              <a:gd name="T5" fmla="*/ 11113 h 28"/>
              <a:gd name="T6" fmla="*/ 38100 w 31"/>
              <a:gd name="T7" fmla="*/ 0 h 28"/>
              <a:gd name="T8" fmla="*/ 0 w 31"/>
              <a:gd name="T9" fmla="*/ 3333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28">
                <a:moveTo>
                  <a:pt x="0" y="21"/>
                </a:moveTo>
                <a:lnTo>
                  <a:pt x="16" y="28"/>
                </a:lnTo>
                <a:lnTo>
                  <a:pt x="31" y="7"/>
                </a:lnTo>
                <a:lnTo>
                  <a:pt x="24"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1" name="Freeform 11"/>
          <p:cNvSpPr>
            <a:spLocks/>
          </p:cNvSpPr>
          <p:nvPr/>
        </p:nvSpPr>
        <p:spPr bwMode="auto">
          <a:xfrm>
            <a:off x="4789488" y="1789113"/>
            <a:ext cx="60325" cy="55562"/>
          </a:xfrm>
          <a:custGeom>
            <a:avLst/>
            <a:gdLst>
              <a:gd name="T0" fmla="*/ 23813 w 38"/>
              <a:gd name="T1" fmla="*/ 55562 h 35"/>
              <a:gd name="T2" fmla="*/ 0 w 38"/>
              <a:gd name="T3" fmla="*/ 44450 h 35"/>
              <a:gd name="T4" fmla="*/ 36513 w 38"/>
              <a:gd name="T5" fmla="*/ 0 h 35"/>
              <a:gd name="T6" fmla="*/ 60325 w 38"/>
              <a:gd name="T7" fmla="*/ 22225 h 35"/>
              <a:gd name="T8" fmla="*/ 23813 w 38"/>
              <a:gd name="T9" fmla="*/ 55562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5">
                <a:moveTo>
                  <a:pt x="15" y="35"/>
                </a:moveTo>
                <a:lnTo>
                  <a:pt x="0" y="28"/>
                </a:lnTo>
                <a:lnTo>
                  <a:pt x="23" y="0"/>
                </a:lnTo>
                <a:lnTo>
                  <a:pt x="38" y="14"/>
                </a:lnTo>
                <a:lnTo>
                  <a:pt x="15"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2" name="Freeform 12"/>
          <p:cNvSpPr>
            <a:spLocks/>
          </p:cNvSpPr>
          <p:nvPr/>
        </p:nvSpPr>
        <p:spPr bwMode="auto">
          <a:xfrm>
            <a:off x="4813300" y="1811338"/>
            <a:ext cx="1250950" cy="933450"/>
          </a:xfrm>
          <a:custGeom>
            <a:avLst/>
            <a:gdLst>
              <a:gd name="T0" fmla="*/ 1212850 w 788"/>
              <a:gd name="T1" fmla="*/ 933450 h 588"/>
              <a:gd name="T2" fmla="*/ 1250950 w 788"/>
              <a:gd name="T3" fmla="*/ 900113 h 588"/>
              <a:gd name="T4" fmla="*/ 36513 w 788"/>
              <a:gd name="T5" fmla="*/ 0 h 588"/>
              <a:gd name="T6" fmla="*/ 0 w 788"/>
              <a:gd name="T7" fmla="*/ 33338 h 588"/>
              <a:gd name="T8" fmla="*/ 1212850 w 788"/>
              <a:gd name="T9" fmla="*/ 933450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588">
                <a:moveTo>
                  <a:pt x="764" y="588"/>
                </a:moveTo>
                <a:lnTo>
                  <a:pt x="788" y="567"/>
                </a:lnTo>
                <a:lnTo>
                  <a:pt x="23" y="0"/>
                </a:lnTo>
                <a:lnTo>
                  <a:pt x="0" y="21"/>
                </a:lnTo>
                <a:lnTo>
                  <a:pt x="764" y="5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3" name="Freeform 13"/>
          <p:cNvSpPr>
            <a:spLocks/>
          </p:cNvSpPr>
          <p:nvPr/>
        </p:nvSpPr>
        <p:spPr bwMode="auto">
          <a:xfrm>
            <a:off x="6026150" y="2689225"/>
            <a:ext cx="49213" cy="55563"/>
          </a:xfrm>
          <a:custGeom>
            <a:avLst/>
            <a:gdLst>
              <a:gd name="T0" fmla="*/ 25400 w 31"/>
              <a:gd name="T1" fmla="*/ 55563 h 35"/>
              <a:gd name="T2" fmla="*/ 49213 w 31"/>
              <a:gd name="T3" fmla="*/ 44450 h 35"/>
              <a:gd name="T4" fmla="*/ 25400 w 31"/>
              <a:gd name="T5" fmla="*/ 0 h 35"/>
              <a:gd name="T6" fmla="*/ 0 w 31"/>
              <a:gd name="T7" fmla="*/ 22225 h 35"/>
              <a:gd name="T8" fmla="*/ 25400 w 31"/>
              <a:gd name="T9" fmla="*/ 5556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5">
                <a:moveTo>
                  <a:pt x="16" y="35"/>
                </a:moveTo>
                <a:lnTo>
                  <a:pt x="31" y="28"/>
                </a:lnTo>
                <a:lnTo>
                  <a:pt x="16" y="0"/>
                </a:lnTo>
                <a:lnTo>
                  <a:pt x="0" y="14"/>
                </a:lnTo>
                <a:lnTo>
                  <a:pt x="16"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4" name="Freeform 14"/>
          <p:cNvSpPr>
            <a:spLocks/>
          </p:cNvSpPr>
          <p:nvPr/>
        </p:nvSpPr>
        <p:spPr bwMode="auto">
          <a:xfrm>
            <a:off x="4789488" y="3511550"/>
            <a:ext cx="47625" cy="44450"/>
          </a:xfrm>
          <a:custGeom>
            <a:avLst/>
            <a:gdLst>
              <a:gd name="T0" fmla="*/ 47625 w 30"/>
              <a:gd name="T1" fmla="*/ 33338 h 28"/>
              <a:gd name="T2" fmla="*/ 36513 w 30"/>
              <a:gd name="T3" fmla="*/ 44450 h 28"/>
              <a:gd name="T4" fmla="*/ 0 w 30"/>
              <a:gd name="T5" fmla="*/ 11113 h 28"/>
              <a:gd name="T6" fmla="*/ 23813 w 30"/>
              <a:gd name="T7" fmla="*/ 0 h 28"/>
              <a:gd name="T8" fmla="*/ 47625 w 30"/>
              <a:gd name="T9" fmla="*/ 3333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28">
                <a:moveTo>
                  <a:pt x="30" y="21"/>
                </a:moveTo>
                <a:lnTo>
                  <a:pt x="23" y="28"/>
                </a:lnTo>
                <a:lnTo>
                  <a:pt x="0" y="7"/>
                </a:lnTo>
                <a:lnTo>
                  <a:pt x="15" y="0"/>
                </a:lnTo>
                <a:lnTo>
                  <a:pt x="3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5" name="Freeform 15"/>
          <p:cNvSpPr>
            <a:spLocks/>
          </p:cNvSpPr>
          <p:nvPr/>
        </p:nvSpPr>
        <p:spPr bwMode="auto">
          <a:xfrm>
            <a:off x="4813300" y="2711450"/>
            <a:ext cx="1238250" cy="833438"/>
          </a:xfrm>
          <a:custGeom>
            <a:avLst/>
            <a:gdLst>
              <a:gd name="T0" fmla="*/ 1238250 w 780"/>
              <a:gd name="T1" fmla="*/ 33338 h 525"/>
              <a:gd name="T2" fmla="*/ 1212850 w 780"/>
              <a:gd name="T3" fmla="*/ 0 h 525"/>
              <a:gd name="T4" fmla="*/ 0 w 780"/>
              <a:gd name="T5" fmla="*/ 800100 h 525"/>
              <a:gd name="T6" fmla="*/ 23813 w 780"/>
              <a:gd name="T7" fmla="*/ 833438 h 525"/>
              <a:gd name="T8" fmla="*/ 1238250 w 780"/>
              <a:gd name="T9" fmla="*/ 33338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0" h="525">
                <a:moveTo>
                  <a:pt x="780" y="21"/>
                </a:moveTo>
                <a:lnTo>
                  <a:pt x="764" y="0"/>
                </a:lnTo>
                <a:lnTo>
                  <a:pt x="0" y="504"/>
                </a:lnTo>
                <a:lnTo>
                  <a:pt x="15" y="525"/>
                </a:lnTo>
                <a:lnTo>
                  <a:pt x="78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6" name="Rectangle 16"/>
          <p:cNvSpPr>
            <a:spLocks noChangeArrowheads="1"/>
          </p:cNvSpPr>
          <p:nvPr/>
        </p:nvSpPr>
        <p:spPr bwMode="auto">
          <a:xfrm>
            <a:off x="4800600" y="1800225"/>
            <a:ext cx="49213"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7" name="Rectangle 17"/>
          <p:cNvSpPr>
            <a:spLocks noChangeArrowheads="1"/>
          </p:cNvSpPr>
          <p:nvPr/>
        </p:nvSpPr>
        <p:spPr bwMode="auto">
          <a:xfrm>
            <a:off x="4800600" y="3522663"/>
            <a:ext cx="49213"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8" name="Rectangle 18"/>
          <p:cNvSpPr>
            <a:spLocks noChangeArrowheads="1"/>
          </p:cNvSpPr>
          <p:nvPr/>
        </p:nvSpPr>
        <p:spPr bwMode="auto">
          <a:xfrm>
            <a:off x="4800600" y="1822450"/>
            <a:ext cx="49213" cy="17002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9" name="Rectangle 19"/>
          <p:cNvSpPr>
            <a:spLocks noChangeArrowheads="1"/>
          </p:cNvSpPr>
          <p:nvPr/>
        </p:nvSpPr>
        <p:spPr bwMode="auto">
          <a:xfrm>
            <a:off x="4800600" y="1800225"/>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0" name="Rectangle 20"/>
          <p:cNvSpPr>
            <a:spLocks noChangeArrowheads="1"/>
          </p:cNvSpPr>
          <p:nvPr/>
        </p:nvSpPr>
        <p:spPr bwMode="auto">
          <a:xfrm>
            <a:off x="7251700" y="1800225"/>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1" name="Rectangle 21"/>
          <p:cNvSpPr>
            <a:spLocks noChangeArrowheads="1"/>
          </p:cNvSpPr>
          <p:nvPr/>
        </p:nvSpPr>
        <p:spPr bwMode="auto">
          <a:xfrm>
            <a:off x="4826000" y="1800225"/>
            <a:ext cx="24257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2" name="Rectangle 22"/>
          <p:cNvSpPr>
            <a:spLocks noChangeArrowheads="1"/>
          </p:cNvSpPr>
          <p:nvPr/>
        </p:nvSpPr>
        <p:spPr bwMode="auto">
          <a:xfrm>
            <a:off x="4800600" y="3500438"/>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3" name="Rectangle 23"/>
          <p:cNvSpPr>
            <a:spLocks noChangeArrowheads="1"/>
          </p:cNvSpPr>
          <p:nvPr/>
        </p:nvSpPr>
        <p:spPr bwMode="auto">
          <a:xfrm>
            <a:off x="7251700" y="3500438"/>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4" name="Rectangle 24"/>
          <p:cNvSpPr>
            <a:spLocks noChangeArrowheads="1"/>
          </p:cNvSpPr>
          <p:nvPr/>
        </p:nvSpPr>
        <p:spPr bwMode="auto">
          <a:xfrm>
            <a:off x="4826000" y="3500438"/>
            <a:ext cx="24257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5" name="Oval 25"/>
          <p:cNvSpPr>
            <a:spLocks noChangeArrowheads="1"/>
          </p:cNvSpPr>
          <p:nvPr/>
        </p:nvSpPr>
        <p:spPr bwMode="auto">
          <a:xfrm>
            <a:off x="4605338" y="1622425"/>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Oval 26"/>
          <p:cNvSpPr>
            <a:spLocks noChangeArrowheads="1"/>
          </p:cNvSpPr>
          <p:nvPr/>
        </p:nvSpPr>
        <p:spPr bwMode="auto">
          <a:xfrm>
            <a:off x="4610100" y="1628775"/>
            <a:ext cx="430213"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7" name="Oval 27"/>
          <p:cNvSpPr>
            <a:spLocks noChangeArrowheads="1"/>
          </p:cNvSpPr>
          <p:nvPr/>
        </p:nvSpPr>
        <p:spPr bwMode="auto">
          <a:xfrm>
            <a:off x="7032625" y="3322638"/>
            <a:ext cx="439738"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Oval 28"/>
          <p:cNvSpPr>
            <a:spLocks noChangeArrowheads="1"/>
          </p:cNvSpPr>
          <p:nvPr/>
        </p:nvSpPr>
        <p:spPr bwMode="auto">
          <a:xfrm>
            <a:off x="7037388" y="3328988"/>
            <a:ext cx="430212"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9" name="Oval 29"/>
          <p:cNvSpPr>
            <a:spLocks noChangeArrowheads="1"/>
          </p:cNvSpPr>
          <p:nvPr/>
        </p:nvSpPr>
        <p:spPr bwMode="auto">
          <a:xfrm>
            <a:off x="5818188" y="2522538"/>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Oval 30"/>
          <p:cNvSpPr>
            <a:spLocks noChangeArrowheads="1"/>
          </p:cNvSpPr>
          <p:nvPr/>
        </p:nvSpPr>
        <p:spPr bwMode="auto">
          <a:xfrm>
            <a:off x="5822950" y="2528888"/>
            <a:ext cx="431800"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1" name="Oval 31"/>
          <p:cNvSpPr>
            <a:spLocks noChangeArrowheads="1"/>
          </p:cNvSpPr>
          <p:nvPr/>
        </p:nvSpPr>
        <p:spPr bwMode="auto">
          <a:xfrm>
            <a:off x="7032625" y="1622425"/>
            <a:ext cx="439738"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Oval 32"/>
          <p:cNvSpPr>
            <a:spLocks noChangeArrowheads="1"/>
          </p:cNvSpPr>
          <p:nvPr/>
        </p:nvSpPr>
        <p:spPr bwMode="auto">
          <a:xfrm>
            <a:off x="7037388" y="1628775"/>
            <a:ext cx="430212"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3" name="Oval 33"/>
          <p:cNvSpPr>
            <a:spLocks noChangeArrowheads="1"/>
          </p:cNvSpPr>
          <p:nvPr/>
        </p:nvSpPr>
        <p:spPr bwMode="auto">
          <a:xfrm>
            <a:off x="4605338" y="3322638"/>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Oval 34"/>
          <p:cNvSpPr>
            <a:spLocks noChangeArrowheads="1"/>
          </p:cNvSpPr>
          <p:nvPr/>
        </p:nvSpPr>
        <p:spPr bwMode="auto">
          <a:xfrm>
            <a:off x="4610100" y="3328988"/>
            <a:ext cx="430213"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5" name="Rectangle 35"/>
          <p:cNvSpPr>
            <a:spLocks noChangeArrowheads="1"/>
          </p:cNvSpPr>
          <p:nvPr/>
        </p:nvSpPr>
        <p:spPr bwMode="auto">
          <a:xfrm>
            <a:off x="4740275" y="1655763"/>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a</a:t>
            </a:r>
            <a:endParaRPr lang="en-US" altLang="en-US">
              <a:latin typeface="Times" charset="0"/>
            </a:endParaRPr>
          </a:p>
        </p:txBody>
      </p:sp>
      <p:sp>
        <p:nvSpPr>
          <p:cNvPr id="10276" name="Rectangle 36"/>
          <p:cNvSpPr>
            <a:spLocks noChangeArrowheads="1"/>
          </p:cNvSpPr>
          <p:nvPr/>
        </p:nvSpPr>
        <p:spPr bwMode="auto">
          <a:xfrm>
            <a:off x="7178675" y="1666875"/>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b</a:t>
            </a:r>
            <a:endParaRPr lang="en-US" altLang="en-US">
              <a:latin typeface="Times" charset="0"/>
            </a:endParaRPr>
          </a:p>
        </p:txBody>
      </p:sp>
      <p:sp>
        <p:nvSpPr>
          <p:cNvPr id="10277" name="Rectangle 37"/>
          <p:cNvSpPr>
            <a:spLocks noChangeArrowheads="1"/>
          </p:cNvSpPr>
          <p:nvPr/>
        </p:nvSpPr>
        <p:spPr bwMode="auto">
          <a:xfrm>
            <a:off x="5965825" y="25669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c</a:t>
            </a:r>
            <a:endParaRPr lang="en-US" altLang="en-US">
              <a:latin typeface="Times" charset="0"/>
            </a:endParaRPr>
          </a:p>
        </p:txBody>
      </p:sp>
      <p:sp>
        <p:nvSpPr>
          <p:cNvPr id="10278" name="Rectangle 38"/>
          <p:cNvSpPr>
            <a:spLocks noChangeArrowheads="1"/>
          </p:cNvSpPr>
          <p:nvPr/>
        </p:nvSpPr>
        <p:spPr bwMode="auto">
          <a:xfrm>
            <a:off x="4740275" y="3400425"/>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d</a:t>
            </a:r>
            <a:endParaRPr lang="en-US" altLang="en-US">
              <a:latin typeface="Times" charset="0"/>
            </a:endParaRPr>
          </a:p>
        </p:txBody>
      </p:sp>
      <p:sp>
        <p:nvSpPr>
          <p:cNvPr id="10279" name="Rectangle 39"/>
          <p:cNvSpPr>
            <a:spLocks noChangeArrowheads="1"/>
          </p:cNvSpPr>
          <p:nvPr/>
        </p:nvSpPr>
        <p:spPr bwMode="auto">
          <a:xfrm>
            <a:off x="7178675" y="3378200"/>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e</a:t>
            </a:r>
            <a:endParaRPr lang="en-US" altLang="en-US">
              <a:latin typeface="Times" charset="0"/>
            </a:endParaRPr>
          </a:p>
        </p:txBody>
      </p:sp>
      <p:sp>
        <p:nvSpPr>
          <p:cNvPr id="10280" name="Rectangle 40"/>
          <p:cNvSpPr>
            <a:spLocks noChangeArrowheads="1"/>
          </p:cNvSpPr>
          <p:nvPr/>
        </p:nvSpPr>
        <p:spPr bwMode="auto">
          <a:xfrm>
            <a:off x="7543800" y="2389188"/>
            <a:ext cx="577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latin typeface="Arial" charset="0"/>
              </a:rPr>
              <a:t>b e c</a:t>
            </a:r>
            <a:endParaRPr lang="en-US" altLang="en-US">
              <a:latin typeface="Times" charset="0"/>
            </a:endParaRPr>
          </a:p>
        </p:txBody>
      </p:sp>
      <p:pic>
        <p:nvPicPr>
          <p:cNvPr id="1028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394200"/>
            <a:ext cx="56515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65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0"/>
            <a:ext cx="7772400" cy="1143000"/>
          </a:xfrm>
        </p:spPr>
        <p:txBody>
          <a:bodyPr/>
          <a:lstStyle/>
          <a:p>
            <a:pPr eaLnBrk="1" hangingPunct="1"/>
            <a:r>
              <a:rPr lang="en-US" altLang="en-US" smtClean="0"/>
              <a:t>Even More Terminology</a:t>
            </a:r>
          </a:p>
        </p:txBody>
      </p:sp>
      <p:sp>
        <p:nvSpPr>
          <p:cNvPr id="11267" name="Rectangle 3"/>
          <p:cNvSpPr>
            <a:spLocks noGrp="1" noChangeArrowheads="1"/>
          </p:cNvSpPr>
          <p:nvPr>
            <p:ph type="body" sz="half" idx="1"/>
          </p:nvPr>
        </p:nvSpPr>
        <p:spPr>
          <a:xfrm>
            <a:off x="457200" y="4038600"/>
            <a:ext cx="8686800" cy="4800600"/>
          </a:xfrm>
        </p:spPr>
        <p:txBody>
          <a:bodyPr/>
          <a:lstStyle/>
          <a:p>
            <a:pPr eaLnBrk="1" hangingPunct="1"/>
            <a:r>
              <a:rPr lang="en-US" altLang="en-US" sz="2000" smtClean="0">
                <a:solidFill>
                  <a:srgbClr val="FA2C25"/>
                </a:solidFill>
              </a:rPr>
              <a:t>subgraph</a:t>
            </a:r>
            <a:r>
              <a:rPr lang="en-US" altLang="en-US" sz="2000" smtClean="0"/>
              <a:t>: subset of vertices and edges forming a graph</a:t>
            </a:r>
          </a:p>
          <a:p>
            <a:pPr eaLnBrk="1" hangingPunct="1"/>
            <a:r>
              <a:rPr lang="en-US" altLang="en-US" sz="2000" smtClean="0">
                <a:solidFill>
                  <a:srgbClr val="FA2C25"/>
                </a:solidFill>
              </a:rPr>
              <a:t>connected component</a:t>
            </a:r>
            <a:r>
              <a:rPr lang="en-US" altLang="en-US" sz="2000" smtClean="0"/>
              <a:t>: maximal connected subgraph. E.g., the graph below has 3 connected components.</a:t>
            </a:r>
          </a:p>
        </p:txBody>
      </p:sp>
      <p:sp>
        <p:nvSpPr>
          <p:cNvPr id="11268" name="Rectangle 4"/>
          <p:cNvSpPr>
            <a:spLocks noChangeArrowheads="1"/>
          </p:cNvSpPr>
          <p:nvPr/>
        </p:nvSpPr>
        <p:spPr bwMode="auto">
          <a:xfrm>
            <a:off x="2590800" y="3810000"/>
            <a:ext cx="10842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rPr>
              <a:t>connected</a:t>
            </a:r>
            <a:endParaRPr lang="en-US" altLang="en-US">
              <a:latin typeface="Times" charset="0"/>
            </a:endParaRPr>
          </a:p>
        </p:txBody>
      </p:sp>
      <p:sp>
        <p:nvSpPr>
          <p:cNvPr id="11269" name="Rectangle 5"/>
          <p:cNvSpPr>
            <a:spLocks noChangeArrowheads="1"/>
          </p:cNvSpPr>
          <p:nvPr/>
        </p:nvSpPr>
        <p:spPr bwMode="auto">
          <a:xfrm>
            <a:off x="4953000" y="3810000"/>
            <a:ext cx="1492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100">
                <a:solidFill>
                  <a:srgbClr val="000000"/>
                </a:solidFill>
              </a:rPr>
              <a:t>not connected</a:t>
            </a:r>
            <a:endParaRPr lang="en-US" altLang="en-US">
              <a:latin typeface="Times" charset="0"/>
            </a:endParaRPr>
          </a:p>
        </p:txBody>
      </p:sp>
      <p:grpSp>
        <p:nvGrpSpPr>
          <p:cNvPr id="11270" name="Group 6"/>
          <p:cNvGrpSpPr>
            <a:grpSpLocks/>
          </p:cNvGrpSpPr>
          <p:nvPr/>
        </p:nvGrpSpPr>
        <p:grpSpPr bwMode="auto">
          <a:xfrm>
            <a:off x="2057400" y="2057400"/>
            <a:ext cx="4651375" cy="1747838"/>
            <a:chOff x="1296" y="1111"/>
            <a:chExt cx="2930" cy="1101"/>
          </a:xfrm>
        </p:grpSpPr>
        <p:sp>
          <p:nvSpPr>
            <p:cNvPr id="11420" name="Rectangle 7"/>
            <p:cNvSpPr>
              <a:spLocks noChangeArrowheads="1"/>
            </p:cNvSpPr>
            <p:nvPr/>
          </p:nvSpPr>
          <p:spPr bwMode="auto">
            <a:xfrm>
              <a:off x="2444"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1" name="Freeform 8"/>
            <p:cNvSpPr>
              <a:spLocks/>
            </p:cNvSpPr>
            <p:nvPr/>
          </p:nvSpPr>
          <p:spPr bwMode="auto">
            <a:xfrm>
              <a:off x="2451" y="2046"/>
              <a:ext cx="28" cy="27"/>
            </a:xfrm>
            <a:custGeom>
              <a:avLst/>
              <a:gdLst>
                <a:gd name="T0" fmla="*/ 0 w 28"/>
                <a:gd name="T1" fmla="*/ 20 h 27"/>
                <a:gd name="T2" fmla="*/ 14 w 28"/>
                <a:gd name="T3" fmla="*/ 27 h 27"/>
                <a:gd name="T4" fmla="*/ 28 w 28"/>
                <a:gd name="T5" fmla="*/ 7 h 27"/>
                <a:gd name="T6" fmla="*/ 14 w 28"/>
                <a:gd name="T7" fmla="*/ 0 h 27"/>
                <a:gd name="T8" fmla="*/ 0 w 28"/>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7">
                  <a:moveTo>
                    <a:pt x="0" y="20"/>
                  </a:moveTo>
                  <a:lnTo>
                    <a:pt x="14" y="27"/>
                  </a:lnTo>
                  <a:lnTo>
                    <a:pt x="28" y="7"/>
                  </a:lnTo>
                  <a:lnTo>
                    <a:pt x="14"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2" name="Freeform 9"/>
            <p:cNvSpPr>
              <a:spLocks/>
            </p:cNvSpPr>
            <p:nvPr/>
          </p:nvSpPr>
          <p:spPr bwMode="auto">
            <a:xfrm>
              <a:off x="1956" y="1688"/>
              <a:ext cx="509" cy="378"/>
            </a:xfrm>
            <a:custGeom>
              <a:avLst/>
              <a:gdLst>
                <a:gd name="T0" fmla="*/ 495 w 509"/>
                <a:gd name="T1" fmla="*/ 378 h 378"/>
                <a:gd name="T2" fmla="*/ 509 w 509"/>
                <a:gd name="T3" fmla="*/ 358 h 378"/>
                <a:gd name="T4" fmla="*/ 14 w 509"/>
                <a:gd name="T5" fmla="*/ 0 h 378"/>
                <a:gd name="T6" fmla="*/ 0 w 509"/>
                <a:gd name="T7" fmla="*/ 21 h 378"/>
                <a:gd name="T8" fmla="*/ 495 w 509"/>
                <a:gd name="T9" fmla="*/ 378 h 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9" h="378">
                  <a:moveTo>
                    <a:pt x="495" y="378"/>
                  </a:moveTo>
                  <a:lnTo>
                    <a:pt x="509" y="358"/>
                  </a:lnTo>
                  <a:lnTo>
                    <a:pt x="14" y="0"/>
                  </a:lnTo>
                  <a:lnTo>
                    <a:pt x="0" y="21"/>
                  </a:lnTo>
                  <a:lnTo>
                    <a:pt x="495" y="3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3" name="Freeform 10"/>
            <p:cNvSpPr>
              <a:spLocks/>
            </p:cNvSpPr>
            <p:nvPr/>
          </p:nvSpPr>
          <p:spPr bwMode="auto">
            <a:xfrm>
              <a:off x="1440"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7">
                  <a:moveTo>
                    <a:pt x="28" y="20"/>
                  </a:moveTo>
                  <a:lnTo>
                    <a:pt x="21" y="27"/>
                  </a:lnTo>
                  <a:lnTo>
                    <a:pt x="0" y="7"/>
                  </a:lnTo>
                  <a:lnTo>
                    <a:pt x="14" y="0"/>
                  </a:lnTo>
                  <a:lnTo>
                    <a:pt x="2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4" name="Freeform 11"/>
            <p:cNvSpPr>
              <a:spLocks/>
            </p:cNvSpPr>
            <p:nvPr/>
          </p:nvSpPr>
          <p:spPr bwMode="auto">
            <a:xfrm>
              <a:off x="1454" y="1688"/>
              <a:ext cx="516" cy="378"/>
            </a:xfrm>
            <a:custGeom>
              <a:avLst/>
              <a:gdLst>
                <a:gd name="T0" fmla="*/ 516 w 516"/>
                <a:gd name="T1" fmla="*/ 21 h 378"/>
                <a:gd name="T2" fmla="*/ 502 w 516"/>
                <a:gd name="T3" fmla="*/ 0 h 378"/>
                <a:gd name="T4" fmla="*/ 0 w 516"/>
                <a:gd name="T5" fmla="*/ 358 h 378"/>
                <a:gd name="T6" fmla="*/ 14 w 516"/>
                <a:gd name="T7" fmla="*/ 378 h 378"/>
                <a:gd name="T8" fmla="*/ 516 w 516"/>
                <a:gd name="T9" fmla="*/ 21 h 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378">
                  <a:moveTo>
                    <a:pt x="516" y="21"/>
                  </a:moveTo>
                  <a:lnTo>
                    <a:pt x="502" y="0"/>
                  </a:lnTo>
                  <a:lnTo>
                    <a:pt x="0" y="358"/>
                  </a:lnTo>
                  <a:lnTo>
                    <a:pt x="14" y="378"/>
                  </a:lnTo>
                  <a:lnTo>
                    <a:pt x="516"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5" name="Rectangle 12"/>
            <p:cNvSpPr>
              <a:spLocks noChangeArrowheads="1"/>
            </p:cNvSpPr>
            <p:nvPr/>
          </p:nvSpPr>
          <p:spPr bwMode="auto">
            <a:xfrm>
              <a:off x="1447"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6" name="Rectangle 13"/>
            <p:cNvSpPr>
              <a:spLocks noChangeArrowheads="1"/>
            </p:cNvSpPr>
            <p:nvPr/>
          </p:nvSpPr>
          <p:spPr bwMode="auto">
            <a:xfrm>
              <a:off x="1447" y="2039"/>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7" name="Rectangle 14"/>
            <p:cNvSpPr>
              <a:spLocks noChangeArrowheads="1"/>
            </p:cNvSpPr>
            <p:nvPr/>
          </p:nvSpPr>
          <p:spPr bwMode="auto">
            <a:xfrm>
              <a:off x="2458" y="2039"/>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8" name="Rectangle 15"/>
            <p:cNvSpPr>
              <a:spLocks noChangeArrowheads="1"/>
            </p:cNvSpPr>
            <p:nvPr/>
          </p:nvSpPr>
          <p:spPr bwMode="auto">
            <a:xfrm>
              <a:off x="1461" y="2039"/>
              <a:ext cx="997"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9" name="Oval 16"/>
            <p:cNvSpPr>
              <a:spLocks noChangeArrowheads="1"/>
            </p:cNvSpPr>
            <p:nvPr/>
          </p:nvSpPr>
          <p:spPr bwMode="auto">
            <a:xfrm>
              <a:off x="2369" y="1915"/>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0" name="Oval 17"/>
            <p:cNvSpPr>
              <a:spLocks noChangeArrowheads="1"/>
            </p:cNvSpPr>
            <p:nvPr/>
          </p:nvSpPr>
          <p:spPr bwMode="auto">
            <a:xfrm>
              <a:off x="2372" y="1918"/>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31" name="Oval 18"/>
            <p:cNvSpPr>
              <a:spLocks noChangeArrowheads="1"/>
            </p:cNvSpPr>
            <p:nvPr/>
          </p:nvSpPr>
          <p:spPr bwMode="auto">
            <a:xfrm>
              <a:off x="1379" y="1915"/>
              <a:ext cx="178"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2" name="Oval 19"/>
            <p:cNvSpPr>
              <a:spLocks noChangeArrowheads="1"/>
            </p:cNvSpPr>
            <p:nvPr/>
          </p:nvSpPr>
          <p:spPr bwMode="auto">
            <a:xfrm>
              <a:off x="1382" y="1918"/>
              <a:ext cx="172"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33" name="Rectangle 20"/>
            <p:cNvSpPr>
              <a:spLocks noChangeArrowheads="1"/>
            </p:cNvSpPr>
            <p:nvPr/>
          </p:nvSpPr>
          <p:spPr bwMode="auto">
            <a:xfrm>
              <a:off x="3991"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34" name="Freeform 21"/>
            <p:cNvSpPr>
              <a:spLocks/>
            </p:cNvSpPr>
            <p:nvPr/>
          </p:nvSpPr>
          <p:spPr bwMode="auto">
            <a:xfrm>
              <a:off x="3118"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7">
                  <a:moveTo>
                    <a:pt x="28" y="20"/>
                  </a:moveTo>
                  <a:lnTo>
                    <a:pt x="21" y="27"/>
                  </a:lnTo>
                  <a:lnTo>
                    <a:pt x="0" y="7"/>
                  </a:lnTo>
                  <a:lnTo>
                    <a:pt x="14" y="0"/>
                  </a:lnTo>
                  <a:lnTo>
                    <a:pt x="2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5" name="Freeform 22"/>
            <p:cNvSpPr>
              <a:spLocks/>
            </p:cNvSpPr>
            <p:nvPr/>
          </p:nvSpPr>
          <p:spPr bwMode="auto">
            <a:xfrm>
              <a:off x="3132" y="1688"/>
              <a:ext cx="509" cy="378"/>
            </a:xfrm>
            <a:custGeom>
              <a:avLst/>
              <a:gdLst>
                <a:gd name="T0" fmla="*/ 509 w 509"/>
                <a:gd name="T1" fmla="*/ 21 h 378"/>
                <a:gd name="T2" fmla="*/ 495 w 509"/>
                <a:gd name="T3" fmla="*/ 0 h 378"/>
                <a:gd name="T4" fmla="*/ 0 w 509"/>
                <a:gd name="T5" fmla="*/ 358 h 378"/>
                <a:gd name="T6" fmla="*/ 14 w 509"/>
                <a:gd name="T7" fmla="*/ 378 h 378"/>
                <a:gd name="T8" fmla="*/ 509 w 509"/>
                <a:gd name="T9" fmla="*/ 21 h 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9" h="378">
                  <a:moveTo>
                    <a:pt x="509" y="21"/>
                  </a:moveTo>
                  <a:lnTo>
                    <a:pt x="495" y="0"/>
                  </a:lnTo>
                  <a:lnTo>
                    <a:pt x="0" y="358"/>
                  </a:lnTo>
                  <a:lnTo>
                    <a:pt x="14" y="378"/>
                  </a:lnTo>
                  <a:lnTo>
                    <a:pt x="509"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6" name="Rectangle 23"/>
            <p:cNvSpPr>
              <a:spLocks noChangeArrowheads="1"/>
            </p:cNvSpPr>
            <p:nvPr/>
          </p:nvSpPr>
          <p:spPr bwMode="auto">
            <a:xfrm>
              <a:off x="3125" y="2053"/>
              <a:ext cx="27"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37" name="Oval 24"/>
            <p:cNvSpPr>
              <a:spLocks noChangeArrowheads="1"/>
            </p:cNvSpPr>
            <p:nvPr/>
          </p:nvSpPr>
          <p:spPr bwMode="auto">
            <a:xfrm>
              <a:off x="3916" y="1963"/>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8" name="Oval 25"/>
            <p:cNvSpPr>
              <a:spLocks noChangeArrowheads="1"/>
            </p:cNvSpPr>
            <p:nvPr/>
          </p:nvSpPr>
          <p:spPr bwMode="auto">
            <a:xfrm>
              <a:off x="3919" y="1966"/>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39" name="Oval 26"/>
            <p:cNvSpPr>
              <a:spLocks noChangeArrowheads="1"/>
            </p:cNvSpPr>
            <p:nvPr/>
          </p:nvSpPr>
          <p:spPr bwMode="auto">
            <a:xfrm>
              <a:off x="3049" y="1963"/>
              <a:ext cx="179"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0" name="Oval 27"/>
            <p:cNvSpPr>
              <a:spLocks noChangeArrowheads="1"/>
            </p:cNvSpPr>
            <p:nvPr/>
          </p:nvSpPr>
          <p:spPr bwMode="auto">
            <a:xfrm>
              <a:off x="3052" y="1966"/>
              <a:ext cx="173"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1" name="Freeform 28"/>
            <p:cNvSpPr>
              <a:spLocks/>
            </p:cNvSpPr>
            <p:nvPr/>
          </p:nvSpPr>
          <p:spPr bwMode="auto">
            <a:xfrm>
              <a:off x="1310" y="1111"/>
              <a:ext cx="41" cy="27"/>
            </a:xfrm>
            <a:custGeom>
              <a:avLst/>
              <a:gdLst>
                <a:gd name="T0" fmla="*/ 41 w 41"/>
                <a:gd name="T1" fmla="*/ 0 h 27"/>
                <a:gd name="T2" fmla="*/ 7 w 41"/>
                <a:gd name="T3" fmla="*/ 14 h 27"/>
                <a:gd name="T4" fmla="*/ 0 w 41"/>
                <a:gd name="T5" fmla="*/ 27 h 27"/>
                <a:gd name="T6" fmla="*/ 0 60000 65536"/>
                <a:gd name="T7" fmla="*/ 0 60000 65536"/>
                <a:gd name="T8" fmla="*/ 0 60000 65536"/>
              </a:gdLst>
              <a:ahLst/>
              <a:cxnLst>
                <a:cxn ang="T6">
                  <a:pos x="T0" y="T1"/>
                </a:cxn>
                <a:cxn ang="T7">
                  <a:pos x="T2" y="T3"/>
                </a:cxn>
                <a:cxn ang="T8">
                  <a:pos x="T4" y="T5"/>
                </a:cxn>
              </a:cxnLst>
              <a:rect l="0" t="0" r="r" b="b"/>
              <a:pathLst>
                <a:path w="41" h="27">
                  <a:moveTo>
                    <a:pt x="41" y="0"/>
                  </a:moveTo>
                  <a:lnTo>
                    <a:pt x="7"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2" name="Line 29"/>
            <p:cNvSpPr>
              <a:spLocks noChangeShapeType="1"/>
            </p:cNvSpPr>
            <p:nvPr/>
          </p:nvSpPr>
          <p:spPr bwMode="auto">
            <a:xfrm>
              <a:off x="1296" y="205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3" name="Freeform 30"/>
            <p:cNvSpPr>
              <a:spLocks/>
            </p:cNvSpPr>
            <p:nvPr/>
          </p:nvSpPr>
          <p:spPr bwMode="auto">
            <a:xfrm>
              <a:off x="1296" y="2149"/>
              <a:ext cx="21" cy="48"/>
            </a:xfrm>
            <a:custGeom>
              <a:avLst/>
              <a:gdLst>
                <a:gd name="T0" fmla="*/ 0 w 21"/>
                <a:gd name="T1" fmla="*/ 0 h 48"/>
                <a:gd name="T2" fmla="*/ 0 w 21"/>
                <a:gd name="T3" fmla="*/ 14 h 48"/>
                <a:gd name="T4" fmla="*/ 21 w 21"/>
                <a:gd name="T5" fmla="*/ 48 h 48"/>
                <a:gd name="T6" fmla="*/ 21 w 2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48">
                  <a:moveTo>
                    <a:pt x="0" y="0"/>
                  </a:moveTo>
                  <a:lnTo>
                    <a:pt x="0" y="14"/>
                  </a:lnTo>
                  <a:lnTo>
                    <a:pt x="21"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4" name="Line 31"/>
            <p:cNvSpPr>
              <a:spLocks noChangeShapeType="1"/>
            </p:cNvSpPr>
            <p:nvPr/>
          </p:nvSpPr>
          <p:spPr bwMode="auto">
            <a:xfrm>
              <a:off x="135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5" name="Line 32"/>
            <p:cNvSpPr>
              <a:spLocks noChangeShapeType="1"/>
            </p:cNvSpPr>
            <p:nvPr/>
          </p:nvSpPr>
          <p:spPr bwMode="auto">
            <a:xfrm>
              <a:off x="145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6" name="Line 33"/>
            <p:cNvSpPr>
              <a:spLocks noChangeShapeType="1"/>
            </p:cNvSpPr>
            <p:nvPr/>
          </p:nvSpPr>
          <p:spPr bwMode="auto">
            <a:xfrm>
              <a:off x="1550"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7" name="Line 34"/>
            <p:cNvSpPr>
              <a:spLocks noChangeShapeType="1"/>
            </p:cNvSpPr>
            <p:nvPr/>
          </p:nvSpPr>
          <p:spPr bwMode="auto">
            <a:xfrm>
              <a:off x="1647"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8" name="Line 35"/>
            <p:cNvSpPr>
              <a:spLocks noChangeShapeType="1"/>
            </p:cNvSpPr>
            <p:nvPr/>
          </p:nvSpPr>
          <p:spPr bwMode="auto">
            <a:xfrm>
              <a:off x="174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9" name="Line 36"/>
            <p:cNvSpPr>
              <a:spLocks noChangeShapeType="1"/>
            </p:cNvSpPr>
            <p:nvPr/>
          </p:nvSpPr>
          <p:spPr bwMode="auto">
            <a:xfrm>
              <a:off x="183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0" name="Freeform 37"/>
            <p:cNvSpPr>
              <a:spLocks/>
            </p:cNvSpPr>
            <p:nvPr/>
          </p:nvSpPr>
          <p:spPr bwMode="auto">
            <a:xfrm>
              <a:off x="1935" y="2211"/>
              <a:ext cx="55" cy="1"/>
            </a:xfrm>
            <a:custGeom>
              <a:avLst/>
              <a:gdLst>
                <a:gd name="T0" fmla="*/ 0 w 55"/>
                <a:gd name="T1" fmla="*/ 0 h 1"/>
                <a:gd name="T2" fmla="*/ 42 w 55"/>
                <a:gd name="T3" fmla="*/ 0 h 1"/>
                <a:gd name="T4" fmla="*/ 55 w 55"/>
                <a:gd name="T5" fmla="*/ 0 h 1"/>
                <a:gd name="T6" fmla="*/ 0 60000 65536"/>
                <a:gd name="T7" fmla="*/ 0 60000 65536"/>
                <a:gd name="T8" fmla="*/ 0 60000 65536"/>
              </a:gdLst>
              <a:ahLst/>
              <a:cxnLst>
                <a:cxn ang="T6">
                  <a:pos x="T0" y="T1"/>
                </a:cxn>
                <a:cxn ang="T7">
                  <a:pos x="T2" y="T3"/>
                </a:cxn>
                <a:cxn ang="T8">
                  <a:pos x="T4" y="T5"/>
                </a:cxn>
              </a:cxnLst>
              <a:rect l="0" t="0" r="r" b="b"/>
              <a:pathLst>
                <a:path w="55" h="1">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1" name="Line 38"/>
            <p:cNvSpPr>
              <a:spLocks noChangeShapeType="1"/>
            </p:cNvSpPr>
            <p:nvPr/>
          </p:nvSpPr>
          <p:spPr bwMode="auto">
            <a:xfrm>
              <a:off x="2032"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2" name="Line 39"/>
            <p:cNvSpPr>
              <a:spLocks noChangeShapeType="1"/>
            </p:cNvSpPr>
            <p:nvPr/>
          </p:nvSpPr>
          <p:spPr bwMode="auto">
            <a:xfrm>
              <a:off x="212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3" name="Line 40"/>
            <p:cNvSpPr>
              <a:spLocks noChangeShapeType="1"/>
            </p:cNvSpPr>
            <p:nvPr/>
          </p:nvSpPr>
          <p:spPr bwMode="auto">
            <a:xfrm>
              <a:off x="222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4" name="Line 41"/>
            <p:cNvSpPr>
              <a:spLocks noChangeShapeType="1"/>
            </p:cNvSpPr>
            <p:nvPr/>
          </p:nvSpPr>
          <p:spPr bwMode="auto">
            <a:xfrm>
              <a:off x="232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5" name="Line 42"/>
            <p:cNvSpPr>
              <a:spLocks noChangeShapeType="1"/>
            </p:cNvSpPr>
            <p:nvPr/>
          </p:nvSpPr>
          <p:spPr bwMode="auto">
            <a:xfrm>
              <a:off x="2417"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6" name="Line 43"/>
            <p:cNvSpPr>
              <a:spLocks noChangeShapeType="1"/>
            </p:cNvSpPr>
            <p:nvPr/>
          </p:nvSpPr>
          <p:spPr bwMode="auto">
            <a:xfrm>
              <a:off x="251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7" name="Freeform 44"/>
            <p:cNvSpPr>
              <a:spLocks/>
            </p:cNvSpPr>
            <p:nvPr/>
          </p:nvSpPr>
          <p:spPr bwMode="auto">
            <a:xfrm>
              <a:off x="2609" y="2183"/>
              <a:ext cx="42" cy="28"/>
            </a:xfrm>
            <a:custGeom>
              <a:avLst/>
              <a:gdLst>
                <a:gd name="T0" fmla="*/ 0 w 42"/>
                <a:gd name="T1" fmla="*/ 28 h 28"/>
                <a:gd name="T2" fmla="*/ 0 w 42"/>
                <a:gd name="T3" fmla="*/ 28 h 28"/>
                <a:gd name="T4" fmla="*/ 35 w 42"/>
                <a:gd name="T5" fmla="*/ 14 h 28"/>
                <a:gd name="T6" fmla="*/ 42 w 42"/>
                <a:gd name="T7" fmla="*/ 0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 h="28">
                  <a:moveTo>
                    <a:pt x="0" y="28"/>
                  </a:moveTo>
                  <a:lnTo>
                    <a:pt x="0" y="28"/>
                  </a:lnTo>
                  <a:lnTo>
                    <a:pt x="35" y="14"/>
                  </a:lnTo>
                  <a:lnTo>
                    <a:pt x="42"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8" name="Line 45"/>
            <p:cNvSpPr>
              <a:spLocks noChangeShapeType="1"/>
            </p:cNvSpPr>
            <p:nvPr/>
          </p:nvSpPr>
          <p:spPr bwMode="auto">
            <a:xfrm flipV="1">
              <a:off x="2657" y="2087"/>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9" name="Line 46"/>
            <p:cNvSpPr>
              <a:spLocks noChangeShapeType="1"/>
            </p:cNvSpPr>
            <p:nvPr/>
          </p:nvSpPr>
          <p:spPr bwMode="auto">
            <a:xfrm flipH="1">
              <a:off x="254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0" name="Line 47"/>
            <p:cNvSpPr>
              <a:spLocks noChangeShapeType="1"/>
            </p:cNvSpPr>
            <p:nvPr/>
          </p:nvSpPr>
          <p:spPr bwMode="auto">
            <a:xfrm flipH="1">
              <a:off x="2451"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1" name="Line 48"/>
            <p:cNvSpPr>
              <a:spLocks noChangeShapeType="1"/>
            </p:cNvSpPr>
            <p:nvPr/>
          </p:nvSpPr>
          <p:spPr bwMode="auto">
            <a:xfrm flipH="1">
              <a:off x="2355"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2" name="Line 49"/>
            <p:cNvSpPr>
              <a:spLocks noChangeShapeType="1"/>
            </p:cNvSpPr>
            <p:nvPr/>
          </p:nvSpPr>
          <p:spPr bwMode="auto">
            <a:xfrm flipH="1">
              <a:off x="225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3" name="Line 50"/>
            <p:cNvSpPr>
              <a:spLocks noChangeShapeType="1"/>
            </p:cNvSpPr>
            <p:nvPr/>
          </p:nvSpPr>
          <p:spPr bwMode="auto">
            <a:xfrm flipH="1">
              <a:off x="216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4" name="Line 51"/>
            <p:cNvSpPr>
              <a:spLocks noChangeShapeType="1"/>
            </p:cNvSpPr>
            <p:nvPr/>
          </p:nvSpPr>
          <p:spPr bwMode="auto">
            <a:xfrm flipH="1">
              <a:off x="206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5" name="Freeform 52"/>
            <p:cNvSpPr>
              <a:spLocks/>
            </p:cNvSpPr>
            <p:nvPr/>
          </p:nvSpPr>
          <p:spPr bwMode="auto">
            <a:xfrm>
              <a:off x="1970" y="1111"/>
              <a:ext cx="55" cy="1"/>
            </a:xfrm>
            <a:custGeom>
              <a:avLst/>
              <a:gdLst>
                <a:gd name="T0" fmla="*/ 55 w 55"/>
                <a:gd name="T1" fmla="*/ 0 h 1"/>
                <a:gd name="T2" fmla="*/ 7 w 55"/>
                <a:gd name="T3" fmla="*/ 0 h 1"/>
                <a:gd name="T4" fmla="*/ 0 w 55"/>
                <a:gd name="T5" fmla="*/ 0 h 1"/>
                <a:gd name="T6" fmla="*/ 0 60000 65536"/>
                <a:gd name="T7" fmla="*/ 0 60000 65536"/>
                <a:gd name="T8" fmla="*/ 0 60000 65536"/>
              </a:gdLst>
              <a:ahLst/>
              <a:cxnLst>
                <a:cxn ang="T6">
                  <a:pos x="T0" y="T1"/>
                </a:cxn>
                <a:cxn ang="T7">
                  <a:pos x="T2" y="T3"/>
                </a:cxn>
                <a:cxn ang="T8">
                  <a:pos x="T4" y="T5"/>
                </a:cxn>
              </a:cxnLst>
              <a:rect l="0" t="0" r="r" b="b"/>
              <a:pathLst>
                <a:path w="55" h="1">
                  <a:moveTo>
                    <a:pt x="55" y="0"/>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66" name="Line 53"/>
            <p:cNvSpPr>
              <a:spLocks noChangeShapeType="1"/>
            </p:cNvSpPr>
            <p:nvPr/>
          </p:nvSpPr>
          <p:spPr bwMode="auto">
            <a:xfrm flipH="1">
              <a:off x="1874"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7" name="Line 54"/>
            <p:cNvSpPr>
              <a:spLocks noChangeShapeType="1"/>
            </p:cNvSpPr>
            <p:nvPr/>
          </p:nvSpPr>
          <p:spPr bwMode="auto">
            <a:xfrm flipH="1">
              <a:off x="177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8" name="Line 55"/>
            <p:cNvSpPr>
              <a:spLocks noChangeShapeType="1"/>
            </p:cNvSpPr>
            <p:nvPr/>
          </p:nvSpPr>
          <p:spPr bwMode="auto">
            <a:xfrm flipH="1">
              <a:off x="1681"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 name="Line 56"/>
            <p:cNvSpPr>
              <a:spLocks noChangeShapeType="1"/>
            </p:cNvSpPr>
            <p:nvPr/>
          </p:nvSpPr>
          <p:spPr bwMode="auto">
            <a:xfrm flipH="1">
              <a:off x="1585"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 name="Line 57"/>
            <p:cNvSpPr>
              <a:spLocks noChangeShapeType="1"/>
            </p:cNvSpPr>
            <p:nvPr/>
          </p:nvSpPr>
          <p:spPr bwMode="auto">
            <a:xfrm flipH="1">
              <a:off x="148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1" name="Line 58"/>
            <p:cNvSpPr>
              <a:spLocks noChangeShapeType="1"/>
            </p:cNvSpPr>
            <p:nvPr/>
          </p:nvSpPr>
          <p:spPr bwMode="auto">
            <a:xfrm flipH="1">
              <a:off x="139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2" name="Freeform 59"/>
            <p:cNvSpPr>
              <a:spLocks/>
            </p:cNvSpPr>
            <p:nvPr/>
          </p:nvSpPr>
          <p:spPr bwMode="auto">
            <a:xfrm>
              <a:off x="2871" y="1111"/>
              <a:ext cx="41" cy="27"/>
            </a:xfrm>
            <a:custGeom>
              <a:avLst/>
              <a:gdLst>
                <a:gd name="T0" fmla="*/ 41 w 41"/>
                <a:gd name="T1" fmla="*/ 0 h 27"/>
                <a:gd name="T2" fmla="*/ 6 w 41"/>
                <a:gd name="T3" fmla="*/ 14 h 27"/>
                <a:gd name="T4" fmla="*/ 0 w 41"/>
                <a:gd name="T5" fmla="*/ 27 h 27"/>
                <a:gd name="T6" fmla="*/ 0 60000 65536"/>
                <a:gd name="T7" fmla="*/ 0 60000 65536"/>
                <a:gd name="T8" fmla="*/ 0 60000 65536"/>
              </a:gdLst>
              <a:ahLst/>
              <a:cxnLst>
                <a:cxn ang="T6">
                  <a:pos x="T0" y="T1"/>
                </a:cxn>
                <a:cxn ang="T7">
                  <a:pos x="T2" y="T3"/>
                </a:cxn>
                <a:cxn ang="T8">
                  <a:pos x="T4" y="T5"/>
                </a:cxn>
              </a:cxnLst>
              <a:rect l="0" t="0" r="r" b="b"/>
              <a:pathLst>
                <a:path w="41" h="27">
                  <a:moveTo>
                    <a:pt x="41" y="0"/>
                  </a:moveTo>
                  <a:lnTo>
                    <a:pt x="6"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73" name="Line 60"/>
            <p:cNvSpPr>
              <a:spLocks noChangeShapeType="1"/>
            </p:cNvSpPr>
            <p:nvPr/>
          </p:nvSpPr>
          <p:spPr bwMode="auto">
            <a:xfrm>
              <a:off x="2864" y="205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 name="Freeform 61"/>
            <p:cNvSpPr>
              <a:spLocks/>
            </p:cNvSpPr>
            <p:nvPr/>
          </p:nvSpPr>
          <p:spPr bwMode="auto">
            <a:xfrm>
              <a:off x="2864" y="2149"/>
              <a:ext cx="13" cy="48"/>
            </a:xfrm>
            <a:custGeom>
              <a:avLst/>
              <a:gdLst>
                <a:gd name="T0" fmla="*/ 0 w 13"/>
                <a:gd name="T1" fmla="*/ 0 h 48"/>
                <a:gd name="T2" fmla="*/ 0 w 13"/>
                <a:gd name="T3" fmla="*/ 14 h 48"/>
                <a:gd name="T4" fmla="*/ 13 w 13"/>
                <a:gd name="T5" fmla="*/ 48 h 48"/>
                <a:gd name="T6" fmla="*/ 13 w 13"/>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8">
                  <a:moveTo>
                    <a:pt x="0" y="0"/>
                  </a:moveTo>
                  <a:lnTo>
                    <a:pt x="0" y="14"/>
                  </a:lnTo>
                  <a:lnTo>
                    <a:pt x="13"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75" name="Line 62"/>
            <p:cNvSpPr>
              <a:spLocks noChangeShapeType="1"/>
            </p:cNvSpPr>
            <p:nvPr/>
          </p:nvSpPr>
          <p:spPr bwMode="auto">
            <a:xfrm>
              <a:off x="291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6" name="Line 63"/>
            <p:cNvSpPr>
              <a:spLocks noChangeShapeType="1"/>
            </p:cNvSpPr>
            <p:nvPr/>
          </p:nvSpPr>
          <p:spPr bwMode="auto">
            <a:xfrm>
              <a:off x="3015"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7" name="Line 64"/>
            <p:cNvSpPr>
              <a:spLocks noChangeShapeType="1"/>
            </p:cNvSpPr>
            <p:nvPr/>
          </p:nvSpPr>
          <p:spPr bwMode="auto">
            <a:xfrm>
              <a:off x="311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8" name="Line 65"/>
            <p:cNvSpPr>
              <a:spLocks noChangeShapeType="1"/>
            </p:cNvSpPr>
            <p:nvPr/>
          </p:nvSpPr>
          <p:spPr bwMode="auto">
            <a:xfrm>
              <a:off x="3207" y="2211"/>
              <a:ext cx="5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9" name="Line 66"/>
            <p:cNvSpPr>
              <a:spLocks noChangeShapeType="1"/>
            </p:cNvSpPr>
            <p:nvPr/>
          </p:nvSpPr>
          <p:spPr bwMode="auto">
            <a:xfrm>
              <a:off x="330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0" name="Line 67"/>
            <p:cNvSpPr>
              <a:spLocks noChangeShapeType="1"/>
            </p:cNvSpPr>
            <p:nvPr/>
          </p:nvSpPr>
          <p:spPr bwMode="auto">
            <a:xfrm>
              <a:off x="3400"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 name="Freeform 68"/>
            <p:cNvSpPr>
              <a:spLocks/>
            </p:cNvSpPr>
            <p:nvPr/>
          </p:nvSpPr>
          <p:spPr bwMode="auto">
            <a:xfrm>
              <a:off x="3496" y="2211"/>
              <a:ext cx="55" cy="1"/>
            </a:xfrm>
            <a:custGeom>
              <a:avLst/>
              <a:gdLst>
                <a:gd name="T0" fmla="*/ 0 w 55"/>
                <a:gd name="T1" fmla="*/ 0 h 1"/>
                <a:gd name="T2" fmla="*/ 48 w 55"/>
                <a:gd name="T3" fmla="*/ 0 h 1"/>
                <a:gd name="T4" fmla="*/ 55 w 55"/>
                <a:gd name="T5" fmla="*/ 0 h 1"/>
                <a:gd name="T6" fmla="*/ 0 60000 65536"/>
                <a:gd name="T7" fmla="*/ 0 60000 65536"/>
                <a:gd name="T8" fmla="*/ 0 60000 65536"/>
              </a:gdLst>
              <a:ahLst/>
              <a:cxnLst>
                <a:cxn ang="T6">
                  <a:pos x="T0" y="T1"/>
                </a:cxn>
                <a:cxn ang="T7">
                  <a:pos x="T2" y="T3"/>
                </a:cxn>
                <a:cxn ang="T8">
                  <a:pos x="T4" y="T5"/>
                </a:cxn>
              </a:cxnLst>
              <a:rect l="0" t="0" r="r" b="b"/>
              <a:pathLst>
                <a:path w="55" h="1">
                  <a:moveTo>
                    <a:pt x="0" y="0"/>
                  </a:moveTo>
                  <a:lnTo>
                    <a:pt x="4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82" name="Line 69"/>
            <p:cNvSpPr>
              <a:spLocks noChangeShapeType="1"/>
            </p:cNvSpPr>
            <p:nvPr/>
          </p:nvSpPr>
          <p:spPr bwMode="auto">
            <a:xfrm>
              <a:off x="359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3" name="Line 70"/>
            <p:cNvSpPr>
              <a:spLocks noChangeShapeType="1"/>
            </p:cNvSpPr>
            <p:nvPr/>
          </p:nvSpPr>
          <p:spPr bwMode="auto">
            <a:xfrm>
              <a:off x="368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4" name="Line 71"/>
            <p:cNvSpPr>
              <a:spLocks noChangeShapeType="1"/>
            </p:cNvSpPr>
            <p:nvPr/>
          </p:nvSpPr>
          <p:spPr bwMode="auto">
            <a:xfrm>
              <a:off x="3785"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5" name="Line 72"/>
            <p:cNvSpPr>
              <a:spLocks noChangeShapeType="1"/>
            </p:cNvSpPr>
            <p:nvPr/>
          </p:nvSpPr>
          <p:spPr bwMode="auto">
            <a:xfrm>
              <a:off x="388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6" name="Line 73"/>
            <p:cNvSpPr>
              <a:spLocks noChangeShapeType="1"/>
            </p:cNvSpPr>
            <p:nvPr/>
          </p:nvSpPr>
          <p:spPr bwMode="auto">
            <a:xfrm>
              <a:off x="397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7" name="Line 74"/>
            <p:cNvSpPr>
              <a:spLocks noChangeShapeType="1"/>
            </p:cNvSpPr>
            <p:nvPr/>
          </p:nvSpPr>
          <p:spPr bwMode="auto">
            <a:xfrm>
              <a:off x="407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8" name="Freeform 75"/>
            <p:cNvSpPr>
              <a:spLocks/>
            </p:cNvSpPr>
            <p:nvPr/>
          </p:nvSpPr>
          <p:spPr bwMode="auto">
            <a:xfrm>
              <a:off x="4170" y="2183"/>
              <a:ext cx="41" cy="28"/>
            </a:xfrm>
            <a:custGeom>
              <a:avLst/>
              <a:gdLst>
                <a:gd name="T0" fmla="*/ 0 w 41"/>
                <a:gd name="T1" fmla="*/ 28 h 28"/>
                <a:gd name="T2" fmla="*/ 0 w 41"/>
                <a:gd name="T3" fmla="*/ 28 h 28"/>
                <a:gd name="T4" fmla="*/ 34 w 41"/>
                <a:gd name="T5" fmla="*/ 14 h 28"/>
                <a:gd name="T6" fmla="*/ 41 w 41"/>
                <a:gd name="T7" fmla="*/ 0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8">
                  <a:moveTo>
                    <a:pt x="0" y="28"/>
                  </a:moveTo>
                  <a:lnTo>
                    <a:pt x="0" y="28"/>
                  </a:lnTo>
                  <a:lnTo>
                    <a:pt x="34" y="14"/>
                  </a:lnTo>
                  <a:lnTo>
                    <a:pt x="4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89" name="Line 76"/>
            <p:cNvSpPr>
              <a:spLocks noChangeShapeType="1"/>
            </p:cNvSpPr>
            <p:nvPr/>
          </p:nvSpPr>
          <p:spPr bwMode="auto">
            <a:xfrm flipV="1">
              <a:off x="4225" y="2087"/>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490" name="Group 77"/>
            <p:cNvGrpSpPr>
              <a:grpSpLocks/>
            </p:cNvGrpSpPr>
            <p:nvPr/>
          </p:nvGrpSpPr>
          <p:grpSpPr bwMode="auto">
            <a:xfrm>
              <a:off x="1296" y="1125"/>
              <a:ext cx="2930" cy="928"/>
              <a:chOff x="1296" y="1125"/>
              <a:chExt cx="2930" cy="928"/>
            </a:xfrm>
          </p:grpSpPr>
          <p:sp>
            <p:nvSpPr>
              <p:cNvPr id="11504" name="Rectangle 78"/>
              <p:cNvSpPr>
                <a:spLocks noChangeArrowheads="1"/>
              </p:cNvSpPr>
              <p:nvPr/>
            </p:nvSpPr>
            <p:spPr bwMode="auto">
              <a:xfrm>
                <a:off x="2444"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05" name="Rectangle 79"/>
              <p:cNvSpPr>
                <a:spLocks noChangeArrowheads="1"/>
              </p:cNvSpPr>
              <p:nvPr/>
            </p:nvSpPr>
            <p:spPr bwMode="auto">
              <a:xfrm>
                <a:off x="2444"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06" name="Freeform 80"/>
              <p:cNvSpPr>
                <a:spLocks/>
              </p:cNvSpPr>
              <p:nvPr/>
            </p:nvSpPr>
            <p:spPr bwMode="auto">
              <a:xfrm>
                <a:off x="1942" y="1675"/>
                <a:ext cx="28" cy="34"/>
              </a:xfrm>
              <a:custGeom>
                <a:avLst/>
                <a:gdLst>
                  <a:gd name="T0" fmla="*/ 14 w 28"/>
                  <a:gd name="T1" fmla="*/ 34 h 34"/>
                  <a:gd name="T2" fmla="*/ 0 w 28"/>
                  <a:gd name="T3" fmla="*/ 27 h 34"/>
                  <a:gd name="T4" fmla="*/ 21 w 28"/>
                  <a:gd name="T5" fmla="*/ 0 h 34"/>
                  <a:gd name="T6" fmla="*/ 28 w 28"/>
                  <a:gd name="T7" fmla="*/ 13 h 34"/>
                  <a:gd name="T8" fmla="*/ 14 w 28"/>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34">
                    <a:moveTo>
                      <a:pt x="14" y="34"/>
                    </a:moveTo>
                    <a:lnTo>
                      <a:pt x="0" y="27"/>
                    </a:lnTo>
                    <a:lnTo>
                      <a:pt x="21" y="0"/>
                    </a:lnTo>
                    <a:lnTo>
                      <a:pt x="28"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07" name="Freeform 81"/>
              <p:cNvSpPr>
                <a:spLocks/>
              </p:cNvSpPr>
              <p:nvPr/>
            </p:nvSpPr>
            <p:spPr bwMode="auto">
              <a:xfrm>
                <a:off x="1956" y="1688"/>
                <a:ext cx="28" cy="28"/>
              </a:xfrm>
              <a:custGeom>
                <a:avLst/>
                <a:gdLst>
                  <a:gd name="T0" fmla="*/ 0 w 28"/>
                  <a:gd name="T1" fmla="*/ 21 h 28"/>
                  <a:gd name="T2" fmla="*/ 14 w 28"/>
                  <a:gd name="T3" fmla="*/ 28 h 28"/>
                  <a:gd name="T4" fmla="*/ 28 w 28"/>
                  <a:gd name="T5" fmla="*/ 7 h 28"/>
                  <a:gd name="T6" fmla="*/ 21 w 28"/>
                  <a:gd name="T7" fmla="*/ 0 h 28"/>
                  <a:gd name="T8" fmla="*/ 0 w 28"/>
                  <a:gd name="T9" fmla="*/ 21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8">
                    <a:moveTo>
                      <a:pt x="0" y="21"/>
                    </a:moveTo>
                    <a:lnTo>
                      <a:pt x="14" y="28"/>
                    </a:lnTo>
                    <a:lnTo>
                      <a:pt x="28" y="7"/>
                    </a:lnTo>
                    <a:lnTo>
                      <a:pt x="21"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08" name="Freeform 82"/>
              <p:cNvSpPr>
                <a:spLocks/>
              </p:cNvSpPr>
              <p:nvPr/>
            </p:nvSpPr>
            <p:spPr bwMode="auto">
              <a:xfrm>
                <a:off x="1440" y="1283"/>
                <a:ext cx="35" cy="34"/>
              </a:xfrm>
              <a:custGeom>
                <a:avLst/>
                <a:gdLst>
                  <a:gd name="T0" fmla="*/ 14 w 35"/>
                  <a:gd name="T1" fmla="*/ 34 h 34"/>
                  <a:gd name="T2" fmla="*/ 0 w 35"/>
                  <a:gd name="T3" fmla="*/ 27 h 34"/>
                  <a:gd name="T4" fmla="*/ 21 w 35"/>
                  <a:gd name="T5" fmla="*/ 0 h 34"/>
                  <a:gd name="T6" fmla="*/ 35 w 35"/>
                  <a:gd name="T7" fmla="*/ 13 h 34"/>
                  <a:gd name="T8" fmla="*/ 14 w 35"/>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14" y="34"/>
                    </a:moveTo>
                    <a:lnTo>
                      <a:pt x="0" y="27"/>
                    </a:lnTo>
                    <a:lnTo>
                      <a:pt x="21" y="0"/>
                    </a:lnTo>
                    <a:lnTo>
                      <a:pt x="35"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09" name="Freeform 83"/>
              <p:cNvSpPr>
                <a:spLocks/>
              </p:cNvSpPr>
              <p:nvPr/>
            </p:nvSpPr>
            <p:spPr bwMode="auto">
              <a:xfrm>
                <a:off x="1454" y="1296"/>
                <a:ext cx="523" cy="413"/>
              </a:xfrm>
              <a:custGeom>
                <a:avLst/>
                <a:gdLst>
                  <a:gd name="T0" fmla="*/ 502 w 523"/>
                  <a:gd name="T1" fmla="*/ 413 h 413"/>
                  <a:gd name="T2" fmla="*/ 523 w 523"/>
                  <a:gd name="T3" fmla="*/ 392 h 413"/>
                  <a:gd name="T4" fmla="*/ 21 w 523"/>
                  <a:gd name="T5" fmla="*/ 0 h 413"/>
                  <a:gd name="T6" fmla="*/ 0 w 523"/>
                  <a:gd name="T7" fmla="*/ 21 h 413"/>
                  <a:gd name="T8" fmla="*/ 502 w 523"/>
                  <a:gd name="T9" fmla="*/ 413 h 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3" h="413">
                    <a:moveTo>
                      <a:pt x="502" y="413"/>
                    </a:moveTo>
                    <a:lnTo>
                      <a:pt x="523" y="392"/>
                    </a:lnTo>
                    <a:lnTo>
                      <a:pt x="21" y="0"/>
                    </a:lnTo>
                    <a:lnTo>
                      <a:pt x="0" y="21"/>
                    </a:lnTo>
                    <a:lnTo>
                      <a:pt x="502" y="4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10" name="Freeform 84"/>
              <p:cNvSpPr>
                <a:spLocks/>
              </p:cNvSpPr>
              <p:nvPr/>
            </p:nvSpPr>
            <p:spPr bwMode="auto">
              <a:xfrm>
                <a:off x="1956" y="1675"/>
                <a:ext cx="28" cy="34"/>
              </a:xfrm>
              <a:custGeom>
                <a:avLst/>
                <a:gdLst>
                  <a:gd name="T0" fmla="*/ 14 w 28"/>
                  <a:gd name="T1" fmla="*/ 34 h 34"/>
                  <a:gd name="T2" fmla="*/ 28 w 28"/>
                  <a:gd name="T3" fmla="*/ 27 h 34"/>
                  <a:gd name="T4" fmla="*/ 14 w 28"/>
                  <a:gd name="T5" fmla="*/ 0 h 34"/>
                  <a:gd name="T6" fmla="*/ 0 w 28"/>
                  <a:gd name="T7" fmla="*/ 13 h 34"/>
                  <a:gd name="T8" fmla="*/ 14 w 28"/>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34">
                    <a:moveTo>
                      <a:pt x="14" y="34"/>
                    </a:moveTo>
                    <a:lnTo>
                      <a:pt x="28" y="27"/>
                    </a:lnTo>
                    <a:lnTo>
                      <a:pt x="14" y="0"/>
                    </a:lnTo>
                    <a:lnTo>
                      <a:pt x="0"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11" name="Rectangle 85"/>
              <p:cNvSpPr>
                <a:spLocks noChangeArrowheads="1"/>
              </p:cNvSpPr>
              <p:nvPr/>
            </p:nvSpPr>
            <p:spPr bwMode="auto">
              <a:xfrm>
                <a:off x="1447"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2" name="Rectangle 86"/>
              <p:cNvSpPr>
                <a:spLocks noChangeArrowheads="1"/>
              </p:cNvSpPr>
              <p:nvPr/>
            </p:nvSpPr>
            <p:spPr bwMode="auto">
              <a:xfrm>
                <a:off x="1447"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3" name="Rectangle 87"/>
              <p:cNvSpPr>
                <a:spLocks noChangeArrowheads="1"/>
              </p:cNvSpPr>
              <p:nvPr/>
            </p:nvSpPr>
            <p:spPr bwMode="auto">
              <a:xfrm>
                <a:off x="1447" y="1290"/>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4" name="Rectangle 88"/>
              <p:cNvSpPr>
                <a:spLocks noChangeArrowheads="1"/>
              </p:cNvSpPr>
              <p:nvPr/>
            </p:nvSpPr>
            <p:spPr bwMode="auto">
              <a:xfrm>
                <a:off x="2458" y="1290"/>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5" name="Rectangle 89"/>
              <p:cNvSpPr>
                <a:spLocks noChangeArrowheads="1"/>
              </p:cNvSpPr>
              <p:nvPr/>
            </p:nvSpPr>
            <p:spPr bwMode="auto">
              <a:xfrm>
                <a:off x="1461" y="1290"/>
                <a:ext cx="997"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6" name="Oval 90"/>
              <p:cNvSpPr>
                <a:spLocks noChangeArrowheads="1"/>
              </p:cNvSpPr>
              <p:nvPr/>
            </p:nvSpPr>
            <p:spPr bwMode="auto">
              <a:xfrm>
                <a:off x="1379" y="1214"/>
                <a:ext cx="178"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17" name="Oval 91"/>
              <p:cNvSpPr>
                <a:spLocks noChangeArrowheads="1"/>
              </p:cNvSpPr>
              <p:nvPr/>
            </p:nvSpPr>
            <p:spPr bwMode="auto">
              <a:xfrm>
                <a:off x="1382" y="1217"/>
                <a:ext cx="172"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18" name="Oval 92"/>
              <p:cNvSpPr>
                <a:spLocks noChangeArrowheads="1"/>
              </p:cNvSpPr>
              <p:nvPr/>
            </p:nvSpPr>
            <p:spPr bwMode="auto">
              <a:xfrm>
                <a:off x="1874" y="1613"/>
                <a:ext cx="178"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19" name="Oval 93"/>
              <p:cNvSpPr>
                <a:spLocks noChangeArrowheads="1"/>
              </p:cNvSpPr>
              <p:nvPr/>
            </p:nvSpPr>
            <p:spPr bwMode="auto">
              <a:xfrm>
                <a:off x="1877" y="1616"/>
                <a:ext cx="172" cy="172"/>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20" name="Oval 94"/>
              <p:cNvSpPr>
                <a:spLocks noChangeArrowheads="1"/>
              </p:cNvSpPr>
              <p:nvPr/>
            </p:nvSpPr>
            <p:spPr bwMode="auto">
              <a:xfrm>
                <a:off x="2369" y="1214"/>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1" name="Oval 95"/>
              <p:cNvSpPr>
                <a:spLocks noChangeArrowheads="1"/>
              </p:cNvSpPr>
              <p:nvPr/>
            </p:nvSpPr>
            <p:spPr bwMode="auto">
              <a:xfrm>
                <a:off x="2372" y="1217"/>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22" name="Rectangle 96"/>
              <p:cNvSpPr>
                <a:spLocks noChangeArrowheads="1"/>
              </p:cNvSpPr>
              <p:nvPr/>
            </p:nvSpPr>
            <p:spPr bwMode="auto">
              <a:xfrm>
                <a:off x="3991"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23" name="Rectangle 97"/>
              <p:cNvSpPr>
                <a:spLocks noChangeArrowheads="1"/>
              </p:cNvSpPr>
              <p:nvPr/>
            </p:nvSpPr>
            <p:spPr bwMode="auto">
              <a:xfrm>
                <a:off x="3991"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24" name="Freeform 98"/>
              <p:cNvSpPr>
                <a:spLocks/>
              </p:cNvSpPr>
              <p:nvPr/>
            </p:nvSpPr>
            <p:spPr bwMode="auto">
              <a:xfrm>
                <a:off x="3627" y="1688"/>
                <a:ext cx="27" cy="28"/>
              </a:xfrm>
              <a:custGeom>
                <a:avLst/>
                <a:gdLst>
                  <a:gd name="T0" fmla="*/ 0 w 27"/>
                  <a:gd name="T1" fmla="*/ 21 h 28"/>
                  <a:gd name="T2" fmla="*/ 14 w 27"/>
                  <a:gd name="T3" fmla="*/ 28 h 28"/>
                  <a:gd name="T4" fmla="*/ 27 w 27"/>
                  <a:gd name="T5" fmla="*/ 7 h 28"/>
                  <a:gd name="T6" fmla="*/ 21 w 27"/>
                  <a:gd name="T7" fmla="*/ 0 h 28"/>
                  <a:gd name="T8" fmla="*/ 0 w 27"/>
                  <a:gd name="T9" fmla="*/ 21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8">
                    <a:moveTo>
                      <a:pt x="0" y="21"/>
                    </a:moveTo>
                    <a:lnTo>
                      <a:pt x="14" y="28"/>
                    </a:lnTo>
                    <a:lnTo>
                      <a:pt x="27" y="7"/>
                    </a:lnTo>
                    <a:lnTo>
                      <a:pt x="21"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5" name="Freeform 99"/>
              <p:cNvSpPr>
                <a:spLocks/>
              </p:cNvSpPr>
              <p:nvPr/>
            </p:nvSpPr>
            <p:spPr bwMode="auto">
              <a:xfrm>
                <a:off x="3118" y="1283"/>
                <a:ext cx="34" cy="34"/>
              </a:xfrm>
              <a:custGeom>
                <a:avLst/>
                <a:gdLst>
                  <a:gd name="T0" fmla="*/ 14 w 34"/>
                  <a:gd name="T1" fmla="*/ 34 h 34"/>
                  <a:gd name="T2" fmla="*/ 0 w 34"/>
                  <a:gd name="T3" fmla="*/ 27 h 34"/>
                  <a:gd name="T4" fmla="*/ 21 w 34"/>
                  <a:gd name="T5" fmla="*/ 0 h 34"/>
                  <a:gd name="T6" fmla="*/ 34 w 34"/>
                  <a:gd name="T7" fmla="*/ 13 h 34"/>
                  <a:gd name="T8" fmla="*/ 14 w 34"/>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4">
                    <a:moveTo>
                      <a:pt x="14" y="34"/>
                    </a:moveTo>
                    <a:lnTo>
                      <a:pt x="0" y="27"/>
                    </a:lnTo>
                    <a:lnTo>
                      <a:pt x="21" y="0"/>
                    </a:lnTo>
                    <a:lnTo>
                      <a:pt x="34"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6" name="Freeform 100"/>
              <p:cNvSpPr>
                <a:spLocks/>
              </p:cNvSpPr>
              <p:nvPr/>
            </p:nvSpPr>
            <p:spPr bwMode="auto">
              <a:xfrm>
                <a:off x="3132" y="1296"/>
                <a:ext cx="516" cy="413"/>
              </a:xfrm>
              <a:custGeom>
                <a:avLst/>
                <a:gdLst>
                  <a:gd name="T0" fmla="*/ 495 w 516"/>
                  <a:gd name="T1" fmla="*/ 413 h 413"/>
                  <a:gd name="T2" fmla="*/ 516 w 516"/>
                  <a:gd name="T3" fmla="*/ 392 h 413"/>
                  <a:gd name="T4" fmla="*/ 20 w 516"/>
                  <a:gd name="T5" fmla="*/ 0 h 413"/>
                  <a:gd name="T6" fmla="*/ 0 w 516"/>
                  <a:gd name="T7" fmla="*/ 21 h 413"/>
                  <a:gd name="T8" fmla="*/ 495 w 516"/>
                  <a:gd name="T9" fmla="*/ 413 h 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413">
                    <a:moveTo>
                      <a:pt x="495" y="413"/>
                    </a:moveTo>
                    <a:lnTo>
                      <a:pt x="516" y="392"/>
                    </a:lnTo>
                    <a:lnTo>
                      <a:pt x="20" y="0"/>
                    </a:lnTo>
                    <a:lnTo>
                      <a:pt x="0" y="21"/>
                    </a:lnTo>
                    <a:lnTo>
                      <a:pt x="495" y="4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7" name="Freeform 101"/>
              <p:cNvSpPr>
                <a:spLocks/>
              </p:cNvSpPr>
              <p:nvPr/>
            </p:nvSpPr>
            <p:spPr bwMode="auto">
              <a:xfrm>
                <a:off x="3627" y="1675"/>
                <a:ext cx="27" cy="34"/>
              </a:xfrm>
              <a:custGeom>
                <a:avLst/>
                <a:gdLst>
                  <a:gd name="T0" fmla="*/ 14 w 27"/>
                  <a:gd name="T1" fmla="*/ 34 h 34"/>
                  <a:gd name="T2" fmla="*/ 27 w 27"/>
                  <a:gd name="T3" fmla="*/ 27 h 34"/>
                  <a:gd name="T4" fmla="*/ 14 w 27"/>
                  <a:gd name="T5" fmla="*/ 0 h 34"/>
                  <a:gd name="T6" fmla="*/ 0 w 27"/>
                  <a:gd name="T7" fmla="*/ 13 h 34"/>
                  <a:gd name="T8" fmla="*/ 14 w 27"/>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4">
                    <a:moveTo>
                      <a:pt x="14" y="34"/>
                    </a:moveTo>
                    <a:lnTo>
                      <a:pt x="27" y="27"/>
                    </a:lnTo>
                    <a:lnTo>
                      <a:pt x="14" y="0"/>
                    </a:lnTo>
                    <a:lnTo>
                      <a:pt x="0"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8" name="Rectangle 102"/>
              <p:cNvSpPr>
                <a:spLocks noChangeArrowheads="1"/>
              </p:cNvSpPr>
              <p:nvPr/>
            </p:nvSpPr>
            <p:spPr bwMode="auto">
              <a:xfrm>
                <a:off x="3125" y="1290"/>
                <a:ext cx="27"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29" name="Rectangle 103"/>
              <p:cNvSpPr>
                <a:spLocks noChangeArrowheads="1"/>
              </p:cNvSpPr>
              <p:nvPr/>
            </p:nvSpPr>
            <p:spPr bwMode="auto">
              <a:xfrm>
                <a:off x="3125" y="1303"/>
                <a:ext cx="27"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30" name="Oval 104"/>
              <p:cNvSpPr>
                <a:spLocks noChangeArrowheads="1"/>
              </p:cNvSpPr>
              <p:nvPr/>
            </p:nvSpPr>
            <p:spPr bwMode="auto">
              <a:xfrm>
                <a:off x="3049" y="1214"/>
                <a:ext cx="179"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31" name="Oval 105"/>
              <p:cNvSpPr>
                <a:spLocks noChangeArrowheads="1"/>
              </p:cNvSpPr>
              <p:nvPr/>
            </p:nvSpPr>
            <p:spPr bwMode="auto">
              <a:xfrm>
                <a:off x="3052" y="1217"/>
                <a:ext cx="173"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32" name="Oval 106"/>
              <p:cNvSpPr>
                <a:spLocks noChangeArrowheads="1"/>
              </p:cNvSpPr>
              <p:nvPr/>
            </p:nvSpPr>
            <p:spPr bwMode="auto">
              <a:xfrm>
                <a:off x="3544" y="1613"/>
                <a:ext cx="186"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33" name="Oval 107"/>
              <p:cNvSpPr>
                <a:spLocks noChangeArrowheads="1"/>
              </p:cNvSpPr>
              <p:nvPr/>
            </p:nvSpPr>
            <p:spPr bwMode="auto">
              <a:xfrm>
                <a:off x="3548" y="1616"/>
                <a:ext cx="179" cy="172"/>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34" name="Oval 108"/>
              <p:cNvSpPr>
                <a:spLocks noChangeArrowheads="1"/>
              </p:cNvSpPr>
              <p:nvPr/>
            </p:nvSpPr>
            <p:spPr bwMode="auto">
              <a:xfrm>
                <a:off x="3916" y="1214"/>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35" name="Oval 109"/>
              <p:cNvSpPr>
                <a:spLocks noChangeArrowheads="1"/>
              </p:cNvSpPr>
              <p:nvPr/>
            </p:nvSpPr>
            <p:spPr bwMode="auto">
              <a:xfrm>
                <a:off x="3919" y="1217"/>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36" name="Line 110"/>
              <p:cNvSpPr>
                <a:spLocks noChangeShapeType="1"/>
              </p:cNvSpPr>
              <p:nvPr/>
            </p:nvSpPr>
            <p:spPr bwMode="auto">
              <a:xfrm>
                <a:off x="1296" y="118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37" name="Line 111"/>
              <p:cNvSpPr>
                <a:spLocks noChangeShapeType="1"/>
              </p:cNvSpPr>
              <p:nvPr/>
            </p:nvSpPr>
            <p:spPr bwMode="auto">
              <a:xfrm>
                <a:off x="1296" y="127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38" name="Line 112"/>
              <p:cNvSpPr>
                <a:spLocks noChangeShapeType="1"/>
              </p:cNvSpPr>
              <p:nvPr/>
            </p:nvSpPr>
            <p:spPr bwMode="auto">
              <a:xfrm>
                <a:off x="1296" y="137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39" name="Line 113"/>
              <p:cNvSpPr>
                <a:spLocks noChangeShapeType="1"/>
              </p:cNvSpPr>
              <p:nvPr/>
            </p:nvSpPr>
            <p:spPr bwMode="auto">
              <a:xfrm>
                <a:off x="1296" y="146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0" name="Line 114"/>
              <p:cNvSpPr>
                <a:spLocks noChangeShapeType="1"/>
              </p:cNvSpPr>
              <p:nvPr/>
            </p:nvSpPr>
            <p:spPr bwMode="auto">
              <a:xfrm>
                <a:off x="1296" y="156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1" name="Line 115"/>
              <p:cNvSpPr>
                <a:spLocks noChangeShapeType="1"/>
              </p:cNvSpPr>
              <p:nvPr/>
            </p:nvSpPr>
            <p:spPr bwMode="auto">
              <a:xfrm>
                <a:off x="1296" y="1661"/>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2" name="Line 116"/>
              <p:cNvSpPr>
                <a:spLocks noChangeShapeType="1"/>
              </p:cNvSpPr>
              <p:nvPr/>
            </p:nvSpPr>
            <p:spPr bwMode="auto">
              <a:xfrm>
                <a:off x="1296" y="176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3" name="Line 117"/>
              <p:cNvSpPr>
                <a:spLocks noChangeShapeType="1"/>
              </p:cNvSpPr>
              <p:nvPr/>
            </p:nvSpPr>
            <p:spPr bwMode="auto">
              <a:xfrm>
                <a:off x="1296" y="186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4" name="Line 118"/>
              <p:cNvSpPr>
                <a:spLocks noChangeShapeType="1"/>
              </p:cNvSpPr>
              <p:nvPr/>
            </p:nvSpPr>
            <p:spPr bwMode="auto">
              <a:xfrm>
                <a:off x="1296" y="195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5" name="Line 119"/>
              <p:cNvSpPr>
                <a:spLocks noChangeShapeType="1"/>
              </p:cNvSpPr>
              <p:nvPr/>
            </p:nvSpPr>
            <p:spPr bwMode="auto">
              <a:xfrm flipV="1">
                <a:off x="2657" y="1991"/>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6" name="Line 120"/>
              <p:cNvSpPr>
                <a:spLocks noChangeShapeType="1"/>
              </p:cNvSpPr>
              <p:nvPr/>
            </p:nvSpPr>
            <p:spPr bwMode="auto">
              <a:xfrm flipV="1">
                <a:off x="2657" y="189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7" name="Line 121"/>
              <p:cNvSpPr>
                <a:spLocks noChangeShapeType="1"/>
              </p:cNvSpPr>
              <p:nvPr/>
            </p:nvSpPr>
            <p:spPr bwMode="auto">
              <a:xfrm flipV="1">
                <a:off x="2657" y="179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8" name="Line 122"/>
              <p:cNvSpPr>
                <a:spLocks noChangeShapeType="1"/>
              </p:cNvSpPr>
              <p:nvPr/>
            </p:nvSpPr>
            <p:spPr bwMode="auto">
              <a:xfrm flipV="1">
                <a:off x="2657" y="170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9" name="Line 123"/>
              <p:cNvSpPr>
                <a:spLocks noChangeShapeType="1"/>
              </p:cNvSpPr>
              <p:nvPr/>
            </p:nvSpPr>
            <p:spPr bwMode="auto">
              <a:xfrm flipV="1">
                <a:off x="2657" y="16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0" name="Line 124"/>
              <p:cNvSpPr>
                <a:spLocks noChangeShapeType="1"/>
              </p:cNvSpPr>
              <p:nvPr/>
            </p:nvSpPr>
            <p:spPr bwMode="auto">
              <a:xfrm flipV="1">
                <a:off x="2657" y="150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1" name="Line 125"/>
              <p:cNvSpPr>
                <a:spLocks noChangeShapeType="1"/>
              </p:cNvSpPr>
              <p:nvPr/>
            </p:nvSpPr>
            <p:spPr bwMode="auto">
              <a:xfrm flipV="1">
                <a:off x="2657" y="14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2" name="Line 126"/>
              <p:cNvSpPr>
                <a:spLocks noChangeShapeType="1"/>
              </p:cNvSpPr>
              <p:nvPr/>
            </p:nvSpPr>
            <p:spPr bwMode="auto">
              <a:xfrm flipV="1">
                <a:off x="2657" y="131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3" name="Line 127"/>
              <p:cNvSpPr>
                <a:spLocks noChangeShapeType="1"/>
              </p:cNvSpPr>
              <p:nvPr/>
            </p:nvSpPr>
            <p:spPr bwMode="auto">
              <a:xfrm flipV="1">
                <a:off x="2657" y="121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4" name="Freeform 128"/>
              <p:cNvSpPr>
                <a:spLocks/>
              </p:cNvSpPr>
              <p:nvPr/>
            </p:nvSpPr>
            <p:spPr bwMode="auto">
              <a:xfrm>
                <a:off x="2644" y="1125"/>
                <a:ext cx="13" cy="48"/>
              </a:xfrm>
              <a:custGeom>
                <a:avLst/>
                <a:gdLst>
                  <a:gd name="T0" fmla="*/ 13 w 13"/>
                  <a:gd name="T1" fmla="*/ 48 h 48"/>
                  <a:gd name="T2" fmla="*/ 13 w 13"/>
                  <a:gd name="T3" fmla="*/ 34 h 48"/>
                  <a:gd name="T4" fmla="*/ 0 w 13"/>
                  <a:gd name="T5" fmla="*/ 0 h 48"/>
                  <a:gd name="T6" fmla="*/ 0 w 13"/>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8">
                    <a:moveTo>
                      <a:pt x="13" y="48"/>
                    </a:moveTo>
                    <a:lnTo>
                      <a:pt x="13"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55" name="Line 129"/>
              <p:cNvSpPr>
                <a:spLocks noChangeShapeType="1"/>
              </p:cNvSpPr>
              <p:nvPr/>
            </p:nvSpPr>
            <p:spPr bwMode="auto">
              <a:xfrm>
                <a:off x="2864" y="118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6" name="Line 130"/>
              <p:cNvSpPr>
                <a:spLocks noChangeShapeType="1"/>
              </p:cNvSpPr>
              <p:nvPr/>
            </p:nvSpPr>
            <p:spPr bwMode="auto">
              <a:xfrm>
                <a:off x="2864" y="127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7" name="Line 131"/>
              <p:cNvSpPr>
                <a:spLocks noChangeShapeType="1"/>
              </p:cNvSpPr>
              <p:nvPr/>
            </p:nvSpPr>
            <p:spPr bwMode="auto">
              <a:xfrm>
                <a:off x="2864" y="137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8" name="Line 132"/>
              <p:cNvSpPr>
                <a:spLocks noChangeShapeType="1"/>
              </p:cNvSpPr>
              <p:nvPr/>
            </p:nvSpPr>
            <p:spPr bwMode="auto">
              <a:xfrm>
                <a:off x="2864" y="146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9" name="Line 133"/>
              <p:cNvSpPr>
                <a:spLocks noChangeShapeType="1"/>
              </p:cNvSpPr>
              <p:nvPr/>
            </p:nvSpPr>
            <p:spPr bwMode="auto">
              <a:xfrm>
                <a:off x="2864" y="156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0" name="Line 134"/>
              <p:cNvSpPr>
                <a:spLocks noChangeShapeType="1"/>
              </p:cNvSpPr>
              <p:nvPr/>
            </p:nvSpPr>
            <p:spPr bwMode="auto">
              <a:xfrm>
                <a:off x="2864" y="1661"/>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1" name="Line 135"/>
              <p:cNvSpPr>
                <a:spLocks noChangeShapeType="1"/>
              </p:cNvSpPr>
              <p:nvPr/>
            </p:nvSpPr>
            <p:spPr bwMode="auto">
              <a:xfrm>
                <a:off x="2864" y="176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2" name="Line 136"/>
              <p:cNvSpPr>
                <a:spLocks noChangeShapeType="1"/>
              </p:cNvSpPr>
              <p:nvPr/>
            </p:nvSpPr>
            <p:spPr bwMode="auto">
              <a:xfrm>
                <a:off x="2864" y="186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3" name="Line 137"/>
              <p:cNvSpPr>
                <a:spLocks noChangeShapeType="1"/>
              </p:cNvSpPr>
              <p:nvPr/>
            </p:nvSpPr>
            <p:spPr bwMode="auto">
              <a:xfrm>
                <a:off x="2864" y="195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4" name="Line 138"/>
              <p:cNvSpPr>
                <a:spLocks noChangeShapeType="1"/>
              </p:cNvSpPr>
              <p:nvPr/>
            </p:nvSpPr>
            <p:spPr bwMode="auto">
              <a:xfrm flipV="1">
                <a:off x="4225" y="1991"/>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5" name="Line 139"/>
              <p:cNvSpPr>
                <a:spLocks noChangeShapeType="1"/>
              </p:cNvSpPr>
              <p:nvPr/>
            </p:nvSpPr>
            <p:spPr bwMode="auto">
              <a:xfrm flipV="1">
                <a:off x="4225" y="189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6" name="Line 140"/>
              <p:cNvSpPr>
                <a:spLocks noChangeShapeType="1"/>
              </p:cNvSpPr>
              <p:nvPr/>
            </p:nvSpPr>
            <p:spPr bwMode="auto">
              <a:xfrm flipV="1">
                <a:off x="4225" y="179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7" name="Line 141"/>
              <p:cNvSpPr>
                <a:spLocks noChangeShapeType="1"/>
              </p:cNvSpPr>
              <p:nvPr/>
            </p:nvSpPr>
            <p:spPr bwMode="auto">
              <a:xfrm flipV="1">
                <a:off x="4225" y="170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8" name="Line 142"/>
              <p:cNvSpPr>
                <a:spLocks noChangeShapeType="1"/>
              </p:cNvSpPr>
              <p:nvPr/>
            </p:nvSpPr>
            <p:spPr bwMode="auto">
              <a:xfrm flipV="1">
                <a:off x="4225" y="16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69" name="Line 143"/>
              <p:cNvSpPr>
                <a:spLocks noChangeShapeType="1"/>
              </p:cNvSpPr>
              <p:nvPr/>
            </p:nvSpPr>
            <p:spPr bwMode="auto">
              <a:xfrm flipV="1">
                <a:off x="4225" y="150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0" name="Line 144"/>
              <p:cNvSpPr>
                <a:spLocks noChangeShapeType="1"/>
              </p:cNvSpPr>
              <p:nvPr/>
            </p:nvSpPr>
            <p:spPr bwMode="auto">
              <a:xfrm flipV="1">
                <a:off x="4225" y="14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1" name="Line 145"/>
              <p:cNvSpPr>
                <a:spLocks noChangeShapeType="1"/>
              </p:cNvSpPr>
              <p:nvPr/>
            </p:nvSpPr>
            <p:spPr bwMode="auto">
              <a:xfrm flipV="1">
                <a:off x="4225" y="131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 name="Line 146"/>
              <p:cNvSpPr>
                <a:spLocks noChangeShapeType="1"/>
              </p:cNvSpPr>
              <p:nvPr/>
            </p:nvSpPr>
            <p:spPr bwMode="auto">
              <a:xfrm flipV="1">
                <a:off x="4225" y="121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 name="Freeform 147"/>
              <p:cNvSpPr>
                <a:spLocks/>
              </p:cNvSpPr>
              <p:nvPr/>
            </p:nvSpPr>
            <p:spPr bwMode="auto">
              <a:xfrm>
                <a:off x="4204" y="1125"/>
                <a:ext cx="21" cy="48"/>
              </a:xfrm>
              <a:custGeom>
                <a:avLst/>
                <a:gdLst>
                  <a:gd name="T0" fmla="*/ 21 w 21"/>
                  <a:gd name="T1" fmla="*/ 48 h 48"/>
                  <a:gd name="T2" fmla="*/ 21 w 21"/>
                  <a:gd name="T3" fmla="*/ 34 h 48"/>
                  <a:gd name="T4" fmla="*/ 0 w 21"/>
                  <a:gd name="T5" fmla="*/ 0 h 48"/>
                  <a:gd name="T6" fmla="*/ 0 w 21"/>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48">
                    <a:moveTo>
                      <a:pt x="21"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491" name="Line 148"/>
            <p:cNvSpPr>
              <a:spLocks noChangeShapeType="1"/>
            </p:cNvSpPr>
            <p:nvPr/>
          </p:nvSpPr>
          <p:spPr bwMode="auto">
            <a:xfrm flipH="1">
              <a:off x="4108"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2" name="Line 149"/>
            <p:cNvSpPr>
              <a:spLocks noChangeShapeType="1"/>
            </p:cNvSpPr>
            <p:nvPr/>
          </p:nvSpPr>
          <p:spPr bwMode="auto">
            <a:xfrm flipH="1">
              <a:off x="401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3" name="Line 150"/>
            <p:cNvSpPr>
              <a:spLocks noChangeShapeType="1"/>
            </p:cNvSpPr>
            <p:nvPr/>
          </p:nvSpPr>
          <p:spPr bwMode="auto">
            <a:xfrm flipH="1">
              <a:off x="391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4" name="Line 151"/>
            <p:cNvSpPr>
              <a:spLocks noChangeShapeType="1"/>
            </p:cNvSpPr>
            <p:nvPr/>
          </p:nvSpPr>
          <p:spPr bwMode="auto">
            <a:xfrm flipH="1">
              <a:off x="381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5" name="Line 152"/>
            <p:cNvSpPr>
              <a:spLocks noChangeShapeType="1"/>
            </p:cNvSpPr>
            <p:nvPr/>
          </p:nvSpPr>
          <p:spPr bwMode="auto">
            <a:xfrm flipH="1">
              <a:off x="3723"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6" name="Line 153"/>
            <p:cNvSpPr>
              <a:spLocks noChangeShapeType="1"/>
            </p:cNvSpPr>
            <p:nvPr/>
          </p:nvSpPr>
          <p:spPr bwMode="auto">
            <a:xfrm flipH="1">
              <a:off x="362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7" name="Freeform 154"/>
            <p:cNvSpPr>
              <a:spLocks/>
            </p:cNvSpPr>
            <p:nvPr/>
          </p:nvSpPr>
          <p:spPr bwMode="auto">
            <a:xfrm>
              <a:off x="3531" y="1111"/>
              <a:ext cx="55" cy="1"/>
            </a:xfrm>
            <a:custGeom>
              <a:avLst/>
              <a:gdLst>
                <a:gd name="T0" fmla="*/ 55 w 55"/>
                <a:gd name="T1" fmla="*/ 0 h 1"/>
                <a:gd name="T2" fmla="*/ 13 w 55"/>
                <a:gd name="T3" fmla="*/ 0 h 1"/>
                <a:gd name="T4" fmla="*/ 0 w 55"/>
                <a:gd name="T5" fmla="*/ 0 h 1"/>
                <a:gd name="T6" fmla="*/ 0 60000 65536"/>
                <a:gd name="T7" fmla="*/ 0 60000 65536"/>
                <a:gd name="T8" fmla="*/ 0 60000 65536"/>
              </a:gdLst>
              <a:ahLst/>
              <a:cxnLst>
                <a:cxn ang="T6">
                  <a:pos x="T0" y="T1"/>
                </a:cxn>
                <a:cxn ang="T7">
                  <a:pos x="T2" y="T3"/>
                </a:cxn>
                <a:cxn ang="T8">
                  <a:pos x="T4" y="T5"/>
                </a:cxn>
              </a:cxnLst>
              <a:rect l="0" t="0" r="r" b="b"/>
              <a:pathLst>
                <a:path w="55" h="1">
                  <a:moveTo>
                    <a:pt x="55" y="0"/>
                  </a:moveTo>
                  <a:lnTo>
                    <a:pt x="13"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98" name="Line 155"/>
            <p:cNvSpPr>
              <a:spLocks noChangeShapeType="1"/>
            </p:cNvSpPr>
            <p:nvPr/>
          </p:nvSpPr>
          <p:spPr bwMode="auto">
            <a:xfrm flipH="1">
              <a:off x="3434"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9" name="Line 156"/>
            <p:cNvSpPr>
              <a:spLocks noChangeShapeType="1"/>
            </p:cNvSpPr>
            <p:nvPr/>
          </p:nvSpPr>
          <p:spPr bwMode="auto">
            <a:xfrm flipH="1">
              <a:off x="3338"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0" name="Line 157"/>
            <p:cNvSpPr>
              <a:spLocks noChangeShapeType="1"/>
            </p:cNvSpPr>
            <p:nvPr/>
          </p:nvSpPr>
          <p:spPr bwMode="auto">
            <a:xfrm flipH="1">
              <a:off x="324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1" name="Line 158"/>
            <p:cNvSpPr>
              <a:spLocks noChangeShapeType="1"/>
            </p:cNvSpPr>
            <p:nvPr/>
          </p:nvSpPr>
          <p:spPr bwMode="auto">
            <a:xfrm flipH="1">
              <a:off x="314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2" name="Line 159"/>
            <p:cNvSpPr>
              <a:spLocks noChangeShapeType="1"/>
            </p:cNvSpPr>
            <p:nvPr/>
          </p:nvSpPr>
          <p:spPr bwMode="auto">
            <a:xfrm flipH="1">
              <a:off x="304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3" name="Line 160"/>
            <p:cNvSpPr>
              <a:spLocks noChangeShapeType="1"/>
            </p:cNvSpPr>
            <p:nvPr/>
          </p:nvSpPr>
          <p:spPr bwMode="auto">
            <a:xfrm flipH="1">
              <a:off x="2953"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71" name="Group 161"/>
          <p:cNvGrpSpPr>
            <a:grpSpLocks/>
          </p:cNvGrpSpPr>
          <p:nvPr/>
        </p:nvGrpSpPr>
        <p:grpSpPr bwMode="auto">
          <a:xfrm>
            <a:off x="3105150" y="5129955"/>
            <a:ext cx="4383088" cy="1169987"/>
            <a:chOff x="1208" y="3223"/>
            <a:chExt cx="3393" cy="1091"/>
          </a:xfrm>
        </p:grpSpPr>
        <p:sp>
          <p:nvSpPr>
            <p:cNvPr id="11273" name="Freeform 162"/>
            <p:cNvSpPr>
              <a:spLocks/>
            </p:cNvSpPr>
            <p:nvPr/>
          </p:nvSpPr>
          <p:spPr bwMode="auto">
            <a:xfrm>
              <a:off x="1208" y="4252"/>
              <a:ext cx="24" cy="48"/>
            </a:xfrm>
            <a:custGeom>
              <a:avLst/>
              <a:gdLst>
                <a:gd name="T0" fmla="*/ 0 w 24"/>
                <a:gd name="T1" fmla="*/ 0 h 48"/>
                <a:gd name="T2" fmla="*/ 0 w 24"/>
                <a:gd name="T3" fmla="*/ 7 h 48"/>
                <a:gd name="T4" fmla="*/ 16 w 24"/>
                <a:gd name="T5" fmla="*/ 41 h 48"/>
                <a:gd name="T6" fmla="*/ 24 w 24"/>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48">
                  <a:moveTo>
                    <a:pt x="0" y="0"/>
                  </a:moveTo>
                  <a:lnTo>
                    <a:pt x="0" y="7"/>
                  </a:lnTo>
                  <a:lnTo>
                    <a:pt x="16" y="41"/>
                  </a:lnTo>
                  <a:lnTo>
                    <a:pt x="24" y="4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4" name="Line 163"/>
            <p:cNvSpPr>
              <a:spLocks noChangeShapeType="1"/>
            </p:cNvSpPr>
            <p:nvPr/>
          </p:nvSpPr>
          <p:spPr bwMode="auto">
            <a:xfrm>
              <a:off x="128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64"/>
            <p:cNvSpPr>
              <a:spLocks noChangeShapeType="1"/>
            </p:cNvSpPr>
            <p:nvPr/>
          </p:nvSpPr>
          <p:spPr bwMode="auto">
            <a:xfrm>
              <a:off x="139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65"/>
            <p:cNvSpPr>
              <a:spLocks noChangeShapeType="1"/>
            </p:cNvSpPr>
            <p:nvPr/>
          </p:nvSpPr>
          <p:spPr bwMode="auto">
            <a:xfrm>
              <a:off x="150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66"/>
            <p:cNvSpPr>
              <a:spLocks noChangeShapeType="1"/>
            </p:cNvSpPr>
            <p:nvPr/>
          </p:nvSpPr>
          <p:spPr bwMode="auto">
            <a:xfrm>
              <a:off x="161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67"/>
            <p:cNvSpPr>
              <a:spLocks noChangeShapeType="1"/>
            </p:cNvSpPr>
            <p:nvPr/>
          </p:nvSpPr>
          <p:spPr bwMode="auto">
            <a:xfrm>
              <a:off x="172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68"/>
            <p:cNvSpPr>
              <a:spLocks noChangeShapeType="1"/>
            </p:cNvSpPr>
            <p:nvPr/>
          </p:nvSpPr>
          <p:spPr bwMode="auto">
            <a:xfrm>
              <a:off x="184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169"/>
            <p:cNvSpPr>
              <a:spLocks noChangeShapeType="1"/>
            </p:cNvSpPr>
            <p:nvPr/>
          </p:nvSpPr>
          <p:spPr bwMode="auto">
            <a:xfrm>
              <a:off x="195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170"/>
            <p:cNvSpPr>
              <a:spLocks noChangeShapeType="1"/>
            </p:cNvSpPr>
            <p:nvPr/>
          </p:nvSpPr>
          <p:spPr bwMode="auto">
            <a:xfrm>
              <a:off x="206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171"/>
            <p:cNvSpPr>
              <a:spLocks noChangeShapeType="1"/>
            </p:cNvSpPr>
            <p:nvPr/>
          </p:nvSpPr>
          <p:spPr bwMode="auto">
            <a:xfrm>
              <a:off x="217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172"/>
            <p:cNvSpPr>
              <a:spLocks noChangeShapeType="1"/>
            </p:cNvSpPr>
            <p:nvPr/>
          </p:nvSpPr>
          <p:spPr bwMode="auto">
            <a:xfrm>
              <a:off x="228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173"/>
            <p:cNvSpPr>
              <a:spLocks noChangeShapeType="1"/>
            </p:cNvSpPr>
            <p:nvPr/>
          </p:nvSpPr>
          <p:spPr bwMode="auto">
            <a:xfrm>
              <a:off x="240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174"/>
            <p:cNvSpPr>
              <a:spLocks noChangeShapeType="1"/>
            </p:cNvSpPr>
            <p:nvPr/>
          </p:nvSpPr>
          <p:spPr bwMode="auto">
            <a:xfrm>
              <a:off x="251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175"/>
            <p:cNvSpPr>
              <a:spLocks noChangeShapeType="1"/>
            </p:cNvSpPr>
            <p:nvPr/>
          </p:nvSpPr>
          <p:spPr bwMode="auto">
            <a:xfrm>
              <a:off x="262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176"/>
            <p:cNvSpPr>
              <a:spLocks noChangeShapeType="1"/>
            </p:cNvSpPr>
            <p:nvPr/>
          </p:nvSpPr>
          <p:spPr bwMode="auto">
            <a:xfrm>
              <a:off x="274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Freeform 177"/>
            <p:cNvSpPr>
              <a:spLocks/>
            </p:cNvSpPr>
            <p:nvPr/>
          </p:nvSpPr>
          <p:spPr bwMode="auto">
            <a:xfrm>
              <a:off x="2856" y="4313"/>
              <a:ext cx="64" cy="1"/>
            </a:xfrm>
            <a:custGeom>
              <a:avLst/>
              <a:gdLst>
                <a:gd name="T0" fmla="*/ 0 w 64"/>
                <a:gd name="T1" fmla="*/ 0 h 1"/>
                <a:gd name="T2" fmla="*/ 48 w 64"/>
                <a:gd name="T3" fmla="*/ 0 h 1"/>
                <a:gd name="T4" fmla="*/ 64 w 64"/>
                <a:gd name="T5" fmla="*/ 0 h 1"/>
                <a:gd name="T6" fmla="*/ 0 60000 65536"/>
                <a:gd name="T7" fmla="*/ 0 60000 65536"/>
                <a:gd name="T8" fmla="*/ 0 60000 65536"/>
              </a:gdLst>
              <a:ahLst/>
              <a:cxnLst>
                <a:cxn ang="T6">
                  <a:pos x="T0" y="T1"/>
                </a:cxn>
                <a:cxn ang="T7">
                  <a:pos x="T2" y="T3"/>
                </a:cxn>
                <a:cxn ang="T8">
                  <a:pos x="T4" y="T5"/>
                </a:cxn>
              </a:cxnLst>
              <a:rect l="0" t="0" r="r" b="b"/>
              <a:pathLst>
                <a:path w="64" h="1">
                  <a:moveTo>
                    <a:pt x="0" y="0"/>
                  </a:moveTo>
                  <a:lnTo>
                    <a:pt x="48" y="0"/>
                  </a:lnTo>
                  <a:lnTo>
                    <a:pt x="6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9" name="Line 178"/>
            <p:cNvSpPr>
              <a:spLocks noChangeShapeType="1"/>
            </p:cNvSpPr>
            <p:nvPr/>
          </p:nvSpPr>
          <p:spPr bwMode="auto">
            <a:xfrm>
              <a:off x="296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179"/>
            <p:cNvSpPr>
              <a:spLocks noChangeShapeType="1"/>
            </p:cNvSpPr>
            <p:nvPr/>
          </p:nvSpPr>
          <p:spPr bwMode="auto">
            <a:xfrm>
              <a:off x="308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Line 180"/>
            <p:cNvSpPr>
              <a:spLocks noChangeShapeType="1"/>
            </p:cNvSpPr>
            <p:nvPr/>
          </p:nvSpPr>
          <p:spPr bwMode="auto">
            <a:xfrm>
              <a:off x="319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2" name="Line 181"/>
            <p:cNvSpPr>
              <a:spLocks noChangeShapeType="1"/>
            </p:cNvSpPr>
            <p:nvPr/>
          </p:nvSpPr>
          <p:spPr bwMode="auto">
            <a:xfrm>
              <a:off x="330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3" name="Line 182"/>
            <p:cNvSpPr>
              <a:spLocks noChangeShapeType="1"/>
            </p:cNvSpPr>
            <p:nvPr/>
          </p:nvSpPr>
          <p:spPr bwMode="auto">
            <a:xfrm>
              <a:off x="341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4" name="Line 183"/>
            <p:cNvSpPr>
              <a:spLocks noChangeShapeType="1"/>
            </p:cNvSpPr>
            <p:nvPr/>
          </p:nvSpPr>
          <p:spPr bwMode="auto">
            <a:xfrm>
              <a:off x="352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5" name="Line 184"/>
            <p:cNvSpPr>
              <a:spLocks noChangeShapeType="1"/>
            </p:cNvSpPr>
            <p:nvPr/>
          </p:nvSpPr>
          <p:spPr bwMode="auto">
            <a:xfrm>
              <a:off x="364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6" name="Line 185"/>
            <p:cNvSpPr>
              <a:spLocks noChangeShapeType="1"/>
            </p:cNvSpPr>
            <p:nvPr/>
          </p:nvSpPr>
          <p:spPr bwMode="auto">
            <a:xfrm>
              <a:off x="375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7" name="Line 186"/>
            <p:cNvSpPr>
              <a:spLocks noChangeShapeType="1"/>
            </p:cNvSpPr>
            <p:nvPr/>
          </p:nvSpPr>
          <p:spPr bwMode="auto">
            <a:xfrm>
              <a:off x="386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187"/>
            <p:cNvSpPr>
              <a:spLocks noChangeShapeType="1"/>
            </p:cNvSpPr>
            <p:nvPr/>
          </p:nvSpPr>
          <p:spPr bwMode="auto">
            <a:xfrm>
              <a:off x="397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188"/>
            <p:cNvSpPr>
              <a:spLocks noChangeShapeType="1"/>
            </p:cNvSpPr>
            <p:nvPr/>
          </p:nvSpPr>
          <p:spPr bwMode="auto">
            <a:xfrm>
              <a:off x="4088" y="4313"/>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189"/>
            <p:cNvSpPr>
              <a:spLocks noChangeShapeType="1"/>
            </p:cNvSpPr>
            <p:nvPr/>
          </p:nvSpPr>
          <p:spPr bwMode="auto">
            <a:xfrm>
              <a:off x="420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190"/>
            <p:cNvSpPr>
              <a:spLocks noChangeShapeType="1"/>
            </p:cNvSpPr>
            <p:nvPr/>
          </p:nvSpPr>
          <p:spPr bwMode="auto">
            <a:xfrm>
              <a:off x="432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2" name="Line 191"/>
            <p:cNvSpPr>
              <a:spLocks noChangeShapeType="1"/>
            </p:cNvSpPr>
            <p:nvPr/>
          </p:nvSpPr>
          <p:spPr bwMode="auto">
            <a:xfrm>
              <a:off x="443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Freeform 192"/>
            <p:cNvSpPr>
              <a:spLocks/>
            </p:cNvSpPr>
            <p:nvPr/>
          </p:nvSpPr>
          <p:spPr bwMode="auto">
            <a:xfrm>
              <a:off x="4544" y="4279"/>
              <a:ext cx="48" cy="34"/>
            </a:xfrm>
            <a:custGeom>
              <a:avLst/>
              <a:gdLst>
                <a:gd name="T0" fmla="*/ 0 w 48"/>
                <a:gd name="T1" fmla="*/ 34 h 34"/>
                <a:gd name="T2" fmla="*/ 0 w 48"/>
                <a:gd name="T3" fmla="*/ 34 h 34"/>
                <a:gd name="T4" fmla="*/ 40 w 48"/>
                <a:gd name="T5" fmla="*/ 14 h 34"/>
                <a:gd name="T6" fmla="*/ 48 w 48"/>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34">
                  <a:moveTo>
                    <a:pt x="0" y="34"/>
                  </a:moveTo>
                  <a:lnTo>
                    <a:pt x="0" y="34"/>
                  </a:lnTo>
                  <a:lnTo>
                    <a:pt x="40" y="14"/>
                  </a:lnTo>
                  <a:lnTo>
                    <a:pt x="48"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1304" name="Group 193"/>
            <p:cNvGrpSpPr>
              <a:grpSpLocks/>
            </p:cNvGrpSpPr>
            <p:nvPr/>
          </p:nvGrpSpPr>
          <p:grpSpPr bwMode="auto">
            <a:xfrm>
              <a:off x="1208" y="3223"/>
              <a:ext cx="3393" cy="1029"/>
              <a:chOff x="1208" y="3223"/>
              <a:chExt cx="3393" cy="1029"/>
            </a:xfrm>
          </p:grpSpPr>
          <p:sp>
            <p:nvSpPr>
              <p:cNvPr id="11305" name="Oval 194"/>
              <p:cNvSpPr>
                <a:spLocks noChangeArrowheads="1"/>
              </p:cNvSpPr>
              <p:nvPr/>
            </p:nvSpPr>
            <p:spPr bwMode="auto">
              <a:xfrm>
                <a:off x="3880" y="4068"/>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Oval 195"/>
              <p:cNvSpPr>
                <a:spLocks noChangeArrowheads="1"/>
              </p:cNvSpPr>
              <p:nvPr/>
            </p:nvSpPr>
            <p:spPr bwMode="auto">
              <a:xfrm>
                <a:off x="3884" y="4073"/>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7" name="Oval 196"/>
              <p:cNvSpPr>
                <a:spLocks noChangeArrowheads="1"/>
              </p:cNvSpPr>
              <p:nvPr/>
            </p:nvSpPr>
            <p:spPr bwMode="auto">
              <a:xfrm>
                <a:off x="2944" y="4068"/>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Oval 197"/>
              <p:cNvSpPr>
                <a:spLocks noChangeArrowheads="1"/>
              </p:cNvSpPr>
              <p:nvPr/>
            </p:nvSpPr>
            <p:spPr bwMode="auto">
              <a:xfrm>
                <a:off x="2948" y="4073"/>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9" name="Freeform 198"/>
              <p:cNvSpPr>
                <a:spLocks/>
              </p:cNvSpPr>
              <p:nvPr/>
            </p:nvSpPr>
            <p:spPr bwMode="auto">
              <a:xfrm>
                <a:off x="1216" y="3223"/>
                <a:ext cx="48" cy="27"/>
              </a:xfrm>
              <a:custGeom>
                <a:avLst/>
                <a:gdLst>
                  <a:gd name="T0" fmla="*/ 48 w 48"/>
                  <a:gd name="T1" fmla="*/ 0 h 27"/>
                  <a:gd name="T2" fmla="*/ 8 w 48"/>
                  <a:gd name="T3" fmla="*/ 13 h 27"/>
                  <a:gd name="T4" fmla="*/ 0 w 48"/>
                  <a:gd name="T5" fmla="*/ 27 h 27"/>
                  <a:gd name="T6" fmla="*/ 0 60000 65536"/>
                  <a:gd name="T7" fmla="*/ 0 60000 65536"/>
                  <a:gd name="T8" fmla="*/ 0 60000 65536"/>
                </a:gdLst>
                <a:ahLst/>
                <a:cxnLst>
                  <a:cxn ang="T6">
                    <a:pos x="T0" y="T1"/>
                  </a:cxn>
                  <a:cxn ang="T7">
                    <a:pos x="T2" y="T3"/>
                  </a:cxn>
                  <a:cxn ang="T8">
                    <a:pos x="T4" y="T5"/>
                  </a:cxn>
                </a:cxnLst>
                <a:rect l="0" t="0" r="r" b="b"/>
                <a:pathLst>
                  <a:path w="48" h="27">
                    <a:moveTo>
                      <a:pt x="48" y="0"/>
                    </a:moveTo>
                    <a:lnTo>
                      <a:pt x="8" y="13"/>
                    </a:lnTo>
                    <a:lnTo>
                      <a:pt x="0" y="2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1310" name="Group 199"/>
              <p:cNvGrpSpPr>
                <a:grpSpLocks/>
              </p:cNvGrpSpPr>
              <p:nvPr/>
            </p:nvGrpSpPr>
            <p:grpSpPr bwMode="auto">
              <a:xfrm>
                <a:off x="1208" y="3271"/>
                <a:ext cx="3393" cy="967"/>
                <a:chOff x="1208" y="3271"/>
                <a:chExt cx="3393" cy="967"/>
              </a:xfrm>
            </p:grpSpPr>
            <p:sp>
              <p:nvSpPr>
                <p:cNvPr id="11341" name="Freeform 200"/>
                <p:cNvSpPr>
                  <a:spLocks/>
                </p:cNvSpPr>
                <p:nvPr/>
              </p:nvSpPr>
              <p:spPr bwMode="auto">
                <a:xfrm>
                  <a:off x="3744" y="3529"/>
                  <a:ext cx="32" cy="41"/>
                </a:xfrm>
                <a:custGeom>
                  <a:avLst/>
                  <a:gdLst>
                    <a:gd name="T0" fmla="*/ 16 w 32"/>
                    <a:gd name="T1" fmla="*/ 0 h 41"/>
                    <a:gd name="T2" fmla="*/ 0 w 32"/>
                    <a:gd name="T3" fmla="*/ 7 h 41"/>
                    <a:gd name="T4" fmla="*/ 16 w 32"/>
                    <a:gd name="T5" fmla="*/ 41 h 41"/>
                    <a:gd name="T6" fmla="*/ 32 w 32"/>
                    <a:gd name="T7" fmla="*/ 35 h 41"/>
                    <a:gd name="T8" fmla="*/ 16 w 3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1">
                      <a:moveTo>
                        <a:pt x="16" y="0"/>
                      </a:moveTo>
                      <a:lnTo>
                        <a:pt x="0" y="7"/>
                      </a:lnTo>
                      <a:lnTo>
                        <a:pt x="16" y="41"/>
                      </a:lnTo>
                      <a:lnTo>
                        <a:pt x="32" y="35"/>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2" name="Freeform 201"/>
                <p:cNvSpPr>
                  <a:spLocks/>
                </p:cNvSpPr>
                <p:nvPr/>
              </p:nvSpPr>
              <p:spPr bwMode="auto">
                <a:xfrm>
                  <a:off x="4336" y="3339"/>
                  <a:ext cx="40" cy="41"/>
                </a:xfrm>
                <a:custGeom>
                  <a:avLst/>
                  <a:gdLst>
                    <a:gd name="T0" fmla="*/ 0 w 40"/>
                    <a:gd name="T1" fmla="*/ 6 h 41"/>
                    <a:gd name="T2" fmla="*/ 24 w 40"/>
                    <a:gd name="T3" fmla="*/ 0 h 41"/>
                    <a:gd name="T4" fmla="*/ 40 w 40"/>
                    <a:gd name="T5" fmla="*/ 34 h 41"/>
                    <a:gd name="T6" fmla="*/ 16 w 40"/>
                    <a:gd name="T7" fmla="*/ 41 h 41"/>
                    <a:gd name="T8" fmla="*/ 0 w 40"/>
                    <a:gd name="T9" fmla="*/ 6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1">
                      <a:moveTo>
                        <a:pt x="0" y="6"/>
                      </a:moveTo>
                      <a:lnTo>
                        <a:pt x="24" y="0"/>
                      </a:lnTo>
                      <a:lnTo>
                        <a:pt x="40" y="34"/>
                      </a:lnTo>
                      <a:lnTo>
                        <a:pt x="16" y="41"/>
                      </a:lnTo>
                      <a:lnTo>
                        <a:pt x="0" y="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3" name="Freeform 202"/>
                <p:cNvSpPr>
                  <a:spLocks/>
                </p:cNvSpPr>
                <p:nvPr/>
              </p:nvSpPr>
              <p:spPr bwMode="auto">
                <a:xfrm>
                  <a:off x="3760" y="3345"/>
                  <a:ext cx="592" cy="219"/>
                </a:xfrm>
                <a:custGeom>
                  <a:avLst/>
                  <a:gdLst>
                    <a:gd name="T0" fmla="*/ 0 w 592"/>
                    <a:gd name="T1" fmla="*/ 184 h 219"/>
                    <a:gd name="T2" fmla="*/ 16 w 592"/>
                    <a:gd name="T3" fmla="*/ 219 h 219"/>
                    <a:gd name="T4" fmla="*/ 592 w 592"/>
                    <a:gd name="T5" fmla="*/ 35 h 219"/>
                    <a:gd name="T6" fmla="*/ 576 w 592"/>
                    <a:gd name="T7" fmla="*/ 0 h 219"/>
                    <a:gd name="T8" fmla="*/ 0 w 592"/>
                    <a:gd name="T9" fmla="*/ 184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2" h="219">
                      <a:moveTo>
                        <a:pt x="0" y="184"/>
                      </a:moveTo>
                      <a:lnTo>
                        <a:pt x="16" y="219"/>
                      </a:lnTo>
                      <a:lnTo>
                        <a:pt x="592" y="35"/>
                      </a:lnTo>
                      <a:lnTo>
                        <a:pt x="576" y="0"/>
                      </a:lnTo>
                      <a:lnTo>
                        <a:pt x="0" y="18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4" name="Freeform 203"/>
                <p:cNvSpPr>
                  <a:spLocks/>
                </p:cNvSpPr>
                <p:nvPr/>
              </p:nvSpPr>
              <p:spPr bwMode="auto">
                <a:xfrm>
                  <a:off x="4320" y="3339"/>
                  <a:ext cx="48" cy="27"/>
                </a:xfrm>
                <a:custGeom>
                  <a:avLst/>
                  <a:gdLst>
                    <a:gd name="T0" fmla="*/ 48 w 48"/>
                    <a:gd name="T1" fmla="*/ 20 h 27"/>
                    <a:gd name="T2" fmla="*/ 40 w 48"/>
                    <a:gd name="T3" fmla="*/ 0 h 27"/>
                    <a:gd name="T4" fmla="*/ 0 w 48"/>
                    <a:gd name="T5" fmla="*/ 6 h 27"/>
                    <a:gd name="T6" fmla="*/ 8 w 48"/>
                    <a:gd name="T7" fmla="*/ 27 h 27"/>
                    <a:gd name="T8" fmla="*/ 48 w 48"/>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48" y="20"/>
                      </a:moveTo>
                      <a:lnTo>
                        <a:pt x="40" y="0"/>
                      </a:lnTo>
                      <a:lnTo>
                        <a:pt x="0" y="6"/>
                      </a:lnTo>
                      <a:lnTo>
                        <a:pt x="8" y="27"/>
                      </a:lnTo>
                      <a:lnTo>
                        <a:pt x="4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5" name="Freeform 204"/>
                <p:cNvSpPr>
                  <a:spLocks/>
                </p:cNvSpPr>
                <p:nvPr/>
              </p:nvSpPr>
              <p:spPr bwMode="auto">
                <a:xfrm>
                  <a:off x="4400" y="3850"/>
                  <a:ext cx="40" cy="20"/>
                </a:xfrm>
                <a:custGeom>
                  <a:avLst/>
                  <a:gdLst>
                    <a:gd name="T0" fmla="*/ 40 w 40"/>
                    <a:gd name="T1" fmla="*/ 0 h 20"/>
                    <a:gd name="T2" fmla="*/ 40 w 40"/>
                    <a:gd name="T3" fmla="*/ 13 h 20"/>
                    <a:gd name="T4" fmla="*/ 0 w 40"/>
                    <a:gd name="T5" fmla="*/ 20 h 20"/>
                    <a:gd name="T6" fmla="*/ 0 w 40"/>
                    <a:gd name="T7" fmla="*/ 7 h 20"/>
                    <a:gd name="T8" fmla="*/ 40 w 40"/>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20">
                      <a:moveTo>
                        <a:pt x="40" y="0"/>
                      </a:moveTo>
                      <a:lnTo>
                        <a:pt x="40" y="13"/>
                      </a:lnTo>
                      <a:lnTo>
                        <a:pt x="0" y="20"/>
                      </a:lnTo>
                      <a:lnTo>
                        <a:pt x="0" y="7"/>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6" name="Freeform 205"/>
                <p:cNvSpPr>
                  <a:spLocks/>
                </p:cNvSpPr>
                <p:nvPr/>
              </p:nvSpPr>
              <p:spPr bwMode="auto">
                <a:xfrm>
                  <a:off x="4328" y="3359"/>
                  <a:ext cx="112" cy="498"/>
                </a:xfrm>
                <a:custGeom>
                  <a:avLst/>
                  <a:gdLst>
                    <a:gd name="T0" fmla="*/ 40 w 112"/>
                    <a:gd name="T1" fmla="*/ 0 h 498"/>
                    <a:gd name="T2" fmla="*/ 0 w 112"/>
                    <a:gd name="T3" fmla="*/ 7 h 498"/>
                    <a:gd name="T4" fmla="*/ 72 w 112"/>
                    <a:gd name="T5" fmla="*/ 498 h 498"/>
                    <a:gd name="T6" fmla="*/ 112 w 112"/>
                    <a:gd name="T7" fmla="*/ 491 h 498"/>
                    <a:gd name="T8" fmla="*/ 40 w 112"/>
                    <a:gd name="T9" fmla="*/ 0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98">
                      <a:moveTo>
                        <a:pt x="40" y="0"/>
                      </a:moveTo>
                      <a:lnTo>
                        <a:pt x="0" y="7"/>
                      </a:lnTo>
                      <a:lnTo>
                        <a:pt x="72" y="498"/>
                      </a:lnTo>
                      <a:lnTo>
                        <a:pt x="112" y="491"/>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7" name="Freeform 206"/>
                <p:cNvSpPr>
                  <a:spLocks/>
                </p:cNvSpPr>
                <p:nvPr/>
              </p:nvSpPr>
              <p:spPr bwMode="auto">
                <a:xfrm>
                  <a:off x="3752" y="3523"/>
                  <a:ext cx="40" cy="27"/>
                </a:xfrm>
                <a:custGeom>
                  <a:avLst/>
                  <a:gdLst>
                    <a:gd name="T0" fmla="*/ 40 w 40"/>
                    <a:gd name="T1" fmla="*/ 27 h 27"/>
                    <a:gd name="T2" fmla="*/ 40 w 40"/>
                    <a:gd name="T3" fmla="*/ 6 h 27"/>
                    <a:gd name="T4" fmla="*/ 0 w 40"/>
                    <a:gd name="T5" fmla="*/ 0 h 27"/>
                    <a:gd name="T6" fmla="*/ 0 w 40"/>
                    <a:gd name="T7" fmla="*/ 20 h 27"/>
                    <a:gd name="T8" fmla="*/ 40 w 40"/>
                    <a:gd name="T9" fmla="*/ 2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27">
                      <a:moveTo>
                        <a:pt x="40" y="27"/>
                      </a:moveTo>
                      <a:lnTo>
                        <a:pt x="40" y="6"/>
                      </a:lnTo>
                      <a:lnTo>
                        <a:pt x="0" y="0"/>
                      </a:lnTo>
                      <a:lnTo>
                        <a:pt x="0" y="2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8" name="Freeform 207"/>
                <p:cNvSpPr>
                  <a:spLocks/>
                </p:cNvSpPr>
                <p:nvPr/>
              </p:nvSpPr>
              <p:spPr bwMode="auto">
                <a:xfrm>
                  <a:off x="3600" y="3972"/>
                  <a:ext cx="48" cy="21"/>
                </a:xfrm>
                <a:custGeom>
                  <a:avLst/>
                  <a:gdLst>
                    <a:gd name="T0" fmla="*/ 48 w 48"/>
                    <a:gd name="T1" fmla="*/ 7 h 21"/>
                    <a:gd name="T2" fmla="*/ 40 w 48"/>
                    <a:gd name="T3" fmla="*/ 21 h 21"/>
                    <a:gd name="T4" fmla="*/ 0 w 48"/>
                    <a:gd name="T5" fmla="*/ 14 h 21"/>
                    <a:gd name="T6" fmla="*/ 8 w 48"/>
                    <a:gd name="T7" fmla="*/ 0 h 21"/>
                    <a:gd name="T8" fmla="*/ 48 w 48"/>
                    <a:gd name="T9" fmla="*/ 7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1">
                      <a:moveTo>
                        <a:pt x="48" y="7"/>
                      </a:moveTo>
                      <a:lnTo>
                        <a:pt x="40" y="21"/>
                      </a:lnTo>
                      <a:lnTo>
                        <a:pt x="0" y="14"/>
                      </a:lnTo>
                      <a:lnTo>
                        <a:pt x="8" y="0"/>
                      </a:lnTo>
                      <a:lnTo>
                        <a:pt x="48"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9" name="Freeform 208"/>
                <p:cNvSpPr>
                  <a:spLocks/>
                </p:cNvSpPr>
                <p:nvPr/>
              </p:nvSpPr>
              <p:spPr bwMode="auto">
                <a:xfrm>
                  <a:off x="3608" y="3543"/>
                  <a:ext cx="184" cy="436"/>
                </a:xfrm>
                <a:custGeom>
                  <a:avLst/>
                  <a:gdLst>
                    <a:gd name="T0" fmla="*/ 184 w 184"/>
                    <a:gd name="T1" fmla="*/ 7 h 436"/>
                    <a:gd name="T2" fmla="*/ 144 w 184"/>
                    <a:gd name="T3" fmla="*/ 0 h 436"/>
                    <a:gd name="T4" fmla="*/ 0 w 184"/>
                    <a:gd name="T5" fmla="*/ 429 h 436"/>
                    <a:gd name="T6" fmla="*/ 40 w 184"/>
                    <a:gd name="T7" fmla="*/ 436 h 436"/>
                    <a:gd name="T8" fmla="*/ 184 w 184"/>
                    <a:gd name="T9" fmla="*/ 7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36">
                      <a:moveTo>
                        <a:pt x="184" y="7"/>
                      </a:moveTo>
                      <a:lnTo>
                        <a:pt x="144" y="0"/>
                      </a:lnTo>
                      <a:lnTo>
                        <a:pt x="0" y="429"/>
                      </a:lnTo>
                      <a:lnTo>
                        <a:pt x="40" y="436"/>
                      </a:lnTo>
                      <a:lnTo>
                        <a:pt x="184"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0" name="Freeform 209"/>
                <p:cNvSpPr>
                  <a:spLocks/>
                </p:cNvSpPr>
                <p:nvPr/>
              </p:nvSpPr>
              <p:spPr bwMode="auto">
                <a:xfrm>
                  <a:off x="3744" y="3523"/>
                  <a:ext cx="32" cy="34"/>
                </a:xfrm>
                <a:custGeom>
                  <a:avLst/>
                  <a:gdLst>
                    <a:gd name="T0" fmla="*/ 32 w 32"/>
                    <a:gd name="T1" fmla="*/ 6 h 34"/>
                    <a:gd name="T2" fmla="*/ 16 w 32"/>
                    <a:gd name="T3" fmla="*/ 0 h 34"/>
                    <a:gd name="T4" fmla="*/ 0 w 32"/>
                    <a:gd name="T5" fmla="*/ 27 h 34"/>
                    <a:gd name="T6" fmla="*/ 16 w 32"/>
                    <a:gd name="T7" fmla="*/ 34 h 34"/>
                    <a:gd name="T8" fmla="*/ 32 w 32"/>
                    <a:gd name="T9" fmla="*/ 6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4">
                      <a:moveTo>
                        <a:pt x="32" y="6"/>
                      </a:moveTo>
                      <a:lnTo>
                        <a:pt x="16" y="0"/>
                      </a:lnTo>
                      <a:lnTo>
                        <a:pt x="0" y="27"/>
                      </a:lnTo>
                      <a:lnTo>
                        <a:pt x="16" y="34"/>
                      </a:lnTo>
                      <a:lnTo>
                        <a:pt x="32" y="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1" name="Freeform 210"/>
                <p:cNvSpPr>
                  <a:spLocks/>
                </p:cNvSpPr>
                <p:nvPr/>
              </p:nvSpPr>
              <p:spPr bwMode="auto">
                <a:xfrm>
                  <a:off x="4408" y="3836"/>
                  <a:ext cx="40" cy="41"/>
                </a:xfrm>
                <a:custGeom>
                  <a:avLst/>
                  <a:gdLst>
                    <a:gd name="T0" fmla="*/ 16 w 40"/>
                    <a:gd name="T1" fmla="*/ 0 h 41"/>
                    <a:gd name="T2" fmla="*/ 40 w 40"/>
                    <a:gd name="T3" fmla="*/ 7 h 41"/>
                    <a:gd name="T4" fmla="*/ 16 w 40"/>
                    <a:gd name="T5" fmla="*/ 41 h 41"/>
                    <a:gd name="T6" fmla="*/ 0 w 40"/>
                    <a:gd name="T7" fmla="*/ 27 h 41"/>
                    <a:gd name="T8" fmla="*/ 16 w 40"/>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1">
                      <a:moveTo>
                        <a:pt x="16" y="0"/>
                      </a:moveTo>
                      <a:lnTo>
                        <a:pt x="40" y="7"/>
                      </a:lnTo>
                      <a:lnTo>
                        <a:pt x="16" y="41"/>
                      </a:lnTo>
                      <a:lnTo>
                        <a:pt x="0" y="27"/>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2" name="Freeform 211"/>
                <p:cNvSpPr>
                  <a:spLocks/>
                </p:cNvSpPr>
                <p:nvPr/>
              </p:nvSpPr>
              <p:spPr bwMode="auto">
                <a:xfrm>
                  <a:off x="3760" y="3529"/>
                  <a:ext cx="664" cy="334"/>
                </a:xfrm>
                <a:custGeom>
                  <a:avLst/>
                  <a:gdLst>
                    <a:gd name="T0" fmla="*/ 16 w 664"/>
                    <a:gd name="T1" fmla="*/ 0 h 334"/>
                    <a:gd name="T2" fmla="*/ 0 w 664"/>
                    <a:gd name="T3" fmla="*/ 28 h 334"/>
                    <a:gd name="T4" fmla="*/ 648 w 664"/>
                    <a:gd name="T5" fmla="*/ 334 h 334"/>
                    <a:gd name="T6" fmla="*/ 664 w 664"/>
                    <a:gd name="T7" fmla="*/ 307 h 334"/>
                    <a:gd name="T8" fmla="*/ 16 w 664"/>
                    <a:gd name="T9" fmla="*/ 0 h 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334">
                      <a:moveTo>
                        <a:pt x="16" y="0"/>
                      </a:moveTo>
                      <a:lnTo>
                        <a:pt x="0" y="28"/>
                      </a:lnTo>
                      <a:lnTo>
                        <a:pt x="648" y="334"/>
                      </a:lnTo>
                      <a:lnTo>
                        <a:pt x="664" y="307"/>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3" name="Freeform 212"/>
                <p:cNvSpPr>
                  <a:spLocks/>
                </p:cNvSpPr>
                <p:nvPr/>
              </p:nvSpPr>
              <p:spPr bwMode="auto">
                <a:xfrm>
                  <a:off x="4408" y="3829"/>
                  <a:ext cx="40" cy="34"/>
                </a:xfrm>
                <a:custGeom>
                  <a:avLst/>
                  <a:gdLst>
                    <a:gd name="T0" fmla="*/ 24 w 40"/>
                    <a:gd name="T1" fmla="*/ 34 h 34"/>
                    <a:gd name="T2" fmla="*/ 40 w 40"/>
                    <a:gd name="T3" fmla="*/ 28 h 34"/>
                    <a:gd name="T4" fmla="*/ 16 w 40"/>
                    <a:gd name="T5" fmla="*/ 0 h 34"/>
                    <a:gd name="T6" fmla="*/ 0 w 40"/>
                    <a:gd name="T7" fmla="*/ 7 h 34"/>
                    <a:gd name="T8" fmla="*/ 24 w 40"/>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24" y="34"/>
                      </a:moveTo>
                      <a:lnTo>
                        <a:pt x="40" y="28"/>
                      </a:lnTo>
                      <a:lnTo>
                        <a:pt x="16" y="0"/>
                      </a:lnTo>
                      <a:lnTo>
                        <a:pt x="0" y="7"/>
                      </a:lnTo>
                      <a:lnTo>
                        <a:pt x="2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4" name="Freeform 213"/>
                <p:cNvSpPr>
                  <a:spLocks/>
                </p:cNvSpPr>
                <p:nvPr/>
              </p:nvSpPr>
              <p:spPr bwMode="auto">
                <a:xfrm>
                  <a:off x="3960" y="4143"/>
                  <a:ext cx="40" cy="41"/>
                </a:xfrm>
                <a:custGeom>
                  <a:avLst/>
                  <a:gdLst>
                    <a:gd name="T0" fmla="*/ 40 w 40"/>
                    <a:gd name="T1" fmla="*/ 27 h 41"/>
                    <a:gd name="T2" fmla="*/ 24 w 40"/>
                    <a:gd name="T3" fmla="*/ 41 h 41"/>
                    <a:gd name="T4" fmla="*/ 0 w 40"/>
                    <a:gd name="T5" fmla="*/ 13 h 41"/>
                    <a:gd name="T6" fmla="*/ 16 w 40"/>
                    <a:gd name="T7" fmla="*/ 0 h 41"/>
                    <a:gd name="T8" fmla="*/ 40 w 40"/>
                    <a:gd name="T9" fmla="*/ 27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1">
                      <a:moveTo>
                        <a:pt x="40" y="27"/>
                      </a:moveTo>
                      <a:lnTo>
                        <a:pt x="24" y="41"/>
                      </a:lnTo>
                      <a:lnTo>
                        <a:pt x="0" y="13"/>
                      </a:lnTo>
                      <a:lnTo>
                        <a:pt x="16" y="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5" name="Freeform 214"/>
                <p:cNvSpPr>
                  <a:spLocks/>
                </p:cNvSpPr>
                <p:nvPr/>
              </p:nvSpPr>
              <p:spPr bwMode="auto">
                <a:xfrm>
                  <a:off x="3976" y="3836"/>
                  <a:ext cx="456" cy="334"/>
                </a:xfrm>
                <a:custGeom>
                  <a:avLst/>
                  <a:gdLst>
                    <a:gd name="T0" fmla="*/ 456 w 456"/>
                    <a:gd name="T1" fmla="*/ 27 h 334"/>
                    <a:gd name="T2" fmla="*/ 432 w 456"/>
                    <a:gd name="T3" fmla="*/ 0 h 334"/>
                    <a:gd name="T4" fmla="*/ 0 w 456"/>
                    <a:gd name="T5" fmla="*/ 307 h 334"/>
                    <a:gd name="T6" fmla="*/ 24 w 456"/>
                    <a:gd name="T7" fmla="*/ 334 h 334"/>
                    <a:gd name="T8" fmla="*/ 456 w 456"/>
                    <a:gd name="T9" fmla="*/ 27 h 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334">
                      <a:moveTo>
                        <a:pt x="456" y="27"/>
                      </a:moveTo>
                      <a:lnTo>
                        <a:pt x="432" y="0"/>
                      </a:lnTo>
                      <a:lnTo>
                        <a:pt x="0" y="307"/>
                      </a:lnTo>
                      <a:lnTo>
                        <a:pt x="24" y="334"/>
                      </a:lnTo>
                      <a:lnTo>
                        <a:pt x="456"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6" name="Freeform 215"/>
                <p:cNvSpPr>
                  <a:spLocks/>
                </p:cNvSpPr>
                <p:nvPr/>
              </p:nvSpPr>
              <p:spPr bwMode="auto">
                <a:xfrm>
                  <a:off x="3744" y="3523"/>
                  <a:ext cx="48" cy="27"/>
                </a:xfrm>
                <a:custGeom>
                  <a:avLst/>
                  <a:gdLst>
                    <a:gd name="T0" fmla="*/ 48 w 48"/>
                    <a:gd name="T1" fmla="*/ 20 h 27"/>
                    <a:gd name="T2" fmla="*/ 40 w 48"/>
                    <a:gd name="T3" fmla="*/ 0 h 27"/>
                    <a:gd name="T4" fmla="*/ 0 w 48"/>
                    <a:gd name="T5" fmla="*/ 13 h 27"/>
                    <a:gd name="T6" fmla="*/ 8 w 48"/>
                    <a:gd name="T7" fmla="*/ 27 h 27"/>
                    <a:gd name="T8" fmla="*/ 48 w 48"/>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48" y="20"/>
                      </a:moveTo>
                      <a:lnTo>
                        <a:pt x="40" y="0"/>
                      </a:lnTo>
                      <a:lnTo>
                        <a:pt x="0" y="13"/>
                      </a:lnTo>
                      <a:lnTo>
                        <a:pt x="8" y="27"/>
                      </a:lnTo>
                      <a:lnTo>
                        <a:pt x="4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7" name="Freeform 216"/>
                <p:cNvSpPr>
                  <a:spLocks/>
                </p:cNvSpPr>
                <p:nvPr/>
              </p:nvSpPr>
              <p:spPr bwMode="auto">
                <a:xfrm>
                  <a:off x="3968" y="4156"/>
                  <a:ext cx="40" cy="21"/>
                </a:xfrm>
                <a:custGeom>
                  <a:avLst/>
                  <a:gdLst>
                    <a:gd name="T0" fmla="*/ 40 w 40"/>
                    <a:gd name="T1" fmla="*/ 0 h 21"/>
                    <a:gd name="T2" fmla="*/ 40 w 40"/>
                    <a:gd name="T3" fmla="*/ 14 h 21"/>
                    <a:gd name="T4" fmla="*/ 8 w 40"/>
                    <a:gd name="T5" fmla="*/ 21 h 21"/>
                    <a:gd name="T6" fmla="*/ 0 w 40"/>
                    <a:gd name="T7" fmla="*/ 7 h 21"/>
                    <a:gd name="T8" fmla="*/ 40 w 4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21">
                      <a:moveTo>
                        <a:pt x="40" y="0"/>
                      </a:moveTo>
                      <a:lnTo>
                        <a:pt x="40" y="14"/>
                      </a:lnTo>
                      <a:lnTo>
                        <a:pt x="8" y="21"/>
                      </a:lnTo>
                      <a:lnTo>
                        <a:pt x="0" y="7"/>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8" name="Freeform 217"/>
                <p:cNvSpPr>
                  <a:spLocks/>
                </p:cNvSpPr>
                <p:nvPr/>
              </p:nvSpPr>
              <p:spPr bwMode="auto">
                <a:xfrm>
                  <a:off x="3752" y="3543"/>
                  <a:ext cx="256" cy="620"/>
                </a:xfrm>
                <a:custGeom>
                  <a:avLst/>
                  <a:gdLst>
                    <a:gd name="T0" fmla="*/ 40 w 256"/>
                    <a:gd name="T1" fmla="*/ 0 h 620"/>
                    <a:gd name="T2" fmla="*/ 0 w 256"/>
                    <a:gd name="T3" fmla="*/ 7 h 620"/>
                    <a:gd name="T4" fmla="*/ 216 w 256"/>
                    <a:gd name="T5" fmla="*/ 620 h 620"/>
                    <a:gd name="T6" fmla="*/ 256 w 256"/>
                    <a:gd name="T7" fmla="*/ 613 h 620"/>
                    <a:gd name="T8" fmla="*/ 40 w 256"/>
                    <a:gd name="T9" fmla="*/ 0 h 6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6" h="620">
                      <a:moveTo>
                        <a:pt x="40" y="0"/>
                      </a:moveTo>
                      <a:lnTo>
                        <a:pt x="0" y="7"/>
                      </a:lnTo>
                      <a:lnTo>
                        <a:pt x="216" y="620"/>
                      </a:lnTo>
                      <a:lnTo>
                        <a:pt x="256" y="613"/>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9" name="Freeform 218"/>
                <p:cNvSpPr>
                  <a:spLocks/>
                </p:cNvSpPr>
                <p:nvPr/>
              </p:nvSpPr>
              <p:spPr bwMode="auto">
                <a:xfrm>
                  <a:off x="3600" y="3952"/>
                  <a:ext cx="40" cy="34"/>
                </a:xfrm>
                <a:custGeom>
                  <a:avLst/>
                  <a:gdLst>
                    <a:gd name="T0" fmla="*/ 40 w 40"/>
                    <a:gd name="T1" fmla="*/ 7 h 34"/>
                    <a:gd name="T2" fmla="*/ 16 w 40"/>
                    <a:gd name="T3" fmla="*/ 0 h 34"/>
                    <a:gd name="T4" fmla="*/ 0 w 40"/>
                    <a:gd name="T5" fmla="*/ 27 h 34"/>
                    <a:gd name="T6" fmla="*/ 16 w 40"/>
                    <a:gd name="T7" fmla="*/ 34 h 34"/>
                    <a:gd name="T8" fmla="*/ 40 w 40"/>
                    <a:gd name="T9" fmla="*/ 7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40" y="7"/>
                      </a:moveTo>
                      <a:lnTo>
                        <a:pt x="16" y="0"/>
                      </a:lnTo>
                      <a:lnTo>
                        <a:pt x="0" y="27"/>
                      </a:lnTo>
                      <a:lnTo>
                        <a:pt x="16" y="34"/>
                      </a:lnTo>
                      <a:lnTo>
                        <a:pt x="40"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0" name="Freeform 219"/>
                <p:cNvSpPr>
                  <a:spLocks/>
                </p:cNvSpPr>
                <p:nvPr/>
              </p:nvSpPr>
              <p:spPr bwMode="auto">
                <a:xfrm>
                  <a:off x="3976" y="4143"/>
                  <a:ext cx="40" cy="41"/>
                </a:xfrm>
                <a:custGeom>
                  <a:avLst/>
                  <a:gdLst>
                    <a:gd name="T0" fmla="*/ 24 w 40"/>
                    <a:gd name="T1" fmla="*/ 0 h 41"/>
                    <a:gd name="T2" fmla="*/ 40 w 40"/>
                    <a:gd name="T3" fmla="*/ 7 h 41"/>
                    <a:gd name="T4" fmla="*/ 16 w 40"/>
                    <a:gd name="T5" fmla="*/ 41 h 41"/>
                    <a:gd name="T6" fmla="*/ 0 w 40"/>
                    <a:gd name="T7" fmla="*/ 27 h 41"/>
                    <a:gd name="T8" fmla="*/ 24 w 40"/>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1">
                      <a:moveTo>
                        <a:pt x="24" y="0"/>
                      </a:moveTo>
                      <a:lnTo>
                        <a:pt x="40" y="7"/>
                      </a:lnTo>
                      <a:lnTo>
                        <a:pt x="16" y="41"/>
                      </a:lnTo>
                      <a:lnTo>
                        <a:pt x="0" y="27"/>
                      </a:lnTo>
                      <a:lnTo>
                        <a:pt x="2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1" name="Freeform 220"/>
                <p:cNvSpPr>
                  <a:spLocks/>
                </p:cNvSpPr>
                <p:nvPr/>
              </p:nvSpPr>
              <p:spPr bwMode="auto">
                <a:xfrm>
                  <a:off x="3616" y="3959"/>
                  <a:ext cx="384" cy="211"/>
                </a:xfrm>
                <a:custGeom>
                  <a:avLst/>
                  <a:gdLst>
                    <a:gd name="T0" fmla="*/ 24 w 384"/>
                    <a:gd name="T1" fmla="*/ 0 h 211"/>
                    <a:gd name="T2" fmla="*/ 0 w 384"/>
                    <a:gd name="T3" fmla="*/ 27 h 211"/>
                    <a:gd name="T4" fmla="*/ 360 w 384"/>
                    <a:gd name="T5" fmla="*/ 211 h 211"/>
                    <a:gd name="T6" fmla="*/ 384 w 384"/>
                    <a:gd name="T7" fmla="*/ 184 h 211"/>
                    <a:gd name="T8" fmla="*/ 24 w 384"/>
                    <a:gd name="T9" fmla="*/ 0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11">
                      <a:moveTo>
                        <a:pt x="24" y="0"/>
                      </a:moveTo>
                      <a:lnTo>
                        <a:pt x="0" y="27"/>
                      </a:lnTo>
                      <a:lnTo>
                        <a:pt x="360" y="211"/>
                      </a:lnTo>
                      <a:lnTo>
                        <a:pt x="384" y="184"/>
                      </a:lnTo>
                      <a:lnTo>
                        <a:pt x="2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2" name="Freeform 221"/>
                <p:cNvSpPr>
                  <a:spLocks/>
                </p:cNvSpPr>
                <p:nvPr/>
              </p:nvSpPr>
              <p:spPr bwMode="auto">
                <a:xfrm>
                  <a:off x="2816" y="3339"/>
                  <a:ext cx="40" cy="27"/>
                </a:xfrm>
                <a:custGeom>
                  <a:avLst/>
                  <a:gdLst>
                    <a:gd name="T0" fmla="*/ 40 w 40"/>
                    <a:gd name="T1" fmla="*/ 27 h 27"/>
                    <a:gd name="T2" fmla="*/ 40 w 40"/>
                    <a:gd name="T3" fmla="*/ 6 h 27"/>
                    <a:gd name="T4" fmla="*/ 0 w 40"/>
                    <a:gd name="T5" fmla="*/ 0 h 27"/>
                    <a:gd name="T6" fmla="*/ 0 w 40"/>
                    <a:gd name="T7" fmla="*/ 20 h 27"/>
                    <a:gd name="T8" fmla="*/ 40 w 40"/>
                    <a:gd name="T9" fmla="*/ 2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27">
                      <a:moveTo>
                        <a:pt x="40" y="27"/>
                      </a:moveTo>
                      <a:lnTo>
                        <a:pt x="40" y="6"/>
                      </a:lnTo>
                      <a:lnTo>
                        <a:pt x="0" y="0"/>
                      </a:lnTo>
                      <a:lnTo>
                        <a:pt x="0" y="2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3" name="Freeform 222"/>
                <p:cNvSpPr>
                  <a:spLocks/>
                </p:cNvSpPr>
                <p:nvPr/>
              </p:nvSpPr>
              <p:spPr bwMode="auto">
                <a:xfrm>
                  <a:off x="2736" y="3788"/>
                  <a:ext cx="48" cy="21"/>
                </a:xfrm>
                <a:custGeom>
                  <a:avLst/>
                  <a:gdLst>
                    <a:gd name="T0" fmla="*/ 48 w 48"/>
                    <a:gd name="T1" fmla="*/ 7 h 21"/>
                    <a:gd name="T2" fmla="*/ 40 w 48"/>
                    <a:gd name="T3" fmla="*/ 21 h 21"/>
                    <a:gd name="T4" fmla="*/ 0 w 48"/>
                    <a:gd name="T5" fmla="*/ 14 h 21"/>
                    <a:gd name="T6" fmla="*/ 8 w 48"/>
                    <a:gd name="T7" fmla="*/ 0 h 21"/>
                    <a:gd name="T8" fmla="*/ 48 w 48"/>
                    <a:gd name="T9" fmla="*/ 7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1">
                      <a:moveTo>
                        <a:pt x="48" y="7"/>
                      </a:moveTo>
                      <a:lnTo>
                        <a:pt x="40" y="21"/>
                      </a:lnTo>
                      <a:lnTo>
                        <a:pt x="0" y="14"/>
                      </a:lnTo>
                      <a:lnTo>
                        <a:pt x="8" y="0"/>
                      </a:lnTo>
                      <a:lnTo>
                        <a:pt x="48"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4" name="Freeform 223"/>
                <p:cNvSpPr>
                  <a:spLocks/>
                </p:cNvSpPr>
                <p:nvPr/>
              </p:nvSpPr>
              <p:spPr bwMode="auto">
                <a:xfrm>
                  <a:off x="2744" y="3359"/>
                  <a:ext cx="112" cy="436"/>
                </a:xfrm>
                <a:custGeom>
                  <a:avLst/>
                  <a:gdLst>
                    <a:gd name="T0" fmla="*/ 112 w 112"/>
                    <a:gd name="T1" fmla="*/ 7 h 436"/>
                    <a:gd name="T2" fmla="*/ 72 w 112"/>
                    <a:gd name="T3" fmla="*/ 0 h 436"/>
                    <a:gd name="T4" fmla="*/ 0 w 112"/>
                    <a:gd name="T5" fmla="*/ 429 h 436"/>
                    <a:gd name="T6" fmla="*/ 40 w 112"/>
                    <a:gd name="T7" fmla="*/ 436 h 436"/>
                    <a:gd name="T8" fmla="*/ 112 w 112"/>
                    <a:gd name="T9" fmla="*/ 7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6">
                      <a:moveTo>
                        <a:pt x="112" y="7"/>
                      </a:moveTo>
                      <a:lnTo>
                        <a:pt x="72" y="0"/>
                      </a:lnTo>
                      <a:lnTo>
                        <a:pt x="0" y="429"/>
                      </a:lnTo>
                      <a:lnTo>
                        <a:pt x="40" y="436"/>
                      </a:lnTo>
                      <a:lnTo>
                        <a:pt x="112"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5" name="Freeform 224"/>
                <p:cNvSpPr>
                  <a:spLocks/>
                </p:cNvSpPr>
                <p:nvPr/>
              </p:nvSpPr>
              <p:spPr bwMode="auto">
                <a:xfrm>
                  <a:off x="2736" y="3748"/>
                  <a:ext cx="40" cy="34"/>
                </a:xfrm>
                <a:custGeom>
                  <a:avLst/>
                  <a:gdLst>
                    <a:gd name="T0" fmla="*/ 40 w 40"/>
                    <a:gd name="T1" fmla="*/ 13 h 34"/>
                    <a:gd name="T2" fmla="*/ 32 w 40"/>
                    <a:gd name="T3" fmla="*/ 0 h 34"/>
                    <a:gd name="T4" fmla="*/ 0 w 40"/>
                    <a:gd name="T5" fmla="*/ 20 h 34"/>
                    <a:gd name="T6" fmla="*/ 8 w 40"/>
                    <a:gd name="T7" fmla="*/ 34 h 34"/>
                    <a:gd name="T8" fmla="*/ 40 w 40"/>
                    <a:gd name="T9" fmla="*/ 13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40" y="13"/>
                      </a:moveTo>
                      <a:lnTo>
                        <a:pt x="32" y="0"/>
                      </a:lnTo>
                      <a:lnTo>
                        <a:pt x="0" y="20"/>
                      </a:lnTo>
                      <a:lnTo>
                        <a:pt x="8" y="34"/>
                      </a:lnTo>
                      <a:lnTo>
                        <a:pt x="40" y="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6" name="Freeform 225"/>
                <p:cNvSpPr>
                  <a:spLocks/>
                </p:cNvSpPr>
                <p:nvPr/>
              </p:nvSpPr>
              <p:spPr bwMode="auto">
                <a:xfrm>
                  <a:off x="3032" y="4129"/>
                  <a:ext cx="48" cy="34"/>
                </a:xfrm>
                <a:custGeom>
                  <a:avLst/>
                  <a:gdLst>
                    <a:gd name="T0" fmla="*/ 32 w 48"/>
                    <a:gd name="T1" fmla="*/ 0 h 34"/>
                    <a:gd name="T2" fmla="*/ 48 w 48"/>
                    <a:gd name="T3" fmla="*/ 14 h 34"/>
                    <a:gd name="T4" fmla="*/ 16 w 48"/>
                    <a:gd name="T5" fmla="*/ 34 h 34"/>
                    <a:gd name="T6" fmla="*/ 0 w 48"/>
                    <a:gd name="T7" fmla="*/ 21 h 34"/>
                    <a:gd name="T8" fmla="*/ 32 w 48"/>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34">
                      <a:moveTo>
                        <a:pt x="32" y="0"/>
                      </a:moveTo>
                      <a:lnTo>
                        <a:pt x="48" y="14"/>
                      </a:lnTo>
                      <a:lnTo>
                        <a:pt x="16" y="34"/>
                      </a:lnTo>
                      <a:lnTo>
                        <a:pt x="0" y="21"/>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7" name="Freeform 226"/>
                <p:cNvSpPr>
                  <a:spLocks/>
                </p:cNvSpPr>
                <p:nvPr/>
              </p:nvSpPr>
              <p:spPr bwMode="auto">
                <a:xfrm>
                  <a:off x="2744" y="3761"/>
                  <a:ext cx="320" cy="389"/>
                </a:xfrm>
                <a:custGeom>
                  <a:avLst/>
                  <a:gdLst>
                    <a:gd name="T0" fmla="*/ 32 w 320"/>
                    <a:gd name="T1" fmla="*/ 0 h 389"/>
                    <a:gd name="T2" fmla="*/ 0 w 320"/>
                    <a:gd name="T3" fmla="*/ 21 h 389"/>
                    <a:gd name="T4" fmla="*/ 288 w 320"/>
                    <a:gd name="T5" fmla="*/ 389 h 389"/>
                    <a:gd name="T6" fmla="*/ 320 w 320"/>
                    <a:gd name="T7" fmla="*/ 368 h 389"/>
                    <a:gd name="T8" fmla="*/ 32 w 320"/>
                    <a:gd name="T9" fmla="*/ 0 h 3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389">
                      <a:moveTo>
                        <a:pt x="32" y="0"/>
                      </a:moveTo>
                      <a:lnTo>
                        <a:pt x="0" y="21"/>
                      </a:lnTo>
                      <a:lnTo>
                        <a:pt x="288" y="389"/>
                      </a:lnTo>
                      <a:lnTo>
                        <a:pt x="320" y="368"/>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8" name="Freeform 227"/>
                <p:cNvSpPr>
                  <a:spLocks/>
                </p:cNvSpPr>
                <p:nvPr/>
              </p:nvSpPr>
              <p:spPr bwMode="auto">
                <a:xfrm>
                  <a:off x="2752" y="3768"/>
                  <a:ext cx="40" cy="34"/>
                </a:xfrm>
                <a:custGeom>
                  <a:avLst/>
                  <a:gdLst>
                    <a:gd name="T0" fmla="*/ 24 w 40"/>
                    <a:gd name="T1" fmla="*/ 34 h 34"/>
                    <a:gd name="T2" fmla="*/ 40 w 40"/>
                    <a:gd name="T3" fmla="*/ 27 h 34"/>
                    <a:gd name="T4" fmla="*/ 16 w 40"/>
                    <a:gd name="T5" fmla="*/ 0 h 34"/>
                    <a:gd name="T6" fmla="*/ 0 w 40"/>
                    <a:gd name="T7" fmla="*/ 7 h 34"/>
                    <a:gd name="T8" fmla="*/ 24 w 40"/>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24" y="34"/>
                      </a:moveTo>
                      <a:lnTo>
                        <a:pt x="40" y="27"/>
                      </a:lnTo>
                      <a:lnTo>
                        <a:pt x="16" y="0"/>
                      </a:lnTo>
                      <a:lnTo>
                        <a:pt x="0" y="7"/>
                      </a:lnTo>
                      <a:lnTo>
                        <a:pt x="2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9" name="Freeform 228"/>
                <p:cNvSpPr>
                  <a:spLocks/>
                </p:cNvSpPr>
                <p:nvPr/>
              </p:nvSpPr>
              <p:spPr bwMode="auto">
                <a:xfrm>
                  <a:off x="2232" y="4020"/>
                  <a:ext cx="40" cy="41"/>
                </a:xfrm>
                <a:custGeom>
                  <a:avLst/>
                  <a:gdLst>
                    <a:gd name="T0" fmla="*/ 40 w 40"/>
                    <a:gd name="T1" fmla="*/ 27 h 41"/>
                    <a:gd name="T2" fmla="*/ 16 w 40"/>
                    <a:gd name="T3" fmla="*/ 41 h 41"/>
                    <a:gd name="T4" fmla="*/ 0 w 40"/>
                    <a:gd name="T5" fmla="*/ 7 h 41"/>
                    <a:gd name="T6" fmla="*/ 16 w 40"/>
                    <a:gd name="T7" fmla="*/ 0 h 41"/>
                    <a:gd name="T8" fmla="*/ 40 w 40"/>
                    <a:gd name="T9" fmla="*/ 27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1">
                      <a:moveTo>
                        <a:pt x="40" y="27"/>
                      </a:moveTo>
                      <a:lnTo>
                        <a:pt x="16" y="41"/>
                      </a:lnTo>
                      <a:lnTo>
                        <a:pt x="0" y="7"/>
                      </a:lnTo>
                      <a:lnTo>
                        <a:pt x="16" y="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0" name="Freeform 229"/>
                <p:cNvSpPr>
                  <a:spLocks/>
                </p:cNvSpPr>
                <p:nvPr/>
              </p:nvSpPr>
              <p:spPr bwMode="auto">
                <a:xfrm>
                  <a:off x="2248" y="3775"/>
                  <a:ext cx="528" cy="272"/>
                </a:xfrm>
                <a:custGeom>
                  <a:avLst/>
                  <a:gdLst>
                    <a:gd name="T0" fmla="*/ 528 w 528"/>
                    <a:gd name="T1" fmla="*/ 27 h 272"/>
                    <a:gd name="T2" fmla="*/ 504 w 528"/>
                    <a:gd name="T3" fmla="*/ 0 h 272"/>
                    <a:gd name="T4" fmla="*/ 0 w 528"/>
                    <a:gd name="T5" fmla="*/ 245 h 272"/>
                    <a:gd name="T6" fmla="*/ 24 w 528"/>
                    <a:gd name="T7" fmla="*/ 272 h 272"/>
                    <a:gd name="T8" fmla="*/ 528 w 528"/>
                    <a:gd name="T9" fmla="*/ 27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72">
                      <a:moveTo>
                        <a:pt x="528" y="27"/>
                      </a:moveTo>
                      <a:lnTo>
                        <a:pt x="504" y="0"/>
                      </a:lnTo>
                      <a:lnTo>
                        <a:pt x="0" y="245"/>
                      </a:lnTo>
                      <a:lnTo>
                        <a:pt x="24" y="272"/>
                      </a:lnTo>
                      <a:lnTo>
                        <a:pt x="528"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1" name="Freeform 230"/>
                <p:cNvSpPr>
                  <a:spLocks/>
                </p:cNvSpPr>
                <p:nvPr/>
              </p:nvSpPr>
              <p:spPr bwMode="auto">
                <a:xfrm>
                  <a:off x="1880" y="3461"/>
                  <a:ext cx="48" cy="28"/>
                </a:xfrm>
                <a:custGeom>
                  <a:avLst/>
                  <a:gdLst>
                    <a:gd name="T0" fmla="*/ 40 w 48"/>
                    <a:gd name="T1" fmla="*/ 28 h 28"/>
                    <a:gd name="T2" fmla="*/ 48 w 48"/>
                    <a:gd name="T3" fmla="*/ 14 h 28"/>
                    <a:gd name="T4" fmla="*/ 8 w 48"/>
                    <a:gd name="T5" fmla="*/ 0 h 28"/>
                    <a:gd name="T6" fmla="*/ 0 w 48"/>
                    <a:gd name="T7" fmla="*/ 14 h 28"/>
                    <a:gd name="T8" fmla="*/ 40 w 48"/>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8">
                      <a:moveTo>
                        <a:pt x="40" y="28"/>
                      </a:moveTo>
                      <a:lnTo>
                        <a:pt x="48" y="14"/>
                      </a:lnTo>
                      <a:lnTo>
                        <a:pt x="8" y="0"/>
                      </a:lnTo>
                      <a:lnTo>
                        <a:pt x="0" y="14"/>
                      </a:lnTo>
                      <a:lnTo>
                        <a:pt x="4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2" name="Freeform 231"/>
                <p:cNvSpPr>
                  <a:spLocks/>
                </p:cNvSpPr>
                <p:nvPr/>
              </p:nvSpPr>
              <p:spPr bwMode="auto">
                <a:xfrm>
                  <a:off x="1656" y="3843"/>
                  <a:ext cx="48" cy="34"/>
                </a:xfrm>
                <a:custGeom>
                  <a:avLst/>
                  <a:gdLst>
                    <a:gd name="T0" fmla="*/ 48 w 48"/>
                    <a:gd name="T1" fmla="*/ 14 h 34"/>
                    <a:gd name="T2" fmla="*/ 32 w 48"/>
                    <a:gd name="T3" fmla="*/ 34 h 34"/>
                    <a:gd name="T4" fmla="*/ 0 w 48"/>
                    <a:gd name="T5" fmla="*/ 14 h 34"/>
                    <a:gd name="T6" fmla="*/ 8 w 48"/>
                    <a:gd name="T7" fmla="*/ 0 h 34"/>
                    <a:gd name="T8" fmla="*/ 48 w 48"/>
                    <a:gd name="T9" fmla="*/ 1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34">
                      <a:moveTo>
                        <a:pt x="48" y="14"/>
                      </a:moveTo>
                      <a:lnTo>
                        <a:pt x="32" y="34"/>
                      </a:lnTo>
                      <a:lnTo>
                        <a:pt x="0" y="14"/>
                      </a:lnTo>
                      <a:lnTo>
                        <a:pt x="8" y="0"/>
                      </a:lnTo>
                      <a:lnTo>
                        <a:pt x="48"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3" name="Freeform 232"/>
                <p:cNvSpPr>
                  <a:spLocks/>
                </p:cNvSpPr>
                <p:nvPr/>
              </p:nvSpPr>
              <p:spPr bwMode="auto">
                <a:xfrm>
                  <a:off x="1664" y="3475"/>
                  <a:ext cx="256" cy="382"/>
                </a:xfrm>
                <a:custGeom>
                  <a:avLst/>
                  <a:gdLst>
                    <a:gd name="T0" fmla="*/ 256 w 256"/>
                    <a:gd name="T1" fmla="*/ 14 h 382"/>
                    <a:gd name="T2" fmla="*/ 216 w 256"/>
                    <a:gd name="T3" fmla="*/ 0 h 382"/>
                    <a:gd name="T4" fmla="*/ 0 w 256"/>
                    <a:gd name="T5" fmla="*/ 368 h 382"/>
                    <a:gd name="T6" fmla="*/ 40 w 256"/>
                    <a:gd name="T7" fmla="*/ 382 h 382"/>
                    <a:gd name="T8" fmla="*/ 256 w 256"/>
                    <a:gd name="T9" fmla="*/ 14 h 3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6" h="382">
                      <a:moveTo>
                        <a:pt x="256" y="14"/>
                      </a:moveTo>
                      <a:lnTo>
                        <a:pt x="216" y="0"/>
                      </a:lnTo>
                      <a:lnTo>
                        <a:pt x="0" y="368"/>
                      </a:lnTo>
                      <a:lnTo>
                        <a:pt x="40" y="382"/>
                      </a:lnTo>
                      <a:lnTo>
                        <a:pt x="256"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4" name="Rectangle 233"/>
                <p:cNvSpPr>
                  <a:spLocks noChangeArrowheads="1"/>
                </p:cNvSpPr>
                <p:nvPr/>
              </p:nvSpPr>
              <p:spPr bwMode="auto">
                <a:xfrm>
                  <a:off x="1376" y="3468"/>
                  <a:ext cx="16"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5" name="Rectangle 234"/>
                <p:cNvSpPr>
                  <a:spLocks noChangeArrowheads="1"/>
                </p:cNvSpPr>
                <p:nvPr/>
              </p:nvSpPr>
              <p:spPr bwMode="auto">
                <a:xfrm>
                  <a:off x="1896" y="3468"/>
                  <a:ext cx="24"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6" name="Rectangle 235"/>
                <p:cNvSpPr>
                  <a:spLocks noChangeArrowheads="1"/>
                </p:cNvSpPr>
                <p:nvPr/>
              </p:nvSpPr>
              <p:spPr bwMode="auto">
                <a:xfrm>
                  <a:off x="1392" y="3468"/>
                  <a:ext cx="504"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7" name="Freeform 236"/>
                <p:cNvSpPr>
                  <a:spLocks/>
                </p:cNvSpPr>
                <p:nvPr/>
              </p:nvSpPr>
              <p:spPr bwMode="auto">
                <a:xfrm>
                  <a:off x="1368" y="3461"/>
                  <a:ext cx="40" cy="34"/>
                </a:xfrm>
                <a:custGeom>
                  <a:avLst/>
                  <a:gdLst>
                    <a:gd name="T0" fmla="*/ 40 w 40"/>
                    <a:gd name="T1" fmla="*/ 14 h 34"/>
                    <a:gd name="T2" fmla="*/ 32 w 40"/>
                    <a:gd name="T3" fmla="*/ 0 h 34"/>
                    <a:gd name="T4" fmla="*/ 0 w 40"/>
                    <a:gd name="T5" fmla="*/ 21 h 34"/>
                    <a:gd name="T6" fmla="*/ 8 w 40"/>
                    <a:gd name="T7" fmla="*/ 34 h 34"/>
                    <a:gd name="T8" fmla="*/ 40 w 40"/>
                    <a:gd name="T9" fmla="*/ 1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40" y="14"/>
                      </a:moveTo>
                      <a:lnTo>
                        <a:pt x="32" y="0"/>
                      </a:lnTo>
                      <a:lnTo>
                        <a:pt x="0" y="21"/>
                      </a:lnTo>
                      <a:lnTo>
                        <a:pt x="8" y="34"/>
                      </a:lnTo>
                      <a:lnTo>
                        <a:pt x="40"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8" name="Freeform 237"/>
                <p:cNvSpPr>
                  <a:spLocks/>
                </p:cNvSpPr>
                <p:nvPr/>
              </p:nvSpPr>
              <p:spPr bwMode="auto">
                <a:xfrm>
                  <a:off x="1664" y="3843"/>
                  <a:ext cx="48" cy="34"/>
                </a:xfrm>
                <a:custGeom>
                  <a:avLst/>
                  <a:gdLst>
                    <a:gd name="T0" fmla="*/ 32 w 48"/>
                    <a:gd name="T1" fmla="*/ 0 h 34"/>
                    <a:gd name="T2" fmla="*/ 48 w 48"/>
                    <a:gd name="T3" fmla="*/ 14 h 34"/>
                    <a:gd name="T4" fmla="*/ 16 w 48"/>
                    <a:gd name="T5" fmla="*/ 34 h 34"/>
                    <a:gd name="T6" fmla="*/ 0 w 48"/>
                    <a:gd name="T7" fmla="*/ 20 h 34"/>
                    <a:gd name="T8" fmla="*/ 32 w 48"/>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34">
                      <a:moveTo>
                        <a:pt x="32" y="0"/>
                      </a:moveTo>
                      <a:lnTo>
                        <a:pt x="48" y="14"/>
                      </a:lnTo>
                      <a:lnTo>
                        <a:pt x="16" y="34"/>
                      </a:lnTo>
                      <a:lnTo>
                        <a:pt x="0" y="20"/>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9" name="Freeform 238"/>
                <p:cNvSpPr>
                  <a:spLocks/>
                </p:cNvSpPr>
                <p:nvPr/>
              </p:nvSpPr>
              <p:spPr bwMode="auto">
                <a:xfrm>
                  <a:off x="1376" y="3475"/>
                  <a:ext cx="320" cy="388"/>
                </a:xfrm>
                <a:custGeom>
                  <a:avLst/>
                  <a:gdLst>
                    <a:gd name="T0" fmla="*/ 32 w 320"/>
                    <a:gd name="T1" fmla="*/ 0 h 388"/>
                    <a:gd name="T2" fmla="*/ 0 w 320"/>
                    <a:gd name="T3" fmla="*/ 20 h 388"/>
                    <a:gd name="T4" fmla="*/ 288 w 320"/>
                    <a:gd name="T5" fmla="*/ 388 h 388"/>
                    <a:gd name="T6" fmla="*/ 320 w 320"/>
                    <a:gd name="T7" fmla="*/ 368 h 388"/>
                    <a:gd name="T8" fmla="*/ 32 w 320"/>
                    <a:gd name="T9" fmla="*/ 0 h 3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388">
                      <a:moveTo>
                        <a:pt x="32" y="0"/>
                      </a:moveTo>
                      <a:lnTo>
                        <a:pt x="0" y="20"/>
                      </a:lnTo>
                      <a:lnTo>
                        <a:pt x="288" y="388"/>
                      </a:lnTo>
                      <a:lnTo>
                        <a:pt x="320" y="368"/>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0" name="Oval 239"/>
                <p:cNvSpPr>
                  <a:spLocks noChangeArrowheads="1"/>
                </p:cNvSpPr>
                <p:nvPr/>
              </p:nvSpPr>
              <p:spPr bwMode="auto">
                <a:xfrm>
                  <a:off x="1288" y="3393"/>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1" name="Oval 240"/>
                <p:cNvSpPr>
                  <a:spLocks noChangeArrowheads="1"/>
                </p:cNvSpPr>
                <p:nvPr/>
              </p:nvSpPr>
              <p:spPr bwMode="auto">
                <a:xfrm>
                  <a:off x="1292" y="3398"/>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82" name="Oval 241"/>
                <p:cNvSpPr>
                  <a:spLocks noChangeArrowheads="1"/>
                </p:cNvSpPr>
                <p:nvPr/>
              </p:nvSpPr>
              <p:spPr bwMode="auto">
                <a:xfrm>
                  <a:off x="1576" y="376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3" name="Oval 242"/>
                <p:cNvSpPr>
                  <a:spLocks noChangeArrowheads="1"/>
                </p:cNvSpPr>
                <p:nvPr/>
              </p:nvSpPr>
              <p:spPr bwMode="auto">
                <a:xfrm>
                  <a:off x="1580" y="3766"/>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84" name="Oval 243"/>
                <p:cNvSpPr>
                  <a:spLocks noChangeArrowheads="1"/>
                </p:cNvSpPr>
                <p:nvPr/>
              </p:nvSpPr>
              <p:spPr bwMode="auto">
                <a:xfrm>
                  <a:off x="1792" y="3393"/>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5" name="Oval 244"/>
                <p:cNvSpPr>
                  <a:spLocks noChangeArrowheads="1"/>
                </p:cNvSpPr>
                <p:nvPr/>
              </p:nvSpPr>
              <p:spPr bwMode="auto">
                <a:xfrm>
                  <a:off x="1796" y="3398"/>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86" name="Oval 245"/>
                <p:cNvSpPr>
                  <a:spLocks noChangeArrowheads="1"/>
                </p:cNvSpPr>
                <p:nvPr/>
              </p:nvSpPr>
              <p:spPr bwMode="auto">
                <a:xfrm>
                  <a:off x="2728" y="327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7" name="Oval 246"/>
                <p:cNvSpPr>
                  <a:spLocks noChangeArrowheads="1"/>
                </p:cNvSpPr>
                <p:nvPr/>
              </p:nvSpPr>
              <p:spPr bwMode="auto">
                <a:xfrm>
                  <a:off x="2732" y="3276"/>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88" name="Oval 247"/>
                <p:cNvSpPr>
                  <a:spLocks noChangeArrowheads="1"/>
                </p:cNvSpPr>
                <p:nvPr/>
              </p:nvSpPr>
              <p:spPr bwMode="auto">
                <a:xfrm>
                  <a:off x="2656" y="3700"/>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9" name="Oval 248"/>
                <p:cNvSpPr>
                  <a:spLocks noChangeArrowheads="1"/>
                </p:cNvSpPr>
                <p:nvPr/>
              </p:nvSpPr>
              <p:spPr bwMode="auto">
                <a:xfrm>
                  <a:off x="2660" y="3705"/>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90" name="Oval 249"/>
                <p:cNvSpPr>
                  <a:spLocks noChangeArrowheads="1"/>
                </p:cNvSpPr>
                <p:nvPr/>
              </p:nvSpPr>
              <p:spPr bwMode="auto">
                <a:xfrm>
                  <a:off x="3520" y="3884"/>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1" name="Oval 250"/>
                <p:cNvSpPr>
                  <a:spLocks noChangeArrowheads="1"/>
                </p:cNvSpPr>
                <p:nvPr/>
              </p:nvSpPr>
              <p:spPr bwMode="auto">
                <a:xfrm>
                  <a:off x="3524" y="3889"/>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92" name="Oval 251"/>
                <p:cNvSpPr>
                  <a:spLocks noChangeArrowheads="1"/>
                </p:cNvSpPr>
                <p:nvPr/>
              </p:nvSpPr>
              <p:spPr bwMode="auto">
                <a:xfrm>
                  <a:off x="4312" y="374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3" name="Oval 252"/>
                <p:cNvSpPr>
                  <a:spLocks noChangeArrowheads="1"/>
                </p:cNvSpPr>
                <p:nvPr/>
              </p:nvSpPr>
              <p:spPr bwMode="auto">
                <a:xfrm>
                  <a:off x="4316" y="3746"/>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94" name="Oval 253"/>
                <p:cNvSpPr>
                  <a:spLocks noChangeArrowheads="1"/>
                </p:cNvSpPr>
                <p:nvPr/>
              </p:nvSpPr>
              <p:spPr bwMode="auto">
                <a:xfrm>
                  <a:off x="3672" y="3455"/>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5" name="Oval 254"/>
                <p:cNvSpPr>
                  <a:spLocks noChangeArrowheads="1"/>
                </p:cNvSpPr>
                <p:nvPr/>
              </p:nvSpPr>
              <p:spPr bwMode="auto">
                <a:xfrm>
                  <a:off x="3676" y="3460"/>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96" name="Oval 255"/>
                <p:cNvSpPr>
                  <a:spLocks noChangeArrowheads="1"/>
                </p:cNvSpPr>
                <p:nvPr/>
              </p:nvSpPr>
              <p:spPr bwMode="auto">
                <a:xfrm>
                  <a:off x="4240" y="327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7" name="Oval 256"/>
                <p:cNvSpPr>
                  <a:spLocks noChangeArrowheads="1"/>
                </p:cNvSpPr>
                <p:nvPr/>
              </p:nvSpPr>
              <p:spPr bwMode="auto">
                <a:xfrm>
                  <a:off x="4244" y="3276"/>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98" name="Oval 257"/>
                <p:cNvSpPr>
                  <a:spLocks noChangeArrowheads="1"/>
                </p:cNvSpPr>
                <p:nvPr/>
              </p:nvSpPr>
              <p:spPr bwMode="auto">
                <a:xfrm>
                  <a:off x="2152" y="3945"/>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9" name="Oval 258"/>
                <p:cNvSpPr>
                  <a:spLocks noChangeArrowheads="1"/>
                </p:cNvSpPr>
                <p:nvPr/>
              </p:nvSpPr>
              <p:spPr bwMode="auto">
                <a:xfrm>
                  <a:off x="2156" y="3950"/>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00" name="Line 259"/>
                <p:cNvSpPr>
                  <a:spLocks noChangeShapeType="1"/>
                </p:cNvSpPr>
                <p:nvPr/>
              </p:nvSpPr>
              <p:spPr bwMode="auto">
                <a:xfrm>
                  <a:off x="1208" y="3291"/>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1" name="Line 260"/>
                <p:cNvSpPr>
                  <a:spLocks noChangeShapeType="1"/>
                </p:cNvSpPr>
                <p:nvPr/>
              </p:nvSpPr>
              <p:spPr bwMode="auto">
                <a:xfrm>
                  <a:off x="1208" y="3386"/>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2" name="Line 261"/>
                <p:cNvSpPr>
                  <a:spLocks noChangeShapeType="1"/>
                </p:cNvSpPr>
                <p:nvPr/>
              </p:nvSpPr>
              <p:spPr bwMode="auto">
                <a:xfrm>
                  <a:off x="1208" y="3482"/>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3" name="Line 262"/>
                <p:cNvSpPr>
                  <a:spLocks noChangeShapeType="1"/>
                </p:cNvSpPr>
                <p:nvPr/>
              </p:nvSpPr>
              <p:spPr bwMode="auto">
                <a:xfrm>
                  <a:off x="1208" y="3577"/>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4" name="Line 263"/>
                <p:cNvSpPr>
                  <a:spLocks noChangeShapeType="1"/>
                </p:cNvSpPr>
                <p:nvPr/>
              </p:nvSpPr>
              <p:spPr bwMode="auto">
                <a:xfrm>
                  <a:off x="1208" y="3673"/>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5" name="Line 264"/>
                <p:cNvSpPr>
                  <a:spLocks noChangeShapeType="1"/>
                </p:cNvSpPr>
                <p:nvPr/>
              </p:nvSpPr>
              <p:spPr bwMode="auto">
                <a:xfrm>
                  <a:off x="1208" y="3768"/>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6" name="Line 265"/>
                <p:cNvSpPr>
                  <a:spLocks noChangeShapeType="1"/>
                </p:cNvSpPr>
                <p:nvPr/>
              </p:nvSpPr>
              <p:spPr bwMode="auto">
                <a:xfrm>
                  <a:off x="1208" y="3863"/>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7" name="Line 266"/>
                <p:cNvSpPr>
                  <a:spLocks noChangeShapeType="1"/>
                </p:cNvSpPr>
                <p:nvPr/>
              </p:nvSpPr>
              <p:spPr bwMode="auto">
                <a:xfrm>
                  <a:off x="1208" y="3959"/>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8" name="Line 267"/>
                <p:cNvSpPr>
                  <a:spLocks noChangeShapeType="1"/>
                </p:cNvSpPr>
                <p:nvPr/>
              </p:nvSpPr>
              <p:spPr bwMode="auto">
                <a:xfrm>
                  <a:off x="1208" y="4054"/>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9" name="Line 268"/>
                <p:cNvSpPr>
                  <a:spLocks noChangeShapeType="1"/>
                </p:cNvSpPr>
                <p:nvPr/>
              </p:nvSpPr>
              <p:spPr bwMode="auto">
                <a:xfrm>
                  <a:off x="1208" y="4156"/>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0" name="Line 269"/>
                <p:cNvSpPr>
                  <a:spLocks noChangeShapeType="1"/>
                </p:cNvSpPr>
                <p:nvPr/>
              </p:nvSpPr>
              <p:spPr bwMode="auto">
                <a:xfrm flipV="1">
                  <a:off x="4600" y="4184"/>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1" name="Line 270"/>
                <p:cNvSpPr>
                  <a:spLocks noChangeShapeType="1"/>
                </p:cNvSpPr>
                <p:nvPr/>
              </p:nvSpPr>
              <p:spPr bwMode="auto">
                <a:xfrm flipV="1">
                  <a:off x="4600" y="4088"/>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2" name="Line 271"/>
                <p:cNvSpPr>
                  <a:spLocks noChangeShapeType="1"/>
                </p:cNvSpPr>
                <p:nvPr/>
              </p:nvSpPr>
              <p:spPr bwMode="auto">
                <a:xfrm flipV="1">
                  <a:off x="4600" y="3993"/>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3" name="Line 272"/>
                <p:cNvSpPr>
                  <a:spLocks noChangeShapeType="1"/>
                </p:cNvSpPr>
                <p:nvPr/>
              </p:nvSpPr>
              <p:spPr bwMode="auto">
                <a:xfrm flipV="1">
                  <a:off x="4600" y="3897"/>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4" name="Line 273"/>
                <p:cNvSpPr>
                  <a:spLocks noChangeShapeType="1"/>
                </p:cNvSpPr>
                <p:nvPr/>
              </p:nvSpPr>
              <p:spPr bwMode="auto">
                <a:xfrm flipV="1">
                  <a:off x="4600" y="3802"/>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5" name="Line 274"/>
                <p:cNvSpPr>
                  <a:spLocks noChangeShapeType="1"/>
                </p:cNvSpPr>
                <p:nvPr/>
              </p:nvSpPr>
              <p:spPr bwMode="auto">
                <a:xfrm flipV="1">
                  <a:off x="4600" y="3707"/>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6" name="Line 275"/>
                <p:cNvSpPr>
                  <a:spLocks noChangeShapeType="1"/>
                </p:cNvSpPr>
                <p:nvPr/>
              </p:nvSpPr>
              <p:spPr bwMode="auto">
                <a:xfrm flipV="1">
                  <a:off x="4600" y="3611"/>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7" name="Line 276"/>
                <p:cNvSpPr>
                  <a:spLocks noChangeShapeType="1"/>
                </p:cNvSpPr>
                <p:nvPr/>
              </p:nvSpPr>
              <p:spPr bwMode="auto">
                <a:xfrm flipV="1">
                  <a:off x="4600" y="3516"/>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8" name="Line 277"/>
                <p:cNvSpPr>
                  <a:spLocks noChangeShapeType="1"/>
                </p:cNvSpPr>
                <p:nvPr/>
              </p:nvSpPr>
              <p:spPr bwMode="auto">
                <a:xfrm flipV="1">
                  <a:off x="4600" y="3420"/>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9" name="Line 278"/>
                <p:cNvSpPr>
                  <a:spLocks noChangeShapeType="1"/>
                </p:cNvSpPr>
                <p:nvPr/>
              </p:nvSpPr>
              <p:spPr bwMode="auto">
                <a:xfrm flipV="1">
                  <a:off x="4600" y="332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11" name="Freeform 279"/>
              <p:cNvSpPr>
                <a:spLocks/>
              </p:cNvSpPr>
              <p:nvPr/>
            </p:nvSpPr>
            <p:spPr bwMode="auto">
              <a:xfrm>
                <a:off x="4576" y="3230"/>
                <a:ext cx="24" cy="54"/>
              </a:xfrm>
              <a:custGeom>
                <a:avLst/>
                <a:gdLst>
                  <a:gd name="T0" fmla="*/ 24 w 24"/>
                  <a:gd name="T1" fmla="*/ 54 h 54"/>
                  <a:gd name="T2" fmla="*/ 24 w 24"/>
                  <a:gd name="T3" fmla="*/ 41 h 54"/>
                  <a:gd name="T4" fmla="*/ 8 w 24"/>
                  <a:gd name="T5" fmla="*/ 6 h 54"/>
                  <a:gd name="T6" fmla="*/ 0 w 2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54">
                    <a:moveTo>
                      <a:pt x="24" y="54"/>
                    </a:moveTo>
                    <a:lnTo>
                      <a:pt x="24" y="41"/>
                    </a:lnTo>
                    <a:lnTo>
                      <a:pt x="8" y="6"/>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2" name="Line 280"/>
              <p:cNvSpPr>
                <a:spLocks noChangeShapeType="1"/>
              </p:cNvSpPr>
              <p:nvPr/>
            </p:nvSpPr>
            <p:spPr bwMode="auto">
              <a:xfrm flipH="1">
                <a:off x="446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3" name="Line 281"/>
              <p:cNvSpPr>
                <a:spLocks noChangeShapeType="1"/>
              </p:cNvSpPr>
              <p:nvPr/>
            </p:nvSpPr>
            <p:spPr bwMode="auto">
              <a:xfrm flipH="1">
                <a:off x="435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4" name="Line 282"/>
              <p:cNvSpPr>
                <a:spLocks noChangeShapeType="1"/>
              </p:cNvSpPr>
              <p:nvPr/>
            </p:nvSpPr>
            <p:spPr bwMode="auto">
              <a:xfrm flipH="1">
                <a:off x="424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5" name="Line 283"/>
              <p:cNvSpPr>
                <a:spLocks noChangeShapeType="1"/>
              </p:cNvSpPr>
              <p:nvPr/>
            </p:nvSpPr>
            <p:spPr bwMode="auto">
              <a:xfrm flipH="1">
                <a:off x="412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6" name="Line 284"/>
              <p:cNvSpPr>
                <a:spLocks noChangeShapeType="1"/>
              </p:cNvSpPr>
              <p:nvPr/>
            </p:nvSpPr>
            <p:spPr bwMode="auto">
              <a:xfrm flipH="1">
                <a:off x="401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7" name="Line 285"/>
              <p:cNvSpPr>
                <a:spLocks noChangeShapeType="1"/>
              </p:cNvSpPr>
              <p:nvPr/>
            </p:nvSpPr>
            <p:spPr bwMode="auto">
              <a:xfrm flipH="1">
                <a:off x="390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8" name="Line 286"/>
              <p:cNvSpPr>
                <a:spLocks noChangeShapeType="1"/>
              </p:cNvSpPr>
              <p:nvPr/>
            </p:nvSpPr>
            <p:spPr bwMode="auto">
              <a:xfrm flipH="1">
                <a:off x="379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9" name="Line 287"/>
              <p:cNvSpPr>
                <a:spLocks noChangeShapeType="1"/>
              </p:cNvSpPr>
              <p:nvPr/>
            </p:nvSpPr>
            <p:spPr bwMode="auto">
              <a:xfrm flipH="1">
                <a:off x="368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0" name="Line 288"/>
              <p:cNvSpPr>
                <a:spLocks noChangeShapeType="1"/>
              </p:cNvSpPr>
              <p:nvPr/>
            </p:nvSpPr>
            <p:spPr bwMode="auto">
              <a:xfrm flipH="1">
                <a:off x="356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1" name="Line 289"/>
              <p:cNvSpPr>
                <a:spLocks noChangeShapeType="1"/>
              </p:cNvSpPr>
              <p:nvPr/>
            </p:nvSpPr>
            <p:spPr bwMode="auto">
              <a:xfrm flipH="1">
                <a:off x="345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2" name="Line 290"/>
              <p:cNvSpPr>
                <a:spLocks noChangeShapeType="1"/>
              </p:cNvSpPr>
              <p:nvPr/>
            </p:nvSpPr>
            <p:spPr bwMode="auto">
              <a:xfrm flipH="1">
                <a:off x="334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3" name="Line 291"/>
              <p:cNvSpPr>
                <a:spLocks noChangeShapeType="1"/>
              </p:cNvSpPr>
              <p:nvPr/>
            </p:nvSpPr>
            <p:spPr bwMode="auto">
              <a:xfrm flipH="1">
                <a:off x="323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4" name="Line 292"/>
              <p:cNvSpPr>
                <a:spLocks noChangeShapeType="1"/>
              </p:cNvSpPr>
              <p:nvPr/>
            </p:nvSpPr>
            <p:spPr bwMode="auto">
              <a:xfrm flipH="1">
                <a:off x="312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5" name="Line 293"/>
              <p:cNvSpPr>
                <a:spLocks noChangeShapeType="1"/>
              </p:cNvSpPr>
              <p:nvPr/>
            </p:nvSpPr>
            <p:spPr bwMode="auto">
              <a:xfrm flipH="1">
                <a:off x="300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6" name="Freeform 294"/>
              <p:cNvSpPr>
                <a:spLocks/>
              </p:cNvSpPr>
              <p:nvPr/>
            </p:nvSpPr>
            <p:spPr bwMode="auto">
              <a:xfrm>
                <a:off x="2888" y="3223"/>
                <a:ext cx="64" cy="1"/>
              </a:xfrm>
              <a:custGeom>
                <a:avLst/>
                <a:gdLst>
                  <a:gd name="T0" fmla="*/ 64 w 64"/>
                  <a:gd name="T1" fmla="*/ 0 h 1"/>
                  <a:gd name="T2" fmla="*/ 16 w 64"/>
                  <a:gd name="T3" fmla="*/ 0 h 1"/>
                  <a:gd name="T4" fmla="*/ 0 w 64"/>
                  <a:gd name="T5" fmla="*/ 0 h 1"/>
                  <a:gd name="T6" fmla="*/ 0 60000 65536"/>
                  <a:gd name="T7" fmla="*/ 0 60000 65536"/>
                  <a:gd name="T8" fmla="*/ 0 60000 65536"/>
                </a:gdLst>
                <a:ahLst/>
                <a:cxnLst>
                  <a:cxn ang="T6">
                    <a:pos x="T0" y="T1"/>
                  </a:cxn>
                  <a:cxn ang="T7">
                    <a:pos x="T2" y="T3"/>
                  </a:cxn>
                  <a:cxn ang="T8">
                    <a:pos x="T4" y="T5"/>
                  </a:cxn>
                </a:cxnLst>
                <a:rect l="0" t="0" r="r" b="b"/>
                <a:pathLst>
                  <a:path w="64" h="1">
                    <a:moveTo>
                      <a:pt x="64" y="0"/>
                    </a:moveTo>
                    <a:lnTo>
                      <a:pt x="16"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7" name="Line 295"/>
              <p:cNvSpPr>
                <a:spLocks noChangeShapeType="1"/>
              </p:cNvSpPr>
              <p:nvPr/>
            </p:nvSpPr>
            <p:spPr bwMode="auto">
              <a:xfrm flipH="1">
                <a:off x="277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8" name="Line 296"/>
              <p:cNvSpPr>
                <a:spLocks noChangeShapeType="1"/>
              </p:cNvSpPr>
              <p:nvPr/>
            </p:nvSpPr>
            <p:spPr bwMode="auto">
              <a:xfrm flipH="1">
                <a:off x="266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9" name="Line 297"/>
              <p:cNvSpPr>
                <a:spLocks noChangeShapeType="1"/>
              </p:cNvSpPr>
              <p:nvPr/>
            </p:nvSpPr>
            <p:spPr bwMode="auto">
              <a:xfrm flipH="1">
                <a:off x="255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0" name="Line 298"/>
              <p:cNvSpPr>
                <a:spLocks noChangeShapeType="1"/>
              </p:cNvSpPr>
              <p:nvPr/>
            </p:nvSpPr>
            <p:spPr bwMode="auto">
              <a:xfrm flipH="1">
                <a:off x="244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1" name="Line 299"/>
              <p:cNvSpPr>
                <a:spLocks noChangeShapeType="1"/>
              </p:cNvSpPr>
              <p:nvPr/>
            </p:nvSpPr>
            <p:spPr bwMode="auto">
              <a:xfrm flipH="1">
                <a:off x="232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2" name="Line 300"/>
              <p:cNvSpPr>
                <a:spLocks noChangeShapeType="1"/>
              </p:cNvSpPr>
              <p:nvPr/>
            </p:nvSpPr>
            <p:spPr bwMode="auto">
              <a:xfrm flipH="1">
                <a:off x="221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3" name="Line 301"/>
              <p:cNvSpPr>
                <a:spLocks noChangeShapeType="1"/>
              </p:cNvSpPr>
              <p:nvPr/>
            </p:nvSpPr>
            <p:spPr bwMode="auto">
              <a:xfrm flipH="1">
                <a:off x="210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4" name="Line 302"/>
              <p:cNvSpPr>
                <a:spLocks noChangeShapeType="1"/>
              </p:cNvSpPr>
              <p:nvPr/>
            </p:nvSpPr>
            <p:spPr bwMode="auto">
              <a:xfrm flipH="1">
                <a:off x="199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5" name="Line 303"/>
              <p:cNvSpPr>
                <a:spLocks noChangeShapeType="1"/>
              </p:cNvSpPr>
              <p:nvPr/>
            </p:nvSpPr>
            <p:spPr bwMode="auto">
              <a:xfrm flipH="1">
                <a:off x="188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6" name="Line 304"/>
              <p:cNvSpPr>
                <a:spLocks noChangeShapeType="1"/>
              </p:cNvSpPr>
              <p:nvPr/>
            </p:nvSpPr>
            <p:spPr bwMode="auto">
              <a:xfrm flipH="1">
                <a:off x="176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7" name="Line 305"/>
              <p:cNvSpPr>
                <a:spLocks noChangeShapeType="1"/>
              </p:cNvSpPr>
              <p:nvPr/>
            </p:nvSpPr>
            <p:spPr bwMode="auto">
              <a:xfrm flipH="1">
                <a:off x="1648" y="3223"/>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8" name="Line 306"/>
              <p:cNvSpPr>
                <a:spLocks noChangeShapeType="1"/>
              </p:cNvSpPr>
              <p:nvPr/>
            </p:nvSpPr>
            <p:spPr bwMode="auto">
              <a:xfrm flipH="1">
                <a:off x="153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307"/>
              <p:cNvSpPr>
                <a:spLocks noChangeShapeType="1"/>
              </p:cNvSpPr>
              <p:nvPr/>
            </p:nvSpPr>
            <p:spPr bwMode="auto">
              <a:xfrm flipH="1">
                <a:off x="142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308"/>
              <p:cNvSpPr>
                <a:spLocks noChangeShapeType="1"/>
              </p:cNvSpPr>
              <p:nvPr/>
            </p:nvSpPr>
            <p:spPr bwMode="auto">
              <a:xfrm flipH="1">
                <a:off x="131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1272" name="Rectangle 309"/>
          <p:cNvSpPr>
            <a:spLocks noChangeArrowheads="1"/>
          </p:cNvSpPr>
          <p:nvPr/>
        </p:nvSpPr>
        <p:spPr bwMode="auto">
          <a:xfrm>
            <a:off x="381000" y="1524000"/>
            <a:ext cx="876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solidFill>
                  <a:srgbClr val="FA2C25"/>
                </a:solidFill>
                <a:latin typeface="Times" charset="0"/>
              </a:rPr>
              <a:t>connected graph</a:t>
            </a:r>
            <a:r>
              <a:rPr lang="en-US" altLang="en-US">
                <a:latin typeface="Times" charset="0"/>
              </a:rPr>
              <a:t>: any two vertices are connected by some path</a:t>
            </a:r>
          </a:p>
          <a:p>
            <a:pPr>
              <a:spcBef>
                <a:spcPct val="50000"/>
              </a:spcBef>
              <a:buFontTx/>
              <a:buChar char="•"/>
            </a:pPr>
            <a:endParaRPr lang="en-US" altLang="en-US">
              <a:latin typeface="Times" charset="0"/>
            </a:endParaRPr>
          </a:p>
        </p:txBody>
      </p:sp>
    </p:spTree>
    <p:extLst>
      <p:ext uri="{BB962C8B-B14F-4D97-AF65-F5344CB8AC3E}">
        <p14:creationId xmlns:p14="http://schemas.microsoft.com/office/powerpoint/2010/main" val="160256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76200"/>
            <a:ext cx="8458200" cy="1143000"/>
          </a:xfrm>
        </p:spPr>
        <p:txBody>
          <a:bodyPr/>
          <a:lstStyle/>
          <a:p>
            <a:pPr eaLnBrk="1" hangingPunct="1"/>
            <a:r>
              <a:rPr lang="en-US" altLang="en-US" smtClean="0"/>
              <a:t>More…</a:t>
            </a:r>
          </a:p>
        </p:txBody>
      </p:sp>
      <p:sp>
        <p:nvSpPr>
          <p:cNvPr id="13315" name="Rectangle 3"/>
          <p:cNvSpPr>
            <a:spLocks noGrp="1" noChangeArrowheads="1"/>
          </p:cNvSpPr>
          <p:nvPr>
            <p:ph type="body" sz="half" idx="1"/>
          </p:nvPr>
        </p:nvSpPr>
        <p:spPr>
          <a:xfrm>
            <a:off x="609600" y="1600200"/>
            <a:ext cx="8534400" cy="3733800"/>
          </a:xfrm>
        </p:spPr>
        <p:txBody>
          <a:bodyPr/>
          <a:lstStyle/>
          <a:p>
            <a:pPr eaLnBrk="1" hangingPunct="1"/>
            <a:r>
              <a:rPr lang="en-US" altLang="en-US" sz="2400" smtClean="0">
                <a:solidFill>
                  <a:srgbClr val="008000"/>
                </a:solidFill>
              </a:rPr>
              <a:t>tree</a:t>
            </a:r>
            <a:r>
              <a:rPr lang="en-US" altLang="en-US" sz="2400" smtClean="0"/>
              <a:t> - connected graph without cycles</a:t>
            </a:r>
          </a:p>
          <a:p>
            <a:pPr eaLnBrk="1" hangingPunct="1"/>
            <a:r>
              <a:rPr lang="en-US" altLang="en-US" sz="2400" smtClean="0">
                <a:solidFill>
                  <a:srgbClr val="FA2C25"/>
                </a:solidFill>
              </a:rPr>
              <a:t>forest</a:t>
            </a:r>
            <a:r>
              <a:rPr lang="en-US" altLang="en-US" sz="2400" smtClean="0"/>
              <a:t> - collection of trees</a:t>
            </a:r>
          </a:p>
        </p:txBody>
      </p:sp>
      <p:pic>
        <p:nvPicPr>
          <p:cNvPr id="13316"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62200" y="2743200"/>
            <a:ext cx="4953000" cy="3989388"/>
          </a:xfrm>
          <a:noFill/>
        </p:spPr>
      </p:pic>
    </p:spTree>
    <p:extLst>
      <p:ext uri="{BB962C8B-B14F-4D97-AF65-F5344CB8AC3E}">
        <p14:creationId xmlns:p14="http://schemas.microsoft.com/office/powerpoint/2010/main" val="1417634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292225" y="152400"/>
            <a:ext cx="7851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000" i="1">
                <a:solidFill>
                  <a:schemeClr val="hlink"/>
                </a:solidFill>
                <a:latin typeface="Georgia" pitchFamily="18" charset="0"/>
                <a:ea typeface="新細明體" charset="-120"/>
              </a:rPr>
              <a:t>Graph Representations</a:t>
            </a:r>
          </a:p>
        </p:txBody>
      </p:sp>
      <p:sp>
        <p:nvSpPr>
          <p:cNvPr id="19459" name="Rectangle 3"/>
          <p:cNvSpPr>
            <a:spLocks noChangeArrowheads="1"/>
          </p:cNvSpPr>
          <p:nvPr/>
        </p:nvSpPr>
        <p:spPr bwMode="auto">
          <a:xfrm>
            <a:off x="1292225" y="2017713"/>
            <a:ext cx="78517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FontTx/>
              <a:buBlip>
                <a:blip r:embed="rId2"/>
              </a:buBlip>
            </a:pPr>
            <a:r>
              <a:rPr lang="en-US" altLang="zh-TW" sz="2800">
                <a:latin typeface="Georgia" pitchFamily="18" charset="0"/>
                <a:ea typeface="新細明體" charset="-120"/>
              </a:rPr>
              <a:t>Adjacency Matrix</a:t>
            </a:r>
          </a:p>
          <a:p>
            <a:pPr marL="342900" indent="-342900">
              <a:spcBef>
                <a:spcPct val="20000"/>
              </a:spcBef>
              <a:buFontTx/>
              <a:buBlip>
                <a:blip r:embed="rId2"/>
              </a:buBlip>
            </a:pPr>
            <a:r>
              <a:rPr lang="en-US" altLang="zh-TW" sz="2800">
                <a:latin typeface="Georgia" pitchFamily="18" charset="0"/>
                <a:ea typeface="新細明體" charset="-120"/>
              </a:rPr>
              <a:t>Adjacency Lists</a:t>
            </a:r>
          </a:p>
          <a:p>
            <a:pPr marL="342900" indent="-342900">
              <a:spcBef>
                <a:spcPct val="20000"/>
              </a:spcBef>
            </a:pPr>
            <a:endParaRPr lang="en-US" altLang="zh-TW" sz="2800">
              <a:latin typeface="Georgia" pitchFamily="18" charset="0"/>
              <a:ea typeface="新細明體" charset="-120"/>
            </a:endParaRPr>
          </a:p>
        </p:txBody>
      </p:sp>
    </p:spTree>
    <p:extLst>
      <p:ext uri="{BB962C8B-B14F-4D97-AF65-F5344CB8AC3E}">
        <p14:creationId xmlns:p14="http://schemas.microsoft.com/office/powerpoint/2010/main" val="1424255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43000" y="152400"/>
            <a:ext cx="81518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000" i="1">
                <a:solidFill>
                  <a:schemeClr val="hlink"/>
                </a:solidFill>
                <a:latin typeface="Georgia" pitchFamily="18" charset="0"/>
                <a:ea typeface="新細明體" charset="-120"/>
              </a:rPr>
              <a:t>Adjacency Matrix</a:t>
            </a:r>
          </a:p>
        </p:txBody>
      </p:sp>
      <p:sp>
        <p:nvSpPr>
          <p:cNvPr id="20483" name="Rectangle 3"/>
          <p:cNvSpPr>
            <a:spLocks noChangeArrowheads="1"/>
          </p:cNvSpPr>
          <p:nvPr/>
        </p:nvSpPr>
        <p:spPr bwMode="auto">
          <a:xfrm>
            <a:off x="887413" y="1927225"/>
            <a:ext cx="89916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FontTx/>
              <a:buBlip>
                <a:blip r:embed="rId2"/>
              </a:buBlip>
            </a:pPr>
            <a:r>
              <a:rPr lang="en-US" altLang="zh-TW" sz="2800">
                <a:latin typeface="Georgia" pitchFamily="18" charset="0"/>
                <a:ea typeface="新細明體" charset="-120"/>
              </a:rPr>
              <a:t>Let G=(V,E) be a graph with n vertices.</a:t>
            </a:r>
          </a:p>
          <a:p>
            <a:pPr marL="342900" indent="-342900">
              <a:spcBef>
                <a:spcPct val="20000"/>
              </a:spcBef>
              <a:buFontTx/>
              <a:buBlip>
                <a:blip r:embed="rId2"/>
              </a:buBlip>
            </a:pPr>
            <a:r>
              <a:rPr lang="en-US" altLang="zh-TW" sz="2800">
                <a:latin typeface="Georgia" pitchFamily="18" charset="0"/>
                <a:ea typeface="新細明體" charset="-120"/>
              </a:rPr>
              <a:t>The </a:t>
            </a:r>
            <a:r>
              <a:rPr lang="en-US" altLang="zh-TW" sz="2800">
                <a:solidFill>
                  <a:srgbClr val="CC3300"/>
                </a:solidFill>
                <a:latin typeface="Georgia" pitchFamily="18" charset="0"/>
                <a:ea typeface="新細明體" charset="-120"/>
              </a:rPr>
              <a:t>adjacency matrix</a:t>
            </a:r>
            <a:r>
              <a:rPr lang="en-US" altLang="zh-TW" sz="2800">
                <a:latin typeface="Georgia" pitchFamily="18" charset="0"/>
                <a:ea typeface="新細明體" charset="-120"/>
              </a:rPr>
              <a:t> of G is a two-dimensional </a:t>
            </a:r>
            <a:br>
              <a:rPr lang="en-US" altLang="zh-TW" sz="2800">
                <a:latin typeface="Georgia" pitchFamily="18" charset="0"/>
                <a:ea typeface="新細明體" charset="-120"/>
              </a:rPr>
            </a:br>
            <a:r>
              <a:rPr lang="en-US" altLang="zh-TW" sz="2800">
                <a:latin typeface="Georgia" pitchFamily="18" charset="0"/>
                <a:ea typeface="新細明體" charset="-120"/>
              </a:rPr>
              <a:t>n by n array, say adj_mat</a:t>
            </a:r>
          </a:p>
          <a:p>
            <a:pPr marL="342900" indent="-342900">
              <a:spcBef>
                <a:spcPct val="20000"/>
              </a:spcBef>
              <a:buFontTx/>
              <a:buBlip>
                <a:blip r:embed="rId2"/>
              </a:buBlip>
            </a:pPr>
            <a:r>
              <a:rPr lang="en-US" altLang="zh-TW" sz="2800">
                <a:latin typeface="Georgia" pitchFamily="18" charset="0"/>
                <a:ea typeface="新細明體" charset="-120"/>
              </a:rPr>
              <a:t>If the edge (v</a:t>
            </a:r>
            <a:r>
              <a:rPr lang="en-US" altLang="zh-TW" sz="1600">
                <a:latin typeface="Georgia" pitchFamily="18" charset="0"/>
                <a:ea typeface="新細明體" charset="-120"/>
              </a:rPr>
              <a:t>i</a:t>
            </a:r>
            <a:r>
              <a:rPr lang="en-US" altLang="zh-TW" sz="2800">
                <a:latin typeface="Georgia" pitchFamily="18" charset="0"/>
                <a:ea typeface="新細明體" charset="-120"/>
              </a:rPr>
              <a:t>, v</a:t>
            </a:r>
            <a:r>
              <a:rPr lang="en-US" altLang="zh-TW" sz="1600">
                <a:latin typeface="Georgia" pitchFamily="18" charset="0"/>
                <a:ea typeface="新細明體" charset="-120"/>
              </a:rPr>
              <a:t>j</a:t>
            </a:r>
            <a:r>
              <a:rPr lang="en-US" altLang="zh-TW" sz="2800">
                <a:latin typeface="Georgia" pitchFamily="18" charset="0"/>
                <a:ea typeface="新細明體" charset="-120"/>
              </a:rPr>
              <a:t>) is in E(G), adj_mat[i][j]=1</a:t>
            </a:r>
          </a:p>
          <a:p>
            <a:pPr marL="342900" indent="-342900">
              <a:spcBef>
                <a:spcPct val="20000"/>
              </a:spcBef>
              <a:buFontTx/>
              <a:buBlip>
                <a:blip r:embed="rId2"/>
              </a:buBlip>
            </a:pPr>
            <a:r>
              <a:rPr lang="en-US" altLang="zh-TW" sz="2800">
                <a:latin typeface="Georgia" pitchFamily="18" charset="0"/>
                <a:ea typeface="新細明體" charset="-120"/>
              </a:rPr>
              <a:t>If there is no such edge in E(G), adj_mat[i][j]=0</a:t>
            </a:r>
          </a:p>
          <a:p>
            <a:pPr marL="342900" indent="-342900">
              <a:spcBef>
                <a:spcPct val="20000"/>
              </a:spcBef>
              <a:buFontTx/>
              <a:buBlip>
                <a:blip r:embed="rId2"/>
              </a:buBlip>
            </a:pPr>
            <a:r>
              <a:rPr lang="en-US" altLang="zh-TW" sz="2800">
                <a:latin typeface="Georgia" pitchFamily="18" charset="0"/>
                <a:ea typeface="新細明體" charset="-120"/>
              </a:rPr>
              <a:t>The adjacency matrix for an undirected graph is symmetric; the adjacency matrix for a digraph </a:t>
            </a:r>
            <a:br>
              <a:rPr lang="en-US" altLang="zh-TW" sz="2800">
                <a:latin typeface="Georgia" pitchFamily="18" charset="0"/>
                <a:ea typeface="新細明體" charset="-120"/>
              </a:rPr>
            </a:br>
            <a:r>
              <a:rPr lang="en-US" altLang="zh-TW" sz="2800">
                <a:latin typeface="Georgia" pitchFamily="18" charset="0"/>
                <a:ea typeface="新細明體" charset="-120"/>
              </a:rPr>
              <a:t>need not be symmetric </a:t>
            </a:r>
          </a:p>
        </p:txBody>
      </p:sp>
    </p:spTree>
    <p:extLst>
      <p:ext uri="{BB962C8B-B14F-4D97-AF65-F5344CB8AC3E}">
        <p14:creationId xmlns:p14="http://schemas.microsoft.com/office/powerpoint/2010/main" val="2272752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74688" y="0"/>
            <a:ext cx="8469312"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r>
              <a:rPr lang="en-US" altLang="zh-TW" sz="2800" i="1">
                <a:latin typeface="Georgia" pitchFamily="18" charset="0"/>
                <a:ea typeface="新細明體" charset="-120"/>
              </a:rPr>
              <a:t>Examples for Adjacency Matrix</a:t>
            </a:r>
            <a:endParaRPr lang="en-US" altLang="zh-TW" sz="4000" i="1">
              <a:solidFill>
                <a:schemeClr val="hlink"/>
              </a:solidFill>
              <a:latin typeface="Georgia" pitchFamily="18" charset="0"/>
              <a:ea typeface="新細明體" charset="-120"/>
            </a:endParaRPr>
          </a:p>
        </p:txBody>
      </p:sp>
      <p:graphicFrame>
        <p:nvGraphicFramePr>
          <p:cNvPr id="21507" name="Object 3"/>
          <p:cNvGraphicFramePr>
            <a:graphicFrameLocks/>
          </p:cNvGraphicFramePr>
          <p:nvPr/>
        </p:nvGraphicFramePr>
        <p:xfrm>
          <a:off x="944563" y="2157413"/>
          <a:ext cx="1709737" cy="1768475"/>
        </p:xfrm>
        <a:graphic>
          <a:graphicData uri="http://schemas.openxmlformats.org/presentationml/2006/ole">
            <mc:AlternateContent xmlns:mc="http://schemas.openxmlformats.org/markup-compatibility/2006">
              <mc:Choice xmlns:v="urn:schemas-microsoft-com:vml" Requires="v">
                <p:oleObj spid="_x0000_s9218" name="方程式" r:id="rId3" imgW="762000" imgH="787400" progId="Equation.2">
                  <p:embed/>
                </p:oleObj>
              </mc:Choice>
              <mc:Fallback>
                <p:oleObj name="方程式" r:id="rId3" imgW="762000" imgH="7874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2157413"/>
                        <a:ext cx="17097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p:cNvGraphicFramePr>
          <p:nvPr/>
        </p:nvGraphicFramePr>
        <p:xfrm>
          <a:off x="3617913" y="2236788"/>
          <a:ext cx="1225550" cy="1254125"/>
        </p:xfrm>
        <a:graphic>
          <a:graphicData uri="http://schemas.openxmlformats.org/presentationml/2006/ole">
            <mc:AlternateContent xmlns:mc="http://schemas.openxmlformats.org/markup-compatibility/2006">
              <mc:Choice xmlns:v="urn:schemas-microsoft-com:vml" Requires="v">
                <p:oleObj spid="_x0000_s9219" name="方程式" r:id="rId5" imgW="583947" imgH="596641" progId="Equation.2">
                  <p:embed/>
                </p:oleObj>
              </mc:Choice>
              <mc:Fallback>
                <p:oleObj name="方程式" r:id="rId5" imgW="583947" imgH="596641"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2236788"/>
                        <a:ext cx="1225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p:cNvGraphicFramePr>
          <p:nvPr/>
        </p:nvGraphicFramePr>
        <p:xfrm>
          <a:off x="5970588" y="2827338"/>
          <a:ext cx="3173412" cy="3311525"/>
        </p:xfrm>
        <a:graphic>
          <a:graphicData uri="http://schemas.openxmlformats.org/presentationml/2006/ole">
            <mc:AlternateContent xmlns:mc="http://schemas.openxmlformats.org/markup-compatibility/2006">
              <mc:Choice xmlns:v="urn:schemas-microsoft-com:vml" Requires="v">
                <p:oleObj spid="_x0000_s9220" name="方程式" r:id="rId7" imgW="1485900" imgH="1549400" progId="Equation.2">
                  <p:embed/>
                </p:oleObj>
              </mc:Choice>
              <mc:Fallback>
                <p:oleObj name="方程式" r:id="rId7" imgW="1485900" imgH="154940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588" y="2827338"/>
                        <a:ext cx="317341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6"/>
          <p:cNvSpPr>
            <a:spLocks noChangeArrowheads="1"/>
          </p:cNvSpPr>
          <p:nvPr/>
        </p:nvSpPr>
        <p:spPr bwMode="auto">
          <a:xfrm>
            <a:off x="1514475" y="384175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en-US" altLang="zh-TW" sz="2800">
                <a:ea typeface="新細明體" charset="-120"/>
              </a:rPr>
              <a:t>G</a:t>
            </a:r>
            <a:r>
              <a:rPr kumimoji="1" lang="en-US" altLang="zh-TW" sz="1600">
                <a:ea typeface="新細明體" charset="-120"/>
              </a:rPr>
              <a:t>1</a:t>
            </a:r>
          </a:p>
        </p:txBody>
      </p:sp>
      <p:sp>
        <p:nvSpPr>
          <p:cNvPr id="21511" name="Rectangle 7"/>
          <p:cNvSpPr>
            <a:spLocks noChangeArrowheads="1"/>
          </p:cNvSpPr>
          <p:nvPr/>
        </p:nvSpPr>
        <p:spPr bwMode="auto">
          <a:xfrm>
            <a:off x="4002088" y="36290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800">
                <a:ea typeface="新細明體" charset="-120"/>
              </a:rPr>
              <a:t>G</a:t>
            </a:r>
            <a:r>
              <a:rPr kumimoji="1" lang="en-US" altLang="zh-TW" sz="1600">
                <a:ea typeface="新細明體" charset="-120"/>
              </a:rPr>
              <a:t>2</a:t>
            </a:r>
          </a:p>
        </p:txBody>
      </p:sp>
      <p:sp>
        <p:nvSpPr>
          <p:cNvPr id="21512" name="Rectangle 8"/>
          <p:cNvSpPr>
            <a:spLocks noChangeArrowheads="1"/>
          </p:cNvSpPr>
          <p:nvPr/>
        </p:nvSpPr>
        <p:spPr bwMode="auto">
          <a:xfrm>
            <a:off x="7337425" y="6338888"/>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800">
                <a:ea typeface="新細明體" charset="-120"/>
              </a:rPr>
              <a:t>G</a:t>
            </a:r>
            <a:r>
              <a:rPr kumimoji="1" lang="en-US" altLang="zh-TW" sz="1600">
                <a:ea typeface="新細明體" charset="-120"/>
              </a:rPr>
              <a:t>4</a:t>
            </a:r>
          </a:p>
        </p:txBody>
      </p:sp>
      <p:sp>
        <p:nvSpPr>
          <p:cNvPr id="21513" name="Oval 9"/>
          <p:cNvSpPr>
            <a:spLocks noChangeArrowheads="1"/>
          </p:cNvSpPr>
          <p:nvPr/>
        </p:nvSpPr>
        <p:spPr bwMode="auto">
          <a:xfrm>
            <a:off x="1427163" y="501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0</a:t>
            </a:r>
          </a:p>
        </p:txBody>
      </p:sp>
      <p:sp>
        <p:nvSpPr>
          <p:cNvPr id="21514" name="Oval 10"/>
          <p:cNvSpPr>
            <a:spLocks noChangeArrowheads="1"/>
          </p:cNvSpPr>
          <p:nvPr/>
        </p:nvSpPr>
        <p:spPr bwMode="auto">
          <a:xfrm>
            <a:off x="7413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1</a:t>
            </a:r>
          </a:p>
        </p:txBody>
      </p:sp>
      <p:sp>
        <p:nvSpPr>
          <p:cNvPr id="21515" name="Oval 11"/>
          <p:cNvSpPr>
            <a:spLocks noChangeArrowheads="1"/>
          </p:cNvSpPr>
          <p:nvPr/>
        </p:nvSpPr>
        <p:spPr bwMode="auto">
          <a:xfrm>
            <a:off x="21129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2</a:t>
            </a:r>
          </a:p>
        </p:txBody>
      </p:sp>
      <p:sp>
        <p:nvSpPr>
          <p:cNvPr id="21516" name="Oval 12"/>
          <p:cNvSpPr>
            <a:spLocks noChangeArrowheads="1"/>
          </p:cNvSpPr>
          <p:nvPr/>
        </p:nvSpPr>
        <p:spPr bwMode="auto">
          <a:xfrm>
            <a:off x="1427163" y="18732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3</a:t>
            </a:r>
          </a:p>
        </p:txBody>
      </p:sp>
      <p:sp>
        <p:nvSpPr>
          <p:cNvPr id="21517" name="Line 13"/>
          <p:cNvSpPr>
            <a:spLocks noChangeShapeType="1"/>
          </p:cNvSpPr>
          <p:nvPr/>
        </p:nvSpPr>
        <p:spPr bwMode="auto">
          <a:xfrm>
            <a:off x="1649413" y="95250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a:off x="1192213" y="148590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15"/>
          <p:cNvSpPr>
            <a:spLocks noChangeShapeType="1"/>
          </p:cNvSpPr>
          <p:nvPr/>
        </p:nvSpPr>
        <p:spPr bwMode="auto">
          <a:xfrm flipH="1">
            <a:off x="1081088" y="87630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16"/>
          <p:cNvSpPr>
            <a:spLocks noChangeShapeType="1"/>
          </p:cNvSpPr>
          <p:nvPr/>
        </p:nvSpPr>
        <p:spPr bwMode="auto">
          <a:xfrm>
            <a:off x="1801813" y="87630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17"/>
          <p:cNvSpPr>
            <a:spLocks noChangeShapeType="1"/>
          </p:cNvSpPr>
          <p:nvPr/>
        </p:nvSpPr>
        <p:spPr bwMode="auto">
          <a:xfrm>
            <a:off x="1066800" y="169227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8"/>
          <p:cNvSpPr>
            <a:spLocks noChangeShapeType="1"/>
          </p:cNvSpPr>
          <p:nvPr/>
        </p:nvSpPr>
        <p:spPr bwMode="auto">
          <a:xfrm flipH="1">
            <a:off x="1855788" y="166528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Oval 19"/>
          <p:cNvSpPr>
            <a:spLocks noChangeArrowheads="1"/>
          </p:cNvSpPr>
          <p:nvPr/>
        </p:nvSpPr>
        <p:spPr bwMode="auto">
          <a:xfrm>
            <a:off x="3041650" y="7715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0</a:t>
            </a:r>
          </a:p>
        </p:txBody>
      </p:sp>
      <p:sp>
        <p:nvSpPr>
          <p:cNvPr id="21524" name="Oval 20"/>
          <p:cNvSpPr>
            <a:spLocks noChangeArrowheads="1"/>
          </p:cNvSpPr>
          <p:nvPr/>
        </p:nvSpPr>
        <p:spPr bwMode="auto">
          <a:xfrm>
            <a:off x="3040063" y="187483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1</a:t>
            </a:r>
          </a:p>
        </p:txBody>
      </p:sp>
      <p:sp>
        <p:nvSpPr>
          <p:cNvPr id="21525" name="Oval 21"/>
          <p:cNvSpPr>
            <a:spLocks noChangeArrowheads="1"/>
          </p:cNvSpPr>
          <p:nvPr/>
        </p:nvSpPr>
        <p:spPr bwMode="auto">
          <a:xfrm>
            <a:off x="3055938" y="2894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kumimoji="1" lang="en-US" altLang="zh-TW" sz="2800">
                <a:solidFill>
                  <a:schemeClr val="tx2"/>
                </a:solidFill>
                <a:ea typeface="新細明體" charset="-120"/>
              </a:rPr>
              <a:t>2</a:t>
            </a:r>
          </a:p>
        </p:txBody>
      </p:sp>
      <p:sp>
        <p:nvSpPr>
          <p:cNvPr id="21526" name="Line 22"/>
          <p:cNvSpPr>
            <a:spLocks noChangeShapeType="1"/>
          </p:cNvSpPr>
          <p:nvPr/>
        </p:nvSpPr>
        <p:spPr bwMode="auto">
          <a:xfrm>
            <a:off x="3278188" y="2330450"/>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7" name="Line 23"/>
          <p:cNvSpPr>
            <a:spLocks noChangeShapeType="1"/>
          </p:cNvSpPr>
          <p:nvPr/>
        </p:nvSpPr>
        <p:spPr bwMode="auto">
          <a:xfrm flipV="1">
            <a:off x="3455988" y="1160463"/>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Line 24"/>
          <p:cNvSpPr>
            <a:spLocks noChangeShapeType="1"/>
          </p:cNvSpPr>
          <p:nvPr/>
        </p:nvSpPr>
        <p:spPr bwMode="auto">
          <a:xfrm>
            <a:off x="3087688" y="1187450"/>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29" name="Group 25"/>
          <p:cNvGrpSpPr>
            <a:grpSpLocks/>
          </p:cNvGrpSpPr>
          <p:nvPr/>
        </p:nvGrpSpPr>
        <p:grpSpPr bwMode="auto">
          <a:xfrm>
            <a:off x="5946775" y="393700"/>
            <a:ext cx="2870200" cy="2855913"/>
            <a:chOff x="638" y="517"/>
            <a:chExt cx="3238" cy="3274"/>
          </a:xfrm>
        </p:grpSpPr>
        <p:sp>
          <p:nvSpPr>
            <p:cNvPr id="21534" name="Oval 26"/>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1</a:t>
              </a:r>
            </a:p>
          </p:txBody>
        </p:sp>
        <p:sp>
          <p:nvSpPr>
            <p:cNvPr id="21535" name="Line 27"/>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6" name="Line 28"/>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37" name="Group 29"/>
            <p:cNvGrpSpPr>
              <a:grpSpLocks/>
            </p:cNvGrpSpPr>
            <p:nvPr/>
          </p:nvGrpSpPr>
          <p:grpSpPr bwMode="auto">
            <a:xfrm>
              <a:off x="864" y="612"/>
              <a:ext cx="960" cy="1824"/>
              <a:chOff x="852" y="1116"/>
              <a:chExt cx="960" cy="1824"/>
            </a:xfrm>
          </p:grpSpPr>
          <p:sp>
            <p:nvSpPr>
              <p:cNvPr id="21549" name="Oval 30"/>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0</a:t>
                </a:r>
              </a:p>
            </p:txBody>
          </p:sp>
          <p:sp>
            <p:nvSpPr>
              <p:cNvPr id="21550" name="Oval 31"/>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2</a:t>
                </a:r>
              </a:p>
            </p:txBody>
          </p:sp>
          <p:sp>
            <p:nvSpPr>
              <p:cNvPr id="21551" name="Oval 32"/>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3</a:t>
                </a:r>
              </a:p>
            </p:txBody>
          </p:sp>
          <p:sp>
            <p:nvSpPr>
              <p:cNvPr id="21552" name="Line 33"/>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3" name="Line 34"/>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38" name="Group 35"/>
            <p:cNvGrpSpPr>
              <a:grpSpLocks/>
            </p:cNvGrpSpPr>
            <p:nvPr/>
          </p:nvGrpSpPr>
          <p:grpSpPr bwMode="auto">
            <a:xfrm>
              <a:off x="2916" y="576"/>
              <a:ext cx="960" cy="1824"/>
              <a:chOff x="852" y="1116"/>
              <a:chExt cx="960" cy="1824"/>
            </a:xfrm>
          </p:grpSpPr>
          <p:sp>
            <p:nvSpPr>
              <p:cNvPr id="21544" name="Oval 36"/>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4</a:t>
                </a:r>
              </a:p>
            </p:txBody>
          </p:sp>
          <p:sp>
            <p:nvSpPr>
              <p:cNvPr id="21545" name="Oval 37"/>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5</a:t>
                </a:r>
              </a:p>
            </p:txBody>
          </p:sp>
          <p:sp>
            <p:nvSpPr>
              <p:cNvPr id="21546" name="Oval 38"/>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6</a:t>
                </a:r>
              </a:p>
            </p:txBody>
          </p:sp>
          <p:sp>
            <p:nvSpPr>
              <p:cNvPr id="21547" name="Line 39"/>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8" name="Line 40"/>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39" name="Oval 41"/>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b="1">
                  <a:solidFill>
                    <a:schemeClr val="tx2"/>
                  </a:solidFill>
                  <a:ea typeface="新細明體" charset="-120"/>
                </a:rPr>
                <a:t>7</a:t>
              </a:r>
            </a:p>
          </p:txBody>
        </p:sp>
        <p:sp>
          <p:nvSpPr>
            <p:cNvPr id="21540" name="Line 42"/>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1" name="Text Box 43"/>
            <p:cNvSpPr txBox="1">
              <a:spLocks noChangeArrowheads="1"/>
            </p:cNvSpPr>
            <p:nvPr/>
          </p:nvSpPr>
          <p:spPr bwMode="auto">
            <a:xfrm>
              <a:off x="638" y="517"/>
              <a:ext cx="208"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kumimoji="1" lang="en-US" b="1">
                <a:solidFill>
                  <a:schemeClr val="tx2"/>
                </a:solidFill>
                <a:ea typeface="新細明體" charset="-120"/>
              </a:endParaRPr>
            </a:p>
          </p:txBody>
        </p:sp>
        <p:sp>
          <p:nvSpPr>
            <p:cNvPr id="21542" name="Rectangle 44"/>
            <p:cNvSpPr>
              <a:spLocks noChangeArrowheads="1"/>
            </p:cNvSpPr>
            <p:nvPr/>
          </p:nvSpPr>
          <p:spPr bwMode="auto">
            <a:xfrm>
              <a:off x="2728" y="571"/>
              <a:ext cx="208"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kumimoji="1" lang="en-US" b="1" baseline="-25000">
                <a:solidFill>
                  <a:schemeClr val="tx2"/>
                </a:solidFill>
                <a:ea typeface="新細明體" charset="-120"/>
              </a:endParaRPr>
            </a:p>
          </p:txBody>
        </p:sp>
        <p:sp>
          <p:nvSpPr>
            <p:cNvPr id="21543" name="Rectangle 45"/>
            <p:cNvSpPr>
              <a:spLocks noChangeArrowheads="1"/>
            </p:cNvSpPr>
            <p:nvPr/>
          </p:nvSpPr>
          <p:spPr bwMode="auto">
            <a:xfrm>
              <a:off x="2526" y="3405"/>
              <a:ext cx="207"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kumimoji="1" lang="en-US" b="1" baseline="-25000">
                <a:solidFill>
                  <a:schemeClr val="tx2"/>
                </a:solidFill>
                <a:ea typeface="新細明體" charset="-120"/>
              </a:endParaRPr>
            </a:p>
          </p:txBody>
        </p:sp>
      </p:grpSp>
      <p:sp>
        <p:nvSpPr>
          <p:cNvPr id="21530" name="Line 46"/>
          <p:cNvSpPr>
            <a:spLocks noChangeShapeType="1"/>
          </p:cNvSpPr>
          <p:nvPr/>
        </p:nvSpPr>
        <p:spPr bwMode="auto">
          <a:xfrm flipH="1" flipV="1">
            <a:off x="2152650" y="4127500"/>
            <a:ext cx="563563" cy="1004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1" name="Line 47"/>
          <p:cNvSpPr>
            <a:spLocks noChangeShapeType="1"/>
          </p:cNvSpPr>
          <p:nvPr/>
        </p:nvSpPr>
        <p:spPr bwMode="auto">
          <a:xfrm flipV="1">
            <a:off x="4886325" y="3933825"/>
            <a:ext cx="935038" cy="1304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Text Box 48"/>
          <p:cNvSpPr txBox="1">
            <a:spLocks noChangeArrowheads="1"/>
          </p:cNvSpPr>
          <p:nvPr/>
        </p:nvSpPr>
        <p:spPr bwMode="auto">
          <a:xfrm>
            <a:off x="3028950" y="5168900"/>
            <a:ext cx="146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TW">
                <a:solidFill>
                  <a:srgbClr val="CC3300"/>
                </a:solidFill>
                <a:ea typeface="新細明體" charset="-120"/>
              </a:rPr>
              <a:t>symmetric</a:t>
            </a:r>
          </a:p>
        </p:txBody>
      </p:sp>
      <p:sp>
        <p:nvSpPr>
          <p:cNvPr id="21533" name="Text Box 49"/>
          <p:cNvSpPr txBox="1">
            <a:spLocks noChangeArrowheads="1"/>
          </p:cNvSpPr>
          <p:nvPr/>
        </p:nvSpPr>
        <p:spPr bwMode="auto">
          <a:xfrm>
            <a:off x="1125538" y="5780088"/>
            <a:ext cx="21193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en-US" altLang="zh-TW">
                <a:ea typeface="新細明體" charset="-120"/>
              </a:rPr>
              <a:t>undirected: n</a:t>
            </a:r>
            <a:r>
              <a:rPr kumimoji="1" lang="en-US" altLang="zh-TW" baseline="30000">
                <a:ea typeface="新細明體" charset="-120"/>
              </a:rPr>
              <a:t>2</a:t>
            </a:r>
            <a:r>
              <a:rPr kumimoji="1" lang="en-US" altLang="zh-TW">
                <a:ea typeface="新細明體" charset="-120"/>
              </a:rPr>
              <a:t>/2</a:t>
            </a:r>
          </a:p>
          <a:p>
            <a:pPr eaLnBrk="1" hangingPunct="1"/>
            <a:r>
              <a:rPr kumimoji="1" lang="en-US" altLang="zh-TW">
                <a:ea typeface="新細明體" charset="-120"/>
              </a:rPr>
              <a:t>directed: n</a:t>
            </a:r>
            <a:r>
              <a:rPr kumimoji="1" lang="en-US" altLang="zh-TW" baseline="30000">
                <a:ea typeface="新細明體" charset="-120"/>
              </a:rPr>
              <a:t>2</a:t>
            </a:r>
            <a:endParaRPr kumimoji="1" lang="en-US" altLang="zh-TW">
              <a:ea typeface="新細明體" charset="-120"/>
            </a:endParaRPr>
          </a:p>
        </p:txBody>
      </p:sp>
    </p:spTree>
    <p:extLst>
      <p:ext uri="{BB962C8B-B14F-4D97-AF65-F5344CB8AC3E}">
        <p14:creationId xmlns:p14="http://schemas.microsoft.com/office/powerpoint/2010/main" val="416203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Spanning Tree</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697328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838200"/>
          </a:xfrm>
        </p:spPr>
        <p:txBody>
          <a:bodyPr/>
          <a:lstStyle/>
          <a:p>
            <a:r>
              <a:rPr lang="en-US"/>
              <a:t>What is A Spanning Tree?</a:t>
            </a:r>
          </a:p>
        </p:txBody>
      </p:sp>
      <p:sp>
        <p:nvSpPr>
          <p:cNvPr id="19459" name="Oval 3"/>
          <p:cNvSpPr>
            <a:spLocks noChangeArrowheads="1"/>
          </p:cNvSpPr>
          <p:nvPr/>
        </p:nvSpPr>
        <p:spPr bwMode="auto">
          <a:xfrm>
            <a:off x="4876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Oval 4"/>
          <p:cNvSpPr>
            <a:spLocks noChangeArrowheads="1"/>
          </p:cNvSpPr>
          <p:nvPr/>
        </p:nvSpPr>
        <p:spPr bwMode="auto">
          <a:xfrm>
            <a:off x="48768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Oval 5"/>
          <p:cNvSpPr>
            <a:spLocks noChangeArrowheads="1"/>
          </p:cNvSpPr>
          <p:nvPr/>
        </p:nvSpPr>
        <p:spPr bwMode="auto">
          <a:xfrm>
            <a:off x="6019800" y="2209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Oval 6"/>
          <p:cNvSpPr>
            <a:spLocks noChangeArrowheads="1"/>
          </p:cNvSpPr>
          <p:nvPr/>
        </p:nvSpPr>
        <p:spPr bwMode="auto">
          <a:xfrm>
            <a:off x="7162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Oval 7"/>
          <p:cNvSpPr>
            <a:spLocks noChangeArrowheads="1"/>
          </p:cNvSpPr>
          <p:nvPr/>
        </p:nvSpPr>
        <p:spPr bwMode="auto">
          <a:xfrm>
            <a:off x="6019800" y="4800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Oval 8"/>
          <p:cNvSpPr>
            <a:spLocks noChangeArrowheads="1"/>
          </p:cNvSpPr>
          <p:nvPr/>
        </p:nvSpPr>
        <p:spPr bwMode="auto">
          <a:xfrm>
            <a:off x="71628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Oval 9"/>
          <p:cNvSpPr>
            <a:spLocks noChangeArrowheads="1"/>
          </p:cNvSpPr>
          <p:nvPr/>
        </p:nvSpPr>
        <p:spPr bwMode="auto">
          <a:xfrm>
            <a:off x="83820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Oval 10"/>
          <p:cNvSpPr>
            <a:spLocks noChangeArrowheads="1"/>
          </p:cNvSpPr>
          <p:nvPr/>
        </p:nvSpPr>
        <p:spPr bwMode="auto">
          <a:xfrm>
            <a:off x="83820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11"/>
          <p:cNvSpPr>
            <a:spLocks noChangeShapeType="1"/>
          </p:cNvSpPr>
          <p:nvPr/>
        </p:nvSpPr>
        <p:spPr bwMode="auto">
          <a:xfrm>
            <a:off x="5105400" y="33528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p:cNvSpPr>
            <a:spLocks noChangeShapeType="1"/>
          </p:cNvSpPr>
          <p:nvPr/>
        </p:nvSpPr>
        <p:spPr bwMode="auto">
          <a:xfrm flipV="1">
            <a:off x="5257800" y="25146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3"/>
          <p:cNvSpPr>
            <a:spLocks noChangeShapeType="1"/>
          </p:cNvSpPr>
          <p:nvPr/>
        </p:nvSpPr>
        <p:spPr bwMode="auto">
          <a:xfrm>
            <a:off x="5257800" y="4343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4"/>
          <p:cNvSpPr>
            <a:spLocks noChangeShapeType="1"/>
          </p:cNvSpPr>
          <p:nvPr/>
        </p:nvSpPr>
        <p:spPr bwMode="auto">
          <a:xfrm flipV="1">
            <a:off x="6477000" y="44958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a:off x="6477000" y="2514600"/>
            <a:ext cx="6858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6"/>
          <p:cNvSpPr>
            <a:spLocks noChangeShapeType="1"/>
          </p:cNvSpPr>
          <p:nvPr/>
        </p:nvSpPr>
        <p:spPr bwMode="auto">
          <a:xfrm>
            <a:off x="7391400" y="33528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Line 17"/>
          <p:cNvSpPr>
            <a:spLocks noChangeShapeType="1"/>
          </p:cNvSpPr>
          <p:nvPr/>
        </p:nvSpPr>
        <p:spPr bwMode="auto">
          <a:xfrm>
            <a:off x="5334000" y="3124200"/>
            <a:ext cx="1828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Freeform 18"/>
          <p:cNvSpPr>
            <a:spLocks/>
          </p:cNvSpPr>
          <p:nvPr/>
        </p:nvSpPr>
        <p:spPr bwMode="auto">
          <a:xfrm>
            <a:off x="5257800" y="3276600"/>
            <a:ext cx="914400" cy="1524000"/>
          </a:xfrm>
          <a:custGeom>
            <a:avLst/>
            <a:gdLst>
              <a:gd name="T0" fmla="*/ 0 w 576"/>
              <a:gd name="T1" fmla="*/ 0 h 960"/>
              <a:gd name="T2" fmla="*/ 432 w 576"/>
              <a:gd name="T3" fmla="*/ 432 h 960"/>
              <a:gd name="T4" fmla="*/ 576 w 576"/>
              <a:gd name="T5" fmla="*/ 960 h 960"/>
            </a:gdLst>
            <a:ahLst/>
            <a:cxnLst>
              <a:cxn ang="0">
                <a:pos x="T0" y="T1"/>
              </a:cxn>
              <a:cxn ang="0">
                <a:pos x="T2" y="T3"/>
              </a:cxn>
              <a:cxn ang="0">
                <a:pos x="T4" y="T5"/>
              </a:cxn>
            </a:cxnLst>
            <a:rect l="0" t="0" r="r" b="b"/>
            <a:pathLst>
              <a:path w="576" h="960">
                <a:moveTo>
                  <a:pt x="0" y="0"/>
                </a:moveTo>
                <a:cubicBezTo>
                  <a:pt x="168" y="136"/>
                  <a:pt x="336" y="272"/>
                  <a:pt x="432" y="432"/>
                </a:cubicBezTo>
                <a:cubicBezTo>
                  <a:pt x="528" y="592"/>
                  <a:pt x="552" y="872"/>
                  <a:pt x="576" y="960"/>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9"/>
          <p:cNvSpPr>
            <a:spLocks noChangeShapeType="1"/>
          </p:cNvSpPr>
          <p:nvPr/>
        </p:nvSpPr>
        <p:spPr bwMode="auto">
          <a:xfrm>
            <a:off x="7620000" y="3124200"/>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20"/>
          <p:cNvSpPr>
            <a:spLocks noChangeShapeType="1"/>
          </p:cNvSpPr>
          <p:nvPr/>
        </p:nvSpPr>
        <p:spPr bwMode="auto">
          <a:xfrm>
            <a:off x="7620000" y="4191000"/>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Text Box 21"/>
          <p:cNvSpPr txBox="1">
            <a:spLocks noChangeArrowheads="1"/>
          </p:cNvSpPr>
          <p:nvPr/>
        </p:nvSpPr>
        <p:spPr bwMode="auto">
          <a:xfrm>
            <a:off x="7146925" y="2932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u</a:t>
            </a:r>
          </a:p>
        </p:txBody>
      </p:sp>
      <p:sp>
        <p:nvSpPr>
          <p:cNvPr id="19478" name="Text Box 22"/>
          <p:cNvSpPr txBox="1">
            <a:spLocks noChangeArrowheads="1"/>
          </p:cNvSpPr>
          <p:nvPr/>
        </p:nvSpPr>
        <p:spPr bwMode="auto">
          <a:xfrm>
            <a:off x="7223125" y="3998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v</a:t>
            </a:r>
          </a:p>
        </p:txBody>
      </p:sp>
      <p:sp>
        <p:nvSpPr>
          <p:cNvPr id="19479" name="Text Box 23"/>
          <p:cNvSpPr txBox="1">
            <a:spLocks noChangeArrowheads="1"/>
          </p:cNvSpPr>
          <p:nvPr/>
        </p:nvSpPr>
        <p:spPr bwMode="auto">
          <a:xfrm>
            <a:off x="4937125" y="2932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b</a:t>
            </a:r>
          </a:p>
        </p:txBody>
      </p:sp>
      <p:sp>
        <p:nvSpPr>
          <p:cNvPr id="19480" name="Text Box 24"/>
          <p:cNvSpPr txBox="1">
            <a:spLocks noChangeArrowheads="1"/>
          </p:cNvSpPr>
          <p:nvPr/>
        </p:nvSpPr>
        <p:spPr bwMode="auto">
          <a:xfrm>
            <a:off x="6080125" y="2246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a</a:t>
            </a:r>
          </a:p>
        </p:txBody>
      </p:sp>
      <p:sp>
        <p:nvSpPr>
          <p:cNvPr id="19481" name="Text Box 25"/>
          <p:cNvSpPr txBox="1">
            <a:spLocks noChangeArrowheads="1"/>
          </p:cNvSpPr>
          <p:nvPr/>
        </p:nvSpPr>
        <p:spPr bwMode="auto">
          <a:xfrm>
            <a:off x="4937125" y="3998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c</a:t>
            </a:r>
          </a:p>
        </p:txBody>
      </p:sp>
      <p:sp>
        <p:nvSpPr>
          <p:cNvPr id="19482" name="Text Box 26"/>
          <p:cNvSpPr txBox="1">
            <a:spLocks noChangeArrowheads="1"/>
          </p:cNvSpPr>
          <p:nvPr/>
        </p:nvSpPr>
        <p:spPr bwMode="auto">
          <a:xfrm>
            <a:off x="6080125" y="483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d</a:t>
            </a:r>
          </a:p>
        </p:txBody>
      </p:sp>
      <p:sp>
        <p:nvSpPr>
          <p:cNvPr id="19483" name="Text Box 27"/>
          <p:cNvSpPr txBox="1">
            <a:spLocks noChangeArrowheads="1"/>
          </p:cNvSpPr>
          <p:nvPr/>
        </p:nvSpPr>
        <p:spPr bwMode="auto">
          <a:xfrm>
            <a:off x="8442325" y="2932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e</a:t>
            </a:r>
          </a:p>
        </p:txBody>
      </p:sp>
      <p:sp>
        <p:nvSpPr>
          <p:cNvPr id="19484" name="Text Box 28"/>
          <p:cNvSpPr txBox="1">
            <a:spLocks noChangeArrowheads="1"/>
          </p:cNvSpPr>
          <p:nvPr/>
        </p:nvSpPr>
        <p:spPr bwMode="auto">
          <a:xfrm>
            <a:off x="8442325" y="399891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f</a:t>
            </a:r>
          </a:p>
        </p:txBody>
      </p:sp>
      <p:sp>
        <p:nvSpPr>
          <p:cNvPr id="19485" name="Rectangle 29"/>
          <p:cNvSpPr>
            <a:spLocks noGrp="1" noChangeArrowheads="1"/>
          </p:cNvSpPr>
          <p:nvPr>
            <p:ph type="body" idx="1"/>
          </p:nvPr>
        </p:nvSpPr>
        <p:spPr>
          <a:xfrm>
            <a:off x="381000" y="1219200"/>
            <a:ext cx="4267200" cy="4876800"/>
          </a:xfrm>
          <a:noFill/>
          <a:ln/>
        </p:spPr>
        <p:txBody>
          <a:bodyPr lIns="92075" tIns="46038" rIns="92075" bIns="46038"/>
          <a:lstStyle/>
          <a:p>
            <a:r>
              <a:rPr lang="en-US" sz="1800" dirty="0"/>
              <a:t>A </a:t>
            </a:r>
            <a:r>
              <a:rPr lang="en-US" sz="1800" i="1" dirty="0"/>
              <a:t>spanning</a:t>
            </a:r>
            <a:r>
              <a:rPr lang="en-US" sz="1800" dirty="0"/>
              <a:t> tree for an undirected graph G=(V,E) is a </a:t>
            </a:r>
            <a:r>
              <a:rPr lang="en-US" sz="1800" dirty="0" err="1">
                <a:solidFill>
                  <a:schemeClr val="accent2"/>
                </a:solidFill>
              </a:rPr>
              <a:t>subgraph</a:t>
            </a:r>
            <a:r>
              <a:rPr lang="en-US" sz="1800" dirty="0"/>
              <a:t> of G that is a </a:t>
            </a:r>
            <a:r>
              <a:rPr lang="en-US" sz="1800" dirty="0">
                <a:solidFill>
                  <a:schemeClr val="accent2"/>
                </a:solidFill>
              </a:rPr>
              <a:t>tree</a:t>
            </a:r>
            <a:r>
              <a:rPr lang="en-US" sz="1800" dirty="0"/>
              <a:t> and </a:t>
            </a:r>
            <a:r>
              <a:rPr lang="en-US" sz="1800" dirty="0">
                <a:solidFill>
                  <a:schemeClr val="accent2"/>
                </a:solidFill>
              </a:rPr>
              <a:t>contains all the vertices</a:t>
            </a:r>
            <a:r>
              <a:rPr lang="en-US" sz="1800" dirty="0"/>
              <a:t> of G </a:t>
            </a:r>
          </a:p>
          <a:p>
            <a:endParaRPr lang="en-US" sz="1800" dirty="0"/>
          </a:p>
          <a:p>
            <a:r>
              <a:rPr lang="en-US" sz="1800" dirty="0"/>
              <a:t>Can a graph have more than one spanning tree?</a:t>
            </a:r>
          </a:p>
          <a:p>
            <a:endParaRPr lang="en-US" sz="1800" dirty="0"/>
          </a:p>
          <a:p>
            <a:r>
              <a:rPr lang="en-US" sz="1800" dirty="0"/>
              <a:t>Can an unconnected graph have a spanning tree?</a:t>
            </a:r>
            <a:endParaRPr lang="en-US" sz="1800" b="1" dirty="0"/>
          </a:p>
        </p:txBody>
      </p:sp>
    </p:spTree>
    <p:extLst>
      <p:ext uri="{BB962C8B-B14F-4D97-AF65-F5344CB8AC3E}">
        <p14:creationId xmlns:p14="http://schemas.microsoft.com/office/powerpoint/2010/main" val="1325265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ltLang="zh-TW" sz="4000"/>
              <a:t>Minimal Cost Spanning Tree</a:t>
            </a:r>
          </a:p>
        </p:txBody>
      </p:sp>
      <p:sp>
        <p:nvSpPr>
          <p:cNvPr id="1042435" name="Rectangle 3"/>
          <p:cNvSpPr>
            <a:spLocks noGrp="1" noChangeArrowheads="1"/>
          </p:cNvSpPr>
          <p:nvPr>
            <p:ph type="body" idx="1"/>
          </p:nvPr>
        </p:nvSpPr>
        <p:spPr/>
        <p:txBody>
          <a:bodyPr/>
          <a:lstStyle/>
          <a:p>
            <a:pPr>
              <a:lnSpc>
                <a:spcPct val="90000"/>
              </a:lnSpc>
            </a:pPr>
            <a:r>
              <a:rPr lang="en-US" altLang="zh-TW" sz="2400" dirty="0"/>
              <a:t>The </a:t>
            </a:r>
            <a:r>
              <a:rPr lang="en-US" altLang="zh-TW" sz="2400" i="1" dirty="0">
                <a:latin typeface="Times New Roman" pitchFamily="18" charset="0"/>
              </a:rPr>
              <a:t>cost</a:t>
            </a:r>
            <a:r>
              <a:rPr lang="en-US" altLang="zh-TW" sz="2400" dirty="0"/>
              <a:t> of a spanning tree of a weighted, undirected graph is the sum of the costs (weights) of the edges in the spanning tree.</a:t>
            </a:r>
          </a:p>
          <a:p>
            <a:pPr>
              <a:lnSpc>
                <a:spcPct val="90000"/>
              </a:lnSpc>
            </a:pPr>
            <a:r>
              <a:rPr lang="en-US" altLang="zh-TW" sz="2400" dirty="0"/>
              <a:t>A </a:t>
            </a:r>
            <a:r>
              <a:rPr lang="en-US" altLang="zh-TW" sz="2400" i="1" dirty="0">
                <a:latin typeface="Times New Roman" pitchFamily="18" charset="0"/>
              </a:rPr>
              <a:t>minimum-cost spanning tree</a:t>
            </a:r>
            <a:r>
              <a:rPr lang="en-US" altLang="zh-TW" sz="2400" dirty="0"/>
              <a:t> is a spanning tree of least cost.</a:t>
            </a:r>
          </a:p>
          <a:p>
            <a:pPr>
              <a:lnSpc>
                <a:spcPct val="90000"/>
              </a:lnSpc>
            </a:pPr>
            <a:r>
              <a:rPr lang="en-US" altLang="zh-TW" sz="2400" dirty="0"/>
              <a:t>Three greedy-method algorithms available to obtain a minimum-cost spanning tree of a connected, undirected graph.</a:t>
            </a:r>
          </a:p>
          <a:p>
            <a:pPr lvl="1">
              <a:lnSpc>
                <a:spcPct val="90000"/>
              </a:lnSpc>
            </a:pPr>
            <a:r>
              <a:rPr lang="en-US" altLang="zh-TW" sz="2000" dirty="0" err="1"/>
              <a:t>Kruskal</a:t>
            </a:r>
            <a:r>
              <a:rPr lang="en-US" altLang="zh-TW" sz="2000" dirty="0" err="1">
                <a:latin typeface="Arial"/>
              </a:rPr>
              <a:t>’</a:t>
            </a:r>
            <a:r>
              <a:rPr lang="en-US" altLang="zh-TW" sz="2000" dirty="0" err="1"/>
              <a:t>s</a:t>
            </a:r>
            <a:r>
              <a:rPr lang="en-US" altLang="zh-TW" sz="2000" dirty="0"/>
              <a:t> algorithm</a:t>
            </a:r>
          </a:p>
          <a:p>
            <a:pPr lvl="1">
              <a:lnSpc>
                <a:spcPct val="90000"/>
              </a:lnSpc>
            </a:pPr>
            <a:r>
              <a:rPr lang="en-US" altLang="zh-TW" sz="2000" dirty="0"/>
              <a:t>Prim</a:t>
            </a:r>
            <a:r>
              <a:rPr lang="en-US" altLang="zh-TW" sz="2000" dirty="0">
                <a:latin typeface="Arial"/>
              </a:rPr>
              <a:t>’</a:t>
            </a:r>
            <a:r>
              <a:rPr lang="en-US" altLang="zh-TW" sz="2000" dirty="0"/>
              <a:t>s algorithm</a:t>
            </a:r>
          </a:p>
          <a:p>
            <a:pPr lvl="1">
              <a:lnSpc>
                <a:spcPct val="90000"/>
              </a:lnSpc>
            </a:pPr>
            <a:r>
              <a:rPr lang="en-US" altLang="zh-TW" sz="2000" dirty="0" err="1"/>
              <a:t>Sollin</a:t>
            </a:r>
            <a:r>
              <a:rPr lang="en-US" altLang="zh-TW" sz="2000" dirty="0" err="1">
                <a:latin typeface="Arial"/>
              </a:rPr>
              <a:t>’</a:t>
            </a:r>
            <a:r>
              <a:rPr lang="en-US" altLang="zh-TW" sz="2000" dirty="0" err="1"/>
              <a:t>s</a:t>
            </a:r>
            <a:r>
              <a:rPr lang="en-US" altLang="zh-TW" sz="2000" dirty="0"/>
              <a:t> algorithm</a:t>
            </a:r>
          </a:p>
        </p:txBody>
      </p:sp>
    </p:spTree>
    <p:extLst>
      <p:ext uri="{BB962C8B-B14F-4D97-AF65-F5344CB8AC3E}">
        <p14:creationId xmlns:p14="http://schemas.microsoft.com/office/powerpoint/2010/main" val="393365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 Example</a:t>
            </a:r>
            <a:endParaRPr lang="en-US" dirty="0"/>
          </a:p>
        </p:txBody>
      </p:sp>
      <p:sp>
        <p:nvSpPr>
          <p:cNvPr id="3" name="Content Placeholder 2"/>
          <p:cNvSpPr>
            <a:spLocks noGrp="1"/>
          </p:cNvSpPr>
          <p:nvPr>
            <p:ph idx="1"/>
          </p:nvPr>
        </p:nvSpPr>
        <p:spPr>
          <a:xfrm>
            <a:off x="457200" y="1340768"/>
            <a:ext cx="5029200" cy="4785395"/>
          </a:xfrm>
        </p:spPr>
        <p:txBody>
          <a:bodyPr>
            <a:normAutofit/>
          </a:bodyPr>
          <a:lstStyle/>
          <a:p>
            <a:r>
              <a:rPr lang="en-US" dirty="0"/>
              <a:t>Each node is a house, and the edges are the means by which one house can be wired up to another. </a:t>
            </a:r>
            <a:endParaRPr lang="en-US" dirty="0" smtClean="0"/>
          </a:p>
          <a:p>
            <a:r>
              <a:rPr lang="en-US" dirty="0" smtClean="0"/>
              <a:t>The </a:t>
            </a:r>
            <a:r>
              <a:rPr lang="en-US" dirty="0"/>
              <a:t>weights of the edges dictate the distance between the homes. </a:t>
            </a:r>
            <a:endParaRPr lang="en-US" dirty="0" smtClean="0"/>
          </a:p>
          <a:p>
            <a:r>
              <a:rPr lang="en-US" dirty="0" smtClean="0"/>
              <a:t>Objective is </a:t>
            </a:r>
            <a:r>
              <a:rPr lang="en-US" dirty="0"/>
              <a:t>to wire up all ten houses using the least amount of telephone wiring possible</a:t>
            </a:r>
            <a:r>
              <a:rPr lang="en-US" dirty="0" smtClean="0"/>
              <a: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007797"/>
            <a:ext cx="3590925" cy="30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30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normAutofit lnSpcReduction="10000"/>
          </a:bodyPr>
          <a:lstStyle/>
          <a:p>
            <a:r>
              <a:rPr lang="en-US" dirty="0"/>
              <a:t>Notice that graphs, unlike trees, can have sets of nodes that are disconnected from other sets of nodes. </a:t>
            </a:r>
            <a:endParaRPr lang="en-US" dirty="0" smtClean="0"/>
          </a:p>
          <a:p>
            <a:pPr lvl="1"/>
            <a:r>
              <a:rPr lang="en-US" dirty="0" smtClean="0"/>
              <a:t>For </a:t>
            </a:r>
            <a:r>
              <a:rPr lang="en-US" dirty="0"/>
              <a:t>example, graph (a) has two distinct, unconnected set of nodes. </a:t>
            </a:r>
            <a:endParaRPr lang="en-US" dirty="0" smtClean="0"/>
          </a:p>
          <a:p>
            <a:pPr lvl="1"/>
            <a:r>
              <a:rPr lang="en-US" dirty="0" smtClean="0"/>
              <a:t>Graphs </a:t>
            </a:r>
            <a:r>
              <a:rPr lang="en-US" dirty="0"/>
              <a:t>can also contain cycles. Graph (b) has several cycles. One such is the path from v1 to v2 to v4 and back to v1. Another one is from v1 to v2 to v3 to v5 to v4 and back to v1. (There are also cycles in graph (a).) </a:t>
            </a:r>
            <a:endParaRPr lang="en-US" dirty="0" smtClean="0"/>
          </a:p>
          <a:p>
            <a:pPr lvl="1"/>
            <a:r>
              <a:rPr lang="en-US" dirty="0" smtClean="0"/>
              <a:t>Graph </a:t>
            </a:r>
            <a:r>
              <a:rPr lang="en-US" dirty="0"/>
              <a:t>(c) does not have any cycles, as one less edge than it does number of nodes, and all nodes are reachable. Therefore, it is a tree.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514974"/>
            <a:ext cx="44767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076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telecommunications company laying cable </a:t>
            </a:r>
            <a:r>
              <a:rPr lang="en-US" dirty="0" smtClean="0"/>
              <a:t>in </a:t>
            </a:r>
            <a:r>
              <a:rPr lang="en-US" dirty="0"/>
              <a:t>a new </a:t>
            </a:r>
            <a:r>
              <a:rPr lang="en-US" dirty="0" smtClean="0"/>
              <a:t>neighborhood</a:t>
            </a:r>
            <a:endParaRPr lang="en-US" dirty="0"/>
          </a:p>
          <a:p>
            <a:pPr lvl="1"/>
            <a:r>
              <a:rPr lang="en-US" dirty="0" smtClean="0"/>
              <a:t>If </a:t>
            </a:r>
            <a:r>
              <a:rPr lang="en-US" dirty="0"/>
              <a:t>it is constrained to bury the cable only along certain paths, then there would be a graph representing which points are connected by those paths. </a:t>
            </a:r>
            <a:endParaRPr lang="en-US" dirty="0" smtClean="0"/>
          </a:p>
          <a:p>
            <a:pPr lvl="1"/>
            <a:r>
              <a:rPr lang="en-US" dirty="0" smtClean="0"/>
              <a:t>Some </a:t>
            </a:r>
            <a:r>
              <a:rPr lang="en-US" dirty="0"/>
              <a:t>of those paths might be more expensive, because they are longer, or require the cable to be buried deeper; these paths would be represented by edges with larger weights. </a:t>
            </a:r>
            <a:endParaRPr lang="en-US" dirty="0" smtClean="0"/>
          </a:p>
          <a:p>
            <a:pPr lvl="1"/>
            <a:r>
              <a:rPr lang="en-US" dirty="0" smtClean="0"/>
              <a:t>A </a:t>
            </a:r>
            <a:r>
              <a:rPr lang="en-US" i="1" dirty="0"/>
              <a:t>spanning tree</a:t>
            </a:r>
            <a:r>
              <a:rPr lang="en-US" dirty="0"/>
              <a:t> for that graph would be a subset of those paths that has no cycles but still connects to every house. There might be several spanning trees possible. A </a:t>
            </a:r>
            <a:r>
              <a:rPr lang="en-US" i="1" dirty="0"/>
              <a:t>minimum spanning tree</a:t>
            </a:r>
            <a:r>
              <a:rPr lang="en-US" dirty="0"/>
              <a:t> would be one with the lowest total cost.</a:t>
            </a:r>
          </a:p>
        </p:txBody>
      </p:sp>
    </p:spTree>
    <p:extLst>
      <p:ext uri="{BB962C8B-B14F-4D97-AF65-F5344CB8AC3E}">
        <p14:creationId xmlns:p14="http://schemas.microsoft.com/office/powerpoint/2010/main" val="3743394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81000"/>
            <a:ext cx="7772400" cy="838200"/>
          </a:xfrm>
        </p:spPr>
        <p:txBody>
          <a:bodyPr>
            <a:normAutofit/>
          </a:bodyPr>
          <a:lstStyle/>
          <a:p>
            <a:r>
              <a:rPr lang="en-US" dirty="0" smtClean="0"/>
              <a:t>Spanning - Example</a:t>
            </a:r>
            <a:endParaRPr lang="en-US" dirty="0"/>
          </a:p>
        </p:txBody>
      </p:sp>
      <p:sp>
        <p:nvSpPr>
          <p:cNvPr id="50179" name="Rectangle 3"/>
          <p:cNvSpPr>
            <a:spLocks noGrp="1" noChangeArrowheads="1"/>
          </p:cNvSpPr>
          <p:nvPr>
            <p:ph type="body" idx="1"/>
          </p:nvPr>
        </p:nvSpPr>
        <p:spPr>
          <a:xfrm>
            <a:off x="685800" y="1503363"/>
            <a:ext cx="7772400" cy="4648200"/>
          </a:xfrm>
        </p:spPr>
        <p:txBody>
          <a:bodyPr>
            <a:normAutofit lnSpcReduction="10000"/>
          </a:bodyPr>
          <a:lstStyle/>
          <a:p>
            <a:r>
              <a:rPr lang="en-US" dirty="0" smtClean="0"/>
              <a:t>Several </a:t>
            </a:r>
            <a:r>
              <a:rPr lang="en-US" dirty="0"/>
              <a:t>pins of an electronic circuit must be connected using the least amount of wire.</a:t>
            </a:r>
          </a:p>
          <a:p>
            <a:pPr>
              <a:buFontTx/>
              <a:buNone/>
            </a:pPr>
            <a:endParaRPr lang="en-US" b="1" dirty="0"/>
          </a:p>
          <a:p>
            <a:pPr>
              <a:buFontTx/>
              <a:buNone/>
            </a:pPr>
            <a:r>
              <a:rPr lang="en-US" b="1" dirty="0"/>
              <a:t>Modeling the Problem </a:t>
            </a:r>
          </a:p>
          <a:p>
            <a:r>
              <a:rPr lang="en-US" dirty="0"/>
              <a:t>The graph is a complete, undirected graph </a:t>
            </a:r>
            <a:br>
              <a:rPr lang="en-US" dirty="0"/>
            </a:br>
            <a:r>
              <a:rPr lang="en-US" i="1" dirty="0"/>
              <a:t>G</a:t>
            </a:r>
            <a:r>
              <a:rPr lang="en-US" dirty="0"/>
              <a:t> = ( </a:t>
            </a:r>
            <a:r>
              <a:rPr lang="en-US" i="1" dirty="0"/>
              <a:t>V, E ,W</a:t>
            </a:r>
            <a:r>
              <a:rPr lang="en-US" dirty="0"/>
              <a:t> ), where </a:t>
            </a:r>
            <a:r>
              <a:rPr lang="en-US" i="1" dirty="0"/>
              <a:t>V</a:t>
            </a:r>
            <a:r>
              <a:rPr lang="en-US" dirty="0"/>
              <a:t> is the set of pins, </a:t>
            </a:r>
            <a:r>
              <a:rPr lang="en-US" i="1" dirty="0"/>
              <a:t>E</a:t>
            </a:r>
            <a:r>
              <a:rPr lang="en-US" dirty="0"/>
              <a:t> is the set of all possible interconnections between the pairs of pins and </a:t>
            </a:r>
            <a:r>
              <a:rPr lang="en-US" i="1" dirty="0"/>
              <a:t>w</a:t>
            </a:r>
            <a:r>
              <a:rPr lang="en-US" dirty="0"/>
              <a:t>(</a:t>
            </a:r>
            <a:r>
              <a:rPr lang="en-US" i="1" dirty="0"/>
              <a:t>e</a:t>
            </a:r>
            <a:r>
              <a:rPr lang="en-US" dirty="0"/>
              <a:t>) is the length of the wire needed to connect the pair of vertices</a:t>
            </a:r>
            <a:r>
              <a:rPr lang="en-US" i="1" dirty="0"/>
              <a:t>.</a:t>
            </a:r>
          </a:p>
          <a:p>
            <a:r>
              <a:rPr lang="en-US" dirty="0"/>
              <a:t>Find a minimum spanning tree.</a:t>
            </a:r>
          </a:p>
        </p:txBody>
      </p:sp>
    </p:spTree>
    <p:extLst>
      <p:ext uri="{BB962C8B-B14F-4D97-AF65-F5344CB8AC3E}">
        <p14:creationId xmlns:p14="http://schemas.microsoft.com/office/powerpoint/2010/main" val="3706653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3A7E4C5A-B6E0-4845-9E1A-58945317EE91}" type="slidenum">
              <a:rPr lang="en-US"/>
              <a:pPr/>
              <a:t>42</a:t>
            </a:fld>
            <a:endParaRPr lang="en-US"/>
          </a:p>
        </p:txBody>
      </p:sp>
      <p:sp>
        <p:nvSpPr>
          <p:cNvPr id="8199" name="Text Box 7"/>
          <p:cNvSpPr txBox="1">
            <a:spLocks noChangeArrowheads="1"/>
          </p:cNvSpPr>
          <p:nvPr/>
        </p:nvSpPr>
        <p:spPr bwMode="auto">
          <a:xfrm>
            <a:off x="669925" y="142875"/>
            <a:ext cx="260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t>Some definitions</a:t>
            </a:r>
          </a:p>
        </p:txBody>
      </p:sp>
      <p:sp>
        <p:nvSpPr>
          <p:cNvPr id="8200" name="Text Box 8"/>
          <p:cNvSpPr txBox="1">
            <a:spLocks noChangeArrowheads="1"/>
          </p:cNvSpPr>
          <p:nvPr/>
        </p:nvSpPr>
        <p:spPr bwMode="auto">
          <a:xfrm>
            <a:off x="365125" y="1431925"/>
            <a:ext cx="8285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dirty="0"/>
              <a:t>A </a:t>
            </a:r>
            <a:r>
              <a:rPr lang="en-US" dirty="0"/>
              <a:t>spanning tree </a:t>
            </a:r>
            <a:r>
              <a:rPr lang="en-US" b="0" dirty="0"/>
              <a:t>of a graph G is a </a:t>
            </a:r>
            <a:r>
              <a:rPr lang="en-US" b="0" dirty="0" err="1"/>
              <a:t>subgraph</a:t>
            </a:r>
            <a:r>
              <a:rPr lang="en-US" b="0" dirty="0"/>
              <a:t> of G that is a tree containing all the</a:t>
            </a:r>
          </a:p>
          <a:p>
            <a:r>
              <a:rPr lang="en-US" b="0" dirty="0"/>
              <a:t>vertices of G.</a:t>
            </a:r>
            <a:endParaRPr lang="en-US" dirty="0"/>
          </a:p>
        </p:txBody>
      </p:sp>
      <p:graphicFrame>
        <p:nvGraphicFramePr>
          <p:cNvPr id="8211" name="Object 19"/>
          <p:cNvGraphicFramePr>
            <a:graphicFrameLocks noChangeAspect="1"/>
          </p:cNvGraphicFramePr>
          <p:nvPr>
            <p:extLst>
              <p:ext uri="{D42A27DB-BD31-4B8C-83A1-F6EECF244321}">
                <p14:modId xmlns:p14="http://schemas.microsoft.com/office/powerpoint/2010/main" val="1080891317"/>
              </p:ext>
            </p:extLst>
          </p:nvPr>
        </p:nvGraphicFramePr>
        <p:xfrm>
          <a:off x="2743200" y="1905000"/>
          <a:ext cx="3114675" cy="1600200"/>
        </p:xfrm>
        <a:graphic>
          <a:graphicData uri="http://schemas.openxmlformats.org/presentationml/2006/ole">
            <mc:AlternateContent xmlns:mc="http://schemas.openxmlformats.org/markup-compatibility/2006">
              <mc:Choice xmlns:v="urn:schemas-microsoft-com:vml" Requires="v">
                <p:oleObj spid="_x0000_s7215" name="Bitmap Image" r:id="rId3" imgW="3115110" imgH="1600000" progId="Paint.Picture">
                  <p:embed/>
                </p:oleObj>
              </mc:Choice>
              <mc:Fallback>
                <p:oleObj name="Bitmap Image" r:id="rId3" imgW="3115110"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5000"/>
                        <a:ext cx="31146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2" name="Line 20"/>
          <p:cNvSpPr>
            <a:spLocks noChangeShapeType="1"/>
          </p:cNvSpPr>
          <p:nvPr/>
        </p:nvSpPr>
        <p:spPr bwMode="auto">
          <a:xfrm flipH="1">
            <a:off x="3048000" y="1828800"/>
            <a:ext cx="12192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21"/>
          <p:cNvSpPr>
            <a:spLocks noChangeShapeType="1"/>
          </p:cNvSpPr>
          <p:nvPr/>
        </p:nvSpPr>
        <p:spPr bwMode="auto">
          <a:xfrm flipH="1">
            <a:off x="3581400" y="2362200"/>
            <a:ext cx="2286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22"/>
          <p:cNvSpPr>
            <a:spLocks noChangeShapeType="1"/>
          </p:cNvSpPr>
          <p:nvPr/>
        </p:nvSpPr>
        <p:spPr bwMode="auto">
          <a:xfrm flipV="1">
            <a:off x="3886200" y="2209800"/>
            <a:ext cx="1600200" cy="76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Line 23"/>
          <p:cNvSpPr>
            <a:spLocks noChangeShapeType="1"/>
          </p:cNvSpPr>
          <p:nvPr/>
        </p:nvSpPr>
        <p:spPr bwMode="auto">
          <a:xfrm>
            <a:off x="4343400" y="1828800"/>
            <a:ext cx="1143000" cy="304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Line 24"/>
          <p:cNvSpPr>
            <a:spLocks noChangeShapeType="1"/>
          </p:cNvSpPr>
          <p:nvPr/>
        </p:nvSpPr>
        <p:spPr bwMode="auto">
          <a:xfrm>
            <a:off x="3886200" y="2286000"/>
            <a:ext cx="6096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7" name="Line 25"/>
          <p:cNvSpPr>
            <a:spLocks noChangeShapeType="1"/>
          </p:cNvSpPr>
          <p:nvPr/>
        </p:nvSpPr>
        <p:spPr bwMode="auto">
          <a:xfrm>
            <a:off x="3657600" y="2971800"/>
            <a:ext cx="16002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9" name="Text Box 27"/>
          <p:cNvSpPr txBox="1">
            <a:spLocks noChangeArrowheads="1"/>
          </p:cNvSpPr>
          <p:nvPr/>
        </p:nvSpPr>
        <p:spPr bwMode="auto">
          <a:xfrm>
            <a:off x="365125" y="3565525"/>
            <a:ext cx="87788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dirty="0"/>
              <a:t>In a weighted graph, a </a:t>
            </a:r>
            <a:r>
              <a:rPr lang="en-US" dirty="0"/>
              <a:t>minimum spanning tree</a:t>
            </a:r>
            <a:r>
              <a:rPr lang="en-US" b="0" dirty="0"/>
              <a:t> is a spanning tree whose sum of </a:t>
            </a:r>
          </a:p>
          <a:p>
            <a:r>
              <a:rPr lang="en-US" b="0" dirty="0"/>
              <a:t>edge weights is as small as possible. It is the most economical tree of a graph with weighted edges. </a:t>
            </a:r>
          </a:p>
        </p:txBody>
      </p:sp>
      <p:grpSp>
        <p:nvGrpSpPr>
          <p:cNvPr id="8259" name="Group 67"/>
          <p:cNvGrpSpPr>
            <a:grpSpLocks/>
          </p:cNvGrpSpPr>
          <p:nvPr/>
        </p:nvGrpSpPr>
        <p:grpSpPr bwMode="auto">
          <a:xfrm>
            <a:off x="533400" y="4724400"/>
            <a:ext cx="3114675" cy="1630363"/>
            <a:chOff x="336" y="2592"/>
            <a:chExt cx="1962" cy="1027"/>
          </a:xfrm>
        </p:grpSpPr>
        <p:grpSp>
          <p:nvGrpSpPr>
            <p:cNvPr id="8234" name="Group 42"/>
            <p:cNvGrpSpPr>
              <a:grpSpLocks/>
            </p:cNvGrpSpPr>
            <p:nvPr/>
          </p:nvGrpSpPr>
          <p:grpSpPr bwMode="auto">
            <a:xfrm>
              <a:off x="336" y="2592"/>
              <a:ext cx="1962" cy="1027"/>
              <a:chOff x="2928" y="2544"/>
              <a:chExt cx="1962" cy="1027"/>
            </a:xfrm>
          </p:grpSpPr>
          <p:graphicFrame>
            <p:nvGraphicFramePr>
              <p:cNvPr id="8220" name="Object 28"/>
              <p:cNvGraphicFramePr>
                <a:graphicFrameLocks noChangeAspect="1"/>
              </p:cNvGraphicFramePr>
              <p:nvPr/>
            </p:nvGraphicFramePr>
            <p:xfrm>
              <a:off x="2928" y="2544"/>
              <a:ext cx="1962" cy="1008"/>
            </p:xfrm>
            <a:graphic>
              <a:graphicData uri="http://schemas.openxmlformats.org/presentationml/2006/ole">
                <mc:AlternateContent xmlns:mc="http://schemas.openxmlformats.org/markup-compatibility/2006">
                  <mc:Choice xmlns:v="urn:schemas-microsoft-com:vml" Requires="v">
                    <p:oleObj spid="_x0000_s7216" name="Bitmap Image" r:id="rId5" imgW="3115110" imgH="1600000" progId="Paint.Picture">
                      <p:embed/>
                    </p:oleObj>
                  </mc:Choice>
                  <mc:Fallback>
                    <p:oleObj name="Bitmap Image" r:id="rId5" imgW="3115110"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544"/>
                            <a:ext cx="196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1" name="Text Box 29"/>
              <p:cNvSpPr txBox="1">
                <a:spLocks noChangeArrowheads="1"/>
              </p:cNvSpPr>
              <p:nvPr/>
            </p:nvSpPr>
            <p:spPr bwMode="auto">
              <a:xfrm>
                <a:off x="3696" y="2688"/>
                <a:ext cx="1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a:t>
                </a:r>
              </a:p>
            </p:txBody>
          </p:sp>
          <p:sp>
            <p:nvSpPr>
              <p:cNvPr id="8222" name="Text Box 30"/>
              <p:cNvSpPr txBox="1">
                <a:spLocks noChangeArrowheads="1"/>
              </p:cNvSpPr>
              <p:nvPr/>
            </p:nvSpPr>
            <p:spPr bwMode="auto">
              <a:xfrm>
                <a:off x="3350" y="260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8223" name="Text Box 31"/>
              <p:cNvSpPr txBox="1">
                <a:spLocks noChangeArrowheads="1"/>
              </p:cNvSpPr>
              <p:nvPr/>
            </p:nvSpPr>
            <p:spPr bwMode="auto">
              <a:xfrm>
                <a:off x="3206" y="303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24" name="Text Box 32"/>
              <p:cNvSpPr txBox="1">
                <a:spLocks noChangeArrowheads="1"/>
              </p:cNvSpPr>
              <p:nvPr/>
            </p:nvSpPr>
            <p:spPr bwMode="auto">
              <a:xfrm>
                <a:off x="4214" y="255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8225" name="Text Box 33"/>
              <p:cNvSpPr txBox="1">
                <a:spLocks noChangeArrowheads="1"/>
              </p:cNvSpPr>
              <p:nvPr/>
            </p:nvSpPr>
            <p:spPr bwMode="auto">
              <a:xfrm>
                <a:off x="4022" y="2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8226" name="Text Box 34"/>
              <p:cNvSpPr txBox="1">
                <a:spLocks noChangeArrowheads="1"/>
              </p:cNvSpPr>
              <p:nvPr/>
            </p:nvSpPr>
            <p:spPr bwMode="auto">
              <a:xfrm>
                <a:off x="3734"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27" name="Text Box 35"/>
              <p:cNvSpPr txBox="1">
                <a:spLocks noChangeArrowheads="1"/>
              </p:cNvSpPr>
              <p:nvPr/>
            </p:nvSpPr>
            <p:spPr bwMode="auto">
              <a:xfrm>
                <a:off x="3350" y="279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28" name="Text Box 36"/>
              <p:cNvSpPr txBox="1">
                <a:spLocks noChangeArrowheads="1"/>
              </p:cNvSpPr>
              <p:nvPr/>
            </p:nvSpPr>
            <p:spPr bwMode="auto">
              <a:xfrm>
                <a:off x="3590" y="303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8229" name="Text Box 37"/>
              <p:cNvSpPr txBox="1">
                <a:spLocks noChangeArrowheads="1"/>
              </p:cNvSpPr>
              <p:nvPr/>
            </p:nvSpPr>
            <p:spPr bwMode="auto">
              <a:xfrm>
                <a:off x="3590" y="317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30" name="Text Box 38"/>
              <p:cNvSpPr txBox="1">
                <a:spLocks noChangeArrowheads="1"/>
              </p:cNvSpPr>
              <p:nvPr/>
            </p:nvSpPr>
            <p:spPr bwMode="auto">
              <a:xfrm>
                <a:off x="4166" y="293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31" name="Text Box 39"/>
              <p:cNvSpPr txBox="1">
                <a:spLocks noChangeArrowheads="1"/>
              </p:cNvSpPr>
              <p:nvPr/>
            </p:nvSpPr>
            <p:spPr bwMode="auto">
              <a:xfrm>
                <a:off x="4166" y="31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32" name="Text Box 40"/>
              <p:cNvSpPr txBox="1">
                <a:spLocks noChangeArrowheads="1"/>
              </p:cNvSpPr>
              <p:nvPr/>
            </p:nvSpPr>
            <p:spPr bwMode="auto">
              <a:xfrm>
                <a:off x="4598" y="308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33" name="Text Box 41"/>
              <p:cNvSpPr txBox="1">
                <a:spLocks noChangeArrowheads="1"/>
              </p:cNvSpPr>
              <p:nvPr/>
            </p:nvSpPr>
            <p:spPr bwMode="auto">
              <a:xfrm>
                <a:off x="3830" y="332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grpSp>
        <p:sp>
          <p:nvSpPr>
            <p:cNvPr id="8253" name="Text Box 61"/>
            <p:cNvSpPr txBox="1">
              <a:spLocks noChangeArrowheads="1"/>
            </p:cNvSpPr>
            <p:nvPr/>
          </p:nvSpPr>
          <p:spPr bwMode="auto">
            <a:xfrm>
              <a:off x="1248" y="27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grpSp>
      <p:grpSp>
        <p:nvGrpSpPr>
          <p:cNvPr id="8258" name="Group 66"/>
          <p:cNvGrpSpPr>
            <a:grpSpLocks/>
          </p:cNvGrpSpPr>
          <p:nvPr/>
        </p:nvGrpSpPr>
        <p:grpSpPr bwMode="auto">
          <a:xfrm>
            <a:off x="4724400" y="4572000"/>
            <a:ext cx="3114675" cy="1630363"/>
            <a:chOff x="2976" y="2592"/>
            <a:chExt cx="1962" cy="1027"/>
          </a:xfrm>
        </p:grpSpPr>
        <p:grpSp>
          <p:nvGrpSpPr>
            <p:cNvPr id="8235" name="Group 43"/>
            <p:cNvGrpSpPr>
              <a:grpSpLocks/>
            </p:cNvGrpSpPr>
            <p:nvPr/>
          </p:nvGrpSpPr>
          <p:grpSpPr bwMode="auto">
            <a:xfrm>
              <a:off x="2976" y="2592"/>
              <a:ext cx="1962" cy="1027"/>
              <a:chOff x="2928" y="2544"/>
              <a:chExt cx="1962" cy="1027"/>
            </a:xfrm>
          </p:grpSpPr>
          <p:graphicFrame>
            <p:nvGraphicFramePr>
              <p:cNvPr id="8236" name="Object 44"/>
              <p:cNvGraphicFramePr>
                <a:graphicFrameLocks noChangeAspect="1"/>
              </p:cNvGraphicFramePr>
              <p:nvPr/>
            </p:nvGraphicFramePr>
            <p:xfrm>
              <a:off x="2928" y="2544"/>
              <a:ext cx="1962" cy="1008"/>
            </p:xfrm>
            <a:graphic>
              <a:graphicData uri="http://schemas.openxmlformats.org/presentationml/2006/ole">
                <mc:AlternateContent xmlns:mc="http://schemas.openxmlformats.org/markup-compatibility/2006">
                  <mc:Choice xmlns:v="urn:schemas-microsoft-com:vml" Requires="v">
                    <p:oleObj spid="_x0000_s7217" name="Bitmap Image" r:id="rId6" imgW="3115110" imgH="1600000" progId="Paint.Picture">
                      <p:embed/>
                    </p:oleObj>
                  </mc:Choice>
                  <mc:Fallback>
                    <p:oleObj name="Bitmap Image" r:id="rId6" imgW="3115110"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544"/>
                            <a:ext cx="196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37" name="Text Box 45"/>
              <p:cNvSpPr txBox="1">
                <a:spLocks noChangeArrowheads="1"/>
              </p:cNvSpPr>
              <p:nvPr/>
            </p:nvSpPr>
            <p:spPr bwMode="auto">
              <a:xfrm>
                <a:off x="3696" y="2688"/>
                <a:ext cx="1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a:t>
                </a:r>
              </a:p>
            </p:txBody>
          </p:sp>
          <p:sp>
            <p:nvSpPr>
              <p:cNvPr id="8238" name="Text Box 46"/>
              <p:cNvSpPr txBox="1">
                <a:spLocks noChangeArrowheads="1"/>
              </p:cNvSpPr>
              <p:nvPr/>
            </p:nvSpPr>
            <p:spPr bwMode="auto">
              <a:xfrm>
                <a:off x="3350" y="260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8239" name="Text Box 47"/>
              <p:cNvSpPr txBox="1">
                <a:spLocks noChangeArrowheads="1"/>
              </p:cNvSpPr>
              <p:nvPr/>
            </p:nvSpPr>
            <p:spPr bwMode="auto">
              <a:xfrm>
                <a:off x="3206" y="303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40" name="Text Box 48"/>
              <p:cNvSpPr txBox="1">
                <a:spLocks noChangeArrowheads="1"/>
              </p:cNvSpPr>
              <p:nvPr/>
            </p:nvSpPr>
            <p:spPr bwMode="auto">
              <a:xfrm>
                <a:off x="4214" y="255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8241" name="Text Box 49"/>
              <p:cNvSpPr txBox="1">
                <a:spLocks noChangeArrowheads="1"/>
              </p:cNvSpPr>
              <p:nvPr/>
            </p:nvSpPr>
            <p:spPr bwMode="auto">
              <a:xfrm>
                <a:off x="4022" y="2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8242" name="Text Box 50"/>
              <p:cNvSpPr txBox="1">
                <a:spLocks noChangeArrowheads="1"/>
              </p:cNvSpPr>
              <p:nvPr/>
            </p:nvSpPr>
            <p:spPr bwMode="auto">
              <a:xfrm>
                <a:off x="3734"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43" name="Text Box 51"/>
              <p:cNvSpPr txBox="1">
                <a:spLocks noChangeArrowheads="1"/>
              </p:cNvSpPr>
              <p:nvPr/>
            </p:nvSpPr>
            <p:spPr bwMode="auto">
              <a:xfrm>
                <a:off x="3350" y="279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44" name="Text Box 52"/>
              <p:cNvSpPr txBox="1">
                <a:spLocks noChangeArrowheads="1"/>
              </p:cNvSpPr>
              <p:nvPr/>
            </p:nvSpPr>
            <p:spPr bwMode="auto">
              <a:xfrm>
                <a:off x="3590" y="303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8245" name="Text Box 53"/>
              <p:cNvSpPr txBox="1">
                <a:spLocks noChangeArrowheads="1"/>
              </p:cNvSpPr>
              <p:nvPr/>
            </p:nvSpPr>
            <p:spPr bwMode="auto">
              <a:xfrm>
                <a:off x="3590" y="317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46" name="Text Box 54"/>
              <p:cNvSpPr txBox="1">
                <a:spLocks noChangeArrowheads="1"/>
              </p:cNvSpPr>
              <p:nvPr/>
            </p:nvSpPr>
            <p:spPr bwMode="auto">
              <a:xfrm>
                <a:off x="4166" y="293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47" name="Text Box 55"/>
              <p:cNvSpPr txBox="1">
                <a:spLocks noChangeArrowheads="1"/>
              </p:cNvSpPr>
              <p:nvPr/>
            </p:nvSpPr>
            <p:spPr bwMode="auto">
              <a:xfrm>
                <a:off x="4166" y="31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8248" name="Text Box 56"/>
              <p:cNvSpPr txBox="1">
                <a:spLocks noChangeArrowheads="1"/>
              </p:cNvSpPr>
              <p:nvPr/>
            </p:nvSpPr>
            <p:spPr bwMode="auto">
              <a:xfrm>
                <a:off x="4598" y="308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49" name="Text Box 57"/>
              <p:cNvSpPr txBox="1">
                <a:spLocks noChangeArrowheads="1"/>
              </p:cNvSpPr>
              <p:nvPr/>
            </p:nvSpPr>
            <p:spPr bwMode="auto">
              <a:xfrm>
                <a:off x="3830" y="332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grpSp>
        <p:sp>
          <p:nvSpPr>
            <p:cNvPr id="8250" name="Line 58"/>
            <p:cNvSpPr>
              <a:spLocks noChangeShapeType="1"/>
            </p:cNvSpPr>
            <p:nvPr/>
          </p:nvSpPr>
          <p:spPr bwMode="auto">
            <a:xfrm flipV="1">
              <a:off x="3168" y="2976"/>
              <a:ext cx="480" cy="4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1" name="Line 59"/>
            <p:cNvSpPr>
              <a:spLocks noChangeShapeType="1"/>
            </p:cNvSpPr>
            <p:nvPr/>
          </p:nvSpPr>
          <p:spPr bwMode="auto">
            <a:xfrm flipV="1">
              <a:off x="3696" y="2736"/>
              <a:ext cx="240" cy="1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2" name="Line 60"/>
            <p:cNvSpPr>
              <a:spLocks noChangeShapeType="1"/>
            </p:cNvSpPr>
            <p:nvPr/>
          </p:nvSpPr>
          <p:spPr bwMode="auto">
            <a:xfrm>
              <a:off x="3168" y="3072"/>
              <a:ext cx="288"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 name="Text Box 62"/>
            <p:cNvSpPr txBox="1">
              <a:spLocks noChangeArrowheads="1"/>
            </p:cNvSpPr>
            <p:nvPr/>
          </p:nvSpPr>
          <p:spPr bwMode="auto">
            <a:xfrm>
              <a:off x="3926" y="269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8255" name="Line 63"/>
            <p:cNvSpPr>
              <a:spLocks noChangeShapeType="1"/>
            </p:cNvSpPr>
            <p:nvPr/>
          </p:nvSpPr>
          <p:spPr bwMode="auto">
            <a:xfrm>
              <a:off x="3696" y="2976"/>
              <a:ext cx="384"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6" name="Line 64"/>
            <p:cNvSpPr>
              <a:spLocks noChangeShapeType="1"/>
            </p:cNvSpPr>
            <p:nvPr/>
          </p:nvSpPr>
          <p:spPr bwMode="auto">
            <a:xfrm>
              <a:off x="4128" y="3264"/>
              <a:ext cx="384"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7" name="Line 65"/>
            <p:cNvSpPr>
              <a:spLocks noChangeShapeType="1"/>
            </p:cNvSpPr>
            <p:nvPr/>
          </p:nvSpPr>
          <p:spPr bwMode="auto">
            <a:xfrm flipV="1">
              <a:off x="4128" y="2928"/>
              <a:ext cx="624"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497657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1+#ppt_w/2"/>
                                          </p:val>
                                        </p:tav>
                                        <p:tav tm="100000">
                                          <p:val>
                                            <p:strVal val="#ppt_x"/>
                                          </p:val>
                                        </p:tav>
                                      </p:tavLst>
                                    </p:anim>
                                    <p:anim calcmode="lin" valueType="num">
                                      <p:cBhvr additive="base">
                                        <p:cTn id="8"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8211"/>
                                        </p:tgtEl>
                                        <p:attrNameLst>
                                          <p:attrName>style.visibility</p:attrName>
                                        </p:attrNameLst>
                                      </p:cBhvr>
                                      <p:to>
                                        <p:strVal val="visible"/>
                                      </p:to>
                                    </p:set>
                                    <p:animEffect transition="in" filter="checkerboard(across)">
                                      <p:cBhvr>
                                        <p:cTn id="13" dur="500"/>
                                        <p:tgtEl>
                                          <p:spTgt spid="82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212"/>
                                        </p:tgtEl>
                                        <p:attrNameLst>
                                          <p:attrName>style.visibility</p:attrName>
                                        </p:attrNameLst>
                                      </p:cBhvr>
                                      <p:to>
                                        <p:strVal val="visible"/>
                                      </p:to>
                                    </p:set>
                                    <p:anim calcmode="lin" valueType="num">
                                      <p:cBhvr additive="base">
                                        <p:cTn id="18" dur="500" fill="hold"/>
                                        <p:tgtEl>
                                          <p:spTgt spid="8212"/>
                                        </p:tgtEl>
                                        <p:attrNameLst>
                                          <p:attrName>ppt_x</p:attrName>
                                        </p:attrNameLst>
                                      </p:cBhvr>
                                      <p:tavLst>
                                        <p:tav tm="0">
                                          <p:val>
                                            <p:strVal val="#ppt_x"/>
                                          </p:val>
                                        </p:tav>
                                        <p:tav tm="100000">
                                          <p:val>
                                            <p:strVal val="#ppt_x"/>
                                          </p:val>
                                        </p:tav>
                                      </p:tavLst>
                                    </p:anim>
                                    <p:anim calcmode="lin" valueType="num">
                                      <p:cBhvr additive="base">
                                        <p:cTn id="19" dur="500" fill="hold"/>
                                        <p:tgtEl>
                                          <p:spTgt spid="821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213"/>
                                        </p:tgtEl>
                                        <p:attrNameLst>
                                          <p:attrName>style.visibility</p:attrName>
                                        </p:attrNameLst>
                                      </p:cBhvr>
                                      <p:to>
                                        <p:strVal val="visible"/>
                                      </p:to>
                                    </p:set>
                                    <p:anim calcmode="lin" valueType="num">
                                      <p:cBhvr additive="base">
                                        <p:cTn id="24" dur="500" fill="hold"/>
                                        <p:tgtEl>
                                          <p:spTgt spid="8213"/>
                                        </p:tgtEl>
                                        <p:attrNameLst>
                                          <p:attrName>ppt_x</p:attrName>
                                        </p:attrNameLst>
                                      </p:cBhvr>
                                      <p:tavLst>
                                        <p:tav tm="0">
                                          <p:val>
                                            <p:strVal val="#ppt_x"/>
                                          </p:val>
                                        </p:tav>
                                        <p:tav tm="100000">
                                          <p:val>
                                            <p:strVal val="#ppt_x"/>
                                          </p:val>
                                        </p:tav>
                                      </p:tavLst>
                                    </p:anim>
                                    <p:anim calcmode="lin" valueType="num">
                                      <p:cBhvr additive="base">
                                        <p:cTn id="25" dur="500" fill="hold"/>
                                        <p:tgtEl>
                                          <p:spTgt spid="821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214"/>
                                        </p:tgtEl>
                                        <p:attrNameLst>
                                          <p:attrName>style.visibility</p:attrName>
                                        </p:attrNameLst>
                                      </p:cBhvr>
                                      <p:to>
                                        <p:strVal val="visible"/>
                                      </p:to>
                                    </p:set>
                                    <p:anim calcmode="lin" valueType="num">
                                      <p:cBhvr additive="base">
                                        <p:cTn id="30" dur="500" fill="hold"/>
                                        <p:tgtEl>
                                          <p:spTgt spid="8214"/>
                                        </p:tgtEl>
                                        <p:attrNameLst>
                                          <p:attrName>ppt_x</p:attrName>
                                        </p:attrNameLst>
                                      </p:cBhvr>
                                      <p:tavLst>
                                        <p:tav tm="0">
                                          <p:val>
                                            <p:strVal val="#ppt_x"/>
                                          </p:val>
                                        </p:tav>
                                        <p:tav tm="100000">
                                          <p:val>
                                            <p:strVal val="#ppt_x"/>
                                          </p:val>
                                        </p:tav>
                                      </p:tavLst>
                                    </p:anim>
                                    <p:anim calcmode="lin" valueType="num">
                                      <p:cBhvr additive="base">
                                        <p:cTn id="31" dur="500" fill="hold"/>
                                        <p:tgtEl>
                                          <p:spTgt spid="821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215"/>
                                        </p:tgtEl>
                                        <p:attrNameLst>
                                          <p:attrName>style.visibility</p:attrName>
                                        </p:attrNameLst>
                                      </p:cBhvr>
                                      <p:to>
                                        <p:strVal val="visible"/>
                                      </p:to>
                                    </p:set>
                                    <p:anim calcmode="lin" valueType="num">
                                      <p:cBhvr additive="base">
                                        <p:cTn id="36" dur="500" fill="hold"/>
                                        <p:tgtEl>
                                          <p:spTgt spid="8215"/>
                                        </p:tgtEl>
                                        <p:attrNameLst>
                                          <p:attrName>ppt_x</p:attrName>
                                        </p:attrNameLst>
                                      </p:cBhvr>
                                      <p:tavLst>
                                        <p:tav tm="0">
                                          <p:val>
                                            <p:strVal val="#ppt_x"/>
                                          </p:val>
                                        </p:tav>
                                        <p:tav tm="100000">
                                          <p:val>
                                            <p:strVal val="#ppt_x"/>
                                          </p:val>
                                        </p:tav>
                                      </p:tavLst>
                                    </p:anim>
                                    <p:anim calcmode="lin" valueType="num">
                                      <p:cBhvr additive="base">
                                        <p:cTn id="37" dur="500" fill="hold"/>
                                        <p:tgtEl>
                                          <p:spTgt spid="821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8216"/>
                                        </p:tgtEl>
                                        <p:attrNameLst>
                                          <p:attrName>style.visibility</p:attrName>
                                        </p:attrNameLst>
                                      </p:cBhvr>
                                      <p:to>
                                        <p:strVal val="visible"/>
                                      </p:to>
                                    </p:set>
                                    <p:anim calcmode="lin" valueType="num">
                                      <p:cBhvr additive="base">
                                        <p:cTn id="42" dur="500" fill="hold"/>
                                        <p:tgtEl>
                                          <p:spTgt spid="8216"/>
                                        </p:tgtEl>
                                        <p:attrNameLst>
                                          <p:attrName>ppt_x</p:attrName>
                                        </p:attrNameLst>
                                      </p:cBhvr>
                                      <p:tavLst>
                                        <p:tav tm="0">
                                          <p:val>
                                            <p:strVal val="#ppt_x"/>
                                          </p:val>
                                        </p:tav>
                                        <p:tav tm="100000">
                                          <p:val>
                                            <p:strVal val="#ppt_x"/>
                                          </p:val>
                                        </p:tav>
                                      </p:tavLst>
                                    </p:anim>
                                    <p:anim calcmode="lin" valueType="num">
                                      <p:cBhvr additive="base">
                                        <p:cTn id="43" dur="500" fill="hold"/>
                                        <p:tgtEl>
                                          <p:spTgt spid="8216"/>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217"/>
                                        </p:tgtEl>
                                        <p:attrNameLst>
                                          <p:attrName>style.visibility</p:attrName>
                                        </p:attrNameLst>
                                      </p:cBhvr>
                                      <p:to>
                                        <p:strVal val="visible"/>
                                      </p:to>
                                    </p:set>
                                    <p:anim calcmode="lin" valueType="num">
                                      <p:cBhvr additive="base">
                                        <p:cTn id="48" dur="500" fill="hold"/>
                                        <p:tgtEl>
                                          <p:spTgt spid="8217"/>
                                        </p:tgtEl>
                                        <p:attrNameLst>
                                          <p:attrName>ppt_x</p:attrName>
                                        </p:attrNameLst>
                                      </p:cBhvr>
                                      <p:tavLst>
                                        <p:tav tm="0">
                                          <p:val>
                                            <p:strVal val="#ppt_x"/>
                                          </p:val>
                                        </p:tav>
                                        <p:tav tm="100000">
                                          <p:val>
                                            <p:strVal val="#ppt_x"/>
                                          </p:val>
                                        </p:tav>
                                      </p:tavLst>
                                    </p:anim>
                                    <p:anim calcmode="lin" valueType="num">
                                      <p:cBhvr additive="base">
                                        <p:cTn id="49" dur="500" fill="hold"/>
                                        <p:tgtEl>
                                          <p:spTgt spid="8217"/>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219"/>
                                        </p:tgtEl>
                                        <p:attrNameLst>
                                          <p:attrName>style.visibility</p:attrName>
                                        </p:attrNameLst>
                                      </p:cBhvr>
                                      <p:to>
                                        <p:strVal val="visible"/>
                                      </p:to>
                                    </p:set>
                                    <p:anim calcmode="lin" valueType="num">
                                      <p:cBhvr additive="base">
                                        <p:cTn id="54" dur="500" fill="hold"/>
                                        <p:tgtEl>
                                          <p:spTgt spid="8219"/>
                                        </p:tgtEl>
                                        <p:attrNameLst>
                                          <p:attrName>ppt_x</p:attrName>
                                        </p:attrNameLst>
                                      </p:cBhvr>
                                      <p:tavLst>
                                        <p:tav tm="0">
                                          <p:val>
                                            <p:strVal val="#ppt_x"/>
                                          </p:val>
                                        </p:tav>
                                        <p:tav tm="100000">
                                          <p:val>
                                            <p:strVal val="#ppt_x"/>
                                          </p:val>
                                        </p:tav>
                                      </p:tavLst>
                                    </p:anim>
                                    <p:anim calcmode="lin" valueType="num">
                                      <p:cBhvr additive="base">
                                        <p:cTn id="55" dur="500" fill="hold"/>
                                        <p:tgtEl>
                                          <p:spTgt spid="8219"/>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8259"/>
                                        </p:tgtEl>
                                        <p:attrNameLst>
                                          <p:attrName>style.visibility</p:attrName>
                                        </p:attrNameLst>
                                      </p:cBhvr>
                                      <p:to>
                                        <p:strVal val="visible"/>
                                      </p:to>
                                    </p:set>
                                    <p:anim calcmode="lin" valueType="num">
                                      <p:cBhvr additive="base">
                                        <p:cTn id="60" dur="500" fill="hold"/>
                                        <p:tgtEl>
                                          <p:spTgt spid="8259"/>
                                        </p:tgtEl>
                                        <p:attrNameLst>
                                          <p:attrName>ppt_x</p:attrName>
                                        </p:attrNameLst>
                                      </p:cBhvr>
                                      <p:tavLst>
                                        <p:tav tm="0">
                                          <p:val>
                                            <p:strVal val="#ppt_x"/>
                                          </p:val>
                                        </p:tav>
                                        <p:tav tm="100000">
                                          <p:val>
                                            <p:strVal val="#ppt_x"/>
                                          </p:val>
                                        </p:tav>
                                      </p:tavLst>
                                    </p:anim>
                                    <p:anim calcmode="lin" valueType="num">
                                      <p:cBhvr additive="base">
                                        <p:cTn id="61" dur="500" fill="hold"/>
                                        <p:tgtEl>
                                          <p:spTgt spid="8259"/>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nodeType="clickEffect">
                                  <p:stCondLst>
                                    <p:cond delay="0"/>
                                  </p:stCondLst>
                                  <p:childTnLst>
                                    <p:set>
                                      <p:cBhvr>
                                        <p:cTn id="65" dur="1" fill="hold">
                                          <p:stCondLst>
                                            <p:cond delay="0"/>
                                          </p:stCondLst>
                                        </p:cTn>
                                        <p:tgtEl>
                                          <p:spTgt spid="8258"/>
                                        </p:tgtEl>
                                        <p:attrNameLst>
                                          <p:attrName>style.visibility</p:attrName>
                                        </p:attrNameLst>
                                      </p:cBhvr>
                                      <p:to>
                                        <p:strVal val="visible"/>
                                      </p:to>
                                    </p:set>
                                    <p:anim calcmode="lin" valueType="num">
                                      <p:cBhvr additive="base">
                                        <p:cTn id="66" dur="500" fill="hold"/>
                                        <p:tgtEl>
                                          <p:spTgt spid="8258"/>
                                        </p:tgtEl>
                                        <p:attrNameLst>
                                          <p:attrName>ppt_x</p:attrName>
                                        </p:attrNameLst>
                                      </p:cBhvr>
                                      <p:tavLst>
                                        <p:tav tm="0">
                                          <p:val>
                                            <p:strVal val="1+#ppt_w/2"/>
                                          </p:val>
                                        </p:tav>
                                        <p:tav tm="100000">
                                          <p:val>
                                            <p:strVal val="#ppt_x"/>
                                          </p:val>
                                        </p:tav>
                                      </p:tavLst>
                                    </p:anim>
                                    <p:anim calcmode="lin" valueType="num">
                                      <p:cBhvr additive="base">
                                        <p:cTn id="67" dur="500" fill="hold"/>
                                        <p:tgtEl>
                                          <p:spTgt spid="8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utoUpdateAnimBg="0"/>
      <p:bldP spid="8212" grpId="0" animBg="1"/>
      <p:bldP spid="8213" grpId="0" animBg="1"/>
      <p:bldP spid="8214" grpId="0" animBg="1"/>
      <p:bldP spid="8215" grpId="0" animBg="1"/>
      <p:bldP spid="8216" grpId="0" animBg="1"/>
      <p:bldP spid="8217" grpId="0" animBg="1"/>
      <p:bldP spid="821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a:t>
            </a:r>
            <a:endParaRPr lang="en-US" dirty="0"/>
          </a:p>
        </p:txBody>
      </p:sp>
      <p:sp>
        <p:nvSpPr>
          <p:cNvPr id="3" name="Content Placeholder 2"/>
          <p:cNvSpPr>
            <a:spLocks noGrp="1"/>
          </p:cNvSpPr>
          <p:nvPr>
            <p:ph idx="1"/>
          </p:nvPr>
        </p:nvSpPr>
        <p:spPr>
          <a:xfrm>
            <a:off x="457200" y="1340768"/>
            <a:ext cx="8305800" cy="2316833"/>
          </a:xfrm>
        </p:spPr>
        <p:txBody>
          <a:bodyPr>
            <a:normAutofit fontScale="92500" lnSpcReduction="20000"/>
          </a:bodyPr>
          <a:lstStyle/>
          <a:p>
            <a:r>
              <a:rPr lang="en-US" dirty="0"/>
              <a:t>For a connected, undirected graph, there exists some subset of the edges that connect all the nodes and does not introduce a cycle. </a:t>
            </a:r>
            <a:endParaRPr lang="en-US" dirty="0" smtClean="0"/>
          </a:p>
          <a:p>
            <a:pPr lvl="1"/>
            <a:r>
              <a:rPr lang="en-US" dirty="0" smtClean="0"/>
              <a:t>Such </a:t>
            </a:r>
            <a:r>
              <a:rPr lang="en-US" dirty="0"/>
              <a:t>a subset of edges would form a tree (because it would comprise one less edge than vertices and is acyclic), </a:t>
            </a:r>
            <a:r>
              <a:rPr lang="en-US" dirty="0" smtClean="0"/>
              <a:t>called </a:t>
            </a:r>
            <a:r>
              <a:rPr lang="en-US" dirty="0"/>
              <a:t>a </a:t>
            </a:r>
            <a:r>
              <a:rPr lang="en-US" i="1" dirty="0"/>
              <a:t>spanning tree</a:t>
            </a:r>
            <a:r>
              <a:rPr lang="en-US" dirty="0"/>
              <a:t>. </a:t>
            </a:r>
            <a:endParaRPr lang="en-US" dirty="0" smtClean="0"/>
          </a:p>
          <a:p>
            <a:pPr lvl="1"/>
            <a:r>
              <a:rPr lang="en-US" dirty="0" smtClean="0"/>
              <a:t>There </a:t>
            </a:r>
            <a:r>
              <a:rPr lang="en-US" dirty="0"/>
              <a:t>are typically many spanning trees for a given graph.</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918" y="3805238"/>
            <a:ext cx="5981557"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128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a:t>There are two basic approaches to solving the minimum spanning tree problem. </a:t>
            </a:r>
          </a:p>
        </p:txBody>
      </p:sp>
    </p:spTree>
    <p:extLst>
      <p:ext uri="{BB962C8B-B14F-4D97-AF65-F5344CB8AC3E}">
        <p14:creationId xmlns:p14="http://schemas.microsoft.com/office/powerpoint/2010/main" val="2311430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Edges with Min Weight</a:t>
            </a:r>
            <a:endParaRPr lang="en-US" dirty="0"/>
          </a:p>
        </p:txBody>
      </p:sp>
      <p:sp>
        <p:nvSpPr>
          <p:cNvPr id="3" name="Content Placeholder 2"/>
          <p:cNvSpPr>
            <a:spLocks noGrp="1"/>
          </p:cNvSpPr>
          <p:nvPr>
            <p:ph idx="1"/>
          </p:nvPr>
        </p:nvSpPr>
        <p:spPr/>
        <p:txBody>
          <a:bodyPr/>
          <a:lstStyle/>
          <a:p>
            <a:r>
              <a:rPr lang="en-US" dirty="0"/>
              <a:t>One approach is build up a spanning tree by choosing the edges with the minimum weight, so long as adding that edge does not create a cycle among the edges chosen thus far</a:t>
            </a:r>
          </a:p>
          <a:p>
            <a:endParaRPr lang="en-US" dirty="0"/>
          </a:p>
        </p:txBody>
      </p:sp>
    </p:spTree>
    <p:extLst>
      <p:ext uri="{BB962C8B-B14F-4D97-AF65-F5344CB8AC3E}">
        <p14:creationId xmlns:p14="http://schemas.microsoft.com/office/powerpoint/2010/main" val="16818284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other approach builds up the spanning tree by dividing the nodes of the graph into two disjoint sets: the nodes currently in the spanning tree and those nodes not yet added. At each iteration, the least weighted edge that connects the spanning tree nodes to a node not in the spanning tree is added to the spanning tree. To start off the algorithm, some random start node must be selected. </a:t>
            </a:r>
          </a:p>
        </p:txBody>
      </p:sp>
    </p:spTree>
    <p:extLst>
      <p:ext uri="{BB962C8B-B14F-4D97-AF65-F5344CB8AC3E}">
        <p14:creationId xmlns:p14="http://schemas.microsoft.com/office/powerpoint/2010/main" val="3472604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Kruskals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41582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r>
              <a:rPr lang="de-DE"/>
              <a:t>Kruskal's Algorithm</a:t>
            </a:r>
          </a:p>
        </p:txBody>
      </p:sp>
      <p:sp>
        <p:nvSpPr>
          <p:cNvPr id="68612" name="Rectangle 4"/>
          <p:cNvSpPr>
            <a:spLocks noGrp="1" noChangeArrowheads="1"/>
          </p:cNvSpPr>
          <p:nvPr>
            <p:ph type="title" idx="4294967295"/>
          </p:nvPr>
        </p:nvSpPr>
        <p:spPr/>
        <p:txBody>
          <a:bodyPr/>
          <a:lstStyle/>
          <a:p>
            <a:r>
              <a:rPr lang="de-DE" b="1" u="sng">
                <a:solidFill>
                  <a:srgbClr val="0000FF"/>
                </a:solidFill>
                <a:effectLst>
                  <a:outerShdw blurRad="38100" dist="38100" dir="2700000" algn="tl">
                    <a:srgbClr val="C0C0C0"/>
                  </a:outerShdw>
                </a:effectLst>
              </a:rPr>
              <a:t>Kruskal‘s Algorithm</a:t>
            </a:r>
          </a:p>
        </p:txBody>
      </p:sp>
      <p:sp>
        <p:nvSpPr>
          <p:cNvPr id="68613" name="Text Box 5"/>
          <p:cNvSpPr txBox="1">
            <a:spLocks noChangeArrowheads="1"/>
          </p:cNvSpPr>
          <p:nvPr/>
        </p:nvSpPr>
        <p:spPr bwMode="auto">
          <a:xfrm>
            <a:off x="457200" y="2209800"/>
            <a:ext cx="80803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de-DE" b="0" dirty="0"/>
              <a:t>Each vertex is in its own cluster</a:t>
            </a:r>
          </a:p>
          <a:p>
            <a:endParaRPr lang="de-DE" b="0" dirty="0"/>
          </a:p>
          <a:p>
            <a:r>
              <a:rPr lang="de-DE" b="0" dirty="0"/>
              <a:t>2.   Take the edge </a:t>
            </a:r>
            <a:r>
              <a:rPr lang="de-DE" b="0" i="1" dirty="0"/>
              <a:t>e</a:t>
            </a:r>
            <a:r>
              <a:rPr lang="de-DE" b="0" dirty="0"/>
              <a:t> with the smallest weight</a:t>
            </a:r>
          </a:p>
          <a:p>
            <a:r>
              <a:rPr lang="de-DE" b="0" dirty="0"/>
              <a:t>         - if </a:t>
            </a:r>
            <a:r>
              <a:rPr lang="de-DE" b="0" i="1" dirty="0"/>
              <a:t>e</a:t>
            </a:r>
            <a:r>
              <a:rPr lang="de-DE" b="0" dirty="0"/>
              <a:t> connects two vertices in different clusters,</a:t>
            </a:r>
          </a:p>
          <a:p>
            <a:r>
              <a:rPr lang="de-DE" b="0" dirty="0"/>
              <a:t>           then </a:t>
            </a:r>
            <a:r>
              <a:rPr lang="de-DE" b="0" i="1" dirty="0"/>
              <a:t>e</a:t>
            </a:r>
            <a:r>
              <a:rPr lang="de-DE" b="0" dirty="0"/>
              <a:t> is added to the MST and the two clusters,</a:t>
            </a:r>
          </a:p>
          <a:p>
            <a:r>
              <a:rPr lang="de-DE" b="0" dirty="0"/>
              <a:t>           which are connected by </a:t>
            </a:r>
            <a:r>
              <a:rPr lang="de-DE" b="0" i="1" dirty="0"/>
              <a:t>e</a:t>
            </a:r>
            <a:r>
              <a:rPr lang="de-DE" b="0" dirty="0"/>
              <a:t>, are merged into a single cluster</a:t>
            </a:r>
          </a:p>
          <a:p>
            <a:r>
              <a:rPr lang="de-DE" b="0" dirty="0"/>
              <a:t>         - if </a:t>
            </a:r>
            <a:r>
              <a:rPr lang="de-DE" b="0" i="1" dirty="0"/>
              <a:t>e</a:t>
            </a:r>
            <a:r>
              <a:rPr lang="de-DE" b="0" dirty="0"/>
              <a:t> connects two vertices, which are already in the same</a:t>
            </a:r>
          </a:p>
          <a:p>
            <a:r>
              <a:rPr lang="de-DE" b="0" dirty="0"/>
              <a:t>           cluster, ignore it</a:t>
            </a:r>
          </a:p>
          <a:p>
            <a:endParaRPr lang="de-DE" b="0" dirty="0"/>
          </a:p>
          <a:p>
            <a:r>
              <a:rPr lang="de-DE" b="0" dirty="0"/>
              <a:t>3.    Continue until </a:t>
            </a:r>
            <a:r>
              <a:rPr lang="de-DE" b="0" i="1" dirty="0"/>
              <a:t>n-1</a:t>
            </a:r>
            <a:r>
              <a:rPr lang="de-DE" b="0" dirty="0"/>
              <a:t> edges were selected</a:t>
            </a:r>
          </a:p>
        </p:txBody>
      </p:sp>
    </p:spTree>
    <p:extLst>
      <p:ext uri="{BB962C8B-B14F-4D97-AF65-F5344CB8AC3E}">
        <p14:creationId xmlns:p14="http://schemas.microsoft.com/office/powerpoint/2010/main" val="11192726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1506"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7"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5"/>
          <p:cNvSpPr>
            <a:spLocks noChangeShapeType="1"/>
          </p:cNvSpPr>
          <p:nvPr/>
        </p:nvSpPr>
        <p:spPr bwMode="auto">
          <a:xfrm>
            <a:off x="32766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flipH="1">
            <a:off x="3276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1517"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1518" name="Oval 14"/>
          <p:cNvSpPr>
            <a:spLocks noChangeArrowheads="1"/>
          </p:cNvSpPr>
          <p:nvPr/>
        </p:nvSpPr>
        <p:spPr bwMode="auto">
          <a:xfrm>
            <a:off x="28956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1519" name="Oval 15"/>
          <p:cNvSpPr>
            <a:spLocks noChangeArrowheads="1"/>
          </p:cNvSpPr>
          <p:nvPr/>
        </p:nvSpPr>
        <p:spPr bwMode="auto">
          <a:xfrm>
            <a:off x="28956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1520"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1521" name="Oval 17"/>
          <p:cNvSpPr>
            <a:spLocks noChangeArrowheads="1"/>
          </p:cNvSpPr>
          <p:nvPr/>
        </p:nvSpPr>
        <p:spPr bwMode="auto">
          <a:xfrm>
            <a:off x="4724400" y="40386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1522"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1523"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1524"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1525"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1526"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1527"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1528"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1</a:t>
            </a:r>
          </a:p>
        </p:txBody>
      </p:sp>
      <p:sp>
        <p:nvSpPr>
          <p:cNvPr id="21529"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1530"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1531"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 name="Rectangle 1"/>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379674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a:xfrm>
            <a:off x="457200" y="1340769"/>
            <a:ext cx="8229600" cy="2088232"/>
          </a:xfrm>
        </p:spPr>
        <p:txBody>
          <a:bodyPr/>
          <a:lstStyle/>
          <a:p>
            <a:r>
              <a:rPr lang="en-US" dirty="0"/>
              <a:t>a </a:t>
            </a:r>
            <a:r>
              <a:rPr lang="en-US" b="1" dirty="0"/>
              <a:t>graph</a:t>
            </a:r>
            <a:r>
              <a:rPr lang="en-US" dirty="0"/>
              <a:t> is an abstract representation of a set of objects where some pairs of the objects are connected by links</a:t>
            </a:r>
            <a:r>
              <a:rPr lang="en-US" dirty="0" smtClean="0"/>
              <a:t>.</a:t>
            </a:r>
          </a:p>
          <a:p>
            <a:endParaRPr lang="en-US" dirty="0"/>
          </a:p>
        </p:txBody>
      </p:sp>
      <p:sp>
        <p:nvSpPr>
          <p:cNvPr id="4" name="Oval 3"/>
          <p:cNvSpPr/>
          <p:nvPr/>
        </p:nvSpPr>
        <p:spPr>
          <a:xfrm>
            <a:off x="2895600" y="3581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4</a:t>
            </a:r>
            <a:endParaRPr lang="en-US" sz="1600" dirty="0">
              <a:solidFill>
                <a:srgbClr val="FF0000"/>
              </a:solidFill>
            </a:endParaRPr>
          </a:p>
        </p:txBody>
      </p:sp>
      <p:sp>
        <p:nvSpPr>
          <p:cNvPr id="5" name="Oval 4"/>
          <p:cNvSpPr/>
          <p:nvPr/>
        </p:nvSpPr>
        <p:spPr>
          <a:xfrm>
            <a:off x="3662362" y="41148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7</a:t>
            </a:r>
            <a:endParaRPr lang="en-US" sz="1600" dirty="0">
              <a:solidFill>
                <a:srgbClr val="FF0000"/>
              </a:solidFill>
            </a:endParaRPr>
          </a:p>
        </p:txBody>
      </p:sp>
      <p:sp>
        <p:nvSpPr>
          <p:cNvPr id="6" name="Oval 5"/>
          <p:cNvSpPr/>
          <p:nvPr/>
        </p:nvSpPr>
        <p:spPr>
          <a:xfrm>
            <a:off x="3729038" y="3429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9</a:t>
            </a:r>
          </a:p>
        </p:txBody>
      </p:sp>
      <p:sp>
        <p:nvSpPr>
          <p:cNvPr id="7" name="Oval 6"/>
          <p:cNvSpPr/>
          <p:nvPr/>
        </p:nvSpPr>
        <p:spPr>
          <a:xfrm>
            <a:off x="4495800" y="40767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0</a:t>
            </a:r>
          </a:p>
        </p:txBody>
      </p:sp>
      <p:sp>
        <p:nvSpPr>
          <p:cNvPr id="8" name="Oval 7"/>
          <p:cNvSpPr/>
          <p:nvPr/>
        </p:nvSpPr>
        <p:spPr>
          <a:xfrm>
            <a:off x="4495800" y="3429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0</a:t>
            </a:r>
          </a:p>
        </p:txBody>
      </p:sp>
      <p:cxnSp>
        <p:nvCxnSpPr>
          <p:cNvPr id="10" name="Straight Connector 9"/>
          <p:cNvCxnSpPr>
            <a:stCxn id="4" idx="6"/>
            <a:endCxn id="6" idx="2"/>
          </p:cNvCxnSpPr>
          <p:nvPr/>
        </p:nvCxnSpPr>
        <p:spPr>
          <a:xfrm flipV="1">
            <a:off x="3352800" y="3657600"/>
            <a:ext cx="376238"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5" idx="0"/>
          </p:cNvCxnSpPr>
          <p:nvPr/>
        </p:nvCxnSpPr>
        <p:spPr>
          <a:xfrm flipH="1">
            <a:off x="3890962" y="3886200"/>
            <a:ext cx="66676"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6"/>
            <a:endCxn id="8" idx="2"/>
          </p:cNvCxnSpPr>
          <p:nvPr/>
        </p:nvCxnSpPr>
        <p:spPr>
          <a:xfrm>
            <a:off x="4186238" y="3657600"/>
            <a:ext cx="3095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4"/>
            <a:endCxn id="7" idx="0"/>
          </p:cNvCxnSpPr>
          <p:nvPr/>
        </p:nvCxnSpPr>
        <p:spPr>
          <a:xfrm>
            <a:off x="4724400" y="3886200"/>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7" idx="2"/>
          </p:cNvCxnSpPr>
          <p:nvPr/>
        </p:nvCxnSpPr>
        <p:spPr>
          <a:xfrm flipV="1">
            <a:off x="4119562" y="4305300"/>
            <a:ext cx="376238"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81400" y="5022292"/>
            <a:ext cx="755207" cy="307777"/>
          </a:xfrm>
          <a:prstGeom prst="rect">
            <a:avLst/>
          </a:prstGeom>
          <a:noFill/>
        </p:spPr>
        <p:txBody>
          <a:bodyPr wrap="none" rtlCol="0">
            <a:spAutoFit/>
          </a:bodyPr>
          <a:lstStyle/>
          <a:p>
            <a:r>
              <a:rPr lang="en-US" sz="1400" dirty="0" smtClean="0"/>
              <a:t>vertices</a:t>
            </a:r>
            <a:endParaRPr lang="en-US" sz="1400" dirty="0"/>
          </a:p>
        </p:txBody>
      </p:sp>
      <p:sp>
        <p:nvSpPr>
          <p:cNvPr id="22" name="TextBox 21"/>
          <p:cNvSpPr txBox="1"/>
          <p:nvPr/>
        </p:nvSpPr>
        <p:spPr>
          <a:xfrm>
            <a:off x="4001283" y="2667000"/>
            <a:ext cx="612796" cy="307777"/>
          </a:xfrm>
          <a:prstGeom prst="rect">
            <a:avLst/>
          </a:prstGeom>
          <a:noFill/>
        </p:spPr>
        <p:txBody>
          <a:bodyPr wrap="none" rtlCol="0">
            <a:spAutoFit/>
          </a:bodyPr>
          <a:lstStyle/>
          <a:p>
            <a:r>
              <a:rPr lang="en-US" sz="1400" dirty="0" smtClean="0"/>
              <a:t>edges</a:t>
            </a:r>
            <a:endParaRPr lang="en-US" sz="1400" dirty="0"/>
          </a:p>
        </p:txBody>
      </p:sp>
      <p:cxnSp>
        <p:nvCxnSpPr>
          <p:cNvPr id="24" name="Straight Arrow Connector 23"/>
          <p:cNvCxnSpPr/>
          <p:nvPr/>
        </p:nvCxnSpPr>
        <p:spPr>
          <a:xfrm>
            <a:off x="4307681" y="2974777"/>
            <a:ext cx="0" cy="4542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0"/>
          </p:cNvCxnSpPr>
          <p:nvPr/>
        </p:nvCxnSpPr>
        <p:spPr>
          <a:xfrm flipH="1" flipV="1">
            <a:off x="3901270" y="4648200"/>
            <a:ext cx="57734" cy="3740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1347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2530"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Line 5"/>
          <p:cNvSpPr>
            <a:spLocks noChangeShapeType="1"/>
          </p:cNvSpPr>
          <p:nvPr/>
        </p:nvSpPr>
        <p:spPr bwMode="auto">
          <a:xfrm>
            <a:off x="32766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2541"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2542" name="Oval 14"/>
          <p:cNvSpPr>
            <a:spLocks noChangeArrowheads="1"/>
          </p:cNvSpPr>
          <p:nvPr/>
        </p:nvSpPr>
        <p:spPr bwMode="auto">
          <a:xfrm>
            <a:off x="2895600" y="54864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2543" name="Oval 15"/>
          <p:cNvSpPr>
            <a:spLocks noChangeArrowheads="1"/>
          </p:cNvSpPr>
          <p:nvPr/>
        </p:nvSpPr>
        <p:spPr bwMode="auto">
          <a:xfrm>
            <a:off x="28956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2544"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2545" name="Oval 17"/>
          <p:cNvSpPr>
            <a:spLocks noChangeArrowheads="1"/>
          </p:cNvSpPr>
          <p:nvPr/>
        </p:nvSpPr>
        <p:spPr bwMode="auto">
          <a:xfrm>
            <a:off x="4724400" y="40386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2546"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2547"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2548"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2549"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2550"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2551"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2552"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1</a:t>
            </a:r>
          </a:p>
        </p:txBody>
      </p:sp>
      <p:sp>
        <p:nvSpPr>
          <p:cNvPr id="22553"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2554"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2555"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3434368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3554"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6"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Line 5"/>
          <p:cNvSpPr>
            <a:spLocks noChangeShapeType="1"/>
          </p:cNvSpPr>
          <p:nvPr/>
        </p:nvSpPr>
        <p:spPr bwMode="auto">
          <a:xfrm>
            <a:off x="3276600" y="2895600"/>
            <a:ext cx="0" cy="2971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9"/>
          <p:cNvSpPr>
            <a:spLocks noChangeShapeType="1"/>
          </p:cNvSpPr>
          <p:nvPr/>
        </p:nvSpPr>
        <p:spPr bwMode="auto">
          <a:xfrm flipV="1">
            <a:off x="5105400" y="2895600"/>
            <a:ext cx="1905000" cy="15240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3565"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3566"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3567" name="Oval 15"/>
          <p:cNvSpPr>
            <a:spLocks noChangeArrowheads="1"/>
          </p:cNvSpPr>
          <p:nvPr/>
        </p:nvSpPr>
        <p:spPr bwMode="auto">
          <a:xfrm>
            <a:off x="28956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3568" name="Oval 16"/>
          <p:cNvSpPr>
            <a:spLocks noChangeArrowheads="1"/>
          </p:cNvSpPr>
          <p:nvPr/>
        </p:nvSpPr>
        <p:spPr bwMode="auto">
          <a:xfrm>
            <a:off x="6629400" y="25908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3569"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3570"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3571"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3572"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3573"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3574"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3575"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3576"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3577"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3578"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3579"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2935375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4578"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9"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0"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p:cNvSpPr>
            <a:spLocks noChangeShapeType="1"/>
          </p:cNvSpPr>
          <p:nvPr/>
        </p:nvSpPr>
        <p:spPr bwMode="auto">
          <a:xfrm>
            <a:off x="3276600" y="2895600"/>
            <a:ext cx="0" cy="2971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4589"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4590" name="Oval 14"/>
          <p:cNvSpPr>
            <a:spLocks noChangeArrowheads="1"/>
          </p:cNvSpPr>
          <p:nvPr/>
        </p:nvSpPr>
        <p:spPr bwMode="auto">
          <a:xfrm>
            <a:off x="28956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4591" name="Oval 15"/>
          <p:cNvSpPr>
            <a:spLocks noChangeArrowheads="1"/>
          </p:cNvSpPr>
          <p:nvPr/>
        </p:nvSpPr>
        <p:spPr bwMode="auto">
          <a:xfrm>
            <a:off x="2895600" y="25908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4592" name="Oval 16"/>
          <p:cNvSpPr>
            <a:spLocks noChangeArrowheads="1"/>
          </p:cNvSpPr>
          <p:nvPr/>
        </p:nvSpPr>
        <p:spPr bwMode="auto">
          <a:xfrm>
            <a:off x="66294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4593"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4594"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4595"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4596"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4597"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4598"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4599"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24600"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4601"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24602"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4603"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28673210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5602"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3"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4"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5"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Line 6"/>
          <p:cNvSpPr>
            <a:spLocks noChangeShapeType="1"/>
          </p:cNvSpPr>
          <p:nvPr/>
        </p:nvSpPr>
        <p:spPr bwMode="auto">
          <a:xfrm>
            <a:off x="5181600" y="4419600"/>
            <a:ext cx="18288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1"/>
          <p:cNvSpPr>
            <a:spLocks noChangeShapeType="1"/>
          </p:cNvSpPr>
          <p:nvPr/>
        </p:nvSpPr>
        <p:spPr bwMode="auto">
          <a:xfrm>
            <a:off x="838200" y="4419600"/>
            <a:ext cx="2438400" cy="1447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5613" name="Oval 13"/>
          <p:cNvSpPr>
            <a:spLocks noChangeArrowheads="1"/>
          </p:cNvSpPr>
          <p:nvPr/>
        </p:nvSpPr>
        <p:spPr bwMode="auto">
          <a:xfrm>
            <a:off x="6629400" y="54864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5614" name="Oval 14"/>
          <p:cNvSpPr>
            <a:spLocks noChangeArrowheads="1"/>
          </p:cNvSpPr>
          <p:nvPr/>
        </p:nvSpPr>
        <p:spPr bwMode="auto">
          <a:xfrm>
            <a:off x="28956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5615" name="Oval 15"/>
          <p:cNvSpPr>
            <a:spLocks noChangeArrowheads="1"/>
          </p:cNvSpPr>
          <p:nvPr/>
        </p:nvSpPr>
        <p:spPr bwMode="auto">
          <a:xfrm>
            <a:off x="28956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5616" name="Oval 16"/>
          <p:cNvSpPr>
            <a:spLocks noChangeArrowheads="1"/>
          </p:cNvSpPr>
          <p:nvPr/>
        </p:nvSpPr>
        <p:spPr bwMode="auto">
          <a:xfrm>
            <a:off x="66294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5617"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5618"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5619"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5620"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5621"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5622"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5623"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5624"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5625"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25626"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5627"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37607988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1"/>
          </p:nvPr>
        </p:nvSpPr>
        <p:spPr/>
        <p:txBody>
          <a:bodyPr/>
          <a:lstStyle/>
          <a:p>
            <a:r>
              <a:rPr lang="de-DE"/>
              <a:t>Kruskal's Algorithm</a:t>
            </a:r>
          </a:p>
        </p:txBody>
      </p:sp>
      <p:sp>
        <p:nvSpPr>
          <p:cNvPr id="26626"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 name="Line 3"/>
          <p:cNvSpPr>
            <a:spLocks noChangeShapeType="1"/>
          </p:cNvSpPr>
          <p:nvPr/>
        </p:nvSpPr>
        <p:spPr bwMode="auto">
          <a:xfrm flipV="1">
            <a:off x="7010400" y="2895600"/>
            <a:ext cx="0" cy="2971800"/>
          </a:xfrm>
          <a:prstGeom prst="line">
            <a:avLst/>
          </a:prstGeom>
          <a:noFill/>
          <a:ln w="762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11"/>
          <p:cNvSpPr>
            <a:spLocks noChangeShapeType="1"/>
          </p:cNvSpPr>
          <p:nvPr/>
        </p:nvSpPr>
        <p:spPr bwMode="auto">
          <a:xfrm>
            <a:off x="838200" y="4419600"/>
            <a:ext cx="2438400" cy="1447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6637" name="Oval 13"/>
          <p:cNvSpPr>
            <a:spLocks noChangeArrowheads="1"/>
          </p:cNvSpPr>
          <p:nvPr/>
        </p:nvSpPr>
        <p:spPr bwMode="auto">
          <a:xfrm>
            <a:off x="66294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6638" name="Oval 14"/>
          <p:cNvSpPr>
            <a:spLocks noChangeArrowheads="1"/>
          </p:cNvSpPr>
          <p:nvPr/>
        </p:nvSpPr>
        <p:spPr bwMode="auto">
          <a:xfrm>
            <a:off x="28956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6639" name="Oval 15"/>
          <p:cNvSpPr>
            <a:spLocks noChangeArrowheads="1"/>
          </p:cNvSpPr>
          <p:nvPr/>
        </p:nvSpPr>
        <p:spPr bwMode="auto">
          <a:xfrm>
            <a:off x="28956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6640" name="Oval 16"/>
          <p:cNvSpPr>
            <a:spLocks noChangeArrowheads="1"/>
          </p:cNvSpPr>
          <p:nvPr/>
        </p:nvSpPr>
        <p:spPr bwMode="auto">
          <a:xfrm>
            <a:off x="66294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6641"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6642"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6643"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6644"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6645"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6646"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6647"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6648"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6649"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6650"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0000"/>
                </a:solidFill>
              </a:rPr>
              <a:t>3</a:t>
            </a:r>
          </a:p>
        </p:txBody>
      </p:sp>
      <p:sp>
        <p:nvSpPr>
          <p:cNvPr id="26651"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6652" name="Text Box 28"/>
          <p:cNvSpPr txBox="1">
            <a:spLocks noChangeArrowheads="1"/>
          </p:cNvSpPr>
          <p:nvPr/>
        </p:nvSpPr>
        <p:spPr bwMode="auto">
          <a:xfrm>
            <a:off x="7543800" y="40386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2400">
                <a:solidFill>
                  <a:srgbClr val="FF0000"/>
                </a:solidFill>
              </a:rPr>
              <a:t>cycle!!</a:t>
            </a:r>
          </a:p>
        </p:txBody>
      </p:sp>
      <p:sp>
        <p:nvSpPr>
          <p:cNvPr id="30" name="Rectangle 29"/>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6219390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7650" name="Line 2"/>
          <p:cNvSpPr>
            <a:spLocks noChangeShapeType="1"/>
          </p:cNvSpPr>
          <p:nvPr/>
        </p:nvSpPr>
        <p:spPr bwMode="auto">
          <a:xfrm>
            <a:off x="3276600" y="5867400"/>
            <a:ext cx="3733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 name="Line 3"/>
          <p:cNvSpPr>
            <a:spLocks noChangeShapeType="1"/>
          </p:cNvSpPr>
          <p:nvPr/>
        </p:nvSpPr>
        <p:spPr bwMode="auto">
          <a:xfrm flipV="1">
            <a:off x="7010400" y="2895600"/>
            <a:ext cx="0" cy="2971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Line 4"/>
          <p:cNvSpPr>
            <a:spLocks noChangeShapeType="1"/>
          </p:cNvSpPr>
          <p:nvPr/>
        </p:nvSpPr>
        <p:spPr bwMode="auto">
          <a:xfrm flipH="1">
            <a:off x="3276600" y="2895600"/>
            <a:ext cx="3733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flipV="1">
            <a:off x="838200" y="2895600"/>
            <a:ext cx="2438400" cy="15240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1"/>
          <p:cNvSpPr>
            <a:spLocks noChangeShapeType="1"/>
          </p:cNvSpPr>
          <p:nvPr/>
        </p:nvSpPr>
        <p:spPr bwMode="auto">
          <a:xfrm>
            <a:off x="838200" y="4419600"/>
            <a:ext cx="2438400" cy="1447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7661" name="Oval 13"/>
          <p:cNvSpPr>
            <a:spLocks noChangeArrowheads="1"/>
          </p:cNvSpPr>
          <p:nvPr/>
        </p:nvSpPr>
        <p:spPr bwMode="auto">
          <a:xfrm>
            <a:off x="66294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7662" name="Oval 14"/>
          <p:cNvSpPr>
            <a:spLocks noChangeArrowheads="1"/>
          </p:cNvSpPr>
          <p:nvPr/>
        </p:nvSpPr>
        <p:spPr bwMode="auto">
          <a:xfrm>
            <a:off x="28956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7663" name="Oval 15"/>
          <p:cNvSpPr>
            <a:spLocks noChangeArrowheads="1"/>
          </p:cNvSpPr>
          <p:nvPr/>
        </p:nvSpPr>
        <p:spPr bwMode="auto">
          <a:xfrm>
            <a:off x="28956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7664" name="Oval 16"/>
          <p:cNvSpPr>
            <a:spLocks noChangeArrowheads="1"/>
          </p:cNvSpPr>
          <p:nvPr/>
        </p:nvSpPr>
        <p:spPr bwMode="auto">
          <a:xfrm>
            <a:off x="66294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7665"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7666"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7667"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7668"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7669"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7670"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7671"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7672"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7673"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7674"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7675"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2515851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Kruskal's Algorithm</a:t>
            </a:r>
          </a:p>
        </p:txBody>
      </p:sp>
      <p:sp>
        <p:nvSpPr>
          <p:cNvPr id="28674"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5"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6"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1"/>
          <p:cNvSpPr>
            <a:spLocks noChangeShapeType="1"/>
          </p:cNvSpPr>
          <p:nvPr/>
        </p:nvSpPr>
        <p:spPr bwMode="auto">
          <a:xfrm>
            <a:off x="838200" y="4419600"/>
            <a:ext cx="24384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Oval 12"/>
          <p:cNvSpPr>
            <a:spLocks noChangeArrowheads="1"/>
          </p:cNvSpPr>
          <p:nvPr/>
        </p:nvSpPr>
        <p:spPr bwMode="auto">
          <a:xfrm>
            <a:off x="533400" y="41148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8685" name="Oval 13"/>
          <p:cNvSpPr>
            <a:spLocks noChangeArrowheads="1"/>
          </p:cNvSpPr>
          <p:nvPr/>
        </p:nvSpPr>
        <p:spPr bwMode="auto">
          <a:xfrm>
            <a:off x="66294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8686" name="Oval 14"/>
          <p:cNvSpPr>
            <a:spLocks noChangeArrowheads="1"/>
          </p:cNvSpPr>
          <p:nvPr/>
        </p:nvSpPr>
        <p:spPr bwMode="auto">
          <a:xfrm>
            <a:off x="2895600" y="54864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8687" name="Oval 15"/>
          <p:cNvSpPr>
            <a:spLocks noChangeArrowheads="1"/>
          </p:cNvSpPr>
          <p:nvPr/>
        </p:nvSpPr>
        <p:spPr bwMode="auto">
          <a:xfrm>
            <a:off x="28956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8688" name="Oval 16"/>
          <p:cNvSpPr>
            <a:spLocks noChangeArrowheads="1"/>
          </p:cNvSpPr>
          <p:nvPr/>
        </p:nvSpPr>
        <p:spPr bwMode="auto">
          <a:xfrm>
            <a:off x="6629400" y="25908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8689" name="Oval 17"/>
          <p:cNvSpPr>
            <a:spLocks noChangeArrowheads="1"/>
          </p:cNvSpPr>
          <p:nvPr/>
        </p:nvSpPr>
        <p:spPr bwMode="auto">
          <a:xfrm>
            <a:off x="4724400" y="4038600"/>
            <a:ext cx="762000" cy="685800"/>
          </a:xfrm>
          <a:prstGeom prst="ellipse">
            <a:avLst/>
          </a:prstGeom>
          <a:solidFill>
            <a:srgbClr val="0000FF"/>
          </a:solidFill>
          <a:ln w="9525">
            <a:round/>
            <a:headEnd/>
            <a:tailEnd/>
          </a:ln>
          <a:effectLst/>
          <a:scene3d>
            <a:camera prst="legacyObliqueBottomRight"/>
            <a:lightRig rig="legacyFlat3" dir="b"/>
          </a:scene3d>
          <a:sp3d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8690"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28691"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28692"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8693"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3</a:t>
            </a:r>
          </a:p>
        </p:txBody>
      </p:sp>
      <p:sp>
        <p:nvSpPr>
          <p:cNvPr id="28694"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28695"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8696"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8697"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8698"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28699"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 name="Rectangle 28"/>
          <p:cNvSpPr/>
          <p:nvPr/>
        </p:nvSpPr>
        <p:spPr>
          <a:xfrm>
            <a:off x="419100" y="282476"/>
            <a:ext cx="7391400" cy="2123658"/>
          </a:xfrm>
          <a:prstGeom prst="rect">
            <a:avLst/>
          </a:prstGeom>
        </p:spPr>
        <p:txBody>
          <a:bodyPr wrap="square">
            <a:spAutoFit/>
          </a:bodyPr>
          <a:lstStyle/>
          <a:p>
            <a:pPr>
              <a:buFontTx/>
              <a:buAutoNum type="arabicPeriod"/>
            </a:pPr>
            <a:r>
              <a:rPr lang="de-DE" sz="1600" dirty="0"/>
              <a:t>Each vertex is in its own cluster</a:t>
            </a:r>
          </a:p>
          <a:p>
            <a:r>
              <a:rPr lang="de-DE" sz="1600" dirty="0" smtClean="0"/>
              <a:t>2</a:t>
            </a:r>
            <a:r>
              <a:rPr lang="de-DE" sz="1600" dirty="0"/>
              <a:t>.   Take the edge </a:t>
            </a:r>
            <a:r>
              <a:rPr lang="de-DE" sz="1600" i="1" dirty="0"/>
              <a:t>e</a:t>
            </a:r>
            <a:r>
              <a:rPr lang="de-DE" sz="1600" dirty="0"/>
              <a:t> with the smallest weight</a:t>
            </a:r>
          </a:p>
          <a:p>
            <a:r>
              <a:rPr lang="de-DE" sz="1600" dirty="0"/>
              <a:t>         - if </a:t>
            </a:r>
            <a:r>
              <a:rPr lang="de-DE" sz="1600" i="1" dirty="0"/>
              <a:t>e</a:t>
            </a:r>
            <a:r>
              <a:rPr lang="de-DE" sz="1600" dirty="0"/>
              <a:t> connects two vertices in different clusters,</a:t>
            </a:r>
          </a:p>
          <a:p>
            <a:r>
              <a:rPr lang="de-DE" sz="1600" dirty="0"/>
              <a:t>           then </a:t>
            </a:r>
            <a:r>
              <a:rPr lang="de-DE" sz="1600" i="1" dirty="0"/>
              <a:t>e</a:t>
            </a:r>
            <a:r>
              <a:rPr lang="de-DE" sz="1600" dirty="0"/>
              <a:t> is added to the MST and the two clusters,</a:t>
            </a:r>
          </a:p>
          <a:p>
            <a:r>
              <a:rPr lang="de-DE" sz="1600" dirty="0"/>
              <a:t>           which are connected by </a:t>
            </a:r>
            <a:r>
              <a:rPr lang="de-DE" sz="1600" i="1" dirty="0"/>
              <a:t>e</a:t>
            </a:r>
            <a:r>
              <a:rPr lang="de-DE" sz="1600" dirty="0"/>
              <a:t>, are merged into a single cluster</a:t>
            </a:r>
          </a:p>
          <a:p>
            <a:r>
              <a:rPr lang="de-DE" sz="1600" dirty="0"/>
              <a:t>         - if </a:t>
            </a:r>
            <a:r>
              <a:rPr lang="de-DE" sz="1600" i="1" dirty="0"/>
              <a:t>e</a:t>
            </a:r>
            <a:r>
              <a:rPr lang="de-DE" sz="1600" dirty="0"/>
              <a:t> connects two vertices, which are already in the same</a:t>
            </a:r>
          </a:p>
          <a:p>
            <a:r>
              <a:rPr lang="de-DE" sz="1600" dirty="0"/>
              <a:t>           cluster, ignore it</a:t>
            </a:r>
          </a:p>
          <a:p>
            <a:r>
              <a:rPr lang="de-DE" sz="1600" dirty="0" smtClean="0"/>
              <a:t>3</a:t>
            </a:r>
            <a:r>
              <a:rPr lang="de-DE" sz="1600" dirty="0"/>
              <a:t>.    Continue until </a:t>
            </a:r>
            <a:r>
              <a:rPr lang="de-DE" sz="1600" i="1" dirty="0"/>
              <a:t>n-1</a:t>
            </a:r>
            <a:r>
              <a:rPr lang="de-DE" sz="1600" dirty="0"/>
              <a:t> edges were selected</a:t>
            </a:r>
          </a:p>
        </p:txBody>
      </p:sp>
    </p:spTree>
    <p:extLst>
      <p:ext uri="{BB962C8B-B14F-4D97-AF65-F5344CB8AC3E}">
        <p14:creationId xmlns:p14="http://schemas.microsoft.com/office/powerpoint/2010/main" val="1139823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1"/>
          </p:nvPr>
        </p:nvSpPr>
        <p:spPr/>
        <p:txBody>
          <a:bodyPr/>
          <a:lstStyle/>
          <a:p>
            <a:r>
              <a:rPr lang="de-DE"/>
              <a:t>Kruskal's Algorithm</a:t>
            </a:r>
          </a:p>
        </p:txBody>
      </p:sp>
      <p:sp>
        <p:nvSpPr>
          <p:cNvPr id="29701"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838200" y="4419600"/>
            <a:ext cx="24384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Oval 12"/>
          <p:cNvSpPr>
            <a:spLocks noChangeArrowheads="1"/>
          </p:cNvSpPr>
          <p:nvPr/>
        </p:nvSpPr>
        <p:spPr bwMode="auto">
          <a:xfrm>
            <a:off x="533400" y="4114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29709" name="Oval 13"/>
          <p:cNvSpPr>
            <a:spLocks noChangeArrowheads="1"/>
          </p:cNvSpPr>
          <p:nvPr/>
        </p:nvSpPr>
        <p:spPr bwMode="auto">
          <a:xfrm>
            <a:off x="66294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29710"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29711"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29712" name="Oval 16"/>
          <p:cNvSpPr>
            <a:spLocks noChangeArrowheads="1"/>
          </p:cNvSpPr>
          <p:nvPr/>
        </p:nvSpPr>
        <p:spPr bwMode="auto">
          <a:xfrm>
            <a:off x="66294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29713"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29717"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3</a:t>
            </a:r>
          </a:p>
        </p:txBody>
      </p:sp>
      <p:sp>
        <p:nvSpPr>
          <p:cNvPr id="29719"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720"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29721"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723"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29724" name="Text Box 28"/>
          <p:cNvSpPr txBox="1">
            <a:spLocks noChangeArrowheads="1"/>
          </p:cNvSpPr>
          <p:nvPr/>
        </p:nvSpPr>
        <p:spPr bwMode="auto">
          <a:xfrm>
            <a:off x="609600" y="1371600"/>
            <a:ext cx="340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2400">
                <a:solidFill>
                  <a:srgbClr val="0000FF"/>
                </a:solidFill>
              </a:rPr>
              <a:t>minimum- spanning tree</a:t>
            </a:r>
          </a:p>
        </p:txBody>
      </p:sp>
      <p:sp>
        <p:nvSpPr>
          <p:cNvPr id="29725" name="AutoShape 29">
            <a:hlinkClick r:id="rId2" action="ppaction://hlinksldjump"/>
          </p:cNvPr>
          <p:cNvSpPr>
            <a:spLocks noChangeArrowheads="1"/>
          </p:cNvSpPr>
          <p:nvPr/>
        </p:nvSpPr>
        <p:spPr bwMode="auto">
          <a:xfrm>
            <a:off x="8610600" y="6400800"/>
            <a:ext cx="3810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38176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de-DE"/>
              <a:t>Kruskal's Algorithm</a:t>
            </a:r>
          </a:p>
        </p:txBody>
      </p:sp>
      <p:sp>
        <p:nvSpPr>
          <p:cNvPr id="83970" name="Rectangle 2"/>
          <p:cNvSpPr>
            <a:spLocks noGrp="1" noChangeArrowheads="1"/>
          </p:cNvSpPr>
          <p:nvPr>
            <p:ph type="title" idx="4294967295"/>
          </p:nvPr>
        </p:nvSpPr>
        <p:spPr>
          <a:xfrm>
            <a:off x="533400" y="609600"/>
            <a:ext cx="8153400" cy="1143000"/>
          </a:xfrm>
        </p:spPr>
        <p:txBody>
          <a:bodyPr/>
          <a:lstStyle/>
          <a:p>
            <a:r>
              <a:rPr lang="de-DE" sz="3600" b="1" u="sng">
                <a:solidFill>
                  <a:srgbClr val="0000FF"/>
                </a:solidFill>
                <a:effectLst>
                  <a:outerShdw blurRad="38100" dist="38100" dir="2700000" algn="tl">
                    <a:srgbClr val="C0C0C0"/>
                  </a:outerShdw>
                </a:effectLst>
              </a:rPr>
              <a:t>The correctness of Kruskal‘s Algorithm</a:t>
            </a:r>
          </a:p>
        </p:txBody>
      </p:sp>
      <p:sp>
        <p:nvSpPr>
          <p:cNvPr id="83971" name="Text Box 3"/>
          <p:cNvSpPr txBox="1">
            <a:spLocks noChangeArrowheads="1"/>
          </p:cNvSpPr>
          <p:nvPr/>
        </p:nvSpPr>
        <p:spPr bwMode="auto">
          <a:xfrm>
            <a:off x="2286000" y="2057400"/>
            <a:ext cx="349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2400"/>
              <a:t>Crucial Fact about MSTs</a:t>
            </a:r>
          </a:p>
        </p:txBody>
      </p:sp>
      <p:sp>
        <p:nvSpPr>
          <p:cNvPr id="83972" name="AutoShape 4"/>
          <p:cNvSpPr>
            <a:spLocks noChangeArrowheads="1"/>
          </p:cNvSpPr>
          <p:nvPr/>
        </p:nvSpPr>
        <p:spPr bwMode="auto">
          <a:xfrm>
            <a:off x="1371600" y="2209800"/>
            <a:ext cx="457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3" name="Text Box 5"/>
          <p:cNvSpPr txBox="1">
            <a:spLocks noChangeArrowheads="1"/>
          </p:cNvSpPr>
          <p:nvPr/>
        </p:nvSpPr>
        <p:spPr bwMode="auto">
          <a:xfrm>
            <a:off x="838200" y="35814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de-DE" u="sng"/>
              <a:t>Running time:</a:t>
            </a:r>
            <a:r>
              <a:rPr lang="de-DE" b="0"/>
              <a:t>   </a:t>
            </a:r>
            <a:r>
              <a:rPr lang="de-DE" i="1"/>
              <a:t>O ( m log n )</a:t>
            </a:r>
          </a:p>
          <a:p>
            <a:pPr algn="l">
              <a:spcBef>
                <a:spcPct val="50000"/>
              </a:spcBef>
            </a:pPr>
            <a:endParaRPr lang="de-DE" i="1"/>
          </a:p>
          <a:p>
            <a:pPr algn="l">
              <a:spcBef>
                <a:spcPct val="50000"/>
              </a:spcBef>
            </a:pPr>
            <a:r>
              <a:rPr lang="de-DE" b="0"/>
              <a:t>By implementing queue </a:t>
            </a:r>
            <a:r>
              <a:rPr lang="de-DE" b="0" i="1"/>
              <a:t>Q</a:t>
            </a:r>
            <a:r>
              <a:rPr lang="de-DE" b="0"/>
              <a:t> as a heap, </a:t>
            </a:r>
            <a:r>
              <a:rPr lang="de-DE" b="0" i="1"/>
              <a:t>Q</a:t>
            </a:r>
            <a:r>
              <a:rPr lang="de-DE" b="0"/>
              <a:t> could be initialized in </a:t>
            </a:r>
            <a:r>
              <a:rPr lang="de-DE" b="0" i="1"/>
              <a:t>O ( m )</a:t>
            </a:r>
            <a:r>
              <a:rPr lang="de-DE" b="0"/>
              <a:t> time and a vertex could be extracted in each iteration in </a:t>
            </a:r>
            <a:r>
              <a:rPr lang="de-DE" b="0" i="1"/>
              <a:t>O ( log n</a:t>
            </a:r>
            <a:r>
              <a:rPr lang="de-DE" b="0"/>
              <a:t> </a:t>
            </a:r>
            <a:r>
              <a:rPr lang="de-DE" b="0" i="1"/>
              <a:t>)</a:t>
            </a:r>
            <a:r>
              <a:rPr lang="de-DE" b="0"/>
              <a:t> time</a:t>
            </a:r>
          </a:p>
        </p:txBody>
      </p:sp>
    </p:spTree>
    <p:extLst>
      <p:ext uri="{BB962C8B-B14F-4D97-AF65-F5344CB8AC3E}">
        <p14:creationId xmlns:p14="http://schemas.microsoft.com/office/powerpoint/2010/main" val="8424256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r>
              <a:rPr lang="de-DE"/>
              <a:t>Kruskal's Algorithm</a:t>
            </a:r>
          </a:p>
        </p:txBody>
      </p:sp>
      <p:sp>
        <p:nvSpPr>
          <p:cNvPr id="89090" name="Text Box 2"/>
          <p:cNvSpPr txBox="1">
            <a:spLocks noChangeArrowheads="1"/>
          </p:cNvSpPr>
          <p:nvPr/>
        </p:nvSpPr>
        <p:spPr bwMode="auto">
          <a:xfrm>
            <a:off x="1143000" y="2057400"/>
            <a:ext cx="691673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e-DE" sz="1600" b="0" dirty="0"/>
              <a:t>    Input: A weighted connected graph G with n vertices and m edges</a:t>
            </a:r>
          </a:p>
          <a:p>
            <a:pPr algn="l"/>
            <a:r>
              <a:rPr lang="de-DE" sz="1600" b="0" dirty="0"/>
              <a:t>    Output: A minimum-spanning tree T for G</a:t>
            </a:r>
          </a:p>
          <a:p>
            <a:pPr algn="l"/>
            <a:endParaRPr lang="de-DE" sz="1600" b="0" dirty="0"/>
          </a:p>
          <a:p>
            <a:pPr algn="l"/>
            <a:r>
              <a:rPr lang="de-DE" sz="1600" dirty="0"/>
              <a:t>for</a:t>
            </a:r>
            <a:r>
              <a:rPr lang="de-DE" sz="1600" b="0" dirty="0"/>
              <a:t> each vertex v in G </a:t>
            </a:r>
            <a:r>
              <a:rPr lang="de-DE" sz="1600" dirty="0"/>
              <a:t>do</a:t>
            </a:r>
            <a:endParaRPr lang="de-DE" sz="1600" b="0" dirty="0"/>
          </a:p>
          <a:p>
            <a:pPr algn="l"/>
            <a:r>
              <a:rPr lang="de-DE" sz="1600" b="0" dirty="0"/>
              <a:t>       Define a cluster C(v) </a:t>
            </a:r>
            <a:r>
              <a:rPr lang="de-DE" sz="1600" dirty="0">
                <a:sym typeface="Symbol" pitchFamily="18" charset="2"/>
              </a:rPr>
              <a:t>=</a:t>
            </a:r>
            <a:r>
              <a:rPr lang="de-DE" sz="1600" b="0" dirty="0" smtClean="0">
                <a:sym typeface="Symbol" pitchFamily="18" charset="2"/>
              </a:rPr>
              <a:t> </a:t>
            </a:r>
            <a:r>
              <a:rPr lang="de-DE" sz="1600" b="0" dirty="0">
                <a:sym typeface="Symbol" pitchFamily="18" charset="2"/>
              </a:rPr>
              <a:t>{v}.</a:t>
            </a:r>
          </a:p>
          <a:p>
            <a:pPr algn="l"/>
            <a:r>
              <a:rPr lang="de-DE" sz="1600" b="0" dirty="0">
                <a:sym typeface="Symbol" pitchFamily="18" charset="2"/>
              </a:rPr>
              <a:t>Initialize a priority queue Q to contain all edges in G, using weights as keys.</a:t>
            </a:r>
          </a:p>
          <a:p>
            <a:pPr algn="l"/>
            <a:r>
              <a:rPr lang="de-DE" sz="1600" b="0" dirty="0">
                <a:sym typeface="Symbol" pitchFamily="18" charset="2"/>
              </a:rPr>
              <a:t>T </a:t>
            </a:r>
            <a:r>
              <a:rPr lang="de-DE" sz="1600" b="0" dirty="0" smtClean="0">
                <a:sym typeface="Symbol" pitchFamily="18" charset="2"/>
              </a:rPr>
              <a:t>= NULL</a:t>
            </a:r>
            <a:endParaRPr lang="de-DE" sz="1600" b="0" dirty="0">
              <a:sym typeface="Symbol" pitchFamily="18" charset="2"/>
            </a:endParaRPr>
          </a:p>
          <a:p>
            <a:pPr algn="l"/>
            <a:r>
              <a:rPr lang="de-DE" sz="1600" dirty="0">
                <a:sym typeface="Symbol" pitchFamily="18" charset="2"/>
              </a:rPr>
              <a:t>while </a:t>
            </a:r>
            <a:r>
              <a:rPr lang="de-DE" sz="1600" b="0" dirty="0">
                <a:sym typeface="Symbol" pitchFamily="18" charset="2"/>
              </a:rPr>
              <a:t>Q </a:t>
            </a:r>
            <a:r>
              <a:rPr lang="de-DE" sz="1600" dirty="0" smtClean="0">
                <a:sym typeface="Symbol" pitchFamily="18" charset="2"/>
              </a:rPr>
              <a:t>!=</a:t>
            </a:r>
            <a:r>
              <a:rPr lang="de-DE" sz="1600" b="0" dirty="0" smtClean="0">
                <a:sym typeface="Symbol" pitchFamily="18" charset="2"/>
              </a:rPr>
              <a:t> NULL </a:t>
            </a:r>
            <a:r>
              <a:rPr lang="de-DE" sz="1600" dirty="0">
                <a:sym typeface="Symbol" pitchFamily="18" charset="2"/>
              </a:rPr>
              <a:t>do</a:t>
            </a:r>
            <a:endParaRPr lang="de-DE" sz="1600" b="0" dirty="0">
              <a:sym typeface="Symbol" pitchFamily="18" charset="2"/>
            </a:endParaRPr>
          </a:p>
          <a:p>
            <a:pPr algn="l"/>
            <a:r>
              <a:rPr lang="de-DE" sz="1600" b="0" dirty="0">
                <a:sym typeface="Symbol" pitchFamily="18" charset="2"/>
              </a:rPr>
              <a:t>          Extract (and remove) from Q an edge (v,u) with smallest weight.</a:t>
            </a:r>
          </a:p>
          <a:p>
            <a:pPr algn="l"/>
            <a:r>
              <a:rPr lang="de-DE" sz="1600" b="0" dirty="0">
                <a:sym typeface="Symbol" pitchFamily="18" charset="2"/>
              </a:rPr>
              <a:t>          Let C(v) be the cluster containing v, and let C(u) be the cluster containing u.</a:t>
            </a:r>
          </a:p>
          <a:p>
            <a:pPr algn="l"/>
            <a:r>
              <a:rPr lang="de-DE" sz="1600" b="0" dirty="0">
                <a:sym typeface="Symbol" pitchFamily="18" charset="2"/>
              </a:rPr>
              <a:t>          </a:t>
            </a:r>
            <a:r>
              <a:rPr lang="de-DE" sz="1600" dirty="0">
                <a:sym typeface="Symbol" pitchFamily="18" charset="2"/>
              </a:rPr>
              <a:t>if</a:t>
            </a:r>
            <a:r>
              <a:rPr lang="de-DE" sz="1600" b="0" dirty="0">
                <a:sym typeface="Symbol" pitchFamily="18" charset="2"/>
              </a:rPr>
              <a:t> C(v</a:t>
            </a:r>
            <a:r>
              <a:rPr lang="de-DE" sz="1600" b="0" dirty="0" smtClean="0">
                <a:sym typeface="Symbol" pitchFamily="18" charset="2"/>
              </a:rPr>
              <a:t>) != </a:t>
            </a:r>
            <a:r>
              <a:rPr lang="de-DE" sz="1600" b="0" dirty="0">
                <a:sym typeface="Symbol" pitchFamily="18" charset="2"/>
              </a:rPr>
              <a:t>C(u) </a:t>
            </a:r>
            <a:r>
              <a:rPr lang="de-DE" sz="1600" dirty="0">
                <a:sym typeface="Symbol" pitchFamily="18" charset="2"/>
              </a:rPr>
              <a:t>then</a:t>
            </a:r>
            <a:endParaRPr lang="de-DE" sz="1600" b="0" dirty="0">
              <a:sym typeface="Symbol" pitchFamily="18" charset="2"/>
            </a:endParaRPr>
          </a:p>
          <a:p>
            <a:pPr algn="l"/>
            <a:r>
              <a:rPr lang="de-DE" sz="1600" b="0" dirty="0">
                <a:sym typeface="Symbol" pitchFamily="18" charset="2"/>
              </a:rPr>
              <a:t>              Add edge (v,u) to T.</a:t>
            </a:r>
          </a:p>
          <a:p>
            <a:pPr algn="l"/>
            <a:r>
              <a:rPr lang="de-DE" sz="1600" b="0" dirty="0">
                <a:sym typeface="Symbol" pitchFamily="18" charset="2"/>
              </a:rPr>
              <a:t>              Merge C(v) and C(u) into one cluster, that is, union C(v) and C(u).</a:t>
            </a:r>
          </a:p>
          <a:p>
            <a:pPr algn="l"/>
            <a:r>
              <a:rPr lang="de-DE" sz="1600" dirty="0">
                <a:sym typeface="Symbol" pitchFamily="18" charset="2"/>
              </a:rPr>
              <a:t>return</a:t>
            </a:r>
            <a:r>
              <a:rPr lang="de-DE" sz="1600" b="0" dirty="0">
                <a:sym typeface="Symbol" pitchFamily="18" charset="2"/>
              </a:rPr>
              <a:t> tree T</a:t>
            </a:r>
            <a:endParaRPr lang="de-DE" sz="1600" dirty="0">
              <a:sym typeface="Symbol" pitchFamily="18" charset="2"/>
            </a:endParaRPr>
          </a:p>
        </p:txBody>
      </p:sp>
      <p:sp>
        <p:nvSpPr>
          <p:cNvPr id="89091" name="Rectangle 3"/>
          <p:cNvSpPr>
            <a:spLocks noGrp="1" noChangeArrowheads="1"/>
          </p:cNvSpPr>
          <p:nvPr>
            <p:ph type="title" idx="4294967295"/>
          </p:nvPr>
        </p:nvSpPr>
        <p:spPr/>
        <p:txBody>
          <a:bodyPr/>
          <a:lstStyle/>
          <a:p>
            <a:r>
              <a:rPr lang="de-DE" b="1" u="sng">
                <a:solidFill>
                  <a:srgbClr val="0000FF"/>
                </a:solidFill>
                <a:effectLst>
                  <a:outerShdw blurRad="38100" dist="38100" dir="2700000" algn="tl">
                    <a:srgbClr val="C0C0C0"/>
                  </a:outerShdw>
                </a:effectLst>
              </a:rPr>
              <a:t>Code Fragment</a:t>
            </a:r>
          </a:p>
        </p:txBody>
      </p:sp>
    </p:spTree>
    <p:extLst>
      <p:ext uri="{BB962C8B-B14F-4D97-AF65-F5344CB8AC3E}">
        <p14:creationId xmlns:p14="http://schemas.microsoft.com/office/powerpoint/2010/main" val="2234753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applications</a:t>
            </a:r>
            <a:endParaRPr lang="en-US" dirty="0"/>
          </a:p>
        </p:txBody>
      </p:sp>
      <p:sp>
        <p:nvSpPr>
          <p:cNvPr id="3" name="Content Placeholder 2"/>
          <p:cNvSpPr>
            <a:spLocks noGrp="1"/>
          </p:cNvSpPr>
          <p:nvPr>
            <p:ph idx="1"/>
          </p:nvPr>
        </p:nvSpPr>
        <p:spPr/>
        <p:txBody>
          <a:bodyPr/>
          <a:lstStyle/>
          <a:p>
            <a:r>
              <a:rPr lang="en-US" dirty="0"/>
              <a:t>Many real-world problems can be modeled using graphs. </a:t>
            </a:r>
            <a:endParaRPr lang="en-US" dirty="0" smtClean="0"/>
          </a:p>
          <a:p>
            <a:pPr lvl="1"/>
            <a:r>
              <a:rPr lang="en-US" dirty="0" smtClean="0"/>
              <a:t>For </a:t>
            </a:r>
            <a:r>
              <a:rPr lang="en-US" dirty="0"/>
              <a:t>example, search engines model the Internet as a graph, where Web pages are the nodes in the graph and the links among Web pages are the edges. </a:t>
            </a:r>
            <a:endParaRPr lang="en-US" dirty="0" smtClean="0"/>
          </a:p>
          <a:p>
            <a:pPr lvl="1"/>
            <a:r>
              <a:rPr lang="en-US" smtClean="0"/>
              <a:t>driving </a:t>
            </a:r>
            <a:r>
              <a:rPr lang="en-US" dirty="0"/>
              <a:t>directions from one city to another use graphs, modeling cities as nodes in a graph and the roads connecting the cities as edges.</a:t>
            </a:r>
          </a:p>
        </p:txBody>
      </p:sp>
    </p:spTree>
    <p:extLst>
      <p:ext uri="{BB962C8B-B14F-4D97-AF65-F5344CB8AC3E}">
        <p14:creationId xmlns:p14="http://schemas.microsoft.com/office/powerpoint/2010/main" val="787454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endParaRPr lang="en-US" dirty="0"/>
          </a:p>
        </p:txBody>
      </p:sp>
      <p:sp>
        <p:nvSpPr>
          <p:cNvPr id="3" name="Content Placeholder 2"/>
          <p:cNvSpPr>
            <a:spLocks noGrp="1"/>
          </p:cNvSpPr>
          <p:nvPr>
            <p:ph idx="1"/>
          </p:nvPr>
        </p:nvSpPr>
        <p:spPr/>
        <p:txBody>
          <a:bodyPr>
            <a:normAutofit/>
          </a:bodyPr>
          <a:lstStyle/>
          <a:p>
            <a:r>
              <a:rPr lang="en-US" dirty="0" smtClean="0"/>
              <a:t>Starts with a “FOREST” which consists of “TREES”</a:t>
            </a:r>
          </a:p>
          <a:p>
            <a:r>
              <a:rPr lang="en-US" dirty="0" smtClean="0"/>
              <a:t>Each TREE is only one node</a:t>
            </a:r>
          </a:p>
          <a:p>
            <a:r>
              <a:rPr lang="en-US" dirty="0" smtClean="0"/>
              <a:t>In Every step, two different trees are connected to a bigger tree</a:t>
            </a:r>
          </a:p>
          <a:p>
            <a:r>
              <a:rPr lang="en-US" dirty="0" smtClean="0"/>
              <a:t>Until we end up in a tree which is the minimum genetic tree</a:t>
            </a:r>
          </a:p>
          <a:p>
            <a:endParaRPr lang="en-US" dirty="0"/>
          </a:p>
        </p:txBody>
      </p:sp>
    </p:spTree>
    <p:extLst>
      <p:ext uri="{BB962C8B-B14F-4D97-AF65-F5344CB8AC3E}">
        <p14:creationId xmlns:p14="http://schemas.microsoft.com/office/powerpoint/2010/main" val="27449402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r>
              <a:rPr lang="de-DE"/>
              <a:t>Prim's Algorithm</a:t>
            </a:r>
          </a:p>
        </p:txBody>
      </p:sp>
      <p:sp>
        <p:nvSpPr>
          <p:cNvPr id="76802" name="Rectangle 2"/>
          <p:cNvSpPr>
            <a:spLocks noGrp="1" noChangeArrowheads="1"/>
          </p:cNvSpPr>
          <p:nvPr>
            <p:ph type="title" idx="4294967295"/>
          </p:nvPr>
        </p:nvSpPr>
        <p:spPr/>
        <p:txBody>
          <a:bodyPr/>
          <a:lstStyle/>
          <a:p>
            <a:r>
              <a:rPr lang="de-DE" b="1" u="sng">
                <a:solidFill>
                  <a:srgbClr val="0000FF"/>
                </a:solidFill>
                <a:effectLst>
                  <a:outerShdw blurRad="38100" dist="38100" dir="2700000" algn="tl">
                    <a:srgbClr val="C0C0C0"/>
                  </a:outerShdw>
                </a:effectLst>
              </a:rPr>
              <a:t>Prim‘s Algorithm</a:t>
            </a:r>
          </a:p>
        </p:txBody>
      </p:sp>
      <p:sp>
        <p:nvSpPr>
          <p:cNvPr id="76803" name="Text Box 3"/>
          <p:cNvSpPr txBox="1">
            <a:spLocks noChangeArrowheads="1"/>
          </p:cNvSpPr>
          <p:nvPr/>
        </p:nvSpPr>
        <p:spPr bwMode="auto">
          <a:xfrm>
            <a:off x="746125" y="2022475"/>
            <a:ext cx="8191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de-DE" b="0" dirty="0"/>
              <a:t>All vertices are marked as not visited</a:t>
            </a:r>
          </a:p>
          <a:p>
            <a:endParaRPr lang="de-DE" b="0" dirty="0"/>
          </a:p>
          <a:p>
            <a:r>
              <a:rPr lang="de-DE" b="0" dirty="0"/>
              <a:t>2.   Any vertex </a:t>
            </a:r>
            <a:r>
              <a:rPr lang="de-DE" i="1" dirty="0"/>
              <a:t>v</a:t>
            </a:r>
            <a:r>
              <a:rPr lang="de-DE" b="0" dirty="0"/>
              <a:t> you like is chosen as starting vertex and</a:t>
            </a:r>
          </a:p>
          <a:p>
            <a:r>
              <a:rPr lang="de-DE" b="0" dirty="0"/>
              <a:t>      is marked as visited (define a cluster </a:t>
            </a:r>
            <a:r>
              <a:rPr lang="de-DE" i="1" dirty="0"/>
              <a:t>C</a:t>
            </a:r>
            <a:r>
              <a:rPr lang="de-DE" b="0" dirty="0"/>
              <a:t>)</a:t>
            </a:r>
          </a:p>
          <a:p>
            <a:endParaRPr lang="de-DE" b="0" dirty="0"/>
          </a:p>
          <a:p>
            <a:pPr>
              <a:buFontTx/>
              <a:buAutoNum type="arabicPeriod" startAt="3"/>
            </a:pPr>
            <a:r>
              <a:rPr lang="de-DE" b="0" dirty="0"/>
              <a:t>The smallest- weighted edge </a:t>
            </a:r>
            <a:r>
              <a:rPr lang="de-DE" i="1" dirty="0"/>
              <a:t>e = (v,u)</a:t>
            </a:r>
            <a:r>
              <a:rPr lang="de-DE" b="0" dirty="0"/>
              <a:t>, which connects</a:t>
            </a:r>
          </a:p>
          <a:p>
            <a:r>
              <a:rPr lang="de-DE" b="0" dirty="0"/>
              <a:t>      one vertex </a:t>
            </a:r>
            <a:r>
              <a:rPr lang="de-DE" b="0" i="1" dirty="0"/>
              <a:t>v</a:t>
            </a:r>
            <a:r>
              <a:rPr lang="de-DE" b="0" dirty="0"/>
              <a:t> inside the cluster </a:t>
            </a:r>
            <a:r>
              <a:rPr lang="de-DE" i="1" dirty="0"/>
              <a:t>C</a:t>
            </a:r>
            <a:r>
              <a:rPr lang="de-DE" b="0" dirty="0"/>
              <a:t> with another vertex </a:t>
            </a:r>
            <a:r>
              <a:rPr lang="de-DE" i="1" dirty="0"/>
              <a:t>u</a:t>
            </a:r>
            <a:r>
              <a:rPr lang="de-DE" b="0" dirty="0"/>
              <a:t> outside</a:t>
            </a:r>
          </a:p>
          <a:p>
            <a:r>
              <a:rPr lang="de-DE" b="0" dirty="0"/>
              <a:t>      of </a:t>
            </a:r>
            <a:r>
              <a:rPr lang="de-DE" i="1" dirty="0"/>
              <a:t>C</a:t>
            </a:r>
            <a:r>
              <a:rPr lang="de-DE" b="0" dirty="0"/>
              <a:t>, is chosen and is added to the MST.</a:t>
            </a:r>
          </a:p>
          <a:p>
            <a:endParaRPr lang="de-DE" b="0" dirty="0"/>
          </a:p>
          <a:p>
            <a:r>
              <a:rPr lang="de-DE" b="0" dirty="0"/>
              <a:t>4.   The process is repeated until a spanning tree is formed</a:t>
            </a:r>
            <a:endParaRPr lang="de-DE" b="0" i="1" dirty="0"/>
          </a:p>
        </p:txBody>
      </p:sp>
    </p:spTree>
    <p:extLst>
      <p:ext uri="{BB962C8B-B14F-4D97-AF65-F5344CB8AC3E}">
        <p14:creationId xmlns:p14="http://schemas.microsoft.com/office/powerpoint/2010/main" val="24675476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t>
            </a:r>
            <a:r>
              <a:rPr lang="en-US" dirty="0" err="1" smtClean="0"/>
              <a:t>Algo</a:t>
            </a:r>
            <a:endParaRPr lang="en-US" dirty="0"/>
          </a:p>
        </p:txBody>
      </p:sp>
      <p:sp>
        <p:nvSpPr>
          <p:cNvPr id="3" name="Content Placeholder 2"/>
          <p:cNvSpPr>
            <a:spLocks noGrp="1"/>
          </p:cNvSpPr>
          <p:nvPr>
            <p:ph idx="1"/>
          </p:nvPr>
        </p:nvSpPr>
        <p:spPr/>
        <p:txBody>
          <a:bodyPr/>
          <a:lstStyle/>
          <a:p>
            <a:r>
              <a:rPr lang="en-US" dirty="0" smtClean="0"/>
              <a:t>Determines a minimal spanning tree in a connected graph</a:t>
            </a:r>
            <a:endParaRPr lang="en-US" dirty="0"/>
          </a:p>
        </p:txBody>
      </p:sp>
    </p:spTree>
    <p:extLst>
      <p:ext uri="{BB962C8B-B14F-4D97-AF65-F5344CB8AC3E}">
        <p14:creationId xmlns:p14="http://schemas.microsoft.com/office/powerpoint/2010/main" val="896043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a:t>
            </a:r>
            <a:endParaRPr lang="en-US" dirty="0"/>
          </a:p>
        </p:txBody>
      </p:sp>
      <p:sp>
        <p:nvSpPr>
          <p:cNvPr id="9219" name="Rectangle 3"/>
          <p:cNvSpPr>
            <a:spLocks noGrp="1" noChangeArrowheads="1"/>
          </p:cNvSpPr>
          <p:nvPr>
            <p:ph type="body" idx="4294967295"/>
          </p:nvPr>
        </p:nvSpPr>
        <p:spPr>
          <a:xfrm>
            <a:off x="3505200" y="1460500"/>
            <a:ext cx="5638800" cy="1676400"/>
          </a:xfrm>
        </p:spPr>
        <p:txBody>
          <a:bodyPr/>
          <a:lstStyle/>
          <a:p>
            <a:pPr>
              <a:lnSpc>
                <a:spcPct val="80000"/>
              </a:lnSpc>
            </a:pPr>
            <a:r>
              <a:rPr lang="en-US" sz="2000" dirty="0"/>
              <a:t>Prim’s algorithm states: Setting n= to the number of vertices, repeat the following step until the tree T has n-1 edges: Add to T the shortest edge between a vertex in T and a vertex not in T (initially pick any edge of the shortest length). </a:t>
            </a:r>
          </a:p>
        </p:txBody>
      </p:sp>
      <p:sp>
        <p:nvSpPr>
          <p:cNvPr id="9291" name="Text Box 75"/>
          <p:cNvSpPr txBox="1">
            <a:spLocks noChangeArrowheads="1"/>
          </p:cNvSpPr>
          <p:nvPr/>
        </p:nvSpPr>
        <p:spPr bwMode="auto">
          <a:xfrm>
            <a:off x="4036218" y="2872582"/>
            <a:ext cx="338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dirty="0"/>
              <a:t>Here n = 7; T will have 6 edges</a:t>
            </a:r>
          </a:p>
        </p:txBody>
      </p:sp>
      <p:grpSp>
        <p:nvGrpSpPr>
          <p:cNvPr id="9293" name="Group 77"/>
          <p:cNvGrpSpPr>
            <a:grpSpLocks/>
          </p:cNvGrpSpPr>
          <p:nvPr/>
        </p:nvGrpSpPr>
        <p:grpSpPr bwMode="auto">
          <a:xfrm>
            <a:off x="2906712" y="3386138"/>
            <a:ext cx="6069012" cy="3248025"/>
            <a:chOff x="1440" y="1920"/>
            <a:chExt cx="3823" cy="2046"/>
          </a:xfrm>
        </p:grpSpPr>
        <p:sp>
          <p:nvSpPr>
            <p:cNvPr id="9270" name="Text Box 54"/>
            <p:cNvSpPr txBox="1">
              <a:spLocks noChangeAspect="1" noChangeArrowheads="1"/>
            </p:cNvSpPr>
            <p:nvPr/>
          </p:nvSpPr>
          <p:spPr bwMode="auto">
            <a:xfrm>
              <a:off x="5078" y="192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G</a:t>
              </a:r>
            </a:p>
          </p:txBody>
        </p:sp>
        <p:pic>
          <p:nvPicPr>
            <p:cNvPr id="9232"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4" y="2191"/>
              <a:ext cx="216" cy="241"/>
            </a:xfrm>
            <a:prstGeom prst="rect">
              <a:avLst/>
            </a:prstGeom>
            <a:noFill/>
            <a:extLst>
              <a:ext uri="{909E8E84-426E-40DD-AFC4-6F175D3DCCD1}">
                <a14:hiddenFill xmlns:a14="http://schemas.microsoft.com/office/drawing/2010/main">
                  <a:solidFill>
                    <a:srgbClr val="FFFFFF"/>
                  </a:solidFill>
                </a14:hiddenFill>
              </a:ext>
            </a:extLst>
          </p:spPr>
        </p:pic>
        <p:pic>
          <p:nvPicPr>
            <p:cNvPr id="9233"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2" y="2083"/>
              <a:ext cx="216" cy="241"/>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7" y="3452"/>
              <a:ext cx="216" cy="241"/>
            </a:xfrm>
            <a:prstGeom prst="rect">
              <a:avLst/>
            </a:prstGeom>
            <a:noFill/>
            <a:extLst>
              <a:ext uri="{909E8E84-426E-40DD-AFC4-6F175D3DCCD1}">
                <a14:hiddenFill xmlns:a14="http://schemas.microsoft.com/office/drawing/2010/main">
                  <a:solidFill>
                    <a:srgbClr val="FFFFFF"/>
                  </a:solidFill>
                </a14:hiddenFill>
              </a:ext>
            </a:extLst>
          </p:spPr>
        </p:pic>
        <p:pic>
          <p:nvPicPr>
            <p:cNvPr id="9235"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5" y="2191"/>
              <a:ext cx="216" cy="241"/>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 y="3056"/>
              <a:ext cx="217" cy="241"/>
            </a:xfrm>
            <a:prstGeom prst="rect">
              <a:avLst/>
            </a:prstGeom>
            <a:noFill/>
            <a:extLst>
              <a:ext uri="{909E8E84-426E-40DD-AFC4-6F175D3DCCD1}">
                <a14:hiddenFill xmlns:a14="http://schemas.microsoft.com/office/drawing/2010/main">
                  <a:solidFill>
                    <a:srgbClr val="FFFFFF"/>
                  </a:solidFill>
                </a14:hiddenFill>
              </a:ext>
            </a:extLst>
          </p:spPr>
        </p:pic>
        <p:pic>
          <p:nvPicPr>
            <p:cNvPr id="9237"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 y="3344"/>
              <a:ext cx="216" cy="241"/>
            </a:xfrm>
            <a:prstGeom prst="rect">
              <a:avLst/>
            </a:prstGeom>
            <a:noFill/>
            <a:extLst>
              <a:ext uri="{909E8E84-426E-40DD-AFC4-6F175D3DCCD1}">
                <a14:hiddenFill xmlns:a14="http://schemas.microsoft.com/office/drawing/2010/main">
                  <a:solidFill>
                    <a:srgbClr val="FFFFFF"/>
                  </a:solidFill>
                </a14:hiddenFill>
              </a:ext>
            </a:extLst>
          </p:spPr>
        </p:pic>
        <p:sp>
          <p:nvSpPr>
            <p:cNvPr id="9238" name="Line 22"/>
            <p:cNvSpPr>
              <a:spLocks noChangeAspect="1" noChangeShapeType="1"/>
            </p:cNvSpPr>
            <p:nvPr/>
          </p:nvSpPr>
          <p:spPr bwMode="auto">
            <a:xfrm>
              <a:off x="1920" y="2299"/>
              <a:ext cx="1509"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23"/>
            <p:cNvSpPr>
              <a:spLocks noChangeAspect="1" noChangeShapeType="1"/>
            </p:cNvSpPr>
            <p:nvPr/>
          </p:nvSpPr>
          <p:spPr bwMode="auto">
            <a:xfrm>
              <a:off x="1880" y="2479"/>
              <a:ext cx="612" cy="396"/>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24"/>
            <p:cNvSpPr>
              <a:spLocks noChangeAspect="1" noChangeShapeType="1"/>
            </p:cNvSpPr>
            <p:nvPr/>
          </p:nvSpPr>
          <p:spPr bwMode="auto">
            <a:xfrm flipH="1">
              <a:off x="1700" y="2443"/>
              <a:ext cx="36" cy="8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25"/>
            <p:cNvSpPr>
              <a:spLocks noChangeAspect="1" noChangeShapeType="1"/>
            </p:cNvSpPr>
            <p:nvPr/>
          </p:nvSpPr>
          <p:spPr bwMode="auto">
            <a:xfrm>
              <a:off x="1772" y="3560"/>
              <a:ext cx="1585" cy="1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Line 26"/>
            <p:cNvSpPr>
              <a:spLocks noChangeAspect="1" noChangeShapeType="1"/>
            </p:cNvSpPr>
            <p:nvPr/>
          </p:nvSpPr>
          <p:spPr bwMode="auto">
            <a:xfrm flipV="1">
              <a:off x="3681" y="2299"/>
              <a:ext cx="1297"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Line 27"/>
            <p:cNvSpPr>
              <a:spLocks noChangeAspect="1" noChangeShapeType="1"/>
            </p:cNvSpPr>
            <p:nvPr/>
          </p:nvSpPr>
          <p:spPr bwMode="auto">
            <a:xfrm flipV="1">
              <a:off x="1736" y="2948"/>
              <a:ext cx="792" cy="576"/>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Line 28"/>
            <p:cNvSpPr>
              <a:spLocks noChangeAspect="1" noChangeShapeType="1"/>
            </p:cNvSpPr>
            <p:nvPr/>
          </p:nvSpPr>
          <p:spPr bwMode="auto">
            <a:xfrm flipV="1">
              <a:off x="2744" y="2443"/>
              <a:ext cx="793" cy="43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29"/>
            <p:cNvSpPr>
              <a:spLocks noChangeAspect="1" noChangeShapeType="1"/>
            </p:cNvSpPr>
            <p:nvPr/>
          </p:nvSpPr>
          <p:spPr bwMode="auto">
            <a:xfrm flipV="1">
              <a:off x="3609" y="3308"/>
              <a:ext cx="937" cy="36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Line 30"/>
            <p:cNvSpPr>
              <a:spLocks noChangeAspect="1" noChangeShapeType="1"/>
            </p:cNvSpPr>
            <p:nvPr/>
          </p:nvSpPr>
          <p:spPr bwMode="auto">
            <a:xfrm>
              <a:off x="2708" y="2948"/>
              <a:ext cx="685" cy="6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Line 31"/>
            <p:cNvSpPr>
              <a:spLocks noChangeAspect="1" noChangeShapeType="1"/>
            </p:cNvSpPr>
            <p:nvPr/>
          </p:nvSpPr>
          <p:spPr bwMode="auto">
            <a:xfrm>
              <a:off x="2744" y="2911"/>
              <a:ext cx="1693" cy="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32"/>
            <p:cNvSpPr>
              <a:spLocks noChangeAspect="1" noChangeShapeType="1"/>
            </p:cNvSpPr>
            <p:nvPr/>
          </p:nvSpPr>
          <p:spPr bwMode="auto">
            <a:xfrm flipH="1">
              <a:off x="4654" y="2335"/>
              <a:ext cx="360" cy="90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250" name="Picture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 y="2695"/>
              <a:ext cx="216" cy="241"/>
            </a:xfrm>
            <a:prstGeom prst="rect">
              <a:avLst/>
            </a:prstGeom>
            <a:noFill/>
            <a:extLst>
              <a:ext uri="{909E8E84-426E-40DD-AFC4-6F175D3DCCD1}">
                <a14:hiddenFill xmlns:a14="http://schemas.microsoft.com/office/drawing/2010/main">
                  <a:solidFill>
                    <a:srgbClr val="FFFFFF"/>
                  </a:solidFill>
                </a14:hiddenFill>
              </a:ext>
            </a:extLst>
          </p:spPr>
        </p:pic>
        <p:sp>
          <p:nvSpPr>
            <p:cNvPr id="9251" name="Text Box 35"/>
            <p:cNvSpPr txBox="1">
              <a:spLocks noChangeAspect="1" noChangeArrowheads="1"/>
            </p:cNvSpPr>
            <p:nvPr/>
          </p:nvSpPr>
          <p:spPr bwMode="auto">
            <a:xfrm>
              <a:off x="2160" y="253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1</a:t>
              </a:r>
            </a:p>
          </p:txBody>
        </p:sp>
        <p:sp>
          <p:nvSpPr>
            <p:cNvPr id="9252" name="Text Box 36"/>
            <p:cNvSpPr txBox="1">
              <a:spLocks noChangeAspect="1" noChangeArrowheads="1"/>
            </p:cNvSpPr>
            <p:nvPr/>
          </p:nvSpPr>
          <p:spPr bwMode="auto">
            <a:xfrm>
              <a:off x="2989" y="256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2</a:t>
              </a:r>
            </a:p>
          </p:txBody>
        </p:sp>
        <p:sp>
          <p:nvSpPr>
            <p:cNvPr id="9253" name="Text Box 37"/>
            <p:cNvSpPr txBox="1">
              <a:spLocks noChangeAspect="1" noChangeArrowheads="1"/>
            </p:cNvSpPr>
            <p:nvPr/>
          </p:nvSpPr>
          <p:spPr bwMode="auto">
            <a:xfrm>
              <a:off x="2016" y="3145"/>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2</a:t>
              </a:r>
            </a:p>
          </p:txBody>
        </p:sp>
        <p:sp>
          <p:nvSpPr>
            <p:cNvPr id="9254" name="Text Box 38"/>
            <p:cNvSpPr txBox="1">
              <a:spLocks noChangeAspect="1" noChangeArrowheads="1"/>
            </p:cNvSpPr>
            <p:nvPr/>
          </p:nvSpPr>
          <p:spPr bwMode="auto">
            <a:xfrm>
              <a:off x="3061" y="318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2</a:t>
              </a:r>
            </a:p>
          </p:txBody>
        </p:sp>
        <p:sp>
          <p:nvSpPr>
            <p:cNvPr id="9255" name="Text Box 39"/>
            <p:cNvSpPr txBox="1">
              <a:spLocks noChangeAspect="1" noChangeArrowheads="1"/>
            </p:cNvSpPr>
            <p:nvPr/>
          </p:nvSpPr>
          <p:spPr bwMode="auto">
            <a:xfrm>
              <a:off x="1548" y="282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3</a:t>
              </a:r>
            </a:p>
          </p:txBody>
        </p:sp>
        <p:sp>
          <p:nvSpPr>
            <p:cNvPr id="9256" name="Text Box 40"/>
            <p:cNvSpPr txBox="1">
              <a:spLocks noChangeAspect="1" noChangeArrowheads="1"/>
            </p:cNvSpPr>
            <p:nvPr/>
          </p:nvSpPr>
          <p:spPr bwMode="auto">
            <a:xfrm>
              <a:off x="2593" y="217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4</a:t>
              </a:r>
            </a:p>
          </p:txBody>
        </p:sp>
        <p:sp>
          <p:nvSpPr>
            <p:cNvPr id="9257" name="Text Box 41"/>
            <p:cNvSpPr txBox="1">
              <a:spLocks noChangeAspect="1" noChangeArrowheads="1"/>
            </p:cNvSpPr>
            <p:nvPr/>
          </p:nvSpPr>
          <p:spPr bwMode="auto">
            <a:xfrm>
              <a:off x="2420" y="356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4</a:t>
              </a:r>
            </a:p>
          </p:txBody>
        </p:sp>
        <p:sp>
          <p:nvSpPr>
            <p:cNvPr id="9258" name="Text Box 42"/>
            <p:cNvSpPr txBox="1">
              <a:spLocks noChangeAspect="1" noChangeArrowheads="1"/>
            </p:cNvSpPr>
            <p:nvPr/>
          </p:nvSpPr>
          <p:spPr bwMode="auto">
            <a:xfrm>
              <a:off x="3537" y="305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5</a:t>
              </a:r>
            </a:p>
          </p:txBody>
        </p:sp>
        <p:sp>
          <p:nvSpPr>
            <p:cNvPr id="9259" name="Text Box 43"/>
            <p:cNvSpPr txBox="1">
              <a:spLocks noChangeAspect="1" noChangeArrowheads="1"/>
            </p:cNvSpPr>
            <p:nvPr/>
          </p:nvSpPr>
          <p:spPr bwMode="auto">
            <a:xfrm>
              <a:off x="4847" y="2677"/>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200" b="0"/>
            </a:p>
          </p:txBody>
        </p:sp>
        <p:sp>
          <p:nvSpPr>
            <p:cNvPr id="9260" name="Text Box 44"/>
            <p:cNvSpPr txBox="1">
              <a:spLocks noChangeAspect="1" noChangeArrowheads="1"/>
            </p:cNvSpPr>
            <p:nvPr/>
          </p:nvSpPr>
          <p:spPr bwMode="auto">
            <a:xfrm>
              <a:off x="4250" y="220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3</a:t>
              </a:r>
            </a:p>
          </p:txBody>
        </p:sp>
        <p:sp>
          <p:nvSpPr>
            <p:cNvPr id="9261" name="Text Box 45"/>
            <p:cNvSpPr txBox="1">
              <a:spLocks noChangeAspect="1" noChangeArrowheads="1"/>
            </p:cNvSpPr>
            <p:nvPr/>
          </p:nvSpPr>
          <p:spPr bwMode="auto">
            <a:xfrm>
              <a:off x="4034" y="267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3</a:t>
              </a:r>
            </a:p>
          </p:txBody>
        </p:sp>
        <p:sp>
          <p:nvSpPr>
            <p:cNvPr id="9262" name="Text Box 46"/>
            <p:cNvSpPr txBox="1">
              <a:spLocks noChangeAspect="1" noChangeArrowheads="1"/>
            </p:cNvSpPr>
            <p:nvPr/>
          </p:nvSpPr>
          <p:spPr bwMode="auto">
            <a:xfrm>
              <a:off x="3933" y="341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2</a:t>
              </a:r>
            </a:p>
          </p:txBody>
        </p:sp>
        <p:sp>
          <p:nvSpPr>
            <p:cNvPr id="9263" name="Text Box 47"/>
            <p:cNvSpPr txBox="1">
              <a:spLocks noChangeAspect="1" noChangeArrowheads="1"/>
            </p:cNvSpPr>
            <p:nvPr/>
          </p:nvSpPr>
          <p:spPr bwMode="auto">
            <a:xfrm>
              <a:off x="4826" y="2713"/>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1</a:t>
              </a:r>
            </a:p>
          </p:txBody>
        </p:sp>
        <p:sp>
          <p:nvSpPr>
            <p:cNvPr id="9264" name="Text Box 48"/>
            <p:cNvSpPr txBox="1">
              <a:spLocks noChangeAspect="1" noChangeArrowheads="1"/>
            </p:cNvSpPr>
            <p:nvPr/>
          </p:nvSpPr>
          <p:spPr bwMode="auto">
            <a:xfrm>
              <a:off x="1548" y="213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A</a:t>
              </a:r>
            </a:p>
          </p:txBody>
        </p:sp>
        <p:sp>
          <p:nvSpPr>
            <p:cNvPr id="9265" name="Text Box 49"/>
            <p:cNvSpPr txBox="1">
              <a:spLocks noChangeAspect="1" noChangeArrowheads="1"/>
            </p:cNvSpPr>
            <p:nvPr/>
          </p:nvSpPr>
          <p:spPr bwMode="auto">
            <a:xfrm>
              <a:off x="1440" y="3469"/>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B</a:t>
              </a:r>
            </a:p>
          </p:txBody>
        </p:sp>
        <p:sp>
          <p:nvSpPr>
            <p:cNvPr id="9266" name="Text Box 50"/>
            <p:cNvSpPr txBox="1">
              <a:spLocks noChangeAspect="1" noChangeArrowheads="1"/>
            </p:cNvSpPr>
            <p:nvPr/>
          </p:nvSpPr>
          <p:spPr bwMode="auto">
            <a:xfrm>
              <a:off x="2557" y="2929"/>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C</a:t>
              </a:r>
            </a:p>
          </p:txBody>
        </p:sp>
        <p:sp>
          <p:nvSpPr>
            <p:cNvPr id="9267" name="Text Box 51"/>
            <p:cNvSpPr txBox="1">
              <a:spLocks noChangeAspect="1" noChangeArrowheads="1"/>
            </p:cNvSpPr>
            <p:nvPr/>
          </p:nvSpPr>
          <p:spPr bwMode="auto">
            <a:xfrm>
              <a:off x="3529" y="20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D</a:t>
              </a:r>
            </a:p>
          </p:txBody>
        </p:sp>
        <p:sp>
          <p:nvSpPr>
            <p:cNvPr id="9268" name="Text Box 52"/>
            <p:cNvSpPr txBox="1">
              <a:spLocks noChangeAspect="1" noChangeArrowheads="1"/>
            </p:cNvSpPr>
            <p:nvPr/>
          </p:nvSpPr>
          <p:spPr bwMode="auto">
            <a:xfrm>
              <a:off x="3421" y="3685"/>
              <a:ext cx="1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E</a:t>
              </a:r>
            </a:p>
          </p:txBody>
        </p:sp>
        <p:sp>
          <p:nvSpPr>
            <p:cNvPr id="9269" name="Text Box 53"/>
            <p:cNvSpPr txBox="1">
              <a:spLocks noChangeAspect="1" noChangeArrowheads="1"/>
            </p:cNvSpPr>
            <p:nvPr/>
          </p:nvSpPr>
          <p:spPr bwMode="auto">
            <a:xfrm>
              <a:off x="4538" y="328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F</a:t>
              </a:r>
            </a:p>
          </p:txBody>
        </p:sp>
        <p:sp>
          <p:nvSpPr>
            <p:cNvPr id="9271" name="Freeform 55"/>
            <p:cNvSpPr>
              <a:spLocks noChangeAspect="1"/>
            </p:cNvSpPr>
            <p:nvPr/>
          </p:nvSpPr>
          <p:spPr bwMode="auto">
            <a:xfrm>
              <a:off x="1885" y="1954"/>
              <a:ext cx="3070" cy="215"/>
            </a:xfrm>
            <a:custGeom>
              <a:avLst/>
              <a:gdLst>
                <a:gd name="T0" fmla="*/ 0 w 4090"/>
                <a:gd name="T1" fmla="*/ 255 h 287"/>
                <a:gd name="T2" fmla="*/ 74 w 4090"/>
                <a:gd name="T3" fmla="*/ 229 h 287"/>
                <a:gd name="T4" fmla="*/ 122 w 4090"/>
                <a:gd name="T5" fmla="*/ 218 h 287"/>
                <a:gd name="T6" fmla="*/ 291 w 4090"/>
                <a:gd name="T7" fmla="*/ 181 h 287"/>
                <a:gd name="T8" fmla="*/ 809 w 4090"/>
                <a:gd name="T9" fmla="*/ 128 h 287"/>
                <a:gd name="T10" fmla="*/ 1178 w 4090"/>
                <a:gd name="T11" fmla="*/ 102 h 287"/>
                <a:gd name="T12" fmla="*/ 1311 w 4090"/>
                <a:gd name="T13" fmla="*/ 86 h 287"/>
                <a:gd name="T14" fmla="*/ 1464 w 4090"/>
                <a:gd name="T15" fmla="*/ 65 h 287"/>
                <a:gd name="T16" fmla="*/ 1591 w 4090"/>
                <a:gd name="T17" fmla="*/ 54 h 287"/>
                <a:gd name="T18" fmla="*/ 2537 w 4090"/>
                <a:gd name="T19" fmla="*/ 44 h 287"/>
                <a:gd name="T20" fmla="*/ 2764 w 4090"/>
                <a:gd name="T21" fmla="*/ 76 h 287"/>
                <a:gd name="T22" fmla="*/ 2965 w 4090"/>
                <a:gd name="T23" fmla="*/ 107 h 287"/>
                <a:gd name="T24" fmla="*/ 3134 w 4090"/>
                <a:gd name="T25" fmla="*/ 128 h 287"/>
                <a:gd name="T26" fmla="*/ 3451 w 4090"/>
                <a:gd name="T27" fmla="*/ 150 h 287"/>
                <a:gd name="T28" fmla="*/ 3821 w 4090"/>
                <a:gd name="T29" fmla="*/ 192 h 287"/>
                <a:gd name="T30" fmla="*/ 3921 w 4090"/>
                <a:gd name="T31" fmla="*/ 224 h 287"/>
                <a:gd name="T32" fmla="*/ 3932 w 4090"/>
                <a:gd name="T33" fmla="*/ 239 h 287"/>
                <a:gd name="T34" fmla="*/ 3974 w 4090"/>
                <a:gd name="T35" fmla="*/ 250 h 287"/>
                <a:gd name="T36" fmla="*/ 4043 w 4090"/>
                <a:gd name="T37" fmla="*/ 276 h 287"/>
                <a:gd name="T38" fmla="*/ 4090 w 4090"/>
                <a:gd name="T39"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90" h="287">
                  <a:moveTo>
                    <a:pt x="0" y="255"/>
                  </a:moveTo>
                  <a:cubicBezTo>
                    <a:pt x="24" y="244"/>
                    <a:pt x="48" y="235"/>
                    <a:pt x="74" y="229"/>
                  </a:cubicBezTo>
                  <a:cubicBezTo>
                    <a:pt x="90" y="225"/>
                    <a:pt x="122" y="218"/>
                    <a:pt x="122" y="218"/>
                  </a:cubicBezTo>
                  <a:cubicBezTo>
                    <a:pt x="169" y="186"/>
                    <a:pt x="236" y="191"/>
                    <a:pt x="291" y="181"/>
                  </a:cubicBezTo>
                  <a:cubicBezTo>
                    <a:pt x="460" y="151"/>
                    <a:pt x="638" y="135"/>
                    <a:pt x="809" y="128"/>
                  </a:cubicBezTo>
                  <a:cubicBezTo>
                    <a:pt x="932" y="115"/>
                    <a:pt x="1054" y="106"/>
                    <a:pt x="1178" y="102"/>
                  </a:cubicBezTo>
                  <a:cubicBezTo>
                    <a:pt x="1222" y="95"/>
                    <a:pt x="1266" y="90"/>
                    <a:pt x="1311" y="86"/>
                  </a:cubicBezTo>
                  <a:cubicBezTo>
                    <a:pt x="1362" y="75"/>
                    <a:pt x="1413" y="70"/>
                    <a:pt x="1464" y="65"/>
                  </a:cubicBezTo>
                  <a:cubicBezTo>
                    <a:pt x="1506" y="61"/>
                    <a:pt x="1591" y="54"/>
                    <a:pt x="1591" y="54"/>
                  </a:cubicBezTo>
                  <a:cubicBezTo>
                    <a:pt x="1816" y="0"/>
                    <a:pt x="2471" y="44"/>
                    <a:pt x="2537" y="44"/>
                  </a:cubicBezTo>
                  <a:cubicBezTo>
                    <a:pt x="2610" y="64"/>
                    <a:pt x="2689" y="68"/>
                    <a:pt x="2764" y="76"/>
                  </a:cubicBezTo>
                  <a:cubicBezTo>
                    <a:pt x="2832" y="83"/>
                    <a:pt x="2897" y="100"/>
                    <a:pt x="2965" y="107"/>
                  </a:cubicBezTo>
                  <a:cubicBezTo>
                    <a:pt x="3023" y="119"/>
                    <a:pt x="3075" y="124"/>
                    <a:pt x="3134" y="128"/>
                  </a:cubicBezTo>
                  <a:cubicBezTo>
                    <a:pt x="3242" y="144"/>
                    <a:pt x="3339" y="146"/>
                    <a:pt x="3451" y="150"/>
                  </a:cubicBezTo>
                  <a:cubicBezTo>
                    <a:pt x="3573" y="168"/>
                    <a:pt x="3698" y="179"/>
                    <a:pt x="3821" y="192"/>
                  </a:cubicBezTo>
                  <a:cubicBezTo>
                    <a:pt x="3855" y="201"/>
                    <a:pt x="3888" y="212"/>
                    <a:pt x="3921" y="224"/>
                  </a:cubicBezTo>
                  <a:cubicBezTo>
                    <a:pt x="3925" y="229"/>
                    <a:pt x="3927" y="236"/>
                    <a:pt x="3932" y="239"/>
                  </a:cubicBezTo>
                  <a:cubicBezTo>
                    <a:pt x="3935" y="241"/>
                    <a:pt x="3970" y="249"/>
                    <a:pt x="3974" y="250"/>
                  </a:cubicBezTo>
                  <a:cubicBezTo>
                    <a:pt x="3998" y="256"/>
                    <a:pt x="4020" y="269"/>
                    <a:pt x="4043" y="276"/>
                  </a:cubicBezTo>
                  <a:cubicBezTo>
                    <a:pt x="4058" y="281"/>
                    <a:pt x="4090" y="287"/>
                    <a:pt x="4090" y="28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2" name="Text Box 56"/>
            <p:cNvSpPr txBox="1">
              <a:spLocks noChangeAspect="1" noChangeArrowheads="1"/>
            </p:cNvSpPr>
            <p:nvPr/>
          </p:nvSpPr>
          <p:spPr bwMode="auto">
            <a:xfrm>
              <a:off x="2989" y="1956"/>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10</a:t>
              </a:r>
            </a:p>
          </p:txBody>
        </p:sp>
        <p:sp>
          <p:nvSpPr>
            <p:cNvPr id="9273" name="Line 57"/>
            <p:cNvSpPr>
              <a:spLocks noChangeAspect="1" noChangeShapeType="1"/>
            </p:cNvSpPr>
            <p:nvPr/>
          </p:nvSpPr>
          <p:spPr bwMode="auto">
            <a:xfrm flipH="1">
              <a:off x="3609" y="2371"/>
              <a:ext cx="1333" cy="1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4" name="Text Box 58"/>
            <p:cNvSpPr txBox="1">
              <a:spLocks noChangeAspect="1" noChangeArrowheads="1"/>
            </p:cNvSpPr>
            <p:nvPr/>
          </p:nvSpPr>
          <p:spPr bwMode="auto">
            <a:xfrm>
              <a:off x="4250" y="2785"/>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6</a:t>
              </a:r>
            </a:p>
          </p:txBody>
        </p:sp>
        <p:sp>
          <p:nvSpPr>
            <p:cNvPr id="9275" name="Line 59"/>
            <p:cNvSpPr>
              <a:spLocks noChangeAspect="1" noChangeShapeType="1"/>
            </p:cNvSpPr>
            <p:nvPr/>
          </p:nvSpPr>
          <p:spPr bwMode="auto">
            <a:xfrm flipH="1">
              <a:off x="3465" y="2479"/>
              <a:ext cx="108" cy="9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6" name="Text Box 60"/>
            <p:cNvSpPr txBox="1">
              <a:spLocks noChangeAspect="1" noChangeArrowheads="1"/>
            </p:cNvSpPr>
            <p:nvPr/>
          </p:nvSpPr>
          <p:spPr bwMode="auto">
            <a:xfrm>
              <a:off x="3429" y="2803"/>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3</a:t>
              </a:r>
            </a:p>
          </p:txBody>
        </p:sp>
        <p:sp>
          <p:nvSpPr>
            <p:cNvPr id="9277" name="Line 61"/>
            <p:cNvSpPr>
              <a:spLocks noChangeAspect="1" noChangeShapeType="1"/>
            </p:cNvSpPr>
            <p:nvPr/>
          </p:nvSpPr>
          <p:spPr bwMode="auto">
            <a:xfrm flipH="1">
              <a:off x="2780" y="2335"/>
              <a:ext cx="2126" cy="5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8" name="Text Box 62"/>
            <p:cNvSpPr txBox="1">
              <a:spLocks noChangeAspect="1" noChangeArrowheads="1"/>
            </p:cNvSpPr>
            <p:nvPr/>
          </p:nvSpPr>
          <p:spPr bwMode="auto">
            <a:xfrm>
              <a:off x="3962" y="242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7</a:t>
              </a:r>
            </a:p>
          </p:txBody>
        </p:sp>
        <p:sp>
          <p:nvSpPr>
            <p:cNvPr id="9279" name="Freeform 63"/>
            <p:cNvSpPr>
              <a:spLocks noChangeAspect="1"/>
            </p:cNvSpPr>
            <p:nvPr/>
          </p:nvSpPr>
          <p:spPr bwMode="auto">
            <a:xfrm>
              <a:off x="1762" y="2411"/>
              <a:ext cx="1642" cy="901"/>
            </a:xfrm>
            <a:custGeom>
              <a:avLst/>
              <a:gdLst>
                <a:gd name="T0" fmla="*/ 2188 w 2188"/>
                <a:gd name="T1" fmla="*/ 0 h 1200"/>
                <a:gd name="T2" fmla="*/ 2135 w 2188"/>
                <a:gd name="T3" fmla="*/ 21 h 1200"/>
                <a:gd name="T4" fmla="*/ 2103 w 2188"/>
                <a:gd name="T5" fmla="*/ 43 h 1200"/>
                <a:gd name="T6" fmla="*/ 1955 w 2188"/>
                <a:gd name="T7" fmla="*/ 74 h 1200"/>
                <a:gd name="T8" fmla="*/ 1860 w 2188"/>
                <a:gd name="T9" fmla="*/ 85 h 1200"/>
                <a:gd name="T10" fmla="*/ 1612 w 2188"/>
                <a:gd name="T11" fmla="*/ 148 h 1200"/>
                <a:gd name="T12" fmla="*/ 1506 w 2188"/>
                <a:gd name="T13" fmla="*/ 180 h 1200"/>
                <a:gd name="T14" fmla="*/ 1353 w 2188"/>
                <a:gd name="T15" fmla="*/ 222 h 1200"/>
                <a:gd name="T16" fmla="*/ 1258 w 2188"/>
                <a:gd name="T17" fmla="*/ 249 h 1200"/>
                <a:gd name="T18" fmla="*/ 1036 w 2188"/>
                <a:gd name="T19" fmla="*/ 301 h 1200"/>
                <a:gd name="T20" fmla="*/ 957 w 2188"/>
                <a:gd name="T21" fmla="*/ 333 h 1200"/>
                <a:gd name="T22" fmla="*/ 920 w 2188"/>
                <a:gd name="T23" fmla="*/ 344 h 1200"/>
                <a:gd name="T24" fmla="*/ 862 w 2188"/>
                <a:gd name="T25" fmla="*/ 360 h 1200"/>
                <a:gd name="T26" fmla="*/ 814 w 2188"/>
                <a:gd name="T27" fmla="*/ 381 h 1200"/>
                <a:gd name="T28" fmla="*/ 798 w 2188"/>
                <a:gd name="T29" fmla="*/ 397 h 1200"/>
                <a:gd name="T30" fmla="*/ 766 w 2188"/>
                <a:gd name="T31" fmla="*/ 407 h 1200"/>
                <a:gd name="T32" fmla="*/ 661 w 2188"/>
                <a:gd name="T33" fmla="*/ 513 h 1200"/>
                <a:gd name="T34" fmla="*/ 545 w 2188"/>
                <a:gd name="T35" fmla="*/ 629 h 1200"/>
                <a:gd name="T36" fmla="*/ 523 w 2188"/>
                <a:gd name="T37" fmla="*/ 650 h 1200"/>
                <a:gd name="T38" fmla="*/ 513 w 2188"/>
                <a:gd name="T39" fmla="*/ 666 h 1200"/>
                <a:gd name="T40" fmla="*/ 465 w 2188"/>
                <a:gd name="T41" fmla="*/ 708 h 1200"/>
                <a:gd name="T42" fmla="*/ 412 w 2188"/>
                <a:gd name="T43" fmla="*/ 756 h 1200"/>
                <a:gd name="T44" fmla="*/ 375 w 2188"/>
                <a:gd name="T45" fmla="*/ 804 h 1200"/>
                <a:gd name="T46" fmla="*/ 344 w 2188"/>
                <a:gd name="T47" fmla="*/ 835 h 1200"/>
                <a:gd name="T48" fmla="*/ 323 w 2188"/>
                <a:gd name="T49" fmla="*/ 862 h 1200"/>
                <a:gd name="T50" fmla="*/ 270 w 2188"/>
                <a:gd name="T51" fmla="*/ 914 h 1200"/>
                <a:gd name="T52" fmla="*/ 222 w 2188"/>
                <a:gd name="T53" fmla="*/ 967 h 1200"/>
                <a:gd name="T54" fmla="*/ 159 w 2188"/>
                <a:gd name="T55" fmla="*/ 1036 h 1200"/>
                <a:gd name="T56" fmla="*/ 69 w 2188"/>
                <a:gd name="T57" fmla="*/ 1121 h 1200"/>
                <a:gd name="T58" fmla="*/ 27 w 2188"/>
                <a:gd name="T59" fmla="*/ 1168 h 1200"/>
                <a:gd name="T60" fmla="*/ 0 w 2188"/>
                <a:gd name="T61" fmla="*/ 12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8" h="1200">
                  <a:moveTo>
                    <a:pt x="2188" y="0"/>
                  </a:moveTo>
                  <a:cubicBezTo>
                    <a:pt x="2170" y="7"/>
                    <a:pt x="2151" y="11"/>
                    <a:pt x="2135" y="21"/>
                  </a:cubicBezTo>
                  <a:cubicBezTo>
                    <a:pt x="2124" y="28"/>
                    <a:pt x="2115" y="39"/>
                    <a:pt x="2103" y="43"/>
                  </a:cubicBezTo>
                  <a:cubicBezTo>
                    <a:pt x="2055" y="58"/>
                    <a:pt x="2005" y="67"/>
                    <a:pt x="1955" y="74"/>
                  </a:cubicBezTo>
                  <a:cubicBezTo>
                    <a:pt x="1923" y="79"/>
                    <a:pt x="1860" y="85"/>
                    <a:pt x="1860" y="85"/>
                  </a:cubicBezTo>
                  <a:cubicBezTo>
                    <a:pt x="1782" y="115"/>
                    <a:pt x="1695" y="135"/>
                    <a:pt x="1612" y="148"/>
                  </a:cubicBezTo>
                  <a:cubicBezTo>
                    <a:pt x="1577" y="163"/>
                    <a:pt x="1544" y="175"/>
                    <a:pt x="1506" y="180"/>
                  </a:cubicBezTo>
                  <a:cubicBezTo>
                    <a:pt x="1455" y="196"/>
                    <a:pt x="1404" y="206"/>
                    <a:pt x="1353" y="222"/>
                  </a:cubicBezTo>
                  <a:cubicBezTo>
                    <a:pt x="1314" y="234"/>
                    <a:pt x="1298" y="242"/>
                    <a:pt x="1258" y="249"/>
                  </a:cubicBezTo>
                  <a:cubicBezTo>
                    <a:pt x="1191" y="281"/>
                    <a:pt x="1109" y="290"/>
                    <a:pt x="1036" y="301"/>
                  </a:cubicBezTo>
                  <a:cubicBezTo>
                    <a:pt x="1016" y="310"/>
                    <a:pt x="978" y="327"/>
                    <a:pt x="957" y="333"/>
                  </a:cubicBezTo>
                  <a:cubicBezTo>
                    <a:pt x="945" y="337"/>
                    <a:pt x="920" y="344"/>
                    <a:pt x="920" y="344"/>
                  </a:cubicBezTo>
                  <a:cubicBezTo>
                    <a:pt x="884" y="367"/>
                    <a:pt x="929" y="342"/>
                    <a:pt x="862" y="360"/>
                  </a:cubicBezTo>
                  <a:cubicBezTo>
                    <a:pt x="848" y="364"/>
                    <a:pt x="829" y="375"/>
                    <a:pt x="814" y="381"/>
                  </a:cubicBezTo>
                  <a:cubicBezTo>
                    <a:pt x="809" y="386"/>
                    <a:pt x="805" y="393"/>
                    <a:pt x="798" y="397"/>
                  </a:cubicBezTo>
                  <a:cubicBezTo>
                    <a:pt x="788" y="402"/>
                    <a:pt x="766" y="407"/>
                    <a:pt x="766" y="407"/>
                  </a:cubicBezTo>
                  <a:cubicBezTo>
                    <a:pt x="734" y="440"/>
                    <a:pt x="699" y="487"/>
                    <a:pt x="661" y="513"/>
                  </a:cubicBezTo>
                  <a:cubicBezTo>
                    <a:pt x="639" y="548"/>
                    <a:pt x="584" y="616"/>
                    <a:pt x="545" y="629"/>
                  </a:cubicBezTo>
                  <a:cubicBezTo>
                    <a:pt x="531" y="666"/>
                    <a:pt x="550" y="628"/>
                    <a:pt x="523" y="650"/>
                  </a:cubicBezTo>
                  <a:cubicBezTo>
                    <a:pt x="518" y="654"/>
                    <a:pt x="517" y="661"/>
                    <a:pt x="513" y="666"/>
                  </a:cubicBezTo>
                  <a:cubicBezTo>
                    <a:pt x="498" y="685"/>
                    <a:pt x="487" y="698"/>
                    <a:pt x="465" y="708"/>
                  </a:cubicBezTo>
                  <a:cubicBezTo>
                    <a:pt x="451" y="730"/>
                    <a:pt x="437" y="748"/>
                    <a:pt x="412" y="756"/>
                  </a:cubicBezTo>
                  <a:cubicBezTo>
                    <a:pt x="403" y="786"/>
                    <a:pt x="411" y="768"/>
                    <a:pt x="375" y="804"/>
                  </a:cubicBezTo>
                  <a:cubicBezTo>
                    <a:pt x="365" y="814"/>
                    <a:pt x="344" y="835"/>
                    <a:pt x="344" y="835"/>
                  </a:cubicBezTo>
                  <a:cubicBezTo>
                    <a:pt x="331" y="869"/>
                    <a:pt x="348" y="834"/>
                    <a:pt x="323" y="862"/>
                  </a:cubicBezTo>
                  <a:cubicBezTo>
                    <a:pt x="303" y="885"/>
                    <a:pt x="300" y="905"/>
                    <a:pt x="270" y="914"/>
                  </a:cubicBezTo>
                  <a:cubicBezTo>
                    <a:pt x="255" y="939"/>
                    <a:pt x="246" y="952"/>
                    <a:pt x="222" y="967"/>
                  </a:cubicBezTo>
                  <a:cubicBezTo>
                    <a:pt x="212" y="1000"/>
                    <a:pt x="183" y="1014"/>
                    <a:pt x="159" y="1036"/>
                  </a:cubicBezTo>
                  <a:cubicBezTo>
                    <a:pt x="128" y="1064"/>
                    <a:pt x="101" y="1095"/>
                    <a:pt x="69" y="1121"/>
                  </a:cubicBezTo>
                  <a:cubicBezTo>
                    <a:pt x="53" y="1134"/>
                    <a:pt x="40" y="1152"/>
                    <a:pt x="27" y="1168"/>
                  </a:cubicBezTo>
                  <a:cubicBezTo>
                    <a:pt x="18" y="1179"/>
                    <a:pt x="0" y="1200"/>
                    <a:pt x="0" y="12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0" name="Text Box 64"/>
            <p:cNvSpPr txBox="1">
              <a:spLocks noChangeAspect="1" noChangeArrowheads="1"/>
            </p:cNvSpPr>
            <p:nvPr/>
          </p:nvSpPr>
          <p:spPr bwMode="auto">
            <a:xfrm>
              <a:off x="2485" y="253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6</a:t>
              </a:r>
            </a:p>
          </p:txBody>
        </p:sp>
        <p:sp>
          <p:nvSpPr>
            <p:cNvPr id="9281" name="Freeform 65"/>
            <p:cNvSpPr>
              <a:spLocks noChangeAspect="1"/>
            </p:cNvSpPr>
            <p:nvPr/>
          </p:nvSpPr>
          <p:spPr bwMode="auto">
            <a:xfrm>
              <a:off x="1730" y="2367"/>
              <a:ext cx="3393" cy="1485"/>
            </a:xfrm>
            <a:custGeom>
              <a:avLst/>
              <a:gdLst>
                <a:gd name="T0" fmla="*/ 0 w 4520"/>
                <a:gd name="T1" fmla="*/ 1670 h 1978"/>
                <a:gd name="T2" fmla="*/ 148 w 4520"/>
                <a:gd name="T3" fmla="*/ 1702 h 1978"/>
                <a:gd name="T4" fmla="*/ 312 w 4520"/>
                <a:gd name="T5" fmla="*/ 1744 h 1978"/>
                <a:gd name="T6" fmla="*/ 507 w 4520"/>
                <a:gd name="T7" fmla="*/ 1823 h 1978"/>
                <a:gd name="T8" fmla="*/ 592 w 4520"/>
                <a:gd name="T9" fmla="*/ 1844 h 1978"/>
                <a:gd name="T10" fmla="*/ 703 w 4520"/>
                <a:gd name="T11" fmla="*/ 1866 h 1978"/>
                <a:gd name="T12" fmla="*/ 1252 w 4520"/>
                <a:gd name="T13" fmla="*/ 1934 h 1978"/>
                <a:gd name="T14" fmla="*/ 1464 w 4520"/>
                <a:gd name="T15" fmla="*/ 1945 h 1978"/>
                <a:gd name="T16" fmla="*/ 1564 w 4520"/>
                <a:gd name="T17" fmla="*/ 1950 h 1978"/>
                <a:gd name="T18" fmla="*/ 1633 w 4520"/>
                <a:gd name="T19" fmla="*/ 1961 h 1978"/>
                <a:gd name="T20" fmla="*/ 1855 w 4520"/>
                <a:gd name="T21" fmla="*/ 1977 h 1978"/>
                <a:gd name="T22" fmla="*/ 2700 w 4520"/>
                <a:gd name="T23" fmla="*/ 1955 h 1978"/>
                <a:gd name="T24" fmla="*/ 2843 w 4520"/>
                <a:gd name="T25" fmla="*/ 1903 h 1978"/>
                <a:gd name="T26" fmla="*/ 2885 w 4520"/>
                <a:gd name="T27" fmla="*/ 1887 h 1978"/>
                <a:gd name="T28" fmla="*/ 2986 w 4520"/>
                <a:gd name="T29" fmla="*/ 1850 h 1978"/>
                <a:gd name="T30" fmla="*/ 3086 w 4520"/>
                <a:gd name="T31" fmla="*/ 1818 h 1978"/>
                <a:gd name="T32" fmla="*/ 3181 w 4520"/>
                <a:gd name="T33" fmla="*/ 1786 h 1978"/>
                <a:gd name="T34" fmla="*/ 3197 w 4520"/>
                <a:gd name="T35" fmla="*/ 1781 h 1978"/>
                <a:gd name="T36" fmla="*/ 3250 w 4520"/>
                <a:gd name="T37" fmla="*/ 1765 h 1978"/>
                <a:gd name="T38" fmla="*/ 3292 w 4520"/>
                <a:gd name="T39" fmla="*/ 1749 h 1978"/>
                <a:gd name="T40" fmla="*/ 3313 w 4520"/>
                <a:gd name="T41" fmla="*/ 1744 h 1978"/>
                <a:gd name="T42" fmla="*/ 3393 w 4520"/>
                <a:gd name="T43" fmla="*/ 1723 h 1978"/>
                <a:gd name="T44" fmla="*/ 3509 w 4520"/>
                <a:gd name="T45" fmla="*/ 1686 h 1978"/>
                <a:gd name="T46" fmla="*/ 3599 w 4520"/>
                <a:gd name="T47" fmla="*/ 1654 h 1978"/>
                <a:gd name="T48" fmla="*/ 3805 w 4520"/>
                <a:gd name="T49" fmla="*/ 1580 h 1978"/>
                <a:gd name="T50" fmla="*/ 3932 w 4520"/>
                <a:gd name="T51" fmla="*/ 1522 h 1978"/>
                <a:gd name="T52" fmla="*/ 3984 w 4520"/>
                <a:gd name="T53" fmla="*/ 1490 h 1978"/>
                <a:gd name="T54" fmla="*/ 4006 w 4520"/>
                <a:gd name="T55" fmla="*/ 1475 h 1978"/>
                <a:gd name="T56" fmla="*/ 4016 w 4520"/>
                <a:gd name="T57" fmla="*/ 1459 h 1978"/>
                <a:gd name="T58" fmla="*/ 4032 w 4520"/>
                <a:gd name="T59" fmla="*/ 1453 h 1978"/>
                <a:gd name="T60" fmla="*/ 4069 w 4520"/>
                <a:gd name="T61" fmla="*/ 1422 h 1978"/>
                <a:gd name="T62" fmla="*/ 4101 w 4520"/>
                <a:gd name="T63" fmla="*/ 1401 h 1978"/>
                <a:gd name="T64" fmla="*/ 4117 w 4520"/>
                <a:gd name="T65" fmla="*/ 1390 h 1978"/>
                <a:gd name="T66" fmla="*/ 4159 w 4520"/>
                <a:gd name="T67" fmla="*/ 1353 h 1978"/>
                <a:gd name="T68" fmla="*/ 4222 w 4520"/>
                <a:gd name="T69" fmla="*/ 1284 h 1978"/>
                <a:gd name="T70" fmla="*/ 4286 w 4520"/>
                <a:gd name="T71" fmla="*/ 1189 h 1978"/>
                <a:gd name="T72" fmla="*/ 4323 w 4520"/>
                <a:gd name="T73" fmla="*/ 1110 h 1978"/>
                <a:gd name="T74" fmla="*/ 4370 w 4520"/>
                <a:gd name="T75" fmla="*/ 840 h 1978"/>
                <a:gd name="T76" fmla="*/ 4391 w 4520"/>
                <a:gd name="T77" fmla="*/ 772 h 1978"/>
                <a:gd name="T78" fmla="*/ 4397 w 4520"/>
                <a:gd name="T79" fmla="*/ 756 h 1978"/>
                <a:gd name="T80" fmla="*/ 4418 w 4520"/>
                <a:gd name="T81" fmla="*/ 698 h 1978"/>
                <a:gd name="T82" fmla="*/ 4434 w 4520"/>
                <a:gd name="T83" fmla="*/ 634 h 1978"/>
                <a:gd name="T84" fmla="*/ 4481 w 4520"/>
                <a:gd name="T85" fmla="*/ 375 h 1978"/>
                <a:gd name="T86" fmla="*/ 4508 w 4520"/>
                <a:gd name="T87" fmla="*/ 264 h 1978"/>
                <a:gd name="T88" fmla="*/ 4518 w 4520"/>
                <a:gd name="T89"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20" h="1978">
                  <a:moveTo>
                    <a:pt x="0" y="1670"/>
                  </a:moveTo>
                  <a:cubicBezTo>
                    <a:pt x="78" y="1675"/>
                    <a:pt x="85" y="1681"/>
                    <a:pt x="148" y="1702"/>
                  </a:cubicBezTo>
                  <a:cubicBezTo>
                    <a:pt x="201" y="1720"/>
                    <a:pt x="261" y="1722"/>
                    <a:pt x="312" y="1744"/>
                  </a:cubicBezTo>
                  <a:cubicBezTo>
                    <a:pt x="377" y="1772"/>
                    <a:pt x="439" y="1802"/>
                    <a:pt x="507" y="1823"/>
                  </a:cubicBezTo>
                  <a:cubicBezTo>
                    <a:pt x="532" y="1840"/>
                    <a:pt x="562" y="1839"/>
                    <a:pt x="592" y="1844"/>
                  </a:cubicBezTo>
                  <a:cubicBezTo>
                    <a:pt x="630" y="1860"/>
                    <a:pt x="661" y="1862"/>
                    <a:pt x="703" y="1866"/>
                  </a:cubicBezTo>
                  <a:cubicBezTo>
                    <a:pt x="888" y="1910"/>
                    <a:pt x="1060" y="1925"/>
                    <a:pt x="1252" y="1934"/>
                  </a:cubicBezTo>
                  <a:cubicBezTo>
                    <a:pt x="1323" y="1937"/>
                    <a:pt x="1393" y="1941"/>
                    <a:pt x="1464" y="1945"/>
                  </a:cubicBezTo>
                  <a:cubicBezTo>
                    <a:pt x="1497" y="1947"/>
                    <a:pt x="1564" y="1950"/>
                    <a:pt x="1564" y="1950"/>
                  </a:cubicBezTo>
                  <a:cubicBezTo>
                    <a:pt x="1587" y="1954"/>
                    <a:pt x="1610" y="1959"/>
                    <a:pt x="1633" y="1961"/>
                  </a:cubicBezTo>
                  <a:cubicBezTo>
                    <a:pt x="1707" y="1968"/>
                    <a:pt x="1855" y="1977"/>
                    <a:pt x="1855" y="1977"/>
                  </a:cubicBezTo>
                  <a:cubicBezTo>
                    <a:pt x="2130" y="1972"/>
                    <a:pt x="2422" y="1978"/>
                    <a:pt x="2700" y="1955"/>
                  </a:cubicBezTo>
                  <a:cubicBezTo>
                    <a:pt x="2731" y="1935"/>
                    <a:pt x="2808" y="1908"/>
                    <a:pt x="2843" y="1903"/>
                  </a:cubicBezTo>
                  <a:cubicBezTo>
                    <a:pt x="2884" y="1875"/>
                    <a:pt x="2828" y="1910"/>
                    <a:pt x="2885" y="1887"/>
                  </a:cubicBezTo>
                  <a:cubicBezTo>
                    <a:pt x="2937" y="1866"/>
                    <a:pt x="2937" y="1864"/>
                    <a:pt x="2986" y="1850"/>
                  </a:cubicBezTo>
                  <a:cubicBezTo>
                    <a:pt x="3020" y="1841"/>
                    <a:pt x="3051" y="1825"/>
                    <a:pt x="3086" y="1818"/>
                  </a:cubicBezTo>
                  <a:cubicBezTo>
                    <a:pt x="3144" y="1793"/>
                    <a:pt x="3106" y="1807"/>
                    <a:pt x="3181" y="1786"/>
                  </a:cubicBezTo>
                  <a:cubicBezTo>
                    <a:pt x="3186" y="1784"/>
                    <a:pt x="3197" y="1781"/>
                    <a:pt x="3197" y="1781"/>
                  </a:cubicBezTo>
                  <a:cubicBezTo>
                    <a:pt x="3230" y="1758"/>
                    <a:pt x="3193" y="1780"/>
                    <a:pt x="3250" y="1765"/>
                  </a:cubicBezTo>
                  <a:cubicBezTo>
                    <a:pt x="3264" y="1761"/>
                    <a:pt x="3278" y="1754"/>
                    <a:pt x="3292" y="1749"/>
                  </a:cubicBezTo>
                  <a:cubicBezTo>
                    <a:pt x="3299" y="1746"/>
                    <a:pt x="3306" y="1746"/>
                    <a:pt x="3313" y="1744"/>
                  </a:cubicBezTo>
                  <a:cubicBezTo>
                    <a:pt x="3337" y="1727"/>
                    <a:pt x="3364" y="1728"/>
                    <a:pt x="3393" y="1723"/>
                  </a:cubicBezTo>
                  <a:cubicBezTo>
                    <a:pt x="3426" y="1699"/>
                    <a:pt x="3470" y="1695"/>
                    <a:pt x="3509" y="1686"/>
                  </a:cubicBezTo>
                  <a:cubicBezTo>
                    <a:pt x="3537" y="1667"/>
                    <a:pt x="3565" y="1659"/>
                    <a:pt x="3599" y="1654"/>
                  </a:cubicBezTo>
                  <a:cubicBezTo>
                    <a:pt x="3663" y="1633"/>
                    <a:pt x="3739" y="1592"/>
                    <a:pt x="3805" y="1580"/>
                  </a:cubicBezTo>
                  <a:cubicBezTo>
                    <a:pt x="3844" y="1556"/>
                    <a:pt x="3887" y="1530"/>
                    <a:pt x="3932" y="1522"/>
                  </a:cubicBezTo>
                  <a:cubicBezTo>
                    <a:pt x="3951" y="1508"/>
                    <a:pt x="3961" y="1497"/>
                    <a:pt x="3984" y="1490"/>
                  </a:cubicBezTo>
                  <a:cubicBezTo>
                    <a:pt x="3991" y="1485"/>
                    <a:pt x="4000" y="1481"/>
                    <a:pt x="4006" y="1475"/>
                  </a:cubicBezTo>
                  <a:cubicBezTo>
                    <a:pt x="4011" y="1471"/>
                    <a:pt x="4011" y="1463"/>
                    <a:pt x="4016" y="1459"/>
                  </a:cubicBezTo>
                  <a:cubicBezTo>
                    <a:pt x="4020" y="1455"/>
                    <a:pt x="4027" y="1456"/>
                    <a:pt x="4032" y="1453"/>
                  </a:cubicBezTo>
                  <a:cubicBezTo>
                    <a:pt x="4068" y="1433"/>
                    <a:pt x="4039" y="1445"/>
                    <a:pt x="4069" y="1422"/>
                  </a:cubicBezTo>
                  <a:cubicBezTo>
                    <a:pt x="4079" y="1414"/>
                    <a:pt x="4090" y="1408"/>
                    <a:pt x="4101" y="1401"/>
                  </a:cubicBezTo>
                  <a:cubicBezTo>
                    <a:pt x="4106" y="1397"/>
                    <a:pt x="4117" y="1390"/>
                    <a:pt x="4117" y="1390"/>
                  </a:cubicBezTo>
                  <a:cubicBezTo>
                    <a:pt x="4127" y="1374"/>
                    <a:pt x="4159" y="1353"/>
                    <a:pt x="4159" y="1353"/>
                  </a:cubicBezTo>
                  <a:cubicBezTo>
                    <a:pt x="4175" y="1327"/>
                    <a:pt x="4197" y="1303"/>
                    <a:pt x="4222" y="1284"/>
                  </a:cubicBezTo>
                  <a:cubicBezTo>
                    <a:pt x="4228" y="1266"/>
                    <a:pt x="4268" y="1201"/>
                    <a:pt x="4286" y="1189"/>
                  </a:cubicBezTo>
                  <a:cubicBezTo>
                    <a:pt x="4294" y="1163"/>
                    <a:pt x="4308" y="1132"/>
                    <a:pt x="4323" y="1110"/>
                  </a:cubicBezTo>
                  <a:cubicBezTo>
                    <a:pt x="4339" y="1041"/>
                    <a:pt x="4333" y="899"/>
                    <a:pt x="4370" y="840"/>
                  </a:cubicBezTo>
                  <a:cubicBezTo>
                    <a:pt x="4378" y="799"/>
                    <a:pt x="4372" y="823"/>
                    <a:pt x="4391" y="772"/>
                  </a:cubicBezTo>
                  <a:cubicBezTo>
                    <a:pt x="4393" y="767"/>
                    <a:pt x="4397" y="756"/>
                    <a:pt x="4397" y="756"/>
                  </a:cubicBezTo>
                  <a:cubicBezTo>
                    <a:pt x="4402" y="731"/>
                    <a:pt x="4404" y="719"/>
                    <a:pt x="4418" y="698"/>
                  </a:cubicBezTo>
                  <a:cubicBezTo>
                    <a:pt x="4423" y="676"/>
                    <a:pt x="4426" y="655"/>
                    <a:pt x="4434" y="634"/>
                  </a:cubicBezTo>
                  <a:cubicBezTo>
                    <a:pt x="4446" y="546"/>
                    <a:pt x="4458" y="460"/>
                    <a:pt x="4481" y="375"/>
                  </a:cubicBezTo>
                  <a:cubicBezTo>
                    <a:pt x="4486" y="335"/>
                    <a:pt x="4490" y="300"/>
                    <a:pt x="4508" y="264"/>
                  </a:cubicBezTo>
                  <a:cubicBezTo>
                    <a:pt x="4520" y="173"/>
                    <a:pt x="4518" y="98"/>
                    <a:pt x="451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2" name="Text Box 66"/>
            <p:cNvSpPr txBox="1">
              <a:spLocks noChangeAspect="1" noChangeArrowheads="1"/>
            </p:cNvSpPr>
            <p:nvPr/>
          </p:nvSpPr>
          <p:spPr bwMode="auto">
            <a:xfrm>
              <a:off x="4286" y="3649"/>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12</a:t>
              </a:r>
            </a:p>
          </p:txBody>
        </p:sp>
        <p:sp>
          <p:nvSpPr>
            <p:cNvPr id="9283" name="Freeform 67"/>
            <p:cNvSpPr>
              <a:spLocks noChangeAspect="1"/>
            </p:cNvSpPr>
            <p:nvPr/>
          </p:nvSpPr>
          <p:spPr bwMode="auto">
            <a:xfrm>
              <a:off x="1805" y="2487"/>
              <a:ext cx="1500" cy="1134"/>
            </a:xfrm>
            <a:custGeom>
              <a:avLst/>
              <a:gdLst>
                <a:gd name="T0" fmla="*/ 0 w 1998"/>
                <a:gd name="T1" fmla="*/ 0 h 1511"/>
                <a:gd name="T2" fmla="*/ 43 w 1998"/>
                <a:gd name="T3" fmla="*/ 63 h 1511"/>
                <a:gd name="T4" fmla="*/ 85 w 1998"/>
                <a:gd name="T5" fmla="*/ 127 h 1511"/>
                <a:gd name="T6" fmla="*/ 127 w 1998"/>
                <a:gd name="T7" fmla="*/ 185 h 1511"/>
                <a:gd name="T8" fmla="*/ 175 w 1998"/>
                <a:gd name="T9" fmla="*/ 274 h 1511"/>
                <a:gd name="T10" fmla="*/ 191 w 1998"/>
                <a:gd name="T11" fmla="*/ 280 h 1511"/>
                <a:gd name="T12" fmla="*/ 228 w 1998"/>
                <a:gd name="T13" fmla="*/ 327 h 1511"/>
                <a:gd name="T14" fmla="*/ 317 w 1998"/>
                <a:gd name="T15" fmla="*/ 412 h 1511"/>
                <a:gd name="T16" fmla="*/ 354 w 1998"/>
                <a:gd name="T17" fmla="*/ 454 h 1511"/>
                <a:gd name="T18" fmla="*/ 407 w 1998"/>
                <a:gd name="T19" fmla="*/ 512 h 1511"/>
                <a:gd name="T20" fmla="*/ 418 w 1998"/>
                <a:gd name="T21" fmla="*/ 528 h 1511"/>
                <a:gd name="T22" fmla="*/ 439 w 1998"/>
                <a:gd name="T23" fmla="*/ 539 h 1511"/>
                <a:gd name="T24" fmla="*/ 444 w 1998"/>
                <a:gd name="T25" fmla="*/ 555 h 1511"/>
                <a:gd name="T26" fmla="*/ 460 w 1998"/>
                <a:gd name="T27" fmla="*/ 565 h 1511"/>
                <a:gd name="T28" fmla="*/ 524 w 1998"/>
                <a:gd name="T29" fmla="*/ 623 h 1511"/>
                <a:gd name="T30" fmla="*/ 571 w 1998"/>
                <a:gd name="T31" fmla="*/ 671 h 1511"/>
                <a:gd name="T32" fmla="*/ 597 w 1998"/>
                <a:gd name="T33" fmla="*/ 703 h 1511"/>
                <a:gd name="T34" fmla="*/ 629 w 1998"/>
                <a:gd name="T35" fmla="*/ 724 h 1511"/>
                <a:gd name="T36" fmla="*/ 693 w 1998"/>
                <a:gd name="T37" fmla="*/ 771 h 1511"/>
                <a:gd name="T38" fmla="*/ 767 w 1998"/>
                <a:gd name="T39" fmla="*/ 824 h 1511"/>
                <a:gd name="T40" fmla="*/ 851 w 1998"/>
                <a:gd name="T41" fmla="*/ 882 h 1511"/>
                <a:gd name="T42" fmla="*/ 994 w 1998"/>
                <a:gd name="T43" fmla="*/ 972 h 1511"/>
                <a:gd name="T44" fmla="*/ 1047 w 1998"/>
                <a:gd name="T45" fmla="*/ 1020 h 1511"/>
                <a:gd name="T46" fmla="*/ 1078 w 1998"/>
                <a:gd name="T47" fmla="*/ 1030 h 1511"/>
                <a:gd name="T48" fmla="*/ 1142 w 1998"/>
                <a:gd name="T49" fmla="*/ 1072 h 1511"/>
                <a:gd name="T50" fmla="*/ 1253 w 1998"/>
                <a:gd name="T51" fmla="*/ 1157 h 1511"/>
                <a:gd name="T52" fmla="*/ 1284 w 1998"/>
                <a:gd name="T53" fmla="*/ 1173 h 1511"/>
                <a:gd name="T54" fmla="*/ 1321 w 1998"/>
                <a:gd name="T55" fmla="*/ 1199 h 1511"/>
                <a:gd name="T56" fmla="*/ 1454 w 1998"/>
                <a:gd name="T57" fmla="*/ 1263 h 1511"/>
                <a:gd name="T58" fmla="*/ 1538 w 1998"/>
                <a:gd name="T59" fmla="*/ 1300 h 1511"/>
                <a:gd name="T60" fmla="*/ 1591 w 1998"/>
                <a:gd name="T61" fmla="*/ 1331 h 1511"/>
                <a:gd name="T62" fmla="*/ 1644 w 1998"/>
                <a:gd name="T63" fmla="*/ 1347 h 1511"/>
                <a:gd name="T64" fmla="*/ 1660 w 1998"/>
                <a:gd name="T65" fmla="*/ 1352 h 1511"/>
                <a:gd name="T66" fmla="*/ 1686 w 1998"/>
                <a:gd name="T67" fmla="*/ 1374 h 1511"/>
                <a:gd name="T68" fmla="*/ 1718 w 1998"/>
                <a:gd name="T69" fmla="*/ 1384 h 1511"/>
                <a:gd name="T70" fmla="*/ 1834 w 1998"/>
                <a:gd name="T71" fmla="*/ 1437 h 1511"/>
                <a:gd name="T72" fmla="*/ 1882 w 1998"/>
                <a:gd name="T73" fmla="*/ 1463 h 1511"/>
                <a:gd name="T74" fmla="*/ 1966 w 1998"/>
                <a:gd name="T75" fmla="*/ 1495 h 1511"/>
                <a:gd name="T76" fmla="*/ 1982 w 1998"/>
                <a:gd name="T77" fmla="*/ 1506 h 1511"/>
                <a:gd name="T78" fmla="*/ 1998 w 1998"/>
                <a:gd name="T79" fmla="*/ 1511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8" h="1511">
                  <a:moveTo>
                    <a:pt x="0" y="0"/>
                  </a:moveTo>
                  <a:cubicBezTo>
                    <a:pt x="10" y="27"/>
                    <a:pt x="18" y="48"/>
                    <a:pt x="43" y="63"/>
                  </a:cubicBezTo>
                  <a:cubicBezTo>
                    <a:pt x="50" y="92"/>
                    <a:pt x="61" y="111"/>
                    <a:pt x="85" y="127"/>
                  </a:cubicBezTo>
                  <a:cubicBezTo>
                    <a:pt x="100" y="149"/>
                    <a:pt x="104" y="169"/>
                    <a:pt x="127" y="185"/>
                  </a:cubicBezTo>
                  <a:cubicBezTo>
                    <a:pt x="128" y="188"/>
                    <a:pt x="173" y="272"/>
                    <a:pt x="175" y="274"/>
                  </a:cubicBezTo>
                  <a:cubicBezTo>
                    <a:pt x="179" y="278"/>
                    <a:pt x="186" y="278"/>
                    <a:pt x="191" y="280"/>
                  </a:cubicBezTo>
                  <a:cubicBezTo>
                    <a:pt x="197" y="299"/>
                    <a:pt x="228" y="327"/>
                    <a:pt x="228" y="327"/>
                  </a:cubicBezTo>
                  <a:cubicBezTo>
                    <a:pt x="243" y="358"/>
                    <a:pt x="284" y="401"/>
                    <a:pt x="317" y="412"/>
                  </a:cubicBezTo>
                  <a:cubicBezTo>
                    <a:pt x="325" y="433"/>
                    <a:pt x="336" y="442"/>
                    <a:pt x="354" y="454"/>
                  </a:cubicBezTo>
                  <a:cubicBezTo>
                    <a:pt x="364" y="481"/>
                    <a:pt x="384" y="497"/>
                    <a:pt x="407" y="512"/>
                  </a:cubicBezTo>
                  <a:cubicBezTo>
                    <a:pt x="411" y="517"/>
                    <a:pt x="413" y="524"/>
                    <a:pt x="418" y="528"/>
                  </a:cubicBezTo>
                  <a:cubicBezTo>
                    <a:pt x="424" y="533"/>
                    <a:pt x="434" y="533"/>
                    <a:pt x="439" y="539"/>
                  </a:cubicBezTo>
                  <a:cubicBezTo>
                    <a:pt x="443" y="543"/>
                    <a:pt x="440" y="551"/>
                    <a:pt x="444" y="555"/>
                  </a:cubicBezTo>
                  <a:cubicBezTo>
                    <a:pt x="448" y="560"/>
                    <a:pt x="455" y="562"/>
                    <a:pt x="460" y="565"/>
                  </a:cubicBezTo>
                  <a:cubicBezTo>
                    <a:pt x="476" y="588"/>
                    <a:pt x="501" y="606"/>
                    <a:pt x="524" y="623"/>
                  </a:cubicBezTo>
                  <a:cubicBezTo>
                    <a:pt x="537" y="645"/>
                    <a:pt x="553" y="653"/>
                    <a:pt x="571" y="671"/>
                  </a:cubicBezTo>
                  <a:cubicBezTo>
                    <a:pt x="596" y="696"/>
                    <a:pt x="567" y="679"/>
                    <a:pt x="597" y="703"/>
                  </a:cubicBezTo>
                  <a:cubicBezTo>
                    <a:pt x="607" y="711"/>
                    <a:pt x="620" y="715"/>
                    <a:pt x="629" y="724"/>
                  </a:cubicBezTo>
                  <a:cubicBezTo>
                    <a:pt x="652" y="746"/>
                    <a:pt x="663" y="762"/>
                    <a:pt x="693" y="771"/>
                  </a:cubicBezTo>
                  <a:cubicBezTo>
                    <a:pt x="711" y="796"/>
                    <a:pt x="738" y="817"/>
                    <a:pt x="767" y="824"/>
                  </a:cubicBezTo>
                  <a:cubicBezTo>
                    <a:pt x="782" y="847"/>
                    <a:pt x="824" y="876"/>
                    <a:pt x="851" y="882"/>
                  </a:cubicBezTo>
                  <a:cubicBezTo>
                    <a:pt x="888" y="906"/>
                    <a:pt x="954" y="963"/>
                    <a:pt x="994" y="972"/>
                  </a:cubicBezTo>
                  <a:cubicBezTo>
                    <a:pt x="1014" y="986"/>
                    <a:pt x="1024" y="1009"/>
                    <a:pt x="1047" y="1020"/>
                  </a:cubicBezTo>
                  <a:cubicBezTo>
                    <a:pt x="1057" y="1025"/>
                    <a:pt x="1078" y="1030"/>
                    <a:pt x="1078" y="1030"/>
                  </a:cubicBezTo>
                  <a:cubicBezTo>
                    <a:pt x="1097" y="1049"/>
                    <a:pt x="1116" y="1064"/>
                    <a:pt x="1142" y="1072"/>
                  </a:cubicBezTo>
                  <a:cubicBezTo>
                    <a:pt x="1180" y="1101"/>
                    <a:pt x="1207" y="1143"/>
                    <a:pt x="1253" y="1157"/>
                  </a:cubicBezTo>
                  <a:cubicBezTo>
                    <a:pt x="1263" y="1164"/>
                    <a:pt x="1275" y="1166"/>
                    <a:pt x="1284" y="1173"/>
                  </a:cubicBezTo>
                  <a:cubicBezTo>
                    <a:pt x="1320" y="1204"/>
                    <a:pt x="1278" y="1189"/>
                    <a:pt x="1321" y="1199"/>
                  </a:cubicBezTo>
                  <a:cubicBezTo>
                    <a:pt x="1356" y="1234"/>
                    <a:pt x="1406" y="1250"/>
                    <a:pt x="1454" y="1263"/>
                  </a:cubicBezTo>
                  <a:cubicBezTo>
                    <a:pt x="1481" y="1281"/>
                    <a:pt x="1510" y="1286"/>
                    <a:pt x="1538" y="1300"/>
                  </a:cubicBezTo>
                  <a:cubicBezTo>
                    <a:pt x="1556" y="1309"/>
                    <a:pt x="1573" y="1324"/>
                    <a:pt x="1591" y="1331"/>
                  </a:cubicBezTo>
                  <a:cubicBezTo>
                    <a:pt x="1608" y="1338"/>
                    <a:pt x="1626" y="1341"/>
                    <a:pt x="1644" y="1347"/>
                  </a:cubicBezTo>
                  <a:cubicBezTo>
                    <a:pt x="1649" y="1349"/>
                    <a:pt x="1660" y="1352"/>
                    <a:pt x="1660" y="1352"/>
                  </a:cubicBezTo>
                  <a:cubicBezTo>
                    <a:pt x="1672" y="1372"/>
                    <a:pt x="1665" y="1367"/>
                    <a:pt x="1686" y="1374"/>
                  </a:cubicBezTo>
                  <a:cubicBezTo>
                    <a:pt x="1697" y="1378"/>
                    <a:pt x="1718" y="1384"/>
                    <a:pt x="1718" y="1384"/>
                  </a:cubicBezTo>
                  <a:cubicBezTo>
                    <a:pt x="1753" y="1408"/>
                    <a:pt x="1793" y="1424"/>
                    <a:pt x="1834" y="1437"/>
                  </a:cubicBezTo>
                  <a:cubicBezTo>
                    <a:pt x="1848" y="1457"/>
                    <a:pt x="1859" y="1456"/>
                    <a:pt x="1882" y="1463"/>
                  </a:cubicBezTo>
                  <a:cubicBezTo>
                    <a:pt x="1907" y="1481"/>
                    <a:pt x="1937" y="1486"/>
                    <a:pt x="1966" y="1495"/>
                  </a:cubicBezTo>
                  <a:cubicBezTo>
                    <a:pt x="1971" y="1499"/>
                    <a:pt x="1976" y="1503"/>
                    <a:pt x="1982" y="1506"/>
                  </a:cubicBezTo>
                  <a:cubicBezTo>
                    <a:pt x="1987" y="1508"/>
                    <a:pt x="1998" y="1511"/>
                    <a:pt x="1998" y="15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4" name="Freeform 68"/>
            <p:cNvSpPr>
              <a:spLocks noChangeAspect="1"/>
            </p:cNvSpPr>
            <p:nvPr/>
          </p:nvSpPr>
          <p:spPr bwMode="auto">
            <a:xfrm>
              <a:off x="1913" y="2360"/>
              <a:ext cx="2514" cy="860"/>
            </a:xfrm>
            <a:custGeom>
              <a:avLst/>
              <a:gdLst>
                <a:gd name="T0" fmla="*/ 3350 w 3350"/>
                <a:gd name="T1" fmla="*/ 1146 h 1146"/>
                <a:gd name="T2" fmla="*/ 3313 w 3350"/>
                <a:gd name="T3" fmla="*/ 1136 h 1146"/>
                <a:gd name="T4" fmla="*/ 3287 w 3350"/>
                <a:gd name="T5" fmla="*/ 1115 h 1146"/>
                <a:gd name="T6" fmla="*/ 3229 w 3350"/>
                <a:gd name="T7" fmla="*/ 1067 h 1146"/>
                <a:gd name="T8" fmla="*/ 3197 w 3350"/>
                <a:gd name="T9" fmla="*/ 1041 h 1146"/>
                <a:gd name="T10" fmla="*/ 3181 w 3350"/>
                <a:gd name="T11" fmla="*/ 1019 h 1146"/>
                <a:gd name="T12" fmla="*/ 3091 w 3350"/>
                <a:gd name="T13" fmla="*/ 967 h 1146"/>
                <a:gd name="T14" fmla="*/ 3049 w 3350"/>
                <a:gd name="T15" fmla="*/ 935 h 1146"/>
                <a:gd name="T16" fmla="*/ 3017 w 3350"/>
                <a:gd name="T17" fmla="*/ 919 h 1146"/>
                <a:gd name="T18" fmla="*/ 3007 w 3350"/>
                <a:gd name="T19" fmla="*/ 903 h 1146"/>
                <a:gd name="T20" fmla="*/ 2970 w 3350"/>
                <a:gd name="T21" fmla="*/ 893 h 1146"/>
                <a:gd name="T22" fmla="*/ 2928 w 3350"/>
                <a:gd name="T23" fmla="*/ 861 h 1146"/>
                <a:gd name="T24" fmla="*/ 2880 w 3350"/>
                <a:gd name="T25" fmla="*/ 840 h 1146"/>
                <a:gd name="T26" fmla="*/ 2785 w 3350"/>
                <a:gd name="T27" fmla="*/ 782 h 1146"/>
                <a:gd name="T28" fmla="*/ 2685 w 3350"/>
                <a:gd name="T29" fmla="*/ 724 h 1146"/>
                <a:gd name="T30" fmla="*/ 2642 w 3350"/>
                <a:gd name="T31" fmla="*/ 697 h 1146"/>
                <a:gd name="T32" fmla="*/ 2584 w 3350"/>
                <a:gd name="T33" fmla="*/ 655 h 1146"/>
                <a:gd name="T34" fmla="*/ 2515 w 3350"/>
                <a:gd name="T35" fmla="*/ 613 h 1146"/>
                <a:gd name="T36" fmla="*/ 2441 w 3350"/>
                <a:gd name="T37" fmla="*/ 560 h 1146"/>
                <a:gd name="T38" fmla="*/ 2235 w 3350"/>
                <a:gd name="T39" fmla="*/ 438 h 1146"/>
                <a:gd name="T40" fmla="*/ 2156 w 3350"/>
                <a:gd name="T41" fmla="*/ 396 h 1146"/>
                <a:gd name="T42" fmla="*/ 2050 w 3350"/>
                <a:gd name="T43" fmla="*/ 348 h 1146"/>
                <a:gd name="T44" fmla="*/ 1908 w 3350"/>
                <a:gd name="T45" fmla="*/ 296 h 1146"/>
                <a:gd name="T46" fmla="*/ 1776 w 3350"/>
                <a:gd name="T47" fmla="*/ 259 h 1146"/>
                <a:gd name="T48" fmla="*/ 1659 w 3350"/>
                <a:gd name="T49" fmla="*/ 222 h 1146"/>
                <a:gd name="T50" fmla="*/ 1427 w 3350"/>
                <a:gd name="T51" fmla="*/ 158 h 1146"/>
                <a:gd name="T52" fmla="*/ 1337 w 3350"/>
                <a:gd name="T53" fmla="*/ 132 h 1146"/>
                <a:gd name="T54" fmla="*/ 1157 w 3350"/>
                <a:gd name="T55" fmla="*/ 89 h 1146"/>
                <a:gd name="T56" fmla="*/ 782 w 3350"/>
                <a:gd name="T57" fmla="*/ 31 h 1146"/>
                <a:gd name="T58" fmla="*/ 639 w 3350"/>
                <a:gd name="T59" fmla="*/ 10 h 1146"/>
                <a:gd name="T60" fmla="*/ 518 w 3350"/>
                <a:gd name="T61" fmla="*/ 0 h 1146"/>
                <a:gd name="T62" fmla="*/ 0 w 3350"/>
                <a:gd name="T63" fmla="*/ 5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0" h="1146">
                  <a:moveTo>
                    <a:pt x="3350" y="1146"/>
                  </a:moveTo>
                  <a:cubicBezTo>
                    <a:pt x="3349" y="1146"/>
                    <a:pt x="3316" y="1138"/>
                    <a:pt x="3313" y="1136"/>
                  </a:cubicBezTo>
                  <a:cubicBezTo>
                    <a:pt x="3279" y="1109"/>
                    <a:pt x="3327" y="1128"/>
                    <a:pt x="3287" y="1115"/>
                  </a:cubicBezTo>
                  <a:cubicBezTo>
                    <a:pt x="3273" y="1094"/>
                    <a:pt x="3253" y="1074"/>
                    <a:pt x="3229" y="1067"/>
                  </a:cubicBezTo>
                  <a:cubicBezTo>
                    <a:pt x="3218" y="1033"/>
                    <a:pt x="3234" y="1069"/>
                    <a:pt x="3197" y="1041"/>
                  </a:cubicBezTo>
                  <a:cubicBezTo>
                    <a:pt x="3190" y="1036"/>
                    <a:pt x="3187" y="1025"/>
                    <a:pt x="3181" y="1019"/>
                  </a:cubicBezTo>
                  <a:cubicBezTo>
                    <a:pt x="3167" y="1005"/>
                    <a:pt x="3111" y="973"/>
                    <a:pt x="3091" y="967"/>
                  </a:cubicBezTo>
                  <a:cubicBezTo>
                    <a:pt x="3074" y="954"/>
                    <a:pt x="3069" y="941"/>
                    <a:pt x="3049" y="935"/>
                  </a:cubicBezTo>
                  <a:cubicBezTo>
                    <a:pt x="3039" y="928"/>
                    <a:pt x="3026" y="926"/>
                    <a:pt x="3017" y="919"/>
                  </a:cubicBezTo>
                  <a:cubicBezTo>
                    <a:pt x="3012" y="915"/>
                    <a:pt x="3012" y="907"/>
                    <a:pt x="3007" y="903"/>
                  </a:cubicBezTo>
                  <a:cubicBezTo>
                    <a:pt x="3004" y="901"/>
                    <a:pt x="2971" y="893"/>
                    <a:pt x="2970" y="893"/>
                  </a:cubicBezTo>
                  <a:cubicBezTo>
                    <a:pt x="2953" y="881"/>
                    <a:pt x="2947" y="867"/>
                    <a:pt x="2928" y="861"/>
                  </a:cubicBezTo>
                  <a:cubicBezTo>
                    <a:pt x="2914" y="851"/>
                    <a:pt x="2880" y="840"/>
                    <a:pt x="2880" y="840"/>
                  </a:cubicBezTo>
                  <a:cubicBezTo>
                    <a:pt x="2859" y="809"/>
                    <a:pt x="2817" y="801"/>
                    <a:pt x="2785" y="782"/>
                  </a:cubicBezTo>
                  <a:cubicBezTo>
                    <a:pt x="2751" y="762"/>
                    <a:pt x="2720" y="741"/>
                    <a:pt x="2685" y="724"/>
                  </a:cubicBezTo>
                  <a:cubicBezTo>
                    <a:pt x="2672" y="705"/>
                    <a:pt x="2664" y="704"/>
                    <a:pt x="2642" y="697"/>
                  </a:cubicBezTo>
                  <a:cubicBezTo>
                    <a:pt x="2628" y="674"/>
                    <a:pt x="2609" y="663"/>
                    <a:pt x="2584" y="655"/>
                  </a:cubicBezTo>
                  <a:cubicBezTo>
                    <a:pt x="2537" y="621"/>
                    <a:pt x="2561" y="634"/>
                    <a:pt x="2515" y="613"/>
                  </a:cubicBezTo>
                  <a:cubicBezTo>
                    <a:pt x="2495" y="591"/>
                    <a:pt x="2470" y="569"/>
                    <a:pt x="2441" y="560"/>
                  </a:cubicBezTo>
                  <a:cubicBezTo>
                    <a:pt x="2376" y="512"/>
                    <a:pt x="2310" y="469"/>
                    <a:pt x="2235" y="438"/>
                  </a:cubicBezTo>
                  <a:cubicBezTo>
                    <a:pt x="2219" y="412"/>
                    <a:pt x="2186" y="403"/>
                    <a:pt x="2156" y="396"/>
                  </a:cubicBezTo>
                  <a:cubicBezTo>
                    <a:pt x="2126" y="373"/>
                    <a:pt x="2087" y="358"/>
                    <a:pt x="2050" y="348"/>
                  </a:cubicBezTo>
                  <a:cubicBezTo>
                    <a:pt x="2008" y="320"/>
                    <a:pt x="1956" y="309"/>
                    <a:pt x="1908" y="296"/>
                  </a:cubicBezTo>
                  <a:cubicBezTo>
                    <a:pt x="1864" y="284"/>
                    <a:pt x="1820" y="270"/>
                    <a:pt x="1776" y="259"/>
                  </a:cubicBezTo>
                  <a:cubicBezTo>
                    <a:pt x="1744" y="237"/>
                    <a:pt x="1696" y="234"/>
                    <a:pt x="1659" y="222"/>
                  </a:cubicBezTo>
                  <a:cubicBezTo>
                    <a:pt x="1582" y="198"/>
                    <a:pt x="1505" y="176"/>
                    <a:pt x="1427" y="158"/>
                  </a:cubicBezTo>
                  <a:cubicBezTo>
                    <a:pt x="1395" y="151"/>
                    <a:pt x="1370" y="137"/>
                    <a:pt x="1337" y="132"/>
                  </a:cubicBezTo>
                  <a:cubicBezTo>
                    <a:pt x="1278" y="110"/>
                    <a:pt x="1220" y="97"/>
                    <a:pt x="1157" y="89"/>
                  </a:cubicBezTo>
                  <a:cubicBezTo>
                    <a:pt x="1037" y="52"/>
                    <a:pt x="908" y="49"/>
                    <a:pt x="782" y="31"/>
                  </a:cubicBezTo>
                  <a:cubicBezTo>
                    <a:pt x="736" y="16"/>
                    <a:pt x="687" y="14"/>
                    <a:pt x="639" y="10"/>
                  </a:cubicBezTo>
                  <a:cubicBezTo>
                    <a:pt x="599" y="6"/>
                    <a:pt x="518" y="0"/>
                    <a:pt x="518" y="0"/>
                  </a:cubicBezTo>
                  <a:cubicBezTo>
                    <a:pt x="7" y="5"/>
                    <a:pt x="180" y="5"/>
                    <a:pt x="0" y="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5" name="Text Box 69"/>
            <p:cNvSpPr txBox="1">
              <a:spLocks noChangeAspect="1" noChangeArrowheads="1"/>
            </p:cNvSpPr>
            <p:nvPr/>
          </p:nvSpPr>
          <p:spPr bwMode="auto">
            <a:xfrm>
              <a:off x="2449" y="318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6</a:t>
              </a:r>
            </a:p>
          </p:txBody>
        </p:sp>
        <p:sp>
          <p:nvSpPr>
            <p:cNvPr id="9286" name="Text Box 70"/>
            <p:cNvSpPr txBox="1">
              <a:spLocks noChangeAspect="1" noChangeArrowheads="1"/>
            </p:cNvSpPr>
            <p:nvPr/>
          </p:nvSpPr>
          <p:spPr bwMode="auto">
            <a:xfrm>
              <a:off x="2809" y="235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9</a:t>
              </a:r>
            </a:p>
          </p:txBody>
        </p:sp>
        <p:sp>
          <p:nvSpPr>
            <p:cNvPr id="9287" name="Freeform 71"/>
            <p:cNvSpPr>
              <a:spLocks noChangeAspect="1"/>
            </p:cNvSpPr>
            <p:nvPr/>
          </p:nvSpPr>
          <p:spPr bwMode="auto">
            <a:xfrm>
              <a:off x="1643" y="3347"/>
              <a:ext cx="2851" cy="580"/>
            </a:xfrm>
            <a:custGeom>
              <a:avLst/>
              <a:gdLst>
                <a:gd name="T0" fmla="*/ 0 w 3799"/>
                <a:gd name="T1" fmla="*/ 391 h 773"/>
                <a:gd name="T2" fmla="*/ 37 w 3799"/>
                <a:gd name="T3" fmla="*/ 439 h 773"/>
                <a:gd name="T4" fmla="*/ 105 w 3799"/>
                <a:gd name="T5" fmla="*/ 497 h 773"/>
                <a:gd name="T6" fmla="*/ 158 w 3799"/>
                <a:gd name="T7" fmla="*/ 534 h 773"/>
                <a:gd name="T8" fmla="*/ 237 w 3799"/>
                <a:gd name="T9" fmla="*/ 566 h 773"/>
                <a:gd name="T10" fmla="*/ 311 w 3799"/>
                <a:gd name="T11" fmla="*/ 592 h 773"/>
                <a:gd name="T12" fmla="*/ 380 w 3799"/>
                <a:gd name="T13" fmla="*/ 624 h 773"/>
                <a:gd name="T14" fmla="*/ 1099 w 3799"/>
                <a:gd name="T15" fmla="*/ 730 h 773"/>
                <a:gd name="T16" fmla="*/ 1923 w 3799"/>
                <a:gd name="T17" fmla="*/ 735 h 773"/>
                <a:gd name="T18" fmla="*/ 2499 w 3799"/>
                <a:gd name="T19" fmla="*/ 746 h 773"/>
                <a:gd name="T20" fmla="*/ 2885 w 3799"/>
                <a:gd name="T21" fmla="*/ 645 h 773"/>
                <a:gd name="T22" fmla="*/ 2980 w 3799"/>
                <a:gd name="T23" fmla="*/ 613 h 773"/>
                <a:gd name="T24" fmla="*/ 3128 w 3799"/>
                <a:gd name="T25" fmla="*/ 561 h 773"/>
                <a:gd name="T26" fmla="*/ 3176 w 3799"/>
                <a:gd name="T27" fmla="*/ 534 h 773"/>
                <a:gd name="T28" fmla="*/ 3260 w 3799"/>
                <a:gd name="T29" fmla="*/ 471 h 773"/>
                <a:gd name="T30" fmla="*/ 3287 w 3799"/>
                <a:gd name="T31" fmla="*/ 444 h 773"/>
                <a:gd name="T32" fmla="*/ 3345 w 3799"/>
                <a:gd name="T33" fmla="*/ 381 h 773"/>
                <a:gd name="T34" fmla="*/ 3408 w 3799"/>
                <a:gd name="T35" fmla="*/ 339 h 773"/>
                <a:gd name="T36" fmla="*/ 3487 w 3799"/>
                <a:gd name="T37" fmla="*/ 280 h 773"/>
                <a:gd name="T38" fmla="*/ 3551 w 3799"/>
                <a:gd name="T39" fmla="*/ 238 h 773"/>
                <a:gd name="T40" fmla="*/ 3588 w 3799"/>
                <a:gd name="T41" fmla="*/ 217 h 773"/>
                <a:gd name="T42" fmla="*/ 3598 w 3799"/>
                <a:gd name="T43" fmla="*/ 201 h 773"/>
                <a:gd name="T44" fmla="*/ 3630 w 3799"/>
                <a:gd name="T45" fmla="*/ 185 h 773"/>
                <a:gd name="T46" fmla="*/ 3672 w 3799"/>
                <a:gd name="T47" fmla="*/ 143 h 773"/>
                <a:gd name="T48" fmla="*/ 3720 w 3799"/>
                <a:gd name="T49" fmla="*/ 85 h 773"/>
                <a:gd name="T50" fmla="*/ 3773 w 3799"/>
                <a:gd name="T51" fmla="*/ 16 h 773"/>
                <a:gd name="T52" fmla="*/ 3799 w 3799"/>
                <a:gd name="T53"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99" h="773">
                  <a:moveTo>
                    <a:pt x="0" y="391"/>
                  </a:moveTo>
                  <a:cubicBezTo>
                    <a:pt x="14" y="413"/>
                    <a:pt x="15" y="422"/>
                    <a:pt x="37" y="439"/>
                  </a:cubicBezTo>
                  <a:cubicBezTo>
                    <a:pt x="57" y="469"/>
                    <a:pt x="70" y="485"/>
                    <a:pt x="105" y="497"/>
                  </a:cubicBezTo>
                  <a:cubicBezTo>
                    <a:pt x="113" y="518"/>
                    <a:pt x="136" y="527"/>
                    <a:pt x="158" y="534"/>
                  </a:cubicBezTo>
                  <a:cubicBezTo>
                    <a:pt x="184" y="552"/>
                    <a:pt x="207" y="560"/>
                    <a:pt x="237" y="566"/>
                  </a:cubicBezTo>
                  <a:cubicBezTo>
                    <a:pt x="262" y="577"/>
                    <a:pt x="285" y="583"/>
                    <a:pt x="311" y="592"/>
                  </a:cubicBezTo>
                  <a:cubicBezTo>
                    <a:pt x="332" y="606"/>
                    <a:pt x="356" y="618"/>
                    <a:pt x="380" y="624"/>
                  </a:cubicBezTo>
                  <a:cubicBezTo>
                    <a:pt x="570" y="754"/>
                    <a:pt x="907" y="727"/>
                    <a:pt x="1099" y="730"/>
                  </a:cubicBezTo>
                  <a:cubicBezTo>
                    <a:pt x="1371" y="752"/>
                    <a:pt x="1649" y="729"/>
                    <a:pt x="1923" y="735"/>
                  </a:cubicBezTo>
                  <a:cubicBezTo>
                    <a:pt x="2187" y="773"/>
                    <a:pt x="1997" y="751"/>
                    <a:pt x="2499" y="746"/>
                  </a:cubicBezTo>
                  <a:cubicBezTo>
                    <a:pt x="2631" y="721"/>
                    <a:pt x="2755" y="676"/>
                    <a:pt x="2885" y="645"/>
                  </a:cubicBezTo>
                  <a:cubicBezTo>
                    <a:pt x="2915" y="627"/>
                    <a:pt x="2948" y="624"/>
                    <a:pt x="2980" y="613"/>
                  </a:cubicBezTo>
                  <a:cubicBezTo>
                    <a:pt x="3027" y="597"/>
                    <a:pt x="3081" y="572"/>
                    <a:pt x="3128" y="561"/>
                  </a:cubicBezTo>
                  <a:cubicBezTo>
                    <a:pt x="3165" y="536"/>
                    <a:pt x="3148" y="543"/>
                    <a:pt x="3176" y="534"/>
                  </a:cubicBezTo>
                  <a:cubicBezTo>
                    <a:pt x="3193" y="516"/>
                    <a:pt x="3238" y="485"/>
                    <a:pt x="3260" y="471"/>
                  </a:cubicBezTo>
                  <a:cubicBezTo>
                    <a:pt x="3306" y="404"/>
                    <a:pt x="3235" y="504"/>
                    <a:pt x="3287" y="444"/>
                  </a:cubicBezTo>
                  <a:cubicBezTo>
                    <a:pt x="3312" y="415"/>
                    <a:pt x="3318" y="405"/>
                    <a:pt x="3345" y="381"/>
                  </a:cubicBezTo>
                  <a:cubicBezTo>
                    <a:pt x="3364" y="364"/>
                    <a:pt x="3408" y="339"/>
                    <a:pt x="3408" y="339"/>
                  </a:cubicBezTo>
                  <a:cubicBezTo>
                    <a:pt x="3426" y="313"/>
                    <a:pt x="3460" y="296"/>
                    <a:pt x="3487" y="280"/>
                  </a:cubicBezTo>
                  <a:cubicBezTo>
                    <a:pt x="3509" y="267"/>
                    <a:pt x="3528" y="245"/>
                    <a:pt x="3551" y="238"/>
                  </a:cubicBezTo>
                  <a:cubicBezTo>
                    <a:pt x="3562" y="229"/>
                    <a:pt x="3577" y="226"/>
                    <a:pt x="3588" y="217"/>
                  </a:cubicBezTo>
                  <a:cubicBezTo>
                    <a:pt x="3593" y="213"/>
                    <a:pt x="3594" y="205"/>
                    <a:pt x="3598" y="201"/>
                  </a:cubicBezTo>
                  <a:cubicBezTo>
                    <a:pt x="3606" y="193"/>
                    <a:pt x="3619" y="189"/>
                    <a:pt x="3630" y="185"/>
                  </a:cubicBezTo>
                  <a:cubicBezTo>
                    <a:pt x="3644" y="172"/>
                    <a:pt x="3660" y="157"/>
                    <a:pt x="3672" y="143"/>
                  </a:cubicBezTo>
                  <a:cubicBezTo>
                    <a:pt x="3692" y="119"/>
                    <a:pt x="3694" y="103"/>
                    <a:pt x="3720" y="85"/>
                  </a:cubicBezTo>
                  <a:cubicBezTo>
                    <a:pt x="3730" y="53"/>
                    <a:pt x="3748" y="41"/>
                    <a:pt x="3773" y="16"/>
                  </a:cubicBezTo>
                  <a:cubicBezTo>
                    <a:pt x="3780" y="9"/>
                    <a:pt x="3799" y="0"/>
                    <a:pt x="3799"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 name="Text Box 72"/>
            <p:cNvSpPr txBox="1">
              <a:spLocks noChangeAspect="1" noChangeArrowheads="1"/>
            </p:cNvSpPr>
            <p:nvPr/>
          </p:nvSpPr>
          <p:spPr bwMode="auto">
            <a:xfrm>
              <a:off x="2124" y="3793"/>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10</a:t>
              </a:r>
            </a:p>
          </p:txBody>
        </p:sp>
        <p:sp>
          <p:nvSpPr>
            <p:cNvPr id="9292" name="Line 76"/>
            <p:cNvSpPr>
              <a:spLocks noChangeShapeType="1"/>
            </p:cNvSpPr>
            <p:nvPr/>
          </p:nvSpPr>
          <p:spPr bwMode="auto">
            <a:xfrm>
              <a:off x="3648" y="2448"/>
              <a:ext cx="864"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89088"/>
            <a:ext cx="3262313"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0391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Prim's Algorithm</a:t>
            </a:r>
          </a:p>
        </p:txBody>
      </p:sp>
      <p:sp>
        <p:nvSpPr>
          <p:cNvPr id="30722"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Line 5"/>
          <p:cNvSpPr>
            <a:spLocks noChangeShapeType="1"/>
          </p:cNvSpPr>
          <p:nvPr/>
        </p:nvSpPr>
        <p:spPr bwMode="auto">
          <a:xfrm>
            <a:off x="32766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p:cNvSpPr>
            <a:spLocks noChangeShapeType="1"/>
          </p:cNvSpPr>
          <p:nvPr/>
        </p:nvSpPr>
        <p:spPr bwMode="auto">
          <a:xfrm flipH="1">
            <a:off x="3276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0733"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0734" name="Oval 14"/>
          <p:cNvSpPr>
            <a:spLocks noChangeArrowheads="1"/>
          </p:cNvSpPr>
          <p:nvPr/>
        </p:nvSpPr>
        <p:spPr bwMode="auto">
          <a:xfrm>
            <a:off x="28956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0735" name="Oval 15">
            <a:hlinkClick r:id="" action="ppaction://hlinkshowjump?jump=nextslide"/>
          </p:cNvPr>
          <p:cNvSpPr>
            <a:spLocks noChangeArrowheads="1"/>
          </p:cNvSpPr>
          <p:nvPr/>
        </p:nvSpPr>
        <p:spPr bwMode="auto">
          <a:xfrm>
            <a:off x="28956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0736"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0737" name="Oval 17"/>
          <p:cNvSpPr>
            <a:spLocks noChangeArrowheads="1"/>
          </p:cNvSpPr>
          <p:nvPr/>
        </p:nvSpPr>
        <p:spPr bwMode="auto">
          <a:xfrm>
            <a:off x="4724400" y="40386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0738"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30739"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30740"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0741"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0742"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0743"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0744"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1</a:t>
            </a:r>
          </a:p>
        </p:txBody>
      </p:sp>
      <p:sp>
        <p:nvSpPr>
          <p:cNvPr id="30745"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0746"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0747"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Tree>
    <p:extLst>
      <p:ext uri="{BB962C8B-B14F-4D97-AF65-F5344CB8AC3E}">
        <p14:creationId xmlns:p14="http://schemas.microsoft.com/office/powerpoint/2010/main" val="22715511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1"/>
          </p:nvPr>
        </p:nvSpPr>
        <p:spPr/>
        <p:txBody>
          <a:bodyPr/>
          <a:lstStyle/>
          <a:p>
            <a:r>
              <a:rPr lang="de-DE"/>
              <a:t>Prim's Algorithm</a:t>
            </a:r>
          </a:p>
        </p:txBody>
      </p:sp>
      <p:sp>
        <p:nvSpPr>
          <p:cNvPr id="31746"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7"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8"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Line 5"/>
          <p:cNvSpPr>
            <a:spLocks noChangeShapeType="1"/>
          </p:cNvSpPr>
          <p:nvPr/>
        </p:nvSpPr>
        <p:spPr bwMode="auto">
          <a:xfrm>
            <a:off x="32766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a:hlinkClick r:id="" action="ppaction://hlinkshowjump?jump=nextslide"/>
          </p:cNvPr>
          <p:cNvSpPr>
            <a:spLocks noChangeShapeType="1"/>
          </p:cNvSpPr>
          <p:nvPr/>
        </p:nvSpPr>
        <p:spPr bwMode="auto">
          <a:xfrm flipH="1">
            <a:off x="3276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1757"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1758" name="Oval 14"/>
          <p:cNvSpPr>
            <a:spLocks noChangeArrowheads="1"/>
          </p:cNvSpPr>
          <p:nvPr/>
        </p:nvSpPr>
        <p:spPr bwMode="auto">
          <a:xfrm>
            <a:off x="28956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1759"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1760"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1761" name="Oval 17"/>
          <p:cNvSpPr>
            <a:spLocks noChangeArrowheads="1"/>
          </p:cNvSpPr>
          <p:nvPr/>
        </p:nvSpPr>
        <p:spPr bwMode="auto">
          <a:xfrm>
            <a:off x="4724400" y="40386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1762"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31763"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31764"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1765"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1766"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1767"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1768"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1</a:t>
            </a:r>
          </a:p>
        </p:txBody>
      </p:sp>
      <p:sp>
        <p:nvSpPr>
          <p:cNvPr id="31769"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1770"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1771"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Tree>
    <p:extLst>
      <p:ext uri="{BB962C8B-B14F-4D97-AF65-F5344CB8AC3E}">
        <p14:creationId xmlns:p14="http://schemas.microsoft.com/office/powerpoint/2010/main" val="1720435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2"/>
          <p:cNvSpPr>
            <a:spLocks noGrp="1"/>
          </p:cNvSpPr>
          <p:nvPr>
            <p:ph type="ftr" sz="quarter" idx="11"/>
          </p:nvPr>
        </p:nvSpPr>
        <p:spPr/>
        <p:txBody>
          <a:bodyPr/>
          <a:lstStyle/>
          <a:p>
            <a:r>
              <a:rPr lang="de-DE"/>
              <a:t>Prim's Algorithm</a:t>
            </a:r>
          </a:p>
        </p:txBody>
      </p:sp>
      <p:sp>
        <p:nvSpPr>
          <p:cNvPr id="32770"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4"/>
          <p:cNvSpPr>
            <a:spLocks noChangeShapeType="1"/>
          </p:cNvSpPr>
          <p:nvPr/>
        </p:nvSpPr>
        <p:spPr bwMode="auto">
          <a:xfrm flipH="1">
            <a:off x="3276600" y="2895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Line 5"/>
          <p:cNvSpPr>
            <a:spLocks noChangeShapeType="1"/>
          </p:cNvSpPr>
          <p:nvPr/>
        </p:nvSpPr>
        <p:spPr bwMode="auto">
          <a:xfrm>
            <a:off x="3276600" y="2895600"/>
            <a:ext cx="0" cy="2971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7"/>
          <p:cNvSpPr>
            <a:spLocks noChangeShapeType="1"/>
          </p:cNvSpPr>
          <p:nvPr/>
        </p:nvSpPr>
        <p:spPr bwMode="auto">
          <a:xfrm>
            <a:off x="32766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8"/>
          <p:cNvSpPr>
            <a:spLocks noChangeShapeType="1"/>
          </p:cNvSpPr>
          <p:nvPr/>
        </p:nvSpPr>
        <p:spPr bwMode="auto">
          <a:xfrm flipH="1">
            <a:off x="3276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
          <p:cNvSpPr>
            <a:spLocks noChangeShapeType="1"/>
          </p:cNvSpPr>
          <p:nvPr/>
        </p:nvSpPr>
        <p:spPr bwMode="auto">
          <a:xfrm flipV="1">
            <a:off x="838200" y="2895600"/>
            <a:ext cx="2438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2781"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2782" name="Oval 14"/>
          <p:cNvSpPr>
            <a:spLocks noChangeArrowheads="1"/>
          </p:cNvSpPr>
          <p:nvPr/>
        </p:nvSpPr>
        <p:spPr bwMode="auto">
          <a:xfrm>
            <a:off x="2895600" y="54864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2783"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2784"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2785" name="Oval 17"/>
          <p:cNvSpPr>
            <a:spLocks noChangeArrowheads="1"/>
          </p:cNvSpPr>
          <p:nvPr/>
        </p:nvSpPr>
        <p:spPr bwMode="auto">
          <a:xfrm>
            <a:off x="4724400" y="40386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2786" name="Text Box 18"/>
          <p:cNvSpPr txBox="1">
            <a:spLocks noChangeArrowheads="1"/>
          </p:cNvSpPr>
          <p:nvPr/>
        </p:nvSpPr>
        <p:spPr bwMode="auto">
          <a:xfrm>
            <a:off x="4876800" y="2438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5</a:t>
            </a:r>
          </a:p>
        </p:txBody>
      </p:sp>
      <p:sp>
        <p:nvSpPr>
          <p:cNvPr id="32787" name="Text Box 19"/>
          <p:cNvSpPr txBox="1">
            <a:spLocks noChangeArrowheads="1"/>
          </p:cNvSpPr>
          <p:nvPr/>
        </p:nvSpPr>
        <p:spPr bwMode="auto">
          <a:xfrm>
            <a:off x="41910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6</a:t>
            </a:r>
          </a:p>
        </p:txBody>
      </p:sp>
      <p:sp>
        <p:nvSpPr>
          <p:cNvPr id="32788" name="Text Box 20"/>
          <p:cNvSpPr txBox="1">
            <a:spLocks noChangeArrowheads="1"/>
          </p:cNvSpPr>
          <p:nvPr/>
        </p:nvSpPr>
        <p:spPr bwMode="auto">
          <a:xfrm>
            <a:off x="17526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2789"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2790"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2791"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32792"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1</a:t>
            </a:r>
          </a:p>
        </p:txBody>
      </p:sp>
      <p:sp>
        <p:nvSpPr>
          <p:cNvPr id="32793"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2794"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2795"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2796" name="Text Box 28"/>
          <p:cNvSpPr txBox="1">
            <a:spLocks noChangeArrowheads="1"/>
          </p:cNvSpPr>
          <p:nvPr/>
        </p:nvSpPr>
        <p:spPr bwMode="auto">
          <a:xfrm>
            <a:off x="304800" y="1219200"/>
            <a:ext cx="432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de-DE" b="0"/>
              <a:t>We could delete these edges because of Dijkstra‘s label </a:t>
            </a:r>
            <a:r>
              <a:rPr lang="de-DE" i="1"/>
              <a:t>D[u]</a:t>
            </a:r>
            <a:r>
              <a:rPr lang="de-DE" b="0"/>
              <a:t> for each vertex outside of the cluster</a:t>
            </a:r>
          </a:p>
        </p:txBody>
      </p:sp>
      <p:sp>
        <p:nvSpPr>
          <p:cNvPr id="32797" name="AutoShape 29"/>
          <p:cNvSpPr>
            <a:spLocks noChangeArrowheads="1"/>
          </p:cNvSpPr>
          <p:nvPr/>
        </p:nvSpPr>
        <p:spPr bwMode="auto">
          <a:xfrm>
            <a:off x="2286000" y="2209800"/>
            <a:ext cx="152400" cy="1066800"/>
          </a:xfrm>
          <a:prstGeom prst="downArrow">
            <a:avLst>
              <a:gd name="adj1" fmla="val 50000"/>
              <a:gd name="adj2" fmla="val 175000"/>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AutoShape 30"/>
          <p:cNvSpPr>
            <a:spLocks noChangeArrowheads="1"/>
          </p:cNvSpPr>
          <p:nvPr/>
        </p:nvSpPr>
        <p:spPr bwMode="auto">
          <a:xfrm rot="19200000">
            <a:off x="4267200" y="1752600"/>
            <a:ext cx="152400" cy="1127125"/>
          </a:xfrm>
          <a:prstGeom prst="downArrow">
            <a:avLst>
              <a:gd name="adj1" fmla="val 50000"/>
              <a:gd name="adj2" fmla="val 184896"/>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AutoShape 31"/>
          <p:cNvSpPr>
            <a:spLocks noChangeArrowheads="1"/>
          </p:cNvSpPr>
          <p:nvPr/>
        </p:nvSpPr>
        <p:spPr bwMode="auto">
          <a:xfrm rot="21300000">
            <a:off x="3810000" y="1828800"/>
            <a:ext cx="152400" cy="1524000"/>
          </a:xfrm>
          <a:prstGeom prst="downArrow">
            <a:avLst>
              <a:gd name="adj1" fmla="val 50000"/>
              <a:gd name="adj2" fmla="val 250000"/>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988111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p:cNvSpPr>
            <a:spLocks noGrp="1"/>
          </p:cNvSpPr>
          <p:nvPr>
            <p:ph type="ftr" sz="quarter" idx="11"/>
          </p:nvPr>
        </p:nvSpPr>
        <p:spPr/>
        <p:txBody>
          <a:bodyPr/>
          <a:lstStyle/>
          <a:p>
            <a:r>
              <a:rPr lang="de-DE"/>
              <a:t>Prim's Algorithm</a:t>
            </a:r>
          </a:p>
        </p:txBody>
      </p:sp>
      <p:sp>
        <p:nvSpPr>
          <p:cNvPr id="33794" name="Line 2"/>
          <p:cNvSpPr>
            <a:spLocks noChangeShapeType="1"/>
          </p:cNvSpPr>
          <p:nvPr/>
        </p:nvSpPr>
        <p:spPr bwMode="auto">
          <a:xfrm>
            <a:off x="3276600" y="58674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5"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6"/>
          <p:cNvSpPr>
            <a:spLocks noChangeShapeType="1"/>
          </p:cNvSpPr>
          <p:nvPr/>
        </p:nvSpPr>
        <p:spPr bwMode="auto">
          <a:xfrm>
            <a:off x="5181600" y="4419600"/>
            <a:ext cx="1828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1"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3805" name="Oval 13"/>
          <p:cNvSpPr>
            <a:spLocks noChangeArrowheads="1"/>
          </p:cNvSpPr>
          <p:nvPr/>
        </p:nvSpPr>
        <p:spPr bwMode="auto">
          <a:xfrm>
            <a:off x="6629400" y="54864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3806"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3807"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3808"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3809" name="Oval 17"/>
          <p:cNvSpPr>
            <a:spLocks noChangeArrowheads="1"/>
          </p:cNvSpPr>
          <p:nvPr/>
        </p:nvSpPr>
        <p:spPr bwMode="auto">
          <a:xfrm>
            <a:off x="4724400" y="40386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3813"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3814" name="Text Box 22"/>
          <p:cNvSpPr txBox="1">
            <a:spLocks noChangeArrowheads="1"/>
          </p:cNvSpPr>
          <p:nvPr/>
        </p:nvSpPr>
        <p:spPr bwMode="auto">
          <a:xfrm>
            <a:off x="5029200" y="5867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4</a:t>
            </a:r>
          </a:p>
        </p:txBody>
      </p:sp>
      <p:sp>
        <p:nvSpPr>
          <p:cNvPr id="33815"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3816"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1</a:t>
            </a:r>
          </a:p>
        </p:txBody>
      </p:sp>
      <p:sp>
        <p:nvSpPr>
          <p:cNvPr id="33817"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
        <p:nvSpPr>
          <p:cNvPr id="33818"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3819"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Tree>
    <p:extLst>
      <p:ext uri="{BB962C8B-B14F-4D97-AF65-F5344CB8AC3E}">
        <p14:creationId xmlns:p14="http://schemas.microsoft.com/office/powerpoint/2010/main" val="27150613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1"/>
          </p:nvPr>
        </p:nvSpPr>
        <p:spPr/>
        <p:txBody>
          <a:bodyPr/>
          <a:lstStyle/>
          <a:p>
            <a:r>
              <a:rPr lang="de-DE"/>
              <a:t>Prim's Algorithm</a:t>
            </a:r>
          </a:p>
        </p:txBody>
      </p:sp>
      <p:sp>
        <p:nvSpPr>
          <p:cNvPr id="34819" name="Line 3"/>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p:cNvSpPr>
            <a:spLocks noChangeShapeType="1"/>
          </p:cNvSpPr>
          <p:nvPr/>
        </p:nvSpPr>
        <p:spPr bwMode="auto">
          <a:xfrm>
            <a:off x="5181600" y="4419600"/>
            <a:ext cx="18288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9"/>
          <p:cNvSpPr>
            <a:spLocks noChangeShapeType="1"/>
          </p:cNvSpPr>
          <p:nvPr/>
        </p:nvSpPr>
        <p:spPr bwMode="auto">
          <a:xfrm flipV="1">
            <a:off x="5105400" y="2895600"/>
            <a:ext cx="1905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4829" name="Oval 13"/>
          <p:cNvSpPr>
            <a:spLocks noChangeArrowheads="1"/>
          </p:cNvSpPr>
          <p:nvPr/>
        </p:nvSpPr>
        <p:spPr bwMode="auto">
          <a:xfrm>
            <a:off x="6629400" y="54864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4830"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4831"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4832" name="Oval 16"/>
          <p:cNvSpPr>
            <a:spLocks noChangeArrowheads="1"/>
          </p:cNvSpPr>
          <p:nvPr/>
        </p:nvSpPr>
        <p:spPr bwMode="auto">
          <a:xfrm>
            <a:off x="6629400" y="2590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4833"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4837"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4839"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4840"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34841"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34842" name="Text Box 26"/>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4843"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2</a:t>
            </a:r>
          </a:p>
        </p:txBody>
      </p:sp>
    </p:spTree>
    <p:extLst>
      <p:ext uri="{BB962C8B-B14F-4D97-AF65-F5344CB8AC3E}">
        <p14:creationId xmlns:p14="http://schemas.microsoft.com/office/powerpoint/2010/main" val="9045858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1"/>
          </p:nvPr>
        </p:nvSpPr>
        <p:spPr/>
        <p:txBody>
          <a:bodyPr/>
          <a:lstStyle/>
          <a:p>
            <a:r>
              <a:rPr lang="de-DE"/>
              <a:t>Prim's Algorithm</a:t>
            </a:r>
          </a:p>
        </p:txBody>
      </p:sp>
      <p:sp>
        <p:nvSpPr>
          <p:cNvPr id="35868" name="Line 28"/>
          <p:cNvSpPr>
            <a:spLocks noChangeShapeType="1"/>
          </p:cNvSpPr>
          <p:nvPr/>
        </p:nvSpPr>
        <p:spPr bwMode="auto">
          <a:xfrm flipV="1">
            <a:off x="7010400" y="2895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9"/>
          <p:cNvSpPr>
            <a:spLocks noChangeShapeType="1"/>
          </p:cNvSpPr>
          <p:nvPr/>
        </p:nvSpPr>
        <p:spPr bwMode="auto">
          <a:xfrm flipV="1">
            <a:off x="5105400" y="2895600"/>
            <a:ext cx="1905000" cy="15240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5853" name="Oval 13"/>
          <p:cNvSpPr>
            <a:spLocks noChangeArrowheads="1"/>
          </p:cNvSpPr>
          <p:nvPr/>
        </p:nvSpPr>
        <p:spPr bwMode="auto">
          <a:xfrm>
            <a:off x="66294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5854"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5855"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5856" name="Oval 16"/>
          <p:cNvSpPr>
            <a:spLocks noChangeArrowheads="1"/>
          </p:cNvSpPr>
          <p:nvPr/>
        </p:nvSpPr>
        <p:spPr bwMode="auto">
          <a:xfrm>
            <a:off x="6629400" y="25908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5857"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5861"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5863"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5864"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35865"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5867"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2</a:t>
            </a:r>
          </a:p>
        </p:txBody>
      </p:sp>
      <p:sp>
        <p:nvSpPr>
          <p:cNvPr id="35869" name="Text Box 29"/>
          <p:cNvSpPr txBox="1">
            <a:spLocks noChangeArrowheads="1"/>
          </p:cNvSpPr>
          <p:nvPr/>
        </p:nvSpPr>
        <p:spPr bwMode="auto">
          <a:xfrm>
            <a:off x="7010400" y="4114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Tree>
    <p:extLst>
      <p:ext uri="{BB962C8B-B14F-4D97-AF65-F5344CB8AC3E}">
        <p14:creationId xmlns:p14="http://schemas.microsoft.com/office/powerpoint/2010/main" val="706610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575050" y="852487"/>
            <a:ext cx="5111750" cy="5853113"/>
          </a:xfrm>
        </p:spPr>
        <p:txBody>
          <a:bodyPr>
            <a:normAutofit/>
          </a:bodyPr>
          <a:lstStyle/>
          <a:p>
            <a:r>
              <a:rPr lang="en-US" sz="2400" dirty="0"/>
              <a:t>shows a graph that represents </a:t>
            </a:r>
            <a:r>
              <a:rPr lang="en-US" sz="2400" dirty="0" smtClean="0"/>
              <a:t>cities </a:t>
            </a:r>
            <a:r>
              <a:rPr lang="en-US" sz="2400" dirty="0"/>
              <a:t>in </a:t>
            </a:r>
            <a:r>
              <a:rPr lang="en-US" sz="2400" dirty="0" smtClean="0"/>
              <a:t>California</a:t>
            </a:r>
            <a:r>
              <a:rPr lang="en-US" sz="2400" dirty="0"/>
              <a:t>. </a:t>
            </a:r>
            <a:endParaRPr lang="en-US" sz="2400" dirty="0" smtClean="0"/>
          </a:p>
          <a:p>
            <a:r>
              <a:rPr lang="en-US" sz="2400" dirty="0" smtClean="0"/>
              <a:t>The </a:t>
            </a:r>
            <a:r>
              <a:rPr lang="en-US" sz="2400" dirty="0"/>
              <a:t>cost of any particular path from one city to another is the sum of the costs of the edges along the path. </a:t>
            </a:r>
            <a:endParaRPr lang="en-US" sz="2400" dirty="0" smtClean="0"/>
          </a:p>
          <a:p>
            <a:r>
              <a:rPr lang="en-US" sz="2400" dirty="0" smtClean="0"/>
              <a:t>The </a:t>
            </a:r>
            <a:r>
              <a:rPr lang="en-US" sz="2400" dirty="0"/>
              <a:t>shortest path, then, would be the path with the least cost. </a:t>
            </a:r>
            <a:endParaRPr lang="en-US" sz="2400" dirty="0" smtClean="0"/>
          </a:p>
          <a:p>
            <a:pPr lvl="1"/>
            <a:r>
              <a:rPr lang="en-US" sz="2000" dirty="0" smtClean="0"/>
              <a:t> </a:t>
            </a:r>
            <a:r>
              <a:rPr lang="en-US" sz="2000" dirty="0"/>
              <a:t>for example, a trip from San Diego to Santa Barbara is 210 miles if driving through Riverside, then to Barstow, and then back to Santa Barbara. The shortest trip, however, is to drive 100 miles to Los Angeles, and then another 30 up to Santa </a:t>
            </a:r>
            <a:r>
              <a:rPr lang="en-US" sz="2000" dirty="0" err="1"/>
              <a:t>Barabara</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62187"/>
            <a:ext cx="32480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9225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p:cNvSpPr>
            <a:spLocks noGrp="1"/>
          </p:cNvSpPr>
          <p:nvPr>
            <p:ph type="ftr" sz="quarter" idx="11"/>
          </p:nvPr>
        </p:nvSpPr>
        <p:spPr/>
        <p:txBody>
          <a:bodyPr/>
          <a:lstStyle/>
          <a:p>
            <a:r>
              <a:rPr lang="de-DE"/>
              <a:t>Prim's Algorithm</a:t>
            </a:r>
          </a:p>
        </p:txBody>
      </p:sp>
      <p:sp>
        <p:nvSpPr>
          <p:cNvPr id="36869"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838200" y="4419600"/>
            <a:ext cx="2438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Oval 12"/>
          <p:cNvSpPr>
            <a:spLocks noChangeArrowheads="1"/>
          </p:cNvSpPr>
          <p:nvPr/>
        </p:nvSpPr>
        <p:spPr bwMode="auto">
          <a:xfrm>
            <a:off x="533400" y="4114800"/>
            <a:ext cx="762000" cy="685800"/>
          </a:xfrm>
          <a:prstGeom prst="ellipse">
            <a:avLst/>
          </a:prstGeom>
          <a:solidFill>
            <a:srgbClr val="DDDDDD"/>
          </a:solidFill>
          <a:ln w="9525">
            <a:round/>
            <a:headEnd/>
            <a:tailEnd/>
          </a:ln>
          <a:effectLst/>
          <a:scene3d>
            <a:camera prst="legacyObliqueBottomRight"/>
            <a:lightRig rig="legacyFlat3" dir="b"/>
          </a:scene3d>
          <a:sp3d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6877" name="Oval 13"/>
          <p:cNvSpPr>
            <a:spLocks noChangeArrowheads="1"/>
          </p:cNvSpPr>
          <p:nvPr/>
        </p:nvSpPr>
        <p:spPr bwMode="auto">
          <a:xfrm>
            <a:off x="66294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6878"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6879"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6880" name="Oval 16"/>
          <p:cNvSpPr>
            <a:spLocks noChangeArrowheads="1"/>
          </p:cNvSpPr>
          <p:nvPr/>
        </p:nvSpPr>
        <p:spPr bwMode="auto">
          <a:xfrm>
            <a:off x="66294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6881"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6885"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t>3</a:t>
            </a:r>
          </a:p>
        </p:txBody>
      </p:sp>
      <p:sp>
        <p:nvSpPr>
          <p:cNvPr id="36887"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6888"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36889"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6891"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Tree>
    <p:extLst>
      <p:ext uri="{BB962C8B-B14F-4D97-AF65-F5344CB8AC3E}">
        <p14:creationId xmlns:p14="http://schemas.microsoft.com/office/powerpoint/2010/main" val="2470144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p:cNvSpPr>
            <a:spLocks noGrp="1"/>
          </p:cNvSpPr>
          <p:nvPr>
            <p:ph type="ftr" sz="quarter" idx="11"/>
          </p:nvPr>
        </p:nvSpPr>
        <p:spPr/>
        <p:txBody>
          <a:bodyPr/>
          <a:lstStyle/>
          <a:p>
            <a:r>
              <a:rPr lang="de-DE"/>
              <a:t>Prim's Algorithm</a:t>
            </a:r>
          </a:p>
        </p:txBody>
      </p:sp>
      <p:sp>
        <p:nvSpPr>
          <p:cNvPr id="38917"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p:cNvSpPr>
            <a:spLocks noChangeShapeType="1"/>
          </p:cNvSpPr>
          <p:nvPr/>
        </p:nvSpPr>
        <p:spPr bwMode="auto">
          <a:xfrm>
            <a:off x="838200" y="4419600"/>
            <a:ext cx="2438400" cy="1447800"/>
          </a:xfrm>
          <a:prstGeom prst="line">
            <a:avLst/>
          </a:prstGeom>
          <a:noFill/>
          <a:ln w="76200">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Oval 12"/>
          <p:cNvSpPr>
            <a:spLocks noChangeArrowheads="1"/>
          </p:cNvSpPr>
          <p:nvPr/>
        </p:nvSpPr>
        <p:spPr bwMode="auto">
          <a:xfrm>
            <a:off x="533400" y="4114800"/>
            <a:ext cx="762000" cy="685800"/>
          </a:xfrm>
          <a:prstGeom prst="ellipse">
            <a:avLst/>
          </a:prstGeom>
          <a:solidFill>
            <a:srgbClr val="FFCC00"/>
          </a:solidFill>
          <a:ln w="9525">
            <a:round/>
            <a:headEnd/>
            <a:tailEnd/>
          </a:ln>
          <a:effectLst/>
          <a:scene3d>
            <a:camera prst="legacyObliqueBottomRight"/>
            <a:lightRig rig="legacyFlat3" dir="b"/>
          </a:scene3d>
          <a:sp3d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8925" name="Oval 13"/>
          <p:cNvSpPr>
            <a:spLocks noChangeArrowheads="1"/>
          </p:cNvSpPr>
          <p:nvPr/>
        </p:nvSpPr>
        <p:spPr bwMode="auto">
          <a:xfrm>
            <a:off x="66294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8926"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8927"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8928" name="Oval 16"/>
          <p:cNvSpPr>
            <a:spLocks noChangeArrowheads="1"/>
          </p:cNvSpPr>
          <p:nvPr/>
        </p:nvSpPr>
        <p:spPr bwMode="auto">
          <a:xfrm>
            <a:off x="66294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8929"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8933"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FF9900"/>
                </a:solidFill>
              </a:rPr>
              <a:t>3</a:t>
            </a:r>
          </a:p>
        </p:txBody>
      </p:sp>
      <p:sp>
        <p:nvSpPr>
          <p:cNvPr id="38935"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8936"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38937"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8939"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Tree>
    <p:extLst>
      <p:ext uri="{BB962C8B-B14F-4D97-AF65-F5344CB8AC3E}">
        <p14:creationId xmlns:p14="http://schemas.microsoft.com/office/powerpoint/2010/main" val="494086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1"/>
          </p:nvPr>
        </p:nvSpPr>
        <p:spPr/>
        <p:txBody>
          <a:bodyPr/>
          <a:lstStyle/>
          <a:p>
            <a:r>
              <a:rPr lang="de-DE"/>
              <a:t>Prim's Algorithm</a:t>
            </a:r>
          </a:p>
        </p:txBody>
      </p:sp>
      <p:sp>
        <p:nvSpPr>
          <p:cNvPr id="39941" name="Line 5"/>
          <p:cNvSpPr>
            <a:spLocks noChangeShapeType="1"/>
          </p:cNvSpPr>
          <p:nvPr/>
        </p:nvSpPr>
        <p:spPr bwMode="auto">
          <a:xfrm>
            <a:off x="3276600" y="2895600"/>
            <a:ext cx="0" cy="2971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2" name="Line 6"/>
          <p:cNvSpPr>
            <a:spLocks noChangeShapeType="1"/>
          </p:cNvSpPr>
          <p:nvPr/>
        </p:nvSpPr>
        <p:spPr bwMode="auto">
          <a:xfrm>
            <a:off x="5181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8">
            <a:hlinkClick r:id="" action="ppaction://hlinkshowjump?jump=nextslide"/>
          </p:cNvPr>
          <p:cNvSpPr>
            <a:spLocks noChangeShapeType="1"/>
          </p:cNvSpPr>
          <p:nvPr/>
        </p:nvSpPr>
        <p:spPr bwMode="auto">
          <a:xfrm flipH="1">
            <a:off x="3276600" y="4419600"/>
            <a:ext cx="18288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 name="Line 9"/>
          <p:cNvSpPr>
            <a:spLocks noChangeShapeType="1"/>
          </p:cNvSpPr>
          <p:nvPr/>
        </p:nvSpPr>
        <p:spPr bwMode="auto">
          <a:xfrm flipV="1">
            <a:off x="5105400" y="2895600"/>
            <a:ext cx="1905000" cy="15240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Line 11"/>
          <p:cNvSpPr>
            <a:spLocks noChangeShapeType="1"/>
          </p:cNvSpPr>
          <p:nvPr/>
        </p:nvSpPr>
        <p:spPr bwMode="auto">
          <a:xfrm>
            <a:off x="838200" y="4419600"/>
            <a:ext cx="2438400" cy="144780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Oval 12"/>
          <p:cNvSpPr>
            <a:spLocks noChangeArrowheads="1"/>
          </p:cNvSpPr>
          <p:nvPr/>
        </p:nvSpPr>
        <p:spPr bwMode="auto">
          <a:xfrm>
            <a:off x="533400" y="4114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C</a:t>
            </a:r>
          </a:p>
        </p:txBody>
      </p:sp>
      <p:sp>
        <p:nvSpPr>
          <p:cNvPr id="39949" name="Oval 13"/>
          <p:cNvSpPr>
            <a:spLocks noChangeArrowheads="1"/>
          </p:cNvSpPr>
          <p:nvPr/>
        </p:nvSpPr>
        <p:spPr bwMode="auto">
          <a:xfrm>
            <a:off x="66294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F</a:t>
            </a:r>
          </a:p>
        </p:txBody>
      </p:sp>
      <p:sp>
        <p:nvSpPr>
          <p:cNvPr id="39950" name="Oval 14"/>
          <p:cNvSpPr>
            <a:spLocks noChangeArrowheads="1"/>
          </p:cNvSpPr>
          <p:nvPr/>
        </p:nvSpPr>
        <p:spPr bwMode="auto">
          <a:xfrm>
            <a:off x="2895600" y="54864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E</a:t>
            </a:r>
          </a:p>
        </p:txBody>
      </p:sp>
      <p:sp>
        <p:nvSpPr>
          <p:cNvPr id="39951" name="Oval 15"/>
          <p:cNvSpPr>
            <a:spLocks noChangeArrowheads="1"/>
          </p:cNvSpPr>
          <p:nvPr/>
        </p:nvSpPr>
        <p:spPr bwMode="auto">
          <a:xfrm>
            <a:off x="28956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A</a:t>
            </a:r>
          </a:p>
        </p:txBody>
      </p:sp>
      <p:sp>
        <p:nvSpPr>
          <p:cNvPr id="39952" name="Oval 16"/>
          <p:cNvSpPr>
            <a:spLocks noChangeArrowheads="1"/>
          </p:cNvSpPr>
          <p:nvPr/>
        </p:nvSpPr>
        <p:spPr bwMode="auto">
          <a:xfrm>
            <a:off x="6629400" y="25908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B</a:t>
            </a:r>
          </a:p>
        </p:txBody>
      </p:sp>
      <p:sp>
        <p:nvSpPr>
          <p:cNvPr id="39953" name="Oval 17"/>
          <p:cNvSpPr>
            <a:spLocks noChangeArrowheads="1"/>
          </p:cNvSpPr>
          <p:nvPr/>
        </p:nvSpPr>
        <p:spPr bwMode="auto">
          <a:xfrm>
            <a:off x="4724400" y="4038600"/>
            <a:ext cx="762000" cy="685800"/>
          </a:xfrm>
          <a:prstGeom prst="ellipse">
            <a:avLst/>
          </a:prstGeom>
          <a:solidFill>
            <a:srgbClr val="3366FF"/>
          </a:solidFill>
          <a:ln w="9525">
            <a:round/>
            <a:headEnd/>
            <a:tailEnd/>
          </a:ln>
          <a:effectLst/>
          <a:scene3d>
            <a:camera prst="legacyObliqueBottomRight"/>
            <a:lightRig rig="legacyFlat3" dir="b"/>
          </a:scene3d>
          <a:sp3d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de-DE" sz="2400"/>
              <a:t>D</a:t>
            </a:r>
          </a:p>
        </p:txBody>
      </p:sp>
      <p:sp>
        <p:nvSpPr>
          <p:cNvPr id="39957" name="Text Box 21"/>
          <p:cNvSpPr txBox="1">
            <a:spLocks noChangeArrowheads="1"/>
          </p:cNvSpPr>
          <p:nvPr/>
        </p:nvSpPr>
        <p:spPr bwMode="auto">
          <a:xfrm>
            <a:off x="1752600" y="5105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3</a:t>
            </a:r>
          </a:p>
        </p:txBody>
      </p:sp>
      <p:sp>
        <p:nvSpPr>
          <p:cNvPr id="39959" name="Text Box 23"/>
          <p:cNvSpPr txBox="1">
            <a:spLocks noChangeArrowheads="1"/>
          </p:cNvSpPr>
          <p:nvPr/>
        </p:nvSpPr>
        <p:spPr bwMode="auto">
          <a:xfrm>
            <a:off x="2895600" y="4038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9960" name="Text Box 24"/>
          <p:cNvSpPr txBox="1">
            <a:spLocks noChangeArrowheads="1"/>
          </p:cNvSpPr>
          <p:nvPr/>
        </p:nvSpPr>
        <p:spPr bwMode="auto">
          <a:xfrm>
            <a:off x="41148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1</a:t>
            </a:r>
          </a:p>
        </p:txBody>
      </p:sp>
      <p:sp>
        <p:nvSpPr>
          <p:cNvPr id="39961" name="Text Box 25"/>
          <p:cNvSpPr txBox="1">
            <a:spLocks noChangeArrowheads="1"/>
          </p:cNvSpPr>
          <p:nvPr/>
        </p:nvSpPr>
        <p:spPr bwMode="auto">
          <a:xfrm>
            <a:off x="5715000" y="50292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9963" name="Text Box 27"/>
          <p:cNvSpPr txBox="1">
            <a:spLocks noChangeArrowheads="1"/>
          </p:cNvSpPr>
          <p:nvPr/>
        </p:nvSpPr>
        <p:spPr bwMode="auto">
          <a:xfrm>
            <a:off x="5638800" y="32766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sz="2400">
                <a:solidFill>
                  <a:srgbClr val="0000FF"/>
                </a:solidFill>
              </a:rPr>
              <a:t>2</a:t>
            </a:r>
          </a:p>
        </p:txBody>
      </p:sp>
      <p:sp>
        <p:nvSpPr>
          <p:cNvPr id="39964" name="Text Box 28"/>
          <p:cNvSpPr txBox="1">
            <a:spLocks noChangeArrowheads="1"/>
          </p:cNvSpPr>
          <p:nvPr/>
        </p:nvSpPr>
        <p:spPr bwMode="auto">
          <a:xfrm>
            <a:off x="533400" y="1524000"/>
            <a:ext cx="340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2400">
                <a:solidFill>
                  <a:srgbClr val="0000FF"/>
                </a:solidFill>
              </a:rPr>
              <a:t>minimum- spanning tree</a:t>
            </a:r>
          </a:p>
        </p:txBody>
      </p:sp>
      <p:sp>
        <p:nvSpPr>
          <p:cNvPr id="39965" name="AutoShape 29">
            <a:hlinkClick r:id="rId2" action="ppaction://hlinksldjump"/>
          </p:cNvPr>
          <p:cNvSpPr>
            <a:spLocks noChangeArrowheads="1"/>
          </p:cNvSpPr>
          <p:nvPr/>
        </p:nvSpPr>
        <p:spPr bwMode="auto">
          <a:xfrm>
            <a:off x="8610600" y="6400800"/>
            <a:ext cx="3810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472065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de-DE"/>
              <a:t>Prim's Algorithm</a:t>
            </a:r>
          </a:p>
        </p:txBody>
      </p:sp>
      <p:sp>
        <p:nvSpPr>
          <p:cNvPr id="84994" name="Rectangle 2"/>
          <p:cNvSpPr>
            <a:spLocks noGrp="1" noChangeArrowheads="1"/>
          </p:cNvSpPr>
          <p:nvPr>
            <p:ph type="title" idx="4294967295"/>
          </p:nvPr>
        </p:nvSpPr>
        <p:spPr>
          <a:xfrm>
            <a:off x="533400" y="609600"/>
            <a:ext cx="8153400" cy="1143000"/>
          </a:xfrm>
        </p:spPr>
        <p:txBody>
          <a:bodyPr/>
          <a:lstStyle/>
          <a:p>
            <a:r>
              <a:rPr lang="de-DE" sz="3600" b="1" u="sng">
                <a:solidFill>
                  <a:srgbClr val="0000FF"/>
                </a:solidFill>
                <a:effectLst>
                  <a:outerShdw blurRad="38100" dist="38100" dir="2700000" algn="tl">
                    <a:srgbClr val="C0C0C0"/>
                  </a:outerShdw>
                </a:effectLst>
              </a:rPr>
              <a:t>The correctness of Prim‘s Algorithm</a:t>
            </a:r>
          </a:p>
        </p:txBody>
      </p:sp>
      <p:sp>
        <p:nvSpPr>
          <p:cNvPr id="84995" name="Text Box 3"/>
          <p:cNvSpPr txBox="1">
            <a:spLocks noChangeArrowheads="1"/>
          </p:cNvSpPr>
          <p:nvPr/>
        </p:nvSpPr>
        <p:spPr bwMode="auto">
          <a:xfrm>
            <a:off x="2286000" y="2057400"/>
            <a:ext cx="349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2400"/>
              <a:t>Crucial Fact about MSTs</a:t>
            </a:r>
          </a:p>
        </p:txBody>
      </p:sp>
      <p:sp>
        <p:nvSpPr>
          <p:cNvPr id="84996" name="AutoShape 4"/>
          <p:cNvSpPr>
            <a:spLocks noChangeArrowheads="1"/>
          </p:cNvSpPr>
          <p:nvPr/>
        </p:nvSpPr>
        <p:spPr bwMode="auto">
          <a:xfrm>
            <a:off x="1371600" y="2209800"/>
            <a:ext cx="457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Text Box 6"/>
          <p:cNvSpPr txBox="1">
            <a:spLocks noChangeArrowheads="1"/>
          </p:cNvSpPr>
          <p:nvPr/>
        </p:nvSpPr>
        <p:spPr bwMode="auto">
          <a:xfrm>
            <a:off x="838200" y="35814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de-DE" u="sng"/>
              <a:t>Running time:</a:t>
            </a:r>
            <a:r>
              <a:rPr lang="de-DE" b="0"/>
              <a:t>   </a:t>
            </a:r>
            <a:r>
              <a:rPr lang="de-DE" i="1"/>
              <a:t>O ( m log n )</a:t>
            </a:r>
          </a:p>
          <a:p>
            <a:pPr algn="l">
              <a:spcBef>
                <a:spcPct val="50000"/>
              </a:spcBef>
            </a:pPr>
            <a:endParaRPr lang="de-DE" i="1"/>
          </a:p>
          <a:p>
            <a:pPr algn="l">
              <a:spcBef>
                <a:spcPct val="50000"/>
              </a:spcBef>
            </a:pPr>
            <a:r>
              <a:rPr lang="de-DE" b="0"/>
              <a:t>By implementing queue </a:t>
            </a:r>
            <a:r>
              <a:rPr lang="de-DE" b="0" i="1"/>
              <a:t>Q</a:t>
            </a:r>
            <a:r>
              <a:rPr lang="de-DE" b="0"/>
              <a:t> as a heap, </a:t>
            </a:r>
            <a:r>
              <a:rPr lang="de-DE" b="0" i="1"/>
              <a:t>Q</a:t>
            </a:r>
            <a:r>
              <a:rPr lang="de-DE" b="0"/>
              <a:t> could be initialized in </a:t>
            </a:r>
            <a:r>
              <a:rPr lang="de-DE" b="0" i="1"/>
              <a:t>O ( m )</a:t>
            </a:r>
            <a:r>
              <a:rPr lang="de-DE" b="0"/>
              <a:t> time and a vertex could be extracted in each iteration in </a:t>
            </a:r>
            <a:r>
              <a:rPr lang="de-DE" b="0" i="1"/>
              <a:t>O ( log n</a:t>
            </a:r>
            <a:r>
              <a:rPr lang="de-DE" b="0"/>
              <a:t> </a:t>
            </a:r>
            <a:r>
              <a:rPr lang="de-DE" b="0" i="1"/>
              <a:t>)</a:t>
            </a:r>
            <a:r>
              <a:rPr lang="de-DE" b="0"/>
              <a:t> time</a:t>
            </a:r>
          </a:p>
        </p:txBody>
      </p:sp>
    </p:spTree>
    <p:extLst>
      <p:ext uri="{BB962C8B-B14F-4D97-AF65-F5344CB8AC3E}">
        <p14:creationId xmlns:p14="http://schemas.microsoft.com/office/powerpoint/2010/main" val="31518674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31886A2-B9FD-4A39-903F-7FD358537115}" type="slidenum">
              <a:rPr lang="zh-TW" altLang="en-US">
                <a:solidFill>
                  <a:srgbClr val="898989"/>
                </a:solidFill>
              </a:rPr>
              <a:pPr/>
              <a:t>74</a:t>
            </a:fld>
            <a:endParaRPr lang="en-US" altLang="zh-TW">
              <a:solidFill>
                <a:srgbClr val="898989"/>
              </a:solidFill>
            </a:endParaRPr>
          </a:p>
        </p:txBody>
      </p:sp>
      <p:sp>
        <p:nvSpPr>
          <p:cNvPr id="11268" name="Rectangle 2"/>
          <p:cNvSpPr>
            <a:spLocks noGrp="1" noChangeArrowheads="1"/>
          </p:cNvSpPr>
          <p:nvPr>
            <p:ph type="title"/>
          </p:nvPr>
        </p:nvSpPr>
        <p:spPr/>
        <p:txBody>
          <a:bodyPr/>
          <a:lstStyle/>
          <a:p>
            <a:r>
              <a:rPr lang="en-US" altLang="zh-TW" b="1" dirty="0" smtClean="0"/>
              <a:t>Another example - Prim’s </a:t>
            </a:r>
          </a:p>
        </p:txBody>
      </p:sp>
      <p:sp>
        <p:nvSpPr>
          <p:cNvPr id="1999876" name="Rectangle 4"/>
          <p:cNvSpPr>
            <a:spLocks noGrp="1" noChangeArrowheads="1"/>
          </p:cNvSpPr>
          <p:nvPr>
            <p:ph type="body" idx="1"/>
          </p:nvPr>
        </p:nvSpPr>
        <p:spPr>
          <a:xfrm>
            <a:off x="457200" y="1600200"/>
            <a:ext cx="8229600" cy="2133600"/>
          </a:xfrm>
        </p:spPr>
        <p:txBody>
          <a:bodyPr>
            <a:normAutofit/>
          </a:bodyPr>
          <a:lstStyle/>
          <a:p>
            <a:pPr>
              <a:lnSpc>
                <a:spcPct val="80000"/>
              </a:lnSpc>
            </a:pPr>
            <a:r>
              <a:rPr lang="en-US" altLang="zh-TW" dirty="0" smtClean="0"/>
              <a:t>Approach:</a:t>
            </a:r>
          </a:p>
          <a:p>
            <a:pPr lvl="1">
              <a:lnSpc>
                <a:spcPct val="80000"/>
              </a:lnSpc>
            </a:pPr>
            <a:r>
              <a:rPr lang="en-US" dirty="0" smtClean="0"/>
              <a:t>Choose an arbitrary start node v</a:t>
            </a:r>
          </a:p>
          <a:p>
            <a:pPr lvl="1">
              <a:lnSpc>
                <a:spcPct val="80000"/>
              </a:lnSpc>
            </a:pPr>
            <a:r>
              <a:rPr lang="en-US" dirty="0" smtClean="0"/>
              <a:t>At any point in time, we have connected component N containing v and other nodes V-N</a:t>
            </a:r>
          </a:p>
          <a:p>
            <a:pPr lvl="1">
              <a:lnSpc>
                <a:spcPct val="80000"/>
              </a:lnSpc>
            </a:pPr>
            <a:r>
              <a:rPr lang="en-US" dirty="0" smtClean="0"/>
              <a:t>Choose the minimum weight edge from N to V-N</a:t>
            </a:r>
          </a:p>
        </p:txBody>
      </p:sp>
      <p:sp>
        <p:nvSpPr>
          <p:cNvPr id="11271" name="Rectangle 7"/>
          <p:cNvSpPr>
            <a:spLocks noChangeArrowheads="1"/>
          </p:cNvSpPr>
          <p:nvPr/>
        </p:nvSpPr>
        <p:spPr bwMode="auto">
          <a:xfrm>
            <a:off x="533400" y="4191000"/>
            <a:ext cx="78486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pPr>
            <a:r>
              <a:rPr lang="en-US" sz="2400" b="1" dirty="0" smtClean="0">
                <a:latin typeface="Calibri" pitchFamily="34" charset="0"/>
              </a:rPr>
              <a:t>Algorithm</a:t>
            </a:r>
            <a:r>
              <a:rPr lang="en-US" altLang="zh-TW" sz="2400" b="1" dirty="0">
                <a:latin typeface="Calibri" pitchFamily="34" charset="0"/>
              </a:rPr>
              <a:t>:</a:t>
            </a:r>
            <a:endParaRPr lang="en-US" sz="2400" b="1" dirty="0">
              <a:latin typeface="Calibri" pitchFamily="34" charset="0"/>
            </a:endParaRPr>
          </a:p>
          <a:p>
            <a:pPr lvl="1">
              <a:lnSpc>
                <a:spcPct val="90000"/>
              </a:lnSpc>
            </a:pPr>
            <a:endParaRPr lang="en-US" dirty="0">
              <a:latin typeface="Calibri" pitchFamily="34" charset="0"/>
            </a:endParaRPr>
          </a:p>
          <a:p>
            <a:pPr lvl="1">
              <a:lnSpc>
                <a:spcPct val="90000"/>
              </a:lnSpc>
            </a:pPr>
            <a:r>
              <a:rPr lang="en-US" dirty="0">
                <a:latin typeface="Courier New" pitchFamily="49" charset="0"/>
                <a:cs typeface="Courier New" pitchFamily="49" charset="0"/>
              </a:rPr>
              <a:t>let T be a single vertex x</a:t>
            </a:r>
          </a:p>
          <a:p>
            <a:pPr lvl="1">
              <a:lnSpc>
                <a:spcPct val="90000"/>
              </a:lnSpc>
            </a:pPr>
            <a:r>
              <a:rPr lang="en-US" dirty="0">
                <a:latin typeface="Courier New" pitchFamily="49" charset="0"/>
                <a:cs typeface="Courier New" pitchFamily="49" charset="0"/>
              </a:rPr>
              <a:t>while (T has fewer than n vertices)</a:t>
            </a:r>
          </a:p>
          <a:p>
            <a:pPr lvl="1">
              <a:lnSpc>
                <a:spcPct val="90000"/>
              </a:lnSpc>
            </a:pPr>
            <a:r>
              <a:rPr lang="en-US" dirty="0">
                <a:latin typeface="Courier New" pitchFamily="49" charset="0"/>
                <a:cs typeface="Courier New" pitchFamily="49" charset="0"/>
              </a:rPr>
              <a:t>{</a:t>
            </a:r>
          </a:p>
          <a:p>
            <a:pPr lvl="1">
              <a:lnSpc>
                <a:spcPct val="90000"/>
              </a:lnSpc>
            </a:pPr>
            <a:r>
              <a:rPr lang="en-US" dirty="0">
                <a:latin typeface="Courier New" pitchFamily="49" charset="0"/>
                <a:cs typeface="Courier New" pitchFamily="49" charset="0"/>
              </a:rPr>
              <a:t>	find the smallest edge connecting T to G-T</a:t>
            </a:r>
          </a:p>
          <a:p>
            <a:pPr lvl="1">
              <a:lnSpc>
                <a:spcPct val="90000"/>
              </a:lnSpc>
            </a:pPr>
            <a:r>
              <a:rPr lang="en-US" dirty="0">
                <a:latin typeface="Courier New" pitchFamily="49" charset="0"/>
                <a:cs typeface="Courier New" pitchFamily="49" charset="0"/>
              </a:rPr>
              <a:t>	add it to T</a:t>
            </a:r>
          </a:p>
          <a:p>
            <a:pPr lvl="1">
              <a:lnSpc>
                <a:spcPct val="90000"/>
              </a:lnSpc>
            </a:pPr>
            <a:r>
              <a:rPr lang="en-US" dirty="0">
                <a:latin typeface="Courier New" pitchFamily="49" charset="0"/>
                <a:cs typeface="Courier New" pitchFamily="49" charset="0"/>
              </a:rPr>
              <a:t>}</a:t>
            </a:r>
            <a:endParaRPr lang="en-US" altLang="zh-TW" dirty="0">
              <a:latin typeface="Courier New" pitchFamily="49" charset="0"/>
              <a:cs typeface="Courier New" pitchFamily="49" charset="0"/>
            </a:endParaRPr>
          </a:p>
        </p:txBody>
      </p:sp>
    </p:spTree>
    <p:extLst>
      <p:ext uri="{BB962C8B-B14F-4D97-AF65-F5344CB8AC3E}">
        <p14:creationId xmlns:p14="http://schemas.microsoft.com/office/powerpoint/2010/main" val="2374919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Choose any vertex to start</a:t>
            </a:r>
          </a:p>
          <a:p>
            <a:r>
              <a:rPr lang="en-US" dirty="0" smtClean="0"/>
              <a:t>Look at all Edges connecting to the vertex </a:t>
            </a:r>
          </a:p>
          <a:p>
            <a:r>
              <a:rPr lang="en-US" dirty="0" smtClean="0"/>
              <a:t>Choose one with the lowest weight and add to this tree</a:t>
            </a:r>
          </a:p>
          <a:p>
            <a:pPr lvl="1"/>
            <a:r>
              <a:rPr lang="en-US" dirty="0" smtClean="0">
                <a:solidFill>
                  <a:schemeClr val="tx1"/>
                </a:solidFill>
              </a:rPr>
              <a:t>Look at all edges connected to the tree </a:t>
            </a:r>
          </a:p>
          <a:p>
            <a:pPr lvl="1"/>
            <a:r>
              <a:rPr lang="en-US" dirty="0">
                <a:solidFill>
                  <a:schemeClr val="tx1"/>
                </a:solidFill>
              </a:rPr>
              <a:t>Choose one with the lowest weight and add to this tree</a:t>
            </a:r>
          </a:p>
          <a:p>
            <a:r>
              <a:rPr lang="en-US" dirty="0" smtClean="0"/>
              <a:t>Repeat until all vertices are covered</a:t>
            </a:r>
          </a:p>
        </p:txBody>
      </p:sp>
    </p:spTree>
    <p:extLst>
      <p:ext uri="{BB962C8B-B14F-4D97-AF65-F5344CB8AC3E}">
        <p14:creationId xmlns:p14="http://schemas.microsoft.com/office/powerpoint/2010/main" val="13546610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1ABB6ED-85B7-49CD-8769-15A0DEFA7989}" type="slidenum">
              <a:rPr lang="zh-TW" altLang="en-US">
                <a:solidFill>
                  <a:srgbClr val="898989"/>
                </a:solidFill>
              </a:rPr>
              <a:pPr/>
              <a:t>76</a:t>
            </a:fld>
            <a:endParaRPr lang="en-US" altLang="zh-TW">
              <a:solidFill>
                <a:srgbClr val="898989"/>
              </a:solidFill>
            </a:endParaRPr>
          </a:p>
        </p:txBody>
      </p:sp>
      <p:sp>
        <p:nvSpPr>
          <p:cNvPr id="12292" name="Line 43"/>
          <p:cNvSpPr>
            <a:spLocks noChangeShapeType="1"/>
          </p:cNvSpPr>
          <p:nvPr/>
        </p:nvSpPr>
        <p:spPr bwMode="auto">
          <a:xfrm flipH="1">
            <a:off x="3960813" y="2493963"/>
            <a:ext cx="827087" cy="9588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Line 42"/>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Rectangle 2"/>
          <p:cNvSpPr>
            <a:spLocks noGrp="1" noChangeArrowheads="1"/>
          </p:cNvSpPr>
          <p:nvPr>
            <p:ph type="title"/>
          </p:nvPr>
        </p:nvSpPr>
        <p:spPr/>
        <p:txBody>
          <a:bodyPr/>
          <a:lstStyle/>
          <a:p>
            <a:r>
              <a:rPr lang="en-US" b="1" smtClean="0"/>
              <a:t>Prim's Algorithm - Example</a:t>
            </a:r>
            <a:endParaRPr lang="en-US" altLang="zh-TW" smtClean="0"/>
          </a:p>
        </p:txBody>
      </p:sp>
      <p:sp>
        <p:nvSpPr>
          <p:cNvPr id="12295" name="Line 16"/>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17"/>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18"/>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19"/>
          <p:cNvSpPr>
            <a:spLocks noChangeShapeType="1"/>
          </p:cNvSpPr>
          <p:nvPr/>
        </p:nvSpPr>
        <p:spPr bwMode="auto">
          <a:xfrm flipV="1">
            <a:off x="2994025" y="2503488"/>
            <a:ext cx="17859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20"/>
          <p:cNvSpPr>
            <a:spLocks noChangeShapeType="1"/>
          </p:cNvSpPr>
          <p:nvPr/>
        </p:nvSpPr>
        <p:spPr bwMode="auto">
          <a:xfrm flipV="1">
            <a:off x="2982913" y="4375150"/>
            <a:ext cx="3625850" cy="1111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21"/>
          <p:cNvSpPr>
            <a:spLocks noChangeShapeType="1"/>
          </p:cNvSpPr>
          <p:nvPr/>
        </p:nvSpPr>
        <p:spPr bwMode="auto">
          <a:xfrm>
            <a:off x="395128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2"/>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3"/>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24"/>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25"/>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26"/>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7"/>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0900" name="Oval 4"/>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2" name="Oval 6"/>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3" name="Oval 7"/>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4" name="Oval 8"/>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7" name="Oval 11"/>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8" name="Oval 12"/>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09" name="Oval 13"/>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10" name="Oval 14"/>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0911" name="Oval 15"/>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2316" name="Text Box 28"/>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2317" name="Text Box 29"/>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2318" name="Text Box 30"/>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2319" name="Text Box 31"/>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2320" name="Text Box 32"/>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2321" name="Text Box 33"/>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2322" name="Text Box 34"/>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2323" name="Text Box 35"/>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2324" name="Text Box 36"/>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2325" name="Text Box 37"/>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2326" name="Text Box 38"/>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2327" name="Text Box 39"/>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2328" name="Text Box 40"/>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2329" name="Text Box 41"/>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2330" name="Text Box 44"/>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15858869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C232C03-5DF2-4392-B771-EE71ABEEB4F3}" type="slidenum">
              <a:rPr lang="zh-TW" altLang="en-US">
                <a:solidFill>
                  <a:srgbClr val="898989"/>
                </a:solidFill>
              </a:rPr>
              <a:pPr/>
              <a:t>77</a:t>
            </a:fld>
            <a:endParaRPr lang="en-US" altLang="zh-TW">
              <a:solidFill>
                <a:srgbClr val="898989"/>
              </a:solidFill>
            </a:endParaRPr>
          </a:p>
        </p:txBody>
      </p:sp>
      <p:sp>
        <p:nvSpPr>
          <p:cNvPr id="13316" name="Line 2"/>
          <p:cNvSpPr>
            <a:spLocks noChangeShapeType="1"/>
          </p:cNvSpPr>
          <p:nvPr/>
        </p:nvSpPr>
        <p:spPr bwMode="auto">
          <a:xfrm flipH="1">
            <a:off x="3960813" y="2493963"/>
            <a:ext cx="827087" cy="9588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Line 3"/>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Rectangle 4"/>
          <p:cNvSpPr>
            <a:spLocks noGrp="1" noChangeArrowheads="1"/>
          </p:cNvSpPr>
          <p:nvPr>
            <p:ph type="title"/>
          </p:nvPr>
        </p:nvSpPr>
        <p:spPr/>
        <p:txBody>
          <a:bodyPr/>
          <a:lstStyle/>
          <a:p>
            <a:r>
              <a:rPr lang="en-US" b="1" smtClean="0"/>
              <a:t>Prim's Algorithm - Example</a:t>
            </a:r>
            <a:endParaRPr lang="en-US" altLang="zh-TW" smtClean="0"/>
          </a:p>
        </p:txBody>
      </p:sp>
      <p:sp>
        <p:nvSpPr>
          <p:cNvPr id="13319" name="Line 5"/>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6"/>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7"/>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8"/>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9"/>
          <p:cNvSpPr>
            <a:spLocks noChangeShapeType="1"/>
          </p:cNvSpPr>
          <p:nvPr/>
        </p:nvSpPr>
        <p:spPr bwMode="auto">
          <a:xfrm flipV="1">
            <a:off x="2982913" y="4375150"/>
            <a:ext cx="3625850" cy="1111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10"/>
          <p:cNvSpPr>
            <a:spLocks noChangeShapeType="1"/>
          </p:cNvSpPr>
          <p:nvPr/>
        </p:nvSpPr>
        <p:spPr bwMode="auto">
          <a:xfrm>
            <a:off x="395128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1"/>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12"/>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13"/>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14"/>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15"/>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16"/>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1937" name="Oval 17"/>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38" name="Oval 18"/>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39" name="Oval 19"/>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0" name="Oval 20"/>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1" name="Oval 21"/>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2" name="Oval 22"/>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3" name="Oval 23"/>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4" name="Oval 24"/>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1945" name="Oval 25"/>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3340" name="Text Box 26"/>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3341" name="Text Box 27"/>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3342" name="Text Box 28"/>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3343" name="Text Box 29"/>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3344" name="Text Box 30"/>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3345" name="Text Box 31"/>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3346" name="Text Box 32"/>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3347" name="Text Box 33"/>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3348" name="Text Box 34"/>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3349" name="Text Box 35"/>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3350" name="Text Box 36"/>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3351" name="Text Box 37"/>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3352" name="Text Box 38"/>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3353" name="Text Box 39"/>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3354" name="Text Box 40"/>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13152433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6CBAA5F-8CE3-43CC-8217-A5304FDAA765}" type="slidenum">
              <a:rPr lang="zh-TW" altLang="en-US">
                <a:solidFill>
                  <a:srgbClr val="898989"/>
                </a:solidFill>
              </a:rPr>
              <a:pPr/>
              <a:t>78</a:t>
            </a:fld>
            <a:endParaRPr lang="en-US" altLang="zh-TW">
              <a:solidFill>
                <a:srgbClr val="898989"/>
              </a:solidFill>
            </a:endParaRPr>
          </a:p>
        </p:txBody>
      </p:sp>
      <p:sp>
        <p:nvSpPr>
          <p:cNvPr id="14340" name="Line 2"/>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3"/>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Rectangle 4"/>
          <p:cNvSpPr>
            <a:spLocks noGrp="1" noChangeArrowheads="1"/>
          </p:cNvSpPr>
          <p:nvPr>
            <p:ph type="title"/>
          </p:nvPr>
        </p:nvSpPr>
        <p:spPr/>
        <p:txBody>
          <a:bodyPr/>
          <a:lstStyle/>
          <a:p>
            <a:r>
              <a:rPr lang="en-US" b="1" smtClean="0"/>
              <a:t>Prim's Algorithm - Example</a:t>
            </a:r>
            <a:endParaRPr lang="en-US" altLang="zh-TW" smtClean="0"/>
          </a:p>
        </p:txBody>
      </p:sp>
      <p:sp>
        <p:nvSpPr>
          <p:cNvPr id="14343" name="Line 5"/>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6"/>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7"/>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8"/>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9"/>
          <p:cNvSpPr>
            <a:spLocks noChangeShapeType="1"/>
          </p:cNvSpPr>
          <p:nvPr/>
        </p:nvSpPr>
        <p:spPr bwMode="auto">
          <a:xfrm flipV="1">
            <a:off x="2982913" y="4375150"/>
            <a:ext cx="3625850" cy="1111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10"/>
          <p:cNvSpPr>
            <a:spLocks noChangeShapeType="1"/>
          </p:cNvSpPr>
          <p:nvPr/>
        </p:nvSpPr>
        <p:spPr bwMode="auto">
          <a:xfrm>
            <a:off x="395128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1"/>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2"/>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3"/>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4"/>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5"/>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6"/>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2961" name="Oval 17"/>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2" name="Oval 18"/>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3" name="Oval 19"/>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4" name="Oval 20"/>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5" name="Oval 21"/>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6" name="Oval 22"/>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7" name="Oval 23"/>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8" name="Oval 24"/>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2969" name="Oval 25"/>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4364" name="Text Box 26"/>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4365" name="Text Box 27"/>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4366" name="Text Box 28"/>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4367" name="Text Box 29"/>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4368" name="Text Box 30"/>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4369" name="Text Box 31"/>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4370" name="Text Box 32"/>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4371" name="Text Box 33"/>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4372" name="Text Box 34"/>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4373" name="Text Box 35"/>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4374" name="Text Box 36"/>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4375" name="Text Box 37"/>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4376" name="Text Box 38"/>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4377" name="Text Box 39"/>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4378" name="Text Box 40"/>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31325468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5908426-B491-444A-9AB9-DC4AA5BD321D}" type="slidenum">
              <a:rPr lang="zh-TW" altLang="en-US">
                <a:solidFill>
                  <a:srgbClr val="898989"/>
                </a:solidFill>
              </a:rPr>
              <a:pPr/>
              <a:t>79</a:t>
            </a:fld>
            <a:endParaRPr lang="en-US" altLang="zh-TW">
              <a:solidFill>
                <a:srgbClr val="898989"/>
              </a:solidFill>
            </a:endParaRPr>
          </a:p>
        </p:txBody>
      </p:sp>
      <p:sp>
        <p:nvSpPr>
          <p:cNvPr id="15364" name="Line 2"/>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Line 3"/>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6" name="Rectangle 4"/>
          <p:cNvSpPr>
            <a:spLocks noGrp="1" noChangeArrowheads="1"/>
          </p:cNvSpPr>
          <p:nvPr>
            <p:ph type="title"/>
          </p:nvPr>
        </p:nvSpPr>
        <p:spPr/>
        <p:txBody>
          <a:bodyPr/>
          <a:lstStyle/>
          <a:p>
            <a:r>
              <a:rPr lang="en-US" b="1" smtClean="0"/>
              <a:t>Prim's Algorithm - Example</a:t>
            </a:r>
            <a:endParaRPr lang="en-US" altLang="zh-TW" smtClean="0"/>
          </a:p>
        </p:txBody>
      </p:sp>
      <p:sp>
        <p:nvSpPr>
          <p:cNvPr id="15367" name="Line 5"/>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6"/>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7"/>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8"/>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9"/>
          <p:cNvSpPr>
            <a:spLocks noChangeShapeType="1"/>
          </p:cNvSpPr>
          <p:nvPr/>
        </p:nvSpPr>
        <p:spPr bwMode="auto">
          <a:xfrm flipV="1">
            <a:off x="2982913" y="4375150"/>
            <a:ext cx="3625850" cy="1111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0"/>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1"/>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2"/>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13"/>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4"/>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15"/>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16"/>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3985" name="Oval 17"/>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86" name="Oval 18"/>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87" name="Oval 19"/>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88" name="Oval 20"/>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89" name="Oval 21"/>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90" name="Oval 22"/>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91" name="Oval 23"/>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92" name="Oval 24"/>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3993" name="Oval 25"/>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5388" name="Text Box 26"/>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5389" name="Text Box 27"/>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5390" name="Text Box 28"/>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5391" name="Text Box 29"/>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5392" name="Text Box 30"/>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5393" name="Text Box 31"/>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5394" name="Text Box 32"/>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5395" name="Text Box 33"/>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5396" name="Text Box 34"/>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5397" name="Text Box 35"/>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5398" name="Text Box 36"/>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5399" name="Text Box 37"/>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5400" name="Text Box 38"/>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5401" name="Text Box 39"/>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5402" name="Text Box 40"/>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1337358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en-US"/>
              <a:t>CS 103</a:t>
            </a:r>
          </a:p>
        </p:txBody>
      </p:sp>
      <p:sp>
        <p:nvSpPr>
          <p:cNvPr id="29" name="Slide Number Placeholder 5"/>
          <p:cNvSpPr>
            <a:spLocks noGrp="1"/>
          </p:cNvSpPr>
          <p:nvPr>
            <p:ph type="sldNum" sz="quarter" idx="12"/>
          </p:nvPr>
        </p:nvSpPr>
        <p:spPr/>
        <p:txBody>
          <a:bodyPr/>
          <a:lstStyle/>
          <a:p>
            <a:fld id="{59516775-83B2-408C-AF82-9762FD640396}" type="slidenum">
              <a:rPr lang="en-US"/>
              <a:pPr/>
              <a:t>8</a:t>
            </a:fld>
            <a:endParaRPr lang="en-US"/>
          </a:p>
        </p:txBody>
      </p:sp>
      <p:sp>
        <p:nvSpPr>
          <p:cNvPr id="211970" name="Rectangle 2"/>
          <p:cNvSpPr>
            <a:spLocks noGrp="1" noChangeArrowheads="1"/>
          </p:cNvSpPr>
          <p:nvPr>
            <p:ph type="title"/>
          </p:nvPr>
        </p:nvSpPr>
        <p:spPr>
          <a:xfrm>
            <a:off x="685800" y="533400"/>
            <a:ext cx="7772400" cy="838200"/>
          </a:xfrm>
        </p:spPr>
        <p:txBody>
          <a:bodyPr/>
          <a:lstStyle/>
          <a:p>
            <a:r>
              <a:rPr lang="en-US" sz="4000" b="1" dirty="0"/>
              <a:t>A “Real-life” Example of a Graph</a:t>
            </a:r>
          </a:p>
        </p:txBody>
      </p:sp>
      <p:sp>
        <p:nvSpPr>
          <p:cNvPr id="211971" name="Rectangle 3"/>
          <p:cNvSpPr>
            <a:spLocks noGrp="1" noChangeArrowheads="1"/>
          </p:cNvSpPr>
          <p:nvPr>
            <p:ph type="body" idx="1"/>
          </p:nvPr>
        </p:nvSpPr>
        <p:spPr>
          <a:xfrm>
            <a:off x="685800" y="1524000"/>
            <a:ext cx="7772400" cy="4572000"/>
          </a:xfrm>
        </p:spPr>
        <p:txBody>
          <a:bodyPr/>
          <a:lstStyle/>
          <a:p>
            <a:r>
              <a:rPr lang="en-US" dirty="0" smtClean="0"/>
              <a:t>V = set </a:t>
            </a:r>
            <a:r>
              <a:rPr lang="en-US" dirty="0"/>
              <a:t>of 6 people: John, Mary, Joe, Helen, Tom, and Paul, of ages 12, 15, 12, 15, 13, and 13, </a:t>
            </a:r>
            <a:r>
              <a:rPr lang="en-US" dirty="0" smtClean="0"/>
              <a:t>respectively</a:t>
            </a:r>
            <a:endParaRPr lang="en-US" dirty="0"/>
          </a:p>
          <a:p>
            <a:r>
              <a:rPr lang="en-US" dirty="0"/>
              <a:t>E ={(</a:t>
            </a:r>
            <a:r>
              <a:rPr lang="en-US" dirty="0" err="1"/>
              <a:t>x,y</a:t>
            </a:r>
            <a:r>
              <a:rPr lang="en-US" dirty="0"/>
              <a:t>) | if x is younger than y}</a:t>
            </a:r>
          </a:p>
          <a:p>
            <a:pPr>
              <a:buFontTx/>
              <a:buNone/>
            </a:pPr>
            <a:endParaRPr lang="en-US" dirty="0"/>
          </a:p>
        </p:txBody>
      </p:sp>
      <p:sp>
        <p:nvSpPr>
          <p:cNvPr id="211972" name="Oval 4"/>
          <p:cNvSpPr>
            <a:spLocks noChangeArrowheads="1"/>
          </p:cNvSpPr>
          <p:nvPr/>
        </p:nvSpPr>
        <p:spPr bwMode="auto">
          <a:xfrm>
            <a:off x="1752600" y="4572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3" name="Oval 5"/>
          <p:cNvSpPr>
            <a:spLocks noChangeArrowheads="1"/>
          </p:cNvSpPr>
          <p:nvPr/>
        </p:nvSpPr>
        <p:spPr bwMode="auto">
          <a:xfrm>
            <a:off x="2743200" y="3810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4" name="Oval 6"/>
          <p:cNvSpPr>
            <a:spLocks noChangeArrowheads="1"/>
          </p:cNvSpPr>
          <p:nvPr/>
        </p:nvSpPr>
        <p:spPr bwMode="auto">
          <a:xfrm>
            <a:off x="2819400" y="5562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5" name="Oval 7"/>
          <p:cNvSpPr>
            <a:spLocks noChangeArrowheads="1"/>
          </p:cNvSpPr>
          <p:nvPr/>
        </p:nvSpPr>
        <p:spPr bwMode="auto">
          <a:xfrm>
            <a:off x="4572000" y="5562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6" name="Oval 8"/>
          <p:cNvSpPr>
            <a:spLocks noChangeArrowheads="1"/>
          </p:cNvSpPr>
          <p:nvPr/>
        </p:nvSpPr>
        <p:spPr bwMode="auto">
          <a:xfrm>
            <a:off x="5410200" y="4495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7" name="Oval 9"/>
          <p:cNvSpPr>
            <a:spLocks noChangeArrowheads="1"/>
          </p:cNvSpPr>
          <p:nvPr/>
        </p:nvSpPr>
        <p:spPr bwMode="auto">
          <a:xfrm>
            <a:off x="4343400" y="3810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8" name="Text Box 10"/>
          <p:cNvSpPr txBox="1">
            <a:spLocks noChangeArrowheads="1"/>
          </p:cNvSpPr>
          <p:nvPr/>
        </p:nvSpPr>
        <p:spPr bwMode="auto">
          <a:xfrm>
            <a:off x="838200" y="44196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John</a:t>
            </a:r>
          </a:p>
        </p:txBody>
      </p:sp>
      <p:sp>
        <p:nvSpPr>
          <p:cNvPr id="211979" name="Text Box 11"/>
          <p:cNvSpPr txBox="1">
            <a:spLocks noChangeArrowheads="1"/>
          </p:cNvSpPr>
          <p:nvPr/>
        </p:nvSpPr>
        <p:spPr bwMode="auto">
          <a:xfrm>
            <a:off x="5638800" y="43434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Joe</a:t>
            </a:r>
          </a:p>
        </p:txBody>
      </p:sp>
      <p:sp>
        <p:nvSpPr>
          <p:cNvPr id="211980" name="Text Box 12"/>
          <p:cNvSpPr txBox="1">
            <a:spLocks noChangeArrowheads="1"/>
          </p:cNvSpPr>
          <p:nvPr/>
        </p:nvSpPr>
        <p:spPr bwMode="auto">
          <a:xfrm>
            <a:off x="1828800" y="3657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Mary</a:t>
            </a:r>
          </a:p>
        </p:txBody>
      </p:sp>
      <p:sp>
        <p:nvSpPr>
          <p:cNvPr id="211981" name="Text Box 13"/>
          <p:cNvSpPr txBox="1">
            <a:spLocks noChangeArrowheads="1"/>
          </p:cNvSpPr>
          <p:nvPr/>
        </p:nvSpPr>
        <p:spPr bwMode="auto">
          <a:xfrm>
            <a:off x="4724400" y="36576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Helen</a:t>
            </a:r>
          </a:p>
        </p:txBody>
      </p:sp>
      <p:sp>
        <p:nvSpPr>
          <p:cNvPr id="211982" name="Text Box 14"/>
          <p:cNvSpPr txBox="1">
            <a:spLocks noChangeArrowheads="1"/>
          </p:cNvSpPr>
          <p:nvPr/>
        </p:nvSpPr>
        <p:spPr bwMode="auto">
          <a:xfrm>
            <a:off x="1905000" y="5562600"/>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Tom</a:t>
            </a:r>
          </a:p>
        </p:txBody>
      </p:sp>
      <p:sp>
        <p:nvSpPr>
          <p:cNvPr id="211983" name="Text Box 15"/>
          <p:cNvSpPr txBox="1">
            <a:spLocks noChangeArrowheads="1"/>
          </p:cNvSpPr>
          <p:nvPr/>
        </p:nvSpPr>
        <p:spPr bwMode="auto">
          <a:xfrm>
            <a:off x="4800600" y="55626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Paul</a:t>
            </a:r>
          </a:p>
        </p:txBody>
      </p:sp>
      <p:sp>
        <p:nvSpPr>
          <p:cNvPr id="211984" name="Line 16"/>
          <p:cNvSpPr>
            <a:spLocks noChangeShapeType="1"/>
          </p:cNvSpPr>
          <p:nvPr/>
        </p:nvSpPr>
        <p:spPr bwMode="auto">
          <a:xfrm flipV="1">
            <a:off x="1981200" y="38862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5" name="Line 17"/>
          <p:cNvSpPr>
            <a:spLocks noChangeShapeType="1"/>
          </p:cNvSpPr>
          <p:nvPr/>
        </p:nvSpPr>
        <p:spPr bwMode="auto">
          <a:xfrm flipV="1">
            <a:off x="1905000" y="3886200"/>
            <a:ext cx="2438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6" name="Line 18"/>
          <p:cNvSpPr>
            <a:spLocks noChangeShapeType="1"/>
          </p:cNvSpPr>
          <p:nvPr/>
        </p:nvSpPr>
        <p:spPr bwMode="auto">
          <a:xfrm flipH="1" flipV="1">
            <a:off x="4495800" y="38862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7" name="Line 19"/>
          <p:cNvSpPr>
            <a:spLocks noChangeShapeType="1"/>
          </p:cNvSpPr>
          <p:nvPr/>
        </p:nvSpPr>
        <p:spPr bwMode="auto">
          <a:xfrm flipH="1" flipV="1">
            <a:off x="2971800" y="3886200"/>
            <a:ext cx="2514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8" name="Line 20"/>
          <p:cNvSpPr>
            <a:spLocks noChangeShapeType="1"/>
          </p:cNvSpPr>
          <p:nvPr/>
        </p:nvSpPr>
        <p:spPr bwMode="auto">
          <a:xfrm>
            <a:off x="1905000" y="4648200"/>
            <a:ext cx="990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9" name="Line 21"/>
          <p:cNvSpPr>
            <a:spLocks noChangeShapeType="1"/>
          </p:cNvSpPr>
          <p:nvPr/>
        </p:nvSpPr>
        <p:spPr bwMode="auto">
          <a:xfrm>
            <a:off x="1905000" y="4648200"/>
            <a:ext cx="2667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0" name="Line 22"/>
          <p:cNvSpPr>
            <a:spLocks noChangeShapeType="1"/>
          </p:cNvSpPr>
          <p:nvPr/>
        </p:nvSpPr>
        <p:spPr bwMode="auto">
          <a:xfrm flipH="1">
            <a:off x="2971800" y="4572000"/>
            <a:ext cx="2514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1" name="Line 23"/>
          <p:cNvSpPr>
            <a:spLocks noChangeShapeType="1"/>
          </p:cNvSpPr>
          <p:nvPr/>
        </p:nvSpPr>
        <p:spPr bwMode="auto">
          <a:xfrm flipH="1">
            <a:off x="4724400" y="4572000"/>
            <a:ext cx="838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2" name="Line 24"/>
          <p:cNvSpPr>
            <a:spLocks noChangeShapeType="1"/>
          </p:cNvSpPr>
          <p:nvPr/>
        </p:nvSpPr>
        <p:spPr bwMode="auto">
          <a:xfrm flipV="1">
            <a:off x="2895600" y="39624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3" name="Line 25"/>
          <p:cNvSpPr>
            <a:spLocks noChangeShapeType="1"/>
          </p:cNvSpPr>
          <p:nvPr/>
        </p:nvSpPr>
        <p:spPr bwMode="auto">
          <a:xfrm flipH="1" flipV="1">
            <a:off x="4495800" y="3962400"/>
            <a:ext cx="228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4" name="Line 26"/>
          <p:cNvSpPr>
            <a:spLocks noChangeShapeType="1"/>
          </p:cNvSpPr>
          <p:nvPr/>
        </p:nvSpPr>
        <p:spPr bwMode="auto">
          <a:xfrm flipV="1">
            <a:off x="2971800" y="3962400"/>
            <a:ext cx="1371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5" name="Line 27"/>
          <p:cNvSpPr>
            <a:spLocks noChangeShapeType="1"/>
          </p:cNvSpPr>
          <p:nvPr/>
        </p:nvSpPr>
        <p:spPr bwMode="auto">
          <a:xfrm flipH="1" flipV="1">
            <a:off x="2895600" y="3886200"/>
            <a:ext cx="1752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2116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A8313BD-7E54-44A0-86F2-7A38D9031969}" type="slidenum">
              <a:rPr lang="zh-TW" altLang="en-US">
                <a:solidFill>
                  <a:srgbClr val="898989"/>
                </a:solidFill>
              </a:rPr>
              <a:pPr/>
              <a:t>80</a:t>
            </a:fld>
            <a:endParaRPr lang="en-US" altLang="zh-TW">
              <a:solidFill>
                <a:srgbClr val="898989"/>
              </a:solidFill>
            </a:endParaRPr>
          </a:p>
        </p:txBody>
      </p:sp>
      <p:sp>
        <p:nvSpPr>
          <p:cNvPr id="16388" name="Line 40"/>
          <p:cNvSpPr>
            <a:spLocks noChangeShapeType="1"/>
          </p:cNvSpPr>
          <p:nvPr/>
        </p:nvSpPr>
        <p:spPr bwMode="auto">
          <a:xfrm flipV="1">
            <a:off x="4822825" y="4364038"/>
            <a:ext cx="1752600" cy="1111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9" name="Line 2"/>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3"/>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Rectangle 4"/>
          <p:cNvSpPr>
            <a:spLocks noGrp="1" noChangeArrowheads="1"/>
          </p:cNvSpPr>
          <p:nvPr>
            <p:ph type="title"/>
          </p:nvPr>
        </p:nvSpPr>
        <p:spPr/>
        <p:txBody>
          <a:bodyPr/>
          <a:lstStyle/>
          <a:p>
            <a:r>
              <a:rPr lang="en-US" b="1" smtClean="0"/>
              <a:t>Prim's Algorithm - Example</a:t>
            </a:r>
            <a:endParaRPr lang="en-US" altLang="zh-TW" smtClean="0"/>
          </a:p>
        </p:txBody>
      </p:sp>
      <p:sp>
        <p:nvSpPr>
          <p:cNvPr id="16392" name="Line 5"/>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6"/>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7"/>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8"/>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9"/>
          <p:cNvSpPr>
            <a:spLocks noChangeShapeType="1"/>
          </p:cNvSpPr>
          <p:nvPr/>
        </p:nvSpPr>
        <p:spPr bwMode="auto">
          <a:xfrm flipV="1">
            <a:off x="2982913" y="4365625"/>
            <a:ext cx="1808162" cy="206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0"/>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1"/>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12"/>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13"/>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14"/>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15"/>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3" name="Line 16"/>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5009" name="Oval 17"/>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0" name="Oval 18"/>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1" name="Oval 19"/>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2" name="Oval 20"/>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3" name="Oval 21"/>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4" name="Oval 22"/>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5" name="Oval 23"/>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6" name="Oval 24"/>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5017" name="Oval 25"/>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6413" name="Text Box 26"/>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6414" name="Text Box 27"/>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6415" name="Text Box 28"/>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6416" name="Text Box 29"/>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6417" name="Text Box 30"/>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6418" name="Text Box 31"/>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6419" name="Text Box 32"/>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6420" name="Text Box 33"/>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6421" name="Text Box 34"/>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6422" name="Text Box 35"/>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6423" name="Text Box 36"/>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6424" name="Text Box 37"/>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6425" name="Text Box 38"/>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6426" name="Text Box 39"/>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6427" name="Text Box 41"/>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11732335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A24110D-132A-4345-B2A2-D55482512C0A}" type="slidenum">
              <a:rPr lang="zh-TW" altLang="en-US">
                <a:solidFill>
                  <a:srgbClr val="898989"/>
                </a:solidFill>
              </a:rPr>
              <a:pPr/>
              <a:t>81</a:t>
            </a:fld>
            <a:endParaRPr lang="en-US" altLang="zh-TW">
              <a:solidFill>
                <a:srgbClr val="898989"/>
              </a:solidFill>
            </a:endParaRPr>
          </a:p>
        </p:txBody>
      </p:sp>
      <p:sp>
        <p:nvSpPr>
          <p:cNvPr id="17412" name="Line 2"/>
          <p:cNvSpPr>
            <a:spLocks noChangeShapeType="1"/>
          </p:cNvSpPr>
          <p:nvPr/>
        </p:nvSpPr>
        <p:spPr bwMode="auto">
          <a:xfrm flipV="1">
            <a:off x="4822825" y="4364038"/>
            <a:ext cx="1752600" cy="11112"/>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Line 3"/>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4"/>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Rectangle 5"/>
          <p:cNvSpPr>
            <a:spLocks noGrp="1" noChangeArrowheads="1"/>
          </p:cNvSpPr>
          <p:nvPr>
            <p:ph type="title"/>
          </p:nvPr>
        </p:nvSpPr>
        <p:spPr/>
        <p:txBody>
          <a:bodyPr/>
          <a:lstStyle/>
          <a:p>
            <a:r>
              <a:rPr lang="en-US" b="1" smtClean="0"/>
              <a:t>Prim's Algorithm - Example</a:t>
            </a:r>
            <a:endParaRPr lang="en-US" altLang="zh-TW" smtClean="0"/>
          </a:p>
        </p:txBody>
      </p:sp>
      <p:sp>
        <p:nvSpPr>
          <p:cNvPr id="17416" name="Line 6"/>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7"/>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8"/>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9"/>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0"/>
          <p:cNvSpPr>
            <a:spLocks noChangeShapeType="1"/>
          </p:cNvSpPr>
          <p:nvPr/>
        </p:nvSpPr>
        <p:spPr bwMode="auto">
          <a:xfrm flipV="1">
            <a:off x="2982913" y="4365625"/>
            <a:ext cx="1808162" cy="206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1"/>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2"/>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3"/>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4"/>
          <p:cNvSpPr>
            <a:spLocks noChangeShapeType="1"/>
          </p:cNvSpPr>
          <p:nvPr/>
        </p:nvSpPr>
        <p:spPr bwMode="auto">
          <a:xfrm flipH="1">
            <a:off x="6573838"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5"/>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6"/>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7"/>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6034" name="Oval 18"/>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35" name="Oval 19"/>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36" name="Oval 20"/>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37" name="Oval 21"/>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38" name="Oval 22"/>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39" name="Oval 23"/>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40" name="Oval 24"/>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41" name="Oval 25"/>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6042" name="Oval 26"/>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7437" name="Text Box 27"/>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7438" name="Text Box 28"/>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7439" name="Text Box 29"/>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7440" name="Text Box 30"/>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7441" name="Text Box 31"/>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7442" name="Text Box 32"/>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7443" name="Text Box 33"/>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7444" name="Text Box 34"/>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7445" name="Text Box 35"/>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7446" name="Text Box 36"/>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7447" name="Text Box 37"/>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7448" name="Text Box 38"/>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7449" name="Text Box 39"/>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7450" name="Text Box 40"/>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7451" name="Text Box 41"/>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38119774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08CBADC-0919-4A74-94CF-684BE72D8327}" type="slidenum">
              <a:rPr lang="zh-TW" altLang="en-US">
                <a:solidFill>
                  <a:srgbClr val="898989"/>
                </a:solidFill>
              </a:rPr>
              <a:pPr/>
              <a:t>82</a:t>
            </a:fld>
            <a:endParaRPr lang="en-US" altLang="zh-TW">
              <a:solidFill>
                <a:srgbClr val="898989"/>
              </a:solidFill>
            </a:endParaRPr>
          </a:p>
        </p:txBody>
      </p:sp>
      <p:sp>
        <p:nvSpPr>
          <p:cNvPr id="18436" name="Line 2"/>
          <p:cNvSpPr>
            <a:spLocks noChangeShapeType="1"/>
          </p:cNvSpPr>
          <p:nvPr/>
        </p:nvSpPr>
        <p:spPr bwMode="auto">
          <a:xfrm flipV="1">
            <a:off x="4822825" y="4364038"/>
            <a:ext cx="1752600" cy="11112"/>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3"/>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4"/>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Rectangle 5"/>
          <p:cNvSpPr>
            <a:spLocks noGrp="1" noChangeArrowheads="1"/>
          </p:cNvSpPr>
          <p:nvPr>
            <p:ph type="title"/>
          </p:nvPr>
        </p:nvSpPr>
        <p:spPr/>
        <p:txBody>
          <a:bodyPr/>
          <a:lstStyle/>
          <a:p>
            <a:r>
              <a:rPr lang="en-US" b="1" smtClean="0"/>
              <a:t>Prim's Algorithm - Example</a:t>
            </a:r>
            <a:endParaRPr lang="en-US" altLang="zh-TW" smtClean="0"/>
          </a:p>
        </p:txBody>
      </p:sp>
      <p:sp>
        <p:nvSpPr>
          <p:cNvPr id="18440" name="Line 6"/>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7"/>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8"/>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9"/>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0"/>
          <p:cNvSpPr>
            <a:spLocks noChangeShapeType="1"/>
          </p:cNvSpPr>
          <p:nvPr/>
        </p:nvSpPr>
        <p:spPr bwMode="auto">
          <a:xfrm flipV="1">
            <a:off x="2982913" y="4365625"/>
            <a:ext cx="1808162" cy="206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1"/>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2"/>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3"/>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4"/>
          <p:cNvSpPr>
            <a:spLocks noChangeShapeType="1"/>
          </p:cNvSpPr>
          <p:nvPr/>
        </p:nvSpPr>
        <p:spPr bwMode="auto">
          <a:xfrm flipH="1">
            <a:off x="657383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5"/>
          <p:cNvSpPr>
            <a:spLocks noChangeShapeType="1"/>
          </p:cNvSpPr>
          <p:nvPr/>
        </p:nvSpPr>
        <p:spPr bwMode="auto">
          <a:xfrm>
            <a:off x="6564313" y="2505075"/>
            <a:ext cx="881062"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16"/>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7"/>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7058" name="Oval 18"/>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59" name="Oval 19"/>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0" name="Oval 20"/>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1" name="Oval 21"/>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2" name="Oval 22"/>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3" name="Oval 23"/>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4" name="Oval 24"/>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5" name="Oval 25"/>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7066" name="Oval 26"/>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8461" name="Text Box 27"/>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8462" name="Text Box 28"/>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8463" name="Text Box 29"/>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8464" name="Text Box 30"/>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8465" name="Text Box 31"/>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8466" name="Text Box 32"/>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8467" name="Text Box 33"/>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8468" name="Text Box 34"/>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8469" name="Text Box 35"/>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8470" name="Text Box 36"/>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8471" name="Text Box 37"/>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8472" name="Text Box 38"/>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8473" name="Text Box 39"/>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8474" name="Text Box 40"/>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8475" name="Text Box 41"/>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18331980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7B29975-EEC8-4BCF-94D9-07A3995CA8D1}" type="slidenum">
              <a:rPr lang="zh-TW" altLang="en-US">
                <a:solidFill>
                  <a:srgbClr val="898989"/>
                </a:solidFill>
              </a:rPr>
              <a:pPr/>
              <a:t>83</a:t>
            </a:fld>
            <a:endParaRPr lang="en-US" altLang="zh-TW">
              <a:solidFill>
                <a:srgbClr val="898989"/>
              </a:solidFill>
            </a:endParaRPr>
          </a:p>
        </p:txBody>
      </p:sp>
      <p:sp>
        <p:nvSpPr>
          <p:cNvPr id="19460" name="Line 2"/>
          <p:cNvSpPr>
            <a:spLocks noChangeShapeType="1"/>
          </p:cNvSpPr>
          <p:nvPr/>
        </p:nvSpPr>
        <p:spPr bwMode="auto">
          <a:xfrm flipV="1">
            <a:off x="4822825" y="4364038"/>
            <a:ext cx="1752600" cy="11112"/>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Line 3"/>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4"/>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Rectangle 5"/>
          <p:cNvSpPr>
            <a:spLocks noGrp="1" noChangeArrowheads="1"/>
          </p:cNvSpPr>
          <p:nvPr>
            <p:ph type="title"/>
          </p:nvPr>
        </p:nvSpPr>
        <p:spPr/>
        <p:txBody>
          <a:bodyPr/>
          <a:lstStyle/>
          <a:p>
            <a:r>
              <a:rPr lang="en-US" b="1" smtClean="0"/>
              <a:t>Prim's Algorithm - Example</a:t>
            </a:r>
            <a:endParaRPr lang="en-US" altLang="zh-TW" smtClean="0"/>
          </a:p>
        </p:txBody>
      </p:sp>
      <p:sp>
        <p:nvSpPr>
          <p:cNvPr id="19464" name="Line 6"/>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7"/>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8"/>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9"/>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0"/>
          <p:cNvSpPr>
            <a:spLocks noChangeShapeType="1"/>
          </p:cNvSpPr>
          <p:nvPr/>
        </p:nvSpPr>
        <p:spPr bwMode="auto">
          <a:xfrm flipV="1">
            <a:off x="2982913" y="4365625"/>
            <a:ext cx="1808162" cy="206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1"/>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2"/>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3"/>
          <p:cNvSpPr>
            <a:spLocks noChangeShapeType="1"/>
          </p:cNvSpPr>
          <p:nvPr/>
        </p:nvSpPr>
        <p:spPr bwMode="auto">
          <a:xfrm flipH="1">
            <a:off x="2111375" y="2536825"/>
            <a:ext cx="871538" cy="9477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4"/>
          <p:cNvSpPr>
            <a:spLocks noChangeShapeType="1"/>
          </p:cNvSpPr>
          <p:nvPr/>
        </p:nvSpPr>
        <p:spPr bwMode="auto">
          <a:xfrm flipH="1">
            <a:off x="657383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5"/>
          <p:cNvSpPr>
            <a:spLocks noChangeShapeType="1"/>
          </p:cNvSpPr>
          <p:nvPr/>
        </p:nvSpPr>
        <p:spPr bwMode="auto">
          <a:xfrm>
            <a:off x="6564313" y="2505075"/>
            <a:ext cx="881062" cy="9477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6"/>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17"/>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8082" name="Oval 18"/>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3" name="Oval 19"/>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4" name="Oval 20"/>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5" name="Oval 21"/>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6" name="Oval 22"/>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7" name="Oval 23"/>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8" name="Oval 24"/>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89" name="Oval 25"/>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08090" name="Oval 26"/>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19485" name="Text Box 27"/>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19486" name="Text Box 28"/>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19487" name="Text Box 29"/>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19488" name="Text Box 30"/>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19489" name="Text Box 31"/>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19490" name="Text Box 32"/>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19491" name="Text Box 33"/>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19492" name="Text Box 34"/>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19493" name="Text Box 35"/>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19494" name="Text Box 36"/>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19495" name="Text Box 37"/>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19496" name="Text Box 38"/>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19497" name="Text Box 39"/>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19498" name="Text Box 40"/>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19499" name="Text Box 41"/>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36638470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DDF86B3-3F2A-4E66-B5E2-C796A730569C}" type="slidenum">
              <a:rPr lang="zh-TW" altLang="en-US">
                <a:solidFill>
                  <a:srgbClr val="898989"/>
                </a:solidFill>
              </a:rPr>
              <a:pPr/>
              <a:t>84</a:t>
            </a:fld>
            <a:endParaRPr lang="en-US" altLang="zh-TW">
              <a:solidFill>
                <a:srgbClr val="898989"/>
              </a:solidFill>
            </a:endParaRPr>
          </a:p>
        </p:txBody>
      </p:sp>
      <p:sp>
        <p:nvSpPr>
          <p:cNvPr id="20484" name="Line 2"/>
          <p:cNvSpPr>
            <a:spLocks noChangeShapeType="1"/>
          </p:cNvSpPr>
          <p:nvPr/>
        </p:nvSpPr>
        <p:spPr bwMode="auto">
          <a:xfrm flipV="1">
            <a:off x="4822825" y="4364038"/>
            <a:ext cx="1752600" cy="11112"/>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Line 3"/>
          <p:cNvSpPr>
            <a:spLocks noChangeShapeType="1"/>
          </p:cNvSpPr>
          <p:nvPr/>
        </p:nvSpPr>
        <p:spPr bwMode="auto">
          <a:xfrm flipH="1">
            <a:off x="3960813" y="2493963"/>
            <a:ext cx="827087" cy="95885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4"/>
          <p:cNvSpPr>
            <a:spLocks noChangeShapeType="1"/>
          </p:cNvSpPr>
          <p:nvPr/>
        </p:nvSpPr>
        <p:spPr bwMode="auto">
          <a:xfrm flipV="1">
            <a:off x="4789488" y="2492375"/>
            <a:ext cx="17859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Rectangle 5"/>
          <p:cNvSpPr>
            <a:spLocks noGrp="1" noChangeArrowheads="1"/>
          </p:cNvSpPr>
          <p:nvPr>
            <p:ph type="title"/>
          </p:nvPr>
        </p:nvSpPr>
        <p:spPr/>
        <p:txBody>
          <a:bodyPr/>
          <a:lstStyle/>
          <a:p>
            <a:r>
              <a:rPr lang="en-US" b="1" smtClean="0"/>
              <a:t>Prim's Algorithm - Example</a:t>
            </a:r>
            <a:endParaRPr lang="en-US" altLang="zh-TW" smtClean="0"/>
          </a:p>
        </p:txBody>
      </p:sp>
      <p:sp>
        <p:nvSpPr>
          <p:cNvPr id="20488" name="Line 6"/>
          <p:cNvSpPr>
            <a:spLocks noChangeShapeType="1"/>
          </p:cNvSpPr>
          <p:nvPr/>
        </p:nvSpPr>
        <p:spPr bwMode="auto">
          <a:xfrm>
            <a:off x="3005138" y="2471738"/>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7"/>
          <p:cNvSpPr>
            <a:spLocks noChangeShapeType="1"/>
          </p:cNvSpPr>
          <p:nvPr/>
        </p:nvSpPr>
        <p:spPr bwMode="auto">
          <a:xfrm>
            <a:off x="4800600" y="2482850"/>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8"/>
          <p:cNvSpPr>
            <a:spLocks noChangeShapeType="1"/>
          </p:cNvSpPr>
          <p:nvPr/>
        </p:nvSpPr>
        <p:spPr bwMode="auto">
          <a:xfrm>
            <a:off x="6586538" y="2493963"/>
            <a:ext cx="0" cy="1905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9"/>
          <p:cNvSpPr>
            <a:spLocks noChangeShapeType="1"/>
          </p:cNvSpPr>
          <p:nvPr/>
        </p:nvSpPr>
        <p:spPr bwMode="auto">
          <a:xfrm flipV="1">
            <a:off x="2994025" y="2503488"/>
            <a:ext cx="178593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0"/>
          <p:cNvSpPr>
            <a:spLocks noChangeShapeType="1"/>
          </p:cNvSpPr>
          <p:nvPr/>
        </p:nvSpPr>
        <p:spPr bwMode="auto">
          <a:xfrm flipV="1">
            <a:off x="2982913" y="4365625"/>
            <a:ext cx="1808162" cy="206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1"/>
          <p:cNvSpPr>
            <a:spLocks noChangeShapeType="1"/>
          </p:cNvSpPr>
          <p:nvPr/>
        </p:nvSpPr>
        <p:spPr bwMode="auto">
          <a:xfrm>
            <a:off x="395128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2"/>
          <p:cNvSpPr>
            <a:spLocks noChangeShapeType="1"/>
          </p:cNvSpPr>
          <p:nvPr/>
        </p:nvSpPr>
        <p:spPr bwMode="auto">
          <a:xfrm>
            <a:off x="2112963" y="3440113"/>
            <a:ext cx="871537" cy="9477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3"/>
          <p:cNvSpPr>
            <a:spLocks noChangeShapeType="1"/>
          </p:cNvSpPr>
          <p:nvPr/>
        </p:nvSpPr>
        <p:spPr bwMode="auto">
          <a:xfrm flipH="1">
            <a:off x="2111375" y="2536825"/>
            <a:ext cx="871538" cy="9477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4"/>
          <p:cNvSpPr>
            <a:spLocks noChangeShapeType="1"/>
          </p:cNvSpPr>
          <p:nvPr/>
        </p:nvSpPr>
        <p:spPr bwMode="auto">
          <a:xfrm flipH="1">
            <a:off x="6573838" y="3440113"/>
            <a:ext cx="871537" cy="947737"/>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5"/>
          <p:cNvSpPr>
            <a:spLocks noChangeShapeType="1"/>
          </p:cNvSpPr>
          <p:nvPr/>
        </p:nvSpPr>
        <p:spPr bwMode="auto">
          <a:xfrm>
            <a:off x="6564313" y="2505075"/>
            <a:ext cx="881062" cy="9477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6"/>
          <p:cNvSpPr>
            <a:spLocks noChangeShapeType="1"/>
          </p:cNvSpPr>
          <p:nvPr/>
        </p:nvSpPr>
        <p:spPr bwMode="auto">
          <a:xfrm flipH="1">
            <a:off x="2992438" y="3440113"/>
            <a:ext cx="957262" cy="936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7"/>
          <p:cNvSpPr>
            <a:spLocks noChangeShapeType="1"/>
          </p:cNvSpPr>
          <p:nvPr/>
        </p:nvSpPr>
        <p:spPr bwMode="auto">
          <a:xfrm>
            <a:off x="4811713" y="2493963"/>
            <a:ext cx="1752600" cy="18621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1154" name="Oval 18"/>
          <p:cNvSpPr>
            <a:spLocks noChangeArrowheads="1"/>
          </p:cNvSpPr>
          <p:nvPr/>
        </p:nvSpPr>
        <p:spPr bwMode="auto">
          <a:xfrm>
            <a:off x="2798763"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55" name="Oval 19"/>
          <p:cNvSpPr>
            <a:spLocks noChangeArrowheads="1"/>
          </p:cNvSpPr>
          <p:nvPr/>
        </p:nvSpPr>
        <p:spPr bwMode="auto">
          <a:xfrm>
            <a:off x="1927225"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56" name="Oval 20"/>
          <p:cNvSpPr>
            <a:spLocks noChangeArrowheads="1"/>
          </p:cNvSpPr>
          <p:nvPr/>
        </p:nvSpPr>
        <p:spPr bwMode="auto">
          <a:xfrm>
            <a:off x="3721100" y="3198813"/>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57" name="Oval 21"/>
          <p:cNvSpPr>
            <a:spLocks noChangeArrowheads="1"/>
          </p:cNvSpPr>
          <p:nvPr/>
        </p:nvSpPr>
        <p:spPr bwMode="auto">
          <a:xfrm>
            <a:off x="4578350" y="2263775"/>
            <a:ext cx="446088"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58" name="Oval 22"/>
          <p:cNvSpPr>
            <a:spLocks noChangeArrowheads="1"/>
          </p:cNvSpPr>
          <p:nvPr/>
        </p:nvSpPr>
        <p:spPr bwMode="auto">
          <a:xfrm>
            <a:off x="7246938" y="3200400"/>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59" name="Oval 23"/>
          <p:cNvSpPr>
            <a:spLocks noChangeArrowheads="1"/>
          </p:cNvSpPr>
          <p:nvPr/>
        </p:nvSpPr>
        <p:spPr bwMode="auto">
          <a:xfrm>
            <a:off x="6357938" y="2263775"/>
            <a:ext cx="446087" cy="446088"/>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60" name="Oval 24"/>
          <p:cNvSpPr>
            <a:spLocks noChangeArrowheads="1"/>
          </p:cNvSpPr>
          <p:nvPr/>
        </p:nvSpPr>
        <p:spPr bwMode="auto">
          <a:xfrm>
            <a:off x="2797175"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61" name="Oval 25"/>
          <p:cNvSpPr>
            <a:spLocks noChangeArrowheads="1"/>
          </p:cNvSpPr>
          <p:nvPr/>
        </p:nvSpPr>
        <p:spPr bwMode="auto">
          <a:xfrm>
            <a:off x="4576763" y="4167188"/>
            <a:ext cx="446087"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11162" name="Oval 26"/>
          <p:cNvSpPr>
            <a:spLocks noChangeArrowheads="1"/>
          </p:cNvSpPr>
          <p:nvPr/>
        </p:nvSpPr>
        <p:spPr bwMode="auto">
          <a:xfrm>
            <a:off x="6356350" y="4167188"/>
            <a:ext cx="446088" cy="446087"/>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en-US">
              <a:latin typeface="Calibri" pitchFamily="34" charset="0"/>
            </a:endParaRPr>
          </a:p>
        </p:txBody>
      </p:sp>
      <p:sp>
        <p:nvSpPr>
          <p:cNvPr id="20509" name="Text Box 27"/>
          <p:cNvSpPr txBox="1">
            <a:spLocks noChangeArrowheads="1"/>
          </p:cNvSpPr>
          <p:nvPr/>
        </p:nvSpPr>
        <p:spPr bwMode="auto">
          <a:xfrm>
            <a:off x="2247900" y="2584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13</a:t>
            </a:r>
          </a:p>
        </p:txBody>
      </p:sp>
      <p:sp>
        <p:nvSpPr>
          <p:cNvPr id="20510" name="Text Box 28"/>
          <p:cNvSpPr txBox="1">
            <a:spLocks noChangeArrowheads="1"/>
          </p:cNvSpPr>
          <p:nvPr/>
        </p:nvSpPr>
        <p:spPr bwMode="auto">
          <a:xfrm>
            <a:off x="2171700" y="383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50</a:t>
            </a:r>
          </a:p>
        </p:txBody>
      </p:sp>
      <p:sp>
        <p:nvSpPr>
          <p:cNvPr id="20511" name="Text Box 29"/>
          <p:cNvSpPr txBox="1">
            <a:spLocks noChangeArrowheads="1"/>
          </p:cNvSpPr>
          <p:nvPr/>
        </p:nvSpPr>
        <p:spPr bwMode="auto">
          <a:xfrm>
            <a:off x="2597150" y="31940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11</a:t>
            </a:r>
          </a:p>
        </p:txBody>
      </p:sp>
      <p:sp>
        <p:nvSpPr>
          <p:cNvPr id="20512" name="Text Box 30"/>
          <p:cNvSpPr txBox="1">
            <a:spLocks noChangeArrowheads="1"/>
          </p:cNvSpPr>
          <p:nvPr/>
        </p:nvSpPr>
        <p:spPr bwMode="auto">
          <a:xfrm>
            <a:off x="3173413" y="3498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7</a:t>
            </a:r>
          </a:p>
        </p:txBody>
      </p:sp>
      <p:sp>
        <p:nvSpPr>
          <p:cNvPr id="20513" name="Text Box 31"/>
          <p:cNvSpPr txBox="1">
            <a:spLocks noChangeArrowheads="1"/>
          </p:cNvSpPr>
          <p:nvPr/>
        </p:nvSpPr>
        <p:spPr bwMode="auto">
          <a:xfrm>
            <a:off x="3979863" y="2746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a:t>
            </a:r>
          </a:p>
        </p:txBody>
      </p:sp>
      <p:sp>
        <p:nvSpPr>
          <p:cNvPr id="20514" name="Text Box 32"/>
          <p:cNvSpPr txBox="1">
            <a:spLocks noChangeArrowheads="1"/>
          </p:cNvSpPr>
          <p:nvPr/>
        </p:nvSpPr>
        <p:spPr bwMode="auto">
          <a:xfrm>
            <a:off x="3608388" y="2039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8</a:t>
            </a:r>
          </a:p>
        </p:txBody>
      </p:sp>
      <p:sp>
        <p:nvSpPr>
          <p:cNvPr id="20515" name="Text Box 33"/>
          <p:cNvSpPr txBox="1">
            <a:spLocks noChangeArrowheads="1"/>
          </p:cNvSpPr>
          <p:nvPr/>
        </p:nvSpPr>
        <p:spPr bwMode="auto">
          <a:xfrm>
            <a:off x="5448300" y="20399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12</a:t>
            </a:r>
          </a:p>
        </p:txBody>
      </p:sp>
      <p:sp>
        <p:nvSpPr>
          <p:cNvPr id="20516" name="Text Box 34"/>
          <p:cNvSpPr txBox="1">
            <a:spLocks noChangeArrowheads="1"/>
          </p:cNvSpPr>
          <p:nvPr/>
        </p:nvSpPr>
        <p:spPr bwMode="auto">
          <a:xfrm>
            <a:off x="6940550"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9</a:t>
            </a:r>
          </a:p>
        </p:txBody>
      </p:sp>
      <p:sp>
        <p:nvSpPr>
          <p:cNvPr id="20517" name="Text Box 35"/>
          <p:cNvSpPr txBox="1">
            <a:spLocks noChangeArrowheads="1"/>
          </p:cNvSpPr>
          <p:nvPr/>
        </p:nvSpPr>
        <p:spPr bwMode="auto">
          <a:xfrm>
            <a:off x="6940550" y="38687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10</a:t>
            </a:r>
          </a:p>
        </p:txBody>
      </p:sp>
      <p:sp>
        <p:nvSpPr>
          <p:cNvPr id="20518" name="Text Box 36"/>
          <p:cNvSpPr txBox="1">
            <a:spLocks noChangeArrowheads="1"/>
          </p:cNvSpPr>
          <p:nvPr/>
        </p:nvSpPr>
        <p:spPr bwMode="auto">
          <a:xfrm>
            <a:off x="6591300" y="3203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14</a:t>
            </a:r>
          </a:p>
        </p:txBody>
      </p:sp>
      <p:sp>
        <p:nvSpPr>
          <p:cNvPr id="20519" name="Text Box 37"/>
          <p:cNvSpPr txBox="1">
            <a:spLocks noChangeArrowheads="1"/>
          </p:cNvSpPr>
          <p:nvPr/>
        </p:nvSpPr>
        <p:spPr bwMode="auto">
          <a:xfrm>
            <a:off x="5340350" y="3302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40</a:t>
            </a:r>
          </a:p>
        </p:txBody>
      </p:sp>
      <p:sp>
        <p:nvSpPr>
          <p:cNvPr id="20520" name="Text Box 38"/>
          <p:cNvSpPr txBox="1">
            <a:spLocks noChangeArrowheads="1"/>
          </p:cNvSpPr>
          <p:nvPr/>
        </p:nvSpPr>
        <p:spPr bwMode="auto">
          <a:xfrm>
            <a:off x="5427663" y="432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3</a:t>
            </a:r>
          </a:p>
        </p:txBody>
      </p:sp>
      <p:sp>
        <p:nvSpPr>
          <p:cNvPr id="20521" name="Text Box 39"/>
          <p:cNvSpPr txBox="1">
            <a:spLocks noChangeArrowheads="1"/>
          </p:cNvSpPr>
          <p:nvPr/>
        </p:nvSpPr>
        <p:spPr bwMode="auto">
          <a:xfrm>
            <a:off x="3717925" y="4337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1</a:t>
            </a:r>
          </a:p>
        </p:txBody>
      </p:sp>
      <p:sp>
        <p:nvSpPr>
          <p:cNvPr id="20522" name="Text Box 40"/>
          <p:cNvSpPr txBox="1">
            <a:spLocks noChangeArrowheads="1"/>
          </p:cNvSpPr>
          <p:nvPr/>
        </p:nvSpPr>
        <p:spPr bwMode="auto">
          <a:xfrm>
            <a:off x="4022725" y="3738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6</a:t>
            </a:r>
          </a:p>
        </p:txBody>
      </p:sp>
      <p:sp>
        <p:nvSpPr>
          <p:cNvPr id="20523" name="Text Box 41"/>
          <p:cNvSpPr txBox="1">
            <a:spLocks noChangeArrowheads="1"/>
          </p:cNvSpPr>
          <p:nvPr/>
        </p:nvSpPr>
        <p:spPr bwMode="auto">
          <a:xfrm>
            <a:off x="4379913" y="3306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TW"/>
              <a:t>20</a:t>
            </a:r>
          </a:p>
        </p:txBody>
      </p:sp>
    </p:spTree>
    <p:extLst>
      <p:ext uri="{BB962C8B-B14F-4D97-AF65-F5344CB8AC3E}">
        <p14:creationId xmlns:p14="http://schemas.microsoft.com/office/powerpoint/2010/main" val="33098799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4862513" cy="357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6226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Topological Sort</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2149183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topological </a:t>
            </a:r>
            <a:r>
              <a:rPr lang="en-US" b="1" dirty="0" smtClean="0"/>
              <a:t>sort (ordering)</a:t>
            </a:r>
            <a:r>
              <a:rPr lang="en-US" dirty="0"/>
              <a:t> </a:t>
            </a:r>
            <a:r>
              <a:rPr lang="en-US" dirty="0" smtClean="0"/>
              <a:t>is </a:t>
            </a:r>
            <a:r>
              <a:rPr lang="en-US" dirty="0"/>
              <a:t>a linear ordering of its vertices such that, for every edge </a:t>
            </a:r>
            <a:r>
              <a:rPr lang="en-US" i="1" dirty="0" err="1"/>
              <a:t>uv</a:t>
            </a:r>
            <a:r>
              <a:rPr lang="en-US" dirty="0"/>
              <a:t>, </a:t>
            </a:r>
            <a:r>
              <a:rPr lang="en-US" i="1" dirty="0"/>
              <a:t>u</a:t>
            </a:r>
            <a:r>
              <a:rPr lang="en-US" dirty="0"/>
              <a:t> comes before </a:t>
            </a:r>
            <a:r>
              <a:rPr lang="en-US" i="1" dirty="0"/>
              <a:t>v</a:t>
            </a:r>
            <a:r>
              <a:rPr lang="en-US" dirty="0"/>
              <a:t> in the ordering</a:t>
            </a:r>
          </a:p>
          <a:p>
            <a:pPr lvl="1"/>
            <a:r>
              <a:rPr lang="en-US" dirty="0" smtClean="0"/>
              <a:t>Consider a Project Management chart in the form of a graph, the </a:t>
            </a:r>
            <a:r>
              <a:rPr lang="en-US" dirty="0"/>
              <a:t>vertices of the graph may represent tasks to be performed, and the edges may represent constraints that one task must be performed before another; in this application, a topological ordering is just a valid sequence for the </a:t>
            </a:r>
            <a:r>
              <a:rPr lang="en-US" dirty="0" smtClean="0"/>
              <a:t>tasks</a:t>
            </a:r>
          </a:p>
          <a:p>
            <a:r>
              <a:rPr lang="en-US" dirty="0"/>
              <a:t>A topological ordering is possible if and only if the graph has no directed cycles, that is, if it is a directed acyclic graph (DAG). Any DAG has at least one topological ordering, and algorithms are known for constructing a topological ordering of any DAG in linear time.</a:t>
            </a:r>
          </a:p>
        </p:txBody>
      </p:sp>
    </p:spTree>
    <p:extLst>
      <p:ext uri="{BB962C8B-B14F-4D97-AF65-F5344CB8AC3E}">
        <p14:creationId xmlns:p14="http://schemas.microsoft.com/office/powerpoint/2010/main" val="28320975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2051" name="Text Box 3"/>
          <p:cNvSpPr txBox="1">
            <a:spLocks noChangeArrowheads="1"/>
          </p:cNvSpPr>
          <p:nvPr/>
        </p:nvSpPr>
        <p:spPr bwMode="auto">
          <a:xfrm>
            <a:off x="669925" y="1438275"/>
            <a:ext cx="7412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problem: given a directed, </a:t>
            </a:r>
          </a:p>
          <a:p>
            <a:r>
              <a:rPr lang="en-US" sz="2800"/>
              <a:t>acyclic graph </a:t>
            </a:r>
            <a:r>
              <a:rPr lang="en-US" sz="2800" i="1"/>
              <a:t>G</a:t>
            </a:r>
            <a:r>
              <a:rPr lang="en-US" sz="2800"/>
              <a:t> = (</a:t>
            </a:r>
            <a:r>
              <a:rPr lang="en-US" sz="2800" i="1"/>
              <a:t>V</a:t>
            </a:r>
            <a:r>
              <a:rPr lang="en-US" sz="2800"/>
              <a:t>, </a:t>
            </a:r>
            <a:r>
              <a:rPr lang="en-US" sz="2800" i="1"/>
              <a:t>E</a:t>
            </a:r>
            <a:r>
              <a:rPr lang="en-US" sz="2800"/>
              <a:t>) , find a linear ordering of </a:t>
            </a:r>
          </a:p>
          <a:p>
            <a:r>
              <a:rPr lang="en-US" sz="2800"/>
              <a:t>the vertices such that </a:t>
            </a:r>
          </a:p>
          <a:p>
            <a:r>
              <a:rPr lang="en-US" sz="2800"/>
              <a:t>     for all (</a:t>
            </a:r>
            <a:r>
              <a:rPr lang="en-US" sz="2800" i="1"/>
              <a:t>v</a:t>
            </a:r>
            <a:r>
              <a:rPr lang="en-US" sz="2800"/>
              <a:t>, </a:t>
            </a:r>
            <a:r>
              <a:rPr lang="en-US" sz="2800" i="1"/>
              <a:t>w</a:t>
            </a:r>
            <a:r>
              <a:rPr lang="en-US" sz="2800"/>
              <a:t>) </a:t>
            </a:r>
            <a:r>
              <a:rPr lang="en-US" sz="2800">
                <a:sym typeface="Math A" pitchFamily="18" charset="2"/>
              </a:rPr>
              <a:t> </a:t>
            </a:r>
            <a:r>
              <a:rPr lang="en-US" sz="2800" i="1">
                <a:sym typeface="Math A" pitchFamily="18" charset="2"/>
              </a:rPr>
              <a:t>E</a:t>
            </a:r>
            <a:r>
              <a:rPr lang="en-US" sz="2800">
                <a:sym typeface="Math A" pitchFamily="18" charset="2"/>
              </a:rPr>
              <a:t>, </a:t>
            </a:r>
            <a:r>
              <a:rPr lang="en-US" sz="2800" i="1"/>
              <a:t>v</a:t>
            </a:r>
            <a:r>
              <a:rPr lang="en-US" sz="2800"/>
              <a:t> precedes </a:t>
            </a:r>
            <a:r>
              <a:rPr lang="en-US" sz="2800" i="1"/>
              <a:t>w</a:t>
            </a:r>
            <a:r>
              <a:rPr lang="en-US" sz="2800"/>
              <a:t> in the ordering.</a:t>
            </a:r>
            <a:r>
              <a:rPr lang="en-US"/>
              <a:t> </a:t>
            </a:r>
          </a:p>
        </p:txBody>
      </p:sp>
      <p:sp>
        <p:nvSpPr>
          <p:cNvPr id="2052"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Oval 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Line 9"/>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Line 10"/>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Line 11"/>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Line 12"/>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Line 13"/>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 name="Line 14"/>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 name="Oval 15"/>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 name="Text Box 16"/>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65" name="Text Box 17"/>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66" name="Text Box 18"/>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67" name="Text Box 19"/>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2068" name="Text Box 20"/>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2069"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2071" name="AutoShape 23"/>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177205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4099" name="Text Box 3"/>
          <p:cNvSpPr txBox="1">
            <a:spLocks noChangeArrowheads="1"/>
          </p:cNvSpPr>
          <p:nvPr/>
        </p:nvSpPr>
        <p:spPr bwMode="auto">
          <a:xfrm>
            <a:off x="669925" y="1438275"/>
            <a:ext cx="7412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problem: given a directed, </a:t>
            </a:r>
          </a:p>
          <a:p>
            <a:r>
              <a:rPr lang="en-US" sz="2800"/>
              <a:t>acyclic graph </a:t>
            </a:r>
            <a:r>
              <a:rPr lang="en-US" sz="2800" i="1"/>
              <a:t>G</a:t>
            </a:r>
            <a:r>
              <a:rPr lang="en-US" sz="2800"/>
              <a:t> = (</a:t>
            </a:r>
            <a:r>
              <a:rPr lang="en-US" sz="2800" i="1"/>
              <a:t>V</a:t>
            </a:r>
            <a:r>
              <a:rPr lang="en-US" sz="2800"/>
              <a:t>, </a:t>
            </a:r>
            <a:r>
              <a:rPr lang="en-US" sz="2800" i="1"/>
              <a:t>E</a:t>
            </a:r>
            <a:r>
              <a:rPr lang="en-US" sz="2800"/>
              <a:t>) , find a linear ordering of </a:t>
            </a:r>
          </a:p>
          <a:p>
            <a:r>
              <a:rPr lang="en-US" sz="2800"/>
              <a:t>the vertices such that </a:t>
            </a:r>
          </a:p>
          <a:p>
            <a:r>
              <a:rPr lang="en-US" sz="2800"/>
              <a:t>     for all (</a:t>
            </a:r>
            <a:r>
              <a:rPr lang="en-US" sz="2800" i="1"/>
              <a:t>v</a:t>
            </a:r>
            <a:r>
              <a:rPr lang="en-US" sz="2800"/>
              <a:t>, </a:t>
            </a:r>
            <a:r>
              <a:rPr lang="en-US" sz="2800" i="1"/>
              <a:t>w</a:t>
            </a:r>
            <a:r>
              <a:rPr lang="en-US" sz="2800"/>
              <a:t>) </a:t>
            </a:r>
            <a:r>
              <a:rPr lang="en-US" sz="2800">
                <a:sym typeface="Math A" pitchFamily="18" charset="2"/>
              </a:rPr>
              <a:t> </a:t>
            </a:r>
            <a:r>
              <a:rPr lang="en-US" sz="2800" i="1">
                <a:sym typeface="Math A" pitchFamily="18" charset="2"/>
              </a:rPr>
              <a:t>E</a:t>
            </a:r>
            <a:r>
              <a:rPr lang="en-US" sz="2800">
                <a:sym typeface="Math A" pitchFamily="18" charset="2"/>
              </a:rPr>
              <a:t>, </a:t>
            </a:r>
            <a:r>
              <a:rPr lang="en-US" sz="2800" i="1"/>
              <a:t>v</a:t>
            </a:r>
            <a:r>
              <a:rPr lang="en-US" sz="2800"/>
              <a:t> precedes </a:t>
            </a:r>
            <a:r>
              <a:rPr lang="en-US" sz="2800" i="1"/>
              <a:t>w</a:t>
            </a:r>
            <a:r>
              <a:rPr lang="en-US" sz="2800"/>
              <a:t> in the ordering.</a:t>
            </a:r>
            <a:r>
              <a:rPr lang="en-US"/>
              <a:t> </a:t>
            </a:r>
          </a:p>
        </p:txBody>
      </p:sp>
      <p:sp>
        <p:nvSpPr>
          <p:cNvPr id="4100"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Oval 7"/>
          <p:cNvSpPr>
            <a:spLocks noChangeArrowheads="1"/>
          </p:cNvSpPr>
          <p:nvPr/>
        </p:nvSpPr>
        <p:spPr bwMode="auto">
          <a:xfrm>
            <a:off x="8694738"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Oval 15"/>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Text Box 16"/>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4113" name="Text Box 17"/>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114" name="Text Box 18"/>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115" name="Text Box 19"/>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116" name="Text Box 20"/>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117" name="Text Box 21"/>
          <p:cNvSpPr txBox="1">
            <a:spLocks noChangeArrowheads="1"/>
          </p:cNvSpPr>
          <p:nvPr/>
        </p:nvSpPr>
        <p:spPr bwMode="auto">
          <a:xfrm>
            <a:off x="8759825"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118" name="AutoShape 22"/>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Oval 23"/>
          <p:cNvSpPr>
            <a:spLocks noChangeArrowheads="1"/>
          </p:cNvSpPr>
          <p:nvPr/>
        </p:nvSpPr>
        <p:spPr bwMode="auto">
          <a:xfrm>
            <a:off x="54229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Text Box 24"/>
          <p:cNvSpPr txBox="1">
            <a:spLocks noChangeArrowheads="1"/>
          </p:cNvSpPr>
          <p:nvPr/>
        </p:nvSpPr>
        <p:spPr bwMode="auto">
          <a:xfrm>
            <a:off x="5486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4121" name="Oval 25"/>
          <p:cNvSpPr>
            <a:spLocks noChangeArrowheads="1"/>
          </p:cNvSpPr>
          <p:nvPr/>
        </p:nvSpPr>
        <p:spPr bwMode="auto">
          <a:xfrm>
            <a:off x="80899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Text Box 26"/>
          <p:cNvSpPr txBox="1">
            <a:spLocks noChangeArrowheads="1"/>
          </p:cNvSpPr>
          <p:nvPr/>
        </p:nvSpPr>
        <p:spPr bwMode="auto">
          <a:xfrm>
            <a:off x="8153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4123" name="Oval 2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4" name="Text Box 2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4125" name="Oval 29"/>
          <p:cNvSpPr>
            <a:spLocks noChangeArrowheads="1"/>
          </p:cNvSpPr>
          <p:nvPr/>
        </p:nvSpPr>
        <p:spPr bwMode="auto">
          <a:xfrm>
            <a:off x="68707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Text Box 30"/>
          <p:cNvSpPr txBox="1">
            <a:spLocks noChangeArrowheads="1"/>
          </p:cNvSpPr>
          <p:nvPr/>
        </p:nvSpPr>
        <p:spPr bwMode="auto">
          <a:xfrm>
            <a:off x="69342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4127" name="Oval 31"/>
          <p:cNvSpPr>
            <a:spLocks noChangeArrowheads="1"/>
          </p:cNvSpPr>
          <p:nvPr/>
        </p:nvSpPr>
        <p:spPr bwMode="auto">
          <a:xfrm>
            <a:off x="6196013" y="488950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Text Box 32"/>
          <p:cNvSpPr txBox="1">
            <a:spLocks noChangeArrowheads="1"/>
          </p:cNvSpPr>
          <p:nvPr/>
        </p:nvSpPr>
        <p:spPr bwMode="auto">
          <a:xfrm>
            <a:off x="62611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4129" name="Oval 33"/>
          <p:cNvSpPr>
            <a:spLocks noChangeArrowheads="1"/>
          </p:cNvSpPr>
          <p:nvPr/>
        </p:nvSpPr>
        <p:spPr bwMode="auto">
          <a:xfrm>
            <a:off x="7416800" y="48895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Text Box 34"/>
          <p:cNvSpPr txBox="1">
            <a:spLocks noChangeArrowheads="1"/>
          </p:cNvSpPr>
          <p:nvPr/>
        </p:nvSpPr>
        <p:spPr bwMode="auto">
          <a:xfrm>
            <a:off x="74803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4131" name="Line 35"/>
          <p:cNvSpPr>
            <a:spLocks noChangeShapeType="1"/>
          </p:cNvSpPr>
          <p:nvPr/>
        </p:nvSpPr>
        <p:spPr bwMode="auto">
          <a:xfrm>
            <a:off x="5867400" y="5105400"/>
            <a:ext cx="304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auto">
          <a:xfrm>
            <a:off x="7848600" y="51054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Arc 37"/>
          <p:cNvSpPr>
            <a:spLocks/>
          </p:cNvSpPr>
          <p:nvPr/>
        </p:nvSpPr>
        <p:spPr bwMode="auto">
          <a:xfrm flipH="1">
            <a:off x="6489700" y="4425950"/>
            <a:ext cx="1066800" cy="4587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auto">
          <a:xfrm>
            <a:off x="8534400" y="51054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Arc 39"/>
          <p:cNvSpPr>
            <a:spLocks/>
          </p:cNvSpPr>
          <p:nvPr/>
        </p:nvSpPr>
        <p:spPr bwMode="auto">
          <a:xfrm flipH="1">
            <a:off x="7696200" y="4419600"/>
            <a:ext cx="1066800" cy="4587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Arc 40"/>
          <p:cNvSpPr>
            <a:spLocks/>
          </p:cNvSpPr>
          <p:nvPr/>
        </p:nvSpPr>
        <p:spPr bwMode="auto">
          <a:xfrm flipH="1" flipV="1">
            <a:off x="5715000" y="5334000"/>
            <a:ext cx="2667000" cy="5349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6316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en-US"/>
              <a:t>CS 103</a:t>
            </a:r>
          </a:p>
        </p:txBody>
      </p:sp>
      <p:sp>
        <p:nvSpPr>
          <p:cNvPr id="23" name="Slide Number Placeholder 5"/>
          <p:cNvSpPr>
            <a:spLocks noGrp="1"/>
          </p:cNvSpPr>
          <p:nvPr>
            <p:ph type="sldNum" sz="quarter" idx="12"/>
          </p:nvPr>
        </p:nvSpPr>
        <p:spPr/>
        <p:txBody>
          <a:bodyPr/>
          <a:lstStyle/>
          <a:p>
            <a:fld id="{269B8176-7ED0-4C3A-AE8D-8D5B76E903D7}" type="slidenum">
              <a:rPr lang="en-US"/>
              <a:pPr/>
              <a:t>9</a:t>
            </a:fld>
            <a:endParaRPr lang="en-US"/>
          </a:p>
        </p:txBody>
      </p:sp>
      <p:sp>
        <p:nvSpPr>
          <p:cNvPr id="210946" name="Rectangle 2"/>
          <p:cNvSpPr>
            <a:spLocks noGrp="1" noChangeArrowheads="1"/>
          </p:cNvSpPr>
          <p:nvPr>
            <p:ph type="title"/>
          </p:nvPr>
        </p:nvSpPr>
        <p:spPr/>
        <p:txBody>
          <a:bodyPr/>
          <a:lstStyle/>
          <a:p>
            <a:r>
              <a:rPr lang="en-US" b="1"/>
              <a:t>Examples of Graphs</a:t>
            </a:r>
          </a:p>
        </p:txBody>
      </p:sp>
      <p:sp>
        <p:nvSpPr>
          <p:cNvPr id="210947" name="Rectangle 3"/>
          <p:cNvSpPr>
            <a:spLocks noGrp="1" noChangeArrowheads="1"/>
          </p:cNvSpPr>
          <p:nvPr>
            <p:ph type="body" idx="1"/>
          </p:nvPr>
        </p:nvSpPr>
        <p:spPr/>
        <p:txBody>
          <a:bodyPr/>
          <a:lstStyle/>
          <a:p>
            <a:r>
              <a:rPr lang="en-US" dirty="0"/>
              <a:t>V={0,1,2,3,4}</a:t>
            </a:r>
          </a:p>
          <a:p>
            <a:r>
              <a:rPr lang="en-US" dirty="0"/>
              <a:t>E={(0,1), (1,2), (0,3), (3,0), (2,2), (4,3)}</a:t>
            </a:r>
          </a:p>
          <a:p>
            <a:endParaRPr lang="en-US" dirty="0"/>
          </a:p>
        </p:txBody>
      </p:sp>
      <p:sp>
        <p:nvSpPr>
          <p:cNvPr id="210948" name="Oval 4"/>
          <p:cNvSpPr>
            <a:spLocks noChangeArrowheads="1"/>
          </p:cNvSpPr>
          <p:nvPr/>
        </p:nvSpPr>
        <p:spPr bwMode="auto">
          <a:xfrm>
            <a:off x="990600" y="3657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Oval 5"/>
          <p:cNvSpPr>
            <a:spLocks noChangeArrowheads="1"/>
          </p:cNvSpPr>
          <p:nvPr/>
        </p:nvSpPr>
        <p:spPr bwMode="auto">
          <a:xfrm>
            <a:off x="1295400" y="5029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0" name="Oval 6"/>
          <p:cNvSpPr>
            <a:spLocks noChangeArrowheads="1"/>
          </p:cNvSpPr>
          <p:nvPr/>
        </p:nvSpPr>
        <p:spPr bwMode="auto">
          <a:xfrm>
            <a:off x="2667000" y="5334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1" name="Oval 7"/>
          <p:cNvSpPr>
            <a:spLocks noChangeArrowheads="1"/>
          </p:cNvSpPr>
          <p:nvPr/>
        </p:nvSpPr>
        <p:spPr bwMode="auto">
          <a:xfrm>
            <a:off x="3733800" y="4495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Oval 8"/>
          <p:cNvSpPr>
            <a:spLocks noChangeArrowheads="1"/>
          </p:cNvSpPr>
          <p:nvPr/>
        </p:nvSpPr>
        <p:spPr bwMode="auto">
          <a:xfrm>
            <a:off x="2667000" y="35814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3" name="Text Box 9"/>
          <p:cNvSpPr txBox="1">
            <a:spLocks noChangeArrowheads="1"/>
          </p:cNvSpPr>
          <p:nvPr/>
        </p:nvSpPr>
        <p:spPr bwMode="auto">
          <a:xfrm>
            <a:off x="7620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0</a:t>
            </a:r>
          </a:p>
        </p:txBody>
      </p:sp>
      <p:sp>
        <p:nvSpPr>
          <p:cNvPr id="210954" name="Text Box 10"/>
          <p:cNvSpPr txBox="1">
            <a:spLocks noChangeArrowheads="1"/>
          </p:cNvSpPr>
          <p:nvPr/>
        </p:nvSpPr>
        <p:spPr bwMode="auto">
          <a:xfrm>
            <a:off x="2362200" y="3276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1</a:t>
            </a:r>
          </a:p>
        </p:txBody>
      </p:sp>
      <p:sp>
        <p:nvSpPr>
          <p:cNvPr id="210955" name="Text Box 11"/>
          <p:cNvSpPr txBox="1">
            <a:spLocks noChangeArrowheads="1"/>
          </p:cNvSpPr>
          <p:nvPr/>
        </p:nvSpPr>
        <p:spPr bwMode="auto">
          <a:xfrm>
            <a:off x="990600" y="4724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4</a:t>
            </a:r>
          </a:p>
        </p:txBody>
      </p:sp>
      <p:sp>
        <p:nvSpPr>
          <p:cNvPr id="210956" name="Text Box 12"/>
          <p:cNvSpPr txBox="1">
            <a:spLocks noChangeArrowheads="1"/>
          </p:cNvSpPr>
          <p:nvPr/>
        </p:nvSpPr>
        <p:spPr bwMode="auto">
          <a:xfrm>
            <a:off x="4114800" y="426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2</a:t>
            </a:r>
          </a:p>
        </p:txBody>
      </p:sp>
      <p:sp>
        <p:nvSpPr>
          <p:cNvPr id="210957" name="Text Box 13"/>
          <p:cNvSpPr txBox="1">
            <a:spLocks noChangeArrowheads="1"/>
          </p:cNvSpPr>
          <p:nvPr/>
        </p:nvSpPr>
        <p:spPr bwMode="auto">
          <a:xfrm>
            <a:off x="2971800" y="518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3</a:t>
            </a:r>
          </a:p>
        </p:txBody>
      </p:sp>
      <p:sp>
        <p:nvSpPr>
          <p:cNvPr id="210958" name="Line 14"/>
          <p:cNvSpPr>
            <a:spLocks noChangeShapeType="1"/>
          </p:cNvSpPr>
          <p:nvPr/>
        </p:nvSpPr>
        <p:spPr bwMode="auto">
          <a:xfrm flipV="1">
            <a:off x="1143000" y="3657600"/>
            <a:ext cx="1524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59" name="Line 15"/>
          <p:cNvSpPr>
            <a:spLocks noChangeShapeType="1"/>
          </p:cNvSpPr>
          <p:nvPr/>
        </p:nvSpPr>
        <p:spPr bwMode="auto">
          <a:xfrm>
            <a:off x="2819400" y="3657600"/>
            <a:ext cx="990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60" name="Line 16"/>
          <p:cNvSpPr>
            <a:spLocks noChangeShapeType="1"/>
          </p:cNvSpPr>
          <p:nvPr/>
        </p:nvSpPr>
        <p:spPr bwMode="auto">
          <a:xfrm>
            <a:off x="1143000" y="3733800"/>
            <a:ext cx="16764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61" name="Freeform 17"/>
          <p:cNvSpPr>
            <a:spLocks/>
          </p:cNvSpPr>
          <p:nvPr/>
        </p:nvSpPr>
        <p:spPr bwMode="auto">
          <a:xfrm>
            <a:off x="3568700" y="4572000"/>
            <a:ext cx="812800" cy="342900"/>
          </a:xfrm>
          <a:custGeom>
            <a:avLst/>
            <a:gdLst>
              <a:gd name="T0" fmla="*/ 200 w 512"/>
              <a:gd name="T1" fmla="*/ 0 h 216"/>
              <a:gd name="T2" fmla="*/ 488 w 512"/>
              <a:gd name="T3" fmla="*/ 144 h 216"/>
              <a:gd name="T4" fmla="*/ 56 w 512"/>
              <a:gd name="T5" fmla="*/ 192 h 216"/>
              <a:gd name="T6" fmla="*/ 152 w 512"/>
              <a:gd name="T7" fmla="*/ 0 h 216"/>
            </a:gdLst>
            <a:ahLst/>
            <a:cxnLst>
              <a:cxn ang="0">
                <a:pos x="T0" y="T1"/>
              </a:cxn>
              <a:cxn ang="0">
                <a:pos x="T2" y="T3"/>
              </a:cxn>
              <a:cxn ang="0">
                <a:pos x="T4" y="T5"/>
              </a:cxn>
              <a:cxn ang="0">
                <a:pos x="T6" y="T7"/>
              </a:cxn>
            </a:cxnLst>
            <a:rect l="0" t="0" r="r" b="b"/>
            <a:pathLst>
              <a:path w="512" h="216">
                <a:moveTo>
                  <a:pt x="200" y="0"/>
                </a:moveTo>
                <a:cubicBezTo>
                  <a:pt x="356" y="56"/>
                  <a:pt x="512" y="112"/>
                  <a:pt x="488" y="144"/>
                </a:cubicBezTo>
                <a:cubicBezTo>
                  <a:pt x="464" y="176"/>
                  <a:pt x="112" y="216"/>
                  <a:pt x="56" y="192"/>
                </a:cubicBezTo>
                <a:cubicBezTo>
                  <a:pt x="0" y="168"/>
                  <a:pt x="136" y="32"/>
                  <a:pt x="152"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62" name="Freeform 18"/>
          <p:cNvSpPr>
            <a:spLocks/>
          </p:cNvSpPr>
          <p:nvPr/>
        </p:nvSpPr>
        <p:spPr bwMode="auto">
          <a:xfrm>
            <a:off x="952500" y="3810000"/>
            <a:ext cx="1714500" cy="1600200"/>
          </a:xfrm>
          <a:custGeom>
            <a:avLst/>
            <a:gdLst>
              <a:gd name="T0" fmla="*/ 1080 w 1080"/>
              <a:gd name="T1" fmla="*/ 1008 h 1008"/>
              <a:gd name="T2" fmla="*/ 168 w 1080"/>
              <a:gd name="T3" fmla="*/ 480 h 1008"/>
              <a:gd name="T4" fmla="*/ 72 w 1080"/>
              <a:gd name="T5" fmla="*/ 0 h 1008"/>
            </a:gdLst>
            <a:ahLst/>
            <a:cxnLst>
              <a:cxn ang="0">
                <a:pos x="T0" y="T1"/>
              </a:cxn>
              <a:cxn ang="0">
                <a:pos x="T2" y="T3"/>
              </a:cxn>
              <a:cxn ang="0">
                <a:pos x="T4" y="T5"/>
              </a:cxn>
            </a:cxnLst>
            <a:rect l="0" t="0" r="r" b="b"/>
            <a:pathLst>
              <a:path w="1080" h="1008">
                <a:moveTo>
                  <a:pt x="1080" y="1008"/>
                </a:moveTo>
                <a:cubicBezTo>
                  <a:pt x="708" y="828"/>
                  <a:pt x="336" y="648"/>
                  <a:pt x="168" y="480"/>
                </a:cubicBezTo>
                <a:cubicBezTo>
                  <a:pt x="0" y="312"/>
                  <a:pt x="88" y="80"/>
                  <a:pt x="72"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63" name="Line 19"/>
          <p:cNvSpPr>
            <a:spLocks noChangeShapeType="1"/>
          </p:cNvSpPr>
          <p:nvPr/>
        </p:nvSpPr>
        <p:spPr bwMode="auto">
          <a:xfrm>
            <a:off x="1447800" y="5105400"/>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964" name="Rectangle 20"/>
          <p:cNvSpPr>
            <a:spLocks noChangeArrowheads="1"/>
          </p:cNvSpPr>
          <p:nvPr/>
        </p:nvSpPr>
        <p:spPr bwMode="auto">
          <a:xfrm>
            <a:off x="4495800" y="3276600"/>
            <a:ext cx="37338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5" name="Text Box 21"/>
          <p:cNvSpPr txBox="1">
            <a:spLocks noChangeArrowheads="1"/>
          </p:cNvSpPr>
          <p:nvPr/>
        </p:nvSpPr>
        <p:spPr bwMode="auto">
          <a:xfrm>
            <a:off x="4495800" y="3276600"/>
            <a:ext cx="373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t>When (x,y) is an edge,</a:t>
            </a:r>
          </a:p>
          <a:p>
            <a:pPr algn="just"/>
            <a:r>
              <a:rPr lang="en-US"/>
              <a:t>we say that x is </a:t>
            </a:r>
            <a:r>
              <a:rPr lang="en-US" i="1"/>
              <a:t>adjacent to</a:t>
            </a:r>
            <a:r>
              <a:rPr lang="en-US"/>
              <a:t> y, and y is </a:t>
            </a:r>
            <a:r>
              <a:rPr lang="en-US" i="1"/>
              <a:t>adjacent from</a:t>
            </a:r>
            <a:r>
              <a:rPr lang="en-US"/>
              <a:t> x.</a:t>
            </a:r>
          </a:p>
          <a:p>
            <a:pPr algn="just"/>
            <a:endParaRPr lang="en-US"/>
          </a:p>
          <a:p>
            <a:pPr algn="just"/>
            <a:r>
              <a:rPr lang="en-US"/>
              <a:t>0 is adjacent to 1.</a:t>
            </a:r>
          </a:p>
          <a:p>
            <a:pPr algn="just"/>
            <a:r>
              <a:rPr lang="en-US"/>
              <a:t>1 is not adjacent to 0.</a:t>
            </a:r>
          </a:p>
          <a:p>
            <a:pPr algn="just"/>
            <a:r>
              <a:rPr lang="en-US"/>
              <a:t>2 is adjacent from 1.</a:t>
            </a:r>
          </a:p>
        </p:txBody>
      </p:sp>
    </p:spTree>
    <p:extLst>
      <p:ext uri="{BB962C8B-B14F-4D97-AF65-F5344CB8AC3E}">
        <p14:creationId xmlns:p14="http://schemas.microsoft.com/office/powerpoint/2010/main" val="34888857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5123" name="Text Box 3"/>
          <p:cNvSpPr txBox="1">
            <a:spLocks noChangeArrowheads="1"/>
          </p:cNvSpPr>
          <p:nvPr/>
        </p:nvSpPr>
        <p:spPr bwMode="auto">
          <a:xfrm>
            <a:off x="669925" y="1438275"/>
            <a:ext cx="7412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problem: given a directed, </a:t>
            </a:r>
          </a:p>
          <a:p>
            <a:r>
              <a:rPr lang="en-US" sz="2800"/>
              <a:t>acyclic graph </a:t>
            </a:r>
            <a:r>
              <a:rPr lang="en-US" sz="2800" i="1"/>
              <a:t>G</a:t>
            </a:r>
            <a:r>
              <a:rPr lang="en-US" sz="2800"/>
              <a:t> = (</a:t>
            </a:r>
            <a:r>
              <a:rPr lang="en-US" sz="2800" i="1"/>
              <a:t>V</a:t>
            </a:r>
            <a:r>
              <a:rPr lang="en-US" sz="2800"/>
              <a:t>, </a:t>
            </a:r>
            <a:r>
              <a:rPr lang="en-US" sz="2800" i="1"/>
              <a:t>E</a:t>
            </a:r>
            <a:r>
              <a:rPr lang="en-US" sz="2800"/>
              <a:t>) , find a linear ordering of </a:t>
            </a:r>
          </a:p>
          <a:p>
            <a:r>
              <a:rPr lang="en-US" sz="2800"/>
              <a:t>the vertices such that </a:t>
            </a:r>
          </a:p>
          <a:p>
            <a:r>
              <a:rPr lang="en-US" sz="2800"/>
              <a:t>     for all (</a:t>
            </a:r>
            <a:r>
              <a:rPr lang="en-US" sz="2800" i="1"/>
              <a:t>v</a:t>
            </a:r>
            <a:r>
              <a:rPr lang="en-US" sz="2800"/>
              <a:t>, </a:t>
            </a:r>
            <a:r>
              <a:rPr lang="en-US" sz="2800" i="1"/>
              <a:t>w</a:t>
            </a:r>
            <a:r>
              <a:rPr lang="en-US" sz="2800"/>
              <a:t>) </a:t>
            </a:r>
            <a:r>
              <a:rPr lang="en-US" sz="2800">
                <a:sym typeface="Math A" pitchFamily="18" charset="2"/>
              </a:rPr>
              <a:t> </a:t>
            </a:r>
            <a:r>
              <a:rPr lang="en-US" sz="2800" i="1">
                <a:sym typeface="Math A" pitchFamily="18" charset="2"/>
              </a:rPr>
              <a:t>E</a:t>
            </a:r>
            <a:r>
              <a:rPr lang="en-US" sz="2800">
                <a:sym typeface="Math A" pitchFamily="18" charset="2"/>
              </a:rPr>
              <a:t>, </a:t>
            </a:r>
            <a:r>
              <a:rPr lang="en-US" sz="2800" i="1"/>
              <a:t>v</a:t>
            </a:r>
            <a:r>
              <a:rPr lang="en-US" sz="2800"/>
              <a:t> precedes </a:t>
            </a:r>
            <a:r>
              <a:rPr lang="en-US" sz="2800" i="1"/>
              <a:t>w</a:t>
            </a:r>
            <a:r>
              <a:rPr lang="en-US" sz="2800"/>
              <a:t> in the ordering.</a:t>
            </a:r>
            <a:r>
              <a:rPr lang="en-US"/>
              <a:t> </a:t>
            </a:r>
          </a:p>
        </p:txBody>
      </p:sp>
      <p:sp>
        <p:nvSpPr>
          <p:cNvPr id="5124"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Oval 7"/>
          <p:cNvSpPr>
            <a:spLocks noChangeArrowheads="1"/>
          </p:cNvSpPr>
          <p:nvPr/>
        </p:nvSpPr>
        <p:spPr bwMode="auto">
          <a:xfrm>
            <a:off x="8694738"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Oval 15"/>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Text Box 16"/>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5137" name="Text Box 17"/>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5138" name="Text Box 18"/>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5139" name="Text Box 19"/>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5140" name="Text Box 20"/>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5141" name="Text Box 21"/>
          <p:cNvSpPr txBox="1">
            <a:spLocks noChangeArrowheads="1"/>
          </p:cNvSpPr>
          <p:nvPr/>
        </p:nvSpPr>
        <p:spPr bwMode="auto">
          <a:xfrm>
            <a:off x="8759825"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5142" name="AutoShape 22"/>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Oval 23"/>
          <p:cNvSpPr>
            <a:spLocks noChangeArrowheads="1"/>
          </p:cNvSpPr>
          <p:nvPr/>
        </p:nvSpPr>
        <p:spPr bwMode="auto">
          <a:xfrm>
            <a:off x="54229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Text Box 24"/>
          <p:cNvSpPr txBox="1">
            <a:spLocks noChangeArrowheads="1"/>
          </p:cNvSpPr>
          <p:nvPr/>
        </p:nvSpPr>
        <p:spPr bwMode="auto">
          <a:xfrm>
            <a:off x="5486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5145" name="Oval 25"/>
          <p:cNvSpPr>
            <a:spLocks noChangeArrowheads="1"/>
          </p:cNvSpPr>
          <p:nvPr/>
        </p:nvSpPr>
        <p:spPr bwMode="auto">
          <a:xfrm>
            <a:off x="80899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Text Box 26"/>
          <p:cNvSpPr txBox="1">
            <a:spLocks noChangeArrowheads="1"/>
          </p:cNvSpPr>
          <p:nvPr/>
        </p:nvSpPr>
        <p:spPr bwMode="auto">
          <a:xfrm>
            <a:off x="8153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5147" name="Oval 2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Text Box 2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5149" name="Oval 29"/>
          <p:cNvSpPr>
            <a:spLocks noChangeArrowheads="1"/>
          </p:cNvSpPr>
          <p:nvPr/>
        </p:nvSpPr>
        <p:spPr bwMode="auto">
          <a:xfrm>
            <a:off x="68707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Text Box 30"/>
          <p:cNvSpPr txBox="1">
            <a:spLocks noChangeArrowheads="1"/>
          </p:cNvSpPr>
          <p:nvPr/>
        </p:nvSpPr>
        <p:spPr bwMode="auto">
          <a:xfrm>
            <a:off x="69342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5151" name="Oval 31"/>
          <p:cNvSpPr>
            <a:spLocks noChangeArrowheads="1"/>
          </p:cNvSpPr>
          <p:nvPr/>
        </p:nvSpPr>
        <p:spPr bwMode="auto">
          <a:xfrm>
            <a:off x="6196013" y="488950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Text Box 32"/>
          <p:cNvSpPr txBox="1">
            <a:spLocks noChangeArrowheads="1"/>
          </p:cNvSpPr>
          <p:nvPr/>
        </p:nvSpPr>
        <p:spPr bwMode="auto">
          <a:xfrm>
            <a:off x="62611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5153" name="Oval 33"/>
          <p:cNvSpPr>
            <a:spLocks noChangeArrowheads="1"/>
          </p:cNvSpPr>
          <p:nvPr/>
        </p:nvSpPr>
        <p:spPr bwMode="auto">
          <a:xfrm>
            <a:off x="7416800" y="48895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Text Box 34"/>
          <p:cNvSpPr txBox="1">
            <a:spLocks noChangeArrowheads="1"/>
          </p:cNvSpPr>
          <p:nvPr/>
        </p:nvSpPr>
        <p:spPr bwMode="auto">
          <a:xfrm>
            <a:off x="74803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5155" name="Line 35"/>
          <p:cNvSpPr>
            <a:spLocks noChangeShapeType="1"/>
          </p:cNvSpPr>
          <p:nvPr/>
        </p:nvSpPr>
        <p:spPr bwMode="auto">
          <a:xfrm>
            <a:off x="5867400" y="5105400"/>
            <a:ext cx="304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auto">
          <a:xfrm>
            <a:off x="7848600" y="51054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Arc 37"/>
          <p:cNvSpPr>
            <a:spLocks/>
          </p:cNvSpPr>
          <p:nvPr/>
        </p:nvSpPr>
        <p:spPr bwMode="auto">
          <a:xfrm flipH="1">
            <a:off x="6489700" y="4425950"/>
            <a:ext cx="1066800" cy="4587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auto">
          <a:xfrm>
            <a:off x="8534400" y="51054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Arc 39"/>
          <p:cNvSpPr>
            <a:spLocks/>
          </p:cNvSpPr>
          <p:nvPr/>
        </p:nvSpPr>
        <p:spPr bwMode="auto">
          <a:xfrm flipH="1">
            <a:off x="7696200" y="4419600"/>
            <a:ext cx="1066800" cy="4587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Arc 40"/>
          <p:cNvSpPr>
            <a:spLocks/>
          </p:cNvSpPr>
          <p:nvPr/>
        </p:nvSpPr>
        <p:spPr bwMode="auto">
          <a:xfrm flipH="1" flipV="1">
            <a:off x="5715000" y="5334000"/>
            <a:ext cx="2667000" cy="5349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Text Box 41"/>
          <p:cNvSpPr txBox="1">
            <a:spLocks noChangeArrowheads="1"/>
          </p:cNvSpPr>
          <p:nvPr/>
        </p:nvSpPr>
        <p:spPr bwMode="auto">
          <a:xfrm>
            <a:off x="5181600" y="3429000"/>
            <a:ext cx="3779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Any linear ordering in which</a:t>
            </a:r>
          </a:p>
          <a:p>
            <a:r>
              <a:rPr lang="en-US" i="1"/>
              <a:t>all the arrows go to the right.</a:t>
            </a:r>
            <a:endParaRPr lang="en-US"/>
          </a:p>
        </p:txBody>
      </p:sp>
    </p:spTree>
    <p:extLst>
      <p:ext uri="{BB962C8B-B14F-4D97-AF65-F5344CB8AC3E}">
        <p14:creationId xmlns:p14="http://schemas.microsoft.com/office/powerpoint/2010/main" val="23209834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6147" name="Text Box 3"/>
          <p:cNvSpPr txBox="1">
            <a:spLocks noChangeArrowheads="1"/>
          </p:cNvSpPr>
          <p:nvPr/>
        </p:nvSpPr>
        <p:spPr bwMode="auto">
          <a:xfrm>
            <a:off x="669925" y="1438275"/>
            <a:ext cx="7412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problem: given a directed, </a:t>
            </a:r>
          </a:p>
          <a:p>
            <a:r>
              <a:rPr lang="en-US" sz="2800"/>
              <a:t>acyclic graph </a:t>
            </a:r>
            <a:r>
              <a:rPr lang="en-US" sz="2800" i="1"/>
              <a:t>G</a:t>
            </a:r>
            <a:r>
              <a:rPr lang="en-US" sz="2800"/>
              <a:t> = (</a:t>
            </a:r>
            <a:r>
              <a:rPr lang="en-US" sz="2800" i="1"/>
              <a:t>V</a:t>
            </a:r>
            <a:r>
              <a:rPr lang="en-US" sz="2800"/>
              <a:t>, </a:t>
            </a:r>
            <a:r>
              <a:rPr lang="en-US" sz="2800" i="1"/>
              <a:t>E</a:t>
            </a:r>
            <a:r>
              <a:rPr lang="en-US" sz="2800"/>
              <a:t>) , find a linear ordering of </a:t>
            </a:r>
          </a:p>
          <a:p>
            <a:r>
              <a:rPr lang="en-US" sz="2800"/>
              <a:t>the vertices such that </a:t>
            </a:r>
          </a:p>
          <a:p>
            <a:r>
              <a:rPr lang="en-US" sz="2800"/>
              <a:t>     for all (</a:t>
            </a:r>
            <a:r>
              <a:rPr lang="en-US" sz="2800" i="1"/>
              <a:t>v</a:t>
            </a:r>
            <a:r>
              <a:rPr lang="en-US" sz="2800"/>
              <a:t>, </a:t>
            </a:r>
            <a:r>
              <a:rPr lang="en-US" sz="2800" i="1"/>
              <a:t>w</a:t>
            </a:r>
            <a:r>
              <a:rPr lang="en-US" sz="2800"/>
              <a:t>) </a:t>
            </a:r>
            <a:r>
              <a:rPr lang="en-US" sz="2800">
                <a:sym typeface="Math A" pitchFamily="18" charset="2"/>
              </a:rPr>
              <a:t> </a:t>
            </a:r>
            <a:r>
              <a:rPr lang="en-US" sz="2800" i="1">
                <a:sym typeface="Math A" pitchFamily="18" charset="2"/>
              </a:rPr>
              <a:t>E</a:t>
            </a:r>
            <a:r>
              <a:rPr lang="en-US" sz="2800">
                <a:sym typeface="Math A" pitchFamily="18" charset="2"/>
              </a:rPr>
              <a:t>, </a:t>
            </a:r>
            <a:r>
              <a:rPr lang="en-US" sz="2800" i="1"/>
              <a:t>v</a:t>
            </a:r>
            <a:r>
              <a:rPr lang="en-US" sz="2800"/>
              <a:t> precedes </a:t>
            </a:r>
            <a:r>
              <a:rPr lang="en-US" sz="2800" i="1"/>
              <a:t>w</a:t>
            </a:r>
            <a:r>
              <a:rPr lang="en-US" sz="2800"/>
              <a:t> in the ordering.</a:t>
            </a:r>
            <a:r>
              <a:rPr lang="en-US"/>
              <a:t> </a:t>
            </a:r>
          </a:p>
        </p:txBody>
      </p:sp>
      <p:sp>
        <p:nvSpPr>
          <p:cNvPr id="6148"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Oval 7"/>
          <p:cNvSpPr>
            <a:spLocks noChangeArrowheads="1"/>
          </p:cNvSpPr>
          <p:nvPr/>
        </p:nvSpPr>
        <p:spPr bwMode="auto">
          <a:xfrm>
            <a:off x="8694738" y="488315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Line 9"/>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Line 10"/>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Line 11"/>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Line 12"/>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Line 13"/>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Line 14"/>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Oval 15"/>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Text Box 16"/>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6161" name="Text Box 17"/>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6162" name="Text Box 18"/>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6163" name="Text Box 19"/>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6164" name="Text Box 20"/>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6165" name="Text Box 21"/>
          <p:cNvSpPr txBox="1">
            <a:spLocks noChangeArrowheads="1"/>
          </p:cNvSpPr>
          <p:nvPr/>
        </p:nvSpPr>
        <p:spPr bwMode="auto">
          <a:xfrm>
            <a:off x="8759825" y="487680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6166" name="AutoShape 22"/>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Oval 23"/>
          <p:cNvSpPr>
            <a:spLocks noChangeArrowheads="1"/>
          </p:cNvSpPr>
          <p:nvPr/>
        </p:nvSpPr>
        <p:spPr bwMode="auto">
          <a:xfrm>
            <a:off x="54229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Text Box 24"/>
          <p:cNvSpPr txBox="1">
            <a:spLocks noChangeArrowheads="1"/>
          </p:cNvSpPr>
          <p:nvPr/>
        </p:nvSpPr>
        <p:spPr bwMode="auto">
          <a:xfrm>
            <a:off x="5486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6169" name="Oval 25"/>
          <p:cNvSpPr>
            <a:spLocks noChangeArrowheads="1"/>
          </p:cNvSpPr>
          <p:nvPr/>
        </p:nvSpPr>
        <p:spPr bwMode="auto">
          <a:xfrm>
            <a:off x="8089900" y="48768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Text Box 26"/>
          <p:cNvSpPr txBox="1">
            <a:spLocks noChangeArrowheads="1"/>
          </p:cNvSpPr>
          <p:nvPr/>
        </p:nvSpPr>
        <p:spPr bwMode="auto">
          <a:xfrm>
            <a:off x="8153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6171" name="Oval 2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Text Box 2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6173" name="Oval 29"/>
          <p:cNvSpPr>
            <a:spLocks noChangeArrowheads="1"/>
          </p:cNvSpPr>
          <p:nvPr/>
        </p:nvSpPr>
        <p:spPr bwMode="auto">
          <a:xfrm>
            <a:off x="68707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Text Box 30"/>
          <p:cNvSpPr txBox="1">
            <a:spLocks noChangeArrowheads="1"/>
          </p:cNvSpPr>
          <p:nvPr/>
        </p:nvSpPr>
        <p:spPr bwMode="auto">
          <a:xfrm>
            <a:off x="69342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6175" name="Oval 31"/>
          <p:cNvSpPr>
            <a:spLocks noChangeArrowheads="1"/>
          </p:cNvSpPr>
          <p:nvPr/>
        </p:nvSpPr>
        <p:spPr bwMode="auto">
          <a:xfrm>
            <a:off x="6196013" y="4889500"/>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Text Box 32"/>
          <p:cNvSpPr txBox="1">
            <a:spLocks noChangeArrowheads="1"/>
          </p:cNvSpPr>
          <p:nvPr/>
        </p:nvSpPr>
        <p:spPr bwMode="auto">
          <a:xfrm>
            <a:off x="62611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6177" name="Oval 33"/>
          <p:cNvSpPr>
            <a:spLocks noChangeArrowheads="1"/>
          </p:cNvSpPr>
          <p:nvPr/>
        </p:nvSpPr>
        <p:spPr bwMode="auto">
          <a:xfrm>
            <a:off x="7416800" y="488950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8" name="Text Box 34"/>
          <p:cNvSpPr txBox="1">
            <a:spLocks noChangeArrowheads="1"/>
          </p:cNvSpPr>
          <p:nvPr/>
        </p:nvSpPr>
        <p:spPr bwMode="auto">
          <a:xfrm>
            <a:off x="7480300" y="48831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6179" name="Line 35"/>
          <p:cNvSpPr>
            <a:spLocks noChangeShapeType="1"/>
          </p:cNvSpPr>
          <p:nvPr/>
        </p:nvSpPr>
        <p:spPr bwMode="auto">
          <a:xfrm>
            <a:off x="5867400" y="5105400"/>
            <a:ext cx="304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0" name="Line 36"/>
          <p:cNvSpPr>
            <a:spLocks noChangeShapeType="1"/>
          </p:cNvSpPr>
          <p:nvPr/>
        </p:nvSpPr>
        <p:spPr bwMode="auto">
          <a:xfrm>
            <a:off x="7848600" y="51054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Arc 37"/>
          <p:cNvSpPr>
            <a:spLocks/>
          </p:cNvSpPr>
          <p:nvPr/>
        </p:nvSpPr>
        <p:spPr bwMode="auto">
          <a:xfrm flipH="1">
            <a:off x="6489700" y="4425950"/>
            <a:ext cx="1066800" cy="4587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Arc 39"/>
          <p:cNvSpPr>
            <a:spLocks/>
          </p:cNvSpPr>
          <p:nvPr/>
        </p:nvSpPr>
        <p:spPr bwMode="auto">
          <a:xfrm flipV="1">
            <a:off x="7086600" y="5334000"/>
            <a:ext cx="1066800" cy="304800"/>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accent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4" name="Arc 40"/>
          <p:cNvSpPr>
            <a:spLocks/>
          </p:cNvSpPr>
          <p:nvPr/>
        </p:nvSpPr>
        <p:spPr bwMode="auto">
          <a:xfrm flipH="1" flipV="1">
            <a:off x="5715000" y="5334000"/>
            <a:ext cx="2667000" cy="534988"/>
          </a:xfrm>
          <a:custGeom>
            <a:avLst/>
            <a:gdLst>
              <a:gd name="G0" fmla="+- 21554 0 0"/>
              <a:gd name="G1" fmla="+- 21600 0 0"/>
              <a:gd name="G2" fmla="+- 21600 0 0"/>
              <a:gd name="T0" fmla="*/ 0 w 43154"/>
              <a:gd name="T1" fmla="*/ 20197 h 21600"/>
              <a:gd name="T2" fmla="*/ 43154 w 43154"/>
              <a:gd name="T3" fmla="*/ 21600 h 21600"/>
              <a:gd name="T4" fmla="*/ 21554 w 43154"/>
              <a:gd name="T5" fmla="*/ 21600 h 21600"/>
            </a:gdLst>
            <a:ahLst/>
            <a:cxnLst>
              <a:cxn ang="0">
                <a:pos x="T0" y="T1"/>
              </a:cxn>
              <a:cxn ang="0">
                <a:pos x="T2" y="T3"/>
              </a:cxn>
              <a:cxn ang="0">
                <a:pos x="T4" y="T5"/>
              </a:cxn>
            </a:cxnLst>
            <a:rect l="0" t="0" r="r" b="b"/>
            <a:pathLst>
              <a:path w="43154" h="21600" fill="none" extrusionOk="0">
                <a:moveTo>
                  <a:pt x="-1" y="20196"/>
                </a:moveTo>
                <a:cubicBezTo>
                  <a:pt x="739" y="8836"/>
                  <a:pt x="10169" y="-1"/>
                  <a:pt x="21554" y="0"/>
                </a:cubicBezTo>
                <a:cubicBezTo>
                  <a:pt x="33483" y="0"/>
                  <a:pt x="43154" y="9670"/>
                  <a:pt x="43154" y="21600"/>
                </a:cubicBezTo>
              </a:path>
              <a:path w="43154" h="21600" stroke="0" extrusionOk="0">
                <a:moveTo>
                  <a:pt x="-1" y="20196"/>
                </a:moveTo>
                <a:cubicBezTo>
                  <a:pt x="739" y="8836"/>
                  <a:pt x="10169" y="-1"/>
                  <a:pt x="21554" y="0"/>
                </a:cubicBezTo>
                <a:cubicBezTo>
                  <a:pt x="33483" y="0"/>
                  <a:pt x="43154" y="9670"/>
                  <a:pt x="43154" y="21600"/>
                </a:cubicBezTo>
                <a:lnTo>
                  <a:pt x="21554" y="2160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Text Box 41"/>
          <p:cNvSpPr txBox="1">
            <a:spLocks noChangeArrowheads="1"/>
          </p:cNvSpPr>
          <p:nvPr/>
        </p:nvSpPr>
        <p:spPr bwMode="auto">
          <a:xfrm>
            <a:off x="5181600" y="3429000"/>
            <a:ext cx="3779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Any linear ordering in which</a:t>
            </a:r>
          </a:p>
          <a:p>
            <a:r>
              <a:rPr lang="en-US" i="1"/>
              <a:t>all the arrows go to the right.</a:t>
            </a:r>
            <a:endParaRPr lang="en-US"/>
          </a:p>
        </p:txBody>
      </p:sp>
      <p:sp>
        <p:nvSpPr>
          <p:cNvPr id="6186" name="Line 42"/>
          <p:cNvSpPr>
            <a:spLocks noChangeShapeType="1"/>
          </p:cNvSpPr>
          <p:nvPr/>
        </p:nvSpPr>
        <p:spPr bwMode="auto">
          <a:xfrm>
            <a:off x="4876800" y="4800600"/>
            <a:ext cx="3810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7" name="Line 43"/>
          <p:cNvSpPr>
            <a:spLocks noChangeShapeType="1"/>
          </p:cNvSpPr>
          <p:nvPr/>
        </p:nvSpPr>
        <p:spPr bwMode="auto">
          <a:xfrm flipH="1">
            <a:off x="4800600" y="4800600"/>
            <a:ext cx="4572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8" name="Text Box 44"/>
          <p:cNvSpPr txBox="1">
            <a:spLocks noChangeArrowheads="1"/>
          </p:cNvSpPr>
          <p:nvPr/>
        </p:nvSpPr>
        <p:spPr bwMode="auto">
          <a:xfrm>
            <a:off x="5181600" y="6035675"/>
            <a:ext cx="3221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This is not a topological </a:t>
            </a:r>
          </a:p>
          <a:p>
            <a:r>
              <a:rPr lang="en-US" i="1"/>
              <a:t>ordering.</a:t>
            </a:r>
            <a:endParaRPr lang="en-US"/>
          </a:p>
        </p:txBody>
      </p:sp>
    </p:spTree>
    <p:extLst>
      <p:ext uri="{BB962C8B-B14F-4D97-AF65-F5344CB8AC3E}">
        <p14:creationId xmlns:p14="http://schemas.microsoft.com/office/powerpoint/2010/main" val="23378480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7171" name="Text Box 3"/>
          <p:cNvSpPr txBox="1">
            <a:spLocks noChangeArrowheads="1"/>
          </p:cNvSpPr>
          <p:nvPr/>
        </p:nvSpPr>
        <p:spPr bwMode="auto">
          <a:xfrm>
            <a:off x="669925" y="1438275"/>
            <a:ext cx="665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Identify the subset of vertices that have no </a:t>
            </a:r>
          </a:p>
          <a:p>
            <a:r>
              <a:rPr lang="en-US" sz="2800"/>
              <a:t>    incoming edge.</a:t>
            </a:r>
            <a:endParaRPr lang="en-US"/>
          </a:p>
        </p:txBody>
      </p:sp>
      <p:sp>
        <p:nvSpPr>
          <p:cNvPr id="7172"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Oval 8"/>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Line 9"/>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Line 10"/>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11"/>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12"/>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13"/>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4"/>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Oval 15"/>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Text Box 16"/>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7185" name="Text Box 17"/>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7186" name="Text Box 18"/>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7187" name="Text Box 19"/>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7188" name="Text Box 20"/>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7195" name="Oval 27"/>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Text Box 28"/>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7212" name="AutoShape 44"/>
          <p:cNvSpPr>
            <a:spLocks noChangeArrowheads="1"/>
          </p:cNvSpPr>
          <p:nvPr/>
        </p:nvSpPr>
        <p:spPr bwMode="auto">
          <a:xfrm rot="4415445">
            <a:off x="190500" y="4076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4" name="AutoShape 46"/>
          <p:cNvSpPr>
            <a:spLocks noChangeArrowheads="1"/>
          </p:cNvSpPr>
          <p:nvPr/>
        </p:nvSpPr>
        <p:spPr bwMode="auto">
          <a:xfrm rot="4415445">
            <a:off x="4076700" y="4457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318768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8195" name="Text Box 3"/>
          <p:cNvSpPr txBox="1">
            <a:spLocks noChangeArrowheads="1"/>
          </p:cNvSpPr>
          <p:nvPr/>
        </p:nvSpPr>
        <p:spPr bwMode="auto">
          <a:xfrm>
            <a:off x="669925" y="1438275"/>
            <a:ext cx="6813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Identify the subset of vertices that have no </a:t>
            </a:r>
          </a:p>
          <a:p>
            <a:r>
              <a:rPr lang="en-US" sz="2800"/>
              <a:t>    incoming edge. (In general, this subset must</a:t>
            </a:r>
          </a:p>
          <a:p>
            <a:r>
              <a:rPr lang="en-US" sz="2800"/>
              <a:t>    be nonempty—why?)</a:t>
            </a:r>
            <a:endParaRPr lang="en-US"/>
          </a:p>
        </p:txBody>
      </p:sp>
      <p:sp>
        <p:nvSpPr>
          <p:cNvPr id="8196"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8208"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8209"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8210"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8211"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8212"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8214" name="AutoShape 22"/>
          <p:cNvSpPr>
            <a:spLocks noChangeArrowheads="1"/>
          </p:cNvSpPr>
          <p:nvPr/>
        </p:nvSpPr>
        <p:spPr bwMode="auto">
          <a:xfrm rot="4415445">
            <a:off x="190500" y="4076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AutoShape 23"/>
          <p:cNvSpPr>
            <a:spLocks noChangeArrowheads="1"/>
          </p:cNvSpPr>
          <p:nvPr/>
        </p:nvSpPr>
        <p:spPr bwMode="auto">
          <a:xfrm rot="4415445">
            <a:off x="4076700" y="4457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898626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9219" name="Text Box 3"/>
          <p:cNvSpPr txBox="1">
            <a:spLocks noChangeArrowheads="1"/>
          </p:cNvSpPr>
          <p:nvPr/>
        </p:nvSpPr>
        <p:spPr bwMode="auto">
          <a:xfrm>
            <a:off x="669925" y="1438275"/>
            <a:ext cx="6908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Identify the subset of vertices that have no </a:t>
            </a:r>
          </a:p>
          <a:p>
            <a:r>
              <a:rPr lang="en-US" sz="2800"/>
              <a:t>    incoming edge. (In general, this subset must</a:t>
            </a:r>
          </a:p>
          <a:p>
            <a:r>
              <a:rPr lang="en-US" sz="2800"/>
              <a:t>    be nonempty—because the graph is acyclic.)</a:t>
            </a:r>
            <a:endParaRPr lang="en-US"/>
          </a:p>
        </p:txBody>
      </p:sp>
      <p:sp>
        <p:nvSpPr>
          <p:cNvPr id="9220"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9232"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9233"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9234"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9235"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9236"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9238" name="AutoShape 22"/>
          <p:cNvSpPr>
            <a:spLocks noChangeArrowheads="1"/>
          </p:cNvSpPr>
          <p:nvPr/>
        </p:nvSpPr>
        <p:spPr bwMode="auto">
          <a:xfrm rot="4415445">
            <a:off x="190500" y="4076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AutoShape 23"/>
          <p:cNvSpPr>
            <a:spLocks noChangeArrowheads="1"/>
          </p:cNvSpPr>
          <p:nvPr/>
        </p:nvSpPr>
        <p:spPr bwMode="auto">
          <a:xfrm rot="4415445">
            <a:off x="4076700" y="4457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179457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0243" name="Text Box 3"/>
          <p:cNvSpPr txBox="1">
            <a:spLocks noChangeArrowheads="1"/>
          </p:cNvSpPr>
          <p:nvPr/>
        </p:nvSpPr>
        <p:spPr bwMode="auto">
          <a:xfrm>
            <a:off x="669925" y="1438275"/>
            <a:ext cx="665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Identify the subset of vertices that have no </a:t>
            </a:r>
          </a:p>
          <a:p>
            <a:r>
              <a:rPr lang="en-US" sz="2800"/>
              <a:t>    incoming edge. Select one of them.</a:t>
            </a:r>
            <a:endParaRPr lang="en-US"/>
          </a:p>
        </p:txBody>
      </p:sp>
      <p:sp>
        <p:nvSpPr>
          <p:cNvPr id="10244" name="Oval 4"/>
          <p:cNvSpPr>
            <a:spLocks noChangeArrowheads="1"/>
          </p:cNvSpPr>
          <p:nvPr/>
        </p:nvSpPr>
        <p:spPr bwMode="auto">
          <a:xfrm>
            <a:off x="152400" y="451008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8"/>
          <p:cNvSpPr>
            <a:spLocks noChangeShapeType="1"/>
          </p:cNvSpPr>
          <p:nvPr/>
        </p:nvSpPr>
        <p:spPr bwMode="auto">
          <a:xfrm flipV="1">
            <a:off x="600075" y="4233863"/>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9"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Line 10"/>
          <p:cNvSpPr>
            <a:spLocks noChangeShapeType="1"/>
          </p:cNvSpPr>
          <p:nvPr/>
        </p:nvSpPr>
        <p:spPr bwMode="auto">
          <a:xfrm>
            <a:off x="536575" y="492760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2"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4"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Text Box 15"/>
          <p:cNvSpPr txBox="1">
            <a:spLocks noChangeArrowheads="1"/>
          </p:cNvSpPr>
          <p:nvPr/>
        </p:nvSpPr>
        <p:spPr bwMode="auto">
          <a:xfrm>
            <a:off x="215900" y="45100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0256"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0257"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0258"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0259"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0260"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1"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0262" name="AutoShape 22"/>
          <p:cNvSpPr>
            <a:spLocks noChangeArrowheads="1"/>
          </p:cNvSpPr>
          <p:nvPr/>
        </p:nvSpPr>
        <p:spPr bwMode="auto">
          <a:xfrm rot="4415445">
            <a:off x="190500" y="4076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242416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2291" name="Text Box 3"/>
          <p:cNvSpPr txBox="1">
            <a:spLocks noChangeArrowheads="1"/>
          </p:cNvSpPr>
          <p:nvPr/>
        </p:nvSpPr>
        <p:spPr bwMode="auto">
          <a:xfrm>
            <a:off x="669925" y="1438275"/>
            <a:ext cx="546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Remove it, and its outgoing edges,</a:t>
            </a:r>
          </a:p>
          <a:p>
            <a:r>
              <a:rPr lang="en-US" sz="2800"/>
              <a:t>    and add it to the output.</a:t>
            </a:r>
            <a:endParaRPr lang="en-US"/>
          </a:p>
        </p:txBody>
      </p:sp>
      <p:sp>
        <p:nvSpPr>
          <p:cNvPr id="12292"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11"/>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Oval 14"/>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Text Box 15"/>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2304" name="Text Box 16"/>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2305" name="Text Box 17"/>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2306" name="Text Box 18"/>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2307" name="Text Box 19"/>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2308" name="Oval 20"/>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2312" name="AutoShape 24"/>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79153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3315" name="Text Box 3"/>
          <p:cNvSpPr txBox="1">
            <a:spLocks noChangeArrowheads="1"/>
          </p:cNvSpPr>
          <p:nvPr/>
        </p:nvSpPr>
        <p:spPr bwMode="auto">
          <a:xfrm>
            <a:off x="669925" y="1438275"/>
            <a:ext cx="76803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 . .</a:t>
            </a:r>
          </a:p>
        </p:txBody>
      </p:sp>
      <p:sp>
        <p:nvSpPr>
          <p:cNvPr id="13316"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10"/>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1"/>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Oval 12"/>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Text Box 13"/>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3326" name="Text Box 14"/>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3327"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3328" name="Text Box 16"/>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3329" name="Text Box 17"/>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3330" name="Oval 18"/>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Text Box 19"/>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3332" name="AutoShape 20"/>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AutoShape 21"/>
          <p:cNvSpPr>
            <a:spLocks noChangeArrowheads="1"/>
          </p:cNvSpPr>
          <p:nvPr/>
        </p:nvSpPr>
        <p:spPr bwMode="auto">
          <a:xfrm rot="4415445">
            <a:off x="1333500" y="35433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AutoShape 22"/>
          <p:cNvSpPr>
            <a:spLocks noChangeArrowheads="1"/>
          </p:cNvSpPr>
          <p:nvPr/>
        </p:nvSpPr>
        <p:spPr bwMode="auto">
          <a:xfrm rot="4415445">
            <a:off x="4076700" y="4457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331109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4339" name="Text Box 3"/>
          <p:cNvSpPr txBox="1">
            <a:spLocks noChangeArrowheads="1"/>
          </p:cNvSpPr>
          <p:nvPr/>
        </p:nvSpPr>
        <p:spPr bwMode="auto">
          <a:xfrm>
            <a:off x="669925" y="1438275"/>
            <a:ext cx="76803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 . .</a:t>
            </a:r>
          </a:p>
        </p:txBody>
      </p:sp>
      <p:sp>
        <p:nvSpPr>
          <p:cNvPr id="14340"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Oval 12"/>
          <p:cNvSpPr>
            <a:spLocks noChangeArrowheads="1"/>
          </p:cNvSpPr>
          <p:nvPr/>
        </p:nvSpPr>
        <p:spPr bwMode="auto">
          <a:xfrm>
            <a:off x="4124325"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Text Box 13"/>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4350" name="Text Box 14"/>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4351"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4352" name="Text Box 16"/>
          <p:cNvSpPr txBox="1">
            <a:spLocks noChangeArrowheads="1"/>
          </p:cNvSpPr>
          <p:nvPr/>
        </p:nvSpPr>
        <p:spPr bwMode="auto">
          <a:xfrm>
            <a:off x="4187825" y="49530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4353" name="Text Box 17"/>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4354" name="Oval 18"/>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Text Box 19"/>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4356" name="AutoShape 20"/>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AutoShape 22"/>
          <p:cNvSpPr>
            <a:spLocks noChangeArrowheads="1"/>
          </p:cNvSpPr>
          <p:nvPr/>
        </p:nvSpPr>
        <p:spPr bwMode="auto">
          <a:xfrm rot="4415445">
            <a:off x="4076700" y="44577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510632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0" y="609600"/>
            <a:ext cx="610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Graph Algorithms: Topological Sort</a:t>
            </a:r>
            <a:endParaRPr lang="en-US"/>
          </a:p>
        </p:txBody>
      </p:sp>
      <p:sp>
        <p:nvSpPr>
          <p:cNvPr id="15363" name="Text Box 3"/>
          <p:cNvSpPr txBox="1">
            <a:spLocks noChangeArrowheads="1"/>
          </p:cNvSpPr>
          <p:nvPr/>
        </p:nvSpPr>
        <p:spPr bwMode="auto">
          <a:xfrm>
            <a:off x="669925" y="1438275"/>
            <a:ext cx="76819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The topological sorting algorithm:</a:t>
            </a:r>
          </a:p>
          <a:p>
            <a:r>
              <a:rPr lang="en-US" sz="2800"/>
              <a:t>    Again, identify the subset of vertices that have no </a:t>
            </a:r>
          </a:p>
          <a:p>
            <a:r>
              <a:rPr lang="en-US" sz="2800"/>
              <a:t>    incoming edge, select one of them, remove</a:t>
            </a:r>
          </a:p>
          <a:p>
            <a:r>
              <a:rPr lang="en-US" sz="2800"/>
              <a:t>    it and any outgoing edges, and put it in the output.</a:t>
            </a:r>
          </a:p>
        </p:txBody>
      </p:sp>
      <p:sp>
        <p:nvSpPr>
          <p:cNvPr id="15364" name="Oval 4"/>
          <p:cNvSpPr>
            <a:spLocks noChangeArrowheads="1"/>
          </p:cNvSpPr>
          <p:nvPr/>
        </p:nvSpPr>
        <p:spPr bwMode="auto">
          <a:xfrm>
            <a:off x="5270500" y="4876800"/>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Oval 5"/>
          <p:cNvSpPr>
            <a:spLocks noChangeArrowheads="1"/>
          </p:cNvSpPr>
          <p:nvPr/>
        </p:nvSpPr>
        <p:spPr bwMode="auto">
          <a:xfrm>
            <a:off x="1431925" y="388620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Oval 6"/>
          <p:cNvSpPr>
            <a:spLocks noChangeArrowheads="1"/>
          </p:cNvSpPr>
          <p:nvPr/>
        </p:nvSpPr>
        <p:spPr bwMode="auto">
          <a:xfrm>
            <a:off x="3352800" y="416401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Oval 7"/>
          <p:cNvSpPr>
            <a:spLocks noChangeArrowheads="1"/>
          </p:cNvSpPr>
          <p:nvPr/>
        </p:nvSpPr>
        <p:spPr bwMode="auto">
          <a:xfrm>
            <a:off x="1497013" y="569118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p:cNvSpPr>
            <a:spLocks noChangeShapeType="1"/>
          </p:cNvSpPr>
          <p:nvPr/>
        </p:nvSpPr>
        <p:spPr bwMode="auto">
          <a:xfrm>
            <a:off x="1881188" y="4164013"/>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9"/>
          <p:cNvSpPr>
            <a:spLocks noChangeShapeType="1"/>
          </p:cNvSpPr>
          <p:nvPr/>
        </p:nvSpPr>
        <p:spPr bwMode="auto">
          <a:xfrm>
            <a:off x="1944688" y="589915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p:cNvSpPr>
            <a:spLocks noChangeShapeType="1"/>
          </p:cNvSpPr>
          <p:nvPr/>
        </p:nvSpPr>
        <p:spPr bwMode="auto">
          <a:xfrm flipV="1">
            <a:off x="3608388" y="4649788"/>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Line 11"/>
          <p:cNvSpPr>
            <a:spLocks noChangeShapeType="1"/>
          </p:cNvSpPr>
          <p:nvPr/>
        </p:nvSpPr>
        <p:spPr bwMode="auto">
          <a:xfrm flipV="1">
            <a:off x="1881188" y="4579938"/>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Oval 12"/>
          <p:cNvSpPr>
            <a:spLocks noChangeArrowheads="1"/>
          </p:cNvSpPr>
          <p:nvPr/>
        </p:nvSpPr>
        <p:spPr bwMode="auto">
          <a:xfrm>
            <a:off x="5803900" y="488315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Text Box 13"/>
          <p:cNvSpPr txBox="1">
            <a:spLocks noChangeArrowheads="1"/>
          </p:cNvSpPr>
          <p:nvPr/>
        </p:nvSpPr>
        <p:spPr bwMode="auto">
          <a:xfrm>
            <a:off x="53340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5374" name="Text Box 14"/>
          <p:cNvSpPr txBox="1">
            <a:spLocks noChangeArrowheads="1"/>
          </p:cNvSpPr>
          <p:nvPr/>
        </p:nvSpPr>
        <p:spPr bwMode="auto">
          <a:xfrm>
            <a:off x="1497013" y="395605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5375" name="Text Box 15"/>
          <p:cNvSpPr txBox="1">
            <a:spLocks noChangeArrowheads="1"/>
          </p:cNvSpPr>
          <p:nvPr/>
        </p:nvSpPr>
        <p:spPr bwMode="auto">
          <a:xfrm>
            <a:off x="3416300" y="423386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5376" name="Text Box 16"/>
          <p:cNvSpPr txBox="1">
            <a:spLocks noChangeArrowheads="1"/>
          </p:cNvSpPr>
          <p:nvPr/>
        </p:nvSpPr>
        <p:spPr bwMode="auto">
          <a:xfrm>
            <a:off x="5867400" y="487680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a:t>
            </a:r>
          </a:p>
        </p:txBody>
      </p:sp>
      <p:sp>
        <p:nvSpPr>
          <p:cNvPr id="15377" name="Text Box 17"/>
          <p:cNvSpPr txBox="1">
            <a:spLocks noChangeArrowheads="1"/>
          </p:cNvSpPr>
          <p:nvPr/>
        </p:nvSpPr>
        <p:spPr bwMode="auto">
          <a:xfrm>
            <a:off x="1560513" y="569118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
            </a:r>
          </a:p>
        </p:txBody>
      </p:sp>
      <p:sp>
        <p:nvSpPr>
          <p:cNvPr id="15378" name="Oval 18"/>
          <p:cNvSpPr>
            <a:spLocks noChangeArrowheads="1"/>
          </p:cNvSpPr>
          <p:nvPr/>
        </p:nvSpPr>
        <p:spPr bwMode="auto">
          <a:xfrm>
            <a:off x="3416300" y="575945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Text Box 19"/>
          <p:cNvSpPr txBox="1">
            <a:spLocks noChangeArrowheads="1"/>
          </p:cNvSpPr>
          <p:nvPr/>
        </p:nvSpPr>
        <p:spPr bwMode="auto">
          <a:xfrm>
            <a:off x="3481388" y="582930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t>
            </a:r>
          </a:p>
        </p:txBody>
      </p:sp>
      <p:sp>
        <p:nvSpPr>
          <p:cNvPr id="15380" name="AutoShape 20"/>
          <p:cNvSpPr>
            <a:spLocks noChangeArrowheads="1"/>
          </p:cNvSpPr>
          <p:nvPr/>
        </p:nvSpPr>
        <p:spPr bwMode="auto">
          <a:xfrm>
            <a:off x="4800600" y="4953000"/>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22272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sssih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sssihl</Template>
  <TotalTime>14651</TotalTime>
  <Words>6681</Words>
  <Application>Microsoft Office PowerPoint</Application>
  <PresentationFormat>On-screen Show (4:3)</PresentationFormat>
  <Paragraphs>1819</Paragraphs>
  <Slides>133</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133</vt:i4>
      </vt:variant>
    </vt:vector>
  </HeadingPairs>
  <TitlesOfParts>
    <vt:vector size="136" baseType="lpstr">
      <vt:lpstr>sssihl</vt:lpstr>
      <vt:lpstr>Bitmap Image</vt:lpstr>
      <vt:lpstr>方程式</vt:lpstr>
      <vt:lpstr>Graphs</vt:lpstr>
      <vt:lpstr>Intro</vt:lpstr>
      <vt:lpstr>Intro</vt:lpstr>
      <vt:lpstr>Some examples</vt:lpstr>
      <vt:lpstr>Graphs</vt:lpstr>
      <vt:lpstr>Some applications</vt:lpstr>
      <vt:lpstr>Example</vt:lpstr>
      <vt:lpstr>A “Real-life” Example of a Graph</vt:lpstr>
      <vt:lpstr>Examples of Graphs</vt:lpstr>
      <vt:lpstr>Intuition Behind Graphs</vt:lpstr>
      <vt:lpstr>Definitions and Representation </vt:lpstr>
      <vt:lpstr>Example - List</vt:lpstr>
      <vt:lpstr>Matrix</vt:lpstr>
      <vt:lpstr>Def</vt:lpstr>
      <vt:lpstr>PowerPoint Presentation</vt:lpstr>
      <vt:lpstr>Weighted Edges</vt:lpstr>
      <vt:lpstr>Types</vt:lpstr>
      <vt:lpstr>Directed Graph</vt:lpstr>
      <vt:lpstr>Undirected Graph</vt:lpstr>
      <vt:lpstr>Graph Terminology</vt:lpstr>
      <vt:lpstr>Graph Operations</vt:lpstr>
      <vt:lpstr>Operations (ADT)</vt:lpstr>
      <vt:lpstr>Example Implementation</vt:lpstr>
      <vt:lpstr>example</vt:lpstr>
      <vt:lpstr>Summary - Graph</vt:lpstr>
      <vt:lpstr>Summary - Some Applications</vt:lpstr>
      <vt:lpstr>PowerPoint Presentation</vt:lpstr>
      <vt:lpstr>PowerPoint Presentation</vt:lpstr>
      <vt:lpstr>Terminology: Path</vt:lpstr>
      <vt:lpstr>More Terminology</vt:lpstr>
      <vt:lpstr>Even More Terminology</vt:lpstr>
      <vt:lpstr>More…</vt:lpstr>
      <vt:lpstr>PowerPoint Presentation</vt:lpstr>
      <vt:lpstr>PowerPoint Presentation</vt:lpstr>
      <vt:lpstr>PowerPoint Presentation</vt:lpstr>
      <vt:lpstr>Spanning Tree</vt:lpstr>
      <vt:lpstr>What is A Spanning Tree?</vt:lpstr>
      <vt:lpstr>Minimal Cost Spanning Tree</vt:lpstr>
      <vt:lpstr>Spanning - Example</vt:lpstr>
      <vt:lpstr>Example</vt:lpstr>
      <vt:lpstr>Spanning - Example</vt:lpstr>
      <vt:lpstr>PowerPoint Presentation</vt:lpstr>
      <vt:lpstr>Spanning</vt:lpstr>
      <vt:lpstr>Approach</vt:lpstr>
      <vt:lpstr>Edges with Min Weight</vt:lpstr>
      <vt:lpstr>PowerPoint Presentation</vt:lpstr>
      <vt:lpstr>Kruskals</vt:lpstr>
      <vt:lpstr>Kruskal‘s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correctness of Kruskal‘s Algorithm</vt:lpstr>
      <vt:lpstr>Code Fragment</vt:lpstr>
      <vt:lpstr>Kruskals</vt:lpstr>
      <vt:lpstr>Prim‘s Algorithm</vt:lpstr>
      <vt:lpstr>Prim’s Algo</vt:lpstr>
      <vt:lpstr>Prim’s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correctness of Prim‘s Algorithm</vt:lpstr>
      <vt:lpstr>Another example - Prim’s </vt:lpstr>
      <vt:lpstr>PowerPoint Presentation</vt:lpstr>
      <vt:lpstr>Prim's Algorithm - Example</vt:lpstr>
      <vt:lpstr>Prim's Algorithm - Example</vt:lpstr>
      <vt:lpstr>Prim's Algorithm - Example</vt:lpstr>
      <vt:lpstr>Prim's Algorithm - Example</vt:lpstr>
      <vt:lpstr>Prim's Algorithm - Example</vt:lpstr>
      <vt:lpstr>Prim's Algorithm - Example</vt:lpstr>
      <vt:lpstr>Prim's Algorithm - Example</vt:lpstr>
      <vt:lpstr>Prim's Algorithm - Example</vt:lpstr>
      <vt:lpstr>Prim's Algorithm - Example</vt:lpstr>
      <vt:lpstr>PowerPoint Presentation</vt:lpstr>
      <vt:lpstr>Topological Sort</vt:lpstr>
      <vt:lpstr>Topological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One more example - Topological Ordering</vt:lpstr>
      <vt:lpstr>Algo</vt:lpstr>
      <vt:lpstr>Algo – depth-first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Margabandhu</dc:creator>
  <cp:lastModifiedBy>Srinivasan Margabandhu</cp:lastModifiedBy>
  <cp:revision>135</cp:revision>
  <dcterms:created xsi:type="dcterms:W3CDTF">2012-02-09T08:51:42Z</dcterms:created>
  <dcterms:modified xsi:type="dcterms:W3CDTF">2013-03-15T02:07:14Z</dcterms:modified>
</cp:coreProperties>
</file>