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9"/>
  </p:notesMasterIdLst>
  <p:sldIdLst>
    <p:sldId id="258" r:id="rId3"/>
    <p:sldId id="257" r:id="rId4"/>
    <p:sldId id="298" r:id="rId5"/>
    <p:sldId id="259" r:id="rId6"/>
    <p:sldId id="260" r:id="rId7"/>
    <p:sldId id="261" r:id="rId8"/>
    <p:sldId id="300" r:id="rId9"/>
    <p:sldId id="301" r:id="rId10"/>
    <p:sldId id="302" r:id="rId11"/>
    <p:sldId id="262" r:id="rId12"/>
    <p:sldId id="267" r:id="rId13"/>
    <p:sldId id="263" r:id="rId14"/>
    <p:sldId id="264" r:id="rId15"/>
    <p:sldId id="265" r:id="rId16"/>
    <p:sldId id="266" r:id="rId17"/>
    <p:sldId id="349" r:id="rId18"/>
    <p:sldId id="350" r:id="rId19"/>
    <p:sldId id="268" r:id="rId20"/>
    <p:sldId id="296" r:id="rId21"/>
    <p:sldId id="270" r:id="rId22"/>
    <p:sldId id="271" r:id="rId23"/>
    <p:sldId id="272" r:id="rId24"/>
    <p:sldId id="273" r:id="rId25"/>
    <p:sldId id="278" r:id="rId26"/>
    <p:sldId id="348" r:id="rId27"/>
    <p:sldId id="342" r:id="rId28"/>
    <p:sldId id="343" r:id="rId29"/>
    <p:sldId id="344" r:id="rId30"/>
    <p:sldId id="345" r:id="rId31"/>
    <p:sldId id="346" r:id="rId32"/>
    <p:sldId id="347" r:id="rId33"/>
    <p:sldId id="280" r:id="rId34"/>
    <p:sldId id="281" r:id="rId35"/>
    <p:sldId id="283" r:id="rId36"/>
    <p:sldId id="284" r:id="rId37"/>
    <p:sldId id="285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292" r:id="rId46"/>
    <p:sldId id="333" r:id="rId47"/>
    <p:sldId id="293" r:id="rId48"/>
    <p:sldId id="294" r:id="rId49"/>
    <p:sldId id="295" r:id="rId50"/>
    <p:sldId id="308" r:id="rId51"/>
    <p:sldId id="309" r:id="rId52"/>
    <p:sldId id="311" r:id="rId53"/>
    <p:sldId id="312" r:id="rId54"/>
    <p:sldId id="313" r:id="rId55"/>
    <p:sldId id="314" r:id="rId56"/>
    <p:sldId id="351" r:id="rId57"/>
    <p:sldId id="35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598D-2696-4EE4-A762-D8344514A3E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D544-E174-4D7F-8242-85BC690E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A213D7D-4FF6-4D28-A1EC-837C0BC85A05}" type="datetime1">
              <a:rPr lang="en-US" smtClean="0"/>
              <a:t>12/1/2015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80C3A6B-ED25-48D6-A81D-EBE830D9C7CA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A077637-B9FB-46D3-BB72-9D0E45A55F2F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80A7-1555-4EB7-ABD1-6B57FB4C72F5}" type="datetime1">
              <a:rPr lang="en-US" altLang="en-US" smtClean="0"/>
              <a:t>12/1/2015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ICAP-802:DAA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7587-DB27-40DD-8F90-C01E01753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58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C11-73C6-45F9-950D-BD08A064C1D8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9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51C52F8-B8A9-4F80-92E2-23141F437119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63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5273-2CFF-4CEA-AB48-C1A0604326F2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7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10C-01A3-40C9-9FA3-CA08BAA67EAE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632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3C2-4D47-4224-9A5F-FE1EDD0D5677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18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D220-801E-4740-B6BF-72C23D1F5F07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0224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4DC-D0E2-4138-A1FD-52E3ED4C280E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19F4E1F5-4194-47EB-B83D-D9D57AF725EA}" type="datetime1">
              <a:rPr lang="en-US" smtClean="0"/>
              <a:t>12/1/2015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697F98-F85D-4147-BE20-198234FDC240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45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6C5-87B3-4CBB-B867-A23143D67B5C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CBB-A077-4E88-89BE-67C00F3DE50E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12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267-49D5-430B-940D-5C5CE39DDE02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20F6F4-8A75-4FD0-B387-3D4127C58FEB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2FEE47-152E-4669-9629-05380C58751E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16A5C8B-8DF1-46A3-9495-D1E1CA2F34D3}" type="datetime1">
              <a:rPr lang="en-US" smtClean="0"/>
              <a:t>12/1/2015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4023AA-68E7-4ABE-8C00-120C27AB8187}" type="datetime1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B0B13C-D071-41A6-AA65-347E949153D2}" type="datetime1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AA7B74A1-5120-464A-9878-51266A166FAC}" type="datetime1">
              <a:rPr lang="en-US" smtClean="0"/>
              <a:t>12/1/2015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FBCAE1-F571-41CE-9E53-00314A966103}" type="datetime1">
              <a:rPr lang="en-US" smtClean="0"/>
              <a:t>12/1/2015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ICAP-802:DAA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7868FF6E-48C4-4B65-A6DA-FAF94B95B093}" type="datetime1">
              <a:rPr lang="en-US" smtClean="0"/>
              <a:t>12/1/2015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ICAP-802:DAA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31AFEC-D870-458B-94D9-EB68D4613255}" type="datetime1">
              <a:rPr lang="en-US" smtClean="0">
                <a:solidFill>
                  <a:srgbClr val="FEFAC9"/>
                </a:solidFill>
              </a:rPr>
              <a:t>12/1/2015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FEFAC9"/>
                </a:solidFill>
              </a:rPr>
              <a:t>ICAP-802:DAA</a:t>
            </a:r>
            <a:endParaRPr lang="en-US">
              <a:solidFill>
                <a:srgbClr val="FEFAC9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</a:rPr>
              <a:pPr/>
              <a:t>‹#›</a:t>
            </a:fld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180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ICAP 802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Introduction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Part-II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3110132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Fundamentals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of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 Design Analysis of 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Analysis of Algorithms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When we analyze algorithms, we should employ mathematical techniques that analyze algorithms independently of </a:t>
            </a:r>
            <a:r>
              <a:rPr lang="en-US" altLang="en-US" sz="2800" i="1" smtClean="0"/>
              <a:t>specific implementations, computers, or data.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To analyze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First, we start to count the number of significant operations in a particular solution to assess its efficiency.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Then, we will express the efficiency of algorithms using growth functions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18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General Rules for Estimation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Loops</a:t>
            </a:r>
            <a:r>
              <a:rPr lang="en-US" altLang="en-US" sz="2400" smtClean="0"/>
              <a:t>: The running time of a loop is at most the running time of the statements inside of that loop times the number of iterations.</a:t>
            </a:r>
          </a:p>
          <a:p>
            <a:pPr eaLnBrk="1" hangingPunct="1"/>
            <a:r>
              <a:rPr lang="en-US" altLang="en-US" sz="2400" smtClean="0"/>
              <a:t> </a:t>
            </a:r>
            <a:r>
              <a:rPr lang="en-US" altLang="en-US" sz="2400" b="1" smtClean="0"/>
              <a:t>Nested Loops</a:t>
            </a:r>
            <a:r>
              <a:rPr lang="en-US" altLang="en-US" sz="2400" smtClean="0"/>
              <a:t>: Running time of a nested loop containing a statement in the inner most loop is the running time of statement multiplied by the product of the sized of all loops. </a:t>
            </a:r>
          </a:p>
          <a:p>
            <a:pPr eaLnBrk="1" hangingPunct="1"/>
            <a:r>
              <a:rPr lang="en-US" altLang="en-US" sz="2400" b="1" smtClean="0"/>
              <a:t>Consecutive Statements: </a:t>
            </a:r>
            <a:r>
              <a:rPr lang="en-US" altLang="en-US" sz="2400" smtClean="0"/>
              <a:t>Just add the running times of those consecutive statements. </a:t>
            </a:r>
          </a:p>
          <a:p>
            <a:pPr eaLnBrk="1" hangingPunct="1"/>
            <a:r>
              <a:rPr lang="en-US" altLang="en-US" sz="2400" b="1" smtClean="0"/>
              <a:t>If/Else</a:t>
            </a:r>
            <a:r>
              <a:rPr lang="en-US" altLang="en-US" sz="2400" smtClean="0"/>
              <a:t>: Never more than the running time of the test plus the larger of running times of S1 and S2. 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47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The Execution Time of Algorithms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smtClean="0"/>
              <a:t>Each operation in an algorithm (or a program) has a cost.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		 Each operation takes a certain amount of time.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 </a:t>
            </a:r>
            <a:r>
              <a:rPr lang="en-US" altLang="en-US" sz="2400" smtClean="0">
                <a:latin typeface="Courier New" pitchFamily="49" charset="0"/>
                <a:sym typeface="Wingdings" pitchFamily="2" charset="2"/>
              </a:rPr>
              <a:t>count = count + 1;</a:t>
            </a:r>
            <a:r>
              <a:rPr lang="en-US" altLang="en-US" sz="2400" smtClean="0">
                <a:sym typeface="Wingdings" pitchFamily="2" charset="2"/>
              </a:rPr>
              <a:t>   </a:t>
            </a:r>
            <a:r>
              <a:rPr lang="en-US" altLang="en-US" sz="1800" smtClean="0">
                <a:sym typeface="Wingdings" pitchFamily="2" charset="2"/>
              </a:rPr>
              <a:t>take a certain amount of time, but it is constant</a:t>
            </a:r>
          </a:p>
          <a:p>
            <a:pPr eaLnBrk="1" hangingPunct="1">
              <a:buFontTx/>
              <a:buNone/>
            </a:pPr>
            <a:endParaRPr lang="en-US" alt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400" b="1" i="1" smtClean="0">
                <a:sym typeface="Wingdings" pitchFamily="2" charset="2"/>
              </a:rPr>
              <a:t>A sequence of  operations: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	</a:t>
            </a:r>
            <a:r>
              <a:rPr lang="en-US" altLang="en-US" sz="2400" smtClean="0">
                <a:latin typeface="Courier New" pitchFamily="49" charset="0"/>
                <a:sym typeface="Wingdings" pitchFamily="2" charset="2"/>
              </a:rPr>
              <a:t>count = count + 1;	</a:t>
            </a:r>
            <a:r>
              <a:rPr lang="en-US" altLang="en-US" sz="2400" smtClean="0">
                <a:sym typeface="Wingdings" pitchFamily="2" charset="2"/>
              </a:rPr>
              <a:t>	Cost: c</a:t>
            </a:r>
            <a:r>
              <a:rPr lang="en-US" altLang="en-US" sz="2400" baseline="-25000" smtClean="0">
                <a:sym typeface="Wingdings" pitchFamily="2" charset="2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	</a:t>
            </a:r>
            <a:r>
              <a:rPr lang="en-US" altLang="en-US" sz="2400" smtClean="0">
                <a:latin typeface="Courier New" pitchFamily="49" charset="0"/>
                <a:sym typeface="Wingdings" pitchFamily="2" charset="2"/>
              </a:rPr>
              <a:t>sum = sum + count;</a:t>
            </a:r>
            <a:r>
              <a:rPr lang="en-US" altLang="en-US" sz="2400" smtClean="0">
                <a:sym typeface="Wingdings" pitchFamily="2" charset="2"/>
              </a:rPr>
              <a:t>		Cost: c</a:t>
            </a:r>
            <a:r>
              <a:rPr lang="en-US" altLang="en-US" sz="2400" baseline="-25000" smtClean="0">
                <a:sym typeface="Wingdings" pitchFamily="2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		 Total Cost = c</a:t>
            </a:r>
            <a:r>
              <a:rPr lang="en-US" altLang="en-US" sz="2400" baseline="-25000" smtClean="0">
                <a:sym typeface="Wingdings" pitchFamily="2" charset="2"/>
              </a:rPr>
              <a:t>1</a:t>
            </a:r>
            <a:r>
              <a:rPr lang="en-US" altLang="en-US" sz="2400" smtClean="0">
                <a:sym typeface="Wingdings" pitchFamily="2" charset="2"/>
              </a:rPr>
              <a:t> + c</a:t>
            </a:r>
            <a:r>
              <a:rPr lang="en-US" altLang="en-US" sz="2400" baseline="-25000" smtClean="0">
                <a:sym typeface="Wingdings" pitchFamily="2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Wingdings" pitchFamily="2" charset="2"/>
              </a:rPr>
              <a:t>			             </a:t>
            </a:r>
            <a:endParaRPr lang="en-US" alt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48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The Execution Time of Algorithms (cont.)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smtClean="0"/>
              <a:t>Example: Simple If-Statement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			</a:t>
            </a:r>
            <a:r>
              <a:rPr lang="en-US" altLang="en-US" sz="2400" b="1" u="sng" smtClean="0"/>
              <a:t>Cost</a:t>
            </a:r>
            <a:r>
              <a:rPr lang="en-US" altLang="en-US" sz="2400" b="1" smtClean="0"/>
              <a:t>		</a:t>
            </a:r>
            <a:r>
              <a:rPr lang="en-US" altLang="en-US" sz="2400" b="1" u="sng" smtClean="0"/>
              <a:t>Times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itchFamily="49" charset="0"/>
              </a:rPr>
              <a:t>if (n &lt; 0)		</a:t>
            </a:r>
            <a:r>
              <a:rPr lang="en-US" altLang="en-US" sz="2400" smtClean="0"/>
              <a:t>c1		   1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   absval = -n 	</a:t>
            </a:r>
            <a:r>
              <a:rPr lang="en-US" altLang="en-US" sz="2400" smtClean="0"/>
              <a:t>c2		   1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else			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absval = n; 	</a:t>
            </a:r>
            <a:r>
              <a:rPr lang="en-US" altLang="en-US" sz="2400" smtClean="0"/>
              <a:t>c3		   1</a:t>
            </a:r>
            <a:r>
              <a:rPr lang="en-US" altLang="en-US" sz="2400" smtClean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Total Cost  &lt;=  c1 + max(c2,c3)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79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Execution Time of Algorithms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400" i="1" smtClean="0"/>
              <a:t>Example: Simple Loop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					</a:t>
            </a:r>
            <a:r>
              <a:rPr lang="en-US" altLang="en-US" sz="2400" b="1" u="sng" smtClean="0"/>
              <a:t>Cost</a:t>
            </a:r>
            <a:r>
              <a:rPr lang="en-US" altLang="en-US" sz="2400" b="1" smtClean="0"/>
              <a:t>		</a:t>
            </a:r>
            <a:r>
              <a:rPr lang="en-US" altLang="en-US" sz="2400" b="1" u="sng" smtClean="0"/>
              <a:t>Times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itchFamily="49" charset="0"/>
              </a:rPr>
              <a:t>i = 1;					 </a:t>
            </a:r>
            <a:r>
              <a:rPr lang="en-US" altLang="en-US" sz="2400" smtClean="0"/>
              <a:t>c1		   1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sum = 0;					 </a:t>
            </a:r>
            <a:r>
              <a:rPr lang="en-US" altLang="en-US" sz="2400" smtClean="0"/>
              <a:t>c2		   1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while (i &lt;= n) {			 </a:t>
            </a:r>
            <a:r>
              <a:rPr lang="en-US" altLang="en-US" sz="2400" smtClean="0"/>
              <a:t>c3		   n+1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i = i + 1;				 </a:t>
            </a:r>
            <a:r>
              <a:rPr lang="en-US" altLang="en-US" sz="2400" smtClean="0"/>
              <a:t>c4		   n</a:t>
            </a:r>
            <a:r>
              <a:rPr lang="en-US" altLang="en-US" sz="2400" smtClean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sum = sum + i;			 </a:t>
            </a:r>
            <a:r>
              <a:rPr lang="en-US" altLang="en-US" sz="2400" smtClean="0"/>
              <a:t>c5		   n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/>
              <a:t>Total Cost  =  c1 + c2 + (n+1)*c3 + n*c4 + n*c5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sym typeface="Wingdings" pitchFamily="2" charset="2"/>
              </a:rPr>
              <a:t> The time required for this algorithm is proportional to n</a:t>
            </a:r>
            <a:endParaRPr lang="en-US" alt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22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Execution Time of Algorithms (cont.)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/>
              <a:t>Example: Nested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		</a:t>
            </a:r>
            <a:r>
              <a:rPr lang="en-US" altLang="en-US" sz="2000" b="1" u="sng" dirty="0" smtClean="0"/>
              <a:t>Cost</a:t>
            </a:r>
            <a:r>
              <a:rPr lang="en-US" altLang="en-US" sz="2000" b="1" dirty="0" smtClean="0"/>
              <a:t>		</a:t>
            </a:r>
            <a:r>
              <a:rPr lang="en-US" altLang="en-US" sz="2000" b="1" u="sng" dirty="0" smtClean="0"/>
              <a:t>Times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=1;				 	 c1		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sum = 0;		 		 c2		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while (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 &lt;= n) { 		 c3		  n+1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j=1;				 c4		 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while (j &lt;= n) {	 	 c5		  n*(n+1)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    sum = sum +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;	 c6		  n*n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    j = j + 1; 	 	 c7		  n*n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  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 +1;			 c8		 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Total Cost  =  c1 + c2 + (n+1)*c3 + n*c4 + n*(n+1)*c5+n*n*c6+n*n*c7+n*c8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ym typeface="Wingdings" pitchFamily="2" charset="2"/>
              </a:rPr>
              <a:t> The time required for this algorithm is proportional to n</a:t>
            </a:r>
            <a:r>
              <a:rPr lang="en-US" altLang="en-US" sz="2000" baseline="30000" dirty="0" smtClean="0">
                <a:sym typeface="Wingdings" pitchFamily="2" charset="2"/>
              </a:rPr>
              <a:t>2</a:t>
            </a:r>
            <a:endParaRPr lang="en-US" altLang="en-US" sz="2000" baseline="30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98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frequency counts for all the statements in the following two codes?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for </a:t>
            </a:r>
            <a:r>
              <a:rPr lang="en-US" sz="2000" i="1" dirty="0" err="1" smtClean="0">
                <a:solidFill>
                  <a:srgbClr val="FF0000"/>
                </a:solidFill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</a:rPr>
              <a:t> = 1 to n do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for j = 1 to I do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   for k = 1 to j do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         x = x+1;</a:t>
            </a:r>
          </a:p>
          <a:p>
            <a:pPr marL="0" indent="0">
              <a:buNone/>
            </a:pPr>
            <a:r>
              <a:rPr lang="en-US" sz="2000" i="1" dirty="0" err="1" smtClean="0"/>
              <a:t>i</a:t>
            </a:r>
            <a:r>
              <a:rPr lang="en-US" sz="2000" i="1" dirty="0" smtClean="0"/>
              <a:t> =1</a:t>
            </a:r>
          </a:p>
          <a:p>
            <a:pPr marL="0" indent="0">
              <a:buNone/>
            </a:pPr>
            <a:r>
              <a:rPr lang="en-US" sz="2000" i="1" dirty="0" smtClean="0"/>
              <a:t>While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&lt;=n) do</a:t>
            </a:r>
          </a:p>
          <a:p>
            <a:pPr marL="0" indent="0">
              <a:buNone/>
            </a:pPr>
            <a:r>
              <a:rPr lang="en-US" sz="2000" i="1" dirty="0" smtClean="0"/>
              <a:t>{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x=x+1;</a:t>
            </a:r>
          </a:p>
          <a:p>
            <a:pPr marL="0" indent="0">
              <a:buNone/>
            </a:pPr>
            <a:r>
              <a:rPr lang="en-US" sz="2000" i="1" dirty="0" err="1" smtClean="0"/>
              <a:t>i</a:t>
            </a:r>
            <a:r>
              <a:rPr lang="en-US" sz="2000" i="1" dirty="0" smtClean="0"/>
              <a:t>=i+1;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7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67162"/>
              </p:ext>
            </p:extLst>
          </p:nvPr>
        </p:nvGraphicFramePr>
        <p:xfrm>
          <a:off x="457200" y="19050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7432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r>
                        <a:rPr lang="en-US" baseline="0" dirty="0" smtClean="0"/>
                        <a:t> per Exe[s/</a:t>
                      </a:r>
                      <a:r>
                        <a:rPr lang="en-US" dirty="0" smtClean="0"/>
                        <a:t>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Steps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sum(</a:t>
                      </a:r>
                      <a:r>
                        <a:rPr lang="en-US" dirty="0" err="1" smtClean="0"/>
                        <a:t>a,n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s= s + a[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2n+3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table for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4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Algorithm Growth Rates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measure an algorithm’s time requirement as a function of the </a:t>
            </a:r>
            <a:r>
              <a:rPr lang="en-US" altLang="en-US" i="1" dirty="0" smtClean="0"/>
              <a:t>problem size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Problem size depends on the application: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e.g. number of elements in a list for a  sorting algorithm, the number disks for towers of </a:t>
            </a:r>
            <a:r>
              <a:rPr lang="en-US" altLang="en-US" dirty="0" err="1" smtClean="0"/>
              <a:t>hanoi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instance, we say that (if the problem size is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Algorithm A requires </a:t>
            </a:r>
            <a:r>
              <a:rPr lang="en-US" altLang="en-US" b="1" dirty="0" smtClean="0"/>
              <a:t>5*n</a:t>
            </a:r>
            <a:r>
              <a:rPr lang="en-US" altLang="en-US" b="1" baseline="30000" dirty="0" smtClean="0"/>
              <a:t>2</a:t>
            </a:r>
            <a:r>
              <a:rPr lang="en-US" altLang="en-US" dirty="0" smtClean="0"/>
              <a:t> time units to solve a problem of size 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Algorithm B requires </a:t>
            </a:r>
            <a:r>
              <a:rPr lang="en-US" altLang="en-US" b="1" dirty="0" smtClean="0"/>
              <a:t>7*n</a:t>
            </a:r>
            <a:r>
              <a:rPr lang="en-US" altLang="en-US" dirty="0" smtClean="0"/>
              <a:t>  time units to solve a problem of size 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0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most important thing to learn is how quickly the algorithm’s time requirement grows as a function of the problem size.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Algorithm A requires time proportional to </a:t>
            </a:r>
            <a:r>
              <a:rPr lang="en-US" altLang="en-US" b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Algorithm B requires time proportional to </a:t>
            </a:r>
            <a:r>
              <a:rPr lang="en-US" altLang="en-US" b="1" dirty="0"/>
              <a:t>n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algorithm’s proportional time requirement is known as </a:t>
            </a:r>
            <a:r>
              <a:rPr lang="en-US" altLang="en-US" b="1" i="1" dirty="0"/>
              <a:t>growth rate</a:t>
            </a:r>
            <a:r>
              <a:rPr lang="en-US" alt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can compare the efficiency of two algorithms by comparing their growth rates.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Growth Rates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29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an Algorithm</a:t>
            </a:r>
          </a:p>
          <a:p>
            <a:pPr lvl="1"/>
            <a:r>
              <a:rPr lang="en-US" dirty="0"/>
              <a:t>Algorithm Specification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Performance Analysis</a:t>
            </a:r>
          </a:p>
          <a:p>
            <a:pPr lvl="1"/>
            <a:r>
              <a:rPr lang="en-US" dirty="0"/>
              <a:t>Randomized Algorithms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Basic Data Structure:</a:t>
            </a:r>
          </a:p>
          <a:p>
            <a:pPr lvl="2"/>
            <a:r>
              <a:rPr lang="en-US" dirty="0" smtClean="0"/>
              <a:t>Stacks and Queues, Trees, Dictionaries, Priority Queues, Sets and disjoint Set Union, Graphs.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78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Growth Rates </a:t>
            </a: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30821"/>
              </p:ext>
            </p:extLst>
          </p:nvPr>
        </p:nvGraphicFramePr>
        <p:xfrm>
          <a:off x="685800" y="1524000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Growth Rate 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</a:t>
                      </a:r>
                      <a:r>
                        <a:rPr kumimoji="0" lang="en-US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Log-squared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log 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Linear logarithmic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en-US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7587-DB27-40DD-8F90-C01E0175341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>
                <a:latin typeface="TimesNewRomanPS" charset="0"/>
              </a:rPr>
              <a:t>Running </a:t>
            </a:r>
            <a:r>
              <a:rPr lang="en-US" altLang="en-US" sz="2000" dirty="0">
                <a:latin typeface="TimesNewRomanPS" charset="0"/>
              </a:rPr>
              <a:t>times for small inputs</a:t>
            </a:r>
            <a:endParaRPr lang="en-US" altLang="en-US" dirty="0">
              <a:latin typeface="Times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250950"/>
            <a:ext cx="7151687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4395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27000" y="114300"/>
            <a:ext cx="8890000" cy="8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>
                <a:latin typeface="TimesNewRomanPS" charset="0"/>
              </a:rPr>
              <a:t>Running </a:t>
            </a:r>
            <a:r>
              <a:rPr lang="en-US" altLang="en-US" sz="2000" dirty="0">
                <a:latin typeface="TimesNewRomanPS" charset="0"/>
              </a:rPr>
              <a:t>times for moderate inputs</a:t>
            </a:r>
            <a:endParaRPr lang="en-US" altLang="en-US" dirty="0">
              <a:latin typeface="Times" pitchFamily="18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116013"/>
            <a:ext cx="752951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0121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457200"/>
            <a:ext cx="865028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Order-of-Magnitude Analysis and Big O Notation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676400"/>
            <a:ext cx="8580438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If  </a:t>
            </a:r>
            <a:r>
              <a:rPr lang="en-US" altLang="en-US" i="1" smtClean="0"/>
              <a:t>Algorithm A requires time proportional to f(n),</a:t>
            </a:r>
            <a:r>
              <a:rPr lang="en-US" altLang="en-US" smtClean="0"/>
              <a:t> Algorithm A is said to be </a:t>
            </a:r>
            <a:r>
              <a:rPr lang="en-US" altLang="en-US" b="1" smtClean="0"/>
              <a:t>order f(n),</a:t>
            </a:r>
            <a:r>
              <a:rPr lang="en-US" altLang="en-US" smtClean="0"/>
              <a:t> and it is denoted as </a:t>
            </a:r>
            <a:r>
              <a:rPr lang="en-US" altLang="en-US" b="1" smtClean="0"/>
              <a:t>O(f(n)).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function f(n)</a:t>
            </a:r>
            <a:r>
              <a:rPr lang="en-US" altLang="en-US" smtClean="0"/>
              <a:t> is called the algorithm’s </a:t>
            </a:r>
            <a:r>
              <a:rPr lang="en-US" altLang="en-US" b="1" smtClean="0"/>
              <a:t>growth-rate function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Since the capital O is used in the notation,  this notation is called the </a:t>
            </a:r>
            <a:r>
              <a:rPr lang="en-US" altLang="en-US" b="1" smtClean="0"/>
              <a:t>Big O notation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If Algorithm A requires time proportional to </a:t>
            </a:r>
            <a:r>
              <a:rPr lang="en-US" altLang="en-US" b="1" smtClean="0"/>
              <a:t>n</a:t>
            </a:r>
            <a:r>
              <a:rPr lang="en-US" altLang="en-US" b="1" baseline="30000" smtClean="0"/>
              <a:t>2</a:t>
            </a:r>
            <a:r>
              <a:rPr lang="en-US" altLang="en-US" smtClean="0"/>
              <a:t>, it is </a:t>
            </a:r>
            <a:r>
              <a:rPr lang="en-US" altLang="en-US" b="1" smtClean="0"/>
              <a:t>O(n</a:t>
            </a:r>
            <a:r>
              <a:rPr lang="en-US" altLang="en-US" b="1" baseline="30000" smtClean="0"/>
              <a:t>2</a:t>
            </a:r>
            <a:r>
              <a:rPr lang="en-US" altLang="en-US" b="1" smtClean="0"/>
              <a:t>).</a:t>
            </a:r>
          </a:p>
          <a:p>
            <a:pPr eaLnBrk="1" hangingPunct="1"/>
            <a:r>
              <a:rPr lang="en-US" altLang="en-US" smtClean="0"/>
              <a:t>If Algorithm A requires time proportional to </a:t>
            </a:r>
            <a:r>
              <a:rPr lang="en-US" altLang="en-US" b="1" smtClean="0"/>
              <a:t>n</a:t>
            </a:r>
            <a:r>
              <a:rPr lang="en-US" altLang="en-US" smtClean="0"/>
              <a:t>, it is </a:t>
            </a:r>
            <a:r>
              <a:rPr lang="en-US" altLang="en-US" b="1" smtClean="0"/>
              <a:t>O(n).</a:t>
            </a:r>
          </a:p>
          <a:p>
            <a:pPr eaLnBrk="1" hangingPunct="1"/>
            <a:endParaRPr lang="en-US" altLang="en-US" b="1" smtClean="0"/>
          </a:p>
          <a:p>
            <a:pPr lvl="1" eaLnBrk="1" hangingPunct="1"/>
            <a:endParaRPr lang="en-US" altLang="en-US" b="1" i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Comparison of Growth-Rate Functions (cont.)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46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533400" y="2782669"/>
            <a:ext cx="81243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5400" dirty="0"/>
              <a:t>Growth-Rate Functions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7407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Big oh Notation- O(1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O(1) describes an algorithm that will always execute in the same time (or space) regardless of the size of the input data 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Constant </a:t>
            </a:r>
            <a:r>
              <a:rPr lang="en-US" b="1" dirty="0"/>
              <a:t>               </a:t>
            </a:r>
            <a:r>
              <a:rPr lang="en-US" b="1" dirty="0" smtClean="0"/>
              <a:t> </a:t>
            </a:r>
            <a:r>
              <a:rPr lang="en-US" dirty="0"/>
              <a:t>statement (one line of code) Example: 	</a:t>
            </a:r>
            <a:r>
              <a:rPr lang="en-US" b="1" dirty="0"/>
              <a:t>	</a:t>
            </a:r>
            <a:r>
              <a:rPr lang="en-US" b="1" i="1" dirty="0">
                <a:solidFill>
                  <a:srgbClr val="FF0000"/>
                </a:solidFill>
              </a:rPr>
              <a:t>a+=1;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59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 oh Notation – O(n)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O(N) describes an algorithm whose performance will grow linearly and in direct proportion to the size of the input data set. 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/>
              <a:t>O notation will always assume the upper limit where the algorithm will perform the maximum number of iterations</a:t>
            </a:r>
            <a:r>
              <a:rPr lang="en-US" dirty="0" smtClean="0"/>
              <a:t>.</a:t>
            </a:r>
          </a:p>
          <a:p>
            <a:pPr fontAlgn="ctr"/>
            <a:r>
              <a:rPr lang="en-US" b="1" i="1" dirty="0" smtClean="0">
                <a:solidFill>
                  <a:srgbClr val="FF0000"/>
                </a:solidFill>
              </a:rPr>
              <a:t>Linear</a:t>
            </a:r>
            <a:r>
              <a:rPr lang="en-US" b="1" dirty="0" smtClean="0"/>
              <a:t>                                </a:t>
            </a:r>
            <a:r>
              <a:rPr lang="en-US" dirty="0" smtClean="0"/>
              <a:t>Loop</a:t>
            </a:r>
          </a:p>
          <a:p>
            <a:pPr marL="0" indent="0" fontAlgn="ctr">
              <a:buNone/>
            </a:pPr>
            <a:r>
              <a:rPr lang="en-US" dirty="0" smtClean="0"/>
              <a:t>Example:</a:t>
            </a:r>
            <a:r>
              <a:rPr lang="en-US" b="1" dirty="0" smtClean="0"/>
              <a:t>   	</a:t>
            </a:r>
            <a:r>
              <a:rPr lang="en-US" sz="2000" b="1" i="1" dirty="0" smtClean="0">
                <a:solidFill>
                  <a:srgbClr val="FF0000"/>
                </a:solidFill>
              </a:rPr>
              <a:t>for(c=0</a:t>
            </a:r>
            <a:r>
              <a:rPr lang="en-US" sz="2000" b="1" i="1" dirty="0">
                <a:solidFill>
                  <a:srgbClr val="FF0000"/>
                </a:solidFill>
              </a:rPr>
              <a:t>; c&lt;n; </a:t>
            </a:r>
            <a:r>
              <a:rPr lang="en-US" sz="2000" b="1" i="1" dirty="0" err="1">
                <a:solidFill>
                  <a:srgbClr val="FF0000"/>
                </a:solidFill>
              </a:rPr>
              <a:t>c</a:t>
            </a:r>
            <a:r>
              <a:rPr lang="en-US" sz="2000" b="1" i="1" dirty="0" err="1" smtClean="0">
                <a:solidFill>
                  <a:srgbClr val="FF0000"/>
                </a:solidFill>
              </a:rPr>
              <a:t>++</a:t>
            </a:r>
            <a:r>
              <a:rPr lang="en-US" sz="2000" b="1" i="1" dirty="0" smtClean="0">
                <a:solidFill>
                  <a:srgbClr val="FF0000"/>
                </a:solidFill>
              </a:rPr>
              <a:t>)</a:t>
            </a:r>
          </a:p>
          <a:p>
            <a:pPr marL="0" indent="0" fontAlgn="ctr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			{  </a:t>
            </a:r>
            <a:r>
              <a:rPr lang="en-US" sz="2000" b="1" i="1" dirty="0">
                <a:solidFill>
                  <a:srgbClr val="FF0000"/>
                </a:solidFill>
              </a:rPr>
              <a:t>a+=1</a:t>
            </a:r>
            <a:r>
              <a:rPr lang="en-US" sz="2000" b="1" i="1" dirty="0" smtClean="0">
                <a:solidFill>
                  <a:srgbClr val="FF0000"/>
                </a:solidFill>
              </a:rPr>
              <a:t>;</a:t>
            </a:r>
          </a:p>
          <a:p>
            <a:pPr marL="0" indent="0" fontAlgn="ctr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			}</a:t>
            </a:r>
            <a:endParaRPr lang="en-US" sz="2000" i="1" dirty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24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Notation – O(N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represents an algorithm whose performance is </a:t>
            </a:r>
            <a:r>
              <a:rPr lang="en-US" dirty="0">
                <a:solidFill>
                  <a:srgbClr val="FF0000"/>
                </a:solidFill>
              </a:rPr>
              <a:t>directly proportional to the square of the size of the input data</a:t>
            </a:r>
            <a:r>
              <a:rPr lang="en-US" dirty="0"/>
              <a:t> set.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common with algorithms that involve nested iterations over the data set. </a:t>
            </a:r>
            <a:endParaRPr lang="en-US" dirty="0" smtClean="0"/>
          </a:p>
          <a:p>
            <a:r>
              <a:rPr lang="en-US" dirty="0" smtClean="0"/>
              <a:t>Deeper </a:t>
            </a:r>
            <a:r>
              <a:rPr lang="en-US" dirty="0"/>
              <a:t>nested iterations will result in O(N</a:t>
            </a:r>
            <a:r>
              <a:rPr lang="en-US" baseline="30000" dirty="0"/>
              <a:t>3</a:t>
            </a:r>
            <a:r>
              <a:rPr lang="en-US" dirty="0"/>
              <a:t>), O(N</a:t>
            </a:r>
            <a:r>
              <a:rPr lang="en-US" baseline="30000" dirty="0"/>
              <a:t>4</a:t>
            </a:r>
            <a:r>
              <a:rPr lang="en-US" dirty="0"/>
              <a:t>) etc</a:t>
            </a:r>
            <a:r>
              <a:rPr lang="en-US" dirty="0" smtClean="0"/>
              <a:t>.</a:t>
            </a:r>
          </a:p>
          <a:p>
            <a:pPr fontAlgn="ctr"/>
            <a:r>
              <a:rPr lang="en-US" i="1" dirty="0" smtClean="0">
                <a:solidFill>
                  <a:srgbClr val="FF0000"/>
                </a:solidFill>
              </a:rPr>
              <a:t>Quadratic</a:t>
            </a:r>
            <a:r>
              <a:rPr lang="en-US" dirty="0" smtClean="0"/>
              <a:t> </a:t>
            </a:r>
            <a:r>
              <a:rPr lang="en-US" b="1" dirty="0" smtClean="0"/>
              <a:t>                      </a:t>
            </a:r>
            <a:r>
              <a:rPr lang="en-US" dirty="0" smtClean="0"/>
              <a:t>Double loop</a:t>
            </a:r>
          </a:p>
          <a:p>
            <a:pPr fontAlgn="ctr"/>
            <a:r>
              <a:rPr lang="en-US" dirty="0" smtClean="0"/>
              <a:t>Example: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for(c=0</a:t>
            </a:r>
            <a:r>
              <a:rPr lang="en-US" sz="1800" b="1" dirty="0">
                <a:solidFill>
                  <a:srgbClr val="FF0000"/>
                </a:solidFill>
              </a:rPr>
              <a:t>; c&lt;n; </a:t>
            </a:r>
            <a:r>
              <a:rPr lang="en-US" sz="1800" b="1" dirty="0" err="1">
                <a:solidFill>
                  <a:srgbClr val="FF0000"/>
                </a:solidFill>
              </a:rPr>
              <a:t>c</a:t>
            </a:r>
            <a:r>
              <a:rPr lang="en-US" sz="1800" b="1" dirty="0" err="1" smtClean="0">
                <a:solidFill>
                  <a:srgbClr val="FF0000"/>
                </a:solidFill>
              </a:rPr>
              <a:t>++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 marL="0" indent="0" font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{  </a:t>
            </a:r>
            <a:r>
              <a:rPr lang="en-US" sz="2000" b="1" dirty="0">
                <a:solidFill>
                  <a:srgbClr val="FF0000"/>
                </a:solidFill>
              </a:rPr>
              <a:t>for(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=0;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&lt;n;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++)</a:t>
            </a:r>
          </a:p>
          <a:p>
            <a:pPr marL="0" indent="0" font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          {    </a:t>
            </a:r>
            <a:r>
              <a:rPr lang="en-US" sz="2000" b="1" dirty="0">
                <a:solidFill>
                  <a:srgbClr val="FF0000"/>
                </a:solidFill>
              </a:rPr>
              <a:t>a+=1;  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  <a:p>
            <a:pPr marL="0" indent="0" algn="ctr" font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    }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562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Notation - </a:t>
            </a:r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 denotes an algorithm whose growth will double with each additional element in the input data set.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execution time of an O(2</a:t>
            </a:r>
            <a:r>
              <a:rPr lang="en-US" baseline="30000" dirty="0"/>
              <a:t>N</a:t>
            </a:r>
            <a:r>
              <a:rPr lang="en-US" dirty="0"/>
              <a:t>) function will quickly become very large</a:t>
            </a:r>
            <a:r>
              <a:rPr lang="en-US" dirty="0" smtClean="0"/>
              <a:t>.</a:t>
            </a:r>
          </a:p>
          <a:p>
            <a:pPr fontAlgn="ctr"/>
            <a:r>
              <a:rPr lang="en-US" i="1" dirty="0" smtClean="0">
                <a:solidFill>
                  <a:srgbClr val="FF0000"/>
                </a:solidFill>
              </a:rPr>
              <a:t>Exponential   </a:t>
            </a:r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break </a:t>
            </a:r>
            <a:r>
              <a:rPr lang="en-US" dirty="0"/>
              <a:t>a password generating all possible combinations</a:t>
            </a:r>
          </a:p>
          <a:p>
            <a:pPr fontAlgn="ctr"/>
            <a:r>
              <a:rPr lang="en-US" dirty="0"/>
              <a:t>Exhaustive 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1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/>
          <a:lstStyle/>
          <a:p>
            <a:pPr algn="ctr"/>
            <a:r>
              <a:rPr lang="en-US" dirty="0" smtClean="0"/>
              <a:t>Analysis of algorithm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71670" y="3286124"/>
            <a:ext cx="485778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Analysis of algorithms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" y="1371600"/>
            <a:ext cx="2386002" cy="10910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Measuring Space complexity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2976" y="4572008"/>
            <a:ext cx="2000264" cy="1214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Measuring Time complexity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81399" y="1371600"/>
            <a:ext cx="3205177" cy="11144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Computing </a:t>
            </a:r>
            <a:endParaRPr lang="en-US" dirty="0" smtClean="0">
              <a:solidFill>
                <a:prstClr val="white"/>
              </a:solidFill>
            </a:endParaRP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best /worst/avg. case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29454" y="1643050"/>
            <a:ext cx="1985946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Measuring Input size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81399" y="4643446"/>
            <a:ext cx="2362201" cy="11430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Computing Order of growth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0" y="4572008"/>
            <a:ext cx="2095528" cy="14477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Measuring Running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(analyzing) time</a:t>
            </a:r>
            <a:endParaRPr lang="en-IN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1964910" y="2750736"/>
            <a:ext cx="714380" cy="35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57752" y="2486012"/>
            <a:ext cx="0" cy="80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643702" y="2428868"/>
            <a:ext cx="85805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V="1">
            <a:off x="2143108" y="4000504"/>
            <a:ext cx="50165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6786578" y="400050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4762500" y="4000506"/>
            <a:ext cx="25401" cy="64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63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Notation – O(log(n))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Logarithmic </a:t>
            </a:r>
            <a:r>
              <a:rPr lang="en-US" dirty="0" smtClean="0"/>
              <a:t>          Divide </a:t>
            </a:r>
            <a:r>
              <a:rPr lang="en-US" dirty="0"/>
              <a:t>in half (binary search)</a:t>
            </a:r>
          </a:p>
          <a:p>
            <a:pPr marL="0" indent="0" fontAlgn="ctr">
              <a:buNone/>
            </a:pPr>
            <a:endParaRPr lang="en-US" dirty="0"/>
          </a:p>
          <a:p>
            <a:pPr marL="0" indent="0" fontAlgn="ctr">
              <a:buNone/>
            </a:pPr>
            <a:r>
              <a:rPr lang="en-US" dirty="0" smtClean="0"/>
              <a:t>	while(n&gt;1)</a:t>
            </a:r>
          </a:p>
          <a:p>
            <a:pPr marL="0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n=n/2</a:t>
            </a:r>
            <a:r>
              <a:rPr lang="en-US" dirty="0" smtClean="0"/>
              <a:t>;</a:t>
            </a:r>
          </a:p>
          <a:p>
            <a:pPr marL="0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760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Notation – O(</a:t>
            </a:r>
            <a:r>
              <a:rPr lang="en-US" dirty="0" err="1" smtClean="0"/>
              <a:t>nlog</a:t>
            </a:r>
            <a:r>
              <a:rPr lang="en-US" dirty="0" smtClean="0"/>
              <a:t> (n))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Linearithmic</a:t>
            </a:r>
            <a:r>
              <a:rPr lang="en-US" i="1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/>
              <a:t>Mergesort</a:t>
            </a:r>
            <a:r>
              <a:rPr lang="en-US" dirty="0"/>
              <a:t>, Quicksort, …</a:t>
            </a:r>
          </a:p>
          <a:p>
            <a:pPr marL="0" indent="0" fontAlgn="ctr">
              <a:buNone/>
            </a:pPr>
            <a:r>
              <a:rPr lang="en-US" dirty="0"/>
              <a:t>Effective sorting 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271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Growth-Rate Functions-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If an algorithm takes 1 second to run with the problem size 8, what is the time requirement (approximately) for that algorithm with the problem size 16?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its order is: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O(1)</a:t>
            </a:r>
            <a:r>
              <a:rPr lang="en-US" altLang="en-US" dirty="0" smtClean="0"/>
              <a:t> 	</a:t>
            </a:r>
            <a:r>
              <a:rPr lang="en-US" altLang="en-US" dirty="0" smtClean="0">
                <a:sym typeface="Wingdings" pitchFamily="2" charset="2"/>
              </a:rPr>
              <a:t>  T(n) = 1 second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n)	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b="1" dirty="0" smtClean="0">
                <a:sym typeface="Wingdings" pitchFamily="2" charset="2"/>
              </a:rPr>
              <a:t>  </a:t>
            </a:r>
            <a:r>
              <a:rPr lang="en-US" altLang="en-US" dirty="0" smtClean="0">
                <a:sym typeface="Wingdings" pitchFamily="2" charset="2"/>
              </a:rPr>
              <a:t>T(n)</a:t>
            </a:r>
            <a:r>
              <a:rPr lang="en-US" altLang="en-US" dirty="0" smtClean="0"/>
              <a:t> = (1*log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16) /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8 = 4/3 seconds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O(n)	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b="1" dirty="0" smtClean="0">
                <a:sym typeface="Wingdings" pitchFamily="2" charset="2"/>
              </a:rPr>
              <a:t>  </a:t>
            </a:r>
            <a:r>
              <a:rPr lang="en-US" altLang="en-US" dirty="0" smtClean="0">
                <a:sym typeface="Wingdings" pitchFamily="2" charset="2"/>
              </a:rPr>
              <a:t>T(n)</a:t>
            </a:r>
            <a:r>
              <a:rPr lang="en-US" altLang="en-US" dirty="0" smtClean="0"/>
              <a:t> = (1*16) / 8 = 2 seconds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O(n*log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n)	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b="1" dirty="0" smtClean="0">
                <a:sym typeface="Wingdings" pitchFamily="2" charset="2"/>
              </a:rPr>
              <a:t>  </a:t>
            </a:r>
            <a:r>
              <a:rPr lang="en-US" altLang="en-US" dirty="0" smtClean="0">
                <a:sym typeface="Wingdings" pitchFamily="2" charset="2"/>
              </a:rPr>
              <a:t>T(n)</a:t>
            </a:r>
            <a:r>
              <a:rPr lang="en-US" altLang="en-US" dirty="0" smtClean="0"/>
              <a:t> = (1*16*log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16) / 8*log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8 = 8/3 seconds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)	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b="1" dirty="0" smtClean="0">
                <a:sym typeface="Wingdings" pitchFamily="2" charset="2"/>
              </a:rPr>
              <a:t>  </a:t>
            </a:r>
            <a:r>
              <a:rPr lang="en-US" altLang="en-US" dirty="0" smtClean="0">
                <a:sym typeface="Wingdings" pitchFamily="2" charset="2"/>
              </a:rPr>
              <a:t>T(n)</a:t>
            </a:r>
            <a:r>
              <a:rPr lang="en-US" altLang="en-US" dirty="0" smtClean="0"/>
              <a:t> = (1*16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/ 8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= 4 seconds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O(n</a:t>
            </a:r>
            <a:r>
              <a:rPr lang="en-US" altLang="en-US" b="1" baseline="30000" dirty="0" smtClean="0"/>
              <a:t>3</a:t>
            </a:r>
            <a:r>
              <a:rPr lang="en-US" altLang="en-US" b="1" dirty="0" smtClean="0"/>
              <a:t>)	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b="1" dirty="0" smtClean="0">
                <a:sym typeface="Wingdings" pitchFamily="2" charset="2"/>
              </a:rPr>
              <a:t>  </a:t>
            </a:r>
            <a:r>
              <a:rPr lang="en-US" altLang="en-US" dirty="0" smtClean="0">
                <a:sym typeface="Wingdings" pitchFamily="2" charset="2"/>
              </a:rPr>
              <a:t>T(n)</a:t>
            </a:r>
            <a:r>
              <a:rPr lang="en-US" altLang="en-US" dirty="0" smtClean="0"/>
              <a:t> = (1*16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 / 8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= 8 seconds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	O(2</a:t>
            </a:r>
            <a:r>
              <a:rPr lang="en-US" altLang="en-US" b="1" baseline="30000" dirty="0" smtClean="0"/>
              <a:t>n</a:t>
            </a:r>
            <a:r>
              <a:rPr lang="en-US" altLang="en-US" b="1" dirty="0" smtClean="0"/>
              <a:t>)	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b="1" dirty="0" smtClean="0">
                <a:sym typeface="Wingdings" pitchFamily="2" charset="2"/>
              </a:rPr>
              <a:t>  </a:t>
            </a:r>
            <a:r>
              <a:rPr lang="en-US" altLang="en-US" dirty="0" smtClean="0">
                <a:sym typeface="Wingdings" pitchFamily="2" charset="2"/>
              </a:rPr>
              <a:t>T(n)</a:t>
            </a:r>
            <a:r>
              <a:rPr lang="en-US" altLang="en-US" dirty="0" smtClean="0"/>
              <a:t> = (1*2</a:t>
            </a:r>
            <a:r>
              <a:rPr lang="en-US" altLang="en-US" baseline="30000" dirty="0" smtClean="0"/>
              <a:t>16</a:t>
            </a:r>
            <a:r>
              <a:rPr lang="en-US" altLang="en-US" dirty="0" smtClean="0"/>
              <a:t>) / 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= 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seconds = 256 seconds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2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Properties of Growth-Rate Functions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i="1" smtClean="0"/>
              <a:t>We can ignore low-order terms in an algorithm’s growth-rate function.</a:t>
            </a:r>
            <a:endParaRPr lang="en-US" altLang="en-US" smtClean="0"/>
          </a:p>
          <a:p>
            <a:pPr marL="800100" lvl="1" indent="-342900" eaLnBrk="1" hangingPunct="1"/>
            <a:r>
              <a:rPr lang="en-US" altLang="en-US" smtClean="0"/>
              <a:t>If an algorithm is O(n</a:t>
            </a:r>
            <a:r>
              <a:rPr lang="en-US" altLang="en-US" baseline="30000" smtClean="0"/>
              <a:t>3</a:t>
            </a:r>
            <a:r>
              <a:rPr lang="en-US" altLang="en-US" smtClean="0"/>
              <a:t>+4n</a:t>
            </a:r>
            <a:r>
              <a:rPr lang="en-US" altLang="en-US" baseline="30000" smtClean="0"/>
              <a:t>2</a:t>
            </a:r>
            <a:r>
              <a:rPr lang="en-US" altLang="en-US" smtClean="0"/>
              <a:t>+3n), it is also 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marL="800100" lvl="1" indent="-342900" eaLnBrk="1" hangingPunct="1"/>
            <a:r>
              <a:rPr lang="en-US" altLang="en-US" smtClean="0"/>
              <a:t>We only use the higher-order term as algorithm’s growth-rate function.</a:t>
            </a:r>
          </a:p>
          <a:p>
            <a:pPr marL="800100" lvl="1" indent="-342900" eaLnBrk="1" hangingPunct="1"/>
            <a:endParaRPr lang="en-US" altLang="en-US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i="1" smtClean="0"/>
              <a:t>We can ignore a multiplicative constant in the higher-order term of an algorithm’s growth-rate function.</a:t>
            </a:r>
          </a:p>
          <a:p>
            <a:pPr marL="800100" lvl="1" indent="-342900" eaLnBrk="1" hangingPunct="1"/>
            <a:r>
              <a:rPr lang="en-US" altLang="en-US" smtClean="0"/>
              <a:t>If an algorithm is O(5n</a:t>
            </a:r>
            <a:r>
              <a:rPr lang="en-US" altLang="en-US" baseline="30000" smtClean="0"/>
              <a:t>3</a:t>
            </a:r>
            <a:r>
              <a:rPr lang="en-US" altLang="en-US" smtClean="0"/>
              <a:t>), it is also 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marL="800100" lvl="1" indent="-342900" eaLnBrk="1" hangingPunct="1"/>
            <a:endParaRPr lang="en-US" altLang="en-US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i="1" smtClean="0"/>
              <a:t>O(f(n)) + O(g(n)) = O(f(n)+g(n))</a:t>
            </a:r>
            <a:endParaRPr lang="en-US" altLang="en-US" smtClean="0"/>
          </a:p>
          <a:p>
            <a:pPr marL="800100" lvl="1" indent="-342900" eaLnBrk="1" hangingPunct="1"/>
            <a:r>
              <a:rPr lang="en-US" altLang="en-US" smtClean="0"/>
              <a:t>We can combine growth-rate functions.</a:t>
            </a:r>
          </a:p>
          <a:p>
            <a:pPr marL="800100" lvl="1" indent="-342900" eaLnBrk="1" hangingPunct="1"/>
            <a:r>
              <a:rPr lang="en-US" altLang="en-US" smtClean="0"/>
              <a:t>If an algorithm is O(n</a:t>
            </a:r>
            <a:r>
              <a:rPr lang="en-US" altLang="en-US" baseline="30000" smtClean="0"/>
              <a:t>3</a:t>
            </a:r>
            <a:r>
              <a:rPr lang="en-US" altLang="en-US" smtClean="0"/>
              <a:t>) + O(4n), it is also O(n</a:t>
            </a:r>
            <a:r>
              <a:rPr lang="en-US" altLang="en-US" baseline="30000" smtClean="0"/>
              <a:t>3 </a:t>
            </a:r>
            <a:r>
              <a:rPr lang="en-US" altLang="en-US" smtClean="0"/>
              <a:t>+4n</a:t>
            </a:r>
            <a:r>
              <a:rPr lang="en-US" altLang="en-US" baseline="30000" smtClean="0"/>
              <a:t>2</a:t>
            </a:r>
            <a:r>
              <a:rPr lang="en-US" altLang="en-US" smtClean="0"/>
              <a:t>) </a:t>
            </a:r>
            <a:r>
              <a:rPr lang="en-US" altLang="en-US" smtClean="0">
                <a:sym typeface="Wingdings" pitchFamily="2" charset="2"/>
              </a:rPr>
              <a:t> So, it is </a:t>
            </a:r>
            <a:r>
              <a:rPr lang="en-US" altLang="en-US" smtClean="0"/>
              <a:t>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marL="800100" lvl="1" indent="-342900" eaLnBrk="1" hangingPunct="1"/>
            <a:r>
              <a:rPr lang="en-US" altLang="en-US" smtClean="0"/>
              <a:t>Similar rules hold for multiplication.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2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Growth-Rate Functions – Example1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					</a:t>
            </a:r>
            <a:r>
              <a:rPr lang="en-US" altLang="en-US" b="1" u="sng" dirty="0" smtClean="0"/>
              <a:t>Cost</a:t>
            </a:r>
            <a:r>
              <a:rPr lang="en-US" altLang="en-US" b="1" dirty="0" smtClean="0"/>
              <a:t>		</a:t>
            </a:r>
            <a:r>
              <a:rPr lang="en-US" altLang="en-US" b="1" u="sng" dirty="0" smtClean="0"/>
              <a:t>Times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 = 1;					 </a:t>
            </a:r>
            <a:r>
              <a:rPr lang="en-US" altLang="en-US" dirty="0" smtClean="0"/>
              <a:t>c1		   1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sum = 0;					 </a:t>
            </a:r>
            <a:r>
              <a:rPr lang="en-US" altLang="en-US" dirty="0" smtClean="0"/>
              <a:t>c2		   1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while (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 &lt;= n) {			 	 </a:t>
            </a:r>
            <a:r>
              <a:rPr lang="en-US" altLang="en-US" dirty="0" smtClean="0"/>
              <a:t>c3		   n+1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 + 1;				 </a:t>
            </a:r>
            <a:r>
              <a:rPr lang="en-US" altLang="en-US" dirty="0" smtClean="0"/>
              <a:t>c4		   n</a:t>
            </a:r>
            <a:r>
              <a:rPr lang="en-US" altLang="en-US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sum = sum +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;			 </a:t>
            </a:r>
            <a:r>
              <a:rPr lang="en-US" altLang="en-US" dirty="0" smtClean="0"/>
              <a:t>c5		   n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T(n)  	=  c1 + c2 + (n+1)*c3 + n*c4 + n*c5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= (c3+c4+c5)*n + (c1+c2+c3)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= a*n +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ym typeface="Wingdings" pitchFamily="2" charset="2"/>
              </a:rPr>
              <a:t> So, the growth-rate function for this algorithm is  </a:t>
            </a:r>
            <a:r>
              <a:rPr lang="en-US" altLang="en-US" b="1" dirty="0" smtClean="0">
                <a:sym typeface="Wingdings" pitchFamily="2" charset="2"/>
              </a:rPr>
              <a:t>O(n)</a:t>
            </a:r>
            <a:endParaRPr lang="en-US" alt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9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Growth-Rate Functions – Example2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		</a:t>
            </a:r>
            <a:r>
              <a:rPr lang="en-US" altLang="en-US" sz="2000" b="1" u="sng" dirty="0" smtClean="0"/>
              <a:t>Cost</a:t>
            </a:r>
            <a:r>
              <a:rPr lang="en-US" altLang="en-US" sz="2000" b="1" dirty="0" smtClean="0"/>
              <a:t>		</a:t>
            </a:r>
            <a:r>
              <a:rPr lang="en-US" altLang="en-US" sz="2000" b="1" u="sng" dirty="0" smtClean="0"/>
              <a:t>Times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=1;				 	 c1		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sum = 0;		 		 c2		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while (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 &lt;= n) { 			 c3		  n+1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j=1;				 c4		 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while (j &lt;= n) {		 c5	 	 n*(n+1)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    sum = sum +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;		 c6		  n*n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    j = j + 1; 		 c7		  n*n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  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 +1;			 c8		 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T(n) 	=  c1 + c2 + (n+1)*c3 + n*c4 + n*(n+1)*c5+n*n*c6+n*n*c7+n*c8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(c5+c6+c7)*n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+ (c3+c4+c5+c8)*n + (c1+c2+c3)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a*n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+ b*n +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ym typeface="Wingdings" pitchFamily="2" charset="2"/>
              </a:rPr>
              <a:t> So, the growth-rate function for this algorithm is  </a:t>
            </a:r>
            <a:r>
              <a:rPr lang="en-US" altLang="en-US" sz="2000" b="1" dirty="0" smtClean="0">
                <a:sym typeface="Wingdings" pitchFamily="2" charset="2"/>
              </a:rPr>
              <a:t>O(n</a:t>
            </a:r>
            <a:r>
              <a:rPr lang="en-US" altLang="en-US" sz="2000" b="1" baseline="30000" dirty="0" smtClean="0">
                <a:sym typeface="Wingdings" pitchFamily="2" charset="2"/>
              </a:rPr>
              <a:t>2</a:t>
            </a:r>
            <a:r>
              <a:rPr lang="en-US" altLang="en-US" sz="2000" b="1" dirty="0" smtClean="0">
                <a:sym typeface="Wingdings" pitchFamily="2" charset="2"/>
              </a:rPr>
              <a:t>)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01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Growth-Rate Functions – Example3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43000"/>
            <a:ext cx="8582025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				</a:t>
            </a:r>
            <a:r>
              <a:rPr lang="en-US" altLang="en-US" b="1" u="sng" dirty="0" smtClean="0"/>
              <a:t>Cost</a:t>
            </a:r>
            <a:r>
              <a:rPr lang="en-US" altLang="en-US" b="1" dirty="0" smtClean="0"/>
              <a:t>		</a:t>
            </a:r>
            <a:r>
              <a:rPr lang="en-US" altLang="en-US" b="1" u="sng" dirty="0" smtClean="0"/>
              <a:t>Times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>
                <a:latin typeface="Courier New" pitchFamily="49" charset="0"/>
              </a:rPr>
              <a:t>for (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=1;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&lt;=n; 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++)		 c1		 n+1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  for (j=1; j&lt;=</a:t>
            </a:r>
            <a:r>
              <a:rPr lang="en-US" altLang="en-US" sz="2000" dirty="0" err="1" smtClean="0">
                <a:latin typeface="Courier New" pitchFamily="49" charset="0"/>
              </a:rPr>
              <a:t>i</a:t>
            </a:r>
            <a:r>
              <a:rPr lang="en-US" altLang="en-US" sz="2000" dirty="0" smtClean="0">
                <a:latin typeface="Courier New" pitchFamily="49" charset="0"/>
              </a:rPr>
              <a:t>; j++)	 	 c2		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    for (k=1; k&lt;=j; k++) 	 c3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  x=x+1;			 c4		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T(n) =  c1*(n+1) + c2*(               ) + c3* (                      ) + c4*(    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a*n</a:t>
            </a:r>
            <a:r>
              <a:rPr lang="en-US" altLang="en-US" sz="2000" baseline="30000" dirty="0" smtClean="0"/>
              <a:t>3</a:t>
            </a:r>
            <a:r>
              <a:rPr lang="en-US" altLang="en-US" sz="2000" dirty="0" smtClean="0"/>
              <a:t> + b*n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+ c*n + 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ym typeface="Wingdings" pitchFamily="2" charset="2"/>
              </a:rPr>
              <a:t> So, the growth-rate function for this algorithm is  </a:t>
            </a:r>
            <a:r>
              <a:rPr lang="en-US" altLang="en-US" sz="2000" b="1" dirty="0" smtClean="0">
                <a:sym typeface="Wingdings" pitchFamily="2" charset="2"/>
              </a:rPr>
              <a:t>O(n</a:t>
            </a:r>
            <a:r>
              <a:rPr lang="en-US" altLang="en-US" sz="2000" b="1" baseline="30000" dirty="0" smtClean="0">
                <a:sym typeface="Wingdings" pitchFamily="2" charset="2"/>
              </a:rPr>
              <a:t>3</a:t>
            </a:r>
            <a:r>
              <a:rPr lang="en-US" altLang="en-US" sz="2000" b="1" dirty="0" smtClean="0">
                <a:sym typeface="Wingdings" pitchFamily="2" charset="2"/>
              </a:rPr>
              <a:t>)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6781800" y="1981200"/>
          <a:ext cx="9890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3" imgW="596641" imgH="444307" progId="Equation.3">
                  <p:embed/>
                </p:oleObj>
              </mc:Choice>
              <mc:Fallback>
                <p:oleObj name="Equation" r:id="rId3" imgW="59664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1200"/>
                        <a:ext cx="9890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704013" y="2667000"/>
          <a:ext cx="12827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5" imgW="774364" imgH="457002" progId="Equation.3">
                  <p:embed/>
                </p:oleObj>
              </mc:Choice>
              <mc:Fallback>
                <p:oleObj name="Equation" r:id="rId5" imgW="77436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2667000"/>
                        <a:ext cx="12827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6783388" y="3352800"/>
          <a:ext cx="8207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7" imgW="495085" imgH="457002" progId="Equation.3">
                  <p:embed/>
                </p:oleObj>
              </mc:Choice>
              <mc:Fallback>
                <p:oleObj name="Equation" r:id="rId7" imgW="49508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352800"/>
                        <a:ext cx="82073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73302"/>
              </p:ext>
            </p:extLst>
          </p:nvPr>
        </p:nvGraphicFramePr>
        <p:xfrm>
          <a:off x="3200400" y="4495800"/>
          <a:ext cx="9890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9" imgW="596641" imgH="444307" progId="Equation.3">
                  <p:embed/>
                </p:oleObj>
              </mc:Choice>
              <mc:Fallback>
                <p:oleObj name="Equation" r:id="rId9" imgW="59664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9890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4166"/>
              </p:ext>
            </p:extLst>
          </p:nvPr>
        </p:nvGraphicFramePr>
        <p:xfrm>
          <a:off x="5486400" y="4648200"/>
          <a:ext cx="11318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10" imgW="774360" imgH="457200" progId="Equation.3">
                  <p:embed/>
                </p:oleObj>
              </mc:Choice>
              <mc:Fallback>
                <p:oleObj name="Equation" r:id="rId10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11318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43816"/>
              </p:ext>
            </p:extLst>
          </p:nvPr>
        </p:nvGraphicFramePr>
        <p:xfrm>
          <a:off x="7848600" y="4572000"/>
          <a:ext cx="7445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2" imgW="495085" imgH="457002" progId="Equation.3">
                  <p:embed/>
                </p:oleObj>
              </mc:Choice>
              <mc:Fallback>
                <p:oleObj name="Equation" r:id="rId12" imgW="49508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2000"/>
                        <a:ext cx="7445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3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Asymptotic 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asymptotic notations we can give time complexity as </a:t>
            </a:r>
          </a:p>
          <a:p>
            <a:pPr lvl="1"/>
            <a:r>
              <a:rPr lang="en-US" dirty="0" smtClean="0"/>
              <a:t>fastest possible [best case]‚</a:t>
            </a:r>
          </a:p>
          <a:p>
            <a:pPr lvl="1"/>
            <a:r>
              <a:rPr lang="en-US" dirty="0" smtClean="0"/>
              <a:t>slowest possible [worst case]‚</a:t>
            </a:r>
          </a:p>
          <a:p>
            <a:pPr lvl="1"/>
            <a:r>
              <a:rPr lang="en-US" dirty="0" smtClean="0"/>
              <a:t>average time [ average case]</a:t>
            </a:r>
          </a:p>
          <a:p>
            <a:r>
              <a:rPr lang="en-US" dirty="0" smtClean="0"/>
              <a:t>Big oh Notation (O) upper bound of alg. running time</a:t>
            </a:r>
          </a:p>
          <a:p>
            <a:r>
              <a:rPr lang="en-US" dirty="0" smtClean="0"/>
              <a:t>Omega Notation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lower </a:t>
            </a:r>
            <a:r>
              <a:rPr lang="en-US" dirty="0"/>
              <a:t>bound of alg. running time</a:t>
            </a:r>
          </a:p>
          <a:p>
            <a:r>
              <a:rPr lang="en-US" dirty="0" smtClean="0"/>
              <a:t>Theta Notation (     ) between upper and lower bound </a:t>
            </a:r>
            <a:r>
              <a:rPr lang="en-US" dirty="0"/>
              <a:t>of alg. running time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91878" y="4953000"/>
                <a:ext cx="443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8" y="4953000"/>
                <a:ext cx="44377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16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 oh notation [worst case]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Let f(n) and g(n) be two non-negative functions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Let n</a:t>
                </a:r>
                <a:r>
                  <a:rPr lang="en-US" i="1" baseline="-25000" dirty="0" smtClean="0"/>
                  <a:t>0</a:t>
                </a:r>
                <a:r>
                  <a:rPr lang="en-US" i="1" dirty="0" smtClean="0"/>
                  <a:t> and c are 2 integers (n&gt;</a:t>
                </a:r>
                <a:r>
                  <a:rPr lang="en-US" i="1" dirty="0"/>
                  <a:t> n</a:t>
                </a:r>
                <a:r>
                  <a:rPr lang="en-US" i="1" baseline="-25000" dirty="0"/>
                  <a:t>0</a:t>
                </a:r>
                <a:r>
                  <a:rPr lang="en-US" i="1" dirty="0" smtClean="0"/>
                  <a:t>), (c&gt;0) then</a:t>
                </a:r>
              </a:p>
              <a:p>
                <a:pPr marL="0" indent="0" algn="ctr">
                  <a:buNone/>
                </a:pPr>
                <a:endParaRPr lang="en-US" i="1" dirty="0" smtClean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f(n) &lt;= c*g(n)</a:t>
                </a:r>
              </a:p>
              <a:p>
                <a:pPr marL="0" indent="0" algn="ctr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i="1" dirty="0" smtClean="0"/>
                  <a:t> O of g(n)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f(n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) is less then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g(n)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if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  g(n)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is multiple of some c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91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Omega Notation [best case]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Let f(n) and g(n) be two non-negative functions</a:t>
                </a:r>
              </a:p>
              <a:p>
                <a:pPr marL="0" indent="0">
                  <a:buNone/>
                </a:pPr>
                <a:r>
                  <a:rPr lang="en-US" i="1" dirty="0"/>
                  <a:t>Let n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and c are 2 integers (n</a:t>
                </a:r>
                <a:r>
                  <a:rPr lang="en-US" i="1" dirty="0" smtClean="0"/>
                  <a:t>&gt;=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), (c&gt;0) then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f(n</a:t>
                </a:r>
                <a:r>
                  <a:rPr lang="en-US" i="1" dirty="0">
                    <a:solidFill>
                      <a:srgbClr val="FF0000"/>
                    </a:solidFill>
                  </a:rPr>
                  <a:t>)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&gt;= </a:t>
                </a:r>
                <a:r>
                  <a:rPr lang="en-US" i="1" dirty="0">
                    <a:solidFill>
                      <a:srgbClr val="FF0000"/>
                    </a:solidFill>
                  </a:rPr>
                  <a:t>c*g(n)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 smtClean="0"/>
                  <a:t>f(n</a:t>
                </a:r>
                <a:r>
                  <a:rPr lang="en-US" i="1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l-GR" dirty="0"/>
                  <a:t>Ω </a:t>
                </a:r>
                <a:r>
                  <a:rPr lang="en-US" i="1" dirty="0" smtClean="0"/>
                  <a:t>g(n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f(n</a:t>
                </a:r>
                <a:r>
                  <a:rPr lang="en-US" sz="2000" dirty="0">
                    <a:solidFill>
                      <a:srgbClr val="FF0000"/>
                    </a:solidFill>
                  </a:rPr>
                  <a:t>)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greater then or equal to 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g(n) </a:t>
                </a:r>
                <a:r>
                  <a:rPr lang="en-US" sz="2000" dirty="0">
                    <a:solidFill>
                      <a:srgbClr val="FF0000"/>
                    </a:solidFill>
                  </a:rPr>
                  <a:t>if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  g(n) </a:t>
                </a:r>
                <a:r>
                  <a:rPr lang="en-US" sz="2000" dirty="0">
                    <a:solidFill>
                      <a:srgbClr val="FF0000"/>
                    </a:solidFill>
                  </a:rPr>
                  <a:t>is multiple of some 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33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Algorithmic Performance</a:t>
            </a:r>
            <a:r>
              <a:rPr lang="en-US" altLang="en-US" dirty="0" smtClean="0"/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4164"/>
            <a:ext cx="8610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ko-KR" sz="2800" i="1" dirty="0" smtClean="0">
                <a:ea typeface="굴림" charset="-127"/>
              </a:rPr>
              <a:t>two aspects </a:t>
            </a:r>
            <a:r>
              <a:rPr lang="en-US" altLang="ko-KR" sz="2800" dirty="0" smtClean="0">
                <a:ea typeface="굴림" charset="-127"/>
              </a:rPr>
              <a:t>of algorithmic performance: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800" dirty="0" smtClean="0">
                <a:ea typeface="굴림" charset="-127"/>
              </a:rPr>
              <a:t>Time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ko-KR" sz="2000" dirty="0" smtClean="0">
                <a:ea typeface="굴림" charset="-127"/>
              </a:rPr>
              <a:t>Instructions take time.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ko-KR" sz="2000" dirty="0" smtClean="0">
                <a:ea typeface="굴림" charset="-127"/>
              </a:rPr>
              <a:t>How fast does the algorithm perform?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ko-KR" sz="2000" dirty="0" smtClean="0">
                <a:ea typeface="굴림" charset="-127"/>
              </a:rPr>
              <a:t>What affects its runtime? 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800" dirty="0" smtClean="0">
                <a:ea typeface="굴림" charset="-127"/>
              </a:rPr>
              <a:t>Space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ko-KR" sz="2000" dirty="0" smtClean="0">
                <a:ea typeface="굴림" charset="-127"/>
              </a:rPr>
              <a:t>Data structures take space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ko-KR" sz="2000" dirty="0" smtClean="0">
                <a:ea typeface="굴림" charset="-127"/>
              </a:rPr>
              <a:t>What kind of data structures can be used?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ko-KR" sz="2000" dirty="0" smtClean="0">
                <a:ea typeface="굴림" charset="-127"/>
              </a:rPr>
              <a:t>How does choice of data structure affect the runtime?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en-US" sz="2800" dirty="0" smtClean="0"/>
              <a:t>We will focus on time: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dirty="0" smtClean="0"/>
              <a:t>How to estimate the time required for an algorithm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dirty="0" smtClean="0"/>
              <a:t>How to reduce the time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07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Theta notation [avg. case]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Let f(n) and g(n) be two non-negative functions</a:t>
                </a:r>
              </a:p>
              <a:p>
                <a:pPr marL="0" indent="0">
                  <a:buNone/>
                </a:pPr>
                <a:r>
                  <a:rPr lang="en-US" i="1" dirty="0"/>
                  <a:t>Let </a:t>
                </a:r>
                <a:r>
                  <a:rPr lang="en-US" i="1" dirty="0" smtClean="0"/>
                  <a:t>c1 </a:t>
                </a:r>
                <a:r>
                  <a:rPr lang="en-US" i="1" dirty="0"/>
                  <a:t>and </a:t>
                </a:r>
                <a:r>
                  <a:rPr lang="en-US" i="1" dirty="0" smtClean="0"/>
                  <a:t>c2 </a:t>
                </a:r>
                <a:r>
                  <a:rPr lang="en-US" i="1" dirty="0"/>
                  <a:t>are 2 </a:t>
                </a:r>
                <a:r>
                  <a:rPr lang="en-US" i="1" dirty="0" smtClean="0"/>
                  <a:t>positive constants such that</a:t>
                </a:r>
                <a:endParaRPr lang="en-US" i="1" dirty="0"/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i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g(n) &lt;= f(n</a:t>
                </a:r>
                <a:r>
                  <a:rPr lang="en-US" i="1" dirty="0">
                    <a:solidFill>
                      <a:srgbClr val="FF0000"/>
                    </a:solidFill>
                  </a:rPr>
                  <a:t>)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&lt;= c</a:t>
                </a:r>
                <a:r>
                  <a:rPr lang="en-US" i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g(n</a:t>
                </a:r>
                <a:r>
                  <a:rPr lang="en-US" i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/>
                  <a:t>f(n</a:t>
                </a:r>
                <a:r>
                  <a:rPr lang="en-US" i="1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i="1" dirty="0" smtClean="0"/>
                  <a:t>      </a:t>
                </a:r>
                <a:r>
                  <a:rPr lang="en-US" i="1" dirty="0"/>
                  <a:t>g(n)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The running time is between upper and lower bonds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599" y="3789040"/>
                <a:ext cx="530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3789040"/>
                <a:ext cx="53014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9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6000" dirty="0" smtClean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2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search or </a:t>
            </a:r>
            <a:r>
              <a:rPr lang="en-US" dirty="0" smtClean="0"/>
              <a:t>Sequential </a:t>
            </a:r>
            <a:r>
              <a:rPr lang="en-US" dirty="0"/>
              <a:t>search is a method for finding a particular value in a list that checks each element in sequence until the desired element is found or the list is exhausted.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need not be ordered.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42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09"/>
            <a:ext cx="7772400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Sequential </a:t>
            </a:r>
            <a:r>
              <a:rPr lang="en-US" dirty="0"/>
              <a:t>search algorithm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1295400"/>
          </a:xfrm>
        </p:spPr>
        <p:txBody>
          <a:bodyPr/>
          <a:lstStyle/>
          <a:p>
            <a:r>
              <a:rPr lang="en-GB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Given:  	</a:t>
            </a:r>
            <a:r>
              <a:rPr lang="en-GB" sz="2400">
                <a:solidFill>
                  <a:srgbClr val="000099"/>
                </a:solidFill>
              </a:rPr>
              <a:t>List of numbers: A</a:t>
            </a:r>
            <a:r>
              <a:rPr lang="en-GB" sz="2400" baseline="-25000">
                <a:solidFill>
                  <a:srgbClr val="000099"/>
                </a:solidFill>
              </a:rPr>
              <a:t>1</a:t>
            </a:r>
            <a:r>
              <a:rPr lang="en-GB" sz="2400">
                <a:solidFill>
                  <a:srgbClr val="000099"/>
                </a:solidFill>
              </a:rPr>
              <a:t>, A</a:t>
            </a:r>
            <a:r>
              <a:rPr lang="en-GB" sz="2400" baseline="-25000">
                <a:solidFill>
                  <a:srgbClr val="000099"/>
                </a:solidFill>
              </a:rPr>
              <a:t>2</a:t>
            </a:r>
            <a:r>
              <a:rPr lang="en-GB" sz="2400">
                <a:solidFill>
                  <a:srgbClr val="000099"/>
                </a:solidFill>
              </a:rPr>
              <a:t>, A</a:t>
            </a:r>
            <a:r>
              <a:rPr lang="en-GB" sz="2400" baseline="-25000">
                <a:solidFill>
                  <a:srgbClr val="000099"/>
                </a:solidFill>
              </a:rPr>
              <a:t>3</a:t>
            </a:r>
            <a:r>
              <a:rPr lang="en-GB" sz="2400">
                <a:solidFill>
                  <a:srgbClr val="000099"/>
                </a:solidFill>
              </a:rPr>
              <a:t>, …., A</a:t>
            </a:r>
            <a:r>
              <a:rPr lang="en-GB" sz="2400" baseline="-25000">
                <a:solidFill>
                  <a:srgbClr val="000099"/>
                </a:solidFill>
              </a:rPr>
              <a:t>n</a:t>
            </a:r>
            <a:r>
              <a:rPr lang="en-GB" sz="2400">
                <a:solidFill>
                  <a:srgbClr val="000099"/>
                </a:solidFill>
              </a:rPr>
              <a:t> </a:t>
            </a:r>
            <a:br>
              <a:rPr lang="en-GB" sz="2400">
                <a:solidFill>
                  <a:srgbClr val="000099"/>
                </a:solidFill>
              </a:rPr>
            </a:br>
            <a:r>
              <a:rPr lang="en-GB" sz="2400">
                <a:solidFill>
                  <a:srgbClr val="000099"/>
                </a:solidFill>
              </a:rPr>
              <a:t>	  	and a query number x; </a:t>
            </a:r>
          </a:p>
          <a:p>
            <a:r>
              <a:rPr lang="en-GB" sz="2400">
                <a:solidFill>
                  <a:srgbClr val="000099"/>
                </a:solidFill>
              </a:rPr>
              <a:t>Question: 	Search for x in the list;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990600" y="2590800"/>
            <a:ext cx="5867400" cy="3165475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lIns="182562" tIns="46038" rIns="182562" bIns="46038">
            <a:spAutoFit/>
          </a:bodyPr>
          <a:lstStyle/>
          <a:p>
            <a:r>
              <a:rPr lang="en-US" sz="2000" u="sng" dirty="0">
                <a:solidFill>
                  <a:srgbClr val="FF3300"/>
                </a:solidFill>
                <a:latin typeface="Courier New" pitchFamily="49" charset="0"/>
              </a:rPr>
              <a:t>Sequential-Search(A, n, x);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</a:rPr>
              <a:t>(* Search for x in A1, A2,…, An. *)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</a:rPr>
              <a:t>begin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  for k  1 to n do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    if </a:t>
            </a:r>
            <a:r>
              <a:rPr lang="en-US" sz="2000" dirty="0">
                <a:solidFill>
                  <a:srgbClr val="000099"/>
                </a:solidFill>
                <a:latin typeface="Courier New" pitchFamily="49" charset="0"/>
                <a:sym typeface="Wingdings" pitchFamily="2" charset="2"/>
              </a:rPr>
              <a:t>(x = A[k])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      then (Print “Yes”; Stop)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      else (* do nothing *)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US" sz="2000" dirty="0" err="1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endfor</a:t>
            </a:r>
            <a:endParaRPr lang="en-US" sz="2000" dirty="0">
              <a:solidFill>
                <a:srgbClr val="FF3300"/>
              </a:solidFill>
              <a:latin typeface="Courier New" pitchFamily="49" charset="0"/>
              <a:sym typeface="Wingdings" pitchFamily="2" charset="2"/>
            </a:endParaRP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  Print “No”; Stop</a:t>
            </a:r>
          </a:p>
          <a:p>
            <a:r>
              <a:rPr lang="en-US" sz="2000" dirty="0">
                <a:solidFill>
                  <a:srgbClr val="FF3300"/>
                </a:solidFill>
                <a:latin typeface="Courier New" pitchFamily="49" charset="0"/>
                <a:sym typeface="Wingdings" pitchFamily="2" charset="2"/>
              </a:rPr>
              <a:t>end;</a:t>
            </a:r>
            <a:endParaRPr lang="en-US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2209800" y="3886200"/>
            <a:ext cx="1600200" cy="304800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lIns="182562" tIns="46038" rIns="182562" bIns="46038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3700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Search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sequentialSearch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</a:rPr>
              <a:t>const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a[],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item, 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n){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for (</a:t>
            </a:r>
            <a:r>
              <a:rPr lang="en-US" altLang="en-US" sz="1800" dirty="0" err="1" smtClean="0">
                <a:latin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</a:rPr>
              <a:t> = 0; </a:t>
            </a:r>
            <a:r>
              <a:rPr lang="en-US" altLang="en-US" sz="1800" dirty="0" err="1" smtClean="0">
                <a:latin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</a:rPr>
              <a:t> &lt; n &amp;&amp; a[</a:t>
            </a:r>
            <a:r>
              <a:rPr lang="en-US" altLang="en-US" sz="1800" dirty="0" err="1" smtClean="0">
                <a:latin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</a:rPr>
              <a:t>]!= item; </a:t>
            </a:r>
            <a:r>
              <a:rPr lang="en-US" altLang="en-US" sz="1800" dirty="0" err="1" smtClean="0">
                <a:latin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</a:rPr>
              <a:t>++);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if (</a:t>
            </a:r>
            <a:r>
              <a:rPr lang="en-US" altLang="en-US" sz="1800" dirty="0" err="1" smtClean="0">
                <a:latin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</a:rPr>
              <a:t> ==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	return –1;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return </a:t>
            </a:r>
            <a:r>
              <a:rPr lang="en-US" altLang="en-US" sz="1800" dirty="0" err="1" smtClean="0">
                <a:latin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 dirty="0" smtClean="0"/>
              <a:t>Unsuccessful Search: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ym typeface="Wingdings" pitchFamily="2" charset="2"/>
              </a:rPr>
              <a:t> O(n)</a:t>
            </a:r>
            <a:endParaRPr lang="en-US" altLang="en-US" sz="2000" b="1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 dirty="0" smtClean="0"/>
              <a:t>Successful Search: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Best-Case:</a:t>
            </a:r>
            <a:r>
              <a:rPr lang="en-US" altLang="en-US" sz="2000" dirty="0" smtClean="0"/>
              <a:t>  </a:t>
            </a:r>
            <a:r>
              <a:rPr lang="en-US" altLang="en-US" sz="2000" i="1" dirty="0" smtClean="0"/>
              <a:t>item</a:t>
            </a:r>
            <a:r>
              <a:rPr lang="en-US" altLang="en-US" sz="2000" dirty="0" smtClean="0"/>
              <a:t> is in the first location of the array </a:t>
            </a:r>
            <a:r>
              <a:rPr lang="en-US" altLang="en-US" sz="2000" dirty="0" smtClean="0">
                <a:sym typeface="Wingdings" pitchFamily="2" charset="2"/>
              </a:rPr>
              <a:t></a:t>
            </a:r>
            <a:r>
              <a:rPr lang="en-US" altLang="en-US" sz="2000" dirty="0" smtClean="0"/>
              <a:t>O(1)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Worst-Case: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item</a:t>
            </a:r>
            <a:r>
              <a:rPr lang="en-US" altLang="en-US" sz="2000" dirty="0" smtClean="0"/>
              <a:t> is in the last location of the array </a:t>
            </a:r>
            <a:r>
              <a:rPr lang="en-US" altLang="en-US" sz="2000" dirty="0" smtClean="0">
                <a:sym typeface="Wingdings" pitchFamily="2" charset="2"/>
              </a:rPr>
              <a:t></a:t>
            </a:r>
            <a:r>
              <a:rPr lang="en-US" altLang="en-US" sz="2000" dirty="0" smtClean="0"/>
              <a:t>O(n)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Average-Case</a:t>
            </a:r>
            <a:r>
              <a:rPr lang="en-US" altLang="en-US" sz="2000" dirty="0" smtClean="0"/>
              <a:t>: The number of key comparisons 1, 2, ...,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dirty="0" smtClean="0">
                <a:sym typeface="Wingdings" pitchFamily="2" charset="2"/>
              </a:rPr>
              <a:t> O(n)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90600" y="5257800"/>
          <a:ext cx="16779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104900" imgH="609600" progId="Equation.3">
                  <p:embed/>
                </p:oleObj>
              </mc:Choice>
              <mc:Fallback>
                <p:oleObj name="Equation" r:id="rId3" imgW="1104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16779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3878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binary search or half-interval search algorithm finds the position of a target value within a sorted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</a:t>
            </a:r>
            <a:r>
              <a:rPr lang="en-US" dirty="0"/>
              <a:t>search works by comparing an input value to the middle element of the array. </a:t>
            </a:r>
          </a:p>
          <a:p>
            <a:r>
              <a:rPr lang="en-US" dirty="0"/>
              <a:t>The comparison determines whether the element equals the input, less than the input or greater.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int binarySearch(int a[], int size, int x)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int low =0;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int high = size –1;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int mid; 	  // mid will be the index of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		  	  // target when it’s found.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while (low &lt;= high)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	   mid = (low + high)/2;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  if (a[mid] &lt; x)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   low = mid + 1;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  else if (a[mid] &gt; x)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   high  = mid – 1;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else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   return mid;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return –1;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42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– Analysis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For an unsuccessful search: </a:t>
            </a:r>
          </a:p>
          <a:p>
            <a:pPr lvl="1" eaLnBrk="1" hangingPunct="1"/>
            <a:r>
              <a:rPr lang="en-US" altLang="en-US" sz="2000" dirty="0" smtClean="0"/>
              <a:t>The number of iterations in the loop is  </a:t>
            </a:r>
            <a:r>
              <a:rPr lang="en-US" altLang="en-US" sz="2000" dirty="0" smtClean="0">
                <a:sym typeface="Symbol" pitchFamily="18" charset="2"/>
              </a:rPr>
              <a:t></a:t>
            </a:r>
            <a:r>
              <a:rPr lang="en-US" altLang="en-US" sz="2000" dirty="0" smtClean="0"/>
              <a:t>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n</a:t>
            </a:r>
            <a:r>
              <a:rPr lang="en-US" altLang="en-US" sz="2000" dirty="0" smtClean="0">
                <a:sym typeface="Symbol" pitchFamily="18" charset="2"/>
              </a:rPr>
              <a:t> + 1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			</a:t>
            </a:r>
            <a:r>
              <a:rPr lang="en-US" altLang="en-US" sz="2000" dirty="0" smtClean="0">
                <a:sym typeface="Wingdings" pitchFamily="2" charset="2"/>
              </a:rPr>
              <a:t>  O(</a:t>
            </a:r>
            <a:r>
              <a:rPr lang="en-US" altLang="en-US" sz="2000" dirty="0" smtClean="0"/>
              <a:t>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n</a:t>
            </a:r>
            <a:r>
              <a:rPr lang="en-US" altLang="en-US" sz="2000" dirty="0" smtClean="0">
                <a:sym typeface="Wingdings" pitchFamily="2" charset="2"/>
              </a:rPr>
              <a:t>)</a:t>
            </a:r>
            <a:endParaRPr lang="en-US" alt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altLang="en-US" sz="2000" dirty="0" smtClean="0"/>
              <a:t>For a successful search:</a:t>
            </a:r>
            <a:endParaRPr lang="en-US" altLang="en-US" sz="20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2000" b="1" i="1" dirty="0" smtClean="0">
                <a:sym typeface="Symbol" pitchFamily="18" charset="2"/>
              </a:rPr>
              <a:t>Best-Case:</a:t>
            </a:r>
            <a:r>
              <a:rPr lang="en-US" altLang="en-US" sz="2000" dirty="0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en-US" sz="2000" dirty="0" smtClean="0">
                <a:sym typeface="Symbol" pitchFamily="18" charset="2"/>
              </a:rPr>
              <a:t>The number of iterations is 1.</a:t>
            </a:r>
            <a:r>
              <a:rPr lang="en-US" altLang="en-US" sz="2000" dirty="0" smtClean="0"/>
              <a:t>  </a:t>
            </a:r>
            <a:r>
              <a:rPr lang="en-US" altLang="en-US" sz="2000" dirty="0" smtClean="0">
                <a:sym typeface="Wingdings" pitchFamily="2" charset="2"/>
              </a:rPr>
              <a:t> O(1)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b="1" i="1" dirty="0" smtClean="0"/>
              <a:t>Worst-Case: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>
                <a:sym typeface="Symbol" pitchFamily="18" charset="2"/>
              </a:rPr>
              <a:t>The number of iterations </a:t>
            </a:r>
            <a:r>
              <a:rPr lang="en-US" altLang="en-US" sz="2000" dirty="0" smtClean="0"/>
              <a:t>is  </a:t>
            </a:r>
            <a:r>
              <a:rPr lang="en-US" altLang="en-US" sz="2000" dirty="0" smtClean="0">
                <a:sym typeface="Symbol" pitchFamily="18" charset="2"/>
              </a:rPr>
              <a:t></a:t>
            </a:r>
            <a:r>
              <a:rPr lang="en-US" altLang="en-US" sz="2000" dirty="0" smtClean="0"/>
              <a:t>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n</a:t>
            </a:r>
            <a:r>
              <a:rPr lang="en-US" altLang="en-US" sz="2000" dirty="0" smtClean="0">
                <a:sym typeface="Symbol" pitchFamily="18" charset="2"/>
              </a:rPr>
              <a:t> +1	 </a:t>
            </a:r>
            <a:r>
              <a:rPr lang="en-US" altLang="en-US" sz="2000" dirty="0" smtClean="0">
                <a:sym typeface="Wingdings" pitchFamily="2" charset="2"/>
              </a:rPr>
              <a:t> O(</a:t>
            </a:r>
            <a:r>
              <a:rPr lang="en-US" altLang="en-US" sz="2000" dirty="0" smtClean="0"/>
              <a:t>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n)</a:t>
            </a:r>
            <a:endParaRPr lang="en-US" altLang="en-US" sz="20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2000" b="1" i="1" dirty="0" smtClean="0">
                <a:sym typeface="Symbol" pitchFamily="18" charset="2"/>
              </a:rPr>
              <a:t>Average-Case:</a:t>
            </a:r>
            <a:r>
              <a:rPr lang="en-US" altLang="en-US" sz="2000" dirty="0" smtClean="0">
                <a:sym typeface="Symbol" pitchFamily="18" charset="2"/>
              </a:rPr>
              <a:t> 	</a:t>
            </a:r>
          </a:p>
          <a:p>
            <a:pPr lvl="1" eaLnBrk="1" hangingPunct="1"/>
            <a:r>
              <a:rPr lang="en-US" altLang="en-US" sz="2000" dirty="0" smtClean="0">
                <a:sym typeface="Symbol" pitchFamily="18" charset="2"/>
              </a:rPr>
              <a:t>The avg. # of iterations &lt; </a:t>
            </a:r>
            <a:r>
              <a:rPr lang="en-US" altLang="en-US" sz="2000" dirty="0" smtClean="0"/>
              <a:t>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n</a:t>
            </a:r>
            <a:r>
              <a:rPr lang="en-US" altLang="en-US" sz="2000" dirty="0" smtClean="0">
                <a:sym typeface="Symbol" pitchFamily="18" charset="2"/>
              </a:rPr>
              <a:t> 	 </a:t>
            </a:r>
            <a:r>
              <a:rPr lang="en-US" altLang="en-US" sz="2000" dirty="0" smtClean="0">
                <a:sym typeface="Wingdings" pitchFamily="2" charset="2"/>
              </a:rPr>
              <a:t> O(</a:t>
            </a:r>
            <a:r>
              <a:rPr lang="en-US" altLang="en-US" sz="2000" dirty="0" smtClean="0"/>
              <a:t>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n)</a:t>
            </a:r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20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How much better is </a:t>
            </a:r>
            <a:r>
              <a:rPr lang="en-US" altLang="ko-KR" sz="2800" i="1" smtClean="0">
                <a:ea typeface="굴림" charset="-127"/>
              </a:rPr>
              <a:t>O(log</a:t>
            </a:r>
            <a:r>
              <a:rPr lang="en-US" altLang="ko-KR" sz="2800" i="1" baseline="-25000" smtClean="0">
                <a:ea typeface="굴림" charset="-127"/>
              </a:rPr>
              <a:t>2</a:t>
            </a:r>
            <a:r>
              <a:rPr lang="en-US" altLang="ko-KR" sz="2800" i="1" smtClean="0">
                <a:ea typeface="굴림" charset="-127"/>
              </a:rPr>
              <a:t>n)</a:t>
            </a:r>
            <a:r>
              <a:rPr lang="en-US" altLang="ko-KR" sz="2800" smtClean="0">
                <a:ea typeface="굴림" charset="-127"/>
              </a:rPr>
              <a:t>?</a:t>
            </a:r>
            <a:endParaRPr lang="en-US" altLang="en-US" sz="2800" smtClean="0">
              <a:ea typeface="굴림" charset="-127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ko-KR" b="1" i="1" dirty="0" smtClean="0">
                <a:ea typeface="굴림" charset="-127"/>
              </a:rPr>
              <a:t>	</a:t>
            </a:r>
            <a:r>
              <a:rPr lang="en-US" altLang="ko-KR" b="1" i="1" u="sng" dirty="0" smtClean="0">
                <a:ea typeface="굴림" charset="-127"/>
              </a:rPr>
              <a:t>n</a:t>
            </a:r>
            <a:r>
              <a:rPr lang="en-US" altLang="ko-KR" b="1" i="1" dirty="0" smtClean="0">
                <a:ea typeface="굴림" charset="-127"/>
              </a:rPr>
              <a:t> 				</a:t>
            </a:r>
            <a:r>
              <a:rPr lang="en-US" altLang="ko-KR" b="1" i="1" u="sng" dirty="0" smtClean="0">
                <a:ea typeface="굴림" charset="-127"/>
              </a:rPr>
              <a:t>O(</a:t>
            </a:r>
            <a:r>
              <a:rPr lang="en-US" altLang="ko-KR" sz="2000" b="1" i="1" u="sng" dirty="0" smtClean="0">
                <a:ea typeface="굴림" charset="-127"/>
              </a:rPr>
              <a:t>log</a:t>
            </a:r>
            <a:r>
              <a:rPr lang="en-US" altLang="ko-KR" sz="2000" b="1" i="1" u="sng" baseline="-25000" dirty="0" smtClean="0">
                <a:ea typeface="굴림" charset="-127"/>
              </a:rPr>
              <a:t>2</a:t>
            </a:r>
            <a:r>
              <a:rPr lang="en-US" altLang="ko-KR" sz="2000" b="1" i="1" u="sng" dirty="0" smtClean="0">
                <a:ea typeface="굴림" charset="-127"/>
              </a:rPr>
              <a:t>n</a:t>
            </a:r>
            <a:r>
              <a:rPr lang="en-US" altLang="ko-KR" b="1" i="1" u="sng" dirty="0" smtClean="0">
                <a:ea typeface="굴림" charset="-127"/>
              </a:rPr>
              <a:t>)</a:t>
            </a:r>
            <a:endParaRPr lang="en-US" altLang="ko-KR" b="1" u="sng" dirty="0" smtClean="0">
              <a:ea typeface="굴림" charset="-127"/>
            </a:endParaRP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16			  	  4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64			  	  6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256 			  8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1024 (1KB) 	 	 10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16,384 		 	 14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131,072 		 	 17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262,144 		 	 18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524,288 		 	 19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1,048,576 (1MB) 	 20</a:t>
            </a:r>
          </a:p>
          <a:p>
            <a:pPr eaLnBrk="1" hangingPunct="1">
              <a:buFontTx/>
              <a:buNone/>
            </a:pPr>
            <a:r>
              <a:rPr lang="en-US" altLang="ko-KR" dirty="0" smtClean="0">
                <a:ea typeface="굴림" charset="-127"/>
              </a:rPr>
              <a:t>	1,073,741,824 (1GB) 	 30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50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pPr algn="ctr"/>
            <a:r>
              <a:rPr lang="en-US" dirty="0"/>
              <a:t>Binary Search (How fast is it?)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186613" cy="4876800"/>
          </a:xfrm>
        </p:spPr>
        <p:txBody>
          <a:bodyPr/>
          <a:lstStyle/>
          <a:p>
            <a:r>
              <a:rPr lang="en-US"/>
              <a:t>Imagine n=100</a:t>
            </a:r>
          </a:p>
          <a:p>
            <a:pPr lvl="1"/>
            <a:r>
              <a:rPr lang="en-US"/>
              <a:t> After 1 step, size is </a:t>
            </a:r>
            <a:r>
              <a:rPr lang="en-GB">
                <a:solidFill>
                  <a:srgbClr val="FF6600"/>
                </a:solidFill>
                <a:sym typeface="Symbol" pitchFamily="18" charset="2"/>
              </a:rPr>
              <a:t></a:t>
            </a:r>
            <a:r>
              <a:rPr lang="en-US"/>
              <a:t> 50</a:t>
            </a:r>
          </a:p>
          <a:p>
            <a:pPr lvl="1"/>
            <a:r>
              <a:rPr lang="en-US"/>
              <a:t> After 2 steps, size is </a:t>
            </a:r>
            <a:r>
              <a:rPr lang="en-GB">
                <a:solidFill>
                  <a:srgbClr val="FF6600"/>
                </a:solidFill>
                <a:sym typeface="Symbol" pitchFamily="18" charset="2"/>
              </a:rPr>
              <a:t></a:t>
            </a:r>
            <a:r>
              <a:rPr lang="en-US"/>
              <a:t> 25</a:t>
            </a:r>
          </a:p>
          <a:p>
            <a:pPr lvl="1"/>
            <a:r>
              <a:rPr lang="en-US"/>
              <a:t> After 3 steps, size is </a:t>
            </a:r>
            <a:r>
              <a:rPr lang="en-GB">
                <a:solidFill>
                  <a:srgbClr val="FF6600"/>
                </a:solidFill>
                <a:sym typeface="Symbol" pitchFamily="18" charset="2"/>
              </a:rPr>
              <a:t></a:t>
            </a:r>
            <a:r>
              <a:rPr lang="en-US"/>
              <a:t> 12</a:t>
            </a:r>
          </a:p>
          <a:p>
            <a:pPr lvl="1"/>
            <a:r>
              <a:rPr lang="en-US"/>
              <a:t> After 4 steps, size is </a:t>
            </a:r>
            <a:r>
              <a:rPr lang="en-GB">
                <a:solidFill>
                  <a:srgbClr val="FF6600"/>
                </a:solidFill>
                <a:sym typeface="Symbol" pitchFamily="18" charset="2"/>
              </a:rPr>
              <a:t></a:t>
            </a:r>
            <a:r>
              <a:rPr lang="en-US"/>
              <a:t> 6</a:t>
            </a:r>
          </a:p>
          <a:p>
            <a:pPr lvl="1"/>
            <a:r>
              <a:rPr lang="en-US"/>
              <a:t> After 5 steps, size is </a:t>
            </a:r>
            <a:r>
              <a:rPr lang="en-GB">
                <a:solidFill>
                  <a:srgbClr val="FF6600"/>
                </a:solidFill>
                <a:sym typeface="Symbol" pitchFamily="18" charset="2"/>
              </a:rPr>
              <a:t></a:t>
            </a:r>
            <a:r>
              <a:rPr lang="en-US"/>
              <a:t> 3</a:t>
            </a:r>
          </a:p>
          <a:p>
            <a:pPr lvl="1"/>
            <a:r>
              <a:rPr lang="en-US"/>
              <a:t> After 6 steps, size is </a:t>
            </a:r>
            <a:r>
              <a:rPr lang="en-GB">
                <a:solidFill>
                  <a:srgbClr val="FF6600"/>
                </a:solidFill>
                <a:sym typeface="Symbol" pitchFamily="18" charset="2"/>
              </a:rPr>
              <a:t></a:t>
            </a:r>
            <a:r>
              <a:rPr lang="en-US"/>
              <a:t> 1</a:t>
            </a:r>
          </a:p>
          <a:p>
            <a:pPr lvl="1"/>
            <a:r>
              <a:rPr lang="en-US"/>
              <a:t> DONE!!</a:t>
            </a:r>
          </a:p>
          <a:p>
            <a:r>
              <a:rPr lang="en-US"/>
              <a:t>What if n=1000?   1,000,000?</a:t>
            </a:r>
          </a:p>
          <a:p>
            <a:pPr lvl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9714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 smtClean="0"/>
              <a:t>Analysis of Algorithms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400" b="1" i="1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b="1" i="1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b="1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i="1" dirty="0" smtClean="0"/>
              <a:t>Analysis of Algorithms</a:t>
            </a:r>
            <a:r>
              <a:rPr lang="en-US" altLang="en-US" sz="2400" dirty="0" smtClean="0"/>
              <a:t> is the area of computer science that provides tools to analyze the efficiency of different methods of solutions.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How do we compare the time efficiency of two algorithms that solve the same problem?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Naïve Approach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implement these algorithms in a programming language (like C++), and run them to compare their time requirements.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 smtClean="0"/>
              <a:t>	</a:t>
            </a:r>
            <a:endParaRPr lang="en-US" alt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16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pPr algn="ctr"/>
            <a:r>
              <a:rPr lang="en-US" dirty="0"/>
              <a:t>Time Complexity Analysis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18661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Sequential Search (</a:t>
            </a:r>
            <a:r>
              <a:rPr lang="en-US" dirty="0" smtClean="0"/>
              <a:t>Algorithm):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 Worst Case:  	n comparisons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Best Case:  	1 comparison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Avg Case:  	n/2 comparisons</a:t>
            </a:r>
          </a:p>
          <a:p>
            <a:pPr>
              <a:lnSpc>
                <a:spcPct val="80000"/>
              </a:lnSpc>
            </a:pPr>
            <a:r>
              <a:rPr lang="en-US" dirty="0"/>
              <a:t>Binary Search (</a:t>
            </a:r>
            <a:r>
              <a:rPr lang="en-US" dirty="0" smtClean="0"/>
              <a:t>Algorithm):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Worst Case: 	log</a:t>
            </a:r>
            <a:r>
              <a:rPr lang="en-GB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comparisons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Best Case:  	1 comparison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Avg Case:  	about log</a:t>
            </a:r>
            <a:r>
              <a:rPr lang="en-GB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comparisons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How to get the Average Case?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using mathematical analysis…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0495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Logarithm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305800" cy="45720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log 2</a:t>
            </a:r>
            <a:r>
              <a:rPr lang="es-ES" sz="2800" baseline="30000" dirty="0" smtClean="0"/>
              <a:t>x</a:t>
            </a:r>
            <a:r>
              <a:rPr lang="es-ES" sz="2800" dirty="0" smtClean="0"/>
              <a:t> </a:t>
            </a:r>
            <a:r>
              <a:rPr lang="es-ES" sz="2800" dirty="0"/>
              <a:t>= y </a:t>
            </a:r>
            <a:r>
              <a:rPr lang="es-ES" sz="2800" dirty="0" smtClean="0"/>
              <a:t> means  x </a:t>
            </a:r>
            <a:r>
              <a:rPr lang="es-ES" sz="2800" dirty="0"/>
              <a:t>= </a:t>
            </a:r>
            <a:r>
              <a:rPr lang="es-ES" sz="2800" dirty="0" smtClean="0"/>
              <a:t>2 </a:t>
            </a:r>
            <a:r>
              <a:rPr lang="es-ES" sz="2800" baseline="30000" dirty="0" smtClean="0"/>
              <a:t>y</a:t>
            </a:r>
            <a:endParaRPr lang="es-ES" sz="2800" baseline="30000" dirty="0"/>
          </a:p>
          <a:p>
            <a:r>
              <a:rPr lang="en-US" sz="2800" dirty="0" smtClean="0"/>
              <a:t>log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x </a:t>
            </a:r>
            <a:r>
              <a:rPr lang="en-US" sz="2800" dirty="0"/>
              <a:t>tells you how many bits </a:t>
            </a:r>
            <a:r>
              <a:rPr lang="en-US" sz="2800" dirty="0" smtClean="0"/>
              <a:t>are </a:t>
            </a:r>
            <a:r>
              <a:rPr lang="en-US" sz="2800" dirty="0"/>
              <a:t>needed to hold x values</a:t>
            </a:r>
          </a:p>
          <a:p>
            <a:r>
              <a:rPr lang="en-US" sz="2800" dirty="0"/>
              <a:t>8 bits holds 256 numbers: 0 to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 -1 </a:t>
            </a:r>
            <a:r>
              <a:rPr lang="en-US" sz="2800" dirty="0"/>
              <a:t>= 0 to 255</a:t>
            </a:r>
          </a:p>
          <a:p>
            <a:r>
              <a:rPr lang="en-US" sz="2800" dirty="0" smtClean="0"/>
              <a:t>log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256 </a:t>
            </a:r>
            <a:r>
              <a:rPr lang="en-US" sz="2800" dirty="0"/>
              <a:t>= </a:t>
            </a:r>
            <a:r>
              <a:rPr lang="en-US" sz="2800" dirty="0" smtClean="0"/>
              <a:t>8</a:t>
            </a:r>
          </a:p>
          <a:p>
            <a:r>
              <a:rPr lang="en-US" sz="2800" dirty="0"/>
              <a:t>log X grows slower than X</a:t>
            </a:r>
          </a:p>
          <a:p>
            <a:r>
              <a:rPr lang="en-US" sz="2800" dirty="0"/>
              <a:t>log </a:t>
            </a:r>
            <a:r>
              <a:rPr lang="en-US" sz="2800" dirty="0" err="1"/>
              <a:t>log</a:t>
            </a:r>
            <a:r>
              <a:rPr lang="en-US" sz="2800" dirty="0"/>
              <a:t> X grows very slowly (but it grows!)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06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 Series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9102"/>
            <a:ext cx="7772400" cy="354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3400"/>
            <a:ext cx="5905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41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number of times x is incremented is the </a:t>
            </a:r>
            <a:r>
              <a:rPr lang="en-US" dirty="0" smtClean="0"/>
              <a:t>number </a:t>
            </a:r>
            <a:r>
              <a:rPr lang="en-US" dirty="0"/>
              <a:t>of “instructions” </a:t>
            </a:r>
            <a:r>
              <a:rPr lang="en-US" dirty="0" smtClean="0"/>
              <a:t>executed</a:t>
            </a:r>
          </a:p>
          <a:p>
            <a:r>
              <a:rPr lang="en-US" dirty="0"/>
              <a:t>Running time of the program is proportional to </a:t>
            </a:r>
            <a:r>
              <a:rPr lang="en-US" dirty="0" smtClean="0"/>
              <a:t>N(N+1</a:t>
            </a:r>
            <a:r>
              <a:rPr lang="en-US" dirty="0"/>
              <a:t>)/2 for all </a:t>
            </a:r>
            <a:r>
              <a:rPr lang="en-US" dirty="0" smtClean="0"/>
              <a:t>N 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4800"/>
            <a:ext cx="5905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9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86838"/>
              </p:ext>
            </p:extLst>
          </p:nvPr>
        </p:nvGraphicFramePr>
        <p:xfrm>
          <a:off x="683568" y="476673"/>
          <a:ext cx="8064896" cy="5688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512168"/>
                <a:gridCol w="2880320"/>
                <a:gridCol w="1656184"/>
              </a:tblGrid>
              <a:tr h="304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Growth 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e.g.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92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Constant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a+=1;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statement (one line of code)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92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log(n)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Logarithmic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while(n&gt;1){  n=n/2;}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Divide in half (binary search)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0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Linear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for(c=0; c&lt;n; </a:t>
                      </a:r>
                      <a:r>
                        <a:rPr lang="en-US" sz="1400" dirty="0" err="1">
                          <a:effectLst/>
                        </a:rPr>
                        <a:t>c++</a:t>
                      </a:r>
                      <a:r>
                        <a:rPr lang="en-US" sz="1400" dirty="0">
                          <a:effectLst/>
                        </a:rPr>
                        <a:t>){  a+=1;}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Loop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92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n*log(n)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Linearithmic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Mergesort</a:t>
                      </a:r>
                      <a:r>
                        <a:rPr lang="en-US" sz="1400" dirty="0">
                          <a:effectLst/>
                        </a:rPr>
                        <a:t>, Quicksort, …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Effective sorting algorithms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n^2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Quadratic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for(c=0; c&lt;n; </a:t>
                      </a:r>
                      <a:r>
                        <a:rPr lang="en-US" sz="1400" dirty="0" err="1">
                          <a:effectLst/>
                        </a:rPr>
                        <a:t>c</a:t>
                      </a:r>
                      <a:r>
                        <a:rPr lang="en-US" sz="1400" dirty="0" err="1" smtClean="0">
                          <a:effectLst/>
                        </a:rPr>
                        <a:t>++</a:t>
                      </a:r>
                      <a:r>
                        <a:rPr lang="en-US" sz="1400" dirty="0" smtClean="0">
                          <a:effectLst/>
                        </a:rPr>
                        <a:t>){</a:t>
                      </a: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for(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=0; 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&lt;n; 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++){    a+=1;  }}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Double loop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300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n^3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Cubic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for(c=0; c&lt;n; </a:t>
                      </a:r>
                      <a:r>
                        <a:rPr lang="en-US" sz="1400" dirty="0" err="1">
                          <a:effectLst/>
                        </a:rPr>
                        <a:t>c++</a:t>
                      </a:r>
                      <a:r>
                        <a:rPr lang="en-US" sz="1400" dirty="0">
                          <a:effectLst/>
                        </a:rPr>
                        <a:t>){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for(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=0; 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&lt;n; 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++){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for(x=0; x&lt;n; x++){      a+=1;  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l"/>
                      <a:r>
                        <a:rPr lang="en-US" sz="1400" dirty="0" smtClean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}  }}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Triple loop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4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2^n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Exponential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Trying to </a:t>
                      </a:r>
                      <a:r>
                        <a:rPr lang="en-US" sz="1400" dirty="0" err="1">
                          <a:effectLst/>
                        </a:rPr>
                        <a:t>braeak</a:t>
                      </a:r>
                      <a:r>
                        <a:rPr lang="en-US" sz="1400" dirty="0">
                          <a:effectLst/>
                        </a:rPr>
                        <a:t> a password generating all possible combinations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Exhaustive search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59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algorithm Add and obtain run times for n = </a:t>
            </a:r>
            <a:r>
              <a:rPr lang="en-US" dirty="0" smtClean="0"/>
              <a:t>1,50 and 100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algorithm Add(</a:t>
            </a:r>
            <a:r>
              <a:rPr lang="en-US" dirty="0" err="1" smtClean="0"/>
              <a:t>a,b,c,m,n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= 1 to m do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for j = 1 to n do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c[</a:t>
            </a:r>
            <a:r>
              <a:rPr lang="en-US" i="1" dirty="0" err="1" smtClean="0"/>
              <a:t>i,j</a:t>
            </a:r>
            <a:r>
              <a:rPr lang="en-US" i="1" dirty="0" smtClean="0"/>
              <a:t>] = a[</a:t>
            </a:r>
            <a:r>
              <a:rPr lang="en-US" i="1" dirty="0" err="1" smtClean="0"/>
              <a:t>i,j</a:t>
            </a:r>
            <a:r>
              <a:rPr lang="en-US" i="1" dirty="0" smtClean="0"/>
              <a:t>] + b[</a:t>
            </a:r>
            <a:r>
              <a:rPr lang="en-US" i="1" dirty="0" err="1" smtClean="0"/>
              <a:t>i,j</a:t>
            </a:r>
            <a:r>
              <a:rPr lang="en-US" i="1" dirty="0" smtClean="0"/>
              <a:t>]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searches an unsorted array for the element x. if x occurs o/p the position in the array else returns zero.</a:t>
            </a:r>
          </a:p>
          <a:p>
            <a:r>
              <a:rPr lang="en-US" dirty="0" smtClean="0"/>
              <a:t>Algorithm for factorial of a number both in recursive and iterative.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56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</p:spTree>
    <p:extLst>
      <p:ext uri="{BB962C8B-B14F-4D97-AF65-F5344CB8AC3E}">
        <p14:creationId xmlns:p14="http://schemas.microsoft.com/office/powerpoint/2010/main" val="27249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</a:t>
            </a:r>
            <a:r>
              <a:rPr lang="en-US" altLang="en-US" sz="3600" smtClean="0"/>
              <a:t>Efficiency</a:t>
            </a:r>
            <a:r>
              <a:rPr lang="en-US" altLang="en-US" smtClean="0"/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Comparing the programs (instead of algorithms) has some difficulties.</a:t>
            </a: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/>
              <a:t>How are the algorithms coded?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Comparing running times means comparing the implementations.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sym typeface="Wingdings" pitchFamily="2" charset="2"/>
              </a:rPr>
              <a:t>We should not compare implementations, because they are sensitive to programming style that may cloud the issue of which algorithm is inherently more efficient.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/>
              <a:t>What computer should we use?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We should compare the efficiency of the algorithms independently of a particular computer.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/>
              <a:t>What data should the program use?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Any analysis must be independent of specific data.</a:t>
            </a:r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7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pPr algn="ctr"/>
            <a:r>
              <a:rPr lang="en-US" dirty="0" smtClean="0"/>
              <a:t>Space complexity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71472" y="1142984"/>
            <a:ext cx="8358246" cy="4857752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amount of memory required by an algorithm to run.</a:t>
            </a:r>
          </a:p>
          <a:p>
            <a:r>
              <a:rPr lang="en-US" dirty="0" smtClean="0"/>
              <a:t>Two factors are required for computing </a:t>
            </a:r>
            <a:r>
              <a:rPr lang="en-US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instance</a:t>
            </a:r>
          </a:p>
          <a:p>
            <a:r>
              <a:rPr lang="en-US" dirty="0" smtClean="0"/>
              <a:t>The space requirement  S(p)  is given as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S(p) = C + Sp</a:t>
            </a:r>
          </a:p>
          <a:p>
            <a:r>
              <a:rPr lang="en-US" dirty="0" smtClean="0"/>
              <a:t>C is </a:t>
            </a:r>
            <a:r>
              <a:rPr lang="en-US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representing the space for</a:t>
            </a:r>
          </a:p>
          <a:p>
            <a:pPr lvl="1"/>
            <a:r>
              <a:rPr lang="en-US" dirty="0" smtClean="0"/>
              <a:t>Inputs/outputs</a:t>
            </a:r>
          </a:p>
          <a:p>
            <a:pPr lvl="1"/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Identifiers </a:t>
            </a:r>
          </a:p>
          <a:p>
            <a:r>
              <a:rPr lang="en-US" dirty="0" smtClean="0"/>
              <a:t>Sp is space dependent upon </a:t>
            </a:r>
            <a:r>
              <a:rPr lang="en-US" dirty="0" smtClean="0">
                <a:solidFill>
                  <a:srgbClr val="FF0000"/>
                </a:solidFill>
              </a:rPr>
              <a:t>instance</a:t>
            </a:r>
            <a:r>
              <a:rPr lang="en-US" dirty="0" smtClean="0"/>
              <a:t> characteristics</a:t>
            </a:r>
          </a:p>
          <a:p>
            <a:pPr lvl="1"/>
            <a:r>
              <a:rPr lang="en-US" dirty="0" smtClean="0"/>
              <a:t>It is variable part</a:t>
            </a:r>
          </a:p>
          <a:p>
            <a:pPr lvl="1"/>
            <a:r>
              <a:rPr lang="en-US" dirty="0" smtClean="0"/>
              <a:t>Depends on particular problem instance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97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pPr algn="ctr"/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amount of computer time taken by an algorithm to complete.</a:t>
            </a:r>
          </a:p>
          <a:p>
            <a:r>
              <a:rPr lang="en-US" dirty="0" smtClean="0"/>
              <a:t>In multiuser system, execution time depends on</a:t>
            </a:r>
          </a:p>
          <a:p>
            <a:pPr lvl="1"/>
            <a:r>
              <a:rPr lang="en-US" dirty="0" smtClean="0"/>
              <a:t>System load</a:t>
            </a:r>
          </a:p>
          <a:p>
            <a:pPr lvl="1"/>
            <a:r>
              <a:rPr lang="en-US" dirty="0" smtClean="0"/>
              <a:t>No. other programs running</a:t>
            </a:r>
          </a:p>
          <a:p>
            <a:pPr lvl="1"/>
            <a:r>
              <a:rPr lang="en-US" dirty="0" smtClean="0"/>
              <a:t>Instruction set used</a:t>
            </a:r>
          </a:p>
          <a:p>
            <a:pPr lvl="1"/>
            <a:r>
              <a:rPr lang="en-US" dirty="0" smtClean="0"/>
              <a:t>Speed of hardware</a:t>
            </a:r>
          </a:p>
          <a:p>
            <a:r>
              <a:rPr lang="en-US" dirty="0" smtClean="0"/>
              <a:t>So, time complexity is given in terms of frequency count(fc)</a:t>
            </a:r>
          </a:p>
          <a:p>
            <a:pPr lvl="2"/>
            <a:r>
              <a:rPr lang="en-US" dirty="0" smtClean="0"/>
              <a:t>fc is a count denoting </a:t>
            </a:r>
            <a:r>
              <a:rPr lang="en-US" dirty="0" smtClean="0">
                <a:solidFill>
                  <a:srgbClr val="FF0000"/>
                </a:solidFill>
              </a:rPr>
              <a:t>number of times </a:t>
            </a:r>
            <a:r>
              <a:rPr lang="en-US" dirty="0" smtClean="0"/>
              <a:t>of execution of statement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23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Measuring the running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Running time</a:t>
            </a:r>
            <a:r>
              <a:rPr lang="en-US" dirty="0" smtClean="0"/>
              <a:t>: the time which is measured for analyzing an algorithm.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 operation</a:t>
            </a:r>
            <a:r>
              <a:rPr lang="en-US" dirty="0" smtClean="0"/>
              <a:t>: identify the important operation</a:t>
            </a:r>
            <a:r>
              <a:rPr lang="en-US" dirty="0"/>
              <a:t> (logic) </a:t>
            </a:r>
            <a:r>
              <a:rPr lang="en-US" dirty="0" smtClean="0"/>
              <a:t>of an algorithm.</a:t>
            </a:r>
          </a:p>
          <a:p>
            <a:pPr lvl="2"/>
            <a:r>
              <a:rPr lang="en-US" dirty="0" smtClean="0"/>
              <a:t>The operation which is </a:t>
            </a:r>
            <a:r>
              <a:rPr lang="en-US" dirty="0" smtClean="0">
                <a:solidFill>
                  <a:srgbClr val="FF0000"/>
                </a:solidFill>
              </a:rPr>
              <a:t>more time </a:t>
            </a:r>
            <a:r>
              <a:rPr lang="en-US" dirty="0" smtClean="0"/>
              <a:t>consuming </a:t>
            </a:r>
          </a:p>
          <a:p>
            <a:r>
              <a:rPr lang="en-US" dirty="0" smtClean="0"/>
              <a:t>Compute the total number of time taken by the basic operation (computing time)</a:t>
            </a:r>
          </a:p>
          <a:p>
            <a:pPr lvl="2"/>
            <a:r>
              <a:rPr lang="en-US" dirty="0" smtClean="0"/>
              <a:t>Running time of basic operation : </a:t>
            </a:r>
            <a:r>
              <a:rPr lang="en-US" dirty="0" smtClean="0">
                <a:solidFill>
                  <a:srgbClr val="FF0000"/>
                </a:solidFill>
              </a:rPr>
              <a:t>time taken by the basic operation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FF0000"/>
                </a:solidFill>
              </a:rPr>
              <a:t>number of times the basic operation needs to be executed</a:t>
            </a:r>
          </a:p>
          <a:p>
            <a:pPr marL="0" indent="0">
              <a:buNone/>
            </a:pPr>
            <a:r>
              <a:rPr lang="en-US" dirty="0" smtClean="0"/>
              <a:t>			T(n) ≈ c</a:t>
            </a:r>
            <a:r>
              <a:rPr lang="en-US" baseline="-25000" dirty="0" smtClean="0"/>
              <a:t>op</a:t>
            </a:r>
            <a:r>
              <a:rPr lang="en-US" dirty="0" smtClean="0"/>
              <a:t> C(n)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41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2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422</TotalTime>
  <Words>2408</Words>
  <Application>Microsoft Office PowerPoint</Application>
  <PresentationFormat>On-screen Show (4:3)</PresentationFormat>
  <Paragraphs>594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Paper</vt:lpstr>
      <vt:lpstr>1_Paper</vt:lpstr>
      <vt:lpstr>Equation</vt:lpstr>
      <vt:lpstr>Fundamentals of  Design Analysis of Algorithms</vt:lpstr>
      <vt:lpstr>Chapter 1 Introduction</vt:lpstr>
      <vt:lpstr>Analysis of algorithm</vt:lpstr>
      <vt:lpstr>Algorithmic Performance </vt:lpstr>
      <vt:lpstr>Analysis of Algorithms</vt:lpstr>
      <vt:lpstr>Time Efficiency </vt:lpstr>
      <vt:lpstr>Space complexity </vt:lpstr>
      <vt:lpstr>Time complexity</vt:lpstr>
      <vt:lpstr>Measuring the running time</vt:lpstr>
      <vt:lpstr>Analysis of Algorithms</vt:lpstr>
      <vt:lpstr>General Rules for Estimation</vt:lpstr>
      <vt:lpstr>The Execution Time of Algorithms</vt:lpstr>
      <vt:lpstr>The Execution Time of Algorithms (cont.)</vt:lpstr>
      <vt:lpstr>The Execution Time of Algorithms (cont.)</vt:lpstr>
      <vt:lpstr>The Execution Time of Algorithms (cont.)</vt:lpstr>
      <vt:lpstr>Exercise </vt:lpstr>
      <vt:lpstr>Step table for an algorithm</vt:lpstr>
      <vt:lpstr>Algorithm Growth Rates</vt:lpstr>
      <vt:lpstr>Algorithm Growth Rates</vt:lpstr>
      <vt:lpstr>Common Growth Rates </vt:lpstr>
      <vt:lpstr>PowerPoint Presentation</vt:lpstr>
      <vt:lpstr>PowerPoint Presentation</vt:lpstr>
      <vt:lpstr>Order-of-Magnitude Analysis and Big O Notation</vt:lpstr>
      <vt:lpstr>A Comparison of Growth-Rate Functions (cont.)</vt:lpstr>
      <vt:lpstr>PowerPoint Presentation</vt:lpstr>
      <vt:lpstr>Big oh Notation- O(1) </vt:lpstr>
      <vt:lpstr>Big oh Notation – O(n)</vt:lpstr>
      <vt:lpstr>Big oh Notation – O(N2 )</vt:lpstr>
      <vt:lpstr>Big oh Notation - O(2N)</vt:lpstr>
      <vt:lpstr>Big oh Notation – O(log(n))</vt:lpstr>
      <vt:lpstr>Big oh Notation – O(nlog (n))</vt:lpstr>
      <vt:lpstr>Growth-Rate Functions- Example</vt:lpstr>
      <vt:lpstr>Properties of Growth-Rate Functions</vt:lpstr>
      <vt:lpstr>Growth-Rate Functions – Example1</vt:lpstr>
      <vt:lpstr>Growth-Rate Functions – Example2</vt:lpstr>
      <vt:lpstr>Growth-Rate Functions – Example3</vt:lpstr>
      <vt:lpstr>Asymptotic notations</vt:lpstr>
      <vt:lpstr>Big oh notation [worst case]</vt:lpstr>
      <vt:lpstr>Omega Notation [best case]</vt:lpstr>
      <vt:lpstr>Theta notation [avg. case]</vt:lpstr>
      <vt:lpstr>.</vt:lpstr>
      <vt:lpstr>Linear Search</vt:lpstr>
      <vt:lpstr>    Sequential search algorithm</vt:lpstr>
      <vt:lpstr>Sequential Search</vt:lpstr>
      <vt:lpstr>Binary search</vt:lpstr>
      <vt:lpstr>Binary Search</vt:lpstr>
      <vt:lpstr>Binary Search – Analysis </vt:lpstr>
      <vt:lpstr>How much better is O(log2n)?</vt:lpstr>
      <vt:lpstr>Binary Search (How fast is it?)</vt:lpstr>
      <vt:lpstr>Time Complexity Analysis</vt:lpstr>
      <vt:lpstr>Logarithm basics</vt:lpstr>
      <vt:lpstr>Arithmetic Series</vt:lpstr>
      <vt:lpstr>.</vt:lpstr>
      <vt:lpstr>PowerPoint Presentation</vt:lpstr>
      <vt:lpstr>Exercise 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Design Analysis of Algorithms</dc:title>
  <dc:creator>B.VenkatRamana</dc:creator>
  <cp:lastModifiedBy>B.VenkatRamana</cp:lastModifiedBy>
  <cp:revision>29</cp:revision>
  <dcterms:created xsi:type="dcterms:W3CDTF">2015-10-01T06:18:09Z</dcterms:created>
  <dcterms:modified xsi:type="dcterms:W3CDTF">2015-12-01T06:23:43Z</dcterms:modified>
</cp:coreProperties>
</file>