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60" r:id="rId2"/>
    <p:sldId id="262" r:id="rId3"/>
    <p:sldId id="261" r:id="rId4"/>
    <p:sldId id="258" r:id="rId5"/>
    <p:sldId id="259" r:id="rId6"/>
    <p:sldId id="263" r:id="rId7"/>
    <p:sldId id="264" r:id="rId8"/>
    <p:sldId id="265" r:id="rId9"/>
    <p:sldId id="266" r:id="rId10"/>
    <p:sldId id="280" r:id="rId11"/>
    <p:sldId id="268" r:id="rId12"/>
    <p:sldId id="269" r:id="rId13"/>
    <p:sldId id="270" r:id="rId14"/>
    <p:sldId id="275" r:id="rId15"/>
    <p:sldId id="271" r:id="rId16"/>
    <p:sldId id="276" r:id="rId17"/>
    <p:sldId id="272" r:id="rId18"/>
    <p:sldId id="277" r:id="rId19"/>
    <p:sldId id="273" r:id="rId20"/>
    <p:sldId id="274" r:id="rId21"/>
    <p:sldId id="278" r:id="rId22"/>
    <p:sldId id="279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8E169-CB13-40D4-BEBE-AA16EB5B2EC8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9BB5E-1C36-4EA5-BF4A-C0C741F4D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BB5E-1C36-4EA5-BF4A-C0C741F4D8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77B4F57-D2AE-42BE-868F-EB1C83846136}" type="datetime1">
              <a:rPr lang="en-US" smtClean="0"/>
              <a:t>11/27/2015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D5D970F-C2D4-4A15-89BC-9F9093472B09}" type="datetime1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22E75D3-D832-44AF-AB0F-E3AAC8F160B3}" type="datetime1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E35BE457-50DF-4B5C-A436-31A5205B13A6}" type="datetime1">
              <a:rPr lang="en-US" smtClean="0"/>
              <a:t>11/27/2015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60BE6DE-AEA5-4436-B7B4-825A4A969576}" type="datetime1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25A3E8B-893D-428D-9114-53F77E2CF4D1}" type="datetime1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79DAB11-54F1-4C47-A0A7-1D7E1B11ACF2}" type="datetime1">
              <a:rPr lang="en-US" smtClean="0"/>
              <a:t>11/27/2015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C2E0740-469E-4754-8642-697E50ABC488}" type="datetime1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414744E-A538-429B-BEFF-2D200A7E4C9F}" type="datetime1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FADBFE8B-0371-493E-B465-C537DC5C096B}" type="datetime1">
              <a:rPr lang="en-US" smtClean="0"/>
              <a:t>11/27/2015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BBD131-EE95-47BC-8AE5-EEDA4A9B3549}" type="datetime1">
              <a:rPr lang="en-US" smtClean="0"/>
              <a:t>11/27/2015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981CBC53-7244-458E-9BAF-451E1841B4F9}" type="datetime1">
              <a:rPr lang="en-US" smtClean="0"/>
              <a:t>11/27/2015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ICAP 802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Introduction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Part-III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305800" cy="3110132"/>
          </a:xfrm>
        </p:spPr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Fundamentals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of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 Design Analysis of Algorithms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3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simple recursive algorithm</a:t>
            </a:r>
          </a:p>
          <a:p>
            <a:pPr lvl="1"/>
            <a:r>
              <a:rPr lang="en-US" dirty="0"/>
              <a:t>Solves the base cases directly</a:t>
            </a:r>
          </a:p>
          <a:p>
            <a:pPr lvl="1"/>
            <a:r>
              <a:rPr lang="en-US" dirty="0"/>
              <a:t>Recurs with a simpler sub-problem</a:t>
            </a:r>
          </a:p>
          <a:p>
            <a:pPr lvl="1"/>
            <a:r>
              <a:rPr lang="en-US" dirty="0"/>
              <a:t>Does some extra work to convert the solution to the simpler sub-problem into a solution to the given problem</a:t>
            </a:r>
          </a:p>
          <a:p>
            <a:r>
              <a:rPr lang="en-US" sz="2400" dirty="0"/>
              <a:t>Examples are:</a:t>
            </a:r>
          </a:p>
          <a:p>
            <a:pPr lvl="1"/>
            <a:r>
              <a:rPr lang="en-US" dirty="0"/>
              <a:t>To count the number of elements in a list:</a:t>
            </a:r>
          </a:p>
          <a:p>
            <a:pPr lvl="1"/>
            <a:r>
              <a:rPr lang="en-US" dirty="0"/>
              <a:t>To test if a value occurs in a list: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recursive algorithms</a:t>
            </a:r>
          </a:p>
        </p:txBody>
      </p:sp>
    </p:spTree>
    <p:extLst>
      <p:ext uri="{BB962C8B-B14F-4D97-AF65-F5344CB8AC3E}">
        <p14:creationId xmlns:p14="http://schemas.microsoft.com/office/powerpoint/2010/main" val="407986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 backtracking algorithm is based on a depth-first recursive search. </a:t>
            </a:r>
            <a:r>
              <a:rPr lang="en-US" dirty="0" smtClean="0"/>
              <a:t>It</a:t>
            </a:r>
          </a:p>
          <a:p>
            <a:pPr lvl="1"/>
            <a:r>
              <a:rPr lang="en-US" sz="2600" dirty="0" smtClean="0"/>
              <a:t>Tests </a:t>
            </a:r>
            <a:r>
              <a:rPr lang="en-US" sz="2600" dirty="0"/>
              <a:t>to see if a solution has been found, and if so, returns it; otherwise</a:t>
            </a:r>
          </a:p>
          <a:p>
            <a:pPr lvl="1"/>
            <a:r>
              <a:rPr lang="en-US" sz="2600" dirty="0" smtClean="0"/>
              <a:t>For </a:t>
            </a:r>
            <a:r>
              <a:rPr lang="en-US" sz="2600" dirty="0"/>
              <a:t>each choice that can be made at this point,</a:t>
            </a:r>
          </a:p>
          <a:p>
            <a:pPr lvl="3"/>
            <a:r>
              <a:rPr lang="en-US" sz="2400" dirty="0" smtClean="0"/>
              <a:t>Make </a:t>
            </a:r>
            <a:r>
              <a:rPr lang="en-US" sz="2400" dirty="0"/>
              <a:t>that choice</a:t>
            </a:r>
          </a:p>
          <a:p>
            <a:pPr lvl="3"/>
            <a:r>
              <a:rPr lang="en-US" sz="2400" dirty="0" smtClean="0"/>
              <a:t>Recur</a:t>
            </a:r>
            <a:endParaRPr lang="en-US" sz="2400" dirty="0"/>
          </a:p>
          <a:p>
            <a:pPr lvl="3"/>
            <a:r>
              <a:rPr lang="en-US" sz="2400" dirty="0" smtClean="0"/>
              <a:t>If </a:t>
            </a:r>
            <a:r>
              <a:rPr lang="en-US" sz="2400" dirty="0"/>
              <a:t>the recursion returns a solution, return it</a:t>
            </a:r>
          </a:p>
          <a:p>
            <a:r>
              <a:rPr lang="en-US" dirty="0" smtClean="0"/>
              <a:t>If </a:t>
            </a:r>
            <a:r>
              <a:rPr lang="en-US" dirty="0"/>
              <a:t>no choices remain, return </a:t>
            </a:r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76032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 numCol="2">
            <a:noAutofit/>
          </a:bodyPr>
          <a:lstStyle/>
          <a:p>
            <a:r>
              <a:rPr lang="en-US" sz="2000" dirty="0" smtClean="0"/>
              <a:t>Consists </a:t>
            </a:r>
            <a:r>
              <a:rPr lang="en-US" sz="2000" dirty="0"/>
              <a:t>of two </a:t>
            </a:r>
            <a:r>
              <a:rPr lang="en-US" sz="2000" dirty="0" smtClean="0"/>
              <a:t>parts</a:t>
            </a:r>
          </a:p>
          <a:p>
            <a:r>
              <a:rPr lang="en-US" sz="2000" dirty="0" smtClean="0"/>
              <a:t>Divide:</a:t>
            </a:r>
            <a:endParaRPr lang="en-US" sz="2000" dirty="0"/>
          </a:p>
          <a:p>
            <a:pPr lvl="1"/>
            <a:r>
              <a:rPr lang="en-US" sz="2000" dirty="0" smtClean="0"/>
              <a:t>Divide </a:t>
            </a:r>
            <a:r>
              <a:rPr lang="en-US" sz="2000" dirty="0"/>
              <a:t>the problem into smaller subproblems of the same type and solve these subproblems </a:t>
            </a:r>
            <a:r>
              <a:rPr lang="en-US" sz="2000" dirty="0" smtClean="0"/>
              <a:t>recursively</a:t>
            </a:r>
          </a:p>
          <a:p>
            <a:r>
              <a:rPr lang="en-US" sz="2000" dirty="0" smtClean="0"/>
              <a:t>Conquer:</a:t>
            </a:r>
            <a:endParaRPr lang="en-US" sz="2000" dirty="0"/>
          </a:p>
          <a:p>
            <a:pPr lvl="1"/>
            <a:r>
              <a:rPr lang="en-US" sz="2000" dirty="0" smtClean="0"/>
              <a:t>Combine </a:t>
            </a:r>
            <a:r>
              <a:rPr lang="en-US" sz="2000" dirty="0"/>
              <a:t>the solutions to the subproblems into a solution to the original problem</a:t>
            </a:r>
          </a:p>
          <a:p>
            <a:r>
              <a:rPr lang="en-US" sz="2000" dirty="0"/>
              <a:t>Traditionally, an algorithm is only called divide-and-conquer if it contains two or more recursive calls.</a:t>
            </a:r>
          </a:p>
          <a:p>
            <a:endParaRPr lang="en-US" sz="2000" dirty="0" smtClean="0"/>
          </a:p>
          <a:p>
            <a:r>
              <a:rPr lang="en-US" sz="2000" dirty="0" smtClean="0"/>
              <a:t>Examples</a:t>
            </a:r>
            <a:r>
              <a:rPr lang="en-US" sz="2000" dirty="0"/>
              <a:t>:</a:t>
            </a:r>
          </a:p>
          <a:p>
            <a:r>
              <a:rPr lang="en-US" sz="2200" dirty="0" smtClean="0"/>
              <a:t>Quicksort</a:t>
            </a:r>
            <a:r>
              <a:rPr lang="en-US" sz="2200" dirty="0"/>
              <a:t>:</a:t>
            </a:r>
          </a:p>
          <a:p>
            <a:pPr lvl="2"/>
            <a:r>
              <a:rPr lang="en-US" sz="1800" dirty="0" smtClean="0"/>
              <a:t>Partition </a:t>
            </a:r>
            <a:r>
              <a:rPr lang="en-US" sz="1800" dirty="0"/>
              <a:t>the array into two </a:t>
            </a:r>
            <a:r>
              <a:rPr lang="en-US" sz="1800" dirty="0" smtClean="0"/>
              <a:t>parts </a:t>
            </a:r>
            <a:r>
              <a:rPr lang="en-US" sz="1800" dirty="0"/>
              <a:t>and quicksort each of the </a:t>
            </a:r>
            <a:r>
              <a:rPr lang="en-US" sz="1800" dirty="0" smtClean="0"/>
              <a:t>parts</a:t>
            </a:r>
          </a:p>
          <a:p>
            <a:pPr lvl="2"/>
            <a:r>
              <a:rPr lang="en-US" sz="1800" dirty="0" smtClean="0"/>
              <a:t>No </a:t>
            </a:r>
            <a:r>
              <a:rPr lang="en-US" sz="1800" dirty="0"/>
              <a:t>additional work is required to combine the two sorted parts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Merge-sort</a:t>
            </a:r>
            <a:r>
              <a:rPr lang="en-US" sz="2000" dirty="0"/>
              <a:t>:</a:t>
            </a:r>
          </a:p>
          <a:p>
            <a:pPr lvl="2"/>
            <a:r>
              <a:rPr lang="en-US" sz="1800" dirty="0" smtClean="0"/>
              <a:t>Cut </a:t>
            </a:r>
            <a:r>
              <a:rPr lang="en-US" sz="1800" dirty="0"/>
              <a:t>the array in half, and </a:t>
            </a:r>
            <a:r>
              <a:rPr lang="en-US" sz="1800" dirty="0" smtClean="0"/>
              <a:t>merge-sort </a:t>
            </a:r>
            <a:r>
              <a:rPr lang="en-US" sz="1800" dirty="0"/>
              <a:t>each </a:t>
            </a:r>
            <a:r>
              <a:rPr lang="en-US" sz="1800" dirty="0" smtClean="0"/>
              <a:t>half.</a:t>
            </a:r>
          </a:p>
          <a:p>
            <a:pPr lvl="2"/>
            <a:r>
              <a:rPr lang="en-US" sz="1800" dirty="0" smtClean="0"/>
              <a:t>C</a:t>
            </a:r>
            <a:r>
              <a:rPr lang="en-US" sz="2000" dirty="0" smtClean="0"/>
              <a:t>ombine </a:t>
            </a:r>
            <a:r>
              <a:rPr lang="en-US" sz="2000" dirty="0"/>
              <a:t>the two sorted arrays into a single sorted array by merging them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Divide-and-conquer algorithms</a:t>
            </a:r>
          </a:p>
        </p:txBody>
      </p:sp>
    </p:spTree>
    <p:extLst>
      <p:ext uri="{BB962C8B-B14F-4D97-AF65-F5344CB8AC3E}">
        <p14:creationId xmlns:p14="http://schemas.microsoft.com/office/powerpoint/2010/main" val="51044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Remembers </a:t>
            </a:r>
            <a:r>
              <a:rPr lang="en-US" sz="2400" dirty="0"/>
              <a:t>past results and uses them to find new results. </a:t>
            </a:r>
            <a:endParaRPr lang="en-US" sz="2400" dirty="0" smtClean="0"/>
          </a:p>
          <a:p>
            <a:r>
              <a:rPr lang="en-US" sz="2400" dirty="0" smtClean="0"/>
              <a:t>Dynamic programming  is </a:t>
            </a:r>
            <a:r>
              <a:rPr lang="en-US" sz="2400" dirty="0"/>
              <a:t>generally used for optimization problems in which:</a:t>
            </a:r>
          </a:p>
          <a:p>
            <a:pPr lvl="1"/>
            <a:r>
              <a:rPr lang="en-US" sz="2200" dirty="0" smtClean="0"/>
              <a:t>Multiple </a:t>
            </a:r>
            <a:r>
              <a:rPr lang="en-US" sz="2200" dirty="0"/>
              <a:t>solutions exist, need to find the best one</a:t>
            </a:r>
          </a:p>
          <a:p>
            <a:r>
              <a:rPr lang="en-US" sz="2400" dirty="0" smtClean="0"/>
              <a:t>Requires </a:t>
            </a:r>
            <a:r>
              <a:rPr lang="en-US" sz="2400" dirty="0"/>
              <a:t>optimal substructure and overlapping </a:t>
            </a:r>
            <a:r>
              <a:rPr lang="en-US" sz="2400" dirty="0" smtClean="0"/>
              <a:t>sub problem</a:t>
            </a:r>
            <a:endParaRPr lang="en-US" sz="2400" dirty="0"/>
          </a:p>
          <a:p>
            <a:pPr lvl="1"/>
            <a:r>
              <a:rPr lang="en-US" sz="2200" dirty="0" smtClean="0"/>
              <a:t>Optimal </a:t>
            </a:r>
            <a:r>
              <a:rPr lang="en-US" sz="2200" dirty="0"/>
              <a:t>substructure: Optimal solution contains optimal solutions to subproblems</a:t>
            </a:r>
          </a:p>
          <a:p>
            <a:pPr lvl="1"/>
            <a:r>
              <a:rPr lang="en-US" sz="2200" dirty="0" smtClean="0"/>
              <a:t>Overlapping </a:t>
            </a:r>
            <a:r>
              <a:rPr lang="en-US" sz="2200" dirty="0"/>
              <a:t>subproblems: Solutions to subproblems can be stored and reused in a bottom-up fashion</a:t>
            </a:r>
          </a:p>
          <a:p>
            <a:r>
              <a:rPr lang="en-US" sz="2400" dirty="0"/>
              <a:t>This differs from Divide-and-Conquer, where subproblems generally need not overlap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programming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38755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5410200"/>
          </a:xfrm>
        </p:spPr>
        <p:txBody>
          <a:bodyPr numCol="2">
            <a:noAutofit/>
          </a:bodyPr>
          <a:lstStyle/>
          <a:p>
            <a:r>
              <a:rPr lang="en-US" sz="2400" dirty="0" smtClean="0"/>
              <a:t>Compute </a:t>
            </a:r>
            <a:r>
              <a:rPr lang="en-US" sz="2400" dirty="0"/>
              <a:t>an optimal pairwise alignment</a:t>
            </a:r>
          </a:p>
          <a:p>
            <a:endParaRPr lang="en-US" sz="1800" dirty="0" smtClean="0"/>
          </a:p>
          <a:p>
            <a:r>
              <a:rPr lang="en-US" sz="1800" dirty="0" smtClean="0"/>
              <a:t>Optimal </a:t>
            </a:r>
            <a:r>
              <a:rPr lang="en-US" sz="1800" dirty="0"/>
              <a:t>substructure</a:t>
            </a:r>
            <a:r>
              <a:rPr lang="en-US" sz="1800" dirty="0" smtClean="0"/>
              <a:t>: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alignment of two prefixes contains solutions for the optimal alignments </a:t>
            </a:r>
            <a:r>
              <a:rPr lang="en-US" sz="1600" dirty="0" smtClean="0"/>
              <a:t>of smaller </a:t>
            </a:r>
            <a:r>
              <a:rPr lang="en-US" sz="1600" dirty="0"/>
              <a:t>prefixes.</a:t>
            </a:r>
          </a:p>
          <a:p>
            <a:r>
              <a:rPr lang="en-US" sz="1800" dirty="0" smtClean="0"/>
              <a:t>Overlapping </a:t>
            </a:r>
            <a:r>
              <a:rPr lang="en-US" sz="1800" dirty="0"/>
              <a:t>subproblems: </a:t>
            </a:r>
            <a:endParaRPr lang="en-US" sz="1800" dirty="0" smtClean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solution for the optimal alignment of two prefixes can be </a:t>
            </a:r>
            <a:r>
              <a:rPr lang="en-US" sz="1600" dirty="0" smtClean="0"/>
              <a:t>constructed using </a:t>
            </a:r>
            <a:r>
              <a:rPr lang="en-US" sz="1600" dirty="0"/>
              <a:t>the stored solutions of the alignment of three subproblems (in the linear gap model).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2400" dirty="0" smtClean="0"/>
              <a:t>Compute </a:t>
            </a:r>
            <a:r>
              <a:rPr lang="en-US" sz="2400" dirty="0"/>
              <a:t>a Viterbi path in an </a:t>
            </a:r>
            <a:r>
              <a:rPr lang="en-US" sz="2400" dirty="0" smtClean="0"/>
              <a:t>HMM </a:t>
            </a:r>
            <a:endParaRPr lang="en-US" sz="2400" dirty="0"/>
          </a:p>
          <a:p>
            <a:r>
              <a:rPr lang="en-US" sz="1800" dirty="0" smtClean="0"/>
              <a:t>Optimal </a:t>
            </a:r>
            <a:r>
              <a:rPr lang="en-US" sz="1800" dirty="0"/>
              <a:t>substructure: </a:t>
            </a:r>
            <a:endParaRPr lang="en-US" sz="1800" dirty="0" smtClean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Viterbi path for an input prefix ending in a state of an HMM contains </a:t>
            </a:r>
            <a:r>
              <a:rPr lang="en-US" sz="1600" dirty="0" smtClean="0"/>
              <a:t>shorter </a:t>
            </a:r>
            <a:r>
              <a:rPr lang="en-US" sz="1800" dirty="0" smtClean="0"/>
              <a:t>Viterbi </a:t>
            </a:r>
            <a:r>
              <a:rPr lang="en-US" sz="1800" dirty="0"/>
              <a:t>paths for smaller parts of the input and other HMM states.</a:t>
            </a:r>
          </a:p>
          <a:p>
            <a:r>
              <a:rPr lang="en-US" sz="1800" dirty="0" smtClean="0"/>
              <a:t>Overlapping </a:t>
            </a:r>
            <a:r>
              <a:rPr lang="en-US" sz="1800" dirty="0"/>
              <a:t>subproblems: </a:t>
            </a:r>
            <a:endParaRPr lang="en-US" sz="1800" dirty="0" smtClean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solution for the Viterbi path for an input prefix ending in a state of </a:t>
            </a:r>
            <a:r>
              <a:rPr lang="en-US" sz="1600" dirty="0" smtClean="0"/>
              <a:t>an HMM </a:t>
            </a:r>
            <a:r>
              <a:rPr lang="en-US" sz="1600" dirty="0"/>
              <a:t>can be constructed using the stored solutions of Viterbi paths for a shorter input prefix and </a:t>
            </a:r>
            <a:r>
              <a:rPr lang="en-US" sz="1600" dirty="0" smtClean="0"/>
              <a:t>all HMM </a:t>
            </a:r>
            <a:r>
              <a:rPr lang="en-US" sz="1600" dirty="0"/>
              <a:t>states.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3964" y="381000"/>
            <a:ext cx="8915400" cy="838200"/>
          </a:xfrm>
        </p:spPr>
        <p:txBody>
          <a:bodyPr>
            <a:noAutofit/>
          </a:bodyPr>
          <a:lstStyle/>
          <a:p>
            <a:r>
              <a:rPr lang="en-US" sz="3600" dirty="0"/>
              <a:t>Dynamic programming </a:t>
            </a:r>
            <a:r>
              <a:rPr lang="en-US" sz="3600" dirty="0" smtClean="0"/>
              <a:t>algorithms Examples from </a:t>
            </a:r>
            <a:r>
              <a:rPr lang="en-US" sz="3600" dirty="0"/>
              <a:t>bioinformatics</a:t>
            </a:r>
          </a:p>
        </p:txBody>
      </p:sp>
    </p:spTree>
    <p:extLst>
      <p:ext uri="{BB962C8B-B14F-4D97-AF65-F5344CB8AC3E}">
        <p14:creationId xmlns:p14="http://schemas.microsoft.com/office/powerpoint/2010/main" val="3575240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greedy algorithm sometimes works well for optimization problems.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greedy algorithm works in phases. </a:t>
            </a:r>
            <a:endParaRPr lang="en-US" sz="2400" dirty="0" smtClean="0"/>
          </a:p>
          <a:p>
            <a:r>
              <a:rPr lang="en-US" sz="2400" dirty="0" smtClean="0"/>
              <a:t>At each </a:t>
            </a:r>
            <a:r>
              <a:rPr lang="en-US" sz="2400" dirty="0"/>
              <a:t>phase:</a:t>
            </a:r>
          </a:p>
          <a:p>
            <a:pPr lvl="1"/>
            <a:r>
              <a:rPr lang="en-US" sz="2200" dirty="0" smtClean="0"/>
              <a:t>You </a:t>
            </a:r>
            <a:r>
              <a:rPr lang="en-US" sz="2200" dirty="0"/>
              <a:t>take the best you can get right now, without regard for future consequences</a:t>
            </a:r>
          </a:p>
          <a:p>
            <a:pPr lvl="1"/>
            <a:r>
              <a:rPr lang="en-US" sz="2200" dirty="0"/>
              <a:t> You hope that by choosing a local optimum at each step, you will end up at a global optimum</a:t>
            </a:r>
          </a:p>
          <a:p>
            <a:r>
              <a:rPr lang="en-US" sz="2400" dirty="0"/>
              <a:t>This strategy actually often works quite well and for some class of problems it always yields an optimal solution.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360057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Suppose </a:t>
            </a:r>
            <a:r>
              <a:rPr lang="en-US" sz="2400" dirty="0"/>
              <a:t>you want to count out a certain amount of money, using </a:t>
            </a:r>
            <a:r>
              <a:rPr lang="en-US" sz="2400" dirty="0" smtClean="0"/>
              <a:t>the fewest </a:t>
            </a:r>
            <a:r>
              <a:rPr lang="en-US" sz="2400" dirty="0"/>
              <a:t>possible </a:t>
            </a:r>
            <a:r>
              <a:rPr lang="en-US" sz="2400" dirty="0" smtClean="0"/>
              <a:t>notes </a:t>
            </a:r>
            <a:r>
              <a:rPr lang="en-US" sz="2400" dirty="0"/>
              <a:t>and coins.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greedy algorithm would do this would be to take the largest possible </a:t>
            </a:r>
            <a:r>
              <a:rPr lang="en-US" sz="2400" dirty="0" smtClean="0"/>
              <a:t>note </a:t>
            </a:r>
            <a:r>
              <a:rPr lang="en-US" sz="2400" dirty="0"/>
              <a:t>or </a:t>
            </a:r>
            <a:r>
              <a:rPr lang="en-US" sz="2400" dirty="0" smtClean="0"/>
              <a:t>coin that </a:t>
            </a:r>
            <a:r>
              <a:rPr lang="en-US" sz="2400" dirty="0"/>
              <a:t>does not overshoot.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example: To make $</a:t>
            </a:r>
            <a:r>
              <a:rPr lang="en-US" sz="2400" dirty="0" smtClean="0"/>
              <a:t>6.40, </a:t>
            </a:r>
            <a:r>
              <a:rPr lang="en-US" sz="2400" dirty="0"/>
              <a:t>you can choose:</a:t>
            </a:r>
          </a:p>
          <a:p>
            <a:pPr lvl="1"/>
            <a:r>
              <a:rPr lang="en-US" sz="2200" dirty="0" smtClean="0"/>
              <a:t>a </a:t>
            </a:r>
            <a:r>
              <a:rPr lang="en-US" sz="2200" dirty="0"/>
              <a:t>$5 </a:t>
            </a:r>
            <a:r>
              <a:rPr lang="en-US" sz="2200" dirty="0" smtClean="0"/>
              <a:t>note</a:t>
            </a:r>
            <a:endParaRPr lang="en-US" sz="2200" dirty="0"/>
          </a:p>
          <a:p>
            <a:pPr lvl="1"/>
            <a:r>
              <a:rPr lang="en-US" sz="2200" dirty="0" smtClean="0"/>
              <a:t>a </a:t>
            </a:r>
            <a:r>
              <a:rPr lang="en-US" sz="2200" dirty="0"/>
              <a:t>$1 </a:t>
            </a:r>
            <a:r>
              <a:rPr lang="en-US" sz="2200" dirty="0" smtClean="0"/>
              <a:t>note, </a:t>
            </a:r>
            <a:r>
              <a:rPr lang="en-US" sz="2200" dirty="0"/>
              <a:t>to make $6</a:t>
            </a:r>
          </a:p>
          <a:p>
            <a:pPr lvl="1"/>
            <a:r>
              <a:rPr lang="en-US" sz="2200" dirty="0" smtClean="0"/>
              <a:t>a </a:t>
            </a:r>
            <a:r>
              <a:rPr lang="en-US" sz="2200" dirty="0"/>
              <a:t>25c coin, to make $6.25</a:t>
            </a:r>
          </a:p>
          <a:p>
            <a:pPr lvl="1"/>
            <a:r>
              <a:rPr lang="en-US" sz="2200" dirty="0" smtClean="0"/>
              <a:t>a </a:t>
            </a:r>
            <a:r>
              <a:rPr lang="en-US" sz="2200" dirty="0"/>
              <a:t>10c coin, to make $6.35</a:t>
            </a:r>
          </a:p>
          <a:p>
            <a:pPr lvl="1"/>
            <a:r>
              <a:rPr lang="en-US" sz="2200" dirty="0" smtClean="0"/>
              <a:t>a 5c coin, </a:t>
            </a:r>
            <a:r>
              <a:rPr lang="en-US" sz="2200" dirty="0"/>
              <a:t>to make $</a:t>
            </a:r>
            <a:r>
              <a:rPr lang="en-US" sz="2200" dirty="0" smtClean="0"/>
              <a:t>6.40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</a:t>
            </a:r>
            <a:r>
              <a:rPr lang="en-US" dirty="0" smtClean="0"/>
              <a:t>algorithms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85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Generally </a:t>
            </a:r>
            <a:r>
              <a:rPr lang="en-US" sz="2400" dirty="0"/>
              <a:t>used for optimization problems. </a:t>
            </a:r>
            <a:endParaRPr lang="en-US" sz="2400" dirty="0" smtClean="0"/>
          </a:p>
          <a:p>
            <a:pPr lvl="1"/>
            <a:r>
              <a:rPr lang="en-US" sz="2200" dirty="0" smtClean="0"/>
              <a:t>As </a:t>
            </a:r>
            <a:r>
              <a:rPr lang="en-US" sz="2200" dirty="0"/>
              <a:t>the algorithm progresses, a </a:t>
            </a:r>
            <a:r>
              <a:rPr lang="en-US" sz="2200" dirty="0" smtClean="0"/>
              <a:t>tree of </a:t>
            </a:r>
            <a:r>
              <a:rPr lang="en-US" sz="2200" dirty="0"/>
              <a:t>subproblems is formed. </a:t>
            </a:r>
            <a:endParaRPr lang="en-US" sz="2200" dirty="0" smtClean="0"/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original problem is considered the root problem. </a:t>
            </a:r>
            <a:endParaRPr lang="en-US" sz="2200" dirty="0" smtClean="0"/>
          </a:p>
          <a:p>
            <a:pPr lvl="1"/>
            <a:r>
              <a:rPr lang="en-US" sz="2200" dirty="0" smtClean="0"/>
              <a:t>A </a:t>
            </a:r>
            <a:r>
              <a:rPr lang="en-US" sz="2200" dirty="0"/>
              <a:t>method is used to </a:t>
            </a:r>
            <a:r>
              <a:rPr lang="en-US" sz="2200" dirty="0" smtClean="0"/>
              <a:t>construct an </a:t>
            </a:r>
            <a:r>
              <a:rPr lang="en-US" sz="2200" dirty="0"/>
              <a:t>upper and lower bound for a given problem.</a:t>
            </a:r>
          </a:p>
          <a:p>
            <a:r>
              <a:rPr lang="en-US" sz="2400" dirty="0"/>
              <a:t>At each node, apply the bounding methods.</a:t>
            </a:r>
          </a:p>
          <a:p>
            <a:pPr lvl="1"/>
            <a:r>
              <a:rPr lang="en-US" sz="2200" dirty="0" smtClean="0"/>
              <a:t>If </a:t>
            </a:r>
            <a:r>
              <a:rPr lang="en-US" sz="2200" dirty="0"/>
              <a:t>the bounds match, it is deemed a feasible solution to that particular </a:t>
            </a:r>
            <a:r>
              <a:rPr lang="en-US" sz="2200" dirty="0" smtClean="0"/>
              <a:t>sub problem</a:t>
            </a:r>
            <a:r>
              <a:rPr lang="en-US" sz="2200" dirty="0"/>
              <a:t>.</a:t>
            </a:r>
          </a:p>
          <a:p>
            <a:pPr lvl="1"/>
            <a:r>
              <a:rPr lang="en-US" sz="2200" dirty="0" smtClean="0"/>
              <a:t>If </a:t>
            </a:r>
            <a:r>
              <a:rPr lang="en-US" sz="2200" dirty="0"/>
              <a:t>bounds do not match, partition the problem represented by that node, and make the two </a:t>
            </a:r>
            <a:r>
              <a:rPr lang="en-US" sz="2200" dirty="0" smtClean="0"/>
              <a:t>subproblems into </a:t>
            </a:r>
            <a:r>
              <a:rPr lang="en-US" sz="2200" dirty="0"/>
              <a:t>children nodes.</a:t>
            </a:r>
          </a:p>
          <a:p>
            <a:r>
              <a:rPr lang="en-US" sz="2400" dirty="0"/>
              <a:t>Continue, using the best known feasible solution to trim sections of the tree, until all nodes have been solved </a:t>
            </a:r>
            <a:r>
              <a:rPr lang="en-US" sz="2400" dirty="0" smtClean="0"/>
              <a:t>or trimmed</a:t>
            </a:r>
            <a:r>
              <a:rPr lang="en-US" sz="2400" dirty="0"/>
              <a:t>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/>
              <a:t>Branch-and-bound algorithms</a:t>
            </a:r>
          </a:p>
        </p:txBody>
      </p:sp>
    </p:spTree>
    <p:extLst>
      <p:ext uri="{BB962C8B-B14F-4D97-AF65-F5344CB8AC3E}">
        <p14:creationId xmlns:p14="http://schemas.microsoft.com/office/powerpoint/2010/main" val="2199201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r>
              <a:rPr lang="en-US" sz="2400" dirty="0"/>
              <a:t>An example of a branch-and-bound algorithms would be the </a:t>
            </a:r>
            <a:r>
              <a:rPr lang="en-US" sz="2400" dirty="0" smtClean="0"/>
              <a:t>following </a:t>
            </a:r>
            <a:r>
              <a:rPr lang="en-US" sz="2400" dirty="0"/>
              <a:t>for the Travelling salesman problem (TSP).</a:t>
            </a:r>
          </a:p>
          <a:p>
            <a:pPr lvl="1"/>
            <a:r>
              <a:rPr lang="en-US" sz="2200" dirty="0"/>
              <a:t>A salesman has to visit each of n cities (at least) once each, and wants to minimize total distance travelled.</a:t>
            </a:r>
          </a:p>
          <a:p>
            <a:r>
              <a:rPr lang="en-US" sz="2400" dirty="0" smtClean="0"/>
              <a:t>Consider </a:t>
            </a:r>
            <a:r>
              <a:rPr lang="en-US" sz="2400" dirty="0"/>
              <a:t>the root problem to be the problem of finding the shortest route through a set of cities </a:t>
            </a:r>
            <a:r>
              <a:rPr lang="en-US" sz="2400" dirty="0" smtClean="0"/>
              <a:t>visiting each </a:t>
            </a:r>
            <a:r>
              <a:rPr lang="en-US" sz="2400" dirty="0"/>
              <a:t>city once</a:t>
            </a:r>
          </a:p>
          <a:p>
            <a:pPr lvl="1"/>
            <a:r>
              <a:rPr lang="en-US" sz="2200" dirty="0" smtClean="0"/>
              <a:t>Split </a:t>
            </a:r>
            <a:r>
              <a:rPr lang="en-US" sz="2200" dirty="0"/>
              <a:t>the node into two child problems:</a:t>
            </a:r>
          </a:p>
          <a:p>
            <a:pPr lvl="1"/>
            <a:r>
              <a:rPr lang="en-US" sz="2200" dirty="0" smtClean="0"/>
              <a:t>Shortest </a:t>
            </a:r>
            <a:r>
              <a:rPr lang="en-US" sz="2200" dirty="0"/>
              <a:t>route visiting city A first</a:t>
            </a:r>
          </a:p>
          <a:p>
            <a:pPr lvl="1"/>
            <a:r>
              <a:rPr lang="en-US" sz="2200" dirty="0" smtClean="0"/>
              <a:t>Shortest </a:t>
            </a:r>
            <a:r>
              <a:rPr lang="en-US" sz="2200" dirty="0"/>
              <a:t>route not visiting city A first</a:t>
            </a:r>
          </a:p>
          <a:p>
            <a:pPr lvl="1"/>
            <a:r>
              <a:rPr lang="en-US" sz="2200" dirty="0" smtClean="0"/>
              <a:t>Continue </a:t>
            </a:r>
            <a:r>
              <a:rPr lang="en-US" sz="2200" dirty="0"/>
              <a:t>subdividing similarly as the tree grows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/>
              <a:t>Branch-and-bound algorithms</a:t>
            </a:r>
          </a:p>
        </p:txBody>
      </p:sp>
    </p:spTree>
    <p:extLst>
      <p:ext uri="{BB962C8B-B14F-4D97-AF65-F5344CB8AC3E}">
        <p14:creationId xmlns:p14="http://schemas.microsoft.com/office/powerpoint/2010/main" val="2127551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brute force algorithm simply tries all possibilities until a satisfactory solution is found. </a:t>
            </a:r>
          </a:p>
          <a:p>
            <a:r>
              <a:rPr lang="en-US" dirty="0" smtClean="0"/>
              <a:t>Optimizing</a:t>
            </a:r>
            <a:r>
              <a:rPr lang="en-US" dirty="0"/>
              <a:t>: Find the best solution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may require finding all solutions, or if a value for the best </a:t>
            </a:r>
            <a:r>
              <a:rPr lang="en-US" dirty="0" smtClean="0"/>
              <a:t>solution is </a:t>
            </a:r>
            <a:r>
              <a:rPr lang="en-US" dirty="0"/>
              <a:t>known, it may stop when any best solution is found (Example: Finding the best path for a </a:t>
            </a:r>
            <a:r>
              <a:rPr lang="en-US" dirty="0" smtClean="0"/>
              <a:t>travelling salesman</a:t>
            </a:r>
            <a:r>
              <a:rPr lang="en-US" dirty="0"/>
              <a:t>)</a:t>
            </a:r>
          </a:p>
          <a:p>
            <a:r>
              <a:rPr lang="en-US" dirty="0" smtClean="0"/>
              <a:t>Satisficing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Stop </a:t>
            </a:r>
            <a:r>
              <a:rPr lang="en-US" dirty="0"/>
              <a:t>as soon as a solution is found that is good enough (Example: Finding a travelling </a:t>
            </a:r>
            <a:r>
              <a:rPr lang="en-US" dirty="0" smtClean="0"/>
              <a:t>salesman path </a:t>
            </a:r>
            <a:r>
              <a:rPr lang="en-US" dirty="0"/>
              <a:t>that is within 10% of optimal)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algorithms</a:t>
            </a:r>
          </a:p>
        </p:txBody>
      </p:sp>
    </p:spTree>
    <p:extLst>
      <p:ext uri="{BB962C8B-B14F-4D97-AF65-F5344CB8AC3E}">
        <p14:creationId xmlns:p14="http://schemas.microsoft.com/office/powerpoint/2010/main" val="129941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Deterministic and Non deterministic</a:t>
            </a:r>
          </a:p>
          <a:p>
            <a:r>
              <a:rPr lang="en-US" dirty="0" smtClean="0"/>
              <a:t>Online and offline</a:t>
            </a:r>
          </a:p>
          <a:p>
            <a:r>
              <a:rPr lang="en-US" dirty="0"/>
              <a:t>Exact </a:t>
            </a:r>
            <a:r>
              <a:rPr lang="en-US" dirty="0" smtClean="0"/>
              <a:t>and Approximate </a:t>
            </a:r>
          </a:p>
          <a:p>
            <a:r>
              <a:rPr lang="en-US" dirty="0" smtClean="0"/>
              <a:t>Heuristic and Operational</a:t>
            </a:r>
          </a:p>
          <a:p>
            <a:endParaRPr lang="en-US" dirty="0" smtClean="0"/>
          </a:p>
          <a:p>
            <a:r>
              <a:rPr lang="en-US" dirty="0" smtClean="0"/>
              <a:t>Another way is </a:t>
            </a:r>
            <a:r>
              <a:rPr lang="en-US" dirty="0"/>
              <a:t>to use the main </a:t>
            </a:r>
            <a:r>
              <a:rPr lang="en-US" dirty="0">
                <a:solidFill>
                  <a:srgbClr val="FF0000"/>
                </a:solidFill>
              </a:rPr>
              <a:t>algorithmic paradigm</a:t>
            </a:r>
            <a:r>
              <a:rPr lang="en-US" dirty="0"/>
              <a:t> to categorize </a:t>
            </a:r>
            <a:r>
              <a:rPr lang="en-US" dirty="0" smtClean="0"/>
              <a:t>an algorithm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62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Amortized complexity is the total expense per operation, evaluated over a sequence of operations.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idea is to guarantee the total expense of the entire sequence, while permitting individual operations to be much more expensive than the average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complexity</a:t>
            </a:r>
          </a:p>
        </p:txBody>
      </p:sp>
    </p:spTree>
    <p:extLst>
      <p:ext uri="{BB962C8B-B14F-4D97-AF65-F5344CB8AC3E}">
        <p14:creationId xmlns:p14="http://schemas.microsoft.com/office/powerpoint/2010/main" val="3681556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Method</a:t>
            </a:r>
          </a:p>
          <a:p>
            <a:pPr lvl="1"/>
            <a:r>
              <a:rPr lang="en-US" dirty="0" smtClean="0"/>
              <a:t>We determine the upper-bound for the sum of the actual costs on the n operations</a:t>
            </a:r>
            <a:endParaRPr lang="en-US" dirty="0"/>
          </a:p>
          <a:p>
            <a:r>
              <a:rPr lang="en-US" dirty="0" smtClean="0"/>
              <a:t>Accounting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We assign amortized costs to the operations (by guessing)</a:t>
            </a:r>
            <a:endParaRPr lang="en-US" dirty="0"/>
          </a:p>
          <a:p>
            <a:r>
              <a:rPr lang="en-US" dirty="0" smtClean="0"/>
              <a:t>Potential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Start with the potential function which satisfies the cost.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Methods to find the amortized cost </a:t>
            </a:r>
          </a:p>
        </p:txBody>
      </p:sp>
    </p:spTree>
    <p:extLst>
      <p:ext uri="{BB962C8B-B14F-4D97-AF65-F5344CB8AC3E}">
        <p14:creationId xmlns:p14="http://schemas.microsoft.com/office/powerpoint/2010/main" val="2559934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 randomized algorithm is one that makes use of a randomizer (a random number)</a:t>
            </a:r>
          </a:p>
          <a:p>
            <a:pPr lvl="1"/>
            <a:r>
              <a:rPr lang="en-US" dirty="0" smtClean="0"/>
              <a:t>Decisions made in the algorithm depend on the randomizer.</a:t>
            </a:r>
          </a:p>
          <a:p>
            <a:r>
              <a:rPr lang="en-US" dirty="0" smtClean="0"/>
              <a:t>These algorithms are categorized into two classes</a:t>
            </a:r>
          </a:p>
          <a:p>
            <a:r>
              <a:rPr lang="en-US" dirty="0" smtClean="0"/>
              <a:t>Las Vegas algorithms</a:t>
            </a:r>
          </a:p>
          <a:p>
            <a:pPr lvl="1"/>
            <a:r>
              <a:rPr lang="en-US" dirty="0" smtClean="0"/>
              <a:t>Algorithms that produce same (correct) output for the same input</a:t>
            </a:r>
          </a:p>
          <a:p>
            <a:pPr lvl="1"/>
            <a:r>
              <a:rPr lang="en-US" dirty="0" smtClean="0"/>
              <a:t>The execution time depends on the randomizer</a:t>
            </a:r>
          </a:p>
          <a:p>
            <a:r>
              <a:rPr lang="en-US" dirty="0" smtClean="0"/>
              <a:t>Monte Carlo algorithms</a:t>
            </a:r>
          </a:p>
          <a:p>
            <a:pPr lvl="1"/>
            <a:r>
              <a:rPr lang="en-US" dirty="0" smtClean="0"/>
              <a:t>Algorithms that produce different outputs for the same input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80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the repeated element in an array</a:t>
            </a:r>
          </a:p>
          <a:p>
            <a:r>
              <a:rPr lang="en-US" dirty="0" smtClean="0"/>
              <a:t>Primality testing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3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458200" cy="457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Deterministic </a:t>
            </a:r>
          </a:p>
          <a:p>
            <a:pPr lvl="1"/>
            <a:r>
              <a:rPr lang="en-US" sz="2800" dirty="0" smtClean="0"/>
              <a:t>Given </a:t>
            </a:r>
            <a:r>
              <a:rPr lang="en-US" sz="2800" dirty="0"/>
              <a:t>a particular input, will always produce the same output, with the </a:t>
            </a:r>
            <a:r>
              <a:rPr lang="en-US" sz="2800" dirty="0" smtClean="0"/>
              <a:t>same </a:t>
            </a:r>
            <a:r>
              <a:rPr lang="en-US" sz="2800" dirty="0"/>
              <a:t>sequence of states. </a:t>
            </a:r>
            <a:endParaRPr lang="en-US" sz="2800" dirty="0" smtClean="0"/>
          </a:p>
          <a:p>
            <a:r>
              <a:rPr lang="en-US" sz="3600" dirty="0" smtClean="0"/>
              <a:t>Non Deterministic [ Randomized]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algorithm typically uses uniformly </a:t>
            </a:r>
            <a:r>
              <a:rPr lang="en-US" sz="2800" dirty="0">
                <a:solidFill>
                  <a:srgbClr val="FF0000"/>
                </a:solidFill>
              </a:rPr>
              <a:t>random</a:t>
            </a:r>
            <a:r>
              <a:rPr lang="en-US" sz="2800" dirty="0"/>
              <a:t> bits as an auxiliary input to guide its behavior, in the hope of achieving good </a:t>
            </a:r>
            <a:r>
              <a:rPr lang="en-US" sz="2800" dirty="0" smtClean="0"/>
              <a:t>performance.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Algorithms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4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Deterministic Algorithms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3581400"/>
            <a:ext cx="8183562" cy="2209800"/>
          </a:xfrm>
          <a:noFill/>
          <a:ln/>
        </p:spPr>
        <p:txBody>
          <a:bodyPr/>
          <a:lstStyle/>
          <a:p>
            <a:pPr algn="just">
              <a:buFontTx/>
              <a:buNone/>
            </a:pPr>
            <a:r>
              <a:rPr lang="en-US" altLang="en-US" sz="2400" b="1" dirty="0"/>
              <a:t>	Goal:</a:t>
            </a:r>
            <a:r>
              <a:rPr lang="en-US" altLang="en-US" dirty="0"/>
              <a:t> </a:t>
            </a:r>
            <a:r>
              <a:rPr lang="en-US" altLang="en-US" sz="2000" dirty="0"/>
              <a:t>Prove for all input instances the algorithm solves the problem correctly and the number of steps is bounded by a polynomial in the size of the input.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3460750" y="2286000"/>
            <a:ext cx="1905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3597275" y="2398713"/>
            <a:ext cx="1543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300355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536575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2209800" y="247491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791200" y="251460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7014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Randomized Algorithms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4267200"/>
            <a:ext cx="8183562" cy="1600200"/>
          </a:xfrm>
          <a:noFill/>
          <a:ln/>
        </p:spPr>
        <p:txBody>
          <a:bodyPr/>
          <a:lstStyle/>
          <a:p>
            <a:pPr algn="just"/>
            <a:r>
              <a:rPr lang="en-US" altLang="en-US" sz="2000"/>
              <a:t>In addition to input, algorithm takes a source of random numbers and makes random choices during execution;</a:t>
            </a:r>
          </a:p>
          <a:p>
            <a:pPr algn="just">
              <a:buFontTx/>
              <a:buNone/>
            </a:pPr>
            <a:endParaRPr lang="en-US" altLang="en-US" sz="2000"/>
          </a:p>
          <a:p>
            <a:pPr algn="just"/>
            <a:r>
              <a:rPr lang="en-US" altLang="en-US" sz="2000"/>
              <a:t>Behavior can vary even on a fixed input;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3460750" y="1995488"/>
            <a:ext cx="1905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3597275" y="2108200"/>
            <a:ext cx="154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3003550" y="23764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5365750" y="23764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2101850" y="21844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5791200" y="2224088"/>
            <a:ext cx="112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 flipV="1">
            <a:off x="4419600" y="26812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3276600" y="3138488"/>
            <a:ext cx="240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RANDOM NUMBERS</a:t>
            </a:r>
          </a:p>
        </p:txBody>
      </p:sp>
    </p:spTree>
    <p:extLst>
      <p:ext uri="{BB962C8B-B14F-4D97-AF65-F5344CB8AC3E}">
        <p14:creationId xmlns:p14="http://schemas.microsoft.com/office/powerpoint/2010/main" val="287918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Online algorithms are algorithms that do not know their input at the beginning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given to them </a:t>
            </a:r>
            <a:r>
              <a:rPr lang="en-US" dirty="0" smtClean="0"/>
              <a:t>online.</a:t>
            </a:r>
          </a:p>
          <a:p>
            <a:r>
              <a:rPr lang="en-US" dirty="0" smtClean="0"/>
              <a:t>Whereas normally </a:t>
            </a:r>
            <a:r>
              <a:rPr lang="en-US" dirty="0"/>
              <a:t>algorithms know their input </a:t>
            </a:r>
            <a:r>
              <a:rPr lang="en-US" dirty="0" smtClean="0"/>
              <a:t>beforehand [</a:t>
            </a:r>
            <a:r>
              <a:rPr lang="en-US" dirty="0" smtClean="0">
                <a:solidFill>
                  <a:srgbClr val="FF0000"/>
                </a:solidFill>
              </a:rPr>
              <a:t>offline</a:t>
            </a:r>
            <a:r>
              <a:rPr lang="en-US" dirty="0" smtClean="0"/>
              <a:t>].</a:t>
            </a:r>
            <a:endParaRPr lang="en-US" dirty="0"/>
          </a:p>
          <a:p>
            <a:r>
              <a:rPr lang="en-US" dirty="0" smtClean="0"/>
              <a:t>Online algorithms </a:t>
            </a:r>
            <a:r>
              <a:rPr lang="en-US" dirty="0"/>
              <a:t>are usually analyzed by using the concept of competitiveness, that is the worst case factor they </a:t>
            </a:r>
            <a:r>
              <a:rPr lang="en-US" dirty="0" smtClean="0"/>
              <a:t>take longer </a:t>
            </a:r>
            <a:r>
              <a:rPr lang="en-US" dirty="0"/>
              <a:t>compared to the best algorithm with complete information.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and offline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6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Usually algorithms have an optimization goal in </a:t>
            </a:r>
            <a:r>
              <a:rPr lang="en-US" dirty="0" smtClean="0"/>
              <a:t>mind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compute the shortest path or the alignment or </a:t>
            </a:r>
            <a:r>
              <a:rPr lang="en-US" dirty="0" smtClean="0"/>
              <a:t>minimal edit </a:t>
            </a:r>
            <a:r>
              <a:rPr lang="en-US" dirty="0"/>
              <a:t>distance. </a:t>
            </a:r>
            <a:endParaRPr lang="en-US" dirty="0" smtClean="0"/>
          </a:p>
          <a:p>
            <a:r>
              <a:rPr lang="en-US" dirty="0" smtClean="0"/>
              <a:t>Exact </a:t>
            </a:r>
            <a:r>
              <a:rPr lang="en-US" dirty="0"/>
              <a:t>algorithms aim at computing the optimal solution given such a goal. </a:t>
            </a:r>
            <a:endParaRPr lang="en-US" dirty="0" smtClean="0"/>
          </a:p>
          <a:p>
            <a:r>
              <a:rPr lang="en-US" dirty="0" smtClean="0"/>
              <a:t>Often </a:t>
            </a:r>
            <a:r>
              <a:rPr lang="en-US" dirty="0"/>
              <a:t>this is </a:t>
            </a:r>
            <a:r>
              <a:rPr lang="en-US" dirty="0" smtClean="0"/>
              <a:t>quite expensive </a:t>
            </a:r>
            <a:r>
              <a:rPr lang="en-US" dirty="0"/>
              <a:t>in terms of run time or memory and hence not possible for large input.</a:t>
            </a:r>
          </a:p>
          <a:p>
            <a:r>
              <a:rPr lang="en-US" dirty="0" smtClean="0"/>
              <a:t>Approximation </a:t>
            </a:r>
            <a:r>
              <a:rPr lang="en-US" dirty="0"/>
              <a:t>algorithms aim at computing a solution which </a:t>
            </a:r>
            <a:r>
              <a:rPr lang="en-US" dirty="0" smtClean="0"/>
              <a:t>has guaranteed </a:t>
            </a:r>
            <a:r>
              <a:rPr lang="en-US" dirty="0"/>
              <a:t>factor worse than the optimal </a:t>
            </a:r>
            <a:r>
              <a:rPr lang="en-US" dirty="0" smtClean="0"/>
              <a:t>solution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Exact and Approximate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8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heuristic algorithms try to reach the optimal solution without giving a guarantee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Often </a:t>
            </a:r>
            <a:r>
              <a:rPr lang="en-US" dirty="0"/>
              <a:t>it is easy to construct a counter example.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good heuristics is almost always near or at the </a:t>
            </a:r>
            <a:r>
              <a:rPr lang="en-US" dirty="0" smtClean="0"/>
              <a:t>optimal value</a:t>
            </a:r>
            <a:r>
              <a:rPr lang="en-US" dirty="0"/>
              <a:t>.</a:t>
            </a:r>
          </a:p>
          <a:p>
            <a:r>
              <a:rPr lang="en-US" dirty="0" smtClean="0"/>
              <a:t>Operational algorithms </a:t>
            </a:r>
            <a:r>
              <a:rPr lang="en-US" dirty="0"/>
              <a:t>which do not aim at optimizing an objective </a:t>
            </a:r>
            <a:r>
              <a:rPr lang="en-US" dirty="0" smtClean="0"/>
              <a:t>function.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chain a series of computational operations guided by expert </a:t>
            </a:r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and Operational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1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recursive algorithms</a:t>
            </a:r>
          </a:p>
          <a:p>
            <a:r>
              <a:rPr lang="en-US" dirty="0" smtClean="0"/>
              <a:t>Backtracking </a:t>
            </a:r>
            <a:r>
              <a:rPr lang="en-US" dirty="0"/>
              <a:t>algorithms</a:t>
            </a:r>
          </a:p>
          <a:p>
            <a:r>
              <a:rPr lang="en-US" dirty="0" smtClean="0"/>
              <a:t>Divide-and-conquer </a:t>
            </a:r>
            <a:r>
              <a:rPr lang="en-US" dirty="0"/>
              <a:t>algorithms</a:t>
            </a:r>
          </a:p>
          <a:p>
            <a:r>
              <a:rPr lang="en-US" dirty="0" smtClean="0"/>
              <a:t>Dynamic </a:t>
            </a:r>
            <a:r>
              <a:rPr lang="en-US" dirty="0"/>
              <a:t>programming algorithms</a:t>
            </a:r>
          </a:p>
          <a:p>
            <a:r>
              <a:rPr lang="en-US" dirty="0" smtClean="0"/>
              <a:t>Greedy </a:t>
            </a:r>
            <a:r>
              <a:rPr lang="en-US" dirty="0"/>
              <a:t>algorithms</a:t>
            </a:r>
          </a:p>
          <a:p>
            <a:r>
              <a:rPr lang="en-US" dirty="0" smtClean="0"/>
              <a:t>Branch-and-bound algorithms</a:t>
            </a:r>
          </a:p>
          <a:p>
            <a:r>
              <a:rPr lang="en-US" dirty="0" smtClean="0"/>
              <a:t>Brute </a:t>
            </a:r>
            <a:r>
              <a:rPr lang="en-US" dirty="0"/>
              <a:t>force algorithms</a:t>
            </a:r>
          </a:p>
          <a:p>
            <a:r>
              <a:rPr lang="en-US" dirty="0" smtClean="0"/>
              <a:t>and </a:t>
            </a:r>
            <a:r>
              <a:rPr lang="en-US" dirty="0"/>
              <a:t>others....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Paradigm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49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4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192</TotalTime>
  <Words>1443</Words>
  <Application>Microsoft Office PowerPoint</Application>
  <PresentationFormat>On-screen Show (4:3)</PresentationFormat>
  <Paragraphs>171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Paper</vt:lpstr>
      <vt:lpstr>Fundamentals of  Design Analysis of Algorithms</vt:lpstr>
      <vt:lpstr>Types of Algorithms</vt:lpstr>
      <vt:lpstr>Types of Algorithms </vt:lpstr>
      <vt:lpstr>Deterministic Algorithms</vt:lpstr>
      <vt:lpstr>Randomized Algorithms</vt:lpstr>
      <vt:lpstr>Online and offline Algorithms</vt:lpstr>
      <vt:lpstr>Exact and Approximate Algorithms</vt:lpstr>
      <vt:lpstr>Heuristic and Operational</vt:lpstr>
      <vt:lpstr>Algorithmic Paradigm</vt:lpstr>
      <vt:lpstr>Simple recursive algorithms</vt:lpstr>
      <vt:lpstr>Backtracking algorithms</vt:lpstr>
      <vt:lpstr>Divide-and-conquer algorithms</vt:lpstr>
      <vt:lpstr>Dynamic programming algorithms</vt:lpstr>
      <vt:lpstr>Dynamic programming algorithms Examples from bioinformatics</vt:lpstr>
      <vt:lpstr>Greedy algorithms</vt:lpstr>
      <vt:lpstr>Greedy algorithms Example</vt:lpstr>
      <vt:lpstr>Branch-and-bound algorithms</vt:lpstr>
      <vt:lpstr>Branch-and-bound algorithms</vt:lpstr>
      <vt:lpstr>Brute force algorithms</vt:lpstr>
      <vt:lpstr>Amortized complexity</vt:lpstr>
      <vt:lpstr>  Methods to find the amortized cost </vt:lpstr>
      <vt:lpstr>Randomized Algorithms</vt:lpstr>
      <vt:lpstr>Exercise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 Design Analysis of Algorithms</dc:title>
  <dc:creator>B.VenkatRamana</dc:creator>
  <cp:lastModifiedBy>B.VenkatRamana</cp:lastModifiedBy>
  <cp:revision>23</cp:revision>
  <dcterms:created xsi:type="dcterms:W3CDTF">2015-10-03T05:43:39Z</dcterms:created>
  <dcterms:modified xsi:type="dcterms:W3CDTF">2015-11-27T11:24:21Z</dcterms:modified>
</cp:coreProperties>
</file>