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61" r:id="rId8"/>
    <p:sldId id="262" r:id="rId9"/>
    <p:sldId id="263" r:id="rId10"/>
    <p:sldId id="276" r:id="rId11"/>
    <p:sldId id="264" r:id="rId12"/>
    <p:sldId id="265" r:id="rId13"/>
    <p:sldId id="268" r:id="rId14"/>
    <p:sldId id="269" r:id="rId15"/>
    <p:sldId id="271" r:id="rId16"/>
    <p:sldId id="274" r:id="rId17"/>
    <p:sldId id="273" r:id="rId18"/>
    <p:sldId id="282" r:id="rId19"/>
    <p:sldId id="283" r:id="rId20"/>
    <p:sldId id="288" r:id="rId21"/>
    <p:sldId id="286" r:id="rId22"/>
    <p:sldId id="287" r:id="rId23"/>
    <p:sldId id="289" r:id="rId24"/>
    <p:sldId id="290" r:id="rId25"/>
    <p:sldId id="284" r:id="rId26"/>
    <p:sldId id="277" r:id="rId27"/>
    <p:sldId id="278" r:id="rId28"/>
    <p:sldId id="280"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CE85A-B4A0-48BB-88B4-78C52911660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2809C5F-ECA6-47BF-A53A-38A0718B6501}">
      <dgm:prSet phldrT="[Text]"/>
      <dgm:spPr/>
      <dgm:t>
        <a:bodyPr/>
        <a:lstStyle/>
        <a:p>
          <a:r>
            <a:rPr lang="en-US" dirty="0" smtClean="0"/>
            <a:t>Complexity problems</a:t>
          </a:r>
          <a:endParaRPr lang="en-US" dirty="0"/>
        </a:p>
      </dgm:t>
    </dgm:pt>
    <dgm:pt modelId="{569ECD6B-F188-4C2A-8624-1839DE300D06}" type="parTrans" cxnId="{AC3DE7AE-1F44-4044-AB98-71506F1750E2}">
      <dgm:prSet/>
      <dgm:spPr/>
      <dgm:t>
        <a:bodyPr/>
        <a:lstStyle/>
        <a:p>
          <a:endParaRPr lang="en-US"/>
        </a:p>
      </dgm:t>
    </dgm:pt>
    <dgm:pt modelId="{73579AFB-8F19-4C82-829F-20052F18707D}" type="sibTrans" cxnId="{AC3DE7AE-1F44-4044-AB98-71506F1750E2}">
      <dgm:prSet/>
      <dgm:spPr/>
      <dgm:t>
        <a:bodyPr/>
        <a:lstStyle/>
        <a:p>
          <a:endParaRPr lang="en-US"/>
        </a:p>
      </dgm:t>
    </dgm:pt>
    <dgm:pt modelId="{D8613FE7-80FA-4AB6-AA43-3E6F9D606994}">
      <dgm:prSet phldrT="[Text]"/>
      <dgm:spPr/>
      <dgm:t>
        <a:bodyPr/>
        <a:lstStyle/>
        <a:p>
          <a:r>
            <a:rPr lang="en-US" dirty="0" smtClean="0"/>
            <a:t>NP Class</a:t>
          </a:r>
          <a:endParaRPr lang="en-US" dirty="0"/>
        </a:p>
      </dgm:t>
    </dgm:pt>
    <dgm:pt modelId="{2CA696BD-A4FD-425E-8FB8-4CD89BCA010D}" type="parTrans" cxnId="{0E905F57-3028-4BBD-8584-DECEECEB1343}">
      <dgm:prSet/>
      <dgm:spPr/>
      <dgm:t>
        <a:bodyPr/>
        <a:lstStyle/>
        <a:p>
          <a:endParaRPr lang="en-US"/>
        </a:p>
      </dgm:t>
    </dgm:pt>
    <dgm:pt modelId="{BAB75E4F-242C-4CE6-8BEF-F6B6D3AAD601}" type="sibTrans" cxnId="{0E905F57-3028-4BBD-8584-DECEECEB1343}">
      <dgm:prSet/>
      <dgm:spPr/>
      <dgm:t>
        <a:bodyPr/>
        <a:lstStyle/>
        <a:p>
          <a:endParaRPr lang="en-US"/>
        </a:p>
      </dgm:t>
    </dgm:pt>
    <dgm:pt modelId="{4DE77B12-6975-4ADB-B290-B3D1CE3D9CF9}">
      <dgm:prSet phldrT="[Text]"/>
      <dgm:spPr/>
      <dgm:t>
        <a:bodyPr/>
        <a:lstStyle/>
        <a:p>
          <a:r>
            <a:rPr lang="en-US" dirty="0" smtClean="0"/>
            <a:t>NP Hard</a:t>
          </a:r>
          <a:endParaRPr lang="en-US" dirty="0"/>
        </a:p>
      </dgm:t>
    </dgm:pt>
    <dgm:pt modelId="{1616E631-C5C6-499F-8559-30F93EA42D9E}" type="parTrans" cxnId="{3482DC0A-C2A5-4CD1-A36A-717D8F4C6CA5}">
      <dgm:prSet/>
      <dgm:spPr/>
      <dgm:t>
        <a:bodyPr/>
        <a:lstStyle/>
        <a:p>
          <a:endParaRPr lang="en-US"/>
        </a:p>
      </dgm:t>
    </dgm:pt>
    <dgm:pt modelId="{FA3016FA-BC4E-428F-AB1D-2E164FF4BB0B}" type="sibTrans" cxnId="{3482DC0A-C2A5-4CD1-A36A-717D8F4C6CA5}">
      <dgm:prSet/>
      <dgm:spPr/>
      <dgm:t>
        <a:bodyPr/>
        <a:lstStyle/>
        <a:p>
          <a:endParaRPr lang="en-US"/>
        </a:p>
      </dgm:t>
    </dgm:pt>
    <dgm:pt modelId="{EBB83716-6081-4CF1-A960-ED5275D5A654}">
      <dgm:prSet phldrT="[Text]"/>
      <dgm:spPr/>
      <dgm:t>
        <a:bodyPr/>
        <a:lstStyle/>
        <a:p>
          <a:r>
            <a:rPr lang="en-US" dirty="0" smtClean="0"/>
            <a:t>P Class</a:t>
          </a:r>
          <a:endParaRPr lang="en-US" dirty="0"/>
        </a:p>
      </dgm:t>
    </dgm:pt>
    <dgm:pt modelId="{0CFC5C79-F4D5-4C7C-84BE-B9C6C85B72E1}" type="parTrans" cxnId="{73B4D623-65A6-46D2-9B3B-ED89705A89D2}">
      <dgm:prSet/>
      <dgm:spPr/>
      <dgm:t>
        <a:bodyPr/>
        <a:lstStyle/>
        <a:p>
          <a:endParaRPr lang="en-US"/>
        </a:p>
      </dgm:t>
    </dgm:pt>
    <dgm:pt modelId="{067AEA1A-18AA-46CD-A68E-55AE08F315CB}" type="sibTrans" cxnId="{73B4D623-65A6-46D2-9B3B-ED89705A89D2}">
      <dgm:prSet/>
      <dgm:spPr/>
      <dgm:t>
        <a:bodyPr/>
        <a:lstStyle/>
        <a:p>
          <a:endParaRPr lang="en-US"/>
        </a:p>
      </dgm:t>
    </dgm:pt>
    <dgm:pt modelId="{B688DBA5-6F82-4AF8-A2EE-7AD5E4738FC5}">
      <dgm:prSet phldrT="[Text]"/>
      <dgm:spPr/>
      <dgm:t>
        <a:bodyPr/>
        <a:lstStyle/>
        <a:p>
          <a:r>
            <a:rPr lang="en-US" dirty="0" smtClean="0"/>
            <a:t>NP Complete</a:t>
          </a:r>
          <a:endParaRPr lang="en-US" dirty="0"/>
        </a:p>
      </dgm:t>
    </dgm:pt>
    <dgm:pt modelId="{79F8162A-DFFD-407F-9573-BE7798048ADA}" type="sibTrans" cxnId="{8A5AEEC5-3C42-47B0-9724-D70A92FE30C4}">
      <dgm:prSet/>
      <dgm:spPr/>
      <dgm:t>
        <a:bodyPr/>
        <a:lstStyle/>
        <a:p>
          <a:endParaRPr lang="en-US"/>
        </a:p>
      </dgm:t>
    </dgm:pt>
    <dgm:pt modelId="{7DC07565-3614-4A0A-A5F9-64EBBFD01512}" type="parTrans" cxnId="{8A5AEEC5-3C42-47B0-9724-D70A92FE30C4}">
      <dgm:prSet/>
      <dgm:spPr/>
      <dgm:t>
        <a:bodyPr/>
        <a:lstStyle/>
        <a:p>
          <a:endParaRPr lang="en-US"/>
        </a:p>
      </dgm:t>
    </dgm:pt>
    <dgm:pt modelId="{A5DE2638-DF1F-4606-824C-9F6C650D7DF4}" type="pres">
      <dgm:prSet presAssocID="{44BCE85A-B4A0-48BB-88B4-78C529116607}" presName="hierChild1" presStyleCnt="0">
        <dgm:presLayoutVars>
          <dgm:chPref val="1"/>
          <dgm:dir/>
          <dgm:animOne val="branch"/>
          <dgm:animLvl val="lvl"/>
          <dgm:resizeHandles/>
        </dgm:presLayoutVars>
      </dgm:prSet>
      <dgm:spPr/>
      <dgm:t>
        <a:bodyPr/>
        <a:lstStyle/>
        <a:p>
          <a:endParaRPr lang="en-US"/>
        </a:p>
      </dgm:t>
    </dgm:pt>
    <dgm:pt modelId="{39AE502D-2766-4644-8FD2-D1A24E4C65F4}" type="pres">
      <dgm:prSet presAssocID="{22809C5F-ECA6-47BF-A53A-38A0718B6501}" presName="hierRoot1" presStyleCnt="0"/>
      <dgm:spPr/>
    </dgm:pt>
    <dgm:pt modelId="{E1A3656E-B23A-4CCE-A21C-B23629BC6457}" type="pres">
      <dgm:prSet presAssocID="{22809C5F-ECA6-47BF-A53A-38A0718B6501}" presName="composite" presStyleCnt="0"/>
      <dgm:spPr/>
    </dgm:pt>
    <dgm:pt modelId="{D839B3AE-DDAA-4412-A820-13C6813CC5C1}" type="pres">
      <dgm:prSet presAssocID="{22809C5F-ECA6-47BF-A53A-38A0718B6501}" presName="background" presStyleLbl="node0" presStyleIdx="0" presStyleCnt="1"/>
      <dgm:spPr/>
    </dgm:pt>
    <dgm:pt modelId="{287EBBE6-BEB0-49D6-8288-5B9AA540EE19}" type="pres">
      <dgm:prSet presAssocID="{22809C5F-ECA6-47BF-A53A-38A0718B6501}" presName="text" presStyleLbl="fgAcc0" presStyleIdx="0" presStyleCnt="1">
        <dgm:presLayoutVars>
          <dgm:chPref val="3"/>
        </dgm:presLayoutVars>
      </dgm:prSet>
      <dgm:spPr/>
      <dgm:t>
        <a:bodyPr/>
        <a:lstStyle/>
        <a:p>
          <a:endParaRPr lang="en-US"/>
        </a:p>
      </dgm:t>
    </dgm:pt>
    <dgm:pt modelId="{65999AEB-C6BD-4EC3-B6C9-4B31683E528B}" type="pres">
      <dgm:prSet presAssocID="{22809C5F-ECA6-47BF-A53A-38A0718B6501}" presName="hierChild2" presStyleCnt="0"/>
      <dgm:spPr/>
    </dgm:pt>
    <dgm:pt modelId="{1842FECD-C976-4611-B54E-08E337523FA1}" type="pres">
      <dgm:prSet presAssocID="{2CA696BD-A4FD-425E-8FB8-4CD89BCA010D}" presName="Name10" presStyleLbl="parChTrans1D2" presStyleIdx="0" presStyleCnt="2"/>
      <dgm:spPr/>
      <dgm:t>
        <a:bodyPr/>
        <a:lstStyle/>
        <a:p>
          <a:endParaRPr lang="en-US"/>
        </a:p>
      </dgm:t>
    </dgm:pt>
    <dgm:pt modelId="{9AB73B41-579F-4E78-8C09-54223A4B72AF}" type="pres">
      <dgm:prSet presAssocID="{D8613FE7-80FA-4AB6-AA43-3E6F9D606994}" presName="hierRoot2" presStyleCnt="0"/>
      <dgm:spPr/>
    </dgm:pt>
    <dgm:pt modelId="{80248953-696C-4061-B62E-BCE32F0238EC}" type="pres">
      <dgm:prSet presAssocID="{D8613FE7-80FA-4AB6-AA43-3E6F9D606994}" presName="composite2" presStyleCnt="0"/>
      <dgm:spPr/>
    </dgm:pt>
    <dgm:pt modelId="{B0A5B325-E6EC-41BA-B88B-9CFD44A23105}" type="pres">
      <dgm:prSet presAssocID="{D8613FE7-80FA-4AB6-AA43-3E6F9D606994}" presName="background2" presStyleLbl="node2" presStyleIdx="0" presStyleCnt="2"/>
      <dgm:spPr/>
    </dgm:pt>
    <dgm:pt modelId="{207C2B24-729D-4BDD-AC70-620F4B2DA7E1}" type="pres">
      <dgm:prSet presAssocID="{D8613FE7-80FA-4AB6-AA43-3E6F9D606994}" presName="text2" presStyleLbl="fgAcc2" presStyleIdx="0" presStyleCnt="2">
        <dgm:presLayoutVars>
          <dgm:chPref val="3"/>
        </dgm:presLayoutVars>
      </dgm:prSet>
      <dgm:spPr/>
      <dgm:t>
        <a:bodyPr/>
        <a:lstStyle/>
        <a:p>
          <a:endParaRPr lang="en-US"/>
        </a:p>
      </dgm:t>
    </dgm:pt>
    <dgm:pt modelId="{0F67CB09-A80A-48C0-A179-C132CC19768C}" type="pres">
      <dgm:prSet presAssocID="{D8613FE7-80FA-4AB6-AA43-3E6F9D606994}" presName="hierChild3" presStyleCnt="0"/>
      <dgm:spPr/>
    </dgm:pt>
    <dgm:pt modelId="{F53D2EAE-DA44-40A8-9910-25FE12C422B1}" type="pres">
      <dgm:prSet presAssocID="{7DC07565-3614-4A0A-A5F9-64EBBFD01512}" presName="Name17" presStyleLbl="parChTrans1D3" presStyleIdx="0" presStyleCnt="2"/>
      <dgm:spPr/>
      <dgm:t>
        <a:bodyPr/>
        <a:lstStyle/>
        <a:p>
          <a:endParaRPr lang="en-US"/>
        </a:p>
      </dgm:t>
    </dgm:pt>
    <dgm:pt modelId="{844947A5-C3B1-4579-9677-21CCCAF16001}" type="pres">
      <dgm:prSet presAssocID="{B688DBA5-6F82-4AF8-A2EE-7AD5E4738FC5}" presName="hierRoot3" presStyleCnt="0"/>
      <dgm:spPr/>
    </dgm:pt>
    <dgm:pt modelId="{A8145FC0-BE95-44A2-95F0-3A97D6A12D68}" type="pres">
      <dgm:prSet presAssocID="{B688DBA5-6F82-4AF8-A2EE-7AD5E4738FC5}" presName="composite3" presStyleCnt="0"/>
      <dgm:spPr/>
    </dgm:pt>
    <dgm:pt modelId="{E8383B64-867A-4143-9175-D5D2D960EE8F}" type="pres">
      <dgm:prSet presAssocID="{B688DBA5-6F82-4AF8-A2EE-7AD5E4738FC5}" presName="background3" presStyleLbl="node3" presStyleIdx="0" presStyleCnt="2"/>
      <dgm:spPr/>
    </dgm:pt>
    <dgm:pt modelId="{9C54CB65-0D85-4727-B764-BD1A42B53652}" type="pres">
      <dgm:prSet presAssocID="{B688DBA5-6F82-4AF8-A2EE-7AD5E4738FC5}" presName="text3" presStyleLbl="fgAcc3" presStyleIdx="0" presStyleCnt="2">
        <dgm:presLayoutVars>
          <dgm:chPref val="3"/>
        </dgm:presLayoutVars>
      </dgm:prSet>
      <dgm:spPr/>
      <dgm:t>
        <a:bodyPr/>
        <a:lstStyle/>
        <a:p>
          <a:endParaRPr lang="en-US"/>
        </a:p>
      </dgm:t>
    </dgm:pt>
    <dgm:pt modelId="{3FD1C667-CD37-4B2F-AE57-60127E579E44}" type="pres">
      <dgm:prSet presAssocID="{B688DBA5-6F82-4AF8-A2EE-7AD5E4738FC5}" presName="hierChild4" presStyleCnt="0"/>
      <dgm:spPr/>
    </dgm:pt>
    <dgm:pt modelId="{C47CC5DE-9E75-4E2A-8370-1D99A58BD568}" type="pres">
      <dgm:prSet presAssocID="{1616E631-C5C6-499F-8559-30F93EA42D9E}" presName="Name17" presStyleLbl="parChTrans1D3" presStyleIdx="1" presStyleCnt="2"/>
      <dgm:spPr/>
      <dgm:t>
        <a:bodyPr/>
        <a:lstStyle/>
        <a:p>
          <a:endParaRPr lang="en-US"/>
        </a:p>
      </dgm:t>
    </dgm:pt>
    <dgm:pt modelId="{E376DF68-5A50-482A-96F3-FB9F9257C53C}" type="pres">
      <dgm:prSet presAssocID="{4DE77B12-6975-4ADB-B290-B3D1CE3D9CF9}" presName="hierRoot3" presStyleCnt="0"/>
      <dgm:spPr/>
    </dgm:pt>
    <dgm:pt modelId="{FBBF9EDC-0C57-47A0-AB19-DF0FDE56BAF0}" type="pres">
      <dgm:prSet presAssocID="{4DE77B12-6975-4ADB-B290-B3D1CE3D9CF9}" presName="composite3" presStyleCnt="0"/>
      <dgm:spPr/>
    </dgm:pt>
    <dgm:pt modelId="{C074CA89-151D-4FFF-BD8E-C46A45BF06B0}" type="pres">
      <dgm:prSet presAssocID="{4DE77B12-6975-4ADB-B290-B3D1CE3D9CF9}" presName="background3" presStyleLbl="node3" presStyleIdx="1" presStyleCnt="2"/>
      <dgm:spPr/>
    </dgm:pt>
    <dgm:pt modelId="{A67A6713-CC82-465D-961E-189BB8F25177}" type="pres">
      <dgm:prSet presAssocID="{4DE77B12-6975-4ADB-B290-B3D1CE3D9CF9}" presName="text3" presStyleLbl="fgAcc3" presStyleIdx="1" presStyleCnt="2">
        <dgm:presLayoutVars>
          <dgm:chPref val="3"/>
        </dgm:presLayoutVars>
      </dgm:prSet>
      <dgm:spPr/>
      <dgm:t>
        <a:bodyPr/>
        <a:lstStyle/>
        <a:p>
          <a:endParaRPr lang="en-US"/>
        </a:p>
      </dgm:t>
    </dgm:pt>
    <dgm:pt modelId="{93105AD2-0F21-44E9-BF49-E67EB415E43A}" type="pres">
      <dgm:prSet presAssocID="{4DE77B12-6975-4ADB-B290-B3D1CE3D9CF9}" presName="hierChild4" presStyleCnt="0"/>
      <dgm:spPr/>
    </dgm:pt>
    <dgm:pt modelId="{C366E15B-8E4B-4333-9D95-99B6FEB04090}" type="pres">
      <dgm:prSet presAssocID="{0CFC5C79-F4D5-4C7C-84BE-B9C6C85B72E1}" presName="Name10" presStyleLbl="parChTrans1D2" presStyleIdx="1" presStyleCnt="2"/>
      <dgm:spPr/>
      <dgm:t>
        <a:bodyPr/>
        <a:lstStyle/>
        <a:p>
          <a:endParaRPr lang="en-US"/>
        </a:p>
      </dgm:t>
    </dgm:pt>
    <dgm:pt modelId="{2BBBAEAB-8E78-49AB-9CBC-CEBF50F6AF67}" type="pres">
      <dgm:prSet presAssocID="{EBB83716-6081-4CF1-A960-ED5275D5A654}" presName="hierRoot2" presStyleCnt="0"/>
      <dgm:spPr/>
    </dgm:pt>
    <dgm:pt modelId="{6A707A2D-B6A4-465D-A09B-10C8C2392DFE}" type="pres">
      <dgm:prSet presAssocID="{EBB83716-6081-4CF1-A960-ED5275D5A654}" presName="composite2" presStyleCnt="0"/>
      <dgm:spPr/>
    </dgm:pt>
    <dgm:pt modelId="{1AF6D22A-6184-47D3-9700-C55DF400368E}" type="pres">
      <dgm:prSet presAssocID="{EBB83716-6081-4CF1-A960-ED5275D5A654}" presName="background2" presStyleLbl="node2" presStyleIdx="1" presStyleCnt="2"/>
      <dgm:spPr/>
    </dgm:pt>
    <dgm:pt modelId="{0ED03F48-5E25-4D1B-9D12-F0E2EAC31295}" type="pres">
      <dgm:prSet presAssocID="{EBB83716-6081-4CF1-A960-ED5275D5A654}" presName="text2" presStyleLbl="fgAcc2" presStyleIdx="1" presStyleCnt="2">
        <dgm:presLayoutVars>
          <dgm:chPref val="3"/>
        </dgm:presLayoutVars>
      </dgm:prSet>
      <dgm:spPr/>
      <dgm:t>
        <a:bodyPr/>
        <a:lstStyle/>
        <a:p>
          <a:endParaRPr lang="en-US"/>
        </a:p>
      </dgm:t>
    </dgm:pt>
    <dgm:pt modelId="{17F6D212-73D4-42BE-BCC0-1C519F006E17}" type="pres">
      <dgm:prSet presAssocID="{EBB83716-6081-4CF1-A960-ED5275D5A654}" presName="hierChild3" presStyleCnt="0"/>
      <dgm:spPr/>
    </dgm:pt>
  </dgm:ptLst>
  <dgm:cxnLst>
    <dgm:cxn modelId="{9CF087AC-371D-401D-8A11-5FEA7C4DD144}" type="presOf" srcId="{D8613FE7-80FA-4AB6-AA43-3E6F9D606994}" destId="{207C2B24-729D-4BDD-AC70-620F4B2DA7E1}" srcOrd="0" destOrd="0" presId="urn:microsoft.com/office/officeart/2005/8/layout/hierarchy1"/>
    <dgm:cxn modelId="{8A5AEEC5-3C42-47B0-9724-D70A92FE30C4}" srcId="{D8613FE7-80FA-4AB6-AA43-3E6F9D606994}" destId="{B688DBA5-6F82-4AF8-A2EE-7AD5E4738FC5}" srcOrd="0" destOrd="0" parTransId="{7DC07565-3614-4A0A-A5F9-64EBBFD01512}" sibTransId="{79F8162A-DFFD-407F-9573-BE7798048ADA}"/>
    <dgm:cxn modelId="{73B4D623-65A6-46D2-9B3B-ED89705A89D2}" srcId="{22809C5F-ECA6-47BF-A53A-38A0718B6501}" destId="{EBB83716-6081-4CF1-A960-ED5275D5A654}" srcOrd="1" destOrd="0" parTransId="{0CFC5C79-F4D5-4C7C-84BE-B9C6C85B72E1}" sibTransId="{067AEA1A-18AA-46CD-A68E-55AE08F315CB}"/>
    <dgm:cxn modelId="{59255869-7BEE-4F4D-9EB0-1486637F6E2B}" type="presOf" srcId="{7DC07565-3614-4A0A-A5F9-64EBBFD01512}" destId="{F53D2EAE-DA44-40A8-9910-25FE12C422B1}" srcOrd="0" destOrd="0" presId="urn:microsoft.com/office/officeart/2005/8/layout/hierarchy1"/>
    <dgm:cxn modelId="{C18E8301-6B65-48FA-9407-1C606EDBA810}" type="presOf" srcId="{4DE77B12-6975-4ADB-B290-B3D1CE3D9CF9}" destId="{A67A6713-CC82-465D-961E-189BB8F25177}" srcOrd="0" destOrd="0" presId="urn:microsoft.com/office/officeart/2005/8/layout/hierarchy1"/>
    <dgm:cxn modelId="{DDF4559E-448A-4AD0-B137-AB600BA68C32}" type="presOf" srcId="{B688DBA5-6F82-4AF8-A2EE-7AD5E4738FC5}" destId="{9C54CB65-0D85-4727-B764-BD1A42B53652}" srcOrd="0" destOrd="0" presId="urn:microsoft.com/office/officeart/2005/8/layout/hierarchy1"/>
    <dgm:cxn modelId="{0E905F57-3028-4BBD-8584-DECEECEB1343}" srcId="{22809C5F-ECA6-47BF-A53A-38A0718B6501}" destId="{D8613FE7-80FA-4AB6-AA43-3E6F9D606994}" srcOrd="0" destOrd="0" parTransId="{2CA696BD-A4FD-425E-8FB8-4CD89BCA010D}" sibTransId="{BAB75E4F-242C-4CE6-8BEF-F6B6D3AAD601}"/>
    <dgm:cxn modelId="{3482DC0A-C2A5-4CD1-A36A-717D8F4C6CA5}" srcId="{D8613FE7-80FA-4AB6-AA43-3E6F9D606994}" destId="{4DE77B12-6975-4ADB-B290-B3D1CE3D9CF9}" srcOrd="1" destOrd="0" parTransId="{1616E631-C5C6-499F-8559-30F93EA42D9E}" sibTransId="{FA3016FA-BC4E-428F-AB1D-2E164FF4BB0B}"/>
    <dgm:cxn modelId="{28A5009F-FBF6-4686-B1FE-69AF302C3F46}" type="presOf" srcId="{1616E631-C5C6-499F-8559-30F93EA42D9E}" destId="{C47CC5DE-9E75-4E2A-8370-1D99A58BD568}" srcOrd="0" destOrd="0" presId="urn:microsoft.com/office/officeart/2005/8/layout/hierarchy1"/>
    <dgm:cxn modelId="{FD5D08E9-38F3-42BF-A3C3-00B447BCD353}" type="presOf" srcId="{0CFC5C79-F4D5-4C7C-84BE-B9C6C85B72E1}" destId="{C366E15B-8E4B-4333-9D95-99B6FEB04090}" srcOrd="0" destOrd="0" presId="urn:microsoft.com/office/officeart/2005/8/layout/hierarchy1"/>
    <dgm:cxn modelId="{67E01325-8C0E-44F4-AFF0-313723A99C67}" type="presOf" srcId="{EBB83716-6081-4CF1-A960-ED5275D5A654}" destId="{0ED03F48-5E25-4D1B-9D12-F0E2EAC31295}" srcOrd="0" destOrd="0" presId="urn:microsoft.com/office/officeart/2005/8/layout/hierarchy1"/>
    <dgm:cxn modelId="{14D01DC7-88F8-46E4-92C4-74B8B3D82EB8}" type="presOf" srcId="{22809C5F-ECA6-47BF-A53A-38A0718B6501}" destId="{287EBBE6-BEB0-49D6-8288-5B9AA540EE19}" srcOrd="0" destOrd="0" presId="urn:microsoft.com/office/officeart/2005/8/layout/hierarchy1"/>
    <dgm:cxn modelId="{A84561E4-D7BA-4E42-A506-AF8308EBD04A}" type="presOf" srcId="{2CA696BD-A4FD-425E-8FB8-4CD89BCA010D}" destId="{1842FECD-C976-4611-B54E-08E337523FA1}" srcOrd="0" destOrd="0" presId="urn:microsoft.com/office/officeart/2005/8/layout/hierarchy1"/>
    <dgm:cxn modelId="{0AFEF748-84B7-49C8-8809-EAC4C728F1B7}" type="presOf" srcId="{44BCE85A-B4A0-48BB-88B4-78C529116607}" destId="{A5DE2638-DF1F-4606-824C-9F6C650D7DF4}" srcOrd="0" destOrd="0" presId="urn:microsoft.com/office/officeart/2005/8/layout/hierarchy1"/>
    <dgm:cxn modelId="{AC3DE7AE-1F44-4044-AB98-71506F1750E2}" srcId="{44BCE85A-B4A0-48BB-88B4-78C529116607}" destId="{22809C5F-ECA6-47BF-A53A-38A0718B6501}" srcOrd="0" destOrd="0" parTransId="{569ECD6B-F188-4C2A-8624-1839DE300D06}" sibTransId="{73579AFB-8F19-4C82-829F-20052F18707D}"/>
    <dgm:cxn modelId="{8CCF6BD6-68DC-4ECA-9B7A-0A287A7E05A7}" type="presParOf" srcId="{A5DE2638-DF1F-4606-824C-9F6C650D7DF4}" destId="{39AE502D-2766-4644-8FD2-D1A24E4C65F4}" srcOrd="0" destOrd="0" presId="urn:microsoft.com/office/officeart/2005/8/layout/hierarchy1"/>
    <dgm:cxn modelId="{E7FF19CC-0DC4-4DAE-9411-87BB0C60862F}" type="presParOf" srcId="{39AE502D-2766-4644-8FD2-D1A24E4C65F4}" destId="{E1A3656E-B23A-4CCE-A21C-B23629BC6457}" srcOrd="0" destOrd="0" presId="urn:microsoft.com/office/officeart/2005/8/layout/hierarchy1"/>
    <dgm:cxn modelId="{954E54BA-E738-4F11-B091-8A65A04F8200}" type="presParOf" srcId="{E1A3656E-B23A-4CCE-A21C-B23629BC6457}" destId="{D839B3AE-DDAA-4412-A820-13C6813CC5C1}" srcOrd="0" destOrd="0" presId="urn:microsoft.com/office/officeart/2005/8/layout/hierarchy1"/>
    <dgm:cxn modelId="{5C9A582D-C132-482C-8BCF-2FD14A0C8868}" type="presParOf" srcId="{E1A3656E-B23A-4CCE-A21C-B23629BC6457}" destId="{287EBBE6-BEB0-49D6-8288-5B9AA540EE19}" srcOrd="1" destOrd="0" presId="urn:microsoft.com/office/officeart/2005/8/layout/hierarchy1"/>
    <dgm:cxn modelId="{66C70710-63B0-45B9-B365-35E053D8274F}" type="presParOf" srcId="{39AE502D-2766-4644-8FD2-D1A24E4C65F4}" destId="{65999AEB-C6BD-4EC3-B6C9-4B31683E528B}" srcOrd="1" destOrd="0" presId="urn:microsoft.com/office/officeart/2005/8/layout/hierarchy1"/>
    <dgm:cxn modelId="{A5E132B3-4A19-41C3-BDE8-E6FF533AD3A9}" type="presParOf" srcId="{65999AEB-C6BD-4EC3-B6C9-4B31683E528B}" destId="{1842FECD-C976-4611-B54E-08E337523FA1}" srcOrd="0" destOrd="0" presId="urn:microsoft.com/office/officeart/2005/8/layout/hierarchy1"/>
    <dgm:cxn modelId="{2CA1F369-BBF5-468A-B2F7-0578E5E5D5CD}" type="presParOf" srcId="{65999AEB-C6BD-4EC3-B6C9-4B31683E528B}" destId="{9AB73B41-579F-4E78-8C09-54223A4B72AF}" srcOrd="1" destOrd="0" presId="urn:microsoft.com/office/officeart/2005/8/layout/hierarchy1"/>
    <dgm:cxn modelId="{9F511DD8-2F13-474A-AE46-820EA8755AC4}" type="presParOf" srcId="{9AB73B41-579F-4E78-8C09-54223A4B72AF}" destId="{80248953-696C-4061-B62E-BCE32F0238EC}" srcOrd="0" destOrd="0" presId="urn:microsoft.com/office/officeart/2005/8/layout/hierarchy1"/>
    <dgm:cxn modelId="{CD5C3078-E657-4404-B4E1-10DAB7205447}" type="presParOf" srcId="{80248953-696C-4061-B62E-BCE32F0238EC}" destId="{B0A5B325-E6EC-41BA-B88B-9CFD44A23105}" srcOrd="0" destOrd="0" presId="urn:microsoft.com/office/officeart/2005/8/layout/hierarchy1"/>
    <dgm:cxn modelId="{5EB76B31-AFF2-45C7-A634-96C2A4A6250C}" type="presParOf" srcId="{80248953-696C-4061-B62E-BCE32F0238EC}" destId="{207C2B24-729D-4BDD-AC70-620F4B2DA7E1}" srcOrd="1" destOrd="0" presId="urn:microsoft.com/office/officeart/2005/8/layout/hierarchy1"/>
    <dgm:cxn modelId="{DECA7E90-EB32-463F-AADE-DB5D5EA3F774}" type="presParOf" srcId="{9AB73B41-579F-4E78-8C09-54223A4B72AF}" destId="{0F67CB09-A80A-48C0-A179-C132CC19768C}" srcOrd="1" destOrd="0" presId="urn:microsoft.com/office/officeart/2005/8/layout/hierarchy1"/>
    <dgm:cxn modelId="{E529A2AA-02EE-4710-BD79-62F81DE828AA}" type="presParOf" srcId="{0F67CB09-A80A-48C0-A179-C132CC19768C}" destId="{F53D2EAE-DA44-40A8-9910-25FE12C422B1}" srcOrd="0" destOrd="0" presId="urn:microsoft.com/office/officeart/2005/8/layout/hierarchy1"/>
    <dgm:cxn modelId="{F6194DD0-8E0C-4964-9927-5FBB848F343D}" type="presParOf" srcId="{0F67CB09-A80A-48C0-A179-C132CC19768C}" destId="{844947A5-C3B1-4579-9677-21CCCAF16001}" srcOrd="1" destOrd="0" presId="urn:microsoft.com/office/officeart/2005/8/layout/hierarchy1"/>
    <dgm:cxn modelId="{AD7FB863-1811-4645-B71E-4C661FC92CEF}" type="presParOf" srcId="{844947A5-C3B1-4579-9677-21CCCAF16001}" destId="{A8145FC0-BE95-44A2-95F0-3A97D6A12D68}" srcOrd="0" destOrd="0" presId="urn:microsoft.com/office/officeart/2005/8/layout/hierarchy1"/>
    <dgm:cxn modelId="{66C343CB-4C8D-4917-92F4-869A9AFB1E53}" type="presParOf" srcId="{A8145FC0-BE95-44A2-95F0-3A97D6A12D68}" destId="{E8383B64-867A-4143-9175-D5D2D960EE8F}" srcOrd="0" destOrd="0" presId="urn:microsoft.com/office/officeart/2005/8/layout/hierarchy1"/>
    <dgm:cxn modelId="{B5CC0568-D0EA-4F8F-A994-3B5AC58A0E84}" type="presParOf" srcId="{A8145FC0-BE95-44A2-95F0-3A97D6A12D68}" destId="{9C54CB65-0D85-4727-B764-BD1A42B53652}" srcOrd="1" destOrd="0" presId="urn:microsoft.com/office/officeart/2005/8/layout/hierarchy1"/>
    <dgm:cxn modelId="{17FD03D9-A291-40B2-A407-6A7AF3CE15A9}" type="presParOf" srcId="{844947A5-C3B1-4579-9677-21CCCAF16001}" destId="{3FD1C667-CD37-4B2F-AE57-60127E579E44}" srcOrd="1" destOrd="0" presId="urn:microsoft.com/office/officeart/2005/8/layout/hierarchy1"/>
    <dgm:cxn modelId="{5B992D2F-C780-4297-9DFC-AFB467EB46E5}" type="presParOf" srcId="{0F67CB09-A80A-48C0-A179-C132CC19768C}" destId="{C47CC5DE-9E75-4E2A-8370-1D99A58BD568}" srcOrd="2" destOrd="0" presId="urn:microsoft.com/office/officeart/2005/8/layout/hierarchy1"/>
    <dgm:cxn modelId="{5F44A509-2AD3-4746-B151-5DB3B3D34F79}" type="presParOf" srcId="{0F67CB09-A80A-48C0-A179-C132CC19768C}" destId="{E376DF68-5A50-482A-96F3-FB9F9257C53C}" srcOrd="3" destOrd="0" presId="urn:microsoft.com/office/officeart/2005/8/layout/hierarchy1"/>
    <dgm:cxn modelId="{AC122068-E995-4D08-B7A0-EB1BFCAACA05}" type="presParOf" srcId="{E376DF68-5A50-482A-96F3-FB9F9257C53C}" destId="{FBBF9EDC-0C57-47A0-AB19-DF0FDE56BAF0}" srcOrd="0" destOrd="0" presId="urn:microsoft.com/office/officeart/2005/8/layout/hierarchy1"/>
    <dgm:cxn modelId="{849DCB42-A864-4F9B-810D-A610ADE65468}" type="presParOf" srcId="{FBBF9EDC-0C57-47A0-AB19-DF0FDE56BAF0}" destId="{C074CA89-151D-4FFF-BD8E-C46A45BF06B0}" srcOrd="0" destOrd="0" presId="urn:microsoft.com/office/officeart/2005/8/layout/hierarchy1"/>
    <dgm:cxn modelId="{CB3C702C-1435-4BFF-9241-C99267BE0F71}" type="presParOf" srcId="{FBBF9EDC-0C57-47A0-AB19-DF0FDE56BAF0}" destId="{A67A6713-CC82-465D-961E-189BB8F25177}" srcOrd="1" destOrd="0" presId="urn:microsoft.com/office/officeart/2005/8/layout/hierarchy1"/>
    <dgm:cxn modelId="{4D49D29C-531F-4ED9-85B5-6C395041C642}" type="presParOf" srcId="{E376DF68-5A50-482A-96F3-FB9F9257C53C}" destId="{93105AD2-0F21-44E9-BF49-E67EB415E43A}" srcOrd="1" destOrd="0" presId="urn:microsoft.com/office/officeart/2005/8/layout/hierarchy1"/>
    <dgm:cxn modelId="{9E2ED807-066D-4A4F-AD04-7F7BB4808BD6}" type="presParOf" srcId="{65999AEB-C6BD-4EC3-B6C9-4B31683E528B}" destId="{C366E15B-8E4B-4333-9D95-99B6FEB04090}" srcOrd="2" destOrd="0" presId="urn:microsoft.com/office/officeart/2005/8/layout/hierarchy1"/>
    <dgm:cxn modelId="{49CD7A59-F099-40C7-9FE0-3CA97046FD26}" type="presParOf" srcId="{65999AEB-C6BD-4EC3-B6C9-4B31683E528B}" destId="{2BBBAEAB-8E78-49AB-9CBC-CEBF50F6AF67}" srcOrd="3" destOrd="0" presId="urn:microsoft.com/office/officeart/2005/8/layout/hierarchy1"/>
    <dgm:cxn modelId="{18DEECAE-B649-4549-A73B-AB14F75FE0FE}" type="presParOf" srcId="{2BBBAEAB-8E78-49AB-9CBC-CEBF50F6AF67}" destId="{6A707A2D-B6A4-465D-A09B-10C8C2392DFE}" srcOrd="0" destOrd="0" presId="urn:microsoft.com/office/officeart/2005/8/layout/hierarchy1"/>
    <dgm:cxn modelId="{D507F84B-372F-4D1B-BFC2-316181E9CC53}" type="presParOf" srcId="{6A707A2D-B6A4-465D-A09B-10C8C2392DFE}" destId="{1AF6D22A-6184-47D3-9700-C55DF400368E}" srcOrd="0" destOrd="0" presId="urn:microsoft.com/office/officeart/2005/8/layout/hierarchy1"/>
    <dgm:cxn modelId="{91564035-0E72-4665-BD13-ED2DC60722E2}" type="presParOf" srcId="{6A707A2D-B6A4-465D-A09B-10C8C2392DFE}" destId="{0ED03F48-5E25-4D1B-9D12-F0E2EAC31295}" srcOrd="1" destOrd="0" presId="urn:microsoft.com/office/officeart/2005/8/layout/hierarchy1"/>
    <dgm:cxn modelId="{6128FC26-9130-4F2D-99D6-2DB998D26DAE}" type="presParOf" srcId="{2BBBAEAB-8E78-49AB-9CBC-CEBF50F6AF67}" destId="{17F6D212-73D4-42BE-BCC0-1C519F006E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6E15B-8E4B-4333-9D95-99B6FEB04090}">
      <dsp:nvSpPr>
        <dsp:cNvPr id="0" name=""/>
        <dsp:cNvSpPr/>
      </dsp:nvSpPr>
      <dsp:spPr>
        <a:xfrm>
          <a:off x="4047655" y="962155"/>
          <a:ext cx="924364" cy="439913"/>
        </a:xfrm>
        <a:custGeom>
          <a:avLst/>
          <a:gdLst/>
          <a:ahLst/>
          <a:cxnLst/>
          <a:rect l="0" t="0" r="0" b="0"/>
          <a:pathLst>
            <a:path>
              <a:moveTo>
                <a:pt x="0" y="0"/>
              </a:moveTo>
              <a:lnTo>
                <a:pt x="0" y="299788"/>
              </a:lnTo>
              <a:lnTo>
                <a:pt x="924364" y="299788"/>
              </a:lnTo>
              <a:lnTo>
                <a:pt x="924364" y="4399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CC5DE-9E75-4E2A-8370-1D99A58BD568}">
      <dsp:nvSpPr>
        <dsp:cNvPr id="0" name=""/>
        <dsp:cNvSpPr/>
      </dsp:nvSpPr>
      <dsp:spPr>
        <a:xfrm>
          <a:off x="3123290" y="2362567"/>
          <a:ext cx="924364" cy="439913"/>
        </a:xfrm>
        <a:custGeom>
          <a:avLst/>
          <a:gdLst/>
          <a:ahLst/>
          <a:cxnLst/>
          <a:rect l="0" t="0" r="0" b="0"/>
          <a:pathLst>
            <a:path>
              <a:moveTo>
                <a:pt x="0" y="0"/>
              </a:moveTo>
              <a:lnTo>
                <a:pt x="0" y="299788"/>
              </a:lnTo>
              <a:lnTo>
                <a:pt x="924364" y="299788"/>
              </a:lnTo>
              <a:lnTo>
                <a:pt x="924364" y="4399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3D2EAE-DA44-40A8-9910-25FE12C422B1}">
      <dsp:nvSpPr>
        <dsp:cNvPr id="0" name=""/>
        <dsp:cNvSpPr/>
      </dsp:nvSpPr>
      <dsp:spPr>
        <a:xfrm>
          <a:off x="2198926" y="2362567"/>
          <a:ext cx="924364" cy="439913"/>
        </a:xfrm>
        <a:custGeom>
          <a:avLst/>
          <a:gdLst/>
          <a:ahLst/>
          <a:cxnLst/>
          <a:rect l="0" t="0" r="0" b="0"/>
          <a:pathLst>
            <a:path>
              <a:moveTo>
                <a:pt x="924364" y="0"/>
              </a:moveTo>
              <a:lnTo>
                <a:pt x="924364" y="299788"/>
              </a:lnTo>
              <a:lnTo>
                <a:pt x="0" y="299788"/>
              </a:lnTo>
              <a:lnTo>
                <a:pt x="0" y="4399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2FECD-C976-4611-B54E-08E337523FA1}">
      <dsp:nvSpPr>
        <dsp:cNvPr id="0" name=""/>
        <dsp:cNvSpPr/>
      </dsp:nvSpPr>
      <dsp:spPr>
        <a:xfrm>
          <a:off x="3123290" y="962155"/>
          <a:ext cx="924364" cy="439913"/>
        </a:xfrm>
        <a:custGeom>
          <a:avLst/>
          <a:gdLst/>
          <a:ahLst/>
          <a:cxnLst/>
          <a:rect l="0" t="0" r="0" b="0"/>
          <a:pathLst>
            <a:path>
              <a:moveTo>
                <a:pt x="924364" y="0"/>
              </a:moveTo>
              <a:lnTo>
                <a:pt x="924364" y="299788"/>
              </a:lnTo>
              <a:lnTo>
                <a:pt x="0" y="299788"/>
              </a:lnTo>
              <a:lnTo>
                <a:pt x="0" y="4399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9B3AE-DDAA-4412-A820-13C6813CC5C1}">
      <dsp:nvSpPr>
        <dsp:cNvPr id="0" name=""/>
        <dsp:cNvSpPr/>
      </dsp:nvSpPr>
      <dsp:spPr>
        <a:xfrm>
          <a:off x="3291356" y="1657"/>
          <a:ext cx="1512596" cy="960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EBBE6-BEB0-49D6-8288-5B9AA540EE19}">
      <dsp:nvSpPr>
        <dsp:cNvPr id="0" name=""/>
        <dsp:cNvSpPr/>
      </dsp:nvSpPr>
      <dsp:spPr>
        <a:xfrm>
          <a:off x="3459423" y="161320"/>
          <a:ext cx="1512596" cy="9604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Complexity problems</a:t>
          </a:r>
          <a:endParaRPr lang="en-US" sz="1800" kern="1200" dirty="0"/>
        </a:p>
      </dsp:txBody>
      <dsp:txXfrm>
        <a:off x="3487555" y="189452"/>
        <a:ext cx="1456332" cy="904234"/>
      </dsp:txXfrm>
    </dsp:sp>
    <dsp:sp modelId="{B0A5B325-E6EC-41BA-B88B-9CFD44A23105}">
      <dsp:nvSpPr>
        <dsp:cNvPr id="0" name=""/>
        <dsp:cNvSpPr/>
      </dsp:nvSpPr>
      <dsp:spPr>
        <a:xfrm>
          <a:off x="2366992" y="1402069"/>
          <a:ext cx="1512596" cy="960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7C2B24-729D-4BDD-AC70-620F4B2DA7E1}">
      <dsp:nvSpPr>
        <dsp:cNvPr id="0" name=""/>
        <dsp:cNvSpPr/>
      </dsp:nvSpPr>
      <dsp:spPr>
        <a:xfrm>
          <a:off x="2535058" y="1561732"/>
          <a:ext cx="1512596" cy="9604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NP Class</a:t>
          </a:r>
          <a:endParaRPr lang="en-US" sz="1800" kern="1200" dirty="0"/>
        </a:p>
      </dsp:txBody>
      <dsp:txXfrm>
        <a:off x="2563190" y="1589864"/>
        <a:ext cx="1456332" cy="904234"/>
      </dsp:txXfrm>
    </dsp:sp>
    <dsp:sp modelId="{E8383B64-867A-4143-9175-D5D2D960EE8F}">
      <dsp:nvSpPr>
        <dsp:cNvPr id="0" name=""/>
        <dsp:cNvSpPr/>
      </dsp:nvSpPr>
      <dsp:spPr>
        <a:xfrm>
          <a:off x="1442628" y="2802481"/>
          <a:ext cx="1512596" cy="960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4CB65-0D85-4727-B764-BD1A42B53652}">
      <dsp:nvSpPr>
        <dsp:cNvPr id="0" name=""/>
        <dsp:cNvSpPr/>
      </dsp:nvSpPr>
      <dsp:spPr>
        <a:xfrm>
          <a:off x="1610694" y="2962144"/>
          <a:ext cx="1512596" cy="9604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NP Complete</a:t>
          </a:r>
          <a:endParaRPr lang="en-US" sz="1800" kern="1200" dirty="0"/>
        </a:p>
      </dsp:txBody>
      <dsp:txXfrm>
        <a:off x="1638826" y="2990276"/>
        <a:ext cx="1456332" cy="904234"/>
      </dsp:txXfrm>
    </dsp:sp>
    <dsp:sp modelId="{C074CA89-151D-4FFF-BD8E-C46A45BF06B0}">
      <dsp:nvSpPr>
        <dsp:cNvPr id="0" name=""/>
        <dsp:cNvSpPr/>
      </dsp:nvSpPr>
      <dsp:spPr>
        <a:xfrm>
          <a:off x="3291356" y="2802481"/>
          <a:ext cx="1512596" cy="960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A6713-CC82-465D-961E-189BB8F25177}">
      <dsp:nvSpPr>
        <dsp:cNvPr id="0" name=""/>
        <dsp:cNvSpPr/>
      </dsp:nvSpPr>
      <dsp:spPr>
        <a:xfrm>
          <a:off x="3459423" y="2962144"/>
          <a:ext cx="1512596" cy="9604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NP Hard</a:t>
          </a:r>
          <a:endParaRPr lang="en-US" sz="1800" kern="1200" dirty="0"/>
        </a:p>
      </dsp:txBody>
      <dsp:txXfrm>
        <a:off x="3487555" y="2990276"/>
        <a:ext cx="1456332" cy="904234"/>
      </dsp:txXfrm>
    </dsp:sp>
    <dsp:sp modelId="{1AF6D22A-6184-47D3-9700-C55DF400368E}">
      <dsp:nvSpPr>
        <dsp:cNvPr id="0" name=""/>
        <dsp:cNvSpPr/>
      </dsp:nvSpPr>
      <dsp:spPr>
        <a:xfrm>
          <a:off x="4215721" y="1402069"/>
          <a:ext cx="1512596" cy="9604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03F48-5E25-4D1B-9D12-F0E2EAC31295}">
      <dsp:nvSpPr>
        <dsp:cNvPr id="0" name=""/>
        <dsp:cNvSpPr/>
      </dsp:nvSpPr>
      <dsp:spPr>
        <a:xfrm>
          <a:off x="4383787" y="1561732"/>
          <a:ext cx="1512596" cy="96049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 Class</a:t>
          </a:r>
          <a:endParaRPr lang="en-US" sz="1800" kern="1200" dirty="0"/>
        </a:p>
      </dsp:txBody>
      <dsp:txXfrm>
        <a:off x="4411919" y="1589864"/>
        <a:ext cx="1456332" cy="9042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8AE5B38-19B0-43C4-9036-CAF7C9597AB8}" type="datetimeFigureOut">
              <a:rPr lang="en-US" smtClean="0"/>
              <a:t>2/24/2016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0D7F6E8-7B3B-4C97-8A85-1D55A8CB736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E5B38-19B0-43C4-9036-CAF7C9597AB8}"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E5B38-19B0-43C4-9036-CAF7C9597AB8}"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AE5B38-19B0-43C4-9036-CAF7C9597AB8}"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5B38-19B0-43C4-9036-CAF7C9597AB8}"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8AE5B38-19B0-43C4-9036-CAF7C9597AB8}"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7F6E8-7B3B-4C97-8A85-1D55A8CB736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AE5B38-19B0-43C4-9036-CAF7C9597AB8}" type="datetimeFigureOut">
              <a:rPr lang="en-US" smtClean="0"/>
              <a:t>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AE5B38-19B0-43C4-9036-CAF7C9597AB8}" type="datetimeFigureOut">
              <a:rPr lang="en-US" smtClean="0"/>
              <a:t>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E5B38-19B0-43C4-9036-CAF7C9597AB8}" type="datetimeFigureOut">
              <a:rPr lang="en-US" smtClean="0"/>
              <a:t>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8AE5B38-19B0-43C4-9036-CAF7C9597AB8}" type="datetimeFigureOut">
              <a:rPr lang="en-US" smtClean="0"/>
              <a:t>2/24/2016</a:t>
            </a:fld>
            <a:endParaRPr lang="en-US"/>
          </a:p>
        </p:txBody>
      </p:sp>
      <p:sp>
        <p:nvSpPr>
          <p:cNvPr id="7" name="Slide Number Placeholder 6"/>
          <p:cNvSpPr>
            <a:spLocks noGrp="1"/>
          </p:cNvSpPr>
          <p:nvPr>
            <p:ph type="sldNum" sz="quarter" idx="12"/>
          </p:nvPr>
        </p:nvSpPr>
        <p:spPr/>
        <p:txBody>
          <a:bodyPr/>
          <a:lstStyle/>
          <a:p>
            <a:fld id="{70D7F6E8-7B3B-4C97-8A85-1D55A8CB736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E5B38-19B0-43C4-9036-CAF7C9597AB8}" type="datetimeFigureOut">
              <a:rPr lang="en-US" smtClean="0"/>
              <a:t>2/24/2016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0D7F6E8-7B3B-4C97-8A85-1D55A8CB73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8AE5B38-19B0-43C4-9036-CAF7C9597AB8}" type="datetimeFigureOut">
              <a:rPr lang="en-US" smtClean="0"/>
              <a:t>2/24/2016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0D7F6E8-7B3B-4C97-8A85-1D55A8CB73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P,NP and NP complete problems</a:t>
            </a:r>
            <a:endParaRPr lang="en-US" dirty="0"/>
          </a:p>
        </p:txBody>
      </p:sp>
      <p:sp>
        <p:nvSpPr>
          <p:cNvPr id="3" name="Subtitle 2"/>
          <p:cNvSpPr>
            <a:spLocks noGrp="1"/>
          </p:cNvSpPr>
          <p:nvPr>
            <p:ph type="subTitle" idx="1"/>
          </p:nvPr>
        </p:nvSpPr>
        <p:spPr/>
        <p:txBody>
          <a:bodyPr/>
          <a:lstStyle/>
          <a:p>
            <a:r>
              <a:rPr lang="en-US" dirty="0" smtClean="0"/>
              <a:t>Final Chapter</a:t>
            </a:r>
            <a:endParaRPr lang="en-US" dirty="0"/>
          </a:p>
        </p:txBody>
      </p:sp>
    </p:spTree>
    <p:extLst>
      <p:ext uri="{BB962C8B-B14F-4D97-AF65-F5344CB8AC3E}">
        <p14:creationId xmlns:p14="http://schemas.microsoft.com/office/powerpoint/2010/main" val="4119953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class Definition</a:t>
            </a:r>
            <a:endParaRPr lang="en-US" dirty="0"/>
          </a:p>
        </p:txBody>
      </p:sp>
      <p:sp>
        <p:nvSpPr>
          <p:cNvPr id="3" name="Content Placeholder 2"/>
          <p:cNvSpPr>
            <a:spLocks noGrp="1"/>
          </p:cNvSpPr>
          <p:nvPr>
            <p:ph idx="1"/>
          </p:nvPr>
        </p:nvSpPr>
        <p:spPr/>
        <p:txBody>
          <a:bodyPr/>
          <a:lstStyle/>
          <a:p>
            <a:r>
              <a:rPr lang="en-US" i="1" dirty="0"/>
              <a:t>The class of </a:t>
            </a:r>
            <a:r>
              <a:rPr lang="en-US" i="1" dirty="0">
                <a:solidFill>
                  <a:srgbClr val="C00000"/>
                </a:solidFill>
              </a:rPr>
              <a:t>nondeterministic polynomially acceptable problems, NP</a:t>
            </a:r>
            <a:r>
              <a:rPr lang="en-US" i="1" dirty="0"/>
              <a:t>, contains all sets in which membership can be verified in polynomial time.</a:t>
            </a:r>
            <a:endParaRPr lang="en-US" dirty="0"/>
          </a:p>
        </p:txBody>
      </p:sp>
    </p:spTree>
    <p:extLst>
      <p:ext uri="{BB962C8B-B14F-4D97-AF65-F5344CB8AC3E}">
        <p14:creationId xmlns:p14="http://schemas.microsoft.com/office/powerpoint/2010/main" val="25557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801136"/>
          </a:xfrm>
        </p:spPr>
        <p:txBody>
          <a:bodyPr>
            <a:normAutofit fontScale="90000"/>
          </a:bodyPr>
          <a:lstStyle/>
          <a:p>
            <a:r>
              <a:rPr lang="en-US" dirty="0"/>
              <a:t>NP class </a:t>
            </a:r>
            <a:r>
              <a:rPr lang="en-US" dirty="0" smtClean="0"/>
              <a:t>Problems : Example</a:t>
            </a:r>
            <a:endParaRPr lang="en-US" dirty="0"/>
          </a:p>
        </p:txBody>
      </p:sp>
      <p:sp>
        <p:nvSpPr>
          <p:cNvPr id="3" name="Content Placeholder 2"/>
          <p:cNvSpPr>
            <a:spLocks noGrp="1"/>
          </p:cNvSpPr>
          <p:nvPr>
            <p:ph idx="1"/>
          </p:nvPr>
        </p:nvSpPr>
        <p:spPr>
          <a:xfrm>
            <a:off x="5715000" y="2323652"/>
            <a:ext cx="2819400" cy="3924748"/>
          </a:xfrm>
        </p:spPr>
        <p:txBody>
          <a:bodyPr>
            <a:normAutofit fontScale="85000" lnSpcReduction="20000"/>
          </a:bodyPr>
          <a:lstStyle/>
          <a:p>
            <a:r>
              <a:rPr lang="en-US" dirty="0"/>
              <a:t>Partition</a:t>
            </a:r>
          </a:p>
          <a:p>
            <a:pPr lvl="1"/>
            <a:r>
              <a:rPr lang="en-US" dirty="0">
                <a:solidFill>
                  <a:srgbClr val="C00000"/>
                </a:solidFill>
              </a:rPr>
              <a:t>Input:</a:t>
            </a:r>
            <a:r>
              <a:rPr lang="en-US" dirty="0"/>
              <a:t> a finite set of natural numbers </a:t>
            </a:r>
            <a:r>
              <a:rPr lang="en-US" dirty="0">
                <a:solidFill>
                  <a:srgbClr val="C00000"/>
                </a:solidFill>
              </a:rPr>
              <a:t>S</a:t>
            </a:r>
            <a:r>
              <a:rPr lang="en-US" dirty="0"/>
              <a:t>,</a:t>
            </a:r>
          </a:p>
          <a:p>
            <a:pPr lvl="1"/>
            <a:r>
              <a:rPr lang="en-US" dirty="0">
                <a:solidFill>
                  <a:srgbClr val="C00000"/>
                </a:solidFill>
              </a:rPr>
              <a:t>Question:</a:t>
            </a:r>
            <a:r>
              <a:rPr lang="en-US" dirty="0"/>
              <a:t> </a:t>
            </a:r>
            <a:r>
              <a:rPr lang="en-US" dirty="0" smtClean="0"/>
              <a:t> </a:t>
            </a:r>
            <a:r>
              <a:rPr lang="en-US" dirty="0"/>
              <a:t>partition </a:t>
            </a:r>
            <a:r>
              <a:rPr lang="en-US" dirty="0">
                <a:solidFill>
                  <a:srgbClr val="C00000"/>
                </a:solidFill>
              </a:rPr>
              <a:t>S</a:t>
            </a:r>
            <a:r>
              <a:rPr lang="en-US" dirty="0"/>
              <a:t> into two sets </a:t>
            </a:r>
            <a:r>
              <a:rPr lang="en-US" dirty="0">
                <a:solidFill>
                  <a:srgbClr val="C00000"/>
                </a:solidFill>
              </a:rPr>
              <a:t>A</a:t>
            </a:r>
            <a:r>
              <a:rPr lang="en-US" dirty="0"/>
              <a:t> and </a:t>
            </a:r>
            <a:r>
              <a:rPr lang="en-US" dirty="0">
                <a:solidFill>
                  <a:srgbClr val="C00000"/>
                </a:solidFill>
              </a:rPr>
              <a:t>B</a:t>
            </a:r>
            <a:r>
              <a:rPr lang="en-US" dirty="0"/>
              <a:t> </a:t>
            </a:r>
            <a:endParaRPr lang="en-US" dirty="0" smtClean="0"/>
          </a:p>
          <a:p>
            <a:pPr lvl="2"/>
            <a:r>
              <a:rPr lang="en-US" dirty="0" smtClean="0"/>
              <a:t>A</a:t>
            </a:r>
            <a:r>
              <a:rPr lang="en-US" dirty="0"/>
              <a:t>∪B=S </a:t>
            </a:r>
            <a:r>
              <a:rPr lang="en-US" dirty="0" smtClean="0"/>
              <a:t>&amp; </a:t>
            </a:r>
            <a:r>
              <a:rPr lang="en-US" dirty="0"/>
              <a:t>A∩B=</a:t>
            </a:r>
            <a:r>
              <a:rPr lang="en-US" dirty="0" smtClean="0"/>
              <a:t>∅ </a:t>
            </a:r>
          </a:p>
          <a:p>
            <a:pPr lvl="2"/>
            <a:r>
              <a:rPr lang="en-US" dirty="0" smtClean="0"/>
              <a:t>such </a:t>
            </a:r>
            <a:r>
              <a:rPr lang="en-US" dirty="0"/>
              <a:t>that the sum of the numbers in </a:t>
            </a:r>
            <a:r>
              <a:rPr lang="en-US" dirty="0">
                <a:solidFill>
                  <a:srgbClr val="C00000"/>
                </a:solidFill>
              </a:rPr>
              <a:t>A</a:t>
            </a:r>
            <a:r>
              <a:rPr lang="en-US" dirty="0"/>
              <a:t> is equal to the sum of number in </a:t>
            </a:r>
            <a:r>
              <a:rPr lang="en-US" dirty="0">
                <a:solidFill>
                  <a:srgbClr val="C00000"/>
                </a:solidFill>
              </a:rPr>
              <a:t>B</a:t>
            </a:r>
            <a:r>
              <a:rPr lang="en-US" dirty="0"/>
              <a:t> </a:t>
            </a:r>
            <a:endParaRPr lang="en-US" dirty="0" smtClean="0"/>
          </a:p>
          <a:p>
            <a:pPr lvl="1"/>
            <a:r>
              <a:rPr lang="en-US" dirty="0" smtClean="0"/>
              <a:t>(</a:t>
            </a:r>
            <a:r>
              <a:rPr lang="en-US" dirty="0"/>
              <a:t>∑</a:t>
            </a:r>
            <a:r>
              <a:rPr lang="en-US" dirty="0" err="1"/>
              <a:t>x∈Ax</a:t>
            </a:r>
            <a:r>
              <a:rPr lang="en-US" dirty="0"/>
              <a:t>=∑</a:t>
            </a:r>
            <a:r>
              <a:rPr lang="en-US" dirty="0" err="1"/>
              <a:t>x∈Bx</a:t>
            </a:r>
            <a:r>
              <a:rPr lang="en-US" dirty="0"/>
              <a:t>)?</a:t>
            </a:r>
          </a:p>
          <a:p>
            <a:endParaRPr lang="en-US" dirty="0"/>
          </a:p>
          <a:p>
            <a:endParaRPr lang="en-US" dirty="0"/>
          </a:p>
        </p:txBody>
      </p:sp>
      <p:pic>
        <p:nvPicPr>
          <p:cNvPr id="4098" name="Picture 2" descr="C:\Users\B.VenkatRamana\Desktop\subsets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5257800" cy="451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7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Problem: Solution </a:t>
            </a:r>
            <a:endParaRPr lang="en-US" dirty="0"/>
          </a:p>
        </p:txBody>
      </p:sp>
      <p:sp>
        <p:nvSpPr>
          <p:cNvPr id="3" name="Content Placeholder 2"/>
          <p:cNvSpPr>
            <a:spLocks noGrp="1"/>
          </p:cNvSpPr>
          <p:nvPr>
            <p:ph idx="1"/>
          </p:nvPr>
        </p:nvSpPr>
        <p:spPr>
          <a:xfrm>
            <a:off x="838200" y="2323652"/>
            <a:ext cx="7620000" cy="3924748"/>
          </a:xfrm>
        </p:spPr>
        <p:txBody>
          <a:bodyPr>
            <a:normAutofit/>
          </a:bodyPr>
          <a:lstStyle/>
          <a:p>
            <a:r>
              <a:rPr lang="en-US" dirty="0" smtClean="0"/>
              <a:t>Given a set </a:t>
            </a:r>
            <a:r>
              <a:rPr lang="en-US" dirty="0">
                <a:solidFill>
                  <a:srgbClr val="C00000"/>
                </a:solidFill>
              </a:rPr>
              <a:t>S</a:t>
            </a:r>
            <a:r>
              <a:rPr lang="en-US" dirty="0"/>
              <a:t> and ask you </a:t>
            </a:r>
            <a:r>
              <a:rPr lang="en-US" dirty="0" smtClean="0"/>
              <a:t>to </a:t>
            </a:r>
            <a:r>
              <a:rPr lang="en-US" dirty="0"/>
              <a:t>partition it into two sets such that their sums are </a:t>
            </a:r>
            <a:r>
              <a:rPr lang="en-US" dirty="0" smtClean="0"/>
              <a:t>equal</a:t>
            </a:r>
          </a:p>
          <a:p>
            <a:pPr lvl="1"/>
            <a:r>
              <a:rPr lang="en-US" i="1" dirty="0" smtClean="0">
                <a:solidFill>
                  <a:srgbClr val="C00000"/>
                </a:solidFill>
              </a:rPr>
              <a:t>Do you  </a:t>
            </a:r>
            <a:r>
              <a:rPr lang="en-US" i="1" dirty="0">
                <a:solidFill>
                  <a:srgbClr val="C00000"/>
                </a:solidFill>
              </a:rPr>
              <a:t>know any efficient algorithm to solve </a:t>
            </a:r>
            <a:r>
              <a:rPr lang="en-US" i="1" dirty="0" smtClean="0">
                <a:solidFill>
                  <a:srgbClr val="C00000"/>
                </a:solidFill>
              </a:rPr>
              <a:t>it?</a:t>
            </a:r>
            <a:r>
              <a:rPr lang="en-US" dirty="0" smtClean="0"/>
              <a:t> </a:t>
            </a:r>
          </a:p>
          <a:p>
            <a:r>
              <a:rPr lang="en-US" dirty="0" smtClean="0">
                <a:solidFill>
                  <a:srgbClr val="C00000"/>
                </a:solidFill>
              </a:rPr>
              <a:t>Method :</a:t>
            </a:r>
            <a:r>
              <a:rPr lang="en-US" dirty="0" smtClean="0"/>
              <a:t> </a:t>
            </a:r>
            <a:r>
              <a:rPr lang="en-US" dirty="0"/>
              <a:t>try all possible ways of partitioning the numbers into two sets until you find a partition where the sums are </a:t>
            </a:r>
            <a:r>
              <a:rPr lang="en-US" dirty="0" smtClean="0"/>
              <a:t>equal</a:t>
            </a:r>
          </a:p>
          <a:p>
            <a:pPr lvl="1"/>
            <a:r>
              <a:rPr lang="en-US" dirty="0" smtClean="0"/>
              <a:t>[</a:t>
            </a:r>
            <a:r>
              <a:rPr lang="en-US" dirty="0" smtClean="0">
                <a:solidFill>
                  <a:srgbClr val="C00000"/>
                </a:solidFill>
              </a:rPr>
              <a:t>complexity  is exponential</a:t>
            </a:r>
            <a:r>
              <a:rPr lang="en-US" dirty="0" smtClean="0"/>
              <a:t>]</a:t>
            </a:r>
          </a:p>
          <a:p>
            <a:r>
              <a:rPr lang="en-US" dirty="0" smtClean="0"/>
              <a:t>If </a:t>
            </a:r>
            <a:r>
              <a:rPr lang="en-US" dirty="0"/>
              <a:t>any of them worked you would say YES, otherwise you would say NO. </a:t>
            </a:r>
          </a:p>
        </p:txBody>
      </p:sp>
    </p:spTree>
    <p:extLst>
      <p:ext uri="{BB962C8B-B14F-4D97-AF65-F5344CB8AC3E}">
        <p14:creationId xmlns:p14="http://schemas.microsoft.com/office/powerpoint/2010/main" val="196530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NP: Partition Problem: Example</a:t>
            </a:r>
            <a:endParaRPr lang="en-US" dirty="0"/>
          </a:p>
        </p:txBody>
      </p:sp>
      <p:sp>
        <p:nvSpPr>
          <p:cNvPr id="3" name="Content Placeholder 2"/>
          <p:cNvSpPr>
            <a:spLocks noGrp="1"/>
          </p:cNvSpPr>
          <p:nvPr>
            <p:ph idx="1"/>
          </p:nvPr>
        </p:nvSpPr>
        <p:spPr>
          <a:xfrm>
            <a:off x="838200" y="2323652"/>
            <a:ext cx="7315200" cy="4000948"/>
          </a:xfrm>
        </p:spPr>
        <p:txBody>
          <a:bodyPr>
            <a:normAutofit fontScale="92500"/>
          </a:bodyPr>
          <a:lstStyle/>
          <a:p>
            <a:r>
              <a:rPr lang="en-US" dirty="0" smtClean="0"/>
              <a:t>example</a:t>
            </a:r>
            <a:r>
              <a:rPr lang="en-US" dirty="0"/>
              <a:t>: </a:t>
            </a:r>
            <a:r>
              <a:rPr lang="en-US" dirty="0">
                <a:solidFill>
                  <a:srgbClr val="C00000"/>
                </a:solidFill>
              </a:rPr>
              <a:t>A</a:t>
            </a:r>
            <a:r>
              <a:rPr lang="en-US" dirty="0"/>
              <a:t>={2,4} and </a:t>
            </a:r>
            <a:r>
              <a:rPr lang="en-US" dirty="0">
                <a:solidFill>
                  <a:srgbClr val="C00000"/>
                </a:solidFill>
              </a:rPr>
              <a:t>B</a:t>
            </a:r>
            <a:r>
              <a:rPr lang="en-US" dirty="0"/>
              <a:t>={1,5} </a:t>
            </a:r>
            <a:r>
              <a:rPr lang="en-US" dirty="0" smtClean="0"/>
              <a:t> </a:t>
            </a:r>
            <a:r>
              <a:rPr lang="en-US" dirty="0"/>
              <a:t>S={1,2,4,5</a:t>
            </a:r>
            <a:r>
              <a:rPr lang="en-US" dirty="0" smtClean="0"/>
              <a:t>}</a:t>
            </a:r>
          </a:p>
          <a:p>
            <a:pPr lvl="1"/>
            <a:r>
              <a:rPr lang="en-US" dirty="0" smtClean="0"/>
              <a:t>can </a:t>
            </a:r>
            <a:r>
              <a:rPr lang="en-US" dirty="0"/>
              <a:t>be partitioned into two sets with equal sums. </a:t>
            </a:r>
            <a:endParaRPr lang="en-US" dirty="0" smtClean="0"/>
          </a:p>
          <a:p>
            <a:pPr lvl="1"/>
            <a:r>
              <a:rPr lang="en-US" dirty="0" smtClean="0"/>
              <a:t>We </a:t>
            </a:r>
            <a:r>
              <a:rPr lang="en-US" dirty="0"/>
              <a:t>just need to sum up the numbers in </a:t>
            </a:r>
            <a:r>
              <a:rPr lang="en-US" dirty="0">
                <a:solidFill>
                  <a:srgbClr val="C00000"/>
                </a:solidFill>
              </a:rPr>
              <a:t>A</a:t>
            </a:r>
            <a:r>
              <a:rPr lang="en-US" dirty="0"/>
              <a:t> and the numbers in </a:t>
            </a:r>
            <a:r>
              <a:rPr lang="en-US" dirty="0">
                <a:solidFill>
                  <a:srgbClr val="C00000"/>
                </a:solidFill>
              </a:rPr>
              <a:t>B</a:t>
            </a:r>
            <a:r>
              <a:rPr lang="en-US" dirty="0"/>
              <a:t> and see if the results are equal, and check if </a:t>
            </a:r>
            <a:r>
              <a:rPr lang="en-US" dirty="0">
                <a:solidFill>
                  <a:srgbClr val="C00000"/>
                </a:solidFill>
              </a:rPr>
              <a:t>A</a:t>
            </a:r>
            <a:r>
              <a:rPr lang="en-US" dirty="0"/>
              <a:t>, </a:t>
            </a:r>
            <a:r>
              <a:rPr lang="en-US" dirty="0">
                <a:solidFill>
                  <a:srgbClr val="C00000"/>
                </a:solidFill>
              </a:rPr>
              <a:t>B</a:t>
            </a:r>
            <a:r>
              <a:rPr lang="en-US" dirty="0"/>
              <a:t> is partition of </a:t>
            </a:r>
            <a:r>
              <a:rPr lang="en-US" dirty="0">
                <a:solidFill>
                  <a:srgbClr val="C00000"/>
                </a:solidFill>
              </a:rPr>
              <a:t>S</a:t>
            </a:r>
            <a:r>
              <a:rPr lang="en-US" dirty="0"/>
              <a:t>.</a:t>
            </a:r>
          </a:p>
          <a:p>
            <a:r>
              <a:rPr lang="en-US" dirty="0"/>
              <a:t>If </a:t>
            </a:r>
            <a:r>
              <a:rPr lang="en-US" dirty="0" smtClean="0"/>
              <a:t> </a:t>
            </a:r>
            <a:r>
              <a:rPr lang="en-US" dirty="0">
                <a:solidFill>
                  <a:srgbClr val="C00000"/>
                </a:solidFill>
              </a:rPr>
              <a:t>A</a:t>
            </a:r>
            <a:r>
              <a:rPr lang="en-US" dirty="0"/>
              <a:t>={2,5} and </a:t>
            </a:r>
            <a:r>
              <a:rPr lang="en-US" dirty="0">
                <a:solidFill>
                  <a:srgbClr val="C00000"/>
                </a:solidFill>
              </a:rPr>
              <a:t>B</a:t>
            </a:r>
            <a:r>
              <a:rPr lang="en-US" dirty="0"/>
              <a:t>={1,4</a:t>
            </a:r>
            <a:r>
              <a:rPr lang="en-US" dirty="0" smtClean="0"/>
              <a:t>}</a:t>
            </a:r>
          </a:p>
          <a:p>
            <a:pPr lvl="1"/>
            <a:r>
              <a:rPr lang="en-US" dirty="0" smtClean="0"/>
              <a:t>The proof </a:t>
            </a:r>
            <a:r>
              <a:rPr lang="en-US" dirty="0"/>
              <a:t>is invalid</a:t>
            </a:r>
            <a:r>
              <a:rPr lang="en-US" dirty="0" smtClean="0"/>
              <a:t>.</a:t>
            </a:r>
          </a:p>
          <a:p>
            <a:pPr lvl="1"/>
            <a:r>
              <a:rPr lang="en-US" dirty="0" smtClean="0"/>
              <a:t>It </a:t>
            </a:r>
            <a:r>
              <a:rPr lang="en-US" dirty="0"/>
              <a:t>does not mean the answer is </a:t>
            </a:r>
            <a:r>
              <a:rPr lang="en-US" dirty="0">
                <a:solidFill>
                  <a:srgbClr val="C00000"/>
                </a:solidFill>
              </a:rPr>
              <a:t>NO</a:t>
            </a:r>
            <a:r>
              <a:rPr lang="en-US" dirty="0"/>
              <a:t>, it just means that this particular </a:t>
            </a:r>
            <a:r>
              <a:rPr lang="en-US" dirty="0">
                <a:solidFill>
                  <a:srgbClr val="C00000"/>
                </a:solidFill>
              </a:rPr>
              <a:t>proof was invalid</a:t>
            </a:r>
            <a:r>
              <a:rPr lang="en-US" dirty="0"/>
              <a:t>. </a:t>
            </a:r>
            <a:endParaRPr lang="en-US" dirty="0" smtClean="0"/>
          </a:p>
          <a:p>
            <a:pPr lvl="1"/>
            <a:r>
              <a:rPr lang="en-US" dirty="0" smtClean="0"/>
              <a:t>Your </a:t>
            </a:r>
            <a:r>
              <a:rPr lang="en-US" dirty="0"/>
              <a:t>task here is </a:t>
            </a:r>
            <a:r>
              <a:rPr lang="en-US" dirty="0">
                <a:solidFill>
                  <a:srgbClr val="C00000"/>
                </a:solidFill>
              </a:rPr>
              <a:t>not to find the answer</a:t>
            </a:r>
            <a:r>
              <a:rPr lang="en-US" dirty="0"/>
              <a:t>, but only to check if the </a:t>
            </a:r>
            <a:r>
              <a:rPr lang="en-US" dirty="0">
                <a:solidFill>
                  <a:srgbClr val="C00000"/>
                </a:solidFill>
              </a:rPr>
              <a:t>proof</a:t>
            </a:r>
            <a:r>
              <a:rPr lang="en-US" dirty="0"/>
              <a:t> you are given is </a:t>
            </a:r>
            <a:r>
              <a:rPr lang="en-US" dirty="0" smtClean="0">
                <a:solidFill>
                  <a:srgbClr val="C00000"/>
                </a:solidFill>
              </a:rPr>
              <a:t>valid or not</a:t>
            </a:r>
            <a:r>
              <a:rPr lang="en-US" dirty="0" smtClean="0"/>
              <a:t>. </a:t>
            </a:r>
            <a:endParaRPr lang="en-US" dirty="0"/>
          </a:p>
          <a:p>
            <a:endParaRPr lang="en-US" dirty="0"/>
          </a:p>
        </p:txBody>
      </p:sp>
    </p:spTree>
    <p:extLst>
      <p:ext uri="{BB962C8B-B14F-4D97-AF65-F5344CB8AC3E}">
        <p14:creationId xmlns:p14="http://schemas.microsoft.com/office/powerpoint/2010/main" val="947699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formal definition</a:t>
            </a:r>
            <a:endParaRPr lang="en-US" dirty="0"/>
          </a:p>
        </p:txBody>
      </p:sp>
      <p:sp>
        <p:nvSpPr>
          <p:cNvPr id="3" name="Content Placeholder 2"/>
          <p:cNvSpPr>
            <a:spLocks noGrp="1"/>
          </p:cNvSpPr>
          <p:nvPr>
            <p:ph idx="1"/>
          </p:nvPr>
        </p:nvSpPr>
        <p:spPr>
          <a:xfrm>
            <a:off x="838200" y="2323652"/>
            <a:ext cx="7391400" cy="3772348"/>
          </a:xfrm>
        </p:spPr>
        <p:txBody>
          <a:bodyPr>
            <a:normAutofit fontScale="92500" lnSpcReduction="10000"/>
          </a:bodyPr>
          <a:lstStyle/>
          <a:p>
            <a:r>
              <a:rPr lang="en-US" dirty="0"/>
              <a:t>a decision problem </a:t>
            </a:r>
            <a:r>
              <a:rPr lang="en-US" dirty="0">
                <a:solidFill>
                  <a:srgbClr val="FF0000"/>
                </a:solidFill>
              </a:rPr>
              <a:t>Q</a:t>
            </a:r>
            <a:r>
              <a:rPr lang="en-US" dirty="0"/>
              <a:t> is in </a:t>
            </a:r>
            <a:r>
              <a:rPr lang="en-US" dirty="0">
                <a:solidFill>
                  <a:srgbClr val="FF0000"/>
                </a:solidFill>
              </a:rPr>
              <a:t>NP</a:t>
            </a:r>
            <a:r>
              <a:rPr lang="en-US" dirty="0"/>
              <a:t> </a:t>
            </a:r>
            <a:r>
              <a:rPr lang="en-US" dirty="0" err="1"/>
              <a:t>iff</a:t>
            </a:r>
            <a:endParaRPr lang="en-US" dirty="0"/>
          </a:p>
          <a:p>
            <a:r>
              <a:rPr lang="en-US" dirty="0"/>
              <a:t>there is an efficient algorithm </a:t>
            </a:r>
            <a:r>
              <a:rPr lang="en-US" dirty="0">
                <a:solidFill>
                  <a:srgbClr val="FF0000"/>
                </a:solidFill>
              </a:rPr>
              <a:t>V</a:t>
            </a:r>
            <a:r>
              <a:rPr lang="en-US" dirty="0"/>
              <a:t> </a:t>
            </a:r>
            <a:r>
              <a:rPr lang="en-US" dirty="0" smtClean="0"/>
              <a:t>[verifier] </a:t>
            </a:r>
            <a:r>
              <a:rPr lang="en-US" dirty="0"/>
              <a:t>such </a:t>
            </a:r>
            <a:r>
              <a:rPr lang="en-US" dirty="0" smtClean="0"/>
              <a:t>that for </a:t>
            </a:r>
            <a:r>
              <a:rPr lang="en-US" dirty="0"/>
              <a:t>all inputs </a:t>
            </a:r>
            <a:r>
              <a:rPr lang="en-US" dirty="0">
                <a:solidFill>
                  <a:srgbClr val="C00000"/>
                </a:solidFill>
              </a:rPr>
              <a:t>x</a:t>
            </a:r>
            <a:r>
              <a:rPr lang="en-US" dirty="0"/>
              <a:t>, </a:t>
            </a:r>
          </a:p>
          <a:p>
            <a:pPr lvl="1"/>
            <a:r>
              <a:rPr lang="en-US" dirty="0" smtClean="0"/>
              <a:t>if </a:t>
            </a:r>
            <a:r>
              <a:rPr lang="en-US" dirty="0">
                <a:solidFill>
                  <a:srgbClr val="FF0000"/>
                </a:solidFill>
              </a:rPr>
              <a:t>Q(x)=YES </a:t>
            </a:r>
            <a:r>
              <a:rPr lang="en-US" dirty="0" smtClean="0">
                <a:solidFill>
                  <a:srgbClr val="FF0000"/>
                </a:solidFill>
              </a:rPr>
              <a:t>   </a:t>
            </a:r>
            <a:r>
              <a:rPr lang="en-US" dirty="0" smtClean="0"/>
              <a:t>then </a:t>
            </a:r>
            <a:r>
              <a:rPr lang="en-US" dirty="0"/>
              <a:t>there is a proof y such that </a:t>
            </a:r>
            <a:r>
              <a:rPr lang="en-US" dirty="0">
                <a:solidFill>
                  <a:srgbClr val="FF0000"/>
                </a:solidFill>
              </a:rPr>
              <a:t>V(</a:t>
            </a:r>
            <a:r>
              <a:rPr lang="en-US" dirty="0" err="1">
                <a:solidFill>
                  <a:srgbClr val="FF0000"/>
                </a:solidFill>
              </a:rPr>
              <a:t>x,y</a:t>
            </a:r>
            <a:r>
              <a:rPr lang="en-US" dirty="0">
                <a:solidFill>
                  <a:srgbClr val="FF0000"/>
                </a:solidFill>
              </a:rPr>
              <a:t>)=YES</a:t>
            </a:r>
            <a:r>
              <a:rPr lang="en-US" dirty="0"/>
              <a:t>,</a:t>
            </a:r>
          </a:p>
          <a:p>
            <a:pPr lvl="1"/>
            <a:r>
              <a:rPr lang="en-US" dirty="0" smtClean="0"/>
              <a:t>if </a:t>
            </a:r>
            <a:r>
              <a:rPr lang="en-US" dirty="0">
                <a:solidFill>
                  <a:srgbClr val="FF0000"/>
                </a:solidFill>
              </a:rPr>
              <a:t>Q(x)=NO </a:t>
            </a:r>
            <a:r>
              <a:rPr lang="en-US" dirty="0"/>
              <a:t>then for all proofs </a:t>
            </a:r>
            <a:r>
              <a:rPr lang="en-US" dirty="0">
                <a:solidFill>
                  <a:srgbClr val="C00000"/>
                </a:solidFill>
              </a:rPr>
              <a:t>y</a:t>
            </a:r>
            <a:r>
              <a:rPr lang="en-US" dirty="0"/>
              <a:t>, </a:t>
            </a:r>
            <a:r>
              <a:rPr lang="en-US" dirty="0">
                <a:solidFill>
                  <a:srgbClr val="FF0000"/>
                </a:solidFill>
              </a:rPr>
              <a:t>V(</a:t>
            </a:r>
            <a:r>
              <a:rPr lang="en-US" dirty="0" err="1">
                <a:solidFill>
                  <a:srgbClr val="FF0000"/>
                </a:solidFill>
              </a:rPr>
              <a:t>x,y</a:t>
            </a:r>
            <a:r>
              <a:rPr lang="en-US" dirty="0">
                <a:solidFill>
                  <a:srgbClr val="FF0000"/>
                </a:solidFill>
              </a:rPr>
              <a:t>)=NO</a:t>
            </a:r>
            <a:r>
              <a:rPr lang="en-US" dirty="0"/>
              <a:t>.</a:t>
            </a:r>
          </a:p>
          <a:p>
            <a:r>
              <a:rPr lang="en-US" dirty="0"/>
              <a:t>TSP</a:t>
            </a:r>
          </a:p>
          <a:p>
            <a:r>
              <a:rPr lang="en-US" dirty="0"/>
              <a:t>Graph coloring problem</a:t>
            </a:r>
          </a:p>
          <a:p>
            <a:r>
              <a:rPr lang="en-US" dirty="0"/>
              <a:t>Knapsack Problem</a:t>
            </a:r>
          </a:p>
          <a:p>
            <a:r>
              <a:rPr lang="en-US" dirty="0"/>
              <a:t>Hamiltonian circuit problems</a:t>
            </a:r>
          </a:p>
          <a:p>
            <a:endParaRPr lang="en-US" dirty="0"/>
          </a:p>
        </p:txBody>
      </p:sp>
    </p:spTree>
    <p:extLst>
      <p:ext uri="{BB962C8B-B14F-4D97-AF65-F5344CB8AC3E}">
        <p14:creationId xmlns:p14="http://schemas.microsoft.com/office/powerpoint/2010/main" val="223905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P⊆</a:t>
            </a:r>
            <a:r>
              <a:rPr lang="en-US" sz="4400" dirty="0" smtClean="0"/>
              <a:t>NP</a:t>
            </a:r>
            <a:endParaRPr lang="en-US" sz="4400" dirty="0"/>
          </a:p>
        </p:txBody>
      </p:sp>
      <p:sp>
        <p:nvSpPr>
          <p:cNvPr id="3" name="Content Placeholder 2"/>
          <p:cNvSpPr>
            <a:spLocks noGrp="1"/>
          </p:cNvSpPr>
          <p:nvPr>
            <p:ph idx="1"/>
          </p:nvPr>
        </p:nvSpPr>
        <p:spPr>
          <a:xfrm>
            <a:off x="4572000" y="2323652"/>
            <a:ext cx="3810000" cy="3508977"/>
          </a:xfrm>
        </p:spPr>
        <p:txBody>
          <a:bodyPr>
            <a:normAutofit/>
          </a:bodyPr>
          <a:lstStyle/>
          <a:p>
            <a:r>
              <a:rPr lang="en-US" dirty="0" smtClean="0">
                <a:solidFill>
                  <a:srgbClr val="C00000"/>
                </a:solidFill>
              </a:rPr>
              <a:t>P</a:t>
            </a:r>
            <a:r>
              <a:rPr lang="en-US" dirty="0" smtClean="0"/>
              <a:t>=efficient </a:t>
            </a:r>
            <a:r>
              <a:rPr lang="en-US" dirty="0"/>
              <a:t>solvable and </a:t>
            </a:r>
            <a:endParaRPr lang="en-US" dirty="0" smtClean="0"/>
          </a:p>
          <a:p>
            <a:r>
              <a:rPr lang="en-US" dirty="0" smtClean="0">
                <a:solidFill>
                  <a:srgbClr val="C00000"/>
                </a:solidFill>
              </a:rPr>
              <a:t>NP</a:t>
            </a:r>
            <a:r>
              <a:rPr lang="en-US" dirty="0" smtClean="0"/>
              <a:t>=efficiently </a:t>
            </a:r>
            <a:r>
              <a:rPr lang="en-US" dirty="0"/>
              <a:t>verifiable. </a:t>
            </a:r>
            <a:endParaRPr lang="en-US" dirty="0" smtClean="0"/>
          </a:p>
          <a:p>
            <a:r>
              <a:rPr lang="en-US" dirty="0" smtClean="0"/>
              <a:t>So </a:t>
            </a:r>
            <a:r>
              <a:rPr lang="en-US" dirty="0"/>
              <a:t>P=NP </a:t>
            </a:r>
            <a:r>
              <a:rPr lang="en-US" dirty="0" err="1"/>
              <a:t>iff</a:t>
            </a:r>
            <a:r>
              <a:rPr lang="en-US" dirty="0"/>
              <a:t> </a:t>
            </a:r>
            <a:endParaRPr lang="en-US" dirty="0" smtClean="0"/>
          </a:p>
          <a:p>
            <a:r>
              <a:rPr lang="en-US" dirty="0" smtClean="0"/>
              <a:t>any </a:t>
            </a:r>
            <a:r>
              <a:rPr lang="en-US" dirty="0"/>
              <a:t>problem in P is also in </a:t>
            </a:r>
            <a:r>
              <a:rPr lang="en-US" dirty="0" smtClean="0"/>
              <a:t>NP</a:t>
            </a:r>
          </a:p>
          <a:p>
            <a:r>
              <a:rPr lang="en-US" dirty="0" smtClean="0"/>
              <a:t>Is NP = P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286000"/>
            <a:ext cx="37814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86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724936"/>
          </a:xfrm>
        </p:spPr>
        <p:txBody>
          <a:bodyPr/>
          <a:lstStyle/>
          <a:p>
            <a:r>
              <a:rPr lang="en-US" dirty="0" smtClean="0"/>
              <a:t>NP: Example</a:t>
            </a:r>
            <a:endParaRPr lang="en-US" dirty="0"/>
          </a:p>
        </p:txBody>
      </p:sp>
      <p:sp>
        <p:nvSpPr>
          <p:cNvPr id="3" name="Content Placeholder 2"/>
          <p:cNvSpPr>
            <a:spLocks noGrp="1"/>
          </p:cNvSpPr>
          <p:nvPr>
            <p:ph idx="1"/>
          </p:nvPr>
        </p:nvSpPr>
        <p:spPr>
          <a:xfrm>
            <a:off x="762000" y="1905000"/>
            <a:ext cx="7467600" cy="4343400"/>
          </a:xfrm>
        </p:spPr>
        <p:txBody>
          <a:bodyPr>
            <a:normAutofit fontScale="92500"/>
          </a:bodyPr>
          <a:lstStyle/>
          <a:p>
            <a:r>
              <a:rPr lang="en-US" dirty="0" smtClean="0">
                <a:solidFill>
                  <a:srgbClr val="C00000"/>
                </a:solidFill>
              </a:rPr>
              <a:t>Input</a:t>
            </a:r>
            <a:r>
              <a:rPr lang="en-US" dirty="0">
                <a:solidFill>
                  <a:srgbClr val="C00000"/>
                </a:solidFill>
              </a:rPr>
              <a:t>:</a:t>
            </a:r>
            <a:r>
              <a:rPr lang="en-US" dirty="0"/>
              <a:t> a list of </a:t>
            </a:r>
            <a:r>
              <a:rPr lang="en-US" dirty="0" smtClean="0"/>
              <a:t>n +1 </a:t>
            </a:r>
            <a:r>
              <a:rPr lang="en-US" dirty="0"/>
              <a:t>natural numbers </a:t>
            </a:r>
            <a:r>
              <a:rPr lang="en-US" dirty="0" smtClean="0"/>
              <a:t> a1</a:t>
            </a:r>
            <a:r>
              <a:rPr lang="en-US" dirty="0"/>
              <a:t>,⋯</a:t>
            </a:r>
            <a:r>
              <a:rPr lang="en-US" dirty="0" smtClean="0"/>
              <a:t>,an</a:t>
            </a:r>
            <a:r>
              <a:rPr lang="en-US" dirty="0"/>
              <a:t>, and s,</a:t>
            </a:r>
          </a:p>
          <a:p>
            <a:r>
              <a:rPr lang="en-US" dirty="0">
                <a:solidFill>
                  <a:srgbClr val="C00000"/>
                </a:solidFill>
              </a:rPr>
              <a:t>Question:</a:t>
            </a:r>
            <a:r>
              <a:rPr lang="en-US" dirty="0"/>
              <a:t> is </a:t>
            </a:r>
            <a:r>
              <a:rPr lang="en-US" dirty="0" smtClean="0"/>
              <a:t>Σn</a:t>
            </a:r>
            <a:r>
              <a:rPr lang="en-US" baseline="-25000" dirty="0" smtClean="0"/>
              <a:t>i</a:t>
            </a:r>
            <a:r>
              <a:rPr lang="en-US" dirty="0" smtClean="0"/>
              <a:t>=s</a:t>
            </a:r>
            <a:r>
              <a:rPr lang="en-US" dirty="0"/>
              <a:t>?</a:t>
            </a:r>
          </a:p>
          <a:p>
            <a:pPr lvl="1"/>
            <a:r>
              <a:rPr lang="en-US" dirty="0"/>
              <a:t>The problem is in </a:t>
            </a:r>
            <a:r>
              <a:rPr lang="en-US" dirty="0">
                <a:solidFill>
                  <a:srgbClr val="C00000"/>
                </a:solidFill>
              </a:rPr>
              <a:t>P</a:t>
            </a:r>
            <a:r>
              <a:rPr lang="en-US" dirty="0"/>
              <a:t> because we can sum up the numbers and then compare it with s, </a:t>
            </a:r>
            <a:endParaRPr lang="en-US" dirty="0" smtClean="0"/>
          </a:p>
          <a:p>
            <a:pPr lvl="1"/>
            <a:r>
              <a:rPr lang="en-US" dirty="0" smtClean="0"/>
              <a:t>we </a:t>
            </a:r>
            <a:r>
              <a:rPr lang="en-US" dirty="0"/>
              <a:t>return YES if they are equal, </a:t>
            </a:r>
            <a:endParaRPr lang="en-US" dirty="0" smtClean="0"/>
          </a:p>
          <a:p>
            <a:pPr lvl="1"/>
            <a:r>
              <a:rPr lang="en-US" dirty="0" smtClean="0"/>
              <a:t>and </a:t>
            </a:r>
            <a:r>
              <a:rPr lang="en-US" dirty="0"/>
              <a:t>NO if they are not.</a:t>
            </a:r>
          </a:p>
          <a:p>
            <a:r>
              <a:rPr lang="en-US" dirty="0"/>
              <a:t>The problem is also in NP. </a:t>
            </a:r>
            <a:endParaRPr lang="en-US" dirty="0" smtClean="0"/>
          </a:p>
          <a:p>
            <a:pPr lvl="1"/>
            <a:r>
              <a:rPr lang="en-US" dirty="0" smtClean="0"/>
              <a:t>Consider </a:t>
            </a:r>
            <a:r>
              <a:rPr lang="en-US" dirty="0"/>
              <a:t>a verifier V that gets a proof plus the </a:t>
            </a:r>
            <a:r>
              <a:rPr lang="en-US" dirty="0" smtClean="0"/>
              <a:t>input </a:t>
            </a:r>
            <a:r>
              <a:rPr lang="en-US" dirty="0"/>
              <a:t>for Sum. </a:t>
            </a:r>
            <a:endParaRPr lang="en-US" dirty="0" smtClean="0"/>
          </a:p>
          <a:p>
            <a:pPr lvl="1"/>
            <a:r>
              <a:rPr lang="en-US" dirty="0" smtClean="0"/>
              <a:t>It </a:t>
            </a:r>
            <a:r>
              <a:rPr lang="en-US" dirty="0"/>
              <a:t>acts the same way as the algorithm in P that we described above. </a:t>
            </a:r>
            <a:endParaRPr lang="en-US" dirty="0" smtClean="0"/>
          </a:p>
          <a:p>
            <a:pPr lvl="1"/>
            <a:r>
              <a:rPr lang="en-US" dirty="0" smtClean="0"/>
              <a:t>This </a:t>
            </a:r>
            <a:r>
              <a:rPr lang="en-US" dirty="0"/>
              <a:t>is an efficient verifier for Sum.</a:t>
            </a:r>
          </a:p>
          <a:p>
            <a:endParaRPr lang="en-US" dirty="0"/>
          </a:p>
        </p:txBody>
      </p:sp>
    </p:spTree>
    <p:extLst>
      <p:ext uri="{BB962C8B-B14F-4D97-AF65-F5344CB8AC3E}">
        <p14:creationId xmlns:p14="http://schemas.microsoft.com/office/powerpoint/2010/main" val="3060788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P and NP problems</a:t>
            </a:r>
            <a:endParaRPr lang="en-US" dirty="0"/>
          </a:p>
        </p:txBody>
      </p:sp>
      <p:sp>
        <p:nvSpPr>
          <p:cNvPr id="3" name="Content Placeholder 2"/>
          <p:cNvSpPr>
            <a:spLocks noGrp="1"/>
          </p:cNvSpPr>
          <p:nvPr>
            <p:ph idx="1"/>
          </p:nvPr>
        </p:nvSpPr>
        <p:spPr/>
        <p:txBody>
          <a:bodyPr/>
          <a:lstStyle/>
          <a:p>
            <a:r>
              <a:rPr lang="en-US" dirty="0" smtClean="0"/>
              <a:t>P denotes the class of </a:t>
            </a:r>
            <a:r>
              <a:rPr lang="en-US" dirty="0" smtClean="0">
                <a:solidFill>
                  <a:srgbClr val="C00000"/>
                </a:solidFill>
              </a:rPr>
              <a:t>computer algorithms </a:t>
            </a:r>
            <a:r>
              <a:rPr lang="en-US" dirty="0" smtClean="0"/>
              <a:t>which can be </a:t>
            </a:r>
            <a:r>
              <a:rPr lang="en-US" dirty="0" smtClean="0">
                <a:solidFill>
                  <a:srgbClr val="C00000"/>
                </a:solidFill>
              </a:rPr>
              <a:t>executed</a:t>
            </a:r>
            <a:r>
              <a:rPr lang="en-US" dirty="0" smtClean="0"/>
              <a:t> in a </a:t>
            </a:r>
            <a:r>
              <a:rPr lang="en-US" dirty="0" smtClean="0">
                <a:solidFill>
                  <a:srgbClr val="C00000"/>
                </a:solidFill>
              </a:rPr>
              <a:t>fast way </a:t>
            </a:r>
            <a:r>
              <a:rPr lang="en-US" dirty="0" smtClean="0"/>
              <a:t>in order to solve a decision or a search problem.</a:t>
            </a:r>
          </a:p>
          <a:p>
            <a:r>
              <a:rPr lang="en-US" dirty="0" smtClean="0"/>
              <a:t>NP corresponds to that </a:t>
            </a:r>
            <a:r>
              <a:rPr lang="en-US" dirty="0" smtClean="0">
                <a:solidFill>
                  <a:srgbClr val="C00000"/>
                </a:solidFill>
              </a:rPr>
              <a:t>problem</a:t>
            </a:r>
            <a:r>
              <a:rPr lang="en-US" dirty="0" smtClean="0"/>
              <a:t> which can be </a:t>
            </a:r>
            <a:r>
              <a:rPr lang="en-US" dirty="0" smtClean="0">
                <a:solidFill>
                  <a:srgbClr val="C00000"/>
                </a:solidFill>
              </a:rPr>
              <a:t>checked</a:t>
            </a:r>
            <a:r>
              <a:rPr lang="en-US" dirty="0" smtClean="0"/>
              <a:t> for </a:t>
            </a:r>
            <a:r>
              <a:rPr lang="en-US" dirty="0" smtClean="0">
                <a:solidFill>
                  <a:srgbClr val="C00000"/>
                </a:solidFill>
              </a:rPr>
              <a:t>solution correctness </a:t>
            </a:r>
            <a:r>
              <a:rPr lang="en-US" dirty="0" smtClean="0"/>
              <a:t>in a fast way whenever a solution is provided.</a:t>
            </a:r>
            <a:endParaRPr lang="en-US" dirty="0"/>
          </a:p>
        </p:txBody>
      </p:sp>
    </p:spTree>
    <p:extLst>
      <p:ext uri="{BB962C8B-B14F-4D97-AF65-F5344CB8AC3E}">
        <p14:creationId xmlns:p14="http://schemas.microsoft.com/office/powerpoint/2010/main" val="1092284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Vs NP</a:t>
            </a:r>
            <a:endParaRPr lang="en-US" dirty="0"/>
          </a:p>
        </p:txBody>
      </p:sp>
      <p:sp>
        <p:nvSpPr>
          <p:cNvPr id="4" name="AutoShape 4" descr="pnp"/>
          <p:cNvSpPr>
            <a:spLocks noChangeAspect="1" noChangeArrowheads="1"/>
          </p:cNvSpPr>
          <p:nvPr/>
        </p:nvSpPr>
        <p:spPr bwMode="auto">
          <a:xfrm>
            <a:off x="155575" y="-1828800"/>
            <a:ext cx="5715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B.VenkatRamana\Desktop\500px-Complexity_classe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611436"/>
            <a:ext cx="6553200" cy="356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2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P Vs NP</a:t>
            </a:r>
            <a:endParaRPr lang="en-US" dirty="0"/>
          </a:p>
        </p:txBody>
      </p:sp>
      <p:sp>
        <p:nvSpPr>
          <p:cNvPr id="3" name="Content Placeholder 2"/>
          <p:cNvSpPr>
            <a:spLocks noGrp="1"/>
          </p:cNvSpPr>
          <p:nvPr>
            <p:ph idx="1"/>
          </p:nvPr>
        </p:nvSpPr>
        <p:spPr>
          <a:xfrm>
            <a:off x="1043492" y="2323652"/>
            <a:ext cx="7262308" cy="3848548"/>
          </a:xfrm>
        </p:spPr>
        <p:txBody>
          <a:bodyPr>
            <a:normAutofit/>
          </a:bodyPr>
          <a:lstStyle/>
          <a:p>
            <a:pPr algn="just"/>
            <a:r>
              <a:rPr lang="en-US" dirty="0" smtClean="0"/>
              <a:t>The </a:t>
            </a:r>
            <a:r>
              <a:rPr lang="en-US" dirty="0"/>
              <a:t>P vs. NP problem asks whether every problem whose solution can be </a:t>
            </a:r>
            <a:r>
              <a:rPr lang="en-US" dirty="0">
                <a:solidFill>
                  <a:srgbClr val="FF0000"/>
                </a:solidFill>
              </a:rPr>
              <a:t>quickly verified</a:t>
            </a:r>
            <a:r>
              <a:rPr lang="en-US" dirty="0"/>
              <a:t> by a computer can </a:t>
            </a:r>
            <a:r>
              <a:rPr lang="en-US" dirty="0">
                <a:solidFill>
                  <a:srgbClr val="FF0000"/>
                </a:solidFill>
              </a:rPr>
              <a:t>also be quickly solved </a:t>
            </a:r>
            <a:r>
              <a:rPr lang="en-US" dirty="0"/>
              <a:t>by a computer. </a:t>
            </a:r>
            <a:endParaRPr lang="en-US" dirty="0" smtClean="0"/>
          </a:p>
          <a:p>
            <a:pPr algn="just"/>
            <a:endParaRPr lang="en-US" dirty="0" smtClean="0">
              <a:solidFill>
                <a:srgbClr val="FF0000"/>
              </a:solidFill>
            </a:endParaRPr>
          </a:p>
          <a:p>
            <a:pPr algn="just"/>
            <a:r>
              <a:rPr lang="en-US" dirty="0" smtClean="0">
                <a:solidFill>
                  <a:srgbClr val="FF0000"/>
                </a:solidFill>
              </a:rPr>
              <a:t>P</a:t>
            </a:r>
            <a:r>
              <a:rPr lang="en-US" dirty="0" smtClean="0"/>
              <a:t> </a:t>
            </a:r>
            <a:r>
              <a:rPr lang="en-US" dirty="0"/>
              <a:t>problems are easily solved by </a:t>
            </a:r>
            <a:r>
              <a:rPr lang="en-US" dirty="0" smtClean="0"/>
              <a:t>computers</a:t>
            </a:r>
          </a:p>
          <a:p>
            <a:pPr algn="just"/>
            <a:r>
              <a:rPr lang="en-US" dirty="0">
                <a:solidFill>
                  <a:srgbClr val="FF0000"/>
                </a:solidFill>
              </a:rPr>
              <a:t>NP</a:t>
            </a:r>
            <a:r>
              <a:rPr lang="en-US" dirty="0"/>
              <a:t> problems are not easily </a:t>
            </a:r>
            <a:r>
              <a:rPr lang="en-US" i="1" dirty="0" smtClean="0"/>
              <a:t>solvable</a:t>
            </a:r>
            <a:endParaRPr lang="en-US" dirty="0" smtClean="0"/>
          </a:p>
        </p:txBody>
      </p:sp>
    </p:spTree>
    <p:extLst>
      <p:ext uri="{BB962C8B-B14F-4D97-AF65-F5344CB8AC3E}">
        <p14:creationId xmlns:p14="http://schemas.microsoft.com/office/powerpoint/2010/main" val="22542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Problems </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218" y="2324100"/>
            <a:ext cx="5374576"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19200" y="6096000"/>
            <a:ext cx="5819222" cy="369332"/>
          </a:xfrm>
          <a:prstGeom prst="rect">
            <a:avLst/>
          </a:prstGeom>
          <a:noFill/>
        </p:spPr>
        <p:txBody>
          <a:bodyPr wrap="none" rtlCol="0">
            <a:spAutoFit/>
          </a:bodyPr>
          <a:lstStyle/>
          <a:p>
            <a:r>
              <a:rPr lang="en-US" dirty="0"/>
              <a:t>There are various kinds of computational problems</a:t>
            </a:r>
          </a:p>
        </p:txBody>
      </p:sp>
    </p:spTree>
    <p:extLst>
      <p:ext uri="{BB962C8B-B14F-4D97-AF65-F5344CB8AC3E}">
        <p14:creationId xmlns:p14="http://schemas.microsoft.com/office/powerpoint/2010/main" val="103783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sp>
        <p:nvSpPr>
          <p:cNvPr id="3" name="Content Placeholder 2"/>
          <p:cNvSpPr>
            <a:spLocks noGrp="1"/>
          </p:cNvSpPr>
          <p:nvPr>
            <p:ph idx="1"/>
          </p:nvPr>
        </p:nvSpPr>
        <p:spPr/>
        <p:txBody>
          <a:bodyPr/>
          <a:lstStyle/>
          <a:p>
            <a:r>
              <a:rPr lang="en-US" dirty="0"/>
              <a:t>It currently appears that P ≠ </a:t>
            </a:r>
            <a:r>
              <a:rPr lang="en-US" dirty="0" smtClean="0"/>
              <a:t>NP.</a:t>
            </a:r>
          </a:p>
          <a:p>
            <a:r>
              <a:rPr lang="en-US" dirty="0" smtClean="0"/>
              <a:t>we </a:t>
            </a:r>
            <a:r>
              <a:rPr lang="en-US" dirty="0"/>
              <a:t>have plenty of examples of problems that we can quickly verify potential answers to, but that we can’t solve quickly.</a:t>
            </a:r>
          </a:p>
        </p:txBody>
      </p:sp>
    </p:spTree>
    <p:extLst>
      <p:ext uri="{BB962C8B-B14F-4D97-AF65-F5344CB8AC3E}">
        <p14:creationId xmlns:p14="http://schemas.microsoft.com/office/powerpoint/2010/main" val="111287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P != NP</a:t>
            </a:r>
            <a:endParaRPr lang="en-US" dirty="0"/>
          </a:p>
        </p:txBody>
      </p:sp>
      <p:sp>
        <p:nvSpPr>
          <p:cNvPr id="3" name="Content Placeholder 2"/>
          <p:cNvSpPr>
            <a:spLocks noGrp="1"/>
          </p:cNvSpPr>
          <p:nvPr>
            <p:ph idx="1"/>
          </p:nvPr>
        </p:nvSpPr>
        <p:spPr/>
        <p:txBody>
          <a:bodyPr/>
          <a:lstStyle/>
          <a:p>
            <a:r>
              <a:rPr lang="en-US" dirty="0"/>
              <a:t>A traveling salesman wants to visit 100 different cities by driving, starting and ending his trip at home. He has a limited supply of gasoline, so he can only drive a total of 10,000 kilometers. He wants to know if he can visit all of the cities without running out of gasoline.</a:t>
            </a:r>
          </a:p>
        </p:txBody>
      </p:sp>
    </p:spTree>
    <p:extLst>
      <p:ext uri="{BB962C8B-B14F-4D97-AF65-F5344CB8AC3E}">
        <p14:creationId xmlns:p14="http://schemas.microsoft.com/office/powerpoint/2010/main" val="97259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P != NP</a:t>
            </a:r>
          </a:p>
        </p:txBody>
      </p:sp>
      <p:sp>
        <p:nvSpPr>
          <p:cNvPr id="3" name="Content Placeholder 2"/>
          <p:cNvSpPr>
            <a:spLocks noGrp="1"/>
          </p:cNvSpPr>
          <p:nvPr>
            <p:ph idx="1"/>
          </p:nvPr>
        </p:nvSpPr>
        <p:spPr/>
        <p:txBody>
          <a:bodyPr/>
          <a:lstStyle/>
          <a:p>
            <a:r>
              <a:rPr lang="en-US" dirty="0"/>
              <a:t>A farmer wants to take 100 watermelons of different masses to the market. She needs to pack the watermelons into boxes. Each box can only hold 20 kilograms without breaking. The farmer needs to know if 10 boxes will be enough for her to carry all 100 watermelons to market.</a:t>
            </a:r>
          </a:p>
        </p:txBody>
      </p:sp>
    </p:spTree>
    <p:extLst>
      <p:ext uri="{BB962C8B-B14F-4D97-AF65-F5344CB8AC3E}">
        <p14:creationId xmlns:p14="http://schemas.microsoft.com/office/powerpoint/2010/main" val="3163461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648736"/>
          </a:xfrm>
        </p:spPr>
        <p:txBody>
          <a:bodyPr>
            <a:normAutofit fontScale="90000"/>
          </a:bodyPr>
          <a:lstStyle/>
          <a:p>
            <a:r>
              <a:rPr lang="en-US" dirty="0" smtClean="0"/>
              <a:t>NP: some more examples</a:t>
            </a:r>
            <a:endParaRPr lang="en-US" dirty="0"/>
          </a:p>
        </p:txBody>
      </p:sp>
      <p:sp>
        <p:nvSpPr>
          <p:cNvPr id="3" name="Content Placeholder 2"/>
          <p:cNvSpPr>
            <a:spLocks noGrp="1"/>
          </p:cNvSpPr>
          <p:nvPr>
            <p:ph idx="1"/>
          </p:nvPr>
        </p:nvSpPr>
        <p:spPr>
          <a:xfrm>
            <a:off x="838200" y="1752600"/>
            <a:ext cx="7543800" cy="4419600"/>
          </a:xfrm>
        </p:spPr>
        <p:txBody>
          <a:bodyPr>
            <a:normAutofit/>
          </a:bodyPr>
          <a:lstStyle/>
          <a:p>
            <a:r>
              <a:rPr lang="en-US" dirty="0"/>
              <a:t>Consider final examination scheduling. </a:t>
            </a:r>
            <a:endParaRPr lang="en-US" dirty="0" smtClean="0"/>
          </a:p>
          <a:p>
            <a:r>
              <a:rPr lang="en-US" dirty="0" smtClean="0"/>
              <a:t>A </a:t>
            </a:r>
            <a:r>
              <a:rPr lang="en-US" dirty="0"/>
              <a:t>school has </a:t>
            </a:r>
            <a:r>
              <a:rPr lang="en-US" dirty="0">
                <a:solidFill>
                  <a:srgbClr val="C00000"/>
                </a:solidFill>
              </a:rPr>
              <a:t>n</a:t>
            </a:r>
            <a:r>
              <a:rPr lang="en-US" dirty="0"/>
              <a:t> courses and </a:t>
            </a:r>
            <a:r>
              <a:rPr lang="en-US" dirty="0" smtClean="0">
                <a:solidFill>
                  <a:srgbClr val="C00000"/>
                </a:solidFill>
              </a:rPr>
              <a:t>5 </a:t>
            </a:r>
            <a:r>
              <a:rPr lang="en-US" dirty="0">
                <a:solidFill>
                  <a:srgbClr val="C00000"/>
                </a:solidFill>
              </a:rPr>
              <a:t>days </a:t>
            </a:r>
            <a:r>
              <a:rPr lang="en-US" dirty="0"/>
              <a:t>in which to schedule examinations. </a:t>
            </a:r>
            <a:endParaRPr lang="en-US" dirty="0" smtClean="0"/>
          </a:p>
          <a:p>
            <a:r>
              <a:rPr lang="en-US" dirty="0" smtClean="0"/>
              <a:t>An </a:t>
            </a:r>
            <a:r>
              <a:rPr lang="en-US" dirty="0">
                <a:solidFill>
                  <a:srgbClr val="C00000"/>
                </a:solidFill>
              </a:rPr>
              <a:t>optimal schedule </a:t>
            </a:r>
            <a:r>
              <a:rPr lang="en-US" dirty="0"/>
              <a:t>would be one where </a:t>
            </a:r>
            <a:r>
              <a:rPr lang="en-US" dirty="0">
                <a:solidFill>
                  <a:srgbClr val="C00000"/>
                </a:solidFill>
              </a:rPr>
              <a:t>no student has to take two examinations on the same day</a:t>
            </a:r>
            <a:r>
              <a:rPr lang="en-US" dirty="0"/>
              <a:t>. </a:t>
            </a:r>
            <a:endParaRPr lang="en-US" dirty="0" smtClean="0"/>
          </a:p>
          <a:p>
            <a:r>
              <a:rPr lang="en-US" dirty="0" smtClean="0"/>
              <a:t>This </a:t>
            </a:r>
            <a:r>
              <a:rPr lang="en-US" dirty="0"/>
              <a:t>seems like an easy problem. </a:t>
            </a:r>
            <a:endParaRPr lang="en-US" dirty="0" smtClean="0"/>
          </a:p>
          <a:p>
            <a:r>
              <a:rPr lang="en-US" dirty="0" smtClean="0"/>
              <a:t>But </a:t>
            </a:r>
            <a:r>
              <a:rPr lang="en-US" dirty="0"/>
              <a:t>there are </a:t>
            </a:r>
            <a:r>
              <a:rPr lang="en-US" dirty="0">
                <a:solidFill>
                  <a:srgbClr val="C00000"/>
                </a:solidFill>
              </a:rPr>
              <a:t>O(5</a:t>
            </a:r>
            <a:r>
              <a:rPr lang="en-US" baseline="30000" dirty="0">
                <a:solidFill>
                  <a:srgbClr val="C00000"/>
                </a:solidFill>
              </a:rPr>
              <a:t>n</a:t>
            </a:r>
            <a:r>
              <a:rPr lang="en-US" dirty="0">
                <a:solidFill>
                  <a:srgbClr val="C00000"/>
                </a:solidFill>
              </a:rPr>
              <a:t>)</a:t>
            </a:r>
            <a:r>
              <a:rPr lang="en-US" dirty="0"/>
              <a:t> possible different schedules. </a:t>
            </a:r>
            <a:endParaRPr lang="en-US" dirty="0" smtClean="0"/>
          </a:p>
          <a:p>
            <a:endParaRPr lang="en-US" sz="2000" dirty="0"/>
          </a:p>
        </p:txBody>
      </p:sp>
    </p:spTree>
    <p:extLst>
      <p:ext uri="{BB962C8B-B14F-4D97-AF65-F5344CB8AC3E}">
        <p14:creationId xmlns:p14="http://schemas.microsoft.com/office/powerpoint/2010/main" val="907866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cont.…</a:t>
            </a:r>
            <a:endParaRPr lang="en-US" dirty="0"/>
          </a:p>
        </p:txBody>
      </p:sp>
      <p:sp>
        <p:nvSpPr>
          <p:cNvPr id="3" name="Content Placeholder 2"/>
          <p:cNvSpPr>
            <a:spLocks noGrp="1"/>
          </p:cNvSpPr>
          <p:nvPr>
            <p:ph idx="1"/>
          </p:nvPr>
        </p:nvSpPr>
        <p:spPr>
          <a:xfrm>
            <a:off x="1043492" y="2323652"/>
            <a:ext cx="6777317" cy="3924748"/>
          </a:xfrm>
        </p:spPr>
        <p:txBody>
          <a:bodyPr>
            <a:normAutofit/>
          </a:bodyPr>
          <a:lstStyle/>
          <a:p>
            <a:r>
              <a:rPr lang="en-US" dirty="0"/>
              <a:t>If we check them  with a computer which could check a million schedules every second, the time spent checking for a value of n = 50 would be </a:t>
            </a:r>
            <a:r>
              <a:rPr lang="en-US" dirty="0" smtClean="0"/>
              <a:t>about</a:t>
            </a:r>
          </a:p>
          <a:p>
            <a:r>
              <a:rPr lang="en-US" dirty="0" smtClean="0">
                <a:solidFill>
                  <a:srgbClr val="FF0000"/>
                </a:solidFill>
              </a:rPr>
              <a:t>Any guesses? </a:t>
            </a:r>
            <a:endParaRPr lang="en-US" dirty="0">
              <a:solidFill>
                <a:srgbClr val="FF0000"/>
              </a:solidFill>
            </a:endParaRPr>
          </a:p>
          <a:p>
            <a:pPr marL="365760" lvl="1" indent="0">
              <a:buNone/>
            </a:pPr>
            <a:endParaRPr lang="en-US" dirty="0" smtClean="0"/>
          </a:p>
          <a:p>
            <a:pPr lvl="1"/>
            <a:r>
              <a:rPr lang="en-US" dirty="0" smtClean="0"/>
              <a:t>200,000,000,000,000,000,000 </a:t>
            </a:r>
            <a:r>
              <a:rPr lang="en-US" dirty="0"/>
              <a:t>years</a:t>
            </a:r>
            <a:r>
              <a:rPr lang="en-US" dirty="0" smtClean="0"/>
              <a:t>!</a:t>
            </a:r>
          </a:p>
          <a:p>
            <a:pPr marL="68580" indent="0">
              <a:buNone/>
            </a:pPr>
            <a:endParaRPr lang="en-US" dirty="0"/>
          </a:p>
        </p:txBody>
      </p:sp>
    </p:spTree>
    <p:extLst>
      <p:ext uri="{BB962C8B-B14F-4D97-AF65-F5344CB8AC3E}">
        <p14:creationId xmlns:p14="http://schemas.microsoft.com/office/powerpoint/2010/main" val="353466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ormAutofit fontScale="90000"/>
          </a:bodyPr>
          <a:lstStyle/>
          <a:p>
            <a:r>
              <a:rPr lang="en-US" b="1" dirty="0"/>
              <a:t>Summary</a:t>
            </a:r>
            <a:br>
              <a:rPr lang="en-US" b="1" dirty="0"/>
            </a:br>
            <a:endParaRPr lang="en-US" dirty="0"/>
          </a:p>
        </p:txBody>
      </p:sp>
      <p:sp>
        <p:nvSpPr>
          <p:cNvPr id="3" name="Content Placeholder 2"/>
          <p:cNvSpPr>
            <a:spLocks noGrp="1"/>
          </p:cNvSpPr>
          <p:nvPr>
            <p:ph idx="1"/>
          </p:nvPr>
        </p:nvSpPr>
        <p:spPr>
          <a:xfrm>
            <a:off x="762000" y="1524000"/>
            <a:ext cx="7543800" cy="4648200"/>
          </a:xfrm>
        </p:spPr>
        <p:txBody>
          <a:bodyPr>
            <a:normAutofit/>
          </a:bodyPr>
          <a:lstStyle/>
          <a:p>
            <a:r>
              <a:rPr lang="en-US" dirty="0" smtClean="0"/>
              <a:t>P </a:t>
            </a:r>
            <a:r>
              <a:rPr lang="en-US" dirty="0"/>
              <a:t>vs. NP deals with the gap between computers being able to quickly solve problems vs. just being able to test proposed solutions for correctness.</a:t>
            </a:r>
          </a:p>
          <a:p>
            <a:r>
              <a:rPr lang="en-US" dirty="0"/>
              <a:t>As such, the P vs. NP problem is the search for a way to solve problems that require the trying of millions, billions, or trillions of combinations without actually having to try each one.</a:t>
            </a:r>
          </a:p>
          <a:p>
            <a:r>
              <a:rPr lang="en-US" dirty="0"/>
              <a:t>Solving this problem would have profound effects on computing, and therefore on our society.</a:t>
            </a:r>
          </a:p>
          <a:p>
            <a:endParaRPr lang="en-US" dirty="0"/>
          </a:p>
        </p:txBody>
      </p:sp>
    </p:spTree>
    <p:extLst>
      <p:ext uri="{BB962C8B-B14F-4D97-AF65-F5344CB8AC3E}">
        <p14:creationId xmlns:p14="http://schemas.microsoft.com/office/powerpoint/2010/main" val="3834864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problems</a:t>
            </a:r>
            <a:endParaRPr lang="en-US" dirty="0"/>
          </a:p>
        </p:txBody>
      </p:sp>
      <p:sp>
        <p:nvSpPr>
          <p:cNvPr id="3" name="Content Placeholder 2"/>
          <p:cNvSpPr>
            <a:spLocks noGrp="1"/>
          </p:cNvSpPr>
          <p:nvPr>
            <p:ph idx="1"/>
          </p:nvPr>
        </p:nvSpPr>
        <p:spPr/>
        <p:txBody>
          <a:bodyPr/>
          <a:lstStyle/>
          <a:p>
            <a:r>
              <a:rPr lang="en-US" dirty="0"/>
              <a:t>NP-complete means most difficult NP problems</a:t>
            </a:r>
          </a:p>
          <a:p>
            <a:r>
              <a:rPr lang="en-US" dirty="0"/>
              <a:t>if we can solve an NP-complete problem efficiently, we can solve all NP problems efficiently.</a:t>
            </a:r>
          </a:p>
          <a:p>
            <a:endParaRPr lang="en-US" dirty="0"/>
          </a:p>
        </p:txBody>
      </p:sp>
    </p:spTree>
    <p:extLst>
      <p:ext uri="{BB962C8B-B14F-4D97-AF65-F5344CB8AC3E}">
        <p14:creationId xmlns:p14="http://schemas.microsoft.com/office/powerpoint/2010/main" val="692195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and NP Hard</a:t>
            </a:r>
            <a:endParaRPr lang="en-US" dirty="0"/>
          </a:p>
        </p:txBody>
      </p:sp>
      <p:sp>
        <p:nvSpPr>
          <p:cNvPr id="3" name="Content Placeholder 2"/>
          <p:cNvSpPr>
            <a:spLocks noGrp="1"/>
          </p:cNvSpPr>
          <p:nvPr>
            <p:ph idx="1"/>
          </p:nvPr>
        </p:nvSpPr>
        <p:spPr/>
        <p:txBody>
          <a:bodyPr/>
          <a:lstStyle/>
          <a:p>
            <a:r>
              <a:rPr lang="en-US" dirty="0"/>
              <a:t>decision problem </a:t>
            </a:r>
            <a:r>
              <a:rPr lang="en-US" dirty="0">
                <a:solidFill>
                  <a:srgbClr val="FF0000"/>
                </a:solidFill>
              </a:rPr>
              <a:t>A</a:t>
            </a:r>
            <a:r>
              <a:rPr lang="en-US" dirty="0"/>
              <a:t> is NP-complete </a:t>
            </a:r>
            <a:r>
              <a:rPr lang="en-US" dirty="0" err="1"/>
              <a:t>iff</a:t>
            </a:r>
            <a:endParaRPr lang="en-US" dirty="0"/>
          </a:p>
          <a:p>
            <a:pPr lvl="1"/>
            <a:r>
              <a:rPr lang="en-US" dirty="0">
                <a:solidFill>
                  <a:srgbClr val="FF0000"/>
                </a:solidFill>
              </a:rPr>
              <a:t>A</a:t>
            </a:r>
            <a:r>
              <a:rPr lang="en-US" dirty="0"/>
              <a:t> is in NP, and</a:t>
            </a:r>
          </a:p>
          <a:p>
            <a:pPr lvl="1"/>
            <a:r>
              <a:rPr lang="en-US" dirty="0"/>
              <a:t>for all NP problems </a:t>
            </a:r>
            <a:r>
              <a:rPr lang="en-US" dirty="0">
                <a:solidFill>
                  <a:srgbClr val="FF0000"/>
                </a:solidFill>
              </a:rPr>
              <a:t>B</a:t>
            </a:r>
            <a:r>
              <a:rPr lang="en-US" dirty="0"/>
              <a:t>, </a:t>
            </a:r>
            <a:r>
              <a:rPr lang="en-US" dirty="0">
                <a:solidFill>
                  <a:srgbClr val="FF0000"/>
                </a:solidFill>
              </a:rPr>
              <a:t>B</a:t>
            </a:r>
            <a:r>
              <a:rPr lang="en-US" dirty="0"/>
              <a:t> </a:t>
            </a:r>
            <a:r>
              <a:rPr lang="en-US" dirty="0" smtClean="0"/>
              <a:t>in polynomial-time </a:t>
            </a:r>
            <a:r>
              <a:rPr lang="en-US" dirty="0" smtClean="0"/>
              <a:t>may </a:t>
            </a:r>
            <a:r>
              <a:rPr lang="en-US" dirty="0"/>
              <a:t>reducible to </a:t>
            </a:r>
            <a:r>
              <a:rPr lang="en-US" dirty="0">
                <a:solidFill>
                  <a:srgbClr val="FF0000"/>
                </a:solidFill>
              </a:rPr>
              <a:t>A</a:t>
            </a:r>
            <a:r>
              <a:rPr lang="en-US" dirty="0"/>
              <a:t> (</a:t>
            </a:r>
            <a:r>
              <a:rPr lang="en-US" dirty="0" err="1"/>
              <a:t>B≤PmA</a:t>
            </a:r>
            <a:r>
              <a:rPr lang="en-US" dirty="0" smtClean="0"/>
              <a:t>).</a:t>
            </a:r>
          </a:p>
          <a:p>
            <a:r>
              <a:rPr lang="en-US" dirty="0"/>
              <a:t>NP-hardness is a way of saying that a problem is difficult.</a:t>
            </a:r>
          </a:p>
          <a:p>
            <a:endParaRPr lang="en-US" dirty="0"/>
          </a:p>
        </p:txBody>
      </p:sp>
    </p:spTree>
    <p:extLst>
      <p:ext uri="{BB962C8B-B14F-4D97-AF65-F5344CB8AC3E}">
        <p14:creationId xmlns:p14="http://schemas.microsoft.com/office/powerpoint/2010/main" val="152655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27664"/>
            <a:ext cx="7848600" cy="724936"/>
          </a:xfrm>
        </p:spPr>
        <p:txBody>
          <a:bodyPr>
            <a:normAutofit/>
          </a:bodyPr>
          <a:lstStyle/>
          <a:p>
            <a:r>
              <a:rPr lang="en-US" sz="3200" dirty="0" smtClean="0"/>
              <a:t>Computational Complexity Problems</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3751881"/>
              </p:ext>
            </p:extLst>
          </p:nvPr>
        </p:nvGraphicFramePr>
        <p:xfrm>
          <a:off x="1042988" y="2324100"/>
          <a:ext cx="7339012" cy="392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506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881063"/>
            <a:ext cx="6743700"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423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Problems</a:t>
            </a:r>
            <a:endParaRPr lang="en-US" dirty="0"/>
          </a:p>
        </p:txBody>
      </p:sp>
      <p:pic>
        <p:nvPicPr>
          <p:cNvPr id="1026" name="Picture 2" descr="C:\Users\B.VenkatRamana\Desktop\cutcaster-photo-100269039-Decision-ti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3505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VenkatRamana\Desktop\200px-Decision_Proble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32004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5943600"/>
            <a:ext cx="5476179" cy="369332"/>
          </a:xfrm>
          <a:prstGeom prst="rect">
            <a:avLst/>
          </a:prstGeom>
          <a:noFill/>
        </p:spPr>
        <p:txBody>
          <a:bodyPr wrap="none" rtlCol="0">
            <a:spAutoFit/>
          </a:bodyPr>
          <a:lstStyle/>
          <a:p>
            <a:r>
              <a:rPr lang="en-US" dirty="0" smtClean="0"/>
              <a:t>Problems </a:t>
            </a:r>
            <a:r>
              <a:rPr lang="en-US" dirty="0"/>
              <a:t>where the answer is either YES or NO</a:t>
            </a:r>
          </a:p>
        </p:txBody>
      </p:sp>
    </p:spTree>
    <p:extLst>
      <p:ext uri="{BB962C8B-B14F-4D97-AF65-F5344CB8AC3E}">
        <p14:creationId xmlns:p14="http://schemas.microsoft.com/office/powerpoint/2010/main" val="2656626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Problems</a:t>
            </a:r>
            <a:endParaRPr lang="en-US" dirty="0"/>
          </a:p>
        </p:txBody>
      </p:sp>
      <p:sp>
        <p:nvSpPr>
          <p:cNvPr id="3" name="Content Placeholder 2"/>
          <p:cNvSpPr>
            <a:spLocks noGrp="1"/>
          </p:cNvSpPr>
          <p:nvPr>
            <p:ph idx="1"/>
          </p:nvPr>
        </p:nvSpPr>
        <p:spPr>
          <a:xfrm>
            <a:off x="4495800" y="2323652"/>
            <a:ext cx="3810000" cy="3508977"/>
          </a:xfrm>
        </p:spPr>
        <p:txBody>
          <a:bodyPr>
            <a:normAutofit fontScale="92500" lnSpcReduction="10000"/>
          </a:bodyPr>
          <a:lstStyle/>
          <a:p>
            <a:r>
              <a:rPr lang="en-US" dirty="0" smtClean="0"/>
              <a:t>Problems </a:t>
            </a:r>
            <a:r>
              <a:rPr lang="en-US" dirty="0"/>
              <a:t>where the answer is either YES or </a:t>
            </a:r>
            <a:r>
              <a:rPr lang="en-US" dirty="0" smtClean="0"/>
              <a:t>NO</a:t>
            </a:r>
          </a:p>
          <a:p>
            <a:endParaRPr lang="en-US" dirty="0" smtClean="0"/>
          </a:p>
          <a:p>
            <a:pPr marL="68580" indent="0">
              <a:buNone/>
            </a:pPr>
            <a:r>
              <a:rPr lang="en-US" dirty="0" smtClean="0"/>
              <a:t>This </a:t>
            </a:r>
            <a:r>
              <a:rPr lang="en-US" dirty="0"/>
              <a:t>simplifies notation and allows us to write </a:t>
            </a:r>
            <a:endParaRPr lang="en-US" dirty="0" smtClean="0"/>
          </a:p>
          <a:p>
            <a:pPr lvl="1"/>
            <a:r>
              <a:rPr lang="en-US" dirty="0" err="1" smtClean="0"/>
              <a:t>x</a:t>
            </a:r>
            <a:r>
              <a:rPr lang="en-US" dirty="0" err="1"/>
              <a:t>∈Q</a:t>
            </a:r>
            <a:r>
              <a:rPr lang="en-US" dirty="0"/>
              <a:t> in place of Q(x)=YES </a:t>
            </a:r>
            <a:endParaRPr lang="en-US" dirty="0" smtClean="0"/>
          </a:p>
          <a:p>
            <a:pPr lvl="1"/>
            <a:r>
              <a:rPr lang="en-US" dirty="0" smtClean="0"/>
              <a:t>and </a:t>
            </a:r>
            <a:r>
              <a:rPr lang="en-US" dirty="0" err="1"/>
              <a:t>x∉Q</a:t>
            </a:r>
            <a:r>
              <a:rPr lang="en-US" dirty="0"/>
              <a:t> in place of Q(x)=NO.</a:t>
            </a:r>
          </a:p>
          <a:p>
            <a:endParaRPr lang="en-US" dirty="0"/>
          </a:p>
        </p:txBody>
      </p:sp>
      <p:pic>
        <p:nvPicPr>
          <p:cNvPr id="4" name="Picture 4" descr="C:\Users\B.VenkatRamana\Desktop\simpledecisionmakingmodel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3810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17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Problem: </a:t>
            </a:r>
            <a:r>
              <a:rPr lang="en-US" dirty="0" smtClean="0"/>
              <a:t>Examples </a:t>
            </a:r>
            <a:r>
              <a:rPr lang="en-US" dirty="0"/>
              <a:t/>
            </a:r>
            <a:br>
              <a:rPr lang="en-US" dirty="0"/>
            </a:br>
            <a:endParaRPr lang="en-US" dirty="0"/>
          </a:p>
        </p:txBody>
      </p:sp>
      <p:sp>
        <p:nvSpPr>
          <p:cNvPr id="3" name="Content Placeholder 2"/>
          <p:cNvSpPr>
            <a:spLocks noGrp="1"/>
          </p:cNvSpPr>
          <p:nvPr>
            <p:ph idx="1"/>
          </p:nvPr>
        </p:nvSpPr>
        <p:spPr>
          <a:xfrm>
            <a:off x="1043492" y="2133600"/>
            <a:ext cx="6777317" cy="3886200"/>
          </a:xfrm>
        </p:spPr>
        <p:txBody>
          <a:bodyPr>
            <a:normAutofit lnSpcReduction="10000"/>
          </a:bodyPr>
          <a:lstStyle/>
          <a:p>
            <a:r>
              <a:rPr lang="en-US" dirty="0" smtClean="0">
                <a:solidFill>
                  <a:schemeClr val="tx1"/>
                </a:solidFill>
              </a:rPr>
              <a:t>Decision problem:</a:t>
            </a:r>
          </a:p>
          <a:p>
            <a:pPr lvl="1"/>
            <a:r>
              <a:rPr lang="en-US" dirty="0" smtClean="0">
                <a:solidFill>
                  <a:srgbClr val="FF0000"/>
                </a:solidFill>
              </a:rPr>
              <a:t>Input</a:t>
            </a:r>
            <a:r>
              <a:rPr lang="en-US" dirty="0">
                <a:solidFill>
                  <a:srgbClr val="FF0000"/>
                </a:solidFill>
              </a:rPr>
              <a:t>:</a:t>
            </a:r>
            <a:r>
              <a:rPr lang="en-US" dirty="0"/>
              <a:t> a natural number x,</a:t>
            </a:r>
          </a:p>
          <a:p>
            <a:pPr lvl="1"/>
            <a:r>
              <a:rPr lang="en-US" dirty="0">
                <a:solidFill>
                  <a:srgbClr val="FF0000"/>
                </a:solidFill>
              </a:rPr>
              <a:t>Question: </a:t>
            </a:r>
            <a:r>
              <a:rPr lang="en-US" dirty="0"/>
              <a:t>is x an even number?</a:t>
            </a:r>
          </a:p>
          <a:p>
            <a:r>
              <a:rPr lang="en-US" dirty="0"/>
              <a:t>Membership Problem:</a:t>
            </a:r>
          </a:p>
          <a:p>
            <a:pPr lvl="1"/>
            <a:r>
              <a:rPr lang="en-US" dirty="0">
                <a:solidFill>
                  <a:srgbClr val="FF0000"/>
                </a:solidFill>
              </a:rPr>
              <a:t>Input:</a:t>
            </a:r>
            <a:r>
              <a:rPr lang="en-US" dirty="0"/>
              <a:t> a natural number x,</a:t>
            </a:r>
          </a:p>
          <a:p>
            <a:pPr lvl="1"/>
            <a:r>
              <a:rPr lang="en-US" dirty="0">
                <a:solidFill>
                  <a:srgbClr val="FF0000"/>
                </a:solidFill>
              </a:rPr>
              <a:t>Question:</a:t>
            </a:r>
            <a:r>
              <a:rPr lang="en-US" dirty="0"/>
              <a:t> is x in Even={0,2,4,6,⋯}?</a:t>
            </a:r>
          </a:p>
          <a:p>
            <a:r>
              <a:rPr lang="en-US" dirty="0"/>
              <a:t>We refer to the </a:t>
            </a:r>
            <a:r>
              <a:rPr lang="en-US" dirty="0">
                <a:solidFill>
                  <a:srgbClr val="FF0000"/>
                </a:solidFill>
              </a:rPr>
              <a:t>YES</a:t>
            </a:r>
            <a:r>
              <a:rPr lang="en-US" dirty="0"/>
              <a:t> answer on an input as </a:t>
            </a:r>
            <a:r>
              <a:rPr lang="en-US" u="sng" dirty="0"/>
              <a:t>accepting</a:t>
            </a:r>
            <a:r>
              <a:rPr lang="en-US" dirty="0"/>
              <a:t> the </a:t>
            </a:r>
            <a:r>
              <a:rPr lang="en-US" dirty="0" smtClean="0"/>
              <a:t>input</a:t>
            </a:r>
          </a:p>
          <a:p>
            <a:r>
              <a:rPr lang="en-US" dirty="0" smtClean="0"/>
              <a:t>and </a:t>
            </a:r>
            <a:r>
              <a:rPr lang="en-US" dirty="0"/>
              <a:t>to the </a:t>
            </a:r>
            <a:r>
              <a:rPr lang="en-US" dirty="0">
                <a:solidFill>
                  <a:srgbClr val="FF0000"/>
                </a:solidFill>
              </a:rPr>
              <a:t>NO</a:t>
            </a:r>
            <a:r>
              <a:rPr lang="en-US" dirty="0"/>
              <a:t> answer on an input as </a:t>
            </a:r>
            <a:r>
              <a:rPr lang="en-US" u="sng" dirty="0"/>
              <a:t>rejecting</a:t>
            </a:r>
            <a:r>
              <a:rPr lang="en-US" dirty="0"/>
              <a:t> the input.</a:t>
            </a:r>
          </a:p>
          <a:p>
            <a:endParaRPr lang="en-US" dirty="0"/>
          </a:p>
        </p:txBody>
      </p:sp>
    </p:spTree>
    <p:extLst>
      <p:ext uri="{BB962C8B-B14F-4D97-AF65-F5344CB8AC3E}">
        <p14:creationId xmlns:p14="http://schemas.microsoft.com/office/powerpoint/2010/main" val="3044807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class Definition</a:t>
            </a:r>
            <a:endParaRPr lang="en-US" dirty="0"/>
          </a:p>
        </p:txBody>
      </p:sp>
      <p:sp>
        <p:nvSpPr>
          <p:cNvPr id="3" name="Content Placeholder 2"/>
          <p:cNvSpPr>
            <a:spLocks noGrp="1"/>
          </p:cNvSpPr>
          <p:nvPr>
            <p:ph idx="1"/>
          </p:nvPr>
        </p:nvSpPr>
        <p:spPr/>
        <p:txBody>
          <a:bodyPr/>
          <a:lstStyle/>
          <a:p>
            <a:r>
              <a:rPr lang="en-US" i="1" dirty="0"/>
              <a:t>The class of </a:t>
            </a:r>
            <a:r>
              <a:rPr lang="en-US" i="1" dirty="0">
                <a:solidFill>
                  <a:srgbClr val="C00000"/>
                </a:solidFill>
              </a:rPr>
              <a:t>polynomially solvable problems</a:t>
            </a:r>
            <a:r>
              <a:rPr lang="en-US" i="1" dirty="0"/>
              <a:t>, </a:t>
            </a:r>
            <a:r>
              <a:rPr lang="en-US" i="1" dirty="0" smtClean="0">
                <a:solidFill>
                  <a:srgbClr val="C00000"/>
                </a:solidFill>
              </a:rPr>
              <a:t>P</a:t>
            </a:r>
            <a:r>
              <a:rPr lang="en-US" i="1" dirty="0" smtClean="0"/>
              <a:t> </a:t>
            </a:r>
            <a:r>
              <a:rPr lang="en-US" i="1" dirty="0"/>
              <a:t>contains all sets in which membership may be decided by an algorithm whose </a:t>
            </a:r>
            <a:r>
              <a:rPr lang="en-US" i="1" dirty="0">
                <a:solidFill>
                  <a:srgbClr val="C00000"/>
                </a:solidFill>
              </a:rPr>
              <a:t>running</a:t>
            </a:r>
            <a:r>
              <a:rPr lang="en-US" i="1" dirty="0"/>
              <a:t> time is </a:t>
            </a:r>
            <a:r>
              <a:rPr lang="en-US" i="1" dirty="0">
                <a:solidFill>
                  <a:srgbClr val="C00000"/>
                </a:solidFill>
              </a:rPr>
              <a:t>bounded by a polynomial</a:t>
            </a:r>
            <a:r>
              <a:rPr lang="en-US" i="1" dirty="0"/>
              <a:t>.</a:t>
            </a:r>
            <a:endParaRPr lang="en-US" dirty="0"/>
          </a:p>
          <a:p>
            <a:endParaRPr lang="en-US" dirty="0"/>
          </a:p>
        </p:txBody>
      </p:sp>
    </p:spTree>
    <p:extLst>
      <p:ext uri="{BB962C8B-B14F-4D97-AF65-F5344CB8AC3E}">
        <p14:creationId xmlns:p14="http://schemas.microsoft.com/office/powerpoint/2010/main" val="128174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P class problems</a:t>
            </a:r>
            <a:r>
              <a:rPr lang="en-US" dirty="0"/>
              <a:t/>
            </a:r>
            <a:br>
              <a:rPr lang="en-US" dirty="0"/>
            </a:br>
            <a:endParaRPr lang="en-US" dirty="0"/>
          </a:p>
        </p:txBody>
      </p:sp>
      <p:sp>
        <p:nvSpPr>
          <p:cNvPr id="3" name="Content Placeholder 2"/>
          <p:cNvSpPr>
            <a:spLocks noGrp="1"/>
          </p:cNvSpPr>
          <p:nvPr>
            <p:ph idx="1"/>
          </p:nvPr>
        </p:nvSpPr>
        <p:spPr>
          <a:xfrm>
            <a:off x="838200" y="1981200"/>
            <a:ext cx="7467600" cy="4343400"/>
          </a:xfrm>
        </p:spPr>
        <p:txBody>
          <a:bodyPr>
            <a:normAutofit lnSpcReduction="10000"/>
          </a:bodyPr>
          <a:lstStyle/>
          <a:p>
            <a:r>
              <a:rPr lang="en-US" dirty="0" smtClean="0"/>
              <a:t>Problems </a:t>
            </a:r>
            <a:r>
              <a:rPr lang="en-US" dirty="0"/>
              <a:t>with </a:t>
            </a:r>
            <a:r>
              <a:rPr lang="en-US" dirty="0">
                <a:solidFill>
                  <a:srgbClr val="C00000"/>
                </a:solidFill>
              </a:rPr>
              <a:t>Efficient Algorithms </a:t>
            </a:r>
            <a:r>
              <a:rPr lang="en-US" dirty="0"/>
              <a:t>for Finding </a:t>
            </a:r>
            <a:r>
              <a:rPr lang="en-US" dirty="0" smtClean="0"/>
              <a:t>Solutions</a:t>
            </a:r>
          </a:p>
          <a:p>
            <a:r>
              <a:rPr lang="en-US" dirty="0" smtClean="0"/>
              <a:t>Efficient algorithms:</a:t>
            </a:r>
            <a:r>
              <a:rPr lang="en-US" dirty="0"/>
              <a:t> </a:t>
            </a:r>
            <a:endParaRPr lang="en-US" dirty="0" smtClean="0"/>
          </a:p>
          <a:p>
            <a:pPr lvl="1"/>
            <a:r>
              <a:rPr lang="en-US" dirty="0" smtClean="0"/>
              <a:t>algorithms </a:t>
            </a:r>
            <a:r>
              <a:rPr lang="en-US" dirty="0"/>
              <a:t>that use </a:t>
            </a:r>
            <a:r>
              <a:rPr lang="en-US" dirty="0">
                <a:solidFill>
                  <a:srgbClr val="C00000"/>
                </a:solidFill>
              </a:rPr>
              <a:t>at most polynomial amount</a:t>
            </a:r>
            <a:r>
              <a:rPr lang="en-US" dirty="0"/>
              <a:t> of computational </a:t>
            </a:r>
            <a:r>
              <a:rPr lang="en-US" dirty="0" smtClean="0"/>
              <a:t>resources</a:t>
            </a:r>
          </a:p>
          <a:p>
            <a:pPr lvl="1"/>
            <a:r>
              <a:rPr lang="en-US" dirty="0" smtClean="0"/>
              <a:t>algorithms </a:t>
            </a:r>
            <a:r>
              <a:rPr lang="en-US" dirty="0"/>
              <a:t>that have </a:t>
            </a:r>
            <a:r>
              <a:rPr lang="en-US" dirty="0">
                <a:solidFill>
                  <a:srgbClr val="C00000"/>
                </a:solidFill>
              </a:rPr>
              <a:t>polynomial worst-case running </a:t>
            </a:r>
            <a:r>
              <a:rPr lang="en-US" dirty="0" smtClean="0">
                <a:solidFill>
                  <a:srgbClr val="C00000"/>
                </a:solidFill>
              </a:rPr>
              <a:t>time</a:t>
            </a:r>
          </a:p>
          <a:p>
            <a:r>
              <a:rPr lang="en-US" dirty="0"/>
              <a:t>P is the class of decision problems that can be solved </a:t>
            </a:r>
            <a:r>
              <a:rPr lang="en-US" dirty="0" smtClean="0">
                <a:solidFill>
                  <a:srgbClr val="C00000"/>
                </a:solidFill>
              </a:rPr>
              <a:t>efficiently</a:t>
            </a:r>
          </a:p>
          <a:p>
            <a:r>
              <a:rPr lang="en-US" dirty="0"/>
              <a:t>decision problems which have </a:t>
            </a:r>
            <a:r>
              <a:rPr lang="en-US" dirty="0">
                <a:solidFill>
                  <a:srgbClr val="C00000"/>
                </a:solidFill>
              </a:rPr>
              <a:t>polynomial-time algorithms</a:t>
            </a:r>
            <a:r>
              <a:rPr lang="en-US" dirty="0"/>
              <a:t>. </a:t>
            </a:r>
          </a:p>
          <a:p>
            <a:pPr marL="68580" indent="0">
              <a:buNone/>
            </a:pPr>
            <a:endParaRPr lang="en-US" dirty="0">
              <a:solidFill>
                <a:srgbClr val="C00000"/>
              </a:solidFill>
            </a:endParaRPr>
          </a:p>
          <a:p>
            <a:endParaRPr lang="en-US" dirty="0"/>
          </a:p>
        </p:txBody>
      </p:sp>
    </p:spTree>
    <p:extLst>
      <p:ext uri="{BB962C8B-B14F-4D97-AF65-F5344CB8AC3E}">
        <p14:creationId xmlns:p14="http://schemas.microsoft.com/office/powerpoint/2010/main" val="3199147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smtClean="0"/>
              <a:t>P class problem</a:t>
            </a:r>
            <a:endParaRPr lang="en-US" dirty="0"/>
          </a:p>
        </p:txBody>
      </p:sp>
      <p:sp>
        <p:nvSpPr>
          <p:cNvPr id="3" name="Content Placeholder 2"/>
          <p:cNvSpPr>
            <a:spLocks noGrp="1"/>
          </p:cNvSpPr>
          <p:nvPr>
            <p:ph idx="1"/>
          </p:nvPr>
        </p:nvSpPr>
        <p:spPr>
          <a:xfrm>
            <a:off x="1043492" y="2057400"/>
            <a:ext cx="6777317" cy="3962400"/>
          </a:xfrm>
        </p:spPr>
        <p:txBody>
          <a:bodyPr>
            <a:normAutofit/>
          </a:bodyPr>
          <a:lstStyle/>
          <a:p>
            <a:pPr marL="68580" indent="0">
              <a:buNone/>
            </a:pPr>
            <a:endParaRPr lang="en-US" dirty="0" smtClean="0"/>
          </a:p>
          <a:p>
            <a:r>
              <a:rPr lang="en-US" dirty="0" smtClean="0"/>
              <a:t>a </a:t>
            </a:r>
            <a:r>
              <a:rPr lang="en-US" dirty="0"/>
              <a:t>decision problem </a:t>
            </a:r>
            <a:r>
              <a:rPr lang="en-US" dirty="0">
                <a:solidFill>
                  <a:srgbClr val="FF0000"/>
                </a:solidFill>
              </a:rPr>
              <a:t>Q</a:t>
            </a:r>
            <a:r>
              <a:rPr lang="en-US" dirty="0"/>
              <a:t> is in </a:t>
            </a:r>
            <a:r>
              <a:rPr lang="en-US" dirty="0">
                <a:solidFill>
                  <a:srgbClr val="FF0000"/>
                </a:solidFill>
              </a:rPr>
              <a:t>P</a:t>
            </a:r>
            <a:r>
              <a:rPr lang="en-US" dirty="0"/>
              <a:t> </a:t>
            </a:r>
            <a:r>
              <a:rPr lang="en-US" dirty="0" err="1"/>
              <a:t>iff</a:t>
            </a:r>
            <a:r>
              <a:rPr lang="en-US" dirty="0"/>
              <a:t> there is an efficient algorithm </a:t>
            </a:r>
            <a:r>
              <a:rPr lang="en-US" dirty="0">
                <a:solidFill>
                  <a:srgbClr val="FF0000"/>
                </a:solidFill>
              </a:rPr>
              <a:t>A</a:t>
            </a:r>
            <a:r>
              <a:rPr lang="en-US" dirty="0"/>
              <a:t> </a:t>
            </a:r>
            <a:r>
              <a:rPr lang="en-US" dirty="0" smtClean="0"/>
              <a:t>such that </a:t>
            </a:r>
            <a:r>
              <a:rPr lang="en-US" dirty="0"/>
              <a:t>for all inputs </a:t>
            </a:r>
            <a:r>
              <a:rPr lang="en-US" dirty="0">
                <a:solidFill>
                  <a:srgbClr val="FF0000"/>
                </a:solidFill>
              </a:rPr>
              <a:t>x</a:t>
            </a:r>
            <a:r>
              <a:rPr lang="en-US" dirty="0"/>
              <a:t>,</a:t>
            </a:r>
          </a:p>
          <a:p>
            <a:pPr lvl="1"/>
            <a:r>
              <a:rPr lang="en-US" dirty="0" smtClean="0"/>
              <a:t>if </a:t>
            </a:r>
            <a:r>
              <a:rPr lang="en-US" dirty="0">
                <a:solidFill>
                  <a:srgbClr val="FF0000"/>
                </a:solidFill>
              </a:rPr>
              <a:t>Q(x)=YES </a:t>
            </a:r>
            <a:r>
              <a:rPr lang="en-US" dirty="0"/>
              <a:t>then </a:t>
            </a:r>
            <a:r>
              <a:rPr lang="en-US" dirty="0">
                <a:solidFill>
                  <a:srgbClr val="FF0000"/>
                </a:solidFill>
              </a:rPr>
              <a:t>A(x)=YES</a:t>
            </a:r>
            <a:r>
              <a:rPr lang="en-US" dirty="0"/>
              <a:t>,</a:t>
            </a:r>
          </a:p>
          <a:p>
            <a:pPr lvl="1"/>
            <a:r>
              <a:rPr lang="en-US" dirty="0" smtClean="0"/>
              <a:t>if </a:t>
            </a:r>
            <a:r>
              <a:rPr lang="en-US" dirty="0">
                <a:solidFill>
                  <a:srgbClr val="FF0000"/>
                </a:solidFill>
              </a:rPr>
              <a:t>Q(x)=NO </a:t>
            </a:r>
            <a:r>
              <a:rPr lang="en-US" dirty="0"/>
              <a:t>then </a:t>
            </a:r>
            <a:r>
              <a:rPr lang="en-US" dirty="0">
                <a:solidFill>
                  <a:srgbClr val="FF0000"/>
                </a:solidFill>
              </a:rPr>
              <a:t>A(x)=NO</a:t>
            </a:r>
            <a:r>
              <a:rPr lang="en-US" dirty="0"/>
              <a:t>.</a:t>
            </a:r>
          </a:p>
          <a:p>
            <a:r>
              <a:rPr lang="en-US" dirty="0" smtClean="0"/>
              <a:t>Searching of key elements</a:t>
            </a:r>
          </a:p>
          <a:p>
            <a:r>
              <a:rPr lang="en-US" dirty="0" smtClean="0"/>
              <a:t>Sorting of elements</a:t>
            </a:r>
          </a:p>
          <a:p>
            <a:r>
              <a:rPr lang="en-US" dirty="0" smtClean="0"/>
              <a:t>All pairs shortest path</a:t>
            </a:r>
            <a:endParaRPr lang="en-US" dirty="0"/>
          </a:p>
        </p:txBody>
      </p:sp>
    </p:spTree>
    <p:extLst>
      <p:ext uri="{BB962C8B-B14F-4D97-AF65-F5344CB8AC3E}">
        <p14:creationId xmlns:p14="http://schemas.microsoft.com/office/powerpoint/2010/main" val="1087371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NP </a:t>
            </a:r>
            <a:r>
              <a:rPr lang="en-US" dirty="0" smtClean="0"/>
              <a:t>class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Problems </a:t>
            </a:r>
            <a:r>
              <a:rPr lang="en-US" dirty="0"/>
              <a:t>with Efficient Algorithms for Verifying </a:t>
            </a:r>
            <a:r>
              <a:rPr lang="en-US" dirty="0" smtClean="0"/>
              <a:t>Proofs/Certificates/Witnesses</a:t>
            </a:r>
          </a:p>
          <a:p>
            <a:r>
              <a:rPr lang="en-US" dirty="0" smtClean="0"/>
              <a:t>decision problems for which  </a:t>
            </a:r>
            <a:r>
              <a:rPr lang="en-US" dirty="0" smtClean="0">
                <a:solidFill>
                  <a:srgbClr val="C00000"/>
                </a:solidFill>
              </a:rPr>
              <a:t>we </a:t>
            </a:r>
            <a:r>
              <a:rPr lang="en-US" dirty="0">
                <a:solidFill>
                  <a:srgbClr val="C00000"/>
                </a:solidFill>
              </a:rPr>
              <a:t>do not know any efficient way</a:t>
            </a:r>
            <a:r>
              <a:rPr lang="en-US" dirty="0"/>
              <a:t> of finding the answer </a:t>
            </a:r>
            <a:endParaRPr lang="en-US" dirty="0" smtClean="0"/>
          </a:p>
          <a:p>
            <a:r>
              <a:rPr lang="en-US" dirty="0" smtClean="0"/>
              <a:t>however </a:t>
            </a:r>
            <a:r>
              <a:rPr lang="en-US" dirty="0"/>
              <a:t>if </a:t>
            </a:r>
            <a:r>
              <a:rPr lang="en-US" dirty="0" smtClean="0">
                <a:solidFill>
                  <a:srgbClr val="C00000"/>
                </a:solidFill>
              </a:rPr>
              <a:t>answer is provided </a:t>
            </a:r>
            <a:r>
              <a:rPr lang="en-US" dirty="0" smtClean="0"/>
              <a:t>with a proof, </a:t>
            </a:r>
            <a:r>
              <a:rPr lang="en-US" dirty="0"/>
              <a:t>we can </a:t>
            </a:r>
            <a:r>
              <a:rPr lang="en-US" dirty="0">
                <a:solidFill>
                  <a:srgbClr val="C00000"/>
                </a:solidFill>
              </a:rPr>
              <a:t>efficiently verify </a:t>
            </a:r>
            <a:r>
              <a:rPr lang="en-US" dirty="0"/>
              <a:t>that the answer is correct </a:t>
            </a:r>
            <a:r>
              <a:rPr lang="en-US" dirty="0" smtClean="0"/>
              <a:t>or not by </a:t>
            </a:r>
            <a:r>
              <a:rPr lang="en-US" dirty="0"/>
              <a:t>checking the proof </a:t>
            </a:r>
            <a:r>
              <a:rPr lang="en-US" dirty="0" smtClean="0"/>
              <a:t>.</a:t>
            </a:r>
            <a:endParaRPr lang="en-US" dirty="0"/>
          </a:p>
        </p:txBody>
      </p:sp>
    </p:spTree>
    <p:extLst>
      <p:ext uri="{BB962C8B-B14F-4D97-AF65-F5344CB8AC3E}">
        <p14:creationId xmlns:p14="http://schemas.microsoft.com/office/powerpoint/2010/main" val="1047797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443</TotalTime>
  <Words>1330</Words>
  <Application>Microsoft Office PowerPoint</Application>
  <PresentationFormat>On-screen Show (4:3)</PresentationFormat>
  <Paragraphs>135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P,NP and NP complete problems</vt:lpstr>
      <vt:lpstr>Types Problems </vt:lpstr>
      <vt:lpstr>Decision Problems</vt:lpstr>
      <vt:lpstr>Decision Problems</vt:lpstr>
      <vt:lpstr>Decision Problem: Examples  </vt:lpstr>
      <vt:lpstr>P class Definition</vt:lpstr>
      <vt:lpstr>                                                                                 P class problems </vt:lpstr>
      <vt:lpstr>P class problem</vt:lpstr>
      <vt:lpstr>NP class Problems</vt:lpstr>
      <vt:lpstr>NP class Definition</vt:lpstr>
      <vt:lpstr>NP class Problems : Example</vt:lpstr>
      <vt:lpstr>Partition Problem: Solution </vt:lpstr>
      <vt:lpstr>NP: Partition Problem: Example</vt:lpstr>
      <vt:lpstr>NP formal definition</vt:lpstr>
      <vt:lpstr>P⊆NP</vt:lpstr>
      <vt:lpstr>NP: Example</vt:lpstr>
      <vt:lpstr>Overview of P and NP problems</vt:lpstr>
      <vt:lpstr>P Vs NP</vt:lpstr>
      <vt:lpstr>The Problem P Vs NP</vt:lpstr>
      <vt:lpstr>P != NP?</vt:lpstr>
      <vt:lpstr>Examples : P != NP</vt:lpstr>
      <vt:lpstr>Examples : P != NP</vt:lpstr>
      <vt:lpstr>NP: some more examples</vt:lpstr>
      <vt:lpstr>Example cont.…</vt:lpstr>
      <vt:lpstr>Summary </vt:lpstr>
      <vt:lpstr>NP complete problems</vt:lpstr>
      <vt:lpstr>NP complete and NP Hard</vt:lpstr>
      <vt:lpstr>Computational Complexity Problems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P,NP and NP complete problems</dc:title>
  <dc:creator>B.VenkatRamana</dc:creator>
  <cp:lastModifiedBy>B.VenkatRamana</cp:lastModifiedBy>
  <cp:revision>33</cp:revision>
  <dcterms:created xsi:type="dcterms:W3CDTF">2015-03-09T10:45:08Z</dcterms:created>
  <dcterms:modified xsi:type="dcterms:W3CDTF">2016-02-24T04:56:19Z</dcterms:modified>
</cp:coreProperties>
</file>