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9" r:id="rId3"/>
    <p:sldId id="280" r:id="rId4"/>
    <p:sldId id="285" r:id="rId5"/>
    <p:sldId id="286" r:id="rId6"/>
    <p:sldId id="284" r:id="rId7"/>
    <p:sldId id="282" r:id="rId8"/>
    <p:sldId id="283" r:id="rId9"/>
    <p:sldId id="287" r:id="rId10"/>
    <p:sldId id="288" r:id="rId11"/>
    <p:sldId id="290" r:id="rId12"/>
    <p:sldId id="289" r:id="rId13"/>
    <p:sldId id="319" r:id="rId14"/>
    <p:sldId id="321" r:id="rId15"/>
    <p:sldId id="320" r:id="rId16"/>
    <p:sldId id="291" r:id="rId17"/>
    <p:sldId id="293" r:id="rId18"/>
    <p:sldId id="295" r:id="rId19"/>
    <p:sldId id="294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96" r:id="rId37"/>
    <p:sldId id="297" r:id="rId38"/>
    <p:sldId id="298" r:id="rId39"/>
    <p:sldId id="300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48189-87B9-42A0-9612-1643A453571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0D18D-4F13-4331-ABD6-51DD6489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AE5B38-19B0-43C4-9036-CAF7C9597AB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0D7F6E8-7B3B-4C97-8A85-1D55A8CB73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OCbreak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TOCend.p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OCbreak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TOCend.pp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P,NP and NP complete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Chapter</a:t>
            </a:r>
          </a:p>
          <a:p>
            <a:r>
              <a:rPr lang="en-US" dirty="0" smtClean="0"/>
              <a:t>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–complete and NP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620000" cy="3089429"/>
          </a:xfrm>
        </p:spPr>
        <p:txBody>
          <a:bodyPr/>
          <a:lstStyle/>
          <a:p>
            <a:r>
              <a:rPr lang="en-US" dirty="0" smtClean="0"/>
              <a:t>Generally 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Decision Problems </a:t>
            </a:r>
            <a:r>
              <a:rPr lang="en-US" dirty="0" smtClean="0"/>
              <a:t>comes under </a:t>
            </a:r>
            <a:r>
              <a:rPr lang="en-US" dirty="0" smtClean="0">
                <a:solidFill>
                  <a:srgbClr val="FF0000"/>
                </a:solidFill>
              </a:rPr>
              <a:t>NP –complete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Optimization Problems </a:t>
            </a:r>
            <a:r>
              <a:rPr lang="en-US" dirty="0" smtClean="0"/>
              <a:t>comes under </a:t>
            </a:r>
            <a:r>
              <a:rPr lang="en-US" dirty="0" smtClean="0">
                <a:solidFill>
                  <a:srgbClr val="FF0000"/>
                </a:solidFill>
              </a:rPr>
              <a:t>NP Hard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Proving NP complete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3376108" cy="3657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simple cycle in a graph G that </a:t>
            </a:r>
            <a:r>
              <a:rPr lang="en-US" dirty="0" smtClean="0">
                <a:solidFill>
                  <a:srgbClr val="FF0000"/>
                </a:solidFill>
              </a:rPr>
              <a:t>visits each vertex of G exactly once and returns</a:t>
            </a:r>
            <a:r>
              <a:rPr lang="en-US" dirty="0" smtClean="0"/>
              <a:t> to its starting vertex.</a:t>
            </a:r>
            <a:endParaRPr lang="en-US" dirty="0"/>
          </a:p>
        </p:txBody>
      </p:sp>
      <p:pic>
        <p:nvPicPr>
          <p:cNvPr id="1026" name="Picture 2" descr="C:\Users\B.VenkatRamana\Desktop\Ham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30" y="2362200"/>
            <a:ext cx="41093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14600"/>
            <a:ext cx="6777317" cy="33180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is deterministic if for a given input the output generated is same for a function.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mathematical function is deterministic. Hence the state is known at every step of the algorithm.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8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deterministic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non deterministic if there are more than one path the algorithm can take. </a:t>
            </a:r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this, one cannot determine the next state of the machine running the algorithm.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/>
              <a:t>would be a random function.</a:t>
            </a:r>
          </a:p>
        </p:txBody>
      </p:sp>
    </p:spTree>
    <p:extLst>
      <p:ext uri="{BB962C8B-B14F-4D97-AF65-F5344CB8AC3E}">
        <p14:creationId xmlns:p14="http://schemas.microsoft.com/office/powerpoint/2010/main" val="206618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deterministic machines that can't solve problems in polynomial time are NP. Hence finding a solution to an NP problem is hard but verifying it can be done in polynomial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HAMILTONIAN CYCLE is in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A be some non-deterministic algorithm</a:t>
            </a:r>
          </a:p>
          <a:p>
            <a:r>
              <a:rPr lang="en-US" dirty="0" smtClean="0"/>
              <a:t>Graph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be the input to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vertices of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are numbered from </a:t>
            </a:r>
            <a:r>
              <a:rPr lang="en-US" dirty="0" smtClean="0">
                <a:solidFill>
                  <a:srgbClr val="FF0000"/>
                </a:solidFill>
              </a:rPr>
              <a:t>1 to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Call the algorithm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recursively to get the sequence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 smtClean="0"/>
              <a:t>contains all the vertices without any repetition.</a:t>
            </a:r>
          </a:p>
          <a:p>
            <a:pPr lvl="1"/>
            <a:r>
              <a:rPr lang="en-US" dirty="0" smtClean="0"/>
              <a:t>The sequence </a:t>
            </a:r>
            <a:r>
              <a:rPr lang="en-US" dirty="0" smtClean="0">
                <a:solidFill>
                  <a:srgbClr val="FF0000"/>
                </a:solidFill>
              </a:rPr>
              <a:t>must start and end at the same </a:t>
            </a:r>
            <a:r>
              <a:rPr lang="en-US" dirty="0" smtClean="0"/>
              <a:t>vertex.</a:t>
            </a:r>
          </a:p>
          <a:p>
            <a:pPr lvl="1"/>
            <a:r>
              <a:rPr lang="en-US" dirty="0" smtClean="0"/>
              <a:t>This check must be made 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polynomial time 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there is a Hamiltonian cycle in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it will  output “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“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Based on the </a:t>
            </a:r>
            <a:r>
              <a:rPr lang="en-US" dirty="0" smtClean="0">
                <a:solidFill>
                  <a:srgbClr val="FF0000"/>
                </a:solidFill>
              </a:rPr>
              <a:t>non-deterministic algorithm </a:t>
            </a:r>
            <a:r>
              <a:rPr lang="en-US" dirty="0" smtClean="0"/>
              <a:t>we are finding the solution</a:t>
            </a:r>
          </a:p>
          <a:p>
            <a:r>
              <a:rPr lang="en-US" dirty="0" smtClean="0"/>
              <a:t>Hence it is in 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prove DHC  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543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there are two problems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 to prove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in </a:t>
            </a:r>
            <a:r>
              <a:rPr lang="en-US" dirty="0" smtClean="0">
                <a:solidFill>
                  <a:srgbClr val="FF0000"/>
                </a:solidFill>
              </a:rPr>
              <a:t>NP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Pickup a known </a:t>
            </a:r>
            <a:r>
              <a:rPr lang="en-US" dirty="0" smtClean="0">
                <a:solidFill>
                  <a:srgbClr val="FF0000"/>
                </a:solidFill>
              </a:rPr>
              <a:t>NP complete </a:t>
            </a:r>
            <a:r>
              <a:rPr lang="en-US" dirty="0" smtClean="0"/>
              <a:t>problem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dirty="0" smtClean="0"/>
              <a:t>Reduce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Map instances of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in such a way that if </a:t>
            </a:r>
            <a:r>
              <a:rPr lang="en-US" dirty="0" smtClean="0">
                <a:solidFill>
                  <a:srgbClr val="FF0000"/>
                </a:solidFill>
              </a:rPr>
              <a:t>YES for B = YES for A</a:t>
            </a:r>
          </a:p>
          <a:p>
            <a:pPr lvl="1"/>
            <a:r>
              <a:rPr lang="en-US" dirty="0" smtClean="0"/>
              <a:t>Prove that this transformation runs in polynomial time.</a:t>
            </a:r>
          </a:p>
          <a:p>
            <a:r>
              <a:rPr lang="en-US" dirty="0" smtClean="0"/>
              <a:t>This proves that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also </a:t>
            </a:r>
            <a:r>
              <a:rPr lang="en-US" dirty="0" smtClean="0">
                <a:solidFill>
                  <a:srgbClr val="FF0000"/>
                </a:solidFill>
              </a:rPr>
              <a:t>NP complete</a:t>
            </a:r>
          </a:p>
          <a:p>
            <a:r>
              <a:rPr lang="en-US" dirty="0" smtClean="0"/>
              <a:t>If there is </a:t>
            </a:r>
            <a:r>
              <a:rPr lang="en-US" dirty="0" smtClean="0">
                <a:solidFill>
                  <a:srgbClr val="FF0000"/>
                </a:solidFill>
              </a:rPr>
              <a:t>no Hamiltonian cycle </a:t>
            </a:r>
            <a:r>
              <a:rPr lang="en-US" dirty="0" smtClean="0"/>
              <a:t>in Graph which represent TSP, that means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TSP is also NP complete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0600"/>
            <a:ext cx="323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5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satisfiability problem is NP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024744" cy="724936"/>
          </a:xfrm>
        </p:spPr>
        <p:txBody>
          <a:bodyPr/>
          <a:lstStyle/>
          <a:p>
            <a:r>
              <a:rPr lang="en-US" dirty="0" smtClean="0"/>
              <a:t>Vertex cover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881063"/>
            <a:ext cx="67437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4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problem is NP-complete, there is very likely no polynomial-time algorithm to find an optimal solution</a:t>
            </a:r>
          </a:p>
          <a:p>
            <a:r>
              <a:rPr lang="en-US" dirty="0" smtClean="0"/>
              <a:t>The idea of approximation algorithms is to develop polynomial-time algorithms to find a near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22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2819400"/>
                <a:ext cx="6777317" cy="3508977"/>
              </a:xfrm>
            </p:spPr>
            <p:txBody>
              <a:bodyPr/>
              <a:lstStyle/>
              <a:p>
                <a:r>
                  <a:rPr lang="en-US" dirty="0" smtClean="0"/>
                  <a:t>What is a vertex-cover?</a:t>
                </a:r>
              </a:p>
              <a:p>
                <a:r>
                  <a:rPr lang="en-US" dirty="0"/>
                  <a:t>Given a undirected graph G=(V, </a:t>
                </a:r>
                <a:r>
                  <a:rPr lang="en-US" dirty="0" smtClean="0"/>
                  <a:t>E), </a:t>
                </a:r>
                <a:r>
                  <a:rPr lang="en-US" b="1" dirty="0"/>
                  <a:t>v</a:t>
                </a:r>
                <a:r>
                  <a:rPr lang="en-US" b="1" dirty="0" smtClean="0"/>
                  <a:t>ertex-cover</a:t>
                </a:r>
                <a:r>
                  <a:rPr lang="en-US" dirty="0" smtClean="0"/>
                  <a:t> V’: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V</m:t>
                    </m:r>
                    <m:r>
                      <a:rPr lang="en-US" i="0" dirty="0" smtClean="0">
                        <a:latin typeface="Cambria Math"/>
                      </a:rPr>
                      <m:t>’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each edge (u, v) in E,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u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or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dirty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(or both)</a:t>
                </a:r>
              </a:p>
              <a:p>
                <a:r>
                  <a:rPr lang="en-US" dirty="0" smtClean="0"/>
                  <a:t>The size of a vertex-cover is |V’|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819400"/>
                <a:ext cx="6777317" cy="3508977"/>
              </a:xfrm>
              <a:blipFill rotWithShape="1">
                <a:blip r:embed="rId2"/>
                <a:stretch>
                  <a:fillRect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5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black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why?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 (5, 6), (3, 6) and (3, 7) are not covered by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black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why?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(3, 7) is not covered by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5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</a:t>
            </a:r>
            <a:r>
              <a:rPr lang="en-US" dirty="0"/>
              <a:t>black </a:t>
            </a:r>
            <a:r>
              <a:rPr lang="en-US" dirty="0" smtClean="0"/>
              <a:t>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9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8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</a:t>
            </a:r>
            <a:r>
              <a:rPr lang="en-US" dirty="0"/>
              <a:t>black </a:t>
            </a:r>
            <a:r>
              <a:rPr lang="en-US" dirty="0" smtClean="0"/>
              <a:t>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26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8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</a:t>
            </a:r>
            <a:r>
              <a:rPr lang="en-US" dirty="0"/>
              <a:t>black </a:t>
            </a:r>
            <a:r>
              <a:rPr lang="en-US" dirty="0" smtClean="0"/>
              <a:t>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45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</a:t>
            </a:r>
            <a:r>
              <a:rPr lang="en-US" dirty="0"/>
              <a:t>black </a:t>
            </a:r>
            <a:r>
              <a:rPr lang="en-US" dirty="0" smtClean="0"/>
              <a:t>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6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80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Vertex-cover problem</a:t>
            </a:r>
          </a:p>
          <a:p>
            <a:pPr lvl="1"/>
            <a:r>
              <a:rPr lang="en-US" dirty="0" smtClean="0"/>
              <a:t>Given a undirected graph, find a vertex cover with minimum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minimum vertex-cover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186110" cy="7249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NP Complete: S.A Cooks Theorem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458200" cy="1371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NP-complete problems form a certain important subclass of </a:t>
            </a:r>
            <a:r>
              <a:rPr lang="en-US" altLang="en-US" sz="2000" b="1" dirty="0">
                <a:solidFill>
                  <a:srgbClr val="0000FF"/>
                </a:solidFill>
              </a:rPr>
              <a:t>NP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pPr>
              <a:spcBef>
                <a:spcPct val="0"/>
              </a:spcBef>
            </a:pPr>
            <a:r>
              <a:rPr lang="en-US" altLang="en-US" sz="2000" dirty="0" smtClean="0"/>
              <a:t>The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smtClean="0"/>
              <a:t> phenomenon </a:t>
            </a:r>
            <a:r>
              <a:rPr lang="en-US" altLang="en-US" sz="2000" dirty="0"/>
              <a:t>of NP-completeness was discovered in the early 1970s </a:t>
            </a:r>
            <a:r>
              <a:rPr lang="en-US" altLang="en-US" sz="2000" dirty="0" smtClean="0"/>
              <a:t>by </a:t>
            </a:r>
            <a:r>
              <a:rPr lang="en-US" altLang="en-US" sz="2000" dirty="0">
                <a:solidFill>
                  <a:srgbClr val="FF0000"/>
                </a:solidFill>
              </a:rPr>
              <a:t>Stephen Cook and Leonid Levin</a:t>
            </a:r>
            <a:r>
              <a:rPr lang="en-US" altLang="en-US" sz="20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1027" name="Picture 3" descr="C:\Users\B.VenkatRamana\Desktop\leonid_lev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57525"/>
            <a:ext cx="3200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.VenkatRamana\Desktop\Cook-Stephen-A._-460x3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38475"/>
            <a:ext cx="4381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Vertex-cover problem is </a:t>
                </a:r>
                <a:r>
                  <a:rPr lang="en-US" b="1" dirty="0" smtClean="0"/>
                  <a:t>NP-complete</a:t>
                </a:r>
              </a:p>
              <a:p>
                <a:r>
                  <a:rPr lang="en-US" dirty="0" smtClean="0"/>
                  <a:t>A 2-approximation polynomial time algorithm is as the following:</a:t>
                </a:r>
              </a:p>
              <a:p>
                <a:r>
                  <a:rPr lang="en-US" b="1" dirty="0" smtClean="0"/>
                  <a:t>APPROX-VERTEX-COVER</a:t>
                </a:r>
                <a:r>
                  <a:rPr lang="en-US" dirty="0" smtClean="0"/>
                  <a:t>(G)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E’=G.E;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Randomly choose a edge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Remove all the edges that covered by u or v from E’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}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7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2743200"/>
                <a:ext cx="3429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43200"/>
                <a:ext cx="3429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601" t="-893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1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then a vertex cover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far from optimal one?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1245" y="6139934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Max(6/3, 3/6) =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4446" y="236321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6" y="236321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600" t="-893" r="-2600" b="-2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4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0"/>
            <a:ext cx="756711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Vertex-cover problem </a:t>
            </a:r>
            <a:br>
              <a:rPr lang="en-US" sz="2800" dirty="0"/>
            </a:br>
            <a:r>
              <a:rPr lang="en-US" sz="2800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1000" y="1905000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2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then a vertex cover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far from optimal one?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Max(4/3, 3/4) = 1.33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1000" y="2290424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90424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2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APPROX-VERTEX-COVER</a:t>
            </a:r>
            <a:r>
              <a:rPr lang="en-US" dirty="0" smtClean="0"/>
              <a:t>(G) is a 2-approximation algorithm </a:t>
            </a:r>
          </a:p>
          <a:p>
            <a:r>
              <a:rPr lang="en-US" dirty="0" smtClean="0"/>
              <a:t>When the size of minimum vertex-cover is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The vertex-cover produced by </a:t>
            </a:r>
            <a:r>
              <a:rPr lang="en-US" b="1" dirty="0" smtClean="0"/>
              <a:t>APPROX-VERTEX-COVER </a:t>
            </a:r>
            <a:r>
              <a:rPr lang="en-US" dirty="0" smtClean="0"/>
              <a:t>is at most 2</a:t>
            </a:r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2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024744" cy="1143000"/>
          </a:xfrm>
        </p:spPr>
        <p:txBody>
          <a:bodyPr/>
          <a:lstStyle/>
          <a:p>
            <a:r>
              <a:rPr lang="en-US" dirty="0" smtClean="0"/>
              <a:t>NP Hard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prove a problem is NP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924748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Pick a problem 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/>
              <a:t> which is already in </a:t>
            </a:r>
            <a:r>
              <a:rPr lang="en-US" dirty="0" smtClean="0">
                <a:solidFill>
                  <a:srgbClr val="FF0000"/>
                </a:solidFill>
              </a:rPr>
              <a:t>NP Hard</a:t>
            </a:r>
            <a:r>
              <a:rPr lang="en-U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Obtain an instance( </a:t>
            </a:r>
            <a:r>
              <a:rPr lang="en-US" dirty="0" smtClean="0">
                <a:solidFill>
                  <a:srgbClr val="FF0000"/>
                </a:solidFill>
              </a:rPr>
              <a:t>in polynomial time</a:t>
            </a:r>
            <a:r>
              <a:rPr lang="en-US" dirty="0" smtClean="0"/>
              <a:t>)    </a:t>
            </a:r>
            <a:r>
              <a:rPr lang="en-US" dirty="0" smtClean="0">
                <a:solidFill>
                  <a:srgbClr val="FF0000"/>
                </a:solidFill>
              </a:rPr>
              <a:t>I`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P2</a:t>
            </a:r>
            <a:r>
              <a:rPr lang="en-US" dirty="0" smtClean="0"/>
              <a:t> from any instance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I`</a:t>
            </a:r>
            <a:r>
              <a:rPr lang="en-US" dirty="0" smtClean="0"/>
              <a:t> should  determine the solution of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From step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conclude that 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P2</a:t>
            </a:r>
            <a:r>
              <a:rPr lang="en-U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From above steps conclude that </a:t>
            </a:r>
            <a:r>
              <a:rPr lang="en-US" dirty="0" smtClean="0">
                <a:solidFill>
                  <a:srgbClr val="FF0000"/>
                </a:solidFill>
              </a:rPr>
              <a:t>P2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NP Hard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19600"/>
            <a:ext cx="323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Decision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56338"/>
            <a:ext cx="4061907" cy="35089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Clique is a sub graph which is a complete graph</a:t>
            </a:r>
          </a:p>
          <a:p>
            <a:r>
              <a:rPr lang="en-US" dirty="0" smtClean="0"/>
              <a:t>Complete graph: a graph with n vertices and an edge between every two edges.</a:t>
            </a:r>
          </a:p>
          <a:p>
            <a:pPr lvl="2"/>
            <a:r>
              <a:rPr lang="en-US" dirty="0" smtClean="0"/>
              <a:t>There are no loops</a:t>
            </a:r>
          </a:p>
          <a:p>
            <a:pPr lvl="2"/>
            <a:r>
              <a:rPr lang="en-US" dirty="0" smtClean="0"/>
              <a:t>Every two vertices share exactly one edge.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Finding the maximum clique is NP complete problem</a:t>
            </a: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1026" name="Picture 2" descr="C:\Users\B.VenkatRamana\Desktop\24108_Complete Grap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429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generation phase of compiler </a:t>
            </a:r>
            <a:r>
              <a:rPr lang="en-US" dirty="0" smtClean="0">
                <a:solidFill>
                  <a:srgbClr val="FF0000"/>
                </a:solidFill>
              </a:rPr>
              <a:t>produces an optimal code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The number of instructions are minimum.</a:t>
            </a:r>
          </a:p>
          <a:p>
            <a:pPr lvl="1"/>
            <a:r>
              <a:rPr lang="en-US" dirty="0" smtClean="0"/>
              <a:t>The number of required registers are minimum.</a:t>
            </a:r>
          </a:p>
          <a:p>
            <a:r>
              <a:rPr lang="en-US" dirty="0" smtClean="0"/>
              <a:t>Finding the minimum code or minimum number of registers required is </a:t>
            </a:r>
            <a:r>
              <a:rPr lang="en-US" dirty="0" smtClean="0">
                <a:solidFill>
                  <a:srgbClr val="FF0000"/>
                </a:solidFill>
              </a:rPr>
              <a:t>NP Hard problem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5105400"/>
          </a:xfrm>
        </p:spPr>
        <p:txBody>
          <a:bodyPr>
            <a:noAutofit/>
          </a:bodyPr>
          <a:lstStyle/>
          <a:p>
            <a:pPr marL="68580" indent="0">
              <a:spcBef>
                <a:spcPct val="0"/>
              </a:spcBef>
              <a:buNone/>
            </a:pPr>
            <a:endParaRPr lang="en-US" altLang="en-US" sz="4000" dirty="0" smtClean="0"/>
          </a:p>
          <a:p>
            <a:pPr marL="68580" indent="0">
              <a:spcBef>
                <a:spcPct val="0"/>
              </a:spcBef>
              <a:buNone/>
            </a:pPr>
            <a:r>
              <a:rPr lang="en-US" altLang="en-US" sz="4000" dirty="0" smtClean="0"/>
              <a:t>If </a:t>
            </a:r>
            <a:r>
              <a:rPr lang="en-US" altLang="en-US" sz="4000" dirty="0"/>
              <a:t>a polynomial time algorithm exists for any of the </a:t>
            </a:r>
            <a:endParaRPr lang="en-US" altLang="en-US" sz="4000" dirty="0" smtClean="0"/>
          </a:p>
          <a:p>
            <a:pPr marL="68580" indent="0">
              <a:spcBef>
                <a:spcPct val="0"/>
              </a:spcBef>
              <a:buNone/>
            </a:pPr>
            <a:r>
              <a:rPr lang="en-US" altLang="en-US" sz="4000" dirty="0" smtClean="0"/>
              <a:t>NP-complete problems</a:t>
            </a:r>
            <a:r>
              <a:rPr lang="en-US" altLang="en-US" sz="4000" dirty="0"/>
              <a:t>, </a:t>
            </a:r>
            <a:endParaRPr lang="en-US" altLang="en-US" sz="4000" dirty="0" smtClean="0"/>
          </a:p>
          <a:p>
            <a:pPr marL="68580" indent="0">
              <a:spcBef>
                <a:spcPct val="0"/>
              </a:spcBef>
              <a:buNone/>
            </a:pPr>
            <a:r>
              <a:rPr lang="en-US" altLang="en-US" sz="4000" dirty="0" smtClean="0"/>
              <a:t>all </a:t>
            </a:r>
            <a:r>
              <a:rPr lang="en-US" altLang="en-US" sz="4000" dirty="0"/>
              <a:t>problems in </a:t>
            </a:r>
            <a:r>
              <a:rPr lang="en-US" altLang="en-US" sz="4000" b="1" dirty="0">
                <a:solidFill>
                  <a:srgbClr val="0000FF"/>
                </a:solidFill>
              </a:rPr>
              <a:t>NP</a:t>
            </a:r>
            <a:r>
              <a:rPr lang="en-US" altLang="en-US" sz="4000" dirty="0"/>
              <a:t> would be polynomial time solvable. </a:t>
            </a:r>
            <a:endParaRPr lang="en-US" alt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93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NP 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24748"/>
          </a:xfrm>
        </p:spPr>
        <p:txBody>
          <a:bodyPr/>
          <a:lstStyle/>
          <a:p>
            <a:r>
              <a:rPr lang="en-US" dirty="0" smtClean="0"/>
              <a:t>CNF satisfiability problem (conjunctive normal form) with 3 literals</a:t>
            </a:r>
          </a:p>
          <a:p>
            <a:r>
              <a:rPr lang="en-US" dirty="0" smtClean="0"/>
              <a:t>Determining whether a planar graph is 3 colorable is NP Hard</a:t>
            </a:r>
          </a:p>
          <a:p>
            <a:r>
              <a:rPr lang="en-US" dirty="0" smtClean="0"/>
              <a:t>Generating optimal code for given expression.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can solve NP Hard problems if some restrictions are relaxed.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/>
              <a:t>Cooks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5029200"/>
          </a:xfrm>
        </p:spPr>
        <p:txBody>
          <a:bodyPr>
            <a:normAutofit/>
          </a:bodyPr>
          <a:lstStyle/>
          <a:p>
            <a:pPr lvl="1">
              <a:spcBef>
                <a:spcPct val="0"/>
              </a:spcBef>
            </a:pPr>
            <a:r>
              <a:rPr lang="en-US" altLang="en-US" sz="3000" dirty="0"/>
              <a:t>To prove that </a:t>
            </a:r>
            <a:r>
              <a:rPr lang="en-US" altLang="en-US" sz="3000" b="1" dirty="0">
                <a:solidFill>
                  <a:srgbClr val="0000FF"/>
                </a:solidFill>
              </a:rPr>
              <a:t>P=NP</a:t>
            </a:r>
            <a:r>
              <a:rPr lang="en-US" altLang="en-US" sz="3000" dirty="0"/>
              <a:t>, it would be sufficient to take any particular NP-complete problem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dirty="0"/>
              <a:t> and show that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b="1" dirty="0">
                <a:solidFill>
                  <a:srgbClr val="0000FF"/>
                </a:solidFill>
                <a:sym typeface="Symbol" pitchFamily="18" charset="2"/>
              </a:rPr>
              <a:t>P</a:t>
            </a:r>
            <a:r>
              <a:rPr lang="en-US" altLang="en-US" sz="3000" dirty="0">
                <a:sym typeface="Symbol" pitchFamily="18" charset="2"/>
              </a:rPr>
              <a:t>.</a:t>
            </a:r>
            <a:r>
              <a:rPr lang="en-US" altLang="en-US" sz="3000" dirty="0"/>
              <a:t> </a:t>
            </a:r>
            <a:endParaRPr lang="en-US" altLang="en-US" sz="3000" dirty="0" smtClean="0"/>
          </a:p>
          <a:p>
            <a:pPr marL="365760" lvl="1" indent="0">
              <a:spcBef>
                <a:spcPct val="0"/>
              </a:spcBef>
              <a:buNone/>
            </a:pPr>
            <a:endParaRPr lang="en-US" altLang="en-US" sz="3000" dirty="0"/>
          </a:p>
          <a:p>
            <a:pPr lvl="1">
              <a:spcBef>
                <a:spcPct val="0"/>
              </a:spcBef>
            </a:pPr>
            <a:r>
              <a:rPr lang="en-US" altLang="en-US" sz="3000" dirty="0"/>
              <a:t> To prove that </a:t>
            </a:r>
            <a:r>
              <a:rPr lang="en-US" altLang="en-US" sz="3000" b="1" dirty="0">
                <a:solidFill>
                  <a:srgbClr val="0000FF"/>
                </a:solidFill>
              </a:rPr>
              <a:t>P</a:t>
            </a:r>
            <a:r>
              <a:rPr lang="en-US" altLang="en-US" sz="3000" b="1" dirty="0">
                <a:solidFill>
                  <a:srgbClr val="0000FF"/>
                </a:solidFill>
                <a:cs typeface="Times New Roman" pitchFamily="18" charset="0"/>
              </a:rPr>
              <a:t>≠NP</a:t>
            </a:r>
            <a:r>
              <a:rPr lang="en-US" altLang="en-US" sz="3000" dirty="0">
                <a:cs typeface="Times New Roman" pitchFamily="18" charset="0"/>
              </a:rPr>
              <a:t>, </a:t>
            </a:r>
            <a:r>
              <a:rPr lang="en-US" altLang="en-US" sz="3000" dirty="0"/>
              <a:t>it would be sufficient to take any particular NP-complete problem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dirty="0"/>
              <a:t> and show that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b="1" dirty="0">
                <a:solidFill>
                  <a:srgbClr val="0000FF"/>
                </a:solidFill>
                <a:sym typeface="Symbol" pitchFamily="18" charset="2"/>
              </a:rPr>
              <a:t>P</a:t>
            </a:r>
            <a:r>
              <a:rPr lang="en-US" altLang="en-US" sz="3000" dirty="0">
                <a:sym typeface="Symbol" pitchFamily="18" charset="2"/>
              </a:rPr>
              <a:t>.</a:t>
            </a:r>
            <a:r>
              <a:rPr lang="en-US" altLang="en-US" sz="3000" dirty="0"/>
              <a:t> </a:t>
            </a:r>
          </a:p>
          <a:p>
            <a:pPr marL="365760" lvl="1" indent="0">
              <a:spcBef>
                <a:spcPct val="0"/>
              </a:spcBef>
              <a:buNone/>
            </a:pPr>
            <a:endParaRPr lang="en-US" altLang="en-US" dirty="0"/>
          </a:p>
          <a:p>
            <a:pPr marL="896112" lvl="3" indent="0">
              <a:spcBef>
                <a:spcPct val="0"/>
              </a:spcBef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687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838200"/>
          </a:xfrm>
        </p:spPr>
        <p:txBody>
          <a:bodyPr/>
          <a:lstStyle/>
          <a:p>
            <a:r>
              <a:rPr lang="en-US" dirty="0"/>
              <a:t>Cooks Theorem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413338"/>
            <a:ext cx="74676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Cook </a:t>
            </a:r>
            <a:r>
              <a:rPr lang="en-US" sz="3200" dirty="0"/>
              <a:t>proved that a particular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en-US" sz="3200" dirty="0"/>
              <a:t> problem known as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SAT</a:t>
            </a:r>
            <a:r>
              <a:rPr lang="en-US" sz="3200" dirty="0"/>
              <a:t>(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satisfiability of Boolean clause</a:t>
            </a:r>
            <a:r>
              <a:rPr lang="en-US" sz="3200" dirty="0"/>
              <a:t>)has the property that, if it is solvable in </a:t>
            </a:r>
            <a:r>
              <a:rPr lang="en-US" sz="3200" dirty="0">
                <a:solidFill>
                  <a:srgbClr val="FF0000"/>
                </a:solidFill>
              </a:rPr>
              <a:t>polynomial time</a:t>
            </a:r>
            <a:r>
              <a:rPr lang="en-US" sz="3200" dirty="0"/>
              <a:t>, so as are all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en-US" sz="3200" dirty="0"/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4016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00CC00"/>
                </a:solidFill>
                <a:latin typeface="Bell MT" pitchFamily="18" charset="0"/>
              </a:rPr>
              <a:t>Boolean formulas </a:t>
            </a:r>
            <a:r>
              <a:rPr lang="en-US" altLang="en-US" sz="3600" smtClean="0">
                <a:solidFill>
                  <a:srgbClr val="00CC00"/>
                </a:solidFill>
                <a:latin typeface="Bell MT" pitchFamily="18" charset="0"/>
              </a:rPr>
              <a:t> </a:t>
            </a:r>
            <a:endParaRPr lang="en-US" altLang="en-US" sz="6600" smtClean="0">
              <a:latin typeface="Bell MT" pitchFamily="18" charset="0"/>
            </a:endParaRPr>
          </a:p>
        </p:txBody>
      </p:sp>
      <p:sp>
        <p:nvSpPr>
          <p:cNvPr id="4099" name="Text Box 5">
            <a:hlinkClick r:id="rId3" action="ppaction://hlinkpres?slideindex=1&amp;slidetitle="/>
            <a:hlinkHover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  </a:t>
            </a:r>
          </a:p>
        </p:txBody>
      </p:sp>
      <p:sp>
        <p:nvSpPr>
          <p:cNvPr id="4100" name="Text Box 6">
            <a:hlinkClick r:id="rId4" action="ppaction://hlinkpres?slideindex=1&amp;slidetitle="/>
            <a:hlinkHover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Brush Script MT" pitchFamily="66" charset="0"/>
              </a:rPr>
              <a:t> 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533400" y="990600"/>
            <a:ext cx="80772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FF0000"/>
                </a:solidFill>
              </a:rPr>
              <a:t>Boolean variables</a:t>
            </a:r>
            <a:r>
              <a:rPr lang="en-US" altLang="en-US" sz="2000" dirty="0"/>
              <a:t> </a:t>
            </a:r>
            <a:r>
              <a:rPr lang="en-US" altLang="en-US" sz="2000" b="1" dirty="0" err="1">
                <a:solidFill>
                  <a:srgbClr val="0000FF"/>
                </a:solidFill>
              </a:rPr>
              <a:t>x</a:t>
            </a:r>
            <a:r>
              <a:rPr lang="en-US" altLang="en-US" sz="2000" dirty="0" err="1"/>
              <a:t>,</a:t>
            </a:r>
            <a:r>
              <a:rPr lang="en-US" altLang="en-US" sz="2000" b="1" dirty="0" err="1">
                <a:solidFill>
                  <a:srgbClr val="0000FF"/>
                </a:solidFill>
              </a:rPr>
              <a:t>y</a:t>
            </a:r>
            <a:r>
              <a:rPr lang="en-US" altLang="en-US" sz="2000" dirty="0"/>
              <a:t>,… take one of the two values </a:t>
            </a:r>
            <a:r>
              <a:rPr lang="en-US" altLang="en-US" sz="2000" b="1" dirty="0">
                <a:solidFill>
                  <a:srgbClr val="0000FF"/>
                </a:solidFill>
              </a:rPr>
              <a:t>0</a:t>
            </a:r>
            <a:r>
              <a:rPr lang="en-US" altLang="en-US" sz="2000" dirty="0"/>
              <a:t> (</a:t>
            </a:r>
            <a:r>
              <a:rPr lang="en-US" altLang="en-US" sz="2000" i="1" dirty="0"/>
              <a:t>false</a:t>
            </a:r>
            <a:r>
              <a:rPr lang="en-US" altLang="en-US" sz="2000" dirty="0"/>
              <a:t>) or </a:t>
            </a:r>
            <a:r>
              <a:rPr lang="en-US" altLang="en-US" sz="2000" b="1" dirty="0">
                <a:solidFill>
                  <a:srgbClr val="0000FF"/>
                </a:solidFill>
              </a:rPr>
              <a:t>1</a:t>
            </a:r>
            <a:r>
              <a:rPr lang="en-US" altLang="en-US" sz="2000" dirty="0"/>
              <a:t> (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).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FF0000"/>
                </a:solidFill>
              </a:rPr>
              <a:t>Boolean operations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en-US" sz="2000" dirty="0">
                <a:sym typeface="Symbol" pitchFamily="18" charset="2"/>
              </a:rPr>
              <a:t> (NOT), 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en-US" sz="2000" dirty="0">
                <a:sym typeface="Symbol" pitchFamily="18" charset="2"/>
              </a:rPr>
              <a:t> (AND), 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en-US" sz="2000" dirty="0">
                <a:sym typeface="Symbol" pitchFamily="18" charset="2"/>
              </a:rPr>
              <a:t> (OR). We write </a:t>
            </a:r>
            <a:r>
              <a:rPr lang="en-US" altLang="en-US" sz="2000" b="1" u="sng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en-US" sz="2000" dirty="0"/>
              <a:t> for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A</a:t>
            </a:r>
            <a:r>
              <a:rPr lang="en-US" altLang="en-US" sz="2000" dirty="0">
                <a:sym typeface="Symbol" pitchFamily="18" charset="2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rgbClr val="FF0000"/>
                </a:solidFill>
                <a:sym typeface="Symbol" pitchFamily="18" charset="2"/>
              </a:rPr>
              <a:t>Boolean formulas</a:t>
            </a:r>
            <a:r>
              <a:rPr lang="en-US" altLang="en-US" sz="2000" dirty="0">
                <a:sym typeface="Symbol" pitchFamily="18" charset="2"/>
              </a:rPr>
              <a:t> are constructed from variables and operations in the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     standard way. Once a truth assignment for variables is given, the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     value of a compound formula is calculated as follows: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                      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u="sng" dirty="0" smtClean="0">
                <a:solidFill>
                  <a:srgbClr val="0000FF"/>
                </a:solidFill>
              </a:rPr>
              <a:t>0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= 1                       0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 0 = 0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0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 0 = 0</a:t>
            </a:r>
            <a:endParaRPr lang="en-US" altLang="en-US" sz="2000" b="1" dirty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u="sng" dirty="0" smtClean="0">
                <a:solidFill>
                  <a:srgbClr val="0000FF"/>
                </a:solidFill>
              </a:rPr>
              <a:t>1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= 0                       0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 1 = 0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0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 1 = 1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         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1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 0 = 0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1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 0 = 1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         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1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 1 = 1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1 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 1 = 1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533400" y="4679156"/>
            <a:ext cx="4294188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If </a:t>
            </a:r>
            <a:r>
              <a:rPr lang="en-US" altLang="en-US" sz="2400" b="1" dirty="0">
                <a:solidFill>
                  <a:srgbClr val="0000FF"/>
                </a:solidFill>
              </a:rPr>
              <a:t>x=0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00FF"/>
                </a:solidFill>
              </a:rPr>
              <a:t>y=1</a:t>
            </a:r>
            <a:r>
              <a:rPr lang="en-US" altLang="en-US" sz="2400" dirty="0"/>
              <a:t>, what is the value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of the following formula?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</a:rPr>
              <a:t>y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8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  (x  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</a:t>
            </a: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562600" y="4443535"/>
            <a:ext cx="293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</a:rPr>
              <a:t>1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0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8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  (0  </a:t>
            </a:r>
            <a:r>
              <a:rPr lang="en-US" altLang="en-US" sz="2400" b="1" u="sng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562600" y="4824535"/>
            <a:ext cx="293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</a:rPr>
              <a:t>1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 (1  0)</a:t>
            </a:r>
            <a:r>
              <a:rPr lang="en-US" altLang="en-US" sz="2800" b="1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  (0  0)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5562600" y="5249985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(1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      1   )       0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5562600" y="5630985"/>
            <a:ext cx="250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400" b="1">
                <a:solidFill>
                  <a:srgbClr val="0000FF"/>
                </a:solidFill>
              </a:rPr>
              <a:t>1           </a:t>
            </a:r>
            <a:r>
              <a:rPr lang="en-US" altLang="en-US" sz="2400" b="1">
                <a:solidFill>
                  <a:srgbClr val="0000FF"/>
                </a:solidFill>
                <a:sym typeface="Symbol" pitchFamily="18" charset="2"/>
              </a:rPr>
              <a:t>        0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6016625" y="6088185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          </a:t>
            </a:r>
            <a:r>
              <a:rPr lang="en-US" altLang="en-US" sz="2400" dirty="0" smtClean="0">
                <a:sym typeface="Symbol" pitchFamily="18" charset="2"/>
              </a:rPr>
              <a:t>     </a:t>
            </a:r>
            <a:r>
              <a:rPr lang="en-US" altLang="en-US" sz="2400" b="1" dirty="0" smtClean="0">
                <a:solidFill>
                  <a:srgbClr val="0000FF"/>
                </a:solidFill>
                <a:sym typeface="Symbol" pitchFamily="18" charset="2"/>
              </a:rPr>
              <a:t> 1</a:t>
            </a:r>
            <a:r>
              <a:rPr lang="en-US" altLang="en-US" sz="2400" dirty="0" smtClean="0">
                <a:sym typeface="Symbol" pitchFamily="18" charset="2"/>
              </a:rPr>
              <a:t>   </a:t>
            </a:r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7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8" grpId="0"/>
      <p:bldP spid="252939" grpId="0"/>
      <p:bldP spid="252940" grpId="0"/>
      <p:bldP spid="252941" grpId="0"/>
      <p:bldP spid="2529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734" y="457200"/>
            <a:ext cx="7772400" cy="762000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CC00"/>
                </a:solidFill>
                <a:latin typeface="Bell MT" pitchFamily="18" charset="0"/>
              </a:rPr>
              <a:t>The SAT problem </a:t>
            </a:r>
            <a:r>
              <a:rPr lang="en-US" altLang="en-US" sz="4000" dirty="0" smtClean="0">
                <a:solidFill>
                  <a:srgbClr val="00CC00"/>
                </a:solidFill>
                <a:latin typeface="Bell MT" pitchFamily="18" charset="0"/>
              </a:rPr>
              <a:t> </a:t>
            </a:r>
            <a:endParaRPr lang="en-US" altLang="en-US" sz="7200" dirty="0" smtClean="0">
              <a:latin typeface="Bell MT" pitchFamily="18" charset="0"/>
            </a:endParaRPr>
          </a:p>
        </p:txBody>
      </p:sp>
      <p:sp>
        <p:nvSpPr>
          <p:cNvPr id="5123" name="Text Box 5">
            <a:hlinkClick r:id="rId3" action="ppaction://hlinkpres?slideindex=1&amp;slidetitle="/>
            <a:hlinkHover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8991600" y="6705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  </a:t>
            </a:r>
          </a:p>
        </p:txBody>
      </p:sp>
      <p:sp>
        <p:nvSpPr>
          <p:cNvPr id="5124" name="Text Box 6">
            <a:hlinkClick r:id="rId4" action="ppaction://hlinkpres?slideindex=1&amp;slidetitle="/>
            <a:hlinkHover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-152400" y="6705600"/>
            <a:ext cx="28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Brush Script MT" pitchFamily="66" charset="0"/>
              </a:rPr>
              <a:t>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114178" y="1600200"/>
            <a:ext cx="842022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/>
              <a:t>We say that a Boolean formula is </a:t>
            </a:r>
            <a:r>
              <a:rPr lang="en-US" altLang="en-US" sz="2000" b="1" i="1" dirty="0">
                <a:solidFill>
                  <a:srgbClr val="FF0000"/>
                </a:solidFill>
              </a:rPr>
              <a:t>satisfiable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there is an assignment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/>
              <a:t>of </a:t>
            </a:r>
            <a:r>
              <a:rPr lang="en-US" altLang="en-US" sz="2000" b="1" dirty="0">
                <a:solidFill>
                  <a:srgbClr val="0000FF"/>
                </a:solidFill>
              </a:rPr>
              <a:t>0</a:t>
            </a:r>
            <a:r>
              <a:rPr lang="en-US" altLang="en-US" sz="2000" dirty="0"/>
              <a:t>s and </a:t>
            </a:r>
            <a:r>
              <a:rPr lang="en-US" altLang="en-US" sz="2000" b="1" dirty="0">
                <a:solidFill>
                  <a:srgbClr val="0000FF"/>
                </a:solidFill>
              </a:rPr>
              <a:t>1</a:t>
            </a:r>
            <a:r>
              <a:rPr lang="en-US" altLang="en-US" sz="2000" dirty="0"/>
              <a:t>s to its variables that makes the formula evaluate to </a:t>
            </a:r>
            <a:r>
              <a:rPr lang="en-US" altLang="en-US" sz="2000" b="1" dirty="0">
                <a:solidFill>
                  <a:srgbClr val="0000FF"/>
                </a:solidFill>
              </a:rPr>
              <a:t>1</a:t>
            </a:r>
            <a:r>
              <a:rPr lang="en-US" altLang="en-US" sz="2000" dirty="0"/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  </a:t>
            </a:r>
            <a:endParaRPr lang="en-US" altLang="en-US" sz="2000" dirty="0" smtClean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Are </a:t>
            </a:r>
            <a:r>
              <a:rPr lang="en-US" altLang="en-US" sz="2000" dirty="0"/>
              <a:t>the following formulas satisfiable?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u="sng" dirty="0">
                <a:solidFill>
                  <a:srgbClr val="0000FF"/>
                </a:solidFill>
              </a:rPr>
              <a:t>x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(</a:t>
            </a:r>
            <a:r>
              <a:rPr lang="en-US" altLang="en-US" sz="2000" b="1" dirty="0" err="1">
                <a:solidFill>
                  <a:srgbClr val="0000FF"/>
                </a:solidFill>
                <a:sym typeface="Symbol" pitchFamily="18" charset="2"/>
              </a:rPr>
              <a:t>xy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b="1" u="sng" dirty="0">
                <a:solidFill>
                  <a:srgbClr val="0000FF"/>
                </a:solidFill>
              </a:rPr>
              <a:t>x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(</a:t>
            </a:r>
            <a:r>
              <a:rPr lang="en-US" altLang="en-US" sz="2000" b="1" dirty="0" err="1">
                <a:solidFill>
                  <a:srgbClr val="0000FF"/>
                </a:solidFill>
                <a:sym typeface="Symbol" pitchFamily="18" charset="2"/>
              </a:rPr>
              <a:t>xy</a:t>
            </a:r>
            <a:r>
              <a:rPr lang="en-US" altLang="en-US" sz="2000" b="1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2057400" y="4114800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SAT = {&lt;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&gt; | </a:t>
            </a:r>
            <a:r>
              <a:rPr lang="en-US" altLang="en-US" sz="2400" dirty="0">
                <a:sym typeface="Symbol" pitchFamily="18" charset="2"/>
              </a:rPr>
              <a:t> is a satisfiable Boolean formula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996950" y="5105400"/>
            <a:ext cx="1689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SAT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 P</a:t>
            </a:r>
            <a:r>
              <a:rPr lang="en-US" altLang="en-US" sz="2400" dirty="0">
                <a:sym typeface="Symbol" pitchFamily="18" charset="2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SAT  NP</a:t>
            </a:r>
            <a:r>
              <a:rPr lang="en-US" altLang="en-US" sz="2400" dirty="0">
                <a:sym typeface="Symbol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88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9" grpId="0"/>
      <p:bldP spid="2550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complete: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508977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L1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L2</a:t>
            </a:r>
            <a:r>
              <a:rPr lang="en-US" dirty="0" smtClean="0"/>
              <a:t> are two problems.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L1</a:t>
            </a:r>
            <a:r>
              <a:rPr lang="en-US" dirty="0" smtClean="0"/>
              <a:t> reduces to </a:t>
            </a:r>
            <a:r>
              <a:rPr lang="en-US" dirty="0" smtClean="0">
                <a:solidFill>
                  <a:srgbClr val="FF0000"/>
                </a:solidFill>
              </a:rPr>
              <a:t>L2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0000"/>
                </a:solidFill>
              </a:rPr>
              <a:t>Li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L2</a:t>
            </a:r>
            <a:r>
              <a:rPr lang="en-US" dirty="0" smtClean="0"/>
              <a:t>] </a:t>
            </a:r>
            <a:r>
              <a:rPr lang="en-US" dirty="0" err="1" smtClean="0">
                <a:solidFill>
                  <a:srgbClr val="00B050"/>
                </a:solidFill>
              </a:rPr>
              <a:t>iff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there is a way to solve </a:t>
            </a:r>
            <a:r>
              <a:rPr lang="en-US" dirty="0" smtClean="0">
                <a:solidFill>
                  <a:srgbClr val="FF0000"/>
                </a:solidFill>
              </a:rPr>
              <a:t>L1</a:t>
            </a:r>
            <a:r>
              <a:rPr lang="en-US" dirty="0" smtClean="0"/>
              <a:t> by deterministic polynomial time algorithm that solves </a:t>
            </a:r>
            <a:r>
              <a:rPr lang="en-US" dirty="0" smtClean="0">
                <a:solidFill>
                  <a:srgbClr val="FF0000"/>
                </a:solidFill>
              </a:rPr>
              <a:t>L2</a:t>
            </a:r>
            <a:r>
              <a:rPr lang="en-US" dirty="0" smtClean="0"/>
              <a:t> in polynomial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14" y="2895600"/>
            <a:ext cx="323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928</TotalTime>
  <Words>1691</Words>
  <Application>Microsoft Office PowerPoint</Application>
  <PresentationFormat>On-screen Show (4:3)</PresentationFormat>
  <Paragraphs>301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Austin</vt:lpstr>
      <vt:lpstr>P,NP and NP complete problems</vt:lpstr>
      <vt:lpstr>PowerPoint Presentation</vt:lpstr>
      <vt:lpstr>NP Complete: S.A Cooks Theorem </vt:lpstr>
      <vt:lpstr>Cooks Theorem</vt:lpstr>
      <vt:lpstr>Cooks Theorem</vt:lpstr>
      <vt:lpstr>Cooks Theorem</vt:lpstr>
      <vt:lpstr>Boolean formulas  </vt:lpstr>
      <vt:lpstr>The SAT problem  </vt:lpstr>
      <vt:lpstr>NP complete: reduction</vt:lpstr>
      <vt:lpstr>NP –complete and NP Hard</vt:lpstr>
      <vt:lpstr>Proving NP complete problems</vt:lpstr>
      <vt:lpstr>HAMILTONIAN CYCLE</vt:lpstr>
      <vt:lpstr>Deterministic algorithms</vt:lpstr>
      <vt:lpstr>non deterministic algorithms</vt:lpstr>
      <vt:lpstr>NP problems</vt:lpstr>
      <vt:lpstr>HAMILTONIAN CYCLE is in NP</vt:lpstr>
      <vt:lpstr>To prove DHC   TSP</vt:lpstr>
      <vt:lpstr>Cooks Theorem</vt:lpstr>
      <vt:lpstr>Vertex cover problem</vt:lpstr>
      <vt:lpstr>Approximation algorithms for NPC problems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NP Hard problems</vt:lpstr>
      <vt:lpstr>To prove a problem is NP Hard</vt:lpstr>
      <vt:lpstr>Clique Decision problem</vt:lpstr>
      <vt:lpstr>Code generation problem</vt:lpstr>
      <vt:lpstr>Some other NP Hard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P,NP and NP complete problems</dc:title>
  <dc:creator>B.VenkatRamana</dc:creator>
  <cp:lastModifiedBy>B.VenkatRamana</cp:lastModifiedBy>
  <cp:revision>57</cp:revision>
  <dcterms:created xsi:type="dcterms:W3CDTF">2015-03-09T10:45:08Z</dcterms:created>
  <dcterms:modified xsi:type="dcterms:W3CDTF">2016-02-25T10:44:35Z</dcterms:modified>
</cp:coreProperties>
</file>