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78.xml" ContentType="application/vnd.openxmlformats-officedocument.presentationml.slide+xml"/>
  <Override PartName="/ppt/slides/slide77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69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_rels/slide78.xml.rels" ContentType="application/vnd.openxmlformats-package.relationships+xml"/>
  <Override PartName="/ppt/slides/_rels/slide76.xml.rels" ContentType="application/vnd.openxmlformats-package.relationships+xml"/>
  <Override PartName="/ppt/slides/_rels/slide75.xml.rels" ContentType="application/vnd.openxmlformats-package.relationships+xml"/>
  <Override PartName="/ppt/slides/_rels/slide74.xml.rels" ContentType="application/vnd.openxmlformats-package.relationships+xml"/>
  <Override PartName="/ppt/slides/_rels/slide73.xml.rels" ContentType="application/vnd.openxmlformats-package.relationships+xml"/>
  <Override PartName="/ppt/slides/_rels/slide72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79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80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69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70.xml.rels" ContentType="application/vnd.openxmlformats-package.relationships+xml"/>
  <Override PartName="/ppt/slides/_rels/slide12.xml.rels" ContentType="application/vnd.openxmlformats-package.relationships+xml"/>
  <Override PartName="/ppt/slides/_rels/slide68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77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79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wmf" ContentType="image/x-wmf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wmf" ContentType="image/x-wmf"/>
  <Override PartName="/ppt/media/image9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993320" y="1980720"/>
            <a:ext cx="5156640" cy="411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993320" y="1980720"/>
            <a:ext cx="5156640" cy="411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993320" y="1980720"/>
            <a:ext cx="5156640" cy="41144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993320" y="1980720"/>
            <a:ext cx="5156640" cy="411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1993320" y="1980720"/>
            <a:ext cx="5156640" cy="411444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1993320" y="1980720"/>
            <a:ext cx="5156640" cy="411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1993320" y="1980720"/>
            <a:ext cx="5156640" cy="411444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/>
        </p:blipFill>
        <p:spPr>
          <a:xfrm>
            <a:off x="1993320" y="1980720"/>
            <a:ext cx="5156640" cy="411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Master title style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70C69591-2BAE-4C6B-8245-CFAD0FBD8B53}" type="slidenum"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Master title style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Outline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Outline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Outline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Outline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Sixth Outline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Seventh Outline LevelClick to edit Master text styles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057400" indent="-228240">
              <a:lnSpc>
                <a:spcPct val="100000"/>
              </a:lnSpc>
              <a:buClr>
                <a:srgbClr val="ffffff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93ABDD0B-2D14-469A-97E6-CB6F0BD1F58C}" type="slidenum"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Master title style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4CDD3ED9-3532-4C40-B1FF-01232B9112CF}" type="slidenum"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8FEF6E36-3E5F-42B2-8E12-4ED2E4493DDB}" type="slidenum"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title text format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7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Divide and conquer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Fundamentals of Design and Analysis of Algorithms</a:t>
            </a:r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Part-3</a:t>
            </a:r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Binary search – Best case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Best case - O (1) comparisons 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 the best case, the item X is the middle in the array A. 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constant number of comparisons (actually just 1) are required. 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09480" y="228600"/>
            <a:ext cx="7772040" cy="914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Binary search – worst case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685800" y="1295280"/>
            <a:ext cx="7772040" cy="5409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Worst case - O (log n) comparisons 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 the worst case, the item X does not exist in the array A at all. 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Through each recursion or iteration of Binary Search, the size of the admissible range is </a:t>
            </a:r>
            <a:r>
              <a:rPr b="0" lang="en-US" sz="32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halved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This halving can be done ceiling(log n ) times. Thus, ceiling(log n ) comparisons are required. 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685800" y="228600"/>
            <a:ext cx="77720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Binary search – average case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685800" y="198108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Average case - O (log n) comparisons 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 simplify the analysis, assume that no item which is not in A will be searched for, and that the probabilities of searching for each element are uniform. 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Note 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difference between O(log(N)) and O(N) is extremely significant when N is large: for any practical problem it is crucial that we avoid O(N) searches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685800" y="1522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Binary search space complexity 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0492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space requirements for the recursive and iterative versions of binary search are different. 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Iterative Binary Search requires only a </a:t>
            </a:r>
            <a:r>
              <a:rPr b="0" lang="en-US" sz="28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constant amount of space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while Recursive Binary Search requires space proportional to the number of comparisons to maintain the recursion stack. 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Both iteration and recursion are based on a control structure: Iteration uses a repetition structure; recursion uses a selection structure.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Merge Sort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Apply divide-and-conquer to sorting problem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Problem: Given </a:t>
            </a:r>
            <a:r>
              <a:rPr b="0" i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elements, sort elements into non-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decreasing order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Divide-and-Conquer: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n=1 terminate (every one-element list is already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sorted)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n&gt;1, partition elements into two or more sub-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collections; sort each; combine into a single sorted list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How do we partition?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Partitioning - Choice 1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685800" y="1523880"/>
            <a:ext cx="8026200" cy="4495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First n-1 elements into set A, last element set B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Sort A using this partitioning scheme recursively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 already sorted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Combine A and B using method Insert() (=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insertion into sorted array)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Leads to recursive version of InsertionSort()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Number of comparisons: O(n</a:t>
            </a:r>
            <a:r>
              <a:rPr b="0" lang="en-US" sz="24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Best case = n-1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Worst case = 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3657600" y="5181480"/>
            <a:ext cx="2133720" cy="95256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Partitioning - Choice 2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431640" y="1523880"/>
            <a:ext cx="8227800" cy="4495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Put element with largest key in B, remaining elements in A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Sort A recursively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 combine sorted A and B, append B to sorted A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 Max() to find largest element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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recursive SelectionSort()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 bubbling process to find and move largest element to right-most position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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recursive BubbleSort()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All O(n</a:t>
            </a:r>
            <a:r>
              <a:rPr b="0" lang="en-US" sz="28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Partitioning - Choice 3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Let’s try to achieve balanced partitioning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gets </a:t>
            </a:r>
            <a:r>
              <a:rPr b="0" i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n/2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elements, B gets rest half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Sort A and B recursively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Combine sorted A and B using a process called </a:t>
            </a:r>
            <a:r>
              <a:rPr b="0" i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merge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which combines two sorted lists into one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How? We will see soon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762120" y="228600"/>
            <a:ext cx="7772040" cy="837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380880" y="1295280"/>
            <a:ext cx="7772040" cy="914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Partition into lists of size n/2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2294640" y="3355920"/>
            <a:ext cx="1604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[10, 4, 6, 3]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2245320" y="2303640"/>
            <a:ext cx="2823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[10, 4, 6, 3, 8, 2, 5, 7]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5512680" y="3422520"/>
            <a:ext cx="14522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[8, 2, 5, 7]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2367720" y="4611600"/>
            <a:ext cx="995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[10, 4]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7"/>
          <p:cNvSpPr/>
          <p:nvPr/>
        </p:nvSpPr>
        <p:spPr>
          <a:xfrm>
            <a:off x="3599640" y="4592520"/>
            <a:ext cx="842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[6, 3]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8"/>
          <p:cNvSpPr/>
          <p:nvPr/>
        </p:nvSpPr>
        <p:spPr>
          <a:xfrm>
            <a:off x="5271120" y="4570560"/>
            <a:ext cx="842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[8, 2]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9"/>
          <p:cNvSpPr/>
          <p:nvPr/>
        </p:nvSpPr>
        <p:spPr>
          <a:xfrm>
            <a:off x="6809400" y="4614840"/>
            <a:ext cx="842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[5, 7]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Line 10"/>
          <p:cNvSpPr/>
          <p:nvPr/>
        </p:nvSpPr>
        <p:spPr>
          <a:xfrm>
            <a:off x="3014640" y="2752560"/>
            <a:ext cx="360" cy="6732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11"/>
          <p:cNvSpPr/>
          <p:nvPr/>
        </p:nvSpPr>
        <p:spPr>
          <a:xfrm>
            <a:off x="3460680" y="2761920"/>
            <a:ext cx="2727360" cy="6638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Line 12"/>
          <p:cNvSpPr/>
          <p:nvPr/>
        </p:nvSpPr>
        <p:spPr>
          <a:xfrm flipH="1">
            <a:off x="2779560" y="3854160"/>
            <a:ext cx="244440" cy="7606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13"/>
          <p:cNvSpPr/>
          <p:nvPr/>
        </p:nvSpPr>
        <p:spPr>
          <a:xfrm>
            <a:off x="3241440" y="3854160"/>
            <a:ext cx="717480" cy="7509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Line 14"/>
          <p:cNvSpPr/>
          <p:nvPr/>
        </p:nvSpPr>
        <p:spPr>
          <a:xfrm flipH="1">
            <a:off x="5732280" y="3906720"/>
            <a:ext cx="420840" cy="68112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Line 15"/>
          <p:cNvSpPr/>
          <p:nvPr/>
        </p:nvSpPr>
        <p:spPr>
          <a:xfrm>
            <a:off x="6327720" y="3906720"/>
            <a:ext cx="838080" cy="7509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6"/>
          <p:cNvSpPr/>
          <p:nvPr/>
        </p:nvSpPr>
        <p:spPr>
          <a:xfrm>
            <a:off x="2333880" y="5435640"/>
            <a:ext cx="1122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[4] [10]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17"/>
          <p:cNvSpPr/>
          <p:nvPr/>
        </p:nvSpPr>
        <p:spPr>
          <a:xfrm>
            <a:off x="3567600" y="5462640"/>
            <a:ext cx="8942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[3][6]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18"/>
          <p:cNvSpPr/>
          <p:nvPr/>
        </p:nvSpPr>
        <p:spPr>
          <a:xfrm>
            <a:off x="5275800" y="5465880"/>
            <a:ext cx="8942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[2][8]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19"/>
          <p:cNvSpPr/>
          <p:nvPr/>
        </p:nvSpPr>
        <p:spPr>
          <a:xfrm>
            <a:off x="6785280" y="5457960"/>
            <a:ext cx="8942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[5][7]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Line 20"/>
          <p:cNvSpPr/>
          <p:nvPr/>
        </p:nvSpPr>
        <p:spPr>
          <a:xfrm flipH="1">
            <a:off x="2690640" y="5076720"/>
            <a:ext cx="149040" cy="3664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Line 21"/>
          <p:cNvSpPr/>
          <p:nvPr/>
        </p:nvSpPr>
        <p:spPr>
          <a:xfrm>
            <a:off x="2987640" y="5086080"/>
            <a:ext cx="122040" cy="3920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22"/>
          <p:cNvSpPr/>
          <p:nvPr/>
        </p:nvSpPr>
        <p:spPr>
          <a:xfrm flipH="1">
            <a:off x="3809880" y="5111640"/>
            <a:ext cx="174600" cy="41112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Line 23"/>
          <p:cNvSpPr/>
          <p:nvPr/>
        </p:nvSpPr>
        <p:spPr>
          <a:xfrm>
            <a:off x="4062240" y="5111640"/>
            <a:ext cx="141120" cy="4190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Line 24"/>
          <p:cNvSpPr/>
          <p:nvPr/>
        </p:nvSpPr>
        <p:spPr>
          <a:xfrm flipH="1">
            <a:off x="5540040" y="5059080"/>
            <a:ext cx="157320" cy="41112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25"/>
          <p:cNvSpPr/>
          <p:nvPr/>
        </p:nvSpPr>
        <p:spPr>
          <a:xfrm>
            <a:off x="5775120" y="5068800"/>
            <a:ext cx="131760" cy="38412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26"/>
          <p:cNvSpPr/>
          <p:nvPr/>
        </p:nvSpPr>
        <p:spPr>
          <a:xfrm flipH="1">
            <a:off x="7068960" y="5111640"/>
            <a:ext cx="149400" cy="3664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27"/>
          <p:cNvSpPr/>
          <p:nvPr/>
        </p:nvSpPr>
        <p:spPr>
          <a:xfrm>
            <a:off x="7278480" y="5111640"/>
            <a:ext cx="122400" cy="341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Contents 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General Method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Binary Search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Merge Sort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Quick Sort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Exponential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Strassen’s Matrix Multiplication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Finding Minimum and Maximum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60948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 Cont’d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609480" y="1523880"/>
            <a:ext cx="7772040" cy="761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Merge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2391480" y="3548160"/>
            <a:ext cx="1604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[3, 4, 6, 10]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2342160" y="2495520"/>
            <a:ext cx="2899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[2, 3, 4, 5, 6, 7, 8, 10 ]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5609520" y="3614760"/>
            <a:ext cx="14522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[2, 5, 7, 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2464560" y="4803840"/>
            <a:ext cx="995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[4, 10]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7"/>
          <p:cNvSpPr/>
          <p:nvPr/>
        </p:nvSpPr>
        <p:spPr>
          <a:xfrm>
            <a:off x="3696480" y="4784760"/>
            <a:ext cx="842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[3, 6]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8"/>
          <p:cNvSpPr/>
          <p:nvPr/>
        </p:nvSpPr>
        <p:spPr>
          <a:xfrm>
            <a:off x="5367960" y="4762440"/>
            <a:ext cx="842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[2, 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9"/>
          <p:cNvSpPr/>
          <p:nvPr/>
        </p:nvSpPr>
        <p:spPr>
          <a:xfrm>
            <a:off x="6906240" y="4807080"/>
            <a:ext cx="842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[5, 7]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Line 10"/>
          <p:cNvSpPr/>
          <p:nvPr/>
        </p:nvSpPr>
        <p:spPr>
          <a:xfrm flipH="1">
            <a:off x="5829120" y="4098600"/>
            <a:ext cx="420840" cy="681120"/>
          </a:xfrm>
          <a:prstGeom prst="line">
            <a:avLst/>
          </a:prstGeom>
          <a:ln w="9360">
            <a:solidFill>
              <a:schemeClr val="tx1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11"/>
          <p:cNvSpPr/>
          <p:nvPr/>
        </p:nvSpPr>
        <p:spPr>
          <a:xfrm>
            <a:off x="6424560" y="4098600"/>
            <a:ext cx="838080" cy="750960"/>
          </a:xfrm>
          <a:prstGeom prst="line">
            <a:avLst/>
          </a:prstGeom>
          <a:ln w="9360">
            <a:solidFill>
              <a:schemeClr val="tx1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12"/>
          <p:cNvSpPr/>
          <p:nvPr/>
        </p:nvSpPr>
        <p:spPr>
          <a:xfrm flipV="1">
            <a:off x="2927160" y="4133520"/>
            <a:ext cx="184320" cy="6987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13"/>
          <p:cNvSpPr/>
          <p:nvPr/>
        </p:nvSpPr>
        <p:spPr>
          <a:xfrm flipH="1" flipV="1">
            <a:off x="3400200" y="4141440"/>
            <a:ext cx="706320" cy="7178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14"/>
          <p:cNvSpPr/>
          <p:nvPr/>
        </p:nvSpPr>
        <p:spPr>
          <a:xfrm flipV="1">
            <a:off x="3189240" y="2954160"/>
            <a:ext cx="463320" cy="611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Line 15"/>
          <p:cNvSpPr/>
          <p:nvPr/>
        </p:nvSpPr>
        <p:spPr>
          <a:xfrm flipH="1" flipV="1">
            <a:off x="4116240" y="2997000"/>
            <a:ext cx="2166840" cy="611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6"/>
          <p:cNvSpPr/>
          <p:nvPr/>
        </p:nvSpPr>
        <p:spPr>
          <a:xfrm>
            <a:off x="2430720" y="5627520"/>
            <a:ext cx="1122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[4] [10]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17"/>
          <p:cNvSpPr/>
          <p:nvPr/>
        </p:nvSpPr>
        <p:spPr>
          <a:xfrm>
            <a:off x="3664440" y="5654520"/>
            <a:ext cx="8942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[3][6]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18"/>
          <p:cNvSpPr/>
          <p:nvPr/>
        </p:nvSpPr>
        <p:spPr>
          <a:xfrm>
            <a:off x="5372640" y="5657760"/>
            <a:ext cx="8942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[2][8]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19"/>
          <p:cNvSpPr/>
          <p:nvPr/>
        </p:nvSpPr>
        <p:spPr>
          <a:xfrm>
            <a:off x="6882120" y="5649840"/>
            <a:ext cx="8942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[5][7]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Line 20"/>
          <p:cNvSpPr/>
          <p:nvPr/>
        </p:nvSpPr>
        <p:spPr>
          <a:xfrm flipV="1">
            <a:off x="2709720" y="5286240"/>
            <a:ext cx="182520" cy="3668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21"/>
          <p:cNvSpPr/>
          <p:nvPr/>
        </p:nvSpPr>
        <p:spPr>
          <a:xfrm flipH="1" flipV="1">
            <a:off x="3066840" y="5313240"/>
            <a:ext cx="131760" cy="3492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22"/>
          <p:cNvSpPr/>
          <p:nvPr/>
        </p:nvSpPr>
        <p:spPr>
          <a:xfrm flipV="1">
            <a:off x="3897000" y="5286240"/>
            <a:ext cx="157320" cy="4017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23"/>
          <p:cNvSpPr/>
          <p:nvPr/>
        </p:nvSpPr>
        <p:spPr>
          <a:xfrm flipH="1" flipV="1">
            <a:off x="4194000" y="5303520"/>
            <a:ext cx="106200" cy="3938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24"/>
          <p:cNvSpPr/>
          <p:nvPr/>
        </p:nvSpPr>
        <p:spPr>
          <a:xfrm flipV="1">
            <a:off x="5567040" y="5295600"/>
            <a:ext cx="165240" cy="4194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25"/>
          <p:cNvSpPr/>
          <p:nvPr/>
        </p:nvSpPr>
        <p:spPr>
          <a:xfrm flipH="1" flipV="1">
            <a:off x="5864040" y="5313240"/>
            <a:ext cx="112680" cy="3920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Line 26"/>
          <p:cNvSpPr/>
          <p:nvPr/>
        </p:nvSpPr>
        <p:spPr>
          <a:xfrm flipV="1">
            <a:off x="7140240" y="5303520"/>
            <a:ext cx="139680" cy="3762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Line 27"/>
          <p:cNvSpPr/>
          <p:nvPr/>
        </p:nvSpPr>
        <p:spPr>
          <a:xfrm flipH="1" flipV="1">
            <a:off x="7419960" y="5321160"/>
            <a:ext cx="129960" cy="3668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609480" y="3049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Static Method mergeSort()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257040" y="1523880"/>
            <a:ext cx="8658000" cy="4495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 static void mergeSort(Comparable []a, int left, int right)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sort a[left:right]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(left &lt; right)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{// at least two elements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mid = (left+right)/2;   //midpoint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mergeSort(a, left, mid);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mergeSort(a, mid + 1, right);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merge(a, b, left, mid, right); //merge from a to b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copy(b, a, left, right);  //copy result back to a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Evaluation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Recurrence equation: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Assume n is a power of 2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       if n=1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T(n) = 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2T(n/2) + cn     if n&gt;1, n=2</a:t>
            </a:r>
            <a:r>
              <a:rPr b="0" lang="en-US" sz="32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2743200" y="3276720"/>
            <a:ext cx="174240" cy="1563480"/>
          </a:xfrm>
          <a:prstGeom prst="leftBrace">
            <a:avLst>
              <a:gd name="adj1" fmla="val 74621"/>
              <a:gd name="adj2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685800" y="228600"/>
            <a:ext cx="77720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Solution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380880" y="914400"/>
            <a:ext cx="8305560" cy="579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By Substitution: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T(n) = 2T(n/2) + c</a:t>
            </a:r>
            <a:r>
              <a:rPr b="0" lang="en-US" sz="24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T(n/2) = 2T(n/4) + c</a:t>
            </a:r>
            <a:r>
              <a:rPr b="0" lang="en-US" sz="24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n/2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T(n) = 4T(n/4) + 2 c</a:t>
            </a:r>
            <a:r>
              <a:rPr b="0" lang="en-US" sz="24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T(n) = 8T(n/8) + 3 c</a:t>
            </a:r>
            <a:r>
              <a:rPr b="0" lang="en-US" sz="24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T(n) = 2</a:t>
            </a:r>
            <a:r>
              <a:rPr b="0" lang="en-US" sz="24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T(n/2</a:t>
            </a:r>
            <a:r>
              <a:rPr b="0" lang="en-US" sz="24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 + ic</a:t>
            </a:r>
            <a:r>
              <a:rPr b="0" lang="en-US" sz="24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Assuming n = 2</a:t>
            </a:r>
            <a:r>
              <a:rPr b="0" lang="en-US" sz="24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expansion halts when we get T(1) on right side; this happens when i=k  T(n) = 2</a:t>
            </a:r>
            <a:r>
              <a:rPr b="0" lang="en-US" sz="24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T(1) + kc</a:t>
            </a:r>
            <a:r>
              <a:rPr b="0" lang="en-US" sz="24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Since 2</a:t>
            </a:r>
            <a:r>
              <a:rPr b="0" lang="en-US" sz="24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=n, we know k=logn; since T(1) = c</a:t>
            </a:r>
            <a:r>
              <a:rPr b="0" lang="en-US" sz="24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we get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T(n) = c</a:t>
            </a:r>
            <a:r>
              <a:rPr b="0" lang="en-US" sz="24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 + c</a:t>
            </a:r>
            <a:r>
              <a:rPr b="0" lang="en-US" sz="24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nlogn; 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thus an upper bound for T</a:t>
            </a:r>
            <a:r>
              <a:rPr b="0" lang="en-US" sz="24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mergeSort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(n) is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O(nlogn)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4508640" y="3314880"/>
            <a:ext cx="101520" cy="20304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Quicksort Algorithm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Given an array of </a:t>
            </a:r>
            <a:r>
              <a:rPr b="0" i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elements (e.g., integers):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array only contains one element, return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Else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pick one element to use as </a:t>
            </a:r>
            <a:r>
              <a:rPr b="0" i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pivot.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Partition elements into two sub-arrays: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Elements less than or equal to pivot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Elements greater than pivot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Quicksort two sub-arrays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Return results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685800" y="3049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685800" y="13716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are given array of n integers to sort: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1447920" y="205740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2057400" y="205740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5"/>
          <p:cNvSpPr/>
          <p:nvPr/>
        </p:nvSpPr>
        <p:spPr>
          <a:xfrm>
            <a:off x="2666880" y="205740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6"/>
          <p:cNvSpPr/>
          <p:nvPr/>
        </p:nvSpPr>
        <p:spPr>
          <a:xfrm>
            <a:off x="3276720" y="205740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7"/>
          <p:cNvSpPr/>
          <p:nvPr/>
        </p:nvSpPr>
        <p:spPr>
          <a:xfrm>
            <a:off x="3886200" y="205740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8"/>
          <p:cNvSpPr/>
          <p:nvPr/>
        </p:nvSpPr>
        <p:spPr>
          <a:xfrm>
            <a:off x="4495680" y="205740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9"/>
          <p:cNvSpPr/>
          <p:nvPr/>
        </p:nvSpPr>
        <p:spPr>
          <a:xfrm>
            <a:off x="5105520" y="205740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10"/>
          <p:cNvSpPr/>
          <p:nvPr/>
        </p:nvSpPr>
        <p:spPr>
          <a:xfrm>
            <a:off x="5715000" y="205740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11"/>
          <p:cNvSpPr/>
          <p:nvPr/>
        </p:nvSpPr>
        <p:spPr>
          <a:xfrm>
            <a:off x="6324480" y="205740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685800" y="3049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Pick Pivot Element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685800" y="13716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There are a number of ways to pick the pivot element.  In this example, we will use the first element in the array: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1447920" y="23623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2057400" y="23623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5"/>
          <p:cNvSpPr/>
          <p:nvPr/>
        </p:nvSpPr>
        <p:spPr>
          <a:xfrm>
            <a:off x="2666880" y="23623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6"/>
          <p:cNvSpPr/>
          <p:nvPr/>
        </p:nvSpPr>
        <p:spPr>
          <a:xfrm>
            <a:off x="3276720" y="23623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7"/>
          <p:cNvSpPr/>
          <p:nvPr/>
        </p:nvSpPr>
        <p:spPr>
          <a:xfrm>
            <a:off x="3886200" y="23623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8"/>
          <p:cNvSpPr/>
          <p:nvPr/>
        </p:nvSpPr>
        <p:spPr>
          <a:xfrm>
            <a:off x="4495680" y="23623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9"/>
          <p:cNvSpPr/>
          <p:nvPr/>
        </p:nvSpPr>
        <p:spPr>
          <a:xfrm>
            <a:off x="5105520" y="23623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10"/>
          <p:cNvSpPr/>
          <p:nvPr/>
        </p:nvSpPr>
        <p:spPr>
          <a:xfrm>
            <a:off x="5715000" y="23623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11"/>
          <p:cNvSpPr/>
          <p:nvPr/>
        </p:nvSpPr>
        <p:spPr>
          <a:xfrm>
            <a:off x="6324480" y="23623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685800" y="3049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Partitioning Array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685800" y="17524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09480" indent="-609120"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Given a pivot, partition the elements of the array such that the resulting array consists of: 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990720" indent="-533160">
              <a:lnSpc>
                <a:spcPct val="9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One sub-array that contains elements &gt;= pivot 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990720" indent="-533160">
              <a:lnSpc>
                <a:spcPct val="9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Another sub-array that contains elements &lt; pivot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sub-arrays are stored in the original data array.  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9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Partitioning loops through, swapping elements below/above pivot.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2209680" y="41911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281952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rgbClr val="00b0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34290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40384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46483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6"/>
          <p:cNvSpPr/>
          <p:nvPr/>
        </p:nvSpPr>
        <p:spPr>
          <a:xfrm>
            <a:off x="52578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7"/>
          <p:cNvSpPr/>
          <p:nvPr/>
        </p:nvSpPr>
        <p:spPr>
          <a:xfrm>
            <a:off x="58672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8"/>
          <p:cNvSpPr/>
          <p:nvPr/>
        </p:nvSpPr>
        <p:spPr>
          <a:xfrm>
            <a:off x="64771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9"/>
          <p:cNvSpPr/>
          <p:nvPr/>
        </p:nvSpPr>
        <p:spPr>
          <a:xfrm>
            <a:off x="708660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10"/>
          <p:cNvSpPr/>
          <p:nvPr/>
        </p:nvSpPr>
        <p:spPr>
          <a:xfrm>
            <a:off x="533520" y="4281480"/>
            <a:ext cx="16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pivot_index = 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11"/>
          <p:cNvSpPr/>
          <p:nvPr/>
        </p:nvSpPr>
        <p:spPr>
          <a:xfrm>
            <a:off x="2252160" y="48006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12"/>
          <p:cNvSpPr/>
          <p:nvPr/>
        </p:nvSpPr>
        <p:spPr>
          <a:xfrm>
            <a:off x="2209680" y="556272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13"/>
          <p:cNvSpPr/>
          <p:nvPr/>
        </p:nvSpPr>
        <p:spPr>
          <a:xfrm>
            <a:off x="6553080" y="557676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Line 14"/>
          <p:cNvSpPr/>
          <p:nvPr/>
        </p:nvSpPr>
        <p:spPr>
          <a:xfrm flipV="1">
            <a:off x="7238880" y="5257800"/>
            <a:ext cx="2286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Line 15"/>
          <p:cNvSpPr/>
          <p:nvPr/>
        </p:nvSpPr>
        <p:spPr>
          <a:xfrm flipV="1">
            <a:off x="2971800" y="5257800"/>
            <a:ext cx="2286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2209680" y="41911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281952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34290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40384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5"/>
          <p:cNvSpPr/>
          <p:nvPr/>
        </p:nvSpPr>
        <p:spPr>
          <a:xfrm>
            <a:off x="46483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6"/>
          <p:cNvSpPr/>
          <p:nvPr/>
        </p:nvSpPr>
        <p:spPr>
          <a:xfrm>
            <a:off x="52578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7"/>
          <p:cNvSpPr/>
          <p:nvPr/>
        </p:nvSpPr>
        <p:spPr>
          <a:xfrm>
            <a:off x="58672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8"/>
          <p:cNvSpPr/>
          <p:nvPr/>
        </p:nvSpPr>
        <p:spPr>
          <a:xfrm>
            <a:off x="64771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9"/>
          <p:cNvSpPr/>
          <p:nvPr/>
        </p:nvSpPr>
        <p:spPr>
          <a:xfrm>
            <a:off x="708660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10"/>
          <p:cNvSpPr/>
          <p:nvPr/>
        </p:nvSpPr>
        <p:spPr>
          <a:xfrm>
            <a:off x="533520" y="4281480"/>
            <a:ext cx="16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pivot_index = 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11"/>
          <p:cNvSpPr/>
          <p:nvPr/>
        </p:nvSpPr>
        <p:spPr>
          <a:xfrm>
            <a:off x="2252160" y="48006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12"/>
          <p:cNvSpPr/>
          <p:nvPr/>
        </p:nvSpPr>
        <p:spPr>
          <a:xfrm>
            <a:off x="2209680" y="556272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13"/>
          <p:cNvSpPr/>
          <p:nvPr/>
        </p:nvSpPr>
        <p:spPr>
          <a:xfrm>
            <a:off x="6553080" y="557676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Line 14"/>
          <p:cNvSpPr/>
          <p:nvPr/>
        </p:nvSpPr>
        <p:spPr>
          <a:xfrm flipV="1">
            <a:off x="7238880" y="5257800"/>
            <a:ext cx="2286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Line 15"/>
          <p:cNvSpPr/>
          <p:nvPr/>
        </p:nvSpPr>
        <p:spPr>
          <a:xfrm flipV="1">
            <a:off x="2971800" y="5257800"/>
            <a:ext cx="2286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16"/>
          <p:cNvSpPr/>
          <p:nvPr/>
        </p:nvSpPr>
        <p:spPr>
          <a:xfrm>
            <a:off x="1014840" y="930240"/>
            <a:ext cx="57744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data[too_big_index] 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++too_big_index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General Method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80880" y="1981080"/>
            <a:ext cx="838152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given problem is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Divided into small sub problems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Sub problems are solved independently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Sub problems are of same type as the  original  problem (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recursive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algorithms are used)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Combine the solutions of sub problems in to a solution of the whole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2209680" y="41911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28195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342900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4"/>
          <p:cNvSpPr/>
          <p:nvPr/>
        </p:nvSpPr>
        <p:spPr>
          <a:xfrm>
            <a:off x="40384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5"/>
          <p:cNvSpPr/>
          <p:nvPr/>
        </p:nvSpPr>
        <p:spPr>
          <a:xfrm>
            <a:off x="46483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6"/>
          <p:cNvSpPr/>
          <p:nvPr/>
        </p:nvSpPr>
        <p:spPr>
          <a:xfrm>
            <a:off x="52578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7"/>
          <p:cNvSpPr/>
          <p:nvPr/>
        </p:nvSpPr>
        <p:spPr>
          <a:xfrm>
            <a:off x="58672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8"/>
          <p:cNvSpPr/>
          <p:nvPr/>
        </p:nvSpPr>
        <p:spPr>
          <a:xfrm>
            <a:off x="64771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9"/>
          <p:cNvSpPr/>
          <p:nvPr/>
        </p:nvSpPr>
        <p:spPr>
          <a:xfrm>
            <a:off x="708660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10"/>
          <p:cNvSpPr/>
          <p:nvPr/>
        </p:nvSpPr>
        <p:spPr>
          <a:xfrm>
            <a:off x="533520" y="4281480"/>
            <a:ext cx="16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pivot_index = 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11"/>
          <p:cNvSpPr/>
          <p:nvPr/>
        </p:nvSpPr>
        <p:spPr>
          <a:xfrm>
            <a:off x="2252160" y="48006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12"/>
          <p:cNvSpPr/>
          <p:nvPr/>
        </p:nvSpPr>
        <p:spPr>
          <a:xfrm>
            <a:off x="2743200" y="556272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13"/>
          <p:cNvSpPr/>
          <p:nvPr/>
        </p:nvSpPr>
        <p:spPr>
          <a:xfrm>
            <a:off x="6553080" y="557676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Line 14"/>
          <p:cNvSpPr/>
          <p:nvPr/>
        </p:nvSpPr>
        <p:spPr>
          <a:xfrm flipV="1">
            <a:off x="7238880" y="5257800"/>
            <a:ext cx="2286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Line 15"/>
          <p:cNvSpPr/>
          <p:nvPr/>
        </p:nvSpPr>
        <p:spPr>
          <a:xfrm flipV="1">
            <a:off x="3504960" y="5257800"/>
            <a:ext cx="2286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6"/>
          <p:cNvSpPr/>
          <p:nvPr/>
        </p:nvSpPr>
        <p:spPr>
          <a:xfrm>
            <a:off x="1014840" y="930240"/>
            <a:ext cx="57744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data[too_big_index] 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++too_big_index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2209680" y="41911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28195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34290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4"/>
          <p:cNvSpPr/>
          <p:nvPr/>
        </p:nvSpPr>
        <p:spPr>
          <a:xfrm>
            <a:off x="403848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5"/>
          <p:cNvSpPr/>
          <p:nvPr/>
        </p:nvSpPr>
        <p:spPr>
          <a:xfrm>
            <a:off x="46483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6"/>
          <p:cNvSpPr/>
          <p:nvPr/>
        </p:nvSpPr>
        <p:spPr>
          <a:xfrm>
            <a:off x="52578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7"/>
          <p:cNvSpPr/>
          <p:nvPr/>
        </p:nvSpPr>
        <p:spPr>
          <a:xfrm>
            <a:off x="58672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8"/>
          <p:cNvSpPr/>
          <p:nvPr/>
        </p:nvSpPr>
        <p:spPr>
          <a:xfrm>
            <a:off x="64771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9"/>
          <p:cNvSpPr/>
          <p:nvPr/>
        </p:nvSpPr>
        <p:spPr>
          <a:xfrm>
            <a:off x="708660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10"/>
          <p:cNvSpPr/>
          <p:nvPr/>
        </p:nvSpPr>
        <p:spPr>
          <a:xfrm>
            <a:off x="533520" y="4281480"/>
            <a:ext cx="16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pivot_index = 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11"/>
          <p:cNvSpPr/>
          <p:nvPr/>
        </p:nvSpPr>
        <p:spPr>
          <a:xfrm>
            <a:off x="2252160" y="48006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12"/>
          <p:cNvSpPr/>
          <p:nvPr/>
        </p:nvSpPr>
        <p:spPr>
          <a:xfrm>
            <a:off x="3429000" y="556272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13"/>
          <p:cNvSpPr/>
          <p:nvPr/>
        </p:nvSpPr>
        <p:spPr>
          <a:xfrm>
            <a:off x="6553080" y="557676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Line 14"/>
          <p:cNvSpPr/>
          <p:nvPr/>
        </p:nvSpPr>
        <p:spPr>
          <a:xfrm flipV="1">
            <a:off x="7238880" y="5257800"/>
            <a:ext cx="2286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Line 15"/>
          <p:cNvSpPr/>
          <p:nvPr/>
        </p:nvSpPr>
        <p:spPr>
          <a:xfrm flipV="1">
            <a:off x="4190760" y="5257800"/>
            <a:ext cx="2286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16"/>
          <p:cNvSpPr/>
          <p:nvPr/>
        </p:nvSpPr>
        <p:spPr>
          <a:xfrm>
            <a:off x="1014840" y="930240"/>
            <a:ext cx="57744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data[too_big_index] 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++too_big_index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2209680" y="41911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28195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34290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4"/>
          <p:cNvSpPr/>
          <p:nvPr/>
        </p:nvSpPr>
        <p:spPr>
          <a:xfrm>
            <a:off x="403848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5"/>
          <p:cNvSpPr/>
          <p:nvPr/>
        </p:nvSpPr>
        <p:spPr>
          <a:xfrm>
            <a:off x="46483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6"/>
          <p:cNvSpPr/>
          <p:nvPr/>
        </p:nvSpPr>
        <p:spPr>
          <a:xfrm>
            <a:off x="52578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7"/>
          <p:cNvSpPr/>
          <p:nvPr/>
        </p:nvSpPr>
        <p:spPr>
          <a:xfrm>
            <a:off x="58672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8"/>
          <p:cNvSpPr/>
          <p:nvPr/>
        </p:nvSpPr>
        <p:spPr>
          <a:xfrm>
            <a:off x="64771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9"/>
          <p:cNvSpPr/>
          <p:nvPr/>
        </p:nvSpPr>
        <p:spPr>
          <a:xfrm>
            <a:off x="708660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10"/>
          <p:cNvSpPr/>
          <p:nvPr/>
        </p:nvSpPr>
        <p:spPr>
          <a:xfrm>
            <a:off x="533520" y="4281480"/>
            <a:ext cx="16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pivot_index = 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11"/>
          <p:cNvSpPr/>
          <p:nvPr/>
        </p:nvSpPr>
        <p:spPr>
          <a:xfrm>
            <a:off x="2252160" y="48006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12"/>
          <p:cNvSpPr/>
          <p:nvPr/>
        </p:nvSpPr>
        <p:spPr>
          <a:xfrm>
            <a:off x="3429000" y="556272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13"/>
          <p:cNvSpPr/>
          <p:nvPr/>
        </p:nvSpPr>
        <p:spPr>
          <a:xfrm>
            <a:off x="6553080" y="557676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Line 14"/>
          <p:cNvSpPr/>
          <p:nvPr/>
        </p:nvSpPr>
        <p:spPr>
          <a:xfrm flipV="1">
            <a:off x="7238880" y="5257800"/>
            <a:ext cx="2286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Line 15"/>
          <p:cNvSpPr/>
          <p:nvPr/>
        </p:nvSpPr>
        <p:spPr>
          <a:xfrm flipV="1">
            <a:off x="4190760" y="5257800"/>
            <a:ext cx="2286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16"/>
          <p:cNvSpPr/>
          <p:nvPr/>
        </p:nvSpPr>
        <p:spPr>
          <a:xfrm>
            <a:off x="1013760" y="930240"/>
            <a:ext cx="587484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data[too_big_index] 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++too_big_index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data[too_small_index] &gt;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--too_small_index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2209680" y="41911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28195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4290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403848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5"/>
          <p:cNvSpPr/>
          <p:nvPr/>
        </p:nvSpPr>
        <p:spPr>
          <a:xfrm>
            <a:off x="46483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6"/>
          <p:cNvSpPr/>
          <p:nvPr/>
        </p:nvSpPr>
        <p:spPr>
          <a:xfrm>
            <a:off x="52578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7"/>
          <p:cNvSpPr/>
          <p:nvPr/>
        </p:nvSpPr>
        <p:spPr>
          <a:xfrm>
            <a:off x="58672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8"/>
          <p:cNvSpPr/>
          <p:nvPr/>
        </p:nvSpPr>
        <p:spPr>
          <a:xfrm>
            <a:off x="647712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9"/>
          <p:cNvSpPr/>
          <p:nvPr/>
        </p:nvSpPr>
        <p:spPr>
          <a:xfrm>
            <a:off x="70866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10"/>
          <p:cNvSpPr/>
          <p:nvPr/>
        </p:nvSpPr>
        <p:spPr>
          <a:xfrm>
            <a:off x="533520" y="4281480"/>
            <a:ext cx="16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pivot_index = 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>
            <a:off x="2252160" y="48006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12"/>
          <p:cNvSpPr/>
          <p:nvPr/>
        </p:nvSpPr>
        <p:spPr>
          <a:xfrm>
            <a:off x="3429000" y="556272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13"/>
          <p:cNvSpPr/>
          <p:nvPr/>
        </p:nvSpPr>
        <p:spPr>
          <a:xfrm>
            <a:off x="5867280" y="557676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Line 14"/>
          <p:cNvSpPr/>
          <p:nvPr/>
        </p:nvSpPr>
        <p:spPr>
          <a:xfrm flipV="1">
            <a:off x="6553080" y="5257800"/>
            <a:ext cx="2286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Line 15"/>
          <p:cNvSpPr/>
          <p:nvPr/>
        </p:nvSpPr>
        <p:spPr>
          <a:xfrm flipV="1">
            <a:off x="4190760" y="5257800"/>
            <a:ext cx="2286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16"/>
          <p:cNvSpPr/>
          <p:nvPr/>
        </p:nvSpPr>
        <p:spPr>
          <a:xfrm>
            <a:off x="1013760" y="930240"/>
            <a:ext cx="587484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data[too_big_index] 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++too_big_index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data[too_small_index] &gt;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--too_small_index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2209680" y="41911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28195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34290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4"/>
          <p:cNvSpPr/>
          <p:nvPr/>
        </p:nvSpPr>
        <p:spPr>
          <a:xfrm>
            <a:off x="403848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5"/>
          <p:cNvSpPr/>
          <p:nvPr/>
        </p:nvSpPr>
        <p:spPr>
          <a:xfrm>
            <a:off x="46483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6"/>
          <p:cNvSpPr/>
          <p:nvPr/>
        </p:nvSpPr>
        <p:spPr>
          <a:xfrm>
            <a:off x="52578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7"/>
          <p:cNvSpPr/>
          <p:nvPr/>
        </p:nvSpPr>
        <p:spPr>
          <a:xfrm>
            <a:off x="58672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8"/>
          <p:cNvSpPr/>
          <p:nvPr/>
        </p:nvSpPr>
        <p:spPr>
          <a:xfrm>
            <a:off x="647712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9"/>
          <p:cNvSpPr/>
          <p:nvPr/>
        </p:nvSpPr>
        <p:spPr>
          <a:xfrm>
            <a:off x="70866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10"/>
          <p:cNvSpPr/>
          <p:nvPr/>
        </p:nvSpPr>
        <p:spPr>
          <a:xfrm>
            <a:off x="533520" y="4281480"/>
            <a:ext cx="16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pivot_index = 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CustomShape 11"/>
          <p:cNvSpPr/>
          <p:nvPr/>
        </p:nvSpPr>
        <p:spPr>
          <a:xfrm>
            <a:off x="2252160" y="48006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12"/>
          <p:cNvSpPr/>
          <p:nvPr/>
        </p:nvSpPr>
        <p:spPr>
          <a:xfrm>
            <a:off x="3429000" y="556272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13"/>
          <p:cNvSpPr/>
          <p:nvPr/>
        </p:nvSpPr>
        <p:spPr>
          <a:xfrm>
            <a:off x="5867280" y="557676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Line 14"/>
          <p:cNvSpPr/>
          <p:nvPr/>
        </p:nvSpPr>
        <p:spPr>
          <a:xfrm flipV="1">
            <a:off x="6553080" y="5257800"/>
            <a:ext cx="2286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Line 15"/>
          <p:cNvSpPr/>
          <p:nvPr/>
        </p:nvSpPr>
        <p:spPr>
          <a:xfrm flipV="1">
            <a:off x="4190760" y="5257800"/>
            <a:ext cx="2286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16"/>
          <p:cNvSpPr/>
          <p:nvPr/>
        </p:nvSpPr>
        <p:spPr>
          <a:xfrm>
            <a:off x="558360" y="930240"/>
            <a:ext cx="852876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data[too_big_index] 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++too_big_index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data[too_small_index] &gt;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--too_small_index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too_big_index &lt; 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data[too_big_index] and data[too_small_index]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CustomShape 17"/>
          <p:cNvSpPr/>
          <p:nvPr/>
        </p:nvSpPr>
        <p:spPr>
          <a:xfrm>
            <a:off x="4343400" y="3733920"/>
            <a:ext cx="2526840" cy="456840"/>
          </a:xfrm>
          <a:custGeom>
            <a:avLst/>
            <a:gdLst/>
            <a:ahLst/>
            <a:rect l="l" t="t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60">
            <a:solidFill>
              <a:srgbClr val="ff33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209680" y="41911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28195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34290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4"/>
          <p:cNvSpPr/>
          <p:nvPr/>
        </p:nvSpPr>
        <p:spPr>
          <a:xfrm>
            <a:off x="403848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5"/>
          <p:cNvSpPr/>
          <p:nvPr/>
        </p:nvSpPr>
        <p:spPr>
          <a:xfrm>
            <a:off x="46483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6"/>
          <p:cNvSpPr/>
          <p:nvPr/>
        </p:nvSpPr>
        <p:spPr>
          <a:xfrm>
            <a:off x="52578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7"/>
          <p:cNvSpPr/>
          <p:nvPr/>
        </p:nvSpPr>
        <p:spPr>
          <a:xfrm>
            <a:off x="58672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8"/>
          <p:cNvSpPr/>
          <p:nvPr/>
        </p:nvSpPr>
        <p:spPr>
          <a:xfrm>
            <a:off x="647712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9"/>
          <p:cNvSpPr/>
          <p:nvPr/>
        </p:nvSpPr>
        <p:spPr>
          <a:xfrm>
            <a:off x="70866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10"/>
          <p:cNvSpPr/>
          <p:nvPr/>
        </p:nvSpPr>
        <p:spPr>
          <a:xfrm>
            <a:off x="533520" y="4281480"/>
            <a:ext cx="16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pivot_index = 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11"/>
          <p:cNvSpPr/>
          <p:nvPr/>
        </p:nvSpPr>
        <p:spPr>
          <a:xfrm>
            <a:off x="2252160" y="48006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12"/>
          <p:cNvSpPr/>
          <p:nvPr/>
        </p:nvSpPr>
        <p:spPr>
          <a:xfrm>
            <a:off x="3429000" y="556272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13"/>
          <p:cNvSpPr/>
          <p:nvPr/>
        </p:nvSpPr>
        <p:spPr>
          <a:xfrm>
            <a:off x="5867280" y="557676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Line 14"/>
          <p:cNvSpPr/>
          <p:nvPr/>
        </p:nvSpPr>
        <p:spPr>
          <a:xfrm flipV="1">
            <a:off x="6553080" y="5257800"/>
            <a:ext cx="2286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Line 15"/>
          <p:cNvSpPr/>
          <p:nvPr/>
        </p:nvSpPr>
        <p:spPr>
          <a:xfrm flipV="1">
            <a:off x="4190760" y="5257800"/>
            <a:ext cx="2286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16"/>
          <p:cNvSpPr/>
          <p:nvPr/>
        </p:nvSpPr>
        <p:spPr>
          <a:xfrm>
            <a:off x="558360" y="930240"/>
            <a:ext cx="852876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data[too_big_index] 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++too_big_index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data[too_small_index] &gt;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--too_small_index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too_big_index &lt; 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data[too_big_index] and data[too_small_index]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17"/>
          <p:cNvSpPr/>
          <p:nvPr/>
        </p:nvSpPr>
        <p:spPr>
          <a:xfrm>
            <a:off x="4343400" y="3733920"/>
            <a:ext cx="2526840" cy="456840"/>
          </a:xfrm>
          <a:custGeom>
            <a:avLst/>
            <a:gdLst/>
            <a:ahLst/>
            <a:rect l="l" t="t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60">
            <a:solidFill>
              <a:srgbClr val="ff33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2209680" y="41911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28195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34290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4"/>
          <p:cNvSpPr/>
          <p:nvPr/>
        </p:nvSpPr>
        <p:spPr>
          <a:xfrm>
            <a:off x="403848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5"/>
          <p:cNvSpPr/>
          <p:nvPr/>
        </p:nvSpPr>
        <p:spPr>
          <a:xfrm>
            <a:off x="46483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6"/>
          <p:cNvSpPr/>
          <p:nvPr/>
        </p:nvSpPr>
        <p:spPr>
          <a:xfrm>
            <a:off x="52578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CustomShape 7"/>
          <p:cNvSpPr/>
          <p:nvPr/>
        </p:nvSpPr>
        <p:spPr>
          <a:xfrm>
            <a:off x="58672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8"/>
          <p:cNvSpPr/>
          <p:nvPr/>
        </p:nvSpPr>
        <p:spPr>
          <a:xfrm>
            <a:off x="647712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9"/>
          <p:cNvSpPr/>
          <p:nvPr/>
        </p:nvSpPr>
        <p:spPr>
          <a:xfrm>
            <a:off x="70866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10"/>
          <p:cNvSpPr/>
          <p:nvPr/>
        </p:nvSpPr>
        <p:spPr>
          <a:xfrm>
            <a:off x="533520" y="4281480"/>
            <a:ext cx="16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pivot_index = 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11"/>
          <p:cNvSpPr/>
          <p:nvPr/>
        </p:nvSpPr>
        <p:spPr>
          <a:xfrm>
            <a:off x="2252160" y="48006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12"/>
          <p:cNvSpPr/>
          <p:nvPr/>
        </p:nvSpPr>
        <p:spPr>
          <a:xfrm>
            <a:off x="3429000" y="556272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CustomShape 13"/>
          <p:cNvSpPr/>
          <p:nvPr/>
        </p:nvSpPr>
        <p:spPr>
          <a:xfrm>
            <a:off x="5867280" y="557676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Line 14"/>
          <p:cNvSpPr/>
          <p:nvPr/>
        </p:nvSpPr>
        <p:spPr>
          <a:xfrm flipV="1">
            <a:off x="6553080" y="5257800"/>
            <a:ext cx="2286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Line 15"/>
          <p:cNvSpPr/>
          <p:nvPr/>
        </p:nvSpPr>
        <p:spPr>
          <a:xfrm flipV="1">
            <a:off x="4190760" y="5257800"/>
            <a:ext cx="2286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16"/>
          <p:cNvSpPr/>
          <p:nvPr/>
        </p:nvSpPr>
        <p:spPr>
          <a:xfrm>
            <a:off x="383760" y="447840"/>
            <a:ext cx="852876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data[too_big_index] 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++too_big_index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data[too_small_index] &gt;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--too_small_index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too_big_index &lt; 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data[too_big_index] and data[too_small_index]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too_small_index &gt; too_big_index, go to 1.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2209680" y="41911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28195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34290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CustomShape 4"/>
          <p:cNvSpPr/>
          <p:nvPr/>
        </p:nvSpPr>
        <p:spPr>
          <a:xfrm>
            <a:off x="403848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5"/>
          <p:cNvSpPr/>
          <p:nvPr/>
        </p:nvSpPr>
        <p:spPr>
          <a:xfrm>
            <a:off x="46483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6"/>
          <p:cNvSpPr/>
          <p:nvPr/>
        </p:nvSpPr>
        <p:spPr>
          <a:xfrm>
            <a:off x="52578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CustomShape 7"/>
          <p:cNvSpPr/>
          <p:nvPr/>
        </p:nvSpPr>
        <p:spPr>
          <a:xfrm>
            <a:off x="58672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8"/>
          <p:cNvSpPr/>
          <p:nvPr/>
        </p:nvSpPr>
        <p:spPr>
          <a:xfrm>
            <a:off x="647712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CustomShape 9"/>
          <p:cNvSpPr/>
          <p:nvPr/>
        </p:nvSpPr>
        <p:spPr>
          <a:xfrm>
            <a:off x="70866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10"/>
          <p:cNvSpPr/>
          <p:nvPr/>
        </p:nvSpPr>
        <p:spPr>
          <a:xfrm>
            <a:off x="533520" y="4281480"/>
            <a:ext cx="16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pivot_index = 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CustomShape 11"/>
          <p:cNvSpPr/>
          <p:nvPr/>
        </p:nvSpPr>
        <p:spPr>
          <a:xfrm>
            <a:off x="2252160" y="48006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CustomShape 12"/>
          <p:cNvSpPr/>
          <p:nvPr/>
        </p:nvSpPr>
        <p:spPr>
          <a:xfrm>
            <a:off x="3429000" y="556272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CustomShape 13"/>
          <p:cNvSpPr/>
          <p:nvPr/>
        </p:nvSpPr>
        <p:spPr>
          <a:xfrm>
            <a:off x="5867280" y="557676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Line 14"/>
          <p:cNvSpPr/>
          <p:nvPr/>
        </p:nvSpPr>
        <p:spPr>
          <a:xfrm flipV="1">
            <a:off x="6553080" y="5257800"/>
            <a:ext cx="2286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Line 15"/>
          <p:cNvSpPr/>
          <p:nvPr/>
        </p:nvSpPr>
        <p:spPr>
          <a:xfrm flipV="1">
            <a:off x="4190760" y="5257800"/>
            <a:ext cx="2286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16"/>
          <p:cNvSpPr/>
          <p:nvPr/>
        </p:nvSpPr>
        <p:spPr>
          <a:xfrm>
            <a:off x="558360" y="930240"/>
            <a:ext cx="852876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data[too_big_index] 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++too_big_index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data[too_small_index] &gt;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--too_small_index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too_big_index &lt; 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data[too_big_index] and data[too_small_index]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too_small_index &gt; too_big_index, go to 1.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Line 17"/>
          <p:cNvSpPr/>
          <p:nvPr/>
        </p:nvSpPr>
        <p:spPr>
          <a:xfrm>
            <a:off x="609480" y="1143000"/>
            <a:ext cx="457200" cy="360"/>
          </a:xfrm>
          <a:prstGeom prst="line">
            <a:avLst/>
          </a:prstGeom>
          <a:ln w="38160">
            <a:solidFill>
              <a:srgbClr val="ff33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2209680" y="41911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CustomShape 2"/>
          <p:cNvSpPr/>
          <p:nvPr/>
        </p:nvSpPr>
        <p:spPr>
          <a:xfrm>
            <a:off x="28195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3"/>
          <p:cNvSpPr/>
          <p:nvPr/>
        </p:nvSpPr>
        <p:spPr>
          <a:xfrm>
            <a:off x="34290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4"/>
          <p:cNvSpPr/>
          <p:nvPr/>
        </p:nvSpPr>
        <p:spPr>
          <a:xfrm>
            <a:off x="40384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CustomShape 5"/>
          <p:cNvSpPr/>
          <p:nvPr/>
        </p:nvSpPr>
        <p:spPr>
          <a:xfrm>
            <a:off x="464832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CustomShape 6"/>
          <p:cNvSpPr/>
          <p:nvPr/>
        </p:nvSpPr>
        <p:spPr>
          <a:xfrm>
            <a:off x="52578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CustomShape 7"/>
          <p:cNvSpPr/>
          <p:nvPr/>
        </p:nvSpPr>
        <p:spPr>
          <a:xfrm>
            <a:off x="58672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CustomShape 8"/>
          <p:cNvSpPr/>
          <p:nvPr/>
        </p:nvSpPr>
        <p:spPr>
          <a:xfrm>
            <a:off x="647712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CustomShape 9"/>
          <p:cNvSpPr/>
          <p:nvPr/>
        </p:nvSpPr>
        <p:spPr>
          <a:xfrm>
            <a:off x="70866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10"/>
          <p:cNvSpPr/>
          <p:nvPr/>
        </p:nvSpPr>
        <p:spPr>
          <a:xfrm>
            <a:off x="533520" y="4281480"/>
            <a:ext cx="16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pivot_index = 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CustomShape 11"/>
          <p:cNvSpPr/>
          <p:nvPr/>
        </p:nvSpPr>
        <p:spPr>
          <a:xfrm>
            <a:off x="2252160" y="48006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CustomShape 12"/>
          <p:cNvSpPr/>
          <p:nvPr/>
        </p:nvSpPr>
        <p:spPr>
          <a:xfrm>
            <a:off x="3962520" y="556272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CustomShape 13"/>
          <p:cNvSpPr/>
          <p:nvPr/>
        </p:nvSpPr>
        <p:spPr>
          <a:xfrm>
            <a:off x="5867280" y="557676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Line 14"/>
          <p:cNvSpPr/>
          <p:nvPr/>
        </p:nvSpPr>
        <p:spPr>
          <a:xfrm flipV="1">
            <a:off x="6553080" y="5257800"/>
            <a:ext cx="2286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Line 15"/>
          <p:cNvSpPr/>
          <p:nvPr/>
        </p:nvSpPr>
        <p:spPr>
          <a:xfrm flipV="1">
            <a:off x="4724280" y="5257800"/>
            <a:ext cx="2286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16"/>
          <p:cNvSpPr/>
          <p:nvPr/>
        </p:nvSpPr>
        <p:spPr>
          <a:xfrm>
            <a:off x="558360" y="930240"/>
            <a:ext cx="852876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data[too_big_index] 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++too_big_index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data[too_small_index] &gt;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--too_small_index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too_big_index &lt; 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data[too_big_index] and data[too_small_index]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too_small_index &gt; too_big_index, go to 1.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Line 17"/>
          <p:cNvSpPr/>
          <p:nvPr/>
        </p:nvSpPr>
        <p:spPr>
          <a:xfrm>
            <a:off x="609480" y="1143000"/>
            <a:ext cx="457200" cy="360"/>
          </a:xfrm>
          <a:prstGeom prst="line">
            <a:avLst/>
          </a:prstGeom>
          <a:ln w="38160">
            <a:solidFill>
              <a:srgbClr val="ff33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2209680" y="41911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CustomShape 2"/>
          <p:cNvSpPr/>
          <p:nvPr/>
        </p:nvSpPr>
        <p:spPr>
          <a:xfrm>
            <a:off x="28195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CustomShape 3"/>
          <p:cNvSpPr/>
          <p:nvPr/>
        </p:nvSpPr>
        <p:spPr>
          <a:xfrm>
            <a:off x="34290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CustomShape 4"/>
          <p:cNvSpPr/>
          <p:nvPr/>
        </p:nvSpPr>
        <p:spPr>
          <a:xfrm>
            <a:off x="40384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1" name="CustomShape 5"/>
          <p:cNvSpPr/>
          <p:nvPr/>
        </p:nvSpPr>
        <p:spPr>
          <a:xfrm>
            <a:off x="464832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2" name="CustomShape 6"/>
          <p:cNvSpPr/>
          <p:nvPr/>
        </p:nvSpPr>
        <p:spPr>
          <a:xfrm>
            <a:off x="52578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3" name="CustomShape 7"/>
          <p:cNvSpPr/>
          <p:nvPr/>
        </p:nvSpPr>
        <p:spPr>
          <a:xfrm>
            <a:off x="58672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CustomShape 8"/>
          <p:cNvSpPr/>
          <p:nvPr/>
        </p:nvSpPr>
        <p:spPr>
          <a:xfrm>
            <a:off x="647712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CustomShape 9"/>
          <p:cNvSpPr/>
          <p:nvPr/>
        </p:nvSpPr>
        <p:spPr>
          <a:xfrm>
            <a:off x="70866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CustomShape 10"/>
          <p:cNvSpPr/>
          <p:nvPr/>
        </p:nvSpPr>
        <p:spPr>
          <a:xfrm>
            <a:off x="533520" y="4281480"/>
            <a:ext cx="16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pivot_index = 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CustomShape 11"/>
          <p:cNvSpPr/>
          <p:nvPr/>
        </p:nvSpPr>
        <p:spPr>
          <a:xfrm>
            <a:off x="2252160" y="48006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CustomShape 12"/>
          <p:cNvSpPr/>
          <p:nvPr/>
        </p:nvSpPr>
        <p:spPr>
          <a:xfrm>
            <a:off x="3962520" y="556272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9" name="CustomShape 13"/>
          <p:cNvSpPr/>
          <p:nvPr/>
        </p:nvSpPr>
        <p:spPr>
          <a:xfrm>
            <a:off x="5867280" y="557676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Line 14"/>
          <p:cNvSpPr/>
          <p:nvPr/>
        </p:nvSpPr>
        <p:spPr>
          <a:xfrm flipV="1">
            <a:off x="6553080" y="5257800"/>
            <a:ext cx="2286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Line 15"/>
          <p:cNvSpPr/>
          <p:nvPr/>
        </p:nvSpPr>
        <p:spPr>
          <a:xfrm flipV="1">
            <a:off x="4724280" y="5257800"/>
            <a:ext cx="2286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16"/>
          <p:cNvSpPr/>
          <p:nvPr/>
        </p:nvSpPr>
        <p:spPr>
          <a:xfrm>
            <a:off x="558360" y="930240"/>
            <a:ext cx="852876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data[too_big_index] 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++too_big_index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data[too_small_index] &gt;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--too_small_index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too_big_index &lt; 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data[too_big_index] and data[too_small_index]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too_small_index &gt; too_big_index, go to 1.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3" name="Line 17"/>
          <p:cNvSpPr/>
          <p:nvPr/>
        </p:nvSpPr>
        <p:spPr>
          <a:xfrm>
            <a:off x="609480" y="1904760"/>
            <a:ext cx="457200" cy="360"/>
          </a:xfrm>
          <a:prstGeom prst="line">
            <a:avLst/>
          </a:prstGeom>
          <a:ln w="38160">
            <a:solidFill>
              <a:srgbClr val="ff33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Binary Search</a:t>
            </a: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80880" y="1371600"/>
            <a:ext cx="8534160" cy="5181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This works on sorted array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 element which is to be searched from the list of elements stored in array A[0..n-1] is called KEY element.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Let A[m] be the mid element of the array A.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 conditions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KEY = A[m] the element is present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KEY &lt; A[m] then search left sub list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Else if KEY &gt; A[m] then search the right sub list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2209680" y="41911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5" name="CustomShape 2"/>
          <p:cNvSpPr/>
          <p:nvPr/>
        </p:nvSpPr>
        <p:spPr>
          <a:xfrm>
            <a:off x="28195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CustomShape 3"/>
          <p:cNvSpPr/>
          <p:nvPr/>
        </p:nvSpPr>
        <p:spPr>
          <a:xfrm>
            <a:off x="34290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7" name="CustomShape 4"/>
          <p:cNvSpPr/>
          <p:nvPr/>
        </p:nvSpPr>
        <p:spPr>
          <a:xfrm>
            <a:off x="40384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CustomShape 5"/>
          <p:cNvSpPr/>
          <p:nvPr/>
        </p:nvSpPr>
        <p:spPr>
          <a:xfrm>
            <a:off x="464832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9" name="CustomShape 6"/>
          <p:cNvSpPr/>
          <p:nvPr/>
        </p:nvSpPr>
        <p:spPr>
          <a:xfrm>
            <a:off x="52578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CustomShape 7"/>
          <p:cNvSpPr/>
          <p:nvPr/>
        </p:nvSpPr>
        <p:spPr>
          <a:xfrm>
            <a:off x="586728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CustomShape 8"/>
          <p:cNvSpPr/>
          <p:nvPr/>
        </p:nvSpPr>
        <p:spPr>
          <a:xfrm>
            <a:off x="64771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CustomShape 9"/>
          <p:cNvSpPr/>
          <p:nvPr/>
        </p:nvSpPr>
        <p:spPr>
          <a:xfrm>
            <a:off x="70866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CustomShape 10"/>
          <p:cNvSpPr/>
          <p:nvPr/>
        </p:nvSpPr>
        <p:spPr>
          <a:xfrm>
            <a:off x="533520" y="4281480"/>
            <a:ext cx="16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pivot_index = 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CustomShape 11"/>
          <p:cNvSpPr/>
          <p:nvPr/>
        </p:nvSpPr>
        <p:spPr>
          <a:xfrm>
            <a:off x="2252160" y="48006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CustomShape 12"/>
          <p:cNvSpPr/>
          <p:nvPr/>
        </p:nvSpPr>
        <p:spPr>
          <a:xfrm>
            <a:off x="3962520" y="556272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CustomShape 13"/>
          <p:cNvSpPr/>
          <p:nvPr/>
        </p:nvSpPr>
        <p:spPr>
          <a:xfrm>
            <a:off x="5905440" y="559584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7" name="Line 14"/>
          <p:cNvSpPr/>
          <p:nvPr/>
        </p:nvSpPr>
        <p:spPr>
          <a:xfrm flipH="1" flipV="1">
            <a:off x="6248160" y="5257800"/>
            <a:ext cx="30492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Line 15"/>
          <p:cNvSpPr/>
          <p:nvPr/>
        </p:nvSpPr>
        <p:spPr>
          <a:xfrm flipV="1">
            <a:off x="4724280" y="5257800"/>
            <a:ext cx="2286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16"/>
          <p:cNvSpPr/>
          <p:nvPr/>
        </p:nvSpPr>
        <p:spPr>
          <a:xfrm>
            <a:off x="558360" y="930240"/>
            <a:ext cx="852876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data[too_big_index] 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++too_big_index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data[too_small_index] &gt;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--too_small_index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too_big_index &lt; 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data[too_big_index] and data[too_small_index]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too_small_index &gt; too_big_index, go to 1.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Line 17"/>
          <p:cNvSpPr/>
          <p:nvPr/>
        </p:nvSpPr>
        <p:spPr>
          <a:xfrm>
            <a:off x="609480" y="1904760"/>
            <a:ext cx="457200" cy="360"/>
          </a:xfrm>
          <a:prstGeom prst="line">
            <a:avLst/>
          </a:prstGeom>
          <a:ln w="38160">
            <a:solidFill>
              <a:srgbClr val="ff33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2209680" y="41911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28195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CustomShape 3"/>
          <p:cNvSpPr/>
          <p:nvPr/>
        </p:nvSpPr>
        <p:spPr>
          <a:xfrm>
            <a:off x="34290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4" name="CustomShape 4"/>
          <p:cNvSpPr/>
          <p:nvPr/>
        </p:nvSpPr>
        <p:spPr>
          <a:xfrm>
            <a:off x="40384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5" name="CustomShape 5"/>
          <p:cNvSpPr/>
          <p:nvPr/>
        </p:nvSpPr>
        <p:spPr>
          <a:xfrm>
            <a:off x="464832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6" name="CustomShape 6"/>
          <p:cNvSpPr/>
          <p:nvPr/>
        </p:nvSpPr>
        <p:spPr>
          <a:xfrm>
            <a:off x="52578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7" name="CustomShape 7"/>
          <p:cNvSpPr/>
          <p:nvPr/>
        </p:nvSpPr>
        <p:spPr>
          <a:xfrm>
            <a:off x="586728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8" name="CustomShape 8"/>
          <p:cNvSpPr/>
          <p:nvPr/>
        </p:nvSpPr>
        <p:spPr>
          <a:xfrm>
            <a:off x="64771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9" name="CustomShape 9"/>
          <p:cNvSpPr/>
          <p:nvPr/>
        </p:nvSpPr>
        <p:spPr>
          <a:xfrm>
            <a:off x="70866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CustomShape 10"/>
          <p:cNvSpPr/>
          <p:nvPr/>
        </p:nvSpPr>
        <p:spPr>
          <a:xfrm>
            <a:off x="533520" y="4281480"/>
            <a:ext cx="16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pivot_index = 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1" name="CustomShape 11"/>
          <p:cNvSpPr/>
          <p:nvPr/>
        </p:nvSpPr>
        <p:spPr>
          <a:xfrm>
            <a:off x="2252160" y="48006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2" name="CustomShape 12"/>
          <p:cNvSpPr/>
          <p:nvPr/>
        </p:nvSpPr>
        <p:spPr>
          <a:xfrm>
            <a:off x="3962520" y="556272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3" name="CustomShape 13"/>
          <p:cNvSpPr/>
          <p:nvPr/>
        </p:nvSpPr>
        <p:spPr>
          <a:xfrm>
            <a:off x="5867280" y="557676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Line 14"/>
          <p:cNvSpPr/>
          <p:nvPr/>
        </p:nvSpPr>
        <p:spPr>
          <a:xfrm flipH="1" flipV="1">
            <a:off x="6248160" y="5257800"/>
            <a:ext cx="30492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Line 15"/>
          <p:cNvSpPr/>
          <p:nvPr/>
        </p:nvSpPr>
        <p:spPr>
          <a:xfrm flipV="1">
            <a:off x="4724280" y="5257800"/>
            <a:ext cx="2286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16"/>
          <p:cNvSpPr/>
          <p:nvPr/>
        </p:nvSpPr>
        <p:spPr>
          <a:xfrm>
            <a:off x="558360" y="930240"/>
            <a:ext cx="852876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data[too_big_index] 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++too_big_index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data[too_small_index] &gt;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--too_small_index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too_big_index &lt; 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data[too_big_index] and data[too_small_index]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too_small_index &gt; too_big_index, go to 1.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7" name="Line 17"/>
          <p:cNvSpPr/>
          <p:nvPr/>
        </p:nvSpPr>
        <p:spPr>
          <a:xfrm>
            <a:off x="609480" y="2590560"/>
            <a:ext cx="457200" cy="360"/>
          </a:xfrm>
          <a:prstGeom prst="line">
            <a:avLst/>
          </a:prstGeom>
          <a:ln w="38160">
            <a:solidFill>
              <a:srgbClr val="ff33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18"/>
          <p:cNvSpPr/>
          <p:nvPr/>
        </p:nvSpPr>
        <p:spPr>
          <a:xfrm>
            <a:off x="4952880" y="3733920"/>
            <a:ext cx="1218960" cy="456840"/>
          </a:xfrm>
          <a:custGeom>
            <a:avLst/>
            <a:gdLst/>
            <a:ahLst/>
            <a:rect l="l" t="t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60">
            <a:solidFill>
              <a:srgbClr val="ff33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558360" y="930240"/>
            <a:ext cx="852876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data[too_big_index] 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++too_big_index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data[too_small_index] &gt;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--too_small_index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too_big_index &lt; 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data[too_big_index] and data[too_small_index]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too_small_index &gt; too_big_index, go to 1.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CustomShape 2"/>
          <p:cNvSpPr/>
          <p:nvPr/>
        </p:nvSpPr>
        <p:spPr>
          <a:xfrm>
            <a:off x="2209680" y="41911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1" name="CustomShape 3"/>
          <p:cNvSpPr/>
          <p:nvPr/>
        </p:nvSpPr>
        <p:spPr>
          <a:xfrm>
            <a:off x="28195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2" name="CustomShape 4"/>
          <p:cNvSpPr/>
          <p:nvPr/>
        </p:nvSpPr>
        <p:spPr>
          <a:xfrm>
            <a:off x="34290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3" name="CustomShape 5"/>
          <p:cNvSpPr/>
          <p:nvPr/>
        </p:nvSpPr>
        <p:spPr>
          <a:xfrm>
            <a:off x="40384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CustomShape 6"/>
          <p:cNvSpPr/>
          <p:nvPr/>
        </p:nvSpPr>
        <p:spPr>
          <a:xfrm>
            <a:off x="464832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5" name="CustomShape 7"/>
          <p:cNvSpPr/>
          <p:nvPr/>
        </p:nvSpPr>
        <p:spPr>
          <a:xfrm>
            <a:off x="52578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6" name="CustomShape 8"/>
          <p:cNvSpPr/>
          <p:nvPr/>
        </p:nvSpPr>
        <p:spPr>
          <a:xfrm>
            <a:off x="586728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7" name="CustomShape 9"/>
          <p:cNvSpPr/>
          <p:nvPr/>
        </p:nvSpPr>
        <p:spPr>
          <a:xfrm>
            <a:off x="64771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CustomShape 10"/>
          <p:cNvSpPr/>
          <p:nvPr/>
        </p:nvSpPr>
        <p:spPr>
          <a:xfrm>
            <a:off x="70866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CustomShape 11"/>
          <p:cNvSpPr/>
          <p:nvPr/>
        </p:nvSpPr>
        <p:spPr>
          <a:xfrm>
            <a:off x="533520" y="4281480"/>
            <a:ext cx="16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pivot_index = 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CustomShape 12"/>
          <p:cNvSpPr/>
          <p:nvPr/>
        </p:nvSpPr>
        <p:spPr>
          <a:xfrm>
            <a:off x="2252160" y="48006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CustomShape 13"/>
          <p:cNvSpPr/>
          <p:nvPr/>
        </p:nvSpPr>
        <p:spPr>
          <a:xfrm>
            <a:off x="3962520" y="556272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CustomShape 14"/>
          <p:cNvSpPr/>
          <p:nvPr/>
        </p:nvSpPr>
        <p:spPr>
          <a:xfrm>
            <a:off x="5867280" y="557676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3" name="Line 15"/>
          <p:cNvSpPr/>
          <p:nvPr/>
        </p:nvSpPr>
        <p:spPr>
          <a:xfrm flipH="1" flipV="1">
            <a:off x="6248160" y="5257800"/>
            <a:ext cx="30492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Line 16"/>
          <p:cNvSpPr/>
          <p:nvPr/>
        </p:nvSpPr>
        <p:spPr>
          <a:xfrm flipV="1">
            <a:off x="4724280" y="5257800"/>
            <a:ext cx="2286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Line 17"/>
          <p:cNvSpPr/>
          <p:nvPr/>
        </p:nvSpPr>
        <p:spPr>
          <a:xfrm>
            <a:off x="609480" y="2590560"/>
            <a:ext cx="457200" cy="360"/>
          </a:xfrm>
          <a:prstGeom prst="line">
            <a:avLst/>
          </a:prstGeom>
          <a:ln w="38160">
            <a:solidFill>
              <a:srgbClr val="ff33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18"/>
          <p:cNvSpPr/>
          <p:nvPr/>
        </p:nvSpPr>
        <p:spPr>
          <a:xfrm>
            <a:off x="4952880" y="3733920"/>
            <a:ext cx="1218960" cy="456840"/>
          </a:xfrm>
          <a:custGeom>
            <a:avLst/>
            <a:gdLst/>
            <a:ahLst/>
            <a:rect l="l" t="t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60">
            <a:solidFill>
              <a:srgbClr val="ff33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558360" y="930240"/>
            <a:ext cx="852876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data[too_big_index] 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++too_big_index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data[too_small_index] &gt;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--too_small_index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too_big_index &lt; 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data[too_big_index] and data[too_small_index]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too_small_index &gt; too_big_index, go to 1.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8" name="CustomShape 2"/>
          <p:cNvSpPr/>
          <p:nvPr/>
        </p:nvSpPr>
        <p:spPr>
          <a:xfrm>
            <a:off x="2209680" y="41911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9" name="CustomShape 3"/>
          <p:cNvSpPr/>
          <p:nvPr/>
        </p:nvSpPr>
        <p:spPr>
          <a:xfrm>
            <a:off x="28195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0" name="CustomShape 4"/>
          <p:cNvSpPr/>
          <p:nvPr/>
        </p:nvSpPr>
        <p:spPr>
          <a:xfrm>
            <a:off x="34290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1" name="CustomShape 5"/>
          <p:cNvSpPr/>
          <p:nvPr/>
        </p:nvSpPr>
        <p:spPr>
          <a:xfrm>
            <a:off x="40384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CustomShape 6"/>
          <p:cNvSpPr/>
          <p:nvPr/>
        </p:nvSpPr>
        <p:spPr>
          <a:xfrm>
            <a:off x="464832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CustomShape 7"/>
          <p:cNvSpPr/>
          <p:nvPr/>
        </p:nvSpPr>
        <p:spPr>
          <a:xfrm>
            <a:off x="52578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CustomShape 8"/>
          <p:cNvSpPr/>
          <p:nvPr/>
        </p:nvSpPr>
        <p:spPr>
          <a:xfrm>
            <a:off x="586728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5" name="CustomShape 9"/>
          <p:cNvSpPr/>
          <p:nvPr/>
        </p:nvSpPr>
        <p:spPr>
          <a:xfrm>
            <a:off x="64771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CustomShape 10"/>
          <p:cNvSpPr/>
          <p:nvPr/>
        </p:nvSpPr>
        <p:spPr>
          <a:xfrm>
            <a:off x="70866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7" name="CustomShape 11"/>
          <p:cNvSpPr/>
          <p:nvPr/>
        </p:nvSpPr>
        <p:spPr>
          <a:xfrm>
            <a:off x="533520" y="4281480"/>
            <a:ext cx="16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pivot_index = 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8" name="CustomShape 12"/>
          <p:cNvSpPr/>
          <p:nvPr/>
        </p:nvSpPr>
        <p:spPr>
          <a:xfrm>
            <a:off x="2252160" y="48006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9" name="CustomShape 13"/>
          <p:cNvSpPr/>
          <p:nvPr/>
        </p:nvSpPr>
        <p:spPr>
          <a:xfrm>
            <a:off x="3962520" y="556272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0" name="CustomShape 14"/>
          <p:cNvSpPr/>
          <p:nvPr/>
        </p:nvSpPr>
        <p:spPr>
          <a:xfrm>
            <a:off x="5867280" y="557676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1" name="Line 15"/>
          <p:cNvSpPr/>
          <p:nvPr/>
        </p:nvSpPr>
        <p:spPr>
          <a:xfrm flipH="1" flipV="1">
            <a:off x="6248160" y="5257800"/>
            <a:ext cx="30492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Line 16"/>
          <p:cNvSpPr/>
          <p:nvPr/>
        </p:nvSpPr>
        <p:spPr>
          <a:xfrm flipV="1">
            <a:off x="4724280" y="5257800"/>
            <a:ext cx="2286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Line 17"/>
          <p:cNvSpPr/>
          <p:nvPr/>
        </p:nvSpPr>
        <p:spPr>
          <a:xfrm>
            <a:off x="609480" y="3352680"/>
            <a:ext cx="457200" cy="360"/>
          </a:xfrm>
          <a:prstGeom prst="line">
            <a:avLst/>
          </a:prstGeom>
          <a:ln w="38160">
            <a:solidFill>
              <a:srgbClr val="ff33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CustomShape 1"/>
          <p:cNvSpPr/>
          <p:nvPr/>
        </p:nvSpPr>
        <p:spPr>
          <a:xfrm>
            <a:off x="558360" y="930240"/>
            <a:ext cx="852876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data[too_big_index] 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++too_big_index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data[too_small_index] &gt;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--too_small_index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too_big_index &lt; 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data[too_big_index] and data[too_small_index]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too_small_index &gt; too_big_index, go to 1.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5" name="CustomShape 2"/>
          <p:cNvSpPr/>
          <p:nvPr/>
        </p:nvSpPr>
        <p:spPr>
          <a:xfrm>
            <a:off x="2209680" y="41911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6" name="CustomShape 3"/>
          <p:cNvSpPr/>
          <p:nvPr/>
        </p:nvSpPr>
        <p:spPr>
          <a:xfrm>
            <a:off x="28195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CustomShape 4"/>
          <p:cNvSpPr/>
          <p:nvPr/>
        </p:nvSpPr>
        <p:spPr>
          <a:xfrm>
            <a:off x="34290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CustomShape 5"/>
          <p:cNvSpPr/>
          <p:nvPr/>
        </p:nvSpPr>
        <p:spPr>
          <a:xfrm>
            <a:off x="40384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9" name="CustomShape 6"/>
          <p:cNvSpPr/>
          <p:nvPr/>
        </p:nvSpPr>
        <p:spPr>
          <a:xfrm>
            <a:off x="464832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0" name="CustomShape 7"/>
          <p:cNvSpPr/>
          <p:nvPr/>
        </p:nvSpPr>
        <p:spPr>
          <a:xfrm>
            <a:off x="52578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1" name="CustomShape 8"/>
          <p:cNvSpPr/>
          <p:nvPr/>
        </p:nvSpPr>
        <p:spPr>
          <a:xfrm>
            <a:off x="586728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2" name="CustomShape 9"/>
          <p:cNvSpPr/>
          <p:nvPr/>
        </p:nvSpPr>
        <p:spPr>
          <a:xfrm>
            <a:off x="64771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CustomShape 10"/>
          <p:cNvSpPr/>
          <p:nvPr/>
        </p:nvSpPr>
        <p:spPr>
          <a:xfrm>
            <a:off x="70866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CustomShape 11"/>
          <p:cNvSpPr/>
          <p:nvPr/>
        </p:nvSpPr>
        <p:spPr>
          <a:xfrm>
            <a:off x="533520" y="4281480"/>
            <a:ext cx="16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pivot_index = 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5" name="CustomShape 12"/>
          <p:cNvSpPr/>
          <p:nvPr/>
        </p:nvSpPr>
        <p:spPr>
          <a:xfrm>
            <a:off x="2252160" y="48006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6" name="CustomShape 13"/>
          <p:cNvSpPr/>
          <p:nvPr/>
        </p:nvSpPr>
        <p:spPr>
          <a:xfrm>
            <a:off x="3962520" y="556272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7" name="CustomShape 14"/>
          <p:cNvSpPr/>
          <p:nvPr/>
        </p:nvSpPr>
        <p:spPr>
          <a:xfrm>
            <a:off x="5867280" y="557676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8" name="Line 15"/>
          <p:cNvSpPr/>
          <p:nvPr/>
        </p:nvSpPr>
        <p:spPr>
          <a:xfrm flipH="1" flipV="1">
            <a:off x="6248160" y="5257800"/>
            <a:ext cx="30492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Line 16"/>
          <p:cNvSpPr/>
          <p:nvPr/>
        </p:nvSpPr>
        <p:spPr>
          <a:xfrm flipV="1">
            <a:off x="4724280" y="5257800"/>
            <a:ext cx="2286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Line 17"/>
          <p:cNvSpPr/>
          <p:nvPr/>
        </p:nvSpPr>
        <p:spPr>
          <a:xfrm>
            <a:off x="609480" y="1143000"/>
            <a:ext cx="457200" cy="360"/>
          </a:xfrm>
          <a:prstGeom prst="line">
            <a:avLst/>
          </a:prstGeom>
          <a:ln w="38160">
            <a:solidFill>
              <a:srgbClr val="ff33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/>
          <p:nvPr/>
        </p:nvSpPr>
        <p:spPr>
          <a:xfrm>
            <a:off x="558360" y="930240"/>
            <a:ext cx="852876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data[too_big_index] 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++too_big_index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data[too_small_index] &gt;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--too_small_index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too_big_index &lt; 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data[too_big_index] and data[too_small_index]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too_small_index &gt; too_big_index, go to 1.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CustomShape 2"/>
          <p:cNvSpPr/>
          <p:nvPr/>
        </p:nvSpPr>
        <p:spPr>
          <a:xfrm>
            <a:off x="2209680" y="41911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3" name="CustomShape 3"/>
          <p:cNvSpPr/>
          <p:nvPr/>
        </p:nvSpPr>
        <p:spPr>
          <a:xfrm>
            <a:off x="28195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CustomShape 4"/>
          <p:cNvSpPr/>
          <p:nvPr/>
        </p:nvSpPr>
        <p:spPr>
          <a:xfrm>
            <a:off x="34290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5" name="CustomShape 5"/>
          <p:cNvSpPr/>
          <p:nvPr/>
        </p:nvSpPr>
        <p:spPr>
          <a:xfrm>
            <a:off x="40384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CustomShape 6"/>
          <p:cNvSpPr/>
          <p:nvPr/>
        </p:nvSpPr>
        <p:spPr>
          <a:xfrm>
            <a:off x="46483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7" name="CustomShape 7"/>
          <p:cNvSpPr/>
          <p:nvPr/>
        </p:nvSpPr>
        <p:spPr>
          <a:xfrm>
            <a:off x="525780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CustomShape 8"/>
          <p:cNvSpPr/>
          <p:nvPr/>
        </p:nvSpPr>
        <p:spPr>
          <a:xfrm>
            <a:off x="586728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9" name="CustomShape 9"/>
          <p:cNvSpPr/>
          <p:nvPr/>
        </p:nvSpPr>
        <p:spPr>
          <a:xfrm>
            <a:off x="64771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CustomShape 10"/>
          <p:cNvSpPr/>
          <p:nvPr/>
        </p:nvSpPr>
        <p:spPr>
          <a:xfrm>
            <a:off x="70866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1" name="CustomShape 11"/>
          <p:cNvSpPr/>
          <p:nvPr/>
        </p:nvSpPr>
        <p:spPr>
          <a:xfrm>
            <a:off x="533520" y="4281480"/>
            <a:ext cx="16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pivot_index = 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2" name="CustomShape 12"/>
          <p:cNvSpPr/>
          <p:nvPr/>
        </p:nvSpPr>
        <p:spPr>
          <a:xfrm>
            <a:off x="2252160" y="48006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3" name="CustomShape 13"/>
          <p:cNvSpPr/>
          <p:nvPr/>
        </p:nvSpPr>
        <p:spPr>
          <a:xfrm>
            <a:off x="3962520" y="556272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4" name="CustomShape 14"/>
          <p:cNvSpPr/>
          <p:nvPr/>
        </p:nvSpPr>
        <p:spPr>
          <a:xfrm>
            <a:off x="5867280" y="557676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5" name="Line 15"/>
          <p:cNvSpPr/>
          <p:nvPr/>
        </p:nvSpPr>
        <p:spPr>
          <a:xfrm flipH="1" flipV="1">
            <a:off x="6248160" y="5257800"/>
            <a:ext cx="30492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Line 16"/>
          <p:cNvSpPr/>
          <p:nvPr/>
        </p:nvSpPr>
        <p:spPr>
          <a:xfrm flipV="1">
            <a:off x="4724280" y="5257800"/>
            <a:ext cx="6858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Line 17"/>
          <p:cNvSpPr/>
          <p:nvPr/>
        </p:nvSpPr>
        <p:spPr>
          <a:xfrm>
            <a:off x="609480" y="1143000"/>
            <a:ext cx="457200" cy="360"/>
          </a:xfrm>
          <a:prstGeom prst="line">
            <a:avLst/>
          </a:prstGeom>
          <a:ln w="38160">
            <a:solidFill>
              <a:srgbClr val="ff33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CustomShape 1"/>
          <p:cNvSpPr/>
          <p:nvPr/>
        </p:nvSpPr>
        <p:spPr>
          <a:xfrm>
            <a:off x="558360" y="930240"/>
            <a:ext cx="852876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data[too_big_index] 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++too_big_index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data[too_small_index] &gt;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--too_small_index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too_big_index &lt; 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data[too_big_index] and data[too_small_index]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too_small_index &gt; too_big_index, go to 1.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9" name="CustomShape 2"/>
          <p:cNvSpPr/>
          <p:nvPr/>
        </p:nvSpPr>
        <p:spPr>
          <a:xfrm>
            <a:off x="2209680" y="41911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0" name="CustomShape 3"/>
          <p:cNvSpPr/>
          <p:nvPr/>
        </p:nvSpPr>
        <p:spPr>
          <a:xfrm>
            <a:off x="28195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1" name="CustomShape 4"/>
          <p:cNvSpPr/>
          <p:nvPr/>
        </p:nvSpPr>
        <p:spPr>
          <a:xfrm>
            <a:off x="34290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2" name="CustomShape 5"/>
          <p:cNvSpPr/>
          <p:nvPr/>
        </p:nvSpPr>
        <p:spPr>
          <a:xfrm>
            <a:off x="40384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3" name="CustomShape 6"/>
          <p:cNvSpPr/>
          <p:nvPr/>
        </p:nvSpPr>
        <p:spPr>
          <a:xfrm>
            <a:off x="46483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4" name="CustomShape 7"/>
          <p:cNvSpPr/>
          <p:nvPr/>
        </p:nvSpPr>
        <p:spPr>
          <a:xfrm>
            <a:off x="525780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5" name="CustomShape 8"/>
          <p:cNvSpPr/>
          <p:nvPr/>
        </p:nvSpPr>
        <p:spPr>
          <a:xfrm>
            <a:off x="586728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6" name="CustomShape 9"/>
          <p:cNvSpPr/>
          <p:nvPr/>
        </p:nvSpPr>
        <p:spPr>
          <a:xfrm>
            <a:off x="64771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7" name="CustomShape 10"/>
          <p:cNvSpPr/>
          <p:nvPr/>
        </p:nvSpPr>
        <p:spPr>
          <a:xfrm>
            <a:off x="70866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8" name="CustomShape 11"/>
          <p:cNvSpPr/>
          <p:nvPr/>
        </p:nvSpPr>
        <p:spPr>
          <a:xfrm>
            <a:off x="533520" y="4281480"/>
            <a:ext cx="16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pivot_index = 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9" name="CustomShape 12"/>
          <p:cNvSpPr/>
          <p:nvPr/>
        </p:nvSpPr>
        <p:spPr>
          <a:xfrm>
            <a:off x="2252160" y="48006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0" name="CustomShape 13"/>
          <p:cNvSpPr/>
          <p:nvPr/>
        </p:nvSpPr>
        <p:spPr>
          <a:xfrm>
            <a:off x="3962520" y="556272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1" name="CustomShape 14"/>
          <p:cNvSpPr/>
          <p:nvPr/>
        </p:nvSpPr>
        <p:spPr>
          <a:xfrm>
            <a:off x="5867280" y="557676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2" name="Line 15"/>
          <p:cNvSpPr/>
          <p:nvPr/>
        </p:nvSpPr>
        <p:spPr>
          <a:xfrm flipH="1" flipV="1">
            <a:off x="6248160" y="5257800"/>
            <a:ext cx="30492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Line 16"/>
          <p:cNvSpPr/>
          <p:nvPr/>
        </p:nvSpPr>
        <p:spPr>
          <a:xfrm flipV="1">
            <a:off x="4724280" y="5257800"/>
            <a:ext cx="6858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Line 17"/>
          <p:cNvSpPr/>
          <p:nvPr/>
        </p:nvSpPr>
        <p:spPr>
          <a:xfrm>
            <a:off x="609480" y="1904760"/>
            <a:ext cx="457200" cy="360"/>
          </a:xfrm>
          <a:prstGeom prst="line">
            <a:avLst/>
          </a:prstGeom>
          <a:ln w="38160">
            <a:solidFill>
              <a:srgbClr val="ff33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CustomShape 1"/>
          <p:cNvSpPr/>
          <p:nvPr/>
        </p:nvSpPr>
        <p:spPr>
          <a:xfrm>
            <a:off x="558360" y="930240"/>
            <a:ext cx="852876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data[too_big_index] 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++too_big_index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data[too_small_index] &gt;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--too_small_index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too_big_index &lt; 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data[too_big_index] and data[too_small_index]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too_small_index &gt; too_big_index, go to 1.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6" name="CustomShape 2"/>
          <p:cNvSpPr/>
          <p:nvPr/>
        </p:nvSpPr>
        <p:spPr>
          <a:xfrm>
            <a:off x="2209680" y="41911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7" name="CustomShape 3"/>
          <p:cNvSpPr/>
          <p:nvPr/>
        </p:nvSpPr>
        <p:spPr>
          <a:xfrm>
            <a:off x="28195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8" name="CustomShape 4"/>
          <p:cNvSpPr/>
          <p:nvPr/>
        </p:nvSpPr>
        <p:spPr>
          <a:xfrm>
            <a:off x="34290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9" name="CustomShape 5"/>
          <p:cNvSpPr/>
          <p:nvPr/>
        </p:nvSpPr>
        <p:spPr>
          <a:xfrm>
            <a:off x="40384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0" name="CustomShape 6"/>
          <p:cNvSpPr/>
          <p:nvPr/>
        </p:nvSpPr>
        <p:spPr>
          <a:xfrm>
            <a:off x="46483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1" name="CustomShape 7"/>
          <p:cNvSpPr/>
          <p:nvPr/>
        </p:nvSpPr>
        <p:spPr>
          <a:xfrm>
            <a:off x="525780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2" name="CustomShape 8"/>
          <p:cNvSpPr/>
          <p:nvPr/>
        </p:nvSpPr>
        <p:spPr>
          <a:xfrm>
            <a:off x="58672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3" name="CustomShape 9"/>
          <p:cNvSpPr/>
          <p:nvPr/>
        </p:nvSpPr>
        <p:spPr>
          <a:xfrm>
            <a:off x="64771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4" name="CustomShape 10"/>
          <p:cNvSpPr/>
          <p:nvPr/>
        </p:nvSpPr>
        <p:spPr>
          <a:xfrm>
            <a:off x="70866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5" name="CustomShape 11"/>
          <p:cNvSpPr/>
          <p:nvPr/>
        </p:nvSpPr>
        <p:spPr>
          <a:xfrm>
            <a:off x="533520" y="4281480"/>
            <a:ext cx="16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pivot_index = 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6" name="CustomShape 12"/>
          <p:cNvSpPr/>
          <p:nvPr/>
        </p:nvSpPr>
        <p:spPr>
          <a:xfrm>
            <a:off x="2252160" y="48006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7" name="CustomShape 13"/>
          <p:cNvSpPr/>
          <p:nvPr/>
        </p:nvSpPr>
        <p:spPr>
          <a:xfrm>
            <a:off x="3962520" y="556272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8" name="CustomShape 14"/>
          <p:cNvSpPr/>
          <p:nvPr/>
        </p:nvSpPr>
        <p:spPr>
          <a:xfrm>
            <a:off x="5867280" y="557676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9" name="Line 15"/>
          <p:cNvSpPr/>
          <p:nvPr/>
        </p:nvSpPr>
        <p:spPr>
          <a:xfrm flipH="1" flipV="1">
            <a:off x="5638680" y="5257800"/>
            <a:ext cx="9144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Line 16"/>
          <p:cNvSpPr/>
          <p:nvPr/>
        </p:nvSpPr>
        <p:spPr>
          <a:xfrm flipV="1">
            <a:off x="4724280" y="5257800"/>
            <a:ext cx="6858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Line 17"/>
          <p:cNvSpPr/>
          <p:nvPr/>
        </p:nvSpPr>
        <p:spPr>
          <a:xfrm>
            <a:off x="609480" y="1904760"/>
            <a:ext cx="457200" cy="360"/>
          </a:xfrm>
          <a:prstGeom prst="line">
            <a:avLst/>
          </a:prstGeom>
          <a:ln w="38160">
            <a:solidFill>
              <a:srgbClr val="ff33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CustomShape 1"/>
          <p:cNvSpPr/>
          <p:nvPr/>
        </p:nvSpPr>
        <p:spPr>
          <a:xfrm>
            <a:off x="558360" y="930240"/>
            <a:ext cx="852876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data[too_big_index] 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++too_big_index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data[too_small_index] &gt;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--too_small_index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too_big_index &lt; 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data[too_big_index] and data[too_small_index]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too_small_index &gt; too_big_index, go to 1.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3" name="CustomShape 2"/>
          <p:cNvSpPr/>
          <p:nvPr/>
        </p:nvSpPr>
        <p:spPr>
          <a:xfrm>
            <a:off x="2209680" y="41911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4" name="CustomShape 3"/>
          <p:cNvSpPr/>
          <p:nvPr/>
        </p:nvSpPr>
        <p:spPr>
          <a:xfrm>
            <a:off x="28195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5" name="CustomShape 4"/>
          <p:cNvSpPr/>
          <p:nvPr/>
        </p:nvSpPr>
        <p:spPr>
          <a:xfrm>
            <a:off x="34290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6" name="CustomShape 5"/>
          <p:cNvSpPr/>
          <p:nvPr/>
        </p:nvSpPr>
        <p:spPr>
          <a:xfrm>
            <a:off x="40384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7" name="CustomShape 6"/>
          <p:cNvSpPr/>
          <p:nvPr/>
        </p:nvSpPr>
        <p:spPr>
          <a:xfrm>
            <a:off x="464832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8" name="CustomShape 7"/>
          <p:cNvSpPr/>
          <p:nvPr/>
        </p:nvSpPr>
        <p:spPr>
          <a:xfrm>
            <a:off x="525780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9" name="CustomShape 8"/>
          <p:cNvSpPr/>
          <p:nvPr/>
        </p:nvSpPr>
        <p:spPr>
          <a:xfrm>
            <a:off x="58672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0" name="CustomShape 9"/>
          <p:cNvSpPr/>
          <p:nvPr/>
        </p:nvSpPr>
        <p:spPr>
          <a:xfrm>
            <a:off x="64771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1" name="CustomShape 10"/>
          <p:cNvSpPr/>
          <p:nvPr/>
        </p:nvSpPr>
        <p:spPr>
          <a:xfrm>
            <a:off x="70866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2" name="CustomShape 11"/>
          <p:cNvSpPr/>
          <p:nvPr/>
        </p:nvSpPr>
        <p:spPr>
          <a:xfrm>
            <a:off x="533520" y="4281480"/>
            <a:ext cx="16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pivot_index = 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3" name="CustomShape 12"/>
          <p:cNvSpPr/>
          <p:nvPr/>
        </p:nvSpPr>
        <p:spPr>
          <a:xfrm>
            <a:off x="2252160" y="48006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4" name="CustomShape 13"/>
          <p:cNvSpPr/>
          <p:nvPr/>
        </p:nvSpPr>
        <p:spPr>
          <a:xfrm>
            <a:off x="3962520" y="556272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5" name="CustomShape 14"/>
          <p:cNvSpPr/>
          <p:nvPr/>
        </p:nvSpPr>
        <p:spPr>
          <a:xfrm>
            <a:off x="5867280" y="557676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6" name="Line 15"/>
          <p:cNvSpPr/>
          <p:nvPr/>
        </p:nvSpPr>
        <p:spPr>
          <a:xfrm flipH="1" flipV="1">
            <a:off x="5029200" y="5257800"/>
            <a:ext cx="152388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Line 16"/>
          <p:cNvSpPr/>
          <p:nvPr/>
        </p:nvSpPr>
        <p:spPr>
          <a:xfrm flipV="1">
            <a:off x="4724280" y="5257800"/>
            <a:ext cx="6858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Line 17"/>
          <p:cNvSpPr/>
          <p:nvPr/>
        </p:nvSpPr>
        <p:spPr>
          <a:xfrm>
            <a:off x="609480" y="1904760"/>
            <a:ext cx="457200" cy="360"/>
          </a:xfrm>
          <a:prstGeom prst="line">
            <a:avLst/>
          </a:prstGeom>
          <a:ln w="38160">
            <a:solidFill>
              <a:srgbClr val="ff33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CustomShape 1"/>
          <p:cNvSpPr/>
          <p:nvPr/>
        </p:nvSpPr>
        <p:spPr>
          <a:xfrm>
            <a:off x="558360" y="930240"/>
            <a:ext cx="852876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data[too_big_index] 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++too_big_index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data[too_small_index] &gt;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--too_small_index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too_big_index &lt; 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data[too_big_index] and data[too_small_index]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too_small_index &gt; too_big_index, go to 1.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0" name="CustomShape 2"/>
          <p:cNvSpPr/>
          <p:nvPr/>
        </p:nvSpPr>
        <p:spPr>
          <a:xfrm>
            <a:off x="2209680" y="41911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1" name="CustomShape 3"/>
          <p:cNvSpPr/>
          <p:nvPr/>
        </p:nvSpPr>
        <p:spPr>
          <a:xfrm>
            <a:off x="28195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2" name="CustomShape 4"/>
          <p:cNvSpPr/>
          <p:nvPr/>
        </p:nvSpPr>
        <p:spPr>
          <a:xfrm>
            <a:off x="34290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3" name="CustomShape 5"/>
          <p:cNvSpPr/>
          <p:nvPr/>
        </p:nvSpPr>
        <p:spPr>
          <a:xfrm>
            <a:off x="40384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4" name="CustomShape 6"/>
          <p:cNvSpPr/>
          <p:nvPr/>
        </p:nvSpPr>
        <p:spPr>
          <a:xfrm>
            <a:off x="464832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5" name="CustomShape 7"/>
          <p:cNvSpPr/>
          <p:nvPr/>
        </p:nvSpPr>
        <p:spPr>
          <a:xfrm>
            <a:off x="525780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6" name="CustomShape 8"/>
          <p:cNvSpPr/>
          <p:nvPr/>
        </p:nvSpPr>
        <p:spPr>
          <a:xfrm>
            <a:off x="58672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7" name="CustomShape 9"/>
          <p:cNvSpPr/>
          <p:nvPr/>
        </p:nvSpPr>
        <p:spPr>
          <a:xfrm>
            <a:off x="64771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8" name="CustomShape 10"/>
          <p:cNvSpPr/>
          <p:nvPr/>
        </p:nvSpPr>
        <p:spPr>
          <a:xfrm>
            <a:off x="70866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9" name="CustomShape 11"/>
          <p:cNvSpPr/>
          <p:nvPr/>
        </p:nvSpPr>
        <p:spPr>
          <a:xfrm>
            <a:off x="533520" y="4281480"/>
            <a:ext cx="16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pivot_index = 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0" name="CustomShape 12"/>
          <p:cNvSpPr/>
          <p:nvPr/>
        </p:nvSpPr>
        <p:spPr>
          <a:xfrm>
            <a:off x="2252160" y="48006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1" name="CustomShape 13"/>
          <p:cNvSpPr/>
          <p:nvPr/>
        </p:nvSpPr>
        <p:spPr>
          <a:xfrm>
            <a:off x="3962520" y="556272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2" name="CustomShape 14"/>
          <p:cNvSpPr/>
          <p:nvPr/>
        </p:nvSpPr>
        <p:spPr>
          <a:xfrm>
            <a:off x="5867280" y="557676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3" name="Line 15"/>
          <p:cNvSpPr/>
          <p:nvPr/>
        </p:nvSpPr>
        <p:spPr>
          <a:xfrm flipH="1" flipV="1">
            <a:off x="5029200" y="5257800"/>
            <a:ext cx="152388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Line 16"/>
          <p:cNvSpPr/>
          <p:nvPr/>
        </p:nvSpPr>
        <p:spPr>
          <a:xfrm flipV="1">
            <a:off x="4724280" y="5257800"/>
            <a:ext cx="6858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Line 17"/>
          <p:cNvSpPr/>
          <p:nvPr/>
        </p:nvSpPr>
        <p:spPr>
          <a:xfrm>
            <a:off x="609480" y="2590560"/>
            <a:ext cx="457200" cy="360"/>
          </a:xfrm>
          <a:prstGeom prst="line">
            <a:avLst/>
          </a:prstGeom>
          <a:ln w="38160">
            <a:solidFill>
              <a:srgbClr val="ff33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55840" y="76320"/>
            <a:ext cx="7772040" cy="533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 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65" name="Table 2"/>
          <p:cNvGraphicFramePr/>
          <p:nvPr/>
        </p:nvGraphicFramePr>
        <p:xfrm>
          <a:off x="292320" y="1414080"/>
          <a:ext cx="7772040" cy="370440"/>
        </p:xfrm>
        <a:graphic>
          <a:graphicData uri="http://schemas.openxmlformats.org/drawingml/2006/table">
            <a:tbl>
              <a:tblPr/>
              <a:tblGrid>
                <a:gridCol w="1110240"/>
                <a:gridCol w="1110240"/>
                <a:gridCol w="1110240"/>
                <a:gridCol w="1110240"/>
                <a:gridCol w="1110240"/>
                <a:gridCol w="1110240"/>
                <a:gridCol w="1110600"/>
              </a:tblGrid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10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20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30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40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50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60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70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66" name="CustomShape 3"/>
          <p:cNvSpPr/>
          <p:nvPr/>
        </p:nvSpPr>
        <p:spPr>
          <a:xfrm>
            <a:off x="533520" y="914400"/>
            <a:ext cx="7772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0                1           2             3            4             5           6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765000" y="3809880"/>
            <a:ext cx="715644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Element to be searched(KEY) is 60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Now the get the middle element: m = 3 [(low + High)/2] 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Step 1:Check A[m] = KEY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Step 2: search right sub list 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68" name="Table 5"/>
          <p:cNvGraphicFramePr/>
          <p:nvPr/>
        </p:nvGraphicFramePr>
        <p:xfrm>
          <a:off x="528480" y="2666880"/>
          <a:ext cx="7772040" cy="370440"/>
        </p:xfrm>
        <a:graphic>
          <a:graphicData uri="http://schemas.openxmlformats.org/drawingml/2006/table">
            <a:tbl>
              <a:tblPr/>
              <a:tblGrid>
                <a:gridCol w="1110240"/>
                <a:gridCol w="1110240"/>
                <a:gridCol w="1110240"/>
                <a:gridCol w="1110240"/>
                <a:gridCol w="1110240"/>
                <a:gridCol w="1110240"/>
                <a:gridCol w="1110600"/>
              </a:tblGrid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10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20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30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40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50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60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70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69" name="CustomShape 6"/>
          <p:cNvSpPr/>
          <p:nvPr/>
        </p:nvSpPr>
        <p:spPr>
          <a:xfrm>
            <a:off x="380880" y="3119760"/>
            <a:ext cx="7924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Left sub list                             mid                      right sub list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7"/>
          <p:cNvSpPr/>
          <p:nvPr/>
        </p:nvSpPr>
        <p:spPr>
          <a:xfrm>
            <a:off x="4648320" y="3139920"/>
            <a:ext cx="120960" cy="37872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8"/>
          <p:cNvSpPr/>
          <p:nvPr/>
        </p:nvSpPr>
        <p:spPr>
          <a:xfrm>
            <a:off x="392400" y="1821960"/>
            <a:ext cx="7684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Low                                                                                  high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CustomShape 1"/>
          <p:cNvSpPr/>
          <p:nvPr/>
        </p:nvSpPr>
        <p:spPr>
          <a:xfrm>
            <a:off x="558360" y="930240"/>
            <a:ext cx="852876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data[too_big_index] 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++too_big_index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data[too_small_index] &gt;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--too_small_index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too_big_index &lt; 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data[too_big_index] and data[too_small_index]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too_small_index &gt; too_big_index, go to 1.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CustomShape 2"/>
          <p:cNvSpPr/>
          <p:nvPr/>
        </p:nvSpPr>
        <p:spPr>
          <a:xfrm>
            <a:off x="2209680" y="41911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3"/>
          <p:cNvSpPr/>
          <p:nvPr/>
        </p:nvSpPr>
        <p:spPr>
          <a:xfrm>
            <a:off x="28195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CustomShape 4"/>
          <p:cNvSpPr/>
          <p:nvPr/>
        </p:nvSpPr>
        <p:spPr>
          <a:xfrm>
            <a:off x="34290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CustomShape 5"/>
          <p:cNvSpPr/>
          <p:nvPr/>
        </p:nvSpPr>
        <p:spPr>
          <a:xfrm>
            <a:off x="40384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CustomShape 6"/>
          <p:cNvSpPr/>
          <p:nvPr/>
        </p:nvSpPr>
        <p:spPr>
          <a:xfrm>
            <a:off x="464832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2" name="CustomShape 7"/>
          <p:cNvSpPr/>
          <p:nvPr/>
        </p:nvSpPr>
        <p:spPr>
          <a:xfrm>
            <a:off x="525780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8"/>
          <p:cNvSpPr/>
          <p:nvPr/>
        </p:nvSpPr>
        <p:spPr>
          <a:xfrm>
            <a:off x="58672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9"/>
          <p:cNvSpPr/>
          <p:nvPr/>
        </p:nvSpPr>
        <p:spPr>
          <a:xfrm>
            <a:off x="64771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10"/>
          <p:cNvSpPr/>
          <p:nvPr/>
        </p:nvSpPr>
        <p:spPr>
          <a:xfrm>
            <a:off x="70866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6" name="CustomShape 11"/>
          <p:cNvSpPr/>
          <p:nvPr/>
        </p:nvSpPr>
        <p:spPr>
          <a:xfrm>
            <a:off x="533520" y="4281480"/>
            <a:ext cx="16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pivot_index = 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7" name="CustomShape 12"/>
          <p:cNvSpPr/>
          <p:nvPr/>
        </p:nvSpPr>
        <p:spPr>
          <a:xfrm>
            <a:off x="2252160" y="48006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13"/>
          <p:cNvSpPr/>
          <p:nvPr/>
        </p:nvSpPr>
        <p:spPr>
          <a:xfrm>
            <a:off x="3962520" y="556272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9" name="CustomShape 14"/>
          <p:cNvSpPr/>
          <p:nvPr/>
        </p:nvSpPr>
        <p:spPr>
          <a:xfrm>
            <a:off x="5867280" y="557676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Line 15"/>
          <p:cNvSpPr/>
          <p:nvPr/>
        </p:nvSpPr>
        <p:spPr>
          <a:xfrm flipH="1" flipV="1">
            <a:off x="5029200" y="5257800"/>
            <a:ext cx="152388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Line 16"/>
          <p:cNvSpPr/>
          <p:nvPr/>
        </p:nvSpPr>
        <p:spPr>
          <a:xfrm flipV="1">
            <a:off x="4724280" y="5257800"/>
            <a:ext cx="6858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Line 17"/>
          <p:cNvSpPr/>
          <p:nvPr/>
        </p:nvSpPr>
        <p:spPr>
          <a:xfrm>
            <a:off x="609480" y="3352680"/>
            <a:ext cx="457200" cy="360"/>
          </a:xfrm>
          <a:prstGeom prst="line">
            <a:avLst/>
          </a:prstGeom>
          <a:ln w="38160">
            <a:solidFill>
              <a:srgbClr val="ff33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CustomShape 1"/>
          <p:cNvSpPr/>
          <p:nvPr/>
        </p:nvSpPr>
        <p:spPr>
          <a:xfrm>
            <a:off x="558360" y="930240"/>
            <a:ext cx="852876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data[too_big_index] 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++too_big_index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data[too_small_index] &gt;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--too_small_index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too_big_index &lt; 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data[too_big_index] and data[too_small_index]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too_small_index &gt; too_big_index, go to 1.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data[too_small_index] and data[pivot_index]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4" name="CustomShape 2"/>
          <p:cNvSpPr/>
          <p:nvPr/>
        </p:nvSpPr>
        <p:spPr>
          <a:xfrm>
            <a:off x="2209680" y="41911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5" name="CustomShape 3"/>
          <p:cNvSpPr/>
          <p:nvPr/>
        </p:nvSpPr>
        <p:spPr>
          <a:xfrm>
            <a:off x="28195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CustomShape 4"/>
          <p:cNvSpPr/>
          <p:nvPr/>
        </p:nvSpPr>
        <p:spPr>
          <a:xfrm>
            <a:off x="34290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CustomShape 5"/>
          <p:cNvSpPr/>
          <p:nvPr/>
        </p:nvSpPr>
        <p:spPr>
          <a:xfrm>
            <a:off x="40384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8" name="CustomShape 6"/>
          <p:cNvSpPr/>
          <p:nvPr/>
        </p:nvSpPr>
        <p:spPr>
          <a:xfrm>
            <a:off x="464832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7"/>
          <p:cNvSpPr/>
          <p:nvPr/>
        </p:nvSpPr>
        <p:spPr>
          <a:xfrm>
            <a:off x="525780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8"/>
          <p:cNvSpPr/>
          <p:nvPr/>
        </p:nvSpPr>
        <p:spPr>
          <a:xfrm>
            <a:off x="58672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CustomShape 9"/>
          <p:cNvSpPr/>
          <p:nvPr/>
        </p:nvSpPr>
        <p:spPr>
          <a:xfrm>
            <a:off x="64771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10"/>
          <p:cNvSpPr/>
          <p:nvPr/>
        </p:nvSpPr>
        <p:spPr>
          <a:xfrm>
            <a:off x="70866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3" name="CustomShape 11"/>
          <p:cNvSpPr/>
          <p:nvPr/>
        </p:nvSpPr>
        <p:spPr>
          <a:xfrm>
            <a:off x="533520" y="4281480"/>
            <a:ext cx="16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pivot_index = 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12"/>
          <p:cNvSpPr/>
          <p:nvPr/>
        </p:nvSpPr>
        <p:spPr>
          <a:xfrm>
            <a:off x="2252160" y="48006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13"/>
          <p:cNvSpPr/>
          <p:nvPr/>
        </p:nvSpPr>
        <p:spPr>
          <a:xfrm>
            <a:off x="3962520" y="556272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14"/>
          <p:cNvSpPr/>
          <p:nvPr/>
        </p:nvSpPr>
        <p:spPr>
          <a:xfrm>
            <a:off x="5867280" y="557676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Line 15"/>
          <p:cNvSpPr/>
          <p:nvPr/>
        </p:nvSpPr>
        <p:spPr>
          <a:xfrm flipH="1" flipV="1">
            <a:off x="5029200" y="5257800"/>
            <a:ext cx="152388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Line 16"/>
          <p:cNvSpPr/>
          <p:nvPr/>
        </p:nvSpPr>
        <p:spPr>
          <a:xfrm flipV="1">
            <a:off x="4724280" y="5257800"/>
            <a:ext cx="6858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Line 17"/>
          <p:cNvSpPr/>
          <p:nvPr/>
        </p:nvSpPr>
        <p:spPr>
          <a:xfrm>
            <a:off x="609480" y="3733560"/>
            <a:ext cx="457200" cy="360"/>
          </a:xfrm>
          <a:prstGeom prst="line">
            <a:avLst/>
          </a:prstGeom>
          <a:ln w="38160">
            <a:solidFill>
              <a:srgbClr val="ff33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1"/>
          <p:cNvSpPr/>
          <p:nvPr/>
        </p:nvSpPr>
        <p:spPr>
          <a:xfrm>
            <a:off x="558360" y="930240"/>
            <a:ext cx="852876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data[too_big_index] 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++too_big_index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data[too_small_index] &gt;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--too_small_index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too_big_index &lt; 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data[too_big_index] and data[too_small_index]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too_small_index &gt; too_big_index, go to 1.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data[too_small_index] and data[pivot_index]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2"/>
          <p:cNvSpPr/>
          <p:nvPr/>
        </p:nvSpPr>
        <p:spPr>
          <a:xfrm>
            <a:off x="220968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3"/>
          <p:cNvSpPr/>
          <p:nvPr/>
        </p:nvSpPr>
        <p:spPr>
          <a:xfrm>
            <a:off x="28195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4"/>
          <p:cNvSpPr/>
          <p:nvPr/>
        </p:nvSpPr>
        <p:spPr>
          <a:xfrm>
            <a:off x="34290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CustomShape 5"/>
          <p:cNvSpPr/>
          <p:nvPr/>
        </p:nvSpPr>
        <p:spPr>
          <a:xfrm>
            <a:off x="40384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CustomShape 6"/>
          <p:cNvSpPr/>
          <p:nvPr/>
        </p:nvSpPr>
        <p:spPr>
          <a:xfrm>
            <a:off x="4648320" y="41911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6" name="CustomShape 7"/>
          <p:cNvSpPr/>
          <p:nvPr/>
        </p:nvSpPr>
        <p:spPr>
          <a:xfrm>
            <a:off x="5257800" y="41911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CustomShape 8"/>
          <p:cNvSpPr/>
          <p:nvPr/>
        </p:nvSpPr>
        <p:spPr>
          <a:xfrm>
            <a:off x="586728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8" name="CustomShape 9"/>
          <p:cNvSpPr/>
          <p:nvPr/>
        </p:nvSpPr>
        <p:spPr>
          <a:xfrm>
            <a:off x="647712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9" name="CustomShape 10"/>
          <p:cNvSpPr/>
          <p:nvPr/>
        </p:nvSpPr>
        <p:spPr>
          <a:xfrm>
            <a:off x="7086600" y="41911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0" name="CustomShape 11"/>
          <p:cNvSpPr/>
          <p:nvPr/>
        </p:nvSpPr>
        <p:spPr>
          <a:xfrm>
            <a:off x="384480" y="4343400"/>
            <a:ext cx="1635120" cy="364680"/>
          </a:xfrm>
          <a:prstGeom prst="rect">
            <a:avLst/>
          </a:prstGeom>
          <a:solidFill>
            <a:srgbClr val="ff3300"/>
          </a:solidFill>
          <a:ln w="9360">
            <a:solidFill>
              <a:srgbClr val="ff33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pivot_index = 4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CustomShape 12"/>
          <p:cNvSpPr/>
          <p:nvPr/>
        </p:nvSpPr>
        <p:spPr>
          <a:xfrm>
            <a:off x="2252160" y="48006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2" name="CustomShape 13"/>
          <p:cNvSpPr/>
          <p:nvPr/>
        </p:nvSpPr>
        <p:spPr>
          <a:xfrm>
            <a:off x="3962520" y="556272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3" name="CustomShape 14"/>
          <p:cNvSpPr/>
          <p:nvPr/>
        </p:nvSpPr>
        <p:spPr>
          <a:xfrm>
            <a:off x="5867280" y="557676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4" name="Line 15"/>
          <p:cNvSpPr/>
          <p:nvPr/>
        </p:nvSpPr>
        <p:spPr>
          <a:xfrm flipH="1" flipV="1">
            <a:off x="5029200" y="5257800"/>
            <a:ext cx="152388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Line 16"/>
          <p:cNvSpPr/>
          <p:nvPr/>
        </p:nvSpPr>
        <p:spPr>
          <a:xfrm flipV="1">
            <a:off x="4724280" y="5257800"/>
            <a:ext cx="6858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Line 17"/>
          <p:cNvSpPr/>
          <p:nvPr/>
        </p:nvSpPr>
        <p:spPr>
          <a:xfrm>
            <a:off x="609480" y="3733560"/>
            <a:ext cx="457200" cy="360"/>
          </a:xfrm>
          <a:prstGeom prst="line">
            <a:avLst/>
          </a:prstGeom>
          <a:ln w="38160">
            <a:solidFill>
              <a:srgbClr val="ff33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Partition Result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8" name="CustomShape 2"/>
          <p:cNvSpPr/>
          <p:nvPr/>
        </p:nvSpPr>
        <p:spPr>
          <a:xfrm>
            <a:off x="1828800" y="25909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9" name="CustomShape 3"/>
          <p:cNvSpPr/>
          <p:nvPr/>
        </p:nvSpPr>
        <p:spPr>
          <a:xfrm>
            <a:off x="2438280" y="25909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0" name="CustomShape 4"/>
          <p:cNvSpPr/>
          <p:nvPr/>
        </p:nvSpPr>
        <p:spPr>
          <a:xfrm>
            <a:off x="3048120" y="25909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1" name="CustomShape 5"/>
          <p:cNvSpPr/>
          <p:nvPr/>
        </p:nvSpPr>
        <p:spPr>
          <a:xfrm>
            <a:off x="3657600" y="25909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2" name="CustomShape 6"/>
          <p:cNvSpPr/>
          <p:nvPr/>
        </p:nvSpPr>
        <p:spPr>
          <a:xfrm>
            <a:off x="4267080" y="25909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7"/>
          <p:cNvSpPr/>
          <p:nvPr/>
        </p:nvSpPr>
        <p:spPr>
          <a:xfrm>
            <a:off x="4876920" y="25909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8"/>
          <p:cNvSpPr/>
          <p:nvPr/>
        </p:nvSpPr>
        <p:spPr>
          <a:xfrm>
            <a:off x="5486400" y="25909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5" name="CustomShape 9"/>
          <p:cNvSpPr/>
          <p:nvPr/>
        </p:nvSpPr>
        <p:spPr>
          <a:xfrm>
            <a:off x="6095880" y="25909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10"/>
          <p:cNvSpPr/>
          <p:nvPr/>
        </p:nvSpPr>
        <p:spPr>
          <a:xfrm>
            <a:off x="6705720" y="25909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7" name="CustomShape 11"/>
          <p:cNvSpPr/>
          <p:nvPr/>
        </p:nvSpPr>
        <p:spPr>
          <a:xfrm>
            <a:off x="1870920" y="32004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8" name="Line 12"/>
          <p:cNvSpPr/>
          <p:nvPr/>
        </p:nvSpPr>
        <p:spPr>
          <a:xfrm>
            <a:off x="4267080" y="2590560"/>
            <a:ext cx="360" cy="20574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Line 13"/>
          <p:cNvSpPr/>
          <p:nvPr/>
        </p:nvSpPr>
        <p:spPr>
          <a:xfrm>
            <a:off x="4876560" y="2590560"/>
            <a:ext cx="360" cy="20574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Line 14"/>
          <p:cNvSpPr/>
          <p:nvPr/>
        </p:nvSpPr>
        <p:spPr>
          <a:xfrm flipH="1">
            <a:off x="2209680" y="4114800"/>
            <a:ext cx="1981080" cy="36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Line 15"/>
          <p:cNvSpPr/>
          <p:nvPr/>
        </p:nvSpPr>
        <p:spPr>
          <a:xfrm>
            <a:off x="4952880" y="4114800"/>
            <a:ext cx="1752480" cy="36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16"/>
          <p:cNvSpPr/>
          <p:nvPr/>
        </p:nvSpPr>
        <p:spPr>
          <a:xfrm>
            <a:off x="2284200" y="4191120"/>
            <a:ext cx="1941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3" name="CustomShape 17"/>
          <p:cNvSpPr/>
          <p:nvPr/>
        </p:nvSpPr>
        <p:spPr>
          <a:xfrm>
            <a:off x="4951800" y="4191120"/>
            <a:ext cx="1769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Recursion: Quicksort Sub-arrays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5" name="CustomShape 2"/>
          <p:cNvSpPr/>
          <p:nvPr/>
        </p:nvSpPr>
        <p:spPr>
          <a:xfrm>
            <a:off x="1828800" y="25909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6" name="CustomShape 3"/>
          <p:cNvSpPr/>
          <p:nvPr/>
        </p:nvSpPr>
        <p:spPr>
          <a:xfrm>
            <a:off x="2438280" y="25909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7" name="CustomShape 4"/>
          <p:cNvSpPr/>
          <p:nvPr/>
        </p:nvSpPr>
        <p:spPr>
          <a:xfrm>
            <a:off x="3048120" y="25909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8" name="CustomShape 5"/>
          <p:cNvSpPr/>
          <p:nvPr/>
        </p:nvSpPr>
        <p:spPr>
          <a:xfrm>
            <a:off x="3657600" y="25909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9" name="CustomShape 6"/>
          <p:cNvSpPr/>
          <p:nvPr/>
        </p:nvSpPr>
        <p:spPr>
          <a:xfrm>
            <a:off x="4267080" y="25909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0" name="CustomShape 7"/>
          <p:cNvSpPr/>
          <p:nvPr/>
        </p:nvSpPr>
        <p:spPr>
          <a:xfrm>
            <a:off x="4876920" y="25909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1" name="CustomShape 8"/>
          <p:cNvSpPr/>
          <p:nvPr/>
        </p:nvSpPr>
        <p:spPr>
          <a:xfrm>
            <a:off x="5486400" y="25909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2" name="CustomShape 9"/>
          <p:cNvSpPr/>
          <p:nvPr/>
        </p:nvSpPr>
        <p:spPr>
          <a:xfrm>
            <a:off x="6095880" y="25909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3" name="CustomShape 10"/>
          <p:cNvSpPr/>
          <p:nvPr/>
        </p:nvSpPr>
        <p:spPr>
          <a:xfrm>
            <a:off x="6705720" y="25909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4" name="CustomShape 11"/>
          <p:cNvSpPr/>
          <p:nvPr/>
        </p:nvSpPr>
        <p:spPr>
          <a:xfrm>
            <a:off x="1870920" y="32004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5" name="Line 12"/>
          <p:cNvSpPr/>
          <p:nvPr/>
        </p:nvSpPr>
        <p:spPr>
          <a:xfrm>
            <a:off x="4267080" y="2590560"/>
            <a:ext cx="360" cy="20574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Line 13"/>
          <p:cNvSpPr/>
          <p:nvPr/>
        </p:nvSpPr>
        <p:spPr>
          <a:xfrm>
            <a:off x="4876560" y="2590560"/>
            <a:ext cx="360" cy="20574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Line 14"/>
          <p:cNvSpPr/>
          <p:nvPr/>
        </p:nvSpPr>
        <p:spPr>
          <a:xfrm flipH="1">
            <a:off x="2209680" y="4114800"/>
            <a:ext cx="1981080" cy="36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Line 15"/>
          <p:cNvSpPr/>
          <p:nvPr/>
        </p:nvSpPr>
        <p:spPr>
          <a:xfrm>
            <a:off x="4952880" y="4114800"/>
            <a:ext cx="1752480" cy="36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CustomShape 16"/>
          <p:cNvSpPr/>
          <p:nvPr/>
        </p:nvSpPr>
        <p:spPr>
          <a:xfrm>
            <a:off x="2284200" y="4191120"/>
            <a:ext cx="1941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0" name="CustomShape 17"/>
          <p:cNvSpPr/>
          <p:nvPr/>
        </p:nvSpPr>
        <p:spPr>
          <a:xfrm>
            <a:off x="4951800" y="4191120"/>
            <a:ext cx="1769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1" name="CustomShape 18"/>
          <p:cNvSpPr/>
          <p:nvPr/>
        </p:nvSpPr>
        <p:spPr>
          <a:xfrm flipV="1" rot="5400000">
            <a:off x="3009960" y="1257120"/>
            <a:ext cx="151920" cy="236196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440">
            <a:solidFill>
              <a:srgbClr val="ff33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CustomShape 19"/>
          <p:cNvSpPr/>
          <p:nvPr/>
        </p:nvSpPr>
        <p:spPr>
          <a:xfrm flipV="1" rot="5400000">
            <a:off x="6058080" y="1257120"/>
            <a:ext cx="151920" cy="236196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440">
            <a:solidFill>
              <a:srgbClr val="ff33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Quicksort Analysis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4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09480" indent="-6091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Assume that keys are random, uniformly distributed.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is best case running time?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990720" indent="-53316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Recursion: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3716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Partition splits array in two sub-arrays of size n/2 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3716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Quicksort each sub-array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Quicksort Analysis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6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09480" indent="-6091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Assume that keys are random, uniformly distributed.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is best case running time?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990720" indent="-53316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Recursion: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3716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Partition splits array in two sub-arrays of size n/2 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3716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Quicksort each sub-array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990720" indent="-53316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Depth of recursion tree? 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Quicksort Analysis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8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09480" indent="-6091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Assume that keys are random, uniformly distributed.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is best case running time?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990720" indent="-53316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Recursion: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3716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Partition splits array in two sub-arrays of size n/2 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3716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Quicksort each sub-array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990720" indent="-53316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Depth of recursion tree? O(log</a:t>
            </a:r>
            <a:r>
              <a:rPr b="0" lang="en-US" sz="28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n)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Quicksort Analysis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0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09480" indent="-6091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Assume that keys are random, uniformly distributed.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is best case running time?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990720" indent="-53316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Recursion: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3716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Partition splits array in two sub-arrays of size n/2 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3716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Quicksort each sub-array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990720" indent="-53316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Depth of recursion tree? O(log</a:t>
            </a:r>
            <a:r>
              <a:rPr b="0" lang="en-US" sz="28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n)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990720" indent="-53316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Number of accesses in partition?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Quicksort Analysis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2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09480" indent="-6091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Assume that keys are random, uniformly distributed.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is best case running time?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990720" indent="-53316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Recursion: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3716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Partition splits array in two sub-arrays of size n/2 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3716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Quicksort each sub-array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990720" indent="-53316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Depth of recursion tree? O(log</a:t>
            </a:r>
            <a:r>
              <a:rPr b="0" lang="en-US" sz="28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n)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990720" indent="-53316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Number of accesses in partition? O(n)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Binary search analysis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 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Quick sort: Best case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4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best case of quicksort occurs when the pivot we pick happens to divide the array into two exactly equal parts, in every step. 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4343040"/>
          </a:xfrm>
          <a:prstGeom prst="rect">
            <a:avLst/>
          </a:prstGeom>
          <a:ln>
            <a:noFill/>
          </a:ln>
        </p:spPr>
      </p:pic>
      <p:pic>
        <p:nvPicPr>
          <p:cNvPr id="756" name="Picture 2" descr=""/>
          <p:cNvPicPr/>
          <p:nvPr/>
        </p:nvPicPr>
        <p:blipFill>
          <a:blip r:embed="rId2"/>
          <a:stretch/>
        </p:blipFill>
        <p:spPr>
          <a:xfrm>
            <a:off x="0" y="4343400"/>
            <a:ext cx="9143640" cy="2514240"/>
          </a:xfrm>
          <a:prstGeom prst="rect">
            <a:avLst/>
          </a:prstGeom>
          <a:ln>
            <a:noFill/>
          </a:ln>
        </p:spPr>
      </p:pic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Quicksort Analysis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8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09480" indent="-6091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Assume that keys are random, uniformly distributed.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Best case running time: O(n log</a:t>
            </a:r>
            <a:r>
              <a:rPr b="0" lang="en-US" sz="32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n)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Quicksort Analysis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0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09480" indent="-6091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Assume that keys are random, uniformly distributed.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Best case running time: O(n log</a:t>
            </a:r>
            <a:r>
              <a:rPr b="0" lang="en-US" sz="32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n)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Worst case running time?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Quicksort: Worst Case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2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Which happens when the pivot we picked turns out to be the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least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element of the array to be sorted, in every step (i.e. in every recursive call). 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similar situation will also occur if the pivot happens to be the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largest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element of the array to be sorted.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Quicksort: Worst Case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4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Assume first element is chosen as pivot.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Assume we get array that is already in order: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5" name="CustomShape 3"/>
          <p:cNvSpPr/>
          <p:nvPr/>
        </p:nvSpPr>
        <p:spPr>
          <a:xfrm>
            <a:off x="2438280" y="358128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6" name="CustomShape 4"/>
          <p:cNvSpPr/>
          <p:nvPr/>
        </p:nvSpPr>
        <p:spPr>
          <a:xfrm>
            <a:off x="3048120" y="358128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7" name="CustomShape 5"/>
          <p:cNvSpPr/>
          <p:nvPr/>
        </p:nvSpPr>
        <p:spPr>
          <a:xfrm>
            <a:off x="3657600" y="358128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8" name="CustomShape 6"/>
          <p:cNvSpPr/>
          <p:nvPr/>
        </p:nvSpPr>
        <p:spPr>
          <a:xfrm>
            <a:off x="4267080" y="358128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9" name="CustomShape 7"/>
          <p:cNvSpPr/>
          <p:nvPr/>
        </p:nvSpPr>
        <p:spPr>
          <a:xfrm>
            <a:off x="4876920" y="358128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0" name="CustomShape 8"/>
          <p:cNvSpPr/>
          <p:nvPr/>
        </p:nvSpPr>
        <p:spPr>
          <a:xfrm>
            <a:off x="5486400" y="358128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1" name="CustomShape 9"/>
          <p:cNvSpPr/>
          <p:nvPr/>
        </p:nvSpPr>
        <p:spPr>
          <a:xfrm>
            <a:off x="6095880" y="358128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2" name="CustomShape 10"/>
          <p:cNvSpPr/>
          <p:nvPr/>
        </p:nvSpPr>
        <p:spPr>
          <a:xfrm>
            <a:off x="6705720" y="358128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63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3" name="CustomShape 11"/>
          <p:cNvSpPr/>
          <p:nvPr/>
        </p:nvSpPr>
        <p:spPr>
          <a:xfrm>
            <a:off x="7315200" y="358128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4" name="CustomShape 12"/>
          <p:cNvSpPr/>
          <p:nvPr/>
        </p:nvSpPr>
        <p:spPr>
          <a:xfrm>
            <a:off x="762120" y="3672000"/>
            <a:ext cx="16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pivot_index = 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5" name="CustomShape 13"/>
          <p:cNvSpPr/>
          <p:nvPr/>
        </p:nvSpPr>
        <p:spPr>
          <a:xfrm>
            <a:off x="2480760" y="419112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6" name="CustomShape 14"/>
          <p:cNvSpPr/>
          <p:nvPr/>
        </p:nvSpPr>
        <p:spPr>
          <a:xfrm>
            <a:off x="2362320" y="495288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7" name="CustomShape 15"/>
          <p:cNvSpPr/>
          <p:nvPr/>
        </p:nvSpPr>
        <p:spPr>
          <a:xfrm>
            <a:off x="6705720" y="496728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8" name="Line 16"/>
          <p:cNvSpPr/>
          <p:nvPr/>
        </p:nvSpPr>
        <p:spPr>
          <a:xfrm flipV="1">
            <a:off x="7391160" y="4647960"/>
            <a:ext cx="228600" cy="3812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Line 17"/>
          <p:cNvSpPr/>
          <p:nvPr/>
        </p:nvSpPr>
        <p:spPr>
          <a:xfrm flipV="1">
            <a:off x="3124080" y="4647960"/>
            <a:ext cx="228600" cy="3812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CustomShape 1"/>
          <p:cNvSpPr/>
          <p:nvPr/>
        </p:nvSpPr>
        <p:spPr>
          <a:xfrm>
            <a:off x="558360" y="930240"/>
            <a:ext cx="852876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data[too_big_index] 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++too_big_index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data[too_small_index] &gt;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--too_small_index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too_big_index &lt; 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data[too_big_index] and data[too_small_index]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too_small_index &gt; too_big_index, go to 1.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data[too_small_index] and data[pivot_index]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1" name="Line 2"/>
          <p:cNvSpPr/>
          <p:nvPr/>
        </p:nvSpPr>
        <p:spPr>
          <a:xfrm>
            <a:off x="609480" y="1143000"/>
            <a:ext cx="457200" cy="360"/>
          </a:xfrm>
          <a:prstGeom prst="line">
            <a:avLst/>
          </a:prstGeom>
          <a:ln w="38160">
            <a:solidFill>
              <a:srgbClr val="ff33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3"/>
          <p:cNvSpPr/>
          <p:nvPr/>
        </p:nvSpPr>
        <p:spPr>
          <a:xfrm>
            <a:off x="2438280" y="44197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3" name="CustomShape 4"/>
          <p:cNvSpPr/>
          <p:nvPr/>
        </p:nvSpPr>
        <p:spPr>
          <a:xfrm>
            <a:off x="3048120" y="44197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4" name="CustomShape 5"/>
          <p:cNvSpPr/>
          <p:nvPr/>
        </p:nvSpPr>
        <p:spPr>
          <a:xfrm>
            <a:off x="365760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5" name="CustomShape 6"/>
          <p:cNvSpPr/>
          <p:nvPr/>
        </p:nvSpPr>
        <p:spPr>
          <a:xfrm>
            <a:off x="426708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6" name="CustomShape 7"/>
          <p:cNvSpPr/>
          <p:nvPr/>
        </p:nvSpPr>
        <p:spPr>
          <a:xfrm>
            <a:off x="487692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7" name="CustomShape 8"/>
          <p:cNvSpPr/>
          <p:nvPr/>
        </p:nvSpPr>
        <p:spPr>
          <a:xfrm>
            <a:off x="548640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8" name="CustomShape 9"/>
          <p:cNvSpPr/>
          <p:nvPr/>
        </p:nvSpPr>
        <p:spPr>
          <a:xfrm>
            <a:off x="609588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9" name="CustomShape 10"/>
          <p:cNvSpPr/>
          <p:nvPr/>
        </p:nvSpPr>
        <p:spPr>
          <a:xfrm>
            <a:off x="670572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63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0" name="CustomShape 11"/>
          <p:cNvSpPr/>
          <p:nvPr/>
        </p:nvSpPr>
        <p:spPr>
          <a:xfrm>
            <a:off x="7315200" y="44197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1" name="CustomShape 12"/>
          <p:cNvSpPr/>
          <p:nvPr/>
        </p:nvSpPr>
        <p:spPr>
          <a:xfrm>
            <a:off x="762120" y="4510080"/>
            <a:ext cx="16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pivot_index = 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2" name="CustomShape 13"/>
          <p:cNvSpPr/>
          <p:nvPr/>
        </p:nvSpPr>
        <p:spPr>
          <a:xfrm>
            <a:off x="2480760" y="50292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3" name="CustomShape 14"/>
          <p:cNvSpPr/>
          <p:nvPr/>
        </p:nvSpPr>
        <p:spPr>
          <a:xfrm>
            <a:off x="2362320" y="579132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4" name="Line 15"/>
          <p:cNvSpPr/>
          <p:nvPr/>
        </p:nvSpPr>
        <p:spPr>
          <a:xfrm flipV="1">
            <a:off x="7391160" y="5486400"/>
            <a:ext cx="2286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Line 16"/>
          <p:cNvSpPr/>
          <p:nvPr/>
        </p:nvSpPr>
        <p:spPr>
          <a:xfrm flipV="1">
            <a:off x="3124080" y="5486400"/>
            <a:ext cx="2286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17"/>
          <p:cNvSpPr/>
          <p:nvPr/>
        </p:nvSpPr>
        <p:spPr>
          <a:xfrm>
            <a:off x="6629400" y="57913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CustomShape 1"/>
          <p:cNvSpPr/>
          <p:nvPr/>
        </p:nvSpPr>
        <p:spPr>
          <a:xfrm>
            <a:off x="558360" y="930240"/>
            <a:ext cx="852876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data[too_big_index] 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++too_big_index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data[too_small_index] &gt;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--too_small_index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too_big_index &lt; 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data[too_big_index] and data[too_small_index]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too_small_index &gt; too_big_index, go to 1.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data[too_small_index] and data[pivot_index]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8" name="Line 2"/>
          <p:cNvSpPr/>
          <p:nvPr/>
        </p:nvSpPr>
        <p:spPr>
          <a:xfrm>
            <a:off x="609480" y="1143000"/>
            <a:ext cx="457200" cy="360"/>
          </a:xfrm>
          <a:prstGeom prst="line">
            <a:avLst/>
          </a:prstGeom>
          <a:ln w="38160">
            <a:solidFill>
              <a:srgbClr val="ff33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3"/>
          <p:cNvSpPr/>
          <p:nvPr/>
        </p:nvSpPr>
        <p:spPr>
          <a:xfrm>
            <a:off x="2438280" y="44197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0" name="CustomShape 4"/>
          <p:cNvSpPr/>
          <p:nvPr/>
        </p:nvSpPr>
        <p:spPr>
          <a:xfrm>
            <a:off x="304812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1" name="CustomShape 5"/>
          <p:cNvSpPr/>
          <p:nvPr/>
        </p:nvSpPr>
        <p:spPr>
          <a:xfrm>
            <a:off x="365760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2" name="CustomShape 6"/>
          <p:cNvSpPr/>
          <p:nvPr/>
        </p:nvSpPr>
        <p:spPr>
          <a:xfrm>
            <a:off x="426708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3" name="CustomShape 7"/>
          <p:cNvSpPr/>
          <p:nvPr/>
        </p:nvSpPr>
        <p:spPr>
          <a:xfrm>
            <a:off x="487692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4" name="CustomShape 8"/>
          <p:cNvSpPr/>
          <p:nvPr/>
        </p:nvSpPr>
        <p:spPr>
          <a:xfrm>
            <a:off x="548640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5" name="CustomShape 9"/>
          <p:cNvSpPr/>
          <p:nvPr/>
        </p:nvSpPr>
        <p:spPr>
          <a:xfrm>
            <a:off x="609588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6" name="CustomShape 10"/>
          <p:cNvSpPr/>
          <p:nvPr/>
        </p:nvSpPr>
        <p:spPr>
          <a:xfrm>
            <a:off x="670572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63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7" name="CustomShape 11"/>
          <p:cNvSpPr/>
          <p:nvPr/>
        </p:nvSpPr>
        <p:spPr>
          <a:xfrm>
            <a:off x="7315200" y="44197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8" name="CustomShape 12"/>
          <p:cNvSpPr/>
          <p:nvPr/>
        </p:nvSpPr>
        <p:spPr>
          <a:xfrm>
            <a:off x="762120" y="4510080"/>
            <a:ext cx="16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pivot_index = 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9" name="CustomShape 13"/>
          <p:cNvSpPr/>
          <p:nvPr/>
        </p:nvSpPr>
        <p:spPr>
          <a:xfrm>
            <a:off x="2480760" y="50292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0" name="CustomShape 14"/>
          <p:cNvSpPr/>
          <p:nvPr/>
        </p:nvSpPr>
        <p:spPr>
          <a:xfrm>
            <a:off x="2362320" y="579132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1" name="Line 15"/>
          <p:cNvSpPr/>
          <p:nvPr/>
        </p:nvSpPr>
        <p:spPr>
          <a:xfrm flipV="1">
            <a:off x="7391160" y="5486400"/>
            <a:ext cx="2286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Line 16"/>
          <p:cNvSpPr/>
          <p:nvPr/>
        </p:nvSpPr>
        <p:spPr>
          <a:xfrm flipV="1">
            <a:off x="3124080" y="5486400"/>
            <a:ext cx="43434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CustomShape 17"/>
          <p:cNvSpPr/>
          <p:nvPr/>
        </p:nvSpPr>
        <p:spPr>
          <a:xfrm>
            <a:off x="6629400" y="57913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CustomShape 1"/>
          <p:cNvSpPr/>
          <p:nvPr/>
        </p:nvSpPr>
        <p:spPr>
          <a:xfrm>
            <a:off x="558360" y="930240"/>
            <a:ext cx="852876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data[too_big_index] 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++too_big_index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data[too_small_index] &gt;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--too_small_index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too_big_index &lt; 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data[too_big_index] and data[too_small_index]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too_small_index &gt; too_big_index, go to 1.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data[too_small_index] and data[pivot_index]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5" name="Line 2"/>
          <p:cNvSpPr/>
          <p:nvPr/>
        </p:nvSpPr>
        <p:spPr>
          <a:xfrm>
            <a:off x="609480" y="1904760"/>
            <a:ext cx="457200" cy="360"/>
          </a:xfrm>
          <a:prstGeom prst="line">
            <a:avLst/>
          </a:prstGeom>
          <a:ln w="38160">
            <a:solidFill>
              <a:srgbClr val="ff33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3"/>
          <p:cNvSpPr/>
          <p:nvPr/>
        </p:nvSpPr>
        <p:spPr>
          <a:xfrm>
            <a:off x="2438280" y="44197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CustomShape 4"/>
          <p:cNvSpPr/>
          <p:nvPr/>
        </p:nvSpPr>
        <p:spPr>
          <a:xfrm>
            <a:off x="304812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8" name="CustomShape 5"/>
          <p:cNvSpPr/>
          <p:nvPr/>
        </p:nvSpPr>
        <p:spPr>
          <a:xfrm>
            <a:off x="365760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9" name="CustomShape 6"/>
          <p:cNvSpPr/>
          <p:nvPr/>
        </p:nvSpPr>
        <p:spPr>
          <a:xfrm>
            <a:off x="426708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0" name="CustomShape 7"/>
          <p:cNvSpPr/>
          <p:nvPr/>
        </p:nvSpPr>
        <p:spPr>
          <a:xfrm>
            <a:off x="487692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1" name="CustomShape 8"/>
          <p:cNvSpPr/>
          <p:nvPr/>
        </p:nvSpPr>
        <p:spPr>
          <a:xfrm>
            <a:off x="548640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2" name="CustomShape 9"/>
          <p:cNvSpPr/>
          <p:nvPr/>
        </p:nvSpPr>
        <p:spPr>
          <a:xfrm>
            <a:off x="609588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3" name="CustomShape 10"/>
          <p:cNvSpPr/>
          <p:nvPr/>
        </p:nvSpPr>
        <p:spPr>
          <a:xfrm>
            <a:off x="670572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63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4" name="CustomShape 11"/>
          <p:cNvSpPr/>
          <p:nvPr/>
        </p:nvSpPr>
        <p:spPr>
          <a:xfrm>
            <a:off x="7315200" y="44197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5" name="CustomShape 12"/>
          <p:cNvSpPr/>
          <p:nvPr/>
        </p:nvSpPr>
        <p:spPr>
          <a:xfrm>
            <a:off x="762120" y="4510080"/>
            <a:ext cx="16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pivot_index = 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6" name="CustomShape 13"/>
          <p:cNvSpPr/>
          <p:nvPr/>
        </p:nvSpPr>
        <p:spPr>
          <a:xfrm>
            <a:off x="2480760" y="50292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7" name="CustomShape 14"/>
          <p:cNvSpPr/>
          <p:nvPr/>
        </p:nvSpPr>
        <p:spPr>
          <a:xfrm>
            <a:off x="2362320" y="579132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8" name="Line 15"/>
          <p:cNvSpPr/>
          <p:nvPr/>
        </p:nvSpPr>
        <p:spPr>
          <a:xfrm flipH="1" flipV="1">
            <a:off x="2971800" y="5410080"/>
            <a:ext cx="4419360" cy="4572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Line 16"/>
          <p:cNvSpPr/>
          <p:nvPr/>
        </p:nvSpPr>
        <p:spPr>
          <a:xfrm flipV="1">
            <a:off x="3124080" y="5486400"/>
            <a:ext cx="43434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CustomShape 17"/>
          <p:cNvSpPr/>
          <p:nvPr/>
        </p:nvSpPr>
        <p:spPr>
          <a:xfrm>
            <a:off x="6629400" y="57913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CustomShape 1"/>
          <p:cNvSpPr/>
          <p:nvPr/>
        </p:nvSpPr>
        <p:spPr>
          <a:xfrm>
            <a:off x="558360" y="930240"/>
            <a:ext cx="852876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data[too_big_index] 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++too_big_index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data[too_small_index] &gt;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--too_small_index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too_big_index &lt; 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data[too_big_index] and data[too_small_index]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too_small_index &gt; too_big_index, go to 1.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data[too_small_index] and data[pivot_index]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2" name="Line 2"/>
          <p:cNvSpPr/>
          <p:nvPr/>
        </p:nvSpPr>
        <p:spPr>
          <a:xfrm>
            <a:off x="609480" y="2590560"/>
            <a:ext cx="457200" cy="360"/>
          </a:xfrm>
          <a:prstGeom prst="line">
            <a:avLst/>
          </a:prstGeom>
          <a:ln w="38160">
            <a:solidFill>
              <a:srgbClr val="ff33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CustomShape 3"/>
          <p:cNvSpPr/>
          <p:nvPr/>
        </p:nvSpPr>
        <p:spPr>
          <a:xfrm>
            <a:off x="2438280" y="44197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4" name="CustomShape 4"/>
          <p:cNvSpPr/>
          <p:nvPr/>
        </p:nvSpPr>
        <p:spPr>
          <a:xfrm>
            <a:off x="304812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5" name="CustomShape 5"/>
          <p:cNvSpPr/>
          <p:nvPr/>
        </p:nvSpPr>
        <p:spPr>
          <a:xfrm>
            <a:off x="365760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6" name="CustomShape 6"/>
          <p:cNvSpPr/>
          <p:nvPr/>
        </p:nvSpPr>
        <p:spPr>
          <a:xfrm>
            <a:off x="426708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7" name="CustomShape 7"/>
          <p:cNvSpPr/>
          <p:nvPr/>
        </p:nvSpPr>
        <p:spPr>
          <a:xfrm>
            <a:off x="487692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8" name="CustomShape 8"/>
          <p:cNvSpPr/>
          <p:nvPr/>
        </p:nvSpPr>
        <p:spPr>
          <a:xfrm>
            <a:off x="548640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9" name="CustomShape 9"/>
          <p:cNvSpPr/>
          <p:nvPr/>
        </p:nvSpPr>
        <p:spPr>
          <a:xfrm>
            <a:off x="609588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0" name="CustomShape 10"/>
          <p:cNvSpPr/>
          <p:nvPr/>
        </p:nvSpPr>
        <p:spPr>
          <a:xfrm>
            <a:off x="670572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63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1" name="CustomShape 11"/>
          <p:cNvSpPr/>
          <p:nvPr/>
        </p:nvSpPr>
        <p:spPr>
          <a:xfrm>
            <a:off x="7315200" y="44197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2" name="CustomShape 12"/>
          <p:cNvSpPr/>
          <p:nvPr/>
        </p:nvSpPr>
        <p:spPr>
          <a:xfrm>
            <a:off x="762120" y="4510080"/>
            <a:ext cx="16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pivot_index = 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3" name="CustomShape 13"/>
          <p:cNvSpPr/>
          <p:nvPr/>
        </p:nvSpPr>
        <p:spPr>
          <a:xfrm>
            <a:off x="2480760" y="50292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4" name="CustomShape 14"/>
          <p:cNvSpPr/>
          <p:nvPr/>
        </p:nvSpPr>
        <p:spPr>
          <a:xfrm>
            <a:off x="2362320" y="579132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5" name="Line 15"/>
          <p:cNvSpPr/>
          <p:nvPr/>
        </p:nvSpPr>
        <p:spPr>
          <a:xfrm flipH="1" flipV="1">
            <a:off x="2971800" y="5410080"/>
            <a:ext cx="4419360" cy="4572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Line 16"/>
          <p:cNvSpPr/>
          <p:nvPr/>
        </p:nvSpPr>
        <p:spPr>
          <a:xfrm flipV="1">
            <a:off x="3124080" y="5486400"/>
            <a:ext cx="43434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CustomShape 17"/>
          <p:cNvSpPr/>
          <p:nvPr/>
        </p:nvSpPr>
        <p:spPr>
          <a:xfrm>
            <a:off x="6629400" y="57913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85800" y="228600"/>
            <a:ext cx="7772040" cy="1066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Analysis of Binary Search</a:t>
            </a:r>
            <a:r>
              <a:rPr b="1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685800" y="1371600"/>
            <a:ext cx="7772040" cy="5181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Suppose we have an array A and in this array we are searching for a value K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A has no special properties, then there is no better way to search K than linear search.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-- to start at the beginning and go through the array one step at a time, comparing each element to K in turn. 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time it takes (on average, and in the worst case) is linear, or O(N), to the number of items of array. 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But if A is a sorted array, there is a much faster way, Binary Search, to look for K.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CustomShape 1"/>
          <p:cNvSpPr/>
          <p:nvPr/>
        </p:nvSpPr>
        <p:spPr>
          <a:xfrm>
            <a:off x="558360" y="930240"/>
            <a:ext cx="852876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data[too_big_index] 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++too_big_index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data[too_small_index] &gt;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--too_small_index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too_big_index &lt; 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data[too_big_index] and data[too_small_index]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too_small_index &gt; too_big_index, go to 1.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data[too_small_index] and data[pivot_index]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9" name="Line 2"/>
          <p:cNvSpPr/>
          <p:nvPr/>
        </p:nvSpPr>
        <p:spPr>
          <a:xfrm>
            <a:off x="609480" y="3352680"/>
            <a:ext cx="457200" cy="360"/>
          </a:xfrm>
          <a:prstGeom prst="line">
            <a:avLst/>
          </a:prstGeom>
          <a:ln w="38160">
            <a:solidFill>
              <a:srgbClr val="ff33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CustomShape 3"/>
          <p:cNvSpPr/>
          <p:nvPr/>
        </p:nvSpPr>
        <p:spPr>
          <a:xfrm>
            <a:off x="2438280" y="44197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1" name="CustomShape 4"/>
          <p:cNvSpPr/>
          <p:nvPr/>
        </p:nvSpPr>
        <p:spPr>
          <a:xfrm>
            <a:off x="304812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2" name="CustomShape 5"/>
          <p:cNvSpPr/>
          <p:nvPr/>
        </p:nvSpPr>
        <p:spPr>
          <a:xfrm>
            <a:off x="365760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3" name="CustomShape 6"/>
          <p:cNvSpPr/>
          <p:nvPr/>
        </p:nvSpPr>
        <p:spPr>
          <a:xfrm>
            <a:off x="426708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4" name="CustomShape 7"/>
          <p:cNvSpPr/>
          <p:nvPr/>
        </p:nvSpPr>
        <p:spPr>
          <a:xfrm>
            <a:off x="487692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5" name="CustomShape 8"/>
          <p:cNvSpPr/>
          <p:nvPr/>
        </p:nvSpPr>
        <p:spPr>
          <a:xfrm>
            <a:off x="548640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6" name="CustomShape 9"/>
          <p:cNvSpPr/>
          <p:nvPr/>
        </p:nvSpPr>
        <p:spPr>
          <a:xfrm>
            <a:off x="609588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7" name="CustomShape 10"/>
          <p:cNvSpPr/>
          <p:nvPr/>
        </p:nvSpPr>
        <p:spPr>
          <a:xfrm>
            <a:off x="670572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63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8" name="CustomShape 11"/>
          <p:cNvSpPr/>
          <p:nvPr/>
        </p:nvSpPr>
        <p:spPr>
          <a:xfrm>
            <a:off x="7315200" y="44197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9" name="CustomShape 12"/>
          <p:cNvSpPr/>
          <p:nvPr/>
        </p:nvSpPr>
        <p:spPr>
          <a:xfrm>
            <a:off x="762120" y="4510080"/>
            <a:ext cx="16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pivot_index = 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0" name="CustomShape 13"/>
          <p:cNvSpPr/>
          <p:nvPr/>
        </p:nvSpPr>
        <p:spPr>
          <a:xfrm>
            <a:off x="2480760" y="50292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1" name="CustomShape 14"/>
          <p:cNvSpPr/>
          <p:nvPr/>
        </p:nvSpPr>
        <p:spPr>
          <a:xfrm>
            <a:off x="2362320" y="579132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2" name="Line 15"/>
          <p:cNvSpPr/>
          <p:nvPr/>
        </p:nvSpPr>
        <p:spPr>
          <a:xfrm flipH="1" flipV="1">
            <a:off x="2971800" y="5410080"/>
            <a:ext cx="4419360" cy="4572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Line 16"/>
          <p:cNvSpPr/>
          <p:nvPr/>
        </p:nvSpPr>
        <p:spPr>
          <a:xfrm flipV="1">
            <a:off x="3124080" y="5486400"/>
            <a:ext cx="43434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CustomShape 17"/>
          <p:cNvSpPr/>
          <p:nvPr/>
        </p:nvSpPr>
        <p:spPr>
          <a:xfrm>
            <a:off x="6629400" y="57913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CustomShape 1"/>
          <p:cNvSpPr/>
          <p:nvPr/>
        </p:nvSpPr>
        <p:spPr>
          <a:xfrm>
            <a:off x="558360" y="930240"/>
            <a:ext cx="852876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data[too_big_index] 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++too_big_index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data[too_small_index] &gt;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--too_small_index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too_big_index &lt; 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data[too_big_index] and data[too_small_index]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too_small_index &gt; too_big_index, go to 1.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data[too_small_index] and data[pivot_index]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6" name="Line 2"/>
          <p:cNvSpPr/>
          <p:nvPr/>
        </p:nvSpPr>
        <p:spPr>
          <a:xfrm>
            <a:off x="609480" y="3733560"/>
            <a:ext cx="457200" cy="360"/>
          </a:xfrm>
          <a:prstGeom prst="line">
            <a:avLst/>
          </a:prstGeom>
          <a:ln w="38160">
            <a:solidFill>
              <a:srgbClr val="ff33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CustomShape 3"/>
          <p:cNvSpPr/>
          <p:nvPr/>
        </p:nvSpPr>
        <p:spPr>
          <a:xfrm>
            <a:off x="2438280" y="44197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8" name="CustomShape 4"/>
          <p:cNvSpPr/>
          <p:nvPr/>
        </p:nvSpPr>
        <p:spPr>
          <a:xfrm>
            <a:off x="304812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9" name="CustomShape 5"/>
          <p:cNvSpPr/>
          <p:nvPr/>
        </p:nvSpPr>
        <p:spPr>
          <a:xfrm>
            <a:off x="365760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0" name="CustomShape 6"/>
          <p:cNvSpPr/>
          <p:nvPr/>
        </p:nvSpPr>
        <p:spPr>
          <a:xfrm>
            <a:off x="426708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1" name="CustomShape 7"/>
          <p:cNvSpPr/>
          <p:nvPr/>
        </p:nvSpPr>
        <p:spPr>
          <a:xfrm>
            <a:off x="487692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2" name="CustomShape 8"/>
          <p:cNvSpPr/>
          <p:nvPr/>
        </p:nvSpPr>
        <p:spPr>
          <a:xfrm>
            <a:off x="548640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3" name="CustomShape 9"/>
          <p:cNvSpPr/>
          <p:nvPr/>
        </p:nvSpPr>
        <p:spPr>
          <a:xfrm>
            <a:off x="609588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4" name="CustomShape 10"/>
          <p:cNvSpPr/>
          <p:nvPr/>
        </p:nvSpPr>
        <p:spPr>
          <a:xfrm>
            <a:off x="670572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63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5" name="CustomShape 11"/>
          <p:cNvSpPr/>
          <p:nvPr/>
        </p:nvSpPr>
        <p:spPr>
          <a:xfrm>
            <a:off x="7315200" y="44197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6" name="CustomShape 12"/>
          <p:cNvSpPr/>
          <p:nvPr/>
        </p:nvSpPr>
        <p:spPr>
          <a:xfrm>
            <a:off x="762120" y="4510080"/>
            <a:ext cx="16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pivot_index = 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7" name="CustomShape 13"/>
          <p:cNvSpPr/>
          <p:nvPr/>
        </p:nvSpPr>
        <p:spPr>
          <a:xfrm>
            <a:off x="2480760" y="50292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8" name="CustomShape 14"/>
          <p:cNvSpPr/>
          <p:nvPr/>
        </p:nvSpPr>
        <p:spPr>
          <a:xfrm>
            <a:off x="2362320" y="579132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9" name="Line 15"/>
          <p:cNvSpPr/>
          <p:nvPr/>
        </p:nvSpPr>
        <p:spPr>
          <a:xfrm flipH="1" flipV="1">
            <a:off x="2971800" y="5410080"/>
            <a:ext cx="4419360" cy="4572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Line 16"/>
          <p:cNvSpPr/>
          <p:nvPr/>
        </p:nvSpPr>
        <p:spPr>
          <a:xfrm flipV="1">
            <a:off x="3124080" y="5486400"/>
            <a:ext cx="434340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CustomShape 17"/>
          <p:cNvSpPr/>
          <p:nvPr/>
        </p:nvSpPr>
        <p:spPr>
          <a:xfrm>
            <a:off x="6629400" y="57913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CustomShape 1"/>
          <p:cNvSpPr/>
          <p:nvPr/>
        </p:nvSpPr>
        <p:spPr>
          <a:xfrm>
            <a:off x="558360" y="930240"/>
            <a:ext cx="852876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data[too_big_index] 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++too_big_index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data[too_small_index] &gt;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--too_small_index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too_big_index &lt; too_small_index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data[too_big_index] and data[too_small_index]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too_small_index &gt; too_big_index, go to 1.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data[too_small_index] and data[pivot_index]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3" name="Line 2"/>
          <p:cNvSpPr/>
          <p:nvPr/>
        </p:nvSpPr>
        <p:spPr>
          <a:xfrm>
            <a:off x="609480" y="3733560"/>
            <a:ext cx="457200" cy="360"/>
          </a:xfrm>
          <a:prstGeom prst="line">
            <a:avLst/>
          </a:prstGeom>
          <a:ln w="38160">
            <a:solidFill>
              <a:srgbClr val="ff33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CustomShape 3"/>
          <p:cNvSpPr/>
          <p:nvPr/>
        </p:nvSpPr>
        <p:spPr>
          <a:xfrm>
            <a:off x="2438280" y="4419720"/>
            <a:ext cx="609120" cy="6091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5" name="CustomShape 4"/>
          <p:cNvSpPr/>
          <p:nvPr/>
        </p:nvSpPr>
        <p:spPr>
          <a:xfrm>
            <a:off x="304812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6" name="CustomShape 5"/>
          <p:cNvSpPr/>
          <p:nvPr/>
        </p:nvSpPr>
        <p:spPr>
          <a:xfrm>
            <a:off x="365760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7" name="CustomShape 6"/>
          <p:cNvSpPr/>
          <p:nvPr/>
        </p:nvSpPr>
        <p:spPr>
          <a:xfrm>
            <a:off x="426708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8" name="CustomShape 7"/>
          <p:cNvSpPr/>
          <p:nvPr/>
        </p:nvSpPr>
        <p:spPr>
          <a:xfrm>
            <a:off x="487692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9" name="CustomShape 8"/>
          <p:cNvSpPr/>
          <p:nvPr/>
        </p:nvSpPr>
        <p:spPr>
          <a:xfrm>
            <a:off x="548640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0" name="CustomShape 9"/>
          <p:cNvSpPr/>
          <p:nvPr/>
        </p:nvSpPr>
        <p:spPr>
          <a:xfrm>
            <a:off x="609588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57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1" name="CustomShape 10"/>
          <p:cNvSpPr/>
          <p:nvPr/>
        </p:nvSpPr>
        <p:spPr>
          <a:xfrm>
            <a:off x="6705720" y="4419720"/>
            <a:ext cx="609120" cy="60912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63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2" name="CustomShape 11"/>
          <p:cNvSpPr/>
          <p:nvPr/>
        </p:nvSpPr>
        <p:spPr>
          <a:xfrm>
            <a:off x="7315200" y="4419720"/>
            <a:ext cx="609120" cy="609120"/>
          </a:xfrm>
          <a:prstGeom prst="rect">
            <a:avLst/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3" name="CustomShape 12"/>
          <p:cNvSpPr/>
          <p:nvPr/>
        </p:nvSpPr>
        <p:spPr>
          <a:xfrm>
            <a:off x="762120" y="4510080"/>
            <a:ext cx="16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pivot_index = 0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4" name="CustomShape 13"/>
          <p:cNvSpPr/>
          <p:nvPr/>
        </p:nvSpPr>
        <p:spPr>
          <a:xfrm>
            <a:off x="2480760" y="5029200"/>
            <a:ext cx="544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    [1]   [2]    [3]   [4]   [5]    [6]   [7]   [8]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5" name="CustomShape 14"/>
          <p:cNvSpPr/>
          <p:nvPr/>
        </p:nvSpPr>
        <p:spPr>
          <a:xfrm flipV="1" rot="5400000">
            <a:off x="5410440" y="1828800"/>
            <a:ext cx="151920" cy="4876560"/>
          </a:xfrm>
          <a:prstGeom prst="leftBrace">
            <a:avLst>
              <a:gd name="adj1" fmla="val 266667"/>
              <a:gd name="adj2" fmla="val 50000"/>
            </a:avLst>
          </a:prstGeom>
          <a:noFill/>
          <a:ln w="28440">
            <a:solidFill>
              <a:srgbClr val="ff33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Line 15"/>
          <p:cNvSpPr/>
          <p:nvPr/>
        </p:nvSpPr>
        <p:spPr>
          <a:xfrm>
            <a:off x="3047760" y="4419360"/>
            <a:ext cx="360" cy="20574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Line 16"/>
          <p:cNvSpPr/>
          <p:nvPr/>
        </p:nvSpPr>
        <p:spPr>
          <a:xfrm>
            <a:off x="3124080" y="5943600"/>
            <a:ext cx="1752480" cy="36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CustomShape 17"/>
          <p:cNvSpPr/>
          <p:nvPr/>
        </p:nvSpPr>
        <p:spPr>
          <a:xfrm>
            <a:off x="3123000" y="6019920"/>
            <a:ext cx="1769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9" name="Line 18"/>
          <p:cNvSpPr/>
          <p:nvPr/>
        </p:nvSpPr>
        <p:spPr>
          <a:xfrm>
            <a:off x="2438280" y="4419360"/>
            <a:ext cx="360" cy="20574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Line 19"/>
          <p:cNvSpPr/>
          <p:nvPr/>
        </p:nvSpPr>
        <p:spPr>
          <a:xfrm flipH="1">
            <a:off x="380880" y="5943600"/>
            <a:ext cx="1981080" cy="36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CustomShape 20"/>
          <p:cNvSpPr/>
          <p:nvPr/>
        </p:nvSpPr>
        <p:spPr>
          <a:xfrm>
            <a:off x="455400" y="6019920"/>
            <a:ext cx="1941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&lt;= data[pivot]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Quicksort Analysis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3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09480" indent="-609120">
              <a:lnSpc>
                <a:spcPct val="9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Assume that keys are random, uniformly distributed.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9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Best case running time: O(n log</a:t>
            </a:r>
            <a:r>
              <a:rPr b="0" lang="en-US" sz="28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n)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9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Worst case running time?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990720" indent="-533160">
              <a:lnSpc>
                <a:spcPct val="9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Recursion: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371600" indent="-456840">
              <a:lnSpc>
                <a:spcPct val="9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Partition splits array in two sub-arrays: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52480" indent="-380520">
              <a:lnSpc>
                <a:spcPct val="9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one sub-array of size 0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52480" indent="-380520">
              <a:lnSpc>
                <a:spcPct val="9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other sub-array of size n-1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371600" indent="-456840">
              <a:lnSpc>
                <a:spcPct val="9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Quicksort each sub-array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990720" indent="-533160">
              <a:lnSpc>
                <a:spcPct val="9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Depth of recursion tree? 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9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Quicksort Analysis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5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09480" indent="-609120">
              <a:lnSpc>
                <a:spcPct val="9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Assume that keys are random, uniformly distributed.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9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Best case running time: O(n log</a:t>
            </a:r>
            <a:r>
              <a:rPr b="0" lang="en-US" sz="28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n)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9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Worst case running time?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990720" indent="-533160">
              <a:lnSpc>
                <a:spcPct val="9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Recursion: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371600" indent="-456840">
              <a:lnSpc>
                <a:spcPct val="9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Partition splits array in two sub-arrays: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52480" indent="-380520">
              <a:lnSpc>
                <a:spcPct val="9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one sub-array of size 0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52480" indent="-380520">
              <a:lnSpc>
                <a:spcPct val="9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other sub-array of size n-1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371600" indent="-456840">
              <a:lnSpc>
                <a:spcPct val="9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Quicksort each sub-array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990720" indent="-533160">
              <a:lnSpc>
                <a:spcPct val="9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Depth of recursion tree? O(n)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9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Quicksort Analysis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7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09480" indent="-609120">
              <a:lnSpc>
                <a:spcPct val="9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Assume that keys are random, uniformly distributed.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9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Best case running time: O(n log</a:t>
            </a:r>
            <a:r>
              <a:rPr b="0" lang="en-US" sz="28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n)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9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Worst case running time?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990720" indent="-533160">
              <a:lnSpc>
                <a:spcPct val="9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Recursion: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371600" indent="-456840">
              <a:lnSpc>
                <a:spcPct val="9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Partition splits array in two sub-arrays: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52480" indent="-380520">
              <a:lnSpc>
                <a:spcPct val="9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one sub-array of size 0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52480" indent="-380520">
              <a:lnSpc>
                <a:spcPct val="9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other sub-array of size n-1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371600" indent="-456840">
              <a:lnSpc>
                <a:spcPct val="9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Quicksort each sub-array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990720" indent="-533160">
              <a:lnSpc>
                <a:spcPct val="9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Depth of recursion tree? O(n)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990720" indent="-533160">
              <a:lnSpc>
                <a:spcPct val="9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Number of accesses per partition? 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9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Quicksort Analysis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9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09480" indent="-609120">
              <a:lnSpc>
                <a:spcPct val="9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Assume that keys are random, uniformly distributed.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9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Best case running time: O(n log</a:t>
            </a:r>
            <a:r>
              <a:rPr b="0" lang="en-US" sz="28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n)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9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Worst case running time?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990720" indent="-533160">
              <a:lnSpc>
                <a:spcPct val="9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Recursion: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371600" indent="-456840">
              <a:lnSpc>
                <a:spcPct val="9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Partition splits array in two sub-arrays: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52480" indent="-380520">
              <a:lnSpc>
                <a:spcPct val="9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one sub-array of size 0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52480" indent="-380520">
              <a:lnSpc>
                <a:spcPct val="9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other sub-array of size n-1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371600" indent="-456840">
              <a:lnSpc>
                <a:spcPct val="9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Quicksort each sub-array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990720" indent="-533160">
              <a:lnSpc>
                <a:spcPct val="9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Depth of recursion tree? O(n)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990720" indent="-533160">
              <a:lnSpc>
                <a:spcPct val="9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Number of accesses per partition? O(n)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9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</p:spTree>
  </p:cSld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Quicksort Analysis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2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09480" indent="-6091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Assume that keys are random, uniformly distributed.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Best case running time: O(n log</a:t>
            </a:r>
            <a:r>
              <a:rPr b="0" lang="en-US" sz="28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n)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Worst case running time: O(n</a:t>
            </a:r>
            <a:r>
              <a:rPr b="0" lang="en-US" sz="28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)!!!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Quicksort Analysis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4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09480" indent="-6091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Assume that keys are random, uniformly distributed.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Best case running time: O(n log</a:t>
            </a:r>
            <a:r>
              <a:rPr b="0" lang="en-US" sz="28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n)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Worst case running time: O(n</a:t>
            </a:r>
            <a:r>
              <a:rPr b="0" lang="en-US" sz="28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)!!!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can we do to avoid worst case?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85800" y="228600"/>
            <a:ext cx="7772040" cy="914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b="1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Analysis of Binary Search</a:t>
            </a:r>
            <a:r>
              <a:rPr b="1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685800" y="1295280"/>
            <a:ext cx="7772040" cy="525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 binary search, after each iteration, the length of the array we are looking in gets cut in half. 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Binary Search can be analyzed with the best, worst, and average case number of comparisons. 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These analyses are dependent upon the length of the array, so let N =|A| denote the length of the Array A. 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Improved Pivot Selection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6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09480" indent="-609120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Pick median value of three elements from data array: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data[0], data[n/2], and data[n-1].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09480" indent="-609120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 this median value as pivot.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Improving Performance of Quicksort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8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Improved selection of pivot.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sub-arrays of size 3 or less, apply brute force search: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Sub-array of size 1: trivial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Sub-array of size 2: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if(data[first] &gt; data[second]) swap them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Sub-array of size 3: left as an exercise.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b="1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Analysis of Binary Search</a:t>
            </a:r>
            <a:r>
              <a:rPr b="1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numbers of comparisons for the recursive and iterative versions of Binary Search are the same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Recursive Binary Search, count each pass through the if-then-else block as one comparison. 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Iterative Binary Search, count each pass through the while block as one comparison. 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</TotalTime>
  <Application>LibreOffice/5.1.6.2$Linux_X86_64 LibreOffice_project/10m0$Build-2</Application>
  <Words>3766</Words>
  <Paragraphs>1018</Paragraphs>
  <Company>Boston U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2000-04-20T12:19:24Z</dcterms:created>
  <dc:creator>Stan Sclaroff</dc:creator>
  <dc:description/>
  <dc:language>en-IN</dc:language>
  <cp:lastModifiedBy/>
  <dcterms:modified xsi:type="dcterms:W3CDTF">2018-02-05T17:10:21Z</dcterms:modified>
  <cp:revision>35</cp:revision>
  <dc:subject/>
  <dc:title>Quicksort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Boston U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81</vt:i4>
  </property>
</Properties>
</file>