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9" r:id="rId3"/>
    <p:sldId id="260" r:id="rId4"/>
    <p:sldId id="263" r:id="rId5"/>
    <p:sldId id="261" r:id="rId6"/>
    <p:sldId id="262" r:id="rId7"/>
    <p:sldId id="266" r:id="rId8"/>
    <p:sldId id="265" r:id="rId9"/>
    <p:sldId id="279" r:id="rId10"/>
    <p:sldId id="264" r:id="rId11"/>
    <p:sldId id="267" r:id="rId12"/>
    <p:sldId id="268" r:id="rId13"/>
    <p:sldId id="272" r:id="rId14"/>
    <p:sldId id="273" r:id="rId15"/>
    <p:sldId id="274" r:id="rId16"/>
    <p:sldId id="300" r:id="rId17"/>
    <p:sldId id="277" r:id="rId18"/>
    <p:sldId id="278" r:id="rId19"/>
    <p:sldId id="280" r:id="rId20"/>
    <p:sldId id="281" r:id="rId21"/>
    <p:sldId id="283" r:id="rId22"/>
    <p:sldId id="284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82" r:id="rId37"/>
    <p:sldId id="299" r:id="rId38"/>
    <p:sldId id="301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23AD1-BF8C-4C80-936C-88BE7FD4AE1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CE59A-7589-4AC9-9FA6-73EC7E5D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0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CE59A-7589-4AC9-9FA6-73EC7E5D2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00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08550FD-9F75-4544-9D70-74719EA86167}" type="slidenum">
              <a:rPr lang="en-US" altLang="en-US" sz="1200"/>
              <a:pPr eaLnBrk="1" hangingPunct="1"/>
              <a:t>44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B1586F6-A4E5-4641-AC2F-9472C57B3AD4}" type="slidenum">
              <a:rPr lang="en-US" altLang="en-US" sz="1200"/>
              <a:pPr eaLnBrk="1" hangingPunct="1"/>
              <a:t>45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095E783-4229-453B-9BFC-3B7E5BA73CEC}" type="slidenum">
              <a:rPr lang="en-US" altLang="en-US" sz="1200"/>
              <a:pPr eaLnBrk="1" hangingPunct="1"/>
              <a:t>46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3559EB1-FF07-4D40-945A-6AD27E8DF94C}" type="slidenum">
              <a:rPr lang="en-US" altLang="en-US" sz="1200"/>
              <a:pPr eaLnBrk="1" hangingPunct="1"/>
              <a:t>47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630B854-0D05-4270-AB40-93846BD5A6F1}" type="slidenum">
              <a:rPr lang="en-US" altLang="en-US" sz="1200"/>
              <a:pPr eaLnBrk="1" hangingPunct="1"/>
              <a:t>48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FC8C7E-6A77-4FF2-82A8-0147D44F68FD}" type="slidenum">
              <a:rPr lang="en-US" altLang="en-US" sz="1200"/>
              <a:pPr eaLnBrk="1" hangingPunct="1"/>
              <a:t>49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F771762-0B18-47E5-9E20-E9A966D761F6}" type="slidenum">
              <a:rPr lang="en-US" altLang="en-US" sz="1200"/>
              <a:pPr eaLnBrk="1" hangingPunct="1"/>
              <a:t>50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982F17-9566-4E89-8365-0C65DC6D04A8}" type="slidenum">
              <a:rPr lang="en-US" altLang="en-US" sz="1200"/>
              <a:pPr eaLnBrk="1" hangingPunct="1"/>
              <a:t>51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7989249-7D99-4932-A2D8-6A6928B577C5}" type="slidenum">
              <a:rPr lang="en-US" altLang="en-US" sz="1200"/>
              <a:pPr eaLnBrk="1" hangingPunct="1"/>
              <a:t>52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2E4FE14-8ED2-40AF-BF06-1ECE34690341}" type="slidenum">
              <a:rPr lang="en-US" altLang="en-US" sz="1200"/>
              <a:pPr eaLnBrk="1" hangingPunct="1"/>
              <a:t>53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31286" indent="-281264" defTabSz="914108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25055" indent="-225011" defTabSz="914108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75077" indent="-225011" defTabSz="914108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25099" indent="-225011" defTabSz="914108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85932A1-76BB-412A-85D7-DB6CD4255C4E}" type="slidenum">
              <a:rPr lang="zh-CN" altLang="en-US" sz="1200" b="0">
                <a:latin typeface="Times New Roman" pitchFamily="18" charset="0"/>
                <a:ea typeface="SimSun" pitchFamily="2" charset="-122"/>
              </a:rPr>
              <a:pPr/>
              <a:t>13</a:t>
            </a:fld>
            <a:endParaRPr lang="en-US" altLang="zh-CN" sz="12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3F48E70-2829-40AC-B9DA-BA764F57EB60}" type="slidenum">
              <a:rPr lang="en-US" altLang="en-US" sz="1200"/>
              <a:pPr eaLnBrk="1" hangingPunct="1"/>
              <a:t>54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19ED9E-858E-47D6-8274-FDA6ABD0F2A3}" type="slidenum">
              <a:rPr lang="en-US" altLang="en-US" sz="1200"/>
              <a:pPr eaLnBrk="1" hangingPunct="1"/>
              <a:t>55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84EE14A-6761-4D9D-B154-B4F855B4F1F7}" type="slidenum">
              <a:rPr lang="en-US" altLang="en-US" sz="1200"/>
              <a:pPr eaLnBrk="1" hangingPunct="1"/>
              <a:t>56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55B16C4-BA18-4CF1-92EA-2EC8E1BC2BA4}" type="slidenum">
              <a:rPr lang="en-US" altLang="en-US" sz="1200"/>
              <a:pPr eaLnBrk="1" hangingPunct="1"/>
              <a:t>63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31286" indent="-281264" defTabSz="914108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25055" indent="-225011" defTabSz="914108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75077" indent="-225011" defTabSz="914108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25099" indent="-225011" defTabSz="914108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DAE2323-7481-41BF-BCE2-869BF7F46246}" type="slidenum">
              <a:rPr lang="zh-CN" altLang="en-US" sz="1200" b="0">
                <a:latin typeface="Times New Roman" pitchFamily="18" charset="0"/>
                <a:ea typeface="SimSun" pitchFamily="2" charset="-122"/>
              </a:rPr>
              <a:pPr/>
              <a:t>14</a:t>
            </a:fld>
            <a:endParaRPr lang="en-US" altLang="zh-CN" sz="12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31286" indent="-281264" defTabSz="914108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25055" indent="-225011" defTabSz="914108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75077" indent="-225011" defTabSz="914108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25099" indent="-225011" defTabSz="914108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D175799-6B8B-4C90-B365-0BD6D609F44A}" type="slidenum">
              <a:rPr lang="zh-CN" altLang="en-US" sz="1200" b="0">
                <a:latin typeface="Times New Roman" pitchFamily="18" charset="0"/>
                <a:ea typeface="SimSun" pitchFamily="2" charset="-122"/>
              </a:rPr>
              <a:pPr/>
              <a:t>15</a:t>
            </a:fld>
            <a:endParaRPr lang="en-US" altLang="zh-CN" sz="12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E0E66CA-9064-436C-83D1-736574842BC9}" type="slidenum">
              <a:rPr lang="en-US" altLang="en-US" sz="1200"/>
              <a:pPr eaLnBrk="1" hangingPunct="1"/>
              <a:t>39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0C93569-68F7-49CB-915B-B88102B7C2CA}" type="slidenum">
              <a:rPr lang="en-US" altLang="en-US" sz="1200"/>
              <a:pPr eaLnBrk="1" hangingPunct="1"/>
              <a:t>40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F826BA1-144E-474B-A61D-233D049FA3EE}" type="slidenum">
              <a:rPr lang="en-US" altLang="en-US" sz="1200"/>
              <a:pPr eaLnBrk="1" hangingPunct="1"/>
              <a:t>41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1F76FD-5D27-44B3-80A2-6986134A0751}" type="slidenum">
              <a:rPr lang="en-US" altLang="en-US" sz="1200"/>
              <a:pPr eaLnBrk="1" hangingPunct="1"/>
              <a:t>42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666513-E9E7-4FD4-853D-3AEF0131B1D6}" type="slidenum">
              <a:rPr lang="en-US" altLang="en-US" sz="1200"/>
              <a:pPr eaLnBrk="1" hangingPunct="1"/>
              <a:t>43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95F8-AB01-48F0-B79C-3B602A45075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8047-F1A9-4E61-9105-B5D158CD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2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95F8-AB01-48F0-B79C-3B602A45075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8047-F1A9-4E61-9105-B5D158CD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0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95F8-AB01-48F0-B79C-3B602A45075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8047-F1A9-4E61-9105-B5D158CD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3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95F8-AB01-48F0-B79C-3B602A45075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8047-F1A9-4E61-9105-B5D158CD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1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95F8-AB01-48F0-B79C-3B602A45075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8047-F1A9-4E61-9105-B5D158CD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7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95F8-AB01-48F0-B79C-3B602A45075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8047-F1A9-4E61-9105-B5D158CD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4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95F8-AB01-48F0-B79C-3B602A45075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8047-F1A9-4E61-9105-B5D158CD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0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95F8-AB01-48F0-B79C-3B602A45075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8047-F1A9-4E61-9105-B5D158CD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3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95F8-AB01-48F0-B79C-3B602A45075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8047-F1A9-4E61-9105-B5D158CD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95F8-AB01-48F0-B79C-3B602A45075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8047-F1A9-4E61-9105-B5D158CD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6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95F8-AB01-48F0-B79C-3B602A45075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8047-F1A9-4E61-9105-B5D158CD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3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B95F8-AB01-48F0-B79C-3B602A45075C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18047-F1A9-4E61-9105-B5D158CD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0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Greedy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sequencing with deadlines</a:t>
            </a:r>
            <a:r>
              <a:rPr lang="en-US" dirty="0" smtClean="0"/>
              <a:t>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 smtClean="0"/>
              <a:t>Number of jobs- N</a:t>
            </a:r>
          </a:p>
          <a:p>
            <a:pPr lvl="1"/>
            <a:r>
              <a:rPr lang="en-US" dirty="0" smtClean="0"/>
              <a:t>Profit after completing the job before deadline</a:t>
            </a:r>
          </a:p>
          <a:p>
            <a:pPr lvl="1"/>
            <a:r>
              <a:rPr lang="en-US" dirty="0" smtClean="0"/>
              <a:t>Time to complete the job (deadline)</a:t>
            </a:r>
          </a:p>
          <a:p>
            <a:pPr lvl="1"/>
            <a:r>
              <a:rPr lang="en-US" dirty="0" smtClean="0"/>
              <a:t>Time complexity is </a:t>
            </a:r>
            <a:r>
              <a:rPr lang="en-US" dirty="0">
                <a:solidFill>
                  <a:srgbClr val="FF0000"/>
                </a:solidFill>
              </a:rPr>
              <a:t>O(n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Rules:</a:t>
            </a:r>
          </a:p>
          <a:p>
            <a:pPr lvl="1"/>
            <a:r>
              <a:rPr lang="en-US" dirty="0" smtClean="0"/>
              <a:t>Each job takes one unit of time</a:t>
            </a:r>
          </a:p>
          <a:p>
            <a:pPr lvl="1"/>
            <a:r>
              <a:rPr lang="en-US" dirty="0" smtClean="0"/>
              <a:t>Job should be completed to get profit</a:t>
            </a:r>
          </a:p>
          <a:p>
            <a:pPr lvl="1"/>
            <a:r>
              <a:rPr lang="en-US" dirty="0" smtClean="0"/>
              <a:t>Goal is to schedule jobs to maximize the total profit </a:t>
            </a:r>
          </a:p>
          <a:p>
            <a:pPr lvl="1"/>
            <a:r>
              <a:rPr lang="en-US" dirty="0" smtClean="0"/>
              <a:t>Conceder all possible schedules and compute the total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68151"/>
              </p:ext>
            </p:extLst>
          </p:nvPr>
        </p:nvGraphicFramePr>
        <p:xfrm>
          <a:off x="6324600" y="3124200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30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86" y="34636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sz="2800" dirty="0" smtClean="0"/>
              <a:t>cont..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943600"/>
          </a:xfrm>
        </p:spPr>
        <p:txBody>
          <a:bodyPr/>
          <a:lstStyle/>
          <a:p>
            <a:pPr marL="457200" lvl="1" indent="0" algn="r">
              <a:buNone/>
            </a:pPr>
            <a:r>
              <a:rPr lang="en-US" dirty="0" smtClean="0"/>
              <a:t>The feasible solutions are: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04055"/>
              </p:ext>
            </p:extLst>
          </p:nvPr>
        </p:nvGraphicFramePr>
        <p:xfrm>
          <a:off x="609600" y="853439"/>
          <a:ext cx="114300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655320"/>
              </a:tblGrid>
              <a:tr h="322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</a:t>
                      </a:r>
                      <a:endParaRPr lang="en-US" sz="1600" dirty="0"/>
                    </a:p>
                  </a:txBody>
                  <a:tcPr/>
                </a:tc>
              </a:tr>
              <a:tr h="322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</a:t>
                      </a:r>
                      <a:endParaRPr lang="en-US" sz="1600" dirty="0"/>
                    </a:p>
                  </a:txBody>
                  <a:tcPr/>
                </a:tc>
              </a:tr>
              <a:tr h="322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</a:tr>
              <a:tr h="322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</a:tr>
              <a:tr h="322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</a:tr>
              <a:tr h="32272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82*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2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2,1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82</a:t>
                      </a:r>
                      <a:endParaRPr lang="en-US" sz="1600" dirty="0"/>
                    </a:p>
                  </a:txBody>
                  <a:tcPr/>
                </a:tc>
              </a:tr>
              <a:tr h="322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1,3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88</a:t>
                      </a:r>
                      <a:endParaRPr lang="en-US" sz="1600" dirty="0"/>
                    </a:p>
                  </a:txBody>
                  <a:tcPr/>
                </a:tc>
              </a:tr>
              <a:tr h="322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3,1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88</a:t>
                      </a:r>
                      <a:endParaRPr lang="en-US" sz="1600" dirty="0"/>
                    </a:p>
                  </a:txBody>
                  <a:tcPr/>
                </a:tc>
              </a:tr>
              <a:tr h="32272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1,4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105*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2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4,1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105</a:t>
                      </a:r>
                      <a:endParaRPr lang="en-US" sz="1600" dirty="0"/>
                    </a:p>
                  </a:txBody>
                  <a:tcPr/>
                </a:tc>
              </a:tr>
              <a:tr h="322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2,3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</a:tr>
              <a:tr h="32272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3,2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30*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272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2,4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47*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272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4,2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47*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272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3,4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53*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2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4,3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40346"/>
              </p:ext>
            </p:extLst>
          </p:nvPr>
        </p:nvGraphicFramePr>
        <p:xfrm>
          <a:off x="6477000" y="2057400"/>
          <a:ext cx="1108710" cy="4288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82930"/>
              </a:tblGrid>
              <a:tr h="38989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</a:t>
                      </a:r>
                      <a:endParaRPr lang="en-US" dirty="0"/>
                    </a:p>
                  </a:txBody>
                  <a:tcPr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dirty="0" smtClean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dirty="0" smtClean="0"/>
                        <a:t>2,1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dirty="0" smtClean="0"/>
                        <a:t>2,3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dirty="0" smtClean="0"/>
                        <a:t>3,1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4,1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105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dirty="0" smtClean="0"/>
                        <a:t>4,3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71800" y="4278868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0       1       2       3       4       5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48000" y="46482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6376" y="4703618"/>
            <a:ext cx="106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line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87367"/>
              </p:ext>
            </p:extLst>
          </p:nvPr>
        </p:nvGraphicFramePr>
        <p:xfrm>
          <a:off x="2439569" y="1828800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33600" y="579120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 </a:t>
            </a:r>
            <a:r>
              <a:rPr lang="en-US" dirty="0" smtClean="0"/>
              <a:t>job Sequence not allowed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7786255" y="5072950"/>
            <a:ext cx="1295400" cy="108758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optimum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8" idx="3"/>
          </p:cNvCxnSpPr>
          <p:nvPr/>
        </p:nvCxnSpPr>
        <p:spPr>
          <a:xfrm flipH="1">
            <a:off x="7467600" y="5135134"/>
            <a:ext cx="966355" cy="656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1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optimum schedule for the following jobs with n = 7.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862516"/>
              </p:ext>
            </p:extLst>
          </p:nvPr>
        </p:nvGraphicFramePr>
        <p:xfrm>
          <a:off x="3810001" y="2667000"/>
          <a:ext cx="130472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/>
                <a:gridCol w="468630"/>
                <a:gridCol w="430967"/>
              </a:tblGrid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4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304800" y="1687513"/>
            <a:ext cx="502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Times New Roman" pitchFamily="18" charset="0"/>
                <a:ea typeface="SimSun" pitchFamily="2" charset="-122"/>
              </a:rPr>
              <a:t>Given some </a:t>
            </a:r>
            <a:r>
              <a:rPr lang="en-US" altLang="zh-CN" sz="2400" b="0" dirty="0" smtClean="0">
                <a:latin typeface="Times New Roman" pitchFamily="18" charset="0"/>
                <a:ea typeface="SimSun" pitchFamily="2" charset="-122"/>
              </a:rPr>
              <a:t>items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0" dirty="0" smtClean="0">
                <a:latin typeface="Times New Roman" pitchFamily="18" charset="0"/>
                <a:ea typeface="SimSun" pitchFamily="2" charset="-122"/>
              </a:rPr>
              <a:t>pack </a:t>
            </a:r>
            <a:r>
              <a:rPr lang="en-US" altLang="zh-CN" sz="2400" b="0" dirty="0">
                <a:latin typeface="Times New Roman" pitchFamily="18" charset="0"/>
                <a:ea typeface="SimSun" pitchFamily="2" charset="-122"/>
              </a:rPr>
              <a:t>the knapsack to get </a:t>
            </a:r>
            <a:r>
              <a:rPr lang="en-US" altLang="zh-CN" sz="2400" b="0" dirty="0" smtClean="0">
                <a:latin typeface="Times New Roman" pitchFamily="18" charset="0"/>
                <a:ea typeface="SimSun" pitchFamily="2" charset="-122"/>
              </a:rPr>
              <a:t>the </a:t>
            </a:r>
            <a:r>
              <a:rPr lang="en-US" altLang="zh-CN" sz="2400" b="0" dirty="0">
                <a:latin typeface="Times New Roman" pitchFamily="18" charset="0"/>
                <a:ea typeface="SimSun" pitchFamily="2" charset="-122"/>
              </a:rPr>
              <a:t>maximum total value. </a:t>
            </a:r>
            <a:endParaRPr lang="en-US" altLang="zh-CN" sz="2400" b="0" dirty="0" smtClean="0">
              <a:latin typeface="Times New Roman" pitchFamily="18" charset="0"/>
              <a:ea typeface="SimSun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0" dirty="0" smtClean="0">
                <a:latin typeface="Times New Roman" pitchFamily="18" charset="0"/>
                <a:ea typeface="SimSun" pitchFamily="2" charset="-122"/>
              </a:rPr>
              <a:t>Each </a:t>
            </a:r>
            <a:r>
              <a:rPr lang="en-US" altLang="zh-CN" sz="2400" b="0" dirty="0">
                <a:latin typeface="Times New Roman" pitchFamily="18" charset="0"/>
                <a:ea typeface="SimSun" pitchFamily="2" charset="-122"/>
              </a:rPr>
              <a:t>item has some </a:t>
            </a:r>
            <a:r>
              <a:rPr lang="en-US" altLang="zh-CN" sz="2400" b="0" dirty="0" smtClean="0">
                <a:latin typeface="Times New Roman" pitchFamily="18" charset="0"/>
                <a:ea typeface="SimSun" pitchFamily="2" charset="-122"/>
              </a:rPr>
              <a:t>weight </a:t>
            </a:r>
            <a:r>
              <a:rPr lang="en-US" altLang="zh-CN" sz="2400" b="0" dirty="0">
                <a:latin typeface="Times New Roman" pitchFamily="18" charset="0"/>
                <a:ea typeface="SimSun" pitchFamily="2" charset="-122"/>
              </a:rPr>
              <a:t>and some value. </a:t>
            </a:r>
            <a:endParaRPr lang="en-US" altLang="zh-CN" sz="2400" b="0" dirty="0" smtClean="0">
              <a:latin typeface="Times New Roman" pitchFamily="18" charset="0"/>
              <a:ea typeface="SimSun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0" dirty="0" smtClean="0">
                <a:latin typeface="Times New Roman" pitchFamily="18" charset="0"/>
                <a:ea typeface="SimSun" pitchFamily="2" charset="-122"/>
              </a:rPr>
              <a:t>Total </a:t>
            </a:r>
            <a:r>
              <a:rPr lang="en-US" altLang="zh-CN" sz="2400" b="0" dirty="0">
                <a:latin typeface="Times New Roman" pitchFamily="18" charset="0"/>
                <a:ea typeface="SimSun" pitchFamily="2" charset="-122"/>
              </a:rPr>
              <a:t>weight that we can </a:t>
            </a:r>
            <a:r>
              <a:rPr lang="en-US" altLang="zh-CN" sz="2400" b="0" dirty="0" smtClean="0">
                <a:latin typeface="Times New Roman" pitchFamily="18" charset="0"/>
                <a:ea typeface="SimSun" pitchFamily="2" charset="-122"/>
              </a:rPr>
              <a:t>carry </a:t>
            </a:r>
            <a:r>
              <a:rPr lang="en-US" altLang="zh-CN" sz="2400" b="0" dirty="0">
                <a:latin typeface="Times New Roman" pitchFamily="18" charset="0"/>
                <a:ea typeface="SimSun" pitchFamily="2" charset="-122"/>
              </a:rPr>
              <a:t>is no more than some fixed number W.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Times New Roman" pitchFamily="18" charset="0"/>
                <a:ea typeface="SimSun" pitchFamily="2" charset="-122"/>
              </a:rPr>
              <a:t>So we must consider weights of items as well as </a:t>
            </a:r>
            <a:r>
              <a:rPr lang="en-US" altLang="zh-CN" sz="2400" b="0" dirty="0" smtClean="0">
                <a:latin typeface="Times New Roman" pitchFamily="18" charset="0"/>
                <a:ea typeface="SimSun" pitchFamily="2" charset="-122"/>
              </a:rPr>
              <a:t>their </a:t>
            </a:r>
            <a:r>
              <a:rPr lang="en-US" altLang="zh-CN" sz="2400" b="0" dirty="0">
                <a:latin typeface="Times New Roman" pitchFamily="18" charset="0"/>
                <a:ea typeface="SimSun" pitchFamily="2" charset="-122"/>
              </a:rPr>
              <a:t>values.</a:t>
            </a:r>
          </a:p>
          <a:p>
            <a:pPr lvl="3" algn="just"/>
            <a:endParaRPr lang="en-US" altLang="zh-CN" sz="2400" b="0" dirty="0" smtClean="0">
              <a:latin typeface="Times New Roman" pitchFamily="18" charset="0"/>
              <a:ea typeface="SimSun" pitchFamily="2" charset="-122"/>
            </a:endParaRPr>
          </a:p>
          <a:p>
            <a:pPr lvl="3" algn="just"/>
            <a:r>
              <a:rPr lang="en-US" altLang="zh-CN" sz="2400" b="0" dirty="0" smtClean="0">
                <a:latin typeface="Times New Roman" pitchFamily="18" charset="0"/>
                <a:ea typeface="SimSun" pitchFamily="2" charset="-122"/>
              </a:rPr>
              <a:t>Item </a:t>
            </a:r>
            <a:r>
              <a:rPr lang="en-US" altLang="zh-CN" sz="2400" b="0" dirty="0">
                <a:latin typeface="Times New Roman" pitchFamily="18" charset="0"/>
                <a:ea typeface="SimSun" pitchFamily="2" charset="-122"/>
              </a:rPr>
              <a:t>#        Weight    Value</a:t>
            </a:r>
          </a:p>
          <a:p>
            <a:pPr lvl="3" algn="just"/>
            <a:r>
              <a:rPr lang="en-US" altLang="zh-CN" sz="2400" b="0" dirty="0">
                <a:latin typeface="Times New Roman" pitchFamily="18" charset="0"/>
                <a:ea typeface="SimSun" pitchFamily="2" charset="-122"/>
              </a:rPr>
              <a:t>  1                 1            8</a:t>
            </a:r>
          </a:p>
          <a:p>
            <a:pPr lvl="3" algn="just"/>
            <a:r>
              <a:rPr lang="en-US" altLang="zh-CN" sz="2400" b="0" dirty="0">
                <a:latin typeface="Times New Roman" pitchFamily="18" charset="0"/>
                <a:ea typeface="SimSun" pitchFamily="2" charset="-122"/>
              </a:rPr>
              <a:t>  2                 3            6</a:t>
            </a:r>
          </a:p>
          <a:p>
            <a:pPr lvl="3" algn="just"/>
            <a:r>
              <a:rPr lang="en-US" altLang="zh-CN" sz="2400" b="0" dirty="0">
                <a:latin typeface="Times New Roman" pitchFamily="18" charset="0"/>
                <a:ea typeface="SimSun" pitchFamily="2" charset="-122"/>
              </a:rPr>
              <a:t>  3                 5            5</a:t>
            </a:r>
            <a:endParaRPr lang="en-US" altLang="zh-CN" sz="1800" b="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SimSun" pitchFamily="2" charset="-122"/>
              </a:rPr>
              <a:t>Knapsack problem - 2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87512"/>
            <a:ext cx="3048000" cy="44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143000"/>
            <a:ext cx="937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knapsack</a:t>
            </a:r>
            <a:r>
              <a:rPr lang="en-US" sz="2000" dirty="0"/>
              <a:t> problem or </a:t>
            </a:r>
            <a:r>
              <a:rPr lang="en-US" sz="2000" dirty="0">
                <a:solidFill>
                  <a:srgbClr val="FF0000"/>
                </a:solidFill>
              </a:rPr>
              <a:t>rucksack</a:t>
            </a:r>
            <a:r>
              <a:rPr lang="en-US" sz="2000" dirty="0"/>
              <a:t> problem is a problem in combinatorial optimization.</a:t>
            </a:r>
          </a:p>
        </p:txBody>
      </p:sp>
    </p:spTree>
    <p:extLst>
      <p:ext uri="{BB962C8B-B14F-4D97-AF65-F5344CB8AC3E}">
        <p14:creationId xmlns:p14="http://schemas.microsoft.com/office/powerpoint/2010/main" val="28268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Knapsack problem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724400"/>
          </a:xfrm>
        </p:spPr>
        <p:txBody>
          <a:bodyPr/>
          <a:lstStyle/>
          <a:p>
            <a:pPr marL="609600" indent="-609600">
              <a:buFont typeface="Monotype Sorts" pitchFamily="80" charset="2"/>
              <a:buNone/>
            </a:pPr>
            <a:endParaRPr lang="en-US" altLang="zh-CN" sz="3000" dirty="0" smtClean="0">
              <a:ea typeface="SimSun" pitchFamily="2" charset="-122"/>
            </a:endParaRPr>
          </a:p>
          <a:p>
            <a:pPr marL="609600" indent="-609600">
              <a:buFont typeface="Monotype Sorts" pitchFamily="80" charset="2"/>
              <a:buNone/>
            </a:pPr>
            <a:r>
              <a:rPr lang="en-US" altLang="zh-CN" sz="3000" dirty="0" smtClean="0">
                <a:ea typeface="SimSun" pitchFamily="2" charset="-122"/>
              </a:rPr>
              <a:t>There are two versions of the problem:</a:t>
            </a:r>
          </a:p>
          <a:p>
            <a:pPr marL="990600" lvl="1" indent="-533400">
              <a:spcBef>
                <a:spcPct val="0"/>
              </a:spcBef>
              <a:buFontTx/>
              <a:buAutoNum type="arabicPeriod"/>
            </a:pPr>
            <a:r>
              <a:rPr lang="en-US" altLang="zh-CN" sz="2600" dirty="0" smtClean="0">
                <a:ea typeface="SimSun" pitchFamily="2" charset="-122"/>
              </a:rPr>
              <a:t>“0-1 knapsack problem”</a:t>
            </a:r>
          </a:p>
          <a:p>
            <a:pPr marL="1200150" lvl="2" indent="-342900">
              <a:spcBef>
                <a:spcPct val="0"/>
              </a:spcBef>
              <a:buClrTx/>
              <a:buSzTx/>
            </a:pPr>
            <a:r>
              <a:rPr lang="en-US" altLang="zh-CN" sz="2200" dirty="0" smtClean="0">
                <a:ea typeface="SimSun" pitchFamily="2" charset="-122"/>
              </a:rPr>
              <a:t>Items are </a:t>
            </a:r>
            <a:r>
              <a:rPr lang="en-US" altLang="zh-CN" sz="2200" dirty="0" smtClean="0">
                <a:solidFill>
                  <a:srgbClr val="FF0000"/>
                </a:solidFill>
                <a:ea typeface="SimSun" pitchFamily="2" charset="-122"/>
              </a:rPr>
              <a:t>indivisible</a:t>
            </a:r>
            <a:r>
              <a:rPr lang="en-US" altLang="zh-CN" sz="2200" dirty="0" smtClean="0">
                <a:ea typeface="SimSun" pitchFamily="2" charset="-122"/>
              </a:rPr>
              <a:t>; </a:t>
            </a:r>
          </a:p>
          <a:p>
            <a:pPr marL="1200150" lvl="2" indent="-342900">
              <a:spcBef>
                <a:spcPct val="0"/>
              </a:spcBef>
              <a:buClrTx/>
              <a:buSzTx/>
            </a:pPr>
            <a:r>
              <a:rPr lang="en-US" altLang="zh-CN" sz="2200" dirty="0" smtClean="0">
                <a:ea typeface="SimSun" pitchFamily="2" charset="-122"/>
              </a:rPr>
              <a:t>you either take an item or not. </a:t>
            </a:r>
          </a:p>
          <a:p>
            <a:pPr marL="1200150" lvl="2" indent="-342900">
              <a:spcBef>
                <a:spcPct val="0"/>
              </a:spcBef>
              <a:buClrTx/>
              <a:buSzTx/>
            </a:pPr>
            <a:r>
              <a:rPr lang="en-US" altLang="zh-CN" sz="2200" dirty="0" smtClean="0">
                <a:ea typeface="SimSun" pitchFamily="2" charset="-122"/>
              </a:rPr>
              <a:t>Some special instances can be solved with </a:t>
            </a:r>
            <a:r>
              <a:rPr lang="en-US" altLang="zh-CN" sz="2200" i="1" dirty="0" smtClean="0">
                <a:solidFill>
                  <a:schemeClr val="hlink"/>
                </a:solidFill>
                <a:ea typeface="SimSun" pitchFamily="2" charset="-122"/>
              </a:rPr>
              <a:t>dynamic programming</a:t>
            </a:r>
          </a:p>
          <a:p>
            <a:pPr marL="990600" lvl="1" indent="-533400">
              <a:spcBef>
                <a:spcPct val="0"/>
              </a:spcBef>
              <a:buFontTx/>
              <a:buAutoNum type="arabicPeriod"/>
            </a:pPr>
            <a:r>
              <a:rPr lang="en-US" altLang="zh-CN" sz="2600" dirty="0" smtClean="0">
                <a:ea typeface="SimSun" pitchFamily="2" charset="-122"/>
              </a:rPr>
              <a:t>“Fractional knapsack problem”</a:t>
            </a:r>
          </a:p>
          <a:p>
            <a:pPr marL="1200150" lvl="2" indent="-342900">
              <a:spcBef>
                <a:spcPct val="0"/>
              </a:spcBef>
            </a:pPr>
            <a:r>
              <a:rPr lang="en-US" altLang="zh-CN" sz="2200" dirty="0" smtClean="0">
                <a:ea typeface="SimSun" pitchFamily="2" charset="-122"/>
              </a:rPr>
              <a:t>Items are </a:t>
            </a:r>
            <a:r>
              <a:rPr lang="en-US" altLang="zh-CN" sz="2200" dirty="0" smtClean="0">
                <a:solidFill>
                  <a:srgbClr val="FF0000"/>
                </a:solidFill>
                <a:ea typeface="SimSun" pitchFamily="2" charset="-122"/>
              </a:rPr>
              <a:t>divisible</a:t>
            </a:r>
            <a:r>
              <a:rPr lang="en-US" altLang="zh-CN" sz="2200" dirty="0" smtClean="0">
                <a:ea typeface="SimSun" pitchFamily="2" charset="-122"/>
              </a:rPr>
              <a:t>: you can take any fraction of an item </a:t>
            </a:r>
          </a:p>
          <a:p>
            <a:pPr marL="990600" lvl="1" indent="-533400">
              <a:spcBef>
                <a:spcPct val="0"/>
              </a:spcBef>
              <a:buFontTx/>
              <a:buAutoNum type="arabicPeriod"/>
            </a:pPr>
            <a:endParaRPr lang="en-US" altLang="zh-CN" sz="2400" dirty="0" smtClean="0">
              <a:ea typeface="SimSun" pitchFamily="2" charset="-122"/>
            </a:endParaRPr>
          </a:p>
          <a:p>
            <a:pPr marL="990600" lvl="1" indent="-533400">
              <a:spcBef>
                <a:spcPct val="0"/>
              </a:spcBef>
              <a:buFontTx/>
              <a:buAutoNum type="arabicPeriod"/>
            </a:pPr>
            <a:r>
              <a:rPr lang="en-US" altLang="zh-CN" sz="2400" dirty="0" smtClean="0">
                <a:ea typeface="SimSun" pitchFamily="2" charset="-122"/>
              </a:rPr>
              <a:t>Time </a:t>
            </a:r>
            <a:r>
              <a:rPr lang="en-US" altLang="zh-CN" sz="2400" dirty="0">
                <a:ea typeface="SimSun" pitchFamily="2" charset="-122"/>
              </a:rPr>
              <a:t>complexity is O(n</a:t>
            </a:r>
            <a:r>
              <a:rPr lang="en-US" altLang="zh-CN" sz="2400" dirty="0" smtClean="0">
                <a:ea typeface="SimSun" pitchFamily="2" charset="-122"/>
              </a:rPr>
              <a:t>)</a:t>
            </a:r>
          </a:p>
          <a:p>
            <a:pPr marL="609600" indent="-609600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1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 smtClean="0">
                <a:ea typeface="SimSun" pitchFamily="2" charset="-122"/>
              </a:rPr>
              <a:t>Given a knapsack with maximum capacity </a:t>
            </a:r>
            <a:r>
              <a:rPr lang="en-US" altLang="zh-CN" i="1" dirty="0" smtClean="0">
                <a:ea typeface="SimSun" pitchFamily="2" charset="-122"/>
              </a:rPr>
              <a:t>W</a:t>
            </a:r>
            <a:r>
              <a:rPr lang="en-US" altLang="zh-CN" dirty="0" smtClean="0">
                <a:ea typeface="SimSun" pitchFamily="2" charset="-122"/>
              </a:rPr>
              <a:t>, and a set </a:t>
            </a:r>
            <a:r>
              <a:rPr lang="en-US" altLang="zh-CN" i="1" dirty="0" smtClean="0">
                <a:ea typeface="SimSun" pitchFamily="2" charset="-122"/>
              </a:rPr>
              <a:t>S</a:t>
            </a:r>
            <a:r>
              <a:rPr lang="en-US" altLang="zh-CN" dirty="0" smtClean="0">
                <a:ea typeface="SimSun" pitchFamily="2" charset="-122"/>
              </a:rPr>
              <a:t> consisting of </a:t>
            </a:r>
            <a:r>
              <a:rPr lang="en-US" altLang="zh-CN" i="1" dirty="0" smtClean="0">
                <a:ea typeface="SimSun" pitchFamily="2" charset="-122"/>
              </a:rPr>
              <a:t>n</a:t>
            </a:r>
            <a:r>
              <a:rPr lang="en-US" altLang="zh-CN" dirty="0" smtClean="0">
                <a:ea typeface="SimSun" pitchFamily="2" charset="-122"/>
              </a:rPr>
              <a:t> items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ea typeface="SimSun" pitchFamily="2" charset="-122"/>
              </a:rPr>
              <a:t>Each item </a:t>
            </a:r>
            <a:r>
              <a:rPr lang="en-US" altLang="zh-CN" i="1" dirty="0" err="1" smtClean="0">
                <a:ea typeface="SimSun" pitchFamily="2" charset="-122"/>
              </a:rPr>
              <a:t>i</a:t>
            </a:r>
            <a:r>
              <a:rPr lang="en-US" altLang="zh-CN" dirty="0" smtClean="0">
                <a:ea typeface="SimSun" pitchFamily="2" charset="-122"/>
              </a:rPr>
              <a:t> has some weight </a:t>
            </a:r>
            <a:r>
              <a:rPr lang="en-US" altLang="zh-CN" i="1" dirty="0" err="1" smtClean="0">
                <a:ea typeface="SimSun" pitchFamily="2" charset="-122"/>
              </a:rPr>
              <a:t>w</a:t>
            </a:r>
            <a:r>
              <a:rPr lang="en-US" altLang="zh-CN" i="1" baseline="-25000" dirty="0" err="1" smtClean="0">
                <a:ea typeface="SimSun" pitchFamily="2" charset="-122"/>
              </a:rPr>
              <a:t>i</a:t>
            </a:r>
            <a:r>
              <a:rPr lang="en-US" altLang="zh-CN" dirty="0" smtClean="0">
                <a:ea typeface="SimSun" pitchFamily="2" charset="-122"/>
              </a:rPr>
              <a:t> and benefit value </a:t>
            </a:r>
            <a:r>
              <a:rPr lang="en-US" altLang="zh-CN" i="1" dirty="0" smtClean="0">
                <a:ea typeface="SimSun" pitchFamily="2" charset="-122"/>
              </a:rPr>
              <a:t>b</a:t>
            </a:r>
            <a:r>
              <a:rPr lang="en-US" altLang="zh-CN" i="1" baseline="-25000" dirty="0" smtClean="0">
                <a:ea typeface="SimSun" pitchFamily="2" charset="-122"/>
              </a:rPr>
              <a:t>i</a:t>
            </a:r>
            <a:r>
              <a:rPr lang="en-US" altLang="zh-CN" baseline="-25000" dirty="0" smtClean="0">
                <a:ea typeface="SimSun" pitchFamily="2" charset="-122"/>
              </a:rPr>
              <a:t>  </a:t>
            </a:r>
            <a:r>
              <a:rPr lang="en-US" altLang="zh-CN" dirty="0" smtClean="0">
                <a:ea typeface="SimSun" pitchFamily="2" charset="-122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all </a:t>
            </a:r>
            <a:r>
              <a:rPr lang="en-US" altLang="zh-CN" i="1" dirty="0" err="1" smtClean="0">
                <a:solidFill>
                  <a:srgbClr val="FF0000"/>
                </a:solidFill>
                <a:ea typeface="SimSun" pitchFamily="2" charset="-122"/>
              </a:rPr>
              <a:t>w</a:t>
            </a:r>
            <a:r>
              <a:rPr lang="en-US" altLang="zh-CN" i="1" baseline="-25000" dirty="0" err="1" smtClean="0">
                <a:solidFill>
                  <a:srgbClr val="FF0000"/>
                </a:solidFill>
                <a:ea typeface="SimSun" pitchFamily="2" charset="-122"/>
              </a:rPr>
              <a:t>i</a:t>
            </a:r>
            <a:r>
              <a:rPr lang="en-US" altLang="zh-CN" i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baseline="-25000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and </a:t>
            </a:r>
            <a:r>
              <a:rPr lang="en-US" altLang="zh-CN" i="1" dirty="0" smtClean="0">
                <a:solidFill>
                  <a:srgbClr val="FF0000"/>
                </a:solidFill>
                <a:ea typeface="SimSun" pitchFamily="2" charset="-122"/>
              </a:rPr>
              <a:t>W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 are integer values</a:t>
            </a:r>
            <a:r>
              <a:rPr lang="en-US" altLang="zh-CN" dirty="0" smtClean="0">
                <a:ea typeface="SimSun" pitchFamily="2" charset="-12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u="sng" dirty="0" smtClean="0">
                <a:ea typeface="SimSun" pitchFamily="2" charset="-122"/>
              </a:rPr>
              <a:t>Problem</a:t>
            </a:r>
            <a:r>
              <a:rPr lang="en-US" altLang="zh-CN" dirty="0" smtClean="0">
                <a:ea typeface="SimSun" pitchFamily="2" charset="-122"/>
              </a:rPr>
              <a:t>: How to pack the knapsack to achieve maximum total value of packed items?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itchFamily="18" charset="0"/>
                <a:ea typeface="SimSun" pitchFamily="2" charset="-122"/>
              </a:rPr>
              <a:t>The problem is called a “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</a:rPr>
              <a:t>0-1</a:t>
            </a:r>
            <a:r>
              <a:rPr lang="en-US" altLang="zh-CN" dirty="0">
                <a:latin typeface="Times New Roman" pitchFamily="18" charset="0"/>
                <a:ea typeface="SimSun" pitchFamily="2" charset="-122"/>
              </a:rPr>
              <a:t>” problem, because each item must be entirely accepted or rejected.</a:t>
            </a:r>
          </a:p>
          <a:p>
            <a:pPr>
              <a:lnSpc>
                <a:spcPct val="110000"/>
              </a:lnSpc>
            </a:pP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0-1 Knapsack problem</a:t>
            </a:r>
          </a:p>
        </p:txBody>
      </p:sp>
    </p:spTree>
    <p:extLst>
      <p:ext uri="{BB962C8B-B14F-4D97-AF65-F5344CB8AC3E}">
        <p14:creationId xmlns:p14="http://schemas.microsoft.com/office/powerpoint/2010/main" val="16644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Fractional Knapsack </a:t>
            </a:r>
            <a:r>
              <a:rPr lang="en-US" altLang="zh-CN" dirty="0">
                <a:ea typeface="SimSun" pitchFamily="2" charset="-122"/>
              </a:rPr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only those objects that give maximum profit.</a:t>
            </a:r>
          </a:p>
          <a:p>
            <a:r>
              <a:rPr lang="en-US" dirty="0" smtClean="0"/>
              <a:t>The total weight of selected items &lt;= W</a:t>
            </a:r>
          </a:p>
          <a:p>
            <a:r>
              <a:rPr lang="en-US" dirty="0" smtClean="0"/>
              <a:t>Generate set of feasible solutions</a:t>
            </a:r>
          </a:p>
          <a:p>
            <a:r>
              <a:rPr lang="en-US" dirty="0" smtClean="0"/>
              <a:t>Sum of   p</a:t>
            </a:r>
            <a:r>
              <a:rPr lang="en-US" baseline="-25000" dirty="0" smtClean="0"/>
              <a:t>i</a:t>
            </a:r>
            <a:r>
              <a:rPr lang="en-US" dirty="0" smtClean="0"/>
              <a:t> x</a:t>
            </a:r>
            <a:r>
              <a:rPr lang="en-US" baseline="-25000" dirty="0" smtClean="0"/>
              <a:t>i </a:t>
            </a:r>
            <a:r>
              <a:rPr lang="en-US" dirty="0" smtClean="0"/>
              <a:t> subject to sum of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&lt;= W</a:t>
            </a:r>
          </a:p>
          <a:p>
            <a:pPr marL="0" indent="0">
              <a:buNone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34582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Find the optimal solution of the 0-1 Knapsack instance W = 10;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99694"/>
              </p:ext>
            </p:extLst>
          </p:nvPr>
        </p:nvGraphicFramePr>
        <p:xfrm>
          <a:off x="4495800" y="2895600"/>
          <a:ext cx="132556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/>
                <a:gridCol w="528003"/>
                <a:gridCol w="44323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2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Spanning tree: is a sub graph of a graph which is a tree and it contains all the vertices of the graph with no circuits.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60198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0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spanning tree:  a min spanning tree of a waited connected graph is a spanning tree with minimum or smallest weight.</a:t>
            </a:r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1"/>
            <a:ext cx="777239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2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greedy algorithm is a mathematical process that </a:t>
            </a:r>
            <a:r>
              <a:rPr lang="en-US" dirty="0" smtClean="0">
                <a:solidFill>
                  <a:srgbClr val="FF0000"/>
                </a:solidFill>
              </a:rPr>
              <a:t>looks for simple, easy-to-implement solutions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complex, multi-step problems </a:t>
            </a:r>
            <a:r>
              <a:rPr lang="en-US" dirty="0" smtClean="0"/>
              <a:t>by deciding which next step will provide the most obvious benefit.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 of the graph: the sum of weights of all its edges.</a:t>
            </a:r>
          </a:p>
          <a:p>
            <a:r>
              <a:rPr lang="en-US" dirty="0" smtClean="0"/>
              <a:t>Used in designing efficient routing algorithms</a:t>
            </a:r>
          </a:p>
          <a:p>
            <a:r>
              <a:rPr lang="en-US" dirty="0" smtClean="0"/>
              <a:t>Network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62000" y="457200"/>
            <a:ext cx="7599363" cy="963613"/>
          </a:xfrm>
          <a:prstGeom prst="rect">
            <a:avLst/>
          </a:prstGeom>
          <a:noFill/>
          <a:ln w="57150" cmpd="thickThin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93" tIns="47896" rIns="95793" bIns="4789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chemeClr val="tx2"/>
                </a:solidFill>
                <a:latin typeface="Verdana" charset="0"/>
              </a:rPr>
              <a:t>Minimum Connector Algorithms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4122738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4284" tIns="37714" rIns="94284" bIns="37714"/>
          <a:lstStyle>
            <a:lvl1pPr marL="479425" indent="-479425" defTabSz="9572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 dirty="0">
                <a:latin typeface="Arial" charset="0"/>
              </a:rPr>
              <a:t>Kruskal’s algorithm</a:t>
            </a:r>
          </a:p>
          <a:p>
            <a:endParaRPr lang="en-US" altLang="en-US" sz="1800" b="1" dirty="0">
              <a:latin typeface="Arial" charset="0"/>
            </a:endParaRPr>
          </a:p>
          <a:p>
            <a:pPr>
              <a:buFont typeface="Verdana" charset="0"/>
              <a:buAutoNum type="arabicPeriod"/>
            </a:pPr>
            <a:r>
              <a:rPr lang="en-US" altLang="en-US" sz="2000" dirty="0">
                <a:latin typeface="Arial" charset="0"/>
              </a:rPr>
              <a:t>Select the shortest edge in a network</a:t>
            </a:r>
          </a:p>
          <a:p>
            <a:pPr>
              <a:buFont typeface="Verdana" charset="0"/>
              <a:buAutoNum type="arabicPeriod"/>
            </a:pPr>
            <a:endParaRPr lang="en-US" altLang="en-US" sz="2000" dirty="0">
              <a:latin typeface="Arial" charset="0"/>
            </a:endParaRPr>
          </a:p>
          <a:p>
            <a:pPr>
              <a:buFont typeface="Verdana" charset="0"/>
              <a:buAutoNum type="arabicPeriod"/>
            </a:pPr>
            <a:r>
              <a:rPr lang="en-US" altLang="en-US" sz="2000" dirty="0">
                <a:latin typeface="Arial" charset="0"/>
              </a:rPr>
              <a:t>Select the next shortest edge which does not create a cycle</a:t>
            </a:r>
          </a:p>
          <a:p>
            <a:pPr>
              <a:buFont typeface="Verdana" charset="0"/>
              <a:buAutoNum type="arabicPeriod"/>
            </a:pPr>
            <a:endParaRPr lang="en-US" altLang="en-US" sz="2000" dirty="0">
              <a:latin typeface="Arial" charset="0"/>
            </a:endParaRPr>
          </a:p>
          <a:p>
            <a:pPr>
              <a:buFont typeface="Times New Roman" charset="0"/>
              <a:buAutoNum type="arabicPeriod"/>
            </a:pPr>
            <a:r>
              <a:rPr lang="en-US" altLang="en-US" sz="2000" dirty="0">
                <a:latin typeface="Arial" charset="0"/>
              </a:rPr>
              <a:t>Repeat step 2 until all vertices have been </a:t>
            </a:r>
            <a:r>
              <a:rPr lang="en-US" altLang="en-US" sz="2000" dirty="0" smtClean="0">
                <a:latin typeface="Arial" charset="0"/>
              </a:rPr>
              <a:t>connected</a:t>
            </a:r>
          </a:p>
          <a:p>
            <a:pPr>
              <a:buFont typeface="Times New Roman" charset="0"/>
              <a:buAutoNum type="arabicPeriod"/>
            </a:pPr>
            <a:r>
              <a:rPr lang="en-US" altLang="en-US" sz="2000" dirty="0" smtClean="0">
                <a:latin typeface="Arial" charset="0"/>
              </a:rPr>
              <a:t>Time complexity is O(</a:t>
            </a:r>
            <a:r>
              <a:rPr lang="en-US" altLang="en-US" sz="2000" dirty="0" err="1" smtClean="0">
                <a:latin typeface="Arial" charset="0"/>
              </a:rPr>
              <a:t>ElogV</a:t>
            </a:r>
            <a:r>
              <a:rPr lang="en-US" altLang="en-US" sz="2000" dirty="0" smtClean="0">
                <a:latin typeface="Arial" charset="0"/>
              </a:rPr>
              <a:t>)</a:t>
            </a:r>
          </a:p>
          <a:p>
            <a:pPr marL="0" indent="0"/>
            <a:endParaRPr lang="en-US" altLang="en-US" sz="2000" dirty="0">
              <a:latin typeface="Arial" charset="0"/>
            </a:endParaRPr>
          </a:p>
          <a:p>
            <a:pPr marL="0" indent="0"/>
            <a:r>
              <a:rPr lang="en-US" altLang="en-US" sz="2000" dirty="0" smtClean="0">
                <a:latin typeface="Arial" charset="0"/>
              </a:rPr>
              <a:t>E – total number of edges</a:t>
            </a:r>
          </a:p>
          <a:p>
            <a:pPr marL="0" indent="0"/>
            <a:r>
              <a:rPr lang="en-US" altLang="en-US" sz="2000" dirty="0" smtClean="0">
                <a:latin typeface="Arial" charset="0"/>
              </a:rPr>
              <a:t>V- total number of vertices</a:t>
            </a:r>
            <a:endParaRPr lang="en-US" altLang="en-US" sz="2000" dirty="0">
              <a:latin typeface="Arial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572000" y="1752600"/>
            <a:ext cx="4019550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4284" tIns="37714" rIns="94284" bIns="37714"/>
          <a:lstStyle>
            <a:lvl1pPr marL="479425" indent="-479425" defTabSz="9572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 dirty="0">
                <a:latin typeface="Arial" charset="0"/>
              </a:rPr>
              <a:t>Prim’s algorithm</a:t>
            </a:r>
          </a:p>
          <a:p>
            <a:endParaRPr lang="en-US" altLang="en-US" sz="1800" b="1" dirty="0">
              <a:latin typeface="Arial" charset="0"/>
            </a:endParaRPr>
          </a:p>
          <a:p>
            <a:pPr>
              <a:buFont typeface="Verdana" charset="0"/>
              <a:buAutoNum type="arabicPeriod"/>
            </a:pPr>
            <a:r>
              <a:rPr lang="en-US" altLang="en-US" sz="2000" dirty="0">
                <a:latin typeface="Arial" charset="0"/>
              </a:rPr>
              <a:t>Select any vertex</a:t>
            </a:r>
          </a:p>
          <a:p>
            <a:pPr>
              <a:buFont typeface="Verdana" charset="0"/>
              <a:buAutoNum type="arabicPeriod"/>
            </a:pPr>
            <a:endParaRPr lang="en-US" altLang="en-US" sz="2000" dirty="0">
              <a:latin typeface="Arial" charset="0"/>
            </a:endParaRPr>
          </a:p>
          <a:p>
            <a:pPr>
              <a:buFont typeface="Verdana" charset="0"/>
              <a:buAutoNum type="arabicPeriod"/>
            </a:pPr>
            <a:r>
              <a:rPr lang="en-US" altLang="en-US" sz="2000" dirty="0">
                <a:latin typeface="Arial" charset="0"/>
              </a:rPr>
              <a:t>Select the shortest edge connected to that vertex</a:t>
            </a:r>
          </a:p>
          <a:p>
            <a:pPr>
              <a:buFont typeface="Verdana" charset="0"/>
              <a:buAutoNum type="arabicPeriod"/>
            </a:pPr>
            <a:endParaRPr lang="en-US" altLang="en-US" sz="2000" dirty="0">
              <a:latin typeface="Arial" charset="0"/>
            </a:endParaRPr>
          </a:p>
          <a:p>
            <a:pPr>
              <a:buFont typeface="Verdana" charset="0"/>
              <a:buAutoNum type="arabicPeriod"/>
            </a:pPr>
            <a:r>
              <a:rPr lang="en-US" altLang="en-US" sz="2000" dirty="0">
                <a:latin typeface="Arial" charset="0"/>
              </a:rPr>
              <a:t>Select the shortest edge connected to any vertex already connected</a:t>
            </a:r>
          </a:p>
          <a:p>
            <a:pPr>
              <a:buFont typeface="Verdana" charset="0"/>
              <a:buAutoNum type="arabicPeriod"/>
            </a:pPr>
            <a:endParaRPr lang="en-US" altLang="en-US" sz="2000" dirty="0">
              <a:latin typeface="Arial" charset="0"/>
            </a:endParaRPr>
          </a:p>
          <a:p>
            <a:pPr>
              <a:buFont typeface="Verdana" charset="0"/>
              <a:buAutoNum type="arabicPeriod"/>
            </a:pPr>
            <a:r>
              <a:rPr lang="en-US" altLang="en-US" sz="2000" dirty="0">
                <a:latin typeface="Arial" charset="0"/>
              </a:rPr>
              <a:t>Repeat step 3 until all vertices have been </a:t>
            </a:r>
            <a:r>
              <a:rPr lang="en-US" altLang="en-US" sz="2000" dirty="0" smtClean="0">
                <a:latin typeface="Arial" charset="0"/>
              </a:rPr>
              <a:t>connected</a:t>
            </a:r>
          </a:p>
          <a:p>
            <a:pPr>
              <a:buFont typeface="Verdana" charset="0"/>
              <a:buAutoNum type="arabicPeriod"/>
            </a:pPr>
            <a:r>
              <a:rPr lang="en-US" altLang="en-US" sz="2000" dirty="0" smtClean="0">
                <a:latin typeface="Arial" charset="0"/>
              </a:rPr>
              <a:t>Time complexity is O(v</a:t>
            </a:r>
            <a:r>
              <a:rPr lang="en-US" altLang="en-US" sz="2000" baseline="30000" dirty="0" smtClean="0">
                <a:latin typeface="Arial" charset="0"/>
              </a:rPr>
              <a:t>2</a:t>
            </a:r>
            <a:r>
              <a:rPr lang="en-US" altLang="en-US" sz="2000" dirty="0" smtClean="0">
                <a:latin typeface="Arial" charset="0"/>
              </a:rPr>
              <a:t>)</a:t>
            </a:r>
            <a:endParaRPr lang="en-US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4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 autoUpdateAnimBg="0"/>
      <p:bldP spid="22532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7772400" cy="1143000"/>
          </a:xfrm>
        </p:spPr>
        <p:txBody>
          <a:bodyPr/>
          <a:lstStyle/>
          <a:p>
            <a:pPr algn="l" eaLnBrk="1" hangingPunct="1"/>
            <a:r>
              <a:rPr lang="en-GB" altLang="en-US" sz="2000" dirty="0" smtClean="0">
                <a:latin typeface="+mn-lt"/>
              </a:rPr>
              <a:t>A cable company want to connect five villages to their network     which currently extends to the market town of </a:t>
            </a:r>
            <a:r>
              <a:rPr lang="en-GB" altLang="en-US" sz="2000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GB" altLang="en-US" sz="2000" dirty="0" smtClean="0">
                <a:latin typeface="+mn-lt"/>
              </a:rPr>
              <a:t>. What is the minimum length of cable needed?</a:t>
            </a:r>
            <a:endParaRPr lang="en-US" altLang="en-US" sz="2000" dirty="0" smtClean="0">
              <a:latin typeface="+mn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US" altLang="en-US" dirty="0" smtClean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114426" y="2054225"/>
            <a:ext cx="6492875" cy="4587875"/>
            <a:chOff x="702" y="1253"/>
            <a:chExt cx="4090" cy="2890"/>
          </a:xfrm>
        </p:grpSpPr>
        <p:sp>
          <p:nvSpPr>
            <p:cNvPr id="16390" name="Line 5"/>
            <p:cNvSpPr>
              <a:spLocks noChangeShapeType="1"/>
            </p:cNvSpPr>
            <p:nvPr/>
          </p:nvSpPr>
          <p:spPr bwMode="auto">
            <a:xfrm flipV="1">
              <a:off x="1081" y="1541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Line 6"/>
            <p:cNvSpPr>
              <a:spLocks noChangeShapeType="1"/>
            </p:cNvSpPr>
            <p:nvPr/>
          </p:nvSpPr>
          <p:spPr bwMode="auto">
            <a:xfrm>
              <a:off x="1897" y="1541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Line 7"/>
            <p:cNvSpPr>
              <a:spLocks noChangeShapeType="1"/>
            </p:cNvSpPr>
            <p:nvPr/>
          </p:nvSpPr>
          <p:spPr bwMode="auto">
            <a:xfrm>
              <a:off x="3241" y="1541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Line 8"/>
            <p:cNvSpPr>
              <a:spLocks noChangeShapeType="1"/>
            </p:cNvSpPr>
            <p:nvPr/>
          </p:nvSpPr>
          <p:spPr bwMode="auto">
            <a:xfrm>
              <a:off x="1081" y="2645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9"/>
            <p:cNvSpPr>
              <a:spLocks noChangeShapeType="1"/>
            </p:cNvSpPr>
            <p:nvPr/>
          </p:nvSpPr>
          <p:spPr bwMode="auto">
            <a:xfrm>
              <a:off x="2617" y="2645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>
              <a:off x="1897" y="1541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11"/>
            <p:cNvSpPr>
              <a:spLocks noChangeShapeType="1"/>
            </p:cNvSpPr>
            <p:nvPr/>
          </p:nvSpPr>
          <p:spPr bwMode="auto">
            <a:xfrm flipV="1">
              <a:off x="2617" y="1541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Line 12"/>
            <p:cNvSpPr>
              <a:spLocks noChangeShapeType="1"/>
            </p:cNvSpPr>
            <p:nvPr/>
          </p:nvSpPr>
          <p:spPr bwMode="auto">
            <a:xfrm>
              <a:off x="1081" y="2645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13"/>
            <p:cNvSpPr>
              <a:spLocks noChangeShapeType="1"/>
            </p:cNvSpPr>
            <p:nvPr/>
          </p:nvSpPr>
          <p:spPr bwMode="auto">
            <a:xfrm flipV="1">
              <a:off x="2425" y="2645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14"/>
            <p:cNvSpPr>
              <a:spLocks noChangeShapeType="1"/>
            </p:cNvSpPr>
            <p:nvPr/>
          </p:nvSpPr>
          <p:spPr bwMode="auto">
            <a:xfrm flipV="1">
              <a:off x="2425" y="2645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Text Box 15"/>
            <p:cNvSpPr txBox="1">
              <a:spLocks noChangeArrowheads="1"/>
            </p:cNvSpPr>
            <p:nvPr/>
          </p:nvSpPr>
          <p:spPr bwMode="auto">
            <a:xfrm>
              <a:off x="702" y="25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GB" altLang="en-US" sz="200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6401" name="Text Box 16"/>
            <p:cNvSpPr txBox="1">
              <a:spLocks noChangeArrowheads="1"/>
            </p:cNvSpPr>
            <p:nvPr/>
          </p:nvSpPr>
          <p:spPr bwMode="auto">
            <a:xfrm>
              <a:off x="2562" y="2614"/>
              <a:ext cx="6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000" dirty="0" smtClean="0">
                  <a:solidFill>
                    <a:srgbClr val="FF0000"/>
                  </a:solidFill>
                  <a:latin typeface="Arial" charset="0"/>
                </a:rPr>
                <a:t>F</a:t>
              </a:r>
              <a:endParaRPr lang="en-GB" altLang="en-US" sz="200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6402" name="Text Box 17"/>
            <p:cNvSpPr txBox="1">
              <a:spLocks noChangeArrowheads="1"/>
            </p:cNvSpPr>
            <p:nvPr/>
          </p:nvSpPr>
          <p:spPr bwMode="auto">
            <a:xfrm>
              <a:off x="1705" y="129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000" dirty="0" smtClean="0">
                  <a:solidFill>
                    <a:srgbClr val="FF0000"/>
                  </a:solidFill>
                  <a:latin typeface="Arial" charset="0"/>
                </a:rPr>
                <a:t>B</a:t>
              </a:r>
              <a:endParaRPr lang="en-GB" altLang="en-US" sz="200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6403" name="Text Box 18"/>
            <p:cNvSpPr txBox="1">
              <a:spLocks noChangeArrowheads="1"/>
            </p:cNvSpPr>
            <p:nvPr/>
          </p:nvSpPr>
          <p:spPr bwMode="auto">
            <a:xfrm>
              <a:off x="3198" y="1344"/>
              <a:ext cx="8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000" dirty="0" smtClean="0">
                  <a:solidFill>
                    <a:srgbClr val="FF0000"/>
                  </a:solidFill>
                  <a:latin typeface="Arial" charset="0"/>
                </a:rPr>
                <a:t>C</a:t>
              </a:r>
              <a:endParaRPr lang="en-GB" altLang="en-US" sz="200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6404" name="Text Box 19"/>
            <p:cNvSpPr txBox="1">
              <a:spLocks noChangeArrowheads="1"/>
            </p:cNvSpPr>
            <p:nvPr/>
          </p:nvSpPr>
          <p:spPr bwMode="auto">
            <a:xfrm>
              <a:off x="4016" y="2568"/>
              <a:ext cx="7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000" dirty="0" smtClean="0">
                  <a:solidFill>
                    <a:srgbClr val="FF0000"/>
                  </a:solidFill>
                  <a:latin typeface="Arial" charset="0"/>
                </a:rPr>
                <a:t>D</a:t>
              </a:r>
              <a:endParaRPr lang="en-GB" altLang="en-US" sz="200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6405" name="Text Box 20"/>
            <p:cNvSpPr txBox="1">
              <a:spLocks noChangeArrowheads="1"/>
            </p:cNvSpPr>
            <p:nvPr/>
          </p:nvSpPr>
          <p:spPr bwMode="auto">
            <a:xfrm>
              <a:off x="2281" y="3893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000" dirty="0" smtClean="0">
                  <a:solidFill>
                    <a:srgbClr val="FF0000"/>
                  </a:solidFill>
                  <a:latin typeface="Arial" charset="0"/>
                </a:rPr>
                <a:t>E</a:t>
              </a:r>
              <a:endParaRPr lang="en-GB" altLang="en-US" sz="200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6406" name="Text Box 21"/>
            <p:cNvSpPr txBox="1">
              <a:spLocks noChangeArrowheads="1"/>
            </p:cNvSpPr>
            <p:nvPr/>
          </p:nvSpPr>
          <p:spPr bwMode="auto">
            <a:xfrm>
              <a:off x="3097" y="331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2</a:t>
              </a:r>
            </a:p>
          </p:txBody>
        </p:sp>
        <p:sp>
          <p:nvSpPr>
            <p:cNvPr id="16407" name="Text Box 22"/>
            <p:cNvSpPr txBox="1">
              <a:spLocks noChangeArrowheads="1"/>
            </p:cNvSpPr>
            <p:nvPr/>
          </p:nvSpPr>
          <p:spPr bwMode="auto">
            <a:xfrm>
              <a:off x="1705" y="2693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7</a:t>
              </a:r>
            </a:p>
          </p:txBody>
        </p:sp>
        <p:sp>
          <p:nvSpPr>
            <p:cNvPr id="16408" name="Text Box 23"/>
            <p:cNvSpPr txBox="1">
              <a:spLocks noChangeArrowheads="1"/>
            </p:cNvSpPr>
            <p:nvPr/>
          </p:nvSpPr>
          <p:spPr bwMode="auto">
            <a:xfrm>
              <a:off x="1465" y="3221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4</a:t>
              </a:r>
            </a:p>
          </p:txBody>
        </p:sp>
        <p:sp>
          <p:nvSpPr>
            <p:cNvPr id="16409" name="Text Box 24"/>
            <p:cNvSpPr txBox="1">
              <a:spLocks noChangeArrowheads="1"/>
            </p:cNvSpPr>
            <p:nvPr/>
          </p:nvSpPr>
          <p:spPr bwMode="auto">
            <a:xfrm>
              <a:off x="2521" y="3029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5</a:t>
              </a:r>
            </a:p>
          </p:txBody>
        </p:sp>
        <p:sp>
          <p:nvSpPr>
            <p:cNvPr id="16410" name="Text Box 25"/>
            <p:cNvSpPr txBox="1">
              <a:spLocks noChangeArrowheads="1"/>
            </p:cNvSpPr>
            <p:nvPr/>
          </p:nvSpPr>
          <p:spPr bwMode="auto">
            <a:xfrm>
              <a:off x="1993" y="2021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8</a:t>
              </a:r>
            </a:p>
          </p:txBody>
        </p:sp>
        <p:sp>
          <p:nvSpPr>
            <p:cNvPr id="16411" name="Text Box 26"/>
            <p:cNvSpPr txBox="1">
              <a:spLocks noChangeArrowheads="1"/>
            </p:cNvSpPr>
            <p:nvPr/>
          </p:nvSpPr>
          <p:spPr bwMode="auto">
            <a:xfrm>
              <a:off x="2953" y="1973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6</a:t>
              </a:r>
            </a:p>
          </p:txBody>
        </p:sp>
        <p:sp>
          <p:nvSpPr>
            <p:cNvPr id="16412" name="Text Box 27"/>
            <p:cNvSpPr txBox="1">
              <a:spLocks noChangeArrowheads="1"/>
            </p:cNvSpPr>
            <p:nvPr/>
          </p:nvSpPr>
          <p:spPr bwMode="auto">
            <a:xfrm>
              <a:off x="3577" y="187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dirty="0"/>
                <a:t>4</a:t>
              </a:r>
            </a:p>
          </p:txBody>
        </p:sp>
        <p:sp>
          <p:nvSpPr>
            <p:cNvPr id="16413" name="Text Box 28"/>
            <p:cNvSpPr txBox="1">
              <a:spLocks noChangeArrowheads="1"/>
            </p:cNvSpPr>
            <p:nvPr/>
          </p:nvSpPr>
          <p:spPr bwMode="auto">
            <a:xfrm>
              <a:off x="2425" y="1253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5</a:t>
              </a:r>
            </a:p>
          </p:txBody>
        </p:sp>
        <p:sp>
          <p:nvSpPr>
            <p:cNvPr id="16414" name="Text Box 29"/>
            <p:cNvSpPr txBox="1">
              <a:spLocks noChangeArrowheads="1"/>
            </p:cNvSpPr>
            <p:nvPr/>
          </p:nvSpPr>
          <p:spPr bwMode="auto">
            <a:xfrm>
              <a:off x="1321" y="1733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3</a:t>
              </a:r>
            </a:p>
          </p:txBody>
        </p:sp>
        <p:sp>
          <p:nvSpPr>
            <p:cNvPr id="16415" name="Text Box 30"/>
            <p:cNvSpPr txBox="1">
              <a:spLocks noChangeArrowheads="1"/>
            </p:cNvSpPr>
            <p:nvPr/>
          </p:nvSpPr>
          <p:spPr bwMode="auto">
            <a:xfrm>
              <a:off x="3049" y="235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8</a:t>
              </a:r>
            </a:p>
          </p:txBody>
        </p:sp>
      </p:grpSp>
      <p:sp>
        <p:nvSpPr>
          <p:cNvPr id="16389" name="Rectangle 31"/>
          <p:cNvSpPr>
            <a:spLocks noChangeArrowheads="1"/>
          </p:cNvSpPr>
          <p:nvPr/>
        </p:nvSpPr>
        <p:spPr bwMode="auto">
          <a:xfrm>
            <a:off x="395288" y="331788"/>
            <a:ext cx="143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en-US" b="1">
                <a:solidFill>
                  <a:schemeClr val="tx2"/>
                </a:solidFill>
                <a:latin typeface="Arial" charset="0"/>
              </a:rPr>
              <a:t>Example</a:t>
            </a:r>
            <a:endParaRPr lang="en-US" altLang="en-US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95400" y="4141788"/>
            <a:ext cx="420689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38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864" y="576"/>
            <a:chExt cx="3456" cy="2928"/>
          </a:xfrm>
        </p:grpSpPr>
        <p:sp>
          <p:nvSpPr>
            <p:cNvPr id="18437" name="Line 2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8" name="Line 3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9" name="Line 4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Line 5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7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Line 8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9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10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11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Text Box 12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A</a:t>
              </a:r>
            </a:p>
          </p:txBody>
        </p:sp>
        <p:sp>
          <p:nvSpPr>
            <p:cNvPr id="18448" name="Text Box 13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F</a:t>
              </a:r>
            </a:p>
          </p:txBody>
        </p:sp>
        <p:sp>
          <p:nvSpPr>
            <p:cNvPr id="18449" name="Text Box 14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B</a:t>
              </a:r>
            </a:p>
          </p:txBody>
        </p:sp>
        <p:sp>
          <p:nvSpPr>
            <p:cNvPr id="18450" name="Text Box 15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C</a:t>
              </a:r>
            </a:p>
          </p:txBody>
        </p:sp>
        <p:sp>
          <p:nvSpPr>
            <p:cNvPr id="18451" name="Text Box 16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D</a:t>
              </a:r>
            </a:p>
          </p:txBody>
        </p:sp>
        <p:sp>
          <p:nvSpPr>
            <p:cNvPr id="18452" name="Text Box 17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E</a:t>
              </a:r>
            </a:p>
          </p:txBody>
        </p:sp>
        <p:sp>
          <p:nvSpPr>
            <p:cNvPr id="18453" name="Text Box 18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2</a:t>
              </a:r>
            </a:p>
          </p:txBody>
        </p:sp>
        <p:sp>
          <p:nvSpPr>
            <p:cNvPr id="18454" name="Text Box 20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7</a:t>
              </a:r>
            </a:p>
          </p:txBody>
        </p:sp>
        <p:sp>
          <p:nvSpPr>
            <p:cNvPr id="18455" name="Text Box 21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4</a:t>
              </a:r>
            </a:p>
          </p:txBody>
        </p:sp>
        <p:sp>
          <p:nvSpPr>
            <p:cNvPr id="18456" name="Text Box 22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5</a:t>
              </a:r>
            </a:p>
          </p:txBody>
        </p:sp>
        <p:sp>
          <p:nvSpPr>
            <p:cNvPr id="18457" name="Text Box 23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8</a:t>
              </a:r>
            </a:p>
          </p:txBody>
        </p:sp>
        <p:sp>
          <p:nvSpPr>
            <p:cNvPr id="18458" name="Text Box 24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6</a:t>
              </a:r>
            </a:p>
          </p:txBody>
        </p:sp>
        <p:sp>
          <p:nvSpPr>
            <p:cNvPr id="18459" name="Text Box 25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4</a:t>
              </a:r>
            </a:p>
          </p:txBody>
        </p:sp>
        <p:sp>
          <p:nvSpPr>
            <p:cNvPr id="18460" name="Text Box 26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5</a:t>
              </a:r>
            </a:p>
          </p:txBody>
        </p:sp>
        <p:sp>
          <p:nvSpPr>
            <p:cNvPr id="18461" name="Text Box 27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3</a:t>
              </a:r>
            </a:p>
          </p:txBody>
        </p:sp>
        <p:sp>
          <p:nvSpPr>
            <p:cNvPr id="18462" name="Text Box 28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8</a:t>
              </a:r>
            </a:p>
          </p:txBody>
        </p:sp>
      </p:grp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6011863" y="1125538"/>
            <a:ext cx="2665412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en-US" sz="2000">
                <a:latin typeface="Arial" charset="0"/>
              </a:rPr>
              <a:t>List the edges in order of size:</a:t>
            </a: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r>
              <a:rPr lang="en-GB" altLang="en-US" sz="2000">
                <a:latin typeface="Arial" charset="0"/>
              </a:rPr>
              <a:t>ED  2</a:t>
            </a:r>
          </a:p>
          <a:p>
            <a:pPr eaLnBrk="1" hangingPunct="1"/>
            <a:r>
              <a:rPr lang="en-GB" altLang="en-US" sz="2000">
                <a:latin typeface="Arial" charset="0"/>
              </a:rPr>
              <a:t>AB  3</a:t>
            </a:r>
          </a:p>
          <a:p>
            <a:pPr eaLnBrk="1" hangingPunct="1"/>
            <a:r>
              <a:rPr lang="en-GB" altLang="en-US" sz="2000">
                <a:latin typeface="Arial" charset="0"/>
              </a:rPr>
              <a:t>AE  4</a:t>
            </a:r>
          </a:p>
          <a:p>
            <a:pPr eaLnBrk="1" hangingPunct="1"/>
            <a:r>
              <a:rPr lang="en-GB" altLang="en-US" sz="2000">
                <a:latin typeface="Arial" charset="0"/>
              </a:rPr>
              <a:t>CD  4</a:t>
            </a:r>
          </a:p>
          <a:p>
            <a:pPr eaLnBrk="1" hangingPunct="1"/>
            <a:r>
              <a:rPr lang="en-GB" altLang="en-US" sz="2000">
                <a:latin typeface="Arial" charset="0"/>
              </a:rPr>
              <a:t>BC  5</a:t>
            </a:r>
          </a:p>
          <a:p>
            <a:pPr eaLnBrk="1" hangingPunct="1"/>
            <a:r>
              <a:rPr lang="en-GB" altLang="en-US" sz="2000">
                <a:latin typeface="Arial" charset="0"/>
              </a:rPr>
              <a:t>EF  5</a:t>
            </a:r>
          </a:p>
          <a:p>
            <a:pPr eaLnBrk="1" hangingPunct="1"/>
            <a:r>
              <a:rPr lang="en-GB" altLang="en-US" sz="2000">
                <a:latin typeface="Arial" charset="0"/>
              </a:rPr>
              <a:t>CF  6</a:t>
            </a:r>
          </a:p>
          <a:p>
            <a:pPr eaLnBrk="1" hangingPunct="1"/>
            <a:r>
              <a:rPr lang="en-GB" altLang="en-US" sz="2000">
                <a:latin typeface="Arial" charset="0"/>
              </a:rPr>
              <a:t>AF  7</a:t>
            </a:r>
          </a:p>
          <a:p>
            <a:pPr eaLnBrk="1" hangingPunct="1"/>
            <a:r>
              <a:rPr lang="en-GB" altLang="en-US" sz="2000">
                <a:latin typeface="Arial" charset="0"/>
              </a:rPr>
              <a:t>BF  8</a:t>
            </a:r>
          </a:p>
          <a:p>
            <a:pPr eaLnBrk="1" hangingPunct="1"/>
            <a:r>
              <a:rPr lang="en-GB" altLang="en-US" sz="2000">
                <a:latin typeface="Arial" charset="0"/>
              </a:rPr>
              <a:t>CF  8</a:t>
            </a:r>
          </a:p>
          <a:p>
            <a:pPr eaLnBrk="1" hangingPunct="1"/>
            <a:endParaRPr lang="en-US" altLang="en-US" sz="2000">
              <a:latin typeface="Arial" charset="0"/>
            </a:endParaRPr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="1">
                <a:latin typeface="Arial" charset="0"/>
              </a:rPr>
              <a:t>Kruskal’s Algorithm</a:t>
            </a:r>
            <a:endParaRPr lang="en-US" altLang="en-US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9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" grpId="0"/>
      <p:bldP spid="41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011863" y="1125538"/>
            <a:ext cx="2881312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Verdana" charset="0"/>
              <a:buNone/>
            </a:pPr>
            <a:r>
              <a:rPr lang="en-US" altLang="en-US">
                <a:latin typeface="Arial" charset="0"/>
              </a:rPr>
              <a:t>Select the shortest</a:t>
            </a:r>
          </a:p>
          <a:p>
            <a:pPr>
              <a:buFont typeface="Verdana" charset="0"/>
              <a:buNone/>
            </a:pPr>
            <a:r>
              <a:rPr lang="en-US" altLang="en-US">
                <a:latin typeface="Arial" charset="0"/>
              </a:rPr>
              <a:t>edge in the network</a:t>
            </a: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r>
              <a:rPr lang="en-GB" altLang="en-US" sz="2000" b="1">
                <a:solidFill>
                  <a:srgbClr val="FF0000"/>
                </a:solidFill>
                <a:latin typeface="Arial" charset="0"/>
              </a:rPr>
              <a:t>ED  2</a:t>
            </a: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endParaRPr lang="en-US" altLang="en-US" sz="2000">
              <a:latin typeface="Arial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="1">
                <a:latin typeface="Arial" charset="0"/>
              </a:rPr>
              <a:t>Kruskal’s Algorithm</a:t>
            </a:r>
            <a:endParaRPr lang="en-US" altLang="en-US" b="1">
              <a:latin typeface="Arial" charset="0"/>
            </a:endParaRPr>
          </a:p>
        </p:txBody>
      </p:sp>
      <p:grpSp>
        <p:nvGrpSpPr>
          <p:cNvPr id="19460" name="Group 5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864" y="576"/>
            <a:chExt cx="3456" cy="2928"/>
          </a:xfrm>
        </p:grpSpPr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A</a:t>
              </a:r>
            </a:p>
          </p:txBody>
        </p:sp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F</a:t>
              </a:r>
            </a:p>
          </p:txBody>
        </p:sp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B</a:t>
              </a:r>
            </a:p>
          </p:txBody>
        </p:sp>
        <p:sp>
          <p:nvSpPr>
            <p:cNvPr id="19475" name="Text Box 19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C</a:t>
              </a:r>
            </a:p>
          </p:txBody>
        </p:sp>
        <p:sp>
          <p:nvSpPr>
            <p:cNvPr id="19476" name="Text Box 20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D</a:t>
              </a:r>
            </a:p>
          </p:txBody>
        </p:sp>
        <p:sp>
          <p:nvSpPr>
            <p:cNvPr id="19477" name="Text Box 21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E</a:t>
              </a:r>
            </a:p>
          </p:txBody>
        </p:sp>
        <p:sp>
          <p:nvSpPr>
            <p:cNvPr id="19478" name="Text Box 22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2</a:t>
              </a:r>
            </a:p>
          </p:txBody>
        </p:sp>
        <p:sp>
          <p:nvSpPr>
            <p:cNvPr id="19479" name="Text Box 23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7</a:t>
              </a:r>
            </a:p>
          </p:txBody>
        </p:sp>
        <p:sp>
          <p:nvSpPr>
            <p:cNvPr id="19480" name="Text Box 24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4</a:t>
              </a:r>
            </a:p>
          </p:txBody>
        </p:sp>
        <p:sp>
          <p:nvSpPr>
            <p:cNvPr id="19481" name="Text Box 25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5</a:t>
              </a:r>
            </a:p>
          </p:txBody>
        </p:sp>
        <p:sp>
          <p:nvSpPr>
            <p:cNvPr id="19482" name="Text Box 26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8</a:t>
              </a:r>
            </a:p>
          </p:txBody>
        </p:sp>
        <p:sp>
          <p:nvSpPr>
            <p:cNvPr id="19483" name="Text Box 27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6</a:t>
              </a:r>
            </a:p>
          </p:txBody>
        </p:sp>
        <p:sp>
          <p:nvSpPr>
            <p:cNvPr id="19484" name="Text Box 28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4</a:t>
              </a:r>
            </a:p>
          </p:txBody>
        </p:sp>
        <p:sp>
          <p:nvSpPr>
            <p:cNvPr id="19485" name="Text Box 29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5</a:t>
              </a:r>
            </a:p>
          </p:txBody>
        </p:sp>
        <p:sp>
          <p:nvSpPr>
            <p:cNvPr id="19486" name="Text Box 30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3</a:t>
              </a:r>
            </a:p>
          </p:txBody>
        </p:sp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8</a:t>
              </a:r>
            </a:p>
          </p:txBody>
        </p:sp>
      </p:grpSp>
      <p:sp>
        <p:nvSpPr>
          <p:cNvPr id="28704" name="Line 32"/>
          <p:cNvSpPr>
            <a:spLocks noChangeShapeType="1"/>
          </p:cNvSpPr>
          <p:nvPr/>
        </p:nvSpPr>
        <p:spPr bwMode="auto">
          <a:xfrm flipV="1">
            <a:off x="3059113" y="3933825"/>
            <a:ext cx="2438400" cy="190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2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70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6011863" y="1125538"/>
            <a:ext cx="2881312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Select the next shortest</a:t>
            </a:r>
          </a:p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edge which does not</a:t>
            </a:r>
          </a:p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create a cycle</a:t>
            </a: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r>
              <a:rPr lang="en-GB" altLang="en-US" sz="2000" b="1">
                <a:latin typeface="Arial" charset="0"/>
              </a:rPr>
              <a:t>ED  2</a:t>
            </a:r>
          </a:p>
          <a:p>
            <a:pPr eaLnBrk="1" hangingPunct="1"/>
            <a:r>
              <a:rPr lang="en-GB" altLang="en-US" sz="2000" b="1">
                <a:solidFill>
                  <a:srgbClr val="FF0000"/>
                </a:solidFill>
                <a:latin typeface="Arial" charset="0"/>
              </a:rPr>
              <a:t>AB  3</a:t>
            </a:r>
          </a:p>
          <a:p>
            <a:pPr eaLnBrk="1" hangingPunct="1"/>
            <a:endParaRPr lang="en-GB" altLang="en-US" sz="2000" b="1">
              <a:latin typeface="Arial" charset="0"/>
            </a:endParaRP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endParaRPr lang="en-US" altLang="en-US" sz="2000">
              <a:latin typeface="Arial" charset="0"/>
            </a:endParaRPr>
          </a:p>
        </p:txBody>
      </p:sp>
      <p:sp>
        <p:nvSpPr>
          <p:cNvPr id="20483" name="Text Box 30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="1">
                <a:latin typeface="Arial" charset="0"/>
              </a:rPr>
              <a:t>Kruskal’s Algorithm</a:t>
            </a:r>
            <a:endParaRPr lang="en-US" altLang="en-US" b="1">
              <a:latin typeface="Arial" charset="0"/>
            </a:endParaRPr>
          </a:p>
        </p:txBody>
      </p:sp>
      <p:grpSp>
        <p:nvGrpSpPr>
          <p:cNvPr id="20484" name="Group 39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295" y="1071"/>
            <a:chExt cx="3456" cy="2928"/>
          </a:xfrm>
        </p:grpSpPr>
        <p:grpSp>
          <p:nvGrpSpPr>
            <p:cNvPr id="20486" name="Group 38"/>
            <p:cNvGrpSpPr>
              <a:grpSpLocks/>
            </p:cNvGrpSpPr>
            <p:nvPr/>
          </p:nvGrpSpPr>
          <p:grpSpPr bwMode="auto">
            <a:xfrm>
              <a:off x="295" y="1071"/>
              <a:ext cx="3456" cy="2928"/>
              <a:chOff x="295" y="1071"/>
              <a:chExt cx="3456" cy="2928"/>
            </a:xfrm>
          </p:grpSpPr>
          <p:sp>
            <p:nvSpPr>
              <p:cNvPr id="20488" name="Line 3"/>
              <p:cNvSpPr>
                <a:spLocks noChangeShapeType="1"/>
              </p:cNvSpPr>
              <p:nvPr/>
            </p:nvSpPr>
            <p:spPr bwMode="auto">
              <a:xfrm flipV="1">
                <a:off x="583" y="1359"/>
                <a:ext cx="816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" name="Line 4"/>
              <p:cNvSpPr>
                <a:spLocks noChangeShapeType="1"/>
              </p:cNvSpPr>
              <p:nvPr/>
            </p:nvSpPr>
            <p:spPr bwMode="auto">
              <a:xfrm>
                <a:off x="1399" y="1359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0" name="Line 5"/>
              <p:cNvSpPr>
                <a:spLocks noChangeShapeType="1"/>
              </p:cNvSpPr>
              <p:nvPr/>
            </p:nvSpPr>
            <p:spPr bwMode="auto">
              <a:xfrm>
                <a:off x="2743" y="1359"/>
                <a:ext cx="72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1" name="Line 6"/>
              <p:cNvSpPr>
                <a:spLocks noChangeShapeType="1"/>
              </p:cNvSpPr>
              <p:nvPr/>
            </p:nvSpPr>
            <p:spPr bwMode="auto">
              <a:xfrm>
                <a:off x="583" y="2463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2" name="Line 7"/>
              <p:cNvSpPr>
                <a:spLocks noChangeShapeType="1"/>
              </p:cNvSpPr>
              <p:nvPr/>
            </p:nvSpPr>
            <p:spPr bwMode="auto">
              <a:xfrm>
                <a:off x="2119" y="2463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3" name="Line 8"/>
              <p:cNvSpPr>
                <a:spLocks noChangeShapeType="1"/>
              </p:cNvSpPr>
              <p:nvPr/>
            </p:nvSpPr>
            <p:spPr bwMode="auto">
              <a:xfrm>
                <a:off x="1399" y="1359"/>
                <a:ext cx="72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4" name="Line 9"/>
              <p:cNvSpPr>
                <a:spLocks noChangeShapeType="1"/>
              </p:cNvSpPr>
              <p:nvPr/>
            </p:nvSpPr>
            <p:spPr bwMode="auto">
              <a:xfrm flipV="1">
                <a:off x="2119" y="1359"/>
                <a:ext cx="624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5" name="Line 10"/>
              <p:cNvSpPr>
                <a:spLocks noChangeShapeType="1"/>
              </p:cNvSpPr>
              <p:nvPr/>
            </p:nvSpPr>
            <p:spPr bwMode="auto">
              <a:xfrm>
                <a:off x="583" y="2463"/>
                <a:ext cx="1344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6" name="Line 11"/>
              <p:cNvSpPr>
                <a:spLocks noChangeShapeType="1"/>
              </p:cNvSpPr>
              <p:nvPr/>
            </p:nvSpPr>
            <p:spPr bwMode="auto">
              <a:xfrm flipV="1">
                <a:off x="1927" y="2463"/>
                <a:ext cx="192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7" name="Line 12"/>
              <p:cNvSpPr>
                <a:spLocks noChangeShapeType="1"/>
              </p:cNvSpPr>
              <p:nvPr/>
            </p:nvSpPr>
            <p:spPr bwMode="auto">
              <a:xfrm flipV="1">
                <a:off x="1927" y="2463"/>
                <a:ext cx="1536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8" name="Text Box 13"/>
              <p:cNvSpPr txBox="1">
                <a:spLocks noChangeArrowheads="1"/>
              </p:cNvSpPr>
              <p:nvPr/>
            </p:nvSpPr>
            <p:spPr bwMode="auto">
              <a:xfrm>
                <a:off x="295" y="2367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A</a:t>
                </a:r>
              </a:p>
            </p:txBody>
          </p:sp>
          <p:sp>
            <p:nvSpPr>
              <p:cNvPr id="20499" name="Text Box 14"/>
              <p:cNvSpPr txBox="1">
                <a:spLocks noChangeArrowheads="1"/>
              </p:cNvSpPr>
              <p:nvPr/>
            </p:nvSpPr>
            <p:spPr bwMode="auto">
              <a:xfrm>
                <a:off x="2119" y="2463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F</a:t>
                </a:r>
              </a:p>
            </p:txBody>
          </p:sp>
          <p:sp>
            <p:nvSpPr>
              <p:cNvPr id="20500" name="Text Box 15"/>
              <p:cNvSpPr txBox="1">
                <a:spLocks noChangeArrowheads="1"/>
              </p:cNvSpPr>
              <p:nvPr/>
            </p:nvSpPr>
            <p:spPr bwMode="auto">
              <a:xfrm>
                <a:off x="1159" y="107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B</a:t>
                </a:r>
              </a:p>
            </p:txBody>
          </p:sp>
          <p:sp>
            <p:nvSpPr>
              <p:cNvPr id="20501" name="Text Box 16"/>
              <p:cNvSpPr txBox="1">
                <a:spLocks noChangeArrowheads="1"/>
              </p:cNvSpPr>
              <p:nvPr/>
            </p:nvSpPr>
            <p:spPr bwMode="auto">
              <a:xfrm>
                <a:off x="2743" y="1167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C</a:t>
                </a:r>
              </a:p>
            </p:txBody>
          </p:sp>
          <p:sp>
            <p:nvSpPr>
              <p:cNvPr id="20502" name="Text Box 17"/>
              <p:cNvSpPr txBox="1">
                <a:spLocks noChangeArrowheads="1"/>
              </p:cNvSpPr>
              <p:nvPr/>
            </p:nvSpPr>
            <p:spPr bwMode="auto">
              <a:xfrm>
                <a:off x="3463" y="241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D</a:t>
                </a:r>
              </a:p>
            </p:txBody>
          </p:sp>
          <p:sp>
            <p:nvSpPr>
              <p:cNvPr id="20503" name="Text Box 18"/>
              <p:cNvSpPr txBox="1">
                <a:spLocks noChangeArrowheads="1"/>
              </p:cNvSpPr>
              <p:nvPr/>
            </p:nvSpPr>
            <p:spPr bwMode="auto">
              <a:xfrm>
                <a:off x="1783" y="371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E</a:t>
                </a:r>
              </a:p>
            </p:txBody>
          </p:sp>
          <p:sp>
            <p:nvSpPr>
              <p:cNvPr id="20504" name="Text Box 19"/>
              <p:cNvSpPr txBox="1">
                <a:spLocks noChangeArrowheads="1"/>
              </p:cNvSpPr>
              <p:nvPr/>
            </p:nvSpPr>
            <p:spPr bwMode="auto">
              <a:xfrm>
                <a:off x="2599" y="313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2</a:t>
                </a:r>
              </a:p>
            </p:txBody>
          </p:sp>
          <p:sp>
            <p:nvSpPr>
              <p:cNvPr id="20505" name="Text Box 20"/>
              <p:cNvSpPr txBox="1">
                <a:spLocks noChangeArrowheads="1"/>
              </p:cNvSpPr>
              <p:nvPr/>
            </p:nvSpPr>
            <p:spPr bwMode="auto">
              <a:xfrm>
                <a:off x="1207" y="251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7</a:t>
                </a:r>
              </a:p>
            </p:txBody>
          </p:sp>
          <p:sp>
            <p:nvSpPr>
              <p:cNvPr id="20506" name="Text Box 21"/>
              <p:cNvSpPr txBox="1">
                <a:spLocks noChangeArrowheads="1"/>
              </p:cNvSpPr>
              <p:nvPr/>
            </p:nvSpPr>
            <p:spPr bwMode="auto">
              <a:xfrm>
                <a:off x="967" y="3039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4</a:t>
                </a:r>
              </a:p>
            </p:txBody>
          </p:sp>
          <p:sp>
            <p:nvSpPr>
              <p:cNvPr id="20507" name="Text Box 22"/>
              <p:cNvSpPr txBox="1">
                <a:spLocks noChangeArrowheads="1"/>
              </p:cNvSpPr>
              <p:nvPr/>
            </p:nvSpPr>
            <p:spPr bwMode="auto">
              <a:xfrm>
                <a:off x="2023" y="2847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5</a:t>
                </a:r>
              </a:p>
            </p:txBody>
          </p:sp>
          <p:sp>
            <p:nvSpPr>
              <p:cNvPr id="20508" name="Text Box 23"/>
              <p:cNvSpPr txBox="1">
                <a:spLocks noChangeArrowheads="1"/>
              </p:cNvSpPr>
              <p:nvPr/>
            </p:nvSpPr>
            <p:spPr bwMode="auto">
              <a:xfrm>
                <a:off x="1495" y="1839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8</a:t>
                </a:r>
              </a:p>
            </p:txBody>
          </p:sp>
          <p:sp>
            <p:nvSpPr>
              <p:cNvPr id="20509" name="Text Box 24"/>
              <p:cNvSpPr txBox="1">
                <a:spLocks noChangeArrowheads="1"/>
              </p:cNvSpPr>
              <p:nvPr/>
            </p:nvSpPr>
            <p:spPr bwMode="auto">
              <a:xfrm>
                <a:off x="2455" y="179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6</a:t>
                </a:r>
              </a:p>
            </p:txBody>
          </p:sp>
          <p:sp>
            <p:nvSpPr>
              <p:cNvPr id="20510" name="Text Box 25"/>
              <p:cNvSpPr txBox="1">
                <a:spLocks noChangeArrowheads="1"/>
              </p:cNvSpPr>
              <p:nvPr/>
            </p:nvSpPr>
            <p:spPr bwMode="auto">
              <a:xfrm>
                <a:off x="3079" y="169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4</a:t>
                </a:r>
              </a:p>
            </p:txBody>
          </p:sp>
          <p:sp>
            <p:nvSpPr>
              <p:cNvPr id="20511" name="Text Box 26"/>
              <p:cNvSpPr txBox="1">
                <a:spLocks noChangeArrowheads="1"/>
              </p:cNvSpPr>
              <p:nvPr/>
            </p:nvSpPr>
            <p:spPr bwMode="auto">
              <a:xfrm>
                <a:off x="1927" y="107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5</a:t>
                </a:r>
              </a:p>
            </p:txBody>
          </p:sp>
          <p:sp>
            <p:nvSpPr>
              <p:cNvPr id="20512" name="Text Box 27"/>
              <p:cNvSpPr txBox="1">
                <a:spLocks noChangeArrowheads="1"/>
              </p:cNvSpPr>
              <p:nvPr/>
            </p:nvSpPr>
            <p:spPr bwMode="auto">
              <a:xfrm>
                <a:off x="823" y="155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3</a:t>
                </a:r>
              </a:p>
            </p:txBody>
          </p:sp>
          <p:sp>
            <p:nvSpPr>
              <p:cNvPr id="20513" name="Text Box 28"/>
              <p:cNvSpPr txBox="1">
                <a:spLocks noChangeArrowheads="1"/>
              </p:cNvSpPr>
              <p:nvPr/>
            </p:nvSpPr>
            <p:spPr bwMode="auto">
              <a:xfrm>
                <a:off x="2551" y="217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8</a:t>
                </a:r>
              </a:p>
            </p:txBody>
          </p:sp>
        </p:grpSp>
        <p:sp>
          <p:nvSpPr>
            <p:cNvPr id="20487" name="Line 33"/>
            <p:cNvSpPr>
              <a:spLocks noChangeShapeType="1"/>
            </p:cNvSpPr>
            <p:nvPr/>
          </p:nvSpPr>
          <p:spPr bwMode="auto">
            <a:xfrm flipV="1">
              <a:off x="1927" y="2478"/>
              <a:ext cx="1536" cy="1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79" name="Line 31"/>
          <p:cNvSpPr>
            <a:spLocks noChangeShapeType="1"/>
          </p:cNvSpPr>
          <p:nvPr/>
        </p:nvSpPr>
        <p:spPr bwMode="auto">
          <a:xfrm flipV="1">
            <a:off x="908050" y="2146300"/>
            <a:ext cx="1312863" cy="177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9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7" grpId="0"/>
      <p:bldP spid="2767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011863" y="1125538"/>
            <a:ext cx="288131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Select the next shortest</a:t>
            </a:r>
          </a:p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edge which does not</a:t>
            </a:r>
          </a:p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create a cycle</a:t>
            </a: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r>
              <a:rPr lang="en-GB" altLang="en-US" sz="2000" b="1">
                <a:latin typeface="Arial" charset="0"/>
              </a:rPr>
              <a:t>ED  2</a:t>
            </a:r>
          </a:p>
          <a:p>
            <a:pPr eaLnBrk="1" hangingPunct="1"/>
            <a:r>
              <a:rPr lang="en-GB" altLang="en-US" sz="2000" b="1">
                <a:latin typeface="Arial" charset="0"/>
              </a:rPr>
              <a:t>AB  3</a:t>
            </a:r>
          </a:p>
          <a:p>
            <a:pPr eaLnBrk="1" hangingPunct="1"/>
            <a:r>
              <a:rPr lang="en-GB" altLang="en-US" sz="2000" b="1">
                <a:solidFill>
                  <a:srgbClr val="FF0000"/>
                </a:solidFill>
                <a:latin typeface="Arial" charset="0"/>
              </a:rPr>
              <a:t>CD  4</a:t>
            </a:r>
            <a:r>
              <a:rPr lang="en-GB" altLang="en-US" sz="2000" b="1">
                <a:latin typeface="Arial" charset="0"/>
              </a:rPr>
              <a:t> (or AE  4)</a:t>
            </a:r>
          </a:p>
          <a:p>
            <a:pPr eaLnBrk="1" hangingPunct="1"/>
            <a:endParaRPr lang="en-GB" altLang="en-US" sz="2000" b="1">
              <a:latin typeface="Arial" charset="0"/>
            </a:endParaRP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endParaRPr lang="en-US" altLang="en-US" sz="2000">
              <a:latin typeface="Arial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="1">
                <a:latin typeface="Arial" charset="0"/>
              </a:rPr>
              <a:t>Kruskal’s Algorithm</a:t>
            </a:r>
            <a:endParaRPr lang="en-US" altLang="en-US" b="1">
              <a:latin typeface="Arial" charset="0"/>
            </a:endParaRPr>
          </a:p>
        </p:txBody>
      </p:sp>
      <p:grpSp>
        <p:nvGrpSpPr>
          <p:cNvPr id="21508" name="Group 35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295" y="1071"/>
            <a:chExt cx="3456" cy="2928"/>
          </a:xfrm>
        </p:grpSpPr>
        <p:sp>
          <p:nvSpPr>
            <p:cNvPr id="21510" name="Line 4"/>
            <p:cNvSpPr>
              <a:spLocks noChangeShapeType="1"/>
            </p:cNvSpPr>
            <p:nvPr/>
          </p:nvSpPr>
          <p:spPr bwMode="auto">
            <a:xfrm flipV="1">
              <a:off x="567" y="1344"/>
              <a:ext cx="816" cy="11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511" name="Group 34"/>
            <p:cNvGrpSpPr>
              <a:grpSpLocks/>
            </p:cNvGrpSpPr>
            <p:nvPr/>
          </p:nvGrpSpPr>
          <p:grpSpPr bwMode="auto">
            <a:xfrm>
              <a:off x="295" y="1071"/>
              <a:ext cx="3456" cy="2928"/>
              <a:chOff x="295" y="1071"/>
              <a:chExt cx="3456" cy="2928"/>
            </a:xfrm>
          </p:grpSpPr>
          <p:sp>
            <p:nvSpPr>
              <p:cNvPr id="21513" name="Line 8"/>
              <p:cNvSpPr>
                <a:spLocks noChangeShapeType="1"/>
              </p:cNvSpPr>
              <p:nvPr/>
            </p:nvSpPr>
            <p:spPr bwMode="auto">
              <a:xfrm>
                <a:off x="1399" y="1359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4" name="Line 9"/>
              <p:cNvSpPr>
                <a:spLocks noChangeShapeType="1"/>
              </p:cNvSpPr>
              <p:nvPr/>
            </p:nvSpPr>
            <p:spPr bwMode="auto">
              <a:xfrm>
                <a:off x="2743" y="1359"/>
                <a:ext cx="72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5" name="Line 10"/>
              <p:cNvSpPr>
                <a:spLocks noChangeShapeType="1"/>
              </p:cNvSpPr>
              <p:nvPr/>
            </p:nvSpPr>
            <p:spPr bwMode="auto">
              <a:xfrm>
                <a:off x="583" y="2463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6" name="Line 11"/>
              <p:cNvSpPr>
                <a:spLocks noChangeShapeType="1"/>
              </p:cNvSpPr>
              <p:nvPr/>
            </p:nvSpPr>
            <p:spPr bwMode="auto">
              <a:xfrm>
                <a:off x="2119" y="2463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7" name="Line 12"/>
              <p:cNvSpPr>
                <a:spLocks noChangeShapeType="1"/>
              </p:cNvSpPr>
              <p:nvPr/>
            </p:nvSpPr>
            <p:spPr bwMode="auto">
              <a:xfrm>
                <a:off x="1399" y="1359"/>
                <a:ext cx="72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8" name="Line 13"/>
              <p:cNvSpPr>
                <a:spLocks noChangeShapeType="1"/>
              </p:cNvSpPr>
              <p:nvPr/>
            </p:nvSpPr>
            <p:spPr bwMode="auto">
              <a:xfrm flipV="1">
                <a:off x="2119" y="1359"/>
                <a:ext cx="624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9" name="Line 14"/>
              <p:cNvSpPr>
                <a:spLocks noChangeShapeType="1"/>
              </p:cNvSpPr>
              <p:nvPr/>
            </p:nvSpPr>
            <p:spPr bwMode="auto">
              <a:xfrm>
                <a:off x="583" y="2463"/>
                <a:ext cx="1344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0" name="Line 15"/>
              <p:cNvSpPr>
                <a:spLocks noChangeShapeType="1"/>
              </p:cNvSpPr>
              <p:nvPr/>
            </p:nvSpPr>
            <p:spPr bwMode="auto">
              <a:xfrm flipV="1">
                <a:off x="1927" y="2463"/>
                <a:ext cx="192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1" name="Line 16"/>
              <p:cNvSpPr>
                <a:spLocks noChangeShapeType="1"/>
              </p:cNvSpPr>
              <p:nvPr/>
            </p:nvSpPr>
            <p:spPr bwMode="auto">
              <a:xfrm flipV="1">
                <a:off x="1927" y="2463"/>
                <a:ext cx="1536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2" name="Text Box 17"/>
              <p:cNvSpPr txBox="1">
                <a:spLocks noChangeArrowheads="1"/>
              </p:cNvSpPr>
              <p:nvPr/>
            </p:nvSpPr>
            <p:spPr bwMode="auto">
              <a:xfrm>
                <a:off x="295" y="2367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A</a:t>
                </a:r>
              </a:p>
            </p:txBody>
          </p:sp>
          <p:sp>
            <p:nvSpPr>
              <p:cNvPr id="21523" name="Text Box 18"/>
              <p:cNvSpPr txBox="1">
                <a:spLocks noChangeArrowheads="1"/>
              </p:cNvSpPr>
              <p:nvPr/>
            </p:nvSpPr>
            <p:spPr bwMode="auto">
              <a:xfrm>
                <a:off x="2119" y="2463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F</a:t>
                </a:r>
              </a:p>
            </p:txBody>
          </p:sp>
          <p:sp>
            <p:nvSpPr>
              <p:cNvPr id="21524" name="Text Box 19"/>
              <p:cNvSpPr txBox="1">
                <a:spLocks noChangeArrowheads="1"/>
              </p:cNvSpPr>
              <p:nvPr/>
            </p:nvSpPr>
            <p:spPr bwMode="auto">
              <a:xfrm>
                <a:off x="1159" y="107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B</a:t>
                </a:r>
              </a:p>
            </p:txBody>
          </p:sp>
          <p:sp>
            <p:nvSpPr>
              <p:cNvPr id="21525" name="Text Box 20"/>
              <p:cNvSpPr txBox="1">
                <a:spLocks noChangeArrowheads="1"/>
              </p:cNvSpPr>
              <p:nvPr/>
            </p:nvSpPr>
            <p:spPr bwMode="auto">
              <a:xfrm>
                <a:off x="2743" y="1167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C</a:t>
                </a:r>
              </a:p>
            </p:txBody>
          </p:sp>
          <p:sp>
            <p:nvSpPr>
              <p:cNvPr id="21526" name="Text Box 21"/>
              <p:cNvSpPr txBox="1">
                <a:spLocks noChangeArrowheads="1"/>
              </p:cNvSpPr>
              <p:nvPr/>
            </p:nvSpPr>
            <p:spPr bwMode="auto">
              <a:xfrm>
                <a:off x="3463" y="241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D</a:t>
                </a:r>
              </a:p>
            </p:txBody>
          </p:sp>
          <p:sp>
            <p:nvSpPr>
              <p:cNvPr id="21527" name="Text Box 22"/>
              <p:cNvSpPr txBox="1">
                <a:spLocks noChangeArrowheads="1"/>
              </p:cNvSpPr>
              <p:nvPr/>
            </p:nvSpPr>
            <p:spPr bwMode="auto">
              <a:xfrm>
                <a:off x="1783" y="371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E</a:t>
                </a:r>
              </a:p>
            </p:txBody>
          </p:sp>
          <p:sp>
            <p:nvSpPr>
              <p:cNvPr id="21528" name="Text Box 23"/>
              <p:cNvSpPr txBox="1">
                <a:spLocks noChangeArrowheads="1"/>
              </p:cNvSpPr>
              <p:nvPr/>
            </p:nvSpPr>
            <p:spPr bwMode="auto">
              <a:xfrm>
                <a:off x="2599" y="313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2</a:t>
                </a:r>
              </a:p>
            </p:txBody>
          </p:sp>
          <p:sp>
            <p:nvSpPr>
              <p:cNvPr id="21529" name="Text Box 24"/>
              <p:cNvSpPr txBox="1">
                <a:spLocks noChangeArrowheads="1"/>
              </p:cNvSpPr>
              <p:nvPr/>
            </p:nvSpPr>
            <p:spPr bwMode="auto">
              <a:xfrm>
                <a:off x="1207" y="251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7</a:t>
                </a:r>
              </a:p>
            </p:txBody>
          </p:sp>
          <p:sp>
            <p:nvSpPr>
              <p:cNvPr id="21530" name="Text Box 25"/>
              <p:cNvSpPr txBox="1">
                <a:spLocks noChangeArrowheads="1"/>
              </p:cNvSpPr>
              <p:nvPr/>
            </p:nvSpPr>
            <p:spPr bwMode="auto">
              <a:xfrm>
                <a:off x="967" y="3039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4</a:t>
                </a:r>
              </a:p>
            </p:txBody>
          </p:sp>
          <p:sp>
            <p:nvSpPr>
              <p:cNvPr id="21531" name="Text Box 26"/>
              <p:cNvSpPr txBox="1">
                <a:spLocks noChangeArrowheads="1"/>
              </p:cNvSpPr>
              <p:nvPr/>
            </p:nvSpPr>
            <p:spPr bwMode="auto">
              <a:xfrm>
                <a:off x="2023" y="2847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5</a:t>
                </a:r>
              </a:p>
            </p:txBody>
          </p:sp>
          <p:sp>
            <p:nvSpPr>
              <p:cNvPr id="21532" name="Text Box 27"/>
              <p:cNvSpPr txBox="1">
                <a:spLocks noChangeArrowheads="1"/>
              </p:cNvSpPr>
              <p:nvPr/>
            </p:nvSpPr>
            <p:spPr bwMode="auto">
              <a:xfrm>
                <a:off x="1495" y="1839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8</a:t>
                </a:r>
              </a:p>
            </p:txBody>
          </p:sp>
          <p:sp>
            <p:nvSpPr>
              <p:cNvPr id="21533" name="Text Box 28"/>
              <p:cNvSpPr txBox="1">
                <a:spLocks noChangeArrowheads="1"/>
              </p:cNvSpPr>
              <p:nvPr/>
            </p:nvSpPr>
            <p:spPr bwMode="auto">
              <a:xfrm>
                <a:off x="2455" y="179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6</a:t>
                </a:r>
              </a:p>
            </p:txBody>
          </p:sp>
          <p:sp>
            <p:nvSpPr>
              <p:cNvPr id="21534" name="Text Box 29"/>
              <p:cNvSpPr txBox="1">
                <a:spLocks noChangeArrowheads="1"/>
              </p:cNvSpPr>
              <p:nvPr/>
            </p:nvSpPr>
            <p:spPr bwMode="auto">
              <a:xfrm>
                <a:off x="3079" y="169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4</a:t>
                </a:r>
              </a:p>
            </p:txBody>
          </p:sp>
          <p:sp>
            <p:nvSpPr>
              <p:cNvPr id="21535" name="Text Box 30"/>
              <p:cNvSpPr txBox="1">
                <a:spLocks noChangeArrowheads="1"/>
              </p:cNvSpPr>
              <p:nvPr/>
            </p:nvSpPr>
            <p:spPr bwMode="auto">
              <a:xfrm>
                <a:off x="1927" y="107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5</a:t>
                </a:r>
              </a:p>
            </p:txBody>
          </p:sp>
          <p:sp>
            <p:nvSpPr>
              <p:cNvPr id="21536" name="Text Box 31"/>
              <p:cNvSpPr txBox="1">
                <a:spLocks noChangeArrowheads="1"/>
              </p:cNvSpPr>
              <p:nvPr/>
            </p:nvSpPr>
            <p:spPr bwMode="auto">
              <a:xfrm>
                <a:off x="839" y="157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3</a:t>
                </a:r>
              </a:p>
            </p:txBody>
          </p:sp>
          <p:sp>
            <p:nvSpPr>
              <p:cNvPr id="21537" name="Text Box 32"/>
              <p:cNvSpPr txBox="1">
                <a:spLocks noChangeArrowheads="1"/>
              </p:cNvSpPr>
              <p:nvPr/>
            </p:nvSpPr>
            <p:spPr bwMode="auto">
              <a:xfrm>
                <a:off x="2551" y="217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/>
                  <a:t>8</a:t>
                </a:r>
              </a:p>
            </p:txBody>
          </p:sp>
        </p:grpSp>
        <p:sp>
          <p:nvSpPr>
            <p:cNvPr id="21512" name="Line 33"/>
            <p:cNvSpPr>
              <a:spLocks noChangeShapeType="1"/>
            </p:cNvSpPr>
            <p:nvPr/>
          </p:nvSpPr>
          <p:spPr bwMode="auto">
            <a:xfrm flipV="1">
              <a:off x="1927" y="2478"/>
              <a:ext cx="1536" cy="1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4356100" y="2133600"/>
            <a:ext cx="1152525" cy="1800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011863" y="1125538"/>
            <a:ext cx="288131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Select the next shortest</a:t>
            </a:r>
          </a:p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edge which does not</a:t>
            </a:r>
          </a:p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create a cycle</a:t>
            </a: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r>
              <a:rPr lang="en-GB" altLang="en-US" sz="2000" b="1">
                <a:latin typeface="Arial" charset="0"/>
              </a:rPr>
              <a:t>ED  2</a:t>
            </a:r>
          </a:p>
          <a:p>
            <a:pPr eaLnBrk="1" hangingPunct="1"/>
            <a:r>
              <a:rPr lang="en-GB" altLang="en-US" sz="2000" b="1">
                <a:latin typeface="Arial" charset="0"/>
              </a:rPr>
              <a:t>AB  3</a:t>
            </a:r>
          </a:p>
          <a:p>
            <a:pPr eaLnBrk="1" hangingPunct="1"/>
            <a:r>
              <a:rPr lang="en-GB" altLang="en-US" sz="2000" b="1">
                <a:latin typeface="Arial" charset="0"/>
              </a:rPr>
              <a:t>CD  4 </a:t>
            </a:r>
          </a:p>
          <a:p>
            <a:pPr eaLnBrk="1" hangingPunct="1"/>
            <a:r>
              <a:rPr lang="en-GB" altLang="en-US" sz="2000" b="1">
                <a:solidFill>
                  <a:srgbClr val="FF0000"/>
                </a:solidFill>
                <a:latin typeface="Arial" charset="0"/>
              </a:rPr>
              <a:t>AE  4</a:t>
            </a:r>
          </a:p>
          <a:p>
            <a:pPr eaLnBrk="1" hangingPunct="1"/>
            <a:endParaRPr lang="en-GB" altLang="en-US" sz="2000" b="1">
              <a:latin typeface="Arial" charset="0"/>
            </a:endParaRP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endParaRPr lang="en-US" altLang="en-US" sz="2000">
              <a:latin typeface="Arial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="1">
                <a:latin typeface="Arial" charset="0"/>
              </a:rPr>
              <a:t>Kruskal’s Algorithm</a:t>
            </a:r>
            <a:endParaRPr lang="en-US" altLang="en-US" b="1">
              <a:latin typeface="Arial" charset="0"/>
            </a:endParaRPr>
          </a:p>
        </p:txBody>
      </p:sp>
      <p:grpSp>
        <p:nvGrpSpPr>
          <p:cNvPr id="22532" name="Group 34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295" y="1071"/>
            <a:chExt cx="3456" cy="2928"/>
          </a:xfrm>
        </p:grpSpPr>
        <p:grpSp>
          <p:nvGrpSpPr>
            <p:cNvPr id="22534" name="Group 4"/>
            <p:cNvGrpSpPr>
              <a:grpSpLocks/>
            </p:cNvGrpSpPr>
            <p:nvPr/>
          </p:nvGrpSpPr>
          <p:grpSpPr bwMode="auto">
            <a:xfrm>
              <a:off x="295" y="1071"/>
              <a:ext cx="3456" cy="2928"/>
              <a:chOff x="295" y="1071"/>
              <a:chExt cx="3456" cy="2928"/>
            </a:xfrm>
          </p:grpSpPr>
          <p:sp>
            <p:nvSpPr>
              <p:cNvPr id="22536" name="Line 5"/>
              <p:cNvSpPr>
                <a:spLocks noChangeShapeType="1"/>
              </p:cNvSpPr>
              <p:nvPr/>
            </p:nvSpPr>
            <p:spPr bwMode="auto">
              <a:xfrm flipV="1">
                <a:off x="567" y="1344"/>
                <a:ext cx="816" cy="110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537" name="Group 6"/>
              <p:cNvGrpSpPr>
                <a:grpSpLocks/>
              </p:cNvGrpSpPr>
              <p:nvPr/>
            </p:nvGrpSpPr>
            <p:grpSpPr bwMode="auto">
              <a:xfrm>
                <a:off x="295" y="1071"/>
                <a:ext cx="3456" cy="2928"/>
                <a:chOff x="295" y="1071"/>
                <a:chExt cx="3456" cy="2928"/>
              </a:xfrm>
            </p:grpSpPr>
            <p:sp>
              <p:nvSpPr>
                <p:cNvPr id="22539" name="Line 7"/>
                <p:cNvSpPr>
                  <a:spLocks noChangeShapeType="1"/>
                </p:cNvSpPr>
                <p:nvPr/>
              </p:nvSpPr>
              <p:spPr bwMode="auto">
                <a:xfrm>
                  <a:off x="1399" y="1359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40" name="Line 8"/>
                <p:cNvSpPr>
                  <a:spLocks noChangeShapeType="1"/>
                </p:cNvSpPr>
                <p:nvPr/>
              </p:nvSpPr>
              <p:spPr bwMode="auto">
                <a:xfrm>
                  <a:off x="2743" y="1359"/>
                  <a:ext cx="72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41" name="Line 9"/>
                <p:cNvSpPr>
                  <a:spLocks noChangeShapeType="1"/>
                </p:cNvSpPr>
                <p:nvPr/>
              </p:nvSpPr>
              <p:spPr bwMode="auto">
                <a:xfrm>
                  <a:off x="583" y="2463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42" name="Line 10"/>
                <p:cNvSpPr>
                  <a:spLocks noChangeShapeType="1"/>
                </p:cNvSpPr>
                <p:nvPr/>
              </p:nvSpPr>
              <p:spPr bwMode="auto">
                <a:xfrm>
                  <a:off x="2119" y="2463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43" name="Line 11"/>
                <p:cNvSpPr>
                  <a:spLocks noChangeShapeType="1"/>
                </p:cNvSpPr>
                <p:nvPr/>
              </p:nvSpPr>
              <p:spPr bwMode="auto">
                <a:xfrm>
                  <a:off x="1399" y="1359"/>
                  <a:ext cx="72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4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19" y="1359"/>
                  <a:ext cx="624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45" name="Line 13"/>
                <p:cNvSpPr>
                  <a:spLocks noChangeShapeType="1"/>
                </p:cNvSpPr>
                <p:nvPr/>
              </p:nvSpPr>
              <p:spPr bwMode="auto">
                <a:xfrm>
                  <a:off x="583" y="2463"/>
                  <a:ext cx="1344" cy="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4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927" y="2463"/>
                  <a:ext cx="192" cy="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47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927" y="2463"/>
                  <a:ext cx="1536" cy="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5" y="2367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altLang="en-US"/>
                    <a:t>A</a:t>
                  </a:r>
                </a:p>
              </p:txBody>
            </p:sp>
            <p:sp>
              <p:nvSpPr>
                <p:cNvPr id="2254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119" y="2463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altLang="en-US"/>
                    <a:t>F</a:t>
                  </a:r>
                </a:p>
              </p:txBody>
            </p:sp>
            <p:sp>
              <p:nvSpPr>
                <p:cNvPr id="2255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159" y="1071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altLang="en-US"/>
                    <a:t>B</a:t>
                  </a:r>
                </a:p>
              </p:txBody>
            </p:sp>
            <p:sp>
              <p:nvSpPr>
                <p:cNvPr id="2255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43" y="1167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altLang="en-US"/>
                    <a:t>C</a:t>
                  </a:r>
                </a:p>
              </p:txBody>
            </p:sp>
            <p:sp>
              <p:nvSpPr>
                <p:cNvPr id="2255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463" y="2415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altLang="en-US"/>
                    <a:t>D</a:t>
                  </a:r>
                </a:p>
              </p:txBody>
            </p:sp>
            <p:sp>
              <p:nvSpPr>
                <p:cNvPr id="225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783" y="3711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altLang="en-US"/>
                    <a:t>E</a:t>
                  </a:r>
                </a:p>
              </p:txBody>
            </p:sp>
            <p:sp>
              <p:nvSpPr>
                <p:cNvPr id="2255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599" y="3135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altLang="en-US"/>
                    <a:t>2</a:t>
                  </a:r>
                </a:p>
              </p:txBody>
            </p:sp>
            <p:sp>
              <p:nvSpPr>
                <p:cNvPr id="2255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207" y="2511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altLang="en-US"/>
                    <a:t>7</a:t>
                  </a:r>
                </a:p>
              </p:txBody>
            </p:sp>
            <p:sp>
              <p:nvSpPr>
                <p:cNvPr id="2255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967" y="3039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altLang="en-US"/>
                    <a:t>4</a:t>
                  </a:r>
                </a:p>
              </p:txBody>
            </p:sp>
            <p:sp>
              <p:nvSpPr>
                <p:cNvPr id="2255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023" y="2847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altLang="en-US"/>
                    <a:t>5</a:t>
                  </a:r>
                </a:p>
              </p:txBody>
            </p:sp>
            <p:sp>
              <p:nvSpPr>
                <p:cNvPr id="225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5" y="1839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altLang="en-US"/>
                    <a:t>8</a:t>
                  </a:r>
                </a:p>
              </p:txBody>
            </p:sp>
            <p:sp>
              <p:nvSpPr>
                <p:cNvPr id="2255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55" y="1791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altLang="en-US"/>
                    <a:t>6</a:t>
                  </a:r>
                </a:p>
              </p:txBody>
            </p:sp>
            <p:sp>
              <p:nvSpPr>
                <p:cNvPr id="2256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79" y="1695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altLang="en-US"/>
                    <a:t>4</a:t>
                  </a:r>
                </a:p>
              </p:txBody>
            </p:sp>
            <p:sp>
              <p:nvSpPr>
                <p:cNvPr id="2256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927" y="1071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altLang="en-US"/>
                    <a:t>5</a:t>
                  </a:r>
                </a:p>
              </p:txBody>
            </p:sp>
            <p:sp>
              <p:nvSpPr>
                <p:cNvPr id="2256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839" y="157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altLang="en-US"/>
                    <a:t>3</a:t>
                  </a:r>
                </a:p>
              </p:txBody>
            </p:sp>
            <p:sp>
              <p:nvSpPr>
                <p:cNvPr id="2256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551" y="2175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altLang="en-US"/>
                    <a:t>8</a:t>
                  </a:r>
                </a:p>
              </p:txBody>
            </p:sp>
          </p:grpSp>
          <p:sp>
            <p:nvSpPr>
              <p:cNvPr id="22538" name="Line 32"/>
              <p:cNvSpPr>
                <a:spLocks noChangeShapeType="1"/>
              </p:cNvSpPr>
              <p:nvPr/>
            </p:nvSpPr>
            <p:spPr bwMode="auto">
              <a:xfrm flipV="1">
                <a:off x="1927" y="2478"/>
                <a:ext cx="1536" cy="12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35" name="Line 33"/>
            <p:cNvSpPr>
              <a:spLocks noChangeShapeType="1"/>
            </p:cNvSpPr>
            <p:nvPr/>
          </p:nvSpPr>
          <p:spPr bwMode="auto">
            <a:xfrm>
              <a:off x="2744" y="1344"/>
              <a:ext cx="726" cy="113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900113" y="3860800"/>
            <a:ext cx="2159000" cy="19446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7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011863" y="1125538"/>
            <a:ext cx="2881312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Select the next shortest</a:t>
            </a:r>
          </a:p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edge which does not</a:t>
            </a:r>
          </a:p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create a cycle</a:t>
            </a: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r>
              <a:rPr lang="en-GB" altLang="en-US" sz="2000" b="1">
                <a:latin typeface="Arial" charset="0"/>
              </a:rPr>
              <a:t>ED  2</a:t>
            </a:r>
          </a:p>
          <a:p>
            <a:pPr eaLnBrk="1" hangingPunct="1"/>
            <a:r>
              <a:rPr lang="en-GB" altLang="en-US" sz="2000" b="1">
                <a:latin typeface="Arial" charset="0"/>
              </a:rPr>
              <a:t>AB  3</a:t>
            </a:r>
          </a:p>
          <a:p>
            <a:pPr eaLnBrk="1" hangingPunct="1"/>
            <a:r>
              <a:rPr lang="en-GB" altLang="en-US" sz="2000" b="1">
                <a:latin typeface="Arial" charset="0"/>
              </a:rPr>
              <a:t>CD  4 </a:t>
            </a:r>
          </a:p>
          <a:p>
            <a:pPr eaLnBrk="1" hangingPunct="1"/>
            <a:r>
              <a:rPr lang="en-GB" altLang="en-US" sz="2000" b="1">
                <a:latin typeface="Arial" charset="0"/>
              </a:rPr>
              <a:t>AE  4</a:t>
            </a:r>
          </a:p>
          <a:p>
            <a:pPr eaLnBrk="1" hangingPunct="1"/>
            <a:r>
              <a:rPr lang="en-GB" altLang="en-US" sz="2000" b="1">
                <a:latin typeface="Arial" charset="0"/>
              </a:rPr>
              <a:t>BC  5 – forms a cycle</a:t>
            </a:r>
          </a:p>
          <a:p>
            <a:pPr eaLnBrk="1" hangingPunct="1"/>
            <a:r>
              <a:rPr lang="en-GB" altLang="en-US" sz="2000" b="1">
                <a:solidFill>
                  <a:srgbClr val="FF0000"/>
                </a:solidFill>
                <a:latin typeface="Arial" charset="0"/>
              </a:rPr>
              <a:t>EF  5</a:t>
            </a:r>
          </a:p>
          <a:p>
            <a:pPr eaLnBrk="1" hangingPunct="1"/>
            <a:endParaRPr lang="en-GB" altLang="en-US" sz="2000" b="1">
              <a:latin typeface="Arial" charset="0"/>
            </a:endParaRP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endParaRPr lang="en-US" altLang="en-US" sz="2000">
              <a:latin typeface="Arial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="1">
                <a:latin typeface="Arial" charset="0"/>
              </a:rPr>
              <a:t>Kruskal’s Algorithm</a:t>
            </a:r>
            <a:endParaRPr lang="en-US" altLang="en-US" b="1">
              <a:latin typeface="Arial" charset="0"/>
            </a:endParaRPr>
          </a:p>
        </p:txBody>
      </p:sp>
      <p:grpSp>
        <p:nvGrpSpPr>
          <p:cNvPr id="23556" name="Group 36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295" y="1071"/>
            <a:chExt cx="3456" cy="2928"/>
          </a:xfrm>
        </p:grpSpPr>
        <p:grpSp>
          <p:nvGrpSpPr>
            <p:cNvPr id="23558" name="Group 4"/>
            <p:cNvGrpSpPr>
              <a:grpSpLocks/>
            </p:cNvGrpSpPr>
            <p:nvPr/>
          </p:nvGrpSpPr>
          <p:grpSpPr bwMode="auto">
            <a:xfrm>
              <a:off x="295" y="1071"/>
              <a:ext cx="3456" cy="2928"/>
              <a:chOff x="295" y="1071"/>
              <a:chExt cx="3456" cy="2928"/>
            </a:xfrm>
          </p:grpSpPr>
          <p:grpSp>
            <p:nvGrpSpPr>
              <p:cNvPr id="23560" name="Group 5"/>
              <p:cNvGrpSpPr>
                <a:grpSpLocks/>
              </p:cNvGrpSpPr>
              <p:nvPr/>
            </p:nvGrpSpPr>
            <p:grpSpPr bwMode="auto">
              <a:xfrm>
                <a:off x="295" y="1071"/>
                <a:ext cx="3456" cy="2928"/>
                <a:chOff x="295" y="1071"/>
                <a:chExt cx="3456" cy="2928"/>
              </a:xfrm>
            </p:grpSpPr>
            <p:sp>
              <p:nvSpPr>
                <p:cNvPr id="23562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567" y="1344"/>
                  <a:ext cx="816" cy="1109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563" name="Group 7"/>
                <p:cNvGrpSpPr>
                  <a:grpSpLocks/>
                </p:cNvGrpSpPr>
                <p:nvPr/>
              </p:nvGrpSpPr>
              <p:grpSpPr bwMode="auto">
                <a:xfrm>
                  <a:off x="295" y="1071"/>
                  <a:ext cx="3456" cy="2928"/>
                  <a:chOff x="295" y="1071"/>
                  <a:chExt cx="3456" cy="2928"/>
                </a:xfrm>
              </p:grpSpPr>
              <p:sp>
                <p:nvSpPr>
                  <p:cNvPr id="23565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399" y="1359"/>
                    <a:ext cx="13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566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743" y="1359"/>
                    <a:ext cx="720" cy="11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56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583" y="2463"/>
                    <a:ext cx="15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568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119" y="2463"/>
                    <a:ext cx="13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569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399" y="1359"/>
                    <a:ext cx="720" cy="11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570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9" y="1359"/>
                    <a:ext cx="624" cy="11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571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583" y="2463"/>
                    <a:ext cx="1344" cy="1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572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7" y="2463"/>
                    <a:ext cx="192" cy="1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573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7" y="2463"/>
                    <a:ext cx="1536" cy="1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574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" y="2367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GB" altLang="en-US"/>
                      <a:t>A</a:t>
                    </a:r>
                  </a:p>
                </p:txBody>
              </p:sp>
              <p:sp>
                <p:nvSpPr>
                  <p:cNvPr id="23575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9" y="2463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GB" altLang="en-US"/>
                      <a:t>F</a:t>
                    </a:r>
                  </a:p>
                </p:txBody>
              </p:sp>
              <p:sp>
                <p:nvSpPr>
                  <p:cNvPr id="23576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9" y="1071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GB" altLang="en-US"/>
                      <a:t>B</a:t>
                    </a:r>
                  </a:p>
                </p:txBody>
              </p:sp>
              <p:sp>
                <p:nvSpPr>
                  <p:cNvPr id="23577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43" y="1167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GB" altLang="en-US"/>
                      <a:t>C</a:t>
                    </a:r>
                  </a:p>
                </p:txBody>
              </p:sp>
              <p:sp>
                <p:nvSpPr>
                  <p:cNvPr id="23578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63" y="2415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GB" altLang="en-US"/>
                      <a:t>D</a:t>
                    </a:r>
                  </a:p>
                </p:txBody>
              </p:sp>
              <p:sp>
                <p:nvSpPr>
                  <p:cNvPr id="23579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3" y="3711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GB" altLang="en-US"/>
                      <a:t>E</a:t>
                    </a:r>
                  </a:p>
                </p:txBody>
              </p:sp>
              <p:sp>
                <p:nvSpPr>
                  <p:cNvPr id="23580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135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GB" altLang="en-US"/>
                      <a:t>2</a:t>
                    </a:r>
                  </a:p>
                </p:txBody>
              </p:sp>
              <p:sp>
                <p:nvSpPr>
                  <p:cNvPr id="23581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7" y="2511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GB" altLang="en-US"/>
                      <a:t>7</a:t>
                    </a:r>
                  </a:p>
                </p:txBody>
              </p:sp>
              <p:sp>
                <p:nvSpPr>
                  <p:cNvPr id="23582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7" y="3039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GB" altLang="en-US"/>
                      <a:t>4</a:t>
                    </a:r>
                  </a:p>
                </p:txBody>
              </p:sp>
              <p:sp>
                <p:nvSpPr>
                  <p:cNvPr id="235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23" y="2847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GB" altLang="en-US"/>
                      <a:t>5</a:t>
                    </a:r>
                  </a:p>
                </p:txBody>
              </p:sp>
              <p:sp>
                <p:nvSpPr>
                  <p:cNvPr id="23584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95" y="1839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GB" altLang="en-US"/>
                      <a:t>8</a:t>
                    </a:r>
                  </a:p>
                </p:txBody>
              </p:sp>
              <p:sp>
                <p:nvSpPr>
                  <p:cNvPr id="23585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5" y="1791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GB" altLang="en-US"/>
                      <a:t>6</a:t>
                    </a:r>
                  </a:p>
                </p:txBody>
              </p:sp>
              <p:sp>
                <p:nvSpPr>
                  <p:cNvPr id="23586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9" y="1695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GB" altLang="en-US"/>
                      <a:t>4</a:t>
                    </a:r>
                  </a:p>
                </p:txBody>
              </p:sp>
              <p:sp>
                <p:nvSpPr>
                  <p:cNvPr id="23587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7" y="1071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GB" altLang="en-US"/>
                      <a:t>5</a:t>
                    </a:r>
                  </a:p>
                </p:txBody>
              </p:sp>
              <p:sp>
                <p:nvSpPr>
                  <p:cNvPr id="23588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1570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GB" altLang="en-US"/>
                      <a:t>3</a:t>
                    </a:r>
                  </a:p>
                </p:txBody>
              </p:sp>
              <p:sp>
                <p:nvSpPr>
                  <p:cNvPr id="23589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51" y="2175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GB" altLang="en-US"/>
                      <a:t>8</a:t>
                    </a:r>
                  </a:p>
                </p:txBody>
              </p:sp>
            </p:grpSp>
            <p:sp>
              <p:nvSpPr>
                <p:cNvPr id="23564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927" y="2478"/>
                  <a:ext cx="1536" cy="120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561" name="Line 34"/>
              <p:cNvSpPr>
                <a:spLocks noChangeShapeType="1"/>
              </p:cNvSpPr>
              <p:nvPr/>
            </p:nvSpPr>
            <p:spPr bwMode="auto">
              <a:xfrm>
                <a:off x="2744" y="1344"/>
                <a:ext cx="726" cy="113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59" name="Line 35"/>
            <p:cNvSpPr>
              <a:spLocks noChangeShapeType="1"/>
            </p:cNvSpPr>
            <p:nvPr/>
          </p:nvSpPr>
          <p:spPr bwMode="auto">
            <a:xfrm>
              <a:off x="567" y="2432"/>
              <a:ext cx="1360" cy="122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81" name="Line 37"/>
          <p:cNvSpPr>
            <a:spLocks noChangeShapeType="1"/>
          </p:cNvSpPr>
          <p:nvPr/>
        </p:nvSpPr>
        <p:spPr bwMode="auto">
          <a:xfrm flipH="1">
            <a:off x="3059113" y="3933825"/>
            <a:ext cx="288925" cy="18716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8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011863" y="1125538"/>
            <a:ext cx="2881312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Times New Roman" charset="0"/>
              <a:buNone/>
            </a:pPr>
            <a:r>
              <a:rPr lang="en-US" altLang="en-US" sz="2000">
                <a:latin typeface="Arial" charset="0"/>
              </a:rPr>
              <a:t>All vertices have been</a:t>
            </a:r>
          </a:p>
          <a:p>
            <a:pPr>
              <a:buFont typeface="Times New Roman" charset="0"/>
              <a:buNone/>
            </a:pPr>
            <a:r>
              <a:rPr lang="en-US" altLang="en-US" sz="2000">
                <a:latin typeface="Arial" charset="0"/>
              </a:rPr>
              <a:t>connected.</a:t>
            </a:r>
          </a:p>
          <a:p>
            <a:pPr>
              <a:buFont typeface="Times New Roman" charset="0"/>
              <a:buNone/>
            </a:pPr>
            <a:endParaRPr lang="en-GB" altLang="en-US" sz="2000">
              <a:latin typeface="Arial" charset="0"/>
            </a:endParaRPr>
          </a:p>
          <a:p>
            <a:pPr>
              <a:buFont typeface="Times New Roman" charset="0"/>
              <a:buNone/>
            </a:pPr>
            <a:r>
              <a:rPr lang="en-GB" altLang="en-US" sz="2000">
                <a:latin typeface="Arial" charset="0"/>
              </a:rPr>
              <a:t>The solution is</a:t>
            </a:r>
            <a:endParaRPr lang="en-US" altLang="en-US" sz="2000">
              <a:latin typeface="Arial" charset="0"/>
            </a:endParaRPr>
          </a:p>
          <a:p>
            <a:pPr>
              <a:buFont typeface="Verdana" charset="0"/>
              <a:buNone/>
            </a:pPr>
            <a:endParaRPr lang="en-GB" altLang="en-US" sz="2000">
              <a:latin typeface="Arial" charset="0"/>
            </a:endParaRPr>
          </a:p>
          <a:p>
            <a:pPr eaLnBrk="1" hangingPunct="1"/>
            <a:r>
              <a:rPr lang="en-GB" altLang="en-US" sz="2000" b="1">
                <a:latin typeface="Arial" charset="0"/>
              </a:rPr>
              <a:t>ED  2</a:t>
            </a:r>
          </a:p>
          <a:p>
            <a:pPr eaLnBrk="1" hangingPunct="1"/>
            <a:r>
              <a:rPr lang="en-GB" altLang="en-US" sz="2000" b="1">
                <a:latin typeface="Arial" charset="0"/>
              </a:rPr>
              <a:t>AB  3</a:t>
            </a:r>
          </a:p>
          <a:p>
            <a:pPr eaLnBrk="1" hangingPunct="1"/>
            <a:r>
              <a:rPr lang="en-GB" altLang="en-US" sz="2000" b="1">
                <a:latin typeface="Arial" charset="0"/>
              </a:rPr>
              <a:t>CD  4 </a:t>
            </a:r>
          </a:p>
          <a:p>
            <a:pPr eaLnBrk="1" hangingPunct="1"/>
            <a:r>
              <a:rPr lang="en-GB" altLang="en-US" sz="2000" b="1">
                <a:latin typeface="Arial" charset="0"/>
              </a:rPr>
              <a:t>AE  4</a:t>
            </a:r>
          </a:p>
          <a:p>
            <a:pPr eaLnBrk="1" hangingPunct="1"/>
            <a:r>
              <a:rPr lang="en-GB" altLang="en-US" sz="2000" b="1">
                <a:latin typeface="Arial" charset="0"/>
              </a:rPr>
              <a:t>EF  5</a:t>
            </a:r>
          </a:p>
          <a:p>
            <a:pPr eaLnBrk="1" hangingPunct="1"/>
            <a:endParaRPr lang="en-GB" altLang="en-US" sz="2000" b="1">
              <a:latin typeface="Arial" charset="0"/>
            </a:endParaRP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r>
              <a:rPr lang="en-GB" altLang="en-US" sz="2000">
                <a:latin typeface="Arial" charset="0"/>
              </a:rPr>
              <a:t>Total weight of tree: 18</a:t>
            </a:r>
          </a:p>
          <a:p>
            <a:pPr eaLnBrk="1" hangingPunct="1"/>
            <a:endParaRPr lang="en-US" altLang="en-US" sz="2000">
              <a:latin typeface="Arial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="1">
                <a:latin typeface="Arial" charset="0"/>
              </a:rPr>
              <a:t>Kruskal’s Algorithm</a:t>
            </a:r>
            <a:endParaRPr lang="en-US" altLang="en-US" b="1">
              <a:latin typeface="Arial" charset="0"/>
            </a:endParaRPr>
          </a:p>
        </p:txBody>
      </p:sp>
      <p:grpSp>
        <p:nvGrpSpPr>
          <p:cNvPr id="24580" name="Group 38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295" y="1071"/>
            <a:chExt cx="3456" cy="2928"/>
          </a:xfrm>
        </p:grpSpPr>
        <p:grpSp>
          <p:nvGrpSpPr>
            <p:cNvPr id="24581" name="Group 4"/>
            <p:cNvGrpSpPr>
              <a:grpSpLocks/>
            </p:cNvGrpSpPr>
            <p:nvPr/>
          </p:nvGrpSpPr>
          <p:grpSpPr bwMode="auto">
            <a:xfrm>
              <a:off x="295" y="1071"/>
              <a:ext cx="3456" cy="2928"/>
              <a:chOff x="295" y="1071"/>
              <a:chExt cx="3456" cy="2928"/>
            </a:xfrm>
          </p:grpSpPr>
          <p:grpSp>
            <p:nvGrpSpPr>
              <p:cNvPr id="24583" name="Group 5"/>
              <p:cNvGrpSpPr>
                <a:grpSpLocks/>
              </p:cNvGrpSpPr>
              <p:nvPr/>
            </p:nvGrpSpPr>
            <p:grpSpPr bwMode="auto">
              <a:xfrm>
                <a:off x="295" y="1071"/>
                <a:ext cx="3456" cy="2928"/>
                <a:chOff x="295" y="1071"/>
                <a:chExt cx="3456" cy="2928"/>
              </a:xfrm>
            </p:grpSpPr>
            <p:grpSp>
              <p:nvGrpSpPr>
                <p:cNvPr id="24585" name="Group 6"/>
                <p:cNvGrpSpPr>
                  <a:grpSpLocks/>
                </p:cNvGrpSpPr>
                <p:nvPr/>
              </p:nvGrpSpPr>
              <p:grpSpPr bwMode="auto">
                <a:xfrm>
                  <a:off x="295" y="1071"/>
                  <a:ext cx="3456" cy="2928"/>
                  <a:chOff x="295" y="1071"/>
                  <a:chExt cx="3456" cy="2928"/>
                </a:xfrm>
              </p:grpSpPr>
              <p:sp>
                <p:nvSpPr>
                  <p:cNvPr id="24587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67" y="1344"/>
                    <a:ext cx="816" cy="1109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4588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295" y="1071"/>
                    <a:ext cx="3456" cy="2928"/>
                    <a:chOff x="295" y="1071"/>
                    <a:chExt cx="3456" cy="2928"/>
                  </a:xfrm>
                </p:grpSpPr>
                <p:sp>
                  <p:nvSpPr>
                    <p:cNvPr id="24590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9" y="1359"/>
                      <a:ext cx="134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91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43" y="1359"/>
                      <a:ext cx="72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92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3" y="2463"/>
                      <a:ext cx="153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93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19" y="2463"/>
                      <a:ext cx="134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94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9" y="1359"/>
                      <a:ext cx="72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95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19" y="1359"/>
                      <a:ext cx="624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96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3" y="2463"/>
                      <a:ext cx="1344" cy="1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97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7" y="2463"/>
                      <a:ext cx="192" cy="1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98" name="Line 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7" y="2463"/>
                      <a:ext cx="1536" cy="1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99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5" y="2367"/>
                      <a:ext cx="28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GB" altLang="en-US"/>
                        <a:t>A</a:t>
                      </a:r>
                    </a:p>
                  </p:txBody>
                </p:sp>
                <p:sp>
                  <p:nvSpPr>
                    <p:cNvPr id="24600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19" y="2463"/>
                      <a:ext cx="28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GB" altLang="en-US"/>
                        <a:t>F</a:t>
                      </a:r>
                    </a:p>
                  </p:txBody>
                </p:sp>
                <p:sp>
                  <p:nvSpPr>
                    <p:cNvPr id="24601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59" y="1071"/>
                      <a:ext cx="28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GB" altLang="en-US"/>
                        <a:t>B</a:t>
                      </a:r>
                    </a:p>
                  </p:txBody>
                </p:sp>
                <p:sp>
                  <p:nvSpPr>
                    <p:cNvPr id="24602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43" y="1167"/>
                      <a:ext cx="28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GB" altLang="en-US"/>
                        <a:t>C</a:t>
                      </a:r>
                    </a:p>
                  </p:txBody>
                </p:sp>
                <p:sp>
                  <p:nvSpPr>
                    <p:cNvPr id="24603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63" y="2415"/>
                      <a:ext cx="28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GB" altLang="en-US"/>
                        <a:t>D</a:t>
                      </a:r>
                    </a:p>
                  </p:txBody>
                </p:sp>
                <p:sp>
                  <p:nvSpPr>
                    <p:cNvPr id="24604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83" y="3711"/>
                      <a:ext cx="28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GB" altLang="en-US"/>
                        <a:t>E</a:t>
                      </a:r>
                    </a:p>
                  </p:txBody>
                </p:sp>
                <p:sp>
                  <p:nvSpPr>
                    <p:cNvPr id="24605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99" y="3135"/>
                      <a:ext cx="28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GB" altLang="en-US"/>
                        <a:t>2</a:t>
                      </a:r>
                    </a:p>
                  </p:txBody>
                </p:sp>
                <p:sp>
                  <p:nvSpPr>
                    <p:cNvPr id="24606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07" y="2511"/>
                      <a:ext cx="28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GB" altLang="en-US"/>
                        <a:t>7</a:t>
                      </a:r>
                    </a:p>
                  </p:txBody>
                </p:sp>
                <p:sp>
                  <p:nvSpPr>
                    <p:cNvPr id="24607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67" y="3039"/>
                      <a:ext cx="28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GB" altLang="en-US"/>
                        <a:t>4</a:t>
                      </a:r>
                    </a:p>
                  </p:txBody>
                </p:sp>
                <p:sp>
                  <p:nvSpPr>
                    <p:cNvPr id="24608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23" y="2847"/>
                      <a:ext cx="28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GB" altLang="en-US"/>
                        <a:t>5</a:t>
                      </a:r>
                    </a:p>
                  </p:txBody>
                </p:sp>
                <p:sp>
                  <p:nvSpPr>
                    <p:cNvPr id="24609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95" y="1839"/>
                      <a:ext cx="28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GB" altLang="en-US"/>
                        <a:t>8</a:t>
                      </a:r>
                    </a:p>
                  </p:txBody>
                </p:sp>
                <p:sp>
                  <p:nvSpPr>
                    <p:cNvPr id="24610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55" y="1791"/>
                      <a:ext cx="28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GB" altLang="en-US"/>
                        <a:t>6</a:t>
                      </a:r>
                    </a:p>
                  </p:txBody>
                </p:sp>
                <p:sp>
                  <p:nvSpPr>
                    <p:cNvPr id="24611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79" y="1695"/>
                      <a:ext cx="28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GB" altLang="en-US"/>
                        <a:t>4</a:t>
                      </a:r>
                    </a:p>
                  </p:txBody>
                </p:sp>
                <p:sp>
                  <p:nvSpPr>
                    <p:cNvPr id="24612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27" y="1071"/>
                      <a:ext cx="28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GB" altLang="en-US"/>
                        <a:t>5</a:t>
                      </a:r>
                    </a:p>
                  </p:txBody>
                </p:sp>
                <p:sp>
                  <p:nvSpPr>
                    <p:cNvPr id="24613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9" y="1570"/>
                      <a:ext cx="28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GB" altLang="en-US"/>
                        <a:t>3</a:t>
                      </a:r>
                    </a:p>
                  </p:txBody>
                </p:sp>
                <p:sp>
                  <p:nvSpPr>
                    <p:cNvPr id="24614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51" y="2175"/>
                      <a:ext cx="28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eaLnBrk="0" hangingPunct="0"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GB" altLang="en-US"/>
                        <a:t>8</a:t>
                      </a:r>
                    </a:p>
                  </p:txBody>
                </p:sp>
              </p:grpSp>
              <p:sp>
                <p:nvSpPr>
                  <p:cNvPr id="24589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7" y="2478"/>
                    <a:ext cx="1536" cy="120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586" name="Line 35"/>
                <p:cNvSpPr>
                  <a:spLocks noChangeShapeType="1"/>
                </p:cNvSpPr>
                <p:nvPr/>
              </p:nvSpPr>
              <p:spPr bwMode="auto">
                <a:xfrm>
                  <a:off x="2744" y="1344"/>
                  <a:ext cx="726" cy="113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584" name="Line 36"/>
              <p:cNvSpPr>
                <a:spLocks noChangeShapeType="1"/>
              </p:cNvSpPr>
              <p:nvPr/>
            </p:nvSpPr>
            <p:spPr bwMode="auto">
              <a:xfrm>
                <a:off x="567" y="2432"/>
                <a:ext cx="1360" cy="1225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582" name="Line 37"/>
            <p:cNvSpPr>
              <a:spLocks noChangeShapeType="1"/>
            </p:cNvSpPr>
            <p:nvPr/>
          </p:nvSpPr>
          <p:spPr bwMode="auto">
            <a:xfrm flipH="1">
              <a:off x="1927" y="2478"/>
              <a:ext cx="182" cy="117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167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they are greedy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Such algorithms are called greedy because while </a:t>
            </a:r>
            <a:r>
              <a:rPr lang="en-US" dirty="0" smtClean="0">
                <a:solidFill>
                  <a:srgbClr val="FF0000"/>
                </a:solidFill>
              </a:rPr>
              <a:t>the optimal solution to each smaller instance will provide an immediate output</a:t>
            </a:r>
          </a:p>
          <a:p>
            <a:r>
              <a:rPr lang="en-US" dirty="0" smtClean="0"/>
              <a:t>The algorithm doesn’t consider the larger problem as a whole. </a:t>
            </a:r>
          </a:p>
          <a:p>
            <a:r>
              <a:rPr lang="en-US" dirty="0" smtClean="0"/>
              <a:t>Once a decision has been made, it is never reconsidered.</a:t>
            </a:r>
          </a:p>
          <a:p>
            <a:r>
              <a:rPr lang="en-US" dirty="0" smtClean="0"/>
              <a:t>The greedy choice property brings efficiency in solving the problem with the help of subproblems.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864" y="576"/>
            <a:chExt cx="3456" cy="2928"/>
          </a:xfrm>
        </p:grpSpPr>
        <p:sp>
          <p:nvSpPr>
            <p:cNvPr id="25606" name="Line 3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7" name="Line 4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Line 5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Line 6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Line 7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Line 8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Line 9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0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Line 11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Line 12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Text Box 13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A</a:t>
              </a:r>
            </a:p>
          </p:txBody>
        </p:sp>
        <p:sp>
          <p:nvSpPr>
            <p:cNvPr id="25617" name="Text Box 14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F</a:t>
              </a:r>
            </a:p>
          </p:txBody>
        </p:sp>
        <p:sp>
          <p:nvSpPr>
            <p:cNvPr id="25618" name="Text Box 15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B</a:t>
              </a:r>
            </a:p>
          </p:txBody>
        </p:sp>
        <p:sp>
          <p:nvSpPr>
            <p:cNvPr id="25619" name="Text Box 16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C</a:t>
              </a:r>
            </a:p>
          </p:txBody>
        </p:sp>
        <p:sp>
          <p:nvSpPr>
            <p:cNvPr id="25620" name="Text Box 17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D</a:t>
              </a:r>
            </a:p>
          </p:txBody>
        </p:sp>
        <p:sp>
          <p:nvSpPr>
            <p:cNvPr id="25621" name="Text Box 18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E</a:t>
              </a:r>
            </a:p>
          </p:txBody>
        </p:sp>
        <p:sp>
          <p:nvSpPr>
            <p:cNvPr id="25622" name="Text Box 19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2</a:t>
              </a:r>
            </a:p>
          </p:txBody>
        </p:sp>
        <p:sp>
          <p:nvSpPr>
            <p:cNvPr id="25623" name="Text Box 20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7</a:t>
              </a:r>
            </a:p>
          </p:txBody>
        </p:sp>
        <p:sp>
          <p:nvSpPr>
            <p:cNvPr id="25624" name="Text Box 21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4</a:t>
              </a:r>
            </a:p>
          </p:txBody>
        </p:sp>
        <p:sp>
          <p:nvSpPr>
            <p:cNvPr id="25625" name="Text Box 22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5</a:t>
              </a:r>
            </a:p>
          </p:txBody>
        </p:sp>
        <p:sp>
          <p:nvSpPr>
            <p:cNvPr id="25626" name="Text Box 23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8</a:t>
              </a:r>
            </a:p>
          </p:txBody>
        </p:sp>
        <p:sp>
          <p:nvSpPr>
            <p:cNvPr id="25627" name="Text Box 24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6</a:t>
              </a:r>
            </a:p>
          </p:txBody>
        </p:sp>
        <p:sp>
          <p:nvSpPr>
            <p:cNvPr id="25628" name="Text Box 25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4</a:t>
              </a:r>
            </a:p>
          </p:txBody>
        </p:sp>
        <p:sp>
          <p:nvSpPr>
            <p:cNvPr id="25629" name="Text Box 26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5</a:t>
              </a:r>
            </a:p>
          </p:txBody>
        </p:sp>
        <p:sp>
          <p:nvSpPr>
            <p:cNvPr id="25630" name="Text Box 27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3</a:t>
              </a:r>
            </a:p>
          </p:txBody>
        </p:sp>
        <p:sp>
          <p:nvSpPr>
            <p:cNvPr id="25631" name="Text Box 28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8</a:t>
              </a:r>
            </a:p>
          </p:txBody>
        </p:sp>
      </p:grp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6011863" y="1125538"/>
            <a:ext cx="2665412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latin typeface="Arial" charset="0"/>
              </a:rPr>
              <a:t>Select any vertex</a:t>
            </a: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r>
              <a:rPr lang="en-GB" altLang="en-US" sz="2000">
                <a:latin typeface="Arial" charset="0"/>
              </a:rPr>
              <a:t>A</a:t>
            </a:r>
          </a:p>
          <a:p>
            <a:pPr eaLnBrk="1" hangingPunct="1"/>
            <a:endParaRPr lang="en-US" altLang="en-US" sz="2000">
              <a:latin typeface="Arial" charset="0"/>
            </a:endParaRPr>
          </a:p>
          <a:p>
            <a:pPr eaLnBrk="1" hangingPunct="1"/>
            <a:r>
              <a:rPr lang="en-US" altLang="en-US" sz="2000">
                <a:latin typeface="Arial" charset="0"/>
              </a:rPr>
              <a:t>Select the shortest edge connected to that vertex</a:t>
            </a: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r>
              <a:rPr lang="en-GB" altLang="en-US" sz="2000">
                <a:solidFill>
                  <a:srgbClr val="FF0000"/>
                </a:solidFill>
                <a:latin typeface="Arial" charset="0"/>
              </a:rPr>
              <a:t>AB  3</a:t>
            </a: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endParaRPr lang="en-US" altLang="en-US" sz="2000">
              <a:latin typeface="Arial" charset="0"/>
            </a:endParaRPr>
          </a:p>
        </p:txBody>
      </p:sp>
      <p:sp>
        <p:nvSpPr>
          <p:cNvPr id="25604" name="Text Box 30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="1">
                <a:latin typeface="Arial" charset="0"/>
              </a:rPr>
              <a:t>Prim’s Algorithm</a:t>
            </a:r>
            <a:endParaRPr lang="en-US" altLang="en-US" b="1">
              <a:latin typeface="Arial" charset="0"/>
            </a:endParaRPr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 flipV="1">
            <a:off x="925513" y="2159000"/>
            <a:ext cx="1279525" cy="17240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5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1" grpId="0"/>
      <p:bldP spid="338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864" y="576"/>
            <a:chExt cx="3456" cy="2928"/>
          </a:xfrm>
        </p:grpSpPr>
        <p:sp>
          <p:nvSpPr>
            <p:cNvPr id="26631" name="Line 3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2" name="Line 4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Line 5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Line 6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7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Line 8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Line 9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0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12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Text Box 13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A</a:t>
              </a:r>
            </a:p>
          </p:txBody>
        </p:sp>
        <p:sp>
          <p:nvSpPr>
            <p:cNvPr id="26642" name="Text Box 14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F</a:t>
              </a:r>
            </a:p>
          </p:txBody>
        </p:sp>
        <p:sp>
          <p:nvSpPr>
            <p:cNvPr id="26643" name="Text Box 15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B</a:t>
              </a:r>
            </a:p>
          </p:txBody>
        </p:sp>
        <p:sp>
          <p:nvSpPr>
            <p:cNvPr id="26644" name="Text Box 16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C</a:t>
              </a:r>
            </a:p>
          </p:txBody>
        </p:sp>
        <p:sp>
          <p:nvSpPr>
            <p:cNvPr id="26645" name="Text Box 17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D</a:t>
              </a:r>
            </a:p>
          </p:txBody>
        </p:sp>
        <p:sp>
          <p:nvSpPr>
            <p:cNvPr id="26646" name="Text Box 18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E</a:t>
              </a:r>
            </a:p>
          </p:txBody>
        </p:sp>
        <p:sp>
          <p:nvSpPr>
            <p:cNvPr id="26647" name="Text Box 19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2</a:t>
              </a:r>
            </a:p>
          </p:txBody>
        </p:sp>
        <p:sp>
          <p:nvSpPr>
            <p:cNvPr id="26648" name="Text Box 20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7</a:t>
              </a:r>
            </a:p>
          </p:txBody>
        </p:sp>
        <p:sp>
          <p:nvSpPr>
            <p:cNvPr id="26649" name="Text Box 21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4</a:t>
              </a:r>
            </a:p>
          </p:txBody>
        </p:sp>
        <p:sp>
          <p:nvSpPr>
            <p:cNvPr id="26650" name="Text Box 22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5</a:t>
              </a:r>
            </a:p>
          </p:txBody>
        </p:sp>
        <p:sp>
          <p:nvSpPr>
            <p:cNvPr id="26651" name="Text Box 23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8</a:t>
              </a:r>
            </a:p>
          </p:txBody>
        </p:sp>
        <p:sp>
          <p:nvSpPr>
            <p:cNvPr id="26652" name="Text Box 24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6</a:t>
              </a:r>
            </a:p>
          </p:txBody>
        </p:sp>
        <p:sp>
          <p:nvSpPr>
            <p:cNvPr id="26653" name="Text Box 25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4</a:t>
              </a:r>
            </a:p>
          </p:txBody>
        </p:sp>
        <p:sp>
          <p:nvSpPr>
            <p:cNvPr id="26654" name="Text Box 26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5</a:t>
              </a:r>
            </a:p>
          </p:txBody>
        </p:sp>
        <p:sp>
          <p:nvSpPr>
            <p:cNvPr id="26655" name="Text Box 27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3</a:t>
              </a:r>
            </a:p>
          </p:txBody>
        </p:sp>
        <p:sp>
          <p:nvSpPr>
            <p:cNvPr id="26656" name="Text Box 28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8</a:t>
              </a:r>
            </a:p>
          </p:txBody>
        </p:sp>
      </p:grp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6011863" y="1125538"/>
            <a:ext cx="2665412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Select the shortest</a:t>
            </a:r>
          </a:p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edge connected to </a:t>
            </a:r>
          </a:p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any vertex already </a:t>
            </a:r>
          </a:p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connected.</a:t>
            </a:r>
          </a:p>
          <a:p>
            <a:pPr>
              <a:buFont typeface="Verdana" charset="0"/>
              <a:buNone/>
            </a:pPr>
            <a:endParaRPr lang="en-GB" altLang="en-US" sz="2000">
              <a:latin typeface="Arial" charset="0"/>
            </a:endParaRPr>
          </a:p>
          <a:p>
            <a:pPr>
              <a:buFont typeface="Verdana" charset="0"/>
              <a:buNone/>
            </a:pPr>
            <a:r>
              <a:rPr lang="en-GB" altLang="en-US" sz="2000">
                <a:solidFill>
                  <a:srgbClr val="FF0000"/>
                </a:solidFill>
                <a:latin typeface="Arial" charset="0"/>
              </a:rPr>
              <a:t>AE  4</a:t>
            </a:r>
            <a:endParaRPr lang="en-US" altLang="en-US" sz="2000">
              <a:solidFill>
                <a:srgbClr val="FF0000"/>
              </a:solidFill>
              <a:latin typeface="Arial" charset="0"/>
            </a:endParaRP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endParaRPr lang="en-US" altLang="en-US" sz="2000">
              <a:latin typeface="Arial" charset="0"/>
            </a:endParaRPr>
          </a:p>
        </p:txBody>
      </p:sp>
      <p:sp>
        <p:nvSpPr>
          <p:cNvPr id="26628" name="Text Box 30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="1">
                <a:latin typeface="Arial" charset="0"/>
              </a:rPr>
              <a:t>Prim’s Algorithm</a:t>
            </a:r>
            <a:endParaRPr lang="en-US" altLang="en-US" b="1">
              <a:latin typeface="Arial" charset="0"/>
            </a:endParaRPr>
          </a:p>
        </p:txBody>
      </p:sp>
      <p:sp>
        <p:nvSpPr>
          <p:cNvPr id="26629" name="Line 34"/>
          <p:cNvSpPr>
            <a:spLocks noChangeShapeType="1"/>
          </p:cNvSpPr>
          <p:nvPr/>
        </p:nvSpPr>
        <p:spPr bwMode="auto">
          <a:xfrm flipV="1">
            <a:off x="925513" y="2159000"/>
            <a:ext cx="1279525" cy="17240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>
            <a:off x="925513" y="3886200"/>
            <a:ext cx="2133600" cy="1919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6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5" grpId="0"/>
      <p:bldP spid="348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011863" y="1125538"/>
            <a:ext cx="2665412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Select the shortest</a:t>
            </a:r>
          </a:p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edge connected to </a:t>
            </a:r>
          </a:p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any vertex already </a:t>
            </a:r>
          </a:p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connected.</a:t>
            </a:r>
          </a:p>
          <a:p>
            <a:pPr>
              <a:buFont typeface="Verdana" charset="0"/>
              <a:buNone/>
            </a:pPr>
            <a:endParaRPr lang="en-GB" altLang="en-US" sz="2000">
              <a:latin typeface="Arial" charset="0"/>
            </a:endParaRPr>
          </a:p>
          <a:p>
            <a:pPr>
              <a:buFont typeface="Verdana" charset="0"/>
              <a:buNone/>
            </a:pPr>
            <a:r>
              <a:rPr lang="en-GB" altLang="en-US" sz="2000">
                <a:solidFill>
                  <a:srgbClr val="FF0000"/>
                </a:solidFill>
                <a:latin typeface="Arial" charset="0"/>
              </a:rPr>
              <a:t>ED  2</a:t>
            </a:r>
            <a:endParaRPr lang="en-US" altLang="en-US" sz="2000">
              <a:solidFill>
                <a:srgbClr val="FF0000"/>
              </a:solidFill>
              <a:latin typeface="Arial" charset="0"/>
            </a:endParaRP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endParaRPr lang="en-US" altLang="en-US" sz="2000">
              <a:latin typeface="Arial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="1">
                <a:latin typeface="Arial" charset="0"/>
              </a:rPr>
              <a:t>Prim’s Algorithm</a:t>
            </a:r>
            <a:endParaRPr lang="en-US" altLang="en-US" b="1">
              <a:latin typeface="Arial" charset="0"/>
            </a:endParaRPr>
          </a:p>
        </p:txBody>
      </p:sp>
      <p:grpSp>
        <p:nvGrpSpPr>
          <p:cNvPr id="27652" name="Group 5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864" y="576"/>
            <a:chExt cx="3456" cy="2928"/>
          </a:xfrm>
        </p:grpSpPr>
        <p:sp>
          <p:nvSpPr>
            <p:cNvPr id="27656" name="Line 6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7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Line 8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Line 9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Line 10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11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2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Line 13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14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5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Text Box 16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A</a:t>
              </a:r>
            </a:p>
          </p:txBody>
        </p:sp>
        <p:sp>
          <p:nvSpPr>
            <p:cNvPr id="27667" name="Text Box 17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F</a:t>
              </a:r>
            </a:p>
          </p:txBody>
        </p:sp>
        <p:sp>
          <p:nvSpPr>
            <p:cNvPr id="27668" name="Text Box 18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B</a:t>
              </a:r>
            </a:p>
          </p:txBody>
        </p:sp>
        <p:sp>
          <p:nvSpPr>
            <p:cNvPr id="27669" name="Text Box 19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C</a:t>
              </a:r>
            </a:p>
          </p:txBody>
        </p:sp>
        <p:sp>
          <p:nvSpPr>
            <p:cNvPr id="27670" name="Text Box 20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D</a:t>
              </a:r>
            </a:p>
          </p:txBody>
        </p:sp>
        <p:sp>
          <p:nvSpPr>
            <p:cNvPr id="27671" name="Text Box 21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E</a:t>
              </a:r>
            </a:p>
          </p:txBody>
        </p:sp>
        <p:sp>
          <p:nvSpPr>
            <p:cNvPr id="27672" name="Text Box 22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2</a:t>
              </a:r>
            </a:p>
          </p:txBody>
        </p:sp>
        <p:sp>
          <p:nvSpPr>
            <p:cNvPr id="27673" name="Text Box 23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7</a:t>
              </a:r>
            </a:p>
          </p:txBody>
        </p:sp>
        <p:sp>
          <p:nvSpPr>
            <p:cNvPr id="27674" name="Text Box 24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4</a:t>
              </a:r>
            </a:p>
          </p:txBody>
        </p:sp>
        <p:sp>
          <p:nvSpPr>
            <p:cNvPr id="27675" name="Text Box 25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5</a:t>
              </a:r>
            </a:p>
          </p:txBody>
        </p:sp>
        <p:sp>
          <p:nvSpPr>
            <p:cNvPr id="27676" name="Text Box 26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8</a:t>
              </a:r>
            </a:p>
          </p:txBody>
        </p:sp>
        <p:sp>
          <p:nvSpPr>
            <p:cNvPr id="27677" name="Text Box 27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6</a:t>
              </a:r>
            </a:p>
          </p:txBody>
        </p:sp>
        <p:sp>
          <p:nvSpPr>
            <p:cNvPr id="27678" name="Text Box 28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4</a:t>
              </a:r>
            </a:p>
          </p:txBody>
        </p:sp>
        <p:sp>
          <p:nvSpPr>
            <p:cNvPr id="27679" name="Text Box 29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5</a:t>
              </a:r>
            </a:p>
          </p:txBody>
        </p:sp>
        <p:sp>
          <p:nvSpPr>
            <p:cNvPr id="27680" name="Text Box 30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3</a:t>
              </a:r>
            </a:p>
          </p:txBody>
        </p:sp>
        <p:sp>
          <p:nvSpPr>
            <p:cNvPr id="27681" name="Text Box 31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8</a:t>
              </a:r>
            </a:p>
          </p:txBody>
        </p:sp>
      </p:grpSp>
      <p:sp>
        <p:nvSpPr>
          <p:cNvPr id="27653" name="Line 36"/>
          <p:cNvSpPr>
            <a:spLocks noChangeShapeType="1"/>
          </p:cNvSpPr>
          <p:nvPr/>
        </p:nvSpPr>
        <p:spPr bwMode="auto">
          <a:xfrm flipV="1">
            <a:off x="925513" y="2159000"/>
            <a:ext cx="1279525" cy="17240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Line 37"/>
          <p:cNvSpPr>
            <a:spLocks noChangeShapeType="1"/>
          </p:cNvSpPr>
          <p:nvPr/>
        </p:nvSpPr>
        <p:spPr bwMode="auto">
          <a:xfrm>
            <a:off x="925513" y="3886200"/>
            <a:ext cx="2133600" cy="19192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 flipV="1">
            <a:off x="3059113" y="3908425"/>
            <a:ext cx="2452687" cy="1897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7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011863" y="1125538"/>
            <a:ext cx="2665412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Select the shortest</a:t>
            </a:r>
          </a:p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edge connected to </a:t>
            </a:r>
          </a:p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any vertex already </a:t>
            </a:r>
          </a:p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connected.</a:t>
            </a:r>
          </a:p>
          <a:p>
            <a:pPr>
              <a:buFont typeface="Verdana" charset="0"/>
              <a:buNone/>
            </a:pPr>
            <a:endParaRPr lang="en-GB" altLang="en-US" sz="2000">
              <a:latin typeface="Arial" charset="0"/>
            </a:endParaRPr>
          </a:p>
          <a:p>
            <a:pPr>
              <a:buFont typeface="Verdana" charset="0"/>
              <a:buNone/>
            </a:pPr>
            <a:r>
              <a:rPr lang="en-GB" altLang="en-US" sz="2000">
                <a:solidFill>
                  <a:srgbClr val="FF0000"/>
                </a:solidFill>
                <a:latin typeface="Arial" charset="0"/>
              </a:rPr>
              <a:t>DC  4</a:t>
            </a:r>
            <a:endParaRPr lang="en-US" altLang="en-US" sz="2000">
              <a:solidFill>
                <a:srgbClr val="FF0000"/>
              </a:solidFill>
              <a:latin typeface="Arial" charset="0"/>
            </a:endParaRP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endParaRPr lang="en-US" altLang="en-US" sz="2000">
              <a:latin typeface="Arial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="1">
                <a:latin typeface="Arial" charset="0"/>
              </a:rPr>
              <a:t>Prim’s Algorithm</a:t>
            </a:r>
            <a:endParaRPr lang="en-US" altLang="en-US" b="1">
              <a:latin typeface="Arial" charset="0"/>
            </a:endParaRPr>
          </a:p>
        </p:txBody>
      </p:sp>
      <p:grpSp>
        <p:nvGrpSpPr>
          <p:cNvPr id="28676" name="Group 6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864" y="576"/>
            <a:chExt cx="3456" cy="2928"/>
          </a:xfrm>
        </p:grpSpPr>
        <p:sp>
          <p:nvSpPr>
            <p:cNvPr id="28681" name="Line 7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8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9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10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Line 11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12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13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14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15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16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Text Box 17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A</a:t>
              </a:r>
            </a:p>
          </p:txBody>
        </p:sp>
        <p:sp>
          <p:nvSpPr>
            <p:cNvPr id="28692" name="Text Box 18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F</a:t>
              </a:r>
            </a:p>
          </p:txBody>
        </p:sp>
        <p:sp>
          <p:nvSpPr>
            <p:cNvPr id="28693" name="Text Box 19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B</a:t>
              </a:r>
            </a:p>
          </p:txBody>
        </p:sp>
        <p:sp>
          <p:nvSpPr>
            <p:cNvPr id="28694" name="Text Box 20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C</a:t>
              </a:r>
            </a:p>
          </p:txBody>
        </p:sp>
        <p:sp>
          <p:nvSpPr>
            <p:cNvPr id="28695" name="Text Box 21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D</a:t>
              </a:r>
            </a:p>
          </p:txBody>
        </p:sp>
        <p:sp>
          <p:nvSpPr>
            <p:cNvPr id="28696" name="Text Box 22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E</a:t>
              </a:r>
            </a:p>
          </p:txBody>
        </p:sp>
        <p:sp>
          <p:nvSpPr>
            <p:cNvPr id="28697" name="Text Box 23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2</a:t>
              </a:r>
            </a:p>
          </p:txBody>
        </p:sp>
        <p:sp>
          <p:nvSpPr>
            <p:cNvPr id="28698" name="Text Box 24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7</a:t>
              </a:r>
            </a:p>
          </p:txBody>
        </p:sp>
        <p:sp>
          <p:nvSpPr>
            <p:cNvPr id="28699" name="Text Box 25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4</a:t>
              </a:r>
            </a:p>
          </p:txBody>
        </p:sp>
        <p:sp>
          <p:nvSpPr>
            <p:cNvPr id="28700" name="Text Box 26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5</a:t>
              </a:r>
            </a:p>
          </p:txBody>
        </p:sp>
        <p:sp>
          <p:nvSpPr>
            <p:cNvPr id="28701" name="Text Box 27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8</a:t>
              </a:r>
            </a:p>
          </p:txBody>
        </p:sp>
        <p:sp>
          <p:nvSpPr>
            <p:cNvPr id="28702" name="Text Box 28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6</a:t>
              </a:r>
            </a:p>
          </p:txBody>
        </p:sp>
        <p:sp>
          <p:nvSpPr>
            <p:cNvPr id="28703" name="Text Box 29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4</a:t>
              </a:r>
            </a:p>
          </p:txBody>
        </p:sp>
        <p:sp>
          <p:nvSpPr>
            <p:cNvPr id="28704" name="Text Box 30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5</a:t>
              </a:r>
            </a:p>
          </p:txBody>
        </p:sp>
        <p:sp>
          <p:nvSpPr>
            <p:cNvPr id="28705" name="Text Box 31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3</a:t>
              </a:r>
            </a:p>
          </p:txBody>
        </p:sp>
        <p:sp>
          <p:nvSpPr>
            <p:cNvPr id="28706" name="Text Box 32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8</a:t>
              </a:r>
            </a:p>
          </p:txBody>
        </p:sp>
      </p:grpSp>
      <p:sp>
        <p:nvSpPr>
          <p:cNvPr id="28677" name="Line 38"/>
          <p:cNvSpPr>
            <a:spLocks noChangeShapeType="1"/>
          </p:cNvSpPr>
          <p:nvPr/>
        </p:nvSpPr>
        <p:spPr bwMode="auto">
          <a:xfrm flipV="1">
            <a:off x="925513" y="2159000"/>
            <a:ext cx="1279525" cy="17240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39"/>
          <p:cNvSpPr>
            <a:spLocks noChangeShapeType="1"/>
          </p:cNvSpPr>
          <p:nvPr/>
        </p:nvSpPr>
        <p:spPr bwMode="auto">
          <a:xfrm>
            <a:off x="925513" y="3886200"/>
            <a:ext cx="2133600" cy="19192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40"/>
          <p:cNvSpPr>
            <a:spLocks noChangeShapeType="1"/>
          </p:cNvSpPr>
          <p:nvPr/>
        </p:nvSpPr>
        <p:spPr bwMode="auto">
          <a:xfrm flipV="1">
            <a:off x="3059113" y="3908425"/>
            <a:ext cx="2452687" cy="18970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 flipH="1" flipV="1">
            <a:off x="4356100" y="2133600"/>
            <a:ext cx="1155700" cy="177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90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011863" y="1125538"/>
            <a:ext cx="26654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Select the shortest</a:t>
            </a:r>
          </a:p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edge connected to </a:t>
            </a:r>
          </a:p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any vertex already </a:t>
            </a:r>
          </a:p>
          <a:p>
            <a:pPr>
              <a:buFont typeface="Verdana" charset="0"/>
              <a:buNone/>
            </a:pPr>
            <a:r>
              <a:rPr lang="en-US" altLang="en-US" sz="2000">
                <a:latin typeface="Arial" charset="0"/>
              </a:rPr>
              <a:t>connected.</a:t>
            </a:r>
            <a:endParaRPr lang="en-GB" altLang="en-US" sz="2000">
              <a:latin typeface="Arial" charset="0"/>
            </a:endParaRPr>
          </a:p>
          <a:p>
            <a:pPr>
              <a:buFont typeface="Verdana" charset="0"/>
              <a:buNone/>
            </a:pPr>
            <a:endParaRPr lang="en-GB" altLang="en-US" sz="2000">
              <a:latin typeface="Arial" charset="0"/>
            </a:endParaRPr>
          </a:p>
          <a:p>
            <a:pPr>
              <a:buFont typeface="Verdana" charset="0"/>
              <a:buNone/>
            </a:pPr>
            <a:r>
              <a:rPr lang="en-GB" altLang="en-US" sz="2000">
                <a:solidFill>
                  <a:srgbClr val="FF0000"/>
                </a:solidFill>
                <a:latin typeface="Arial" charset="0"/>
              </a:rPr>
              <a:t>EF  5</a:t>
            </a:r>
            <a:r>
              <a:rPr lang="en-GB" altLang="en-US" sz="2000">
                <a:latin typeface="Arial" charset="0"/>
              </a:rPr>
              <a:t>  </a:t>
            </a:r>
            <a:endParaRPr lang="en-US" altLang="en-US" sz="2000">
              <a:latin typeface="Arial" charset="0"/>
            </a:endParaRP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endParaRPr lang="en-US" altLang="en-US" sz="2000">
              <a:latin typeface="Arial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="1">
                <a:latin typeface="Arial" charset="0"/>
              </a:rPr>
              <a:t>Prim’s Algorithm</a:t>
            </a:r>
            <a:endParaRPr lang="en-US" altLang="en-US" b="1">
              <a:latin typeface="Arial" charset="0"/>
            </a:endParaRPr>
          </a:p>
        </p:txBody>
      </p:sp>
      <p:grpSp>
        <p:nvGrpSpPr>
          <p:cNvPr id="29700" name="Group 7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864" y="576"/>
            <a:chExt cx="3456" cy="2928"/>
          </a:xfrm>
        </p:grpSpPr>
        <p:sp>
          <p:nvSpPr>
            <p:cNvPr id="29706" name="Line 8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Line 9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Line 10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Line 11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12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Line 13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Line 14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Line 15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16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Line 17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Text Box 18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A</a:t>
              </a:r>
            </a:p>
          </p:txBody>
        </p:sp>
        <p:sp>
          <p:nvSpPr>
            <p:cNvPr id="29717" name="Text Box 19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F</a:t>
              </a:r>
            </a:p>
          </p:txBody>
        </p:sp>
        <p:sp>
          <p:nvSpPr>
            <p:cNvPr id="29718" name="Text Box 20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B</a:t>
              </a:r>
            </a:p>
          </p:txBody>
        </p:sp>
        <p:sp>
          <p:nvSpPr>
            <p:cNvPr id="29719" name="Text Box 21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C</a:t>
              </a:r>
            </a:p>
          </p:txBody>
        </p:sp>
        <p:sp>
          <p:nvSpPr>
            <p:cNvPr id="29720" name="Text Box 22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D</a:t>
              </a:r>
            </a:p>
          </p:txBody>
        </p:sp>
        <p:sp>
          <p:nvSpPr>
            <p:cNvPr id="29721" name="Text Box 23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E</a:t>
              </a:r>
            </a:p>
          </p:txBody>
        </p:sp>
        <p:sp>
          <p:nvSpPr>
            <p:cNvPr id="29722" name="Text Box 24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2</a:t>
              </a:r>
            </a:p>
          </p:txBody>
        </p:sp>
        <p:sp>
          <p:nvSpPr>
            <p:cNvPr id="29723" name="Text Box 25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7</a:t>
              </a:r>
            </a:p>
          </p:txBody>
        </p:sp>
        <p:sp>
          <p:nvSpPr>
            <p:cNvPr id="29724" name="Text Box 26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4</a:t>
              </a:r>
            </a:p>
          </p:txBody>
        </p:sp>
        <p:sp>
          <p:nvSpPr>
            <p:cNvPr id="29725" name="Text Box 27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5</a:t>
              </a:r>
            </a:p>
          </p:txBody>
        </p:sp>
        <p:sp>
          <p:nvSpPr>
            <p:cNvPr id="29726" name="Text Box 28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8</a:t>
              </a:r>
            </a:p>
          </p:txBody>
        </p:sp>
        <p:sp>
          <p:nvSpPr>
            <p:cNvPr id="29727" name="Text Box 29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6</a:t>
              </a:r>
            </a:p>
          </p:txBody>
        </p:sp>
        <p:sp>
          <p:nvSpPr>
            <p:cNvPr id="29728" name="Text Box 30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4</a:t>
              </a:r>
            </a:p>
          </p:txBody>
        </p:sp>
        <p:sp>
          <p:nvSpPr>
            <p:cNvPr id="29729" name="Text Box 31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5</a:t>
              </a:r>
            </a:p>
          </p:txBody>
        </p:sp>
        <p:sp>
          <p:nvSpPr>
            <p:cNvPr id="29730" name="Text Box 32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3</a:t>
              </a:r>
            </a:p>
          </p:txBody>
        </p:sp>
        <p:sp>
          <p:nvSpPr>
            <p:cNvPr id="29731" name="Text Box 33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8</a:t>
              </a:r>
            </a:p>
          </p:txBody>
        </p:sp>
      </p:grpSp>
      <p:sp>
        <p:nvSpPr>
          <p:cNvPr id="29701" name="Line 40"/>
          <p:cNvSpPr>
            <a:spLocks noChangeShapeType="1"/>
          </p:cNvSpPr>
          <p:nvPr/>
        </p:nvSpPr>
        <p:spPr bwMode="auto">
          <a:xfrm flipV="1">
            <a:off x="925513" y="2159000"/>
            <a:ext cx="1279525" cy="17240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Line 41"/>
          <p:cNvSpPr>
            <a:spLocks noChangeShapeType="1"/>
          </p:cNvSpPr>
          <p:nvPr/>
        </p:nvSpPr>
        <p:spPr bwMode="auto">
          <a:xfrm>
            <a:off x="925513" y="3886200"/>
            <a:ext cx="2133600" cy="19192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42"/>
          <p:cNvSpPr>
            <a:spLocks noChangeShapeType="1"/>
          </p:cNvSpPr>
          <p:nvPr/>
        </p:nvSpPr>
        <p:spPr bwMode="auto">
          <a:xfrm flipV="1">
            <a:off x="3059113" y="3908425"/>
            <a:ext cx="2452687" cy="18970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43"/>
          <p:cNvSpPr>
            <a:spLocks noChangeShapeType="1"/>
          </p:cNvSpPr>
          <p:nvPr/>
        </p:nvSpPr>
        <p:spPr bwMode="auto">
          <a:xfrm flipH="1" flipV="1">
            <a:off x="4356100" y="2133600"/>
            <a:ext cx="1155700" cy="1778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 flipV="1">
            <a:off x="3059113" y="3921125"/>
            <a:ext cx="301625" cy="1884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9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827088" y="476250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="1">
                <a:latin typeface="Arial" charset="0"/>
              </a:rPr>
              <a:t>Prim’s Algorithm</a:t>
            </a:r>
            <a:endParaRPr lang="en-US" altLang="en-US" b="1">
              <a:latin typeface="Arial" charset="0"/>
            </a:endParaRPr>
          </a:p>
        </p:txBody>
      </p:sp>
      <p:grpSp>
        <p:nvGrpSpPr>
          <p:cNvPr id="30723" name="Group 8"/>
          <p:cNvGrpSpPr>
            <a:grpSpLocks/>
          </p:cNvGrpSpPr>
          <p:nvPr/>
        </p:nvGrpSpPr>
        <p:grpSpPr bwMode="auto">
          <a:xfrm>
            <a:off x="468313" y="1700213"/>
            <a:ext cx="5486400" cy="4648200"/>
            <a:chOff x="864" y="576"/>
            <a:chExt cx="3456" cy="2928"/>
          </a:xfrm>
        </p:grpSpPr>
        <p:sp>
          <p:nvSpPr>
            <p:cNvPr id="30730" name="Line 9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Line 10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11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Line 12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Line 13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Line 14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Line 15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Line 16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Line 17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Line 18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Text Box 19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A</a:t>
              </a:r>
            </a:p>
          </p:txBody>
        </p:sp>
        <p:sp>
          <p:nvSpPr>
            <p:cNvPr id="30741" name="Text Box 20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F</a:t>
              </a:r>
            </a:p>
          </p:txBody>
        </p:sp>
        <p:sp>
          <p:nvSpPr>
            <p:cNvPr id="30742" name="Text Box 21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B</a:t>
              </a:r>
            </a:p>
          </p:txBody>
        </p:sp>
        <p:sp>
          <p:nvSpPr>
            <p:cNvPr id="30743" name="Text Box 22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C</a:t>
              </a:r>
            </a:p>
          </p:txBody>
        </p:sp>
        <p:sp>
          <p:nvSpPr>
            <p:cNvPr id="30744" name="Text Box 23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D</a:t>
              </a:r>
            </a:p>
          </p:txBody>
        </p:sp>
        <p:sp>
          <p:nvSpPr>
            <p:cNvPr id="30745" name="Text Box 24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E</a:t>
              </a:r>
            </a:p>
          </p:txBody>
        </p:sp>
        <p:sp>
          <p:nvSpPr>
            <p:cNvPr id="30746" name="Text Box 25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2</a:t>
              </a:r>
            </a:p>
          </p:txBody>
        </p:sp>
        <p:sp>
          <p:nvSpPr>
            <p:cNvPr id="30747" name="Text Box 26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7</a:t>
              </a:r>
            </a:p>
          </p:txBody>
        </p:sp>
        <p:sp>
          <p:nvSpPr>
            <p:cNvPr id="30748" name="Text Box 27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4</a:t>
              </a:r>
            </a:p>
          </p:txBody>
        </p:sp>
        <p:sp>
          <p:nvSpPr>
            <p:cNvPr id="30749" name="Text Box 28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5</a:t>
              </a:r>
            </a:p>
          </p:txBody>
        </p:sp>
        <p:sp>
          <p:nvSpPr>
            <p:cNvPr id="30750" name="Text Box 29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8</a:t>
              </a:r>
            </a:p>
          </p:txBody>
        </p:sp>
        <p:sp>
          <p:nvSpPr>
            <p:cNvPr id="30751" name="Text Box 30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6</a:t>
              </a:r>
            </a:p>
          </p:txBody>
        </p:sp>
        <p:sp>
          <p:nvSpPr>
            <p:cNvPr id="30752" name="Text Box 31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4</a:t>
              </a:r>
            </a:p>
          </p:txBody>
        </p:sp>
        <p:sp>
          <p:nvSpPr>
            <p:cNvPr id="30753" name="Text Box 32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5</a:t>
              </a:r>
            </a:p>
          </p:txBody>
        </p:sp>
        <p:sp>
          <p:nvSpPr>
            <p:cNvPr id="30754" name="Text Box 33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3</a:t>
              </a:r>
            </a:p>
          </p:txBody>
        </p:sp>
        <p:sp>
          <p:nvSpPr>
            <p:cNvPr id="30755" name="Text Box 34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8</a:t>
              </a:r>
            </a:p>
          </p:txBody>
        </p:sp>
      </p:grpSp>
      <p:sp>
        <p:nvSpPr>
          <p:cNvPr id="38953" name="Text Box 41"/>
          <p:cNvSpPr txBox="1">
            <a:spLocks noChangeArrowheads="1"/>
          </p:cNvSpPr>
          <p:nvPr/>
        </p:nvSpPr>
        <p:spPr bwMode="auto">
          <a:xfrm>
            <a:off x="6011863" y="1125538"/>
            <a:ext cx="2881312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Times New Roman" charset="0"/>
              <a:buNone/>
            </a:pPr>
            <a:r>
              <a:rPr lang="en-US" altLang="en-US" sz="2000">
                <a:latin typeface="Arial" charset="0"/>
              </a:rPr>
              <a:t>All vertices have been</a:t>
            </a:r>
          </a:p>
          <a:p>
            <a:pPr>
              <a:buFont typeface="Times New Roman" charset="0"/>
              <a:buNone/>
            </a:pPr>
            <a:r>
              <a:rPr lang="en-US" altLang="en-US" sz="2000">
                <a:latin typeface="Arial" charset="0"/>
              </a:rPr>
              <a:t>connected.</a:t>
            </a:r>
          </a:p>
          <a:p>
            <a:pPr>
              <a:buFont typeface="Times New Roman" charset="0"/>
              <a:buNone/>
            </a:pPr>
            <a:endParaRPr lang="en-GB" altLang="en-US" sz="2000">
              <a:latin typeface="Arial" charset="0"/>
            </a:endParaRPr>
          </a:p>
          <a:p>
            <a:pPr>
              <a:buFont typeface="Times New Roman" charset="0"/>
              <a:buNone/>
            </a:pPr>
            <a:r>
              <a:rPr lang="en-GB" altLang="en-US" sz="2000">
                <a:latin typeface="Arial" charset="0"/>
              </a:rPr>
              <a:t>The solution is</a:t>
            </a:r>
            <a:endParaRPr lang="en-US" altLang="en-US" sz="2000">
              <a:latin typeface="Arial" charset="0"/>
            </a:endParaRPr>
          </a:p>
          <a:p>
            <a:pPr>
              <a:buFont typeface="Verdana" charset="0"/>
              <a:buNone/>
            </a:pPr>
            <a:endParaRPr lang="en-GB" altLang="en-US" sz="2000">
              <a:latin typeface="Arial" charset="0"/>
            </a:endParaRPr>
          </a:p>
          <a:p>
            <a:pPr eaLnBrk="1" hangingPunct="1"/>
            <a:r>
              <a:rPr lang="en-GB" altLang="en-US" sz="2000" b="1">
                <a:latin typeface="Arial" charset="0"/>
              </a:rPr>
              <a:t>AB 3</a:t>
            </a:r>
          </a:p>
          <a:p>
            <a:pPr eaLnBrk="1" hangingPunct="1"/>
            <a:r>
              <a:rPr lang="en-GB" altLang="en-US" sz="2000" b="1">
                <a:latin typeface="Arial" charset="0"/>
              </a:rPr>
              <a:t>AE 4</a:t>
            </a:r>
          </a:p>
          <a:p>
            <a:pPr eaLnBrk="1" hangingPunct="1"/>
            <a:r>
              <a:rPr lang="en-GB" altLang="en-US" sz="2000" b="1">
                <a:latin typeface="Arial" charset="0"/>
              </a:rPr>
              <a:t>ED 2</a:t>
            </a:r>
          </a:p>
          <a:p>
            <a:pPr eaLnBrk="1" hangingPunct="1"/>
            <a:r>
              <a:rPr lang="en-GB" altLang="en-US" sz="2000" b="1">
                <a:latin typeface="Arial" charset="0"/>
              </a:rPr>
              <a:t>DC 4</a:t>
            </a:r>
          </a:p>
          <a:p>
            <a:pPr eaLnBrk="1" hangingPunct="1"/>
            <a:r>
              <a:rPr lang="en-GB" altLang="en-US" sz="2000" b="1">
                <a:latin typeface="Arial" charset="0"/>
              </a:rPr>
              <a:t>EF 5</a:t>
            </a:r>
          </a:p>
          <a:p>
            <a:pPr eaLnBrk="1" hangingPunct="1"/>
            <a:endParaRPr lang="en-GB" altLang="en-US" sz="2000" b="1">
              <a:latin typeface="Arial" charset="0"/>
            </a:endParaRPr>
          </a:p>
          <a:p>
            <a:pPr eaLnBrk="1" hangingPunct="1"/>
            <a:endParaRPr lang="en-GB" altLang="en-US" sz="2000">
              <a:latin typeface="Arial" charset="0"/>
            </a:endParaRPr>
          </a:p>
          <a:p>
            <a:pPr eaLnBrk="1" hangingPunct="1"/>
            <a:r>
              <a:rPr lang="en-GB" altLang="en-US" sz="2000">
                <a:latin typeface="Arial" charset="0"/>
              </a:rPr>
              <a:t>Total weight of tree: 18</a:t>
            </a:r>
          </a:p>
          <a:p>
            <a:pPr eaLnBrk="1" hangingPunct="1"/>
            <a:endParaRPr lang="en-US" altLang="en-US" sz="2000">
              <a:latin typeface="Arial" charset="0"/>
            </a:endParaRPr>
          </a:p>
        </p:txBody>
      </p:sp>
      <p:sp>
        <p:nvSpPr>
          <p:cNvPr id="30725" name="Line 42"/>
          <p:cNvSpPr>
            <a:spLocks noChangeShapeType="1"/>
          </p:cNvSpPr>
          <p:nvPr/>
        </p:nvSpPr>
        <p:spPr bwMode="auto">
          <a:xfrm flipV="1">
            <a:off x="925513" y="2159000"/>
            <a:ext cx="1279525" cy="17240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Line 43"/>
          <p:cNvSpPr>
            <a:spLocks noChangeShapeType="1"/>
          </p:cNvSpPr>
          <p:nvPr/>
        </p:nvSpPr>
        <p:spPr bwMode="auto">
          <a:xfrm>
            <a:off x="925513" y="3886200"/>
            <a:ext cx="2133600" cy="19192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Line 44"/>
          <p:cNvSpPr>
            <a:spLocks noChangeShapeType="1"/>
          </p:cNvSpPr>
          <p:nvPr/>
        </p:nvSpPr>
        <p:spPr bwMode="auto">
          <a:xfrm flipV="1">
            <a:off x="3059113" y="3908425"/>
            <a:ext cx="2452687" cy="18970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45"/>
          <p:cNvSpPr>
            <a:spLocks noChangeShapeType="1"/>
          </p:cNvSpPr>
          <p:nvPr/>
        </p:nvSpPr>
        <p:spPr bwMode="auto">
          <a:xfrm flipH="1" flipV="1">
            <a:off x="4356100" y="2133600"/>
            <a:ext cx="1155700" cy="1778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46"/>
          <p:cNvSpPr>
            <a:spLocks noChangeShapeType="1"/>
          </p:cNvSpPr>
          <p:nvPr/>
        </p:nvSpPr>
        <p:spPr bwMode="auto">
          <a:xfrm flipV="1">
            <a:off x="3059113" y="3921125"/>
            <a:ext cx="301625" cy="18843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9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GB" altLang="en-US" sz="2800" dirty="0">
                <a:latin typeface="Verdana" charset="0"/>
              </a:rPr>
              <a:t>Both algorithms will always give solutions with the same length</a:t>
            </a:r>
            <a:r>
              <a:rPr lang="en-GB" altLang="en-US" sz="2800" dirty="0" smtClean="0">
                <a:latin typeface="Verdana" charset="0"/>
              </a:rPr>
              <a:t>.</a:t>
            </a:r>
          </a:p>
          <a:p>
            <a:pPr>
              <a:buFontTx/>
              <a:buChar char="•"/>
            </a:pPr>
            <a:r>
              <a:rPr lang="en-GB" altLang="en-US" sz="2800" dirty="0" smtClean="0">
                <a:latin typeface="Verdana" charset="0"/>
              </a:rPr>
              <a:t>Prim’s algorithm selects adjacent vertices where as the other one may not.</a:t>
            </a:r>
            <a:endParaRPr lang="en-GB" altLang="en-US" sz="2800" dirty="0">
              <a:latin typeface="Verdana" charset="0"/>
            </a:endParaRPr>
          </a:p>
          <a:p>
            <a:pPr>
              <a:buFontTx/>
              <a:buChar char="•"/>
            </a:pPr>
            <a:r>
              <a:rPr lang="en-GB" altLang="en-US" sz="2800" dirty="0" smtClean="0">
                <a:latin typeface="Verdana" charset="0"/>
              </a:rPr>
              <a:t>They </a:t>
            </a:r>
            <a:r>
              <a:rPr lang="en-GB" altLang="en-US" sz="2800" dirty="0">
                <a:latin typeface="Verdana" charset="0"/>
              </a:rPr>
              <a:t>will usually select edges in a different order </a:t>
            </a:r>
            <a:r>
              <a:rPr lang="en-GB" altLang="en-US" sz="2800" dirty="0" smtClean="0">
                <a:latin typeface="Verdana" charset="0"/>
              </a:rPr>
              <a:t>.</a:t>
            </a:r>
            <a:endParaRPr lang="en-GB" altLang="en-US" sz="2800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kruskal’s, prim’s  algorithm  to find a min spanning tree with min cost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" y="2667000"/>
            <a:ext cx="73437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8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-3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9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Huffman Coding - 4</a:t>
            </a:r>
          </a:p>
        </p:txBody>
      </p:sp>
    </p:spTree>
    <p:extLst>
      <p:ext uri="{BB962C8B-B14F-4D97-AF65-F5344CB8AC3E}">
        <p14:creationId xmlns:p14="http://schemas.microsoft.com/office/powerpoint/2010/main" val="164254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 </a:t>
            </a:r>
            <a:r>
              <a:rPr lang="en-US" dirty="0"/>
              <a:t>work by </a:t>
            </a:r>
            <a:r>
              <a:rPr lang="en-US" dirty="0">
                <a:solidFill>
                  <a:srgbClr val="FF0000"/>
                </a:solidFill>
              </a:rPr>
              <a:t>recursively</a:t>
            </a:r>
            <a:r>
              <a:rPr lang="en-US" dirty="0"/>
              <a:t> constructing a set of objects from the smallest possible constituent parts. </a:t>
            </a:r>
          </a:p>
          <a:p>
            <a:pPr lvl="1"/>
            <a:r>
              <a:rPr lang="en-US" dirty="0"/>
              <a:t>It works in stages.</a:t>
            </a:r>
          </a:p>
          <a:p>
            <a:pPr lvl="1"/>
            <a:r>
              <a:rPr lang="en-US" dirty="0" smtClean="0"/>
              <a:t>Selects some solution from input domain.</a:t>
            </a:r>
          </a:p>
          <a:p>
            <a:pPr lvl="1"/>
            <a:r>
              <a:rPr lang="en-US" dirty="0"/>
              <a:t>Only one input is considered at each time.</a:t>
            </a:r>
          </a:p>
          <a:p>
            <a:pPr lvl="1"/>
            <a:r>
              <a:rPr lang="en-US" dirty="0" smtClean="0"/>
              <a:t>Checks whether the solution is feasible or not.</a:t>
            </a:r>
          </a:p>
          <a:p>
            <a:pPr lvl="1"/>
            <a:r>
              <a:rPr lang="en-US" dirty="0" smtClean="0"/>
              <a:t>From the set of feasible solutions selects optimal solutions.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Huffman codes can be used to compress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Like WinZip – although WinZip doesn’t use the Huffman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JPEGs do use Huffman as part of their compression process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basic idea is that instead of storing each character in a file as an 8-bit ASCII value, we will instead store the more frequently occurring characters using fewer bits and less frequently occurring characters using more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On average this should decrease the filesize (usually ½)</a:t>
            </a:r>
          </a:p>
        </p:txBody>
      </p:sp>
    </p:spTree>
    <p:extLst>
      <p:ext uri="{BB962C8B-B14F-4D97-AF65-F5344CB8AC3E}">
        <p14:creationId xmlns:p14="http://schemas.microsoft.com/office/powerpoint/2010/main" val="2316378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As an example, lets take the string: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	“duke blue devils”</a:t>
            </a:r>
          </a:p>
          <a:p>
            <a:pPr eaLnBrk="1" hangingPunct="1"/>
            <a:r>
              <a:rPr lang="en-US" altLang="en-US" smtClean="0"/>
              <a:t>We first to a frequency count of the characters:</a:t>
            </a:r>
          </a:p>
          <a:p>
            <a:pPr lvl="2" eaLnBrk="1" hangingPunct="1"/>
            <a:r>
              <a:rPr lang="en-US" altLang="en-US" smtClean="0"/>
              <a:t>e:3, d:2, u:2, l:2, space:2, k:1, b:1, v:1, i:1, s:1</a:t>
            </a:r>
          </a:p>
          <a:p>
            <a:pPr eaLnBrk="1" hangingPunct="1"/>
            <a:r>
              <a:rPr lang="en-US" altLang="en-US" smtClean="0"/>
              <a:t>Next we use a Greedy algorithm to build up a Huffman Tree</a:t>
            </a:r>
          </a:p>
          <a:p>
            <a:pPr lvl="1" eaLnBrk="1" hangingPunct="1"/>
            <a:r>
              <a:rPr lang="en-US" altLang="en-US" smtClean="0"/>
              <a:t>We start with nodes for each character			 </a:t>
            </a:r>
          </a:p>
        </p:txBody>
      </p:sp>
      <p:sp>
        <p:nvSpPr>
          <p:cNvPr id="4100" name="Oval 25"/>
          <p:cNvSpPr>
            <a:spLocks noChangeArrowheads="1"/>
          </p:cNvSpPr>
          <p:nvPr/>
        </p:nvSpPr>
        <p:spPr bwMode="auto">
          <a:xfrm>
            <a:off x="12954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e,3</a:t>
            </a:r>
          </a:p>
        </p:txBody>
      </p:sp>
      <p:sp>
        <p:nvSpPr>
          <p:cNvPr id="4101" name="Oval 26"/>
          <p:cNvSpPr>
            <a:spLocks noChangeArrowheads="1"/>
          </p:cNvSpPr>
          <p:nvPr/>
        </p:nvSpPr>
        <p:spPr bwMode="auto">
          <a:xfrm>
            <a:off x="20574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d,2</a:t>
            </a:r>
          </a:p>
        </p:txBody>
      </p:sp>
      <p:sp>
        <p:nvSpPr>
          <p:cNvPr id="4102" name="Oval 27"/>
          <p:cNvSpPr>
            <a:spLocks noChangeArrowheads="1"/>
          </p:cNvSpPr>
          <p:nvPr/>
        </p:nvSpPr>
        <p:spPr bwMode="auto">
          <a:xfrm>
            <a:off x="28194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u,2</a:t>
            </a:r>
          </a:p>
        </p:txBody>
      </p:sp>
      <p:sp>
        <p:nvSpPr>
          <p:cNvPr id="4103" name="Oval 28"/>
          <p:cNvSpPr>
            <a:spLocks noChangeArrowheads="1"/>
          </p:cNvSpPr>
          <p:nvPr/>
        </p:nvSpPr>
        <p:spPr bwMode="auto">
          <a:xfrm>
            <a:off x="35814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l,2</a:t>
            </a:r>
          </a:p>
        </p:txBody>
      </p:sp>
      <p:sp>
        <p:nvSpPr>
          <p:cNvPr id="4104" name="Oval 29"/>
          <p:cNvSpPr>
            <a:spLocks noChangeArrowheads="1"/>
          </p:cNvSpPr>
          <p:nvPr/>
        </p:nvSpPr>
        <p:spPr bwMode="auto">
          <a:xfrm>
            <a:off x="42672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sp,2</a:t>
            </a:r>
          </a:p>
        </p:txBody>
      </p:sp>
      <p:sp>
        <p:nvSpPr>
          <p:cNvPr id="4105" name="Oval 30"/>
          <p:cNvSpPr>
            <a:spLocks noChangeArrowheads="1"/>
          </p:cNvSpPr>
          <p:nvPr/>
        </p:nvSpPr>
        <p:spPr bwMode="auto">
          <a:xfrm>
            <a:off x="50292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k,1</a:t>
            </a:r>
          </a:p>
        </p:txBody>
      </p:sp>
      <p:sp>
        <p:nvSpPr>
          <p:cNvPr id="4106" name="Oval 31"/>
          <p:cNvSpPr>
            <a:spLocks noChangeArrowheads="1"/>
          </p:cNvSpPr>
          <p:nvPr/>
        </p:nvSpPr>
        <p:spPr bwMode="auto">
          <a:xfrm>
            <a:off x="57150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b,1</a:t>
            </a:r>
          </a:p>
        </p:txBody>
      </p:sp>
      <p:sp>
        <p:nvSpPr>
          <p:cNvPr id="4107" name="Oval 32"/>
          <p:cNvSpPr>
            <a:spLocks noChangeArrowheads="1"/>
          </p:cNvSpPr>
          <p:nvPr/>
        </p:nvSpPr>
        <p:spPr bwMode="auto">
          <a:xfrm>
            <a:off x="64008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v,1</a:t>
            </a:r>
          </a:p>
        </p:txBody>
      </p:sp>
      <p:sp>
        <p:nvSpPr>
          <p:cNvPr id="4108" name="Oval 33"/>
          <p:cNvSpPr>
            <a:spLocks noChangeArrowheads="1"/>
          </p:cNvSpPr>
          <p:nvPr/>
        </p:nvSpPr>
        <p:spPr bwMode="auto">
          <a:xfrm>
            <a:off x="70866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i,1</a:t>
            </a:r>
          </a:p>
        </p:txBody>
      </p:sp>
      <p:sp>
        <p:nvSpPr>
          <p:cNvPr id="4109" name="Oval 34"/>
          <p:cNvSpPr>
            <a:spLocks noChangeArrowheads="1"/>
          </p:cNvSpPr>
          <p:nvPr/>
        </p:nvSpPr>
        <p:spPr bwMode="auto">
          <a:xfrm>
            <a:off x="7772400" y="579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s,1</a:t>
            </a:r>
          </a:p>
        </p:txBody>
      </p:sp>
    </p:spTree>
    <p:extLst>
      <p:ext uri="{BB962C8B-B14F-4D97-AF65-F5344CB8AC3E}">
        <p14:creationId xmlns:p14="http://schemas.microsoft.com/office/powerpoint/2010/main" val="2830519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 then pick the nodes with the smallest frequency and combine them together to form a new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selection of these nodes is the Greedy part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two selected nodes are removed from the set, but replace by the combined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This continues until we have only 1 node left in the set</a:t>
            </a:r>
          </a:p>
        </p:txBody>
      </p:sp>
    </p:spTree>
    <p:extLst>
      <p:ext uri="{BB962C8B-B14F-4D97-AF65-F5344CB8AC3E}">
        <p14:creationId xmlns:p14="http://schemas.microsoft.com/office/powerpoint/2010/main" val="1552206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6147" name="Oval 4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e,3</a:t>
            </a:r>
          </a:p>
        </p:txBody>
      </p:sp>
      <p:sp>
        <p:nvSpPr>
          <p:cNvPr id="6148" name="Oval 5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d,2</a:t>
            </a:r>
          </a:p>
        </p:txBody>
      </p:sp>
      <p:sp>
        <p:nvSpPr>
          <p:cNvPr id="6149" name="Oval 6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u,2</a:t>
            </a:r>
          </a:p>
        </p:txBody>
      </p:sp>
      <p:sp>
        <p:nvSpPr>
          <p:cNvPr id="6150" name="Oval 7"/>
          <p:cNvSpPr>
            <a:spLocks noChangeArrowheads="1"/>
          </p:cNvSpPr>
          <p:nvPr/>
        </p:nvSpPr>
        <p:spPr bwMode="auto">
          <a:xfrm>
            <a:off x="327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l,2</a:t>
            </a:r>
          </a:p>
        </p:txBody>
      </p:sp>
      <p:sp>
        <p:nvSpPr>
          <p:cNvPr id="6151" name="Oval 8"/>
          <p:cNvSpPr>
            <a:spLocks noChangeArrowheads="1"/>
          </p:cNvSpPr>
          <p:nvPr/>
        </p:nvSpPr>
        <p:spPr bwMode="auto">
          <a:xfrm>
            <a:off x="3962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sp,2</a:t>
            </a:r>
          </a:p>
        </p:txBody>
      </p:sp>
      <p:sp>
        <p:nvSpPr>
          <p:cNvPr id="6152" name="Oval 9"/>
          <p:cNvSpPr>
            <a:spLocks noChangeArrowheads="1"/>
          </p:cNvSpPr>
          <p:nvPr/>
        </p:nvSpPr>
        <p:spPr bwMode="auto">
          <a:xfrm>
            <a:off x="4724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k,1</a:t>
            </a:r>
          </a:p>
        </p:txBody>
      </p:sp>
      <p:sp>
        <p:nvSpPr>
          <p:cNvPr id="6153" name="Oval 10"/>
          <p:cNvSpPr>
            <a:spLocks noChangeArrowheads="1"/>
          </p:cNvSpPr>
          <p:nvPr/>
        </p:nvSpPr>
        <p:spPr bwMode="auto">
          <a:xfrm>
            <a:off x="54102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b,1</a:t>
            </a:r>
          </a:p>
        </p:txBody>
      </p:sp>
      <p:sp>
        <p:nvSpPr>
          <p:cNvPr id="6154" name="Oval 11"/>
          <p:cNvSpPr>
            <a:spLocks noChangeArrowheads="1"/>
          </p:cNvSpPr>
          <p:nvPr/>
        </p:nvSpPr>
        <p:spPr bwMode="auto">
          <a:xfrm>
            <a:off x="60960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v,1</a:t>
            </a:r>
          </a:p>
        </p:txBody>
      </p:sp>
      <p:sp>
        <p:nvSpPr>
          <p:cNvPr id="6155" name="Oval 12"/>
          <p:cNvSpPr>
            <a:spLocks noChangeArrowheads="1"/>
          </p:cNvSpPr>
          <p:nvPr/>
        </p:nvSpPr>
        <p:spPr bwMode="auto">
          <a:xfrm>
            <a:off x="67818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i,1</a:t>
            </a:r>
          </a:p>
        </p:txBody>
      </p:sp>
      <p:sp>
        <p:nvSpPr>
          <p:cNvPr id="6156" name="Oval 13"/>
          <p:cNvSpPr>
            <a:spLocks noChangeArrowheads="1"/>
          </p:cNvSpPr>
          <p:nvPr/>
        </p:nvSpPr>
        <p:spPr bwMode="auto">
          <a:xfrm>
            <a:off x="7467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s,1</a:t>
            </a:r>
          </a:p>
        </p:txBody>
      </p:sp>
    </p:spTree>
    <p:extLst>
      <p:ext uri="{BB962C8B-B14F-4D97-AF65-F5344CB8AC3E}">
        <p14:creationId xmlns:p14="http://schemas.microsoft.com/office/powerpoint/2010/main" val="3747626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e,3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d,2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u,2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327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l,2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3962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sp,2</a:t>
            </a: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4724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k,1</a:t>
            </a: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54102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b,1</a:t>
            </a:r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60960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v,1</a:t>
            </a:r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i,1</a:t>
            </a:r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7467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s,1</a:t>
            </a:r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708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51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e,3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d,2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u,2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327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l,2</a:t>
            </a: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3962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sp,2</a:t>
            </a: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47244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k,1</a:t>
            </a: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54102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b,1</a:t>
            </a: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60960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v,1</a:t>
            </a:r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i,1</a:t>
            </a:r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7467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s,1</a:t>
            </a: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708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57150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H="1">
            <a:off x="57150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60960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04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e,3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d,2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u,2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3276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l,2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39624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sp,2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4724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k,1</a:t>
            </a:r>
          </a:p>
        </p:txBody>
      </p:sp>
      <p:grpSp>
        <p:nvGrpSpPr>
          <p:cNvPr id="9225" name="Group 20"/>
          <p:cNvGrpSpPr>
            <a:grpSpLocks/>
          </p:cNvGrpSpPr>
          <p:nvPr/>
        </p:nvGrpSpPr>
        <p:grpSpPr bwMode="auto">
          <a:xfrm>
            <a:off x="6781800" y="1981200"/>
            <a:ext cx="1219200" cy="1295400"/>
            <a:chOff x="4272" y="1248"/>
            <a:chExt cx="768" cy="816"/>
          </a:xfrm>
        </p:grpSpPr>
        <p:sp>
          <p:nvSpPr>
            <p:cNvPr id="9237" name="Oval 11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i,1</a:t>
              </a:r>
            </a:p>
          </p:txBody>
        </p:sp>
        <p:sp>
          <p:nvSpPr>
            <p:cNvPr id="9238" name="Oval 12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s,1</a:t>
              </a:r>
            </a:p>
          </p:txBody>
        </p:sp>
        <p:sp>
          <p:nvSpPr>
            <p:cNvPr id="9239" name="Oval 13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9240" name="Line 14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Line 15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26" name="Group 19"/>
          <p:cNvGrpSpPr>
            <a:grpSpLocks/>
          </p:cNvGrpSpPr>
          <p:nvPr/>
        </p:nvGrpSpPr>
        <p:grpSpPr bwMode="auto">
          <a:xfrm>
            <a:off x="5410200" y="2743200"/>
            <a:ext cx="1219200" cy="1295400"/>
            <a:chOff x="3408" y="1248"/>
            <a:chExt cx="768" cy="816"/>
          </a:xfrm>
        </p:grpSpPr>
        <p:sp>
          <p:nvSpPr>
            <p:cNvPr id="9232" name="Oval 9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b,1</a:t>
              </a:r>
            </a:p>
          </p:txBody>
        </p:sp>
        <p:sp>
          <p:nvSpPr>
            <p:cNvPr id="9233" name="Oval 10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v,1</a:t>
              </a:r>
            </a:p>
          </p:txBody>
        </p:sp>
        <p:sp>
          <p:nvSpPr>
            <p:cNvPr id="9234" name="Oval 16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9235" name="Line 17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Line 18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7" name="Line 21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22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Oval 25"/>
          <p:cNvSpPr>
            <a:spLocks noChangeArrowheads="1"/>
          </p:cNvSpPr>
          <p:nvPr/>
        </p:nvSpPr>
        <p:spPr bwMode="auto">
          <a:xfrm>
            <a:off x="5181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9230" name="Line 26"/>
          <p:cNvSpPr>
            <a:spLocks noChangeShapeType="1"/>
          </p:cNvSpPr>
          <p:nvPr/>
        </p:nvSpPr>
        <p:spPr bwMode="auto">
          <a:xfrm flipH="1">
            <a:off x="5029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27"/>
          <p:cNvSpPr>
            <a:spLocks noChangeShapeType="1"/>
          </p:cNvSpPr>
          <p:nvPr/>
        </p:nvSpPr>
        <p:spPr bwMode="auto">
          <a:xfrm>
            <a:off x="5562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7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e,3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d,2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u,2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l,2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3962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sp,2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4724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k,1</a:t>
            </a:r>
          </a:p>
        </p:txBody>
      </p:sp>
      <p:grpSp>
        <p:nvGrpSpPr>
          <p:cNvPr id="10249" name="Group 9"/>
          <p:cNvGrpSpPr>
            <a:grpSpLocks/>
          </p:cNvGrpSpPr>
          <p:nvPr/>
        </p:nvGrpSpPr>
        <p:grpSpPr bwMode="auto">
          <a:xfrm>
            <a:off x="6781800" y="1981200"/>
            <a:ext cx="1219200" cy="1295400"/>
            <a:chOff x="4272" y="1248"/>
            <a:chExt cx="768" cy="816"/>
          </a:xfrm>
        </p:grpSpPr>
        <p:sp>
          <p:nvSpPr>
            <p:cNvPr id="10264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i,1</a:t>
              </a:r>
            </a:p>
          </p:txBody>
        </p:sp>
        <p:sp>
          <p:nvSpPr>
            <p:cNvPr id="10265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s,1</a:t>
              </a:r>
            </a:p>
          </p:txBody>
        </p:sp>
        <p:sp>
          <p:nvSpPr>
            <p:cNvPr id="10266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0267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50" name="Group 15"/>
          <p:cNvGrpSpPr>
            <a:grpSpLocks/>
          </p:cNvGrpSpPr>
          <p:nvPr/>
        </p:nvGrpSpPr>
        <p:grpSpPr bwMode="auto">
          <a:xfrm>
            <a:off x="5410200" y="2743200"/>
            <a:ext cx="1219200" cy="1295400"/>
            <a:chOff x="3408" y="1248"/>
            <a:chExt cx="768" cy="816"/>
          </a:xfrm>
        </p:grpSpPr>
        <p:sp>
          <p:nvSpPr>
            <p:cNvPr id="10259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b,1</a:t>
              </a:r>
            </a:p>
          </p:txBody>
        </p:sp>
        <p:sp>
          <p:nvSpPr>
            <p:cNvPr id="10260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v,1</a:t>
              </a:r>
            </a:p>
          </p:txBody>
        </p:sp>
        <p:sp>
          <p:nvSpPr>
            <p:cNvPr id="10261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0262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1" name="Line 21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22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Oval 23"/>
          <p:cNvSpPr>
            <a:spLocks noChangeArrowheads="1"/>
          </p:cNvSpPr>
          <p:nvPr/>
        </p:nvSpPr>
        <p:spPr bwMode="auto">
          <a:xfrm>
            <a:off x="5181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0254" name="Line 24"/>
          <p:cNvSpPr>
            <a:spLocks noChangeShapeType="1"/>
          </p:cNvSpPr>
          <p:nvPr/>
        </p:nvSpPr>
        <p:spPr bwMode="auto">
          <a:xfrm flipH="1">
            <a:off x="5029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25"/>
          <p:cNvSpPr>
            <a:spLocks noChangeShapeType="1"/>
          </p:cNvSpPr>
          <p:nvPr/>
        </p:nvSpPr>
        <p:spPr bwMode="auto">
          <a:xfrm>
            <a:off x="5562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Oval 26"/>
          <p:cNvSpPr>
            <a:spLocks noChangeArrowheads="1"/>
          </p:cNvSpPr>
          <p:nvPr/>
        </p:nvSpPr>
        <p:spPr bwMode="auto">
          <a:xfrm>
            <a:off x="3657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0257" name="Line 27"/>
          <p:cNvSpPr>
            <a:spLocks noChangeShapeType="1"/>
          </p:cNvSpPr>
          <p:nvPr/>
        </p:nvSpPr>
        <p:spPr bwMode="auto">
          <a:xfrm flipH="1">
            <a:off x="3505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28"/>
          <p:cNvSpPr>
            <a:spLocks noChangeShapeType="1"/>
          </p:cNvSpPr>
          <p:nvPr/>
        </p:nvSpPr>
        <p:spPr bwMode="auto">
          <a:xfrm>
            <a:off x="4038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035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e,3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1752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d,2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2514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u,2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l,2</a:t>
            </a: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3962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sp,2</a:t>
            </a:r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4724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k,1</a:t>
            </a:r>
          </a:p>
        </p:txBody>
      </p:sp>
      <p:sp>
        <p:nvSpPr>
          <p:cNvPr id="11273" name="Oval 10"/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i,1</a:t>
            </a:r>
          </a:p>
        </p:txBody>
      </p:sp>
      <p:sp>
        <p:nvSpPr>
          <p:cNvPr id="11274" name="Oval 11"/>
          <p:cNvSpPr>
            <a:spLocks noChangeArrowheads="1"/>
          </p:cNvSpPr>
          <p:nvPr/>
        </p:nvSpPr>
        <p:spPr bwMode="auto">
          <a:xfrm>
            <a:off x="7467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s,1</a:t>
            </a:r>
          </a:p>
        </p:txBody>
      </p:sp>
      <p:sp>
        <p:nvSpPr>
          <p:cNvPr id="11275" name="Oval 12"/>
          <p:cNvSpPr>
            <a:spLocks noChangeArrowheads="1"/>
          </p:cNvSpPr>
          <p:nvPr/>
        </p:nvSpPr>
        <p:spPr bwMode="auto">
          <a:xfrm>
            <a:off x="7086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8" name="Group 15"/>
          <p:cNvGrpSpPr>
            <a:grpSpLocks/>
          </p:cNvGrpSpPr>
          <p:nvPr/>
        </p:nvGrpSpPr>
        <p:grpSpPr bwMode="auto">
          <a:xfrm>
            <a:off x="5410200" y="2743200"/>
            <a:ext cx="1219200" cy="1295400"/>
            <a:chOff x="3408" y="1248"/>
            <a:chExt cx="768" cy="816"/>
          </a:xfrm>
        </p:grpSpPr>
        <p:sp>
          <p:nvSpPr>
            <p:cNvPr id="11290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b,1</a:t>
              </a:r>
            </a:p>
          </p:txBody>
        </p:sp>
        <p:sp>
          <p:nvSpPr>
            <p:cNvPr id="11291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v,1</a:t>
              </a:r>
            </a:p>
          </p:txBody>
        </p:sp>
        <p:sp>
          <p:nvSpPr>
            <p:cNvPr id="11292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1293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9" name="Line 21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Oval 23"/>
          <p:cNvSpPr>
            <a:spLocks noChangeArrowheads="1"/>
          </p:cNvSpPr>
          <p:nvPr/>
        </p:nvSpPr>
        <p:spPr bwMode="auto">
          <a:xfrm>
            <a:off x="5181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1282" name="Line 24"/>
          <p:cNvSpPr>
            <a:spLocks noChangeShapeType="1"/>
          </p:cNvSpPr>
          <p:nvPr/>
        </p:nvSpPr>
        <p:spPr bwMode="auto">
          <a:xfrm flipH="1">
            <a:off x="5029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25"/>
          <p:cNvSpPr>
            <a:spLocks noChangeShapeType="1"/>
          </p:cNvSpPr>
          <p:nvPr/>
        </p:nvSpPr>
        <p:spPr bwMode="auto">
          <a:xfrm>
            <a:off x="5562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Oval 26"/>
          <p:cNvSpPr>
            <a:spLocks noChangeArrowheads="1"/>
          </p:cNvSpPr>
          <p:nvPr/>
        </p:nvSpPr>
        <p:spPr bwMode="auto">
          <a:xfrm>
            <a:off x="3657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1285" name="Line 27"/>
          <p:cNvSpPr>
            <a:spLocks noChangeShapeType="1"/>
          </p:cNvSpPr>
          <p:nvPr/>
        </p:nvSpPr>
        <p:spPr bwMode="auto">
          <a:xfrm flipH="1">
            <a:off x="3505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Line 28"/>
          <p:cNvSpPr>
            <a:spLocks noChangeShapeType="1"/>
          </p:cNvSpPr>
          <p:nvPr/>
        </p:nvSpPr>
        <p:spPr bwMode="auto">
          <a:xfrm>
            <a:off x="4038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Oval 29"/>
          <p:cNvSpPr>
            <a:spLocks noChangeArrowheads="1"/>
          </p:cNvSpPr>
          <p:nvPr/>
        </p:nvSpPr>
        <p:spPr bwMode="auto">
          <a:xfrm>
            <a:off x="2133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1288" name="Line 30"/>
          <p:cNvSpPr>
            <a:spLocks noChangeShapeType="1"/>
          </p:cNvSpPr>
          <p:nvPr/>
        </p:nvSpPr>
        <p:spPr bwMode="auto">
          <a:xfrm flipH="1">
            <a:off x="1981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Line 31"/>
          <p:cNvSpPr>
            <a:spLocks noChangeShapeType="1"/>
          </p:cNvSpPr>
          <p:nvPr/>
        </p:nvSpPr>
        <p:spPr bwMode="auto">
          <a:xfrm>
            <a:off x="2514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01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e,3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1752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d,2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2514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u,2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l,2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3962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sp,2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66294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k,1</a:t>
            </a:r>
          </a:p>
        </p:txBody>
      </p:sp>
      <p:grpSp>
        <p:nvGrpSpPr>
          <p:cNvPr id="12297" name="Group 9"/>
          <p:cNvGrpSpPr>
            <a:grpSpLocks/>
          </p:cNvGrpSpPr>
          <p:nvPr/>
        </p:nvGrpSpPr>
        <p:grpSpPr bwMode="auto">
          <a:xfrm>
            <a:off x="4953000" y="2743200"/>
            <a:ext cx="1219200" cy="1295400"/>
            <a:chOff x="4272" y="1248"/>
            <a:chExt cx="768" cy="816"/>
          </a:xfrm>
        </p:grpSpPr>
        <p:sp>
          <p:nvSpPr>
            <p:cNvPr id="12316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i,1</a:t>
              </a:r>
            </a:p>
          </p:txBody>
        </p:sp>
        <p:sp>
          <p:nvSpPr>
            <p:cNvPr id="12317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s,1</a:t>
              </a:r>
            </a:p>
          </p:txBody>
        </p:sp>
        <p:sp>
          <p:nvSpPr>
            <p:cNvPr id="12318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2319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98" name="Group 15"/>
          <p:cNvGrpSpPr>
            <a:grpSpLocks/>
          </p:cNvGrpSpPr>
          <p:nvPr/>
        </p:nvGrpSpPr>
        <p:grpSpPr bwMode="auto">
          <a:xfrm>
            <a:off x="7315200" y="3505200"/>
            <a:ext cx="1219200" cy="1295400"/>
            <a:chOff x="3408" y="1248"/>
            <a:chExt cx="768" cy="816"/>
          </a:xfrm>
        </p:grpSpPr>
        <p:sp>
          <p:nvSpPr>
            <p:cNvPr id="12311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b,1</a:t>
              </a:r>
            </a:p>
          </p:txBody>
        </p:sp>
        <p:sp>
          <p:nvSpPr>
            <p:cNvPr id="12312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v,1</a:t>
              </a:r>
            </a:p>
          </p:txBody>
        </p:sp>
        <p:sp>
          <p:nvSpPr>
            <p:cNvPr id="12313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2314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9" name="Oval 23"/>
          <p:cNvSpPr>
            <a:spLocks noChangeArrowheads="1"/>
          </p:cNvSpPr>
          <p:nvPr/>
        </p:nvSpPr>
        <p:spPr bwMode="auto">
          <a:xfrm>
            <a:off x="708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2300" name="Line 24"/>
          <p:cNvSpPr>
            <a:spLocks noChangeShapeType="1"/>
          </p:cNvSpPr>
          <p:nvPr/>
        </p:nvSpPr>
        <p:spPr bwMode="auto">
          <a:xfrm flipH="1">
            <a:off x="6934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25"/>
          <p:cNvSpPr>
            <a:spLocks noChangeShapeType="1"/>
          </p:cNvSpPr>
          <p:nvPr/>
        </p:nvSpPr>
        <p:spPr bwMode="auto">
          <a:xfrm>
            <a:off x="7467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Oval 26"/>
          <p:cNvSpPr>
            <a:spLocks noChangeArrowheads="1"/>
          </p:cNvSpPr>
          <p:nvPr/>
        </p:nvSpPr>
        <p:spPr bwMode="auto">
          <a:xfrm>
            <a:off x="3657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2303" name="Line 27"/>
          <p:cNvSpPr>
            <a:spLocks noChangeShapeType="1"/>
          </p:cNvSpPr>
          <p:nvPr/>
        </p:nvSpPr>
        <p:spPr bwMode="auto">
          <a:xfrm flipH="1">
            <a:off x="3505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28"/>
          <p:cNvSpPr>
            <a:spLocks noChangeShapeType="1"/>
          </p:cNvSpPr>
          <p:nvPr/>
        </p:nvSpPr>
        <p:spPr bwMode="auto">
          <a:xfrm>
            <a:off x="4038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Oval 29"/>
          <p:cNvSpPr>
            <a:spLocks noChangeArrowheads="1"/>
          </p:cNvSpPr>
          <p:nvPr/>
        </p:nvSpPr>
        <p:spPr bwMode="auto">
          <a:xfrm>
            <a:off x="2133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2306" name="Line 30"/>
          <p:cNvSpPr>
            <a:spLocks noChangeShapeType="1"/>
          </p:cNvSpPr>
          <p:nvPr/>
        </p:nvSpPr>
        <p:spPr bwMode="auto">
          <a:xfrm flipH="1">
            <a:off x="1981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31"/>
          <p:cNvSpPr>
            <a:spLocks noChangeShapeType="1"/>
          </p:cNvSpPr>
          <p:nvPr/>
        </p:nvSpPr>
        <p:spPr bwMode="auto">
          <a:xfrm>
            <a:off x="2514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Oval 32"/>
          <p:cNvSpPr>
            <a:spLocks noChangeArrowheads="1"/>
          </p:cNvSpPr>
          <p:nvPr/>
        </p:nvSpPr>
        <p:spPr bwMode="auto">
          <a:xfrm>
            <a:off x="61722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2309" name="Line 33"/>
          <p:cNvSpPr>
            <a:spLocks noChangeShapeType="1"/>
          </p:cNvSpPr>
          <p:nvPr/>
        </p:nvSpPr>
        <p:spPr bwMode="auto">
          <a:xfrm flipH="1">
            <a:off x="5638800" y="2362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34"/>
          <p:cNvSpPr>
            <a:spLocks noChangeShapeType="1"/>
          </p:cNvSpPr>
          <p:nvPr/>
        </p:nvSpPr>
        <p:spPr bwMode="auto">
          <a:xfrm>
            <a:off x="6629400" y="2362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greedy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3600" dirty="0" smtClean="0"/>
              <a:t>solutions to smaller instances of the problem can be straightforward and easy to understand.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74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990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e,3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752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d,2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2514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u,2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l,2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3962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sp,2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66294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k,1</a:t>
            </a:r>
          </a:p>
        </p:txBody>
      </p: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4953000" y="2743200"/>
            <a:ext cx="1219200" cy="1295400"/>
            <a:chOff x="4272" y="1248"/>
            <a:chExt cx="768" cy="816"/>
          </a:xfrm>
        </p:grpSpPr>
        <p:sp>
          <p:nvSpPr>
            <p:cNvPr id="13343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i,1</a:t>
              </a:r>
            </a:p>
          </p:txBody>
        </p:sp>
        <p:sp>
          <p:nvSpPr>
            <p:cNvPr id="13344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s,1</a:t>
              </a:r>
            </a:p>
          </p:txBody>
        </p:sp>
        <p:sp>
          <p:nvSpPr>
            <p:cNvPr id="13345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3346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22" name="Group 15"/>
          <p:cNvGrpSpPr>
            <a:grpSpLocks/>
          </p:cNvGrpSpPr>
          <p:nvPr/>
        </p:nvGrpSpPr>
        <p:grpSpPr bwMode="auto">
          <a:xfrm>
            <a:off x="7315200" y="3505200"/>
            <a:ext cx="1219200" cy="1295400"/>
            <a:chOff x="3408" y="1248"/>
            <a:chExt cx="768" cy="816"/>
          </a:xfrm>
        </p:grpSpPr>
        <p:sp>
          <p:nvSpPr>
            <p:cNvPr id="13338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b,1</a:t>
              </a:r>
            </a:p>
          </p:txBody>
        </p:sp>
        <p:sp>
          <p:nvSpPr>
            <p:cNvPr id="13339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v,1</a:t>
              </a:r>
            </a:p>
          </p:txBody>
        </p:sp>
        <p:sp>
          <p:nvSpPr>
            <p:cNvPr id="13340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3341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3" name="Oval 21"/>
          <p:cNvSpPr>
            <a:spLocks noChangeArrowheads="1"/>
          </p:cNvSpPr>
          <p:nvPr/>
        </p:nvSpPr>
        <p:spPr bwMode="auto">
          <a:xfrm>
            <a:off x="708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3324" name="Line 22"/>
          <p:cNvSpPr>
            <a:spLocks noChangeShapeType="1"/>
          </p:cNvSpPr>
          <p:nvPr/>
        </p:nvSpPr>
        <p:spPr bwMode="auto">
          <a:xfrm flipH="1">
            <a:off x="6934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23"/>
          <p:cNvSpPr>
            <a:spLocks noChangeShapeType="1"/>
          </p:cNvSpPr>
          <p:nvPr/>
        </p:nvSpPr>
        <p:spPr bwMode="auto">
          <a:xfrm>
            <a:off x="7467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Oval 24"/>
          <p:cNvSpPr>
            <a:spLocks noChangeArrowheads="1"/>
          </p:cNvSpPr>
          <p:nvPr/>
        </p:nvSpPr>
        <p:spPr bwMode="auto">
          <a:xfrm>
            <a:off x="3657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3327" name="Line 25"/>
          <p:cNvSpPr>
            <a:spLocks noChangeShapeType="1"/>
          </p:cNvSpPr>
          <p:nvPr/>
        </p:nvSpPr>
        <p:spPr bwMode="auto">
          <a:xfrm flipH="1">
            <a:off x="3505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26"/>
          <p:cNvSpPr>
            <a:spLocks noChangeShapeType="1"/>
          </p:cNvSpPr>
          <p:nvPr/>
        </p:nvSpPr>
        <p:spPr bwMode="auto">
          <a:xfrm>
            <a:off x="4038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Oval 27"/>
          <p:cNvSpPr>
            <a:spLocks noChangeArrowheads="1"/>
          </p:cNvSpPr>
          <p:nvPr/>
        </p:nvSpPr>
        <p:spPr bwMode="auto">
          <a:xfrm>
            <a:off x="2133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3330" name="Line 28"/>
          <p:cNvSpPr>
            <a:spLocks noChangeShapeType="1"/>
          </p:cNvSpPr>
          <p:nvPr/>
        </p:nvSpPr>
        <p:spPr bwMode="auto">
          <a:xfrm flipH="1">
            <a:off x="1981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29"/>
          <p:cNvSpPr>
            <a:spLocks noChangeShapeType="1"/>
          </p:cNvSpPr>
          <p:nvPr/>
        </p:nvSpPr>
        <p:spPr bwMode="auto">
          <a:xfrm>
            <a:off x="2514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Oval 30"/>
          <p:cNvSpPr>
            <a:spLocks noChangeArrowheads="1"/>
          </p:cNvSpPr>
          <p:nvPr/>
        </p:nvSpPr>
        <p:spPr bwMode="auto">
          <a:xfrm>
            <a:off x="61722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3333" name="Line 31"/>
          <p:cNvSpPr>
            <a:spLocks noChangeShapeType="1"/>
          </p:cNvSpPr>
          <p:nvPr/>
        </p:nvSpPr>
        <p:spPr bwMode="auto">
          <a:xfrm flipH="1">
            <a:off x="5638800" y="2362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32"/>
          <p:cNvSpPr>
            <a:spLocks noChangeShapeType="1"/>
          </p:cNvSpPr>
          <p:nvPr/>
        </p:nvSpPr>
        <p:spPr bwMode="auto">
          <a:xfrm>
            <a:off x="6629400" y="2362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Oval 33"/>
          <p:cNvSpPr>
            <a:spLocks noChangeArrowheads="1"/>
          </p:cNvSpPr>
          <p:nvPr/>
        </p:nvSpPr>
        <p:spPr bwMode="auto">
          <a:xfrm>
            <a:off x="15240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13336" name="Line 34"/>
          <p:cNvSpPr>
            <a:spLocks noChangeShapeType="1"/>
          </p:cNvSpPr>
          <p:nvPr/>
        </p:nvSpPr>
        <p:spPr bwMode="auto">
          <a:xfrm flipH="1">
            <a:off x="1371600" y="2438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35"/>
          <p:cNvSpPr>
            <a:spLocks noChangeShapeType="1"/>
          </p:cNvSpPr>
          <p:nvPr/>
        </p:nvSpPr>
        <p:spPr bwMode="auto">
          <a:xfrm>
            <a:off x="1905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486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990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e,3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752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d,2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2514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u,2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3276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l,2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39624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sp,2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66294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k,1</a:t>
            </a:r>
          </a:p>
        </p:txBody>
      </p: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4953000" y="3505200"/>
            <a:ext cx="1219200" cy="1295400"/>
            <a:chOff x="4272" y="1248"/>
            <a:chExt cx="768" cy="816"/>
          </a:xfrm>
        </p:grpSpPr>
        <p:sp>
          <p:nvSpPr>
            <p:cNvPr id="14370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i,1</a:t>
              </a:r>
            </a:p>
          </p:txBody>
        </p:sp>
        <p:sp>
          <p:nvSpPr>
            <p:cNvPr id="14371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s,1</a:t>
              </a:r>
            </a:p>
          </p:txBody>
        </p:sp>
        <p:sp>
          <p:nvSpPr>
            <p:cNvPr id="14372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4373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6" name="Group 15"/>
          <p:cNvGrpSpPr>
            <a:grpSpLocks/>
          </p:cNvGrpSpPr>
          <p:nvPr/>
        </p:nvGrpSpPr>
        <p:grpSpPr bwMode="auto">
          <a:xfrm>
            <a:off x="7315200" y="4267200"/>
            <a:ext cx="1219200" cy="1295400"/>
            <a:chOff x="3408" y="1248"/>
            <a:chExt cx="768" cy="816"/>
          </a:xfrm>
        </p:grpSpPr>
        <p:sp>
          <p:nvSpPr>
            <p:cNvPr id="14365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b,1</a:t>
              </a:r>
            </a:p>
          </p:txBody>
        </p:sp>
        <p:sp>
          <p:nvSpPr>
            <p:cNvPr id="14366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v,1</a:t>
              </a:r>
            </a:p>
          </p:txBody>
        </p:sp>
        <p:sp>
          <p:nvSpPr>
            <p:cNvPr id="14367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4368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7" name="Oval 21"/>
          <p:cNvSpPr>
            <a:spLocks noChangeArrowheads="1"/>
          </p:cNvSpPr>
          <p:nvPr/>
        </p:nvSpPr>
        <p:spPr bwMode="auto">
          <a:xfrm>
            <a:off x="7086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4348" name="Line 22"/>
          <p:cNvSpPr>
            <a:spLocks noChangeShapeType="1"/>
          </p:cNvSpPr>
          <p:nvPr/>
        </p:nvSpPr>
        <p:spPr bwMode="auto">
          <a:xfrm flipH="1">
            <a:off x="69342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23"/>
          <p:cNvSpPr>
            <a:spLocks noChangeShapeType="1"/>
          </p:cNvSpPr>
          <p:nvPr/>
        </p:nvSpPr>
        <p:spPr bwMode="auto">
          <a:xfrm>
            <a:off x="74676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Oval 24"/>
          <p:cNvSpPr>
            <a:spLocks noChangeArrowheads="1"/>
          </p:cNvSpPr>
          <p:nvPr/>
        </p:nvSpPr>
        <p:spPr bwMode="auto">
          <a:xfrm>
            <a:off x="3657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4351" name="Line 25"/>
          <p:cNvSpPr>
            <a:spLocks noChangeShapeType="1"/>
          </p:cNvSpPr>
          <p:nvPr/>
        </p:nvSpPr>
        <p:spPr bwMode="auto">
          <a:xfrm flipH="1">
            <a:off x="3505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26"/>
          <p:cNvSpPr>
            <a:spLocks noChangeShapeType="1"/>
          </p:cNvSpPr>
          <p:nvPr/>
        </p:nvSpPr>
        <p:spPr bwMode="auto">
          <a:xfrm>
            <a:off x="4038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Oval 27"/>
          <p:cNvSpPr>
            <a:spLocks noChangeArrowheads="1"/>
          </p:cNvSpPr>
          <p:nvPr/>
        </p:nvSpPr>
        <p:spPr bwMode="auto">
          <a:xfrm>
            <a:off x="2133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4354" name="Line 28"/>
          <p:cNvSpPr>
            <a:spLocks noChangeShapeType="1"/>
          </p:cNvSpPr>
          <p:nvPr/>
        </p:nvSpPr>
        <p:spPr bwMode="auto">
          <a:xfrm flipH="1">
            <a:off x="1981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29"/>
          <p:cNvSpPr>
            <a:spLocks noChangeShapeType="1"/>
          </p:cNvSpPr>
          <p:nvPr/>
        </p:nvSpPr>
        <p:spPr bwMode="auto">
          <a:xfrm>
            <a:off x="2514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Oval 30"/>
          <p:cNvSpPr>
            <a:spLocks noChangeArrowheads="1"/>
          </p:cNvSpPr>
          <p:nvPr/>
        </p:nvSpPr>
        <p:spPr bwMode="auto">
          <a:xfrm>
            <a:off x="61722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4357" name="Line 31"/>
          <p:cNvSpPr>
            <a:spLocks noChangeShapeType="1"/>
          </p:cNvSpPr>
          <p:nvPr/>
        </p:nvSpPr>
        <p:spPr bwMode="auto">
          <a:xfrm flipH="1">
            <a:off x="5638800" y="3124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Line 32"/>
          <p:cNvSpPr>
            <a:spLocks noChangeShapeType="1"/>
          </p:cNvSpPr>
          <p:nvPr/>
        </p:nvSpPr>
        <p:spPr bwMode="auto">
          <a:xfrm>
            <a:off x="66294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9" name="Oval 33"/>
          <p:cNvSpPr>
            <a:spLocks noChangeArrowheads="1"/>
          </p:cNvSpPr>
          <p:nvPr/>
        </p:nvSpPr>
        <p:spPr bwMode="auto">
          <a:xfrm>
            <a:off x="15240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14360" name="Line 34"/>
          <p:cNvSpPr>
            <a:spLocks noChangeShapeType="1"/>
          </p:cNvSpPr>
          <p:nvPr/>
        </p:nvSpPr>
        <p:spPr bwMode="auto">
          <a:xfrm flipH="1">
            <a:off x="1371600" y="2438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1" name="Line 35"/>
          <p:cNvSpPr>
            <a:spLocks noChangeShapeType="1"/>
          </p:cNvSpPr>
          <p:nvPr/>
        </p:nvSpPr>
        <p:spPr bwMode="auto">
          <a:xfrm>
            <a:off x="1905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2" name="Oval 36"/>
          <p:cNvSpPr>
            <a:spLocks noChangeArrowheads="1"/>
          </p:cNvSpPr>
          <p:nvPr/>
        </p:nvSpPr>
        <p:spPr bwMode="auto">
          <a:xfrm>
            <a:off x="48768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9</a:t>
            </a:r>
          </a:p>
        </p:txBody>
      </p:sp>
      <p:sp>
        <p:nvSpPr>
          <p:cNvPr id="14363" name="Line 37"/>
          <p:cNvSpPr>
            <a:spLocks noChangeShapeType="1"/>
          </p:cNvSpPr>
          <p:nvPr/>
        </p:nvSpPr>
        <p:spPr bwMode="auto">
          <a:xfrm flipH="1">
            <a:off x="4038600" y="2362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4" name="Line 38"/>
          <p:cNvSpPr>
            <a:spLocks noChangeShapeType="1"/>
          </p:cNvSpPr>
          <p:nvPr/>
        </p:nvSpPr>
        <p:spPr bwMode="auto">
          <a:xfrm>
            <a:off x="5334000" y="2362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830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990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e,3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7526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d,2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25146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u,2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32766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l,2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39624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sp,2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6629400" y="5029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k,1</a:t>
            </a:r>
          </a:p>
        </p:txBody>
      </p:sp>
      <p:grpSp>
        <p:nvGrpSpPr>
          <p:cNvPr id="15369" name="Group 9"/>
          <p:cNvGrpSpPr>
            <a:grpSpLocks/>
          </p:cNvGrpSpPr>
          <p:nvPr/>
        </p:nvGrpSpPr>
        <p:grpSpPr bwMode="auto">
          <a:xfrm>
            <a:off x="4953000" y="4267200"/>
            <a:ext cx="1219200" cy="1295400"/>
            <a:chOff x="4272" y="1248"/>
            <a:chExt cx="768" cy="816"/>
          </a:xfrm>
        </p:grpSpPr>
        <p:sp>
          <p:nvSpPr>
            <p:cNvPr id="15397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i,1</a:t>
              </a:r>
            </a:p>
          </p:txBody>
        </p:sp>
        <p:sp>
          <p:nvSpPr>
            <p:cNvPr id="15398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s,1</a:t>
              </a:r>
            </a:p>
          </p:txBody>
        </p:sp>
        <p:sp>
          <p:nvSpPr>
            <p:cNvPr id="15399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5400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1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0" name="Group 15"/>
          <p:cNvGrpSpPr>
            <a:grpSpLocks/>
          </p:cNvGrpSpPr>
          <p:nvPr/>
        </p:nvGrpSpPr>
        <p:grpSpPr bwMode="auto">
          <a:xfrm>
            <a:off x="7315200" y="5029200"/>
            <a:ext cx="1219200" cy="1295400"/>
            <a:chOff x="3408" y="1248"/>
            <a:chExt cx="768" cy="816"/>
          </a:xfrm>
        </p:grpSpPr>
        <p:sp>
          <p:nvSpPr>
            <p:cNvPr id="15392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b,1</a:t>
              </a:r>
            </a:p>
          </p:txBody>
        </p:sp>
        <p:sp>
          <p:nvSpPr>
            <p:cNvPr id="15393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v,1</a:t>
              </a:r>
            </a:p>
          </p:txBody>
        </p:sp>
        <p:sp>
          <p:nvSpPr>
            <p:cNvPr id="15394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5395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1" name="Oval 21"/>
          <p:cNvSpPr>
            <a:spLocks noChangeArrowheads="1"/>
          </p:cNvSpPr>
          <p:nvPr/>
        </p:nvSpPr>
        <p:spPr bwMode="auto">
          <a:xfrm>
            <a:off x="70866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5372" name="Line 22"/>
          <p:cNvSpPr>
            <a:spLocks noChangeShapeType="1"/>
          </p:cNvSpPr>
          <p:nvPr/>
        </p:nvSpPr>
        <p:spPr bwMode="auto">
          <a:xfrm flipH="1">
            <a:off x="6934200" y="4724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23"/>
          <p:cNvSpPr>
            <a:spLocks noChangeShapeType="1"/>
          </p:cNvSpPr>
          <p:nvPr/>
        </p:nvSpPr>
        <p:spPr bwMode="auto">
          <a:xfrm>
            <a:off x="7467600" y="4724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Oval 24"/>
          <p:cNvSpPr>
            <a:spLocks noChangeArrowheads="1"/>
          </p:cNvSpPr>
          <p:nvPr/>
        </p:nvSpPr>
        <p:spPr bwMode="auto">
          <a:xfrm>
            <a:off x="3657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5375" name="Line 25"/>
          <p:cNvSpPr>
            <a:spLocks noChangeShapeType="1"/>
          </p:cNvSpPr>
          <p:nvPr/>
        </p:nvSpPr>
        <p:spPr bwMode="auto">
          <a:xfrm flipH="1">
            <a:off x="35052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26"/>
          <p:cNvSpPr>
            <a:spLocks noChangeShapeType="1"/>
          </p:cNvSpPr>
          <p:nvPr/>
        </p:nvSpPr>
        <p:spPr bwMode="auto">
          <a:xfrm>
            <a:off x="40386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Oval 27"/>
          <p:cNvSpPr>
            <a:spLocks noChangeArrowheads="1"/>
          </p:cNvSpPr>
          <p:nvPr/>
        </p:nvSpPr>
        <p:spPr bwMode="auto">
          <a:xfrm>
            <a:off x="2133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5378" name="Line 28"/>
          <p:cNvSpPr>
            <a:spLocks noChangeShapeType="1"/>
          </p:cNvSpPr>
          <p:nvPr/>
        </p:nvSpPr>
        <p:spPr bwMode="auto">
          <a:xfrm flipH="1">
            <a:off x="19812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29"/>
          <p:cNvSpPr>
            <a:spLocks noChangeShapeType="1"/>
          </p:cNvSpPr>
          <p:nvPr/>
        </p:nvSpPr>
        <p:spPr bwMode="auto">
          <a:xfrm>
            <a:off x="25146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Oval 30"/>
          <p:cNvSpPr>
            <a:spLocks noChangeArrowheads="1"/>
          </p:cNvSpPr>
          <p:nvPr/>
        </p:nvSpPr>
        <p:spPr bwMode="auto">
          <a:xfrm>
            <a:off x="61722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5381" name="Line 31"/>
          <p:cNvSpPr>
            <a:spLocks noChangeShapeType="1"/>
          </p:cNvSpPr>
          <p:nvPr/>
        </p:nvSpPr>
        <p:spPr bwMode="auto">
          <a:xfrm flipH="1">
            <a:off x="5638800" y="3886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Line 32"/>
          <p:cNvSpPr>
            <a:spLocks noChangeShapeType="1"/>
          </p:cNvSpPr>
          <p:nvPr/>
        </p:nvSpPr>
        <p:spPr bwMode="auto">
          <a:xfrm>
            <a:off x="66294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Oval 33"/>
          <p:cNvSpPr>
            <a:spLocks noChangeArrowheads="1"/>
          </p:cNvSpPr>
          <p:nvPr/>
        </p:nvSpPr>
        <p:spPr bwMode="auto">
          <a:xfrm>
            <a:off x="15240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15384" name="Line 34"/>
          <p:cNvSpPr>
            <a:spLocks noChangeShapeType="1"/>
          </p:cNvSpPr>
          <p:nvPr/>
        </p:nvSpPr>
        <p:spPr bwMode="auto">
          <a:xfrm flipH="1">
            <a:off x="13716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Line 35"/>
          <p:cNvSpPr>
            <a:spLocks noChangeShapeType="1"/>
          </p:cNvSpPr>
          <p:nvPr/>
        </p:nvSpPr>
        <p:spPr bwMode="auto">
          <a:xfrm>
            <a:off x="19050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Oval 36"/>
          <p:cNvSpPr>
            <a:spLocks noChangeArrowheads="1"/>
          </p:cNvSpPr>
          <p:nvPr/>
        </p:nvSpPr>
        <p:spPr bwMode="auto">
          <a:xfrm>
            <a:off x="4876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9</a:t>
            </a:r>
          </a:p>
        </p:txBody>
      </p:sp>
      <p:sp>
        <p:nvSpPr>
          <p:cNvPr id="15387" name="Line 37"/>
          <p:cNvSpPr>
            <a:spLocks noChangeShapeType="1"/>
          </p:cNvSpPr>
          <p:nvPr/>
        </p:nvSpPr>
        <p:spPr bwMode="auto">
          <a:xfrm flipH="1">
            <a:off x="4038600" y="3124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8" name="Line 38"/>
          <p:cNvSpPr>
            <a:spLocks noChangeShapeType="1"/>
          </p:cNvSpPr>
          <p:nvPr/>
        </p:nvSpPr>
        <p:spPr bwMode="auto">
          <a:xfrm>
            <a:off x="5334000" y="3124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Oval 39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15390" name="Line 40"/>
          <p:cNvSpPr>
            <a:spLocks noChangeShapeType="1"/>
          </p:cNvSpPr>
          <p:nvPr/>
        </p:nvSpPr>
        <p:spPr bwMode="auto">
          <a:xfrm flipH="1">
            <a:off x="1981200" y="24384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Line 41"/>
          <p:cNvSpPr>
            <a:spLocks noChangeShapeType="1"/>
          </p:cNvSpPr>
          <p:nvPr/>
        </p:nvSpPr>
        <p:spPr bwMode="auto">
          <a:xfrm>
            <a:off x="3886200" y="24384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278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Now we assign codes to the tree by placing a 0 on every left branch and a 1 on every right branch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traversal of the tree from root to leaf give the Huffman code for that particular leaf character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Note that no code is the prefix of another code</a:t>
            </a:r>
          </a:p>
        </p:txBody>
      </p:sp>
    </p:spTree>
    <p:extLst>
      <p:ext uri="{BB962C8B-B14F-4D97-AF65-F5344CB8AC3E}">
        <p14:creationId xmlns:p14="http://schemas.microsoft.com/office/powerpoint/2010/main" val="12721212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152400" y="2895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e,3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9144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d,2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16764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u,2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24384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l,2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31242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sp,2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k,1</a:t>
            </a:r>
          </a:p>
        </p:txBody>
      </p:sp>
      <p:grpSp>
        <p:nvGrpSpPr>
          <p:cNvPr id="17417" name="Group 9"/>
          <p:cNvGrpSpPr>
            <a:grpSpLocks/>
          </p:cNvGrpSpPr>
          <p:nvPr/>
        </p:nvGrpSpPr>
        <p:grpSpPr bwMode="auto">
          <a:xfrm>
            <a:off x="4114800" y="3657600"/>
            <a:ext cx="1219200" cy="1295400"/>
            <a:chOff x="4272" y="1248"/>
            <a:chExt cx="768" cy="816"/>
          </a:xfrm>
        </p:grpSpPr>
        <p:sp>
          <p:nvSpPr>
            <p:cNvPr id="17498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i,1</a:t>
              </a:r>
            </a:p>
          </p:txBody>
        </p:sp>
        <p:sp>
          <p:nvSpPr>
            <p:cNvPr id="17499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s,1</a:t>
              </a:r>
            </a:p>
          </p:txBody>
        </p:sp>
        <p:sp>
          <p:nvSpPr>
            <p:cNvPr id="17500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7501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2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8" name="Group 15"/>
          <p:cNvGrpSpPr>
            <a:grpSpLocks/>
          </p:cNvGrpSpPr>
          <p:nvPr/>
        </p:nvGrpSpPr>
        <p:grpSpPr bwMode="auto">
          <a:xfrm>
            <a:off x="6477000" y="4419600"/>
            <a:ext cx="1219200" cy="1295400"/>
            <a:chOff x="3408" y="1248"/>
            <a:chExt cx="768" cy="816"/>
          </a:xfrm>
        </p:grpSpPr>
        <p:sp>
          <p:nvSpPr>
            <p:cNvPr id="17493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b,1</a:t>
              </a:r>
            </a:p>
          </p:txBody>
        </p:sp>
        <p:sp>
          <p:nvSpPr>
            <p:cNvPr id="17494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v,1</a:t>
              </a:r>
            </a:p>
          </p:txBody>
        </p:sp>
        <p:sp>
          <p:nvSpPr>
            <p:cNvPr id="17495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7496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7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9" name="Oval 21"/>
          <p:cNvSpPr>
            <a:spLocks noChangeArrowheads="1"/>
          </p:cNvSpPr>
          <p:nvPr/>
        </p:nvSpPr>
        <p:spPr bwMode="auto">
          <a:xfrm>
            <a:off x="62484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7420" name="Line 22"/>
          <p:cNvSpPr>
            <a:spLocks noChangeShapeType="1"/>
          </p:cNvSpPr>
          <p:nvPr/>
        </p:nvSpPr>
        <p:spPr bwMode="auto">
          <a:xfrm flipH="1">
            <a:off x="6096000" y="4114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23"/>
          <p:cNvSpPr>
            <a:spLocks noChangeShapeType="1"/>
          </p:cNvSpPr>
          <p:nvPr/>
        </p:nvSpPr>
        <p:spPr bwMode="auto">
          <a:xfrm>
            <a:off x="6629400" y="4114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Oval 24"/>
          <p:cNvSpPr>
            <a:spLocks noChangeArrowheads="1"/>
          </p:cNvSpPr>
          <p:nvPr/>
        </p:nvSpPr>
        <p:spPr bwMode="auto">
          <a:xfrm>
            <a:off x="2819400" y="2895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7423" name="Line 25"/>
          <p:cNvSpPr>
            <a:spLocks noChangeShapeType="1"/>
          </p:cNvSpPr>
          <p:nvPr/>
        </p:nvSpPr>
        <p:spPr bwMode="auto">
          <a:xfrm flipH="1">
            <a:off x="26670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26"/>
          <p:cNvSpPr>
            <a:spLocks noChangeShapeType="1"/>
          </p:cNvSpPr>
          <p:nvPr/>
        </p:nvSpPr>
        <p:spPr bwMode="auto">
          <a:xfrm>
            <a:off x="32004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Oval 27"/>
          <p:cNvSpPr>
            <a:spLocks noChangeArrowheads="1"/>
          </p:cNvSpPr>
          <p:nvPr/>
        </p:nvSpPr>
        <p:spPr bwMode="auto">
          <a:xfrm>
            <a:off x="1295400" y="2895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7426" name="Line 28"/>
          <p:cNvSpPr>
            <a:spLocks noChangeShapeType="1"/>
          </p:cNvSpPr>
          <p:nvPr/>
        </p:nvSpPr>
        <p:spPr bwMode="auto">
          <a:xfrm flipH="1">
            <a:off x="11430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29"/>
          <p:cNvSpPr>
            <a:spLocks noChangeShapeType="1"/>
          </p:cNvSpPr>
          <p:nvPr/>
        </p:nvSpPr>
        <p:spPr bwMode="auto">
          <a:xfrm>
            <a:off x="16764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Oval 30"/>
          <p:cNvSpPr>
            <a:spLocks noChangeArrowheads="1"/>
          </p:cNvSpPr>
          <p:nvPr/>
        </p:nvSpPr>
        <p:spPr bwMode="auto">
          <a:xfrm>
            <a:off x="5334000" y="2895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7429" name="Line 31"/>
          <p:cNvSpPr>
            <a:spLocks noChangeShapeType="1"/>
          </p:cNvSpPr>
          <p:nvPr/>
        </p:nvSpPr>
        <p:spPr bwMode="auto">
          <a:xfrm flipH="1">
            <a:off x="4800600" y="3276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32"/>
          <p:cNvSpPr>
            <a:spLocks noChangeShapeType="1"/>
          </p:cNvSpPr>
          <p:nvPr/>
        </p:nvSpPr>
        <p:spPr bwMode="auto">
          <a:xfrm>
            <a:off x="5791200" y="3276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Oval 33"/>
          <p:cNvSpPr>
            <a:spLocks noChangeArrowheads="1"/>
          </p:cNvSpPr>
          <p:nvPr/>
        </p:nvSpPr>
        <p:spPr bwMode="auto">
          <a:xfrm>
            <a:off x="685800" y="2133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17432" name="Line 34"/>
          <p:cNvSpPr>
            <a:spLocks noChangeShapeType="1"/>
          </p:cNvSpPr>
          <p:nvPr/>
        </p:nvSpPr>
        <p:spPr bwMode="auto">
          <a:xfrm flipH="1">
            <a:off x="533400" y="2590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35"/>
          <p:cNvSpPr>
            <a:spLocks noChangeShapeType="1"/>
          </p:cNvSpPr>
          <p:nvPr/>
        </p:nvSpPr>
        <p:spPr bwMode="auto">
          <a:xfrm>
            <a:off x="1066800" y="2590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Oval 36"/>
          <p:cNvSpPr>
            <a:spLocks noChangeArrowheads="1"/>
          </p:cNvSpPr>
          <p:nvPr/>
        </p:nvSpPr>
        <p:spPr bwMode="auto">
          <a:xfrm>
            <a:off x="4038600" y="2133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9</a:t>
            </a:r>
          </a:p>
        </p:txBody>
      </p:sp>
      <p:sp>
        <p:nvSpPr>
          <p:cNvPr id="17435" name="Line 37"/>
          <p:cNvSpPr>
            <a:spLocks noChangeShapeType="1"/>
          </p:cNvSpPr>
          <p:nvPr/>
        </p:nvSpPr>
        <p:spPr bwMode="auto">
          <a:xfrm flipH="1">
            <a:off x="3200400" y="2514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38"/>
          <p:cNvSpPr>
            <a:spLocks noChangeShapeType="1"/>
          </p:cNvSpPr>
          <p:nvPr/>
        </p:nvSpPr>
        <p:spPr bwMode="auto">
          <a:xfrm>
            <a:off x="4495800" y="2514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Oval 39"/>
          <p:cNvSpPr>
            <a:spLocks noChangeArrowheads="1"/>
          </p:cNvSpPr>
          <p:nvPr/>
        </p:nvSpPr>
        <p:spPr bwMode="auto">
          <a:xfrm>
            <a:off x="2514600" y="1447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17438" name="Line 40"/>
          <p:cNvSpPr>
            <a:spLocks noChangeShapeType="1"/>
          </p:cNvSpPr>
          <p:nvPr/>
        </p:nvSpPr>
        <p:spPr bwMode="auto">
          <a:xfrm flipH="1">
            <a:off x="1143000" y="1828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Line 41"/>
          <p:cNvSpPr>
            <a:spLocks noChangeShapeType="1"/>
          </p:cNvSpPr>
          <p:nvPr/>
        </p:nvSpPr>
        <p:spPr bwMode="auto">
          <a:xfrm>
            <a:off x="3048000" y="18288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WordArt 43"/>
          <p:cNvSpPr>
            <a:spLocks noChangeArrowheads="1" noChangeShapeType="1" noTextEdit="1"/>
          </p:cNvSpPr>
          <p:nvPr/>
        </p:nvSpPr>
        <p:spPr bwMode="auto">
          <a:xfrm>
            <a:off x="457200" y="2514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/>
              </a:rPr>
              <a:t>0</a:t>
            </a:r>
          </a:p>
        </p:txBody>
      </p:sp>
      <p:sp>
        <p:nvSpPr>
          <p:cNvPr id="17441" name="WordArt 44"/>
          <p:cNvSpPr>
            <a:spLocks noChangeArrowheads="1" noChangeShapeType="1" noTextEdit="1"/>
          </p:cNvSpPr>
          <p:nvPr/>
        </p:nvSpPr>
        <p:spPr bwMode="auto">
          <a:xfrm>
            <a:off x="3429000" y="16764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/>
              </a:rPr>
              <a:t>1</a:t>
            </a:r>
          </a:p>
        </p:txBody>
      </p:sp>
      <p:sp>
        <p:nvSpPr>
          <p:cNvPr id="17442" name="WordArt 45"/>
          <p:cNvSpPr>
            <a:spLocks noChangeArrowheads="1" noChangeShapeType="1" noTextEdit="1"/>
          </p:cNvSpPr>
          <p:nvPr/>
        </p:nvSpPr>
        <p:spPr bwMode="auto">
          <a:xfrm>
            <a:off x="1828800" y="16764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/>
              </a:rPr>
              <a:t>0</a:t>
            </a:r>
          </a:p>
        </p:txBody>
      </p:sp>
      <p:sp>
        <p:nvSpPr>
          <p:cNvPr id="17443" name="WordArt 46"/>
          <p:cNvSpPr>
            <a:spLocks noChangeArrowheads="1" noChangeShapeType="1" noTextEdit="1"/>
          </p:cNvSpPr>
          <p:nvPr/>
        </p:nvSpPr>
        <p:spPr bwMode="auto">
          <a:xfrm>
            <a:off x="990600" y="3276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/>
              </a:rPr>
              <a:t>0</a:t>
            </a:r>
          </a:p>
        </p:txBody>
      </p:sp>
      <p:sp>
        <p:nvSpPr>
          <p:cNvPr id="17444" name="WordArt 47"/>
          <p:cNvSpPr>
            <a:spLocks noChangeArrowheads="1" noChangeShapeType="1" noTextEdit="1"/>
          </p:cNvSpPr>
          <p:nvPr/>
        </p:nvSpPr>
        <p:spPr bwMode="auto">
          <a:xfrm>
            <a:off x="2590800" y="3276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/>
              </a:rPr>
              <a:t>0</a:t>
            </a:r>
          </a:p>
        </p:txBody>
      </p:sp>
      <p:sp>
        <p:nvSpPr>
          <p:cNvPr id="17445" name="WordArt 48"/>
          <p:cNvSpPr>
            <a:spLocks noChangeArrowheads="1" noChangeShapeType="1" noTextEdit="1"/>
          </p:cNvSpPr>
          <p:nvPr/>
        </p:nvSpPr>
        <p:spPr bwMode="auto">
          <a:xfrm>
            <a:off x="3505200" y="24384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/>
              </a:rPr>
              <a:t>0</a:t>
            </a:r>
          </a:p>
        </p:txBody>
      </p:sp>
      <p:sp>
        <p:nvSpPr>
          <p:cNvPr id="17446" name="WordArt 49"/>
          <p:cNvSpPr>
            <a:spLocks noChangeArrowheads="1" noChangeShapeType="1" noTextEdit="1"/>
          </p:cNvSpPr>
          <p:nvPr/>
        </p:nvSpPr>
        <p:spPr bwMode="auto">
          <a:xfrm>
            <a:off x="4953000" y="3276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/>
              </a:rPr>
              <a:t>0</a:t>
            </a:r>
          </a:p>
        </p:txBody>
      </p:sp>
      <p:sp>
        <p:nvSpPr>
          <p:cNvPr id="17447" name="WordArt 50"/>
          <p:cNvSpPr>
            <a:spLocks noChangeArrowheads="1" noChangeShapeType="1" noTextEdit="1"/>
          </p:cNvSpPr>
          <p:nvPr/>
        </p:nvSpPr>
        <p:spPr bwMode="auto">
          <a:xfrm>
            <a:off x="4267200" y="41148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/>
              </a:rPr>
              <a:t>0</a:t>
            </a:r>
          </a:p>
        </p:txBody>
      </p:sp>
      <p:sp>
        <p:nvSpPr>
          <p:cNvPr id="17448" name="WordArt 51"/>
          <p:cNvSpPr>
            <a:spLocks noChangeArrowheads="1" noChangeShapeType="1" noTextEdit="1"/>
          </p:cNvSpPr>
          <p:nvPr/>
        </p:nvSpPr>
        <p:spPr bwMode="auto">
          <a:xfrm>
            <a:off x="5943600" y="4038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/>
              </a:rPr>
              <a:t>0</a:t>
            </a:r>
          </a:p>
        </p:txBody>
      </p:sp>
      <p:sp>
        <p:nvSpPr>
          <p:cNvPr id="17449" name="WordArt 52"/>
          <p:cNvSpPr>
            <a:spLocks noChangeArrowheads="1" noChangeShapeType="1" noTextEdit="1"/>
          </p:cNvSpPr>
          <p:nvPr/>
        </p:nvSpPr>
        <p:spPr bwMode="auto">
          <a:xfrm>
            <a:off x="6629400" y="48768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/>
              </a:rPr>
              <a:t>0</a:t>
            </a:r>
          </a:p>
        </p:txBody>
      </p:sp>
      <p:sp>
        <p:nvSpPr>
          <p:cNvPr id="17450" name="WordArt 54"/>
          <p:cNvSpPr>
            <a:spLocks noChangeArrowheads="1" noChangeShapeType="1" noTextEdit="1"/>
          </p:cNvSpPr>
          <p:nvPr/>
        </p:nvSpPr>
        <p:spPr bwMode="auto">
          <a:xfrm>
            <a:off x="1295400" y="2514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/>
              </a:rPr>
              <a:t>1</a:t>
            </a:r>
          </a:p>
        </p:txBody>
      </p:sp>
      <p:sp>
        <p:nvSpPr>
          <p:cNvPr id="17451" name="WordArt 55"/>
          <p:cNvSpPr>
            <a:spLocks noChangeArrowheads="1" noChangeShapeType="1" noTextEdit="1"/>
          </p:cNvSpPr>
          <p:nvPr/>
        </p:nvSpPr>
        <p:spPr bwMode="auto">
          <a:xfrm>
            <a:off x="1828800" y="3276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/>
              </a:rPr>
              <a:t>1</a:t>
            </a:r>
          </a:p>
        </p:txBody>
      </p:sp>
      <p:sp>
        <p:nvSpPr>
          <p:cNvPr id="17452" name="WordArt 56"/>
          <p:cNvSpPr>
            <a:spLocks noChangeArrowheads="1" noChangeShapeType="1" noTextEdit="1"/>
          </p:cNvSpPr>
          <p:nvPr/>
        </p:nvSpPr>
        <p:spPr bwMode="auto">
          <a:xfrm>
            <a:off x="3352800" y="3276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/>
              </a:rPr>
              <a:t>1</a:t>
            </a:r>
          </a:p>
        </p:txBody>
      </p:sp>
      <p:sp>
        <p:nvSpPr>
          <p:cNvPr id="17453" name="WordArt 57"/>
          <p:cNvSpPr>
            <a:spLocks noChangeArrowheads="1" noChangeShapeType="1" noTextEdit="1"/>
          </p:cNvSpPr>
          <p:nvPr/>
        </p:nvSpPr>
        <p:spPr bwMode="auto">
          <a:xfrm>
            <a:off x="4876800" y="24384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/>
              </a:rPr>
              <a:t>1</a:t>
            </a:r>
          </a:p>
        </p:txBody>
      </p:sp>
      <p:sp>
        <p:nvSpPr>
          <p:cNvPr id="17454" name="WordArt 58"/>
          <p:cNvSpPr>
            <a:spLocks noChangeArrowheads="1" noChangeShapeType="1" noTextEdit="1"/>
          </p:cNvSpPr>
          <p:nvPr/>
        </p:nvSpPr>
        <p:spPr bwMode="auto">
          <a:xfrm>
            <a:off x="6019800" y="32004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/>
              </a:rPr>
              <a:t>1</a:t>
            </a:r>
          </a:p>
        </p:txBody>
      </p:sp>
      <p:sp>
        <p:nvSpPr>
          <p:cNvPr id="17455" name="WordArt 59"/>
          <p:cNvSpPr>
            <a:spLocks noChangeArrowheads="1" noChangeShapeType="1" noTextEdit="1"/>
          </p:cNvSpPr>
          <p:nvPr/>
        </p:nvSpPr>
        <p:spPr bwMode="auto">
          <a:xfrm>
            <a:off x="6781800" y="41148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/>
              </a:rPr>
              <a:t>1</a:t>
            </a:r>
          </a:p>
        </p:txBody>
      </p:sp>
      <p:sp>
        <p:nvSpPr>
          <p:cNvPr id="17456" name="WordArt 60"/>
          <p:cNvSpPr>
            <a:spLocks noChangeArrowheads="1" noChangeShapeType="1" noTextEdit="1"/>
          </p:cNvSpPr>
          <p:nvPr/>
        </p:nvSpPr>
        <p:spPr bwMode="auto">
          <a:xfrm>
            <a:off x="7315200" y="4800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/>
              </a:rPr>
              <a:t>1</a:t>
            </a:r>
          </a:p>
        </p:txBody>
      </p:sp>
      <p:graphicFrame>
        <p:nvGraphicFramePr>
          <p:cNvPr id="57466" name="Group 122"/>
          <p:cNvGraphicFramePr>
            <a:graphicFrameLocks noGrp="1"/>
          </p:cNvGraphicFramePr>
          <p:nvPr/>
        </p:nvGraphicFramePr>
        <p:xfrm>
          <a:off x="7620000" y="304800"/>
          <a:ext cx="1371600" cy="3962400"/>
        </p:xfrm>
        <a:graphic>
          <a:graphicData uri="http://schemas.openxmlformats.org/drawingml/2006/table">
            <a:tbl>
              <a:tblPr/>
              <a:tblGrid>
                <a:gridCol w="457200"/>
                <a:gridCol w="914400"/>
              </a:tblGrid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92" name="WordArt 116"/>
          <p:cNvSpPr>
            <a:spLocks noChangeArrowheads="1" noChangeShapeType="1" noTextEdit="1"/>
          </p:cNvSpPr>
          <p:nvPr/>
        </p:nvSpPr>
        <p:spPr bwMode="auto">
          <a:xfrm>
            <a:off x="4953000" y="41148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97012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106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These codes are then used to encode the string</a:t>
            </a:r>
          </a:p>
          <a:p>
            <a:pPr eaLnBrk="1" hangingPunct="1"/>
            <a:r>
              <a:rPr lang="en-US" altLang="en-US" smtClean="0"/>
              <a:t>Thus, “duke blue devils” turns into: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010 011 1110 00 101 11110 100 011 00 101 010 00 11111 1100 100 1101</a:t>
            </a:r>
          </a:p>
          <a:p>
            <a:pPr eaLnBrk="1" hangingPunct="1"/>
            <a:r>
              <a:rPr lang="en-US" altLang="en-US" smtClean="0"/>
              <a:t>When grouped into 8-bit bytes: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01001111  10001011  11101000  11001010  10001111  11100100   1101xxxx</a:t>
            </a:r>
          </a:p>
          <a:p>
            <a:pPr eaLnBrk="1" hangingPunct="1"/>
            <a:r>
              <a:rPr lang="en-US" altLang="en-US" smtClean="0"/>
              <a:t>Thus it takes 7 bytes of space compared to 16 characters * 1 byte/char = 16 bytes uncompressed</a:t>
            </a:r>
          </a:p>
        </p:txBody>
      </p:sp>
    </p:spTree>
    <p:extLst>
      <p:ext uri="{BB962C8B-B14F-4D97-AF65-F5344CB8AC3E}">
        <p14:creationId xmlns:p14="http://schemas.microsoft.com/office/powerpoint/2010/main" val="23226002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3058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Uncompressing works by reading in the file bit by 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Start at the root of the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If a 0 is read, head left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If a 1 is read, head right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When a leaf is reached decode that character and start over again at the root of the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Thus, we need to save Huffman table information as a header in the compressed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Doesn’t add a significant amount of size to the file for large files (which are the ones you want to compress anyway)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Or we could use a fixed universal set of codes/freqencies</a:t>
            </a:r>
          </a:p>
        </p:txBody>
      </p:sp>
    </p:spTree>
    <p:extLst>
      <p:ext uri="{BB962C8B-B14F-4D97-AF65-F5344CB8AC3E}">
        <p14:creationId xmlns:p14="http://schemas.microsoft.com/office/powerpoint/2010/main" val="30088698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source shortest path-5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shortest distance from a single vertex (source) to a destination is found.</a:t>
            </a:r>
          </a:p>
          <a:p>
            <a:r>
              <a:rPr lang="en-US" dirty="0" smtClean="0"/>
              <a:t>It is also called as Dijkstra’s algorithm</a:t>
            </a:r>
          </a:p>
          <a:p>
            <a:r>
              <a:rPr lang="en-US" dirty="0" smtClean="0"/>
              <a:t>It is assumed all the distances are positive.</a:t>
            </a:r>
          </a:p>
          <a:p>
            <a:r>
              <a:rPr lang="en-US" dirty="0" smtClean="0"/>
              <a:t>It does not work on negative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388620" y="274320"/>
            <a:ext cx="8698230" cy="82296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  <a:defRPr/>
            </a:pPr>
            <a:r>
              <a:rPr lang="en-US" sz="3900" b="1" dirty="0" smtClean="0">
                <a:solidFill>
                  <a:srgbClr val="0B5394"/>
                </a:solidFill>
                <a:latin typeface="Arial" charset="0"/>
              </a:rPr>
              <a:t> </a:t>
            </a:r>
            <a:r>
              <a:rPr lang="en-US" sz="3900" b="1" dirty="0" err="1">
                <a:solidFill>
                  <a:srgbClr val="0B5394"/>
                </a:solidFill>
                <a:latin typeface="Arial" charset="0"/>
              </a:rPr>
              <a:t>Edsger</a:t>
            </a:r>
            <a:r>
              <a:rPr lang="en-US" sz="3900" b="1" dirty="0">
                <a:solidFill>
                  <a:srgbClr val="0B5394"/>
                </a:solidFill>
                <a:latin typeface="Arial" charset="0"/>
              </a:rPr>
              <a:t> </a:t>
            </a:r>
            <a:r>
              <a:rPr lang="en-US" sz="3900" b="1" dirty="0" err="1">
                <a:solidFill>
                  <a:srgbClr val="0B5394"/>
                </a:solidFill>
                <a:latin typeface="Arial" charset="0"/>
              </a:rPr>
              <a:t>Wybe</a:t>
            </a:r>
            <a:r>
              <a:rPr lang="en-US" sz="3900" b="1" dirty="0">
                <a:solidFill>
                  <a:srgbClr val="0B5394"/>
                </a:solidFill>
                <a:latin typeface="Arial" charset="0"/>
              </a:rPr>
              <a:t> </a:t>
            </a:r>
            <a:r>
              <a:rPr lang="en-US" sz="3900" b="1" dirty="0" err="1">
                <a:solidFill>
                  <a:srgbClr val="0B5394"/>
                </a:solidFill>
                <a:latin typeface="Arial" charset="0"/>
              </a:rPr>
              <a:t>Dijkstra</a:t>
            </a:r>
            <a:endParaRPr lang="en-US" sz="3900" b="1" dirty="0">
              <a:solidFill>
                <a:srgbClr val="0B5394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88620" y="1645920"/>
            <a:ext cx="8698230" cy="4937760"/>
          </a:xfrm>
        </p:spPr>
        <p:txBody>
          <a:bodyPr lIns="0" tIns="0" rIns="0" bIns="0">
            <a:normAutofit fontScale="92500" lnSpcReduction="10000"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  <a:latin typeface="Arial" pitchFamily="34" charset="0"/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  <a:latin typeface="Arial" pitchFamily="34" charset="0"/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  <a:latin typeface="Arial" pitchFamily="34" charset="0"/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  <a:latin typeface="Arial" pitchFamily="34" charset="0"/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  <a:latin typeface="Arial" pitchFamily="34" charset="0"/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  <a:latin typeface="Arial" pitchFamily="34" charset="0"/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  <a:latin typeface="Arial" pitchFamily="34" charset="0"/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  <a:latin typeface="Arial" pitchFamily="34" charset="0"/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  <a:latin typeface="Arial" pitchFamily="34" charset="0"/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  <a:latin typeface="Arial" pitchFamily="34" charset="0"/>
              </a:rPr>
              <a:t>"Computer Science is no more about computers than astronomy is about telescopes."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  <a:latin typeface="Arial" pitchFamily="34" charset="0"/>
              </a:rPr>
              <a:t> </a:t>
            </a:r>
            <a:endParaRPr lang="en-US" altLang="en-US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67" y="1028700"/>
            <a:ext cx="2573178" cy="3430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2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  <a:defRPr/>
            </a:pPr>
            <a:r>
              <a:rPr lang="en-US" sz="3900" b="1">
                <a:solidFill>
                  <a:srgbClr val="0B5394"/>
                </a:solidFill>
                <a:latin typeface="Arial" charset="0"/>
              </a:rPr>
              <a:t>Edsger Wybe Dijkstra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40030" y="1291590"/>
            <a:ext cx="8703945" cy="4940618"/>
          </a:xfrm>
        </p:spPr>
        <p:txBody>
          <a:bodyPr lIns="0" tIns="0" rIns="0" bIns="0">
            <a:normAutofit fontScale="85000" lnSpcReduction="20000"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444444"/>
                </a:solidFill>
                <a:latin typeface="Arial" pitchFamily="34" charset="0"/>
              </a:rPr>
              <a:t>- May 11, 1930 – August 6, 2002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444444"/>
                </a:solidFill>
                <a:latin typeface="Arial" pitchFamily="34" charset="0"/>
              </a:rPr>
              <a:t> 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444444"/>
                </a:solidFill>
                <a:latin typeface="Arial" pitchFamily="34" charset="0"/>
              </a:rPr>
              <a:t>- Received the 1972 A. M. Turing Award, widely considered the most prestigious award in computer science.  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mtClean="0">
              <a:solidFill>
                <a:srgbClr val="444444"/>
              </a:solidFill>
              <a:latin typeface="Arial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444444"/>
                </a:solidFill>
                <a:latin typeface="Arial" pitchFamily="34" charset="0"/>
              </a:rPr>
              <a:t>- The Schlumberger Centennial Chair of Computer Sciences at The University of Texas at Austin from 1984 until 2000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444444"/>
                </a:solidFill>
                <a:latin typeface="Arial" pitchFamily="34" charset="0"/>
              </a:rPr>
              <a:t> 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444444"/>
                </a:solidFill>
                <a:latin typeface="Arial" pitchFamily="34" charset="0"/>
              </a:rPr>
              <a:t>- Made a strong case against use of the GOTO statement in programming languages and helped lead to its deprecation.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444444"/>
                </a:solidFill>
                <a:latin typeface="Arial" pitchFamily="34" charset="0"/>
              </a:rPr>
              <a:t> 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444444"/>
                </a:solidFill>
                <a:latin typeface="Arial" pitchFamily="34" charset="0"/>
              </a:rPr>
              <a:t>- Known for his many essays on programming.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mtClean="0">
              <a:solidFill>
                <a:srgbClr val="444444"/>
              </a:solidFill>
              <a:latin typeface="Arial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mtClean="0">
              <a:solidFill>
                <a:srgbClr val="444444"/>
              </a:solidFill>
              <a:latin typeface="Arial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mtClean="0">
              <a:solidFill>
                <a:srgbClr val="444444"/>
              </a:solidFill>
              <a:latin typeface="Arial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mtClean="0">
              <a:solidFill>
                <a:srgbClr val="444444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will u apply?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algorithms are often used in </a:t>
            </a:r>
            <a:r>
              <a:rPr lang="en-US" dirty="0" smtClean="0">
                <a:solidFill>
                  <a:srgbClr val="FF0000"/>
                </a:solidFill>
              </a:rPr>
              <a:t>ad hoc mobile networking </a:t>
            </a:r>
            <a:r>
              <a:rPr lang="en-US" dirty="0" smtClean="0"/>
              <a:t>to efficiently route packets with the fewest number of hops and the shortest delay possible. </a:t>
            </a:r>
          </a:p>
          <a:p>
            <a:r>
              <a:rPr lang="en-US" dirty="0" smtClean="0"/>
              <a:t>They are also used in machine learning (ML), business intelligence (BI), artificial intelligence (AI) and programming.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>
            <a:normAutofit fontScale="90000"/>
          </a:bodyPr>
          <a:lstStyle/>
          <a:p>
            <a:pPr>
              <a:lnSpc>
                <a:spcPct val="95000"/>
              </a:lnSpc>
              <a:defRPr/>
            </a:pPr>
            <a:r>
              <a:rPr lang="en-US" sz="3900" b="1">
                <a:solidFill>
                  <a:srgbClr val="3B62AF"/>
                </a:solidFill>
                <a:latin typeface="Arial" charset="0"/>
              </a:rPr>
              <a:t>Single-Source Shortest Path Problem 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20040" y="1440180"/>
            <a:ext cx="8698230" cy="493776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b="1" u="sng" smtClean="0">
                <a:solidFill>
                  <a:srgbClr val="444444"/>
                </a:solidFill>
                <a:latin typeface="Arial" pitchFamily="34" charset="0"/>
              </a:rPr>
              <a:t>Single-Source Shortest Path Problem</a:t>
            </a:r>
            <a:r>
              <a:rPr lang="en-US" altLang="en-US" b="1" smtClean="0">
                <a:solidFill>
                  <a:srgbClr val="444444"/>
                </a:solidFill>
                <a:latin typeface="Arial" pitchFamily="34" charset="0"/>
              </a:rPr>
              <a:t> </a:t>
            </a:r>
            <a:r>
              <a:rPr lang="en-US" altLang="en-US" smtClean="0">
                <a:solidFill>
                  <a:srgbClr val="444444"/>
                </a:solidFill>
                <a:latin typeface="Arial" pitchFamily="34" charset="0"/>
              </a:rPr>
              <a:t>- The problem of finding shortest paths from a source vertex </a:t>
            </a:r>
            <a:r>
              <a:rPr lang="en-US" altLang="en-US" i="1" smtClean="0">
                <a:solidFill>
                  <a:srgbClr val="444444"/>
                </a:solidFill>
                <a:latin typeface="Arial" pitchFamily="34" charset="0"/>
              </a:rPr>
              <a:t>v</a:t>
            </a:r>
            <a:r>
              <a:rPr lang="en-US" altLang="en-US" smtClean="0">
                <a:solidFill>
                  <a:srgbClr val="444444"/>
                </a:solidFill>
                <a:latin typeface="Arial" pitchFamily="34" charset="0"/>
              </a:rPr>
              <a:t> to all other vertices in the graph.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86100"/>
            <a:ext cx="56388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7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  <a:defRPr/>
            </a:pPr>
            <a:r>
              <a:rPr lang="en-US" sz="3900" b="1">
                <a:solidFill>
                  <a:srgbClr val="3B62AF"/>
                </a:solidFill>
                <a:latin typeface="Arial" charset="0"/>
              </a:rPr>
              <a:t>Dijkstra's algorithm 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20028" y="1171575"/>
            <a:ext cx="8398193" cy="4939189"/>
          </a:xfrm>
        </p:spPr>
        <p:txBody>
          <a:bodyPr lIns="0" tIns="0" rIns="0" bIns="0">
            <a:normAutofit fontScale="85000" lnSpcReduction="10000"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b="1" u="sng" smtClean="0">
                <a:solidFill>
                  <a:srgbClr val="444444"/>
                </a:solidFill>
                <a:latin typeface="Arial" pitchFamily="34" charset="0"/>
              </a:rPr>
              <a:t>Dijkstra's algorithm</a:t>
            </a:r>
            <a:r>
              <a:rPr lang="en-US" altLang="en-US" b="1" smtClean="0">
                <a:solidFill>
                  <a:srgbClr val="444444"/>
                </a:solidFill>
                <a:latin typeface="Arial" pitchFamily="34" charset="0"/>
              </a:rPr>
              <a:t> </a:t>
            </a:r>
            <a:r>
              <a:rPr lang="en-US" altLang="en-US" smtClean="0">
                <a:solidFill>
                  <a:srgbClr val="444444"/>
                </a:solidFill>
                <a:latin typeface="Arial" pitchFamily="34" charset="0"/>
              </a:rPr>
              <a:t>-</a:t>
            </a:r>
            <a:r>
              <a:rPr lang="en-US" altLang="en-US" b="1" smtClean="0">
                <a:solidFill>
                  <a:srgbClr val="444444"/>
                </a:solidFill>
                <a:latin typeface="Arial" pitchFamily="34" charset="0"/>
              </a:rPr>
              <a:t> </a:t>
            </a:r>
            <a:r>
              <a:rPr lang="en-US" altLang="en-US" smtClean="0">
                <a:solidFill>
                  <a:srgbClr val="444444"/>
                </a:solidFill>
                <a:latin typeface="Arial" pitchFamily="34" charset="0"/>
              </a:rPr>
              <a:t>is a solution to the single-source shortest path problem in graph theory. 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444444"/>
                </a:solidFill>
                <a:latin typeface="Arial" pitchFamily="34" charset="0"/>
              </a:rPr>
              <a:t> 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444444"/>
                </a:solidFill>
                <a:latin typeface="Arial" pitchFamily="34" charset="0"/>
              </a:rPr>
              <a:t>Works on both directed and undirected graphs. However, all edges must have nonnegative weights.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mtClean="0">
              <a:solidFill>
                <a:srgbClr val="444444"/>
              </a:solidFill>
              <a:latin typeface="Arial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990000"/>
                </a:solidFill>
                <a:latin typeface="Arial" pitchFamily="34" charset="0"/>
              </a:rPr>
              <a:t>Approach:</a:t>
            </a:r>
            <a:r>
              <a:rPr lang="en-US" altLang="en-US" smtClean="0">
                <a:solidFill>
                  <a:srgbClr val="444444"/>
                </a:solidFill>
                <a:latin typeface="Arial" pitchFamily="34" charset="0"/>
              </a:rPr>
              <a:t> Greedy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mtClean="0">
              <a:solidFill>
                <a:srgbClr val="444444"/>
              </a:solidFill>
              <a:latin typeface="Arial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990000"/>
                </a:solidFill>
                <a:latin typeface="Arial" pitchFamily="34" charset="0"/>
              </a:rPr>
              <a:t>Input:</a:t>
            </a:r>
            <a:r>
              <a:rPr lang="en-US" altLang="en-US" smtClean="0">
                <a:solidFill>
                  <a:srgbClr val="444444"/>
                </a:solidFill>
                <a:latin typeface="Arial" pitchFamily="34" charset="0"/>
              </a:rPr>
              <a:t> Weighted graph G={E,V} and source vertex </a:t>
            </a:r>
            <a:r>
              <a:rPr lang="en-US" altLang="en-US" i="1" smtClean="0">
                <a:solidFill>
                  <a:srgbClr val="444444"/>
                </a:solidFill>
                <a:latin typeface="Arial" pitchFamily="34" charset="0"/>
              </a:rPr>
              <a:t>v</a:t>
            </a:r>
            <a:r>
              <a:rPr lang="en-US" altLang="en-US" smtClean="0">
                <a:latin typeface="Constantia" pitchFamily="18" charset="0"/>
              </a:rPr>
              <a:t>∈</a:t>
            </a:r>
            <a:r>
              <a:rPr lang="en-US" altLang="en-US" smtClean="0">
                <a:solidFill>
                  <a:srgbClr val="444444"/>
                </a:solidFill>
                <a:latin typeface="Arial" pitchFamily="34" charset="0"/>
              </a:rPr>
              <a:t>V, such that all edge weights are nonnegative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444444"/>
                </a:solidFill>
                <a:latin typeface="Arial" pitchFamily="34" charset="0"/>
              </a:rPr>
              <a:t> 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990000"/>
                </a:solidFill>
                <a:latin typeface="Arial" pitchFamily="34" charset="0"/>
              </a:rPr>
              <a:t>Output:</a:t>
            </a:r>
            <a:r>
              <a:rPr lang="en-US" altLang="en-US" smtClean="0">
                <a:solidFill>
                  <a:srgbClr val="444444"/>
                </a:solidFill>
                <a:latin typeface="Arial" pitchFamily="34" charset="0"/>
              </a:rPr>
              <a:t> Lengths of shortest paths (or the shortest paths themselves) from a given source vertex</a:t>
            </a:r>
            <a:r>
              <a:rPr lang="en-US" altLang="en-US" i="1" smtClean="0">
                <a:solidFill>
                  <a:srgbClr val="444444"/>
                </a:solidFill>
                <a:latin typeface="Arial" pitchFamily="34" charset="0"/>
              </a:rPr>
              <a:t> v</a:t>
            </a:r>
            <a:r>
              <a:rPr lang="en-US" altLang="en-US" smtClean="0">
                <a:latin typeface="Constantia" pitchFamily="18" charset="0"/>
              </a:rPr>
              <a:t>∈</a:t>
            </a:r>
            <a:r>
              <a:rPr lang="en-US" altLang="en-US" smtClean="0">
                <a:solidFill>
                  <a:srgbClr val="444444"/>
                </a:solidFill>
                <a:latin typeface="Arial" pitchFamily="34" charset="0"/>
              </a:rPr>
              <a:t>V  to all other vertices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b="1" smtClean="0">
              <a:solidFill>
                <a:srgbClr val="444444"/>
              </a:solidFill>
              <a:latin typeface="Arial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b="1" u="sng" smtClean="0">
              <a:solidFill>
                <a:srgbClr val="444444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  <a:defRPr/>
            </a:pPr>
            <a:r>
              <a:rPr lang="en-US" sz="3900" b="1" dirty="0" err="1">
                <a:solidFill>
                  <a:srgbClr val="3B62AF"/>
                </a:solidFill>
                <a:latin typeface="Arial" charset="0"/>
              </a:rPr>
              <a:t>Dijkstra's</a:t>
            </a:r>
            <a:r>
              <a:rPr lang="en-US" sz="3900" b="1" dirty="0">
                <a:solidFill>
                  <a:srgbClr val="3B62AF"/>
                </a:solidFill>
                <a:latin typeface="Arial" charset="0"/>
              </a:rPr>
              <a:t> algorithm - </a:t>
            </a:r>
            <a:r>
              <a:rPr lang="en-US" sz="3900" b="1" dirty="0" err="1">
                <a:solidFill>
                  <a:srgbClr val="3B62AF"/>
                </a:solidFill>
                <a:latin typeface="Arial" charset="0"/>
              </a:rPr>
              <a:t>Pseudocode</a:t>
            </a:r>
            <a:endParaRPr lang="en-US" sz="3900" b="1" dirty="0">
              <a:solidFill>
                <a:srgbClr val="3B62AF"/>
              </a:solidFill>
              <a:latin typeface="Arial" charset="0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88620" y="1714500"/>
            <a:ext cx="8298180" cy="421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1800">
                <a:solidFill>
                  <a:srgbClr val="674EA7"/>
                </a:solidFill>
                <a:latin typeface="Constantia" pitchFamily="18" charset="0"/>
              </a:rPr>
              <a:t>dist[s] ←0        			</a:t>
            </a:r>
            <a:r>
              <a:rPr lang="en-US" altLang="en-US" sz="1800">
                <a:solidFill>
                  <a:srgbClr val="C00000"/>
                </a:solidFill>
                <a:latin typeface="Constantia" pitchFamily="18" charset="0"/>
              </a:rPr>
              <a:t>(distance to source vertex is zero)</a:t>
            </a:r>
            <a: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  <a:t/>
            </a:r>
            <a:b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  <a:t>for  all </a:t>
            </a:r>
            <a:r>
              <a:rPr lang="en-US" altLang="en-US" sz="1800">
                <a:solidFill>
                  <a:srgbClr val="674EA7"/>
                </a:solidFill>
                <a:latin typeface="Constantia" pitchFamily="18" charset="0"/>
              </a:rPr>
              <a:t>v ∈ V–{s}</a:t>
            </a:r>
            <a: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  <a:t/>
            </a:r>
            <a:b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  <a:t>        do  </a:t>
            </a:r>
            <a:r>
              <a:rPr lang="en-US" altLang="en-US" sz="1800">
                <a:solidFill>
                  <a:srgbClr val="674EA7"/>
                </a:solidFill>
                <a:latin typeface="Constantia" pitchFamily="18" charset="0"/>
              </a:rPr>
              <a:t>dist[v] ←∞ 		</a:t>
            </a:r>
            <a:r>
              <a:rPr lang="en-US" altLang="en-US" sz="1800">
                <a:solidFill>
                  <a:srgbClr val="C00000"/>
                </a:solidFill>
                <a:latin typeface="Constantia" pitchFamily="18" charset="0"/>
              </a:rPr>
              <a:t>(set all other distances to infinity) </a:t>
            </a:r>
            <a: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  <a:t/>
            </a:r>
            <a:b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altLang="en-US" sz="1800">
                <a:solidFill>
                  <a:srgbClr val="674EA7"/>
                </a:solidFill>
                <a:latin typeface="Constantia" pitchFamily="18" charset="0"/>
              </a:rPr>
              <a:t>S←∅ 				</a:t>
            </a:r>
            <a:r>
              <a:rPr lang="en-US" altLang="en-US" sz="1800">
                <a:solidFill>
                  <a:srgbClr val="C00000"/>
                </a:solidFill>
                <a:latin typeface="Constantia" pitchFamily="18" charset="0"/>
              </a:rPr>
              <a:t>(S, the set of visited vertices is initially empty) </a:t>
            </a:r>
            <a: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  <a:t/>
            </a:r>
            <a:b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altLang="en-US" sz="1800">
                <a:solidFill>
                  <a:srgbClr val="674EA7"/>
                </a:solidFill>
                <a:latin typeface="Constantia" pitchFamily="18" charset="0"/>
              </a:rPr>
              <a:t>Q←V </a:t>
            </a:r>
            <a:r>
              <a:rPr lang="en-US" altLang="en-US" sz="1800">
                <a:solidFill>
                  <a:srgbClr val="C00000"/>
                </a:solidFill>
                <a:latin typeface="Constantia" pitchFamily="18" charset="0"/>
              </a:rPr>
              <a:t> 				(Q, the queue initially contains all vertices) </a:t>
            </a:r>
            <a:r>
              <a:rPr lang="en-US" altLang="en-US" sz="1800">
                <a:solidFill>
                  <a:srgbClr val="674EA7"/>
                </a:solidFill>
                <a:latin typeface="Constantia" pitchFamily="18" charset="0"/>
              </a:rPr>
              <a:t>              </a:t>
            </a:r>
            <a: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  <a:t/>
            </a:r>
            <a:b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  <a:t>while </a:t>
            </a:r>
            <a:r>
              <a:rPr lang="en-US" altLang="en-US" sz="1800">
                <a:solidFill>
                  <a:srgbClr val="674EA7"/>
                </a:solidFill>
                <a:latin typeface="Constantia" pitchFamily="18" charset="0"/>
              </a:rPr>
              <a:t>Q ≠∅ 			</a:t>
            </a:r>
            <a:r>
              <a:rPr lang="en-US" altLang="en-US" sz="1800">
                <a:solidFill>
                  <a:srgbClr val="C00000"/>
                </a:solidFill>
                <a:latin typeface="Constantia" pitchFamily="18" charset="0"/>
              </a:rPr>
              <a:t>(while the queue is not empty) </a:t>
            </a:r>
            <a: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  <a:t/>
            </a:r>
            <a:b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  <a:t>do  </a:t>
            </a:r>
            <a:r>
              <a:rPr lang="en-US" altLang="en-US" sz="1800">
                <a:solidFill>
                  <a:srgbClr val="674EA7"/>
                </a:solidFill>
                <a:latin typeface="Constantia" pitchFamily="18" charset="0"/>
              </a:rPr>
              <a:t> u ← </a:t>
            </a:r>
            <a: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  <a:t>mindistance</a:t>
            </a:r>
            <a:r>
              <a:rPr lang="en-US" altLang="en-US" sz="1800">
                <a:solidFill>
                  <a:srgbClr val="674EA7"/>
                </a:solidFill>
                <a:latin typeface="Constantia" pitchFamily="18" charset="0"/>
              </a:rPr>
              <a:t>(Q,dist)	</a:t>
            </a:r>
            <a:r>
              <a:rPr lang="en-US" altLang="en-US" sz="1800">
                <a:solidFill>
                  <a:srgbClr val="C00000"/>
                </a:solidFill>
                <a:latin typeface="Constantia" pitchFamily="18" charset="0"/>
              </a:rPr>
              <a:t>(select the element of Q with the min. distance) </a:t>
            </a:r>
            <a: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  <a:t/>
            </a:r>
            <a:b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  <a:t>    </a:t>
            </a:r>
            <a:r>
              <a:rPr lang="en-US" altLang="en-US" sz="1800">
                <a:solidFill>
                  <a:srgbClr val="674EA7"/>
                </a:solidFill>
                <a:latin typeface="Constantia" pitchFamily="18" charset="0"/>
              </a:rPr>
              <a:t>  S←S∪{u} 			</a:t>
            </a:r>
            <a:r>
              <a:rPr lang="en-US" altLang="en-US" sz="1800">
                <a:solidFill>
                  <a:srgbClr val="C00000"/>
                </a:solidFill>
                <a:latin typeface="Constantia" pitchFamily="18" charset="0"/>
              </a:rPr>
              <a:t>(add u to list of visited vertices) </a:t>
            </a:r>
            <a: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  <a:t/>
            </a:r>
            <a:b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  <a:t>       for all </a:t>
            </a:r>
            <a:r>
              <a:rPr lang="en-US" altLang="en-US" sz="1800">
                <a:solidFill>
                  <a:srgbClr val="674EA7"/>
                </a:solidFill>
                <a:latin typeface="Constantia" pitchFamily="18" charset="0"/>
              </a:rPr>
              <a:t>v ∈ neighbors[u]		</a:t>
            </a:r>
            <a:r>
              <a:rPr lang="en-US" altLang="en-US" sz="1800">
                <a:solidFill>
                  <a:srgbClr val="C00000"/>
                </a:solidFill>
                <a:latin typeface="Constantia" pitchFamily="18" charset="0"/>
              </a:rPr>
              <a:t> </a:t>
            </a:r>
            <a: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  <a:t/>
            </a:r>
            <a:b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  <a:t>              do  if   </a:t>
            </a:r>
            <a:r>
              <a:rPr lang="en-US" altLang="en-US" sz="1800">
                <a:solidFill>
                  <a:srgbClr val="674EA7"/>
                </a:solidFill>
                <a:latin typeface="Constantia" pitchFamily="18" charset="0"/>
              </a:rPr>
              <a:t>dist[v] &gt; dist[u] + w(u, v) 		</a:t>
            </a:r>
            <a:r>
              <a:rPr lang="en-US" altLang="en-US" sz="1800">
                <a:solidFill>
                  <a:srgbClr val="C00000"/>
                </a:solidFill>
                <a:latin typeface="Constantia" pitchFamily="18" charset="0"/>
              </a:rPr>
              <a:t>(if new shortest path found)</a:t>
            </a:r>
            <a: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  <a:t/>
            </a:r>
            <a:b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  <a:t>                         then      </a:t>
            </a:r>
            <a:r>
              <a:rPr lang="en-US" altLang="en-US" sz="1800">
                <a:solidFill>
                  <a:srgbClr val="674EA7"/>
                </a:solidFill>
                <a:latin typeface="Constantia" pitchFamily="18" charset="0"/>
              </a:rPr>
              <a:t>d[v] ←d[u] + w(u, v)	</a:t>
            </a:r>
            <a:r>
              <a:rPr lang="en-US" altLang="en-US" sz="1800">
                <a:solidFill>
                  <a:srgbClr val="C00000"/>
                </a:solidFill>
                <a:latin typeface="Constantia" pitchFamily="18" charset="0"/>
              </a:rPr>
              <a:t>(set new value of shortest path)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  <a:t>		</a:t>
            </a:r>
            <a:r>
              <a:rPr lang="en-US" altLang="en-US" sz="1800">
                <a:solidFill>
                  <a:srgbClr val="C00000"/>
                </a:solidFill>
                <a:latin typeface="Constantia" pitchFamily="18" charset="0"/>
              </a:rPr>
              <a:t>(if desired, add traceback code)</a:t>
            </a:r>
            <a:endParaRPr lang="en-US" altLang="en-US" sz="1800">
              <a:solidFill>
                <a:srgbClr val="444444"/>
              </a:solidFill>
              <a:latin typeface="Constantia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en-US" sz="1800">
                <a:solidFill>
                  <a:srgbClr val="444444"/>
                </a:solidFill>
                <a:latin typeface="Constantia" pitchFamily="18" charset="0"/>
              </a:rPr>
              <a:t>return </a:t>
            </a:r>
            <a:r>
              <a:rPr lang="en-US" altLang="en-US" sz="1800">
                <a:solidFill>
                  <a:srgbClr val="674EA7"/>
                </a:solidFill>
                <a:latin typeface="Constantia" pitchFamily="18" charset="0"/>
              </a:rPr>
              <a:t>dist</a:t>
            </a:r>
            <a:endParaRPr lang="en-US" altLang="en-US" sz="1800">
              <a:solidFill>
                <a:srgbClr val="C00000"/>
              </a:solidFill>
              <a:latin typeface="Constantia" pitchFamily="18" charset="0"/>
            </a:endParaRPr>
          </a:p>
          <a:p>
            <a:pPr eaLnBrk="1" hangingPunct="1">
              <a:lnSpc>
                <a:spcPct val="95000"/>
              </a:lnSpc>
            </a:pPr>
            <a:endParaRPr lang="en-US" altLang="en-US" sz="1800">
              <a:solidFill>
                <a:srgbClr val="674EA7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  <a:defRPr/>
            </a:pPr>
            <a:r>
              <a:rPr lang="en-US" sz="3900" dirty="0">
                <a:solidFill>
                  <a:srgbClr val="3B62AF"/>
                </a:solidFill>
                <a:latin typeface="Arial" charset="0"/>
              </a:rPr>
              <a:t>Implementations and Running Times    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50032" y="1291590"/>
            <a:ext cx="8589168" cy="4956810"/>
          </a:xfrm>
        </p:spPr>
        <p:txBody>
          <a:bodyPr lIns="0" tIns="0" rIns="0" bIns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  <a:latin typeface="Arial" pitchFamily="34" charset="0"/>
              </a:rPr>
              <a:t>The simplest implementation is to store vertices in an array or linked list. This will produce a running time of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  <a:latin typeface="Arial" pitchFamily="34" charset="0"/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  <a:latin typeface="Arial" pitchFamily="34" charset="0"/>
              </a:rPr>
              <a:t>		O(|V|^2 + |E|)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dirty="0" smtClean="0">
              <a:solidFill>
                <a:srgbClr val="444444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5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8077" cy="487346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As mentioned, Dijkstra’s algorithm calculates the shortest path to every vertex. </a:t>
            </a:r>
          </a:p>
          <a:p>
            <a:r>
              <a:rPr lang="en-US" altLang="en-US" smtClean="0"/>
              <a:t>However, it is about as computationally expensive to calculate the shortest path from vertex </a:t>
            </a:r>
            <a:r>
              <a:rPr lang="en-US" altLang="en-US" i="1" smtClean="0"/>
              <a:t>u </a:t>
            </a:r>
            <a:r>
              <a:rPr lang="en-US" altLang="en-US" smtClean="0"/>
              <a:t>to every vertex using Dijkstra’s as it is to calculate the shortest path to some particular vertex </a:t>
            </a:r>
            <a:r>
              <a:rPr lang="en-US" altLang="en-US" i="1" smtClean="0"/>
              <a:t>v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Therefore, anytime we want to know the optimal path to some other vertex from a determined origin, we can use Dijkstra’s algorithm.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22885" y="274320"/>
            <a:ext cx="8698230" cy="82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900" cap="small" dirty="0" err="1">
                <a:solidFill>
                  <a:srgbClr val="3B62AF"/>
                </a:solidFill>
                <a:latin typeface="Arial" charset="0"/>
                <a:ea typeface="+mj-ea"/>
                <a:cs typeface="+mj-cs"/>
              </a:rPr>
              <a:t>Dijkstra's</a:t>
            </a:r>
            <a:r>
              <a:rPr lang="en-US" sz="3900" cap="small" dirty="0">
                <a:solidFill>
                  <a:srgbClr val="3B62AF"/>
                </a:solidFill>
                <a:latin typeface="Arial" charset="0"/>
                <a:ea typeface="+mj-ea"/>
                <a:cs typeface="+mj-cs"/>
              </a:rPr>
              <a:t> Algorithm - Why use it?</a:t>
            </a:r>
          </a:p>
        </p:txBody>
      </p:sp>
    </p:spTree>
    <p:extLst>
      <p:ext uri="{BB962C8B-B14F-4D97-AF65-F5344CB8AC3E}">
        <p14:creationId xmlns:p14="http://schemas.microsoft.com/office/powerpoint/2010/main" val="34645730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  <a:defRPr/>
            </a:pPr>
            <a:r>
              <a:rPr lang="en-US" sz="3900">
                <a:solidFill>
                  <a:srgbClr val="3B62AF"/>
                </a:solidFill>
                <a:latin typeface="Arial" charset="0"/>
              </a:rPr>
              <a:t>Applications of Dijkstra's Algorithm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20028" y="1080135"/>
            <a:ext cx="8703945" cy="4940618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  <a:latin typeface="Arial" pitchFamily="34" charset="0"/>
              </a:rPr>
              <a:t>- </a:t>
            </a:r>
            <a:r>
              <a:rPr lang="en-US" altLang="en-US" sz="2800" dirty="0" smtClean="0">
                <a:solidFill>
                  <a:srgbClr val="444444"/>
                </a:solidFill>
                <a:latin typeface="Arial" pitchFamily="34" charset="0"/>
              </a:rPr>
              <a:t>Traffic Information Systems are most prominent use  </a:t>
            </a:r>
            <a:endParaRPr lang="en-US" altLang="en-US" sz="2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2800" dirty="0" smtClean="0">
                <a:solidFill>
                  <a:srgbClr val="444444"/>
                </a:solidFill>
                <a:latin typeface="Arial" pitchFamily="34" charset="0"/>
              </a:rPr>
              <a:t>- Mapping (Map Quest, Google Maps) </a:t>
            </a:r>
            <a:endParaRPr lang="en-US" altLang="en-US" sz="2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2800" dirty="0" smtClean="0">
                <a:solidFill>
                  <a:srgbClr val="444444"/>
                </a:solidFill>
                <a:latin typeface="Arial" pitchFamily="34" charset="0"/>
              </a:rPr>
              <a:t>- Routing Systems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048000"/>
            <a:ext cx="3804284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3200"/>
            <a:ext cx="441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09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other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sequencing with deadline</a:t>
            </a:r>
          </a:p>
          <a:p>
            <a:r>
              <a:rPr lang="en-US" dirty="0" smtClean="0"/>
              <a:t>Knapsack problem</a:t>
            </a:r>
          </a:p>
          <a:p>
            <a:r>
              <a:rPr lang="en-US" dirty="0" smtClean="0"/>
              <a:t>Minimum spanning tree</a:t>
            </a:r>
          </a:p>
          <a:p>
            <a:r>
              <a:rPr lang="en-US" dirty="0" smtClean="0"/>
              <a:t>Single source shortest path</a:t>
            </a:r>
          </a:p>
          <a:p>
            <a:r>
              <a:rPr lang="en-US" dirty="0" smtClean="0"/>
              <a:t>Optimal merge pattern</a:t>
            </a:r>
          </a:p>
          <a:p>
            <a:r>
              <a:rPr lang="en-US" dirty="0" smtClean="0"/>
              <a:t>Container 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9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Used to obtain solution to a given problem</a:t>
            </a:r>
          </a:p>
          <a:p>
            <a:r>
              <a:rPr lang="en-US" dirty="0" smtClean="0"/>
              <a:t>Problem is divided into sub problems	</a:t>
            </a:r>
          </a:p>
          <a:p>
            <a:r>
              <a:rPr lang="en-US" dirty="0" smtClean="0"/>
              <a:t>Duplications in subsolutions are neglected.</a:t>
            </a:r>
          </a:p>
          <a:p>
            <a:r>
              <a:rPr lang="en-US" dirty="0" smtClean="0"/>
              <a:t>Examples: quick sort, binary search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Greedy 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obtain optimum solution</a:t>
            </a:r>
          </a:p>
          <a:p>
            <a:r>
              <a:rPr lang="en-US" dirty="0" smtClean="0"/>
              <a:t>Optimum solution is picked up from a set of feasible solutions.</a:t>
            </a:r>
          </a:p>
          <a:p>
            <a:r>
              <a:rPr lang="en-US" dirty="0" smtClean="0"/>
              <a:t>Optimum selection is without revising the previously generated solutions.</a:t>
            </a:r>
          </a:p>
          <a:p>
            <a:r>
              <a:rPr lang="en-US" dirty="0" smtClean="0"/>
              <a:t>Examples: Knapsack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greedy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2417</Words>
  <Application>Microsoft Office PowerPoint</Application>
  <PresentationFormat>On-screen Show (4:3)</PresentationFormat>
  <Paragraphs>956</Paragraphs>
  <Slides>65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Greedy Method</vt:lpstr>
      <vt:lpstr>Greedy Method</vt:lpstr>
      <vt:lpstr>Why they are greedy ?</vt:lpstr>
      <vt:lpstr>How it works ?</vt:lpstr>
      <vt:lpstr>Advantage of greedy method</vt:lpstr>
      <vt:lpstr>Where will u apply?</vt:lpstr>
      <vt:lpstr>Various other applications</vt:lpstr>
      <vt:lpstr>Comparison </vt:lpstr>
      <vt:lpstr>Some greedy methods</vt:lpstr>
      <vt:lpstr>Job sequencing with deadlines -1</vt:lpstr>
      <vt:lpstr>Example cont..</vt:lpstr>
      <vt:lpstr>Exercise -1 </vt:lpstr>
      <vt:lpstr>Knapsack problem - 2 </vt:lpstr>
      <vt:lpstr>Knapsack problem</vt:lpstr>
      <vt:lpstr>0-1 Knapsack problem</vt:lpstr>
      <vt:lpstr>Fractional Knapsack problem</vt:lpstr>
      <vt:lpstr>Exercise -2</vt:lpstr>
      <vt:lpstr>Minimum cost spanning tree-3</vt:lpstr>
      <vt:lpstr>Minimum spanning tree</vt:lpstr>
      <vt:lpstr>Applications of spanning tree</vt:lpstr>
      <vt:lpstr>PowerPoint Presentation</vt:lpstr>
      <vt:lpstr>A cable company want to connect five villages to their network     which currently extends to the market town of A. What is the minimum length of cable needed?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Prim’s algorithm</vt:lpstr>
      <vt:lpstr>Exercise -3</vt:lpstr>
      <vt:lpstr>Exercise -3</vt:lpstr>
      <vt:lpstr>Huffman Coding - 4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Single source shortest path-5</vt:lpstr>
      <vt:lpstr> Edsger Wybe Dijkstra</vt:lpstr>
      <vt:lpstr>Edsger Wybe Dijkstra</vt:lpstr>
      <vt:lpstr>Single-Source Shortest Path Problem </vt:lpstr>
      <vt:lpstr>Dijkstra's algorithm </vt:lpstr>
      <vt:lpstr>Dijkstra's algorithm - Pseudocode</vt:lpstr>
      <vt:lpstr>Implementations and Running Times    </vt:lpstr>
      <vt:lpstr>PowerPoint Presentation</vt:lpstr>
      <vt:lpstr>Applications of Dijkstra's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B.VenkatRamana</dc:creator>
  <cp:lastModifiedBy>B.VenkatRamana</cp:lastModifiedBy>
  <cp:revision>49</cp:revision>
  <dcterms:created xsi:type="dcterms:W3CDTF">2015-01-22T12:39:54Z</dcterms:created>
  <dcterms:modified xsi:type="dcterms:W3CDTF">2016-02-24T09:42:24Z</dcterms:modified>
</cp:coreProperties>
</file>