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60" r:id="rId4"/>
    <p:sldId id="261" r:id="rId5"/>
    <p:sldId id="262" r:id="rId6"/>
    <p:sldId id="263" r:id="rId7"/>
    <p:sldId id="264" r:id="rId8"/>
    <p:sldId id="265"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5" r:id="rId45"/>
    <p:sldId id="306" r:id="rId46"/>
    <p:sldId id="307" r:id="rId47"/>
    <p:sldId id="308" r:id="rId48"/>
    <p:sldId id="309" r:id="rId49"/>
    <p:sldId id="310" r:id="rId50"/>
    <p:sldId id="31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E6BD9-6D5F-45B0-9321-EF28D8C38F4E}" type="datetimeFigureOut">
              <a:rPr lang="en-US" smtClean="0"/>
              <a:t>2/18/2016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2D631-FFF5-458D-8DE8-7EC1BEF97056}" type="slidenum">
              <a:rPr lang="en-US" smtClean="0"/>
              <a:t>‹#›</a:t>
            </a:fld>
            <a:endParaRPr lang="en-US"/>
          </a:p>
        </p:txBody>
      </p:sp>
    </p:spTree>
    <p:extLst>
      <p:ext uri="{BB962C8B-B14F-4D97-AF65-F5344CB8AC3E}">
        <p14:creationId xmlns:p14="http://schemas.microsoft.com/office/powerpoint/2010/main" val="8222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516CFA9-269E-4B73-877D-BFEE00A777BB}" type="slidenum">
              <a:rPr lang="en-US" altLang="en-US"/>
              <a:pPr/>
              <a:t>3</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04468E2-3C67-46E5-A252-122F5AB45611}" type="slidenum">
              <a:rPr lang="en-US" altLang="en-US"/>
              <a:pPr/>
              <a:t>4</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9B71A2C-D707-47A7-B566-8AA8B7C525B3}" type="slidenum">
              <a:rPr lang="en-US" altLang="en-US"/>
              <a:pPr/>
              <a:t>5</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DDC8A2D-9DB3-45DD-8FA5-3AB6783F34C0}" type="slidenum">
              <a:rPr lang="en-US" altLang="en-US"/>
              <a:pPr/>
              <a:t>6</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FA16F8F-EEC4-4C4F-A844-E584C1306ED1}" type="slidenum">
              <a:rPr lang="en-US" altLang="en-US"/>
              <a:pPr/>
              <a:t>7</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2457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7" tIns="44450" rIns="90487" bIns="44450" anchor="b"/>
          <a:lstStyle/>
          <a:p>
            <a:pPr algn="r"/>
            <a:r>
              <a:rPr lang="en-US" sz="1200"/>
              <a:t>12</a:t>
            </a:r>
          </a:p>
        </p:txBody>
      </p:sp>
      <p:sp>
        <p:nvSpPr>
          <p:cNvPr id="2458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2458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24582" name="Rectangle 6"/>
          <p:cNvSpPr>
            <a:spLocks noGrp="1" noRot="1" noChangeAspect="1" noChangeArrowheads="1" noTextEdit="1"/>
          </p:cNvSpPr>
          <p:nvPr>
            <p:ph type="sldImg"/>
          </p:nvPr>
        </p:nvSpPr>
        <p:spPr>
          <a:xfrm>
            <a:off x="1150938" y="692150"/>
            <a:ext cx="4556125" cy="3416300"/>
          </a:xfrm>
          <a:ln cap="flat"/>
        </p:spPr>
      </p:sp>
      <p:sp>
        <p:nvSpPr>
          <p:cNvPr id="24583" name="Rectangle 7"/>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DEC0C2-92B0-40B9-98C8-9E2C11E160C7}"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CS 103</a:t>
            </a:r>
            <a:endParaRPr lang="en-US"/>
          </a:p>
        </p:txBody>
      </p:sp>
      <p:sp>
        <p:nvSpPr>
          <p:cNvPr id="6" name="Slide Number Placeholder 5"/>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400327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CCC9C-9A39-4CFE-8CBA-31392191AB31}"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CS 103</a:t>
            </a:r>
            <a:endParaRPr lang="en-US"/>
          </a:p>
        </p:txBody>
      </p:sp>
      <p:sp>
        <p:nvSpPr>
          <p:cNvPr id="6" name="Slide Number Placeholder 5"/>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99673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D6FDC-158F-45FF-BBFD-CB4A639457F9}"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CS 103</a:t>
            </a:r>
            <a:endParaRPr lang="en-US"/>
          </a:p>
        </p:txBody>
      </p:sp>
      <p:sp>
        <p:nvSpPr>
          <p:cNvPr id="6" name="Slide Number Placeholder 5"/>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367301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5DA79-FF8B-4A7A-9D64-435983BF67BE}"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CS 103</a:t>
            </a:r>
            <a:endParaRPr lang="en-US"/>
          </a:p>
        </p:txBody>
      </p:sp>
      <p:sp>
        <p:nvSpPr>
          <p:cNvPr id="6" name="Slide Number Placeholder 5"/>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33126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D8877-CF72-4720-A44E-140EA3C0E4A5}"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CS 103</a:t>
            </a:r>
            <a:endParaRPr lang="en-US"/>
          </a:p>
        </p:txBody>
      </p:sp>
      <p:sp>
        <p:nvSpPr>
          <p:cNvPr id="6" name="Slide Number Placeholder 5"/>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60826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4D6017-D0D4-4CD7-8272-95B611718699}" type="datetime1">
              <a:rPr lang="en-US" smtClean="0"/>
              <a:t>2/18/2016</a:t>
            </a:fld>
            <a:endParaRPr lang="en-US"/>
          </a:p>
        </p:txBody>
      </p:sp>
      <p:sp>
        <p:nvSpPr>
          <p:cNvPr id="6" name="Footer Placeholder 5"/>
          <p:cNvSpPr>
            <a:spLocks noGrp="1"/>
          </p:cNvSpPr>
          <p:nvPr>
            <p:ph type="ftr" sz="quarter" idx="11"/>
          </p:nvPr>
        </p:nvSpPr>
        <p:spPr/>
        <p:txBody>
          <a:bodyPr/>
          <a:lstStyle/>
          <a:p>
            <a:r>
              <a:rPr lang="en-US" smtClean="0"/>
              <a:t>CS 103</a:t>
            </a:r>
            <a:endParaRPr lang="en-US"/>
          </a:p>
        </p:txBody>
      </p:sp>
      <p:sp>
        <p:nvSpPr>
          <p:cNvPr id="7" name="Slide Number Placeholder 6"/>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225903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4368B8-D6A8-412A-A91C-590670E29A9F}" type="datetime1">
              <a:rPr lang="en-US" smtClean="0"/>
              <a:t>2/18/2016</a:t>
            </a:fld>
            <a:endParaRPr lang="en-US"/>
          </a:p>
        </p:txBody>
      </p:sp>
      <p:sp>
        <p:nvSpPr>
          <p:cNvPr id="8" name="Footer Placeholder 7"/>
          <p:cNvSpPr>
            <a:spLocks noGrp="1"/>
          </p:cNvSpPr>
          <p:nvPr>
            <p:ph type="ftr" sz="quarter" idx="11"/>
          </p:nvPr>
        </p:nvSpPr>
        <p:spPr/>
        <p:txBody>
          <a:bodyPr/>
          <a:lstStyle/>
          <a:p>
            <a:r>
              <a:rPr lang="en-US" smtClean="0"/>
              <a:t>CS 103</a:t>
            </a:r>
            <a:endParaRPr lang="en-US"/>
          </a:p>
        </p:txBody>
      </p:sp>
      <p:sp>
        <p:nvSpPr>
          <p:cNvPr id="9" name="Slide Number Placeholder 8"/>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293377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9294BE-5303-4E68-8447-9D483F0AA5D2}" type="datetime1">
              <a:rPr lang="en-US" smtClean="0"/>
              <a:t>2/18/2016</a:t>
            </a:fld>
            <a:endParaRPr lang="en-US"/>
          </a:p>
        </p:txBody>
      </p:sp>
      <p:sp>
        <p:nvSpPr>
          <p:cNvPr id="4" name="Footer Placeholder 3"/>
          <p:cNvSpPr>
            <a:spLocks noGrp="1"/>
          </p:cNvSpPr>
          <p:nvPr>
            <p:ph type="ftr" sz="quarter" idx="11"/>
          </p:nvPr>
        </p:nvSpPr>
        <p:spPr/>
        <p:txBody>
          <a:bodyPr/>
          <a:lstStyle/>
          <a:p>
            <a:r>
              <a:rPr lang="en-US" smtClean="0"/>
              <a:t>CS 103</a:t>
            </a:r>
            <a:endParaRPr lang="en-US"/>
          </a:p>
        </p:txBody>
      </p:sp>
      <p:sp>
        <p:nvSpPr>
          <p:cNvPr id="5" name="Slide Number Placeholder 4"/>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409818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ADA62-07E6-440F-9F7B-633FF4114B9B}" type="datetime1">
              <a:rPr lang="en-US" smtClean="0"/>
              <a:t>2/18/2016</a:t>
            </a:fld>
            <a:endParaRPr lang="en-US"/>
          </a:p>
        </p:txBody>
      </p:sp>
      <p:sp>
        <p:nvSpPr>
          <p:cNvPr id="3" name="Footer Placeholder 2"/>
          <p:cNvSpPr>
            <a:spLocks noGrp="1"/>
          </p:cNvSpPr>
          <p:nvPr>
            <p:ph type="ftr" sz="quarter" idx="11"/>
          </p:nvPr>
        </p:nvSpPr>
        <p:spPr/>
        <p:txBody>
          <a:bodyPr/>
          <a:lstStyle/>
          <a:p>
            <a:r>
              <a:rPr lang="en-US" smtClean="0"/>
              <a:t>CS 103</a:t>
            </a:r>
            <a:endParaRPr lang="en-US"/>
          </a:p>
        </p:txBody>
      </p:sp>
      <p:sp>
        <p:nvSpPr>
          <p:cNvPr id="4" name="Slide Number Placeholder 3"/>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172612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E9A0B-5F34-4CDA-AFAC-80AF53F0B283}" type="datetime1">
              <a:rPr lang="en-US" smtClean="0"/>
              <a:t>2/18/2016</a:t>
            </a:fld>
            <a:endParaRPr lang="en-US"/>
          </a:p>
        </p:txBody>
      </p:sp>
      <p:sp>
        <p:nvSpPr>
          <p:cNvPr id="6" name="Footer Placeholder 5"/>
          <p:cNvSpPr>
            <a:spLocks noGrp="1"/>
          </p:cNvSpPr>
          <p:nvPr>
            <p:ph type="ftr" sz="quarter" idx="11"/>
          </p:nvPr>
        </p:nvSpPr>
        <p:spPr/>
        <p:txBody>
          <a:bodyPr/>
          <a:lstStyle/>
          <a:p>
            <a:r>
              <a:rPr lang="en-US" smtClean="0"/>
              <a:t>CS 103</a:t>
            </a:r>
            <a:endParaRPr lang="en-US"/>
          </a:p>
        </p:txBody>
      </p:sp>
      <p:sp>
        <p:nvSpPr>
          <p:cNvPr id="7" name="Slide Number Placeholder 6"/>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253901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676AD-67BD-4151-9C5B-587E03E111DA}" type="datetime1">
              <a:rPr lang="en-US" smtClean="0"/>
              <a:t>2/18/2016</a:t>
            </a:fld>
            <a:endParaRPr lang="en-US"/>
          </a:p>
        </p:txBody>
      </p:sp>
      <p:sp>
        <p:nvSpPr>
          <p:cNvPr id="6" name="Footer Placeholder 5"/>
          <p:cNvSpPr>
            <a:spLocks noGrp="1"/>
          </p:cNvSpPr>
          <p:nvPr>
            <p:ph type="ftr" sz="quarter" idx="11"/>
          </p:nvPr>
        </p:nvSpPr>
        <p:spPr/>
        <p:txBody>
          <a:bodyPr/>
          <a:lstStyle/>
          <a:p>
            <a:r>
              <a:rPr lang="en-US" smtClean="0"/>
              <a:t>CS 103</a:t>
            </a:r>
            <a:endParaRPr lang="en-US"/>
          </a:p>
        </p:txBody>
      </p:sp>
      <p:sp>
        <p:nvSpPr>
          <p:cNvPr id="7" name="Slide Number Placeholder 6"/>
          <p:cNvSpPr>
            <a:spLocks noGrp="1"/>
          </p:cNvSpPr>
          <p:nvPr>
            <p:ph type="sldNum" sz="quarter" idx="12"/>
          </p:nvPr>
        </p:nvSpPr>
        <p:spPr/>
        <p:txBody>
          <a:bodyPr/>
          <a:lstStyle/>
          <a:p>
            <a:fld id="{153E8087-F960-4DA7-9D64-52AB57BB5205}" type="slidenum">
              <a:rPr lang="en-US" smtClean="0"/>
              <a:t>‹#›</a:t>
            </a:fld>
            <a:endParaRPr lang="en-US"/>
          </a:p>
        </p:txBody>
      </p:sp>
    </p:spTree>
    <p:extLst>
      <p:ext uri="{BB962C8B-B14F-4D97-AF65-F5344CB8AC3E}">
        <p14:creationId xmlns:p14="http://schemas.microsoft.com/office/powerpoint/2010/main" val="223393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BA662-1633-47B6-8F4C-D898AF01022D}" type="datetime1">
              <a:rPr lang="en-US" smtClean="0"/>
              <a:t>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103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E8087-F960-4DA7-9D64-52AB57BB5205}" type="slidenum">
              <a:rPr lang="en-US" smtClean="0"/>
              <a:t>‹#›</a:t>
            </a:fld>
            <a:endParaRPr lang="en-US"/>
          </a:p>
        </p:txBody>
      </p:sp>
    </p:spTree>
    <p:extLst>
      <p:ext uri="{BB962C8B-B14F-4D97-AF65-F5344CB8AC3E}">
        <p14:creationId xmlns:p14="http://schemas.microsoft.com/office/powerpoint/2010/main" val="1295421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6. Backtracking Techniques</a:t>
            </a:r>
            <a:endParaRPr lang="en-US" dirty="0"/>
          </a:p>
        </p:txBody>
      </p:sp>
      <p:sp>
        <p:nvSpPr>
          <p:cNvPr id="3" name="Subtitle 2"/>
          <p:cNvSpPr>
            <a:spLocks noGrp="1"/>
          </p:cNvSpPr>
          <p:nvPr>
            <p:ph type="subTitle" idx="1"/>
          </p:nvPr>
        </p:nvSpPr>
        <p:spPr>
          <a:xfrm>
            <a:off x="1371600" y="3886200"/>
            <a:ext cx="7010400" cy="1752600"/>
          </a:xfrm>
        </p:spPr>
        <p:txBody>
          <a:bodyPr>
            <a:normAutofit fontScale="70000" lnSpcReduction="20000"/>
          </a:bodyPr>
          <a:lstStyle/>
          <a:p>
            <a:pPr algn="l"/>
            <a:r>
              <a:rPr lang="en-US" dirty="0"/>
              <a:t>General </a:t>
            </a:r>
            <a:r>
              <a:rPr lang="en-US" dirty="0" smtClean="0"/>
              <a:t>Method ; 8-queens problem; sum </a:t>
            </a:r>
            <a:r>
              <a:rPr lang="en-US" dirty="0"/>
              <a:t>of </a:t>
            </a:r>
            <a:r>
              <a:rPr lang="en-US" dirty="0" smtClean="0"/>
              <a:t>subsets</a:t>
            </a:r>
          </a:p>
          <a:p>
            <a:pPr algn="l"/>
            <a:r>
              <a:rPr lang="en-US" dirty="0" smtClean="0"/>
              <a:t>Graph coloring; </a:t>
            </a:r>
            <a:r>
              <a:rPr lang="en-US" dirty="0"/>
              <a:t>Hamiltonian </a:t>
            </a:r>
            <a:r>
              <a:rPr lang="en-US" dirty="0" smtClean="0"/>
              <a:t>cycles; </a:t>
            </a:r>
            <a:r>
              <a:rPr lang="en-US" dirty="0"/>
              <a:t>Knapsack problems</a:t>
            </a:r>
            <a:r>
              <a:rPr lang="en-US" dirty="0" smtClean="0"/>
              <a:t>.</a:t>
            </a:r>
            <a:endParaRPr lang="en-US" dirty="0"/>
          </a:p>
          <a:p>
            <a:pPr algn="l"/>
            <a:r>
              <a:rPr lang="en-US" dirty="0"/>
              <a:t>Branch and Bound: the general method, 0/1 Knapsack problem, TSP</a:t>
            </a:r>
          </a:p>
        </p:txBody>
      </p:sp>
    </p:spTree>
    <p:extLst>
      <p:ext uri="{BB962C8B-B14F-4D97-AF65-F5344CB8AC3E}">
        <p14:creationId xmlns:p14="http://schemas.microsoft.com/office/powerpoint/2010/main" val="2481962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6">
                    <a:lumMod val="50000"/>
                  </a:schemeClr>
                </a:solidFill>
                <a:latin typeface="Bell MT" pitchFamily="18" charset="0"/>
              </a:rPr>
              <a:t>WHAT IS 8 QUEEN PROBLEM?</a:t>
            </a:r>
            <a:endParaRPr lang="en-IN" sz="3600"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ü"/>
            </a:pPr>
            <a:r>
              <a:rPr lang="en-IN" sz="2400" dirty="0">
                <a:latin typeface="Bell MT" pitchFamily="18" charset="0"/>
                <a:cs typeface="Andalus" pitchFamily="18" charset="-78"/>
              </a:rPr>
              <a:t>The </a:t>
            </a:r>
            <a:r>
              <a:rPr lang="en-IN" sz="2400" b="1" dirty="0">
                <a:solidFill>
                  <a:schemeClr val="accent6">
                    <a:lumMod val="50000"/>
                  </a:schemeClr>
                </a:solidFill>
                <a:latin typeface="Bell MT" pitchFamily="18" charset="0"/>
                <a:cs typeface="Andalus" pitchFamily="18" charset="-78"/>
              </a:rPr>
              <a:t>eight queens puzzle</a:t>
            </a:r>
            <a:r>
              <a:rPr lang="en-IN" sz="2400" dirty="0">
                <a:latin typeface="Bell MT" pitchFamily="18" charset="0"/>
                <a:cs typeface="Andalus" pitchFamily="18" charset="-78"/>
              </a:rPr>
              <a:t> is the problem of placing eight chess queens on an 8×8 chessboard so that no two queens attack each other</a:t>
            </a:r>
            <a:r>
              <a:rPr lang="en-IN" sz="2400" dirty="0" smtClean="0">
                <a:latin typeface="Bell MT" pitchFamily="18" charset="0"/>
                <a:cs typeface="Andalus" pitchFamily="18" charset="-78"/>
              </a:rPr>
              <a:t>.</a:t>
            </a:r>
          </a:p>
          <a:p>
            <a:pPr>
              <a:buFont typeface="Wingdings" pitchFamily="2" charset="2"/>
              <a:buChar char="ü"/>
            </a:pPr>
            <a:r>
              <a:rPr lang="en-IN" sz="2400" dirty="0" smtClean="0">
                <a:latin typeface="Bell MT" pitchFamily="18" charset="0"/>
                <a:cs typeface="Andalus" pitchFamily="18" charset="-78"/>
              </a:rPr>
              <a:t>Thus</a:t>
            </a:r>
            <a:r>
              <a:rPr lang="en-IN" sz="2400" dirty="0">
                <a:latin typeface="Bell MT" pitchFamily="18" charset="0"/>
                <a:cs typeface="Andalus" pitchFamily="18" charset="-78"/>
              </a:rPr>
              <a:t>, a solution requires that no two queens share the same row, column, or diagonal</a:t>
            </a:r>
            <a:r>
              <a:rPr lang="en-IN" sz="2400" dirty="0" smtClean="0">
                <a:latin typeface="Bell MT" pitchFamily="18" charset="0"/>
                <a:cs typeface="Andalus" pitchFamily="18" charset="-78"/>
              </a:rPr>
              <a:t>.</a:t>
            </a:r>
          </a:p>
          <a:p>
            <a:pPr>
              <a:buFont typeface="Wingdings" pitchFamily="2" charset="2"/>
              <a:buChar char="ü"/>
            </a:pPr>
            <a:r>
              <a:rPr lang="en-IN" sz="2400" dirty="0" smtClean="0">
                <a:latin typeface="Bell MT" pitchFamily="18" charset="0"/>
                <a:cs typeface="Andalus" pitchFamily="18" charset="-78"/>
              </a:rPr>
              <a:t>The </a:t>
            </a:r>
            <a:r>
              <a:rPr lang="en-IN" sz="2400" dirty="0">
                <a:latin typeface="Bell MT" pitchFamily="18" charset="0"/>
                <a:cs typeface="Andalus" pitchFamily="18" charset="-78"/>
              </a:rPr>
              <a:t>eight queens puzzle is an example of the more general </a:t>
            </a:r>
            <a:r>
              <a:rPr lang="en-IN" sz="2400" b="1" i="1" dirty="0">
                <a:solidFill>
                  <a:schemeClr val="accent6">
                    <a:lumMod val="50000"/>
                  </a:schemeClr>
                </a:solidFill>
                <a:latin typeface="Bell MT" pitchFamily="18" charset="0"/>
                <a:cs typeface="Andalus" pitchFamily="18" charset="-78"/>
              </a:rPr>
              <a:t>n</a:t>
            </a:r>
            <a:r>
              <a:rPr lang="en-IN" sz="2400" b="1" dirty="0">
                <a:solidFill>
                  <a:schemeClr val="accent6">
                    <a:lumMod val="50000"/>
                  </a:schemeClr>
                </a:solidFill>
                <a:latin typeface="Bell MT" pitchFamily="18" charset="0"/>
                <a:cs typeface="Andalus" pitchFamily="18" charset="-78"/>
              </a:rPr>
              <a:t>-queens problem</a:t>
            </a:r>
            <a:r>
              <a:rPr lang="en-IN" sz="2400" dirty="0">
                <a:latin typeface="Bell MT" pitchFamily="18" charset="0"/>
                <a:cs typeface="Andalus" pitchFamily="18" charset="-78"/>
              </a:rPr>
              <a:t> of placing </a:t>
            </a:r>
            <a:r>
              <a:rPr lang="en-IN" sz="2400" i="1" dirty="0">
                <a:latin typeface="Bell MT" pitchFamily="18" charset="0"/>
                <a:cs typeface="Andalus" pitchFamily="18" charset="-78"/>
              </a:rPr>
              <a:t>n</a:t>
            </a:r>
            <a:r>
              <a:rPr lang="en-IN" sz="2400" dirty="0">
                <a:latin typeface="Bell MT" pitchFamily="18" charset="0"/>
                <a:cs typeface="Andalus" pitchFamily="18" charset="-78"/>
              </a:rPr>
              <a:t> queens on an </a:t>
            </a:r>
            <a:r>
              <a:rPr lang="en-IN" sz="2400" i="1" dirty="0" err="1">
                <a:latin typeface="Bell MT" pitchFamily="18" charset="0"/>
                <a:cs typeface="Andalus" pitchFamily="18" charset="-78"/>
              </a:rPr>
              <a:t>n</a:t>
            </a:r>
            <a:r>
              <a:rPr lang="en-IN" sz="2400" dirty="0" err="1">
                <a:latin typeface="Bell MT" pitchFamily="18" charset="0"/>
                <a:cs typeface="Andalus" pitchFamily="18" charset="-78"/>
              </a:rPr>
              <a:t>×</a:t>
            </a:r>
            <a:r>
              <a:rPr lang="en-IN" sz="2400" i="1" dirty="0" err="1">
                <a:latin typeface="Bell MT" pitchFamily="18" charset="0"/>
                <a:cs typeface="Andalus" pitchFamily="18" charset="-78"/>
              </a:rPr>
              <a:t>n</a:t>
            </a:r>
            <a:r>
              <a:rPr lang="en-IN" sz="2400" dirty="0">
                <a:latin typeface="Bell MT" pitchFamily="18" charset="0"/>
                <a:cs typeface="Andalus" pitchFamily="18" charset="-78"/>
              </a:rPr>
              <a:t> chessboard, where solutions exist for all natural numbers </a:t>
            </a:r>
            <a:r>
              <a:rPr lang="en-IN" sz="2400" i="1" dirty="0">
                <a:latin typeface="Bell MT" pitchFamily="18" charset="0"/>
                <a:cs typeface="Andalus" pitchFamily="18" charset="-78"/>
              </a:rPr>
              <a:t>n</a:t>
            </a:r>
            <a:r>
              <a:rPr lang="en-IN" sz="2400" dirty="0">
                <a:latin typeface="Bell MT" pitchFamily="18" charset="0"/>
                <a:cs typeface="Andalus" pitchFamily="18" charset="-78"/>
              </a:rPr>
              <a:t> with the exception of </a:t>
            </a:r>
            <a:r>
              <a:rPr lang="en-IN" sz="2400" dirty="0" smtClean="0">
                <a:latin typeface="Bell MT" pitchFamily="18" charset="0"/>
                <a:cs typeface="Andalus" pitchFamily="18" charset="-78"/>
              </a:rPr>
              <a:t> </a:t>
            </a:r>
            <a:r>
              <a:rPr lang="en-IN" sz="2400" i="1" dirty="0" smtClean="0">
                <a:latin typeface="Bell MT" pitchFamily="18" charset="0"/>
                <a:cs typeface="Andalus" pitchFamily="18" charset="-78"/>
              </a:rPr>
              <a:t>1, 2 </a:t>
            </a:r>
            <a:r>
              <a:rPr lang="en-IN" sz="2400" i="1" dirty="0">
                <a:latin typeface="Bell MT" pitchFamily="18" charset="0"/>
                <a:cs typeface="Andalus" pitchFamily="18" charset="-78"/>
              </a:rPr>
              <a:t>and 3</a:t>
            </a:r>
            <a:r>
              <a:rPr lang="en-IN" sz="2400" i="1" dirty="0" smtClean="0">
                <a:latin typeface="Bell MT" pitchFamily="18" charset="0"/>
                <a:cs typeface="Andalus" pitchFamily="18" charset="-78"/>
              </a:rPr>
              <a:t>.</a:t>
            </a:r>
          </a:p>
          <a:p>
            <a:pPr>
              <a:buFont typeface="Wingdings" pitchFamily="2" charset="2"/>
              <a:buChar char="ü"/>
            </a:pPr>
            <a:r>
              <a:rPr lang="en-US" sz="2400" dirty="0" smtClean="0">
                <a:latin typeface="Bell MT" pitchFamily="18" charset="0"/>
                <a:cs typeface="Andalus" pitchFamily="18" charset="-78"/>
              </a:rPr>
              <a:t>The solution possibilities are discovered only </a:t>
            </a:r>
            <a:r>
              <a:rPr lang="en-US" sz="2400" dirty="0" smtClean="0">
                <a:solidFill>
                  <a:srgbClr val="FF0000"/>
                </a:solidFill>
                <a:latin typeface="Bell MT" pitchFamily="18" charset="0"/>
                <a:cs typeface="Andalus" pitchFamily="18" charset="-78"/>
              </a:rPr>
              <a:t>up to </a:t>
            </a:r>
            <a:r>
              <a:rPr lang="en-US" sz="2400" i="1" dirty="0" smtClean="0">
                <a:solidFill>
                  <a:srgbClr val="FF0000"/>
                </a:solidFill>
                <a:latin typeface="Bell MT" pitchFamily="18" charset="0"/>
                <a:cs typeface="Andalus" pitchFamily="18" charset="-78"/>
              </a:rPr>
              <a:t>23 queen</a:t>
            </a:r>
            <a:r>
              <a:rPr lang="en-US" sz="2400" dirty="0" smtClean="0">
                <a:latin typeface="Bell MT" pitchFamily="18" charset="0"/>
                <a:cs typeface="Andalus" pitchFamily="18" charset="-78"/>
              </a:rPr>
              <a:t>.</a:t>
            </a:r>
            <a:endParaRPr lang="en-IN" sz="2400" dirty="0">
              <a:latin typeface="Bell MT" pitchFamily="18" charset="0"/>
              <a:cs typeface="Andalus" pitchFamily="18" charset="-78"/>
            </a:endParaRPr>
          </a:p>
        </p:txBody>
      </p:sp>
    </p:spTree>
    <p:extLst>
      <p:ext uri="{BB962C8B-B14F-4D97-AF65-F5344CB8AC3E}">
        <p14:creationId xmlns:p14="http://schemas.microsoft.com/office/powerpoint/2010/main" val="150932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Bell MT" pitchFamily="18" charset="0"/>
              </a:rPr>
              <a:t>PROBLEM INVENTOR</a:t>
            </a:r>
            <a:endParaRPr lang="en-IN" sz="4000"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642910" y="2643182"/>
            <a:ext cx="8229600" cy="1828800"/>
          </a:xfrm>
        </p:spPr>
        <p:txBody>
          <a:bodyPr>
            <a:noAutofit/>
          </a:bodyPr>
          <a:lstStyle/>
          <a:p>
            <a:pPr>
              <a:buFont typeface="Wingdings" pitchFamily="2" charset="2"/>
              <a:buChar char="ü"/>
            </a:pPr>
            <a:r>
              <a:rPr lang="en-IN" sz="2400" dirty="0">
                <a:latin typeface="Bell MT" pitchFamily="18" charset="0"/>
                <a:cs typeface="Andalus" pitchFamily="18" charset="-78"/>
              </a:rPr>
              <a:t>The puzzle was originally proposed in 1848 by the chess player </a:t>
            </a:r>
            <a:r>
              <a:rPr lang="en-IN" sz="2400" b="1" i="1" dirty="0">
                <a:solidFill>
                  <a:schemeClr val="accent6">
                    <a:lumMod val="50000"/>
                  </a:schemeClr>
                </a:solidFill>
                <a:latin typeface="Bell MT" pitchFamily="18" charset="0"/>
                <a:cs typeface="Andalus" pitchFamily="18" charset="-78"/>
              </a:rPr>
              <a:t>Max </a:t>
            </a:r>
            <a:r>
              <a:rPr lang="en-IN" sz="2400" b="1" i="1" dirty="0" err="1">
                <a:solidFill>
                  <a:schemeClr val="accent6">
                    <a:lumMod val="50000"/>
                  </a:schemeClr>
                </a:solidFill>
                <a:latin typeface="Bell MT" pitchFamily="18" charset="0"/>
                <a:cs typeface="Andalus" pitchFamily="18" charset="-78"/>
              </a:rPr>
              <a:t>Bezzel</a:t>
            </a:r>
            <a:r>
              <a:rPr lang="en-IN" sz="2400" dirty="0">
                <a:solidFill>
                  <a:schemeClr val="accent6">
                    <a:lumMod val="50000"/>
                  </a:schemeClr>
                </a:solidFill>
                <a:latin typeface="Bell MT" pitchFamily="18" charset="0"/>
                <a:cs typeface="Andalus" pitchFamily="18" charset="-78"/>
              </a:rPr>
              <a:t>, </a:t>
            </a:r>
            <a:r>
              <a:rPr lang="en-IN" sz="2400" dirty="0">
                <a:latin typeface="Bell MT" pitchFamily="18" charset="0"/>
                <a:cs typeface="Andalus" pitchFamily="18" charset="-78"/>
              </a:rPr>
              <a:t>and over the years, many mathematicians, including </a:t>
            </a:r>
            <a:r>
              <a:rPr lang="en-IN" sz="2400" dirty="0">
                <a:solidFill>
                  <a:srgbClr val="FF0000"/>
                </a:solidFill>
                <a:latin typeface="Bell MT" pitchFamily="18" charset="0"/>
                <a:cs typeface="Andalus" pitchFamily="18" charset="-78"/>
              </a:rPr>
              <a:t>Gauss</a:t>
            </a:r>
            <a:r>
              <a:rPr lang="en-IN" sz="2400" dirty="0">
                <a:latin typeface="Bell MT" pitchFamily="18" charset="0"/>
                <a:cs typeface="Andalus" pitchFamily="18" charset="-78"/>
              </a:rPr>
              <a:t>, have worked on this puzzle and its generalized n-queens problem. </a:t>
            </a:r>
            <a:endParaRPr lang="en-IN" sz="2400"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p:txBody>
      </p:sp>
    </p:spTree>
    <p:extLst>
      <p:ext uri="{BB962C8B-B14F-4D97-AF65-F5344CB8AC3E}">
        <p14:creationId xmlns:p14="http://schemas.microsoft.com/office/powerpoint/2010/main" val="699626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Bell MT" pitchFamily="18" charset="0"/>
              </a:rPr>
              <a:t>SOLUTION INVENTOR</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457200" y="1600200"/>
            <a:ext cx="8229600" cy="4829196"/>
          </a:xfrm>
        </p:spPr>
        <p:txBody>
          <a:bodyPr>
            <a:normAutofit lnSpcReduction="10000"/>
          </a:bodyPr>
          <a:lstStyle/>
          <a:p>
            <a:pPr>
              <a:buFont typeface="Wingdings" pitchFamily="2" charset="2"/>
              <a:buChar char="ü"/>
            </a:pPr>
            <a:r>
              <a:rPr lang="en-IN" sz="2400" dirty="0" smtClean="0">
                <a:latin typeface="Bell MT" pitchFamily="18" charset="0"/>
                <a:cs typeface="Andalus" pitchFamily="18" charset="-78"/>
              </a:rPr>
              <a:t>The first solution for 8 queens were provided by </a:t>
            </a:r>
            <a:r>
              <a:rPr lang="en-IN" sz="2400" b="1" i="1" dirty="0" smtClean="0">
                <a:latin typeface="Bell MT" pitchFamily="18" charset="0"/>
                <a:cs typeface="Andalus" pitchFamily="18" charset="-78"/>
              </a:rPr>
              <a:t>Franz </a:t>
            </a:r>
            <a:r>
              <a:rPr lang="en-IN" sz="2400" b="1" i="1" dirty="0" err="1" smtClean="0">
                <a:latin typeface="Bell MT" pitchFamily="18" charset="0"/>
                <a:cs typeface="Andalus" pitchFamily="18" charset="-78"/>
              </a:rPr>
              <a:t>Nauck</a:t>
            </a:r>
            <a:r>
              <a:rPr lang="en-IN" sz="2400" b="1" i="1" dirty="0" smtClean="0">
                <a:latin typeface="Bell MT" pitchFamily="18" charset="0"/>
                <a:cs typeface="Andalus" pitchFamily="18" charset="-78"/>
              </a:rPr>
              <a:t> </a:t>
            </a:r>
            <a:r>
              <a:rPr lang="en-IN" sz="2400" dirty="0" smtClean="0">
                <a:latin typeface="Bell MT" pitchFamily="18" charset="0"/>
                <a:cs typeface="Andalus" pitchFamily="18" charset="-78"/>
              </a:rPr>
              <a:t>in 1850. </a:t>
            </a:r>
            <a:r>
              <a:rPr lang="en-IN" sz="2400" dirty="0" err="1" smtClean="0">
                <a:latin typeface="Bell MT" pitchFamily="18" charset="0"/>
                <a:cs typeface="Andalus" pitchFamily="18" charset="-78"/>
              </a:rPr>
              <a:t>Nauck</a:t>
            </a:r>
            <a:r>
              <a:rPr lang="en-IN" sz="2400" dirty="0" smtClean="0">
                <a:latin typeface="Bell MT" pitchFamily="18" charset="0"/>
                <a:cs typeface="Andalus" pitchFamily="18" charset="-78"/>
              </a:rPr>
              <a:t> also extended the puzzle to n-queens problem (on an </a:t>
            </a:r>
            <a:r>
              <a:rPr lang="en-IN" sz="2400" dirty="0" err="1" smtClean="0">
                <a:latin typeface="Bell MT" pitchFamily="18" charset="0"/>
                <a:cs typeface="Andalus" pitchFamily="18" charset="-78"/>
              </a:rPr>
              <a:t>n×n</a:t>
            </a:r>
            <a:r>
              <a:rPr lang="en-IN" sz="2400" dirty="0" smtClean="0">
                <a:latin typeface="Bell MT" pitchFamily="18" charset="0"/>
                <a:cs typeface="Andalus" pitchFamily="18" charset="-78"/>
              </a:rPr>
              <a:t> board—a chessboard of arbitrary size). </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In 1874, S. </a:t>
            </a:r>
            <a:r>
              <a:rPr lang="en-IN" sz="2400" b="1" i="1" dirty="0" err="1" smtClean="0">
                <a:latin typeface="Bell MT" pitchFamily="18" charset="0"/>
                <a:cs typeface="Andalus" pitchFamily="18" charset="-78"/>
              </a:rPr>
              <a:t>Günther</a:t>
            </a:r>
            <a:r>
              <a:rPr lang="en-IN" sz="2400" dirty="0" smtClean="0">
                <a:latin typeface="Bell MT" pitchFamily="18" charset="0"/>
                <a:cs typeface="Andalus" pitchFamily="18" charset="-78"/>
              </a:rPr>
              <a:t> proposed a method of finding solutions by using determinants, and </a:t>
            </a:r>
            <a:r>
              <a:rPr lang="en-IN" sz="2400" b="1" i="1" dirty="0" smtClean="0">
                <a:latin typeface="Bell MT" pitchFamily="18" charset="0"/>
                <a:cs typeface="Andalus" pitchFamily="18" charset="-78"/>
              </a:rPr>
              <a:t>J.W.L. </a:t>
            </a:r>
            <a:r>
              <a:rPr lang="en-IN" sz="2400" b="1" i="1" dirty="0" err="1" smtClean="0">
                <a:latin typeface="Bell MT" pitchFamily="18" charset="0"/>
                <a:cs typeface="Andalus" pitchFamily="18" charset="-78"/>
              </a:rPr>
              <a:t>Glaisher</a:t>
            </a:r>
            <a:r>
              <a:rPr lang="en-IN" sz="2400" dirty="0" smtClean="0">
                <a:latin typeface="Bell MT" pitchFamily="18" charset="0"/>
                <a:cs typeface="Andalus" pitchFamily="18" charset="-78"/>
              </a:rPr>
              <a:t> refined this approach.</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b="1" i="1" dirty="0" err="1" smtClean="0">
                <a:latin typeface="Bell MT" pitchFamily="18" charset="0"/>
                <a:cs typeface="Andalus" pitchFamily="18" charset="-78"/>
              </a:rPr>
              <a:t>Edsger</a:t>
            </a:r>
            <a:r>
              <a:rPr lang="en-IN" sz="2400" b="1" i="1" dirty="0" smtClean="0">
                <a:latin typeface="Bell MT" pitchFamily="18" charset="0"/>
                <a:cs typeface="Andalus" pitchFamily="18" charset="-78"/>
              </a:rPr>
              <a:t> Dijkstra</a:t>
            </a:r>
            <a:r>
              <a:rPr lang="en-IN" sz="2400" dirty="0" smtClean="0">
                <a:latin typeface="Bell MT" pitchFamily="18" charset="0"/>
                <a:cs typeface="Andalus" pitchFamily="18" charset="-78"/>
              </a:rPr>
              <a:t> used this problem in 1972 to illustrate the power of what he called structured programming. </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He published a highly detailed description of the development of a </a:t>
            </a:r>
            <a:r>
              <a:rPr lang="en-IN" sz="2400" b="1" i="1" dirty="0" smtClean="0">
                <a:latin typeface="Bell MT" pitchFamily="18" charset="0"/>
                <a:cs typeface="Andalus" pitchFamily="18" charset="-78"/>
              </a:rPr>
              <a:t>depth-first backtracking algorithm</a:t>
            </a:r>
            <a:r>
              <a:rPr lang="en-IN" sz="2400" dirty="0" smtClean="0">
                <a:latin typeface="Bell MT" pitchFamily="18" charset="0"/>
                <a:cs typeface="Andalus" pitchFamily="18" charset="-78"/>
              </a:rPr>
              <a:t>.</a:t>
            </a:r>
          </a:p>
          <a:p>
            <a:pPr>
              <a:buFont typeface="Wingdings" pitchFamily="2" charset="2"/>
              <a:buChar char="ü"/>
            </a:pPr>
            <a:endParaRPr lang="en-IN" sz="2400" dirty="0">
              <a:latin typeface="Bell MT" pitchFamily="18" charset="0"/>
              <a:cs typeface="Andalus" pitchFamily="18" charset="-78"/>
            </a:endParaRPr>
          </a:p>
        </p:txBody>
      </p:sp>
    </p:spTree>
    <p:extLst>
      <p:ext uri="{BB962C8B-B14F-4D97-AF65-F5344CB8AC3E}">
        <p14:creationId xmlns:p14="http://schemas.microsoft.com/office/powerpoint/2010/main" val="1472460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071546"/>
            <a:ext cx="3429024" cy="4572032"/>
          </a:xfrm>
        </p:spPr>
        <p:txBody>
          <a:bodyPr>
            <a:noAutofit/>
          </a:bodyPr>
          <a:lstStyle/>
          <a:p>
            <a:pPr algn="l" eaLnBrk="0" hangingPunct="0"/>
            <a:r>
              <a:rPr lang="en-US" sz="2400" b="1" dirty="0" smtClean="0">
                <a:latin typeface="Bell MT" pitchFamily="18" charset="0"/>
                <a:cs typeface="Andalus" pitchFamily="18" charset="-78"/>
              </a:rPr>
              <a:t>Formulation :</a:t>
            </a:r>
            <a:br>
              <a:rPr lang="en-US" sz="2400" b="1" dirty="0" smtClean="0">
                <a:latin typeface="Bell MT" pitchFamily="18" charset="0"/>
                <a:cs typeface="Andalus" pitchFamily="18" charset="-78"/>
              </a:rPr>
            </a:br>
            <a:r>
              <a:rPr lang="en-US" sz="2400" dirty="0" smtClean="0">
                <a:latin typeface="Bell MT" pitchFamily="18" charset="0"/>
                <a:cs typeface="Andalus" pitchFamily="18" charset="-78"/>
              </a:rPr>
              <a:t/>
            </a:r>
            <a:br>
              <a:rPr lang="en-US" sz="2400" dirty="0" smtClean="0">
                <a:latin typeface="Bell MT" pitchFamily="18" charset="0"/>
                <a:cs typeface="Andalus" pitchFamily="18" charset="-78"/>
              </a:rPr>
            </a:br>
            <a:r>
              <a:rPr lang="en-US" sz="2400" dirty="0" smtClean="0">
                <a:latin typeface="Bell MT" pitchFamily="18" charset="0"/>
                <a:cs typeface="Andalus" pitchFamily="18" charset="-78"/>
              </a:rPr>
              <a:t> </a:t>
            </a:r>
            <a:r>
              <a:rPr lang="en-US" sz="2400" b="1" dirty="0" smtClean="0">
                <a:solidFill>
                  <a:schemeClr val="accent2"/>
                </a:solidFill>
                <a:latin typeface="Bell MT" pitchFamily="18" charset="0"/>
                <a:cs typeface="Andalus" pitchFamily="18" charset="-78"/>
              </a:rPr>
              <a:t>States</a:t>
            </a:r>
            <a:r>
              <a:rPr lang="en-US" sz="2400" dirty="0" smtClean="0">
                <a:latin typeface="Bell MT" pitchFamily="18" charset="0"/>
                <a:cs typeface="Andalus" pitchFamily="18" charset="-78"/>
              </a:rPr>
              <a:t>: any arrangement of  0 to 8 queens on the board</a:t>
            </a:r>
            <a:br>
              <a:rPr lang="en-US" sz="2400" dirty="0" smtClean="0">
                <a:latin typeface="Bell MT" pitchFamily="18" charset="0"/>
                <a:cs typeface="Andalus" pitchFamily="18" charset="-78"/>
              </a:rPr>
            </a:br>
            <a:r>
              <a:rPr lang="en-US" sz="2400" dirty="0" smtClean="0">
                <a:latin typeface="Bell MT" pitchFamily="18" charset="0"/>
                <a:cs typeface="Andalus" pitchFamily="18" charset="-78"/>
              </a:rPr>
              <a:t> </a:t>
            </a:r>
            <a:r>
              <a:rPr lang="en-US" sz="2400" b="1" dirty="0" smtClean="0">
                <a:solidFill>
                  <a:schemeClr val="accent2"/>
                </a:solidFill>
                <a:latin typeface="Bell MT" pitchFamily="18" charset="0"/>
                <a:cs typeface="Andalus" pitchFamily="18" charset="-78"/>
              </a:rPr>
              <a:t>Initial state</a:t>
            </a:r>
            <a:r>
              <a:rPr lang="en-US" sz="2400" dirty="0" smtClean="0">
                <a:latin typeface="Bell MT" pitchFamily="18" charset="0"/>
                <a:cs typeface="Andalus" pitchFamily="18" charset="-78"/>
              </a:rPr>
              <a:t>: 0 queens on   the  board</a:t>
            </a:r>
            <a:br>
              <a:rPr lang="en-US" sz="2400" dirty="0" smtClean="0">
                <a:latin typeface="Bell MT" pitchFamily="18" charset="0"/>
                <a:cs typeface="Andalus" pitchFamily="18" charset="-78"/>
              </a:rPr>
            </a:br>
            <a:r>
              <a:rPr lang="en-US" sz="2400" dirty="0" smtClean="0">
                <a:latin typeface="Bell MT" pitchFamily="18" charset="0"/>
                <a:cs typeface="Andalus" pitchFamily="18" charset="-78"/>
              </a:rPr>
              <a:t> </a:t>
            </a:r>
            <a:r>
              <a:rPr lang="en-US" sz="2400" b="1" dirty="0" smtClean="0">
                <a:solidFill>
                  <a:schemeClr val="accent2"/>
                </a:solidFill>
                <a:latin typeface="Bell MT" pitchFamily="18" charset="0"/>
                <a:cs typeface="Andalus" pitchFamily="18" charset="-78"/>
              </a:rPr>
              <a:t>Successor function</a:t>
            </a:r>
            <a:r>
              <a:rPr lang="en-US" sz="2400" dirty="0" smtClean="0">
                <a:latin typeface="Bell MT" pitchFamily="18" charset="0"/>
                <a:cs typeface="Andalus" pitchFamily="18" charset="-78"/>
              </a:rPr>
              <a:t>: add a queen in any square</a:t>
            </a:r>
            <a:br>
              <a:rPr lang="en-US" sz="2400" dirty="0" smtClean="0">
                <a:latin typeface="Bell MT" pitchFamily="18" charset="0"/>
                <a:cs typeface="Andalus" pitchFamily="18" charset="-78"/>
              </a:rPr>
            </a:br>
            <a:r>
              <a:rPr lang="en-US" sz="2400" b="1" dirty="0" smtClean="0">
                <a:solidFill>
                  <a:schemeClr val="accent2"/>
                </a:solidFill>
                <a:latin typeface="Bell MT" pitchFamily="18" charset="0"/>
                <a:cs typeface="Andalus" pitchFamily="18" charset="-78"/>
              </a:rPr>
              <a:t>Goal test</a:t>
            </a:r>
            <a:r>
              <a:rPr lang="en-US" sz="2400" dirty="0" smtClean="0">
                <a:latin typeface="Bell MT" pitchFamily="18" charset="0"/>
                <a:cs typeface="Andalus" pitchFamily="18" charset="-78"/>
              </a:rPr>
              <a:t>: 8 queens on the board, none attacked</a:t>
            </a:r>
            <a:br>
              <a:rPr lang="en-US" sz="2400" dirty="0" smtClean="0">
                <a:latin typeface="Bell MT" pitchFamily="18" charset="0"/>
                <a:cs typeface="Andalus" pitchFamily="18" charset="-78"/>
              </a:rPr>
            </a:br>
            <a:endParaRPr lang="en-IN" sz="2400" dirty="0">
              <a:latin typeface="Bell MT" pitchFamily="18" charset="0"/>
              <a:cs typeface="Andalus" pitchFamily="18" charset="-78"/>
            </a:endParaRPr>
          </a:p>
        </p:txBody>
      </p:sp>
      <p:pic>
        <p:nvPicPr>
          <p:cNvPr id="16" name="Picture 2"/>
          <p:cNvPicPr>
            <a:picLocks noChangeAspect="1" noChangeArrowheads="1"/>
          </p:cNvPicPr>
          <p:nvPr/>
        </p:nvPicPr>
        <p:blipFill>
          <a:blip r:embed="rId2" cstate="print"/>
          <a:srcRect/>
          <a:stretch>
            <a:fillRect/>
          </a:stretch>
        </p:blipFill>
        <p:spPr bwMode="auto">
          <a:xfrm rot="5400000">
            <a:off x="3714744" y="1000108"/>
            <a:ext cx="5072098" cy="5072098"/>
          </a:xfrm>
          <a:prstGeom prst="rect">
            <a:avLst/>
          </a:prstGeom>
          <a:noFill/>
          <a:ln w="9525">
            <a:noFill/>
            <a:miter lim="800000"/>
            <a:headEnd/>
            <a:tailEnd/>
          </a:ln>
          <a:effectLst/>
        </p:spPr>
      </p:pic>
      <p:pic>
        <p:nvPicPr>
          <p:cNvPr id="17" name="Picture 2" descr="D:\Thiran\Pictures\1300131811_admin_privilege.png"/>
          <p:cNvPicPr>
            <a:picLocks noChangeAspect="1" noChangeArrowheads="1"/>
          </p:cNvPicPr>
          <p:nvPr/>
        </p:nvPicPr>
        <p:blipFill>
          <a:blip r:embed="rId3" cstate="print"/>
          <a:srcRect/>
          <a:stretch>
            <a:fillRect/>
          </a:stretch>
        </p:blipFill>
        <p:spPr bwMode="auto">
          <a:xfrm>
            <a:off x="4071934" y="1428736"/>
            <a:ext cx="500066" cy="500066"/>
          </a:xfrm>
          <a:prstGeom prst="rect">
            <a:avLst/>
          </a:prstGeom>
          <a:noFill/>
        </p:spPr>
      </p:pic>
      <p:pic>
        <p:nvPicPr>
          <p:cNvPr id="18" name="Picture 2" descr="D:\Thiran\Pictures\1300131811_admin_privilege.png"/>
          <p:cNvPicPr>
            <a:picLocks noChangeAspect="1" noChangeArrowheads="1"/>
          </p:cNvPicPr>
          <p:nvPr/>
        </p:nvPicPr>
        <p:blipFill>
          <a:blip r:embed="rId3" cstate="print"/>
          <a:srcRect/>
          <a:stretch>
            <a:fillRect/>
          </a:stretch>
        </p:blipFill>
        <p:spPr bwMode="auto">
          <a:xfrm>
            <a:off x="4643438" y="3571876"/>
            <a:ext cx="500066" cy="500066"/>
          </a:xfrm>
          <a:prstGeom prst="rect">
            <a:avLst/>
          </a:prstGeom>
          <a:noFill/>
        </p:spPr>
      </p:pic>
      <p:pic>
        <p:nvPicPr>
          <p:cNvPr id="19" name="Picture 2" descr="D:\Thiran\Pictures\1300131811_admin_privilege.png"/>
          <p:cNvPicPr>
            <a:picLocks noChangeAspect="1" noChangeArrowheads="1"/>
          </p:cNvPicPr>
          <p:nvPr/>
        </p:nvPicPr>
        <p:blipFill>
          <a:blip r:embed="rId3" cstate="print"/>
          <a:srcRect/>
          <a:stretch>
            <a:fillRect/>
          </a:stretch>
        </p:blipFill>
        <p:spPr bwMode="auto">
          <a:xfrm>
            <a:off x="5715008" y="4071942"/>
            <a:ext cx="500066" cy="500066"/>
          </a:xfrm>
          <a:prstGeom prst="rect">
            <a:avLst/>
          </a:prstGeom>
          <a:noFill/>
        </p:spPr>
      </p:pic>
      <p:pic>
        <p:nvPicPr>
          <p:cNvPr id="20" name="Picture 2" descr="D:\Thiran\Pictures\1300131811_admin_privilege.png"/>
          <p:cNvPicPr>
            <a:picLocks noChangeAspect="1" noChangeArrowheads="1"/>
          </p:cNvPicPr>
          <p:nvPr/>
        </p:nvPicPr>
        <p:blipFill>
          <a:blip r:embed="rId3" cstate="print"/>
          <a:srcRect/>
          <a:stretch>
            <a:fillRect/>
          </a:stretch>
        </p:blipFill>
        <p:spPr bwMode="auto">
          <a:xfrm>
            <a:off x="5214942" y="5143512"/>
            <a:ext cx="500066" cy="500066"/>
          </a:xfrm>
          <a:prstGeom prst="rect">
            <a:avLst/>
          </a:prstGeom>
          <a:noFill/>
        </p:spPr>
      </p:pic>
      <p:pic>
        <p:nvPicPr>
          <p:cNvPr id="21" name="Picture 2" descr="D:\Thiran\Pictures\1300131811_admin_privilege.png"/>
          <p:cNvPicPr>
            <a:picLocks noChangeAspect="1" noChangeArrowheads="1"/>
          </p:cNvPicPr>
          <p:nvPr/>
        </p:nvPicPr>
        <p:blipFill>
          <a:blip r:embed="rId3" cstate="print"/>
          <a:srcRect/>
          <a:stretch>
            <a:fillRect/>
          </a:stretch>
        </p:blipFill>
        <p:spPr bwMode="auto">
          <a:xfrm>
            <a:off x="6786578" y="4643446"/>
            <a:ext cx="500066" cy="500066"/>
          </a:xfrm>
          <a:prstGeom prst="rect">
            <a:avLst/>
          </a:prstGeom>
          <a:noFill/>
        </p:spPr>
      </p:pic>
      <p:pic>
        <p:nvPicPr>
          <p:cNvPr id="22" name="Picture 2" descr="D:\Thiran\Pictures\1300131811_admin_privilege.png"/>
          <p:cNvPicPr>
            <a:picLocks noChangeAspect="1" noChangeArrowheads="1"/>
          </p:cNvPicPr>
          <p:nvPr/>
        </p:nvPicPr>
        <p:blipFill>
          <a:blip r:embed="rId3" cstate="print"/>
          <a:srcRect/>
          <a:stretch>
            <a:fillRect/>
          </a:stretch>
        </p:blipFill>
        <p:spPr bwMode="auto">
          <a:xfrm>
            <a:off x="6215074" y="2428868"/>
            <a:ext cx="500066" cy="500066"/>
          </a:xfrm>
          <a:prstGeom prst="rect">
            <a:avLst/>
          </a:prstGeom>
          <a:noFill/>
        </p:spPr>
      </p:pic>
      <p:pic>
        <p:nvPicPr>
          <p:cNvPr id="23" name="Picture 2" descr="D:\Thiran\Pictures\1300131811_admin_privilege.png"/>
          <p:cNvPicPr>
            <a:picLocks noChangeAspect="1" noChangeArrowheads="1"/>
          </p:cNvPicPr>
          <p:nvPr/>
        </p:nvPicPr>
        <p:blipFill>
          <a:blip r:embed="rId3" cstate="print"/>
          <a:srcRect/>
          <a:stretch>
            <a:fillRect/>
          </a:stretch>
        </p:blipFill>
        <p:spPr bwMode="auto">
          <a:xfrm>
            <a:off x="7858148" y="3000372"/>
            <a:ext cx="500066" cy="500066"/>
          </a:xfrm>
          <a:prstGeom prst="rect">
            <a:avLst/>
          </a:prstGeom>
          <a:noFill/>
        </p:spPr>
      </p:pic>
      <p:pic>
        <p:nvPicPr>
          <p:cNvPr id="24" name="Picture 2" descr="D:\Thiran\Pictures\1300131811_admin_privilege.png"/>
          <p:cNvPicPr>
            <a:picLocks noChangeAspect="1" noChangeArrowheads="1"/>
          </p:cNvPicPr>
          <p:nvPr/>
        </p:nvPicPr>
        <p:blipFill>
          <a:blip r:embed="rId3" cstate="print"/>
          <a:srcRect/>
          <a:stretch>
            <a:fillRect/>
          </a:stretch>
        </p:blipFill>
        <p:spPr bwMode="auto">
          <a:xfrm>
            <a:off x="7358082" y="1928802"/>
            <a:ext cx="500066" cy="500066"/>
          </a:xfrm>
          <a:prstGeom prst="rect">
            <a:avLst/>
          </a:prstGeom>
          <a:noFill/>
        </p:spPr>
      </p:pic>
      <p:sp>
        <p:nvSpPr>
          <p:cNvPr id="25" name="Up Arrow 24"/>
          <p:cNvSpPr/>
          <p:nvPr/>
        </p:nvSpPr>
        <p:spPr>
          <a:xfrm>
            <a:off x="5828388" y="1428736"/>
            <a:ext cx="243810" cy="2643206"/>
          </a:xfrm>
          <a:prstGeom prst="up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6" name="Right Arrow 25"/>
          <p:cNvSpPr/>
          <p:nvPr/>
        </p:nvSpPr>
        <p:spPr>
          <a:xfrm>
            <a:off x="6286512" y="4286256"/>
            <a:ext cx="2143140" cy="214314"/>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rot="10800000">
            <a:off x="4143371" y="4221093"/>
            <a:ext cx="1505155" cy="208039"/>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rot="18943743">
            <a:off x="5769431" y="2960197"/>
            <a:ext cx="3093090" cy="222664"/>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rot="13567060">
            <a:off x="3839985" y="3193210"/>
            <a:ext cx="2146020" cy="228993"/>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rot="8098847">
            <a:off x="4424974" y="5002410"/>
            <a:ext cx="1505155" cy="208039"/>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rot="2846718">
            <a:off x="6103108" y="5034866"/>
            <a:ext cx="1505155" cy="208039"/>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182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1000"/>
                                        <p:tgtEl>
                                          <p:spTgt spid="2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right)">
                                      <p:cBhvr>
                                        <p:cTn id="10" dur="1000"/>
                                        <p:tgtEl>
                                          <p:spTgt spid="2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1000"/>
                                        <p:tgtEl>
                                          <p:spTgt spid="3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1000"/>
                                        <p:tgtEl>
                                          <p:spTgt spid="2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1000"/>
                                        <p:tgtEl>
                                          <p:spTgt spid="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305800" cy="1143000"/>
          </a:xfrm>
        </p:spPr>
        <p:txBody>
          <a:bodyPr>
            <a:normAutofit/>
          </a:bodyPr>
          <a:lstStyle/>
          <a:p>
            <a:r>
              <a:rPr lang="en-US" altLang="zh-CN" dirty="0" smtClean="0">
                <a:solidFill>
                  <a:schemeClr val="accent6">
                    <a:lumMod val="50000"/>
                  </a:schemeClr>
                </a:solidFill>
                <a:latin typeface="Bell MT" pitchFamily="18" charset="0"/>
              </a:rPr>
              <a:t>BACKTRACKING CONCEPT</a:t>
            </a:r>
            <a:endParaRPr lang="en-US" altLang="zh-CN" dirty="0">
              <a:solidFill>
                <a:schemeClr val="accent6">
                  <a:lumMod val="50000"/>
                </a:schemeClr>
              </a:solidFill>
              <a:latin typeface="Bell MT" pitchFamily="18" charset="0"/>
            </a:endParaRPr>
          </a:p>
        </p:txBody>
      </p:sp>
      <p:sp>
        <p:nvSpPr>
          <p:cNvPr id="3" name="Rectangle 2"/>
          <p:cNvSpPr/>
          <p:nvPr/>
        </p:nvSpPr>
        <p:spPr>
          <a:xfrm>
            <a:off x="457200" y="1571887"/>
            <a:ext cx="8237095" cy="4745915"/>
          </a:xfrm>
          <a:prstGeom prst="rect">
            <a:avLst/>
          </a:prstGeom>
        </p:spPr>
        <p:txBody>
          <a:bodyPr wrap="square">
            <a:spAutoFit/>
          </a:bodyPr>
          <a:lstStyle/>
          <a:p>
            <a:pPr indent="515938">
              <a:lnSpc>
                <a:spcPct val="90000"/>
              </a:lnSpc>
              <a:buFont typeface="Wingdings" pitchFamily="2" charset="2"/>
              <a:buChar char="ü"/>
            </a:pPr>
            <a:r>
              <a:rPr lang="en-US" altLang="zh-CN" sz="2400" dirty="0" smtClean="0">
                <a:solidFill>
                  <a:srgbClr val="000000"/>
                </a:solidFill>
                <a:latin typeface="Bell MT" pitchFamily="18" charset="0"/>
                <a:cs typeface="Andalus" pitchFamily="18" charset="-78"/>
              </a:rPr>
              <a:t>Each recursive call attempts to place a queen in a specific      column.</a:t>
            </a:r>
          </a:p>
          <a:p>
            <a:pPr indent="515938">
              <a:lnSpc>
                <a:spcPct val="90000"/>
              </a:lnSpc>
            </a:pPr>
            <a:endParaRPr lang="en-US" altLang="zh-CN" sz="2400" dirty="0" smtClean="0">
              <a:solidFill>
                <a:srgbClr val="000000"/>
              </a:solidFill>
              <a:latin typeface="Bell MT" pitchFamily="18" charset="0"/>
              <a:cs typeface="Andalus" pitchFamily="18" charset="-78"/>
            </a:endParaRPr>
          </a:p>
          <a:p>
            <a:pPr indent="515938">
              <a:lnSpc>
                <a:spcPct val="90000"/>
              </a:lnSpc>
              <a:buFont typeface="Wingdings" pitchFamily="2" charset="2"/>
              <a:buChar char="ü"/>
            </a:pPr>
            <a:r>
              <a:rPr lang="en-US" altLang="zh-CN" sz="2400" dirty="0" smtClean="0">
                <a:solidFill>
                  <a:srgbClr val="000000"/>
                </a:solidFill>
                <a:latin typeface="Bell MT" pitchFamily="18" charset="0"/>
                <a:cs typeface="Andalus" pitchFamily="18" charset="-78"/>
              </a:rPr>
              <a:t>For a given call, the state of the board from previous placements is known (i.e. where are the other queens?)</a:t>
            </a:r>
          </a:p>
          <a:p>
            <a:pPr indent="515938">
              <a:lnSpc>
                <a:spcPct val="90000"/>
              </a:lnSpc>
            </a:pPr>
            <a:endParaRPr lang="en-US" altLang="zh-CN" sz="2400" dirty="0" smtClean="0">
              <a:solidFill>
                <a:srgbClr val="000000"/>
              </a:solidFill>
              <a:latin typeface="Bell MT" pitchFamily="18" charset="0"/>
              <a:cs typeface="Andalus" pitchFamily="18" charset="-78"/>
            </a:endParaRPr>
          </a:p>
          <a:p>
            <a:pPr indent="515938">
              <a:lnSpc>
                <a:spcPct val="90000"/>
              </a:lnSpc>
              <a:buFont typeface="Wingdings" pitchFamily="2" charset="2"/>
              <a:buChar char="ü"/>
            </a:pPr>
            <a:r>
              <a:rPr lang="en-US" altLang="zh-CN" sz="2400" b="1" i="1" dirty="0" smtClean="0">
                <a:solidFill>
                  <a:schemeClr val="accent6">
                    <a:lumMod val="50000"/>
                  </a:schemeClr>
                </a:solidFill>
                <a:latin typeface="Bell MT" pitchFamily="18" charset="0"/>
                <a:cs typeface="Andalus" pitchFamily="18" charset="-78"/>
              </a:rPr>
              <a:t>Current step backtracking</a:t>
            </a:r>
            <a:r>
              <a:rPr lang="en-US" altLang="zh-CN" sz="2400" dirty="0" smtClean="0">
                <a:solidFill>
                  <a:schemeClr val="accent6">
                    <a:lumMod val="50000"/>
                  </a:schemeClr>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If a placement within the column does not lead to a solution, the queen is removed and moved </a:t>
            </a:r>
            <a:r>
              <a:rPr lang="en-US" altLang="zh-CN" sz="2400" b="1" i="1" dirty="0" smtClean="0">
                <a:solidFill>
                  <a:schemeClr val="accent6">
                    <a:lumMod val="50000"/>
                  </a:schemeClr>
                </a:solidFill>
                <a:latin typeface="Bell MT" pitchFamily="18" charset="0"/>
                <a:cs typeface="Andalus" pitchFamily="18" charset="-78"/>
              </a:rPr>
              <a:t>"down" </a:t>
            </a:r>
            <a:r>
              <a:rPr lang="en-US" altLang="zh-CN" sz="2400" dirty="0" smtClean="0">
                <a:solidFill>
                  <a:srgbClr val="000000"/>
                </a:solidFill>
                <a:latin typeface="Bell MT" pitchFamily="18" charset="0"/>
                <a:cs typeface="Andalus" pitchFamily="18" charset="-78"/>
              </a:rPr>
              <a:t>the column</a:t>
            </a:r>
          </a:p>
          <a:p>
            <a:pPr indent="515938">
              <a:lnSpc>
                <a:spcPct val="90000"/>
              </a:lnSpc>
            </a:pPr>
            <a:endParaRPr lang="en-US" altLang="zh-CN" sz="2400" dirty="0" smtClean="0">
              <a:solidFill>
                <a:srgbClr val="000000"/>
              </a:solidFill>
              <a:latin typeface="Bell MT" pitchFamily="18" charset="0"/>
              <a:cs typeface="Andalus" pitchFamily="18" charset="-78"/>
            </a:endParaRPr>
          </a:p>
          <a:p>
            <a:pPr indent="515938">
              <a:lnSpc>
                <a:spcPct val="90000"/>
              </a:lnSpc>
              <a:buFont typeface="Wingdings" pitchFamily="2" charset="2"/>
              <a:buChar char="ü"/>
            </a:pPr>
            <a:r>
              <a:rPr lang="en-US" altLang="zh-CN" sz="2400" b="1" i="1" dirty="0" smtClean="0">
                <a:solidFill>
                  <a:schemeClr val="accent6">
                    <a:lumMod val="50000"/>
                  </a:schemeClr>
                </a:solidFill>
                <a:latin typeface="Bell MT" pitchFamily="18" charset="0"/>
                <a:cs typeface="Andalus" pitchFamily="18" charset="-78"/>
              </a:rPr>
              <a:t>Previous step backtracking</a:t>
            </a:r>
            <a:r>
              <a:rPr lang="en-US" altLang="zh-CN" sz="2400" dirty="0" smtClean="0">
                <a:solidFill>
                  <a:srgbClr val="000000"/>
                </a:solidFill>
                <a:latin typeface="Bell MT" pitchFamily="18" charset="0"/>
                <a:cs typeface="Andalus" pitchFamily="18" charset="-78"/>
              </a:rPr>
              <a:t>: When all rows in a column have been tried, the call terminates </a:t>
            </a:r>
            <a:r>
              <a:rPr lang="en-US" altLang="zh-CN" sz="2400" dirty="0" smtClean="0">
                <a:solidFill>
                  <a:schemeClr val="accent6">
                    <a:lumMod val="50000"/>
                  </a:schemeClr>
                </a:solidFill>
                <a:latin typeface="Bell MT" pitchFamily="18" charset="0"/>
                <a:cs typeface="Andalus" pitchFamily="18" charset="-78"/>
              </a:rPr>
              <a:t>and </a:t>
            </a:r>
            <a:r>
              <a:rPr lang="en-US" altLang="zh-CN" sz="2400" b="1" i="1" dirty="0" smtClean="0">
                <a:solidFill>
                  <a:schemeClr val="accent6">
                    <a:lumMod val="50000"/>
                  </a:schemeClr>
                </a:solidFill>
                <a:latin typeface="Bell MT" pitchFamily="18" charset="0"/>
                <a:cs typeface="Andalus" pitchFamily="18" charset="-78"/>
              </a:rPr>
              <a:t>backtracks to the previous call</a:t>
            </a:r>
            <a:r>
              <a:rPr lang="en-US" altLang="zh-CN" sz="2400" dirty="0" smtClean="0">
                <a:solidFill>
                  <a:srgbClr val="000000"/>
                </a:solidFill>
                <a:latin typeface="Bell MT" pitchFamily="18" charset="0"/>
                <a:cs typeface="Andalus" pitchFamily="18" charset="-78"/>
              </a:rPr>
              <a:t> (in the previous column)</a:t>
            </a:r>
          </a:p>
          <a:p>
            <a:pPr indent="515938">
              <a:lnSpc>
                <a:spcPct val="90000"/>
              </a:lnSpc>
              <a:buFont typeface="Wingdings" pitchFamily="2" charset="2"/>
              <a:buChar char="ü"/>
            </a:pPr>
            <a:endParaRPr lang="en-US" altLang="zh-CN" sz="2400" dirty="0">
              <a:solidFill>
                <a:srgbClr val="000000"/>
              </a:solidFill>
              <a:latin typeface="Bell MT" pitchFamily="18" charset="0"/>
              <a:cs typeface="Andalus" pitchFamily="18" charset="-78"/>
            </a:endParaRPr>
          </a:p>
        </p:txBody>
      </p:sp>
    </p:spTree>
    <p:extLst>
      <p:ext uri="{BB962C8B-B14F-4D97-AF65-F5344CB8AC3E}">
        <p14:creationId xmlns:p14="http://schemas.microsoft.com/office/powerpoint/2010/main" val="577163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2028812" cy="681022"/>
          </a:xfrm>
        </p:spPr>
        <p:txBody>
          <a:bodyPr>
            <a:normAutofit fontScale="90000"/>
          </a:bodyPr>
          <a:lstStyle/>
          <a:p>
            <a:r>
              <a:rPr lang="en-US" altLang="zh-CN" sz="3600" dirty="0" smtClean="0"/>
              <a:t>CONTINU..</a:t>
            </a:r>
            <a:endParaRPr lang="en-US" altLang="zh-CN" sz="3600" dirty="0"/>
          </a:p>
        </p:txBody>
      </p:sp>
      <p:sp>
        <p:nvSpPr>
          <p:cNvPr id="4" name="TextBox 3"/>
          <p:cNvSpPr txBox="1"/>
          <p:nvPr/>
        </p:nvSpPr>
        <p:spPr>
          <a:xfrm>
            <a:off x="457200" y="1828800"/>
            <a:ext cx="8153400" cy="2743208"/>
          </a:xfrm>
          <a:prstGeom prst="rect">
            <a:avLst/>
          </a:prstGeom>
          <a:noFill/>
        </p:spPr>
        <p:txBody>
          <a:bodyPr wrap="square" rtlCol="0">
            <a:spAutoFit/>
          </a:bodyPr>
          <a:lstStyle/>
          <a:p>
            <a:pPr>
              <a:buFont typeface="Wingdings" pitchFamily="2" charset="2"/>
              <a:buChar char="Ø"/>
            </a:pPr>
            <a:r>
              <a:rPr lang="en-US" altLang="zh-CN" sz="2400" b="1" dirty="0" smtClean="0">
                <a:solidFill>
                  <a:srgbClr val="000000"/>
                </a:solidFill>
                <a:latin typeface="Bell MT" pitchFamily="18" charset="0"/>
                <a:cs typeface="Andalus" pitchFamily="18" charset="-78"/>
              </a:rPr>
              <a:t>Pruning:</a:t>
            </a:r>
            <a:r>
              <a:rPr lang="en-US" altLang="zh-CN" sz="2400" dirty="0" smtClean="0">
                <a:solidFill>
                  <a:srgbClr val="000000"/>
                </a:solidFill>
                <a:latin typeface="Bell MT" pitchFamily="18" charset="0"/>
                <a:cs typeface="Andalus" pitchFamily="18" charset="-78"/>
              </a:rPr>
              <a:t> If a queen cannot be placed into column </a:t>
            </a:r>
            <a:r>
              <a:rPr lang="en-US" altLang="zh-CN" sz="2400" dirty="0" err="1" smtClean="0">
                <a:solidFill>
                  <a:srgbClr val="000000"/>
                </a:solidFill>
                <a:latin typeface="Bell MT" pitchFamily="18" charset="0"/>
                <a:cs typeface="Andalus" pitchFamily="18" charset="-78"/>
              </a:rPr>
              <a:t>i</a:t>
            </a:r>
            <a:r>
              <a:rPr lang="en-US" altLang="zh-CN" sz="2400" dirty="0" smtClean="0">
                <a:solidFill>
                  <a:srgbClr val="000000"/>
                </a:solidFill>
                <a:latin typeface="Bell MT" pitchFamily="18" charset="0"/>
                <a:cs typeface="Andalus" pitchFamily="18" charset="-78"/>
              </a:rPr>
              <a:t>, do not even try to place one onto column i+1 – rather,</a:t>
            </a:r>
          </a:p>
          <a:p>
            <a:r>
              <a:rPr lang="en-US" altLang="zh-CN" sz="2400" dirty="0" smtClean="0">
                <a:solidFill>
                  <a:srgbClr val="000000"/>
                </a:solidFill>
                <a:latin typeface="Bell MT" pitchFamily="18" charset="0"/>
                <a:cs typeface="Andalus" pitchFamily="18" charset="-78"/>
              </a:rPr>
              <a:t> backtrack to column i-1 and move the queen that had been placed there.</a:t>
            </a:r>
          </a:p>
          <a:p>
            <a:endParaRPr lang="en-US" altLang="zh-CN" sz="2400" dirty="0" smtClean="0">
              <a:solidFill>
                <a:srgbClr val="000000"/>
              </a:solidFill>
              <a:latin typeface="Bell MT" pitchFamily="18" charset="0"/>
              <a:cs typeface="Andalus" pitchFamily="18" charset="-78"/>
            </a:endParaRPr>
          </a:p>
          <a:p>
            <a:pPr>
              <a:buFont typeface="Wingdings" pitchFamily="2" charset="2"/>
              <a:buChar char="Ø"/>
            </a:pPr>
            <a:r>
              <a:rPr lang="en-US" altLang="zh-CN" sz="2400" dirty="0" smtClean="0">
                <a:solidFill>
                  <a:srgbClr val="000000"/>
                </a:solidFill>
                <a:latin typeface="Bell MT" pitchFamily="18" charset="0"/>
                <a:cs typeface="Andalus" pitchFamily="18" charset="-78"/>
              </a:rPr>
              <a:t>Using this approach we can reduce the number of potential solutions even more</a:t>
            </a:r>
            <a:endParaRPr lang="en-US" sz="2400" dirty="0">
              <a:latin typeface="Bell MT" pitchFamily="18" charset="0"/>
            </a:endParaRPr>
          </a:p>
        </p:txBody>
      </p:sp>
    </p:spTree>
    <p:extLst>
      <p:ext uri="{BB962C8B-B14F-4D97-AF65-F5344CB8AC3E}">
        <p14:creationId xmlns:p14="http://schemas.microsoft.com/office/powerpoint/2010/main" val="109540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7" name="Rectangle 4"/>
          <p:cNvSpPr>
            <a:spLocks noGrp="1" noChangeArrowheads="1"/>
          </p:cNvSpPr>
          <p:nvPr>
            <p:ph type="title"/>
          </p:nvPr>
        </p:nvSpPr>
        <p:spPr>
          <a:noFill/>
        </p:spPr>
        <p:txBody>
          <a:bodyPr>
            <a:noAutofit/>
          </a:bodyPr>
          <a:lstStyle/>
          <a:p>
            <a:r>
              <a:rPr lang="en-US" altLang="zh-CN" sz="4000" dirty="0" smtClean="0">
                <a:solidFill>
                  <a:schemeClr val="accent6">
                    <a:lumMod val="50000"/>
                  </a:schemeClr>
                </a:solidFill>
                <a:latin typeface="Bell MT" pitchFamily="18" charset="0"/>
              </a:rPr>
              <a:t>BACKTRACKING DEMO FOR 4 QUEENS</a:t>
            </a:r>
          </a:p>
        </p:txBody>
      </p:sp>
      <p:sp>
        <p:nvSpPr>
          <p:cNvPr id="6" name="Rectangle 5"/>
          <p:cNvSpPr/>
          <p:nvPr/>
        </p:nvSpPr>
        <p:spPr>
          <a:xfrm>
            <a:off x="1500166" y="1357298"/>
            <a:ext cx="6215106" cy="53024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noChangeArrowheads="1"/>
          </p:cNvPicPr>
          <p:nvPr/>
        </p:nvPicPr>
        <p:blipFill>
          <a:blip r:embed="rId3" cstate="print"/>
          <a:srcRect l="7887" t="50962" r="50750" b="7622"/>
          <a:stretch>
            <a:fillRect/>
          </a:stretch>
        </p:blipFill>
        <p:spPr bwMode="auto">
          <a:xfrm rot="5400000">
            <a:off x="2257885" y="1215491"/>
            <a:ext cx="4678655" cy="5502456"/>
          </a:xfrm>
          <a:prstGeom prst="rect">
            <a:avLst/>
          </a:prstGeom>
          <a:noFill/>
          <a:ln w="9525">
            <a:solidFill>
              <a:schemeClr val="bg1"/>
            </a:solidFill>
            <a:miter lim="800000"/>
            <a:headEnd/>
            <a:tailEnd/>
          </a:ln>
          <a:effectLst/>
        </p:spPr>
      </p:pic>
      <p:pic>
        <p:nvPicPr>
          <p:cNvPr id="9" name="Picture 2" descr="D:\Thiran\Pictures\1300131811_admin_privilege.png"/>
          <p:cNvPicPr>
            <a:picLocks noChangeAspect="1" noChangeArrowheads="1"/>
          </p:cNvPicPr>
          <p:nvPr/>
        </p:nvPicPr>
        <p:blipFill>
          <a:blip r:embed="rId4" cstate="print"/>
          <a:srcRect/>
          <a:stretch>
            <a:fillRect/>
          </a:stretch>
        </p:blipFill>
        <p:spPr bwMode="auto">
          <a:xfrm>
            <a:off x="2060299" y="1750053"/>
            <a:ext cx="982582" cy="866418"/>
          </a:xfrm>
          <a:prstGeom prst="rect">
            <a:avLst/>
          </a:prstGeom>
          <a:noFill/>
        </p:spPr>
      </p:pic>
    </p:spTree>
    <p:extLst>
      <p:ext uri="{BB962C8B-B14F-4D97-AF65-F5344CB8AC3E}">
        <p14:creationId xmlns:p14="http://schemas.microsoft.com/office/powerpoint/2010/main" val="195927149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928670"/>
            <a:ext cx="982582" cy="982582"/>
          </a:xfrm>
          <a:prstGeom prst="rect">
            <a:avLst/>
          </a:prstGeom>
          <a:noFill/>
        </p:spPr>
      </p:pic>
      <p:cxnSp>
        <p:nvCxnSpPr>
          <p:cNvPr id="8" name="Straight Connector 7"/>
          <p:cNvCxnSpPr/>
          <p:nvPr/>
        </p:nvCxnSpPr>
        <p:spPr>
          <a:xfrm>
            <a:off x="2786050" y="1428736"/>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2285992"/>
            <a:ext cx="982582" cy="982582"/>
          </a:xfrm>
          <a:prstGeom prst="rect">
            <a:avLst/>
          </a:prstGeom>
          <a:noFill/>
        </p:spPr>
      </p:pic>
      <p:cxnSp>
        <p:nvCxnSpPr>
          <p:cNvPr id="6" name="Straight Connector 5"/>
          <p:cNvCxnSpPr/>
          <p:nvPr/>
        </p:nvCxnSpPr>
        <p:spPr>
          <a:xfrm rot="16200000" flipH="1">
            <a:off x="2786050" y="1428736"/>
            <a:ext cx="1214446" cy="1214446"/>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3643314"/>
            <a:ext cx="982582" cy="982582"/>
          </a:xfrm>
          <a:prstGeom prst="rect">
            <a:avLst/>
          </a:prstGeom>
          <a:noFill/>
        </p:spPr>
      </p:pic>
    </p:spTree>
    <p:extLst>
      <p:ext uri="{BB962C8B-B14F-4D97-AF65-F5344CB8AC3E}">
        <p14:creationId xmlns:p14="http://schemas.microsoft.com/office/powerpoint/2010/main" val="199666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Method</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r>
              <a:rPr lang="en-US" dirty="0"/>
              <a:t>Backtracking is a refinement of the brute force approach, which systematically searches for a solution to a problem among all available options. </a:t>
            </a:r>
            <a:endParaRPr lang="en-US" dirty="0" smtClean="0"/>
          </a:p>
          <a:p>
            <a:r>
              <a:rPr lang="en-US" dirty="0"/>
              <a:t>When invoked, the algorithm starts with an empty vector. </a:t>
            </a:r>
          </a:p>
          <a:p>
            <a:r>
              <a:rPr lang="en-US" dirty="0"/>
              <a:t>At each stage it extends the partial vector with a new value. </a:t>
            </a:r>
          </a:p>
          <a:p>
            <a:pPr marL="0" indent="0">
              <a:buNone/>
            </a:pPr>
            <a:endParaRPr lang="en-US" dirty="0"/>
          </a:p>
        </p:txBody>
      </p:sp>
    </p:spTree>
    <p:extLst>
      <p:ext uri="{BB962C8B-B14F-4D97-AF65-F5344CB8AC3E}">
        <p14:creationId xmlns:p14="http://schemas.microsoft.com/office/powerpoint/2010/main" val="3880963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357187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857232"/>
            <a:ext cx="982582" cy="982582"/>
          </a:xfrm>
          <a:prstGeom prst="rect">
            <a:avLst/>
          </a:prstGeom>
          <a:noFill/>
        </p:spPr>
      </p:pic>
      <p:cxnSp>
        <p:nvCxnSpPr>
          <p:cNvPr id="7" name="Straight Connector 6"/>
          <p:cNvCxnSpPr/>
          <p:nvPr/>
        </p:nvCxnSpPr>
        <p:spPr>
          <a:xfrm>
            <a:off x="2786050" y="1428736"/>
            <a:ext cx="2714644"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6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357187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14554"/>
            <a:ext cx="982582" cy="982582"/>
          </a:xfrm>
          <a:prstGeom prst="rect">
            <a:avLst/>
          </a:prstGeom>
          <a:noFill/>
        </p:spPr>
      </p:pic>
      <p:cxnSp>
        <p:nvCxnSpPr>
          <p:cNvPr id="7" name="Straight Connector 6"/>
          <p:cNvCxnSpPr/>
          <p:nvPr/>
        </p:nvCxnSpPr>
        <p:spPr>
          <a:xfrm flipV="1">
            <a:off x="4071934" y="2571744"/>
            <a:ext cx="1428760"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5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3643314"/>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4929190" y="3643314"/>
            <a:ext cx="982582" cy="982582"/>
          </a:xfrm>
          <a:prstGeom prst="rect">
            <a:avLst/>
          </a:prstGeom>
          <a:noFill/>
        </p:spPr>
      </p:pic>
      <p:cxnSp>
        <p:nvCxnSpPr>
          <p:cNvPr id="7" name="Straight Connector 6"/>
          <p:cNvCxnSpPr/>
          <p:nvPr/>
        </p:nvCxnSpPr>
        <p:spPr>
          <a:xfrm>
            <a:off x="4143372" y="4143380"/>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5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357187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4929198"/>
            <a:ext cx="982582" cy="982582"/>
          </a:xfrm>
          <a:prstGeom prst="rect">
            <a:avLst/>
          </a:prstGeom>
          <a:noFill/>
        </p:spPr>
      </p:pic>
      <p:cxnSp>
        <p:nvCxnSpPr>
          <p:cNvPr id="7" name="Straight Connector 6"/>
          <p:cNvCxnSpPr/>
          <p:nvPr/>
        </p:nvCxnSpPr>
        <p:spPr>
          <a:xfrm>
            <a:off x="4000496" y="4000504"/>
            <a:ext cx="1500198" cy="1285884"/>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54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spTree>
    <p:extLst>
      <p:ext uri="{BB962C8B-B14F-4D97-AF65-F5344CB8AC3E}">
        <p14:creationId xmlns:p14="http://schemas.microsoft.com/office/powerpoint/2010/main" val="2090681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928670"/>
            <a:ext cx="982582" cy="982582"/>
          </a:xfrm>
          <a:prstGeom prst="rect">
            <a:avLst/>
          </a:prstGeom>
          <a:noFill/>
        </p:spPr>
      </p:pic>
      <p:cxnSp>
        <p:nvCxnSpPr>
          <p:cNvPr id="7" name="Straight Connector 6"/>
          <p:cNvCxnSpPr/>
          <p:nvPr/>
        </p:nvCxnSpPr>
        <p:spPr>
          <a:xfrm>
            <a:off x="2786050" y="1428736"/>
            <a:ext cx="2643206"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92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14554"/>
            <a:ext cx="982582" cy="982582"/>
          </a:xfrm>
          <a:prstGeom prst="rect">
            <a:avLst/>
          </a:prstGeom>
          <a:noFill/>
        </p:spPr>
      </p:pic>
    </p:spTree>
    <p:extLst>
      <p:ext uri="{BB962C8B-B14F-4D97-AF65-F5344CB8AC3E}">
        <p14:creationId xmlns:p14="http://schemas.microsoft.com/office/powerpoint/2010/main" val="2502511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72066" y="228599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857232"/>
            <a:ext cx="982582" cy="982582"/>
          </a:xfrm>
          <a:prstGeom prst="rect">
            <a:avLst/>
          </a:prstGeom>
          <a:noFill/>
        </p:spPr>
      </p:pic>
      <p:cxnSp>
        <p:nvCxnSpPr>
          <p:cNvPr id="8" name="Straight Connector 7"/>
          <p:cNvCxnSpPr/>
          <p:nvPr/>
        </p:nvCxnSpPr>
        <p:spPr>
          <a:xfrm>
            <a:off x="2786050" y="1428736"/>
            <a:ext cx="4071966"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00694" y="1428736"/>
            <a:ext cx="1357322" cy="1214446"/>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03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8599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286512" y="2285992"/>
            <a:ext cx="982582" cy="982582"/>
          </a:xfrm>
          <a:prstGeom prst="rect">
            <a:avLst/>
          </a:prstGeom>
          <a:noFill/>
        </p:spPr>
      </p:pic>
      <p:cxnSp>
        <p:nvCxnSpPr>
          <p:cNvPr id="8" name="Straight Connector 7"/>
          <p:cNvCxnSpPr/>
          <p:nvPr/>
        </p:nvCxnSpPr>
        <p:spPr>
          <a:xfrm>
            <a:off x="5643570" y="2714620"/>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17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8599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357950" y="3714752"/>
            <a:ext cx="982582" cy="982582"/>
          </a:xfrm>
          <a:prstGeom prst="rect">
            <a:avLst/>
          </a:prstGeom>
          <a:noFill/>
        </p:spPr>
      </p:pic>
      <p:cxnSp>
        <p:nvCxnSpPr>
          <p:cNvPr id="8" name="Straight Connector 7"/>
          <p:cNvCxnSpPr/>
          <p:nvPr/>
        </p:nvCxnSpPr>
        <p:spPr>
          <a:xfrm rot="16200000" flipH="1">
            <a:off x="5464975" y="2750339"/>
            <a:ext cx="1428760"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4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45996B-CAF9-4C78-A32E-68328EFA89D1}" type="slidenum">
              <a:rPr lang="en-US" altLang="en-US"/>
              <a:pPr/>
              <a:t>3</a:t>
            </a:fld>
            <a:endParaRPr lang="en-US" altLang="en-US"/>
          </a:p>
        </p:txBody>
      </p:sp>
      <p:sp>
        <p:nvSpPr>
          <p:cNvPr id="8194" name="Rectangle 2"/>
          <p:cNvSpPr>
            <a:spLocks noGrp="1" noChangeArrowheads="1"/>
          </p:cNvSpPr>
          <p:nvPr>
            <p:ph type="title"/>
          </p:nvPr>
        </p:nvSpPr>
        <p:spPr/>
        <p:txBody>
          <a:bodyPr/>
          <a:lstStyle/>
          <a:p>
            <a:r>
              <a:rPr lang="en-US" altLang="en-US"/>
              <a:t>Backtracking</a:t>
            </a:r>
          </a:p>
        </p:txBody>
      </p:sp>
      <p:sp>
        <p:nvSpPr>
          <p:cNvPr id="8195" name="Rectangle 3"/>
          <p:cNvSpPr>
            <a:spLocks noGrp="1" noChangeArrowheads="1"/>
          </p:cNvSpPr>
          <p:nvPr>
            <p:ph type="body" idx="1"/>
          </p:nvPr>
        </p:nvSpPr>
        <p:spPr>
          <a:xfrm>
            <a:off x="685800" y="1524000"/>
            <a:ext cx="7772400" cy="4953000"/>
          </a:xfrm>
        </p:spPr>
        <p:txBody>
          <a:bodyPr>
            <a:normAutofit lnSpcReduction="10000"/>
          </a:bodyPr>
          <a:lstStyle/>
          <a:p>
            <a:r>
              <a:rPr lang="en-US" altLang="en-US"/>
              <a:t>Suppose you have to make a series of </a:t>
            </a:r>
            <a:r>
              <a:rPr lang="en-US" altLang="en-US" i="1"/>
              <a:t>decisions,</a:t>
            </a:r>
            <a:r>
              <a:rPr lang="en-US" altLang="en-US"/>
              <a:t> among various </a:t>
            </a:r>
            <a:r>
              <a:rPr lang="en-US" altLang="en-US" i="1"/>
              <a:t>choices,</a:t>
            </a:r>
            <a:r>
              <a:rPr lang="en-US" altLang="en-US"/>
              <a:t> where</a:t>
            </a:r>
          </a:p>
          <a:p>
            <a:pPr lvl="1"/>
            <a:r>
              <a:rPr lang="en-US" altLang="en-US"/>
              <a:t>You don’t have enough information to know what to choose</a:t>
            </a:r>
          </a:p>
          <a:p>
            <a:pPr lvl="1"/>
            <a:r>
              <a:rPr lang="en-US" altLang="en-US"/>
              <a:t>Each decision leads to a new set of choices</a:t>
            </a:r>
          </a:p>
          <a:p>
            <a:pPr lvl="1"/>
            <a:r>
              <a:rPr lang="en-US" altLang="en-US"/>
              <a:t>Some sequence of choices (possibly more than one) may be a solution to your problem</a:t>
            </a:r>
          </a:p>
          <a:p>
            <a:r>
              <a:rPr lang="en-US" altLang="en-US">
                <a:solidFill>
                  <a:schemeClr val="tx2"/>
                </a:solidFill>
              </a:rPr>
              <a:t>Backtracking</a:t>
            </a:r>
            <a:r>
              <a:rPr lang="en-US" altLang="en-US"/>
              <a:t> is a methodical way of trying out various sequences of decisions, until you find one that “works” </a:t>
            </a:r>
          </a:p>
        </p:txBody>
      </p:sp>
    </p:spTree>
    <p:extLst>
      <p:ext uri="{BB962C8B-B14F-4D97-AF65-F5344CB8AC3E}">
        <p14:creationId xmlns:p14="http://schemas.microsoft.com/office/powerpoint/2010/main" val="3581473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4857760"/>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14554"/>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4929198"/>
            <a:ext cx="982582" cy="982582"/>
          </a:xfrm>
          <a:prstGeom prst="rect">
            <a:avLst/>
          </a:prstGeom>
          <a:noFill/>
        </p:spPr>
      </p:pic>
      <p:cxnSp>
        <p:nvCxnSpPr>
          <p:cNvPr id="8" name="Straight Connector 7"/>
          <p:cNvCxnSpPr/>
          <p:nvPr/>
        </p:nvCxnSpPr>
        <p:spPr>
          <a:xfrm>
            <a:off x="4071934" y="5357826"/>
            <a:ext cx="2786082"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06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3643314"/>
            <a:ext cx="982582" cy="982582"/>
          </a:xfrm>
          <a:prstGeom prst="rect">
            <a:avLst/>
          </a:prstGeom>
          <a:noFill/>
        </p:spPr>
      </p:pic>
      <p:cxnSp>
        <p:nvCxnSpPr>
          <p:cNvPr id="7" name="Straight Connector 6"/>
          <p:cNvCxnSpPr/>
          <p:nvPr/>
        </p:nvCxnSpPr>
        <p:spPr>
          <a:xfrm flipV="1">
            <a:off x="4143372" y="4073530"/>
            <a:ext cx="1357322" cy="1284296"/>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1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4857760"/>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4929198"/>
            <a:ext cx="982582" cy="982582"/>
          </a:xfrm>
          <a:prstGeom prst="rect">
            <a:avLst/>
          </a:prstGeom>
          <a:noFill/>
        </p:spPr>
      </p:pic>
      <p:cxnSp>
        <p:nvCxnSpPr>
          <p:cNvPr id="7" name="Straight Connector 6"/>
          <p:cNvCxnSpPr/>
          <p:nvPr/>
        </p:nvCxnSpPr>
        <p:spPr>
          <a:xfrm>
            <a:off x="4214810" y="5429264"/>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92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14546" y="2214554"/>
            <a:ext cx="982582" cy="982582"/>
          </a:xfrm>
          <a:prstGeom prst="rect">
            <a:avLst/>
          </a:prstGeom>
          <a:noFill/>
        </p:spPr>
      </p:pic>
    </p:spTree>
    <p:extLst>
      <p:ext uri="{BB962C8B-B14F-4D97-AF65-F5344CB8AC3E}">
        <p14:creationId xmlns:p14="http://schemas.microsoft.com/office/powerpoint/2010/main" val="25370468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14546"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857232"/>
            <a:ext cx="982582" cy="982582"/>
          </a:xfrm>
          <a:prstGeom prst="rect">
            <a:avLst/>
          </a:prstGeom>
          <a:noFill/>
        </p:spPr>
      </p:pic>
      <p:cxnSp>
        <p:nvCxnSpPr>
          <p:cNvPr id="6" name="Straight Connector 5"/>
          <p:cNvCxnSpPr/>
          <p:nvPr/>
        </p:nvCxnSpPr>
        <p:spPr>
          <a:xfrm flipV="1">
            <a:off x="2714612" y="1430324"/>
            <a:ext cx="1214446" cy="1141420"/>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52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2214554"/>
            <a:ext cx="982582" cy="982582"/>
          </a:xfrm>
          <a:prstGeom prst="rect">
            <a:avLst/>
          </a:prstGeom>
          <a:noFill/>
        </p:spPr>
      </p:pic>
      <p:cxnSp>
        <p:nvCxnSpPr>
          <p:cNvPr id="6" name="Straight Connector 5"/>
          <p:cNvCxnSpPr/>
          <p:nvPr/>
        </p:nvCxnSpPr>
        <p:spPr>
          <a:xfrm>
            <a:off x="2786050" y="2714620"/>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3571876"/>
            <a:ext cx="982582" cy="982582"/>
          </a:xfrm>
          <a:prstGeom prst="rect">
            <a:avLst/>
          </a:prstGeom>
          <a:noFill/>
        </p:spPr>
      </p:pic>
      <p:cxnSp>
        <p:nvCxnSpPr>
          <p:cNvPr id="6" name="Straight Connector 5"/>
          <p:cNvCxnSpPr/>
          <p:nvPr/>
        </p:nvCxnSpPr>
        <p:spPr>
          <a:xfrm rot="16200000" flipH="1">
            <a:off x="2786050" y="2571744"/>
            <a:ext cx="1357322"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0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5000636"/>
            <a:ext cx="982582" cy="982582"/>
          </a:xfrm>
          <a:prstGeom prst="rect">
            <a:avLst/>
          </a:prstGeom>
          <a:noFill/>
        </p:spPr>
      </p:pic>
    </p:spTree>
    <p:extLst>
      <p:ext uri="{BB962C8B-B14F-4D97-AF65-F5344CB8AC3E}">
        <p14:creationId xmlns:p14="http://schemas.microsoft.com/office/powerpoint/2010/main" val="1334051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72066" y="857232"/>
            <a:ext cx="982582" cy="982582"/>
          </a:xfrm>
          <a:prstGeom prst="rect">
            <a:avLst/>
          </a:prstGeom>
          <a:noFill/>
        </p:spPr>
      </p:pic>
    </p:spTree>
    <p:extLst>
      <p:ext uri="{BB962C8B-B14F-4D97-AF65-F5344CB8AC3E}">
        <p14:creationId xmlns:p14="http://schemas.microsoft.com/office/powerpoint/2010/main" val="2531903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928670"/>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928670"/>
            <a:ext cx="982582" cy="982582"/>
          </a:xfrm>
          <a:prstGeom prst="rect">
            <a:avLst/>
          </a:prstGeom>
          <a:noFill/>
        </p:spPr>
      </p:pic>
      <p:cxnSp>
        <p:nvCxnSpPr>
          <p:cNvPr id="8" name="Straight Connector 7"/>
          <p:cNvCxnSpPr/>
          <p:nvPr/>
        </p:nvCxnSpPr>
        <p:spPr>
          <a:xfrm>
            <a:off x="5572132" y="1428736"/>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9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CB6CD4-C24E-4582-870D-0E1F18AE9CE8}" type="slidenum">
              <a:rPr lang="en-US" altLang="en-US"/>
              <a:pPr/>
              <a:t>4</a:t>
            </a:fld>
            <a:endParaRPr lang="en-US" altLang="en-US"/>
          </a:p>
        </p:txBody>
      </p:sp>
      <p:sp>
        <p:nvSpPr>
          <p:cNvPr id="9218" name="Rectangle 2"/>
          <p:cNvSpPr>
            <a:spLocks noGrp="1" noChangeArrowheads="1"/>
          </p:cNvSpPr>
          <p:nvPr>
            <p:ph type="title"/>
          </p:nvPr>
        </p:nvSpPr>
        <p:spPr/>
        <p:txBody>
          <a:bodyPr/>
          <a:lstStyle/>
          <a:p>
            <a:r>
              <a:rPr lang="en-US" altLang="en-US"/>
              <a:t>Solving a maze</a:t>
            </a:r>
          </a:p>
        </p:txBody>
      </p:sp>
      <p:sp>
        <p:nvSpPr>
          <p:cNvPr id="9219" name="Rectangle 3"/>
          <p:cNvSpPr>
            <a:spLocks noGrp="1" noChangeArrowheads="1"/>
          </p:cNvSpPr>
          <p:nvPr>
            <p:ph type="body" idx="1"/>
          </p:nvPr>
        </p:nvSpPr>
        <p:spPr>
          <a:xfrm>
            <a:off x="457200" y="1524000"/>
            <a:ext cx="8153400" cy="4572000"/>
          </a:xfrm>
        </p:spPr>
        <p:txBody>
          <a:bodyPr>
            <a:normAutofit lnSpcReduction="10000"/>
          </a:bodyPr>
          <a:lstStyle/>
          <a:p>
            <a:pPr>
              <a:lnSpc>
                <a:spcPct val="90000"/>
              </a:lnSpc>
            </a:pPr>
            <a:r>
              <a:rPr lang="en-US" altLang="en-US"/>
              <a:t>Given a maze, find a path from start to finish</a:t>
            </a:r>
          </a:p>
          <a:p>
            <a:pPr>
              <a:lnSpc>
                <a:spcPct val="90000"/>
              </a:lnSpc>
            </a:pPr>
            <a:r>
              <a:rPr lang="en-US" altLang="en-US"/>
              <a:t>At each intersection, you have to decide between three or fewer choices:</a:t>
            </a:r>
            <a:endParaRPr lang="en-US" altLang="en-US" sz="2000"/>
          </a:p>
          <a:p>
            <a:pPr lvl="1">
              <a:lnSpc>
                <a:spcPct val="90000"/>
              </a:lnSpc>
            </a:pPr>
            <a:r>
              <a:rPr lang="en-US" altLang="en-US"/>
              <a:t>Go straight</a:t>
            </a:r>
          </a:p>
          <a:p>
            <a:pPr lvl="1">
              <a:lnSpc>
                <a:spcPct val="90000"/>
              </a:lnSpc>
            </a:pPr>
            <a:r>
              <a:rPr lang="en-US" altLang="en-US"/>
              <a:t>Go left</a:t>
            </a:r>
          </a:p>
          <a:p>
            <a:pPr lvl="1">
              <a:lnSpc>
                <a:spcPct val="90000"/>
              </a:lnSpc>
            </a:pPr>
            <a:r>
              <a:rPr lang="en-US" altLang="en-US"/>
              <a:t>Go right</a:t>
            </a:r>
          </a:p>
          <a:p>
            <a:pPr>
              <a:lnSpc>
                <a:spcPct val="90000"/>
              </a:lnSpc>
            </a:pPr>
            <a:r>
              <a:rPr lang="en-US" altLang="en-US" sz="2400"/>
              <a:t>You don’t have enough information to choose correctly</a:t>
            </a:r>
          </a:p>
          <a:p>
            <a:pPr>
              <a:lnSpc>
                <a:spcPct val="90000"/>
              </a:lnSpc>
            </a:pPr>
            <a:r>
              <a:rPr lang="en-US" altLang="en-US" sz="2400"/>
              <a:t>Each choice leads to another set of choices</a:t>
            </a:r>
          </a:p>
          <a:p>
            <a:pPr>
              <a:lnSpc>
                <a:spcPct val="90000"/>
              </a:lnSpc>
            </a:pPr>
            <a:r>
              <a:rPr lang="en-US" altLang="en-US" sz="2400"/>
              <a:t>One or more sequences of choices may (or may not) lead to a solution</a:t>
            </a:r>
          </a:p>
          <a:p>
            <a:pPr>
              <a:lnSpc>
                <a:spcPct val="90000"/>
              </a:lnSpc>
            </a:pPr>
            <a:r>
              <a:rPr lang="en-US" altLang="en-US" sz="2400"/>
              <a:t>Many types of maze problem can be solved with backtracking</a:t>
            </a:r>
          </a:p>
        </p:txBody>
      </p:sp>
    </p:spTree>
    <p:extLst>
      <p:ext uri="{BB962C8B-B14F-4D97-AF65-F5344CB8AC3E}">
        <p14:creationId xmlns:p14="http://schemas.microsoft.com/office/powerpoint/2010/main" val="865801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85723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357950" y="2214554"/>
            <a:ext cx="982582" cy="982582"/>
          </a:xfrm>
          <a:prstGeom prst="rect">
            <a:avLst/>
          </a:prstGeom>
          <a:noFill/>
        </p:spPr>
      </p:pic>
      <p:cxnSp>
        <p:nvCxnSpPr>
          <p:cNvPr id="8" name="Straight Connector 7"/>
          <p:cNvCxnSpPr/>
          <p:nvPr/>
        </p:nvCxnSpPr>
        <p:spPr>
          <a:xfrm rot="16200000" flipH="1">
            <a:off x="5500694" y="1214422"/>
            <a:ext cx="1357322"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08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928670"/>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3643314"/>
            <a:ext cx="982582" cy="982582"/>
          </a:xfrm>
          <a:prstGeom prst="rect">
            <a:avLst/>
          </a:prstGeom>
          <a:noFill/>
        </p:spPr>
      </p:pic>
      <p:sp>
        <p:nvSpPr>
          <p:cNvPr id="8" name="Rectangle 7"/>
          <p:cNvSpPr/>
          <p:nvPr/>
        </p:nvSpPr>
        <p:spPr>
          <a:xfrm>
            <a:off x="2000232" y="2571744"/>
            <a:ext cx="5597334"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 Unique solution</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1725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pPr algn="l"/>
            <a:r>
              <a:rPr lang="en-US" sz="4000" dirty="0" smtClean="0">
                <a:solidFill>
                  <a:schemeClr val="accent6">
                    <a:lumMod val="50000"/>
                  </a:schemeClr>
                </a:solidFill>
                <a:latin typeface="Bell MT" pitchFamily="18" charset="0"/>
              </a:rPr>
              <a:t>STEPS REVISITED - BACKTRACKING</a:t>
            </a:r>
            <a:endParaRPr lang="en-IN" sz="4000"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500034" y="1285860"/>
            <a:ext cx="8429684" cy="4525963"/>
          </a:xfrm>
        </p:spPr>
        <p:txBody>
          <a:bodyPr>
            <a:noAutofit/>
          </a:bodyPr>
          <a:lstStyle/>
          <a:p>
            <a:pPr marL="457200" indent="-457200">
              <a:buFont typeface="+mj-lt"/>
              <a:buAutoNum type="arabicPeriod"/>
            </a:pPr>
            <a:r>
              <a:rPr lang="en-IN" sz="2400" dirty="0">
                <a:latin typeface="Bell MT" pitchFamily="18" charset="0"/>
              </a:rPr>
              <a:t>Place the first queen in the left upper corner of the table.</a:t>
            </a:r>
          </a:p>
          <a:p>
            <a:pPr marL="457200" indent="-457200">
              <a:buFont typeface="+mj-lt"/>
              <a:buAutoNum type="arabicPeriod"/>
            </a:pPr>
            <a:r>
              <a:rPr lang="en-IN" sz="2400" dirty="0">
                <a:latin typeface="Bell MT" pitchFamily="18" charset="0"/>
              </a:rPr>
              <a:t>Save the attacked positions.</a:t>
            </a:r>
          </a:p>
          <a:p>
            <a:pPr marL="457200" indent="-457200">
              <a:buFont typeface="+mj-lt"/>
              <a:buAutoNum type="arabicPeriod"/>
            </a:pPr>
            <a:r>
              <a:rPr lang="en-IN" sz="2400" dirty="0">
                <a:latin typeface="Bell MT" pitchFamily="18" charset="0"/>
              </a:rPr>
              <a:t>Move to the next queen (which can only be placed to the next line).</a:t>
            </a:r>
          </a:p>
          <a:p>
            <a:pPr marL="457200" indent="-457200">
              <a:buFont typeface="+mj-lt"/>
              <a:buAutoNum type="arabicPeriod"/>
            </a:pPr>
            <a:r>
              <a:rPr lang="en-IN" sz="2400" dirty="0">
                <a:latin typeface="Bell MT" pitchFamily="18" charset="0"/>
              </a:rPr>
              <a:t>Search for a valid position. If there is one go to step 8.</a:t>
            </a:r>
          </a:p>
          <a:p>
            <a:pPr marL="457200" indent="-457200">
              <a:buFont typeface="+mj-lt"/>
              <a:buAutoNum type="arabicPeriod"/>
            </a:pPr>
            <a:r>
              <a:rPr lang="en-IN" sz="2400" dirty="0">
                <a:latin typeface="Bell MT" pitchFamily="18" charset="0"/>
              </a:rPr>
              <a:t>There is not a valid position for the queen. Delete it (the x coordinate is 0).</a:t>
            </a:r>
          </a:p>
          <a:p>
            <a:pPr marL="457200" indent="-457200">
              <a:buFont typeface="+mj-lt"/>
              <a:buAutoNum type="arabicPeriod"/>
            </a:pPr>
            <a:r>
              <a:rPr lang="en-IN" sz="2400" dirty="0">
                <a:latin typeface="Bell MT" pitchFamily="18" charset="0"/>
              </a:rPr>
              <a:t>Move to the previous queen.</a:t>
            </a:r>
          </a:p>
          <a:p>
            <a:pPr marL="457200" indent="-457200">
              <a:buFont typeface="+mj-lt"/>
              <a:buAutoNum type="arabicPeriod"/>
            </a:pPr>
            <a:r>
              <a:rPr lang="en-IN" sz="2400" dirty="0">
                <a:latin typeface="Bell MT" pitchFamily="18" charset="0"/>
              </a:rPr>
              <a:t>Go to step 4.</a:t>
            </a:r>
          </a:p>
          <a:p>
            <a:pPr marL="457200" indent="-457200">
              <a:buFont typeface="+mj-lt"/>
              <a:buAutoNum type="arabicPeriod"/>
            </a:pPr>
            <a:r>
              <a:rPr lang="en-IN" sz="2400" dirty="0">
                <a:latin typeface="Bell MT" pitchFamily="18" charset="0"/>
              </a:rPr>
              <a:t>Place it to the first valid position.</a:t>
            </a:r>
          </a:p>
          <a:p>
            <a:pPr marL="457200" indent="-457200">
              <a:buFont typeface="+mj-lt"/>
              <a:buAutoNum type="arabicPeriod"/>
            </a:pPr>
            <a:r>
              <a:rPr lang="en-IN" sz="2400" dirty="0">
                <a:latin typeface="Bell MT" pitchFamily="18" charset="0"/>
              </a:rPr>
              <a:t>Save the attacked positions.</a:t>
            </a:r>
          </a:p>
          <a:p>
            <a:pPr marL="457200" indent="-457200">
              <a:buFont typeface="+mj-lt"/>
              <a:buAutoNum type="arabicPeriod"/>
            </a:pPr>
            <a:r>
              <a:rPr lang="en-IN" sz="2400" dirty="0">
                <a:latin typeface="Bell MT" pitchFamily="18" charset="0"/>
              </a:rPr>
              <a:t>If the queen processed is the last stop otherwise go to step 3.</a:t>
            </a:r>
          </a:p>
          <a:p>
            <a:pPr marL="457200" indent="-457200">
              <a:buFont typeface="+mj-lt"/>
              <a:buAutoNum type="arabicPeriod"/>
            </a:pPr>
            <a:endParaRPr lang="en-IN" sz="2400" dirty="0">
              <a:latin typeface="Bell MT" pitchFamily="18" charset="0"/>
            </a:endParaRPr>
          </a:p>
        </p:txBody>
      </p:sp>
    </p:spTree>
    <p:extLst>
      <p:ext uri="{BB962C8B-B14F-4D97-AF65-F5344CB8AC3E}">
        <p14:creationId xmlns:p14="http://schemas.microsoft.com/office/powerpoint/2010/main" val="4175448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4282" y="500042"/>
            <a:ext cx="8643966" cy="642942"/>
          </a:xfrm>
        </p:spPr>
        <p:txBody>
          <a:bodyPr>
            <a:noAutofit/>
          </a:bodyPr>
          <a:lstStyle/>
          <a:p>
            <a:pPr rtl="0"/>
            <a:r>
              <a:rPr lang="en-US" altLang="zh-CN" sz="4000" dirty="0" smtClean="0">
                <a:solidFill>
                  <a:schemeClr val="accent6">
                    <a:lumMod val="50000"/>
                  </a:schemeClr>
                </a:solidFill>
                <a:latin typeface="Bell MT" pitchFamily="18" charset="0"/>
              </a:rPr>
              <a:t>EIGHT QUEEN PROBLEM: ALGORITHM</a:t>
            </a:r>
            <a:endParaRPr lang="en-US" altLang="zh-CN" sz="4000" dirty="0">
              <a:solidFill>
                <a:schemeClr val="accent6">
                  <a:lumMod val="50000"/>
                </a:schemeClr>
              </a:solidFill>
              <a:latin typeface="Bell MT" pitchFamily="18" charset="0"/>
            </a:endParaRPr>
          </a:p>
        </p:txBody>
      </p:sp>
      <p:sp>
        <p:nvSpPr>
          <p:cNvPr id="15363" name="Rectangle 3"/>
          <p:cNvSpPr>
            <a:spLocks noGrp="1" noChangeArrowheads="1"/>
          </p:cNvSpPr>
          <p:nvPr>
            <p:ph type="body" idx="1"/>
          </p:nvPr>
        </p:nvSpPr>
        <p:spPr/>
        <p:txBody>
          <a:bodyPr>
            <a:noAutofit/>
          </a:bodyPr>
          <a:lstStyle/>
          <a:p>
            <a:pPr lvl="1" algn="l" rtl="0">
              <a:lnSpc>
                <a:spcPct val="90000"/>
              </a:lnSpc>
              <a:buFontTx/>
              <a:buNone/>
            </a:pPr>
            <a:r>
              <a:rPr lang="en-US" altLang="zh-CN" sz="2400" dirty="0" err="1">
                <a:solidFill>
                  <a:srgbClr val="000000"/>
                </a:solidFill>
                <a:latin typeface="Bell MT" pitchFamily="18" charset="0"/>
                <a:cs typeface="Andalus" pitchFamily="18" charset="-78"/>
              </a:rPr>
              <a:t>putQueen</a:t>
            </a:r>
            <a:r>
              <a:rPr lang="en-US" altLang="zh-CN" sz="2400" dirty="0">
                <a:solidFill>
                  <a:srgbClr val="000000"/>
                </a:solidFill>
                <a:latin typeface="Bell MT" pitchFamily="18" charset="0"/>
                <a:cs typeface="Andalus" pitchFamily="18" charset="-78"/>
              </a:rPr>
              <a:t>(row)</a:t>
            </a:r>
          </a:p>
          <a:p>
            <a:pPr lvl="1" algn="l" rtl="0">
              <a:lnSpc>
                <a:spcPct val="90000"/>
              </a:lnSpc>
              <a:buFontTx/>
              <a:buNone/>
            </a:pPr>
            <a:r>
              <a:rPr lang="en-US" altLang="zh-CN" sz="2400" dirty="0">
                <a:solidFill>
                  <a:srgbClr val="000000"/>
                </a:solidFill>
                <a:latin typeface="Bell MT" pitchFamily="18" charset="0"/>
                <a:cs typeface="Andalus" pitchFamily="18" charset="-78"/>
              </a:rPr>
              <a:t>{</a:t>
            </a:r>
          </a:p>
          <a:p>
            <a:pPr lvl="1" algn="l" rtl="0">
              <a:lnSpc>
                <a:spcPct val="90000"/>
              </a:lnSpc>
              <a:buFontTx/>
              <a:buNone/>
            </a:pPr>
            <a:r>
              <a:rPr lang="en-US" altLang="zh-CN" sz="2400" dirty="0">
                <a:solidFill>
                  <a:srgbClr val="000000"/>
                </a:solidFill>
                <a:latin typeface="Bell MT" pitchFamily="18" charset="0"/>
                <a:cs typeface="Andalus" pitchFamily="18" charset="-78"/>
              </a:rPr>
              <a:t>   for every position </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 on the same row</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if </a:t>
            </a:r>
            <a:r>
              <a:rPr lang="en-US" altLang="zh-CN" sz="2400" dirty="0">
                <a:solidFill>
                  <a:srgbClr val="000000"/>
                </a:solidFill>
                <a:latin typeface="Bell MT" pitchFamily="18" charset="0"/>
                <a:cs typeface="Andalus" pitchFamily="18" charset="-78"/>
              </a:rPr>
              <a:t>position </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 is available</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place the next queen in position </a:t>
            </a:r>
            <a:r>
              <a:rPr lang="en-US" altLang="zh-CN" sz="2400" dirty="0" err="1">
                <a:solidFill>
                  <a:srgbClr val="000000"/>
                </a:solidFill>
                <a:latin typeface="Bell MT" pitchFamily="18" charset="0"/>
                <a:cs typeface="Andalus" pitchFamily="18" charset="-78"/>
              </a:rPr>
              <a:t>col</a:t>
            </a:r>
            <a:endParaRPr lang="en-US" altLang="zh-CN" sz="2400" dirty="0">
              <a:solidFill>
                <a:srgbClr val="000000"/>
              </a:solidFill>
              <a:latin typeface="Bell MT" pitchFamily="18" charset="0"/>
              <a:cs typeface="Andalus" pitchFamily="18" charset="-78"/>
            </a:endParaRP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if (row&lt;8)</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err="1">
                <a:solidFill>
                  <a:srgbClr val="000000"/>
                </a:solidFill>
                <a:latin typeface="Bell MT" pitchFamily="18" charset="0"/>
                <a:cs typeface="Andalus" pitchFamily="18" charset="-78"/>
              </a:rPr>
              <a:t>putQueen</a:t>
            </a:r>
            <a:r>
              <a:rPr lang="en-US" altLang="zh-CN" sz="2400" dirty="0">
                <a:solidFill>
                  <a:srgbClr val="000000"/>
                </a:solidFill>
                <a:latin typeface="Bell MT" pitchFamily="18" charset="0"/>
                <a:cs typeface="Andalus" pitchFamily="18" charset="-78"/>
              </a:rPr>
              <a:t>(row+1);</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else  </a:t>
            </a:r>
            <a:r>
              <a:rPr lang="en-US" altLang="zh-CN" sz="2400" dirty="0">
                <a:solidFill>
                  <a:srgbClr val="000000"/>
                </a:solidFill>
                <a:latin typeface="Bell MT" pitchFamily="18" charset="0"/>
                <a:cs typeface="Andalus" pitchFamily="18" charset="-78"/>
              </a:rPr>
              <a:t>success;</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remove the queen from position </a:t>
            </a:r>
            <a:r>
              <a:rPr lang="en-US" altLang="zh-CN" sz="2400" dirty="0" err="1">
                <a:solidFill>
                  <a:srgbClr val="000000"/>
                </a:solidFill>
                <a:latin typeface="Bell MT" pitchFamily="18" charset="0"/>
                <a:cs typeface="Andalus" pitchFamily="18" charset="-78"/>
              </a:rPr>
              <a:t>col</a:t>
            </a:r>
            <a:endParaRPr lang="en-US" altLang="zh-CN" sz="2400" dirty="0">
              <a:solidFill>
                <a:srgbClr val="000000"/>
              </a:solidFill>
              <a:latin typeface="Bell MT" pitchFamily="18" charset="0"/>
              <a:cs typeface="Andalus" pitchFamily="18" charset="-78"/>
            </a:endParaRPr>
          </a:p>
          <a:p>
            <a:pPr lvl="1" algn="l" rtl="0">
              <a:lnSpc>
                <a:spcPct val="90000"/>
              </a:lnSpc>
              <a:buFontTx/>
              <a:buNone/>
            </a:pPr>
            <a:r>
              <a:rPr lang="en-US" altLang="zh-CN" sz="2400" dirty="0">
                <a:solidFill>
                  <a:srgbClr val="000000"/>
                </a:solidFill>
                <a:latin typeface="Bell MT" pitchFamily="18" charset="0"/>
                <a:cs typeface="Andalus" pitchFamily="18" charset="-78"/>
              </a:rPr>
              <a:t>}</a:t>
            </a:r>
          </a:p>
        </p:txBody>
      </p:sp>
    </p:spTree>
    <p:extLst>
      <p:ext uri="{BB962C8B-B14F-4D97-AF65-F5344CB8AC3E}">
        <p14:creationId xmlns:p14="http://schemas.microsoft.com/office/powerpoint/2010/main" val="2140046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IN" dirty="0" smtClean="0">
                <a:solidFill>
                  <a:schemeClr val="accent6">
                    <a:lumMod val="50000"/>
                  </a:schemeClr>
                </a:solidFill>
                <a:latin typeface="Bell MT" pitchFamily="18" charset="0"/>
              </a:rPr>
              <a:t>SOLUTIONS</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428596" y="2357430"/>
            <a:ext cx="8229600" cy="2614618"/>
          </a:xfrm>
        </p:spPr>
        <p:txBody>
          <a:bodyPr>
            <a:normAutofit/>
          </a:bodyPr>
          <a:lstStyle/>
          <a:p>
            <a:r>
              <a:rPr lang="en-IN" sz="2400" dirty="0" smtClean="0">
                <a:latin typeface="Bell MT" pitchFamily="18" charset="0"/>
              </a:rPr>
              <a:t>The eight queens puzzle has 92 </a:t>
            </a:r>
            <a:r>
              <a:rPr lang="en-IN" sz="2400" b="1" dirty="0" smtClean="0">
                <a:solidFill>
                  <a:schemeClr val="accent6">
                    <a:lumMod val="50000"/>
                  </a:schemeClr>
                </a:solidFill>
                <a:latin typeface="Bell MT" pitchFamily="18" charset="0"/>
              </a:rPr>
              <a:t>distinct</a:t>
            </a:r>
            <a:r>
              <a:rPr lang="en-IN" sz="2400" dirty="0" smtClean="0">
                <a:latin typeface="Bell MT" pitchFamily="18" charset="0"/>
              </a:rPr>
              <a:t> solutions. </a:t>
            </a:r>
          </a:p>
          <a:p>
            <a:pPr>
              <a:buNone/>
            </a:pPr>
            <a:endParaRPr lang="en-IN" sz="2400" dirty="0" smtClean="0">
              <a:latin typeface="Bell MT" pitchFamily="18" charset="0"/>
            </a:endParaRPr>
          </a:p>
          <a:p>
            <a:r>
              <a:rPr lang="en-IN" sz="2400" dirty="0" smtClean="0">
                <a:latin typeface="Bell MT" pitchFamily="18" charset="0"/>
              </a:rPr>
              <a:t>If solutions that differ only by symmetry operations(rotations and reflections) of the board are counted as one the puzzle has 12 </a:t>
            </a:r>
            <a:r>
              <a:rPr lang="en-IN" sz="2400" b="1" dirty="0" smtClean="0">
                <a:solidFill>
                  <a:schemeClr val="accent6">
                    <a:lumMod val="50000"/>
                  </a:schemeClr>
                </a:solidFill>
                <a:latin typeface="Bell MT" pitchFamily="18" charset="0"/>
              </a:rPr>
              <a:t>unique</a:t>
            </a:r>
            <a:r>
              <a:rPr lang="en-IN" sz="2400" dirty="0" smtClean="0">
                <a:solidFill>
                  <a:schemeClr val="accent6">
                    <a:lumMod val="50000"/>
                  </a:schemeClr>
                </a:solidFill>
                <a:latin typeface="Bell MT" pitchFamily="18" charset="0"/>
              </a:rPr>
              <a:t> </a:t>
            </a:r>
            <a:r>
              <a:rPr lang="en-IN" sz="2400" dirty="0" smtClean="0">
                <a:latin typeface="Bell MT" pitchFamily="18" charset="0"/>
              </a:rPr>
              <a:t>(or </a:t>
            </a:r>
            <a:r>
              <a:rPr lang="en-IN" sz="2400" b="1" dirty="0" smtClean="0">
                <a:solidFill>
                  <a:schemeClr val="accent6">
                    <a:lumMod val="50000"/>
                  </a:schemeClr>
                </a:solidFill>
                <a:latin typeface="Bell MT" pitchFamily="18" charset="0"/>
              </a:rPr>
              <a:t>fundamental</a:t>
            </a:r>
            <a:r>
              <a:rPr lang="en-IN" sz="2400" dirty="0" smtClean="0">
                <a:solidFill>
                  <a:schemeClr val="accent6">
                    <a:lumMod val="50000"/>
                  </a:schemeClr>
                </a:solidFill>
                <a:latin typeface="Bell MT" pitchFamily="18" charset="0"/>
              </a:rPr>
              <a:t>)</a:t>
            </a:r>
            <a:r>
              <a:rPr lang="en-IN" sz="2400" dirty="0" smtClean="0">
                <a:latin typeface="Bell MT" pitchFamily="18" charset="0"/>
              </a:rPr>
              <a:t> solutions</a:t>
            </a:r>
            <a:endParaRPr lang="en-IN" sz="2400" dirty="0">
              <a:latin typeface="Bell MT" pitchFamily="18" charset="0"/>
            </a:endParaRPr>
          </a:p>
        </p:txBody>
      </p:sp>
    </p:spTree>
    <p:extLst>
      <p:ext uri="{BB962C8B-B14F-4D97-AF65-F5344CB8AC3E}">
        <p14:creationId xmlns:p14="http://schemas.microsoft.com/office/powerpoint/2010/main" val="627523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071538" y="285728"/>
            <a:ext cx="3143272" cy="2857520"/>
            <a:chOff x="1000100" y="357166"/>
            <a:chExt cx="7215204" cy="6170886"/>
          </a:xfrm>
        </p:grpSpPr>
        <p:pic>
          <p:nvPicPr>
            <p:cNvPr id="4" name="Picture 2"/>
            <p:cNvPicPr>
              <a:picLocks noChangeAspect="1" noChangeArrowheads="1"/>
            </p:cNvPicPr>
            <p:nvPr/>
          </p:nvPicPr>
          <p:blipFill>
            <a:blip r:embed="rId2" cstate="print"/>
            <a:srcRect/>
            <a:stretch>
              <a:fillRect/>
            </a:stretch>
          </p:blipFill>
          <p:spPr bwMode="auto">
            <a:xfrm rot="5400000">
              <a:off x="1522259" y="-164993"/>
              <a:ext cx="6170886" cy="7215204"/>
            </a:xfrm>
            <a:prstGeom prst="rect">
              <a:avLst/>
            </a:prstGeom>
            <a:noFill/>
            <a:ln w="9525">
              <a:noFill/>
              <a:miter lim="800000"/>
              <a:headEnd/>
              <a:tailEnd/>
            </a:ln>
            <a:effectLst/>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929058" y="857232"/>
              <a:ext cx="571504" cy="571504"/>
            </a:xfrm>
            <a:prstGeom prst="rect">
              <a:avLst/>
            </a:prstGeom>
            <a:noFill/>
          </p:spPr>
        </p:pic>
        <p:pic>
          <p:nvPicPr>
            <p:cNvPr id="13" name="Picture 2" descr="D:\Thiran\Pictures\1300131811_admin_privilege.png"/>
            <p:cNvPicPr>
              <a:picLocks noChangeAspect="1" noChangeArrowheads="1"/>
            </p:cNvPicPr>
            <p:nvPr/>
          </p:nvPicPr>
          <p:blipFill>
            <a:blip r:embed="rId4" cstate="print"/>
            <a:srcRect/>
            <a:stretch>
              <a:fillRect/>
            </a:stretch>
          </p:blipFill>
          <p:spPr bwMode="auto">
            <a:xfrm>
              <a:off x="3143240" y="2143116"/>
              <a:ext cx="642942" cy="642942"/>
            </a:xfrm>
            <a:prstGeom prst="rect">
              <a:avLst/>
            </a:prstGeom>
            <a:noFill/>
          </p:spPr>
        </p:pic>
        <p:pic>
          <p:nvPicPr>
            <p:cNvPr id="14" name="Picture 2" descr="D:\Thiran\Pictures\1300131811_admin_privilege.png"/>
            <p:cNvPicPr>
              <a:picLocks noChangeAspect="1" noChangeArrowheads="1"/>
            </p:cNvPicPr>
            <p:nvPr/>
          </p:nvPicPr>
          <p:blipFill>
            <a:blip r:embed="rId4" cstate="print"/>
            <a:srcRect/>
            <a:stretch>
              <a:fillRect/>
            </a:stretch>
          </p:blipFill>
          <p:spPr bwMode="auto">
            <a:xfrm>
              <a:off x="1571604" y="4714884"/>
              <a:ext cx="642942" cy="642942"/>
            </a:xfrm>
            <a:prstGeom prst="rect">
              <a:avLst/>
            </a:prstGeom>
            <a:noFill/>
          </p:spPr>
        </p:pic>
        <p:pic>
          <p:nvPicPr>
            <p:cNvPr id="16" name="Picture 2" descr="D:\Thiran\Pictures\1300131811_admin_privilege.png"/>
            <p:cNvPicPr>
              <a:picLocks noChangeAspect="1" noChangeArrowheads="1"/>
            </p:cNvPicPr>
            <p:nvPr/>
          </p:nvPicPr>
          <p:blipFill>
            <a:blip r:embed="rId4" cstate="print"/>
            <a:srcRect/>
            <a:stretch>
              <a:fillRect/>
            </a:stretch>
          </p:blipFill>
          <p:spPr bwMode="auto">
            <a:xfrm>
              <a:off x="5429256" y="5429264"/>
              <a:ext cx="642942" cy="642942"/>
            </a:xfrm>
            <a:prstGeom prst="rect">
              <a:avLst/>
            </a:prstGeom>
            <a:noFill/>
          </p:spPr>
        </p:pic>
        <p:pic>
          <p:nvPicPr>
            <p:cNvPr id="17" name="Picture 2" descr="D:\Thiran\Pictures\1300131811_admin_privilege.png"/>
            <p:cNvPicPr>
              <a:picLocks noChangeAspect="1" noChangeArrowheads="1"/>
            </p:cNvPicPr>
            <p:nvPr/>
          </p:nvPicPr>
          <p:blipFill>
            <a:blip r:embed="rId3" cstate="print"/>
            <a:srcRect/>
            <a:stretch>
              <a:fillRect/>
            </a:stretch>
          </p:blipFill>
          <p:spPr bwMode="auto">
            <a:xfrm>
              <a:off x="4714876" y="4143380"/>
              <a:ext cx="571504" cy="571504"/>
            </a:xfrm>
            <a:prstGeom prst="rect">
              <a:avLst/>
            </a:prstGeom>
            <a:noFill/>
          </p:spPr>
        </p:pic>
        <p:pic>
          <p:nvPicPr>
            <p:cNvPr id="18" name="Picture 2" descr="D:\Thiran\Pictures\1300131811_admin_privilege.png"/>
            <p:cNvPicPr>
              <a:picLocks noChangeAspect="1" noChangeArrowheads="1"/>
            </p:cNvPicPr>
            <p:nvPr/>
          </p:nvPicPr>
          <p:blipFill>
            <a:blip r:embed="rId4" cstate="print"/>
            <a:srcRect/>
            <a:stretch>
              <a:fillRect/>
            </a:stretch>
          </p:blipFill>
          <p:spPr bwMode="auto">
            <a:xfrm>
              <a:off x="7000892" y="2786058"/>
              <a:ext cx="642942" cy="642942"/>
            </a:xfrm>
            <a:prstGeom prst="rect">
              <a:avLst/>
            </a:prstGeom>
            <a:noFill/>
          </p:spPr>
        </p:pic>
        <p:pic>
          <p:nvPicPr>
            <p:cNvPr id="19" name="Picture 2" descr="D:\Thiran\Pictures\1300131811_admin_privilege.png"/>
            <p:cNvPicPr>
              <a:picLocks noChangeAspect="1" noChangeArrowheads="1"/>
            </p:cNvPicPr>
            <p:nvPr/>
          </p:nvPicPr>
          <p:blipFill>
            <a:blip r:embed="rId3" cstate="print"/>
            <a:srcRect/>
            <a:stretch>
              <a:fillRect/>
            </a:stretch>
          </p:blipFill>
          <p:spPr bwMode="auto">
            <a:xfrm>
              <a:off x="6215074" y="1500174"/>
              <a:ext cx="571504" cy="571504"/>
            </a:xfrm>
            <a:prstGeom prst="rect">
              <a:avLst/>
            </a:prstGeom>
            <a:noFill/>
          </p:spPr>
        </p:pic>
        <p:pic>
          <p:nvPicPr>
            <p:cNvPr id="21" name="Picture 2" descr="D:\Thiran\Pictures\1300131811_admin_privilege.png"/>
            <p:cNvPicPr>
              <a:picLocks noChangeAspect="1" noChangeArrowheads="1"/>
            </p:cNvPicPr>
            <p:nvPr/>
          </p:nvPicPr>
          <p:blipFill>
            <a:blip r:embed="rId4" cstate="print"/>
            <a:srcRect/>
            <a:stretch>
              <a:fillRect/>
            </a:stretch>
          </p:blipFill>
          <p:spPr bwMode="auto">
            <a:xfrm>
              <a:off x="2285984" y="3500438"/>
              <a:ext cx="642942" cy="642942"/>
            </a:xfrm>
            <a:prstGeom prst="rect">
              <a:avLst/>
            </a:prstGeom>
            <a:noFill/>
          </p:spPr>
        </p:pic>
      </p:grpSp>
      <p:sp>
        <p:nvSpPr>
          <p:cNvPr id="20" name="Rectangle 19"/>
          <p:cNvSpPr/>
          <p:nvPr/>
        </p:nvSpPr>
        <p:spPr>
          <a:xfrm rot="16200000">
            <a:off x="-1279563" y="1412241"/>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1</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grpSp>
        <p:nvGrpSpPr>
          <p:cNvPr id="22" name="Group 21"/>
          <p:cNvGrpSpPr/>
          <p:nvPr/>
        </p:nvGrpSpPr>
        <p:grpSpPr>
          <a:xfrm>
            <a:off x="5143504" y="285728"/>
            <a:ext cx="3071834" cy="2857496"/>
            <a:chOff x="1000100" y="357166"/>
            <a:chExt cx="7215204" cy="6170886"/>
          </a:xfrm>
        </p:grpSpPr>
        <p:pic>
          <p:nvPicPr>
            <p:cNvPr id="23" name="Picture 2"/>
            <p:cNvPicPr>
              <a:picLocks noChangeAspect="1" noChangeArrowheads="1"/>
            </p:cNvPicPr>
            <p:nvPr/>
          </p:nvPicPr>
          <p:blipFill>
            <a:blip r:embed="rId2" cstate="print"/>
            <a:srcRect/>
            <a:stretch>
              <a:fillRect/>
            </a:stretch>
          </p:blipFill>
          <p:spPr bwMode="auto">
            <a:xfrm rot="5400000">
              <a:off x="1522259" y="-164993"/>
              <a:ext cx="6170886" cy="7215204"/>
            </a:xfrm>
            <a:prstGeom prst="rect">
              <a:avLst/>
            </a:prstGeom>
            <a:noFill/>
            <a:ln w="9525">
              <a:noFill/>
              <a:miter lim="800000"/>
              <a:headEnd/>
              <a:tailEnd/>
            </a:ln>
            <a:effectLst/>
          </p:spPr>
        </p:pic>
        <p:pic>
          <p:nvPicPr>
            <p:cNvPr id="24" name="Picture 2" descr="D:\Thiran\Pictures\1300131811_admin_privilege.png"/>
            <p:cNvPicPr>
              <a:picLocks noChangeAspect="1" noChangeArrowheads="1"/>
            </p:cNvPicPr>
            <p:nvPr/>
          </p:nvPicPr>
          <p:blipFill>
            <a:blip r:embed="rId5" cstate="print"/>
            <a:srcRect/>
            <a:stretch>
              <a:fillRect/>
            </a:stretch>
          </p:blipFill>
          <p:spPr bwMode="auto">
            <a:xfrm>
              <a:off x="4572000" y="857232"/>
              <a:ext cx="571504" cy="571504"/>
            </a:xfrm>
            <a:prstGeom prst="rect">
              <a:avLst/>
            </a:prstGeom>
            <a:noFill/>
          </p:spPr>
        </p:pic>
        <p:pic>
          <p:nvPicPr>
            <p:cNvPr id="25" name="Picture 2" descr="D:\Thiran\Pictures\1300131811_admin_privilege.png"/>
            <p:cNvPicPr>
              <a:picLocks noChangeAspect="1" noChangeArrowheads="1"/>
            </p:cNvPicPr>
            <p:nvPr/>
          </p:nvPicPr>
          <p:blipFill>
            <a:blip r:embed="rId6" cstate="print"/>
            <a:srcRect/>
            <a:stretch>
              <a:fillRect/>
            </a:stretch>
          </p:blipFill>
          <p:spPr bwMode="auto">
            <a:xfrm>
              <a:off x="2357422" y="1500174"/>
              <a:ext cx="642942" cy="642942"/>
            </a:xfrm>
            <a:prstGeom prst="rect">
              <a:avLst/>
            </a:prstGeom>
            <a:noFill/>
          </p:spPr>
        </p:pic>
        <p:pic>
          <p:nvPicPr>
            <p:cNvPr id="26" name="Picture 2" descr="D:\Thiran\Pictures\1300131811_admin_privilege.png"/>
            <p:cNvPicPr>
              <a:picLocks noChangeAspect="1" noChangeArrowheads="1"/>
            </p:cNvPicPr>
            <p:nvPr/>
          </p:nvPicPr>
          <p:blipFill>
            <a:blip r:embed="rId6" cstate="print"/>
            <a:srcRect/>
            <a:stretch>
              <a:fillRect/>
            </a:stretch>
          </p:blipFill>
          <p:spPr bwMode="auto">
            <a:xfrm>
              <a:off x="1500166" y="5429264"/>
              <a:ext cx="642942" cy="642942"/>
            </a:xfrm>
            <a:prstGeom prst="rect">
              <a:avLst/>
            </a:prstGeom>
            <a:noFill/>
          </p:spPr>
        </p:pic>
        <p:pic>
          <p:nvPicPr>
            <p:cNvPr id="27" name="Picture 2" descr="D:\Thiran\Pictures\1300131811_admin_privilege.png"/>
            <p:cNvPicPr>
              <a:picLocks noChangeAspect="1" noChangeArrowheads="1"/>
            </p:cNvPicPr>
            <p:nvPr/>
          </p:nvPicPr>
          <p:blipFill>
            <a:blip r:embed="rId6" cstate="print"/>
            <a:srcRect/>
            <a:stretch>
              <a:fillRect/>
            </a:stretch>
          </p:blipFill>
          <p:spPr bwMode="auto">
            <a:xfrm>
              <a:off x="5429256" y="4786322"/>
              <a:ext cx="642942" cy="642942"/>
            </a:xfrm>
            <a:prstGeom prst="rect">
              <a:avLst/>
            </a:prstGeom>
            <a:noFill/>
          </p:spPr>
        </p:pic>
        <p:pic>
          <p:nvPicPr>
            <p:cNvPr id="28" name="Picture 2" descr="D:\Thiran\Pictures\1300131811_admin_privilege.png"/>
            <p:cNvPicPr>
              <a:picLocks noChangeAspect="1" noChangeArrowheads="1"/>
            </p:cNvPicPr>
            <p:nvPr/>
          </p:nvPicPr>
          <p:blipFill>
            <a:blip r:embed="rId6" cstate="print"/>
            <a:srcRect/>
            <a:stretch>
              <a:fillRect/>
            </a:stretch>
          </p:blipFill>
          <p:spPr bwMode="auto">
            <a:xfrm>
              <a:off x="3071802" y="3429000"/>
              <a:ext cx="642942" cy="642942"/>
            </a:xfrm>
            <a:prstGeom prst="rect">
              <a:avLst/>
            </a:prstGeom>
            <a:noFill/>
          </p:spPr>
        </p:pic>
        <p:pic>
          <p:nvPicPr>
            <p:cNvPr id="29" name="Picture 2" descr="D:\Thiran\Pictures\1300131811_admin_privilege.png"/>
            <p:cNvPicPr>
              <a:picLocks noChangeAspect="1" noChangeArrowheads="1"/>
            </p:cNvPicPr>
            <p:nvPr/>
          </p:nvPicPr>
          <p:blipFill>
            <a:blip r:embed="rId6" cstate="print"/>
            <a:srcRect/>
            <a:stretch>
              <a:fillRect/>
            </a:stretch>
          </p:blipFill>
          <p:spPr bwMode="auto">
            <a:xfrm>
              <a:off x="7000892" y="4071942"/>
              <a:ext cx="642942" cy="642942"/>
            </a:xfrm>
            <a:prstGeom prst="rect">
              <a:avLst/>
            </a:prstGeom>
            <a:noFill/>
          </p:spPr>
        </p:pic>
        <p:pic>
          <p:nvPicPr>
            <p:cNvPr id="30" name="Picture 2" descr="D:\Thiran\Pictures\1300131811_admin_privilege.png"/>
            <p:cNvPicPr>
              <a:picLocks noChangeAspect="1" noChangeArrowheads="1"/>
            </p:cNvPicPr>
            <p:nvPr/>
          </p:nvPicPr>
          <p:blipFill>
            <a:blip r:embed="rId5" cstate="print"/>
            <a:srcRect/>
            <a:stretch>
              <a:fillRect/>
            </a:stretch>
          </p:blipFill>
          <p:spPr bwMode="auto">
            <a:xfrm>
              <a:off x="6215074" y="2857496"/>
              <a:ext cx="571504" cy="571504"/>
            </a:xfrm>
            <a:prstGeom prst="rect">
              <a:avLst/>
            </a:prstGeom>
            <a:noFill/>
          </p:spPr>
        </p:pic>
        <p:pic>
          <p:nvPicPr>
            <p:cNvPr id="31" name="Picture 2" descr="D:\Thiran\Pictures\1300131811_admin_privilege.png"/>
            <p:cNvPicPr>
              <a:picLocks noChangeAspect="1" noChangeArrowheads="1"/>
            </p:cNvPicPr>
            <p:nvPr/>
          </p:nvPicPr>
          <p:blipFill>
            <a:blip r:embed="rId6" cstate="print"/>
            <a:srcRect/>
            <a:stretch>
              <a:fillRect/>
            </a:stretch>
          </p:blipFill>
          <p:spPr bwMode="auto">
            <a:xfrm>
              <a:off x="3929058" y="2143116"/>
              <a:ext cx="642942" cy="642942"/>
            </a:xfrm>
            <a:prstGeom prst="rect">
              <a:avLst/>
            </a:prstGeom>
            <a:noFill/>
          </p:spPr>
        </p:pic>
      </p:grpSp>
      <p:grpSp>
        <p:nvGrpSpPr>
          <p:cNvPr id="32" name="Group 31"/>
          <p:cNvGrpSpPr/>
          <p:nvPr/>
        </p:nvGrpSpPr>
        <p:grpSpPr>
          <a:xfrm>
            <a:off x="1071538" y="3571876"/>
            <a:ext cx="3214710" cy="3027614"/>
            <a:chOff x="1000100" y="357166"/>
            <a:chExt cx="7215204" cy="6170886"/>
          </a:xfrm>
        </p:grpSpPr>
        <p:pic>
          <p:nvPicPr>
            <p:cNvPr id="33" name="Picture 2"/>
            <p:cNvPicPr>
              <a:picLocks noChangeAspect="1" noChangeArrowheads="1"/>
            </p:cNvPicPr>
            <p:nvPr/>
          </p:nvPicPr>
          <p:blipFill>
            <a:blip r:embed="rId2" cstate="print"/>
            <a:srcRect/>
            <a:stretch>
              <a:fillRect/>
            </a:stretch>
          </p:blipFill>
          <p:spPr bwMode="auto">
            <a:xfrm rot="5400000">
              <a:off x="1522259" y="-164993"/>
              <a:ext cx="6170886" cy="7215204"/>
            </a:xfrm>
            <a:prstGeom prst="rect">
              <a:avLst/>
            </a:prstGeom>
            <a:noFill/>
            <a:ln w="9525">
              <a:noFill/>
              <a:miter lim="800000"/>
              <a:headEnd/>
              <a:tailEnd/>
            </a:ln>
            <a:effectLst/>
          </p:spPr>
        </p:pic>
        <p:pic>
          <p:nvPicPr>
            <p:cNvPr id="34" name="Picture 2" descr="D:\Thiran\Pictures\1300131811_admin_privilege.png"/>
            <p:cNvPicPr>
              <a:picLocks noChangeAspect="1" noChangeArrowheads="1"/>
            </p:cNvPicPr>
            <p:nvPr/>
          </p:nvPicPr>
          <p:blipFill>
            <a:blip r:embed="rId7" cstate="print"/>
            <a:srcRect/>
            <a:stretch>
              <a:fillRect/>
            </a:stretch>
          </p:blipFill>
          <p:spPr bwMode="auto">
            <a:xfrm>
              <a:off x="3929058" y="857232"/>
              <a:ext cx="571504" cy="571504"/>
            </a:xfrm>
            <a:prstGeom prst="rect">
              <a:avLst/>
            </a:prstGeom>
            <a:noFill/>
          </p:spPr>
        </p:pic>
        <p:pic>
          <p:nvPicPr>
            <p:cNvPr id="35" name="Picture 2" descr="D:\Thiran\Pictures\1300131811_admin_privilege.png"/>
            <p:cNvPicPr>
              <a:picLocks noChangeAspect="1" noChangeArrowheads="1"/>
            </p:cNvPicPr>
            <p:nvPr/>
          </p:nvPicPr>
          <p:blipFill>
            <a:blip r:embed="rId8" cstate="print"/>
            <a:srcRect/>
            <a:stretch>
              <a:fillRect/>
            </a:stretch>
          </p:blipFill>
          <p:spPr bwMode="auto">
            <a:xfrm>
              <a:off x="2285984" y="1500174"/>
              <a:ext cx="642942" cy="642942"/>
            </a:xfrm>
            <a:prstGeom prst="rect">
              <a:avLst/>
            </a:prstGeom>
            <a:noFill/>
          </p:spPr>
        </p:pic>
        <p:pic>
          <p:nvPicPr>
            <p:cNvPr id="36" name="Picture 2" descr="D:\Thiran\Pictures\1300131811_admin_privilege.png"/>
            <p:cNvPicPr>
              <a:picLocks noChangeAspect="1" noChangeArrowheads="1"/>
            </p:cNvPicPr>
            <p:nvPr/>
          </p:nvPicPr>
          <p:blipFill>
            <a:blip r:embed="rId8" cstate="print"/>
            <a:srcRect/>
            <a:stretch>
              <a:fillRect/>
            </a:stretch>
          </p:blipFill>
          <p:spPr bwMode="auto">
            <a:xfrm>
              <a:off x="1571604" y="5357826"/>
              <a:ext cx="642942" cy="642942"/>
            </a:xfrm>
            <a:prstGeom prst="rect">
              <a:avLst/>
            </a:prstGeom>
            <a:noFill/>
          </p:spPr>
        </p:pic>
        <p:pic>
          <p:nvPicPr>
            <p:cNvPr id="37" name="Picture 2" descr="D:\Thiran\Pictures\1300131811_admin_privilege.png"/>
            <p:cNvPicPr>
              <a:picLocks noChangeAspect="1" noChangeArrowheads="1"/>
            </p:cNvPicPr>
            <p:nvPr/>
          </p:nvPicPr>
          <p:blipFill>
            <a:blip r:embed="rId8" cstate="print"/>
            <a:srcRect/>
            <a:stretch>
              <a:fillRect/>
            </a:stretch>
          </p:blipFill>
          <p:spPr bwMode="auto">
            <a:xfrm>
              <a:off x="4643438" y="4786322"/>
              <a:ext cx="642942" cy="642942"/>
            </a:xfrm>
            <a:prstGeom prst="rect">
              <a:avLst/>
            </a:prstGeom>
            <a:noFill/>
          </p:spPr>
        </p:pic>
        <p:pic>
          <p:nvPicPr>
            <p:cNvPr id="38" name="Picture 2" descr="D:\Thiran\Pictures\1300131811_admin_privilege.png"/>
            <p:cNvPicPr>
              <a:picLocks noChangeAspect="1" noChangeArrowheads="1"/>
            </p:cNvPicPr>
            <p:nvPr/>
          </p:nvPicPr>
          <p:blipFill>
            <a:blip r:embed="rId8" cstate="print"/>
            <a:srcRect/>
            <a:stretch>
              <a:fillRect/>
            </a:stretch>
          </p:blipFill>
          <p:spPr bwMode="auto">
            <a:xfrm>
              <a:off x="6929454" y="4071942"/>
              <a:ext cx="642942" cy="642942"/>
            </a:xfrm>
            <a:prstGeom prst="rect">
              <a:avLst/>
            </a:prstGeom>
            <a:noFill/>
          </p:spPr>
        </p:pic>
        <p:pic>
          <p:nvPicPr>
            <p:cNvPr id="39" name="Picture 2" descr="D:\Thiran\Pictures\1300131811_admin_privilege.png"/>
            <p:cNvPicPr>
              <a:picLocks noChangeAspect="1" noChangeArrowheads="1"/>
            </p:cNvPicPr>
            <p:nvPr/>
          </p:nvPicPr>
          <p:blipFill>
            <a:blip r:embed="rId8" cstate="print"/>
            <a:srcRect/>
            <a:stretch>
              <a:fillRect/>
            </a:stretch>
          </p:blipFill>
          <p:spPr bwMode="auto">
            <a:xfrm>
              <a:off x="5429256" y="3429000"/>
              <a:ext cx="642942" cy="642942"/>
            </a:xfrm>
            <a:prstGeom prst="rect">
              <a:avLst/>
            </a:prstGeom>
            <a:noFill/>
          </p:spPr>
        </p:pic>
        <p:pic>
          <p:nvPicPr>
            <p:cNvPr id="40" name="Picture 2" descr="D:\Thiran\Pictures\1300131811_admin_privilege.png"/>
            <p:cNvPicPr>
              <a:picLocks noChangeAspect="1" noChangeArrowheads="1"/>
            </p:cNvPicPr>
            <p:nvPr/>
          </p:nvPicPr>
          <p:blipFill>
            <a:blip r:embed="rId7" cstate="print"/>
            <a:srcRect/>
            <a:stretch>
              <a:fillRect/>
            </a:stretch>
          </p:blipFill>
          <p:spPr bwMode="auto">
            <a:xfrm>
              <a:off x="6215074" y="2214554"/>
              <a:ext cx="571504" cy="571504"/>
            </a:xfrm>
            <a:prstGeom prst="rect">
              <a:avLst/>
            </a:prstGeom>
            <a:noFill/>
          </p:spPr>
        </p:pic>
        <p:pic>
          <p:nvPicPr>
            <p:cNvPr id="41" name="Picture 2" descr="D:\Thiran\Pictures\1300131811_admin_privilege.png"/>
            <p:cNvPicPr>
              <a:picLocks noChangeAspect="1" noChangeArrowheads="1"/>
            </p:cNvPicPr>
            <p:nvPr/>
          </p:nvPicPr>
          <p:blipFill>
            <a:blip r:embed="rId8" cstate="print"/>
            <a:srcRect/>
            <a:stretch>
              <a:fillRect/>
            </a:stretch>
          </p:blipFill>
          <p:spPr bwMode="auto">
            <a:xfrm>
              <a:off x="3143240" y="2786058"/>
              <a:ext cx="642942" cy="642942"/>
            </a:xfrm>
            <a:prstGeom prst="rect">
              <a:avLst/>
            </a:prstGeom>
            <a:noFill/>
          </p:spPr>
        </p:pic>
      </p:grpSp>
      <p:grpSp>
        <p:nvGrpSpPr>
          <p:cNvPr id="42" name="Group 41"/>
          <p:cNvGrpSpPr/>
          <p:nvPr/>
        </p:nvGrpSpPr>
        <p:grpSpPr>
          <a:xfrm>
            <a:off x="5143504" y="3571876"/>
            <a:ext cx="3143272" cy="3027638"/>
            <a:chOff x="1000100" y="558294"/>
            <a:chExt cx="6224882" cy="6170886"/>
          </a:xfrm>
        </p:grpSpPr>
        <p:pic>
          <p:nvPicPr>
            <p:cNvPr id="43" name="Picture 2"/>
            <p:cNvPicPr>
              <a:picLocks noChangeAspect="1" noChangeArrowheads="1"/>
            </p:cNvPicPr>
            <p:nvPr/>
          </p:nvPicPr>
          <p:blipFill>
            <a:blip r:embed="rId2" cstate="print"/>
            <a:srcRect/>
            <a:stretch>
              <a:fillRect/>
            </a:stretch>
          </p:blipFill>
          <p:spPr bwMode="auto">
            <a:xfrm rot="5400000">
              <a:off x="1027098" y="531296"/>
              <a:ext cx="6170886" cy="6224882"/>
            </a:xfrm>
            <a:prstGeom prst="rect">
              <a:avLst/>
            </a:prstGeom>
            <a:noFill/>
            <a:ln w="9525">
              <a:noFill/>
              <a:miter lim="800000"/>
              <a:headEnd/>
              <a:tailEnd/>
            </a:ln>
            <a:effectLst/>
          </p:spPr>
        </p:pic>
        <p:pic>
          <p:nvPicPr>
            <p:cNvPr id="44" name="Picture 2" descr="D:\Thiran\Pictures\1300131811_admin_privilege.png"/>
            <p:cNvPicPr>
              <a:picLocks noChangeAspect="1" noChangeArrowheads="1"/>
            </p:cNvPicPr>
            <p:nvPr/>
          </p:nvPicPr>
          <p:blipFill>
            <a:blip r:embed="rId9" cstate="print"/>
            <a:srcRect/>
            <a:stretch>
              <a:fillRect/>
            </a:stretch>
          </p:blipFill>
          <p:spPr bwMode="auto">
            <a:xfrm>
              <a:off x="3541036" y="1006016"/>
              <a:ext cx="571505" cy="571505"/>
            </a:xfrm>
            <a:prstGeom prst="rect">
              <a:avLst/>
            </a:prstGeom>
            <a:noFill/>
          </p:spPr>
        </p:pic>
        <p:pic>
          <p:nvPicPr>
            <p:cNvPr id="45" name="Picture 2" descr="D:\Thiran\Pictures\1300131811_admin_privilege.png"/>
            <p:cNvPicPr>
              <a:picLocks noChangeAspect="1" noChangeArrowheads="1"/>
            </p:cNvPicPr>
            <p:nvPr/>
          </p:nvPicPr>
          <p:blipFill>
            <a:blip r:embed="rId10" cstate="print"/>
            <a:srcRect/>
            <a:stretch>
              <a:fillRect/>
            </a:stretch>
          </p:blipFill>
          <p:spPr bwMode="auto">
            <a:xfrm>
              <a:off x="4819914" y="1662599"/>
              <a:ext cx="642941" cy="642941"/>
            </a:xfrm>
            <a:prstGeom prst="rect">
              <a:avLst/>
            </a:prstGeom>
            <a:noFill/>
          </p:spPr>
        </p:pic>
        <p:pic>
          <p:nvPicPr>
            <p:cNvPr id="46" name="Picture 2" descr="D:\Thiran\Pictures\1300131811_admin_privilege.png"/>
            <p:cNvPicPr>
              <a:picLocks noChangeAspect="1" noChangeArrowheads="1"/>
            </p:cNvPicPr>
            <p:nvPr/>
          </p:nvPicPr>
          <p:blipFill>
            <a:blip r:embed="rId10" cstate="print"/>
            <a:srcRect/>
            <a:stretch>
              <a:fillRect/>
            </a:stretch>
          </p:blipFill>
          <p:spPr bwMode="auto">
            <a:xfrm>
              <a:off x="2131897" y="5593903"/>
              <a:ext cx="642941" cy="642941"/>
            </a:xfrm>
            <a:prstGeom prst="rect">
              <a:avLst/>
            </a:prstGeom>
            <a:noFill/>
          </p:spPr>
        </p:pic>
        <p:pic>
          <p:nvPicPr>
            <p:cNvPr id="47" name="Picture 2" descr="D:\Thiran\Pictures\1300131811_admin_privilege.png"/>
            <p:cNvPicPr>
              <a:picLocks noChangeAspect="1" noChangeArrowheads="1"/>
            </p:cNvPicPr>
            <p:nvPr/>
          </p:nvPicPr>
          <p:blipFill>
            <a:blip r:embed="rId10" cstate="print"/>
            <a:srcRect/>
            <a:stretch>
              <a:fillRect/>
            </a:stretch>
          </p:blipFill>
          <p:spPr bwMode="auto">
            <a:xfrm>
              <a:off x="4112541" y="4865884"/>
              <a:ext cx="642941" cy="642941"/>
            </a:xfrm>
            <a:prstGeom prst="rect">
              <a:avLst/>
            </a:prstGeom>
            <a:noFill/>
          </p:spPr>
        </p:pic>
        <p:pic>
          <p:nvPicPr>
            <p:cNvPr id="48" name="Picture 2" descr="D:\Thiran\Pictures\1300131811_admin_privilege.png"/>
            <p:cNvPicPr>
              <a:picLocks noChangeAspect="1" noChangeArrowheads="1"/>
            </p:cNvPicPr>
            <p:nvPr/>
          </p:nvPicPr>
          <p:blipFill>
            <a:blip r:embed="rId10" cstate="print"/>
            <a:srcRect/>
            <a:stretch>
              <a:fillRect/>
            </a:stretch>
          </p:blipFill>
          <p:spPr bwMode="auto">
            <a:xfrm>
              <a:off x="5385812" y="4283468"/>
              <a:ext cx="642941" cy="642941"/>
            </a:xfrm>
            <a:prstGeom prst="rect">
              <a:avLst/>
            </a:prstGeom>
            <a:noFill/>
          </p:spPr>
        </p:pic>
        <p:pic>
          <p:nvPicPr>
            <p:cNvPr id="49" name="Picture 2" descr="D:\Thiran\Pictures\1300131811_admin_privilege.png"/>
            <p:cNvPicPr>
              <a:picLocks noChangeAspect="1" noChangeArrowheads="1"/>
            </p:cNvPicPr>
            <p:nvPr/>
          </p:nvPicPr>
          <p:blipFill>
            <a:blip r:embed="rId10" cstate="print"/>
            <a:srcRect/>
            <a:stretch>
              <a:fillRect/>
            </a:stretch>
          </p:blipFill>
          <p:spPr bwMode="auto">
            <a:xfrm>
              <a:off x="1424524" y="3500438"/>
              <a:ext cx="642941" cy="642941"/>
            </a:xfrm>
            <a:prstGeom prst="rect">
              <a:avLst/>
            </a:prstGeom>
            <a:noFill/>
          </p:spPr>
        </p:pic>
        <p:pic>
          <p:nvPicPr>
            <p:cNvPr id="50" name="Picture 2" descr="D:\Thiran\Pictures\1300131811_admin_privilege.png"/>
            <p:cNvPicPr>
              <a:picLocks noChangeAspect="1" noChangeArrowheads="1"/>
            </p:cNvPicPr>
            <p:nvPr/>
          </p:nvPicPr>
          <p:blipFill>
            <a:blip r:embed="rId9" cstate="print"/>
            <a:srcRect/>
            <a:stretch>
              <a:fillRect/>
            </a:stretch>
          </p:blipFill>
          <p:spPr bwMode="auto">
            <a:xfrm>
              <a:off x="6093185" y="2316451"/>
              <a:ext cx="571505" cy="571505"/>
            </a:xfrm>
            <a:prstGeom prst="rect">
              <a:avLst/>
            </a:prstGeom>
            <a:noFill/>
          </p:spPr>
        </p:pic>
        <p:pic>
          <p:nvPicPr>
            <p:cNvPr id="51" name="Picture 2" descr="D:\Thiran\Pictures\1300131811_admin_privilege.png"/>
            <p:cNvPicPr>
              <a:picLocks noChangeAspect="1" noChangeArrowheads="1"/>
            </p:cNvPicPr>
            <p:nvPr/>
          </p:nvPicPr>
          <p:blipFill>
            <a:blip r:embed="rId10" cstate="print"/>
            <a:srcRect/>
            <a:stretch>
              <a:fillRect/>
            </a:stretch>
          </p:blipFill>
          <p:spPr bwMode="auto">
            <a:xfrm>
              <a:off x="2762227" y="2973034"/>
              <a:ext cx="642941" cy="642941"/>
            </a:xfrm>
            <a:prstGeom prst="rect">
              <a:avLst/>
            </a:prstGeom>
            <a:noFill/>
          </p:spPr>
        </p:pic>
      </p:grpSp>
      <p:sp>
        <p:nvSpPr>
          <p:cNvPr id="52" name="Rectangle 51"/>
          <p:cNvSpPr/>
          <p:nvPr/>
        </p:nvSpPr>
        <p:spPr>
          <a:xfrm rot="16200000">
            <a:off x="2830803" y="1422384"/>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2</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sp>
        <p:nvSpPr>
          <p:cNvPr id="53" name="Rectangle 52"/>
          <p:cNvSpPr/>
          <p:nvPr/>
        </p:nvSpPr>
        <p:spPr>
          <a:xfrm rot="16200000">
            <a:off x="-1279563" y="4779970"/>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3</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sp>
        <p:nvSpPr>
          <p:cNvPr id="54" name="Rectangle 53"/>
          <p:cNvSpPr/>
          <p:nvPr/>
        </p:nvSpPr>
        <p:spPr>
          <a:xfrm rot="16200000">
            <a:off x="2830803" y="4851409"/>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4</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spTree>
    <p:extLst>
      <p:ext uri="{BB962C8B-B14F-4D97-AF65-F5344CB8AC3E}">
        <p14:creationId xmlns:p14="http://schemas.microsoft.com/office/powerpoint/2010/main" val="30961919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Bell MT" pitchFamily="18" charset="0"/>
              </a:rPr>
              <a:t>COUNTING SOLUTIONS</a:t>
            </a:r>
            <a:endParaRPr lang="en-IN" sz="4000"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The following table gives the number of solutions for placing </a:t>
            </a:r>
            <a:r>
              <a:rPr lang="en-IN" sz="2400" i="1" dirty="0" smtClean="0">
                <a:latin typeface="Bell MT" pitchFamily="18" charset="0"/>
                <a:cs typeface="Andalus" pitchFamily="18" charset="-78"/>
              </a:rPr>
              <a:t>n</a:t>
            </a:r>
            <a:r>
              <a:rPr lang="en-IN" sz="2400" dirty="0" smtClean="0">
                <a:latin typeface="Bell MT" pitchFamily="18" charset="0"/>
                <a:cs typeface="Andalus" pitchFamily="18" charset="-78"/>
              </a:rPr>
              <a:t> queens on an </a:t>
            </a:r>
            <a:r>
              <a:rPr lang="en-IN" sz="2400" i="1" dirty="0" smtClean="0">
                <a:latin typeface="Bell MT" pitchFamily="18" charset="0"/>
                <a:cs typeface="Andalus" pitchFamily="18" charset="-78"/>
              </a:rPr>
              <a:t>n</a:t>
            </a:r>
            <a:r>
              <a:rPr lang="en-IN" sz="2400" dirty="0" smtClean="0">
                <a:latin typeface="Bell MT" pitchFamily="18" charset="0"/>
                <a:cs typeface="Andalus" pitchFamily="18" charset="-78"/>
              </a:rPr>
              <a:t> × </a:t>
            </a:r>
            <a:r>
              <a:rPr lang="en-IN" sz="2400" i="1" dirty="0" smtClean="0">
                <a:latin typeface="Bell MT" pitchFamily="18" charset="0"/>
                <a:cs typeface="Andalus" pitchFamily="18" charset="-78"/>
              </a:rPr>
              <a:t>n</a:t>
            </a:r>
            <a:r>
              <a:rPr lang="en-IN" sz="2400" dirty="0" smtClean="0">
                <a:latin typeface="Bell MT" pitchFamily="18" charset="0"/>
                <a:cs typeface="Andalus" pitchFamily="18" charset="-78"/>
              </a:rPr>
              <a:t> board, both unique and distinct for n=1–26.</a:t>
            </a:r>
          </a:p>
          <a:p>
            <a:pPr>
              <a:buFont typeface="Wingdings" pitchFamily="2" charset="2"/>
              <a:buChar char="ü"/>
            </a:pPr>
            <a:r>
              <a:rPr lang="en-IN" sz="2400" dirty="0" smtClean="0">
                <a:latin typeface="Bell MT" pitchFamily="18" charset="0"/>
                <a:cs typeface="Andalus" pitchFamily="18" charset="-78"/>
              </a:rPr>
              <a:t>Note that the six queens puzzle has fewer solutions than the five queens puzzle.</a:t>
            </a:r>
          </a:p>
          <a:p>
            <a:pPr>
              <a:buFont typeface="Wingdings" pitchFamily="2" charset="2"/>
              <a:buChar char="ü"/>
            </a:pPr>
            <a:r>
              <a:rPr lang="en-IN" sz="2400" dirty="0" smtClean="0">
                <a:latin typeface="Bell MT" pitchFamily="18" charset="0"/>
                <a:cs typeface="Andalus" pitchFamily="18" charset="-78"/>
              </a:rPr>
              <a:t>There is currently no known formula for the exact number of solutions.</a:t>
            </a:r>
          </a:p>
          <a:p>
            <a:pPr>
              <a:buFont typeface="Wingdings" pitchFamily="2" charset="2"/>
              <a:buChar char="ü"/>
            </a:pPr>
            <a:endParaRPr lang="en-IN" sz="2400" dirty="0">
              <a:latin typeface="Bell MT" pitchFamily="18" charset="0"/>
              <a:cs typeface="Andalus" pitchFamily="18" charset="-78"/>
            </a:endParaRPr>
          </a:p>
        </p:txBody>
      </p:sp>
    </p:spTree>
    <p:extLst>
      <p:ext uri="{BB962C8B-B14F-4D97-AF65-F5344CB8AC3E}">
        <p14:creationId xmlns:p14="http://schemas.microsoft.com/office/powerpoint/2010/main" val="940961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714356"/>
            <a:ext cx="7429552" cy="5078313"/>
          </a:xfrm>
          <a:prstGeom prst="rect">
            <a:avLst/>
          </a:prstGeom>
        </p:spPr>
        <p:txBody>
          <a:bodyPr wrap="square">
            <a:spAutoFit/>
          </a:bodyPr>
          <a:lstStyle/>
          <a:p>
            <a:r>
              <a:rPr lang="en-IN" dirty="0" smtClean="0"/>
              <a:t>Order              </a:t>
            </a:r>
            <a:br>
              <a:rPr lang="en-IN" dirty="0" smtClean="0"/>
            </a:br>
            <a:r>
              <a:rPr lang="en-IN" dirty="0" smtClean="0"/>
              <a:t>(“N”)     	   Total Solutions      	Unique Solutions                      Exec time</a:t>
            </a:r>
            <a:br>
              <a:rPr lang="en-IN" dirty="0" smtClean="0"/>
            </a:br>
            <a:r>
              <a:rPr lang="en-IN" dirty="0" smtClean="0"/>
              <a:t>---------------------------------------------------------</a:t>
            </a:r>
            <a:br>
              <a:rPr lang="en-IN" dirty="0" smtClean="0"/>
            </a:br>
            <a:r>
              <a:rPr lang="en-IN" dirty="0" smtClean="0"/>
              <a:t>1                       	1                              	1                               	&lt; 0 seconds</a:t>
            </a:r>
            <a:br>
              <a:rPr lang="en-IN" dirty="0" smtClean="0"/>
            </a:br>
            <a:r>
              <a:rPr lang="en-IN" dirty="0" smtClean="0"/>
              <a:t>2                       	0                              	0                               	&lt; 0 seconds</a:t>
            </a:r>
            <a:br>
              <a:rPr lang="en-IN" dirty="0" smtClean="0"/>
            </a:br>
            <a:r>
              <a:rPr lang="en-IN" dirty="0" smtClean="0"/>
              <a:t>3                       	0                              	0                               	&lt; 0 seconds</a:t>
            </a:r>
            <a:br>
              <a:rPr lang="en-IN" dirty="0" smtClean="0"/>
            </a:br>
            <a:r>
              <a:rPr lang="en-IN" dirty="0" smtClean="0"/>
              <a:t>4                       	2                              	1                               	&lt; 0 seconds </a:t>
            </a:r>
            <a:br>
              <a:rPr lang="en-IN" dirty="0" smtClean="0"/>
            </a:br>
            <a:r>
              <a:rPr lang="en-IN" dirty="0" smtClean="0"/>
              <a:t>5                      	10                             	2                              	&lt; 0 seconds</a:t>
            </a:r>
            <a:br>
              <a:rPr lang="en-IN" dirty="0" smtClean="0"/>
            </a:br>
            <a:r>
              <a:rPr lang="en-IN" dirty="0" smtClean="0"/>
              <a:t>6                       	4                              	1                               	&lt; 0 seconds</a:t>
            </a:r>
            <a:br>
              <a:rPr lang="en-IN" dirty="0" smtClean="0"/>
            </a:br>
            <a:r>
              <a:rPr lang="en-IN" dirty="0" smtClean="0"/>
              <a:t>7                      	40                             	6                              	&lt; 0 seconds</a:t>
            </a:r>
            <a:br>
              <a:rPr lang="en-IN" dirty="0" smtClean="0"/>
            </a:br>
            <a:r>
              <a:rPr lang="en-IN" dirty="0" smtClean="0"/>
              <a:t>8                      	92                            	12                             	&lt; 0 seconds</a:t>
            </a:r>
            <a:br>
              <a:rPr lang="en-IN" dirty="0" smtClean="0"/>
            </a:br>
            <a:r>
              <a:rPr lang="en-IN" dirty="0" smtClean="0"/>
              <a:t>9                     	352                           	46                            	&lt; 0 seconds</a:t>
            </a:r>
            <a:br>
              <a:rPr lang="en-IN" dirty="0" smtClean="0"/>
            </a:br>
            <a:r>
              <a:rPr lang="en-IN" dirty="0" smtClean="0"/>
              <a:t>10                    	724                          	92                           	&lt; 0 seconds</a:t>
            </a:r>
          </a:p>
          <a:p>
            <a:r>
              <a:rPr lang="en-IN" dirty="0" smtClean="0"/>
              <a:t>11                  	2,680                        	341                         	&lt; 0 seconds</a:t>
            </a:r>
            <a:br>
              <a:rPr lang="en-IN" dirty="0" smtClean="0"/>
            </a:br>
            <a:r>
              <a:rPr lang="en-IN" dirty="0" smtClean="0"/>
              <a:t>12                 	14,200                      	1,787                       	&lt; 0 seconds</a:t>
            </a:r>
            <a:br>
              <a:rPr lang="en-IN" dirty="0" smtClean="0"/>
            </a:br>
            <a:r>
              <a:rPr lang="en-IN" dirty="0" smtClean="0"/>
              <a:t>13                 	73,712                      	9,233                       	&lt; 0 seconds</a:t>
            </a:r>
            <a:br>
              <a:rPr lang="en-IN" dirty="0" smtClean="0"/>
            </a:br>
            <a:r>
              <a:rPr lang="en-IN" dirty="0" smtClean="0"/>
              <a:t>14                	365,596                    	45,752            	0.2s</a:t>
            </a:r>
            <a:br>
              <a:rPr lang="en-IN" dirty="0" smtClean="0"/>
            </a:br>
            <a:endParaRPr lang="en-IN" dirty="0"/>
          </a:p>
        </p:txBody>
      </p:sp>
    </p:spTree>
    <p:extLst>
      <p:ext uri="{BB962C8B-B14F-4D97-AF65-F5344CB8AC3E}">
        <p14:creationId xmlns:p14="http://schemas.microsoft.com/office/powerpoint/2010/main" val="31889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86808" cy="5286412"/>
          </a:xfrm>
        </p:spPr>
        <p:txBody>
          <a:bodyPr>
            <a:normAutofit/>
          </a:bodyPr>
          <a:lstStyle/>
          <a:p>
            <a:pPr>
              <a:buNone/>
            </a:pPr>
            <a:r>
              <a:rPr lang="en-IN" sz="1800" dirty="0" smtClean="0">
                <a:latin typeface="Bell MT" pitchFamily="18" charset="0"/>
              </a:rPr>
              <a:t>15              	 2,279,184               		285,053            		1.9 s</a:t>
            </a:r>
          </a:p>
          <a:p>
            <a:pPr>
              <a:buNone/>
            </a:pPr>
            <a:r>
              <a:rPr lang="en-IN" sz="1800" dirty="0" smtClean="0">
                <a:latin typeface="Bell MT" pitchFamily="18" charset="0"/>
              </a:rPr>
              <a:t>16             	14,772,512             		1,846,955       	               11.2 s</a:t>
            </a:r>
          </a:p>
          <a:p>
            <a:pPr>
              <a:buNone/>
            </a:pPr>
            <a:r>
              <a:rPr lang="en-IN" sz="1800" dirty="0" smtClean="0">
                <a:latin typeface="Bell MT" pitchFamily="18" charset="0"/>
              </a:rPr>
              <a:t>17             	95,815,104            		11,977,939       	               77.2 s</a:t>
            </a:r>
          </a:p>
          <a:p>
            <a:pPr>
              <a:buNone/>
            </a:pPr>
            <a:r>
              <a:rPr lang="en-IN" sz="1800" dirty="0" smtClean="0">
                <a:latin typeface="Bell MT" pitchFamily="18" charset="0"/>
              </a:rPr>
              <a:t>18            	666,090,624            		83,263,591       	                9.6 m</a:t>
            </a:r>
          </a:p>
          <a:p>
            <a:pPr>
              <a:buNone/>
            </a:pPr>
            <a:r>
              <a:rPr lang="en-IN" sz="1800" dirty="0" smtClean="0">
                <a:latin typeface="Bell MT" pitchFamily="18" charset="0"/>
              </a:rPr>
              <a:t>19          		4,968,057,848           	621,012,754      		75.0 m</a:t>
            </a:r>
          </a:p>
          <a:p>
            <a:pPr>
              <a:buNone/>
            </a:pPr>
            <a:r>
              <a:rPr lang="en-IN" sz="1800" dirty="0" smtClean="0">
                <a:latin typeface="Bell MT" pitchFamily="18" charset="0"/>
              </a:rPr>
              <a:t>20         		39,029,188,884         	4,878,666,808     		10.2 h</a:t>
            </a:r>
          </a:p>
          <a:p>
            <a:pPr>
              <a:buNone/>
            </a:pPr>
            <a:r>
              <a:rPr lang="en-IN" sz="1800" dirty="0" smtClean="0">
                <a:latin typeface="Bell MT" pitchFamily="18" charset="0"/>
              </a:rPr>
              <a:t>21       		314,666,222,712        	39,333,324,973    		87.2 h</a:t>
            </a:r>
          </a:p>
          <a:p>
            <a:pPr>
              <a:buNone/>
            </a:pPr>
            <a:r>
              <a:rPr lang="en-IN" sz="1800" dirty="0" smtClean="0">
                <a:latin typeface="Bell MT" pitchFamily="18" charset="0"/>
              </a:rPr>
              <a:t>22      		2,691,008,701,644       	336,376,244,042  		31.9</a:t>
            </a:r>
          </a:p>
          <a:p>
            <a:pPr>
              <a:buNone/>
            </a:pPr>
            <a:r>
              <a:rPr lang="en-IN" sz="1800" dirty="0" smtClean="0">
                <a:latin typeface="Bell MT" pitchFamily="18" charset="0"/>
              </a:rPr>
              <a:t>23     		24,233,937,684,440     	3,029,242,658,210   	296 d</a:t>
            </a:r>
          </a:p>
          <a:p>
            <a:pPr>
              <a:buNone/>
            </a:pPr>
            <a:r>
              <a:rPr lang="en-IN" sz="1800" dirty="0" smtClean="0">
                <a:latin typeface="Bell MT" pitchFamily="18" charset="0"/>
              </a:rPr>
              <a:t>24    		227,514,171,973,736    	28,439,272,956,934                 ?</a:t>
            </a:r>
          </a:p>
          <a:p>
            <a:pPr>
              <a:buNone/>
            </a:pPr>
            <a:r>
              <a:rPr lang="en-IN" sz="1800" dirty="0" smtClean="0">
                <a:latin typeface="Bell MT" pitchFamily="18" charset="0"/>
              </a:rPr>
              <a:t>25  		2,207,893,435,808,352   	275,986,683,743,434               ?</a:t>
            </a:r>
          </a:p>
          <a:p>
            <a:pPr>
              <a:buNone/>
            </a:pPr>
            <a:r>
              <a:rPr lang="en-IN" sz="1800" dirty="0" smtClean="0">
                <a:latin typeface="Bell MT" pitchFamily="18" charset="0"/>
              </a:rPr>
              <a:t>26 			22,317,699,616,364,044 	2,789,712,466,510,289             ?</a:t>
            </a:r>
            <a:br>
              <a:rPr lang="en-IN" sz="1800" dirty="0" smtClean="0">
                <a:latin typeface="Bell MT" pitchFamily="18" charset="0"/>
              </a:rPr>
            </a:br>
            <a:r>
              <a:rPr lang="en-IN" sz="1800" dirty="0" smtClean="0">
                <a:latin typeface="Bell MT" pitchFamily="18" charset="0"/>
              </a:rPr>
              <a:t/>
            </a:r>
            <a:br>
              <a:rPr lang="en-IN" sz="1800" dirty="0" smtClean="0">
                <a:latin typeface="Bell MT" pitchFamily="18" charset="0"/>
              </a:rPr>
            </a:br>
            <a:r>
              <a:rPr lang="en-IN" sz="1800" dirty="0" smtClean="0">
                <a:latin typeface="Bell MT" pitchFamily="18" charset="0"/>
              </a:rPr>
              <a:t>   (s = seconds   m = minutes   h = hours   d = days)</a:t>
            </a:r>
            <a:endParaRPr lang="en-IN" sz="1800" dirty="0">
              <a:latin typeface="Bell MT" pitchFamily="18" charset="0"/>
            </a:endParaRPr>
          </a:p>
        </p:txBody>
      </p:sp>
    </p:spTree>
    <p:extLst>
      <p:ext uri="{BB962C8B-B14F-4D97-AF65-F5344CB8AC3E}">
        <p14:creationId xmlns:p14="http://schemas.microsoft.com/office/powerpoint/2010/main" val="3466545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Bell MT" pitchFamily="18" charset="0"/>
              </a:rPr>
              <a:t>JEFF SOMER’S ALGORITHM</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400" dirty="0" smtClean="0">
                <a:latin typeface="Bell MT" pitchFamily="18" charset="0"/>
              </a:rPr>
              <a:t>His algorithm for the N-Queen problem is considered as the fastest algorithm. He uses the concept of back tracking to solve this</a:t>
            </a:r>
          </a:p>
          <a:p>
            <a:pPr>
              <a:buFont typeface="Wingdings" pitchFamily="2" charset="2"/>
              <a:buChar char="ü"/>
            </a:pPr>
            <a:r>
              <a:rPr lang="en-US" sz="2400" dirty="0" smtClean="0">
                <a:latin typeface="Bell MT" pitchFamily="18" charset="0"/>
              </a:rPr>
              <a:t>Previously the World’s fastest algorithm for the N-Queen problem was given by </a:t>
            </a:r>
            <a:r>
              <a:rPr lang="en-IN" sz="2400" b="1" dirty="0">
                <a:solidFill>
                  <a:schemeClr val="accent6">
                    <a:lumMod val="50000"/>
                  </a:schemeClr>
                </a:solidFill>
                <a:latin typeface="Bell MT" pitchFamily="18" charset="0"/>
              </a:rPr>
              <a:t>Sylvain </a:t>
            </a:r>
            <a:r>
              <a:rPr lang="en-IN" sz="2400" b="1" dirty="0" err="1">
                <a:solidFill>
                  <a:schemeClr val="accent6">
                    <a:lumMod val="50000"/>
                  </a:schemeClr>
                </a:solidFill>
                <a:latin typeface="Bell MT" pitchFamily="18" charset="0"/>
              </a:rPr>
              <a:t>Pion</a:t>
            </a:r>
            <a:r>
              <a:rPr lang="en-IN" sz="2400" b="1" dirty="0">
                <a:solidFill>
                  <a:schemeClr val="accent6">
                    <a:lumMod val="50000"/>
                  </a:schemeClr>
                </a:solidFill>
                <a:latin typeface="Bell MT" pitchFamily="18" charset="0"/>
              </a:rPr>
              <a:t> and Joel-</a:t>
            </a:r>
            <a:r>
              <a:rPr lang="en-IN" sz="2400" b="1" dirty="0" err="1">
                <a:solidFill>
                  <a:schemeClr val="accent6">
                    <a:lumMod val="50000"/>
                  </a:schemeClr>
                </a:solidFill>
                <a:latin typeface="Bell MT" pitchFamily="18" charset="0"/>
              </a:rPr>
              <a:t>Yann</a:t>
            </a:r>
            <a:r>
              <a:rPr lang="en-IN" sz="2400" b="1" dirty="0">
                <a:solidFill>
                  <a:schemeClr val="accent6">
                    <a:lumMod val="50000"/>
                  </a:schemeClr>
                </a:solidFill>
                <a:latin typeface="Bell MT" pitchFamily="18" charset="0"/>
              </a:rPr>
              <a:t> </a:t>
            </a:r>
            <a:r>
              <a:rPr lang="en-IN" sz="2400" b="1" dirty="0" err="1" smtClean="0">
                <a:solidFill>
                  <a:schemeClr val="accent6">
                    <a:lumMod val="50000"/>
                  </a:schemeClr>
                </a:solidFill>
                <a:latin typeface="Bell MT" pitchFamily="18" charset="0"/>
              </a:rPr>
              <a:t>Fourre</a:t>
            </a:r>
            <a:r>
              <a:rPr lang="en-IN" sz="2400" dirty="0" smtClean="0">
                <a:latin typeface="Bell MT" pitchFamily="18" charset="0"/>
              </a:rPr>
              <a:t>.</a:t>
            </a:r>
          </a:p>
          <a:p>
            <a:pPr>
              <a:buFont typeface="Wingdings" pitchFamily="2" charset="2"/>
              <a:buChar char="ü"/>
            </a:pPr>
            <a:r>
              <a:rPr lang="en-US" sz="2400" dirty="0" smtClean="0">
                <a:latin typeface="Bell MT" pitchFamily="18" charset="0"/>
              </a:rPr>
              <a:t>His algorithm finds solutions up to 23 queens and uses bit field manipulation in </a:t>
            </a:r>
            <a:r>
              <a:rPr lang="en-US" sz="2400" dirty="0" smtClean="0">
                <a:solidFill>
                  <a:schemeClr val="accent6">
                    <a:lumMod val="50000"/>
                  </a:schemeClr>
                </a:solidFill>
                <a:latin typeface="Bell MT" pitchFamily="18" charset="0"/>
              </a:rPr>
              <a:t>BACKTRACKING.</a:t>
            </a:r>
          </a:p>
          <a:p>
            <a:pPr>
              <a:buFont typeface="Wingdings" pitchFamily="2" charset="2"/>
              <a:buChar char="ü"/>
            </a:pPr>
            <a:r>
              <a:rPr lang="en-US" sz="2400" dirty="0" smtClean="0">
                <a:latin typeface="Bell MT" pitchFamily="18" charset="0"/>
              </a:rPr>
              <a:t>According to his program the maximum time taken to find all the solutions for a 18 queens problem is 00:19:26 where as in the normal back tracking algorithm it was 00:75:00.</a:t>
            </a:r>
            <a:endParaRPr lang="en-IN" sz="2400" dirty="0" smtClean="0">
              <a:latin typeface="Bell MT" pitchFamily="18" charset="0"/>
            </a:endParaRPr>
          </a:p>
          <a:p>
            <a:pPr>
              <a:buFont typeface="Wingdings" pitchFamily="2" charset="2"/>
              <a:buChar char="ü"/>
            </a:pPr>
            <a:endParaRPr lang="en-IN" sz="2400" b="1" dirty="0">
              <a:latin typeface="Bell MT" pitchFamily="18" charset="0"/>
            </a:endParaRPr>
          </a:p>
        </p:txBody>
      </p:sp>
    </p:spTree>
    <p:extLst>
      <p:ext uri="{BB962C8B-B14F-4D97-AF65-F5344CB8AC3E}">
        <p14:creationId xmlns:p14="http://schemas.microsoft.com/office/powerpoint/2010/main" val="541966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11"/>
          <p:cNvSpPr>
            <a:spLocks noGrp="1"/>
          </p:cNvSpPr>
          <p:nvPr>
            <p:ph type="sldNum" sz="quarter" idx="10"/>
          </p:nvPr>
        </p:nvSpPr>
        <p:spPr/>
        <p:txBody>
          <a:bodyPr/>
          <a:lstStyle/>
          <a:p>
            <a:fld id="{2413A996-153F-48EF-9A5B-1ADDD0590A63}" type="slidenum">
              <a:rPr lang="en-US" altLang="en-US"/>
              <a:pPr/>
              <a:t>5</a:t>
            </a:fld>
            <a:endParaRPr lang="en-US" altLang="en-US"/>
          </a:p>
        </p:txBody>
      </p:sp>
      <p:sp>
        <p:nvSpPr>
          <p:cNvPr id="10242" name="Rectangle 2"/>
          <p:cNvSpPr>
            <a:spLocks noGrp="1" noChangeArrowheads="1"/>
          </p:cNvSpPr>
          <p:nvPr>
            <p:ph type="title"/>
          </p:nvPr>
        </p:nvSpPr>
        <p:spPr/>
        <p:txBody>
          <a:bodyPr/>
          <a:lstStyle/>
          <a:p>
            <a:r>
              <a:rPr lang="en-US" altLang="en-US"/>
              <a:t>Coloring a map</a:t>
            </a:r>
          </a:p>
        </p:txBody>
      </p:sp>
      <p:sp>
        <p:nvSpPr>
          <p:cNvPr id="10243" name="Rectangle 3"/>
          <p:cNvSpPr>
            <a:spLocks noGrp="1" noChangeArrowheads="1"/>
          </p:cNvSpPr>
          <p:nvPr>
            <p:ph type="body" idx="1"/>
          </p:nvPr>
        </p:nvSpPr>
        <p:spPr/>
        <p:txBody>
          <a:bodyPr/>
          <a:lstStyle/>
          <a:p>
            <a:r>
              <a:rPr lang="en-US" altLang="en-US" sz="2400"/>
              <a:t>You wish to color a map with</a:t>
            </a:r>
            <a:br>
              <a:rPr lang="en-US" altLang="en-US" sz="2400"/>
            </a:br>
            <a:r>
              <a:rPr lang="en-US" altLang="en-US" sz="2400"/>
              <a:t>not more than four colors</a:t>
            </a:r>
          </a:p>
          <a:p>
            <a:pPr lvl="1"/>
            <a:r>
              <a:rPr lang="en-US" altLang="en-US" sz="2000"/>
              <a:t>red, yellow, green, blue</a:t>
            </a:r>
          </a:p>
          <a:p>
            <a:r>
              <a:rPr lang="en-US" altLang="en-US" sz="2400"/>
              <a:t>Adjacent countries must be in</a:t>
            </a:r>
            <a:br>
              <a:rPr lang="en-US" altLang="en-US" sz="2400"/>
            </a:br>
            <a:r>
              <a:rPr lang="en-US" altLang="en-US" sz="2400"/>
              <a:t>different colors</a:t>
            </a:r>
            <a:endParaRPr lang="en-US" altLang="en-US"/>
          </a:p>
          <a:p>
            <a:r>
              <a:rPr lang="en-US" altLang="en-US" sz="2400"/>
              <a:t>You don’t have enough information to choose colors</a:t>
            </a:r>
          </a:p>
          <a:p>
            <a:r>
              <a:rPr lang="en-US" altLang="en-US" sz="2400"/>
              <a:t>Each choice leads to another set of choices</a:t>
            </a:r>
          </a:p>
          <a:p>
            <a:r>
              <a:rPr lang="en-US" altLang="en-US" sz="2400"/>
              <a:t>One or more sequences of choices may (or may not) lead to a solution</a:t>
            </a:r>
          </a:p>
          <a:p>
            <a:r>
              <a:rPr lang="en-US" altLang="en-US" sz="2400"/>
              <a:t>Many coloring problems can be solved with backtracking</a:t>
            </a:r>
          </a:p>
        </p:txBody>
      </p:sp>
      <p:grpSp>
        <p:nvGrpSpPr>
          <p:cNvPr id="10288" name="Group 48"/>
          <p:cNvGrpSpPr>
            <a:grpSpLocks/>
          </p:cNvGrpSpPr>
          <p:nvPr/>
        </p:nvGrpSpPr>
        <p:grpSpPr bwMode="auto">
          <a:xfrm>
            <a:off x="5638800" y="1524000"/>
            <a:ext cx="2133600" cy="1600200"/>
            <a:chOff x="3552" y="960"/>
            <a:chExt cx="1344" cy="1008"/>
          </a:xfrm>
        </p:grpSpPr>
        <p:sp>
          <p:nvSpPr>
            <p:cNvPr id="10244" name="Freeform 4"/>
            <p:cNvSpPr>
              <a:spLocks/>
            </p:cNvSpPr>
            <p:nvPr/>
          </p:nvSpPr>
          <p:spPr bwMode="auto">
            <a:xfrm>
              <a:off x="3744" y="960"/>
              <a:ext cx="1152" cy="768"/>
            </a:xfrm>
            <a:custGeom>
              <a:avLst/>
              <a:gdLst>
                <a:gd name="T0" fmla="*/ 0 w 1152"/>
                <a:gd name="T1" fmla="*/ 0 h 768"/>
                <a:gd name="T2" fmla="*/ 0 w 1152"/>
                <a:gd name="T3" fmla="*/ 240 h 768"/>
                <a:gd name="T4" fmla="*/ 864 w 1152"/>
                <a:gd name="T5" fmla="*/ 240 h 768"/>
                <a:gd name="T6" fmla="*/ 864 w 1152"/>
                <a:gd name="T7" fmla="*/ 768 h 768"/>
                <a:gd name="T8" fmla="*/ 1152 w 1152"/>
                <a:gd name="T9" fmla="*/ 768 h 768"/>
                <a:gd name="T10" fmla="*/ 1152 w 1152"/>
                <a:gd name="T11" fmla="*/ 0 h 768"/>
                <a:gd name="T12" fmla="*/ 0 w 1152"/>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1152" h="768">
                  <a:moveTo>
                    <a:pt x="0" y="0"/>
                  </a:moveTo>
                  <a:lnTo>
                    <a:pt x="0" y="240"/>
                  </a:lnTo>
                  <a:lnTo>
                    <a:pt x="864" y="240"/>
                  </a:lnTo>
                  <a:lnTo>
                    <a:pt x="864" y="768"/>
                  </a:lnTo>
                  <a:lnTo>
                    <a:pt x="1152" y="768"/>
                  </a:lnTo>
                  <a:lnTo>
                    <a:pt x="1152" y="0"/>
                  </a:lnTo>
                  <a:lnTo>
                    <a:pt x="0" y="0"/>
                  </a:lnTo>
                  <a:close/>
                </a:path>
              </a:pathLst>
            </a:custGeom>
            <a:solidFill>
              <a:schemeClr val="accent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4416" y="1200"/>
              <a:ext cx="192" cy="336"/>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246" name="Freeform 6"/>
            <p:cNvSpPr>
              <a:spLocks/>
            </p:cNvSpPr>
            <p:nvPr/>
          </p:nvSpPr>
          <p:spPr bwMode="auto">
            <a:xfrm>
              <a:off x="4176" y="1440"/>
              <a:ext cx="432" cy="288"/>
            </a:xfrm>
            <a:custGeom>
              <a:avLst/>
              <a:gdLst>
                <a:gd name="T0" fmla="*/ 432 w 432"/>
                <a:gd name="T1" fmla="*/ 288 h 288"/>
                <a:gd name="T2" fmla="*/ 0 w 432"/>
                <a:gd name="T3" fmla="*/ 288 h 288"/>
                <a:gd name="T4" fmla="*/ 0 w 432"/>
                <a:gd name="T5" fmla="*/ 0 h 288"/>
                <a:gd name="T6" fmla="*/ 96 w 432"/>
                <a:gd name="T7" fmla="*/ 0 h 288"/>
                <a:gd name="T8" fmla="*/ 96 w 432"/>
                <a:gd name="T9" fmla="*/ 96 h 288"/>
                <a:gd name="T10" fmla="*/ 432 w 432"/>
                <a:gd name="T11" fmla="*/ 96 h 288"/>
              </a:gdLst>
              <a:ahLst/>
              <a:cxnLst>
                <a:cxn ang="0">
                  <a:pos x="T0" y="T1"/>
                </a:cxn>
                <a:cxn ang="0">
                  <a:pos x="T2" y="T3"/>
                </a:cxn>
                <a:cxn ang="0">
                  <a:pos x="T4" y="T5"/>
                </a:cxn>
                <a:cxn ang="0">
                  <a:pos x="T6" y="T7"/>
                </a:cxn>
                <a:cxn ang="0">
                  <a:pos x="T8" y="T9"/>
                </a:cxn>
                <a:cxn ang="0">
                  <a:pos x="T10" y="T11"/>
                </a:cxn>
              </a:cxnLst>
              <a:rect l="0" t="0" r="r" b="b"/>
              <a:pathLst>
                <a:path w="432" h="288">
                  <a:moveTo>
                    <a:pt x="432" y="288"/>
                  </a:moveTo>
                  <a:lnTo>
                    <a:pt x="0" y="288"/>
                  </a:lnTo>
                  <a:lnTo>
                    <a:pt x="0" y="0"/>
                  </a:lnTo>
                  <a:lnTo>
                    <a:pt x="96" y="0"/>
                  </a:lnTo>
                  <a:lnTo>
                    <a:pt x="96" y="96"/>
                  </a:lnTo>
                  <a:lnTo>
                    <a:pt x="432" y="96"/>
                  </a:lnTo>
                </a:path>
              </a:pathLst>
            </a:custGeom>
            <a:solidFill>
              <a:srgbClr val="FF00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Freeform 7"/>
            <p:cNvSpPr>
              <a:spLocks/>
            </p:cNvSpPr>
            <p:nvPr/>
          </p:nvSpPr>
          <p:spPr bwMode="auto">
            <a:xfrm>
              <a:off x="3936" y="1344"/>
              <a:ext cx="480" cy="192"/>
            </a:xfrm>
            <a:custGeom>
              <a:avLst/>
              <a:gdLst>
                <a:gd name="T0" fmla="*/ 240 w 480"/>
                <a:gd name="T1" fmla="*/ 96 h 192"/>
                <a:gd name="T2" fmla="*/ 336 w 480"/>
                <a:gd name="T3" fmla="*/ 96 h 192"/>
                <a:gd name="T4" fmla="*/ 336 w 480"/>
                <a:gd name="T5" fmla="*/ 192 h 192"/>
                <a:gd name="T6" fmla="*/ 480 w 480"/>
                <a:gd name="T7" fmla="*/ 192 h 192"/>
                <a:gd name="T8" fmla="*/ 480 w 480"/>
                <a:gd name="T9" fmla="*/ 0 h 192"/>
                <a:gd name="T10" fmla="*/ 0 w 480"/>
                <a:gd name="T11" fmla="*/ 0 h 192"/>
                <a:gd name="T12" fmla="*/ 0 w 480"/>
                <a:gd name="T13" fmla="*/ 192 h 192"/>
                <a:gd name="T14" fmla="*/ 240 w 480"/>
                <a:gd name="T15" fmla="*/ 192 h 192"/>
                <a:gd name="T16" fmla="*/ 240 w 480"/>
                <a:gd name="T17"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240" y="96"/>
                  </a:moveTo>
                  <a:lnTo>
                    <a:pt x="336" y="96"/>
                  </a:lnTo>
                  <a:lnTo>
                    <a:pt x="336" y="192"/>
                  </a:lnTo>
                  <a:lnTo>
                    <a:pt x="480" y="192"/>
                  </a:lnTo>
                  <a:lnTo>
                    <a:pt x="480" y="0"/>
                  </a:lnTo>
                  <a:lnTo>
                    <a:pt x="0" y="0"/>
                  </a:lnTo>
                  <a:lnTo>
                    <a:pt x="0" y="192"/>
                  </a:lnTo>
                  <a:lnTo>
                    <a:pt x="240" y="192"/>
                  </a:lnTo>
                  <a:lnTo>
                    <a:pt x="240" y="96"/>
                  </a:lnTo>
                  <a:close/>
                </a:path>
              </a:pathLst>
            </a:custGeom>
            <a:solidFill>
              <a:srgbClr val="00FF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Freeform 8"/>
            <p:cNvSpPr>
              <a:spLocks/>
            </p:cNvSpPr>
            <p:nvPr/>
          </p:nvSpPr>
          <p:spPr bwMode="auto">
            <a:xfrm>
              <a:off x="3792" y="1296"/>
              <a:ext cx="624" cy="336"/>
            </a:xfrm>
            <a:custGeom>
              <a:avLst/>
              <a:gdLst>
                <a:gd name="T0" fmla="*/ 624 w 624"/>
                <a:gd name="T1" fmla="*/ 48 h 336"/>
                <a:gd name="T2" fmla="*/ 624 w 624"/>
                <a:gd name="T3" fmla="*/ 0 h 336"/>
                <a:gd name="T4" fmla="*/ 0 w 624"/>
                <a:gd name="T5" fmla="*/ 0 h 336"/>
                <a:gd name="T6" fmla="*/ 0 w 624"/>
                <a:gd name="T7" fmla="*/ 336 h 336"/>
                <a:gd name="T8" fmla="*/ 384 w 624"/>
                <a:gd name="T9" fmla="*/ 336 h 336"/>
                <a:gd name="T10" fmla="*/ 384 w 624"/>
                <a:gd name="T11" fmla="*/ 240 h 336"/>
                <a:gd name="T12" fmla="*/ 144 w 624"/>
                <a:gd name="T13" fmla="*/ 240 h 336"/>
                <a:gd name="T14" fmla="*/ 144 w 624"/>
                <a:gd name="T15" fmla="*/ 48 h 336"/>
                <a:gd name="T16" fmla="*/ 624 w 624"/>
                <a:gd name="T17" fmla="*/ 4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336">
                  <a:moveTo>
                    <a:pt x="624" y="48"/>
                  </a:moveTo>
                  <a:lnTo>
                    <a:pt x="624" y="0"/>
                  </a:lnTo>
                  <a:lnTo>
                    <a:pt x="0" y="0"/>
                  </a:lnTo>
                  <a:lnTo>
                    <a:pt x="0" y="336"/>
                  </a:lnTo>
                  <a:lnTo>
                    <a:pt x="384" y="336"/>
                  </a:lnTo>
                  <a:lnTo>
                    <a:pt x="384" y="240"/>
                  </a:lnTo>
                  <a:lnTo>
                    <a:pt x="144" y="240"/>
                  </a:lnTo>
                  <a:lnTo>
                    <a:pt x="144" y="48"/>
                  </a:lnTo>
                  <a:lnTo>
                    <a:pt x="624" y="48"/>
                  </a:lnTo>
                  <a:close/>
                </a:path>
              </a:pathLst>
            </a:custGeom>
            <a:solidFill>
              <a:schemeClr val="accent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9" name="Freeform 9"/>
            <p:cNvSpPr>
              <a:spLocks/>
            </p:cNvSpPr>
            <p:nvPr/>
          </p:nvSpPr>
          <p:spPr bwMode="auto">
            <a:xfrm>
              <a:off x="3552" y="960"/>
              <a:ext cx="1344" cy="1008"/>
            </a:xfrm>
            <a:custGeom>
              <a:avLst/>
              <a:gdLst>
                <a:gd name="T0" fmla="*/ 192 w 1344"/>
                <a:gd name="T1" fmla="*/ 0 h 1008"/>
                <a:gd name="T2" fmla="*/ 192 w 1344"/>
                <a:gd name="T3" fmla="*/ 240 h 1008"/>
                <a:gd name="T4" fmla="*/ 864 w 1344"/>
                <a:gd name="T5" fmla="*/ 240 h 1008"/>
                <a:gd name="T6" fmla="*/ 864 w 1344"/>
                <a:gd name="T7" fmla="*/ 336 h 1008"/>
                <a:gd name="T8" fmla="*/ 240 w 1344"/>
                <a:gd name="T9" fmla="*/ 336 h 1008"/>
                <a:gd name="T10" fmla="*/ 240 w 1344"/>
                <a:gd name="T11" fmla="*/ 864 h 1008"/>
                <a:gd name="T12" fmla="*/ 1344 w 1344"/>
                <a:gd name="T13" fmla="*/ 864 h 1008"/>
                <a:gd name="T14" fmla="*/ 1344 w 1344"/>
                <a:gd name="T15" fmla="*/ 1008 h 1008"/>
                <a:gd name="T16" fmla="*/ 0 w 1344"/>
                <a:gd name="T17" fmla="*/ 1008 h 1008"/>
                <a:gd name="T18" fmla="*/ 0 w 1344"/>
                <a:gd name="T19" fmla="*/ 0 h 1008"/>
                <a:gd name="T20" fmla="*/ 192 w 1344"/>
                <a:gd name="T21" fmla="*/ 0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4" h="1008">
                  <a:moveTo>
                    <a:pt x="192" y="0"/>
                  </a:moveTo>
                  <a:lnTo>
                    <a:pt x="192" y="240"/>
                  </a:lnTo>
                  <a:lnTo>
                    <a:pt x="864" y="240"/>
                  </a:lnTo>
                  <a:lnTo>
                    <a:pt x="864" y="336"/>
                  </a:lnTo>
                  <a:lnTo>
                    <a:pt x="240" y="336"/>
                  </a:lnTo>
                  <a:lnTo>
                    <a:pt x="240" y="864"/>
                  </a:lnTo>
                  <a:lnTo>
                    <a:pt x="1344" y="864"/>
                  </a:lnTo>
                  <a:lnTo>
                    <a:pt x="1344" y="1008"/>
                  </a:lnTo>
                  <a:lnTo>
                    <a:pt x="0" y="1008"/>
                  </a:lnTo>
                  <a:lnTo>
                    <a:pt x="0" y="0"/>
                  </a:lnTo>
                  <a:lnTo>
                    <a:pt x="192" y="0"/>
                  </a:lnTo>
                  <a:close/>
                </a:path>
              </a:pathLst>
            </a:custGeom>
            <a:solidFill>
              <a:srgbClr val="FF00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0" name="Freeform 10"/>
            <p:cNvSpPr>
              <a:spLocks/>
            </p:cNvSpPr>
            <p:nvPr/>
          </p:nvSpPr>
          <p:spPr bwMode="auto">
            <a:xfrm>
              <a:off x="3792" y="1632"/>
              <a:ext cx="1104" cy="192"/>
            </a:xfrm>
            <a:custGeom>
              <a:avLst/>
              <a:gdLst>
                <a:gd name="T0" fmla="*/ 1104 w 1104"/>
                <a:gd name="T1" fmla="*/ 192 h 192"/>
                <a:gd name="T2" fmla="*/ 1104 w 1104"/>
                <a:gd name="T3" fmla="*/ 96 h 192"/>
                <a:gd name="T4" fmla="*/ 384 w 1104"/>
                <a:gd name="T5" fmla="*/ 96 h 192"/>
                <a:gd name="T6" fmla="*/ 384 w 1104"/>
                <a:gd name="T7" fmla="*/ 0 h 192"/>
                <a:gd name="T8" fmla="*/ 0 w 1104"/>
                <a:gd name="T9" fmla="*/ 0 h 192"/>
                <a:gd name="T10" fmla="*/ 0 w 1104"/>
                <a:gd name="T11" fmla="*/ 192 h 192"/>
                <a:gd name="T12" fmla="*/ 1104 w 1104"/>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1104" h="192">
                  <a:moveTo>
                    <a:pt x="1104" y="192"/>
                  </a:moveTo>
                  <a:lnTo>
                    <a:pt x="1104" y="96"/>
                  </a:lnTo>
                  <a:lnTo>
                    <a:pt x="384" y="96"/>
                  </a:lnTo>
                  <a:lnTo>
                    <a:pt x="384" y="0"/>
                  </a:lnTo>
                  <a:lnTo>
                    <a:pt x="0" y="0"/>
                  </a:lnTo>
                  <a:lnTo>
                    <a:pt x="0" y="192"/>
                  </a:lnTo>
                  <a:lnTo>
                    <a:pt x="1104" y="192"/>
                  </a:lnTo>
                  <a:close/>
                </a:path>
              </a:pathLst>
            </a:custGeom>
            <a:solidFill>
              <a:srgbClr val="00FF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64905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88"/>
                                        </p:tgtEl>
                                        <p:attrNameLst>
                                          <p:attrName>style.visibility</p:attrName>
                                        </p:attrNameLst>
                                      </p:cBhvr>
                                      <p:to>
                                        <p:strVal val="visible"/>
                                      </p:to>
                                    </p:set>
                                    <p:animEffect transition="in" filter="dissolve">
                                      <p:cBhvr>
                                        <p:cTn id="7" dur="500"/>
                                        <p:tgtEl>
                                          <p:spTgt spid="10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4525963"/>
          </a:xfrm>
          <a:ln>
            <a:solidFill>
              <a:schemeClr val="bg1"/>
            </a:solidFill>
          </a:ln>
        </p:spPr>
        <p:txBody>
          <a:bodyPr>
            <a:normAutofit/>
          </a:bodyPr>
          <a:lstStyle/>
          <a:p>
            <a:pPr>
              <a:buFont typeface="Wingdings" pitchFamily="2" charset="2"/>
              <a:buChar char="ü"/>
            </a:pPr>
            <a:r>
              <a:rPr lang="en-IN" sz="2400" dirty="0" smtClean="0">
                <a:latin typeface="Bell MT" pitchFamily="18" charset="0"/>
              </a:rPr>
              <a:t>The major </a:t>
            </a:r>
            <a:r>
              <a:rPr lang="en-IN" sz="2400" dirty="0" smtClean="0">
                <a:solidFill>
                  <a:srgbClr val="FF0000"/>
                </a:solidFill>
                <a:latin typeface="Bell MT" pitchFamily="18" charset="0"/>
              </a:rPr>
              <a:t>advantage of the backtracking algorithm is the ability to find and count all the possible solutions </a:t>
            </a:r>
            <a:r>
              <a:rPr lang="en-IN" sz="2400" dirty="0" smtClean="0">
                <a:latin typeface="Bell MT" pitchFamily="18" charset="0"/>
              </a:rPr>
              <a:t>rather than just one while offering decent speed. </a:t>
            </a:r>
          </a:p>
          <a:p>
            <a:pPr>
              <a:buFont typeface="Wingdings" pitchFamily="2" charset="2"/>
              <a:buChar char="ü"/>
            </a:pPr>
            <a:endParaRPr lang="en-IN" sz="2400" dirty="0" smtClean="0">
              <a:latin typeface="Bell MT" pitchFamily="18" charset="0"/>
            </a:endParaRPr>
          </a:p>
          <a:p>
            <a:pPr>
              <a:buFont typeface="Wingdings" pitchFamily="2" charset="2"/>
              <a:buChar char="ü"/>
            </a:pPr>
            <a:r>
              <a:rPr lang="en-IN" sz="2400" dirty="0" smtClean="0">
                <a:latin typeface="Bell MT" pitchFamily="18" charset="0"/>
              </a:rPr>
              <a:t>If we go through the algorithm for 8 queens 981 queen moves (876 position tests plus 105 backtracks) are required for the first solution alone. 16,704 moves (14,852 tests and 1852 backtracks) are needed to find all 92 solutions. </a:t>
            </a:r>
          </a:p>
          <a:p>
            <a:pPr>
              <a:buFont typeface="Wingdings" pitchFamily="2" charset="2"/>
              <a:buChar char="ü"/>
            </a:pPr>
            <a:r>
              <a:rPr lang="en-IN" sz="2400" dirty="0" smtClean="0">
                <a:latin typeface="Bell MT" pitchFamily="18" charset="0"/>
              </a:rPr>
              <a:t>Given those figures, it's easy to see why the solution is best left to computers.</a:t>
            </a:r>
          </a:p>
          <a:p>
            <a:pPr>
              <a:buFont typeface="Wingdings" pitchFamily="2" charset="2"/>
              <a:buChar char="ü"/>
            </a:pPr>
            <a:endParaRPr lang="en-IN" sz="2400" dirty="0">
              <a:latin typeface="Bell MT" pitchFamily="18" charset="0"/>
            </a:endParaRPr>
          </a:p>
        </p:txBody>
      </p:sp>
    </p:spTree>
    <p:extLst>
      <p:ext uri="{BB962C8B-B14F-4D97-AF65-F5344CB8AC3E}">
        <p14:creationId xmlns:p14="http://schemas.microsoft.com/office/powerpoint/2010/main" val="3633286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Slide Number Placeholder 55"/>
          <p:cNvSpPr>
            <a:spLocks noGrp="1"/>
          </p:cNvSpPr>
          <p:nvPr>
            <p:ph type="sldNum" sz="quarter" idx="10"/>
          </p:nvPr>
        </p:nvSpPr>
        <p:spPr/>
        <p:txBody>
          <a:bodyPr/>
          <a:lstStyle/>
          <a:p>
            <a:fld id="{6F706033-D77B-474F-9149-5F037E90DD16}" type="slidenum">
              <a:rPr lang="en-US" altLang="en-US"/>
              <a:pPr/>
              <a:t>6</a:t>
            </a:fld>
            <a:endParaRPr lang="en-US" altLang="en-US"/>
          </a:p>
        </p:txBody>
      </p:sp>
      <p:sp>
        <p:nvSpPr>
          <p:cNvPr id="11266" name="Rectangle 2"/>
          <p:cNvSpPr>
            <a:spLocks noGrp="1" noChangeArrowheads="1"/>
          </p:cNvSpPr>
          <p:nvPr>
            <p:ph type="title"/>
          </p:nvPr>
        </p:nvSpPr>
        <p:spPr/>
        <p:txBody>
          <a:bodyPr/>
          <a:lstStyle/>
          <a:p>
            <a:r>
              <a:rPr lang="en-US" altLang="en-US">
                <a:latin typeface="+mn-lt"/>
              </a:rPr>
              <a:t>Solving a puzzle</a:t>
            </a:r>
          </a:p>
        </p:txBody>
      </p:sp>
      <p:sp>
        <p:nvSpPr>
          <p:cNvPr id="11267" name="Rectangle 3"/>
          <p:cNvSpPr>
            <a:spLocks noGrp="1" noChangeArrowheads="1"/>
          </p:cNvSpPr>
          <p:nvPr>
            <p:ph type="body" idx="1"/>
          </p:nvPr>
        </p:nvSpPr>
        <p:spPr>
          <a:xfrm>
            <a:off x="381000" y="1371600"/>
            <a:ext cx="8153400" cy="4760913"/>
          </a:xfrm>
          <a:ln/>
          <a:extLst>
            <a:ext uri="{91240B29-F687-4F45-9708-019B960494DF}">
              <a14:hiddenLine xmlns:a14="http://schemas.microsoft.com/office/drawing/2010/main" w="9525">
                <a:solidFill>
                  <a:srgbClr val="996633"/>
                </a:solidFill>
                <a:miter lim="800000"/>
                <a:headEnd/>
                <a:tailEnd/>
              </a14:hiddenLine>
            </a:ext>
          </a:extLst>
        </p:spPr>
        <p:txBody>
          <a:bodyPr/>
          <a:lstStyle/>
          <a:p>
            <a:pPr>
              <a:lnSpc>
                <a:spcPct val="90000"/>
              </a:lnSpc>
            </a:pPr>
            <a:r>
              <a:rPr lang="en-US" altLang="en-US" sz="2400" dirty="0"/>
              <a:t>In this puzzle, all holes but one</a:t>
            </a:r>
            <a:br>
              <a:rPr lang="en-US" altLang="en-US" sz="2400" dirty="0"/>
            </a:br>
            <a:r>
              <a:rPr lang="en-US" altLang="en-US" sz="2400" dirty="0"/>
              <a:t>are filled with white pegs</a:t>
            </a:r>
          </a:p>
          <a:p>
            <a:pPr>
              <a:lnSpc>
                <a:spcPct val="90000"/>
              </a:lnSpc>
            </a:pPr>
            <a:r>
              <a:rPr lang="en-US" altLang="en-US" sz="2400" dirty="0"/>
              <a:t>You can jump over one peg</a:t>
            </a:r>
            <a:br>
              <a:rPr lang="en-US" altLang="en-US" sz="2400" dirty="0"/>
            </a:br>
            <a:r>
              <a:rPr lang="en-US" altLang="en-US" sz="2400" dirty="0"/>
              <a:t>with another</a:t>
            </a:r>
          </a:p>
          <a:p>
            <a:pPr>
              <a:lnSpc>
                <a:spcPct val="90000"/>
              </a:lnSpc>
            </a:pPr>
            <a:r>
              <a:rPr lang="en-US" altLang="en-US" sz="2400" dirty="0"/>
              <a:t>Jumped pegs are removed</a:t>
            </a:r>
          </a:p>
          <a:p>
            <a:pPr>
              <a:lnSpc>
                <a:spcPct val="90000"/>
              </a:lnSpc>
            </a:pPr>
            <a:r>
              <a:rPr lang="en-US" altLang="en-US" sz="2400" dirty="0"/>
              <a:t>The object is to remove all</a:t>
            </a:r>
            <a:br>
              <a:rPr lang="en-US" altLang="en-US" sz="2400" dirty="0"/>
            </a:br>
            <a:r>
              <a:rPr lang="en-US" altLang="en-US" sz="2400" dirty="0"/>
              <a:t>but the last peg</a:t>
            </a:r>
            <a:endParaRPr lang="en-US" altLang="en-US" dirty="0"/>
          </a:p>
          <a:p>
            <a:pPr>
              <a:lnSpc>
                <a:spcPct val="90000"/>
              </a:lnSpc>
            </a:pPr>
            <a:r>
              <a:rPr lang="en-US" altLang="en-US" sz="2400" dirty="0"/>
              <a:t>You don’t have enough information to jump correctly</a:t>
            </a:r>
          </a:p>
          <a:p>
            <a:pPr>
              <a:lnSpc>
                <a:spcPct val="90000"/>
              </a:lnSpc>
            </a:pPr>
            <a:r>
              <a:rPr lang="en-US" altLang="en-US" sz="2400" dirty="0"/>
              <a:t>Each choice leads to another set of choices</a:t>
            </a:r>
          </a:p>
          <a:p>
            <a:pPr>
              <a:lnSpc>
                <a:spcPct val="90000"/>
              </a:lnSpc>
            </a:pPr>
            <a:r>
              <a:rPr lang="en-US" altLang="en-US" sz="2400" dirty="0"/>
              <a:t>One or more sequences of choices may (or may not) lead to a solution</a:t>
            </a:r>
          </a:p>
          <a:p>
            <a:pPr>
              <a:lnSpc>
                <a:spcPct val="90000"/>
              </a:lnSpc>
            </a:pPr>
            <a:r>
              <a:rPr lang="en-US" altLang="en-US" sz="2400" dirty="0"/>
              <a:t>Many kinds of puzzle can be solved with backtracking</a:t>
            </a:r>
          </a:p>
        </p:txBody>
      </p:sp>
      <p:grpSp>
        <p:nvGrpSpPr>
          <p:cNvPr id="11324" name="Group 60"/>
          <p:cNvGrpSpPr>
            <a:grpSpLocks/>
          </p:cNvGrpSpPr>
          <p:nvPr/>
        </p:nvGrpSpPr>
        <p:grpSpPr bwMode="auto">
          <a:xfrm>
            <a:off x="5562600" y="1752600"/>
            <a:ext cx="2136775" cy="2133600"/>
            <a:chOff x="3504" y="1104"/>
            <a:chExt cx="1346" cy="1344"/>
          </a:xfrm>
        </p:grpSpPr>
        <p:sp>
          <p:nvSpPr>
            <p:cNvPr id="11270" name="Rectangle 6"/>
            <p:cNvSpPr>
              <a:spLocks noChangeArrowheads="1"/>
            </p:cNvSpPr>
            <p:nvPr/>
          </p:nvSpPr>
          <p:spPr bwMode="auto">
            <a:xfrm>
              <a:off x="3936" y="1536"/>
              <a:ext cx="480" cy="480"/>
            </a:xfrm>
            <a:prstGeom prst="rect">
              <a:avLst/>
            </a:prstGeom>
            <a:solidFill>
              <a:srgbClr val="996633"/>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p:cNvSpPr>
              <a:spLocks noChangeArrowheads="1"/>
            </p:cNvSpPr>
            <p:nvPr/>
          </p:nvSpPr>
          <p:spPr bwMode="auto">
            <a:xfrm>
              <a:off x="3936" y="2016"/>
              <a:ext cx="480" cy="432"/>
            </a:xfrm>
            <a:prstGeom prst="rect">
              <a:avLst/>
            </a:prstGeom>
            <a:solidFill>
              <a:srgbClr val="996633"/>
            </a:solidFill>
            <a:ln w="952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Rectangle 8"/>
            <p:cNvSpPr>
              <a:spLocks noChangeArrowheads="1"/>
            </p:cNvSpPr>
            <p:nvPr/>
          </p:nvSpPr>
          <p:spPr bwMode="auto">
            <a:xfrm>
              <a:off x="3936" y="1104"/>
              <a:ext cx="480" cy="432"/>
            </a:xfrm>
            <a:prstGeom prst="rect">
              <a:avLst/>
            </a:prstGeom>
            <a:solidFill>
              <a:srgbClr val="996633"/>
            </a:solidFill>
            <a:ln w="952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Rectangle 9"/>
            <p:cNvSpPr>
              <a:spLocks noChangeArrowheads="1"/>
            </p:cNvSpPr>
            <p:nvPr/>
          </p:nvSpPr>
          <p:spPr bwMode="auto">
            <a:xfrm>
              <a:off x="3504" y="1536"/>
              <a:ext cx="432" cy="480"/>
            </a:xfrm>
            <a:prstGeom prst="rect">
              <a:avLst/>
            </a:prstGeom>
            <a:solidFill>
              <a:srgbClr val="996633"/>
            </a:solidFill>
            <a:ln w="952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Rectangle 10"/>
            <p:cNvSpPr>
              <a:spLocks noChangeArrowheads="1"/>
            </p:cNvSpPr>
            <p:nvPr/>
          </p:nvSpPr>
          <p:spPr bwMode="auto">
            <a:xfrm>
              <a:off x="4416" y="1536"/>
              <a:ext cx="432" cy="480"/>
            </a:xfrm>
            <a:prstGeom prst="rect">
              <a:avLst/>
            </a:prstGeom>
            <a:solidFill>
              <a:srgbClr val="996633"/>
            </a:solidFill>
            <a:ln w="952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Oval 12"/>
            <p:cNvSpPr>
              <a:spLocks noChangeArrowheads="1"/>
            </p:cNvSpPr>
            <p:nvPr/>
          </p:nvSpPr>
          <p:spPr bwMode="auto">
            <a:xfrm>
              <a:off x="3552"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Oval 13"/>
            <p:cNvSpPr>
              <a:spLocks noChangeArrowheads="1"/>
            </p:cNvSpPr>
            <p:nvPr/>
          </p:nvSpPr>
          <p:spPr bwMode="auto">
            <a:xfrm>
              <a:off x="3552"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Oval 14"/>
            <p:cNvSpPr>
              <a:spLocks noChangeArrowheads="1"/>
            </p:cNvSpPr>
            <p:nvPr/>
          </p:nvSpPr>
          <p:spPr bwMode="auto">
            <a:xfrm>
              <a:off x="3696"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Oval 15"/>
            <p:cNvSpPr>
              <a:spLocks noChangeArrowheads="1"/>
            </p:cNvSpPr>
            <p:nvPr/>
          </p:nvSpPr>
          <p:spPr bwMode="auto">
            <a:xfrm>
              <a:off x="3552"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Oval 16"/>
            <p:cNvSpPr>
              <a:spLocks noChangeArrowheads="1"/>
            </p:cNvSpPr>
            <p:nvPr/>
          </p:nvSpPr>
          <p:spPr bwMode="auto">
            <a:xfrm>
              <a:off x="3696"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Oval 17"/>
            <p:cNvSpPr>
              <a:spLocks noChangeArrowheads="1"/>
            </p:cNvSpPr>
            <p:nvPr/>
          </p:nvSpPr>
          <p:spPr bwMode="auto">
            <a:xfrm>
              <a:off x="3696"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Oval 18"/>
            <p:cNvSpPr>
              <a:spLocks noChangeArrowheads="1"/>
            </p:cNvSpPr>
            <p:nvPr/>
          </p:nvSpPr>
          <p:spPr bwMode="auto">
            <a:xfrm>
              <a:off x="3840"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Oval 19"/>
            <p:cNvSpPr>
              <a:spLocks noChangeArrowheads="1"/>
            </p:cNvSpPr>
            <p:nvPr/>
          </p:nvSpPr>
          <p:spPr bwMode="auto">
            <a:xfrm>
              <a:off x="3840"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Oval 20"/>
            <p:cNvSpPr>
              <a:spLocks noChangeArrowheads="1"/>
            </p:cNvSpPr>
            <p:nvPr/>
          </p:nvSpPr>
          <p:spPr bwMode="auto">
            <a:xfrm>
              <a:off x="3984"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Oval 21"/>
            <p:cNvSpPr>
              <a:spLocks noChangeArrowheads="1"/>
            </p:cNvSpPr>
            <p:nvPr/>
          </p:nvSpPr>
          <p:spPr bwMode="auto">
            <a:xfrm>
              <a:off x="3840"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Oval 22"/>
            <p:cNvSpPr>
              <a:spLocks noChangeArrowheads="1"/>
            </p:cNvSpPr>
            <p:nvPr/>
          </p:nvSpPr>
          <p:spPr bwMode="auto">
            <a:xfrm>
              <a:off x="3984"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Oval 23"/>
            <p:cNvSpPr>
              <a:spLocks noChangeArrowheads="1"/>
            </p:cNvSpPr>
            <p:nvPr/>
          </p:nvSpPr>
          <p:spPr bwMode="auto">
            <a:xfrm>
              <a:off x="3984"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8" name="Oval 24"/>
            <p:cNvSpPr>
              <a:spLocks noChangeArrowheads="1"/>
            </p:cNvSpPr>
            <p:nvPr/>
          </p:nvSpPr>
          <p:spPr bwMode="auto">
            <a:xfrm>
              <a:off x="4128"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9" name="Oval 25"/>
            <p:cNvSpPr>
              <a:spLocks noChangeArrowheads="1"/>
            </p:cNvSpPr>
            <p:nvPr/>
          </p:nvSpPr>
          <p:spPr bwMode="auto">
            <a:xfrm>
              <a:off x="4128" y="17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1290" name="Oval 26"/>
            <p:cNvSpPr>
              <a:spLocks noChangeArrowheads="1"/>
            </p:cNvSpPr>
            <p:nvPr/>
          </p:nvSpPr>
          <p:spPr bwMode="auto">
            <a:xfrm>
              <a:off x="4272"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1" name="Oval 27"/>
            <p:cNvSpPr>
              <a:spLocks noChangeArrowheads="1"/>
            </p:cNvSpPr>
            <p:nvPr/>
          </p:nvSpPr>
          <p:spPr bwMode="auto">
            <a:xfrm>
              <a:off x="4128"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Oval 28"/>
            <p:cNvSpPr>
              <a:spLocks noChangeArrowheads="1"/>
            </p:cNvSpPr>
            <p:nvPr/>
          </p:nvSpPr>
          <p:spPr bwMode="auto">
            <a:xfrm>
              <a:off x="4272"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Oval 29"/>
            <p:cNvSpPr>
              <a:spLocks noChangeArrowheads="1"/>
            </p:cNvSpPr>
            <p:nvPr/>
          </p:nvSpPr>
          <p:spPr bwMode="auto">
            <a:xfrm>
              <a:off x="4272"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Oval 30"/>
            <p:cNvSpPr>
              <a:spLocks noChangeArrowheads="1"/>
            </p:cNvSpPr>
            <p:nvPr/>
          </p:nvSpPr>
          <p:spPr bwMode="auto">
            <a:xfrm>
              <a:off x="4416"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Oval 31"/>
            <p:cNvSpPr>
              <a:spLocks noChangeArrowheads="1"/>
            </p:cNvSpPr>
            <p:nvPr/>
          </p:nvSpPr>
          <p:spPr bwMode="auto">
            <a:xfrm>
              <a:off x="4416"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6" name="Oval 32"/>
            <p:cNvSpPr>
              <a:spLocks noChangeArrowheads="1"/>
            </p:cNvSpPr>
            <p:nvPr/>
          </p:nvSpPr>
          <p:spPr bwMode="auto">
            <a:xfrm>
              <a:off x="4560"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7" name="Oval 33"/>
            <p:cNvSpPr>
              <a:spLocks noChangeArrowheads="1"/>
            </p:cNvSpPr>
            <p:nvPr/>
          </p:nvSpPr>
          <p:spPr bwMode="auto">
            <a:xfrm>
              <a:off x="4416"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8" name="Oval 34"/>
            <p:cNvSpPr>
              <a:spLocks noChangeArrowheads="1"/>
            </p:cNvSpPr>
            <p:nvPr/>
          </p:nvSpPr>
          <p:spPr bwMode="auto">
            <a:xfrm>
              <a:off x="4560"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9" name="Oval 35"/>
            <p:cNvSpPr>
              <a:spLocks noChangeArrowheads="1"/>
            </p:cNvSpPr>
            <p:nvPr/>
          </p:nvSpPr>
          <p:spPr bwMode="auto">
            <a:xfrm>
              <a:off x="4560"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0" name="Oval 36"/>
            <p:cNvSpPr>
              <a:spLocks noChangeArrowheads="1"/>
            </p:cNvSpPr>
            <p:nvPr/>
          </p:nvSpPr>
          <p:spPr bwMode="auto">
            <a:xfrm>
              <a:off x="4704" y="172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1" name="Oval 37"/>
            <p:cNvSpPr>
              <a:spLocks noChangeArrowheads="1"/>
            </p:cNvSpPr>
            <p:nvPr/>
          </p:nvSpPr>
          <p:spPr bwMode="auto">
            <a:xfrm>
              <a:off x="4704" y="187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2" name="Oval 38"/>
            <p:cNvSpPr>
              <a:spLocks noChangeArrowheads="1"/>
            </p:cNvSpPr>
            <p:nvPr/>
          </p:nvSpPr>
          <p:spPr bwMode="auto">
            <a:xfrm>
              <a:off x="4704" y="158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3" name="Oval 39"/>
            <p:cNvSpPr>
              <a:spLocks noChangeArrowheads="1"/>
            </p:cNvSpPr>
            <p:nvPr/>
          </p:nvSpPr>
          <p:spPr bwMode="auto">
            <a:xfrm>
              <a:off x="3984" y="129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 name="Oval 40"/>
            <p:cNvSpPr>
              <a:spLocks noChangeArrowheads="1"/>
            </p:cNvSpPr>
            <p:nvPr/>
          </p:nvSpPr>
          <p:spPr bwMode="auto">
            <a:xfrm>
              <a:off x="3984" y="144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 name="Oval 41"/>
            <p:cNvSpPr>
              <a:spLocks noChangeArrowheads="1"/>
            </p:cNvSpPr>
            <p:nvPr/>
          </p:nvSpPr>
          <p:spPr bwMode="auto">
            <a:xfrm>
              <a:off x="3984"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 name="Oval 42"/>
            <p:cNvSpPr>
              <a:spLocks noChangeArrowheads="1"/>
            </p:cNvSpPr>
            <p:nvPr/>
          </p:nvSpPr>
          <p:spPr bwMode="auto">
            <a:xfrm>
              <a:off x="4128"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7" name="Oval 43"/>
            <p:cNvSpPr>
              <a:spLocks noChangeArrowheads="1"/>
            </p:cNvSpPr>
            <p:nvPr/>
          </p:nvSpPr>
          <p:spPr bwMode="auto">
            <a:xfrm>
              <a:off x="4128" y="129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8" name="Oval 44"/>
            <p:cNvSpPr>
              <a:spLocks noChangeArrowheads="1"/>
            </p:cNvSpPr>
            <p:nvPr/>
          </p:nvSpPr>
          <p:spPr bwMode="auto">
            <a:xfrm>
              <a:off x="4272" y="129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 name="Oval 45"/>
            <p:cNvSpPr>
              <a:spLocks noChangeArrowheads="1"/>
            </p:cNvSpPr>
            <p:nvPr/>
          </p:nvSpPr>
          <p:spPr bwMode="auto">
            <a:xfrm>
              <a:off x="4128" y="144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 name="Oval 46"/>
            <p:cNvSpPr>
              <a:spLocks noChangeArrowheads="1"/>
            </p:cNvSpPr>
            <p:nvPr/>
          </p:nvSpPr>
          <p:spPr bwMode="auto">
            <a:xfrm>
              <a:off x="4272" y="144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 name="Oval 47"/>
            <p:cNvSpPr>
              <a:spLocks noChangeArrowheads="1"/>
            </p:cNvSpPr>
            <p:nvPr/>
          </p:nvSpPr>
          <p:spPr bwMode="auto">
            <a:xfrm>
              <a:off x="4272"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2" name="Oval 48"/>
            <p:cNvSpPr>
              <a:spLocks noChangeArrowheads="1"/>
            </p:cNvSpPr>
            <p:nvPr/>
          </p:nvSpPr>
          <p:spPr bwMode="auto">
            <a:xfrm>
              <a:off x="3984" y="216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 name="Oval 49"/>
            <p:cNvSpPr>
              <a:spLocks noChangeArrowheads="1"/>
            </p:cNvSpPr>
            <p:nvPr/>
          </p:nvSpPr>
          <p:spPr bwMode="auto">
            <a:xfrm>
              <a:off x="3984"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 name="Oval 50"/>
            <p:cNvSpPr>
              <a:spLocks noChangeArrowheads="1"/>
            </p:cNvSpPr>
            <p:nvPr/>
          </p:nvSpPr>
          <p:spPr bwMode="auto">
            <a:xfrm>
              <a:off x="3984" y="201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 name="Oval 51"/>
            <p:cNvSpPr>
              <a:spLocks noChangeArrowheads="1"/>
            </p:cNvSpPr>
            <p:nvPr/>
          </p:nvSpPr>
          <p:spPr bwMode="auto">
            <a:xfrm>
              <a:off x="4128" y="201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6" name="Oval 52"/>
            <p:cNvSpPr>
              <a:spLocks noChangeArrowheads="1"/>
            </p:cNvSpPr>
            <p:nvPr/>
          </p:nvSpPr>
          <p:spPr bwMode="auto">
            <a:xfrm>
              <a:off x="4128" y="216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 name="Oval 53"/>
            <p:cNvSpPr>
              <a:spLocks noChangeArrowheads="1"/>
            </p:cNvSpPr>
            <p:nvPr/>
          </p:nvSpPr>
          <p:spPr bwMode="auto">
            <a:xfrm>
              <a:off x="4272" y="216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 name="Oval 54"/>
            <p:cNvSpPr>
              <a:spLocks noChangeArrowheads="1"/>
            </p:cNvSpPr>
            <p:nvPr/>
          </p:nvSpPr>
          <p:spPr bwMode="auto">
            <a:xfrm>
              <a:off x="4128"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9" name="Oval 55"/>
            <p:cNvSpPr>
              <a:spLocks noChangeArrowheads="1"/>
            </p:cNvSpPr>
            <p:nvPr/>
          </p:nvSpPr>
          <p:spPr bwMode="auto">
            <a:xfrm>
              <a:off x="4272"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 name="Oval 56"/>
            <p:cNvSpPr>
              <a:spLocks noChangeArrowheads="1"/>
            </p:cNvSpPr>
            <p:nvPr/>
          </p:nvSpPr>
          <p:spPr bwMode="auto">
            <a:xfrm>
              <a:off x="4272" y="201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2" name="Freeform 58"/>
            <p:cNvSpPr>
              <a:spLocks/>
            </p:cNvSpPr>
            <p:nvPr/>
          </p:nvSpPr>
          <p:spPr bwMode="auto">
            <a:xfrm>
              <a:off x="3504" y="1104"/>
              <a:ext cx="1346" cy="1344"/>
            </a:xfrm>
            <a:custGeom>
              <a:avLst/>
              <a:gdLst>
                <a:gd name="T0" fmla="*/ 2 w 1346"/>
                <a:gd name="T1" fmla="*/ 432 h 1344"/>
                <a:gd name="T2" fmla="*/ 434 w 1346"/>
                <a:gd name="T3" fmla="*/ 432 h 1344"/>
                <a:gd name="T4" fmla="*/ 434 w 1346"/>
                <a:gd name="T5" fmla="*/ 0 h 1344"/>
                <a:gd name="T6" fmla="*/ 914 w 1346"/>
                <a:gd name="T7" fmla="*/ 0 h 1344"/>
                <a:gd name="T8" fmla="*/ 914 w 1346"/>
                <a:gd name="T9" fmla="*/ 432 h 1344"/>
                <a:gd name="T10" fmla="*/ 1346 w 1346"/>
                <a:gd name="T11" fmla="*/ 432 h 1344"/>
                <a:gd name="T12" fmla="*/ 1346 w 1346"/>
                <a:gd name="T13" fmla="*/ 912 h 1344"/>
                <a:gd name="T14" fmla="*/ 914 w 1346"/>
                <a:gd name="T15" fmla="*/ 912 h 1344"/>
                <a:gd name="T16" fmla="*/ 914 w 1346"/>
                <a:gd name="T17" fmla="*/ 1344 h 1344"/>
                <a:gd name="T18" fmla="*/ 434 w 1346"/>
                <a:gd name="T19" fmla="*/ 1344 h 1344"/>
                <a:gd name="T20" fmla="*/ 434 w 1346"/>
                <a:gd name="T21" fmla="*/ 912 h 1344"/>
                <a:gd name="T22" fmla="*/ 0 w 1346"/>
                <a:gd name="T23" fmla="*/ 910 h 1344"/>
                <a:gd name="T24" fmla="*/ 2 w 1346"/>
                <a:gd name="T25" fmla="*/ 432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6" h="1344">
                  <a:moveTo>
                    <a:pt x="2" y="432"/>
                  </a:moveTo>
                  <a:lnTo>
                    <a:pt x="434" y="432"/>
                  </a:lnTo>
                  <a:lnTo>
                    <a:pt x="434" y="0"/>
                  </a:lnTo>
                  <a:lnTo>
                    <a:pt x="914" y="0"/>
                  </a:lnTo>
                  <a:lnTo>
                    <a:pt x="914" y="432"/>
                  </a:lnTo>
                  <a:lnTo>
                    <a:pt x="1346" y="432"/>
                  </a:lnTo>
                  <a:lnTo>
                    <a:pt x="1346" y="912"/>
                  </a:lnTo>
                  <a:lnTo>
                    <a:pt x="914" y="912"/>
                  </a:lnTo>
                  <a:lnTo>
                    <a:pt x="914" y="1344"/>
                  </a:lnTo>
                  <a:lnTo>
                    <a:pt x="434" y="1344"/>
                  </a:lnTo>
                  <a:lnTo>
                    <a:pt x="434" y="912"/>
                  </a:lnTo>
                  <a:lnTo>
                    <a:pt x="0" y="910"/>
                  </a:lnTo>
                  <a:lnTo>
                    <a:pt x="2" y="432"/>
                  </a:lnTo>
                  <a:close/>
                </a:path>
              </a:pathLst>
            </a:custGeom>
            <a:noFill/>
            <a:ln w="28575" cmpd="sng">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4432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324"/>
                                        </p:tgtEl>
                                        <p:attrNameLst>
                                          <p:attrName>style.visibility</p:attrName>
                                        </p:attrNameLst>
                                      </p:cBhvr>
                                      <p:to>
                                        <p:strVal val="visible"/>
                                      </p:to>
                                    </p:set>
                                    <p:animEffect transition="in" filter="dissolve">
                                      <p:cBhvr>
                                        <p:cTn id="7" dur="500"/>
                                        <p:tgtEl>
                                          <p:spTgt spid="1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2"/>
          <p:cNvSpPr>
            <a:spLocks noGrp="1"/>
          </p:cNvSpPr>
          <p:nvPr>
            <p:ph type="sldNum" sz="quarter" idx="10"/>
          </p:nvPr>
        </p:nvSpPr>
        <p:spPr/>
        <p:txBody>
          <a:bodyPr/>
          <a:lstStyle/>
          <a:p>
            <a:fld id="{E852C0F8-9D10-452C-B3C6-0DC22F9B951C}" type="slidenum">
              <a:rPr lang="en-US" altLang="en-US"/>
              <a:pPr/>
              <a:t>7</a:t>
            </a:fld>
            <a:endParaRPr lang="en-US" altLang="en-US"/>
          </a:p>
        </p:txBody>
      </p:sp>
      <p:sp>
        <p:nvSpPr>
          <p:cNvPr id="12290" name="Rectangle 2"/>
          <p:cNvSpPr>
            <a:spLocks noGrp="1" noChangeArrowheads="1"/>
          </p:cNvSpPr>
          <p:nvPr>
            <p:ph type="title"/>
          </p:nvPr>
        </p:nvSpPr>
        <p:spPr/>
        <p:txBody>
          <a:bodyPr/>
          <a:lstStyle/>
          <a:p>
            <a:r>
              <a:rPr lang="en-US" altLang="en-US"/>
              <a:t>Backtracking (animation)</a:t>
            </a:r>
          </a:p>
        </p:txBody>
      </p:sp>
      <p:sp>
        <p:nvSpPr>
          <p:cNvPr id="12293" name="Text Box 5"/>
          <p:cNvSpPr txBox="1">
            <a:spLocks noChangeArrowheads="1"/>
          </p:cNvSpPr>
          <p:nvPr/>
        </p:nvSpPr>
        <p:spPr bwMode="auto">
          <a:xfrm>
            <a:off x="762000" y="3733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start</a:t>
            </a:r>
          </a:p>
        </p:txBody>
      </p:sp>
      <p:sp>
        <p:nvSpPr>
          <p:cNvPr id="12294" name="Line 6"/>
          <p:cNvSpPr>
            <a:spLocks noChangeShapeType="1"/>
          </p:cNvSpPr>
          <p:nvPr/>
        </p:nvSpPr>
        <p:spPr bwMode="auto">
          <a:xfrm>
            <a:off x="1443038" y="3962400"/>
            <a:ext cx="758825"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Text Box 7"/>
          <p:cNvSpPr txBox="1">
            <a:spLocks noChangeArrowheads="1"/>
          </p:cNvSpPr>
          <p:nvPr/>
        </p:nvSpPr>
        <p:spPr bwMode="auto">
          <a:xfrm>
            <a:off x="22098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a:t>
            </a:r>
          </a:p>
        </p:txBody>
      </p:sp>
      <p:sp>
        <p:nvSpPr>
          <p:cNvPr id="12296" name="Line 8"/>
          <p:cNvSpPr>
            <a:spLocks noChangeShapeType="1"/>
          </p:cNvSpPr>
          <p:nvPr/>
        </p:nvSpPr>
        <p:spPr bwMode="auto">
          <a:xfrm flipV="1">
            <a:off x="2438400" y="2514600"/>
            <a:ext cx="914400" cy="12192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p:cNvSpPr>
            <a:spLocks noChangeShapeType="1"/>
          </p:cNvSpPr>
          <p:nvPr/>
        </p:nvSpPr>
        <p:spPr bwMode="auto">
          <a:xfrm>
            <a:off x="2514600" y="3962400"/>
            <a:ext cx="7620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Text Box 11"/>
          <p:cNvSpPr txBox="1">
            <a:spLocks noChangeArrowheads="1"/>
          </p:cNvSpPr>
          <p:nvPr/>
        </p:nvSpPr>
        <p:spPr bwMode="auto">
          <a:xfrm>
            <a:off x="3352800" y="228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a:t>
            </a:r>
          </a:p>
        </p:txBody>
      </p:sp>
      <p:sp>
        <p:nvSpPr>
          <p:cNvPr id="12300" name="Line 12"/>
          <p:cNvSpPr>
            <a:spLocks noChangeShapeType="1"/>
          </p:cNvSpPr>
          <p:nvPr/>
        </p:nvSpPr>
        <p:spPr bwMode="auto">
          <a:xfrm flipV="1">
            <a:off x="3657600" y="2057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Line 13"/>
          <p:cNvSpPr>
            <a:spLocks noChangeShapeType="1"/>
          </p:cNvSpPr>
          <p:nvPr/>
        </p:nvSpPr>
        <p:spPr bwMode="auto">
          <a:xfrm>
            <a:off x="3657600" y="25908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Text Box 15"/>
          <p:cNvSpPr txBox="1">
            <a:spLocks noChangeArrowheads="1"/>
          </p:cNvSpPr>
          <p:nvPr/>
        </p:nvSpPr>
        <p:spPr bwMode="auto">
          <a:xfrm>
            <a:off x="4343400" y="2667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dead end</a:t>
            </a:r>
          </a:p>
        </p:txBody>
      </p:sp>
      <p:sp>
        <p:nvSpPr>
          <p:cNvPr id="12305" name="Text Box 17"/>
          <p:cNvSpPr txBox="1">
            <a:spLocks noChangeArrowheads="1"/>
          </p:cNvSpPr>
          <p:nvPr/>
        </p:nvSpPr>
        <p:spPr bwMode="auto">
          <a:xfrm>
            <a:off x="4495800" y="1828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dead end</a:t>
            </a:r>
          </a:p>
        </p:txBody>
      </p:sp>
      <p:sp>
        <p:nvSpPr>
          <p:cNvPr id="12306" name="Line 18"/>
          <p:cNvSpPr>
            <a:spLocks noChangeShapeType="1"/>
          </p:cNvSpPr>
          <p:nvPr/>
        </p:nvSpPr>
        <p:spPr bwMode="auto">
          <a:xfrm flipH="1">
            <a:off x="3733800" y="22098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flipH="1" flipV="1">
            <a:off x="3581400" y="2743200"/>
            <a:ext cx="7620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Line 20"/>
          <p:cNvSpPr>
            <a:spLocks noChangeShapeType="1"/>
          </p:cNvSpPr>
          <p:nvPr/>
        </p:nvSpPr>
        <p:spPr bwMode="auto">
          <a:xfrm flipH="1">
            <a:off x="2590800" y="2819400"/>
            <a:ext cx="762000" cy="990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3276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a:t>
            </a:r>
          </a:p>
        </p:txBody>
      </p:sp>
      <p:sp>
        <p:nvSpPr>
          <p:cNvPr id="12310" name="Line 22"/>
          <p:cNvSpPr>
            <a:spLocks noChangeShapeType="1"/>
          </p:cNvSpPr>
          <p:nvPr/>
        </p:nvSpPr>
        <p:spPr bwMode="auto">
          <a:xfrm flipV="1">
            <a:off x="3657600" y="36576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Text Box 23"/>
          <p:cNvSpPr txBox="1">
            <a:spLocks noChangeArrowheads="1"/>
          </p:cNvSpPr>
          <p:nvPr/>
        </p:nvSpPr>
        <p:spPr bwMode="auto">
          <a:xfrm>
            <a:off x="4343400" y="3505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a:t>
            </a:r>
          </a:p>
        </p:txBody>
      </p:sp>
      <p:sp>
        <p:nvSpPr>
          <p:cNvPr id="12312" name="Line 24"/>
          <p:cNvSpPr>
            <a:spLocks noChangeShapeType="1"/>
          </p:cNvSpPr>
          <p:nvPr/>
        </p:nvSpPr>
        <p:spPr bwMode="auto">
          <a:xfrm flipV="1">
            <a:off x="4648200" y="31242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25"/>
          <p:cNvSpPr>
            <a:spLocks noChangeShapeType="1"/>
          </p:cNvSpPr>
          <p:nvPr/>
        </p:nvSpPr>
        <p:spPr bwMode="auto">
          <a:xfrm>
            <a:off x="4724400" y="3733800"/>
            <a:ext cx="13716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Text Box 26"/>
          <p:cNvSpPr txBox="1">
            <a:spLocks noChangeArrowheads="1"/>
          </p:cNvSpPr>
          <p:nvPr/>
        </p:nvSpPr>
        <p:spPr bwMode="auto">
          <a:xfrm>
            <a:off x="6019800" y="3886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dead end</a:t>
            </a:r>
          </a:p>
        </p:txBody>
      </p:sp>
      <p:sp>
        <p:nvSpPr>
          <p:cNvPr id="12315" name="Text Box 27"/>
          <p:cNvSpPr txBox="1">
            <a:spLocks noChangeArrowheads="1"/>
          </p:cNvSpPr>
          <p:nvPr/>
        </p:nvSpPr>
        <p:spPr bwMode="auto">
          <a:xfrm>
            <a:off x="6172200" y="2895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dead end</a:t>
            </a:r>
          </a:p>
        </p:txBody>
      </p:sp>
      <p:sp>
        <p:nvSpPr>
          <p:cNvPr id="12316" name="Line 28"/>
          <p:cNvSpPr>
            <a:spLocks noChangeShapeType="1"/>
          </p:cNvSpPr>
          <p:nvPr/>
        </p:nvSpPr>
        <p:spPr bwMode="auto">
          <a:xfrm flipH="1">
            <a:off x="4724400" y="32766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Line 29"/>
          <p:cNvSpPr>
            <a:spLocks noChangeShapeType="1"/>
          </p:cNvSpPr>
          <p:nvPr/>
        </p:nvSpPr>
        <p:spPr bwMode="auto">
          <a:xfrm flipH="1" flipV="1">
            <a:off x="4648200" y="3886200"/>
            <a:ext cx="12954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p:cNvSpPr>
            <a:spLocks noChangeShapeType="1"/>
          </p:cNvSpPr>
          <p:nvPr/>
        </p:nvSpPr>
        <p:spPr bwMode="auto">
          <a:xfrm flipH="1">
            <a:off x="3657600" y="38100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p:cNvSpPr>
            <a:spLocks noChangeShapeType="1"/>
          </p:cNvSpPr>
          <p:nvPr/>
        </p:nvSpPr>
        <p:spPr bwMode="auto">
          <a:xfrm>
            <a:off x="3505200" y="4191000"/>
            <a:ext cx="762000" cy="762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Text Box 32"/>
          <p:cNvSpPr txBox="1">
            <a:spLocks noChangeArrowheads="1"/>
          </p:cNvSpPr>
          <p:nvPr/>
        </p:nvSpPr>
        <p:spPr bwMode="auto">
          <a:xfrm>
            <a:off x="4191000" y="480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a:t>
            </a:r>
          </a:p>
        </p:txBody>
      </p:sp>
      <p:sp>
        <p:nvSpPr>
          <p:cNvPr id="12321" name="Line 33"/>
          <p:cNvSpPr>
            <a:spLocks noChangeShapeType="1"/>
          </p:cNvSpPr>
          <p:nvPr/>
        </p:nvSpPr>
        <p:spPr bwMode="auto">
          <a:xfrm flipV="1">
            <a:off x="4495800" y="45720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a:off x="4495800" y="5105400"/>
            <a:ext cx="762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Text Box 35"/>
          <p:cNvSpPr txBox="1">
            <a:spLocks noChangeArrowheads="1"/>
          </p:cNvSpPr>
          <p:nvPr/>
        </p:nvSpPr>
        <p:spPr bwMode="auto">
          <a:xfrm>
            <a:off x="5181600" y="5334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0000"/>
                </a:solidFill>
                <a:latin typeface="Times New Roman" pitchFamily="18" charset="0"/>
              </a:rPr>
              <a:t>success!</a:t>
            </a:r>
            <a:endParaRPr lang="en-US" altLang="en-US">
              <a:latin typeface="Times New Roman" pitchFamily="18" charset="0"/>
            </a:endParaRPr>
          </a:p>
        </p:txBody>
      </p:sp>
      <p:sp>
        <p:nvSpPr>
          <p:cNvPr id="12324" name="Text Box 36"/>
          <p:cNvSpPr txBox="1">
            <a:spLocks noChangeArrowheads="1"/>
          </p:cNvSpPr>
          <p:nvPr/>
        </p:nvSpPr>
        <p:spPr bwMode="auto">
          <a:xfrm>
            <a:off x="5334000" y="4343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dead end</a:t>
            </a:r>
          </a:p>
        </p:txBody>
      </p:sp>
      <p:sp>
        <p:nvSpPr>
          <p:cNvPr id="12325" name="Line 37"/>
          <p:cNvSpPr>
            <a:spLocks noChangeShapeType="1"/>
          </p:cNvSpPr>
          <p:nvPr/>
        </p:nvSpPr>
        <p:spPr bwMode="auto">
          <a:xfrm flipH="1">
            <a:off x="4572000" y="4724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14391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wipe(left)">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dissolve">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left)">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ssolve">
                                      <p:cBhvr>
                                        <p:cTn id="27" dur="500"/>
                                        <p:tgtEl>
                                          <p:spTgt spid="12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wipe(left)">
                                      <p:cBhvr>
                                        <p:cTn id="32" dur="500"/>
                                        <p:tgtEl>
                                          <p:spTgt spid="12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5"/>
                                        </p:tgtEl>
                                        <p:attrNameLst>
                                          <p:attrName>style.visibility</p:attrName>
                                        </p:attrNameLst>
                                      </p:cBhvr>
                                      <p:to>
                                        <p:strVal val="visible"/>
                                      </p:to>
                                    </p:set>
                                    <p:animEffect transition="in" filter="dissolve">
                                      <p:cBhvr>
                                        <p:cTn id="37" dur="500"/>
                                        <p:tgtEl>
                                          <p:spTgt spid="123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2306"/>
                                        </p:tgtEl>
                                        <p:attrNameLst>
                                          <p:attrName>style.visibility</p:attrName>
                                        </p:attrNameLst>
                                      </p:cBhvr>
                                      <p:to>
                                        <p:strVal val="visible"/>
                                      </p:to>
                                    </p:set>
                                    <p:animEffect transition="in" filter="wipe(right)">
                                      <p:cBhvr>
                                        <p:cTn id="42" dur="500"/>
                                        <p:tgtEl>
                                          <p:spTgt spid="12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01"/>
                                        </p:tgtEl>
                                        <p:attrNameLst>
                                          <p:attrName>style.visibility</p:attrName>
                                        </p:attrNameLst>
                                      </p:cBhvr>
                                      <p:to>
                                        <p:strVal val="visible"/>
                                      </p:to>
                                    </p:set>
                                    <p:animEffect transition="in" filter="wipe(left)">
                                      <p:cBhvr>
                                        <p:cTn id="47" dur="500"/>
                                        <p:tgtEl>
                                          <p:spTgt spid="12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2307"/>
                                        </p:tgtEl>
                                        <p:attrNameLst>
                                          <p:attrName>style.visibility</p:attrName>
                                        </p:attrNameLst>
                                      </p:cBhvr>
                                      <p:to>
                                        <p:strVal val="visible"/>
                                      </p:to>
                                    </p:set>
                                    <p:animEffect transition="in" filter="wipe(right)">
                                      <p:cBhvr>
                                        <p:cTn id="57" dur="500"/>
                                        <p:tgtEl>
                                          <p:spTgt spid="12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308"/>
                                        </p:tgtEl>
                                        <p:attrNameLst>
                                          <p:attrName>style.visibility</p:attrName>
                                        </p:attrNameLst>
                                      </p:cBhvr>
                                      <p:to>
                                        <p:strVal val="visible"/>
                                      </p:to>
                                    </p:set>
                                    <p:animEffect transition="in" filter="wipe(right)">
                                      <p:cBhvr>
                                        <p:cTn id="62" dur="500"/>
                                        <p:tgtEl>
                                          <p:spTgt spid="12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297"/>
                                        </p:tgtEl>
                                        <p:attrNameLst>
                                          <p:attrName>style.visibility</p:attrName>
                                        </p:attrNameLst>
                                      </p:cBhvr>
                                      <p:to>
                                        <p:strVal val="visible"/>
                                      </p:to>
                                    </p:set>
                                    <p:animEffect transition="in" filter="wipe(left)">
                                      <p:cBhvr>
                                        <p:cTn id="67" dur="500"/>
                                        <p:tgtEl>
                                          <p:spTgt spid="12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309"/>
                                        </p:tgtEl>
                                        <p:attrNameLst>
                                          <p:attrName>style.visibility</p:attrName>
                                        </p:attrNameLst>
                                      </p:cBhvr>
                                      <p:to>
                                        <p:strVal val="visible"/>
                                      </p:to>
                                    </p:set>
                                    <p:animEffect transition="in" filter="dissolve">
                                      <p:cBhvr>
                                        <p:cTn id="72" dur="500"/>
                                        <p:tgtEl>
                                          <p:spTgt spid="12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10"/>
                                        </p:tgtEl>
                                        <p:attrNameLst>
                                          <p:attrName>style.visibility</p:attrName>
                                        </p:attrNameLst>
                                      </p:cBhvr>
                                      <p:to>
                                        <p:strVal val="visible"/>
                                      </p:to>
                                    </p:set>
                                    <p:animEffect transition="in" filter="wipe(left)">
                                      <p:cBhvr>
                                        <p:cTn id="77" dur="500"/>
                                        <p:tgtEl>
                                          <p:spTgt spid="12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1"/>
                                        </p:tgtEl>
                                        <p:attrNameLst>
                                          <p:attrName>style.visibility</p:attrName>
                                        </p:attrNameLst>
                                      </p:cBhvr>
                                      <p:to>
                                        <p:strVal val="visible"/>
                                      </p:to>
                                    </p:set>
                                    <p:animEffect transition="in" filter="dissolve">
                                      <p:cBhvr>
                                        <p:cTn id="82" dur="500"/>
                                        <p:tgtEl>
                                          <p:spTgt spid="12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12"/>
                                        </p:tgtEl>
                                        <p:attrNameLst>
                                          <p:attrName>style.visibility</p:attrName>
                                        </p:attrNameLst>
                                      </p:cBhvr>
                                      <p:to>
                                        <p:strVal val="visible"/>
                                      </p:to>
                                    </p:set>
                                    <p:animEffect transition="in" filter="wipe(left)">
                                      <p:cBhvr>
                                        <p:cTn id="87" dur="500"/>
                                        <p:tgtEl>
                                          <p:spTgt spid="123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315"/>
                                        </p:tgtEl>
                                        <p:attrNameLst>
                                          <p:attrName>style.visibility</p:attrName>
                                        </p:attrNameLst>
                                      </p:cBhvr>
                                      <p:to>
                                        <p:strVal val="visible"/>
                                      </p:to>
                                    </p:set>
                                    <p:animEffect transition="in" filter="dissolve">
                                      <p:cBhvr>
                                        <p:cTn id="92" dur="500"/>
                                        <p:tgtEl>
                                          <p:spTgt spid="123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2316"/>
                                        </p:tgtEl>
                                        <p:attrNameLst>
                                          <p:attrName>style.visibility</p:attrName>
                                        </p:attrNameLst>
                                      </p:cBhvr>
                                      <p:to>
                                        <p:strVal val="visible"/>
                                      </p:to>
                                    </p:set>
                                    <p:animEffect transition="in" filter="wipe(right)">
                                      <p:cBhvr>
                                        <p:cTn id="97" dur="500"/>
                                        <p:tgtEl>
                                          <p:spTgt spid="123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2313"/>
                                        </p:tgtEl>
                                        <p:attrNameLst>
                                          <p:attrName>style.visibility</p:attrName>
                                        </p:attrNameLst>
                                      </p:cBhvr>
                                      <p:to>
                                        <p:strVal val="visible"/>
                                      </p:to>
                                    </p:set>
                                    <p:animEffect transition="in" filter="wipe(left)">
                                      <p:cBhvr>
                                        <p:cTn id="102" dur="500"/>
                                        <p:tgtEl>
                                          <p:spTgt spid="123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314"/>
                                        </p:tgtEl>
                                        <p:attrNameLst>
                                          <p:attrName>style.visibility</p:attrName>
                                        </p:attrNameLst>
                                      </p:cBhvr>
                                      <p:to>
                                        <p:strVal val="visible"/>
                                      </p:to>
                                    </p:set>
                                    <p:animEffect transition="in" filter="dissolve">
                                      <p:cBhvr>
                                        <p:cTn id="107" dur="500"/>
                                        <p:tgtEl>
                                          <p:spTgt spid="123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12317"/>
                                        </p:tgtEl>
                                        <p:attrNameLst>
                                          <p:attrName>style.visibility</p:attrName>
                                        </p:attrNameLst>
                                      </p:cBhvr>
                                      <p:to>
                                        <p:strVal val="visible"/>
                                      </p:to>
                                    </p:set>
                                    <p:animEffect transition="in" filter="wipe(right)">
                                      <p:cBhvr>
                                        <p:cTn id="112" dur="500"/>
                                        <p:tgtEl>
                                          <p:spTgt spid="123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2318"/>
                                        </p:tgtEl>
                                        <p:attrNameLst>
                                          <p:attrName>style.visibility</p:attrName>
                                        </p:attrNameLst>
                                      </p:cBhvr>
                                      <p:to>
                                        <p:strVal val="visible"/>
                                      </p:to>
                                    </p:set>
                                    <p:animEffect transition="in" filter="wipe(right)">
                                      <p:cBhvr>
                                        <p:cTn id="117" dur="500"/>
                                        <p:tgtEl>
                                          <p:spTgt spid="123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319"/>
                                        </p:tgtEl>
                                        <p:attrNameLst>
                                          <p:attrName>style.visibility</p:attrName>
                                        </p:attrNameLst>
                                      </p:cBhvr>
                                      <p:to>
                                        <p:strVal val="visible"/>
                                      </p:to>
                                    </p:set>
                                    <p:animEffect transition="in" filter="wipe(left)">
                                      <p:cBhvr>
                                        <p:cTn id="122" dur="500"/>
                                        <p:tgtEl>
                                          <p:spTgt spid="1231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2320"/>
                                        </p:tgtEl>
                                        <p:attrNameLst>
                                          <p:attrName>style.visibility</p:attrName>
                                        </p:attrNameLst>
                                      </p:cBhvr>
                                      <p:to>
                                        <p:strVal val="visible"/>
                                      </p:to>
                                    </p:set>
                                    <p:animEffect transition="in" filter="dissolve">
                                      <p:cBhvr>
                                        <p:cTn id="127" dur="500"/>
                                        <p:tgtEl>
                                          <p:spTgt spid="1232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2321"/>
                                        </p:tgtEl>
                                        <p:attrNameLst>
                                          <p:attrName>style.visibility</p:attrName>
                                        </p:attrNameLst>
                                      </p:cBhvr>
                                      <p:to>
                                        <p:strVal val="visible"/>
                                      </p:to>
                                    </p:set>
                                    <p:animEffect transition="in" filter="wipe(left)">
                                      <p:cBhvr>
                                        <p:cTn id="132" dur="500"/>
                                        <p:tgtEl>
                                          <p:spTgt spid="123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12324"/>
                                        </p:tgtEl>
                                        <p:attrNameLst>
                                          <p:attrName>style.visibility</p:attrName>
                                        </p:attrNameLst>
                                      </p:cBhvr>
                                      <p:to>
                                        <p:strVal val="visible"/>
                                      </p:to>
                                    </p:set>
                                    <p:animEffect transition="in" filter="dissolve">
                                      <p:cBhvr>
                                        <p:cTn id="137" dur="500"/>
                                        <p:tgtEl>
                                          <p:spTgt spid="1232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2325"/>
                                        </p:tgtEl>
                                        <p:attrNameLst>
                                          <p:attrName>style.visibility</p:attrName>
                                        </p:attrNameLst>
                                      </p:cBhvr>
                                      <p:to>
                                        <p:strVal val="visible"/>
                                      </p:to>
                                    </p:set>
                                    <p:animEffect transition="in" filter="wipe(right)">
                                      <p:cBhvr>
                                        <p:cTn id="142" dur="500"/>
                                        <p:tgtEl>
                                          <p:spTgt spid="1232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322"/>
                                        </p:tgtEl>
                                        <p:attrNameLst>
                                          <p:attrName>style.visibility</p:attrName>
                                        </p:attrNameLst>
                                      </p:cBhvr>
                                      <p:to>
                                        <p:strVal val="visible"/>
                                      </p:to>
                                    </p:set>
                                    <p:animEffect transition="in" filter="wipe(left)">
                                      <p:cBhvr>
                                        <p:cTn id="147" dur="500"/>
                                        <p:tgtEl>
                                          <p:spTgt spid="1232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9" presetClass="entr" presetSubtype="10" fill="hold" grpId="0" nodeType="clickEffect">
                                  <p:stCondLst>
                                    <p:cond delay="0"/>
                                  </p:stCondLst>
                                  <p:childTnLst>
                                    <p:set>
                                      <p:cBhvr>
                                        <p:cTn id="151" dur="1" fill="hold">
                                          <p:stCondLst>
                                            <p:cond delay="0"/>
                                          </p:stCondLst>
                                        </p:cTn>
                                        <p:tgtEl>
                                          <p:spTgt spid="12323"/>
                                        </p:tgtEl>
                                        <p:attrNameLst>
                                          <p:attrName>style.visibility</p:attrName>
                                        </p:attrNameLst>
                                      </p:cBhvr>
                                      <p:to>
                                        <p:strVal val="visible"/>
                                      </p:to>
                                    </p:set>
                                    <p:anim calcmode="lin" valueType="num">
                                      <p:cBhvr>
                                        <p:cTn id="152" dur="5000" fill="hold"/>
                                        <p:tgtEl>
                                          <p:spTgt spid="12323"/>
                                        </p:tgtEl>
                                        <p:attrNameLst>
                                          <p:attrName>ppt_w</p:attrName>
                                        </p:attrNameLst>
                                      </p:cBhvr>
                                      <p:tavLst>
                                        <p:tav tm="0" fmla="#ppt_w*sin(2.5*pi*$)">
                                          <p:val>
                                            <p:fltVal val="0"/>
                                          </p:val>
                                        </p:tav>
                                        <p:tav tm="100000">
                                          <p:val>
                                            <p:fltVal val="1"/>
                                          </p:val>
                                        </p:tav>
                                      </p:tavLst>
                                    </p:anim>
                                    <p:anim calcmode="lin" valueType="num">
                                      <p:cBhvr>
                                        <p:cTn id="153" dur="5000" fill="hold"/>
                                        <p:tgtEl>
                                          <p:spTgt spid="123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nimBg="1"/>
      <p:bldP spid="12295" grpId="0" autoUpdateAnimBg="0"/>
      <p:bldP spid="12296" grpId="0" animBg="1"/>
      <p:bldP spid="12297" grpId="0" animBg="1"/>
      <p:bldP spid="12299" grpId="0" autoUpdateAnimBg="0"/>
      <p:bldP spid="12300" grpId="0" animBg="1"/>
      <p:bldP spid="12301" grpId="0" animBg="1"/>
      <p:bldP spid="12303" grpId="0" autoUpdateAnimBg="0"/>
      <p:bldP spid="12305" grpId="0" autoUpdateAnimBg="0"/>
      <p:bldP spid="12306" grpId="0" animBg="1"/>
      <p:bldP spid="12307" grpId="0" animBg="1"/>
      <p:bldP spid="12308" grpId="0" animBg="1"/>
      <p:bldP spid="12309" grpId="0" autoUpdateAnimBg="0"/>
      <p:bldP spid="12310" grpId="0" animBg="1"/>
      <p:bldP spid="12311" grpId="0" autoUpdateAnimBg="0"/>
      <p:bldP spid="12312" grpId="0" animBg="1"/>
      <p:bldP spid="12313" grpId="0" animBg="1"/>
      <p:bldP spid="12314" grpId="0" autoUpdateAnimBg="0"/>
      <p:bldP spid="12315" grpId="0" autoUpdateAnimBg="0"/>
      <p:bldP spid="12316" grpId="0" animBg="1"/>
      <p:bldP spid="12317" grpId="0" animBg="1"/>
      <p:bldP spid="12318" grpId="0" animBg="1"/>
      <p:bldP spid="12319" grpId="0" animBg="1"/>
      <p:bldP spid="12320" grpId="0" autoUpdateAnimBg="0"/>
      <p:bldP spid="12321" grpId="0" animBg="1"/>
      <p:bldP spid="12322" grpId="0" animBg="1"/>
      <p:bldP spid="12323" grpId="0" autoUpdateAnimBg="0"/>
      <p:bldP spid="12324" grpId="0" autoUpdateAnimBg="0"/>
      <p:bldP spid="123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0"/>
            <a:ext cx="7772400" cy="1785950"/>
          </a:xfrm>
          <a:ln>
            <a:noFill/>
          </a:ln>
          <a:effectLst>
            <a:glow rad="228600">
              <a:schemeClr val="accent6">
                <a:satMod val="175000"/>
                <a:alpha val="40000"/>
              </a:schemeClr>
            </a:glow>
            <a:outerShdw blurRad="190500" dist="228600" dir="2700000" algn="ctr">
              <a:srgbClr val="000000">
                <a:alpha val="30000"/>
              </a:srgbClr>
            </a:outerShdw>
            <a:softEdge rad="635000"/>
          </a:effectLst>
          <a:scene3d>
            <a:camera prst="orthographicFront">
              <a:rot lat="0" lon="0" rev="0"/>
            </a:camera>
            <a:lightRig rig="glow" dir="t">
              <a:rot lat="0" lon="0" rev="4800000"/>
            </a:lightRig>
          </a:scene3d>
          <a:sp3d prstMaterial="matte">
            <a:bevelT w="127000" h="63500"/>
          </a:sp3d>
        </p:spPr>
        <p:txBody>
          <a:bodyPr/>
          <a:lstStyle/>
          <a:p>
            <a:r>
              <a:rPr lang="en-US" dirty="0" smtClean="0">
                <a:solidFill>
                  <a:schemeClr val="accent6">
                    <a:lumMod val="50000"/>
                  </a:schemeClr>
                </a:solidFill>
                <a:latin typeface="Bell MT" pitchFamily="18" charset="0"/>
              </a:rPr>
              <a:t>8 QUEENS PROBLEM USING BACK TRACKING</a:t>
            </a:r>
            <a:endParaRPr lang="en-IN" dirty="0">
              <a:solidFill>
                <a:schemeClr val="accent6">
                  <a:lumMod val="50000"/>
                </a:schemeClr>
              </a:solidFill>
              <a:latin typeface="Bell MT" pitchFamily="18" charset="0"/>
            </a:endParaRPr>
          </a:p>
        </p:txBody>
      </p:sp>
    </p:spTree>
    <p:extLst>
      <p:ext uri="{BB962C8B-B14F-4D97-AF65-F5344CB8AC3E}">
        <p14:creationId xmlns:p14="http://schemas.microsoft.com/office/powerpoint/2010/main" val="2611866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Bell MT" pitchFamily="18" charset="0"/>
              </a:rPr>
              <a:t>Why Back Tracking?</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428596" y="1600200"/>
            <a:ext cx="8410604" cy="4740277"/>
          </a:xfrm>
        </p:spPr>
        <p:txBody>
          <a:bodyPr>
            <a:normAutofit/>
          </a:bodyPr>
          <a:lstStyle/>
          <a:p>
            <a:pPr>
              <a:buFont typeface="Wingdings" pitchFamily="2" charset="2"/>
              <a:buChar char="ü"/>
            </a:pPr>
            <a:r>
              <a:rPr lang="en-IN" sz="2400" dirty="0" smtClean="0">
                <a:latin typeface="Bell MT" pitchFamily="18" charset="0"/>
                <a:cs typeface="Andalus" pitchFamily="18" charset="-78"/>
              </a:rPr>
              <a:t>Backtracking is an important tool for </a:t>
            </a:r>
            <a:r>
              <a:rPr lang="en-IN" sz="2400" dirty="0" smtClean="0">
                <a:solidFill>
                  <a:srgbClr val="FF0000"/>
                </a:solidFill>
                <a:latin typeface="Bell MT" pitchFamily="18" charset="0"/>
                <a:cs typeface="Andalus" pitchFamily="18" charset="-78"/>
              </a:rPr>
              <a:t>solving constraint satisfaction problems</a:t>
            </a:r>
            <a:r>
              <a:rPr lang="en-IN" sz="2400" dirty="0" smtClean="0">
                <a:latin typeface="Bell MT" pitchFamily="18" charset="0"/>
                <a:cs typeface="Andalus" pitchFamily="18" charset="-78"/>
              </a:rPr>
              <a:t>, such as </a:t>
            </a:r>
            <a:r>
              <a:rPr lang="en-IN" sz="2400" i="1" dirty="0" smtClean="0">
                <a:latin typeface="Bell MT" pitchFamily="18" charset="0"/>
                <a:cs typeface="Andalus" pitchFamily="18" charset="-78"/>
              </a:rPr>
              <a:t>crosswords, verbal arithmetic, Sudoku, and many other puzzles.</a:t>
            </a:r>
          </a:p>
          <a:p>
            <a:pPr>
              <a:buFont typeface="Wingdings" pitchFamily="2" charset="2"/>
              <a:buChar char="ü"/>
            </a:pPr>
            <a:r>
              <a:rPr lang="en-IN" sz="2400" dirty="0">
                <a:latin typeface="Bell MT" pitchFamily="18" charset="0"/>
                <a:cs typeface="Andalus" pitchFamily="18" charset="-78"/>
              </a:rPr>
              <a:t> It is also the basis of the so-called logic programming languages such as </a:t>
            </a:r>
            <a:r>
              <a:rPr lang="en-IN" sz="2400" i="1" dirty="0">
                <a:latin typeface="Bell MT" pitchFamily="18" charset="0"/>
                <a:cs typeface="Andalus" pitchFamily="18" charset="-78"/>
              </a:rPr>
              <a:t>Planner and </a:t>
            </a:r>
            <a:r>
              <a:rPr lang="en-IN" sz="2400" i="1" dirty="0" err="1">
                <a:latin typeface="Bell MT" pitchFamily="18" charset="0"/>
                <a:cs typeface="Andalus" pitchFamily="18" charset="-78"/>
              </a:rPr>
              <a:t>Prolog</a:t>
            </a:r>
            <a:r>
              <a:rPr lang="en-IN" sz="2400" dirty="0">
                <a:latin typeface="Bell MT" pitchFamily="18" charset="0"/>
                <a:cs typeface="Andalus" pitchFamily="18" charset="-78"/>
              </a:rPr>
              <a:t>.</a:t>
            </a:r>
          </a:p>
          <a:p>
            <a:pPr>
              <a:buNone/>
            </a:pPr>
            <a:r>
              <a:rPr lang="en-IN" sz="2400" dirty="0">
                <a:latin typeface="Bell MT" pitchFamily="18" charset="0"/>
                <a:cs typeface="Andalus" pitchFamily="18" charset="-78"/>
              </a:rPr>
              <a:t> </a:t>
            </a:r>
            <a:r>
              <a:rPr lang="en-IN" sz="2400" dirty="0" smtClean="0">
                <a:latin typeface="Bell MT" pitchFamily="18" charset="0"/>
                <a:cs typeface="Andalus" pitchFamily="18" charset="-78"/>
              </a:rPr>
              <a:t>The </a:t>
            </a:r>
            <a:r>
              <a:rPr lang="en-IN" sz="2400" dirty="0">
                <a:latin typeface="Bell MT" pitchFamily="18" charset="0"/>
                <a:cs typeface="Andalus" pitchFamily="18" charset="-78"/>
              </a:rPr>
              <a:t>term "backtrack" was coined by American mathematician </a:t>
            </a:r>
            <a:endParaRPr lang="en-IN" sz="2400" dirty="0" smtClean="0">
              <a:latin typeface="Bell MT" pitchFamily="18" charset="0"/>
              <a:cs typeface="Andalus" pitchFamily="18" charset="-78"/>
            </a:endParaRPr>
          </a:p>
          <a:p>
            <a:pPr>
              <a:buNone/>
            </a:pPr>
            <a:r>
              <a:rPr lang="en-IN" sz="2400" dirty="0">
                <a:latin typeface="Bell MT" pitchFamily="18" charset="0"/>
                <a:cs typeface="Andalus" pitchFamily="18" charset="-78"/>
              </a:rPr>
              <a:t> </a:t>
            </a:r>
            <a:r>
              <a:rPr lang="en-IN" sz="2400" dirty="0" smtClean="0">
                <a:latin typeface="Bell MT" pitchFamily="18" charset="0"/>
                <a:cs typeface="Andalus" pitchFamily="18" charset="-78"/>
              </a:rPr>
              <a:t>         D</a:t>
            </a:r>
            <a:r>
              <a:rPr lang="en-IN" sz="2400" dirty="0">
                <a:latin typeface="Bell MT" pitchFamily="18" charset="0"/>
                <a:cs typeface="Andalus" pitchFamily="18" charset="-78"/>
              </a:rPr>
              <a:t>. H. </a:t>
            </a:r>
            <a:r>
              <a:rPr lang="en-IN" sz="2400" dirty="0" err="1">
                <a:latin typeface="Bell MT" pitchFamily="18" charset="0"/>
                <a:cs typeface="Andalus" pitchFamily="18" charset="-78"/>
              </a:rPr>
              <a:t>Lehmer</a:t>
            </a:r>
            <a:r>
              <a:rPr lang="en-IN" sz="2400" dirty="0">
                <a:latin typeface="Bell MT" pitchFamily="18" charset="0"/>
                <a:cs typeface="Andalus" pitchFamily="18" charset="-78"/>
              </a:rPr>
              <a:t> in the 1950s.</a:t>
            </a:r>
          </a:p>
          <a:p>
            <a:pPr>
              <a:buFont typeface="Wingdings" pitchFamily="2" charset="2"/>
              <a:buChar char="ü"/>
            </a:pPr>
            <a:endParaRPr lang="en-IN" sz="2400" baseline="30000" dirty="0">
              <a:latin typeface="Bell MT" pitchFamily="18" charset="0"/>
              <a:cs typeface="Andalus" pitchFamily="18" charset="-78"/>
            </a:endParaRPr>
          </a:p>
          <a:p>
            <a:pPr>
              <a:buFont typeface="Wingdings" pitchFamily="2" charset="2"/>
              <a:buChar char="ü"/>
            </a:pPr>
            <a:r>
              <a:rPr lang="en-IN" sz="2400" dirty="0">
                <a:latin typeface="Bell MT" pitchFamily="18" charset="0"/>
                <a:cs typeface="Andalus" pitchFamily="18" charset="-78"/>
              </a:rPr>
              <a:t> The pioneer string-processing language SNOBOL (1962) may have been the first to provide a built-in general backtracking facility.</a:t>
            </a:r>
          </a:p>
          <a:p>
            <a:pPr marL="0" indent="0">
              <a:buNone/>
            </a:pPr>
            <a:endParaRPr lang="en-IN" sz="2400" i="1"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endParaRPr lang="en-IN" sz="2400" dirty="0">
              <a:latin typeface="Bell MT" pitchFamily="18" charset="0"/>
              <a:cs typeface="Andalus" pitchFamily="18" charset="-78"/>
            </a:endParaRPr>
          </a:p>
        </p:txBody>
      </p:sp>
    </p:spTree>
    <p:extLst>
      <p:ext uri="{BB962C8B-B14F-4D97-AF65-F5344CB8AC3E}">
        <p14:creationId xmlns:p14="http://schemas.microsoft.com/office/powerpoint/2010/main" val="1781493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886</Words>
  <Application>Microsoft Office PowerPoint</Application>
  <PresentationFormat>On-screen Show (4:3)</PresentationFormat>
  <Paragraphs>165</Paragraphs>
  <Slides>50</Slides>
  <Notes>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6. Backtracking Techniques</vt:lpstr>
      <vt:lpstr>General Method</vt:lpstr>
      <vt:lpstr>Backtracking</vt:lpstr>
      <vt:lpstr>Solving a maze</vt:lpstr>
      <vt:lpstr>Coloring a map</vt:lpstr>
      <vt:lpstr>Solving a puzzle</vt:lpstr>
      <vt:lpstr>Backtracking (animation)</vt:lpstr>
      <vt:lpstr>8 QUEENS PROBLEM USING BACK TRACKING</vt:lpstr>
      <vt:lpstr>Why Back Tracking?</vt:lpstr>
      <vt:lpstr>WHAT IS 8 QUEEN PROBLEM?</vt:lpstr>
      <vt:lpstr>PROBLEM INVENTOR</vt:lpstr>
      <vt:lpstr>SOLUTION INVENTOR</vt:lpstr>
      <vt:lpstr>Formulation :   States: any arrangement of  0 to 8 queens on the board  Initial state: 0 queens on   the  board  Successor function: add a queen in any square Goal test: 8 queens on the board, none attacked </vt:lpstr>
      <vt:lpstr>BACKTRACKING CONCEPT</vt:lpstr>
      <vt:lpstr>CONTINU..</vt:lpstr>
      <vt:lpstr>BACKTRACKING DEMO FOR 4 QUEENS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REVISITED - BACKTRACKING</vt:lpstr>
      <vt:lpstr>EIGHT QUEEN PROBLEM: ALGORITHM</vt:lpstr>
      <vt:lpstr>SOLUTIONS</vt:lpstr>
      <vt:lpstr>PowerPoint Presentation</vt:lpstr>
      <vt:lpstr>COUNTING SOLUTIONS</vt:lpstr>
      <vt:lpstr>PowerPoint Presentation</vt:lpstr>
      <vt:lpstr>PowerPoint Presentation</vt:lpstr>
      <vt:lpstr>JEFF SOMER’S ALGORITHM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Basic Traversal and Search Techniques</dc:title>
  <dc:creator>B.VenkatRamana</dc:creator>
  <cp:lastModifiedBy>B.VenkatRamana</cp:lastModifiedBy>
  <cp:revision>15</cp:revision>
  <dcterms:created xsi:type="dcterms:W3CDTF">2016-02-11T10:03:35Z</dcterms:created>
  <dcterms:modified xsi:type="dcterms:W3CDTF">2016-02-18T10:44:10Z</dcterms:modified>
</cp:coreProperties>
</file>