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9" r:id="rId3"/>
    <p:sldId id="303" r:id="rId4"/>
    <p:sldId id="276" r:id="rId5"/>
    <p:sldId id="272" r:id="rId6"/>
    <p:sldId id="288" r:id="rId7"/>
    <p:sldId id="302" r:id="rId8"/>
    <p:sldId id="278" r:id="rId9"/>
    <p:sldId id="279" r:id="rId10"/>
    <p:sldId id="280" r:id="rId11"/>
    <p:sldId id="281" r:id="rId12"/>
    <p:sldId id="285" r:id="rId13"/>
    <p:sldId id="282" r:id="rId14"/>
    <p:sldId id="284" r:id="rId15"/>
    <p:sldId id="283" r:id="rId16"/>
    <p:sldId id="286" r:id="rId17"/>
    <p:sldId id="287" r:id="rId18"/>
    <p:sldId id="273" r:id="rId19"/>
    <p:sldId id="289" r:id="rId20"/>
    <p:sldId id="290" r:id="rId21"/>
    <p:sldId id="291" r:id="rId22"/>
    <p:sldId id="293" r:id="rId23"/>
    <p:sldId id="292" r:id="rId24"/>
    <p:sldId id="294" r:id="rId25"/>
    <p:sldId id="295" r:id="rId26"/>
    <p:sldId id="296" r:id="rId27"/>
    <p:sldId id="297" r:id="rId28"/>
    <p:sldId id="298" r:id="rId29"/>
    <p:sldId id="299" r:id="rId30"/>
    <p:sldId id="300" r:id="rId31"/>
    <p:sldId id="30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795BE3-A81C-4D01-8A8D-E96A3740DDD0}" v="989" dt="2025-02-17T12:36:04.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67" autoAdjust="0"/>
    <p:restoredTop sz="95033" autoAdjust="0"/>
  </p:normalViewPr>
  <p:slideViewPr>
    <p:cSldViewPr snapToGrid="0">
      <p:cViewPr varScale="1">
        <p:scale>
          <a:sx n="82" d="100"/>
          <a:sy n="82" d="100"/>
        </p:scale>
        <p:origin x="9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F3EA5-3A89-466C-B35E-C40BF8218D7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6A1E05DE-8A8B-4EBB-B10A-B0CBFCC53589}">
      <dgm:prSet phldrT="[Text]"/>
      <dgm:spPr/>
      <dgm:t>
        <a:bodyPr/>
        <a:lstStyle/>
        <a:p>
          <a:r>
            <a:rPr lang="en-IN" dirty="0"/>
            <a:t>Python</a:t>
          </a:r>
        </a:p>
      </dgm:t>
    </dgm:pt>
    <dgm:pt modelId="{7F63EBCF-A36A-410D-89BC-FB9EDA2E42E6}" type="parTrans" cxnId="{BEA9C6D7-1339-452B-96BD-29F892A4AB1A}">
      <dgm:prSet/>
      <dgm:spPr/>
      <dgm:t>
        <a:bodyPr/>
        <a:lstStyle/>
        <a:p>
          <a:endParaRPr lang="en-IN"/>
        </a:p>
      </dgm:t>
    </dgm:pt>
    <dgm:pt modelId="{65009FB7-578D-453C-B581-9F167052307A}" type="sibTrans" cxnId="{BEA9C6D7-1339-452B-96BD-29F892A4AB1A}">
      <dgm:prSet/>
      <dgm:spPr/>
      <dgm:t>
        <a:bodyPr/>
        <a:lstStyle/>
        <a:p>
          <a:endParaRPr lang="en-IN"/>
        </a:p>
      </dgm:t>
    </dgm:pt>
    <dgm:pt modelId="{0CFFF149-F75E-4B3A-8567-AFF20B4C2F87}">
      <dgm:prSet phldrT="[Text]"/>
      <dgm:spPr/>
      <dgm:t>
        <a:bodyPr/>
        <a:lstStyle/>
        <a:p>
          <a:r>
            <a:rPr lang="en-IN" dirty="0"/>
            <a:t>Data Cleaning, Preprocessing, Manipulation ,EDA, Visualization ML Modelling</a:t>
          </a:r>
        </a:p>
      </dgm:t>
    </dgm:pt>
    <dgm:pt modelId="{4ADF71CA-29B2-461E-989D-178BCA5FDCC5}" type="parTrans" cxnId="{64354F64-EEDF-42F7-995A-59A17B2BA144}">
      <dgm:prSet/>
      <dgm:spPr/>
      <dgm:t>
        <a:bodyPr/>
        <a:lstStyle/>
        <a:p>
          <a:endParaRPr lang="en-IN"/>
        </a:p>
      </dgm:t>
    </dgm:pt>
    <dgm:pt modelId="{9BF338ED-D4D5-418B-87B5-865D09C8420E}" type="sibTrans" cxnId="{64354F64-EEDF-42F7-995A-59A17B2BA144}">
      <dgm:prSet/>
      <dgm:spPr/>
      <dgm:t>
        <a:bodyPr/>
        <a:lstStyle/>
        <a:p>
          <a:endParaRPr lang="en-IN"/>
        </a:p>
      </dgm:t>
    </dgm:pt>
    <dgm:pt modelId="{AD52871B-2E9C-4957-8CCD-E3B6DF3B44F4}">
      <dgm:prSet phldrT="[Text]"/>
      <dgm:spPr/>
      <dgm:t>
        <a:bodyPr/>
        <a:lstStyle/>
        <a:p>
          <a:r>
            <a:rPr lang="en-IN" dirty="0"/>
            <a:t>SQL</a:t>
          </a:r>
        </a:p>
      </dgm:t>
    </dgm:pt>
    <dgm:pt modelId="{DA8AD0C4-BCCA-42E4-B3E9-C3A3C2C4C31E}" type="parTrans" cxnId="{FA634EBE-DDB8-4AAF-A600-26136F77381C}">
      <dgm:prSet/>
      <dgm:spPr/>
      <dgm:t>
        <a:bodyPr/>
        <a:lstStyle/>
        <a:p>
          <a:endParaRPr lang="en-IN"/>
        </a:p>
      </dgm:t>
    </dgm:pt>
    <dgm:pt modelId="{7E0F2CC2-5190-448E-862D-172889167C43}" type="sibTrans" cxnId="{FA634EBE-DDB8-4AAF-A600-26136F77381C}">
      <dgm:prSet/>
      <dgm:spPr/>
      <dgm:t>
        <a:bodyPr/>
        <a:lstStyle/>
        <a:p>
          <a:endParaRPr lang="en-IN"/>
        </a:p>
      </dgm:t>
    </dgm:pt>
    <dgm:pt modelId="{B655DDD1-82EF-46CE-B1A4-A2DF9A7FE4C0}">
      <dgm:prSet phldrT="[Text]"/>
      <dgm:spPr/>
      <dgm:t>
        <a:bodyPr/>
        <a:lstStyle/>
        <a:p>
          <a:r>
            <a:rPr lang="en-IN" dirty="0"/>
            <a:t>Store the capstone results in the database</a:t>
          </a:r>
        </a:p>
      </dgm:t>
    </dgm:pt>
    <dgm:pt modelId="{371AB387-5177-4451-AB5C-56070556DCC7}" type="parTrans" cxnId="{9215C5A6-845F-4190-ACF5-A8CF78B3597D}">
      <dgm:prSet/>
      <dgm:spPr/>
      <dgm:t>
        <a:bodyPr/>
        <a:lstStyle/>
        <a:p>
          <a:endParaRPr lang="en-IN"/>
        </a:p>
      </dgm:t>
    </dgm:pt>
    <dgm:pt modelId="{B116F260-07C8-42E4-92D4-6013A84E974E}" type="sibTrans" cxnId="{9215C5A6-845F-4190-ACF5-A8CF78B3597D}">
      <dgm:prSet/>
      <dgm:spPr/>
      <dgm:t>
        <a:bodyPr/>
        <a:lstStyle/>
        <a:p>
          <a:endParaRPr lang="en-IN"/>
        </a:p>
      </dgm:t>
    </dgm:pt>
    <dgm:pt modelId="{2AF40C47-46B1-4E61-A544-063913B10BC6}">
      <dgm:prSet phldrT="[Text]"/>
      <dgm:spPr/>
      <dgm:t>
        <a:bodyPr/>
        <a:lstStyle/>
        <a:p>
          <a:r>
            <a:rPr lang="en-IN" dirty="0"/>
            <a:t>Excel</a:t>
          </a:r>
        </a:p>
      </dgm:t>
    </dgm:pt>
    <dgm:pt modelId="{AA20C722-250F-481C-A667-3DA1750178D4}" type="parTrans" cxnId="{7A2EAF50-2401-4C55-9555-2A1F9BD9B651}">
      <dgm:prSet/>
      <dgm:spPr/>
      <dgm:t>
        <a:bodyPr/>
        <a:lstStyle/>
        <a:p>
          <a:endParaRPr lang="en-IN"/>
        </a:p>
      </dgm:t>
    </dgm:pt>
    <dgm:pt modelId="{7DC36B3A-DDE6-4E8C-A750-E007571F1E2E}" type="sibTrans" cxnId="{7A2EAF50-2401-4C55-9555-2A1F9BD9B651}">
      <dgm:prSet/>
      <dgm:spPr/>
      <dgm:t>
        <a:bodyPr/>
        <a:lstStyle/>
        <a:p>
          <a:endParaRPr lang="en-IN"/>
        </a:p>
      </dgm:t>
    </dgm:pt>
    <dgm:pt modelId="{3F44AEF8-CF5B-4478-9775-B9BADAD73366}">
      <dgm:prSet phldrT="[Text]"/>
      <dgm:spPr/>
      <dgm:t>
        <a:bodyPr/>
        <a:lstStyle/>
        <a:p>
          <a:r>
            <a:rPr lang="en-IN" dirty="0"/>
            <a:t>Saved the python file in excel after data manipulation </a:t>
          </a:r>
        </a:p>
      </dgm:t>
    </dgm:pt>
    <dgm:pt modelId="{FA1D2896-DC94-48C9-AC60-843639389906}" type="parTrans" cxnId="{2403766B-5961-49C7-9D54-63470FDE3C6C}">
      <dgm:prSet/>
      <dgm:spPr/>
      <dgm:t>
        <a:bodyPr/>
        <a:lstStyle/>
        <a:p>
          <a:endParaRPr lang="en-IN"/>
        </a:p>
      </dgm:t>
    </dgm:pt>
    <dgm:pt modelId="{62896849-A9D1-4308-9EC4-BE1B609A421D}" type="sibTrans" cxnId="{2403766B-5961-49C7-9D54-63470FDE3C6C}">
      <dgm:prSet/>
      <dgm:spPr/>
      <dgm:t>
        <a:bodyPr/>
        <a:lstStyle/>
        <a:p>
          <a:endParaRPr lang="en-IN"/>
        </a:p>
      </dgm:t>
    </dgm:pt>
    <dgm:pt modelId="{12437568-1F5D-4E1A-9A52-A27CC780067E}">
      <dgm:prSet phldrT="[Text]"/>
      <dgm:spPr/>
      <dgm:t>
        <a:bodyPr/>
        <a:lstStyle/>
        <a:p>
          <a:r>
            <a:rPr lang="en-IN" dirty="0"/>
            <a:t>Tableau</a:t>
          </a:r>
        </a:p>
      </dgm:t>
    </dgm:pt>
    <dgm:pt modelId="{B2803134-267D-4AAE-BB88-5A3D1B9DA900}" type="sibTrans" cxnId="{86FC7579-2E6D-4169-B865-048CEC0BC900}">
      <dgm:prSet/>
      <dgm:spPr/>
      <dgm:t>
        <a:bodyPr/>
        <a:lstStyle/>
        <a:p>
          <a:endParaRPr lang="en-IN"/>
        </a:p>
      </dgm:t>
    </dgm:pt>
    <dgm:pt modelId="{C97FBC7B-7B6B-4302-8CFD-ECC85B49DC4D}" type="parTrans" cxnId="{86FC7579-2E6D-4169-B865-048CEC0BC900}">
      <dgm:prSet/>
      <dgm:spPr/>
      <dgm:t>
        <a:bodyPr/>
        <a:lstStyle/>
        <a:p>
          <a:endParaRPr lang="en-IN"/>
        </a:p>
      </dgm:t>
    </dgm:pt>
    <dgm:pt modelId="{B80EF9AB-B1D4-4523-9AF8-ABA0872967F4}">
      <dgm:prSet phldrT="[Text]"/>
      <dgm:spPr/>
      <dgm:t>
        <a:bodyPr/>
        <a:lstStyle/>
        <a:p>
          <a:r>
            <a:rPr lang="en-IN" dirty="0"/>
            <a:t>Presented the Capstone Analysis through Dashboard </a:t>
          </a:r>
        </a:p>
      </dgm:t>
    </dgm:pt>
    <dgm:pt modelId="{A0C1E8ED-6834-4F6E-8861-7416997CB969}" type="parTrans" cxnId="{CC1F12D6-9B53-42D7-A6E9-3742C085C578}">
      <dgm:prSet/>
      <dgm:spPr/>
      <dgm:t>
        <a:bodyPr/>
        <a:lstStyle/>
        <a:p>
          <a:endParaRPr lang="en-IN"/>
        </a:p>
      </dgm:t>
    </dgm:pt>
    <dgm:pt modelId="{C3787DD6-CD96-40F5-A3A8-84A955930254}" type="sibTrans" cxnId="{CC1F12D6-9B53-42D7-A6E9-3742C085C578}">
      <dgm:prSet/>
      <dgm:spPr/>
      <dgm:t>
        <a:bodyPr/>
        <a:lstStyle/>
        <a:p>
          <a:endParaRPr lang="en-IN"/>
        </a:p>
      </dgm:t>
    </dgm:pt>
    <dgm:pt modelId="{5B915E1F-E327-48A3-9AB2-8A354924A165}" type="pres">
      <dgm:prSet presAssocID="{A45F3EA5-3A89-466C-B35E-C40BF8218D75}" presName="Name0" presStyleCnt="0">
        <dgm:presLayoutVars>
          <dgm:chMax/>
          <dgm:chPref val="3"/>
          <dgm:dir/>
          <dgm:animOne val="branch"/>
          <dgm:animLvl val="lvl"/>
        </dgm:presLayoutVars>
      </dgm:prSet>
      <dgm:spPr/>
    </dgm:pt>
    <dgm:pt modelId="{376960E4-032F-44AA-BCD2-C0EE08351812}" type="pres">
      <dgm:prSet presAssocID="{6A1E05DE-8A8B-4EBB-B10A-B0CBFCC53589}" presName="composite" presStyleCnt="0"/>
      <dgm:spPr/>
    </dgm:pt>
    <dgm:pt modelId="{7DD4216C-0A3C-4E5D-B415-F9F35A2718D7}" type="pres">
      <dgm:prSet presAssocID="{6A1E05DE-8A8B-4EBB-B10A-B0CBFCC53589}" presName="FirstChild" presStyleLbl="revTx" presStyleIdx="0" presStyleCnt="4" custScaleY="72760">
        <dgm:presLayoutVars>
          <dgm:chMax val="0"/>
          <dgm:chPref val="0"/>
          <dgm:bulletEnabled val="1"/>
        </dgm:presLayoutVars>
      </dgm:prSet>
      <dgm:spPr/>
    </dgm:pt>
    <dgm:pt modelId="{3A398297-6AB1-438A-B06D-4DEF7C576EF1}" type="pres">
      <dgm:prSet presAssocID="{6A1E05DE-8A8B-4EBB-B10A-B0CBFCC53589}" presName="Parent" presStyleLbl="alignNode1" presStyleIdx="0" presStyleCnt="4" custScaleY="72760">
        <dgm:presLayoutVars>
          <dgm:chMax val="3"/>
          <dgm:chPref val="3"/>
          <dgm:bulletEnabled val="1"/>
        </dgm:presLayoutVars>
      </dgm:prSet>
      <dgm:spPr/>
    </dgm:pt>
    <dgm:pt modelId="{0F96BB18-89C7-4145-8AD3-77F035BFFF84}" type="pres">
      <dgm:prSet presAssocID="{6A1E05DE-8A8B-4EBB-B10A-B0CBFCC53589}" presName="Accent" presStyleLbl="parChTrans1D1" presStyleIdx="0" presStyleCnt="4"/>
      <dgm:spPr/>
    </dgm:pt>
    <dgm:pt modelId="{401CC230-D408-44FE-BA8F-A610B1732006}" type="pres">
      <dgm:prSet presAssocID="{65009FB7-578D-453C-B581-9F167052307A}" presName="sibTrans" presStyleCnt="0"/>
      <dgm:spPr/>
    </dgm:pt>
    <dgm:pt modelId="{938474A4-8ED2-4C76-81F8-BEBA81D9A14B}" type="pres">
      <dgm:prSet presAssocID="{AD52871B-2E9C-4957-8CCD-E3B6DF3B44F4}" presName="composite" presStyleCnt="0"/>
      <dgm:spPr/>
    </dgm:pt>
    <dgm:pt modelId="{C91B7541-9FF5-469A-8CD7-2B2B394CE8BD}" type="pres">
      <dgm:prSet presAssocID="{AD52871B-2E9C-4957-8CCD-E3B6DF3B44F4}" presName="FirstChild" presStyleLbl="revTx" presStyleIdx="1" presStyleCnt="4" custScaleY="72760">
        <dgm:presLayoutVars>
          <dgm:chMax val="0"/>
          <dgm:chPref val="0"/>
          <dgm:bulletEnabled val="1"/>
        </dgm:presLayoutVars>
      </dgm:prSet>
      <dgm:spPr/>
    </dgm:pt>
    <dgm:pt modelId="{59F755C2-613C-403B-944A-E9D3A68F71F9}" type="pres">
      <dgm:prSet presAssocID="{AD52871B-2E9C-4957-8CCD-E3B6DF3B44F4}" presName="Parent" presStyleLbl="alignNode1" presStyleIdx="1" presStyleCnt="4" custScaleY="72760">
        <dgm:presLayoutVars>
          <dgm:chMax val="3"/>
          <dgm:chPref val="3"/>
          <dgm:bulletEnabled val="1"/>
        </dgm:presLayoutVars>
      </dgm:prSet>
      <dgm:spPr/>
    </dgm:pt>
    <dgm:pt modelId="{22DF912B-E634-4032-BBDB-37E087503BD8}" type="pres">
      <dgm:prSet presAssocID="{AD52871B-2E9C-4957-8CCD-E3B6DF3B44F4}" presName="Accent" presStyleLbl="parChTrans1D1" presStyleIdx="1" presStyleCnt="4"/>
      <dgm:spPr/>
    </dgm:pt>
    <dgm:pt modelId="{E6087167-3CE0-4F9A-B34B-25FFDF240DE4}" type="pres">
      <dgm:prSet presAssocID="{7E0F2CC2-5190-448E-862D-172889167C43}" presName="sibTrans" presStyleCnt="0"/>
      <dgm:spPr/>
    </dgm:pt>
    <dgm:pt modelId="{A702C8FC-7A51-44BF-A33D-CF8D345FE8A3}" type="pres">
      <dgm:prSet presAssocID="{2AF40C47-46B1-4E61-A544-063913B10BC6}" presName="composite" presStyleCnt="0"/>
      <dgm:spPr/>
    </dgm:pt>
    <dgm:pt modelId="{0EED6D08-FD59-4065-82A5-649F824B8707}" type="pres">
      <dgm:prSet presAssocID="{2AF40C47-46B1-4E61-A544-063913B10BC6}" presName="FirstChild" presStyleLbl="revTx" presStyleIdx="2" presStyleCnt="4" custScaleY="72760">
        <dgm:presLayoutVars>
          <dgm:chMax val="0"/>
          <dgm:chPref val="0"/>
          <dgm:bulletEnabled val="1"/>
        </dgm:presLayoutVars>
      </dgm:prSet>
      <dgm:spPr/>
    </dgm:pt>
    <dgm:pt modelId="{BF80B042-828F-443E-A205-359CB5BC8E12}" type="pres">
      <dgm:prSet presAssocID="{2AF40C47-46B1-4E61-A544-063913B10BC6}" presName="Parent" presStyleLbl="alignNode1" presStyleIdx="2" presStyleCnt="4" custScaleY="72760">
        <dgm:presLayoutVars>
          <dgm:chMax val="3"/>
          <dgm:chPref val="3"/>
          <dgm:bulletEnabled val="1"/>
        </dgm:presLayoutVars>
      </dgm:prSet>
      <dgm:spPr/>
    </dgm:pt>
    <dgm:pt modelId="{3A7D0C6C-6981-4455-8847-A1FD8D1206F7}" type="pres">
      <dgm:prSet presAssocID="{2AF40C47-46B1-4E61-A544-063913B10BC6}" presName="Accent" presStyleLbl="parChTrans1D1" presStyleIdx="2" presStyleCnt="4"/>
      <dgm:spPr/>
    </dgm:pt>
    <dgm:pt modelId="{CB389471-BE66-4B38-B262-DBB2918F0176}" type="pres">
      <dgm:prSet presAssocID="{7DC36B3A-DDE6-4E8C-A750-E007571F1E2E}" presName="sibTrans" presStyleCnt="0"/>
      <dgm:spPr/>
    </dgm:pt>
    <dgm:pt modelId="{B5CD8222-1DF6-4CB9-BB3F-E597963EF059}" type="pres">
      <dgm:prSet presAssocID="{12437568-1F5D-4E1A-9A52-A27CC780067E}" presName="composite" presStyleCnt="0"/>
      <dgm:spPr/>
    </dgm:pt>
    <dgm:pt modelId="{DAAC3D29-9CA0-4EC0-896B-F0B86986750A}" type="pres">
      <dgm:prSet presAssocID="{12437568-1F5D-4E1A-9A52-A27CC780067E}" presName="FirstChild" presStyleLbl="revTx" presStyleIdx="3" presStyleCnt="4" custScaleY="72760">
        <dgm:presLayoutVars>
          <dgm:chMax val="0"/>
          <dgm:chPref val="0"/>
          <dgm:bulletEnabled val="1"/>
        </dgm:presLayoutVars>
      </dgm:prSet>
      <dgm:spPr/>
    </dgm:pt>
    <dgm:pt modelId="{72CE99E4-8B06-46A5-9F57-7100282359A0}" type="pres">
      <dgm:prSet presAssocID="{12437568-1F5D-4E1A-9A52-A27CC780067E}" presName="Parent" presStyleLbl="alignNode1" presStyleIdx="3" presStyleCnt="4" custScaleY="72760">
        <dgm:presLayoutVars>
          <dgm:chMax val="3"/>
          <dgm:chPref val="3"/>
          <dgm:bulletEnabled val="1"/>
        </dgm:presLayoutVars>
      </dgm:prSet>
      <dgm:spPr/>
    </dgm:pt>
    <dgm:pt modelId="{EE1E9927-1AB9-49DC-B7BD-77053B5A808A}" type="pres">
      <dgm:prSet presAssocID="{12437568-1F5D-4E1A-9A52-A27CC780067E}" presName="Accent" presStyleLbl="parChTrans1D1" presStyleIdx="3" presStyleCnt="4"/>
      <dgm:spPr/>
    </dgm:pt>
  </dgm:ptLst>
  <dgm:cxnLst>
    <dgm:cxn modelId="{6C5AC502-2613-4897-8440-A30D0D8413C8}" type="presOf" srcId="{A45F3EA5-3A89-466C-B35E-C40BF8218D75}" destId="{5B915E1F-E327-48A3-9AB2-8A354924A165}" srcOrd="0" destOrd="0" presId="urn:microsoft.com/office/officeart/2011/layout/TabList"/>
    <dgm:cxn modelId="{993FB528-78AB-4BE0-94E7-559BB86EC496}" type="presOf" srcId="{AD52871B-2E9C-4957-8CCD-E3B6DF3B44F4}" destId="{59F755C2-613C-403B-944A-E9D3A68F71F9}" srcOrd="0" destOrd="0" presId="urn:microsoft.com/office/officeart/2011/layout/TabList"/>
    <dgm:cxn modelId="{3383552D-30EC-4F6A-9409-8F6E9857A2BE}" type="presOf" srcId="{3F44AEF8-CF5B-4478-9775-B9BADAD73366}" destId="{0EED6D08-FD59-4065-82A5-649F824B8707}" srcOrd="0" destOrd="0" presId="urn:microsoft.com/office/officeart/2011/layout/TabList"/>
    <dgm:cxn modelId="{64354F64-EEDF-42F7-995A-59A17B2BA144}" srcId="{6A1E05DE-8A8B-4EBB-B10A-B0CBFCC53589}" destId="{0CFFF149-F75E-4B3A-8567-AFF20B4C2F87}" srcOrd="0" destOrd="0" parTransId="{4ADF71CA-29B2-461E-989D-178BCA5FDCC5}" sibTransId="{9BF338ED-D4D5-418B-87B5-865D09C8420E}"/>
    <dgm:cxn modelId="{2403766B-5961-49C7-9D54-63470FDE3C6C}" srcId="{2AF40C47-46B1-4E61-A544-063913B10BC6}" destId="{3F44AEF8-CF5B-4478-9775-B9BADAD73366}" srcOrd="0" destOrd="0" parTransId="{FA1D2896-DC94-48C9-AC60-843639389906}" sibTransId="{62896849-A9D1-4308-9EC4-BE1B609A421D}"/>
    <dgm:cxn modelId="{7A2EAF50-2401-4C55-9555-2A1F9BD9B651}" srcId="{A45F3EA5-3A89-466C-B35E-C40BF8218D75}" destId="{2AF40C47-46B1-4E61-A544-063913B10BC6}" srcOrd="2" destOrd="0" parTransId="{AA20C722-250F-481C-A667-3DA1750178D4}" sibTransId="{7DC36B3A-DDE6-4E8C-A750-E007571F1E2E}"/>
    <dgm:cxn modelId="{86FC7579-2E6D-4169-B865-048CEC0BC900}" srcId="{A45F3EA5-3A89-466C-B35E-C40BF8218D75}" destId="{12437568-1F5D-4E1A-9A52-A27CC780067E}" srcOrd="3" destOrd="0" parTransId="{C97FBC7B-7B6B-4302-8CFD-ECC85B49DC4D}" sibTransId="{B2803134-267D-4AAE-BB88-5A3D1B9DA900}"/>
    <dgm:cxn modelId="{9215C5A6-845F-4190-ACF5-A8CF78B3597D}" srcId="{AD52871B-2E9C-4957-8CCD-E3B6DF3B44F4}" destId="{B655DDD1-82EF-46CE-B1A4-A2DF9A7FE4C0}" srcOrd="0" destOrd="0" parTransId="{371AB387-5177-4451-AB5C-56070556DCC7}" sibTransId="{B116F260-07C8-42E4-92D4-6013A84E974E}"/>
    <dgm:cxn modelId="{517CADAA-094C-4C46-9E78-8536903CD41D}" type="presOf" srcId="{0CFFF149-F75E-4B3A-8567-AFF20B4C2F87}" destId="{7DD4216C-0A3C-4E5D-B415-F9F35A2718D7}" srcOrd="0" destOrd="0" presId="urn:microsoft.com/office/officeart/2011/layout/TabList"/>
    <dgm:cxn modelId="{FA634EBE-DDB8-4AAF-A600-26136F77381C}" srcId="{A45F3EA5-3A89-466C-B35E-C40BF8218D75}" destId="{AD52871B-2E9C-4957-8CCD-E3B6DF3B44F4}" srcOrd="1" destOrd="0" parTransId="{DA8AD0C4-BCCA-42E4-B3E9-C3A3C2C4C31E}" sibTransId="{7E0F2CC2-5190-448E-862D-172889167C43}"/>
    <dgm:cxn modelId="{073760D2-8FF7-4854-9599-6C5C2B34FDE1}" type="presOf" srcId="{6A1E05DE-8A8B-4EBB-B10A-B0CBFCC53589}" destId="{3A398297-6AB1-438A-B06D-4DEF7C576EF1}" srcOrd="0" destOrd="0" presId="urn:microsoft.com/office/officeart/2011/layout/TabList"/>
    <dgm:cxn modelId="{CC1F12D6-9B53-42D7-A6E9-3742C085C578}" srcId="{12437568-1F5D-4E1A-9A52-A27CC780067E}" destId="{B80EF9AB-B1D4-4523-9AF8-ABA0872967F4}" srcOrd="0" destOrd="0" parTransId="{A0C1E8ED-6834-4F6E-8861-7416997CB969}" sibTransId="{C3787DD6-CD96-40F5-A3A8-84A955930254}"/>
    <dgm:cxn modelId="{BEA9C6D7-1339-452B-96BD-29F892A4AB1A}" srcId="{A45F3EA5-3A89-466C-B35E-C40BF8218D75}" destId="{6A1E05DE-8A8B-4EBB-B10A-B0CBFCC53589}" srcOrd="0" destOrd="0" parTransId="{7F63EBCF-A36A-410D-89BC-FB9EDA2E42E6}" sibTransId="{65009FB7-578D-453C-B581-9F167052307A}"/>
    <dgm:cxn modelId="{016D5CDC-906A-466E-8D99-09B0A18AFCC4}" type="presOf" srcId="{B655DDD1-82EF-46CE-B1A4-A2DF9A7FE4C0}" destId="{C91B7541-9FF5-469A-8CD7-2B2B394CE8BD}" srcOrd="0" destOrd="0" presId="urn:microsoft.com/office/officeart/2011/layout/TabList"/>
    <dgm:cxn modelId="{FF98E2DD-74BB-4140-99D8-78A0E2AE47CC}" type="presOf" srcId="{B80EF9AB-B1D4-4523-9AF8-ABA0872967F4}" destId="{DAAC3D29-9CA0-4EC0-896B-F0B86986750A}" srcOrd="0" destOrd="0" presId="urn:microsoft.com/office/officeart/2011/layout/TabList"/>
    <dgm:cxn modelId="{25178EFC-42C7-482A-AC44-6226EB658FC7}" type="presOf" srcId="{12437568-1F5D-4E1A-9A52-A27CC780067E}" destId="{72CE99E4-8B06-46A5-9F57-7100282359A0}" srcOrd="0" destOrd="0" presId="urn:microsoft.com/office/officeart/2011/layout/TabList"/>
    <dgm:cxn modelId="{5DC77AFD-A470-4639-BED6-2E8EC4687C25}" type="presOf" srcId="{2AF40C47-46B1-4E61-A544-063913B10BC6}" destId="{BF80B042-828F-443E-A205-359CB5BC8E12}" srcOrd="0" destOrd="0" presId="urn:microsoft.com/office/officeart/2011/layout/TabList"/>
    <dgm:cxn modelId="{3BF25E1F-07DA-4F0E-AEA0-9C4FF6FA3A9C}" type="presParOf" srcId="{5B915E1F-E327-48A3-9AB2-8A354924A165}" destId="{376960E4-032F-44AA-BCD2-C0EE08351812}" srcOrd="0" destOrd="0" presId="urn:microsoft.com/office/officeart/2011/layout/TabList"/>
    <dgm:cxn modelId="{1579D225-F450-4E40-ADC8-542356DBAD58}" type="presParOf" srcId="{376960E4-032F-44AA-BCD2-C0EE08351812}" destId="{7DD4216C-0A3C-4E5D-B415-F9F35A2718D7}" srcOrd="0" destOrd="0" presId="urn:microsoft.com/office/officeart/2011/layout/TabList"/>
    <dgm:cxn modelId="{E41E8494-785F-46BB-A263-180BAEA12F28}" type="presParOf" srcId="{376960E4-032F-44AA-BCD2-C0EE08351812}" destId="{3A398297-6AB1-438A-B06D-4DEF7C576EF1}" srcOrd="1" destOrd="0" presId="urn:microsoft.com/office/officeart/2011/layout/TabList"/>
    <dgm:cxn modelId="{81D88226-8CDD-4D07-9FEC-810E16B7AA4A}" type="presParOf" srcId="{376960E4-032F-44AA-BCD2-C0EE08351812}" destId="{0F96BB18-89C7-4145-8AD3-77F035BFFF84}" srcOrd="2" destOrd="0" presId="urn:microsoft.com/office/officeart/2011/layout/TabList"/>
    <dgm:cxn modelId="{E834D410-5BB8-4BBC-9D8A-EB3204A694C2}" type="presParOf" srcId="{5B915E1F-E327-48A3-9AB2-8A354924A165}" destId="{401CC230-D408-44FE-BA8F-A610B1732006}" srcOrd="1" destOrd="0" presId="urn:microsoft.com/office/officeart/2011/layout/TabList"/>
    <dgm:cxn modelId="{410AF7EA-3705-44DE-9FE2-1546ED23BA2A}" type="presParOf" srcId="{5B915E1F-E327-48A3-9AB2-8A354924A165}" destId="{938474A4-8ED2-4C76-81F8-BEBA81D9A14B}" srcOrd="2" destOrd="0" presId="urn:microsoft.com/office/officeart/2011/layout/TabList"/>
    <dgm:cxn modelId="{F9CB9AE3-60AB-4909-AFC6-8A7F9A6141F2}" type="presParOf" srcId="{938474A4-8ED2-4C76-81F8-BEBA81D9A14B}" destId="{C91B7541-9FF5-469A-8CD7-2B2B394CE8BD}" srcOrd="0" destOrd="0" presId="urn:microsoft.com/office/officeart/2011/layout/TabList"/>
    <dgm:cxn modelId="{316368F5-5F39-4447-8A05-051F954EDE34}" type="presParOf" srcId="{938474A4-8ED2-4C76-81F8-BEBA81D9A14B}" destId="{59F755C2-613C-403B-944A-E9D3A68F71F9}" srcOrd="1" destOrd="0" presId="urn:microsoft.com/office/officeart/2011/layout/TabList"/>
    <dgm:cxn modelId="{1EECC78B-2875-41F7-A1D7-7A55DAE0FD37}" type="presParOf" srcId="{938474A4-8ED2-4C76-81F8-BEBA81D9A14B}" destId="{22DF912B-E634-4032-BBDB-37E087503BD8}" srcOrd="2" destOrd="0" presId="urn:microsoft.com/office/officeart/2011/layout/TabList"/>
    <dgm:cxn modelId="{FE78CDBA-8E6D-448A-80BF-0AA78981D17B}" type="presParOf" srcId="{5B915E1F-E327-48A3-9AB2-8A354924A165}" destId="{E6087167-3CE0-4F9A-B34B-25FFDF240DE4}" srcOrd="3" destOrd="0" presId="urn:microsoft.com/office/officeart/2011/layout/TabList"/>
    <dgm:cxn modelId="{64164E18-45F0-4F6F-B23A-568A04A73D05}" type="presParOf" srcId="{5B915E1F-E327-48A3-9AB2-8A354924A165}" destId="{A702C8FC-7A51-44BF-A33D-CF8D345FE8A3}" srcOrd="4" destOrd="0" presId="urn:microsoft.com/office/officeart/2011/layout/TabList"/>
    <dgm:cxn modelId="{A60CCDA9-2C85-4C27-9533-F9B95A1CDBC1}" type="presParOf" srcId="{A702C8FC-7A51-44BF-A33D-CF8D345FE8A3}" destId="{0EED6D08-FD59-4065-82A5-649F824B8707}" srcOrd="0" destOrd="0" presId="urn:microsoft.com/office/officeart/2011/layout/TabList"/>
    <dgm:cxn modelId="{3E1AC3C1-F0EA-4B03-A029-E57DEFC966B1}" type="presParOf" srcId="{A702C8FC-7A51-44BF-A33D-CF8D345FE8A3}" destId="{BF80B042-828F-443E-A205-359CB5BC8E12}" srcOrd="1" destOrd="0" presId="urn:microsoft.com/office/officeart/2011/layout/TabList"/>
    <dgm:cxn modelId="{C14A54FF-11BC-421C-9E25-0505DD773BC0}" type="presParOf" srcId="{A702C8FC-7A51-44BF-A33D-CF8D345FE8A3}" destId="{3A7D0C6C-6981-4455-8847-A1FD8D1206F7}" srcOrd="2" destOrd="0" presId="urn:microsoft.com/office/officeart/2011/layout/TabList"/>
    <dgm:cxn modelId="{E3C1371C-33D9-4FAA-8DEA-B7BC12955100}" type="presParOf" srcId="{5B915E1F-E327-48A3-9AB2-8A354924A165}" destId="{CB389471-BE66-4B38-B262-DBB2918F0176}" srcOrd="5" destOrd="0" presId="urn:microsoft.com/office/officeart/2011/layout/TabList"/>
    <dgm:cxn modelId="{45356CA8-A95A-4134-B82F-319E7AEF34C3}" type="presParOf" srcId="{5B915E1F-E327-48A3-9AB2-8A354924A165}" destId="{B5CD8222-1DF6-4CB9-BB3F-E597963EF059}" srcOrd="6" destOrd="0" presId="urn:microsoft.com/office/officeart/2011/layout/TabList"/>
    <dgm:cxn modelId="{5463FF0E-4FFD-491B-B5AB-1BD6AEB2C0B3}" type="presParOf" srcId="{B5CD8222-1DF6-4CB9-BB3F-E597963EF059}" destId="{DAAC3D29-9CA0-4EC0-896B-F0B86986750A}" srcOrd="0" destOrd="0" presId="urn:microsoft.com/office/officeart/2011/layout/TabList"/>
    <dgm:cxn modelId="{88D054FB-33D8-4AC3-9CBA-9508C3EE2FDC}" type="presParOf" srcId="{B5CD8222-1DF6-4CB9-BB3F-E597963EF059}" destId="{72CE99E4-8B06-46A5-9F57-7100282359A0}" srcOrd="1" destOrd="0" presId="urn:microsoft.com/office/officeart/2011/layout/TabList"/>
    <dgm:cxn modelId="{84085804-EDEE-463F-A08A-9106CD08493B}" type="presParOf" srcId="{B5CD8222-1DF6-4CB9-BB3F-E597963EF059}" destId="{EE1E9927-1AB9-49DC-B7BD-77053B5A808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5F3EA5-3A89-466C-B35E-C40BF8218D7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5B915E1F-E327-48A3-9AB2-8A354924A165}" type="pres">
      <dgm:prSet presAssocID="{A45F3EA5-3A89-466C-B35E-C40BF8218D75}" presName="Name0" presStyleCnt="0">
        <dgm:presLayoutVars>
          <dgm:chMax/>
          <dgm:chPref val="3"/>
          <dgm:dir/>
          <dgm:animOne val="branch"/>
          <dgm:animLvl val="lvl"/>
        </dgm:presLayoutVars>
      </dgm:prSet>
      <dgm:spPr/>
    </dgm:pt>
  </dgm:ptLst>
  <dgm:cxnLst>
    <dgm:cxn modelId="{6C5AC502-2613-4897-8440-A30D0D8413C8}" type="presOf" srcId="{A45F3EA5-3A89-466C-B35E-C40BF8218D75}" destId="{5B915E1F-E327-48A3-9AB2-8A354924A165}" srcOrd="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E9927-1AB9-49DC-B7BD-77053B5A808A}">
      <dsp:nvSpPr>
        <dsp:cNvPr id="0" name=""/>
        <dsp:cNvSpPr/>
      </dsp:nvSpPr>
      <dsp:spPr>
        <a:xfrm>
          <a:off x="0" y="3766722"/>
          <a:ext cx="107537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D0C6C-6981-4455-8847-A1FD8D1206F7}">
      <dsp:nvSpPr>
        <dsp:cNvPr id="0" name=""/>
        <dsp:cNvSpPr/>
      </dsp:nvSpPr>
      <dsp:spPr>
        <a:xfrm>
          <a:off x="0" y="2812086"/>
          <a:ext cx="107537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DF912B-E634-4032-BBDB-37E087503BD8}">
      <dsp:nvSpPr>
        <dsp:cNvPr id="0" name=""/>
        <dsp:cNvSpPr/>
      </dsp:nvSpPr>
      <dsp:spPr>
        <a:xfrm>
          <a:off x="0" y="1857451"/>
          <a:ext cx="107537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96BB18-89C7-4145-8AD3-77F035BFFF84}">
      <dsp:nvSpPr>
        <dsp:cNvPr id="0" name=""/>
        <dsp:cNvSpPr/>
      </dsp:nvSpPr>
      <dsp:spPr>
        <a:xfrm>
          <a:off x="0" y="902815"/>
          <a:ext cx="107537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4216C-0A3C-4E5D-B415-F9F35A2718D7}">
      <dsp:nvSpPr>
        <dsp:cNvPr id="0" name=""/>
        <dsp:cNvSpPr/>
      </dsp:nvSpPr>
      <dsp:spPr>
        <a:xfrm>
          <a:off x="2795968" y="414"/>
          <a:ext cx="7957756" cy="76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IN" sz="2300" kern="1200" dirty="0"/>
            <a:t>Data Cleaning, Preprocessing, Manipulation ,EDA, Visualization ML Modelling</a:t>
          </a:r>
        </a:p>
      </dsp:txBody>
      <dsp:txXfrm>
        <a:off x="2795968" y="414"/>
        <a:ext cx="7957756" cy="760114"/>
      </dsp:txXfrm>
    </dsp:sp>
    <dsp:sp modelId="{3A398297-6AB1-438A-B06D-4DEF7C576EF1}">
      <dsp:nvSpPr>
        <dsp:cNvPr id="0" name=""/>
        <dsp:cNvSpPr/>
      </dsp:nvSpPr>
      <dsp:spPr>
        <a:xfrm>
          <a:off x="0" y="414"/>
          <a:ext cx="2795968" cy="7601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Python</a:t>
          </a:r>
        </a:p>
      </dsp:txBody>
      <dsp:txXfrm>
        <a:off x="37112" y="37526"/>
        <a:ext cx="2721744" cy="723002"/>
      </dsp:txXfrm>
    </dsp:sp>
    <dsp:sp modelId="{C91B7541-9FF5-469A-8CD7-2B2B394CE8BD}">
      <dsp:nvSpPr>
        <dsp:cNvPr id="0" name=""/>
        <dsp:cNvSpPr/>
      </dsp:nvSpPr>
      <dsp:spPr>
        <a:xfrm>
          <a:off x="2795968" y="955050"/>
          <a:ext cx="7957756" cy="76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IN" sz="2300" kern="1200" dirty="0"/>
            <a:t>Store the capstone results in the database</a:t>
          </a:r>
        </a:p>
      </dsp:txBody>
      <dsp:txXfrm>
        <a:off x="2795968" y="955050"/>
        <a:ext cx="7957756" cy="760114"/>
      </dsp:txXfrm>
    </dsp:sp>
    <dsp:sp modelId="{59F755C2-613C-403B-944A-E9D3A68F71F9}">
      <dsp:nvSpPr>
        <dsp:cNvPr id="0" name=""/>
        <dsp:cNvSpPr/>
      </dsp:nvSpPr>
      <dsp:spPr>
        <a:xfrm>
          <a:off x="0" y="955050"/>
          <a:ext cx="2795968" cy="7601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SQL</a:t>
          </a:r>
        </a:p>
      </dsp:txBody>
      <dsp:txXfrm>
        <a:off x="37112" y="992162"/>
        <a:ext cx="2721744" cy="723002"/>
      </dsp:txXfrm>
    </dsp:sp>
    <dsp:sp modelId="{0EED6D08-FD59-4065-82A5-649F824B8707}">
      <dsp:nvSpPr>
        <dsp:cNvPr id="0" name=""/>
        <dsp:cNvSpPr/>
      </dsp:nvSpPr>
      <dsp:spPr>
        <a:xfrm>
          <a:off x="2795968" y="1909685"/>
          <a:ext cx="7957756" cy="76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IN" sz="2300" kern="1200" dirty="0"/>
            <a:t>Saved the python file in excel after data manipulation </a:t>
          </a:r>
        </a:p>
      </dsp:txBody>
      <dsp:txXfrm>
        <a:off x="2795968" y="1909685"/>
        <a:ext cx="7957756" cy="760114"/>
      </dsp:txXfrm>
    </dsp:sp>
    <dsp:sp modelId="{BF80B042-828F-443E-A205-359CB5BC8E12}">
      <dsp:nvSpPr>
        <dsp:cNvPr id="0" name=""/>
        <dsp:cNvSpPr/>
      </dsp:nvSpPr>
      <dsp:spPr>
        <a:xfrm>
          <a:off x="0" y="1909685"/>
          <a:ext cx="2795968" cy="7601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Excel</a:t>
          </a:r>
        </a:p>
      </dsp:txBody>
      <dsp:txXfrm>
        <a:off x="37112" y="1946797"/>
        <a:ext cx="2721744" cy="723002"/>
      </dsp:txXfrm>
    </dsp:sp>
    <dsp:sp modelId="{DAAC3D29-9CA0-4EC0-896B-F0B86986750A}">
      <dsp:nvSpPr>
        <dsp:cNvPr id="0" name=""/>
        <dsp:cNvSpPr/>
      </dsp:nvSpPr>
      <dsp:spPr>
        <a:xfrm>
          <a:off x="2795968" y="2864321"/>
          <a:ext cx="7957756" cy="76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IN" sz="2300" kern="1200" dirty="0"/>
            <a:t>Presented the Capstone Analysis through Dashboard </a:t>
          </a:r>
        </a:p>
      </dsp:txBody>
      <dsp:txXfrm>
        <a:off x="2795968" y="2864321"/>
        <a:ext cx="7957756" cy="760114"/>
      </dsp:txXfrm>
    </dsp:sp>
    <dsp:sp modelId="{72CE99E4-8B06-46A5-9F57-7100282359A0}">
      <dsp:nvSpPr>
        <dsp:cNvPr id="0" name=""/>
        <dsp:cNvSpPr/>
      </dsp:nvSpPr>
      <dsp:spPr>
        <a:xfrm>
          <a:off x="0" y="2864321"/>
          <a:ext cx="2795968" cy="7601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Tableau</a:t>
          </a:r>
        </a:p>
      </dsp:txBody>
      <dsp:txXfrm>
        <a:off x="37112" y="2901433"/>
        <a:ext cx="2721744" cy="723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335516A-E23C-4E55-A076-DEDE463C65E5}" type="datetimeFigureOut">
              <a:rPr lang="en-IN" smtClean="0"/>
              <a:t>02-03-2025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2FF7A35-254A-4CFC-934F-6D195658A5CA}" type="slidenum">
              <a:rPr lang="en-IN" smtClean="0"/>
              <a:t>‹#›</a:t>
            </a:fld>
            <a:endParaRPr lang="en-IN"/>
          </a:p>
        </p:txBody>
      </p:sp>
    </p:spTree>
    <p:extLst>
      <p:ext uri="{BB962C8B-B14F-4D97-AF65-F5344CB8AC3E}">
        <p14:creationId xmlns:p14="http://schemas.microsoft.com/office/powerpoint/2010/main" val="145469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516A-E23C-4E55-A076-DEDE463C65E5}"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398599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516A-E23C-4E55-A076-DEDE463C65E5}"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422681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516A-E23C-4E55-A076-DEDE463C65E5}"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235691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5516A-E23C-4E55-A076-DEDE463C65E5}"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325234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35516A-E23C-4E55-A076-DEDE463C65E5}" type="datetimeFigureOut">
              <a:rPr lang="en-IN" smtClean="0"/>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367445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5516A-E23C-4E55-A076-DEDE463C65E5}" type="datetimeFigureOut">
              <a:rPr lang="en-IN" smtClean="0"/>
              <a:t>02-03-2025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156432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5516A-E23C-4E55-A076-DEDE463C65E5}" type="datetimeFigureOut">
              <a:rPr lang="en-IN" smtClean="0"/>
              <a:t>02-03-2025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172426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5516A-E23C-4E55-A076-DEDE463C65E5}" type="datetimeFigureOut">
              <a:rPr lang="en-IN" smtClean="0"/>
              <a:t>02-03-2025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242588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335516A-E23C-4E55-A076-DEDE463C65E5}" type="datetimeFigureOut">
              <a:rPr lang="en-IN" smtClean="0"/>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2FF7A35-254A-4CFC-934F-6D195658A5CA}" type="slidenum">
              <a:rPr lang="en-IN" smtClean="0"/>
              <a:t>‹#›</a:t>
            </a:fld>
            <a:endParaRPr lang="en-IN"/>
          </a:p>
        </p:txBody>
      </p:sp>
    </p:spTree>
    <p:extLst>
      <p:ext uri="{BB962C8B-B14F-4D97-AF65-F5344CB8AC3E}">
        <p14:creationId xmlns:p14="http://schemas.microsoft.com/office/powerpoint/2010/main" val="177342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335516A-E23C-4E55-A076-DEDE463C65E5}" type="datetimeFigureOut">
              <a:rPr lang="en-IN" smtClean="0"/>
              <a:t>02-03-2025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2FF7A35-254A-4CFC-934F-6D195658A5CA}" type="slidenum">
              <a:rPr lang="en-IN" smtClean="0"/>
              <a:t>‹#›</a:t>
            </a:fld>
            <a:endParaRPr lang="en-IN"/>
          </a:p>
        </p:txBody>
      </p:sp>
    </p:spTree>
    <p:extLst>
      <p:ext uri="{BB962C8B-B14F-4D97-AF65-F5344CB8AC3E}">
        <p14:creationId xmlns:p14="http://schemas.microsoft.com/office/powerpoint/2010/main" val="384018243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335516A-E23C-4E55-A076-DEDE463C65E5}" type="datetimeFigureOut">
              <a:rPr lang="en-IN" smtClean="0"/>
              <a:t>02-03-2025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2FF7A35-254A-4CFC-934F-6D195658A5CA}" type="slidenum">
              <a:rPr lang="en-IN" smtClean="0"/>
              <a:t>‹#›</a:t>
            </a:fld>
            <a:endParaRPr lang="en-IN"/>
          </a:p>
        </p:txBody>
      </p:sp>
    </p:spTree>
    <p:extLst>
      <p:ext uri="{BB962C8B-B14F-4D97-AF65-F5344CB8AC3E}">
        <p14:creationId xmlns:p14="http://schemas.microsoft.com/office/powerpoint/2010/main" val="239610996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D8DA-5DAC-E0CC-F9F7-1523F5520034}"/>
              </a:ext>
            </a:extLst>
          </p:cNvPr>
          <p:cNvSpPr>
            <a:spLocks noGrp="1"/>
          </p:cNvSpPr>
          <p:nvPr>
            <p:ph type="ctrTitle"/>
          </p:nvPr>
        </p:nvSpPr>
        <p:spPr>
          <a:xfrm>
            <a:off x="1225420" y="2372666"/>
            <a:ext cx="9144000" cy="2387600"/>
          </a:xfrm>
        </p:spPr>
        <p:txBody>
          <a:bodyPr>
            <a:normAutofit fontScale="90000"/>
          </a:bodyPr>
          <a:lstStyle/>
          <a:p>
            <a:pPr algn="ctr"/>
            <a:r>
              <a:rPr lang="en-IN" sz="6700" b="1" dirty="0">
                <a:latin typeface="Times New Roman" panose="02020603050405020304" pitchFamily="18" charset="0"/>
                <a:cs typeface="Times New Roman" panose="02020603050405020304" pitchFamily="18" charset="0"/>
              </a:rPr>
              <a:t>CAPSTONE FOOTBALL</a:t>
            </a:r>
            <a:r>
              <a:rPr lang="en-IN" b="1" i="1" dirty="0">
                <a:latin typeface="Times New Roman" panose="02020603050405020304" pitchFamily="18" charset="0"/>
                <a:cs typeface="Times New Roman" panose="02020603050405020304" pitchFamily="18" charset="0"/>
              </a:rPr>
              <a:t> </a:t>
            </a:r>
            <a:br>
              <a:rPr lang="en-IN" b="1" i="1" dirty="0">
                <a:latin typeface="Times New Roman" panose="02020603050405020304" pitchFamily="18" charset="0"/>
                <a:cs typeface="Times New Roman" panose="02020603050405020304" pitchFamily="18" charset="0"/>
              </a:rPr>
            </a:br>
            <a:r>
              <a:rPr lang="en-IN" sz="3300" b="1" dirty="0">
                <a:latin typeface="Times New Roman" panose="02020603050405020304" pitchFamily="18" charset="0"/>
                <a:cs typeface="Times New Roman" panose="02020603050405020304" pitchFamily="18" charset="0"/>
              </a:rPr>
              <a:t>PROJECT</a:t>
            </a:r>
            <a:br>
              <a:rPr lang="en-IN" b="1" i="1" dirty="0">
                <a:latin typeface="Times New Roman" panose="02020603050405020304" pitchFamily="18" charset="0"/>
                <a:cs typeface="Times New Roman" panose="02020603050405020304" pitchFamily="18" charset="0"/>
              </a:rPr>
            </a:br>
            <a:br>
              <a:rPr lang="en-IN" b="1" i="1" dirty="0">
                <a:latin typeface="Times New Roman" panose="02020603050405020304" pitchFamily="18" charset="0"/>
                <a:cs typeface="Times New Roman" panose="02020603050405020304" pitchFamily="18" charset="0"/>
              </a:rPr>
            </a:br>
            <a:r>
              <a:rPr lang="en-IN" sz="5300" b="1" dirty="0">
                <a:latin typeface="Times New Roman" panose="02020603050405020304" pitchFamily="18" charset="0"/>
                <a:cs typeface="Times New Roman" panose="02020603050405020304" pitchFamily="18" charset="0"/>
              </a:rPr>
              <a:t>Unleashing Insights From Football Data</a:t>
            </a:r>
          </a:p>
        </p:txBody>
      </p:sp>
      <p:sp>
        <p:nvSpPr>
          <p:cNvPr id="3" name="Subtitle 2">
            <a:extLst>
              <a:ext uri="{FF2B5EF4-FFF2-40B4-BE49-F238E27FC236}">
                <a16:creationId xmlns:a16="http://schemas.microsoft.com/office/drawing/2014/main" id="{A84407E7-C50A-8558-F6B6-8F31BD6D811D}"/>
              </a:ext>
            </a:extLst>
          </p:cNvPr>
          <p:cNvSpPr>
            <a:spLocks noGrp="1"/>
          </p:cNvSpPr>
          <p:nvPr>
            <p:ph type="subTitle" idx="1"/>
          </p:nvPr>
        </p:nvSpPr>
        <p:spPr>
          <a:xfrm>
            <a:off x="143070" y="5496153"/>
            <a:ext cx="5240693" cy="997954"/>
          </a:xfrm>
        </p:spPr>
        <p:txBody>
          <a:bodyPr>
            <a:normAutofit/>
          </a:bodyPr>
          <a:lstStyle/>
          <a:p>
            <a:r>
              <a:rPr lang="en-IN" sz="2400" b="1" dirty="0">
                <a:latin typeface="Times New Roman" panose="02020603050405020304" pitchFamily="18" charset="0"/>
                <a:cs typeface="Times New Roman" panose="02020603050405020304" pitchFamily="18" charset="0"/>
              </a:rPr>
              <a:t>Name: Sri Ranjith Kumar</a:t>
            </a:r>
          </a:p>
          <a:p>
            <a:r>
              <a:rPr lang="en-IN" sz="2400" b="1" dirty="0">
                <a:latin typeface="Times New Roman" panose="02020603050405020304" pitchFamily="18" charset="0"/>
                <a:cs typeface="Times New Roman" panose="02020603050405020304" pitchFamily="18" charset="0"/>
              </a:rPr>
              <a:t>Mentor Name: Jaya Pandey</a:t>
            </a:r>
          </a:p>
        </p:txBody>
      </p:sp>
    </p:spTree>
    <p:extLst>
      <p:ext uri="{BB962C8B-B14F-4D97-AF65-F5344CB8AC3E}">
        <p14:creationId xmlns:p14="http://schemas.microsoft.com/office/powerpoint/2010/main" val="307109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4" y="251934"/>
            <a:ext cx="4260980" cy="1399592"/>
          </a:xfrm>
        </p:spPr>
        <p:txBody>
          <a:bodyPr>
            <a:normAutofit/>
          </a:bodyPr>
          <a:lstStyle/>
          <a:p>
            <a:pPr algn="ctr"/>
            <a:r>
              <a:rPr lang="en-IN" b="1" dirty="0">
                <a:latin typeface="Arial" panose="020B0604020202020204" pitchFamily="34" charset="0"/>
                <a:cs typeface="Arial" panose="020B0604020202020204" pitchFamily="34" charset="0"/>
              </a:rPr>
              <a:t>SPRINT - 3</a:t>
            </a:r>
            <a:br>
              <a:rPr lang="en-IN" dirty="0"/>
            </a:br>
            <a:r>
              <a:rPr lang="en-IN" sz="2400" dirty="0">
                <a:latin typeface="Arial" panose="020B0604020202020204" pitchFamily="34" charset="0"/>
                <a:cs typeface="Arial" panose="020B0604020202020204" pitchFamily="34" charset="0"/>
              </a:rPr>
              <a:t>Team Comparison</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349692"/>
          </a:xfrm>
        </p:spPr>
        <p:txBody>
          <a:bodyPr>
            <a:norm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Borussia </a:t>
            </a:r>
            <a:r>
              <a:rPr lang="en-US" dirty="0">
                <a:latin typeface="Arial" panose="020B0604020202020204" pitchFamily="34" charset="0"/>
                <a:cs typeface="Arial" panose="020B0604020202020204" pitchFamily="34" charset="0"/>
              </a:rPr>
              <a:t>Dortmund leads in total goals among the top 10 home club teams, significantly outperforming others like Burnley and </a:t>
            </a:r>
            <a:r>
              <a:rPr lang="en-US" dirty="0" err="1">
                <a:latin typeface="Arial" panose="020B0604020202020204" pitchFamily="34" charset="0"/>
                <a:cs typeface="Arial" panose="020B0604020202020204" pitchFamily="34" charset="0"/>
              </a:rPr>
              <a:t>Hobro</a:t>
            </a:r>
            <a:r>
              <a:rPr lang="en-US" dirty="0">
                <a:latin typeface="Arial" panose="020B0604020202020204" pitchFamily="34" charset="0"/>
                <a:cs typeface="Arial" panose="020B0604020202020204" pitchFamily="34" charset="0"/>
              </a:rPr>
              <a:t> IK.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Borussia Dortmund stand out as having the highest number of yellow cards among away club teams followed by FC Schalke team, suggesting potentially more aggressive play styles.</a:t>
            </a:r>
          </a:p>
        </p:txBody>
      </p:sp>
      <p:pic>
        <p:nvPicPr>
          <p:cNvPr id="6" name="Content Placeholder 5">
            <a:extLst>
              <a:ext uri="{FF2B5EF4-FFF2-40B4-BE49-F238E27FC236}">
                <a16:creationId xmlns:a16="http://schemas.microsoft.com/office/drawing/2014/main" id="{0E8E4F87-1876-4A3B-ABB2-307C640F1BFD}"/>
              </a:ext>
            </a:extLst>
          </p:cNvPr>
          <p:cNvPicPr>
            <a:picLocks noGrp="1" noChangeAspect="1"/>
          </p:cNvPicPr>
          <p:nvPr>
            <p:ph idx="1"/>
          </p:nvPr>
        </p:nvPicPr>
        <p:blipFill>
          <a:blip r:embed="rId2"/>
          <a:stretch>
            <a:fillRect/>
          </a:stretch>
        </p:blipFill>
        <p:spPr>
          <a:xfrm>
            <a:off x="373224" y="251934"/>
            <a:ext cx="6904654" cy="6242171"/>
          </a:xfrm>
        </p:spPr>
      </p:pic>
    </p:spTree>
    <p:extLst>
      <p:ext uri="{BB962C8B-B14F-4D97-AF65-F5344CB8AC3E}">
        <p14:creationId xmlns:p14="http://schemas.microsoft.com/office/powerpoint/2010/main" val="128913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- 4</a:t>
            </a:r>
            <a:br>
              <a:rPr lang="en-IN" dirty="0"/>
            </a:br>
            <a:r>
              <a:rPr lang="en-IN" sz="2400" dirty="0">
                <a:latin typeface="Arial" panose="020B0604020202020204" pitchFamily="34" charset="0"/>
                <a:cs typeface="Arial" panose="020B0604020202020204" pitchFamily="34" charset="0"/>
              </a:rPr>
              <a:t>Attendance and Stadium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rm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Santiago Bernabeu and Allianz Arena have the highest average stadium attendance, significantly exceeding other venues like SIGNAL IDUNA PARK.</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Attendance at Olympiastadion Berlin shows a drastic decline from 2012 to 2019, despite having a moderate average attendance overall.</a:t>
            </a:r>
            <a:endParaRPr lang="en-US"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1ECCE096-824B-42A1-8D8A-32583B052197}"/>
              </a:ext>
            </a:extLst>
          </p:cNvPr>
          <p:cNvPicPr>
            <a:picLocks noGrp="1" noChangeAspect="1"/>
          </p:cNvPicPr>
          <p:nvPr>
            <p:ph idx="1"/>
          </p:nvPr>
        </p:nvPicPr>
        <p:blipFill>
          <a:blip r:embed="rId2"/>
          <a:stretch>
            <a:fillRect/>
          </a:stretch>
        </p:blipFill>
        <p:spPr>
          <a:xfrm>
            <a:off x="327660" y="251935"/>
            <a:ext cx="6949440" cy="6344808"/>
          </a:xfrm>
        </p:spPr>
      </p:pic>
    </p:spTree>
    <p:extLst>
      <p:ext uri="{BB962C8B-B14F-4D97-AF65-F5344CB8AC3E}">
        <p14:creationId xmlns:p14="http://schemas.microsoft.com/office/powerpoint/2010/main" val="102753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- 5</a:t>
            </a:r>
            <a:br>
              <a:rPr lang="en-IN" dirty="0"/>
            </a:br>
            <a:r>
              <a:rPr lang="en-IN" sz="2400" dirty="0">
                <a:latin typeface="Arial" panose="020B0604020202020204" pitchFamily="34" charset="0"/>
                <a:cs typeface="Arial" panose="020B0604020202020204" pitchFamily="34" charset="0"/>
              </a:rPr>
              <a:t>Referee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rmAutofit fontScale="85000" lnSpcReduction="10000"/>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Felix </a:t>
            </a:r>
            <a:r>
              <a:rPr lang="en-US" dirty="0" err="1">
                <a:latin typeface="Arial" panose="020B0604020202020204" pitchFamily="34" charset="0"/>
                <a:cs typeface="Arial" panose="020B0604020202020204" pitchFamily="34" charset="0"/>
              </a:rPr>
              <a:t>Zwayer</a:t>
            </a:r>
            <a:r>
              <a:rPr lang="en-US" dirty="0">
                <a:latin typeface="Arial" panose="020B0604020202020204" pitchFamily="34" charset="0"/>
                <a:cs typeface="Arial" panose="020B0604020202020204" pitchFamily="34" charset="0"/>
              </a:rPr>
              <a:t> is the referee who has issued the most disciplinary actions (yellow and red cards), significantly higher than any other referee in the top 10.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Borussia Dortmund is the team that has received the most yellow cards from the top 3 referees issuing the most cards to home club teams.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Guido </a:t>
            </a:r>
            <a:r>
              <a:rPr lang="en-US" dirty="0" err="1">
                <a:latin typeface="Arial" panose="020B0604020202020204" pitchFamily="34" charset="0"/>
                <a:cs typeface="Arial" panose="020B0604020202020204" pitchFamily="34" charset="0"/>
              </a:rPr>
              <a:t>Winkmann</a:t>
            </a:r>
            <a:r>
              <a:rPr lang="en-US" dirty="0">
                <a:latin typeface="Arial" panose="020B0604020202020204" pitchFamily="34" charset="0"/>
                <a:cs typeface="Arial" panose="020B0604020202020204" pitchFamily="34" charset="0"/>
              </a:rPr>
              <a:t> has issued the most yellow cards to away club teams, with Borussia Dortmund and FC Schalke 04 being the away teams receiving the most yellow cards from him.</a:t>
            </a:r>
          </a:p>
        </p:txBody>
      </p:sp>
      <p:pic>
        <p:nvPicPr>
          <p:cNvPr id="4" name="Content Placeholder 3">
            <a:extLst>
              <a:ext uri="{FF2B5EF4-FFF2-40B4-BE49-F238E27FC236}">
                <a16:creationId xmlns:a16="http://schemas.microsoft.com/office/drawing/2014/main" id="{4C1B02BC-6E7F-43DD-A2FF-B74612A76C86}"/>
              </a:ext>
            </a:extLst>
          </p:cNvPr>
          <p:cNvPicPr>
            <a:picLocks noGrp="1" noChangeAspect="1"/>
          </p:cNvPicPr>
          <p:nvPr>
            <p:ph idx="1"/>
          </p:nvPr>
        </p:nvPicPr>
        <p:blipFill>
          <a:blip r:embed="rId2"/>
          <a:stretch>
            <a:fillRect/>
          </a:stretch>
        </p:blipFill>
        <p:spPr>
          <a:xfrm>
            <a:off x="259080" y="345233"/>
            <a:ext cx="7078980" cy="6410129"/>
          </a:xfrm>
        </p:spPr>
      </p:pic>
    </p:spTree>
    <p:extLst>
      <p:ext uri="{BB962C8B-B14F-4D97-AF65-F5344CB8AC3E}">
        <p14:creationId xmlns:p14="http://schemas.microsoft.com/office/powerpoint/2010/main" val="114584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- 6</a:t>
            </a:r>
            <a:br>
              <a:rPr lang="en-IN" dirty="0"/>
            </a:br>
            <a:r>
              <a:rPr lang="en-IN" sz="2400" dirty="0">
                <a:latin typeface="Arial" panose="020B0604020202020204" pitchFamily="34" charset="0"/>
                <a:cs typeface="Arial" panose="020B0604020202020204" pitchFamily="34" charset="0"/>
              </a:rPr>
              <a:t>Substitution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6"/>
            <a:ext cx="4413380" cy="3872203"/>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Right wingers are the most frequently substituted players, followed by </a:t>
            </a:r>
            <a:r>
              <a:rPr lang="en-US" dirty="0" err="1">
                <a:latin typeface="Arial" panose="020B0604020202020204" pitchFamily="34" charset="0"/>
                <a:cs typeface="Arial" panose="020B0604020202020204" pitchFamily="34" charset="0"/>
              </a:rPr>
              <a:t>centre</a:t>
            </a:r>
            <a:r>
              <a:rPr lang="en-US" dirty="0">
                <a:latin typeface="Arial" panose="020B0604020202020204" pitchFamily="34" charset="0"/>
                <a:cs typeface="Arial" panose="020B0604020202020204" pitchFamily="34" charset="0"/>
              </a:rPr>
              <a:t>-forwards, indicating potential tactical or fatigue-related trends in those positions.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Christian Pulisic is the most substituted player overall, suggesting his role might involve frequent tactical substitutions or managing playing time.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Despite being among the top-paid substitutes, several players like Giovanni Reyna and others have relatively low substitution counts, possibly indicating infrequent use or late-game appearances.</a:t>
            </a:r>
          </a:p>
        </p:txBody>
      </p:sp>
      <p:pic>
        <p:nvPicPr>
          <p:cNvPr id="5" name="Content Placeholder 4">
            <a:extLst>
              <a:ext uri="{FF2B5EF4-FFF2-40B4-BE49-F238E27FC236}">
                <a16:creationId xmlns:a16="http://schemas.microsoft.com/office/drawing/2014/main" id="{F54D08FE-CEAD-4908-ACF0-3568A5BF2A2B}"/>
              </a:ext>
            </a:extLst>
          </p:cNvPr>
          <p:cNvPicPr>
            <a:picLocks noGrp="1" noChangeAspect="1"/>
          </p:cNvPicPr>
          <p:nvPr>
            <p:ph idx="1"/>
          </p:nvPr>
        </p:nvPicPr>
        <p:blipFill>
          <a:blip r:embed="rId2"/>
          <a:stretch>
            <a:fillRect/>
          </a:stretch>
        </p:blipFill>
        <p:spPr>
          <a:xfrm>
            <a:off x="259080" y="510541"/>
            <a:ext cx="7002780" cy="6020888"/>
          </a:xfrm>
        </p:spPr>
      </p:pic>
    </p:spTree>
    <p:extLst>
      <p:ext uri="{BB962C8B-B14F-4D97-AF65-F5344CB8AC3E}">
        <p14:creationId xmlns:p14="http://schemas.microsoft.com/office/powerpoint/2010/main" val="336534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- 7</a:t>
            </a:r>
            <a:br>
              <a:rPr lang="en-IN" dirty="0"/>
            </a:br>
            <a:r>
              <a:rPr lang="en-IN" sz="2400" dirty="0">
                <a:latin typeface="Arial" panose="020B0604020202020204" pitchFamily="34" charset="0"/>
                <a:cs typeface="Arial" panose="020B0604020202020204" pitchFamily="34" charset="0"/>
              </a:rPr>
              <a:t>Event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6"/>
            <a:ext cx="4413380" cy="3872203"/>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Substitutions are the most frequent event type in matches, significantly outweighing goals and cards.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While goals show a general upward trend over the years, substitutions and cards exhibit more fluctuation.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SIGNAL IDUNA PARK stadium has the highest count of game events, followed by DS Arena, suggesting higher activity or possibly more matches hosted at these venues.</a:t>
            </a:r>
          </a:p>
        </p:txBody>
      </p:sp>
      <p:pic>
        <p:nvPicPr>
          <p:cNvPr id="5" name="Content Placeholder 4">
            <a:extLst>
              <a:ext uri="{FF2B5EF4-FFF2-40B4-BE49-F238E27FC236}">
                <a16:creationId xmlns:a16="http://schemas.microsoft.com/office/drawing/2014/main" id="{1009766A-84C2-4E26-99C7-AD73104A5A07}"/>
              </a:ext>
            </a:extLst>
          </p:cNvPr>
          <p:cNvPicPr>
            <a:picLocks noGrp="1" noChangeAspect="1"/>
          </p:cNvPicPr>
          <p:nvPr>
            <p:ph idx="1"/>
          </p:nvPr>
        </p:nvPicPr>
        <p:blipFill>
          <a:blip r:embed="rId2"/>
          <a:stretch>
            <a:fillRect/>
          </a:stretch>
        </p:blipFill>
        <p:spPr>
          <a:xfrm>
            <a:off x="259080" y="373224"/>
            <a:ext cx="7246620" cy="6046237"/>
          </a:xfrm>
        </p:spPr>
      </p:pic>
    </p:spTree>
    <p:extLst>
      <p:ext uri="{BB962C8B-B14F-4D97-AF65-F5344CB8AC3E}">
        <p14:creationId xmlns:p14="http://schemas.microsoft.com/office/powerpoint/2010/main" val="393580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- 8</a:t>
            </a:r>
            <a:br>
              <a:rPr lang="en-IN" dirty="0"/>
            </a:br>
            <a:r>
              <a:rPr lang="en-IN" sz="2400" dirty="0">
                <a:latin typeface="Arial" panose="020B0604020202020204" pitchFamily="34" charset="0"/>
                <a:cs typeface="Arial" panose="020B0604020202020204" pitchFamily="34" charset="0"/>
              </a:rPr>
              <a:t>Competition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Domestic leagues have the highest total goals and the widest range of attendance, indicating their popularity and competitive nature.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International competitions have a notably smaller total goal count and a more concentrated attendance range, suggesting fewer matches but potentially higher individual match attendance.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Domestic cups and other competition types have significantly lower total goals and attendance compared to leagues and international competitions, implying a smaller scale of influence or participation.</a:t>
            </a:r>
          </a:p>
        </p:txBody>
      </p:sp>
      <p:pic>
        <p:nvPicPr>
          <p:cNvPr id="5" name="Content Placeholder 4">
            <a:extLst>
              <a:ext uri="{FF2B5EF4-FFF2-40B4-BE49-F238E27FC236}">
                <a16:creationId xmlns:a16="http://schemas.microsoft.com/office/drawing/2014/main" id="{0242503E-F554-4054-B0C2-2F9101CB31A9}"/>
              </a:ext>
            </a:extLst>
          </p:cNvPr>
          <p:cNvPicPr>
            <a:picLocks noGrp="1" noChangeAspect="1"/>
          </p:cNvPicPr>
          <p:nvPr>
            <p:ph idx="1"/>
          </p:nvPr>
        </p:nvPicPr>
        <p:blipFill>
          <a:blip r:embed="rId2"/>
          <a:stretch>
            <a:fillRect/>
          </a:stretch>
        </p:blipFill>
        <p:spPr>
          <a:xfrm>
            <a:off x="295275" y="342900"/>
            <a:ext cx="7048499" cy="6143625"/>
          </a:xfrm>
        </p:spPr>
      </p:pic>
    </p:spTree>
    <p:extLst>
      <p:ext uri="{BB962C8B-B14F-4D97-AF65-F5344CB8AC3E}">
        <p14:creationId xmlns:p14="http://schemas.microsoft.com/office/powerpoint/2010/main" val="392830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- 9</a:t>
            </a:r>
            <a:br>
              <a:rPr lang="en-IN" dirty="0"/>
            </a:br>
            <a:r>
              <a:rPr lang="en-IN" sz="2400" dirty="0">
                <a:latin typeface="Arial" panose="020B0604020202020204" pitchFamily="34" charset="0"/>
                <a:cs typeface="Arial" panose="020B0604020202020204" pitchFamily="34" charset="0"/>
              </a:rPr>
              <a:t>Player Attributes and Demographics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Right wingers command the highest total market value among sub-positions, significantly outpacing central midfielders and other roles.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Players born in the United States exhibit the highest average market value, exceeding those from England, Germany, Italy, and the Netherlands.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 player's market value doesn't show a clear correlation with average age across different countries of birth, as high-value players exist across various age ranges.</a:t>
            </a:r>
          </a:p>
        </p:txBody>
      </p:sp>
      <p:pic>
        <p:nvPicPr>
          <p:cNvPr id="6" name="Content Placeholder 5">
            <a:extLst>
              <a:ext uri="{FF2B5EF4-FFF2-40B4-BE49-F238E27FC236}">
                <a16:creationId xmlns:a16="http://schemas.microsoft.com/office/drawing/2014/main" id="{C01FE9BC-82DC-484F-8BCA-0023D42087CC}"/>
              </a:ext>
            </a:extLst>
          </p:cNvPr>
          <p:cNvPicPr>
            <a:picLocks noGrp="1" noChangeAspect="1"/>
          </p:cNvPicPr>
          <p:nvPr>
            <p:ph idx="1"/>
          </p:nvPr>
        </p:nvPicPr>
        <p:blipFill>
          <a:blip r:embed="rId2"/>
          <a:stretch>
            <a:fillRect/>
          </a:stretch>
        </p:blipFill>
        <p:spPr>
          <a:xfrm>
            <a:off x="380999" y="352425"/>
            <a:ext cx="6810375" cy="6086475"/>
          </a:xfrm>
        </p:spPr>
      </p:pic>
    </p:spTree>
    <p:extLst>
      <p:ext uri="{BB962C8B-B14F-4D97-AF65-F5344CB8AC3E}">
        <p14:creationId xmlns:p14="http://schemas.microsoft.com/office/powerpoint/2010/main" val="114550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- 10</a:t>
            </a:r>
            <a:br>
              <a:rPr lang="en-IN" dirty="0"/>
            </a:br>
            <a:r>
              <a:rPr lang="en-IN" sz="2400" dirty="0">
                <a:latin typeface="Arial" panose="020B0604020202020204" pitchFamily="34" charset="0"/>
                <a:cs typeface="Arial" panose="020B0604020202020204" pitchFamily="34" charset="0"/>
              </a:rPr>
              <a:t>Contract Management</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significant number of player contracts are set to expire in 2024 and 2025, with a smaller peak in 2027, indicating potential waves of free agents in those years.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Wasserman and Avid Sports Group represent the highest number of expiring contracts, suggesting their significant presence in the player agent market.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United States and the Netherlands are highlighted as having a notable concentration of expiring player contracts, implying a potential hub of player movement within these regions.</a:t>
            </a:r>
          </a:p>
        </p:txBody>
      </p:sp>
      <p:pic>
        <p:nvPicPr>
          <p:cNvPr id="5" name="Content Placeholder 4">
            <a:extLst>
              <a:ext uri="{FF2B5EF4-FFF2-40B4-BE49-F238E27FC236}">
                <a16:creationId xmlns:a16="http://schemas.microsoft.com/office/drawing/2014/main" id="{ACD9A8BD-C1E2-4565-B6C3-53024F163D60}"/>
              </a:ext>
            </a:extLst>
          </p:cNvPr>
          <p:cNvPicPr>
            <a:picLocks noGrp="1" noChangeAspect="1"/>
          </p:cNvPicPr>
          <p:nvPr>
            <p:ph idx="1"/>
          </p:nvPr>
        </p:nvPicPr>
        <p:blipFill>
          <a:blip r:embed="rId2"/>
          <a:stretch>
            <a:fillRect/>
          </a:stretch>
        </p:blipFill>
        <p:spPr>
          <a:xfrm>
            <a:off x="314325" y="295275"/>
            <a:ext cx="7086600" cy="6124575"/>
          </a:xfrm>
        </p:spPr>
      </p:pic>
    </p:spTree>
    <p:extLst>
      <p:ext uri="{BB962C8B-B14F-4D97-AF65-F5344CB8AC3E}">
        <p14:creationId xmlns:p14="http://schemas.microsoft.com/office/powerpoint/2010/main" val="143100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76275" y="437771"/>
            <a:ext cx="10772775" cy="937381"/>
          </a:xfrm>
        </p:spPr>
        <p:txBody>
          <a:bodyPr>
            <a:normAutofit/>
          </a:bodyPr>
          <a:lstStyle/>
          <a:p>
            <a:pPr algn="ctr"/>
            <a:r>
              <a:rPr lang="en-IN" sz="4800" dirty="0">
                <a:latin typeface="Arial" panose="020B0604020202020204" pitchFamily="34" charset="0"/>
                <a:cs typeface="Arial" panose="020B0604020202020204" pitchFamily="34" charset="0"/>
              </a:rPr>
              <a:t>Logistic Regression</a:t>
            </a:r>
          </a:p>
        </p:txBody>
      </p:sp>
      <p:sp>
        <p:nvSpPr>
          <p:cNvPr id="4" name="Text Placeholder 3">
            <a:extLst>
              <a:ext uri="{FF2B5EF4-FFF2-40B4-BE49-F238E27FC236}">
                <a16:creationId xmlns:a16="http://schemas.microsoft.com/office/drawing/2014/main" id="{80494529-067D-E114-9158-B203AC3C20DC}"/>
              </a:ext>
            </a:extLst>
          </p:cNvPr>
          <p:cNvSpPr>
            <a:spLocks noGrp="1"/>
          </p:cNvSpPr>
          <p:nvPr>
            <p:ph type="body" idx="1"/>
          </p:nvPr>
        </p:nvSpPr>
        <p:spPr>
          <a:xfrm>
            <a:off x="1003481" y="1445772"/>
            <a:ext cx="4663440" cy="723400"/>
          </a:xfrm>
        </p:spPr>
        <p:txBody>
          <a:bodyPr>
            <a:normAutofit/>
          </a:bodyPr>
          <a:lstStyle/>
          <a:p>
            <a:pPr algn="ctr"/>
            <a:r>
              <a:rPr lang="en-IN" sz="2000" dirty="0">
                <a:latin typeface="Arial" panose="020B0604020202020204" pitchFamily="34" charset="0"/>
                <a:cs typeface="Arial" panose="020B0604020202020204" pitchFamily="34" charset="0"/>
              </a:rPr>
              <a:t>Correlation heat map </a:t>
            </a:r>
          </a:p>
        </p:txBody>
      </p:sp>
      <p:sp>
        <p:nvSpPr>
          <p:cNvPr id="6" name="Text Placeholder 5">
            <a:extLst>
              <a:ext uri="{FF2B5EF4-FFF2-40B4-BE49-F238E27FC236}">
                <a16:creationId xmlns:a16="http://schemas.microsoft.com/office/drawing/2014/main" id="{B28546FA-521A-65FA-06E7-73AF917CF0E1}"/>
              </a:ext>
            </a:extLst>
          </p:cNvPr>
          <p:cNvSpPr>
            <a:spLocks noGrp="1"/>
          </p:cNvSpPr>
          <p:nvPr>
            <p:ph type="body" sz="quarter" idx="3"/>
          </p:nvPr>
        </p:nvSpPr>
        <p:spPr>
          <a:xfrm>
            <a:off x="6740772" y="1395516"/>
            <a:ext cx="5183188" cy="823912"/>
          </a:xfrm>
        </p:spPr>
        <p:txBody>
          <a:bodyPr>
            <a:normAutofit/>
          </a:bodyPr>
          <a:lstStyle/>
          <a:p>
            <a:pPr algn="ctr"/>
            <a:r>
              <a:rPr lang="en-IN" sz="2000" dirty="0">
                <a:latin typeface="Arial" panose="020B0604020202020204" pitchFamily="34" charset="0"/>
                <a:cs typeface="Arial" panose="020B0604020202020204" pitchFamily="34" charset="0"/>
              </a:rPr>
              <a:t>ROC AUC CURVE</a:t>
            </a:r>
          </a:p>
        </p:txBody>
      </p:sp>
      <p:sp>
        <p:nvSpPr>
          <p:cNvPr id="17" name="TextBox 16">
            <a:extLst>
              <a:ext uri="{FF2B5EF4-FFF2-40B4-BE49-F238E27FC236}">
                <a16:creationId xmlns:a16="http://schemas.microsoft.com/office/drawing/2014/main" id="{533AC840-B49E-476D-AAC1-4F1321DB8264}"/>
              </a:ext>
            </a:extLst>
          </p:cNvPr>
          <p:cNvSpPr txBox="1"/>
          <p:nvPr/>
        </p:nvSpPr>
        <p:spPr>
          <a:xfrm>
            <a:off x="886408" y="5418374"/>
            <a:ext cx="5327780" cy="830997"/>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From the above correlation heat map it seems that no columns are highly correlated and the target column is yellow card.</a:t>
            </a:r>
          </a:p>
        </p:txBody>
      </p:sp>
      <p:sp>
        <p:nvSpPr>
          <p:cNvPr id="18" name="TextBox 17">
            <a:extLst>
              <a:ext uri="{FF2B5EF4-FFF2-40B4-BE49-F238E27FC236}">
                <a16:creationId xmlns:a16="http://schemas.microsoft.com/office/drawing/2014/main" id="{295225D4-1811-4C0F-AE55-1C9923655FC6}"/>
              </a:ext>
            </a:extLst>
          </p:cNvPr>
          <p:cNvSpPr txBox="1"/>
          <p:nvPr/>
        </p:nvSpPr>
        <p:spPr>
          <a:xfrm>
            <a:off x="6562529" y="5412146"/>
            <a:ext cx="5327780" cy="830997"/>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The above </a:t>
            </a:r>
            <a:r>
              <a:rPr lang="en-US" sz="1600" dirty="0">
                <a:latin typeface="Arial" panose="020B0604020202020204" pitchFamily="34" charset="0"/>
                <a:cs typeface="Arial" panose="020B0604020202020204" pitchFamily="34" charset="0"/>
              </a:rPr>
              <a:t>Logistic Regression model has a moderately</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good. The AUC score of 0.72 indicates that the model performs better than random chance (AUC = 0.5).</a:t>
            </a:r>
            <a:endParaRPr lang="en-IN" sz="16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8E9A5558-1DA7-4D34-873D-6D1595DAE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319" y="2029205"/>
            <a:ext cx="4267200" cy="319574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F12DB1A-503C-435E-93C8-A0804D9DE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60" y="2029204"/>
            <a:ext cx="5934075" cy="31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1301284"/>
          </a:xfrm>
        </p:spPr>
        <p:txBody>
          <a:bodyPr>
            <a:normAutofit/>
          </a:bodyPr>
          <a:lstStyle/>
          <a:p>
            <a:pPr algn="ctr"/>
            <a:r>
              <a:rPr lang="en-IN" sz="4800" dirty="0">
                <a:latin typeface="Arial" panose="020B0604020202020204" pitchFamily="34" charset="0"/>
                <a:cs typeface="Arial" panose="020B0604020202020204" pitchFamily="34" charset="0"/>
              </a:rPr>
              <a:t>Logistic Regression</a:t>
            </a:r>
          </a:p>
        </p:txBody>
      </p:sp>
      <p:graphicFrame>
        <p:nvGraphicFramePr>
          <p:cNvPr id="12" name="Content Placeholder 11">
            <a:extLst>
              <a:ext uri="{FF2B5EF4-FFF2-40B4-BE49-F238E27FC236}">
                <a16:creationId xmlns:a16="http://schemas.microsoft.com/office/drawing/2014/main" id="{C1FFFD19-65D5-7E30-B3E4-E3A66D4D922B}"/>
              </a:ext>
            </a:extLst>
          </p:cNvPr>
          <p:cNvGraphicFramePr>
            <a:graphicFrameLocks noGrp="1"/>
          </p:cNvGraphicFramePr>
          <p:nvPr>
            <p:ph sz="half" idx="2"/>
            <p:extLst>
              <p:ext uri="{D42A27DB-BD31-4B8C-83A1-F6EECF244321}">
                <p14:modId xmlns:p14="http://schemas.microsoft.com/office/powerpoint/2010/main" val="1736443859"/>
              </p:ext>
            </p:extLst>
          </p:nvPr>
        </p:nvGraphicFramePr>
        <p:xfrm>
          <a:off x="3540778" y="1558404"/>
          <a:ext cx="4664072" cy="3129644"/>
        </p:xfrm>
        <a:graphic>
          <a:graphicData uri="http://schemas.openxmlformats.org/drawingml/2006/table">
            <a:tbl>
              <a:tblPr firstRow="1" bandRow="1">
                <a:tableStyleId>{D7AC3CCA-C797-4891-BE02-D94E43425B78}</a:tableStyleId>
              </a:tblPr>
              <a:tblGrid>
                <a:gridCol w="2332036">
                  <a:extLst>
                    <a:ext uri="{9D8B030D-6E8A-4147-A177-3AD203B41FA5}">
                      <a16:colId xmlns:a16="http://schemas.microsoft.com/office/drawing/2014/main" val="1701918994"/>
                    </a:ext>
                  </a:extLst>
                </a:gridCol>
                <a:gridCol w="2332036">
                  <a:extLst>
                    <a:ext uri="{9D8B030D-6E8A-4147-A177-3AD203B41FA5}">
                      <a16:colId xmlns:a16="http://schemas.microsoft.com/office/drawing/2014/main" val="1479348757"/>
                    </a:ext>
                  </a:extLst>
                </a:gridCol>
              </a:tblGrid>
              <a:tr h="622391">
                <a:tc>
                  <a:txBody>
                    <a:bodyPr/>
                    <a:lstStyle/>
                    <a:p>
                      <a:pPr algn="ctr">
                        <a:lnSpc>
                          <a:spcPct val="150000"/>
                        </a:lnSpc>
                      </a:pPr>
                      <a:r>
                        <a:rPr lang="en-IN" dirty="0">
                          <a:latin typeface="Arial" panose="020B0604020202020204" pitchFamily="34" charset="0"/>
                          <a:cs typeface="Arial" panose="020B0604020202020204" pitchFamily="34" charset="0"/>
                        </a:rPr>
                        <a:t>Scored</a:t>
                      </a:r>
                    </a:p>
                  </a:txBody>
                  <a:tcPr marL="82688" marR="826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Logistic Regression Score</a:t>
                      </a:r>
                    </a:p>
                  </a:txBody>
                  <a:tcPr marL="82688" marR="82688"/>
                </a:tc>
                <a:extLst>
                  <a:ext uri="{0D108BD9-81ED-4DB2-BD59-A6C34878D82A}">
                    <a16:rowId xmlns:a16="http://schemas.microsoft.com/office/drawing/2014/main" val="13480928"/>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Recall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3.6%</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020024218"/>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F1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928136810"/>
                  </a:ext>
                </a:extLst>
              </a:tr>
              <a:tr h="622391">
                <a:tc>
                  <a:txBody>
                    <a:bodyPr/>
                    <a:lstStyle/>
                    <a:p>
                      <a:pPr algn="ctr">
                        <a:lnSpc>
                          <a:spcPct val="200000"/>
                        </a:lnSpc>
                      </a:pPr>
                      <a:r>
                        <a:rPr lang="en-IN" dirty="0">
                          <a:latin typeface="Arial" panose="020B0604020202020204" pitchFamily="34" charset="0"/>
                          <a:cs typeface="Arial" panose="020B0604020202020204" pitchFamily="34" charset="0"/>
                        </a:rPr>
                        <a:t>Precision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66%</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2553534016"/>
                  </a:ext>
                </a:extLst>
              </a:tr>
              <a:tr h="622391">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Accuracy score</a:t>
                      </a:r>
                      <a:endParaRPr lang="en-IN" dirty="0">
                        <a:latin typeface="Arial" panose="020B0604020202020204" pitchFamily="34" charset="0"/>
                        <a:cs typeface="Arial" panose="020B0604020202020204" pitchFamily="34" charset="0"/>
                      </a:endParaRP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85%</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741626000"/>
                  </a:ext>
                </a:extLst>
              </a:tr>
            </a:tbl>
          </a:graphicData>
        </a:graphic>
      </p:graphicFrame>
      <p:sp>
        <p:nvSpPr>
          <p:cNvPr id="11" name="TextBox 10">
            <a:extLst>
              <a:ext uri="{FF2B5EF4-FFF2-40B4-BE49-F238E27FC236}">
                <a16:creationId xmlns:a16="http://schemas.microsoft.com/office/drawing/2014/main" id="{837CA381-5704-492D-8739-B2AB18B37403}"/>
              </a:ext>
            </a:extLst>
          </p:cNvPr>
          <p:cNvSpPr txBox="1"/>
          <p:nvPr/>
        </p:nvSpPr>
        <p:spPr>
          <a:xfrm>
            <a:off x="1870202" y="5150498"/>
            <a:ext cx="11015373" cy="830997"/>
          </a:xfrm>
          <a:prstGeom prst="rect">
            <a:avLst/>
          </a:prstGeom>
          <a:noFill/>
        </p:spPr>
        <p:txBody>
          <a:bodyPr wrap="square" rtlCol="0">
            <a:spAutoFit/>
          </a:bodyPr>
          <a:lstStyle/>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Model </a:t>
            </a:r>
            <a:r>
              <a:rPr lang="en-US" sz="1600" dirty="0">
                <a:latin typeface="Arial" panose="020B0604020202020204" pitchFamily="34" charset="0"/>
                <a:cs typeface="Arial" panose="020B0604020202020204" pitchFamily="34" charset="0"/>
              </a:rPr>
              <a:t>shows high accuracy (85%) but very low recall (3.6%) and F1-score (6%). </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This indicates that while it correctly predicts the majority class well. </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Although the precision is high (66%), it's not useful when the recall is so low.</a:t>
            </a:r>
            <a:r>
              <a:rPr lang="en-IN"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9311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BA3A-9F6B-86DF-FDF1-31C311B48A1D}"/>
              </a:ext>
            </a:extLst>
          </p:cNvPr>
          <p:cNvSpPr>
            <a:spLocks noGrp="1"/>
          </p:cNvSpPr>
          <p:nvPr>
            <p:ph type="title"/>
          </p:nvPr>
        </p:nvSpPr>
        <p:spPr>
          <a:xfrm>
            <a:off x="712203" y="312574"/>
            <a:ext cx="8534400" cy="719150"/>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AAD4C1B-66AD-2EE2-F8DD-99D21F3452F4}"/>
              </a:ext>
            </a:extLst>
          </p:cNvPr>
          <p:cNvSpPr>
            <a:spLocks noGrp="1"/>
          </p:cNvSpPr>
          <p:nvPr>
            <p:ph idx="1"/>
          </p:nvPr>
        </p:nvSpPr>
        <p:spPr>
          <a:xfrm>
            <a:off x="712203" y="1031724"/>
            <a:ext cx="10923070" cy="5513702"/>
          </a:xfrm>
        </p:spPr>
        <p:txBody>
          <a:bodyPr>
            <a:norm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this presentation, I explore a comprehensive dataset that captures various aspects of the game—from match statistics and player attributes to contract management and referee behavior. My analysis covers:</a:t>
            </a:r>
          </a:p>
          <a:p>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Football data analysis uses data science to uncover valuable insights from football data</a:t>
            </a:r>
            <a:r>
              <a:rPr lang="en-US" sz="1600" dirty="0"/>
              <a:t>.</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These insights improve decision-making in areas like player performance, team tactics, and fan engagement</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Business</a:t>
            </a:r>
            <a:r>
              <a:rPr lang="en-US" sz="2000" dirty="0">
                <a:latin typeface="Arial" panose="020B0604020202020204" pitchFamily="34" charset="0"/>
                <a:cs typeface="Arial" panose="020B0604020202020204" pitchFamily="34" charset="0"/>
              </a:rPr>
              <a:t> strategies also benefit from data-driven insights derived from football data.</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project explores these data-driven opportunities within the football domain.</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 project showcases proficiency in data analysis tools and methodologies.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Using a blend of Python and Tableau visualizations, our insights aim to provide actionable intelligence for teams, managers, and stakeholders in the football industry. Let's dive into the data to uncover trends and opportunities shaping modern football.</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151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76275" y="279144"/>
            <a:ext cx="10772775" cy="937381"/>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sp>
        <p:nvSpPr>
          <p:cNvPr id="4" name="Text Placeholder 3">
            <a:extLst>
              <a:ext uri="{FF2B5EF4-FFF2-40B4-BE49-F238E27FC236}">
                <a16:creationId xmlns:a16="http://schemas.microsoft.com/office/drawing/2014/main" id="{80494529-067D-E114-9158-B203AC3C20DC}"/>
              </a:ext>
            </a:extLst>
          </p:cNvPr>
          <p:cNvSpPr>
            <a:spLocks noGrp="1"/>
          </p:cNvSpPr>
          <p:nvPr>
            <p:ph type="body" idx="1"/>
          </p:nvPr>
        </p:nvSpPr>
        <p:spPr>
          <a:xfrm>
            <a:off x="3130860" y="1249825"/>
            <a:ext cx="4663440" cy="479450"/>
          </a:xfrm>
        </p:spPr>
        <p:txBody>
          <a:bodyPr>
            <a:normAutofit/>
          </a:bodyPr>
          <a:lstStyle/>
          <a:p>
            <a:pPr algn="ctr"/>
            <a:r>
              <a:rPr lang="en-IN" sz="2000" dirty="0">
                <a:latin typeface="Arial" panose="020B0604020202020204" pitchFamily="34" charset="0"/>
                <a:cs typeface="Arial" panose="020B0604020202020204" pitchFamily="34" charset="0"/>
              </a:rPr>
              <a:t>Correlation heat map </a:t>
            </a:r>
          </a:p>
        </p:txBody>
      </p:sp>
      <p:sp>
        <p:nvSpPr>
          <p:cNvPr id="17" name="TextBox 16">
            <a:extLst>
              <a:ext uri="{FF2B5EF4-FFF2-40B4-BE49-F238E27FC236}">
                <a16:creationId xmlns:a16="http://schemas.microsoft.com/office/drawing/2014/main" id="{533AC840-B49E-476D-AAC1-4F1321DB8264}"/>
              </a:ext>
            </a:extLst>
          </p:cNvPr>
          <p:cNvSpPr txBox="1"/>
          <p:nvPr/>
        </p:nvSpPr>
        <p:spPr>
          <a:xfrm>
            <a:off x="942390" y="6034198"/>
            <a:ext cx="10674221" cy="584775"/>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From the above correlation heat map it seems that no columns are highly correlated which means not more than 0.7 and the target column is market value in euro.</a:t>
            </a:r>
          </a:p>
        </p:txBody>
      </p:sp>
      <p:pic>
        <p:nvPicPr>
          <p:cNvPr id="8" name="Content Placeholder 7">
            <a:extLst>
              <a:ext uri="{FF2B5EF4-FFF2-40B4-BE49-F238E27FC236}">
                <a16:creationId xmlns:a16="http://schemas.microsoft.com/office/drawing/2014/main" id="{3EF11EF5-3D7D-44DA-9B61-37E589F1DE88}"/>
              </a:ext>
            </a:extLst>
          </p:cNvPr>
          <p:cNvPicPr>
            <a:picLocks noGrp="1" noChangeAspect="1"/>
          </p:cNvPicPr>
          <p:nvPr>
            <p:ph sz="half" idx="2"/>
          </p:nvPr>
        </p:nvPicPr>
        <p:blipFill>
          <a:blip r:embed="rId2"/>
          <a:stretch>
            <a:fillRect/>
          </a:stretch>
        </p:blipFill>
        <p:spPr>
          <a:xfrm>
            <a:off x="279918" y="1729275"/>
            <a:ext cx="10592434" cy="4304923"/>
          </a:xfrm>
        </p:spPr>
      </p:pic>
    </p:spTree>
    <p:extLst>
      <p:ext uri="{BB962C8B-B14F-4D97-AF65-F5344CB8AC3E}">
        <p14:creationId xmlns:p14="http://schemas.microsoft.com/office/powerpoint/2010/main" val="119731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1021366"/>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graphicFrame>
        <p:nvGraphicFramePr>
          <p:cNvPr id="12" name="Content Placeholder 11">
            <a:extLst>
              <a:ext uri="{FF2B5EF4-FFF2-40B4-BE49-F238E27FC236}">
                <a16:creationId xmlns:a16="http://schemas.microsoft.com/office/drawing/2014/main" id="{C1FFFD19-65D5-7E30-B3E4-E3A66D4D922B}"/>
              </a:ext>
            </a:extLst>
          </p:cNvPr>
          <p:cNvGraphicFramePr>
            <a:graphicFrameLocks noGrp="1"/>
          </p:cNvGraphicFramePr>
          <p:nvPr>
            <p:ph sz="half" idx="2"/>
            <p:extLst>
              <p:ext uri="{D42A27DB-BD31-4B8C-83A1-F6EECF244321}">
                <p14:modId xmlns:p14="http://schemas.microsoft.com/office/powerpoint/2010/main" val="3737418929"/>
              </p:ext>
            </p:extLst>
          </p:nvPr>
        </p:nvGraphicFramePr>
        <p:xfrm>
          <a:off x="3391484" y="1129004"/>
          <a:ext cx="4664072" cy="3370853"/>
        </p:xfrm>
        <a:graphic>
          <a:graphicData uri="http://schemas.openxmlformats.org/drawingml/2006/table">
            <a:tbl>
              <a:tblPr firstRow="1" bandRow="1">
                <a:tableStyleId>{D7AC3CCA-C797-4891-BE02-D94E43425B78}</a:tableStyleId>
              </a:tblPr>
              <a:tblGrid>
                <a:gridCol w="2332036">
                  <a:extLst>
                    <a:ext uri="{9D8B030D-6E8A-4147-A177-3AD203B41FA5}">
                      <a16:colId xmlns:a16="http://schemas.microsoft.com/office/drawing/2014/main" val="1701918994"/>
                    </a:ext>
                  </a:extLst>
                </a:gridCol>
                <a:gridCol w="2332036">
                  <a:extLst>
                    <a:ext uri="{9D8B030D-6E8A-4147-A177-3AD203B41FA5}">
                      <a16:colId xmlns:a16="http://schemas.microsoft.com/office/drawing/2014/main" val="1479348757"/>
                    </a:ext>
                  </a:extLst>
                </a:gridCol>
              </a:tblGrid>
              <a:tr h="622391">
                <a:tc>
                  <a:txBody>
                    <a:bodyPr/>
                    <a:lstStyle/>
                    <a:p>
                      <a:pPr algn="ctr">
                        <a:lnSpc>
                          <a:spcPct val="150000"/>
                        </a:lnSpc>
                      </a:pPr>
                      <a:r>
                        <a:rPr lang="en-IN" dirty="0">
                          <a:latin typeface="Arial" panose="020B0604020202020204" pitchFamily="34" charset="0"/>
                          <a:cs typeface="Arial" panose="020B0604020202020204" pitchFamily="34" charset="0"/>
                        </a:rPr>
                        <a:t>Scored</a:t>
                      </a:r>
                    </a:p>
                  </a:txBody>
                  <a:tcPr marL="82688" marR="826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Multi Linear Regression Score</a:t>
                      </a:r>
                    </a:p>
                  </a:txBody>
                  <a:tcPr marL="82688" marR="82688"/>
                </a:tc>
                <a:extLst>
                  <a:ext uri="{0D108BD9-81ED-4DB2-BD59-A6C34878D82A}">
                    <a16:rowId xmlns:a16="http://schemas.microsoft.com/office/drawing/2014/main" val="13480928"/>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Mean Squared Error</a:t>
                      </a:r>
                    </a:p>
                  </a:txBody>
                  <a:tcPr marL="82688" marR="82688"/>
                </a:tc>
                <a:tc>
                  <a:txBody>
                    <a:bodyPr/>
                    <a:lstStyle/>
                    <a:p>
                      <a:pPr algn="ctr">
                        <a:lnSpc>
                          <a:spcPct val="150000"/>
                        </a:lnSpc>
                      </a:pPr>
                      <a:r>
                        <a:rPr lang="en-US" b="0" dirty="0">
                          <a:latin typeface="Arial" panose="020B0604020202020204" pitchFamily="34" charset="0"/>
                          <a:cs typeface="Arial" panose="020B0604020202020204" pitchFamily="34" charset="0"/>
                        </a:rPr>
                        <a:t>0.057</a:t>
                      </a:r>
                      <a:endParaRPr lang="en-IN" b="0"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020024218"/>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Mean Absolute Error</a:t>
                      </a:r>
                    </a:p>
                  </a:txBody>
                  <a:tcPr marL="82688" marR="82688"/>
                </a:tc>
                <a:tc>
                  <a:txBody>
                    <a:bodyPr/>
                    <a:lstStyle/>
                    <a:p>
                      <a:pPr algn="ctr">
                        <a:lnSpc>
                          <a:spcPct val="150000"/>
                        </a:lnSpc>
                      </a:pPr>
                      <a:r>
                        <a:rPr lang="en-IN" b="0" dirty="0">
                          <a:latin typeface="Arial" panose="020B0604020202020204" pitchFamily="34" charset="0"/>
                          <a:cs typeface="Arial" panose="020B0604020202020204" pitchFamily="34" charset="0"/>
                        </a:rPr>
                        <a:t>0.78</a:t>
                      </a:r>
                    </a:p>
                  </a:txBody>
                  <a:tcPr marL="82688" marR="82688"/>
                </a:tc>
                <a:extLst>
                  <a:ext uri="{0D108BD9-81ED-4DB2-BD59-A6C34878D82A}">
                    <a16:rowId xmlns:a16="http://schemas.microsoft.com/office/drawing/2014/main" val="928136810"/>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Root of Mean Squared Error</a:t>
                      </a:r>
                    </a:p>
                  </a:txBody>
                  <a:tcPr marL="82688" marR="82688"/>
                </a:tc>
                <a:tc>
                  <a:txBody>
                    <a:bodyPr/>
                    <a:lstStyle/>
                    <a:p>
                      <a:pPr algn="ctr">
                        <a:lnSpc>
                          <a:spcPct val="250000"/>
                        </a:lnSpc>
                      </a:pPr>
                      <a:r>
                        <a:rPr lang="en-US" b="0" dirty="0">
                          <a:latin typeface="Arial" panose="020B0604020202020204" pitchFamily="34" charset="0"/>
                          <a:cs typeface="Arial" panose="020B0604020202020204" pitchFamily="34" charset="0"/>
                        </a:rPr>
                        <a:t>0.239</a:t>
                      </a:r>
                      <a:endParaRPr lang="en-IN" b="0"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2553534016"/>
                  </a:ext>
                </a:extLst>
              </a:tr>
              <a:tr h="622391">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R2 Score</a:t>
                      </a:r>
                      <a:endParaRPr lang="en-IN" dirty="0">
                        <a:latin typeface="Arial" panose="020B0604020202020204" pitchFamily="34" charset="0"/>
                        <a:cs typeface="Arial" panose="020B0604020202020204" pitchFamily="34" charset="0"/>
                      </a:endParaRPr>
                    </a:p>
                  </a:txBody>
                  <a:tcPr marL="82688" marR="82688"/>
                </a:tc>
                <a:tc>
                  <a:txBody>
                    <a:bodyPr/>
                    <a:lstStyle/>
                    <a:p>
                      <a:pPr algn="ctr">
                        <a:lnSpc>
                          <a:spcPct val="150000"/>
                        </a:lnSpc>
                      </a:pPr>
                      <a:r>
                        <a:rPr lang="en-US" b="0" dirty="0">
                          <a:latin typeface="Arial" panose="020B0604020202020204" pitchFamily="34" charset="0"/>
                          <a:cs typeface="Arial" panose="020B0604020202020204" pitchFamily="34" charset="0"/>
                        </a:rPr>
                        <a:t>9</a:t>
                      </a:r>
                      <a:r>
                        <a:rPr lang="en-IN" b="0" dirty="0">
                          <a:latin typeface="Arial" panose="020B0604020202020204" pitchFamily="34" charset="0"/>
                          <a:cs typeface="Arial" panose="020B0604020202020204" pitchFamily="34" charset="0"/>
                        </a:rPr>
                        <a:t>4.31%</a:t>
                      </a:r>
                    </a:p>
                  </a:txBody>
                  <a:tcPr marL="82688" marR="82688"/>
                </a:tc>
                <a:extLst>
                  <a:ext uri="{0D108BD9-81ED-4DB2-BD59-A6C34878D82A}">
                    <a16:rowId xmlns:a16="http://schemas.microsoft.com/office/drawing/2014/main" val="3741626000"/>
                  </a:ext>
                </a:extLst>
              </a:tr>
            </a:tbl>
          </a:graphicData>
        </a:graphic>
      </p:graphicFrame>
      <p:sp>
        <p:nvSpPr>
          <p:cNvPr id="11" name="TextBox 10">
            <a:extLst>
              <a:ext uri="{FF2B5EF4-FFF2-40B4-BE49-F238E27FC236}">
                <a16:creationId xmlns:a16="http://schemas.microsoft.com/office/drawing/2014/main" id="{837CA381-5704-492D-8739-B2AB18B37403}"/>
              </a:ext>
            </a:extLst>
          </p:cNvPr>
          <p:cNvSpPr txBox="1"/>
          <p:nvPr/>
        </p:nvSpPr>
        <p:spPr>
          <a:xfrm>
            <a:off x="1347686" y="5045343"/>
            <a:ext cx="9317202"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Strong</a:t>
            </a:r>
            <a:r>
              <a:rPr lang="en-IN"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Model Fit</a:t>
            </a:r>
            <a:r>
              <a:rPr lang="en-US" sz="1600" dirty="0">
                <a:latin typeface="Arial" panose="020B0604020202020204" pitchFamily="34" charset="0"/>
                <a:cs typeface="Arial" panose="020B0604020202020204" pitchFamily="34" charset="0"/>
              </a:rPr>
              <a:t>: The </a:t>
            </a:r>
            <a:r>
              <a:rPr lang="en-US" sz="1600" b="1" dirty="0">
                <a:latin typeface="Arial" panose="020B0604020202020204" pitchFamily="34" charset="0"/>
                <a:cs typeface="Arial" panose="020B0604020202020204" pitchFamily="34" charset="0"/>
              </a:rPr>
              <a:t>high R² score (0.94)</a:t>
            </a:r>
            <a:r>
              <a:rPr lang="en-US" sz="1600" dirty="0">
                <a:latin typeface="Arial" panose="020B0604020202020204" pitchFamily="34" charset="0"/>
                <a:cs typeface="Arial" panose="020B0604020202020204" pitchFamily="34" charset="0"/>
              </a:rPr>
              <a:t> suggests your model explains most of the variance.</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Low Errors</a:t>
            </a:r>
            <a:r>
              <a:rPr lang="en-US" sz="1600" dirty="0">
                <a:latin typeface="Arial" panose="020B0604020202020204" pitchFamily="34" charset="0"/>
                <a:cs typeface="Arial" panose="020B0604020202020204" pitchFamily="34" charset="0"/>
              </a:rPr>
              <a:t>: MSE and RMSE are relatively low, indicating good predictive performance.</a:t>
            </a:r>
          </a:p>
        </p:txBody>
      </p:sp>
    </p:spTree>
    <p:extLst>
      <p:ext uri="{BB962C8B-B14F-4D97-AF65-F5344CB8AC3E}">
        <p14:creationId xmlns:p14="http://schemas.microsoft.com/office/powerpoint/2010/main" val="4029835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sp>
        <p:nvSpPr>
          <p:cNvPr id="11" name="TextBox 10">
            <a:extLst>
              <a:ext uri="{FF2B5EF4-FFF2-40B4-BE49-F238E27FC236}">
                <a16:creationId xmlns:a16="http://schemas.microsoft.com/office/drawing/2014/main" id="{837CA381-5704-492D-8739-B2AB18B37403}"/>
              </a:ext>
            </a:extLst>
          </p:cNvPr>
          <p:cNvSpPr txBox="1"/>
          <p:nvPr/>
        </p:nvSpPr>
        <p:spPr>
          <a:xfrm>
            <a:off x="709127" y="5598366"/>
            <a:ext cx="11015373"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residual plot shows that predictions generally follow the </a:t>
            </a:r>
            <a:r>
              <a:rPr lang="en-US" sz="1600" b="1" dirty="0">
                <a:latin typeface="Arial" panose="020B0604020202020204" pitchFamily="34" charset="0"/>
                <a:cs typeface="Arial" panose="020B0604020202020204" pitchFamily="34" charset="0"/>
              </a:rPr>
              <a:t>red dashed line (ideal fit)</a:t>
            </a:r>
            <a:r>
              <a:rPr lang="en-US" sz="1600" dirty="0">
                <a:latin typeface="Arial" panose="020B0604020202020204" pitchFamily="34" charset="0"/>
                <a:cs typeface="Arial" panose="020B0604020202020204" pitchFamily="34" charset="0"/>
              </a:rPr>
              <a:t> but with noticeable deviations, indicating some errors.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spread suggests </a:t>
            </a:r>
            <a:r>
              <a:rPr lang="en-US" sz="1600" b="1" dirty="0">
                <a:latin typeface="Arial" panose="020B0604020202020204" pitchFamily="34" charset="0"/>
                <a:cs typeface="Arial" panose="020B0604020202020204" pitchFamily="34" charset="0"/>
              </a:rPr>
              <a:t>variance in prediction accuracy</a:t>
            </a:r>
            <a:r>
              <a:rPr lang="en-US" sz="1600" dirty="0">
                <a:latin typeface="Arial" panose="020B0604020202020204" pitchFamily="34" charset="0"/>
                <a:cs typeface="Arial" panose="020B0604020202020204" pitchFamily="34" charset="0"/>
              </a:rPr>
              <a:t>, with potential outliers affecting the model.</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63B545-12CA-4861-B46E-72E2CBAD33EA}"/>
              </a:ext>
            </a:extLst>
          </p:cNvPr>
          <p:cNvSpPr txBox="1"/>
          <p:nvPr/>
        </p:nvSpPr>
        <p:spPr>
          <a:xfrm>
            <a:off x="2425960" y="877078"/>
            <a:ext cx="6158204"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RESIDUAL PLOT</a:t>
            </a:r>
          </a:p>
        </p:txBody>
      </p:sp>
      <p:pic>
        <p:nvPicPr>
          <p:cNvPr id="3074" name="Picture 2">
            <a:extLst>
              <a:ext uri="{FF2B5EF4-FFF2-40B4-BE49-F238E27FC236}">
                <a16:creationId xmlns:a16="http://schemas.microsoft.com/office/drawing/2014/main" id="{41665457-4C24-47CB-B185-CCCE18275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950" y="1446663"/>
            <a:ext cx="4667250" cy="398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948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sp>
        <p:nvSpPr>
          <p:cNvPr id="7" name="TextBox 6">
            <a:extLst>
              <a:ext uri="{FF2B5EF4-FFF2-40B4-BE49-F238E27FC236}">
                <a16:creationId xmlns:a16="http://schemas.microsoft.com/office/drawing/2014/main" id="{7C63B545-12CA-4861-B46E-72E2CBAD33EA}"/>
              </a:ext>
            </a:extLst>
          </p:cNvPr>
          <p:cNvSpPr txBox="1"/>
          <p:nvPr/>
        </p:nvSpPr>
        <p:spPr>
          <a:xfrm>
            <a:off x="2878588" y="848532"/>
            <a:ext cx="5533054"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HOMOSCADECITY PLOT</a:t>
            </a:r>
          </a:p>
        </p:txBody>
      </p:sp>
      <p:pic>
        <p:nvPicPr>
          <p:cNvPr id="2050" name="Picture 2">
            <a:extLst>
              <a:ext uri="{FF2B5EF4-FFF2-40B4-BE49-F238E27FC236}">
                <a16:creationId xmlns:a16="http://schemas.microsoft.com/office/drawing/2014/main" id="{93F33153-D614-40C1-8A65-B00B9D1C5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517" y="1281853"/>
            <a:ext cx="5953125" cy="36073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E5B0E4-09AC-4B32-AE15-D9BA9EE60F63}"/>
              </a:ext>
            </a:extLst>
          </p:cNvPr>
          <p:cNvSpPr txBox="1"/>
          <p:nvPr/>
        </p:nvSpPr>
        <p:spPr>
          <a:xfrm>
            <a:off x="1342053" y="5122507"/>
            <a:ext cx="9507894" cy="1077218"/>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My residual plot suggests </a:t>
            </a:r>
            <a:r>
              <a:rPr lang="en-US" sz="1600" b="1" dirty="0">
                <a:latin typeface="Arial" panose="020B0604020202020204" pitchFamily="34" charset="0"/>
                <a:cs typeface="Arial" panose="020B0604020202020204" pitchFamily="34" charset="0"/>
              </a:rPr>
              <a:t>homoscedasticity</a:t>
            </a:r>
            <a:r>
              <a:rPr lang="en-US" sz="1600" dirty="0">
                <a:latin typeface="Arial" panose="020B0604020202020204" pitchFamily="34" charset="0"/>
                <a:cs typeface="Arial" panose="020B0604020202020204" pitchFamily="34" charset="0"/>
              </a:rPr>
              <a:t>, meaning the model meets this assumption. </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random scatter</a:t>
            </a:r>
            <a:r>
              <a:rPr lang="en-US" sz="1600" dirty="0">
                <a:latin typeface="Arial" panose="020B0604020202020204" pitchFamily="34" charset="0"/>
                <a:cs typeface="Arial" panose="020B0604020202020204" pitchFamily="34" charset="0"/>
              </a:rPr>
              <a:t> is good, but </a:t>
            </a:r>
            <a:r>
              <a:rPr lang="en-US" sz="1600" b="1" dirty="0">
                <a:latin typeface="Arial" panose="020B0604020202020204" pitchFamily="34" charset="0"/>
                <a:cs typeface="Arial" panose="020B0604020202020204" pitchFamily="34" charset="0"/>
              </a:rPr>
              <a:t>outliers</a:t>
            </a:r>
            <a:r>
              <a:rPr lang="en-US" sz="1600" dirty="0">
                <a:latin typeface="Arial" panose="020B0604020202020204" pitchFamily="34" charset="0"/>
                <a:cs typeface="Arial" panose="020B0604020202020204" pitchFamily="34" charset="0"/>
              </a:rPr>
              <a:t> (aligned with </a:t>
            </a:r>
            <a:r>
              <a:rPr lang="en-US" sz="1600" b="1" dirty="0">
                <a:latin typeface="Arial" panose="020B0604020202020204" pitchFamily="34" charset="0"/>
                <a:cs typeface="Arial" panose="020B0604020202020204" pitchFamily="34" charset="0"/>
              </a:rPr>
              <a:t>high MAE 78%</a:t>
            </a:r>
            <a:r>
              <a:rPr lang="en-US" sz="1600" dirty="0">
                <a:latin typeface="Arial" panose="020B0604020202020204" pitchFamily="34" charset="0"/>
                <a:cs typeface="Arial" panose="020B0604020202020204" pitchFamily="34" charset="0"/>
              </a:rPr>
              <a:t>) indicate some large errors. </a:t>
            </a:r>
          </a:p>
          <a:p>
            <a:pPr marL="285750" indent="-285750">
              <a:buFont typeface="Wingdings" panose="05000000000000000000" pitchFamily="2" charset="2"/>
              <a:buChar char="§"/>
            </a:pPr>
            <a:r>
              <a:rPr lang="en-US" sz="1600" b="1" dirty="0">
                <a:latin typeface="Arial" panose="020B0604020202020204" pitchFamily="34" charset="0"/>
                <a:cs typeface="Arial" panose="020B0604020202020204" pitchFamily="34" charset="0"/>
              </a:rPr>
              <a:t>R² (94.31%)</a:t>
            </a:r>
            <a:r>
              <a:rPr lang="en-US" sz="1600" dirty="0">
                <a:latin typeface="Arial" panose="020B0604020202020204" pitchFamily="34" charset="0"/>
                <a:cs typeface="Arial" panose="020B0604020202020204" pitchFamily="34" charset="0"/>
              </a:rPr>
              <a:t> shows a strong fit, but checking </a:t>
            </a:r>
            <a:r>
              <a:rPr lang="en-US" sz="1600" b="1" dirty="0">
                <a:latin typeface="Arial" panose="020B0604020202020204" pitchFamily="34" charset="0"/>
                <a:cs typeface="Arial" panose="020B0604020202020204" pitchFamily="34" charset="0"/>
              </a:rPr>
              <a:t>residual normality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outliers</a:t>
            </a:r>
            <a:r>
              <a:rPr lang="en-US" sz="1600" dirty="0">
                <a:latin typeface="Arial" panose="020B0604020202020204" pitchFamily="34" charset="0"/>
                <a:cs typeface="Arial" panose="020B0604020202020204" pitchFamily="34" charset="0"/>
              </a:rPr>
              <a:t> could improve the model.</a:t>
            </a:r>
          </a:p>
        </p:txBody>
      </p:sp>
    </p:spTree>
    <p:extLst>
      <p:ext uri="{BB962C8B-B14F-4D97-AF65-F5344CB8AC3E}">
        <p14:creationId xmlns:p14="http://schemas.microsoft.com/office/powerpoint/2010/main" val="310853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sp>
        <p:nvSpPr>
          <p:cNvPr id="11" name="TextBox 10">
            <a:extLst>
              <a:ext uri="{FF2B5EF4-FFF2-40B4-BE49-F238E27FC236}">
                <a16:creationId xmlns:a16="http://schemas.microsoft.com/office/drawing/2014/main" id="{837CA381-5704-492D-8739-B2AB18B37403}"/>
              </a:ext>
            </a:extLst>
          </p:cNvPr>
          <p:cNvSpPr txBox="1"/>
          <p:nvPr/>
        </p:nvSpPr>
        <p:spPr>
          <a:xfrm>
            <a:off x="718458" y="5610903"/>
            <a:ext cx="1101537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error distribution plot shows a </a:t>
            </a:r>
            <a:r>
              <a:rPr lang="en-US" sz="1600" b="1" dirty="0">
                <a:latin typeface="Arial" panose="020B0604020202020204" pitchFamily="34" charset="0"/>
                <a:cs typeface="Arial" panose="020B0604020202020204" pitchFamily="34" charset="0"/>
              </a:rPr>
              <a:t>non-normal, skewed distribution</a:t>
            </a:r>
            <a:r>
              <a:rPr lang="en-US" sz="1600" dirty="0">
                <a:latin typeface="Arial" panose="020B0604020202020204" pitchFamily="34" charset="0"/>
                <a:cs typeface="Arial" panose="020B0604020202020204" pitchFamily="34" charset="0"/>
              </a:rPr>
              <a:t>, indicating potential outliers or bias in predictions.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The peaks suggest concentrated errors around zero, but the spread hints at variance that could affect model reliability.</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63B545-12CA-4861-B46E-72E2CBAD33EA}"/>
              </a:ext>
            </a:extLst>
          </p:cNvPr>
          <p:cNvSpPr txBox="1"/>
          <p:nvPr/>
        </p:nvSpPr>
        <p:spPr>
          <a:xfrm>
            <a:off x="2425960" y="877078"/>
            <a:ext cx="6158204"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ERROR DISTRIBUTION PLOT</a:t>
            </a:r>
          </a:p>
        </p:txBody>
      </p:sp>
      <p:pic>
        <p:nvPicPr>
          <p:cNvPr id="4098" name="Picture 2">
            <a:extLst>
              <a:ext uri="{FF2B5EF4-FFF2-40B4-BE49-F238E27FC236}">
                <a16:creationId xmlns:a16="http://schemas.microsoft.com/office/drawing/2014/main" id="{D4A553AA-328A-4FC6-A326-D49EEB801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49" y="1247097"/>
            <a:ext cx="9420225" cy="411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K NEAREST NEIGHBOR CLASSIFY</a:t>
            </a:r>
          </a:p>
        </p:txBody>
      </p:sp>
      <p:sp>
        <p:nvSpPr>
          <p:cNvPr id="11" name="TextBox 10">
            <a:extLst>
              <a:ext uri="{FF2B5EF4-FFF2-40B4-BE49-F238E27FC236}">
                <a16:creationId xmlns:a16="http://schemas.microsoft.com/office/drawing/2014/main" id="{837CA381-5704-492D-8739-B2AB18B37403}"/>
              </a:ext>
            </a:extLst>
          </p:cNvPr>
          <p:cNvSpPr txBox="1"/>
          <p:nvPr/>
        </p:nvSpPr>
        <p:spPr>
          <a:xfrm>
            <a:off x="629231" y="4502415"/>
            <a:ext cx="402149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plot illustrates how the validation error rate changes as we vary the value of K in our KNN model.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x-axis represents the K value, and the y-axis represents the corresponding error rate. </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63B545-12CA-4861-B46E-72E2CBAD33EA}"/>
              </a:ext>
            </a:extLst>
          </p:cNvPr>
          <p:cNvSpPr txBox="1"/>
          <p:nvPr/>
        </p:nvSpPr>
        <p:spPr>
          <a:xfrm>
            <a:off x="1273444" y="878181"/>
            <a:ext cx="2556586"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ERROR PLOT</a:t>
            </a:r>
          </a:p>
        </p:txBody>
      </p:sp>
      <p:graphicFrame>
        <p:nvGraphicFramePr>
          <p:cNvPr id="10" name="Content Placeholder 11">
            <a:extLst>
              <a:ext uri="{FF2B5EF4-FFF2-40B4-BE49-F238E27FC236}">
                <a16:creationId xmlns:a16="http://schemas.microsoft.com/office/drawing/2014/main" id="{46DEB819-E7B1-42AA-995F-C9F104D16407}"/>
              </a:ext>
            </a:extLst>
          </p:cNvPr>
          <p:cNvGraphicFramePr>
            <a:graphicFrameLocks/>
          </p:cNvGraphicFramePr>
          <p:nvPr>
            <p:extLst>
              <p:ext uri="{D42A27DB-BD31-4B8C-83A1-F6EECF244321}">
                <p14:modId xmlns:p14="http://schemas.microsoft.com/office/powerpoint/2010/main" val="1949226240"/>
              </p:ext>
            </p:extLst>
          </p:nvPr>
        </p:nvGraphicFramePr>
        <p:xfrm>
          <a:off x="6423935" y="1203819"/>
          <a:ext cx="4664072" cy="2824898"/>
        </p:xfrm>
        <a:graphic>
          <a:graphicData uri="http://schemas.openxmlformats.org/drawingml/2006/table">
            <a:tbl>
              <a:tblPr firstRow="1" bandRow="1">
                <a:tableStyleId>{D7AC3CCA-C797-4891-BE02-D94E43425B78}</a:tableStyleId>
              </a:tblPr>
              <a:tblGrid>
                <a:gridCol w="2332036">
                  <a:extLst>
                    <a:ext uri="{9D8B030D-6E8A-4147-A177-3AD203B41FA5}">
                      <a16:colId xmlns:a16="http://schemas.microsoft.com/office/drawing/2014/main" val="1701918994"/>
                    </a:ext>
                  </a:extLst>
                </a:gridCol>
                <a:gridCol w="2332036">
                  <a:extLst>
                    <a:ext uri="{9D8B030D-6E8A-4147-A177-3AD203B41FA5}">
                      <a16:colId xmlns:a16="http://schemas.microsoft.com/office/drawing/2014/main" val="1479348757"/>
                    </a:ext>
                  </a:extLst>
                </a:gridCol>
              </a:tblGrid>
              <a:tr h="794598">
                <a:tc>
                  <a:txBody>
                    <a:bodyPr/>
                    <a:lstStyle/>
                    <a:p>
                      <a:pPr algn="ctr">
                        <a:lnSpc>
                          <a:spcPct val="250000"/>
                        </a:lnSpc>
                      </a:pPr>
                      <a:r>
                        <a:rPr lang="en-IN" dirty="0">
                          <a:latin typeface="Arial" panose="020B0604020202020204" pitchFamily="34" charset="0"/>
                          <a:cs typeface="Arial" panose="020B0604020202020204" pitchFamily="34" charset="0"/>
                        </a:rPr>
                        <a:t>Scored</a:t>
                      </a:r>
                    </a:p>
                  </a:txBody>
                  <a:tcPr marL="82688" marR="826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KNN Classification Score</a:t>
                      </a:r>
                    </a:p>
                  </a:txBody>
                  <a:tcPr marL="82688" marR="82688"/>
                </a:tc>
                <a:extLst>
                  <a:ext uri="{0D108BD9-81ED-4DB2-BD59-A6C34878D82A}">
                    <a16:rowId xmlns:a16="http://schemas.microsoft.com/office/drawing/2014/main" val="13480928"/>
                  </a:ext>
                </a:extLst>
              </a:tr>
              <a:tr h="491770">
                <a:tc>
                  <a:txBody>
                    <a:bodyPr/>
                    <a:lstStyle/>
                    <a:p>
                      <a:pPr algn="ctr">
                        <a:lnSpc>
                          <a:spcPct val="150000"/>
                        </a:lnSpc>
                      </a:pPr>
                      <a:r>
                        <a:rPr lang="en-IN" dirty="0">
                          <a:latin typeface="Arial" panose="020B0604020202020204" pitchFamily="34" charset="0"/>
                          <a:cs typeface="Arial" panose="020B0604020202020204" pitchFamily="34" charset="0"/>
                        </a:rPr>
                        <a:t>Recall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0.9871</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020024218"/>
                  </a:ext>
                </a:extLst>
              </a:tr>
              <a:tr h="491770">
                <a:tc>
                  <a:txBody>
                    <a:bodyPr/>
                    <a:lstStyle/>
                    <a:p>
                      <a:pPr algn="ctr">
                        <a:lnSpc>
                          <a:spcPct val="150000"/>
                        </a:lnSpc>
                      </a:pPr>
                      <a:r>
                        <a:rPr lang="en-IN" dirty="0">
                          <a:latin typeface="Arial" panose="020B0604020202020204" pitchFamily="34" charset="0"/>
                          <a:cs typeface="Arial" panose="020B0604020202020204" pitchFamily="34" charset="0"/>
                        </a:rPr>
                        <a:t>F1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0.9871</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928136810"/>
                  </a:ext>
                </a:extLst>
              </a:tr>
              <a:tr h="491770">
                <a:tc>
                  <a:txBody>
                    <a:bodyPr/>
                    <a:lstStyle/>
                    <a:p>
                      <a:pPr algn="ctr">
                        <a:lnSpc>
                          <a:spcPct val="200000"/>
                        </a:lnSpc>
                      </a:pPr>
                      <a:r>
                        <a:rPr lang="en-IN" dirty="0">
                          <a:latin typeface="Arial" panose="020B0604020202020204" pitchFamily="34" charset="0"/>
                          <a:cs typeface="Arial" panose="020B0604020202020204" pitchFamily="34" charset="0"/>
                        </a:rPr>
                        <a:t>Precision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0.9871</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2553534016"/>
                  </a:ext>
                </a:extLst>
              </a:tr>
              <a:tr h="49177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Accuracy score</a:t>
                      </a:r>
                      <a:endParaRPr lang="en-IN" dirty="0">
                        <a:latin typeface="Arial" panose="020B0604020202020204" pitchFamily="34" charset="0"/>
                        <a:cs typeface="Arial" panose="020B0604020202020204" pitchFamily="34" charset="0"/>
                      </a:endParaRP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0.9871</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741626000"/>
                  </a:ext>
                </a:extLst>
              </a:tr>
            </a:tbl>
          </a:graphicData>
        </a:graphic>
      </p:graphicFrame>
      <p:pic>
        <p:nvPicPr>
          <p:cNvPr id="4" name="Picture 3">
            <a:extLst>
              <a:ext uri="{FF2B5EF4-FFF2-40B4-BE49-F238E27FC236}">
                <a16:creationId xmlns:a16="http://schemas.microsoft.com/office/drawing/2014/main" id="{03BFB6BD-A746-471D-B826-31CA502D1222}"/>
              </a:ext>
            </a:extLst>
          </p:cNvPr>
          <p:cNvPicPr>
            <a:picLocks noChangeAspect="1"/>
          </p:cNvPicPr>
          <p:nvPr/>
        </p:nvPicPr>
        <p:blipFill>
          <a:blip r:embed="rId2"/>
          <a:stretch>
            <a:fillRect/>
          </a:stretch>
        </p:blipFill>
        <p:spPr>
          <a:xfrm>
            <a:off x="258738" y="1447748"/>
            <a:ext cx="4702584" cy="2855140"/>
          </a:xfrm>
          <a:prstGeom prst="rect">
            <a:avLst/>
          </a:prstGeom>
        </p:spPr>
      </p:pic>
      <p:sp>
        <p:nvSpPr>
          <p:cNvPr id="8" name="Rectangle 4">
            <a:extLst>
              <a:ext uri="{FF2B5EF4-FFF2-40B4-BE49-F238E27FC236}">
                <a16:creationId xmlns:a16="http://schemas.microsoft.com/office/drawing/2014/main" id="{1444919F-FDE7-49B7-8BE1-9C6F1E30720D}"/>
              </a:ext>
            </a:extLst>
          </p:cNvPr>
          <p:cNvSpPr>
            <a:spLocks noChangeArrowheads="1"/>
          </p:cNvSpPr>
          <p:nvPr/>
        </p:nvSpPr>
        <p:spPr bwMode="auto">
          <a:xfrm>
            <a:off x="6316825" y="4425470"/>
            <a:ext cx="53776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~98% correct classifications.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Precision:</a:t>
            </a:r>
            <a:r>
              <a:rPr kumimoji="0" lang="en-US" altLang="en-US" sz="1800" b="0" i="0" u="none" strike="noStrike" cap="none" normalizeH="0" baseline="0" dirty="0">
                <a:ln>
                  <a:noFill/>
                </a:ln>
                <a:solidFill>
                  <a:schemeClr val="tx1"/>
                </a:solidFill>
                <a:effectLst/>
                <a:latin typeface="Arial" panose="020B0604020202020204" pitchFamily="34" charset="0"/>
              </a:rPr>
              <a:t> 98% of predicted positives are correct.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Recall:</a:t>
            </a:r>
            <a:r>
              <a:rPr kumimoji="0" lang="en-US" altLang="en-US" sz="1800" b="0" i="0" u="none" strike="noStrike" cap="none" normalizeH="0" baseline="0" dirty="0">
                <a:ln>
                  <a:noFill/>
                </a:ln>
                <a:solidFill>
                  <a:schemeClr val="tx1"/>
                </a:solidFill>
                <a:effectLst/>
                <a:latin typeface="Arial" panose="020B0604020202020204" pitchFamily="34" charset="0"/>
              </a:rPr>
              <a:t> Identifies 98% of actual positives.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F1-Score:</a:t>
            </a:r>
            <a:r>
              <a:rPr kumimoji="0" lang="en-US" altLang="en-US" sz="1800" b="0" i="0" u="none" strike="noStrike" cap="none" normalizeH="0" baseline="0" dirty="0">
                <a:ln>
                  <a:noFill/>
                </a:ln>
                <a:solidFill>
                  <a:schemeClr val="tx1"/>
                </a:solidFill>
                <a:effectLst/>
                <a:latin typeface="Arial" panose="020B0604020202020204" pitchFamily="34" charset="0"/>
              </a:rPr>
              <a:t> ~98%, balancing precision and recall well.</a:t>
            </a:r>
          </a:p>
        </p:txBody>
      </p:sp>
    </p:spTree>
    <p:extLst>
      <p:ext uri="{BB962C8B-B14F-4D97-AF65-F5344CB8AC3E}">
        <p14:creationId xmlns:p14="http://schemas.microsoft.com/office/powerpoint/2010/main" val="1218907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K MEANS CLUSTERS</a:t>
            </a:r>
          </a:p>
        </p:txBody>
      </p:sp>
      <p:sp>
        <p:nvSpPr>
          <p:cNvPr id="7" name="TextBox 6">
            <a:extLst>
              <a:ext uri="{FF2B5EF4-FFF2-40B4-BE49-F238E27FC236}">
                <a16:creationId xmlns:a16="http://schemas.microsoft.com/office/drawing/2014/main" id="{7C63B545-12CA-4861-B46E-72E2CBAD33EA}"/>
              </a:ext>
            </a:extLst>
          </p:cNvPr>
          <p:cNvSpPr txBox="1"/>
          <p:nvPr/>
        </p:nvSpPr>
        <p:spPr>
          <a:xfrm>
            <a:off x="1665339" y="878181"/>
            <a:ext cx="2556586"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ELBOW CURVE</a:t>
            </a:r>
          </a:p>
        </p:txBody>
      </p:sp>
      <p:sp>
        <p:nvSpPr>
          <p:cNvPr id="14" name="TextBox 13">
            <a:extLst>
              <a:ext uri="{FF2B5EF4-FFF2-40B4-BE49-F238E27FC236}">
                <a16:creationId xmlns:a16="http://schemas.microsoft.com/office/drawing/2014/main" id="{5C3D5E99-0D5D-47B2-8702-64D04B91658F}"/>
              </a:ext>
            </a:extLst>
          </p:cNvPr>
          <p:cNvSpPr txBox="1"/>
          <p:nvPr/>
        </p:nvSpPr>
        <p:spPr>
          <a:xfrm>
            <a:off x="6727371" y="877078"/>
            <a:ext cx="4077478"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SILHOUETTE SCORE</a:t>
            </a:r>
          </a:p>
        </p:txBody>
      </p:sp>
      <p:sp>
        <p:nvSpPr>
          <p:cNvPr id="15" name="TextBox 14">
            <a:extLst>
              <a:ext uri="{FF2B5EF4-FFF2-40B4-BE49-F238E27FC236}">
                <a16:creationId xmlns:a16="http://schemas.microsoft.com/office/drawing/2014/main" id="{02AD5D86-131F-4D0A-8755-97F8C60EAB8D}"/>
              </a:ext>
            </a:extLst>
          </p:cNvPr>
          <p:cNvSpPr txBox="1"/>
          <p:nvPr/>
        </p:nvSpPr>
        <p:spPr>
          <a:xfrm>
            <a:off x="6375918" y="4511744"/>
            <a:ext cx="5449078"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Silhouette Score (range: -1 to 1) measures clustering quality:</a:t>
            </a:r>
          </a:p>
          <a:p>
            <a:r>
              <a:rPr lang="en-IN" sz="1600" dirty="0">
                <a:latin typeface="Arial" panose="020B0604020202020204" pitchFamily="34" charset="0"/>
                <a:cs typeface="Arial" panose="020B0604020202020204" pitchFamily="34" charset="0"/>
              </a:rPr>
              <a:t>Closer to 1: Well-clustered</a:t>
            </a:r>
          </a:p>
          <a:p>
            <a:r>
              <a:rPr lang="en-US" sz="1600" dirty="0">
                <a:latin typeface="Arial" panose="020B0604020202020204" pitchFamily="34" charset="0"/>
                <a:cs typeface="Arial" panose="020B0604020202020204" pitchFamily="34" charset="0"/>
              </a:rPr>
              <a:t>Closer to 0: Weak/overlapping clusters</a:t>
            </a:r>
            <a:endParaRPr lang="en-IN"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Closer to -1: Misclassified points</a:t>
            </a:r>
            <a:endParaRPr lang="en-IN"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It suggests 3 as the best number of clusters for my data.</a:t>
            </a:r>
            <a:endParaRPr lang="en-IN" sz="1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A91C128B-CC50-4865-B6D9-06ACB7174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49" y="1447857"/>
            <a:ext cx="5367671" cy="2884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16A54C-04AF-4A3C-B36F-D26AC04FB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918" y="1358339"/>
            <a:ext cx="4428931" cy="29745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F7E2D7BC-B104-4A51-8CFE-2A6EDB060C26}"/>
              </a:ext>
            </a:extLst>
          </p:cNvPr>
          <p:cNvSpPr>
            <a:spLocks noChangeArrowheads="1"/>
          </p:cNvSpPr>
          <p:nvPr/>
        </p:nvSpPr>
        <p:spPr bwMode="auto">
          <a:xfrm>
            <a:off x="494523" y="4629816"/>
            <a:ext cx="51504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X-axis (K): Number of clusters.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Y-axis: Sum of squared distances to centroids (lower is better).</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Elbow Curve suggests </a:t>
            </a:r>
            <a:r>
              <a:rPr kumimoji="0" lang="en-US" altLang="en-US" sz="1600" b="1" i="0" u="none" strike="noStrike" cap="none" normalizeH="0" baseline="0" dirty="0">
                <a:ln>
                  <a:noFill/>
                </a:ln>
                <a:solidFill>
                  <a:schemeClr val="tx1"/>
                </a:solidFill>
                <a:effectLst/>
                <a:latin typeface="Arial" panose="020B0604020202020204" pitchFamily="34" charset="0"/>
              </a:rPr>
              <a:t>k=3</a:t>
            </a:r>
            <a:r>
              <a:rPr kumimoji="0" lang="en-US" altLang="en-US" sz="1600" b="0" i="0" u="none" strike="noStrike" cap="none" normalizeH="0" baseline="0" dirty="0">
                <a:ln>
                  <a:noFill/>
                </a:ln>
                <a:solidFill>
                  <a:schemeClr val="tx1"/>
                </a:solidFill>
                <a:effectLst/>
                <a:latin typeface="Arial" panose="020B0604020202020204" pitchFamily="34" charset="0"/>
              </a:rPr>
              <a:t> as optimal.</a:t>
            </a:r>
          </a:p>
        </p:txBody>
      </p:sp>
    </p:spTree>
    <p:extLst>
      <p:ext uri="{BB962C8B-B14F-4D97-AF65-F5344CB8AC3E}">
        <p14:creationId xmlns:p14="http://schemas.microsoft.com/office/powerpoint/2010/main" val="2732844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K MEANS CLUSTERS</a:t>
            </a:r>
          </a:p>
        </p:txBody>
      </p:sp>
      <p:sp>
        <p:nvSpPr>
          <p:cNvPr id="11" name="TextBox 10">
            <a:extLst>
              <a:ext uri="{FF2B5EF4-FFF2-40B4-BE49-F238E27FC236}">
                <a16:creationId xmlns:a16="http://schemas.microsoft.com/office/drawing/2014/main" id="{837CA381-5704-492D-8739-B2AB18B37403}"/>
              </a:ext>
            </a:extLst>
          </p:cNvPr>
          <p:cNvSpPr txBox="1"/>
          <p:nvPr/>
        </p:nvSpPr>
        <p:spPr>
          <a:xfrm>
            <a:off x="622525" y="2281729"/>
            <a:ext cx="4885161" cy="1077218"/>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Measures the ratio of between-cluster to within-cluster dispersion.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Higher CH score = better-defined clusters.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My value (3710.44) suggests good separation.</a:t>
            </a:r>
            <a:endParaRPr lang="en-US" sz="1600" b="0" i="0"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63B545-12CA-4861-B46E-72E2CBAD33EA}"/>
              </a:ext>
            </a:extLst>
          </p:cNvPr>
          <p:cNvSpPr txBox="1"/>
          <p:nvPr/>
        </p:nvSpPr>
        <p:spPr>
          <a:xfrm>
            <a:off x="830425" y="1166333"/>
            <a:ext cx="4469362"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CALINSKI HARBAZ SCORE</a:t>
            </a:r>
          </a:p>
        </p:txBody>
      </p:sp>
      <p:sp>
        <p:nvSpPr>
          <p:cNvPr id="14" name="TextBox 13">
            <a:extLst>
              <a:ext uri="{FF2B5EF4-FFF2-40B4-BE49-F238E27FC236}">
                <a16:creationId xmlns:a16="http://schemas.microsoft.com/office/drawing/2014/main" id="{5C3D5E99-0D5D-47B2-8702-64D04B91658F}"/>
              </a:ext>
            </a:extLst>
          </p:cNvPr>
          <p:cNvSpPr txBox="1"/>
          <p:nvPr/>
        </p:nvSpPr>
        <p:spPr>
          <a:xfrm>
            <a:off x="6727370" y="1224842"/>
            <a:ext cx="4077478"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DAVIES BOULDIN SCORE</a:t>
            </a:r>
          </a:p>
        </p:txBody>
      </p:sp>
      <p:sp>
        <p:nvSpPr>
          <p:cNvPr id="15" name="TextBox 14">
            <a:extLst>
              <a:ext uri="{FF2B5EF4-FFF2-40B4-BE49-F238E27FC236}">
                <a16:creationId xmlns:a16="http://schemas.microsoft.com/office/drawing/2014/main" id="{02AD5D86-131F-4D0A-8755-97F8C60EAB8D}"/>
              </a:ext>
            </a:extLst>
          </p:cNvPr>
          <p:cNvSpPr txBox="1"/>
          <p:nvPr/>
        </p:nvSpPr>
        <p:spPr>
          <a:xfrm>
            <a:off x="5892281" y="2260261"/>
            <a:ext cx="6116217" cy="1323439"/>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Measures average similarity between each cluster and its most similar one.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Lower DB index = better separation.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My score (0.808) is not ideal.</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Comparing different k values is essential for improvement.</a:t>
            </a:r>
            <a:endParaRPr lang="en-US" sz="1600" b="0" i="0"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4D4B1C5-FA52-4D08-A5A3-32F85783D79C}"/>
              </a:ext>
            </a:extLst>
          </p:cNvPr>
          <p:cNvSpPr txBox="1"/>
          <p:nvPr/>
        </p:nvSpPr>
        <p:spPr>
          <a:xfrm>
            <a:off x="1082348" y="4742130"/>
            <a:ext cx="10310327"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 evaluated my K-Means clustering using the Calinski-Harabasz (CH) score (higher is better) and the Davies-Bouldin (DB) index (lower is better). I got CH = 3710.44 and DB = 0.808 for k=3, but comparing these scores across different k values is essential.</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42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EF46-0B64-41D9-B937-C7F95C8B88D2}"/>
              </a:ext>
            </a:extLst>
          </p:cNvPr>
          <p:cNvSpPr>
            <a:spLocks noGrp="1"/>
          </p:cNvSpPr>
          <p:nvPr>
            <p:ph type="title"/>
          </p:nvPr>
        </p:nvSpPr>
        <p:spPr>
          <a:xfrm>
            <a:off x="667130" y="373223"/>
            <a:ext cx="10772775" cy="737119"/>
          </a:xfrm>
        </p:spPr>
        <p:txBody>
          <a:bodyPr>
            <a:normAutofit fontScale="90000"/>
          </a:bodyPr>
          <a:lstStyle/>
          <a:p>
            <a:r>
              <a:rPr lang="en-IN"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1203650"/>
            <a:ext cx="10753725" cy="5467738"/>
          </a:xfrm>
        </p:spPr>
        <p:txBody>
          <a:bodyPr>
            <a:normAutofit lnSpcReduction="10000"/>
          </a:bodyPr>
          <a:lstStyle/>
          <a:p>
            <a:pPr marL="0" indent="0" algn="ctr">
              <a:buNone/>
            </a:pPr>
            <a:r>
              <a:rPr lang="en-IN" sz="1600" b="1" dirty="0">
                <a:latin typeface="Arial" panose="020B0604020202020204" pitchFamily="34" charset="0"/>
                <a:cs typeface="Arial" panose="020B0604020202020204" pitchFamily="34" charset="0"/>
              </a:rPr>
              <a:t>Sprint-Based Analysis</a:t>
            </a:r>
          </a:p>
          <a:p>
            <a:pPr marL="0" indent="0">
              <a:buNone/>
            </a:pPr>
            <a:r>
              <a:rPr lang="en-US" sz="1400" b="1" dirty="0">
                <a:latin typeface="Arial" panose="020B0604020202020204" pitchFamily="34" charset="0"/>
                <a:cs typeface="Arial" panose="020B0604020202020204" pitchFamily="34" charset="0"/>
              </a:rPr>
              <a:t>1. Performance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Christian Pulisic emerged as the top scorer.</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Overall team goal-scoring increased until 2019, followed by a dip in 2020.</a:t>
            </a:r>
          </a:p>
          <a:p>
            <a:pPr marL="0" indent="0">
              <a:buNone/>
            </a:pPr>
            <a:r>
              <a:rPr lang="en-US" sz="1400" b="1" dirty="0">
                <a:latin typeface="Arial" panose="020B0604020202020204" pitchFamily="34" charset="0"/>
                <a:cs typeface="Arial" panose="020B0604020202020204" pitchFamily="34" charset="0"/>
              </a:rPr>
              <a:t>2. Player Profile &amp; Market Value</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Pulisic has the highest market value, suggesting a career peak.</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Some players, including Weston </a:t>
            </a:r>
            <a:r>
              <a:rPr lang="en-US" sz="1400" dirty="0" err="1">
                <a:latin typeface="Arial" panose="020B0604020202020204" pitchFamily="34" charset="0"/>
                <a:cs typeface="Arial" panose="020B0604020202020204" pitchFamily="34" charset="0"/>
              </a:rPr>
              <a:t>McKennie</a:t>
            </a:r>
            <a:r>
              <a:rPr lang="en-US" sz="1400" dirty="0">
                <a:latin typeface="Arial" panose="020B0604020202020204" pitchFamily="34" charset="0"/>
                <a:cs typeface="Arial" panose="020B0604020202020204" pitchFamily="34" charset="0"/>
              </a:rPr>
              <a:t>, have declining market values.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3. Team Comparison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Borussia Dortmund leads in total goals among home teams.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Dortmund and FC receive the most yellow cards in away games.</a:t>
            </a:r>
          </a:p>
          <a:p>
            <a:pPr marL="0" indent="0">
              <a:buNone/>
            </a:pPr>
            <a:r>
              <a:rPr lang="en-IN" sz="1400" b="1" dirty="0">
                <a:latin typeface="Arial" panose="020B0604020202020204" pitchFamily="34" charset="0"/>
                <a:cs typeface="Arial" panose="020B0604020202020204" pitchFamily="34" charset="0"/>
              </a:rPr>
              <a:t>4. Attendance &amp; Stadium Analysis</a:t>
            </a:r>
            <a:endParaRPr lang="en-IN"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Santiago Bernabeu and Allianz Arena have the highest stadium attendance.</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Olympiastadion Berlin saw a sharp attendance decline from 2012 to 2019.</a:t>
            </a:r>
          </a:p>
          <a:p>
            <a:pPr marL="0" indent="0">
              <a:buNone/>
            </a:pPr>
            <a:r>
              <a:rPr lang="en-US" sz="1400" b="1" dirty="0">
                <a:latin typeface="Arial" panose="020B0604020202020204" pitchFamily="34" charset="0"/>
                <a:cs typeface="Arial" panose="020B0604020202020204" pitchFamily="34" charset="0"/>
              </a:rPr>
              <a:t>5. Referee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Felix </a:t>
            </a:r>
            <a:r>
              <a:rPr lang="en-US" sz="1400" dirty="0" err="1">
                <a:latin typeface="Arial" panose="020B0604020202020204" pitchFamily="34" charset="0"/>
                <a:cs typeface="Arial" panose="020B0604020202020204" pitchFamily="34" charset="0"/>
              </a:rPr>
              <a:t>Zwayer</a:t>
            </a:r>
            <a:r>
              <a:rPr lang="en-US" sz="1400" dirty="0">
                <a:latin typeface="Arial" panose="020B0604020202020204" pitchFamily="34" charset="0"/>
                <a:cs typeface="Arial" panose="020B0604020202020204" pitchFamily="34" charset="0"/>
              </a:rPr>
              <a:t> issued the most disciplinary actions.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Borussia Dortmund received the most yellow cards from top referees.</a:t>
            </a:r>
          </a:p>
          <a:p>
            <a:pPr marL="0" indent="0">
              <a:buNone/>
            </a:pP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377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214604"/>
            <a:ext cx="10753725" cy="6456784"/>
          </a:xfrm>
        </p:spPr>
        <p:txBody>
          <a:bodyPr>
            <a:normAutofit/>
          </a:bodyPr>
          <a:lstStyle/>
          <a:p>
            <a:pPr marL="0" indent="0">
              <a:buNone/>
            </a:pPr>
            <a:r>
              <a:rPr lang="en-US" sz="1400" b="1" dirty="0">
                <a:latin typeface="Arial" panose="020B0604020202020204" pitchFamily="34" charset="0"/>
                <a:cs typeface="Arial" panose="020B0604020202020204" pitchFamily="34" charset="0"/>
              </a:rPr>
              <a:t>6. Substitution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Right wingers and center-forwards are substituted the most.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Pulisic is the most substituted player.</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Some highly paid substitutes, like Giovanni Reyna, have low substitution counts.</a:t>
            </a:r>
          </a:p>
          <a:p>
            <a:pPr marL="0" indent="0">
              <a:buNone/>
            </a:pPr>
            <a:r>
              <a:rPr lang="en-US" sz="1400" b="1" dirty="0">
                <a:latin typeface="Arial" panose="020B0604020202020204" pitchFamily="34" charset="0"/>
                <a:cs typeface="Arial" panose="020B0604020202020204" pitchFamily="34" charset="0"/>
              </a:rPr>
              <a:t>7. Event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Substitutions are the most frequent match events, followed by goals and cards.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SIGNAL IDUNA PARK hosts the highest number of game events.</a:t>
            </a:r>
          </a:p>
          <a:p>
            <a:pPr marL="0" indent="0">
              <a:buNone/>
            </a:pPr>
            <a:r>
              <a:rPr lang="en-US" sz="1400" b="1" dirty="0">
                <a:latin typeface="Arial" panose="020B0604020202020204" pitchFamily="34" charset="0"/>
                <a:cs typeface="Arial" panose="020B0604020202020204" pitchFamily="34" charset="0"/>
              </a:rPr>
              <a:t>8. Competition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Domestic leagues have the most goals and highest attendance variability.</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International competitions have fewer matches but higher individual attendance.</a:t>
            </a:r>
          </a:p>
          <a:p>
            <a:pPr marL="0" indent="0">
              <a:buNone/>
            </a:pPr>
            <a:r>
              <a:rPr lang="en-IN" sz="1400" b="1" dirty="0">
                <a:latin typeface="Arial" panose="020B0604020202020204" pitchFamily="34" charset="0"/>
                <a:cs typeface="Arial" panose="020B0604020202020204" pitchFamily="34" charset="0"/>
              </a:rPr>
              <a:t>9.</a:t>
            </a:r>
            <a:r>
              <a:rPr lang="en-IN" sz="1400" dirty="0">
                <a:latin typeface="Arial" panose="020B0604020202020204" pitchFamily="34" charset="0"/>
                <a:cs typeface="Arial" panose="020B0604020202020204" pitchFamily="34" charset="0"/>
              </a:rPr>
              <a:t> </a:t>
            </a:r>
            <a:r>
              <a:rPr lang="en-IN" sz="1400" b="1" dirty="0">
                <a:latin typeface="Arial" panose="020B0604020202020204" pitchFamily="34" charset="0"/>
                <a:cs typeface="Arial" panose="020B0604020202020204" pitchFamily="34" charset="0"/>
              </a:rPr>
              <a:t>Player</a:t>
            </a:r>
            <a:r>
              <a:rPr lang="en-IN"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Attributes &amp; Demographics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Right wingers have the highest total market value.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U.S.-born players have the highest average market value.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Market value does not strongly correlate with age.</a:t>
            </a:r>
          </a:p>
          <a:p>
            <a:pPr marL="0" indent="0">
              <a:buNone/>
            </a:pPr>
            <a:r>
              <a:rPr lang="en-US" sz="1400" b="1" dirty="0">
                <a:latin typeface="Arial" panose="020B0604020202020204" pitchFamily="34" charset="0"/>
                <a:cs typeface="Arial" panose="020B0604020202020204" pitchFamily="34" charset="0"/>
              </a:rPr>
              <a:t>10. Contract Management</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Most contracts expire in 2024 and 2025.</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Wasserman and Avid Sports Group dominate the agency market.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U.S. and the Netherlands have many expiring contracts.</a:t>
            </a:r>
          </a:p>
        </p:txBody>
      </p:sp>
    </p:spTree>
    <p:extLst>
      <p:ext uri="{BB962C8B-B14F-4D97-AF65-F5344CB8AC3E}">
        <p14:creationId xmlns:p14="http://schemas.microsoft.com/office/powerpoint/2010/main" val="231606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8E37F8B-368C-4EA7-BF70-E3120A92C0B0}"/>
              </a:ext>
            </a:extLst>
          </p:cNvPr>
          <p:cNvSpPr/>
          <p:nvPr/>
        </p:nvSpPr>
        <p:spPr>
          <a:xfrm>
            <a:off x="4371975" y="2596620"/>
            <a:ext cx="2828925" cy="19155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accent1">
                    <a:lumMod val="50000"/>
                  </a:schemeClr>
                </a:solidFill>
                <a:effectLst>
                  <a:outerShdw blurRad="38100" dist="19050" dir="2700000" algn="tl" rotWithShape="0">
                    <a:schemeClr val="dk1">
                      <a:alpha val="40000"/>
                    </a:schemeClr>
                  </a:outerShdw>
                </a:effectLst>
                <a:latin typeface="Calisto MT" panose="02040603050505030304" pitchFamily="18" charset="0"/>
              </a:rPr>
              <a:t>Break Down </a:t>
            </a:r>
          </a:p>
          <a:p>
            <a:pPr algn="ctr"/>
            <a:r>
              <a:rPr lang="en-US" b="1" dirty="0">
                <a:ln w="0"/>
                <a:solidFill>
                  <a:schemeClr val="accent1">
                    <a:lumMod val="50000"/>
                  </a:schemeClr>
                </a:solidFill>
                <a:effectLst>
                  <a:outerShdw blurRad="38100" dist="19050" dir="2700000" algn="tl" rotWithShape="0">
                    <a:schemeClr val="dk1">
                      <a:alpha val="40000"/>
                    </a:schemeClr>
                  </a:outerShdw>
                </a:effectLst>
                <a:latin typeface="Calisto MT" panose="02040603050505030304" pitchFamily="18" charset="0"/>
              </a:rPr>
              <a:t>of </a:t>
            </a:r>
          </a:p>
          <a:p>
            <a:pPr algn="ctr"/>
            <a:r>
              <a:rPr lang="en-US" b="1" dirty="0">
                <a:ln w="0"/>
                <a:solidFill>
                  <a:schemeClr val="accent1">
                    <a:lumMod val="50000"/>
                  </a:schemeClr>
                </a:solidFill>
                <a:effectLst>
                  <a:outerShdw blurRad="38100" dist="19050" dir="2700000" algn="tl" rotWithShape="0">
                    <a:schemeClr val="dk1">
                      <a:alpha val="40000"/>
                    </a:schemeClr>
                  </a:outerShdw>
                </a:effectLst>
                <a:latin typeface="Calisto MT" panose="02040603050505030304" pitchFamily="18" charset="0"/>
              </a:rPr>
              <a:t>Capstone Project</a:t>
            </a:r>
          </a:p>
        </p:txBody>
      </p:sp>
      <p:sp>
        <p:nvSpPr>
          <p:cNvPr id="6" name="Oval 5">
            <a:extLst>
              <a:ext uri="{FF2B5EF4-FFF2-40B4-BE49-F238E27FC236}">
                <a16:creationId xmlns:a16="http://schemas.microsoft.com/office/drawing/2014/main" id="{0FB85F5D-F1E4-4A9B-B412-262BE6525FDA}"/>
              </a:ext>
            </a:extLst>
          </p:cNvPr>
          <p:cNvSpPr/>
          <p:nvPr/>
        </p:nvSpPr>
        <p:spPr>
          <a:xfrm>
            <a:off x="5095875" y="882118"/>
            <a:ext cx="1400175" cy="7154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Sprint 1</a:t>
            </a:r>
          </a:p>
        </p:txBody>
      </p:sp>
      <p:sp>
        <p:nvSpPr>
          <p:cNvPr id="7" name="Oval 6">
            <a:extLst>
              <a:ext uri="{FF2B5EF4-FFF2-40B4-BE49-F238E27FC236}">
                <a16:creationId xmlns:a16="http://schemas.microsoft.com/office/drawing/2014/main" id="{B503EE50-4CC4-4090-B8C9-A624D37166B3}"/>
              </a:ext>
            </a:extLst>
          </p:cNvPr>
          <p:cNvSpPr/>
          <p:nvPr/>
        </p:nvSpPr>
        <p:spPr>
          <a:xfrm>
            <a:off x="7161212" y="1391709"/>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2</a:t>
            </a:r>
          </a:p>
        </p:txBody>
      </p:sp>
      <p:sp>
        <p:nvSpPr>
          <p:cNvPr id="8" name="Oval 7">
            <a:extLst>
              <a:ext uri="{FF2B5EF4-FFF2-40B4-BE49-F238E27FC236}">
                <a16:creationId xmlns:a16="http://schemas.microsoft.com/office/drawing/2014/main" id="{21DDF0E5-F4E9-4AC7-B286-6A19BBABF2D1}"/>
              </a:ext>
            </a:extLst>
          </p:cNvPr>
          <p:cNvSpPr/>
          <p:nvPr/>
        </p:nvSpPr>
        <p:spPr>
          <a:xfrm>
            <a:off x="7932737" y="2506656"/>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3</a:t>
            </a:r>
          </a:p>
        </p:txBody>
      </p:sp>
      <p:sp>
        <p:nvSpPr>
          <p:cNvPr id="9" name="Oval 8">
            <a:extLst>
              <a:ext uri="{FF2B5EF4-FFF2-40B4-BE49-F238E27FC236}">
                <a16:creationId xmlns:a16="http://schemas.microsoft.com/office/drawing/2014/main" id="{653CCB67-64D0-4AB2-A796-3194C542CBF8}"/>
              </a:ext>
            </a:extLst>
          </p:cNvPr>
          <p:cNvSpPr/>
          <p:nvPr/>
        </p:nvSpPr>
        <p:spPr>
          <a:xfrm>
            <a:off x="7932737" y="3864505"/>
            <a:ext cx="1543050"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4</a:t>
            </a:r>
          </a:p>
        </p:txBody>
      </p:sp>
      <p:sp>
        <p:nvSpPr>
          <p:cNvPr id="10" name="Oval 9">
            <a:extLst>
              <a:ext uri="{FF2B5EF4-FFF2-40B4-BE49-F238E27FC236}">
                <a16:creationId xmlns:a16="http://schemas.microsoft.com/office/drawing/2014/main" id="{0F05BE73-78CF-4F1A-9AE3-99CCD28A9489}"/>
              </a:ext>
            </a:extLst>
          </p:cNvPr>
          <p:cNvSpPr/>
          <p:nvPr/>
        </p:nvSpPr>
        <p:spPr>
          <a:xfrm>
            <a:off x="7161212" y="4985281"/>
            <a:ext cx="1543050"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5</a:t>
            </a:r>
          </a:p>
        </p:txBody>
      </p:sp>
      <p:sp>
        <p:nvSpPr>
          <p:cNvPr id="11" name="Oval 10">
            <a:extLst>
              <a:ext uri="{FF2B5EF4-FFF2-40B4-BE49-F238E27FC236}">
                <a16:creationId xmlns:a16="http://schemas.microsoft.com/office/drawing/2014/main" id="{88081069-0A00-40AC-84B7-8700C40B6EB4}"/>
              </a:ext>
            </a:extLst>
          </p:cNvPr>
          <p:cNvSpPr/>
          <p:nvPr/>
        </p:nvSpPr>
        <p:spPr>
          <a:xfrm>
            <a:off x="2209007" y="3856562"/>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8</a:t>
            </a:r>
          </a:p>
        </p:txBody>
      </p:sp>
      <p:sp>
        <p:nvSpPr>
          <p:cNvPr id="12" name="Oval 11">
            <a:extLst>
              <a:ext uri="{FF2B5EF4-FFF2-40B4-BE49-F238E27FC236}">
                <a16:creationId xmlns:a16="http://schemas.microsoft.com/office/drawing/2014/main" id="{9E619BFA-1CF1-4CC7-BAF4-914E255FC6B1}"/>
              </a:ext>
            </a:extLst>
          </p:cNvPr>
          <p:cNvSpPr/>
          <p:nvPr/>
        </p:nvSpPr>
        <p:spPr>
          <a:xfrm>
            <a:off x="3174207" y="4985281"/>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7</a:t>
            </a:r>
          </a:p>
        </p:txBody>
      </p:sp>
      <p:sp>
        <p:nvSpPr>
          <p:cNvPr id="13" name="Oval 12">
            <a:extLst>
              <a:ext uri="{FF2B5EF4-FFF2-40B4-BE49-F238E27FC236}">
                <a16:creationId xmlns:a16="http://schemas.microsoft.com/office/drawing/2014/main" id="{F92C6C0B-8714-4B7B-ADF7-E95313201596}"/>
              </a:ext>
            </a:extLst>
          </p:cNvPr>
          <p:cNvSpPr/>
          <p:nvPr/>
        </p:nvSpPr>
        <p:spPr>
          <a:xfrm>
            <a:off x="5095875" y="5530318"/>
            <a:ext cx="1543050"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6</a:t>
            </a:r>
          </a:p>
        </p:txBody>
      </p:sp>
      <p:sp>
        <p:nvSpPr>
          <p:cNvPr id="14" name="Oval 13">
            <a:extLst>
              <a:ext uri="{FF2B5EF4-FFF2-40B4-BE49-F238E27FC236}">
                <a16:creationId xmlns:a16="http://schemas.microsoft.com/office/drawing/2014/main" id="{36A57F42-92CD-4A6F-8745-36A6D0BF4B28}"/>
              </a:ext>
            </a:extLst>
          </p:cNvPr>
          <p:cNvSpPr/>
          <p:nvPr/>
        </p:nvSpPr>
        <p:spPr>
          <a:xfrm>
            <a:off x="2066132" y="2506656"/>
            <a:ext cx="1543050"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9</a:t>
            </a:r>
          </a:p>
        </p:txBody>
      </p:sp>
      <p:sp>
        <p:nvSpPr>
          <p:cNvPr id="15" name="Oval 14">
            <a:extLst>
              <a:ext uri="{FF2B5EF4-FFF2-40B4-BE49-F238E27FC236}">
                <a16:creationId xmlns:a16="http://schemas.microsoft.com/office/drawing/2014/main" id="{C0591973-C352-4DF4-A650-393B4B2461EA}"/>
              </a:ext>
            </a:extLst>
          </p:cNvPr>
          <p:cNvSpPr/>
          <p:nvPr/>
        </p:nvSpPr>
        <p:spPr>
          <a:xfrm>
            <a:off x="3174207" y="1357308"/>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10</a:t>
            </a:r>
          </a:p>
        </p:txBody>
      </p:sp>
      <p:cxnSp>
        <p:nvCxnSpPr>
          <p:cNvPr id="16" name="Straight Connector 15">
            <a:extLst>
              <a:ext uri="{FF2B5EF4-FFF2-40B4-BE49-F238E27FC236}">
                <a16:creationId xmlns:a16="http://schemas.microsoft.com/office/drawing/2014/main" id="{BFAAF030-8E1E-435A-883E-0D234D981D55}"/>
              </a:ext>
            </a:extLst>
          </p:cNvPr>
          <p:cNvCxnSpPr>
            <a:cxnSpLocks/>
            <a:stCxn id="4" idx="0"/>
            <a:endCxn id="6" idx="4"/>
          </p:cNvCxnSpPr>
          <p:nvPr/>
        </p:nvCxnSpPr>
        <p:spPr>
          <a:xfrm flipV="1">
            <a:off x="5786438" y="1597554"/>
            <a:ext cx="9525" cy="999066"/>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6C8615B8-FA75-473D-A843-CF8809538375}"/>
              </a:ext>
            </a:extLst>
          </p:cNvPr>
          <p:cNvCxnSpPr>
            <a:cxnSpLocks/>
            <a:endCxn id="7" idx="3"/>
          </p:cNvCxnSpPr>
          <p:nvPr/>
        </p:nvCxnSpPr>
        <p:spPr>
          <a:xfrm flipV="1">
            <a:off x="6619876" y="2002371"/>
            <a:ext cx="746387" cy="804853"/>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2B558521-ED60-4078-894B-354D38D0AF27}"/>
              </a:ext>
            </a:extLst>
          </p:cNvPr>
          <p:cNvCxnSpPr>
            <a:cxnSpLocks/>
          </p:cNvCxnSpPr>
          <p:nvPr/>
        </p:nvCxnSpPr>
        <p:spPr>
          <a:xfrm flipV="1">
            <a:off x="7161212" y="2978416"/>
            <a:ext cx="802481" cy="345418"/>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A0D993E2-11C6-4803-9306-A3C616EAED04}"/>
              </a:ext>
            </a:extLst>
          </p:cNvPr>
          <p:cNvCxnSpPr>
            <a:cxnSpLocks/>
            <a:endCxn id="9" idx="2"/>
          </p:cNvCxnSpPr>
          <p:nvPr/>
        </p:nvCxnSpPr>
        <p:spPr>
          <a:xfrm>
            <a:off x="7067550" y="3977745"/>
            <a:ext cx="865187" cy="244478"/>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CDD24414-3486-400B-8BA7-F029D9C55E5A}"/>
              </a:ext>
            </a:extLst>
          </p:cNvPr>
          <p:cNvCxnSpPr>
            <a:cxnSpLocks/>
            <a:endCxn id="10" idx="1"/>
          </p:cNvCxnSpPr>
          <p:nvPr/>
        </p:nvCxnSpPr>
        <p:spPr>
          <a:xfrm>
            <a:off x="6549752" y="4335463"/>
            <a:ext cx="837434" cy="754591"/>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2567A41D-A524-41B0-9714-7EBDFF4AE73E}"/>
              </a:ext>
            </a:extLst>
          </p:cNvPr>
          <p:cNvCxnSpPr>
            <a:cxnSpLocks/>
            <a:endCxn id="13" idx="0"/>
          </p:cNvCxnSpPr>
          <p:nvPr/>
        </p:nvCxnSpPr>
        <p:spPr>
          <a:xfrm>
            <a:off x="5867400" y="4512204"/>
            <a:ext cx="0" cy="1018114"/>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5FC6B955-5650-4AD5-9B60-011FEB86CB68}"/>
              </a:ext>
            </a:extLst>
          </p:cNvPr>
          <p:cNvCxnSpPr>
            <a:cxnSpLocks/>
          </p:cNvCxnSpPr>
          <p:nvPr/>
        </p:nvCxnSpPr>
        <p:spPr>
          <a:xfrm flipH="1">
            <a:off x="4186018" y="4314259"/>
            <a:ext cx="716182" cy="687421"/>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D5AB4649-87DE-4C21-8BD6-5E79F4C40171}"/>
              </a:ext>
            </a:extLst>
          </p:cNvPr>
          <p:cNvCxnSpPr>
            <a:cxnSpLocks/>
            <a:endCxn id="11" idx="6"/>
          </p:cNvCxnSpPr>
          <p:nvPr/>
        </p:nvCxnSpPr>
        <p:spPr>
          <a:xfrm flipH="1">
            <a:off x="3609182" y="3924827"/>
            <a:ext cx="896143" cy="289453"/>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DD0611EF-3FB9-4D8F-B0BC-A84711C47034}"/>
              </a:ext>
            </a:extLst>
          </p:cNvPr>
          <p:cNvCxnSpPr>
            <a:endCxn id="14" idx="6"/>
          </p:cNvCxnSpPr>
          <p:nvPr/>
        </p:nvCxnSpPr>
        <p:spPr>
          <a:xfrm flipH="1" flipV="1">
            <a:off x="3609182" y="2864374"/>
            <a:ext cx="896143" cy="284696"/>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04786492-C09C-49F2-81B5-00C9751ECD09}"/>
              </a:ext>
            </a:extLst>
          </p:cNvPr>
          <p:cNvCxnSpPr>
            <a:cxnSpLocks/>
          </p:cNvCxnSpPr>
          <p:nvPr/>
        </p:nvCxnSpPr>
        <p:spPr>
          <a:xfrm flipH="1" flipV="1">
            <a:off x="4267200" y="2002371"/>
            <a:ext cx="719801" cy="75749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8720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214604"/>
            <a:ext cx="10753725" cy="6428792"/>
          </a:xfrm>
        </p:spPr>
        <p:txBody>
          <a:bodyPr>
            <a:normAutofit/>
          </a:bodyPr>
          <a:lstStyle/>
          <a:p>
            <a:pPr marL="0" indent="0" algn="ctr">
              <a:buNone/>
            </a:pPr>
            <a:r>
              <a:rPr lang="en-IN" sz="2000" b="1" dirty="0">
                <a:latin typeface="Arial" panose="020B0604020202020204" pitchFamily="34" charset="0"/>
                <a:cs typeface="Arial" panose="020B0604020202020204" pitchFamily="34" charset="0"/>
              </a:rPr>
              <a:t>Machine Learning Models</a:t>
            </a:r>
          </a:p>
          <a:p>
            <a:pPr marL="0" indent="0">
              <a:buNone/>
            </a:pPr>
            <a:endParaRPr lang="en-IN" sz="1400" b="1" dirty="0">
              <a:latin typeface="Arial" panose="020B0604020202020204" pitchFamily="34" charset="0"/>
              <a:cs typeface="Arial" panose="020B0604020202020204" pitchFamily="34" charset="0"/>
            </a:endParaRPr>
          </a:p>
          <a:p>
            <a:pPr marL="0" indent="0">
              <a:buNone/>
            </a:pPr>
            <a:r>
              <a:rPr lang="en-IN" sz="1400" b="1" dirty="0">
                <a:latin typeface="Arial" panose="020B0604020202020204" pitchFamily="34" charset="0"/>
                <a:cs typeface="Arial" panose="020B0604020202020204" pitchFamily="34" charset="0"/>
              </a:rPr>
              <a:t>1. Logistic </a:t>
            </a:r>
            <a:r>
              <a:rPr lang="en-US" sz="1400" b="1" dirty="0">
                <a:latin typeface="Arial" panose="020B0604020202020204" pitchFamily="34" charset="0"/>
                <a:cs typeface="Arial" panose="020B0604020202020204" pitchFamily="34" charset="0"/>
              </a:rPr>
              <a:t>Regression: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Predicts yellow cards.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AUC score of 0.73 (better than random).</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High accuracy (84.75%), but very low recall (2.68%) and F1-score (5.12%).</a:t>
            </a:r>
          </a:p>
          <a:p>
            <a:pPr marL="0" indent="0">
              <a:buNone/>
            </a:pPr>
            <a:r>
              <a:rPr lang="en-US" sz="1400" b="1" dirty="0">
                <a:latin typeface="Arial" panose="020B0604020202020204" pitchFamily="34" charset="0"/>
                <a:cs typeface="Arial" panose="020B0604020202020204" pitchFamily="34" charset="0"/>
              </a:rPr>
              <a:t>2. Linear &amp; Multi-Linear Regression: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Predicts market value.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R-squared value of 0.2148 suggests weak predictive power.</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Residual plot indicates acceptable model assumptions.</a:t>
            </a:r>
          </a:p>
          <a:p>
            <a:pPr marL="0" indent="0">
              <a:buNone/>
            </a:pPr>
            <a:r>
              <a:rPr lang="en-IN" sz="1400" b="1" dirty="0">
                <a:latin typeface="Arial" panose="020B0604020202020204" pitchFamily="34" charset="0"/>
                <a:cs typeface="Arial" panose="020B0604020202020204" pitchFamily="34" charset="0"/>
              </a:rPr>
              <a:t>3. K-Nearest </a:t>
            </a:r>
            <a:r>
              <a:rPr lang="en-IN" sz="1400" b="1" dirty="0" err="1">
                <a:latin typeface="Arial" panose="020B0604020202020204" pitchFamily="34" charset="0"/>
                <a:cs typeface="Arial" panose="020B0604020202020204" pitchFamily="34" charset="0"/>
              </a:rPr>
              <a:t>Neighbors</a:t>
            </a:r>
            <a:r>
              <a:rPr lang="en-IN" sz="1400" b="1" dirty="0">
                <a:latin typeface="Arial" panose="020B0604020202020204" pitchFamily="34" charset="0"/>
                <a:cs typeface="Arial" panose="020B0604020202020204" pitchFamily="34" charset="0"/>
              </a:rPr>
              <a:t> Classification (KNN):</a:t>
            </a:r>
            <a:endParaRPr lang="en-IN" sz="14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IN" sz="1400" dirty="0">
                <a:latin typeface="Arial" panose="020B0604020202020204" pitchFamily="34" charset="0"/>
                <a:cs typeface="Arial" panose="020B0604020202020204" pitchFamily="34" charset="0"/>
              </a:rPr>
              <a:t>Classification model achieved 98% accuracy, precision, recall, and F1-score. </a:t>
            </a:r>
            <a:r>
              <a:rPr lang="en-US" sz="1400" dirty="0">
                <a:latin typeface="Arial" panose="020B0604020202020204" pitchFamily="34" charset="0"/>
                <a:cs typeface="Arial" panose="020B0604020202020204" pitchFamily="34" charset="0"/>
              </a:rPr>
              <a:t>This indicates a </a:t>
            </a:r>
            <a:r>
              <a:rPr lang="en-US" sz="1400" b="1" dirty="0">
                <a:latin typeface="Arial" panose="020B0604020202020204" pitchFamily="34" charset="0"/>
                <a:cs typeface="Arial" panose="020B0604020202020204" pitchFamily="34" charset="0"/>
              </a:rPr>
              <a:t>strong balance between precision and recall</a:t>
            </a:r>
            <a:r>
              <a:rPr lang="en-US" sz="1400" dirty="0"/>
              <a:t>, </a:t>
            </a:r>
            <a:r>
              <a:rPr lang="en-IN" sz="1400" dirty="0">
                <a:latin typeface="Arial" panose="020B0604020202020204" pitchFamily="34" charset="0"/>
                <a:cs typeface="Arial" panose="020B0604020202020204" pitchFamily="34" charset="0"/>
              </a:rPr>
              <a:t>suggesting minimal misclassifications</a:t>
            </a:r>
            <a:r>
              <a:rPr lang="en-IN" sz="1400" dirty="0"/>
              <a:t>.</a:t>
            </a:r>
            <a:endParaRPr lang="en-IN" sz="1400" dirty="0">
              <a:latin typeface="Arial" panose="020B0604020202020204" pitchFamily="34" charset="0"/>
              <a:cs typeface="Arial" panose="020B0604020202020204" pitchFamily="34" charset="0"/>
            </a:endParaRPr>
          </a:p>
          <a:p>
            <a:pPr marL="0" indent="0">
              <a:buNone/>
            </a:pPr>
            <a:r>
              <a:rPr lang="en-IN" sz="1400" b="1" dirty="0">
                <a:latin typeface="Arial" panose="020B0604020202020204" pitchFamily="34" charset="0"/>
                <a:cs typeface="Arial" panose="020B0604020202020204" pitchFamily="34" charset="0"/>
              </a:rPr>
              <a:t>4. K Means Clustering:</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Elbow curve suggests 3 optimal clusters.</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Silhouette Score suggests 3 clusters may be better.</a:t>
            </a:r>
          </a:p>
          <a:p>
            <a:pPr>
              <a:buFont typeface="Arial" panose="020B0604020202020204" pitchFamily="34" charset="0"/>
              <a:buChar char="•"/>
            </a:pPr>
            <a:r>
              <a:rPr lang="en-IN" sz="1400" dirty="0" err="1">
                <a:latin typeface="Arial" panose="020B0604020202020204" pitchFamily="34" charset="0"/>
                <a:cs typeface="Arial" panose="020B0604020202020204" pitchFamily="34" charset="0"/>
              </a:rPr>
              <a:t>Calinski-Harabasz</a:t>
            </a:r>
            <a:r>
              <a:rPr lang="en-IN" sz="1400" dirty="0">
                <a:latin typeface="Arial" panose="020B0604020202020204" pitchFamily="34" charset="0"/>
                <a:cs typeface="Arial" panose="020B0604020202020204" pitchFamily="34" charset="0"/>
              </a:rPr>
              <a:t> Score (3710.44) suggests good cluster separation.</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Davies-Bouldin Score (0.808) indicates clustering needs improvement</a:t>
            </a:r>
          </a:p>
        </p:txBody>
      </p:sp>
    </p:spTree>
    <p:extLst>
      <p:ext uri="{BB962C8B-B14F-4D97-AF65-F5344CB8AC3E}">
        <p14:creationId xmlns:p14="http://schemas.microsoft.com/office/powerpoint/2010/main" val="1761462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EF46-0B64-41D9-B937-C7F95C8B88D2}"/>
              </a:ext>
            </a:extLst>
          </p:cNvPr>
          <p:cNvSpPr>
            <a:spLocks noGrp="1"/>
          </p:cNvSpPr>
          <p:nvPr>
            <p:ph type="title"/>
          </p:nvPr>
        </p:nvSpPr>
        <p:spPr>
          <a:xfrm>
            <a:off x="667130" y="373223"/>
            <a:ext cx="10772775" cy="737119"/>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1660850"/>
            <a:ext cx="10753725" cy="4450701"/>
          </a:xfrm>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The project successfully analyzes football data using </a:t>
            </a:r>
            <a:r>
              <a:rPr lang="en-US" sz="1600" b="1" dirty="0">
                <a:latin typeface="Arial" panose="020B0604020202020204" pitchFamily="34" charset="0"/>
                <a:cs typeface="Arial" panose="020B0604020202020204" pitchFamily="34" charset="0"/>
              </a:rPr>
              <a:t>Python and Tableau</a:t>
            </a:r>
            <a:r>
              <a:rPr lang="en-US" sz="1600" dirty="0">
                <a:latin typeface="Arial" panose="020B0604020202020204" pitchFamily="34" charset="0"/>
                <a:cs typeface="Arial" panose="020B0604020202020204" pitchFamily="34" charset="0"/>
              </a:rPr>
              <a:t> to derive key insights.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Christian Pulisic</a:t>
            </a:r>
            <a:r>
              <a:rPr lang="en-US" sz="1600" dirty="0">
                <a:latin typeface="Arial" panose="020B0604020202020204" pitchFamily="34" charset="0"/>
                <a:cs typeface="Arial" panose="020B0604020202020204" pitchFamily="34" charset="0"/>
              </a:rPr>
              <a:t> stands out as a top performer, while Borussia Dortmund shows aggressive play tendencies.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Domestic leagues</a:t>
            </a:r>
            <a:r>
              <a:rPr lang="en-US" sz="1600" dirty="0">
                <a:latin typeface="Arial" panose="020B0604020202020204" pitchFamily="34" charset="0"/>
                <a:cs typeface="Arial" panose="020B0604020202020204" pitchFamily="34" charset="0"/>
              </a:rPr>
              <a:t> generate the highest goals and engagement, while international competitions have higher individual match attendance.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Referee analysis</a:t>
            </a:r>
            <a:r>
              <a:rPr lang="en-US" sz="1600" dirty="0">
                <a:latin typeface="Arial" panose="020B0604020202020204" pitchFamily="34" charset="0"/>
                <a:cs typeface="Arial" panose="020B0604020202020204" pitchFamily="34" charset="0"/>
              </a:rPr>
              <a:t> highlights Felix </a:t>
            </a:r>
            <a:r>
              <a:rPr lang="en-US" sz="1600" dirty="0" err="1">
                <a:latin typeface="Arial" panose="020B0604020202020204" pitchFamily="34" charset="0"/>
                <a:cs typeface="Arial" panose="020B0604020202020204" pitchFamily="34" charset="0"/>
              </a:rPr>
              <a:t>Zwayer</a:t>
            </a:r>
            <a:r>
              <a:rPr lang="en-US" sz="1600" dirty="0">
                <a:latin typeface="Arial" panose="020B0604020202020204" pitchFamily="34" charset="0"/>
                <a:cs typeface="Arial" panose="020B0604020202020204" pitchFamily="34" charset="0"/>
              </a:rPr>
              <a:t> as the most disciplinary referee.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Right wingers</a:t>
            </a:r>
            <a:r>
              <a:rPr lang="en-US" sz="1600" dirty="0">
                <a:latin typeface="Arial" panose="020B0604020202020204" pitchFamily="34" charset="0"/>
                <a:cs typeface="Arial" panose="020B0604020202020204" pitchFamily="34" charset="0"/>
              </a:rPr>
              <a:t> are the most frequently substituted players.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Machine learning models</a:t>
            </a:r>
            <a:r>
              <a:rPr lang="en-US" sz="1600"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	Classification (KNN &amp; Logistic Regression):</a:t>
            </a:r>
            <a:r>
              <a:rPr lang="en-US" sz="1600" dirty="0">
                <a:latin typeface="Arial" panose="020B0604020202020204" pitchFamily="34" charset="0"/>
                <a:cs typeface="Arial" panose="020B0604020202020204" pitchFamily="34" charset="0"/>
              </a:rPr>
              <a:t> Good accuracy but needs better recall.</a:t>
            </a:r>
          </a:p>
          <a:p>
            <a:pPr marL="0" indent="0">
              <a:buNone/>
            </a:pPr>
            <a:r>
              <a:rPr lang="en-US" sz="1600" b="1" dirty="0">
                <a:latin typeface="Arial" panose="020B0604020202020204" pitchFamily="34" charset="0"/>
                <a:cs typeface="Arial" panose="020B0604020202020204" pitchFamily="34" charset="0"/>
              </a:rPr>
              <a:t>	Regression (Linear &amp; Multi-Linear):</a:t>
            </a:r>
            <a:r>
              <a:rPr lang="en-US" sz="1600" dirty="0">
                <a:latin typeface="Arial" panose="020B0604020202020204" pitchFamily="34" charset="0"/>
                <a:cs typeface="Arial" panose="020B0604020202020204" pitchFamily="34" charset="0"/>
              </a:rPr>
              <a:t> Moderate predictive power for market value.</a:t>
            </a:r>
          </a:p>
          <a:p>
            <a:pPr marL="0" indent="0">
              <a:buNone/>
            </a:pPr>
            <a:r>
              <a:rPr lang="en-US" sz="1600" b="1" dirty="0">
                <a:latin typeface="Arial" panose="020B0604020202020204" pitchFamily="34" charset="0"/>
                <a:cs typeface="Arial" panose="020B0604020202020204" pitchFamily="34" charset="0"/>
              </a:rPr>
              <a:t>	Clustering (K-Means):</a:t>
            </a:r>
            <a:r>
              <a:rPr lang="en-US" sz="1600" dirty="0">
                <a:latin typeface="Arial" panose="020B0604020202020204" pitchFamily="34" charset="0"/>
                <a:cs typeface="Arial" panose="020B0604020202020204" pitchFamily="34" charset="0"/>
              </a:rPr>
              <a:t> Provides insights but requires further optimization.</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The project demonstrates the </a:t>
            </a:r>
            <a:r>
              <a:rPr lang="en-US" sz="1600" b="1" dirty="0">
                <a:latin typeface="Arial" panose="020B0604020202020204" pitchFamily="34" charset="0"/>
                <a:cs typeface="Arial" panose="020B0604020202020204" pitchFamily="34" charset="0"/>
              </a:rPr>
              <a:t>importance of data-driven decision-making in football</a:t>
            </a:r>
            <a:r>
              <a:rPr lang="en-US" sz="1600" dirty="0">
                <a:latin typeface="Arial" panose="020B0604020202020204" pitchFamily="34" charset="0"/>
                <a:cs typeface="Arial" panose="020B0604020202020204" pitchFamily="34" charset="0"/>
              </a:rPr>
              <a:t>, with scope for improving model accuracy and insights.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76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EF46-0B64-41D9-B937-C7F95C8B88D2}"/>
              </a:ext>
            </a:extLst>
          </p:cNvPr>
          <p:cNvSpPr>
            <a:spLocks noGrp="1"/>
          </p:cNvSpPr>
          <p:nvPr>
            <p:ph type="title"/>
          </p:nvPr>
        </p:nvSpPr>
        <p:spPr>
          <a:xfrm>
            <a:off x="667130" y="655936"/>
            <a:ext cx="10772775" cy="424198"/>
          </a:xfrm>
        </p:spPr>
        <p:txBody>
          <a:bodyPr>
            <a:normAutofit fontScale="90000"/>
          </a:bodyPr>
          <a:lstStyle/>
          <a:p>
            <a:r>
              <a:rPr lang="en-IN" dirty="0">
                <a:latin typeface="Arial" panose="020B0604020202020204" pitchFamily="34" charset="0"/>
                <a:cs typeface="Arial" panose="020B0604020202020204" pitchFamily="34" charset="0"/>
              </a:rPr>
              <a:t>Objectives</a:t>
            </a:r>
            <a:br>
              <a:rPr lang="en-IN"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1203650"/>
            <a:ext cx="10753725" cy="4854134"/>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 objective of the project is to analyze a football dataset on the basis of the below focus areas:</a:t>
            </a:r>
          </a:p>
          <a:p>
            <a:pPr marL="0" indent="0">
              <a:buNone/>
            </a:pPr>
            <a:r>
              <a:rPr lang="en-IN" dirty="0">
                <a:latin typeface="Times New Roman" panose="02020603050405020304" pitchFamily="18" charset="0"/>
                <a:cs typeface="Times New Roman" panose="02020603050405020304" pitchFamily="18" charset="0"/>
              </a:rPr>
              <a:t>1. Performance Analysis</a:t>
            </a:r>
          </a:p>
          <a:p>
            <a:pPr marL="0" indent="0">
              <a:buNone/>
            </a:pPr>
            <a:r>
              <a:rPr lang="en-IN" dirty="0">
                <a:latin typeface="Times New Roman" panose="02020603050405020304" pitchFamily="18" charset="0"/>
                <a:cs typeface="Times New Roman" panose="02020603050405020304" pitchFamily="18" charset="0"/>
              </a:rPr>
              <a:t>2. Player Profile and Market Value</a:t>
            </a:r>
          </a:p>
          <a:p>
            <a:pPr marL="0" indent="0">
              <a:buNone/>
            </a:pPr>
            <a:r>
              <a:rPr lang="en-IN" dirty="0">
                <a:latin typeface="Times New Roman" panose="02020603050405020304" pitchFamily="18" charset="0"/>
                <a:cs typeface="Times New Roman" panose="02020603050405020304" pitchFamily="18" charset="0"/>
              </a:rPr>
              <a:t>3. Team Comparison</a:t>
            </a:r>
          </a:p>
          <a:p>
            <a:pPr marL="0" indent="0">
              <a:buNone/>
            </a:pPr>
            <a:r>
              <a:rPr lang="en-IN" dirty="0">
                <a:latin typeface="Times New Roman" panose="02020603050405020304" pitchFamily="18" charset="0"/>
                <a:cs typeface="Times New Roman" panose="02020603050405020304" pitchFamily="18" charset="0"/>
              </a:rPr>
              <a:t>4. Attendance and Stadium Analysis</a:t>
            </a:r>
          </a:p>
          <a:p>
            <a:pPr marL="0" indent="0">
              <a:buNone/>
            </a:pPr>
            <a:r>
              <a:rPr lang="en-IN" dirty="0">
                <a:latin typeface="Times New Roman" panose="02020603050405020304" pitchFamily="18" charset="0"/>
                <a:cs typeface="Times New Roman" panose="02020603050405020304" pitchFamily="18" charset="0"/>
              </a:rPr>
              <a:t>5. Referee Analysis</a:t>
            </a:r>
          </a:p>
          <a:p>
            <a:pPr marL="0" indent="0">
              <a:buNone/>
            </a:pPr>
            <a:r>
              <a:rPr lang="en-IN" dirty="0">
                <a:latin typeface="Times New Roman" panose="02020603050405020304" pitchFamily="18" charset="0"/>
                <a:cs typeface="Times New Roman" panose="02020603050405020304" pitchFamily="18" charset="0"/>
              </a:rPr>
              <a:t>6. Substitution Patterns</a:t>
            </a:r>
          </a:p>
          <a:p>
            <a:pPr marL="0" indent="0">
              <a:buNone/>
            </a:pPr>
            <a:r>
              <a:rPr lang="en-IN" dirty="0">
                <a:latin typeface="Times New Roman" panose="02020603050405020304" pitchFamily="18" charset="0"/>
                <a:cs typeface="Times New Roman" panose="02020603050405020304" pitchFamily="18" charset="0"/>
              </a:rPr>
              <a:t>7. Event Analysis</a:t>
            </a:r>
          </a:p>
          <a:p>
            <a:pPr marL="0" indent="0">
              <a:buNone/>
            </a:pPr>
            <a:r>
              <a:rPr lang="en-IN" dirty="0">
                <a:latin typeface="Times New Roman" panose="02020603050405020304" pitchFamily="18" charset="0"/>
                <a:cs typeface="Times New Roman" panose="02020603050405020304" pitchFamily="18" charset="0"/>
              </a:rPr>
              <a:t>8. Competition Analysis</a:t>
            </a:r>
          </a:p>
          <a:p>
            <a:pPr marL="0" indent="0">
              <a:buNone/>
            </a:pPr>
            <a:r>
              <a:rPr lang="en-IN" dirty="0">
                <a:latin typeface="Times New Roman" panose="02020603050405020304" pitchFamily="18" charset="0"/>
                <a:cs typeface="Times New Roman" panose="02020603050405020304" pitchFamily="18" charset="0"/>
              </a:rPr>
              <a:t>9. Player Attributes and Demographics</a:t>
            </a:r>
          </a:p>
          <a:p>
            <a:pPr marL="0" indent="0">
              <a:buNone/>
            </a:pPr>
            <a:r>
              <a:rPr lang="en-IN" dirty="0">
                <a:latin typeface="Times New Roman" panose="02020603050405020304" pitchFamily="18" charset="0"/>
                <a:cs typeface="Times New Roman" panose="02020603050405020304" pitchFamily="18" charset="0"/>
              </a:rPr>
              <a:t>10. Contract Management</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136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C821-B574-2D3C-B24F-2647FD01D86E}"/>
              </a:ext>
            </a:extLst>
          </p:cNvPr>
          <p:cNvSpPr>
            <a:spLocks noGrp="1"/>
          </p:cNvSpPr>
          <p:nvPr>
            <p:ph type="title"/>
          </p:nvPr>
        </p:nvSpPr>
        <p:spPr>
          <a:xfrm>
            <a:off x="657224" y="499533"/>
            <a:ext cx="10772775" cy="1002696"/>
          </a:xfrm>
        </p:spPr>
        <p:txBody>
          <a:bodyPr>
            <a:normAutofit/>
          </a:bodyPr>
          <a:lstStyle/>
          <a:p>
            <a:r>
              <a:rPr lang="en-IN" sz="4800" dirty="0">
                <a:latin typeface="Times New Roman" panose="02020603050405020304" pitchFamily="18" charset="0"/>
                <a:cs typeface="Times New Roman" panose="02020603050405020304" pitchFamily="18" charset="0"/>
              </a:rPr>
              <a:t>Tools and Techniques</a:t>
            </a:r>
          </a:p>
        </p:txBody>
      </p:sp>
      <p:graphicFrame>
        <p:nvGraphicFramePr>
          <p:cNvPr id="4" name="Content Placeholder 3">
            <a:extLst>
              <a:ext uri="{FF2B5EF4-FFF2-40B4-BE49-F238E27FC236}">
                <a16:creationId xmlns:a16="http://schemas.microsoft.com/office/drawing/2014/main" id="{4E5E76C7-5445-8D32-5475-B4067AC0F012}"/>
              </a:ext>
            </a:extLst>
          </p:cNvPr>
          <p:cNvGraphicFramePr>
            <a:graphicFrameLocks noGrp="1"/>
          </p:cNvGraphicFramePr>
          <p:nvPr>
            <p:ph idx="1"/>
            <p:extLst>
              <p:ext uri="{D42A27DB-BD31-4B8C-83A1-F6EECF244321}">
                <p14:modId xmlns:p14="http://schemas.microsoft.com/office/powerpoint/2010/main" val="2627976337"/>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56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263FB5F-8239-42D8-8F2B-ECFA76CF68EF}"/>
              </a:ext>
            </a:extLst>
          </p:cNvPr>
          <p:cNvSpPr txBox="1"/>
          <p:nvPr/>
        </p:nvSpPr>
        <p:spPr>
          <a:xfrm>
            <a:off x="214604" y="279918"/>
            <a:ext cx="11756572" cy="6186309"/>
          </a:xfrm>
          <a:prstGeom prst="rect">
            <a:avLst/>
          </a:prstGeom>
          <a:noFill/>
        </p:spPr>
        <p:txBody>
          <a:bodyPr wrap="square" rtlCol="0">
            <a:spAutoFit/>
          </a:bodyPr>
          <a:lstStyle/>
          <a:p>
            <a:r>
              <a:rPr lang="en-IN" sz="4800" dirty="0">
                <a:solidFill>
                  <a:schemeClr val="accent1"/>
                </a:solidFill>
                <a:latin typeface="Times New Roman" panose="02020603050405020304" pitchFamily="18" charset="0"/>
                <a:cs typeface="Times New Roman" panose="02020603050405020304" pitchFamily="18" charset="0"/>
              </a:rPr>
              <a:t>DATA PREPARATION</a:t>
            </a:r>
          </a:p>
          <a:p>
            <a:endParaRPr lang="en-IN" sz="4800" b="1" dirty="0">
              <a:solidFill>
                <a:schemeClr val="accent1"/>
              </a:solidFill>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Data Cleaning:</a:t>
            </a: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Fixing or removing incorrect, incomplete, or duplicate data. Think of it as tidying up your dataset. In Python, libraries like Pandas are commonly used.</a:t>
            </a:r>
          </a:p>
          <a:p>
            <a:endParaRPr lang="en-US"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Data Preprocessing:</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Transforming data into a suitable format for analysis . This might include scaling, encoding categorical variables, or handling missing values. Scikit-learn is a key Python library for this.</a:t>
            </a:r>
          </a:p>
          <a:p>
            <a:endParaRPr lang="en-US"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Data Manipulation:</a:t>
            </a:r>
            <a:r>
              <a:rPr lang="en-US" sz="2800"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Changing the structure or content of data to make it easier to use. This can involve tasks like selecting specific columns, filtering rows, sorting, merging datasets, or creating new variables. Pandas is the go-to library in Python.</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495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C821-B574-2D3C-B24F-2647FD01D86E}"/>
              </a:ext>
            </a:extLst>
          </p:cNvPr>
          <p:cNvSpPr>
            <a:spLocks noGrp="1"/>
          </p:cNvSpPr>
          <p:nvPr>
            <p:ph type="title"/>
          </p:nvPr>
        </p:nvSpPr>
        <p:spPr>
          <a:xfrm>
            <a:off x="657224" y="499533"/>
            <a:ext cx="10772775" cy="1002696"/>
          </a:xfrm>
        </p:spPr>
        <p:txBody>
          <a:bodyPr>
            <a:normAutofit/>
          </a:bodyPr>
          <a:lstStyle/>
          <a:p>
            <a:r>
              <a:rPr lang="en-IN" sz="5000" dirty="0">
                <a:latin typeface="Times New Roman" panose="02020603050405020304" pitchFamily="18" charset="0"/>
                <a:cs typeface="Times New Roman" panose="02020603050405020304" pitchFamily="18" charset="0"/>
              </a:rPr>
              <a:t>Data Cleaning and Pre-Processing</a:t>
            </a:r>
          </a:p>
        </p:txBody>
      </p:sp>
      <p:graphicFrame>
        <p:nvGraphicFramePr>
          <p:cNvPr id="4" name="Content Placeholder 3">
            <a:extLst>
              <a:ext uri="{FF2B5EF4-FFF2-40B4-BE49-F238E27FC236}">
                <a16:creationId xmlns:a16="http://schemas.microsoft.com/office/drawing/2014/main" id="{4E5E76C7-5445-8D32-5475-B4067AC0F012}"/>
              </a:ext>
            </a:extLst>
          </p:cNvPr>
          <p:cNvGraphicFramePr>
            <a:graphicFrameLocks noGrp="1"/>
          </p:cNvGraphicFramePr>
          <p:nvPr>
            <p:ph idx="1"/>
          </p:nvPr>
        </p:nvGraphicFramePr>
        <p:xfrm>
          <a:off x="676275" y="1502229"/>
          <a:ext cx="11248246" cy="5169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9A3151C-D772-4CA7-90F6-36BE1058D543}"/>
              </a:ext>
            </a:extLst>
          </p:cNvPr>
          <p:cNvSpPr txBox="1"/>
          <p:nvPr/>
        </p:nvSpPr>
        <p:spPr>
          <a:xfrm>
            <a:off x="676275" y="1555873"/>
            <a:ext cx="9130198"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At first I have read the file using pd.read_excel using pandas library.</a:t>
            </a:r>
          </a:p>
        </p:txBody>
      </p:sp>
      <p:sp>
        <p:nvSpPr>
          <p:cNvPr id="6" name="TextBox 5">
            <a:extLst>
              <a:ext uri="{FF2B5EF4-FFF2-40B4-BE49-F238E27FC236}">
                <a16:creationId xmlns:a16="http://schemas.microsoft.com/office/drawing/2014/main" id="{9F0E896A-2856-4A0A-86C8-F2A7A403D2DF}"/>
              </a:ext>
            </a:extLst>
          </p:cNvPr>
          <p:cNvSpPr txBox="1"/>
          <p:nvPr/>
        </p:nvSpPr>
        <p:spPr>
          <a:xfrm>
            <a:off x="676275" y="2097152"/>
            <a:ext cx="923283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Then I have merged the data frames using merge function based on common columns and used inner join to display common values.</a:t>
            </a:r>
          </a:p>
        </p:txBody>
      </p:sp>
      <p:sp>
        <p:nvSpPr>
          <p:cNvPr id="8" name="TextBox 7">
            <a:extLst>
              <a:ext uri="{FF2B5EF4-FFF2-40B4-BE49-F238E27FC236}">
                <a16:creationId xmlns:a16="http://schemas.microsoft.com/office/drawing/2014/main" id="{B36B5570-51DA-45AF-BCA2-8AEF0AC60E02}"/>
              </a:ext>
            </a:extLst>
          </p:cNvPr>
          <p:cNvSpPr txBox="1"/>
          <p:nvPr/>
        </p:nvSpPr>
        <p:spPr>
          <a:xfrm>
            <a:off x="716707" y="2937401"/>
            <a:ext cx="8959137"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 have used the drop function to drop repeated columns as a part of data cleaning.</a:t>
            </a:r>
          </a:p>
        </p:txBody>
      </p:sp>
      <p:sp>
        <p:nvSpPr>
          <p:cNvPr id="10" name="TextBox 9">
            <a:extLst>
              <a:ext uri="{FF2B5EF4-FFF2-40B4-BE49-F238E27FC236}">
                <a16:creationId xmlns:a16="http://schemas.microsoft.com/office/drawing/2014/main" id="{5A044B54-5A06-445C-AA6A-75F9A7057B51}"/>
              </a:ext>
            </a:extLst>
          </p:cNvPr>
          <p:cNvSpPr txBox="1"/>
          <p:nvPr/>
        </p:nvSpPr>
        <p:spPr>
          <a:xfrm>
            <a:off x="716708" y="3799495"/>
            <a:ext cx="8959136"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 have separated the numerical columns using select_dtypes function and included condition as number.</a:t>
            </a:r>
          </a:p>
        </p:txBody>
      </p:sp>
      <p:sp>
        <p:nvSpPr>
          <p:cNvPr id="12" name="TextBox 11">
            <a:extLst>
              <a:ext uri="{FF2B5EF4-FFF2-40B4-BE49-F238E27FC236}">
                <a16:creationId xmlns:a16="http://schemas.microsoft.com/office/drawing/2014/main" id="{378D8CEA-5960-4322-A0C0-3DF53C7B32E1}"/>
              </a:ext>
            </a:extLst>
          </p:cNvPr>
          <p:cNvSpPr txBox="1"/>
          <p:nvPr/>
        </p:nvSpPr>
        <p:spPr>
          <a:xfrm>
            <a:off x="716708" y="4649430"/>
            <a:ext cx="8959136"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 have separated the categorical columns using select_dtypes function and excluded condition as number.</a:t>
            </a:r>
          </a:p>
        </p:txBody>
      </p:sp>
      <p:sp>
        <p:nvSpPr>
          <p:cNvPr id="14" name="TextBox 13">
            <a:extLst>
              <a:ext uri="{FF2B5EF4-FFF2-40B4-BE49-F238E27FC236}">
                <a16:creationId xmlns:a16="http://schemas.microsoft.com/office/drawing/2014/main" id="{BB3EB450-D747-4D76-8011-30FBE04A98A7}"/>
              </a:ext>
            </a:extLst>
          </p:cNvPr>
          <p:cNvSpPr txBox="1"/>
          <p:nvPr/>
        </p:nvSpPr>
        <p:spPr>
          <a:xfrm>
            <a:off x="716708" y="5563552"/>
            <a:ext cx="908976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At last I have checked the null values using isnull().sum() and filled the null values using fillna() for numerical values used mean() and for categorical used mode().</a:t>
            </a:r>
          </a:p>
        </p:txBody>
      </p:sp>
    </p:spTree>
    <p:extLst>
      <p:ext uri="{BB962C8B-B14F-4D97-AF65-F5344CB8AC3E}">
        <p14:creationId xmlns:p14="http://schemas.microsoft.com/office/powerpoint/2010/main" val="408740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4" y="251934"/>
            <a:ext cx="4260980" cy="1399592"/>
          </a:xfrm>
        </p:spPr>
        <p:txBody>
          <a:bodyPr>
            <a:normAutofit/>
          </a:bodyPr>
          <a:lstStyle/>
          <a:p>
            <a:pPr algn="ctr"/>
            <a:r>
              <a:rPr lang="en-IN" b="1" dirty="0">
                <a:latin typeface="Arial" panose="020B0604020202020204" pitchFamily="34" charset="0"/>
                <a:cs typeface="Arial" panose="020B0604020202020204" pitchFamily="34" charset="0"/>
              </a:rPr>
              <a:t>SPRINT - 1</a:t>
            </a:r>
            <a:br>
              <a:rPr lang="en-IN" dirty="0"/>
            </a:br>
            <a:r>
              <a:rPr lang="en-IN" sz="2400" dirty="0">
                <a:latin typeface="Arial" panose="020B0604020202020204" pitchFamily="34" charset="0"/>
                <a:cs typeface="Arial" panose="020B0604020202020204" pitchFamily="34" charset="0"/>
              </a:rPr>
              <a:t>Performance</a:t>
            </a:r>
            <a:r>
              <a:rPr lang="en-IN" sz="2800" dirty="0"/>
              <a:t> </a:t>
            </a:r>
            <a:r>
              <a:rPr lang="en-IN" sz="2400" dirty="0">
                <a:latin typeface="Arial" panose="020B0604020202020204" pitchFamily="34" charset="0"/>
                <a:cs typeface="Arial" panose="020B0604020202020204" pitchFamily="34" charset="0"/>
              </a:rPr>
              <a:t>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2216020"/>
            <a:ext cx="4413380" cy="2425959"/>
          </a:xfrm>
        </p:spPr>
        <p: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Christian Pulisic stands out as the clear top scorer, far surpassing other leading goal contributors.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Teams collectively scored more goals each year until 2019, reflecting a growing offensive trend before a slight dip in 2020.</a:t>
            </a:r>
            <a:endParaRPr lang="en-IN"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1DF01DD9-C1D6-4E92-AF91-3B6FAE737429}"/>
              </a:ext>
            </a:extLst>
          </p:cNvPr>
          <p:cNvPicPr>
            <a:picLocks noGrp="1" noChangeAspect="1"/>
          </p:cNvPicPr>
          <p:nvPr>
            <p:ph idx="1"/>
          </p:nvPr>
        </p:nvPicPr>
        <p:blipFill>
          <a:blip r:embed="rId2"/>
          <a:stretch>
            <a:fillRect/>
          </a:stretch>
        </p:blipFill>
        <p:spPr>
          <a:xfrm>
            <a:off x="410546" y="223941"/>
            <a:ext cx="6755363" cy="6223511"/>
          </a:xfrm>
        </p:spPr>
      </p:pic>
    </p:spTree>
    <p:extLst>
      <p:ext uri="{BB962C8B-B14F-4D97-AF65-F5344CB8AC3E}">
        <p14:creationId xmlns:p14="http://schemas.microsoft.com/office/powerpoint/2010/main" val="112681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4" y="251934"/>
            <a:ext cx="4260980" cy="1399592"/>
          </a:xfrm>
        </p:spPr>
        <p:txBody>
          <a:bodyPr>
            <a:normAutofit/>
          </a:bodyPr>
          <a:lstStyle/>
          <a:p>
            <a:pPr algn="ctr"/>
            <a:r>
              <a:rPr lang="en-IN" b="1" dirty="0">
                <a:latin typeface="Arial" panose="020B0604020202020204" pitchFamily="34" charset="0"/>
                <a:cs typeface="Arial" panose="020B0604020202020204" pitchFamily="34" charset="0"/>
              </a:rPr>
              <a:t>SPRINT - 2</a:t>
            </a:r>
            <a:br>
              <a:rPr lang="en-IN" dirty="0"/>
            </a:br>
            <a:r>
              <a:rPr lang="en-IN" sz="2400" dirty="0">
                <a:latin typeface="Arial" panose="020B0604020202020204" pitchFamily="34" charset="0"/>
                <a:cs typeface="Arial" panose="020B0604020202020204" pitchFamily="34" charset="0"/>
              </a:rPr>
              <a:t>Player Profile and Market Value</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2286001"/>
            <a:ext cx="4413380" cy="2425959"/>
          </a:xfrm>
        </p:spPr>
        <p:txBody>
          <a:bodyPr>
            <a:normAutofit fontScale="92500" lnSpcReduction="20000"/>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Christian Pulisic demonstrates the highest current market value, significantly surpassing his historical peak, suggesting a potential career high.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Conversely, several players, including Weston </a:t>
            </a:r>
            <a:r>
              <a:rPr lang="en-US" dirty="0" err="1">
                <a:latin typeface="Arial" panose="020B0604020202020204" pitchFamily="34" charset="0"/>
                <a:cs typeface="Arial" panose="020B0604020202020204" pitchFamily="34" charset="0"/>
              </a:rPr>
              <a:t>McKennie</a:t>
            </a:r>
            <a:r>
              <a:rPr lang="en-US" dirty="0">
                <a:latin typeface="Arial" panose="020B0604020202020204" pitchFamily="34" charset="0"/>
                <a:cs typeface="Arial" panose="020B0604020202020204" pitchFamily="34" charset="0"/>
              </a:rPr>
              <a:t> and others toward the right, have current market values substantially below their peaks, indicating possible fluctuations in form or career progression.</a:t>
            </a:r>
          </a:p>
        </p:txBody>
      </p:sp>
      <p:pic>
        <p:nvPicPr>
          <p:cNvPr id="5" name="Content Placeholder 4">
            <a:extLst>
              <a:ext uri="{FF2B5EF4-FFF2-40B4-BE49-F238E27FC236}">
                <a16:creationId xmlns:a16="http://schemas.microsoft.com/office/drawing/2014/main" id="{9FDC0541-6F93-425C-BBE0-C72101C14BB6}"/>
              </a:ext>
            </a:extLst>
          </p:cNvPr>
          <p:cNvPicPr>
            <a:picLocks noGrp="1" noChangeAspect="1"/>
          </p:cNvPicPr>
          <p:nvPr>
            <p:ph idx="1"/>
          </p:nvPr>
        </p:nvPicPr>
        <p:blipFill>
          <a:blip r:embed="rId2"/>
          <a:stretch>
            <a:fillRect/>
          </a:stretch>
        </p:blipFill>
        <p:spPr>
          <a:xfrm>
            <a:off x="242596" y="617220"/>
            <a:ext cx="7179284" cy="5135880"/>
          </a:xfrm>
        </p:spPr>
      </p:pic>
    </p:spTree>
    <p:extLst>
      <p:ext uri="{BB962C8B-B14F-4D97-AF65-F5344CB8AC3E}">
        <p14:creationId xmlns:p14="http://schemas.microsoft.com/office/powerpoint/2010/main" val="243535776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TM02900743[[fn=Organic]]</Template>
  <TotalTime>1584</TotalTime>
  <Words>2537</Words>
  <Application>Microsoft Office PowerPoint</Application>
  <PresentationFormat>Widescreen</PresentationFormat>
  <Paragraphs>245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 Light</vt:lpstr>
      <vt:lpstr>Calisto MT</vt:lpstr>
      <vt:lpstr>Times New Roman</vt:lpstr>
      <vt:lpstr>Wingdings</vt:lpstr>
      <vt:lpstr>Metropolitan</vt:lpstr>
      <vt:lpstr>CAPSTONE FOOTBALL  PROJECT  Unleashing Insights From Football Data</vt:lpstr>
      <vt:lpstr>Introduction</vt:lpstr>
      <vt:lpstr>PowerPoint Presentation</vt:lpstr>
      <vt:lpstr>Objectives </vt:lpstr>
      <vt:lpstr>Tools and Techniques</vt:lpstr>
      <vt:lpstr>PowerPoint Presentation</vt:lpstr>
      <vt:lpstr>Data Cleaning and Pre-Processing</vt:lpstr>
      <vt:lpstr>SPRINT - 1 Performance Analysis</vt:lpstr>
      <vt:lpstr>SPRINT - 2 Player Profile and Market Value</vt:lpstr>
      <vt:lpstr>SPRINT - 3 Team Comparison</vt:lpstr>
      <vt:lpstr>SPRINT - 4 Attendance and Stadium Analysis</vt:lpstr>
      <vt:lpstr>SPRINT - 5 Referee Analysis</vt:lpstr>
      <vt:lpstr>SPRINT - 6 Substitution Analysis</vt:lpstr>
      <vt:lpstr>SPRINT - 7 Event Analysis</vt:lpstr>
      <vt:lpstr>SPRINT - 8 Competition Analysis</vt:lpstr>
      <vt:lpstr>SPRINT - 9 Player Attributes and Demographics</vt:lpstr>
      <vt:lpstr>SPRINT - 10 Contract Management</vt:lpstr>
      <vt:lpstr>Logistic Regression</vt:lpstr>
      <vt:lpstr>Logistic Regression</vt:lpstr>
      <vt:lpstr>Linear and Multi Linear Regression</vt:lpstr>
      <vt:lpstr>Linear and Multi Linear Regression</vt:lpstr>
      <vt:lpstr>Linear and Multi Linear Regression</vt:lpstr>
      <vt:lpstr>Linear and Multi Linear Regression</vt:lpstr>
      <vt:lpstr>Linear and Multi Linear Regression</vt:lpstr>
      <vt:lpstr>K NEAREST NEIGHBOR CLASSIFY</vt:lpstr>
      <vt:lpstr>K MEANS CLUSTERS</vt:lpstr>
      <vt:lpstr>K MEANS CLUSTERS</vt:lpstr>
      <vt:lpstr>Summary</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Unleashing Insights From Football Data</dc:title>
  <dc:creator>Barath S P</dc:creator>
  <cp:lastModifiedBy>sai dinesh str</cp:lastModifiedBy>
  <cp:revision>85</cp:revision>
  <dcterms:created xsi:type="dcterms:W3CDTF">2025-02-16T12:38:45Z</dcterms:created>
  <dcterms:modified xsi:type="dcterms:W3CDTF">2025-03-02T09:49:46Z</dcterms:modified>
</cp:coreProperties>
</file>