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8" r:id="rId3"/>
    <p:sldId id="259" r:id="rId4"/>
    <p:sldId id="261" r:id="rId5"/>
    <p:sldId id="262" r:id="rId6"/>
    <p:sldId id="263" r:id="rId7"/>
    <p:sldId id="264" r:id="rId8"/>
    <p:sldId id="266" r:id="rId9"/>
    <p:sldId id="269" r:id="rId10"/>
    <p:sldId id="270" r:id="rId11"/>
    <p:sldId id="268" r:id="rId12"/>
    <p:sldId id="272" r:id="rId13"/>
    <p:sldId id="273" r:id="rId14"/>
    <p:sldId id="267" r:id="rId15"/>
    <p:sldId id="271" r:id="rId16"/>
    <p:sldId id="276" r:id="rId17"/>
    <p:sldId id="274" r:id="rId18"/>
    <p:sldId id="278" r:id="rId19"/>
    <p:sldId id="279" r:id="rId20"/>
    <p:sldId id="280" r:id="rId21"/>
    <p:sldId id="275" r:id="rId22"/>
    <p:sldId id="281" r:id="rId23"/>
    <p:sldId id="26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25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A76B9-2F7F-4FBA-88BB-D2DF5693EE8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5DA0C-9389-48DF-AC0C-96B037467D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78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A76B9-2F7F-4FBA-88BB-D2DF5693EE8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15572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A76B9-2F7F-4FBA-88BB-D2DF5693EE8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87302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A76B9-2F7F-4FBA-88BB-D2DF5693EE8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302491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A76B9-2F7F-4FBA-88BB-D2DF5693EE8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5DA0C-9389-48DF-AC0C-96B037467D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0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A76B9-2F7F-4FBA-88BB-D2DF5693EE8E}"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165047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A76B9-2F7F-4FBA-88BB-D2DF5693EE8E}"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164928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A76B9-2F7F-4FBA-88BB-D2DF5693EE8E}"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109895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CA76B9-2F7F-4FBA-88BB-D2DF5693EE8E}" type="datetimeFigureOut">
              <a:rPr lang="en-IN" smtClean="0"/>
              <a:t>31-05-2024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58896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CA76B9-2F7F-4FBA-88BB-D2DF5693EE8E}" type="datetimeFigureOut">
              <a:rPr lang="en-IN" smtClean="0"/>
              <a:t>31-05-2024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5DA0C-9389-48DF-AC0C-96B037467DBF}" type="slidenum">
              <a:rPr lang="en-IN" smtClean="0"/>
              <a:t>‹#›</a:t>
            </a:fld>
            <a:endParaRPr lang="en-IN"/>
          </a:p>
        </p:txBody>
      </p:sp>
    </p:spTree>
    <p:extLst>
      <p:ext uri="{BB962C8B-B14F-4D97-AF65-F5344CB8AC3E}">
        <p14:creationId xmlns:p14="http://schemas.microsoft.com/office/powerpoint/2010/main" val="160538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A76B9-2F7F-4FBA-88BB-D2DF5693EE8E}"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5DA0C-9389-48DF-AC0C-96B037467DBF}" type="slidenum">
              <a:rPr lang="en-IN" smtClean="0"/>
              <a:t>‹#›</a:t>
            </a:fld>
            <a:endParaRPr lang="en-IN"/>
          </a:p>
        </p:txBody>
      </p:sp>
    </p:spTree>
    <p:extLst>
      <p:ext uri="{BB962C8B-B14F-4D97-AF65-F5344CB8AC3E}">
        <p14:creationId xmlns:p14="http://schemas.microsoft.com/office/powerpoint/2010/main" val="264840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CA76B9-2F7F-4FBA-88BB-D2DF5693EE8E}" type="datetimeFigureOut">
              <a:rPr lang="en-IN" smtClean="0"/>
              <a:t>31-05-2024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5DA0C-9389-48DF-AC0C-96B037467DB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24030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5015-074F-E506-1821-E0749A69EF9A}"/>
              </a:ext>
            </a:extLst>
          </p:cNvPr>
          <p:cNvSpPr>
            <a:spLocks noGrp="1"/>
          </p:cNvSpPr>
          <p:nvPr>
            <p:ph type="ctrTitle"/>
          </p:nvPr>
        </p:nvSpPr>
        <p:spPr/>
        <p:txBody>
          <a:bodyPr/>
          <a:lstStyle/>
          <a:p>
            <a:r>
              <a:rPr lang="en-IN" b="1" dirty="0"/>
              <a:t>Amazon Sales Analysis</a:t>
            </a:r>
          </a:p>
        </p:txBody>
      </p:sp>
      <p:sp>
        <p:nvSpPr>
          <p:cNvPr id="3" name="Subtitle 2">
            <a:extLst>
              <a:ext uri="{FF2B5EF4-FFF2-40B4-BE49-F238E27FC236}">
                <a16:creationId xmlns:a16="http://schemas.microsoft.com/office/drawing/2014/main" id="{AFB073B9-32D7-2BC6-FF22-A7364079941A}"/>
              </a:ext>
            </a:extLst>
          </p:cNvPr>
          <p:cNvSpPr>
            <a:spLocks noGrp="1"/>
          </p:cNvSpPr>
          <p:nvPr>
            <p:ph type="subTitle" idx="1"/>
          </p:nvPr>
        </p:nvSpPr>
        <p:spPr/>
        <p:txBody>
          <a:bodyPr/>
          <a:lstStyle/>
          <a:p>
            <a:r>
              <a:rPr lang="en-US" b="1" dirty="0"/>
              <a:t>Key Metrics, Trends, and Insights</a:t>
            </a:r>
            <a:endParaRPr lang="en-IN" b="1" dirty="0"/>
          </a:p>
          <a:p>
            <a:pPr algn="r"/>
            <a:r>
              <a:rPr lang="en-IN" cap="none" dirty="0"/>
              <a:t>By- Sri Ratna Chinthapalli</a:t>
            </a:r>
          </a:p>
        </p:txBody>
      </p:sp>
    </p:spTree>
    <p:extLst>
      <p:ext uri="{BB962C8B-B14F-4D97-AF65-F5344CB8AC3E}">
        <p14:creationId xmlns:p14="http://schemas.microsoft.com/office/powerpoint/2010/main" val="46560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DEBBB-7FA2-32ED-D522-9BD73F11CB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154745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US" b="1" dirty="0"/>
              <a:t>Product and Sales Channel</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10058400" cy="354389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sz="2400" b="1" dirty="0">
                <a:latin typeface="Segoe UI" panose="020B0502040204020203" pitchFamily="34" charset="0"/>
                <a:cs typeface="Segoe UI" panose="020B0502040204020203" pitchFamily="34" charset="0"/>
              </a:rPr>
              <a:t>Best Selling Item Types:</a:t>
            </a:r>
          </a:p>
          <a:p>
            <a:pPr lvl="2">
              <a:lnSpc>
                <a:spcPct val="150000"/>
              </a:lnSpc>
              <a:buFont typeface="Wingdings" panose="05000000000000000000" pitchFamily="2" charset="2"/>
              <a:buChar char="§"/>
            </a:pPr>
            <a:r>
              <a:rPr lang="en-US" sz="1800" b="1" dirty="0">
                <a:latin typeface="Segoe UI" panose="020B0502040204020203" pitchFamily="34" charset="0"/>
                <a:cs typeface="Segoe UI" panose="020B0502040204020203" pitchFamily="34" charset="0"/>
              </a:rPr>
              <a:t>Cosmetics:</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83,718 units</a:t>
            </a:r>
          </a:p>
          <a:p>
            <a:pPr lvl="2">
              <a:lnSpc>
                <a:spcPct val="150000"/>
              </a:lnSpc>
              <a:buFont typeface="Wingdings" panose="05000000000000000000" pitchFamily="2" charset="2"/>
              <a:buChar char="§"/>
            </a:pPr>
            <a:r>
              <a:rPr lang="en-US" sz="1800" b="1" dirty="0">
                <a:latin typeface="Segoe UI" panose="020B0502040204020203" pitchFamily="34" charset="0"/>
                <a:cs typeface="Segoe UI" panose="020B0502040204020203" pitchFamily="34" charset="0"/>
              </a:rPr>
              <a:t>Clothes:</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71,260 units</a:t>
            </a:r>
          </a:p>
          <a:p>
            <a:pPr lvl="2">
              <a:lnSpc>
                <a:spcPct val="150000"/>
              </a:lnSpc>
              <a:buFont typeface="Wingdings" panose="05000000000000000000" pitchFamily="2" charset="2"/>
              <a:buChar char="§"/>
            </a:pPr>
            <a:r>
              <a:rPr lang="en-US" sz="1800" b="1" dirty="0">
                <a:latin typeface="Segoe UI" panose="020B0502040204020203" pitchFamily="34" charset="0"/>
                <a:cs typeface="Segoe UI" panose="020B0502040204020203" pitchFamily="34" charset="0"/>
              </a:rPr>
              <a:t>Beverages:</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56,708 units</a:t>
            </a:r>
          </a:p>
          <a:p>
            <a:pPr marL="0" indent="0">
              <a:lnSpc>
                <a:spcPct val="100000"/>
              </a:lnSpc>
              <a:buNone/>
            </a:pPr>
            <a:r>
              <a:rPr lang="en-US" sz="2400" b="1" dirty="0">
                <a:latin typeface="Segoe UI" panose="020B0502040204020203" pitchFamily="34" charset="0"/>
                <a:cs typeface="Segoe UI" panose="020B0502040204020203" pitchFamily="34" charset="0"/>
              </a:rPr>
              <a:t>Revenue by Sales Channel:</a:t>
            </a:r>
          </a:p>
          <a:p>
            <a:pPr lvl="2">
              <a:lnSpc>
                <a:spcPct val="150000"/>
              </a:lnSpc>
              <a:buFont typeface="Wingdings" panose="05000000000000000000" pitchFamily="2" charset="2"/>
              <a:buChar char="§"/>
            </a:pPr>
            <a:r>
              <a:rPr lang="en-US" sz="1800" b="1" dirty="0">
                <a:latin typeface="Segoe UI" panose="020B0502040204020203" pitchFamily="34" charset="0"/>
                <a:cs typeface="Segoe UI" panose="020B0502040204020203" pitchFamily="34" charset="0"/>
              </a:rPr>
              <a:t>Offline:</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$79,094,809.20</a:t>
            </a:r>
          </a:p>
          <a:p>
            <a:pPr lvl="2">
              <a:lnSpc>
                <a:spcPct val="150000"/>
              </a:lnSpc>
              <a:buFont typeface="Wingdings" panose="05000000000000000000" pitchFamily="2" charset="2"/>
              <a:buChar char="§"/>
            </a:pPr>
            <a:r>
              <a:rPr lang="en-US" sz="1800" b="1" dirty="0">
                <a:latin typeface="Segoe UI" panose="020B0502040204020203" pitchFamily="34" charset="0"/>
                <a:cs typeface="Segoe UI" panose="020B0502040204020203" pitchFamily="34" charset="0"/>
              </a:rPr>
              <a:t>Online:</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$58,253,959.11</a:t>
            </a:r>
            <a:endParaRPr lang="en-IN" sz="1200" dirty="0">
              <a:solidFill>
                <a:srgbClr val="BD582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94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7D5E98-7B45-7252-1A06-9C4870F4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41011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7D5E98-7B45-7252-1A06-9C4870F459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212778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Order and Shipping Efficiency</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10058400" cy="38649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b="1" dirty="0">
                <a:latin typeface="Segoe UI" panose="020B0502040204020203" pitchFamily="34" charset="0"/>
                <a:cs typeface="Segoe UI" panose="020B0502040204020203" pitchFamily="34" charset="0"/>
              </a:rPr>
              <a:t>Order Priority Impact on Revenue:</a:t>
            </a:r>
          </a:p>
          <a:p>
            <a:pPr lvl="2">
              <a:lnSpc>
                <a:spcPct val="150000"/>
              </a:lnSpc>
              <a:buFont typeface="Arial" panose="020B0604020202020204" pitchFamily="34" charset="0"/>
              <a:buChar char="•"/>
            </a:pPr>
            <a:r>
              <a:rPr lang="en-US" sz="1800" b="1" dirty="0">
                <a:latin typeface="Segoe UI" panose="020B0502040204020203" pitchFamily="34" charset="0"/>
                <a:cs typeface="Segoe UI" panose="020B0502040204020203" pitchFamily="34" charset="0"/>
              </a:rPr>
              <a:t>Critical:</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$18,855,063.05</a:t>
            </a:r>
          </a:p>
          <a:p>
            <a:pPr lvl="2">
              <a:lnSpc>
                <a:spcPct val="150000"/>
              </a:lnSpc>
              <a:buFont typeface="Arial" panose="020B0604020202020204" pitchFamily="34" charset="0"/>
              <a:buChar char="•"/>
            </a:pPr>
            <a:r>
              <a:rPr lang="en-US" sz="1800" b="1" dirty="0">
                <a:latin typeface="Segoe UI" panose="020B0502040204020203" pitchFamily="34" charset="0"/>
                <a:cs typeface="Segoe UI" panose="020B0502040204020203" pitchFamily="34" charset="0"/>
              </a:rPr>
              <a:t>High:</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$48,749,546.05</a:t>
            </a:r>
          </a:p>
          <a:p>
            <a:pPr lvl="2">
              <a:lnSpc>
                <a:spcPct val="150000"/>
              </a:lnSpc>
              <a:buFont typeface="Arial" panose="020B0604020202020204" pitchFamily="34" charset="0"/>
              <a:buChar char="•"/>
            </a:pPr>
            <a:r>
              <a:rPr lang="en-US" sz="1800" b="1" dirty="0">
                <a:latin typeface="Segoe UI" panose="020B0502040204020203" pitchFamily="34" charset="0"/>
                <a:cs typeface="Segoe UI" panose="020B0502040204020203" pitchFamily="34" charset="0"/>
              </a:rPr>
              <a:t>Low:</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$36,628,127.46</a:t>
            </a:r>
          </a:p>
          <a:p>
            <a:pPr lvl="2">
              <a:lnSpc>
                <a:spcPct val="150000"/>
              </a:lnSpc>
              <a:buFont typeface="Arial" panose="020B0604020202020204" pitchFamily="34" charset="0"/>
              <a:buChar char="•"/>
            </a:pPr>
            <a:r>
              <a:rPr lang="en-US" sz="1800" b="1" dirty="0">
                <a:latin typeface="Segoe UI" panose="020B0502040204020203" pitchFamily="34" charset="0"/>
                <a:cs typeface="Segoe UI" panose="020B0502040204020203" pitchFamily="34" charset="0"/>
              </a:rPr>
              <a:t>Medium:</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$33,116,031.75</a:t>
            </a:r>
          </a:p>
          <a:p>
            <a:pPr>
              <a:lnSpc>
                <a:spcPct val="150000"/>
              </a:lnSpc>
            </a:pPr>
            <a:r>
              <a:rPr lang="en-US" sz="2400" b="1" dirty="0">
                <a:latin typeface="Segoe UI" panose="020B0502040204020203" pitchFamily="34" charset="0"/>
                <a:cs typeface="Segoe UI" panose="020B0502040204020203" pitchFamily="34" charset="0"/>
              </a:rPr>
              <a:t>Average Shipping Time:</a:t>
            </a:r>
            <a:r>
              <a:rPr lang="en-US" sz="2400" dirty="0">
                <a:latin typeface="Segoe UI" panose="020B0502040204020203" pitchFamily="34" charset="0"/>
                <a:cs typeface="Segoe UI" panose="020B0502040204020203" pitchFamily="34" charset="0"/>
              </a:rPr>
              <a:t> </a:t>
            </a:r>
          </a:p>
          <a:p>
            <a:pPr lvl="2">
              <a:lnSpc>
                <a:spcPct val="150000"/>
              </a:lnSpc>
              <a:buFont typeface="Wingdings" panose="05000000000000000000" pitchFamily="2" charset="2"/>
              <a:buChar char="Ø"/>
            </a:pPr>
            <a:r>
              <a:rPr lang="en-US" sz="1800" b="1" dirty="0">
                <a:latin typeface="Segoe UI" panose="020B0502040204020203" pitchFamily="34" charset="0"/>
                <a:cs typeface="Segoe UI" panose="020B0502040204020203" pitchFamily="34" charset="0"/>
              </a:rPr>
              <a:t> </a:t>
            </a:r>
            <a:r>
              <a:rPr lang="en-US" sz="1800" b="1" dirty="0">
                <a:solidFill>
                  <a:srgbClr val="BD582C"/>
                </a:solidFill>
                <a:latin typeface="Segoe UI" panose="020B0502040204020203" pitchFamily="34" charset="0"/>
                <a:cs typeface="Segoe UI" panose="020B0502040204020203" pitchFamily="34" charset="0"/>
              </a:rPr>
              <a:t>23.36 Days</a:t>
            </a:r>
            <a:endParaRPr lang="en-IN" sz="1800" b="1" dirty="0">
              <a:solidFill>
                <a:srgbClr val="BD582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973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419170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Sales Trends</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10058400" cy="38649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b="1" dirty="0">
                <a:latin typeface="Segoe UI" panose="020B0502040204020203" pitchFamily="34" charset="0"/>
                <a:cs typeface="Segoe UI" panose="020B0502040204020203" pitchFamily="34" charset="0"/>
              </a:rPr>
              <a:t>Monthly Growth Rate: </a:t>
            </a:r>
          </a:p>
          <a:p>
            <a:pPr lvl="1">
              <a:lnSpc>
                <a:spcPct val="150000"/>
              </a:lnSpc>
              <a:buFont typeface="Wingdings" panose="05000000000000000000" pitchFamily="2" charset="2"/>
              <a:buChar char="Ø"/>
            </a:pPr>
            <a:r>
              <a:rPr lang="en-US" sz="2200" b="1" dirty="0">
                <a:solidFill>
                  <a:srgbClr val="BD582C"/>
                </a:solidFill>
                <a:latin typeface="Segoe UI" panose="020B0502040204020203" pitchFamily="34" charset="0"/>
                <a:cs typeface="Segoe UI" panose="020B0502040204020203" pitchFamily="34" charset="0"/>
              </a:rPr>
              <a:t> 85.06%</a:t>
            </a:r>
          </a:p>
          <a:p>
            <a:pPr>
              <a:lnSpc>
                <a:spcPct val="150000"/>
              </a:lnSpc>
            </a:pPr>
            <a:r>
              <a:rPr lang="en-US" sz="2400" b="1" dirty="0">
                <a:latin typeface="Segoe UI" panose="020B0502040204020203" pitchFamily="34" charset="0"/>
                <a:cs typeface="Segoe UI" panose="020B0502040204020203" pitchFamily="34" charset="0"/>
              </a:rPr>
              <a:t>Yearly Growth Rate:</a:t>
            </a:r>
            <a:r>
              <a:rPr lang="en-US" sz="1800" b="1" dirty="0">
                <a:latin typeface="Segoe UI" panose="020B0502040204020203" pitchFamily="34" charset="0"/>
                <a:cs typeface="Segoe UI" panose="020B0502040204020203" pitchFamily="34" charset="0"/>
              </a:rPr>
              <a:t> </a:t>
            </a:r>
          </a:p>
          <a:p>
            <a:pPr lvl="1">
              <a:lnSpc>
                <a:spcPct val="150000"/>
              </a:lnSpc>
              <a:buFont typeface="Wingdings" panose="05000000000000000000" pitchFamily="2" charset="2"/>
              <a:buChar char="Ø"/>
            </a:pPr>
            <a:r>
              <a:rPr lang="en-US" sz="2200" b="1" dirty="0">
                <a:solidFill>
                  <a:srgbClr val="BD582C"/>
                </a:solidFill>
                <a:latin typeface="Segoe UI" panose="020B0502040204020203" pitchFamily="34" charset="0"/>
                <a:cs typeface="Segoe UI" panose="020B0502040204020203" pitchFamily="34" charset="0"/>
              </a:rPr>
              <a:t> 10.36</a:t>
            </a:r>
            <a:r>
              <a:rPr lang="en-US" b="1" dirty="0">
                <a:solidFill>
                  <a:srgbClr val="BD582C"/>
                </a:solidFill>
                <a:latin typeface="Segoe UI" panose="020B0502040204020203" pitchFamily="34" charset="0"/>
                <a:cs typeface="Segoe UI" panose="020B0502040204020203" pitchFamily="34" charset="0"/>
              </a:rPr>
              <a:t>%</a:t>
            </a:r>
            <a:endParaRPr lang="en-IN" b="1" dirty="0">
              <a:solidFill>
                <a:srgbClr val="BD582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959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39636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164097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149104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D656-3521-AB45-7F3D-FDEFBF4857DA}"/>
              </a:ext>
            </a:extLst>
          </p:cNvPr>
          <p:cNvSpPr>
            <a:spLocks noGrp="1"/>
          </p:cNvSpPr>
          <p:nvPr>
            <p:ph type="title"/>
          </p:nvPr>
        </p:nvSpPr>
        <p:spPr/>
        <p:txBody>
          <a:bodyPr/>
          <a:lstStyle/>
          <a:p>
            <a:r>
              <a:rPr lang="en-IN" b="1" dirty="0"/>
              <a:t>Project Detail</a:t>
            </a:r>
          </a:p>
        </p:txBody>
      </p:sp>
      <p:graphicFrame>
        <p:nvGraphicFramePr>
          <p:cNvPr id="4" name="Table 3">
            <a:extLst>
              <a:ext uri="{FF2B5EF4-FFF2-40B4-BE49-F238E27FC236}">
                <a16:creationId xmlns:a16="http://schemas.microsoft.com/office/drawing/2014/main" id="{A381390F-64C2-0253-FE4B-B4C16877D077}"/>
              </a:ext>
            </a:extLst>
          </p:cNvPr>
          <p:cNvGraphicFramePr>
            <a:graphicFrameLocks noGrp="1"/>
          </p:cNvGraphicFramePr>
          <p:nvPr>
            <p:extLst>
              <p:ext uri="{D42A27DB-BD31-4B8C-83A1-F6EECF244321}">
                <p14:modId xmlns:p14="http://schemas.microsoft.com/office/powerpoint/2010/main" val="1304047308"/>
              </p:ext>
            </p:extLst>
          </p:nvPr>
        </p:nvGraphicFramePr>
        <p:xfrm>
          <a:off x="1476984" y="2514600"/>
          <a:ext cx="9238033" cy="1828800"/>
        </p:xfrm>
        <a:graphic>
          <a:graphicData uri="http://schemas.openxmlformats.org/drawingml/2006/table">
            <a:tbl>
              <a:tblPr firstRow="1" bandRow="1">
                <a:tableStyleId>{5940675A-B579-460E-94D1-54222C63F5DA}</a:tableStyleId>
              </a:tblPr>
              <a:tblGrid>
                <a:gridCol w="3785680">
                  <a:extLst>
                    <a:ext uri="{9D8B030D-6E8A-4147-A177-3AD203B41FA5}">
                      <a16:colId xmlns:a16="http://schemas.microsoft.com/office/drawing/2014/main" val="1929466776"/>
                    </a:ext>
                  </a:extLst>
                </a:gridCol>
                <a:gridCol w="5452353">
                  <a:extLst>
                    <a:ext uri="{9D8B030D-6E8A-4147-A177-3AD203B41FA5}">
                      <a16:colId xmlns:a16="http://schemas.microsoft.com/office/drawing/2014/main" val="3379432609"/>
                    </a:ext>
                  </a:extLst>
                </a:gridCol>
              </a:tblGrid>
              <a:tr h="370840">
                <a:tc>
                  <a:txBody>
                    <a:bodyPr/>
                    <a:lstStyle/>
                    <a:p>
                      <a:r>
                        <a:rPr lang="en-IN" sz="2400" dirty="0"/>
                        <a:t>Project Title</a:t>
                      </a:r>
                    </a:p>
                  </a:txBody>
                  <a:tcPr/>
                </a:tc>
                <a:tc>
                  <a:txBody>
                    <a:bodyPr/>
                    <a:lstStyle/>
                    <a:p>
                      <a:r>
                        <a:rPr lang="en-IN" sz="2400" dirty="0"/>
                        <a:t>Analysing Amazon Sales data</a:t>
                      </a:r>
                    </a:p>
                  </a:txBody>
                  <a:tcPr/>
                </a:tc>
                <a:extLst>
                  <a:ext uri="{0D108BD9-81ED-4DB2-BD59-A6C34878D82A}">
                    <a16:rowId xmlns:a16="http://schemas.microsoft.com/office/drawing/2014/main" val="2953049538"/>
                  </a:ext>
                </a:extLst>
              </a:tr>
              <a:tr h="370840">
                <a:tc>
                  <a:txBody>
                    <a:bodyPr/>
                    <a:lstStyle/>
                    <a:p>
                      <a:r>
                        <a:rPr lang="en-IN" sz="2400" dirty="0"/>
                        <a:t>Technologies</a:t>
                      </a:r>
                    </a:p>
                  </a:txBody>
                  <a:tcPr/>
                </a:tc>
                <a:tc>
                  <a:txBody>
                    <a:bodyPr/>
                    <a:lstStyle/>
                    <a:p>
                      <a:r>
                        <a:rPr lang="en-IN" sz="2400" dirty="0"/>
                        <a:t>Data Science</a:t>
                      </a:r>
                    </a:p>
                  </a:txBody>
                  <a:tcPr/>
                </a:tc>
                <a:extLst>
                  <a:ext uri="{0D108BD9-81ED-4DB2-BD59-A6C34878D82A}">
                    <a16:rowId xmlns:a16="http://schemas.microsoft.com/office/drawing/2014/main" val="568692272"/>
                  </a:ext>
                </a:extLst>
              </a:tr>
              <a:tr h="370840">
                <a:tc>
                  <a:txBody>
                    <a:bodyPr/>
                    <a:lstStyle/>
                    <a:p>
                      <a:r>
                        <a:rPr lang="en-IN" sz="2400" dirty="0"/>
                        <a:t>Domain</a:t>
                      </a:r>
                    </a:p>
                  </a:txBody>
                  <a:tcPr/>
                </a:tc>
                <a:tc>
                  <a:txBody>
                    <a:bodyPr/>
                    <a:lstStyle/>
                    <a:p>
                      <a:r>
                        <a:rPr lang="en-IN" sz="2400" dirty="0"/>
                        <a:t>E-Commerce</a:t>
                      </a:r>
                    </a:p>
                  </a:txBody>
                  <a:tcPr/>
                </a:tc>
                <a:extLst>
                  <a:ext uri="{0D108BD9-81ED-4DB2-BD59-A6C34878D82A}">
                    <a16:rowId xmlns:a16="http://schemas.microsoft.com/office/drawing/2014/main" val="3692779992"/>
                  </a:ext>
                </a:extLst>
              </a:tr>
              <a:tr h="370840">
                <a:tc>
                  <a:txBody>
                    <a:bodyPr/>
                    <a:lstStyle/>
                    <a:p>
                      <a:r>
                        <a:rPr lang="en-IN" sz="2400" dirty="0"/>
                        <a:t>Project Difficulties Level</a:t>
                      </a:r>
                    </a:p>
                  </a:txBody>
                  <a:tcPr/>
                </a:tc>
                <a:tc>
                  <a:txBody>
                    <a:bodyPr/>
                    <a:lstStyle/>
                    <a:p>
                      <a:r>
                        <a:rPr lang="en-IN" sz="2400" dirty="0"/>
                        <a:t>Advanced</a:t>
                      </a:r>
                    </a:p>
                  </a:txBody>
                  <a:tcPr/>
                </a:tc>
                <a:extLst>
                  <a:ext uri="{0D108BD9-81ED-4DB2-BD59-A6C34878D82A}">
                    <a16:rowId xmlns:a16="http://schemas.microsoft.com/office/drawing/2014/main" val="1193323457"/>
                  </a:ext>
                </a:extLst>
              </a:tr>
            </a:tbl>
          </a:graphicData>
        </a:graphic>
      </p:graphicFrame>
    </p:spTree>
    <p:extLst>
      <p:ext uri="{BB962C8B-B14F-4D97-AF65-F5344CB8AC3E}">
        <p14:creationId xmlns:p14="http://schemas.microsoft.com/office/powerpoint/2010/main" val="2682755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2961649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92814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EECF-D8FE-718B-B534-26DB0C1588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685794"/>
            <a:ext cx="10972822" cy="5486411"/>
          </a:xfrm>
          <a:prstGeom prst="rect">
            <a:avLst/>
          </a:prstGeom>
        </p:spPr>
      </p:pic>
    </p:spTree>
    <p:extLst>
      <p:ext uri="{BB962C8B-B14F-4D97-AF65-F5344CB8AC3E}">
        <p14:creationId xmlns:p14="http://schemas.microsoft.com/office/powerpoint/2010/main" val="106317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Conclusion</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3"/>
            <a:ext cx="10058400" cy="404973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50000"/>
              </a:lnSpc>
              <a:buNone/>
            </a:pPr>
            <a:r>
              <a:rPr lang="en-US" sz="2200" b="1" dirty="0">
                <a:latin typeface="Segoe UI" panose="020B0502040204020203" pitchFamily="34" charset="0"/>
                <a:cs typeface="Segoe UI" panose="020B0502040204020203" pitchFamily="34" charset="0"/>
              </a:rPr>
              <a:t>Summary of Findings:</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The total revenue generated over the analyzed period is </a:t>
            </a:r>
            <a:r>
              <a:rPr lang="en-US" sz="2000" b="1" dirty="0">
                <a:latin typeface="Segoe UI" panose="020B0502040204020203" pitchFamily="34" charset="0"/>
                <a:cs typeface="Segoe UI" panose="020B0502040204020203" pitchFamily="34" charset="0"/>
              </a:rPr>
              <a:t>$137,348,768.31</a:t>
            </a:r>
            <a:r>
              <a:rPr lang="en-US" sz="2000" dirty="0">
                <a:latin typeface="Segoe UI" panose="020B0502040204020203" pitchFamily="34" charset="0"/>
                <a:cs typeface="Segoe UI" panose="020B0502040204020203" pitchFamily="34" charset="0"/>
              </a:rPr>
              <a:t>.</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The total profit earned is </a:t>
            </a:r>
            <a:r>
              <a:rPr lang="en-US" sz="2000" b="1" dirty="0">
                <a:latin typeface="Segoe UI" panose="020B0502040204020203" pitchFamily="34" charset="0"/>
                <a:cs typeface="Segoe UI" panose="020B0502040204020203" pitchFamily="34" charset="0"/>
              </a:rPr>
              <a:t>$44,168,198.40</a:t>
            </a:r>
            <a:r>
              <a:rPr lang="en-US" sz="2000" dirty="0">
                <a:latin typeface="Segoe UI" panose="020B0502040204020203" pitchFamily="34" charset="0"/>
                <a:cs typeface="Segoe UI" panose="020B0502040204020203" pitchFamily="34" charset="0"/>
              </a:rPr>
              <a:t>, indicating a profit margin of </a:t>
            </a:r>
            <a:r>
              <a:rPr lang="en-US" sz="2000" b="1" dirty="0">
                <a:latin typeface="Segoe UI" panose="020B0502040204020203" pitchFamily="34" charset="0"/>
                <a:cs typeface="Segoe UI" panose="020B0502040204020203" pitchFamily="34" charset="0"/>
              </a:rPr>
              <a:t>36.21</a:t>
            </a:r>
            <a:r>
              <a:rPr lang="en-US" sz="2000" dirty="0">
                <a:latin typeface="Segoe UI" panose="020B0502040204020203" pitchFamily="34" charset="0"/>
                <a:cs typeface="Segoe UI" panose="020B0502040204020203" pitchFamily="34" charset="0"/>
              </a:rPr>
              <a:t>%.</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A total of </a:t>
            </a:r>
            <a:r>
              <a:rPr lang="en-US" sz="2000" b="1" dirty="0">
                <a:latin typeface="Segoe UI" panose="020B0502040204020203" pitchFamily="34" charset="0"/>
                <a:cs typeface="Segoe UI" panose="020B0502040204020203" pitchFamily="34" charset="0"/>
              </a:rPr>
              <a:t>512,871</a:t>
            </a:r>
            <a:r>
              <a:rPr lang="en-US" sz="2000" dirty="0">
                <a:latin typeface="Segoe UI" panose="020B0502040204020203" pitchFamily="34" charset="0"/>
                <a:cs typeface="Segoe UI" panose="020B0502040204020203" pitchFamily="34" charset="0"/>
              </a:rPr>
              <a:t> units were sold, demonstrating strong sales volume.</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The highest monthly sales occurred in Month </a:t>
            </a:r>
            <a:r>
              <a:rPr lang="en-US" sz="2000" b="1" dirty="0">
                <a:latin typeface="Segoe UI" panose="020B0502040204020203" pitchFamily="34" charset="0"/>
                <a:cs typeface="Segoe UI" panose="020B0502040204020203" pitchFamily="34" charset="0"/>
              </a:rPr>
              <a:t>7</a:t>
            </a:r>
            <a:r>
              <a:rPr lang="en-US" sz="2000" dirty="0">
                <a:latin typeface="Segoe UI" panose="020B0502040204020203" pitchFamily="34" charset="0"/>
                <a:cs typeface="Segoe UI" panose="020B0502040204020203" pitchFamily="34" charset="0"/>
              </a:rPr>
              <a:t> of Year </a:t>
            </a:r>
            <a:r>
              <a:rPr lang="en-US" sz="2000" b="1" dirty="0">
                <a:latin typeface="Segoe UI" panose="020B0502040204020203" pitchFamily="34" charset="0"/>
                <a:cs typeface="Segoe UI" panose="020B0502040204020203" pitchFamily="34" charset="0"/>
              </a:rPr>
              <a:t>2013</a:t>
            </a:r>
            <a:r>
              <a:rPr lang="en-US" sz="2000" dirty="0">
                <a:latin typeface="Segoe UI" panose="020B0502040204020203" pitchFamily="34" charset="0"/>
                <a:cs typeface="Segoe UI" panose="020B0502040204020203" pitchFamily="34" charset="0"/>
              </a:rPr>
              <a:t>.</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The lowest monthly sales were recorded in Month </a:t>
            </a:r>
            <a:r>
              <a:rPr lang="en-US" sz="2000" b="1" dirty="0">
                <a:latin typeface="Segoe UI" panose="020B0502040204020203" pitchFamily="34" charset="0"/>
                <a:cs typeface="Segoe UI" panose="020B0502040204020203" pitchFamily="34" charset="0"/>
              </a:rPr>
              <a:t>8</a:t>
            </a:r>
            <a:r>
              <a:rPr lang="en-US" sz="2000" dirty="0">
                <a:latin typeface="Segoe UI" panose="020B0502040204020203" pitchFamily="34" charset="0"/>
                <a:cs typeface="Segoe UI" panose="020B0502040204020203" pitchFamily="34" charset="0"/>
              </a:rPr>
              <a:t> of Year </a:t>
            </a:r>
            <a:r>
              <a:rPr lang="en-US" sz="2000" b="1" dirty="0">
                <a:latin typeface="Segoe UI" panose="020B0502040204020203" pitchFamily="34" charset="0"/>
                <a:cs typeface="Segoe UI" panose="020B0502040204020203" pitchFamily="34" charset="0"/>
              </a:rPr>
              <a:t>2015</a:t>
            </a:r>
            <a:r>
              <a:rPr lang="en-US" sz="2000" dirty="0">
                <a:latin typeface="Segoe UI" panose="020B0502040204020203" pitchFamily="34" charset="0"/>
                <a:cs typeface="Segoe UI" panose="020B0502040204020203" pitchFamily="34" charset="0"/>
              </a:rPr>
              <a:t>.</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The overall trend shows a significant increase in sales year-over-year, with Year </a:t>
            </a:r>
            <a:r>
              <a:rPr lang="en-US" sz="2000" b="1" dirty="0">
                <a:latin typeface="Segoe UI" panose="020B0502040204020203" pitchFamily="34" charset="0"/>
                <a:cs typeface="Segoe UI" panose="020B0502040204020203" pitchFamily="34" charset="0"/>
              </a:rPr>
              <a:t>2012</a:t>
            </a:r>
            <a:r>
              <a:rPr lang="en-US" sz="2000" dirty="0">
                <a:latin typeface="Segoe UI" panose="020B0502040204020203" pitchFamily="34" charset="0"/>
                <a:cs typeface="Segoe UI" panose="020B0502040204020203" pitchFamily="34" charset="0"/>
              </a:rPr>
              <a:t> having the highest revenue.</a:t>
            </a:r>
          </a:p>
          <a:p>
            <a:pPr lvl="2">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The overall trend describe that, Year </a:t>
            </a:r>
            <a:r>
              <a:rPr lang="en-US" sz="2000" b="1" dirty="0">
                <a:latin typeface="Segoe UI" panose="020B0502040204020203" pitchFamily="34" charset="0"/>
                <a:cs typeface="Segoe UI" panose="020B0502040204020203" pitchFamily="34" charset="0"/>
              </a:rPr>
              <a:t>2011</a:t>
            </a:r>
            <a:r>
              <a:rPr lang="en-US" sz="2000" dirty="0">
                <a:latin typeface="Segoe UI" panose="020B0502040204020203" pitchFamily="34" charset="0"/>
                <a:cs typeface="Segoe UI" panose="020B0502040204020203" pitchFamily="34" charset="0"/>
              </a:rPr>
              <a:t> having the lowest revenue declares downfall in sales.</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364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87CD-E163-A76C-65FE-48BAEB8F0A66}"/>
              </a:ext>
            </a:extLst>
          </p:cNvPr>
          <p:cNvSpPr>
            <a:spLocks noGrp="1"/>
          </p:cNvSpPr>
          <p:nvPr>
            <p:ph type="title"/>
          </p:nvPr>
        </p:nvSpPr>
        <p:spPr>
          <a:xfrm>
            <a:off x="1097280" y="2703622"/>
            <a:ext cx="10058400" cy="1450757"/>
          </a:xfrm>
        </p:spPr>
        <p:txBody>
          <a:bodyPr/>
          <a:lstStyle/>
          <a:p>
            <a:pPr algn="ctr"/>
            <a:r>
              <a:rPr lang="en-IN" b="1" dirty="0"/>
              <a:t>Thank You</a:t>
            </a:r>
          </a:p>
        </p:txBody>
      </p:sp>
    </p:spTree>
    <p:extLst>
      <p:ext uri="{BB962C8B-B14F-4D97-AF65-F5344CB8AC3E}">
        <p14:creationId xmlns:p14="http://schemas.microsoft.com/office/powerpoint/2010/main" val="27504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Problem Statement</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3"/>
            <a:ext cx="10058400" cy="430265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spcBef>
                <a:spcPts val="600"/>
              </a:spcBef>
              <a:spcAft>
                <a:spcPts val="0"/>
              </a:spcAft>
            </a:pPr>
            <a:r>
              <a:rPr lang="en-US" sz="2200" dirty="0">
                <a:latin typeface="Segoe UI" panose="020B0502040204020203" pitchFamily="34" charset="0"/>
                <a:cs typeface="Segoe UI" panose="020B0502040204020203"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pPr>
              <a:lnSpc>
                <a:spcPct val="150000"/>
              </a:lnSpc>
              <a:spcBef>
                <a:spcPts val="600"/>
              </a:spcBef>
              <a:spcAft>
                <a:spcPts val="0"/>
              </a:spcAft>
            </a:pPr>
            <a:r>
              <a:rPr lang="en-US" sz="2200" b="1" dirty="0">
                <a:latin typeface="Segoe UI" panose="020B0502040204020203" pitchFamily="34" charset="0"/>
                <a:cs typeface="Segoe UI" panose="020B0502040204020203" pitchFamily="34" charset="0"/>
              </a:rPr>
              <a:t>Do ETL: </a:t>
            </a:r>
            <a:r>
              <a:rPr lang="en-US" sz="2200" dirty="0">
                <a:latin typeface="Segoe UI" panose="020B0502040204020203" pitchFamily="34" charset="0"/>
                <a:cs typeface="Segoe UI" panose="020B0502040204020203" pitchFamily="34" charset="0"/>
              </a:rPr>
              <a:t>Extract-Transform-Load some Amazon dataset and find for me Sales-Trend &gt; month wise, year wise, yearly_month wise.</a:t>
            </a:r>
          </a:p>
          <a:p>
            <a:pPr>
              <a:lnSpc>
                <a:spcPct val="150000"/>
              </a:lnSpc>
              <a:spcBef>
                <a:spcPts val="600"/>
              </a:spcBef>
              <a:spcAft>
                <a:spcPts val="0"/>
              </a:spcAft>
            </a:pPr>
            <a:r>
              <a:rPr lang="en-US" sz="2200" dirty="0">
                <a:latin typeface="Segoe UI" panose="020B0502040204020203" pitchFamily="34" charset="0"/>
                <a:cs typeface="Segoe UI" panose="020B0502040204020203" pitchFamily="34" charset="0"/>
              </a:rPr>
              <a:t>Find key metrics and factors and show the meaningful relationships between attributes.</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8550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Objective</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10058400" cy="322677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dirty="0">
                <a:latin typeface="Segoe UI" panose="020B0502040204020203" pitchFamily="34" charset="0"/>
                <a:cs typeface="Segoe UI" panose="020B0502040204020203" pitchFamily="34" charset="0"/>
              </a:rPr>
              <a:t>This analysis aims to uncover sales trends, identify key metrics, and understand the factors driving sales performance on Amazon.</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11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Dataset Overview</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3"/>
            <a:ext cx="10058400" cy="401082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50000"/>
              </a:lnSpc>
              <a:buNone/>
            </a:pPr>
            <a:r>
              <a:rPr lang="en-US" sz="2200" b="1" dirty="0">
                <a:latin typeface="Segoe UI" panose="020B0502040204020203" pitchFamily="34" charset="0"/>
                <a:cs typeface="Segoe UI" panose="020B0502040204020203" pitchFamily="34" charset="0"/>
              </a:rPr>
              <a:t>Dataset Description:</a:t>
            </a:r>
          </a:p>
          <a:p>
            <a:pPr lvl="2">
              <a:lnSpc>
                <a:spcPct val="150000"/>
              </a:lnSpc>
              <a:buFont typeface="Wingdings" panose="05000000000000000000" pitchFamily="2" charset="2"/>
              <a:buChar char="§"/>
            </a:pPr>
            <a:r>
              <a:rPr lang="en-US" sz="2200" b="1" dirty="0">
                <a:latin typeface="Segoe UI" panose="020B0502040204020203" pitchFamily="34" charset="0"/>
                <a:cs typeface="Segoe UI" panose="020B0502040204020203" pitchFamily="34" charset="0"/>
              </a:rPr>
              <a:t>The dataset includes the following headings: </a:t>
            </a:r>
          </a:p>
          <a:p>
            <a:pPr marL="566928" lvl="3" indent="0">
              <a:lnSpc>
                <a:spcPct val="150000"/>
              </a:lnSpc>
              <a:buNone/>
            </a:pPr>
            <a:r>
              <a:rPr lang="en-US" sz="2200" dirty="0">
                <a:latin typeface="Segoe UI" panose="020B0502040204020203" pitchFamily="34" charset="0"/>
                <a:cs typeface="Segoe UI" panose="020B0502040204020203" pitchFamily="34" charset="0"/>
              </a:rPr>
              <a:t>Region, Country, Item Type, Sales Channel, Order Priority, Order Date, Order ID, Ship Date, Units Sold, Unit Price, Unit Cost, Total Revenue, Total Cost, Total Profit.</a:t>
            </a:r>
          </a:p>
          <a:p>
            <a:pPr lvl="2">
              <a:lnSpc>
                <a:spcPct val="150000"/>
              </a:lnSpc>
              <a:buFont typeface="Wingdings" panose="05000000000000000000" pitchFamily="2" charset="2"/>
              <a:buChar char="§"/>
            </a:pPr>
            <a:r>
              <a:rPr lang="en-US" sz="2200" b="1" dirty="0">
                <a:latin typeface="Segoe UI" panose="020B0502040204020203" pitchFamily="34" charset="0"/>
                <a:cs typeface="Segoe UI" panose="020B0502040204020203" pitchFamily="34" charset="0"/>
              </a:rPr>
              <a:t>Data Source:</a:t>
            </a:r>
          </a:p>
          <a:p>
            <a:pPr marL="566928" lvl="3" indent="0">
              <a:lnSpc>
                <a:spcPct val="150000"/>
              </a:lnSpc>
              <a:buNone/>
            </a:pPr>
            <a:r>
              <a:rPr lang="en-US" sz="2200" dirty="0">
                <a:latin typeface="Segoe UI" panose="020B0502040204020203" pitchFamily="34" charset="0"/>
                <a:cs typeface="Segoe UI" panose="020B0502040204020203" pitchFamily="34" charset="0"/>
              </a:rPr>
              <a:t>The data was sourced from Amazon's sales records.</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389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ETL Process</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10058400" cy="364117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8368" lvl="1" indent="-457200">
              <a:lnSpc>
                <a:spcPct val="150000"/>
              </a:lnSpc>
              <a:buFont typeface="+mj-lt"/>
              <a:buAutoNum type="arabicPeriod"/>
            </a:pPr>
            <a:r>
              <a:rPr lang="en-US" sz="2200" b="1" dirty="0">
                <a:latin typeface="Segoe UI" panose="020B0502040204020203" pitchFamily="34" charset="0"/>
                <a:cs typeface="Segoe UI" panose="020B0502040204020203" pitchFamily="34" charset="0"/>
              </a:rPr>
              <a:t>Extract:</a:t>
            </a:r>
            <a:r>
              <a:rPr lang="en-US" sz="2200" dirty="0">
                <a:latin typeface="Segoe UI" panose="020B0502040204020203" pitchFamily="34" charset="0"/>
                <a:cs typeface="Segoe UI" panose="020B0502040204020203" pitchFamily="34" charset="0"/>
              </a:rPr>
              <a:t> Data was extracted and exported as a CSV file.</a:t>
            </a:r>
          </a:p>
          <a:p>
            <a:pPr marL="658368" lvl="1" indent="-457200">
              <a:lnSpc>
                <a:spcPct val="150000"/>
              </a:lnSpc>
              <a:buFont typeface="+mj-lt"/>
              <a:buAutoNum type="arabicPeriod"/>
            </a:pPr>
            <a:r>
              <a:rPr lang="en-US" sz="2200" b="1" dirty="0">
                <a:latin typeface="Segoe UI" panose="020B0502040204020203" pitchFamily="34" charset="0"/>
                <a:cs typeface="Segoe UI" panose="020B0502040204020203" pitchFamily="34" charset="0"/>
              </a:rPr>
              <a:t>Transform:</a:t>
            </a:r>
            <a:r>
              <a:rPr lang="en-US" sz="2200" dirty="0">
                <a:latin typeface="Segoe UI" panose="020B0502040204020203" pitchFamily="34" charset="0"/>
                <a:cs typeface="Segoe UI" panose="020B0502040204020203" pitchFamily="34" charset="0"/>
              </a:rPr>
              <a:t> Data was cleaned to remove duplicates, handle missing values, and standardize formats.</a:t>
            </a:r>
          </a:p>
          <a:p>
            <a:pPr marL="658368" lvl="1" indent="-457200">
              <a:lnSpc>
                <a:spcPct val="150000"/>
              </a:lnSpc>
              <a:buFont typeface="+mj-lt"/>
              <a:buAutoNum type="arabicPeriod"/>
            </a:pPr>
            <a:r>
              <a:rPr lang="en-US" sz="2200" b="1" dirty="0">
                <a:latin typeface="Segoe UI" panose="020B0502040204020203" pitchFamily="34" charset="0"/>
                <a:cs typeface="Segoe UI" panose="020B0502040204020203" pitchFamily="34" charset="0"/>
              </a:rPr>
              <a:t>Load:</a:t>
            </a:r>
            <a:r>
              <a:rPr lang="en-US" sz="2200" dirty="0">
                <a:latin typeface="Segoe UI" panose="020B0502040204020203" pitchFamily="34" charset="0"/>
                <a:cs typeface="Segoe UI" panose="020B0502040204020203" pitchFamily="34" charset="0"/>
              </a:rPr>
              <a:t> The cleaned and transformed data was loaded into the code.</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5440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Sales Metrics</a:t>
            </a:r>
          </a:p>
        </p:txBody>
      </p:sp>
      <p:grpSp>
        <p:nvGrpSpPr>
          <p:cNvPr id="5" name="Group 4">
            <a:extLst>
              <a:ext uri="{FF2B5EF4-FFF2-40B4-BE49-F238E27FC236}">
                <a16:creationId xmlns:a16="http://schemas.microsoft.com/office/drawing/2014/main" id="{D05872EB-825A-811E-A03E-18A56B7D91E2}"/>
              </a:ext>
            </a:extLst>
          </p:cNvPr>
          <p:cNvGrpSpPr/>
          <p:nvPr/>
        </p:nvGrpSpPr>
        <p:grpSpPr>
          <a:xfrm>
            <a:off x="1763949" y="2137059"/>
            <a:ext cx="8664102" cy="3329889"/>
            <a:chOff x="1066800" y="1893864"/>
            <a:chExt cx="8664102" cy="3329889"/>
          </a:xfrm>
        </p:grpSpPr>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4332051" cy="33298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50000"/>
                </a:lnSpc>
                <a:buNone/>
              </a:pPr>
              <a:r>
                <a:rPr lang="en-US" sz="2400" b="1" dirty="0">
                  <a:latin typeface="Segoe UI" panose="020B0502040204020203" pitchFamily="34" charset="0"/>
                  <a:cs typeface="Segoe UI" panose="020B0502040204020203" pitchFamily="34" charset="0"/>
                </a:rPr>
                <a:t>Total Revenue: </a:t>
              </a:r>
            </a:p>
            <a:p>
              <a:pPr lvl="2">
                <a:lnSpc>
                  <a:spcPct val="150000"/>
                </a:lnSpc>
                <a:buFont typeface="Wingdings" panose="05000000000000000000" pitchFamily="2" charset="2"/>
                <a:buChar char="Ø"/>
              </a:pPr>
              <a:r>
                <a:rPr lang="en-US" sz="1600" b="1" dirty="0">
                  <a:solidFill>
                    <a:srgbClr val="BD582C"/>
                  </a:solidFill>
                  <a:latin typeface="Segoe UI" panose="020B0502040204020203" pitchFamily="34" charset="0"/>
                  <a:cs typeface="Segoe UI" panose="020B0502040204020203" pitchFamily="34" charset="0"/>
                </a:rPr>
                <a:t>$137,348,768.31</a:t>
              </a:r>
            </a:p>
            <a:p>
              <a:pPr marL="201168" lvl="1" indent="0">
                <a:lnSpc>
                  <a:spcPct val="150000"/>
                </a:lnSpc>
                <a:buNone/>
              </a:pPr>
              <a:r>
                <a:rPr lang="en-US" sz="2400" b="1" dirty="0">
                  <a:latin typeface="Segoe UI" panose="020B0502040204020203" pitchFamily="34" charset="0"/>
                  <a:cs typeface="Segoe UI" panose="020B0502040204020203" pitchFamily="34" charset="0"/>
                </a:rPr>
                <a:t>Total Profit: </a:t>
              </a:r>
            </a:p>
            <a:p>
              <a:pPr lvl="2">
                <a:lnSpc>
                  <a:spcPct val="150000"/>
                </a:lnSpc>
                <a:buFont typeface="Wingdings" panose="05000000000000000000" pitchFamily="2" charset="2"/>
                <a:buChar char="Ø"/>
              </a:pPr>
              <a:r>
                <a:rPr lang="en-US" sz="1600" b="1" dirty="0">
                  <a:latin typeface="Segoe UI" panose="020B0502040204020203" pitchFamily="34" charset="0"/>
                  <a:cs typeface="Segoe UI" panose="020B0502040204020203" pitchFamily="34" charset="0"/>
                </a:rPr>
                <a:t> </a:t>
              </a:r>
              <a:r>
                <a:rPr lang="en-US" sz="1600" b="1" dirty="0">
                  <a:solidFill>
                    <a:srgbClr val="BD582C"/>
                  </a:solidFill>
                  <a:latin typeface="Segoe UI" panose="020B0502040204020203" pitchFamily="34" charset="0"/>
                  <a:cs typeface="Segoe UI" panose="020B0502040204020203" pitchFamily="34" charset="0"/>
                </a:rPr>
                <a:t>$44,168,198.40</a:t>
              </a:r>
            </a:p>
            <a:p>
              <a:pPr marL="201168" lvl="1" indent="0">
                <a:lnSpc>
                  <a:spcPct val="150000"/>
                </a:lnSpc>
                <a:buNone/>
              </a:pPr>
              <a:r>
                <a:rPr lang="en-US" sz="2400" b="1" dirty="0">
                  <a:latin typeface="Segoe UI" panose="020B0502040204020203" pitchFamily="34" charset="0"/>
                  <a:cs typeface="Segoe UI" panose="020B0502040204020203" pitchFamily="34" charset="0"/>
                </a:rPr>
                <a:t>Total Units Sold: </a:t>
              </a:r>
            </a:p>
            <a:p>
              <a:pPr lvl="2">
                <a:lnSpc>
                  <a:spcPct val="150000"/>
                </a:lnSpc>
                <a:buFont typeface="Wingdings" panose="05000000000000000000" pitchFamily="2" charset="2"/>
                <a:buChar char="Ø"/>
              </a:pPr>
              <a:r>
                <a:rPr lang="en-US" sz="1600" b="1" dirty="0">
                  <a:latin typeface="Segoe UI" panose="020B0502040204020203" pitchFamily="34" charset="0"/>
                  <a:cs typeface="Segoe UI" panose="020B0502040204020203" pitchFamily="34" charset="0"/>
                </a:rPr>
                <a:t> </a:t>
              </a:r>
              <a:r>
                <a:rPr lang="en-US" sz="1600" b="1" dirty="0">
                  <a:solidFill>
                    <a:srgbClr val="BD582C"/>
                  </a:solidFill>
                  <a:latin typeface="Segoe UI" panose="020B0502040204020203" pitchFamily="34" charset="0"/>
                  <a:cs typeface="Segoe UI" panose="020B0502040204020203" pitchFamily="34" charset="0"/>
                </a:rPr>
                <a:t>512,871</a:t>
              </a:r>
            </a:p>
          </p:txBody>
        </p:sp>
        <p:sp>
          <p:nvSpPr>
            <p:cNvPr id="4" name="Subtitle 2">
              <a:extLst>
                <a:ext uri="{FF2B5EF4-FFF2-40B4-BE49-F238E27FC236}">
                  <a16:creationId xmlns:a16="http://schemas.microsoft.com/office/drawing/2014/main" id="{4DFDB77A-7FC2-5395-74A9-7A55A4A629AC}"/>
                </a:ext>
              </a:extLst>
            </p:cNvPr>
            <p:cNvSpPr txBox="1">
              <a:spLocks/>
            </p:cNvSpPr>
            <p:nvPr/>
          </p:nvSpPr>
          <p:spPr>
            <a:xfrm>
              <a:off x="5398851" y="2308804"/>
              <a:ext cx="4332051" cy="224039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50000"/>
                </a:lnSpc>
                <a:buNone/>
              </a:pPr>
              <a:r>
                <a:rPr lang="en-US" sz="2400" b="1" dirty="0">
                  <a:latin typeface="Segoe UI" panose="020B0502040204020203" pitchFamily="34" charset="0"/>
                  <a:cs typeface="Segoe UI" panose="020B0502040204020203" pitchFamily="34" charset="0"/>
                </a:rPr>
                <a:t>Average Order Value: </a:t>
              </a:r>
            </a:p>
            <a:p>
              <a:pPr lvl="2">
                <a:lnSpc>
                  <a:spcPct val="150000"/>
                </a:lnSpc>
                <a:buFont typeface="Wingdings" panose="05000000000000000000" pitchFamily="2" charset="2"/>
                <a:buChar char="Ø"/>
              </a:pPr>
              <a:r>
                <a:rPr lang="en-US" sz="1600" dirty="0">
                  <a:latin typeface="Segoe UI" panose="020B0502040204020203" pitchFamily="34" charset="0"/>
                  <a:cs typeface="Segoe UI" panose="020B0502040204020203" pitchFamily="34" charset="0"/>
                </a:rPr>
                <a:t> </a:t>
              </a:r>
              <a:r>
                <a:rPr lang="en-US" sz="1600" b="1" dirty="0">
                  <a:solidFill>
                    <a:srgbClr val="BD582C"/>
                  </a:solidFill>
                  <a:latin typeface="Segoe UI" panose="020B0502040204020203" pitchFamily="34" charset="0"/>
                  <a:cs typeface="Segoe UI" panose="020B0502040204020203" pitchFamily="34" charset="0"/>
                </a:rPr>
                <a:t>$13,734.88</a:t>
              </a:r>
            </a:p>
            <a:p>
              <a:pPr marL="201168" lvl="1" indent="0">
                <a:lnSpc>
                  <a:spcPct val="150000"/>
                </a:lnSpc>
                <a:buNone/>
              </a:pPr>
              <a:r>
                <a:rPr lang="en-US" sz="2400" b="1" dirty="0">
                  <a:latin typeface="Segoe UI" panose="020B0502040204020203" pitchFamily="34" charset="0"/>
                  <a:cs typeface="Segoe UI" panose="020B0502040204020203" pitchFamily="34" charset="0"/>
                </a:rPr>
                <a:t>Profit Margin: </a:t>
              </a:r>
            </a:p>
            <a:p>
              <a:pPr lvl="2">
                <a:lnSpc>
                  <a:spcPct val="150000"/>
                </a:lnSpc>
                <a:buFont typeface="Wingdings" panose="05000000000000000000" pitchFamily="2" charset="2"/>
                <a:buChar char="Ø"/>
              </a:pPr>
              <a:r>
                <a:rPr lang="en-US" sz="1600" b="1" dirty="0">
                  <a:latin typeface="Segoe UI" panose="020B0502040204020203" pitchFamily="34" charset="0"/>
                  <a:cs typeface="Segoe UI" panose="020B0502040204020203" pitchFamily="34" charset="0"/>
                </a:rPr>
                <a:t> </a:t>
              </a:r>
              <a:r>
                <a:rPr lang="en-US" sz="1600" b="1" dirty="0">
                  <a:solidFill>
                    <a:srgbClr val="BD582C"/>
                  </a:solidFill>
                  <a:latin typeface="Segoe UI" panose="020B0502040204020203" pitchFamily="34" charset="0"/>
                  <a:cs typeface="Segoe UI" panose="020B0502040204020203" pitchFamily="34" charset="0"/>
                </a:rPr>
                <a:t>36.21%</a:t>
              </a:r>
            </a:p>
          </p:txBody>
        </p:sp>
      </p:grpSp>
    </p:spTree>
    <p:extLst>
      <p:ext uri="{BB962C8B-B14F-4D97-AF65-F5344CB8AC3E}">
        <p14:creationId xmlns:p14="http://schemas.microsoft.com/office/powerpoint/2010/main" val="45787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0F3-6D2D-0DC2-F89A-BDEA5CE0191A}"/>
              </a:ext>
            </a:extLst>
          </p:cNvPr>
          <p:cNvSpPr>
            <a:spLocks noGrp="1"/>
          </p:cNvSpPr>
          <p:nvPr>
            <p:ph type="title"/>
          </p:nvPr>
        </p:nvSpPr>
        <p:spPr/>
        <p:txBody>
          <a:bodyPr/>
          <a:lstStyle/>
          <a:p>
            <a:r>
              <a:rPr lang="en-IN" b="1" dirty="0"/>
              <a:t>Regional and Country Performance</a:t>
            </a:r>
          </a:p>
        </p:txBody>
      </p:sp>
      <p:sp>
        <p:nvSpPr>
          <p:cNvPr id="3" name="Subtitle 2">
            <a:extLst>
              <a:ext uri="{FF2B5EF4-FFF2-40B4-BE49-F238E27FC236}">
                <a16:creationId xmlns:a16="http://schemas.microsoft.com/office/drawing/2014/main" id="{4298D396-F7E4-14E9-91A9-04599E37419C}"/>
              </a:ext>
            </a:extLst>
          </p:cNvPr>
          <p:cNvSpPr txBox="1">
            <a:spLocks/>
          </p:cNvSpPr>
          <p:nvPr/>
        </p:nvSpPr>
        <p:spPr>
          <a:xfrm>
            <a:off x="1066800" y="1893864"/>
            <a:ext cx="10058400" cy="4341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b="1" dirty="0">
                <a:latin typeface="Segoe UI" panose="020B0502040204020203" pitchFamily="34" charset="0"/>
                <a:cs typeface="Segoe UI" panose="020B0502040204020203" pitchFamily="34" charset="0"/>
              </a:rPr>
              <a:t>Top 3 Regions by Revenue:</a:t>
            </a:r>
          </a:p>
          <a:p>
            <a:pPr marL="818388" lvl="2" indent="-342900">
              <a:lnSpc>
                <a:spcPct val="150000"/>
              </a:lnSpc>
              <a:buFont typeface="+mj-lt"/>
              <a:buAutoNum type="arabicPeriod"/>
            </a:pPr>
            <a:r>
              <a:rPr lang="en-US" sz="1800" b="1" dirty="0">
                <a:latin typeface="Segoe UI" panose="020B0502040204020203" pitchFamily="34" charset="0"/>
                <a:cs typeface="Segoe UI" panose="020B0502040204020203" pitchFamily="34" charset="0"/>
              </a:rPr>
              <a:t>Sub-Saharan Africa: </a:t>
            </a:r>
            <a:r>
              <a:rPr lang="en-US" sz="1800" dirty="0">
                <a:solidFill>
                  <a:srgbClr val="BD582C"/>
                </a:solidFill>
                <a:latin typeface="Segoe UI" panose="020B0502040204020203" pitchFamily="34" charset="0"/>
                <a:cs typeface="Segoe UI" panose="020B0502040204020203" pitchFamily="34" charset="0"/>
              </a:rPr>
              <a:t>$39,672,031.43</a:t>
            </a:r>
          </a:p>
          <a:p>
            <a:pPr marL="818388" lvl="2" indent="-342900">
              <a:lnSpc>
                <a:spcPct val="150000"/>
              </a:lnSpc>
              <a:buFont typeface="+mj-lt"/>
              <a:buAutoNum type="arabicPeriod"/>
            </a:pPr>
            <a:r>
              <a:rPr lang="en-US" sz="1800" b="1" dirty="0">
                <a:latin typeface="Segoe UI" panose="020B0502040204020203" pitchFamily="34" charset="0"/>
                <a:cs typeface="Segoe UI" panose="020B0502040204020203" pitchFamily="34" charset="0"/>
              </a:rPr>
              <a:t>Europe:</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$33,368,932.11</a:t>
            </a:r>
          </a:p>
          <a:p>
            <a:pPr marL="818388" lvl="2" indent="-342900">
              <a:lnSpc>
                <a:spcPct val="150000"/>
              </a:lnSpc>
              <a:buFont typeface="+mj-lt"/>
              <a:buAutoNum type="arabicPeriod"/>
            </a:pPr>
            <a:r>
              <a:rPr lang="en-US" sz="1800" b="1" dirty="0">
                <a:latin typeface="Segoe UI" panose="020B0502040204020203" pitchFamily="34" charset="0"/>
                <a:cs typeface="Segoe UI" panose="020B0502040204020203" pitchFamily="34" charset="0"/>
              </a:rPr>
              <a:t>Asia:</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$21,347,091.02</a:t>
            </a:r>
          </a:p>
          <a:p>
            <a:pPr>
              <a:lnSpc>
                <a:spcPct val="150000"/>
              </a:lnSpc>
            </a:pPr>
            <a:r>
              <a:rPr lang="en-US" sz="2400" b="1" dirty="0">
                <a:latin typeface="Segoe UI" panose="020B0502040204020203" pitchFamily="34" charset="0"/>
                <a:cs typeface="Segoe UI" panose="020B0502040204020203" pitchFamily="34" charset="0"/>
              </a:rPr>
              <a:t>Top 3 Countries by Profit:</a:t>
            </a:r>
          </a:p>
          <a:p>
            <a:pPr marL="818388" lvl="2" indent="-342900">
              <a:lnSpc>
                <a:spcPct val="150000"/>
              </a:lnSpc>
              <a:buFont typeface="+mj-lt"/>
              <a:buAutoNum type="arabicPeriod"/>
            </a:pPr>
            <a:r>
              <a:rPr lang="en-US" sz="1800" b="1" dirty="0">
                <a:latin typeface="Segoe UI" panose="020B0502040204020203" pitchFamily="34" charset="0"/>
                <a:cs typeface="Segoe UI" panose="020B0502040204020203" pitchFamily="34" charset="0"/>
              </a:rPr>
              <a:t>Djibouti:</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$2,425,317.87</a:t>
            </a:r>
          </a:p>
          <a:p>
            <a:pPr marL="818388" lvl="2" indent="-342900">
              <a:lnSpc>
                <a:spcPct val="150000"/>
              </a:lnSpc>
              <a:buFont typeface="+mj-lt"/>
              <a:buAutoNum type="arabicPeriod"/>
            </a:pPr>
            <a:r>
              <a:rPr lang="en-US" sz="1800" b="1" dirty="0">
                <a:latin typeface="Segoe UI" panose="020B0502040204020203" pitchFamily="34" charset="0"/>
                <a:cs typeface="Segoe UI" panose="020B0502040204020203" pitchFamily="34" charset="0"/>
              </a:rPr>
              <a:t>Myanmar:</a:t>
            </a:r>
            <a:r>
              <a:rPr lang="en-US" sz="1800" dirty="0">
                <a:latin typeface="Segoe UI" panose="020B0502040204020203" pitchFamily="34" charset="0"/>
                <a:cs typeface="Segoe UI" panose="020B0502040204020203" pitchFamily="34" charset="0"/>
              </a:rPr>
              <a:t> </a:t>
            </a:r>
            <a:r>
              <a:rPr lang="en-US" sz="1800" dirty="0">
                <a:solidFill>
                  <a:srgbClr val="BD582C"/>
                </a:solidFill>
                <a:latin typeface="Segoe UI" panose="020B0502040204020203" pitchFamily="34" charset="0"/>
                <a:cs typeface="Segoe UI" panose="020B0502040204020203" pitchFamily="34" charset="0"/>
              </a:rPr>
              <a:t>$1,802,771.70</a:t>
            </a:r>
          </a:p>
          <a:p>
            <a:pPr marL="818388" lvl="2" indent="-342900">
              <a:lnSpc>
                <a:spcPct val="150000"/>
              </a:lnSpc>
              <a:buFont typeface="+mj-lt"/>
              <a:buAutoNum type="arabicPeriod"/>
            </a:pPr>
            <a:r>
              <a:rPr lang="en-US" sz="1800" b="1" dirty="0">
                <a:latin typeface="Segoe UI" panose="020B0502040204020203" pitchFamily="34" charset="0"/>
                <a:cs typeface="Segoe UI" panose="020B0502040204020203" pitchFamily="34" charset="0"/>
              </a:rPr>
              <a:t>Pakistan: </a:t>
            </a:r>
            <a:r>
              <a:rPr lang="en-US" sz="1800" dirty="0">
                <a:solidFill>
                  <a:srgbClr val="BD582C"/>
                </a:solidFill>
                <a:latin typeface="Segoe UI" panose="020B0502040204020203" pitchFamily="34" charset="0"/>
                <a:cs typeface="Segoe UI" panose="020B0502040204020203" pitchFamily="34" charset="0"/>
              </a:rPr>
              <a:t>$1,719,922.04</a:t>
            </a:r>
            <a:endParaRPr lang="en-IN" sz="1800" dirty="0">
              <a:solidFill>
                <a:srgbClr val="BD582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075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DEBBB-7FA2-32ED-D522-9BD73F11C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39089643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TotalTime>
  <Words>505</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Segoe UI</vt:lpstr>
      <vt:lpstr>Wingdings</vt:lpstr>
      <vt:lpstr>Retrospect</vt:lpstr>
      <vt:lpstr>Amazon Sales Analysis</vt:lpstr>
      <vt:lpstr>Project Detail</vt:lpstr>
      <vt:lpstr>Problem Statement</vt:lpstr>
      <vt:lpstr>Objective</vt:lpstr>
      <vt:lpstr>Dataset Overview</vt:lpstr>
      <vt:lpstr>ETL Process</vt:lpstr>
      <vt:lpstr>Sales Metrics</vt:lpstr>
      <vt:lpstr>Regional and Country Performance</vt:lpstr>
      <vt:lpstr>PowerPoint Presentation</vt:lpstr>
      <vt:lpstr>PowerPoint Presentation</vt:lpstr>
      <vt:lpstr>Product and Sales Channel</vt:lpstr>
      <vt:lpstr>PowerPoint Presentation</vt:lpstr>
      <vt:lpstr>PowerPoint Presentation</vt:lpstr>
      <vt:lpstr>Order and Shipping Efficiency</vt:lpstr>
      <vt:lpstr>PowerPoint Presentation</vt:lpstr>
      <vt:lpstr>Sales Trends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SATPAL ㅤ</dc:creator>
  <cp:lastModifiedBy>SATPAL ㅤ</cp:lastModifiedBy>
  <cp:revision>10</cp:revision>
  <dcterms:created xsi:type="dcterms:W3CDTF">2024-05-31T07:16:48Z</dcterms:created>
  <dcterms:modified xsi:type="dcterms:W3CDTF">2024-05-31T13:07:39Z</dcterms:modified>
</cp:coreProperties>
</file>