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657947-0EF0-441C-9A1C-F2E5C090FC27}"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90021-D3F5-4357-A640-4A60484B6BB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8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57947-0EF0-441C-9A1C-F2E5C090FC27}"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90021-D3F5-4357-A640-4A60484B6BB1}" type="slidenum">
              <a:rPr lang="en-IN" smtClean="0"/>
              <a:t>‹#›</a:t>
            </a:fld>
            <a:endParaRPr lang="en-IN"/>
          </a:p>
        </p:txBody>
      </p:sp>
    </p:spTree>
    <p:extLst>
      <p:ext uri="{BB962C8B-B14F-4D97-AF65-F5344CB8AC3E}">
        <p14:creationId xmlns:p14="http://schemas.microsoft.com/office/powerpoint/2010/main" val="365298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57947-0EF0-441C-9A1C-F2E5C090FC27}"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90021-D3F5-4357-A640-4A60484B6BB1}" type="slidenum">
              <a:rPr lang="en-IN" smtClean="0"/>
              <a:t>‹#›</a:t>
            </a:fld>
            <a:endParaRPr lang="en-IN"/>
          </a:p>
        </p:txBody>
      </p:sp>
    </p:spTree>
    <p:extLst>
      <p:ext uri="{BB962C8B-B14F-4D97-AF65-F5344CB8AC3E}">
        <p14:creationId xmlns:p14="http://schemas.microsoft.com/office/powerpoint/2010/main" val="276355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57947-0EF0-441C-9A1C-F2E5C090FC27}"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90021-D3F5-4357-A640-4A60484B6BB1}" type="slidenum">
              <a:rPr lang="en-IN" smtClean="0"/>
              <a:t>‹#›</a:t>
            </a:fld>
            <a:endParaRPr lang="en-IN"/>
          </a:p>
        </p:txBody>
      </p:sp>
    </p:spTree>
    <p:extLst>
      <p:ext uri="{BB962C8B-B14F-4D97-AF65-F5344CB8AC3E}">
        <p14:creationId xmlns:p14="http://schemas.microsoft.com/office/powerpoint/2010/main" val="241074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57947-0EF0-441C-9A1C-F2E5C090FC27}"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290021-D3F5-4357-A640-4A60484B6BB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60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57947-0EF0-441C-9A1C-F2E5C090FC27}"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290021-D3F5-4357-A640-4A60484B6BB1}" type="slidenum">
              <a:rPr lang="en-IN" smtClean="0"/>
              <a:t>‹#›</a:t>
            </a:fld>
            <a:endParaRPr lang="en-IN"/>
          </a:p>
        </p:txBody>
      </p:sp>
    </p:spTree>
    <p:extLst>
      <p:ext uri="{BB962C8B-B14F-4D97-AF65-F5344CB8AC3E}">
        <p14:creationId xmlns:p14="http://schemas.microsoft.com/office/powerpoint/2010/main" val="258027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57947-0EF0-441C-9A1C-F2E5C090FC27}"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290021-D3F5-4357-A640-4A60484B6BB1}" type="slidenum">
              <a:rPr lang="en-IN" smtClean="0"/>
              <a:t>‹#›</a:t>
            </a:fld>
            <a:endParaRPr lang="en-IN"/>
          </a:p>
        </p:txBody>
      </p:sp>
    </p:spTree>
    <p:extLst>
      <p:ext uri="{BB962C8B-B14F-4D97-AF65-F5344CB8AC3E}">
        <p14:creationId xmlns:p14="http://schemas.microsoft.com/office/powerpoint/2010/main" val="74122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57947-0EF0-441C-9A1C-F2E5C090FC27}"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290021-D3F5-4357-A640-4A60484B6BB1}" type="slidenum">
              <a:rPr lang="en-IN" smtClean="0"/>
              <a:t>‹#›</a:t>
            </a:fld>
            <a:endParaRPr lang="en-IN"/>
          </a:p>
        </p:txBody>
      </p:sp>
    </p:spTree>
    <p:extLst>
      <p:ext uri="{BB962C8B-B14F-4D97-AF65-F5344CB8AC3E}">
        <p14:creationId xmlns:p14="http://schemas.microsoft.com/office/powerpoint/2010/main" val="402438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657947-0EF0-441C-9A1C-F2E5C090FC27}" type="datetimeFigureOut">
              <a:rPr lang="en-IN" smtClean="0"/>
              <a:t>03-06-2024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290021-D3F5-4357-A640-4A60484B6BB1}" type="slidenum">
              <a:rPr lang="en-IN" smtClean="0"/>
              <a:t>‹#›</a:t>
            </a:fld>
            <a:endParaRPr lang="en-IN"/>
          </a:p>
        </p:txBody>
      </p:sp>
    </p:spTree>
    <p:extLst>
      <p:ext uri="{BB962C8B-B14F-4D97-AF65-F5344CB8AC3E}">
        <p14:creationId xmlns:p14="http://schemas.microsoft.com/office/powerpoint/2010/main" val="76729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657947-0EF0-441C-9A1C-F2E5C090FC27}" type="datetimeFigureOut">
              <a:rPr lang="en-IN" smtClean="0"/>
              <a:t>03-06-2024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290021-D3F5-4357-A640-4A60484B6BB1}" type="slidenum">
              <a:rPr lang="en-IN" smtClean="0"/>
              <a:t>‹#›</a:t>
            </a:fld>
            <a:endParaRPr lang="en-IN"/>
          </a:p>
        </p:txBody>
      </p:sp>
    </p:spTree>
    <p:extLst>
      <p:ext uri="{BB962C8B-B14F-4D97-AF65-F5344CB8AC3E}">
        <p14:creationId xmlns:p14="http://schemas.microsoft.com/office/powerpoint/2010/main" val="354317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657947-0EF0-441C-9A1C-F2E5C090FC27}"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290021-D3F5-4357-A640-4A60484B6BB1}" type="slidenum">
              <a:rPr lang="en-IN" smtClean="0"/>
              <a:t>‹#›</a:t>
            </a:fld>
            <a:endParaRPr lang="en-IN"/>
          </a:p>
        </p:txBody>
      </p:sp>
    </p:spTree>
    <p:extLst>
      <p:ext uri="{BB962C8B-B14F-4D97-AF65-F5344CB8AC3E}">
        <p14:creationId xmlns:p14="http://schemas.microsoft.com/office/powerpoint/2010/main" val="376169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657947-0EF0-441C-9A1C-F2E5C090FC27}" type="datetimeFigureOut">
              <a:rPr lang="en-IN" smtClean="0"/>
              <a:t>03-06-2024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290021-D3F5-4357-A640-4A60484B6BB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217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958D-ED14-D280-E5F1-5F57B62B10E2}"/>
              </a:ext>
            </a:extLst>
          </p:cNvPr>
          <p:cNvSpPr>
            <a:spLocks noGrp="1"/>
          </p:cNvSpPr>
          <p:nvPr>
            <p:ph type="ctrTitle"/>
          </p:nvPr>
        </p:nvSpPr>
        <p:spPr/>
        <p:txBody>
          <a:bodyPr/>
          <a:lstStyle/>
          <a:p>
            <a:r>
              <a:rPr lang="en-US" b="1" dirty="0"/>
              <a:t>Data Analysis of Big Game Census</a:t>
            </a:r>
            <a:endParaRPr lang="en-IN" b="1" dirty="0"/>
          </a:p>
        </p:txBody>
      </p:sp>
      <p:sp>
        <p:nvSpPr>
          <p:cNvPr id="3" name="Subtitle 2">
            <a:extLst>
              <a:ext uri="{FF2B5EF4-FFF2-40B4-BE49-F238E27FC236}">
                <a16:creationId xmlns:a16="http://schemas.microsoft.com/office/drawing/2014/main" id="{DA50072D-C41E-2B08-0794-78645B9FF079}"/>
              </a:ext>
            </a:extLst>
          </p:cNvPr>
          <p:cNvSpPr>
            <a:spLocks noGrp="1"/>
          </p:cNvSpPr>
          <p:nvPr>
            <p:ph type="subTitle" idx="1"/>
          </p:nvPr>
        </p:nvSpPr>
        <p:spPr/>
        <p:txBody>
          <a:bodyPr/>
          <a:lstStyle/>
          <a:p>
            <a:r>
              <a:rPr lang="en-IN" dirty="0"/>
              <a:t> A Data-Driven Exploration</a:t>
            </a:r>
          </a:p>
        </p:txBody>
      </p:sp>
      <p:sp>
        <p:nvSpPr>
          <p:cNvPr id="4" name="TextBox 3">
            <a:extLst>
              <a:ext uri="{FF2B5EF4-FFF2-40B4-BE49-F238E27FC236}">
                <a16:creationId xmlns:a16="http://schemas.microsoft.com/office/drawing/2014/main" id="{7321FE15-BD57-CAEF-5DFE-16259DCE13DE}"/>
              </a:ext>
            </a:extLst>
          </p:cNvPr>
          <p:cNvSpPr txBox="1"/>
          <p:nvPr/>
        </p:nvSpPr>
        <p:spPr>
          <a:xfrm>
            <a:off x="7044068" y="4997302"/>
            <a:ext cx="3407737" cy="369332"/>
          </a:xfrm>
          <a:prstGeom prst="rect">
            <a:avLst/>
          </a:prstGeom>
          <a:noFill/>
        </p:spPr>
        <p:txBody>
          <a:bodyPr wrap="square" rtlCol="0">
            <a:spAutoFit/>
          </a:bodyPr>
          <a:lstStyle/>
          <a:p>
            <a:r>
              <a:rPr lang="en-US" dirty="0"/>
              <a:t> By- Sri Ratna Chintapalli</a:t>
            </a:r>
            <a:endParaRPr lang="en-IN" dirty="0"/>
          </a:p>
        </p:txBody>
      </p:sp>
    </p:spTree>
    <p:extLst>
      <p:ext uri="{BB962C8B-B14F-4D97-AF65-F5344CB8AC3E}">
        <p14:creationId xmlns:p14="http://schemas.microsoft.com/office/powerpoint/2010/main" val="311312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D861-32E6-76D0-5419-3F2F04853D96}"/>
              </a:ext>
            </a:extLst>
          </p:cNvPr>
          <p:cNvSpPr>
            <a:spLocks noGrp="1"/>
          </p:cNvSpPr>
          <p:nvPr>
            <p:ph type="title"/>
          </p:nvPr>
        </p:nvSpPr>
        <p:spPr/>
        <p:txBody>
          <a:bodyPr/>
          <a:lstStyle/>
          <a:p>
            <a:r>
              <a:rPr lang="en-IN" b="1" dirty="0"/>
              <a:t>Distribution of Years Played</a:t>
            </a:r>
          </a:p>
        </p:txBody>
      </p:sp>
      <p:pic>
        <p:nvPicPr>
          <p:cNvPr id="5" name="Content Placeholder 4">
            <a:extLst>
              <a:ext uri="{FF2B5EF4-FFF2-40B4-BE49-F238E27FC236}">
                <a16:creationId xmlns:a16="http://schemas.microsoft.com/office/drawing/2014/main" id="{F174A324-A0B4-5CE6-1BAB-E3772577C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193030"/>
          </a:xfrm>
        </p:spPr>
      </p:pic>
    </p:spTree>
    <p:extLst>
      <p:ext uri="{BB962C8B-B14F-4D97-AF65-F5344CB8AC3E}">
        <p14:creationId xmlns:p14="http://schemas.microsoft.com/office/powerpoint/2010/main" val="209274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D861-32E6-76D0-5419-3F2F04853D96}"/>
              </a:ext>
            </a:extLst>
          </p:cNvPr>
          <p:cNvSpPr>
            <a:spLocks noGrp="1"/>
          </p:cNvSpPr>
          <p:nvPr>
            <p:ph type="title"/>
          </p:nvPr>
        </p:nvSpPr>
        <p:spPr/>
        <p:txBody>
          <a:bodyPr/>
          <a:lstStyle/>
          <a:p>
            <a:r>
              <a:rPr lang="en-IN" b="1" dirty="0"/>
              <a:t>Distribution of Years Played</a:t>
            </a:r>
          </a:p>
        </p:txBody>
      </p:sp>
      <p:sp>
        <p:nvSpPr>
          <p:cNvPr id="4" name="Content Placeholder 3">
            <a:extLst>
              <a:ext uri="{FF2B5EF4-FFF2-40B4-BE49-F238E27FC236}">
                <a16:creationId xmlns:a16="http://schemas.microsoft.com/office/drawing/2014/main" id="{82396B2A-A20D-65B4-FB2D-77A9EBB7A876}"/>
              </a:ext>
            </a:extLst>
          </p:cNvPr>
          <p:cNvSpPr>
            <a:spLocks noGrp="1"/>
          </p:cNvSpPr>
          <p:nvPr>
            <p:ph idx="1"/>
          </p:nvPr>
        </p:nvSpPr>
        <p:spPr/>
        <p:txBody>
          <a:bodyPr/>
          <a:lstStyle/>
          <a:p>
            <a:pPr>
              <a:buFont typeface="Wingdings" panose="05000000000000000000" pitchFamily="2" charset="2"/>
              <a:buChar char="v"/>
            </a:pPr>
            <a:r>
              <a:rPr lang="en-US" b="1" dirty="0"/>
              <a:t> Visualization: </a:t>
            </a:r>
            <a:r>
              <a:rPr lang="en-US" dirty="0"/>
              <a:t>Bar chart showing the distribution of years played by players.</a:t>
            </a:r>
          </a:p>
          <a:p>
            <a:pPr>
              <a:buFont typeface="Wingdings" panose="05000000000000000000" pitchFamily="2" charset="2"/>
              <a:buChar char="v"/>
            </a:pPr>
            <a:r>
              <a:rPr lang="en-US" dirty="0"/>
              <a:t> </a:t>
            </a:r>
            <a:r>
              <a:rPr lang="en-US" b="1" dirty="0"/>
              <a:t>Key Insights:</a:t>
            </a:r>
          </a:p>
          <a:p>
            <a:pPr>
              <a:buFont typeface="Arial" panose="020B0604020202020204" pitchFamily="34" charset="0"/>
              <a:buChar char="•"/>
            </a:pPr>
            <a:r>
              <a:rPr lang="en-US" b="1" dirty="0"/>
              <a:t> </a:t>
            </a:r>
            <a:r>
              <a:rPr lang="en-US" dirty="0"/>
              <a:t>The most players played approxmetly 19 years.</a:t>
            </a:r>
          </a:p>
          <a:p>
            <a:pPr>
              <a:buFont typeface="Arial" panose="020B0604020202020204" pitchFamily="34" charset="0"/>
              <a:buChar char="•"/>
            </a:pPr>
            <a:r>
              <a:rPr lang="en-US" dirty="0"/>
              <a:t> Michigan and LSU players have higher average years played.</a:t>
            </a:r>
          </a:p>
          <a:p>
            <a:endParaRPr lang="en-IN" dirty="0"/>
          </a:p>
        </p:txBody>
      </p:sp>
    </p:spTree>
    <p:extLst>
      <p:ext uri="{BB962C8B-B14F-4D97-AF65-F5344CB8AC3E}">
        <p14:creationId xmlns:p14="http://schemas.microsoft.com/office/powerpoint/2010/main" val="317606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9ADE-718E-08DE-1433-4D93101800D3}"/>
              </a:ext>
            </a:extLst>
          </p:cNvPr>
          <p:cNvSpPr>
            <a:spLocks noGrp="1"/>
          </p:cNvSpPr>
          <p:nvPr>
            <p:ph type="title"/>
          </p:nvPr>
        </p:nvSpPr>
        <p:spPr/>
        <p:txBody>
          <a:bodyPr/>
          <a:lstStyle/>
          <a:p>
            <a:r>
              <a:rPr lang="en-IN" b="1" dirty="0"/>
              <a:t>Position-wise Analysis</a:t>
            </a:r>
          </a:p>
        </p:txBody>
      </p:sp>
      <p:pic>
        <p:nvPicPr>
          <p:cNvPr id="5" name="Content Placeholder 4">
            <a:extLst>
              <a:ext uri="{FF2B5EF4-FFF2-40B4-BE49-F238E27FC236}">
                <a16:creationId xmlns:a16="http://schemas.microsoft.com/office/drawing/2014/main" id="{F7C1915A-005A-ADF5-331C-C7D9741E8B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172" y="1846263"/>
            <a:ext cx="9858508" cy="4288723"/>
          </a:xfrm>
        </p:spPr>
      </p:pic>
    </p:spTree>
    <p:extLst>
      <p:ext uri="{BB962C8B-B14F-4D97-AF65-F5344CB8AC3E}">
        <p14:creationId xmlns:p14="http://schemas.microsoft.com/office/powerpoint/2010/main" val="53121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9ADE-718E-08DE-1433-4D93101800D3}"/>
              </a:ext>
            </a:extLst>
          </p:cNvPr>
          <p:cNvSpPr>
            <a:spLocks noGrp="1"/>
          </p:cNvSpPr>
          <p:nvPr>
            <p:ph type="title"/>
          </p:nvPr>
        </p:nvSpPr>
        <p:spPr/>
        <p:txBody>
          <a:bodyPr/>
          <a:lstStyle/>
          <a:p>
            <a:r>
              <a:rPr lang="en-IN" b="1" dirty="0"/>
              <a:t>Position-wise Analysis</a:t>
            </a:r>
          </a:p>
        </p:txBody>
      </p:sp>
      <p:sp>
        <p:nvSpPr>
          <p:cNvPr id="4" name="Content Placeholder 3">
            <a:extLst>
              <a:ext uri="{FF2B5EF4-FFF2-40B4-BE49-F238E27FC236}">
                <a16:creationId xmlns:a16="http://schemas.microsoft.com/office/drawing/2014/main" id="{895F57DD-B168-4A64-5362-F40BE3BF4A2F}"/>
              </a:ext>
            </a:extLst>
          </p:cNvPr>
          <p:cNvSpPr>
            <a:spLocks noGrp="1"/>
          </p:cNvSpPr>
          <p:nvPr>
            <p:ph idx="1"/>
          </p:nvPr>
        </p:nvSpPr>
        <p:spPr/>
        <p:txBody>
          <a:bodyPr/>
          <a:lstStyle/>
          <a:p>
            <a:pPr>
              <a:buFont typeface="Wingdings" panose="05000000000000000000" pitchFamily="2" charset="2"/>
              <a:buChar char="v"/>
            </a:pPr>
            <a:r>
              <a:rPr lang="en-US" sz="1800" b="1" dirty="0">
                <a:solidFill>
                  <a:srgbClr val="000000"/>
                </a:solidFill>
                <a:effectLst/>
                <a:latin typeface="Arial" panose="020B0604020202020204" pitchFamily="34" charset="0"/>
              </a:rPr>
              <a:t> Visualization: </a:t>
            </a:r>
            <a:r>
              <a:rPr lang="en-US" sz="1800" dirty="0">
                <a:solidFill>
                  <a:srgbClr val="000000"/>
                </a:solidFill>
                <a:effectLst/>
                <a:latin typeface="Arial" panose="020B0604020202020204" pitchFamily="34" charset="0"/>
              </a:rPr>
              <a:t>Bar chart showing the position- wise analysis. </a:t>
            </a:r>
            <a:endParaRPr lang="en-US" dirty="0"/>
          </a:p>
          <a:p>
            <a:pPr>
              <a:buFont typeface="Wingdings" panose="05000000000000000000" pitchFamily="2" charset="2"/>
              <a:buChar char="v"/>
            </a:pPr>
            <a:r>
              <a:rPr lang="en-US" sz="1800" dirty="0">
                <a:solidFill>
                  <a:srgbClr val="000000"/>
                </a:solidFill>
                <a:effectLst/>
                <a:latin typeface="Arial" panose="020B0604020202020204" pitchFamily="34" charset="0"/>
              </a:rPr>
              <a:t>- </a:t>
            </a:r>
            <a:r>
              <a:rPr lang="en-US" sz="1800" b="1" dirty="0">
                <a:solidFill>
                  <a:srgbClr val="000000"/>
                </a:solidFill>
                <a:effectLst/>
                <a:latin typeface="Arial" panose="020B0604020202020204" pitchFamily="34" charset="0"/>
              </a:rPr>
              <a:t>Key Insights: </a:t>
            </a:r>
            <a:endParaRPr lang="en-US" b="1" dirty="0"/>
          </a:p>
          <a:p>
            <a:pPr>
              <a:buFont typeface="Arial" panose="020B0604020202020204" pitchFamily="34" charset="0"/>
              <a:buChar char="•"/>
            </a:pPr>
            <a:r>
              <a:rPr lang="en-US" sz="1800" dirty="0">
                <a:solidFill>
                  <a:srgbClr val="000000"/>
                </a:solidFill>
                <a:effectLst/>
                <a:latin typeface="Arial" panose="020B0604020202020204" pitchFamily="34" charset="0"/>
              </a:rPr>
              <a:t> WR(</a:t>
            </a:r>
            <a:r>
              <a:rPr lang="en-IN" sz="1800" dirty="0">
                <a:solidFill>
                  <a:srgbClr val="000000"/>
                </a:solidFill>
                <a:effectLst/>
                <a:latin typeface="Arial" panose="020B0604020202020204" pitchFamily="34" charset="0"/>
              </a:rPr>
              <a:t>Wide Receiver) </a:t>
            </a:r>
            <a:r>
              <a:rPr lang="en-US" sz="1800" dirty="0">
                <a:solidFill>
                  <a:srgbClr val="000000"/>
                </a:solidFill>
                <a:effectLst/>
                <a:latin typeface="Arial" panose="020B0604020202020204" pitchFamily="34" charset="0"/>
              </a:rPr>
              <a:t>has the highest number positions by players. </a:t>
            </a:r>
            <a:endParaRPr lang="en-US" dirty="0"/>
          </a:p>
          <a:p>
            <a:endParaRPr lang="en-IN" dirty="0"/>
          </a:p>
        </p:txBody>
      </p:sp>
    </p:spTree>
    <p:extLst>
      <p:ext uri="{BB962C8B-B14F-4D97-AF65-F5344CB8AC3E}">
        <p14:creationId xmlns:p14="http://schemas.microsoft.com/office/powerpoint/2010/main" val="76239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A977-D607-DF7C-2823-8737BA2AEBDB}"/>
              </a:ext>
            </a:extLst>
          </p:cNvPr>
          <p:cNvSpPr>
            <a:spLocks noGrp="1"/>
          </p:cNvSpPr>
          <p:nvPr>
            <p:ph type="title"/>
          </p:nvPr>
        </p:nvSpPr>
        <p:spPr/>
        <p:txBody>
          <a:bodyPr/>
          <a:lstStyle/>
          <a:p>
            <a:r>
              <a:rPr lang="en-US" b="1" dirty="0"/>
              <a:t>Plotting state population trends over the years</a:t>
            </a:r>
            <a:endParaRPr lang="en-IN" b="1" dirty="0"/>
          </a:p>
        </p:txBody>
      </p:sp>
      <p:pic>
        <p:nvPicPr>
          <p:cNvPr id="5" name="Content Placeholder 4">
            <a:extLst>
              <a:ext uri="{FF2B5EF4-FFF2-40B4-BE49-F238E27FC236}">
                <a16:creationId xmlns:a16="http://schemas.microsoft.com/office/drawing/2014/main" id="{2AF27F8F-4C68-CFBE-5AF0-7BD6D997B4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022725"/>
          </a:xfrm>
        </p:spPr>
      </p:pic>
    </p:spTree>
    <p:extLst>
      <p:ext uri="{BB962C8B-B14F-4D97-AF65-F5344CB8AC3E}">
        <p14:creationId xmlns:p14="http://schemas.microsoft.com/office/powerpoint/2010/main" val="60924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A977-D607-DF7C-2823-8737BA2AEBDB}"/>
              </a:ext>
            </a:extLst>
          </p:cNvPr>
          <p:cNvSpPr>
            <a:spLocks noGrp="1"/>
          </p:cNvSpPr>
          <p:nvPr>
            <p:ph type="title"/>
          </p:nvPr>
        </p:nvSpPr>
        <p:spPr/>
        <p:txBody>
          <a:bodyPr/>
          <a:lstStyle/>
          <a:p>
            <a:r>
              <a:rPr lang="en-US" b="1" dirty="0"/>
              <a:t>Plotting state population trends over the years</a:t>
            </a:r>
            <a:endParaRPr lang="en-IN" b="1" dirty="0"/>
          </a:p>
        </p:txBody>
      </p:sp>
      <p:sp>
        <p:nvSpPr>
          <p:cNvPr id="4" name="Content Placeholder 3">
            <a:extLst>
              <a:ext uri="{FF2B5EF4-FFF2-40B4-BE49-F238E27FC236}">
                <a16:creationId xmlns:a16="http://schemas.microsoft.com/office/drawing/2014/main" id="{ABF14F8A-EA79-C322-0345-204943F186E3}"/>
              </a:ext>
            </a:extLst>
          </p:cNvPr>
          <p:cNvSpPr>
            <a:spLocks noGrp="1"/>
          </p:cNvSpPr>
          <p:nvPr>
            <p:ph idx="1"/>
          </p:nvPr>
        </p:nvSpPr>
        <p:spPr/>
        <p:txBody>
          <a:bodyPr/>
          <a:lstStyle/>
          <a:p>
            <a:pPr>
              <a:buFont typeface="Wingdings" panose="05000000000000000000" pitchFamily="2" charset="2"/>
              <a:buChar char="v"/>
            </a:pPr>
            <a:r>
              <a:rPr lang="en-US" sz="1800" b="1" dirty="0">
                <a:solidFill>
                  <a:srgbClr val="000000"/>
                </a:solidFill>
                <a:effectLst/>
                <a:latin typeface="Arial" panose="020B0604020202020204" pitchFamily="34" charset="0"/>
              </a:rPr>
              <a:t> Visualization:</a:t>
            </a:r>
            <a:r>
              <a:rPr lang="en-US" sz="1800" dirty="0">
                <a:solidFill>
                  <a:srgbClr val="000000"/>
                </a:solidFill>
                <a:effectLst/>
                <a:latin typeface="Arial" panose="020B0604020202020204" pitchFamily="34" charset="0"/>
              </a:rPr>
              <a:t> Line plot showing population changes for all states between 2010 to 2017. </a:t>
            </a:r>
            <a:endParaRPr lang="en-US" dirty="0"/>
          </a:p>
          <a:p>
            <a:pPr>
              <a:buFont typeface="Wingdings" panose="05000000000000000000" pitchFamily="2" charset="2"/>
              <a:buChar char="v"/>
            </a:pPr>
            <a:r>
              <a:rPr lang="en-US" sz="1800" b="1" dirty="0">
                <a:solidFill>
                  <a:srgbClr val="000000"/>
                </a:solidFill>
                <a:effectLst/>
                <a:latin typeface="Arial" panose="020B0604020202020204" pitchFamily="34" charset="0"/>
              </a:rPr>
              <a:t> Key Insights: </a:t>
            </a:r>
            <a:endParaRPr lang="en-US" b="1" dirty="0"/>
          </a:p>
          <a:p>
            <a:pPr lvl="1">
              <a:buFont typeface="Arial" panose="020B0604020202020204" pitchFamily="34" charset="0"/>
              <a:buChar char="•"/>
            </a:pPr>
            <a:r>
              <a:rPr lang="en-US" sz="2000" dirty="0">
                <a:solidFill>
                  <a:srgbClr val="000000"/>
                </a:solidFill>
                <a:effectLst/>
                <a:latin typeface="Arial" panose="020B0604020202020204" pitchFamily="34" charset="0"/>
              </a:rPr>
              <a:t>Steady population growth across most states. </a:t>
            </a:r>
            <a:endParaRPr lang="en-US" sz="2000" dirty="0"/>
          </a:p>
          <a:p>
            <a:pPr lvl="1">
              <a:buFont typeface="Arial" panose="020B0604020202020204" pitchFamily="34" charset="0"/>
              <a:buChar char="•"/>
            </a:pPr>
            <a:r>
              <a:rPr lang="en-US" sz="2000" dirty="0">
                <a:solidFill>
                  <a:srgbClr val="000000"/>
                </a:solidFill>
                <a:effectLst/>
                <a:latin typeface="Arial" panose="020B0604020202020204" pitchFamily="34" charset="0"/>
              </a:rPr>
              <a:t>Highlighting states with significant population changes.</a:t>
            </a:r>
            <a:endParaRPr lang="en-IN" sz="2000" dirty="0"/>
          </a:p>
        </p:txBody>
      </p:sp>
    </p:spTree>
    <p:extLst>
      <p:ext uri="{BB962C8B-B14F-4D97-AF65-F5344CB8AC3E}">
        <p14:creationId xmlns:p14="http://schemas.microsoft.com/office/powerpoint/2010/main" val="60083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0F0F-A3AA-1C5B-F73E-69FD078F302F}"/>
              </a:ext>
            </a:extLst>
          </p:cNvPr>
          <p:cNvSpPr>
            <a:spLocks noGrp="1"/>
          </p:cNvSpPr>
          <p:nvPr>
            <p:ph type="title"/>
          </p:nvPr>
        </p:nvSpPr>
        <p:spPr/>
        <p:txBody>
          <a:bodyPr/>
          <a:lstStyle/>
          <a:p>
            <a:r>
              <a:rPr lang="en-US" b="1" dirty="0"/>
              <a:t>Analyzing player distribution by state</a:t>
            </a:r>
            <a:br>
              <a:rPr lang="en-US" dirty="0"/>
            </a:br>
            <a:endParaRPr lang="en-IN" dirty="0"/>
          </a:p>
        </p:txBody>
      </p:sp>
      <p:pic>
        <p:nvPicPr>
          <p:cNvPr id="5" name="Content Placeholder 4">
            <a:extLst>
              <a:ext uri="{FF2B5EF4-FFF2-40B4-BE49-F238E27FC236}">
                <a16:creationId xmlns:a16="http://schemas.microsoft.com/office/drawing/2014/main" id="{02CB7888-4C6D-C5D7-28BE-6B0859B574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008" y="1846263"/>
            <a:ext cx="9911671" cy="4022725"/>
          </a:xfrm>
        </p:spPr>
      </p:pic>
    </p:spTree>
    <p:extLst>
      <p:ext uri="{BB962C8B-B14F-4D97-AF65-F5344CB8AC3E}">
        <p14:creationId xmlns:p14="http://schemas.microsoft.com/office/powerpoint/2010/main" val="99360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0F0F-A3AA-1C5B-F73E-69FD078F302F}"/>
              </a:ext>
            </a:extLst>
          </p:cNvPr>
          <p:cNvSpPr>
            <a:spLocks noGrp="1"/>
          </p:cNvSpPr>
          <p:nvPr>
            <p:ph type="title"/>
          </p:nvPr>
        </p:nvSpPr>
        <p:spPr/>
        <p:txBody>
          <a:bodyPr/>
          <a:lstStyle/>
          <a:p>
            <a:r>
              <a:rPr lang="en-US" b="1" dirty="0"/>
              <a:t>Analyzing player distribution by state</a:t>
            </a:r>
            <a:br>
              <a:rPr lang="en-US" dirty="0"/>
            </a:br>
            <a:endParaRPr lang="en-IN" dirty="0"/>
          </a:p>
        </p:txBody>
      </p:sp>
      <p:sp>
        <p:nvSpPr>
          <p:cNvPr id="4" name="Content Placeholder 3">
            <a:extLst>
              <a:ext uri="{FF2B5EF4-FFF2-40B4-BE49-F238E27FC236}">
                <a16:creationId xmlns:a16="http://schemas.microsoft.com/office/drawing/2014/main" id="{A49D293F-2581-2A23-C686-EC7F90F97E34}"/>
              </a:ext>
            </a:extLst>
          </p:cNvPr>
          <p:cNvSpPr>
            <a:spLocks noGrp="1"/>
          </p:cNvSpPr>
          <p:nvPr>
            <p:ph idx="1"/>
          </p:nvPr>
        </p:nvSpPr>
        <p:spPr/>
        <p:txBody>
          <a:bodyPr/>
          <a:lstStyle/>
          <a:p>
            <a:pPr>
              <a:buFont typeface="Wingdings" panose="05000000000000000000" pitchFamily="2" charset="2"/>
              <a:buChar char="v"/>
            </a:pPr>
            <a:r>
              <a:rPr lang="en-US" b="1" dirty="0"/>
              <a:t> Visualization:</a:t>
            </a:r>
            <a:r>
              <a:rPr lang="en-US" dirty="0"/>
              <a:t> Bar chart showing the number of players from each region.</a:t>
            </a:r>
          </a:p>
          <a:p>
            <a:pPr>
              <a:buFont typeface="Wingdings" panose="05000000000000000000" pitchFamily="2" charset="2"/>
              <a:buChar char="v"/>
            </a:pPr>
            <a:r>
              <a:rPr lang="en-US" b="1" dirty="0"/>
              <a:t> Key Insights:</a:t>
            </a:r>
          </a:p>
          <a:p>
            <a:pPr>
              <a:buFont typeface="Arial" panose="020B0604020202020204" pitchFamily="34" charset="0"/>
              <a:buChar char="•"/>
            </a:pPr>
            <a:r>
              <a:rPr lang="en-US" dirty="0"/>
              <a:t> California, Taxes has the highest number of players.</a:t>
            </a:r>
          </a:p>
          <a:p>
            <a:pPr>
              <a:buFont typeface="Arial" panose="020B0604020202020204" pitchFamily="34" charset="0"/>
              <a:buChar char="•"/>
            </a:pPr>
            <a:r>
              <a:rPr lang="en-US" dirty="0"/>
              <a:t> Washington in descending order.</a:t>
            </a:r>
            <a:endParaRPr lang="en-IN" dirty="0"/>
          </a:p>
        </p:txBody>
      </p:sp>
    </p:spTree>
    <p:extLst>
      <p:ext uri="{BB962C8B-B14F-4D97-AF65-F5344CB8AC3E}">
        <p14:creationId xmlns:p14="http://schemas.microsoft.com/office/powerpoint/2010/main" val="318085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CD3E-A566-0D8B-869D-E6F0C9124155}"/>
              </a:ext>
            </a:extLst>
          </p:cNvPr>
          <p:cNvSpPr>
            <a:spLocks noGrp="1"/>
          </p:cNvSpPr>
          <p:nvPr>
            <p:ph type="title"/>
          </p:nvPr>
        </p:nvSpPr>
        <p:spPr/>
        <p:txBody>
          <a:bodyPr>
            <a:normAutofit fontScale="90000"/>
          </a:bodyPr>
          <a:lstStyle/>
          <a:p>
            <a:r>
              <a:rPr lang="en-US" b="1" dirty="0"/>
              <a:t>Comparing player count with state population</a:t>
            </a:r>
            <a:br>
              <a:rPr lang="en-US" b="1" dirty="0"/>
            </a:br>
            <a:endParaRPr lang="en-IN" b="1" dirty="0"/>
          </a:p>
        </p:txBody>
      </p:sp>
      <p:pic>
        <p:nvPicPr>
          <p:cNvPr id="5" name="Content Placeholder 4">
            <a:extLst>
              <a:ext uri="{FF2B5EF4-FFF2-40B4-BE49-F238E27FC236}">
                <a16:creationId xmlns:a16="http://schemas.microsoft.com/office/drawing/2014/main" id="{D67EA95F-A3C6-8974-D62F-78DC950BF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022725"/>
          </a:xfrm>
        </p:spPr>
      </p:pic>
    </p:spTree>
    <p:extLst>
      <p:ext uri="{BB962C8B-B14F-4D97-AF65-F5344CB8AC3E}">
        <p14:creationId xmlns:p14="http://schemas.microsoft.com/office/powerpoint/2010/main" val="293222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CD3E-A566-0D8B-869D-E6F0C9124155}"/>
              </a:ext>
            </a:extLst>
          </p:cNvPr>
          <p:cNvSpPr>
            <a:spLocks noGrp="1"/>
          </p:cNvSpPr>
          <p:nvPr>
            <p:ph type="title"/>
          </p:nvPr>
        </p:nvSpPr>
        <p:spPr/>
        <p:txBody>
          <a:bodyPr>
            <a:normAutofit fontScale="90000"/>
          </a:bodyPr>
          <a:lstStyle/>
          <a:p>
            <a:r>
              <a:rPr lang="en-US" b="1" dirty="0"/>
              <a:t>Comparing player count with state population</a:t>
            </a:r>
            <a:br>
              <a:rPr lang="en-US" b="1" dirty="0"/>
            </a:br>
            <a:endParaRPr lang="en-IN" b="1" dirty="0"/>
          </a:p>
        </p:txBody>
      </p:sp>
      <p:sp>
        <p:nvSpPr>
          <p:cNvPr id="4" name="Content Placeholder 3">
            <a:extLst>
              <a:ext uri="{FF2B5EF4-FFF2-40B4-BE49-F238E27FC236}">
                <a16:creationId xmlns:a16="http://schemas.microsoft.com/office/drawing/2014/main" id="{F3CF8E69-BED6-2CF1-86F7-12F184DAFA36}"/>
              </a:ext>
            </a:extLst>
          </p:cNvPr>
          <p:cNvSpPr>
            <a:spLocks noGrp="1"/>
          </p:cNvSpPr>
          <p:nvPr>
            <p:ph idx="1"/>
          </p:nvPr>
        </p:nvSpPr>
        <p:spPr/>
        <p:txBody>
          <a:bodyPr/>
          <a:lstStyle/>
          <a:p>
            <a:pPr>
              <a:buFont typeface="Wingdings" panose="05000000000000000000" pitchFamily="2" charset="2"/>
              <a:buChar char="v"/>
            </a:pPr>
            <a:r>
              <a:rPr lang="en-US" sz="1800" b="1" dirty="0">
                <a:solidFill>
                  <a:srgbClr val="000000"/>
                </a:solidFill>
                <a:effectLst/>
                <a:latin typeface="Arial" panose="020B0604020202020204" pitchFamily="34" charset="0"/>
              </a:rPr>
              <a:t> Visualization:</a:t>
            </a:r>
            <a:r>
              <a:rPr lang="en-US" sz="1800" dirty="0">
                <a:solidFill>
                  <a:srgbClr val="000000"/>
                </a:solidFill>
                <a:effectLst/>
                <a:latin typeface="Arial" panose="020B0604020202020204" pitchFamily="34" charset="0"/>
              </a:rPr>
              <a:t> Scatter plot comparing player count with state population. </a:t>
            </a:r>
            <a:endParaRPr lang="en-US" dirty="0"/>
          </a:p>
          <a:p>
            <a:pPr>
              <a:buFont typeface="Wingdings" panose="05000000000000000000" pitchFamily="2" charset="2"/>
              <a:buChar char="v"/>
            </a:pPr>
            <a:r>
              <a:rPr lang="en-US" sz="1800" b="1" dirty="0">
                <a:solidFill>
                  <a:srgbClr val="000000"/>
                </a:solidFill>
                <a:latin typeface="Arial" panose="020B0604020202020204" pitchFamily="34" charset="0"/>
              </a:rPr>
              <a:t> </a:t>
            </a:r>
            <a:r>
              <a:rPr lang="en-US" sz="1800" b="1" dirty="0">
                <a:solidFill>
                  <a:srgbClr val="000000"/>
                </a:solidFill>
                <a:effectLst/>
                <a:latin typeface="Arial" panose="020B0604020202020204" pitchFamily="34" charset="0"/>
              </a:rPr>
              <a:t>Key Insights: </a:t>
            </a:r>
            <a:endParaRPr lang="en-US" b="1" dirty="0"/>
          </a:p>
          <a:p>
            <a:pPr>
              <a:buFont typeface="Arial" panose="020B0604020202020204" pitchFamily="34" charset="0"/>
              <a:buChar char="•"/>
            </a:pPr>
            <a:r>
              <a:rPr lang="en-US" sz="1800" dirty="0">
                <a:solidFill>
                  <a:srgbClr val="000000"/>
                </a:solidFill>
                <a:latin typeface="Arial" panose="020B0604020202020204" pitchFamily="34" charset="0"/>
              </a:rPr>
              <a:t> </a:t>
            </a:r>
            <a:r>
              <a:rPr lang="en-US" sz="1800" dirty="0">
                <a:solidFill>
                  <a:srgbClr val="000000"/>
                </a:solidFill>
                <a:effectLst/>
                <a:latin typeface="Arial" panose="020B0604020202020204" pitchFamily="34" charset="0"/>
              </a:rPr>
              <a:t>States with larger populations tend to produce more players. </a:t>
            </a:r>
            <a:endParaRPr lang="en-US" dirty="0"/>
          </a:p>
          <a:p>
            <a:pPr>
              <a:buFont typeface="Arial" panose="020B0604020202020204" pitchFamily="34" charset="0"/>
              <a:buChar char="•"/>
            </a:pPr>
            <a:r>
              <a:rPr lang="en-US" sz="1800" dirty="0">
                <a:solidFill>
                  <a:srgbClr val="000000"/>
                </a:solidFill>
                <a:latin typeface="Arial" panose="020B0604020202020204" pitchFamily="34" charset="0"/>
              </a:rPr>
              <a:t> </a:t>
            </a:r>
            <a:r>
              <a:rPr lang="en-US" sz="1800" dirty="0">
                <a:solidFill>
                  <a:srgbClr val="000000"/>
                </a:solidFill>
                <a:effectLst/>
                <a:latin typeface="Arial" panose="020B0604020202020204" pitchFamily="34" charset="0"/>
              </a:rPr>
              <a:t>High players per million residents in states like Ohio and New Jersey. </a:t>
            </a:r>
            <a:endParaRPr lang="en-IN" dirty="0"/>
          </a:p>
        </p:txBody>
      </p:sp>
    </p:spTree>
    <p:extLst>
      <p:ext uri="{BB962C8B-B14F-4D97-AF65-F5344CB8AC3E}">
        <p14:creationId xmlns:p14="http://schemas.microsoft.com/office/powerpoint/2010/main" val="381203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3A7C-404D-95BA-043D-9295C172F47F}"/>
              </a:ext>
            </a:extLst>
          </p:cNvPr>
          <p:cNvSpPr>
            <a:spLocks noGrp="1"/>
          </p:cNvSpPr>
          <p:nvPr>
            <p:ph type="title"/>
          </p:nvPr>
        </p:nvSpPr>
        <p:spPr/>
        <p:txBody>
          <a:bodyPr/>
          <a:lstStyle/>
          <a:p>
            <a:r>
              <a:rPr lang="en-US" b="1" dirty="0"/>
              <a:t>Project Details</a:t>
            </a:r>
            <a:endParaRPr lang="en-IN" b="1" dirty="0"/>
          </a:p>
        </p:txBody>
      </p:sp>
      <p:graphicFrame>
        <p:nvGraphicFramePr>
          <p:cNvPr id="4" name="Content Placeholder 3">
            <a:extLst>
              <a:ext uri="{FF2B5EF4-FFF2-40B4-BE49-F238E27FC236}">
                <a16:creationId xmlns:a16="http://schemas.microsoft.com/office/drawing/2014/main" id="{E3FCADB1-9F6C-AF62-7DA0-BC074875487A}"/>
              </a:ext>
            </a:extLst>
          </p:cNvPr>
          <p:cNvGraphicFramePr>
            <a:graphicFrameLocks noGrp="1"/>
          </p:cNvGraphicFramePr>
          <p:nvPr>
            <p:ph idx="1"/>
            <p:extLst>
              <p:ext uri="{D42A27DB-BD31-4B8C-83A1-F6EECF244321}">
                <p14:modId xmlns:p14="http://schemas.microsoft.com/office/powerpoint/2010/main" val="2246631684"/>
              </p:ext>
            </p:extLst>
          </p:nvPr>
        </p:nvGraphicFramePr>
        <p:xfrm>
          <a:off x="1382232" y="2355681"/>
          <a:ext cx="9473610" cy="1463040"/>
        </p:xfrm>
        <a:graphic>
          <a:graphicData uri="http://schemas.openxmlformats.org/drawingml/2006/table">
            <a:tbl>
              <a:tblPr firstRow="1" bandRow="1">
                <a:tableStyleId>{5940675A-B579-460E-94D1-54222C63F5DA}</a:tableStyleId>
              </a:tblPr>
              <a:tblGrid>
                <a:gridCol w="4736805">
                  <a:extLst>
                    <a:ext uri="{9D8B030D-6E8A-4147-A177-3AD203B41FA5}">
                      <a16:colId xmlns:a16="http://schemas.microsoft.com/office/drawing/2014/main" val="3635173170"/>
                    </a:ext>
                  </a:extLst>
                </a:gridCol>
                <a:gridCol w="4736805">
                  <a:extLst>
                    <a:ext uri="{9D8B030D-6E8A-4147-A177-3AD203B41FA5}">
                      <a16:colId xmlns:a16="http://schemas.microsoft.com/office/drawing/2014/main" val="2677392135"/>
                    </a:ext>
                  </a:extLst>
                </a:gridCol>
              </a:tblGrid>
              <a:tr h="319385">
                <a:tc>
                  <a:txBody>
                    <a:bodyPr/>
                    <a:lstStyle/>
                    <a:p>
                      <a:r>
                        <a:rPr lang="en-US" dirty="0"/>
                        <a:t>Project Title</a:t>
                      </a:r>
                      <a:endParaRPr lang="en-IN" dirty="0"/>
                    </a:p>
                  </a:txBody>
                  <a:tcPr/>
                </a:tc>
                <a:tc>
                  <a:txBody>
                    <a:bodyPr/>
                    <a:lstStyle/>
                    <a:p>
                      <a:r>
                        <a:rPr lang="en-US" dirty="0"/>
                        <a:t>Data Analysis of Big Game Census</a:t>
                      </a:r>
                      <a:endParaRPr lang="en-IN" dirty="0"/>
                    </a:p>
                  </a:txBody>
                  <a:tcPr/>
                </a:tc>
                <a:extLst>
                  <a:ext uri="{0D108BD9-81ED-4DB2-BD59-A6C34878D82A}">
                    <a16:rowId xmlns:a16="http://schemas.microsoft.com/office/drawing/2014/main" val="3341105170"/>
                  </a:ext>
                </a:extLst>
              </a:tr>
              <a:tr h="319385">
                <a:tc>
                  <a:txBody>
                    <a:bodyPr/>
                    <a:lstStyle/>
                    <a:p>
                      <a:r>
                        <a:rPr lang="en-US" dirty="0"/>
                        <a:t>Technologies</a:t>
                      </a:r>
                      <a:endParaRPr lang="en-IN" dirty="0"/>
                    </a:p>
                  </a:txBody>
                  <a:tcPr/>
                </a:tc>
                <a:tc>
                  <a:txBody>
                    <a:bodyPr/>
                    <a:lstStyle/>
                    <a:p>
                      <a:r>
                        <a:rPr lang="en-US" dirty="0"/>
                        <a:t>Data Science</a:t>
                      </a:r>
                      <a:endParaRPr lang="en-IN" dirty="0"/>
                    </a:p>
                  </a:txBody>
                  <a:tcPr/>
                </a:tc>
                <a:extLst>
                  <a:ext uri="{0D108BD9-81ED-4DB2-BD59-A6C34878D82A}">
                    <a16:rowId xmlns:a16="http://schemas.microsoft.com/office/drawing/2014/main" val="898188338"/>
                  </a:ext>
                </a:extLst>
              </a:tr>
              <a:tr h="319385">
                <a:tc>
                  <a:txBody>
                    <a:bodyPr/>
                    <a:lstStyle/>
                    <a:p>
                      <a:r>
                        <a:rPr lang="en-US" dirty="0"/>
                        <a:t>Domine</a:t>
                      </a:r>
                      <a:endParaRPr lang="en-IN" dirty="0"/>
                    </a:p>
                  </a:txBody>
                  <a:tcPr/>
                </a:tc>
                <a:tc>
                  <a:txBody>
                    <a:bodyPr/>
                    <a:lstStyle/>
                    <a:p>
                      <a:r>
                        <a:rPr lang="en-US" dirty="0"/>
                        <a:t>Sports</a:t>
                      </a:r>
                      <a:endParaRPr lang="en-IN" dirty="0"/>
                    </a:p>
                  </a:txBody>
                  <a:tcPr/>
                </a:tc>
                <a:extLst>
                  <a:ext uri="{0D108BD9-81ED-4DB2-BD59-A6C34878D82A}">
                    <a16:rowId xmlns:a16="http://schemas.microsoft.com/office/drawing/2014/main" val="2844440089"/>
                  </a:ext>
                </a:extLst>
              </a:tr>
              <a:tr h="319385">
                <a:tc>
                  <a:txBody>
                    <a:bodyPr/>
                    <a:lstStyle/>
                    <a:p>
                      <a:r>
                        <a:rPr lang="en-US" dirty="0"/>
                        <a:t>Project Difficulties level</a:t>
                      </a:r>
                      <a:endParaRPr lang="en-IN" dirty="0"/>
                    </a:p>
                  </a:txBody>
                  <a:tcPr/>
                </a:tc>
                <a:tc>
                  <a:txBody>
                    <a:bodyPr/>
                    <a:lstStyle/>
                    <a:p>
                      <a:r>
                        <a:rPr lang="en-US" dirty="0"/>
                        <a:t>Advance</a:t>
                      </a:r>
                      <a:endParaRPr lang="en-IN" dirty="0"/>
                    </a:p>
                  </a:txBody>
                  <a:tcPr/>
                </a:tc>
                <a:extLst>
                  <a:ext uri="{0D108BD9-81ED-4DB2-BD59-A6C34878D82A}">
                    <a16:rowId xmlns:a16="http://schemas.microsoft.com/office/drawing/2014/main" val="3829080272"/>
                  </a:ext>
                </a:extLst>
              </a:tr>
            </a:tbl>
          </a:graphicData>
        </a:graphic>
      </p:graphicFrame>
    </p:spTree>
    <p:extLst>
      <p:ext uri="{BB962C8B-B14F-4D97-AF65-F5344CB8AC3E}">
        <p14:creationId xmlns:p14="http://schemas.microsoft.com/office/powerpoint/2010/main" val="3925174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F943-4775-2E50-A308-EB3D30776129}"/>
              </a:ext>
            </a:extLst>
          </p:cNvPr>
          <p:cNvSpPr>
            <a:spLocks noGrp="1"/>
          </p:cNvSpPr>
          <p:nvPr>
            <p:ph type="title"/>
          </p:nvPr>
        </p:nvSpPr>
        <p:spPr/>
        <p:txBody>
          <a:bodyPr/>
          <a:lstStyle/>
          <a:p>
            <a:r>
              <a:rPr lang="en-IN" b="1" dirty="0"/>
              <a:t>Analyzing players by college</a:t>
            </a:r>
            <a:br>
              <a:rPr lang="en-IN" dirty="0"/>
            </a:br>
            <a:endParaRPr lang="en-IN" dirty="0"/>
          </a:p>
        </p:txBody>
      </p:sp>
      <p:pic>
        <p:nvPicPr>
          <p:cNvPr id="5" name="Content Placeholder 4">
            <a:extLst>
              <a:ext uri="{FF2B5EF4-FFF2-40B4-BE49-F238E27FC236}">
                <a16:creationId xmlns:a16="http://schemas.microsoft.com/office/drawing/2014/main" id="{A8B61A5F-8C8E-D720-6A71-B2D343627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31324"/>
            <a:ext cx="10145587" cy="4022725"/>
          </a:xfrm>
        </p:spPr>
      </p:pic>
    </p:spTree>
    <p:extLst>
      <p:ext uri="{BB962C8B-B14F-4D97-AF65-F5344CB8AC3E}">
        <p14:creationId xmlns:p14="http://schemas.microsoft.com/office/powerpoint/2010/main" val="1250408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F943-4775-2E50-A308-EB3D30776129}"/>
              </a:ext>
            </a:extLst>
          </p:cNvPr>
          <p:cNvSpPr>
            <a:spLocks noGrp="1"/>
          </p:cNvSpPr>
          <p:nvPr>
            <p:ph type="title"/>
          </p:nvPr>
        </p:nvSpPr>
        <p:spPr/>
        <p:txBody>
          <a:bodyPr/>
          <a:lstStyle/>
          <a:p>
            <a:r>
              <a:rPr lang="en-IN" b="1" dirty="0"/>
              <a:t>Analyzing players by collages</a:t>
            </a:r>
            <a:br>
              <a:rPr lang="en-IN" dirty="0"/>
            </a:br>
            <a:endParaRPr lang="en-IN" dirty="0"/>
          </a:p>
        </p:txBody>
      </p:sp>
      <p:sp>
        <p:nvSpPr>
          <p:cNvPr id="4" name="Content Placeholder 3">
            <a:extLst>
              <a:ext uri="{FF2B5EF4-FFF2-40B4-BE49-F238E27FC236}">
                <a16:creationId xmlns:a16="http://schemas.microsoft.com/office/drawing/2014/main" id="{52BD66E9-FCE5-BAFF-7D80-28E69A6853A6}"/>
              </a:ext>
            </a:extLst>
          </p:cNvPr>
          <p:cNvSpPr>
            <a:spLocks noGrp="1"/>
          </p:cNvSpPr>
          <p:nvPr>
            <p:ph idx="1"/>
          </p:nvPr>
        </p:nvSpPr>
        <p:spPr>
          <a:xfrm>
            <a:off x="1097280" y="1860698"/>
            <a:ext cx="10058400" cy="4008396"/>
          </a:xfrm>
        </p:spPr>
        <p:txBody>
          <a:bodyPr/>
          <a:lstStyle/>
          <a:p>
            <a:pPr>
              <a:buFont typeface="Wingdings" panose="05000000000000000000" pitchFamily="2" charset="2"/>
              <a:buChar char="v"/>
            </a:pPr>
            <a:r>
              <a:rPr lang="en-US" dirty="0"/>
              <a:t> </a:t>
            </a:r>
            <a:r>
              <a:rPr lang="en-US" b="1" dirty="0"/>
              <a:t>Visualization:</a:t>
            </a:r>
            <a:r>
              <a:rPr lang="en-US" dirty="0"/>
              <a:t> Bar chart showing number of players by each collages</a:t>
            </a:r>
          </a:p>
          <a:p>
            <a:pPr>
              <a:buFont typeface="Wingdings" panose="05000000000000000000" pitchFamily="2" charset="2"/>
              <a:buChar char="v"/>
            </a:pPr>
            <a:r>
              <a:rPr lang="en-US" dirty="0"/>
              <a:t> </a:t>
            </a:r>
            <a:r>
              <a:rPr lang="en-US" b="1" dirty="0"/>
              <a:t>Key Insights:</a:t>
            </a:r>
          </a:p>
          <a:p>
            <a:pPr>
              <a:buFont typeface="Arial" panose="020B0604020202020204" pitchFamily="34" charset="0"/>
              <a:buChar char="•"/>
            </a:pPr>
            <a:r>
              <a:rPr lang="en-US" b="1" dirty="0"/>
              <a:t> Stanford, Michigan students were higher number of players</a:t>
            </a:r>
          </a:p>
        </p:txBody>
      </p:sp>
    </p:spTree>
    <p:extLst>
      <p:ext uri="{BB962C8B-B14F-4D97-AF65-F5344CB8AC3E}">
        <p14:creationId xmlns:p14="http://schemas.microsoft.com/office/powerpoint/2010/main" val="119248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DDC6-37EB-610F-44CF-263988127836}"/>
              </a:ext>
            </a:extLst>
          </p:cNvPr>
          <p:cNvSpPr>
            <a:spLocks noGrp="1"/>
          </p:cNvSpPr>
          <p:nvPr>
            <p:ph type="title"/>
          </p:nvPr>
        </p:nvSpPr>
        <p:spPr>
          <a:xfrm>
            <a:off x="1190846" y="414670"/>
            <a:ext cx="9934353" cy="1216364"/>
          </a:xfrm>
        </p:spPr>
        <p:txBody>
          <a:bodyPr>
            <a:normAutofit fontScale="90000"/>
          </a:bodyPr>
          <a:lstStyle/>
          <a:p>
            <a:r>
              <a:rPr lang="en-US" sz="4400" b="1" dirty="0"/>
              <a:t>Average years played players from top 10 college</a:t>
            </a:r>
            <a:br>
              <a:rPr lang="en-US" b="1" dirty="0"/>
            </a:br>
            <a:endParaRPr lang="en-IN" b="1" dirty="0"/>
          </a:p>
        </p:txBody>
      </p:sp>
      <p:pic>
        <p:nvPicPr>
          <p:cNvPr id="5" name="Content Placeholder 4">
            <a:extLst>
              <a:ext uri="{FF2B5EF4-FFF2-40B4-BE49-F238E27FC236}">
                <a16:creationId xmlns:a16="http://schemas.microsoft.com/office/drawing/2014/main" id="{DFC09451-D4EF-93A3-8ADB-1AC69E13F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846" y="1846263"/>
            <a:ext cx="9934353" cy="4022725"/>
          </a:xfrm>
        </p:spPr>
      </p:pic>
    </p:spTree>
    <p:extLst>
      <p:ext uri="{BB962C8B-B14F-4D97-AF65-F5344CB8AC3E}">
        <p14:creationId xmlns:p14="http://schemas.microsoft.com/office/powerpoint/2010/main" val="110549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DDC6-37EB-610F-44CF-263988127836}"/>
              </a:ext>
            </a:extLst>
          </p:cNvPr>
          <p:cNvSpPr>
            <a:spLocks noGrp="1"/>
          </p:cNvSpPr>
          <p:nvPr>
            <p:ph type="title"/>
          </p:nvPr>
        </p:nvSpPr>
        <p:spPr>
          <a:xfrm>
            <a:off x="1190846" y="414670"/>
            <a:ext cx="9934353" cy="1216364"/>
          </a:xfrm>
        </p:spPr>
        <p:txBody>
          <a:bodyPr>
            <a:normAutofit fontScale="90000"/>
          </a:bodyPr>
          <a:lstStyle/>
          <a:p>
            <a:r>
              <a:rPr lang="en-US" sz="4400" b="1" dirty="0"/>
              <a:t>Average years played players from top 10 college</a:t>
            </a:r>
            <a:br>
              <a:rPr lang="en-US" b="1" dirty="0"/>
            </a:br>
            <a:endParaRPr lang="en-IN" b="1" dirty="0"/>
          </a:p>
        </p:txBody>
      </p:sp>
      <p:sp>
        <p:nvSpPr>
          <p:cNvPr id="4" name="Content Placeholder 3">
            <a:extLst>
              <a:ext uri="{FF2B5EF4-FFF2-40B4-BE49-F238E27FC236}">
                <a16:creationId xmlns:a16="http://schemas.microsoft.com/office/drawing/2014/main" id="{FAB6A111-6F0D-5497-C483-F423EE98E26B}"/>
              </a:ext>
            </a:extLst>
          </p:cNvPr>
          <p:cNvSpPr>
            <a:spLocks noGrp="1"/>
          </p:cNvSpPr>
          <p:nvPr>
            <p:ph idx="1"/>
          </p:nvPr>
        </p:nvSpPr>
        <p:spPr/>
        <p:txBody>
          <a:bodyPr/>
          <a:lstStyle/>
          <a:p>
            <a:pPr>
              <a:buFont typeface="Wingdings" panose="05000000000000000000" pitchFamily="2" charset="2"/>
              <a:buChar char="v"/>
            </a:pPr>
            <a:r>
              <a:rPr lang="en-US" sz="1800" b="1" dirty="0">
                <a:solidFill>
                  <a:srgbClr val="000000"/>
                </a:solidFill>
                <a:effectLst/>
                <a:latin typeface="Arial" panose="020B0604020202020204" pitchFamily="34" charset="0"/>
              </a:rPr>
              <a:t> Visualization:</a:t>
            </a:r>
            <a:r>
              <a:rPr lang="en-US" sz="1800" dirty="0">
                <a:solidFill>
                  <a:srgbClr val="000000"/>
                </a:solidFill>
                <a:effectLst/>
                <a:latin typeface="Arial" panose="020B0604020202020204" pitchFamily="34" charset="0"/>
              </a:rPr>
              <a:t> Bar chart showing the average years played by players from the top 10 </a:t>
            </a:r>
            <a:endParaRPr lang="en-US" dirty="0"/>
          </a:p>
          <a:p>
            <a:r>
              <a:rPr lang="en-US" sz="1800" dirty="0">
                <a:solidFill>
                  <a:srgbClr val="000000"/>
                </a:solidFill>
                <a:effectLst/>
                <a:latin typeface="Arial" panose="020B0604020202020204" pitchFamily="34" charset="0"/>
              </a:rPr>
              <a:t>colleges. </a:t>
            </a:r>
            <a:endParaRPr lang="en-US" dirty="0"/>
          </a:p>
          <a:p>
            <a:pPr>
              <a:buFont typeface="Wingdings" panose="05000000000000000000" pitchFamily="2" charset="2"/>
              <a:buChar char="v"/>
            </a:pPr>
            <a:r>
              <a:rPr lang="en-US" sz="1800" dirty="0">
                <a:solidFill>
                  <a:srgbClr val="000000"/>
                </a:solidFill>
                <a:effectLst/>
                <a:latin typeface="Arial" panose="020B0604020202020204" pitchFamily="34" charset="0"/>
              </a:rPr>
              <a:t> </a:t>
            </a:r>
            <a:r>
              <a:rPr lang="en-US" sz="1800" b="1" dirty="0">
                <a:solidFill>
                  <a:srgbClr val="000000"/>
                </a:solidFill>
                <a:effectLst/>
                <a:latin typeface="Arial" panose="020B0604020202020204" pitchFamily="34" charset="0"/>
              </a:rPr>
              <a:t>Key Insights: </a:t>
            </a:r>
            <a:endParaRPr lang="en-US" b="1" dirty="0"/>
          </a:p>
          <a:p>
            <a:pPr>
              <a:buFont typeface="Arial" panose="020B0604020202020204" pitchFamily="34" charset="0"/>
              <a:buChar char="•"/>
            </a:pPr>
            <a:r>
              <a:rPr lang="en-US" sz="1800" dirty="0">
                <a:solidFill>
                  <a:srgbClr val="000000"/>
                </a:solidFill>
                <a:latin typeface="Arial" panose="020B0604020202020204" pitchFamily="34" charset="0"/>
              </a:rPr>
              <a:t> </a:t>
            </a:r>
            <a:r>
              <a:rPr lang="en-US" sz="1800" dirty="0">
                <a:solidFill>
                  <a:srgbClr val="000000"/>
                </a:solidFill>
                <a:effectLst/>
                <a:latin typeface="Arial" panose="020B0604020202020204" pitchFamily="34" charset="0"/>
              </a:rPr>
              <a:t>Michigan and LSU players have higher average years played. </a:t>
            </a:r>
            <a:endParaRPr lang="en-US" dirty="0"/>
          </a:p>
          <a:p>
            <a:pPr>
              <a:buFont typeface="Arial" panose="020B0604020202020204" pitchFamily="34" charset="0"/>
              <a:buChar char="•"/>
            </a:pPr>
            <a:r>
              <a:rPr lang="en-US" sz="1800" dirty="0">
                <a:solidFill>
                  <a:srgbClr val="000000"/>
                </a:solidFill>
                <a:latin typeface="Arial" panose="020B0604020202020204" pitchFamily="34" charset="0"/>
              </a:rPr>
              <a:t> </a:t>
            </a:r>
            <a:r>
              <a:rPr lang="en-US" sz="1800" dirty="0">
                <a:solidFill>
                  <a:srgbClr val="000000"/>
                </a:solidFill>
                <a:effectLst/>
                <a:latin typeface="Arial" panose="020B0604020202020204" pitchFamily="34" charset="0"/>
              </a:rPr>
              <a:t>Consistent performance from players across these colleges. </a:t>
            </a:r>
            <a:endParaRPr lang="en-IN" dirty="0"/>
          </a:p>
        </p:txBody>
      </p:sp>
    </p:spTree>
    <p:extLst>
      <p:ext uri="{BB962C8B-B14F-4D97-AF65-F5344CB8AC3E}">
        <p14:creationId xmlns:p14="http://schemas.microsoft.com/office/powerpoint/2010/main" val="24120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E352-32DF-675F-1A53-D817C73CB566}"/>
              </a:ext>
            </a:extLst>
          </p:cNvPr>
          <p:cNvSpPr>
            <a:spLocks noGrp="1"/>
          </p:cNvSpPr>
          <p:nvPr>
            <p:ph type="title"/>
          </p:nvPr>
        </p:nvSpPr>
        <p:spPr/>
        <p:txBody>
          <a:bodyPr/>
          <a:lstStyle/>
          <a:p>
            <a:r>
              <a:rPr lang="en-US" b="1" dirty="0"/>
              <a:t>Analyzing position trends over the years</a:t>
            </a:r>
            <a:br>
              <a:rPr lang="en-US" b="1" dirty="0"/>
            </a:br>
            <a:endParaRPr lang="en-IN" b="1" dirty="0"/>
          </a:p>
        </p:txBody>
      </p:sp>
      <p:pic>
        <p:nvPicPr>
          <p:cNvPr id="5" name="Content Placeholder 4">
            <a:extLst>
              <a:ext uri="{FF2B5EF4-FFF2-40B4-BE49-F238E27FC236}">
                <a16:creationId xmlns:a16="http://schemas.microsoft.com/office/drawing/2014/main" id="{3C376032-4B03-51C2-A32D-17662DCD2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063" y="2016384"/>
            <a:ext cx="9964833" cy="4022725"/>
          </a:xfrm>
        </p:spPr>
      </p:pic>
    </p:spTree>
    <p:extLst>
      <p:ext uri="{BB962C8B-B14F-4D97-AF65-F5344CB8AC3E}">
        <p14:creationId xmlns:p14="http://schemas.microsoft.com/office/powerpoint/2010/main" val="2518849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E352-32DF-675F-1A53-D817C73CB566}"/>
              </a:ext>
            </a:extLst>
          </p:cNvPr>
          <p:cNvSpPr>
            <a:spLocks noGrp="1"/>
          </p:cNvSpPr>
          <p:nvPr>
            <p:ph type="title"/>
          </p:nvPr>
        </p:nvSpPr>
        <p:spPr/>
        <p:txBody>
          <a:bodyPr/>
          <a:lstStyle/>
          <a:p>
            <a:r>
              <a:rPr lang="en-US" b="1" dirty="0"/>
              <a:t>Analyzing position trends over the years</a:t>
            </a:r>
            <a:br>
              <a:rPr lang="en-US" b="1" dirty="0"/>
            </a:br>
            <a:endParaRPr lang="en-IN" b="1" dirty="0"/>
          </a:p>
        </p:txBody>
      </p:sp>
      <p:sp>
        <p:nvSpPr>
          <p:cNvPr id="4" name="Content Placeholder 3">
            <a:extLst>
              <a:ext uri="{FF2B5EF4-FFF2-40B4-BE49-F238E27FC236}">
                <a16:creationId xmlns:a16="http://schemas.microsoft.com/office/drawing/2014/main" id="{C34BF548-E6E2-D6A5-B682-9AE73B770DC0}"/>
              </a:ext>
            </a:extLst>
          </p:cNvPr>
          <p:cNvSpPr>
            <a:spLocks noGrp="1"/>
          </p:cNvSpPr>
          <p:nvPr>
            <p:ph idx="1"/>
          </p:nvPr>
        </p:nvSpPr>
        <p:spPr/>
        <p:txBody>
          <a:bodyPr/>
          <a:lstStyle/>
          <a:p>
            <a:pPr>
              <a:buFont typeface="Wingdings" panose="05000000000000000000" pitchFamily="2" charset="2"/>
              <a:buChar char="v"/>
            </a:pPr>
            <a:r>
              <a:rPr lang="en-US" sz="1800" b="1" dirty="0">
                <a:solidFill>
                  <a:srgbClr val="000000"/>
                </a:solidFill>
                <a:effectLst/>
                <a:latin typeface="Arial" panose="020B0604020202020204" pitchFamily="34" charset="0"/>
              </a:rPr>
              <a:t> Visualization:</a:t>
            </a:r>
            <a:r>
              <a:rPr lang="en-US" sz="1800" dirty="0">
                <a:solidFill>
                  <a:srgbClr val="000000"/>
                </a:solidFill>
                <a:effectLst/>
                <a:latin typeface="Arial" panose="020B0604020202020204" pitchFamily="34" charset="0"/>
              </a:rPr>
              <a:t> Line plot showing the trends in player positions over the years. </a:t>
            </a:r>
            <a:endParaRPr lang="en-US" dirty="0"/>
          </a:p>
          <a:p>
            <a:pPr>
              <a:buFont typeface="Wingdings" panose="05000000000000000000" pitchFamily="2" charset="2"/>
              <a:buChar char="v"/>
            </a:pPr>
            <a:r>
              <a:rPr lang="en-US" sz="1800" dirty="0">
                <a:solidFill>
                  <a:srgbClr val="000000"/>
                </a:solidFill>
                <a:effectLst/>
                <a:latin typeface="Arial" panose="020B0604020202020204" pitchFamily="34" charset="0"/>
              </a:rPr>
              <a:t> Key Insights: </a:t>
            </a:r>
            <a:endParaRPr lang="en-US" dirty="0"/>
          </a:p>
          <a:p>
            <a:pPr>
              <a:buFont typeface="Arial" panose="020B0604020202020204" pitchFamily="34" charset="0"/>
              <a:buChar char="•"/>
            </a:pPr>
            <a:r>
              <a:rPr lang="en-US" sz="1800" dirty="0">
                <a:solidFill>
                  <a:srgbClr val="000000"/>
                </a:solidFill>
                <a:latin typeface="Arial" panose="020B0604020202020204" pitchFamily="34" charset="0"/>
              </a:rPr>
              <a:t> </a:t>
            </a:r>
            <a:r>
              <a:rPr lang="en-US" sz="1800" dirty="0">
                <a:solidFill>
                  <a:srgbClr val="000000"/>
                </a:solidFill>
                <a:effectLst/>
                <a:latin typeface="Arial" panose="020B0604020202020204" pitchFamily="34" charset="0"/>
              </a:rPr>
              <a:t>Wide Receiver (WR) consistently has high representation. </a:t>
            </a:r>
            <a:endParaRPr lang="en-US" dirty="0"/>
          </a:p>
          <a:p>
            <a:pPr>
              <a:buFont typeface="Arial" panose="020B0604020202020204" pitchFamily="34" charset="0"/>
              <a:buChar char="•"/>
            </a:pPr>
            <a:r>
              <a:rPr lang="en-US" sz="1800" dirty="0">
                <a:solidFill>
                  <a:srgbClr val="000000"/>
                </a:solidFill>
                <a:effectLst/>
                <a:latin typeface="Arial" panose="020B0604020202020204" pitchFamily="34" charset="0"/>
              </a:rPr>
              <a:t>Variability in other positions like Cornerback (CB) and Safety (S). </a:t>
            </a:r>
            <a:endParaRPr lang="en-US" dirty="0"/>
          </a:p>
          <a:p>
            <a:endParaRPr lang="en-IN" dirty="0"/>
          </a:p>
        </p:txBody>
      </p:sp>
    </p:spTree>
    <p:extLst>
      <p:ext uri="{BB962C8B-B14F-4D97-AF65-F5344CB8AC3E}">
        <p14:creationId xmlns:p14="http://schemas.microsoft.com/office/powerpoint/2010/main" val="3073293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FDA6-19C6-4E00-A8B5-AF2D459CE760}"/>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71A134BE-9DC0-C8C1-C507-08330183E40F}"/>
              </a:ext>
            </a:extLst>
          </p:cNvPr>
          <p:cNvSpPr>
            <a:spLocks noGrp="1"/>
          </p:cNvSpPr>
          <p:nvPr>
            <p:ph idx="1"/>
          </p:nvPr>
        </p:nvSpPr>
        <p:spPr/>
        <p:txBody>
          <a:bodyPr/>
          <a:lstStyle/>
          <a:p>
            <a:pPr>
              <a:buFont typeface="Arial" panose="020B0604020202020204" pitchFamily="34" charset="0"/>
              <a:buChar char="•"/>
            </a:pPr>
            <a:r>
              <a:rPr lang="en-US" dirty="0"/>
              <a:t> The importance of regional and state contributions to player pools.</a:t>
            </a:r>
          </a:p>
          <a:p>
            <a:pPr>
              <a:buFont typeface="Arial" panose="020B0604020202020204" pitchFamily="34" charset="0"/>
              <a:buChar char="•"/>
            </a:pPr>
            <a:r>
              <a:rPr lang="en-US" dirty="0"/>
              <a:t> The impact of population size on player production.</a:t>
            </a:r>
          </a:p>
          <a:p>
            <a:pPr>
              <a:buFont typeface="Arial" panose="020B0604020202020204" pitchFamily="34" charset="0"/>
              <a:buChar char="•"/>
            </a:pPr>
            <a:r>
              <a:rPr lang="en-US" dirty="0"/>
              <a:t> Perspectives on college connections and player performance.</a:t>
            </a:r>
          </a:p>
          <a:p>
            <a:pPr>
              <a:buFont typeface="Wingdings" panose="05000000000000000000" pitchFamily="2" charset="2"/>
              <a:buChar char="v"/>
            </a:pPr>
            <a:r>
              <a:rPr lang="en-US" b="1" dirty="0"/>
              <a:t> Fun fact:</a:t>
            </a:r>
          </a:p>
          <a:p>
            <a:pPr>
              <a:buFont typeface="Arial" panose="020B0604020202020204" pitchFamily="34" charset="0"/>
              <a:buChar char="•"/>
            </a:pPr>
            <a:r>
              <a:rPr lang="en-US" b="1" dirty="0"/>
              <a:t> </a:t>
            </a:r>
            <a:r>
              <a:rPr lang="en-US" dirty="0"/>
              <a:t>We'll identify interesting patterns such as which states or regions produce the most players, or whether certain states have higher player representation relative to their population.</a:t>
            </a:r>
            <a:endParaRPr lang="en-IN" dirty="0"/>
          </a:p>
          <a:p>
            <a:pPr marL="0" indent="0">
              <a:buNone/>
            </a:pPr>
            <a:endParaRPr lang="en-IN" dirty="0"/>
          </a:p>
          <a:p>
            <a:pPr marL="0" indent="0">
              <a:buNone/>
            </a:pPr>
            <a:endParaRPr lang="en-IN" b="1" dirty="0"/>
          </a:p>
        </p:txBody>
      </p:sp>
    </p:spTree>
    <p:extLst>
      <p:ext uri="{BB962C8B-B14F-4D97-AF65-F5344CB8AC3E}">
        <p14:creationId xmlns:p14="http://schemas.microsoft.com/office/powerpoint/2010/main" val="320415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18D5-7137-43A4-74A2-5732A6478F30}"/>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2A2F407E-98B8-F5D2-97A6-024F2676E05F}"/>
              </a:ext>
            </a:extLst>
          </p:cNvPr>
          <p:cNvSpPr>
            <a:spLocks noGrp="1"/>
          </p:cNvSpPr>
          <p:nvPr>
            <p:ph idx="1"/>
          </p:nvPr>
        </p:nvSpPr>
        <p:spPr/>
        <p:txBody>
          <a:bodyPr>
            <a:normAutofit/>
          </a:bodyPr>
          <a:lstStyle/>
          <a:p>
            <a:r>
              <a:rPr lang="en-US" dirty="0"/>
              <a:t>This Big Game Census data visualization takes a fun look at where Super Bowl 52</a:t>
            </a:r>
          </a:p>
          <a:p>
            <a:r>
              <a:rPr lang="en-US" dirty="0"/>
              <a:t>players come from, the related population figures, and opens up pathways (via</a:t>
            </a:r>
          </a:p>
          <a:p>
            <a:r>
              <a:rPr lang="en-US" dirty="0"/>
              <a:t>embedded links) to additional census data points. The dataset came about when two hapless data nerds had their teams eliminated from the playoffs, thus turning to data to try to find more rooting interests for Super Bowl 52. The rosters for both, competing teams are included, with the corresponding roster information and birthplace and state population information. The developers utilized census data pulled from census.gov, and roster information from Yahoo Sports, and designed the data visualization within the Tableau platform. Identify fun facts you've found within this data and/or data visualization, and has that swayed your rooting interest in the game? Share your ideas for a fun data visualization involving interesting data points.</a:t>
            </a:r>
            <a:endParaRPr lang="en-IN" dirty="0"/>
          </a:p>
        </p:txBody>
      </p:sp>
    </p:spTree>
    <p:extLst>
      <p:ext uri="{BB962C8B-B14F-4D97-AF65-F5344CB8AC3E}">
        <p14:creationId xmlns:p14="http://schemas.microsoft.com/office/powerpoint/2010/main" val="366897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0697-6297-0885-31BB-74AF26E45CE8}"/>
              </a:ext>
            </a:extLst>
          </p:cNvPr>
          <p:cNvSpPr>
            <a:spLocks noGrp="1"/>
          </p:cNvSpPr>
          <p:nvPr>
            <p:ph type="title"/>
          </p:nvPr>
        </p:nvSpPr>
        <p:spPr>
          <a:xfrm>
            <a:off x="1097280" y="286603"/>
            <a:ext cx="10058400" cy="1478402"/>
          </a:xfrm>
        </p:spPr>
        <p:txBody>
          <a:bodyPr>
            <a:noAutofit/>
          </a:bodyPr>
          <a:lstStyle/>
          <a:p>
            <a:r>
              <a:rPr lang="en-US" sz="3600" b="1" dirty="0"/>
              <a:t>Extract 2017 population data using the correct column name for states</a:t>
            </a:r>
            <a:br>
              <a:rPr lang="en-US" sz="3600" dirty="0"/>
            </a:br>
            <a:endParaRPr lang="en-IN" sz="3600" dirty="0"/>
          </a:p>
        </p:txBody>
      </p:sp>
      <p:pic>
        <p:nvPicPr>
          <p:cNvPr id="5" name="Content Placeholder 4">
            <a:extLst>
              <a:ext uri="{FF2B5EF4-FFF2-40B4-BE49-F238E27FC236}">
                <a16:creationId xmlns:a16="http://schemas.microsoft.com/office/drawing/2014/main" id="{1063EFF0-21A1-00E1-3C09-DB7F1925C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112" y="1846263"/>
            <a:ext cx="9943566" cy="4022725"/>
          </a:xfrm>
        </p:spPr>
      </p:pic>
    </p:spTree>
    <p:extLst>
      <p:ext uri="{BB962C8B-B14F-4D97-AF65-F5344CB8AC3E}">
        <p14:creationId xmlns:p14="http://schemas.microsoft.com/office/powerpoint/2010/main" val="96121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0697-6297-0885-31BB-74AF26E45CE8}"/>
              </a:ext>
            </a:extLst>
          </p:cNvPr>
          <p:cNvSpPr>
            <a:spLocks noGrp="1"/>
          </p:cNvSpPr>
          <p:nvPr>
            <p:ph type="title"/>
          </p:nvPr>
        </p:nvSpPr>
        <p:spPr>
          <a:xfrm>
            <a:off x="1097280" y="286603"/>
            <a:ext cx="10058400" cy="1478402"/>
          </a:xfrm>
        </p:spPr>
        <p:txBody>
          <a:bodyPr>
            <a:noAutofit/>
          </a:bodyPr>
          <a:lstStyle/>
          <a:p>
            <a:r>
              <a:rPr lang="en-US" sz="3600" b="1" dirty="0"/>
              <a:t>Extract 2017 population data using the correct column name for states</a:t>
            </a:r>
            <a:br>
              <a:rPr lang="en-US" sz="3600" dirty="0"/>
            </a:br>
            <a:endParaRPr lang="en-IN" sz="3600" dirty="0"/>
          </a:p>
        </p:txBody>
      </p:sp>
      <p:sp>
        <p:nvSpPr>
          <p:cNvPr id="4" name="Content Placeholder 3">
            <a:extLst>
              <a:ext uri="{FF2B5EF4-FFF2-40B4-BE49-F238E27FC236}">
                <a16:creationId xmlns:a16="http://schemas.microsoft.com/office/drawing/2014/main" id="{FA48A240-BF77-777B-0869-33CF8C0D1B59}"/>
              </a:ext>
            </a:extLst>
          </p:cNvPr>
          <p:cNvSpPr>
            <a:spLocks noGrp="1"/>
          </p:cNvSpPr>
          <p:nvPr>
            <p:ph idx="1"/>
          </p:nvPr>
        </p:nvSpPr>
        <p:spPr/>
        <p:txBody>
          <a:bodyPr/>
          <a:lstStyle/>
          <a:p>
            <a:pPr>
              <a:buFont typeface="Wingdings" panose="05000000000000000000" pitchFamily="2" charset="2"/>
              <a:buChar char="v"/>
            </a:pPr>
            <a:r>
              <a:rPr lang="en-US" dirty="0"/>
              <a:t> </a:t>
            </a:r>
            <a:r>
              <a:rPr lang="en-US" b="1" dirty="0"/>
              <a:t>Visualization: </a:t>
            </a:r>
            <a:r>
              <a:rPr lang="en-US" dirty="0"/>
              <a:t>Bar chart showing the population of each state in 2017.</a:t>
            </a:r>
          </a:p>
          <a:p>
            <a:pPr>
              <a:buFont typeface="Wingdings" panose="05000000000000000000" pitchFamily="2" charset="2"/>
              <a:buChar char="v"/>
            </a:pPr>
            <a:r>
              <a:rPr lang="en-US" dirty="0"/>
              <a:t> </a:t>
            </a:r>
            <a:r>
              <a:rPr lang="en-US" b="1" dirty="0"/>
              <a:t>Key Insights:</a:t>
            </a:r>
          </a:p>
          <a:p>
            <a:pPr>
              <a:buFont typeface="Arial" panose="020B0604020202020204" pitchFamily="34" charset="0"/>
              <a:buChar char="•"/>
            </a:pPr>
            <a:r>
              <a:rPr lang="en-US" dirty="0"/>
              <a:t> California, Texas, and Florida are the most populous states.</a:t>
            </a:r>
          </a:p>
          <a:p>
            <a:pPr>
              <a:buFont typeface="Arial" panose="020B0604020202020204" pitchFamily="34" charset="0"/>
              <a:buChar char="•"/>
            </a:pPr>
            <a:r>
              <a:rPr lang="en-US" dirty="0"/>
              <a:t> Smaller states like Wyoming and Vermont have the lowest populations.</a:t>
            </a:r>
            <a:endParaRPr lang="en-IN" dirty="0"/>
          </a:p>
        </p:txBody>
      </p:sp>
    </p:spTree>
    <p:extLst>
      <p:ext uri="{BB962C8B-B14F-4D97-AF65-F5344CB8AC3E}">
        <p14:creationId xmlns:p14="http://schemas.microsoft.com/office/powerpoint/2010/main" val="363414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E5F6-E427-185F-75A8-3A4030FA9783}"/>
              </a:ext>
            </a:extLst>
          </p:cNvPr>
          <p:cNvSpPr>
            <a:spLocks noGrp="1"/>
          </p:cNvSpPr>
          <p:nvPr>
            <p:ph type="title"/>
          </p:nvPr>
        </p:nvSpPr>
        <p:spPr/>
        <p:txBody>
          <a:bodyPr/>
          <a:lstStyle/>
          <a:p>
            <a:r>
              <a:rPr lang="en-IN" b="1" dirty="0"/>
              <a:t>Distribution of Player Ages</a:t>
            </a:r>
            <a:br>
              <a:rPr lang="en-IN" b="1" dirty="0"/>
            </a:br>
            <a:endParaRPr lang="en-IN" b="1" dirty="0"/>
          </a:p>
        </p:txBody>
      </p:sp>
      <p:pic>
        <p:nvPicPr>
          <p:cNvPr id="9" name="Content Placeholder 8">
            <a:extLst>
              <a:ext uri="{FF2B5EF4-FFF2-40B4-BE49-F238E27FC236}">
                <a16:creationId xmlns:a16="http://schemas.microsoft.com/office/drawing/2014/main" id="{D9A98FBD-259E-D443-E139-F044CCA35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395049"/>
          </a:xfrm>
        </p:spPr>
      </p:pic>
    </p:spTree>
    <p:extLst>
      <p:ext uri="{BB962C8B-B14F-4D97-AF65-F5344CB8AC3E}">
        <p14:creationId xmlns:p14="http://schemas.microsoft.com/office/powerpoint/2010/main" val="319699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E5F6-E427-185F-75A8-3A4030FA9783}"/>
              </a:ext>
            </a:extLst>
          </p:cNvPr>
          <p:cNvSpPr>
            <a:spLocks noGrp="1"/>
          </p:cNvSpPr>
          <p:nvPr>
            <p:ph type="title"/>
          </p:nvPr>
        </p:nvSpPr>
        <p:spPr/>
        <p:txBody>
          <a:bodyPr/>
          <a:lstStyle/>
          <a:p>
            <a:r>
              <a:rPr lang="en-IN" b="1" dirty="0"/>
              <a:t>Distribution of Player Ages</a:t>
            </a:r>
            <a:br>
              <a:rPr lang="en-IN" b="1" dirty="0"/>
            </a:br>
            <a:endParaRPr lang="en-IN" b="1" dirty="0"/>
          </a:p>
        </p:txBody>
      </p:sp>
      <p:sp>
        <p:nvSpPr>
          <p:cNvPr id="4" name="Content Placeholder 3">
            <a:extLst>
              <a:ext uri="{FF2B5EF4-FFF2-40B4-BE49-F238E27FC236}">
                <a16:creationId xmlns:a16="http://schemas.microsoft.com/office/drawing/2014/main" id="{7D70315F-BE93-405F-168D-63C3948C2C34}"/>
              </a:ext>
            </a:extLst>
          </p:cNvPr>
          <p:cNvSpPr>
            <a:spLocks noGrp="1"/>
          </p:cNvSpPr>
          <p:nvPr>
            <p:ph idx="1"/>
          </p:nvPr>
        </p:nvSpPr>
        <p:spPr/>
        <p:txBody>
          <a:bodyPr/>
          <a:lstStyle/>
          <a:p>
            <a:pPr>
              <a:buFont typeface="Wingdings" panose="05000000000000000000" pitchFamily="2" charset="2"/>
              <a:buChar char="v"/>
            </a:pPr>
            <a:r>
              <a:rPr lang="en-US" dirty="0"/>
              <a:t> </a:t>
            </a:r>
            <a:r>
              <a:rPr lang="en-US" b="1" dirty="0"/>
              <a:t>Visualization:</a:t>
            </a:r>
            <a:r>
              <a:rPr lang="en-US" dirty="0"/>
              <a:t> Bar chart showing the distribution of players ages.</a:t>
            </a:r>
          </a:p>
          <a:p>
            <a:pPr>
              <a:buFont typeface="Wingdings" panose="05000000000000000000" pitchFamily="2" charset="2"/>
              <a:buChar char="v"/>
            </a:pPr>
            <a:r>
              <a:rPr lang="en-US" b="1" dirty="0"/>
              <a:t> Key Insights:</a:t>
            </a:r>
          </a:p>
          <a:p>
            <a:pPr>
              <a:buFont typeface="Arial" panose="020B0604020202020204" pitchFamily="34" charset="0"/>
              <a:buChar char="•"/>
            </a:pPr>
            <a:r>
              <a:rPr lang="en-US" dirty="0"/>
              <a:t> The plot shows that most of the players average age is 25.</a:t>
            </a:r>
          </a:p>
          <a:p>
            <a:pPr>
              <a:buFont typeface="Arial" panose="020B0604020202020204" pitchFamily="34" charset="0"/>
              <a:buChar char="•"/>
            </a:pPr>
            <a:r>
              <a:rPr lang="en-US" dirty="0"/>
              <a:t> Very low member of players who are belong to age 35.</a:t>
            </a:r>
            <a:endParaRPr lang="en-IN" dirty="0"/>
          </a:p>
        </p:txBody>
      </p:sp>
    </p:spTree>
    <p:extLst>
      <p:ext uri="{BB962C8B-B14F-4D97-AF65-F5344CB8AC3E}">
        <p14:creationId xmlns:p14="http://schemas.microsoft.com/office/powerpoint/2010/main" val="322006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B8DE-D57A-56AB-9613-247DC6B81DFA}"/>
              </a:ext>
            </a:extLst>
          </p:cNvPr>
          <p:cNvSpPr>
            <a:spLocks noGrp="1"/>
          </p:cNvSpPr>
          <p:nvPr>
            <p:ph type="title"/>
          </p:nvPr>
        </p:nvSpPr>
        <p:spPr/>
        <p:txBody>
          <a:bodyPr/>
          <a:lstStyle/>
          <a:p>
            <a:r>
              <a:rPr lang="en-IN" dirty="0"/>
              <a:t>Distribution of Player Weights</a:t>
            </a:r>
          </a:p>
        </p:txBody>
      </p:sp>
      <p:pic>
        <p:nvPicPr>
          <p:cNvPr id="5" name="Content Placeholder 4">
            <a:extLst>
              <a:ext uri="{FF2B5EF4-FFF2-40B4-BE49-F238E27FC236}">
                <a16:creationId xmlns:a16="http://schemas.microsoft.com/office/drawing/2014/main" id="{EACA79F2-3063-03BD-6FE3-6C9D97D1A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182397"/>
          </a:xfrm>
        </p:spPr>
      </p:pic>
    </p:spTree>
    <p:extLst>
      <p:ext uri="{BB962C8B-B14F-4D97-AF65-F5344CB8AC3E}">
        <p14:creationId xmlns:p14="http://schemas.microsoft.com/office/powerpoint/2010/main" val="276751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B8DE-D57A-56AB-9613-247DC6B81DFA}"/>
              </a:ext>
            </a:extLst>
          </p:cNvPr>
          <p:cNvSpPr>
            <a:spLocks noGrp="1"/>
          </p:cNvSpPr>
          <p:nvPr>
            <p:ph type="title"/>
          </p:nvPr>
        </p:nvSpPr>
        <p:spPr/>
        <p:txBody>
          <a:bodyPr/>
          <a:lstStyle/>
          <a:p>
            <a:r>
              <a:rPr lang="en-IN" dirty="0"/>
              <a:t>Distribution of Player Weights</a:t>
            </a:r>
          </a:p>
        </p:txBody>
      </p:sp>
      <p:sp>
        <p:nvSpPr>
          <p:cNvPr id="4" name="Content Placeholder 3">
            <a:extLst>
              <a:ext uri="{FF2B5EF4-FFF2-40B4-BE49-F238E27FC236}">
                <a16:creationId xmlns:a16="http://schemas.microsoft.com/office/drawing/2014/main" id="{91F3BCC8-0889-1FED-42B4-89FAB545706E}"/>
              </a:ext>
            </a:extLst>
          </p:cNvPr>
          <p:cNvSpPr>
            <a:spLocks noGrp="1"/>
          </p:cNvSpPr>
          <p:nvPr>
            <p:ph idx="1"/>
          </p:nvPr>
        </p:nvSpPr>
        <p:spPr/>
        <p:txBody>
          <a:bodyPr/>
          <a:lstStyle/>
          <a:p>
            <a:pPr>
              <a:buFont typeface="Wingdings" panose="05000000000000000000" pitchFamily="2" charset="2"/>
              <a:buChar char="v"/>
            </a:pPr>
            <a:r>
              <a:rPr lang="en-US" b="1" dirty="0"/>
              <a:t> Visualization:</a:t>
            </a:r>
            <a:r>
              <a:rPr lang="en-US" dirty="0"/>
              <a:t> Bar chart showing the distribution of players weights.</a:t>
            </a:r>
          </a:p>
          <a:p>
            <a:pPr>
              <a:buFont typeface="Wingdings" panose="05000000000000000000" pitchFamily="2" charset="2"/>
              <a:buChar char="v"/>
            </a:pPr>
            <a:r>
              <a:rPr lang="en-US" dirty="0"/>
              <a:t> </a:t>
            </a:r>
            <a:r>
              <a:rPr lang="en-US" b="1" dirty="0"/>
              <a:t>Key Insights:</a:t>
            </a:r>
          </a:p>
          <a:p>
            <a:pPr>
              <a:buFont typeface="Arial" panose="020B0604020202020204" pitchFamily="34" charset="0"/>
              <a:buChar char="•"/>
            </a:pPr>
            <a:r>
              <a:rPr lang="en-US" b="1" dirty="0"/>
              <a:t> </a:t>
            </a:r>
            <a:r>
              <a:rPr lang="en-US" dirty="0"/>
              <a:t>Most of the players having 200 to 225 weight(lbs.)</a:t>
            </a:r>
          </a:p>
          <a:p>
            <a:pPr>
              <a:buFont typeface="Arial" panose="020B0604020202020204" pitchFamily="34" charset="0"/>
              <a:buChar char="•"/>
            </a:pPr>
            <a:r>
              <a:rPr lang="en-US" dirty="0"/>
              <a:t>Very least players have 350 weight(lbs.)</a:t>
            </a:r>
          </a:p>
          <a:p>
            <a:endParaRPr lang="en-IN" dirty="0"/>
          </a:p>
        </p:txBody>
      </p:sp>
    </p:spTree>
    <p:extLst>
      <p:ext uri="{BB962C8B-B14F-4D97-AF65-F5344CB8AC3E}">
        <p14:creationId xmlns:p14="http://schemas.microsoft.com/office/powerpoint/2010/main" val="16003735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116</TotalTime>
  <Words>811</Words>
  <Application>Microsoft Office PowerPoint</Application>
  <PresentationFormat>Widescreen</PresentationFormat>
  <Paragraphs>87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Retrospect</vt:lpstr>
      <vt:lpstr>Data Analysis of Big Game Census</vt:lpstr>
      <vt:lpstr>Project Details</vt:lpstr>
      <vt:lpstr>Problem Statement</vt:lpstr>
      <vt:lpstr>Extract 2017 population data using the correct column name for states </vt:lpstr>
      <vt:lpstr>Extract 2017 population data using the correct column name for states </vt:lpstr>
      <vt:lpstr>Distribution of Player Ages </vt:lpstr>
      <vt:lpstr>Distribution of Player Ages </vt:lpstr>
      <vt:lpstr>Distribution of Player Weights</vt:lpstr>
      <vt:lpstr>Distribution of Player Weights</vt:lpstr>
      <vt:lpstr>Distribution of Years Played</vt:lpstr>
      <vt:lpstr>Distribution of Years Played</vt:lpstr>
      <vt:lpstr>Position-wise Analysis</vt:lpstr>
      <vt:lpstr>Position-wise Analysis</vt:lpstr>
      <vt:lpstr>Plotting state population trends over the years</vt:lpstr>
      <vt:lpstr>Plotting state population trends over the years</vt:lpstr>
      <vt:lpstr>Analyzing player distribution by state </vt:lpstr>
      <vt:lpstr>Analyzing player distribution by state </vt:lpstr>
      <vt:lpstr>Comparing player count with state population </vt:lpstr>
      <vt:lpstr>Comparing player count with state population </vt:lpstr>
      <vt:lpstr>Analyzing players by college </vt:lpstr>
      <vt:lpstr>Analyzing players by collages </vt:lpstr>
      <vt:lpstr>Average years played players from top 10 college </vt:lpstr>
      <vt:lpstr>Average years played players from top 10 college </vt:lpstr>
      <vt:lpstr>Analyzing position trends over the years </vt:lpstr>
      <vt:lpstr>Analyzing position trends over the years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SATPAL ㅤ</dc:creator>
  <cp:lastModifiedBy>sriratna chintapalli</cp:lastModifiedBy>
  <cp:revision>2</cp:revision>
  <dcterms:created xsi:type="dcterms:W3CDTF">2024-06-03T14:24:14Z</dcterms:created>
  <dcterms:modified xsi:type="dcterms:W3CDTF">2024-06-03T17:05:27Z</dcterms:modified>
</cp:coreProperties>
</file>