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3"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4EEDA8-9115-411F-A80A-FDB75D98B8F2}">
          <p14:sldIdLst>
            <p14:sldId id="256"/>
            <p14:sldId id="257"/>
            <p14:sldId id="258"/>
            <p14:sldId id="259"/>
            <p14:sldId id="260"/>
            <p14:sldId id="261"/>
            <p14:sldId id="266"/>
          </p14:sldIdLst>
        </p14:section>
        <p14:section name="Untitled Section" id="{9D767638-578D-42E5-94E9-B1A5CD65CB19}">
          <p14:sldIdLst>
            <p14:sldId id="263"/>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D4FF25-2D51-494B-A943-81656C57CB53}"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71BDA-CFD9-4758-A81D-B1EABEB327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14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4FF25-2D51-494B-A943-81656C57CB53}"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71BDA-CFD9-4758-A81D-B1EABEB327F3}" type="slidenum">
              <a:rPr lang="en-IN" smtClean="0"/>
              <a:t>‹#›</a:t>
            </a:fld>
            <a:endParaRPr lang="en-IN"/>
          </a:p>
        </p:txBody>
      </p:sp>
    </p:spTree>
    <p:extLst>
      <p:ext uri="{BB962C8B-B14F-4D97-AF65-F5344CB8AC3E}">
        <p14:creationId xmlns:p14="http://schemas.microsoft.com/office/powerpoint/2010/main" val="374308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4FF25-2D51-494B-A943-81656C57CB53}"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71BDA-CFD9-4758-A81D-B1EABEB327F3}" type="slidenum">
              <a:rPr lang="en-IN" smtClean="0"/>
              <a:t>‹#›</a:t>
            </a:fld>
            <a:endParaRPr lang="en-IN"/>
          </a:p>
        </p:txBody>
      </p:sp>
    </p:spTree>
    <p:extLst>
      <p:ext uri="{BB962C8B-B14F-4D97-AF65-F5344CB8AC3E}">
        <p14:creationId xmlns:p14="http://schemas.microsoft.com/office/powerpoint/2010/main" val="170300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4FF25-2D51-494B-A943-81656C57CB53}"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71BDA-CFD9-4758-A81D-B1EABEB327F3}" type="slidenum">
              <a:rPr lang="en-IN" smtClean="0"/>
              <a:t>‹#›</a:t>
            </a:fld>
            <a:endParaRPr lang="en-IN"/>
          </a:p>
        </p:txBody>
      </p:sp>
    </p:spTree>
    <p:extLst>
      <p:ext uri="{BB962C8B-B14F-4D97-AF65-F5344CB8AC3E}">
        <p14:creationId xmlns:p14="http://schemas.microsoft.com/office/powerpoint/2010/main" val="381038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4FF25-2D51-494B-A943-81656C57CB53}"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71BDA-CFD9-4758-A81D-B1EABEB327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6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D4FF25-2D51-494B-A943-81656C57CB53}"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71BDA-CFD9-4758-A81D-B1EABEB327F3}" type="slidenum">
              <a:rPr lang="en-IN" smtClean="0"/>
              <a:t>‹#›</a:t>
            </a:fld>
            <a:endParaRPr lang="en-IN"/>
          </a:p>
        </p:txBody>
      </p:sp>
    </p:spTree>
    <p:extLst>
      <p:ext uri="{BB962C8B-B14F-4D97-AF65-F5344CB8AC3E}">
        <p14:creationId xmlns:p14="http://schemas.microsoft.com/office/powerpoint/2010/main" val="347021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4FF25-2D51-494B-A943-81656C57CB53}" type="datetimeFigureOut">
              <a:rPr lang="en-IN" smtClean="0"/>
              <a:t>02-06-2024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E71BDA-CFD9-4758-A81D-B1EABEB327F3}" type="slidenum">
              <a:rPr lang="en-IN" smtClean="0"/>
              <a:t>‹#›</a:t>
            </a:fld>
            <a:endParaRPr lang="en-IN"/>
          </a:p>
        </p:txBody>
      </p:sp>
    </p:spTree>
    <p:extLst>
      <p:ext uri="{BB962C8B-B14F-4D97-AF65-F5344CB8AC3E}">
        <p14:creationId xmlns:p14="http://schemas.microsoft.com/office/powerpoint/2010/main" val="302388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D4FF25-2D51-494B-A943-81656C57CB53}" type="datetimeFigureOut">
              <a:rPr lang="en-IN" smtClean="0"/>
              <a:t>02-06-2024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E71BDA-CFD9-4758-A81D-B1EABEB327F3}" type="slidenum">
              <a:rPr lang="en-IN" smtClean="0"/>
              <a:t>‹#›</a:t>
            </a:fld>
            <a:endParaRPr lang="en-IN"/>
          </a:p>
        </p:txBody>
      </p:sp>
    </p:spTree>
    <p:extLst>
      <p:ext uri="{BB962C8B-B14F-4D97-AF65-F5344CB8AC3E}">
        <p14:creationId xmlns:p14="http://schemas.microsoft.com/office/powerpoint/2010/main" val="110110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D4FF25-2D51-494B-A943-81656C57CB53}" type="datetimeFigureOut">
              <a:rPr lang="en-IN" smtClean="0"/>
              <a:t>02-06-2024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3E71BDA-CFD9-4758-A81D-B1EABEB327F3}" type="slidenum">
              <a:rPr lang="en-IN" smtClean="0"/>
              <a:t>‹#›</a:t>
            </a:fld>
            <a:endParaRPr lang="en-IN"/>
          </a:p>
        </p:txBody>
      </p:sp>
    </p:spTree>
    <p:extLst>
      <p:ext uri="{BB962C8B-B14F-4D97-AF65-F5344CB8AC3E}">
        <p14:creationId xmlns:p14="http://schemas.microsoft.com/office/powerpoint/2010/main" val="302889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D4FF25-2D51-494B-A943-81656C57CB53}" type="datetimeFigureOut">
              <a:rPr lang="en-IN" smtClean="0"/>
              <a:t>02-06-2024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E71BDA-CFD9-4758-A81D-B1EABEB327F3}" type="slidenum">
              <a:rPr lang="en-IN" smtClean="0"/>
              <a:t>‹#›</a:t>
            </a:fld>
            <a:endParaRPr lang="en-IN"/>
          </a:p>
        </p:txBody>
      </p:sp>
    </p:spTree>
    <p:extLst>
      <p:ext uri="{BB962C8B-B14F-4D97-AF65-F5344CB8AC3E}">
        <p14:creationId xmlns:p14="http://schemas.microsoft.com/office/powerpoint/2010/main" val="408399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4FF25-2D51-494B-A943-81656C57CB53}"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71BDA-CFD9-4758-A81D-B1EABEB327F3}" type="slidenum">
              <a:rPr lang="en-IN" smtClean="0"/>
              <a:t>‹#›</a:t>
            </a:fld>
            <a:endParaRPr lang="en-IN"/>
          </a:p>
        </p:txBody>
      </p:sp>
    </p:spTree>
    <p:extLst>
      <p:ext uri="{BB962C8B-B14F-4D97-AF65-F5344CB8AC3E}">
        <p14:creationId xmlns:p14="http://schemas.microsoft.com/office/powerpoint/2010/main" val="18384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8D4FF25-2D51-494B-A943-81656C57CB53}" type="datetimeFigureOut">
              <a:rPr lang="en-IN" smtClean="0"/>
              <a:t>02-06-2024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E71BDA-CFD9-4758-A81D-B1EABEB327F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844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1D44-95F8-7ED1-331A-E15C52012E70}"/>
              </a:ext>
            </a:extLst>
          </p:cNvPr>
          <p:cNvSpPr>
            <a:spLocks noGrp="1"/>
          </p:cNvSpPr>
          <p:nvPr>
            <p:ph type="ctrTitle"/>
          </p:nvPr>
        </p:nvSpPr>
        <p:spPr/>
        <p:txBody>
          <a:bodyPr/>
          <a:lstStyle/>
          <a:p>
            <a:r>
              <a:rPr lang="en-US" b="1" dirty="0"/>
              <a:t>Crop Production Analysis in India</a:t>
            </a:r>
            <a:endParaRPr lang="en-IN" b="1" dirty="0"/>
          </a:p>
        </p:txBody>
      </p:sp>
      <p:sp>
        <p:nvSpPr>
          <p:cNvPr id="3" name="Subtitle 2">
            <a:extLst>
              <a:ext uri="{FF2B5EF4-FFF2-40B4-BE49-F238E27FC236}">
                <a16:creationId xmlns:a16="http://schemas.microsoft.com/office/drawing/2014/main" id="{A619365E-84B4-B980-8967-78004D977D8B}"/>
              </a:ext>
            </a:extLst>
          </p:cNvPr>
          <p:cNvSpPr>
            <a:spLocks noGrp="1"/>
          </p:cNvSpPr>
          <p:nvPr>
            <p:ph type="subTitle" idx="1"/>
          </p:nvPr>
        </p:nvSpPr>
        <p:spPr/>
        <p:txBody>
          <a:bodyPr/>
          <a:lstStyle/>
          <a:p>
            <a:r>
              <a:rPr lang="en-US" dirty="0"/>
              <a:t>State-wise insights</a:t>
            </a:r>
            <a:endParaRPr lang="en-IN" dirty="0"/>
          </a:p>
        </p:txBody>
      </p:sp>
      <p:sp>
        <p:nvSpPr>
          <p:cNvPr id="6" name="TextBox 5">
            <a:extLst>
              <a:ext uri="{FF2B5EF4-FFF2-40B4-BE49-F238E27FC236}">
                <a16:creationId xmlns:a16="http://schemas.microsoft.com/office/drawing/2014/main" id="{8BF22A11-2C48-1687-A497-F1F7205C505D}"/>
              </a:ext>
            </a:extLst>
          </p:cNvPr>
          <p:cNvSpPr txBox="1"/>
          <p:nvPr/>
        </p:nvSpPr>
        <p:spPr>
          <a:xfrm>
            <a:off x="7713920" y="4667692"/>
            <a:ext cx="3441759" cy="369332"/>
          </a:xfrm>
          <a:prstGeom prst="rect">
            <a:avLst/>
          </a:prstGeom>
          <a:noFill/>
        </p:spPr>
        <p:txBody>
          <a:bodyPr wrap="square" rtlCol="0">
            <a:spAutoFit/>
          </a:bodyPr>
          <a:lstStyle/>
          <a:p>
            <a:r>
              <a:rPr lang="en-US" dirty="0"/>
              <a:t>By- Sri Ratna Chintapalli</a:t>
            </a:r>
            <a:endParaRPr lang="en-IN" dirty="0"/>
          </a:p>
        </p:txBody>
      </p:sp>
    </p:spTree>
    <p:extLst>
      <p:ext uri="{BB962C8B-B14F-4D97-AF65-F5344CB8AC3E}">
        <p14:creationId xmlns:p14="http://schemas.microsoft.com/office/powerpoint/2010/main" val="314479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572D-A6A9-9AF4-6497-ABA2C4D15030}"/>
              </a:ext>
            </a:extLst>
          </p:cNvPr>
          <p:cNvSpPr>
            <a:spLocks noGrp="1"/>
          </p:cNvSpPr>
          <p:nvPr>
            <p:ph type="title"/>
          </p:nvPr>
        </p:nvSpPr>
        <p:spPr/>
        <p:txBody>
          <a:bodyPr/>
          <a:lstStyle/>
          <a:p>
            <a:r>
              <a:rPr lang="en-US" b="1" dirty="0"/>
              <a:t>State-wise</a:t>
            </a:r>
            <a:r>
              <a:rPr lang="en-US" dirty="0"/>
              <a:t> </a:t>
            </a:r>
            <a:r>
              <a:rPr lang="en-US" b="1" dirty="0"/>
              <a:t>Crop</a:t>
            </a:r>
            <a:r>
              <a:rPr lang="en-US" dirty="0"/>
              <a:t> </a:t>
            </a:r>
            <a:r>
              <a:rPr lang="en-US" b="1" dirty="0"/>
              <a:t>Production(pie chart)</a:t>
            </a:r>
            <a:r>
              <a:rPr lang="en-US" dirty="0"/>
              <a:t> </a:t>
            </a:r>
            <a:endParaRPr lang="en-IN" dirty="0"/>
          </a:p>
        </p:txBody>
      </p:sp>
      <p:pic>
        <p:nvPicPr>
          <p:cNvPr id="5" name="Content Placeholder 4">
            <a:extLst>
              <a:ext uri="{FF2B5EF4-FFF2-40B4-BE49-F238E27FC236}">
                <a16:creationId xmlns:a16="http://schemas.microsoft.com/office/drawing/2014/main" id="{6C6203C9-CF24-492C-53C8-CD9662118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846263"/>
            <a:ext cx="7192433" cy="4299356"/>
          </a:xfrm>
        </p:spPr>
      </p:pic>
    </p:spTree>
    <p:extLst>
      <p:ext uri="{BB962C8B-B14F-4D97-AF65-F5344CB8AC3E}">
        <p14:creationId xmlns:p14="http://schemas.microsoft.com/office/powerpoint/2010/main" val="42876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572D-A6A9-9AF4-6497-ABA2C4D15030}"/>
              </a:ext>
            </a:extLst>
          </p:cNvPr>
          <p:cNvSpPr>
            <a:spLocks noGrp="1"/>
          </p:cNvSpPr>
          <p:nvPr>
            <p:ph type="title"/>
          </p:nvPr>
        </p:nvSpPr>
        <p:spPr/>
        <p:txBody>
          <a:bodyPr/>
          <a:lstStyle/>
          <a:p>
            <a:r>
              <a:rPr lang="en-US" b="1" dirty="0"/>
              <a:t>State-wise</a:t>
            </a:r>
            <a:r>
              <a:rPr lang="en-US" dirty="0"/>
              <a:t> </a:t>
            </a:r>
            <a:r>
              <a:rPr lang="en-US" b="1" dirty="0"/>
              <a:t>Crop</a:t>
            </a:r>
            <a:r>
              <a:rPr lang="en-US" dirty="0"/>
              <a:t> </a:t>
            </a:r>
            <a:r>
              <a:rPr lang="en-US" b="1" dirty="0"/>
              <a:t>Production(pie chart)</a:t>
            </a:r>
            <a:r>
              <a:rPr lang="en-US" dirty="0"/>
              <a:t> </a:t>
            </a:r>
            <a:endParaRPr lang="en-IN" dirty="0"/>
          </a:p>
        </p:txBody>
      </p:sp>
      <p:sp>
        <p:nvSpPr>
          <p:cNvPr id="4" name="Content Placeholder 3">
            <a:extLst>
              <a:ext uri="{FF2B5EF4-FFF2-40B4-BE49-F238E27FC236}">
                <a16:creationId xmlns:a16="http://schemas.microsoft.com/office/drawing/2014/main" id="{EE26C397-4239-70C6-E3EC-9349B009359A}"/>
              </a:ext>
            </a:extLst>
          </p:cNvPr>
          <p:cNvSpPr>
            <a:spLocks noGrp="1"/>
          </p:cNvSpPr>
          <p:nvPr>
            <p:ph idx="1"/>
          </p:nvPr>
        </p:nvSpPr>
        <p:spPr/>
        <p:txBody>
          <a:bodyPr/>
          <a:lstStyle/>
          <a:p>
            <a:pPr>
              <a:buFont typeface="Arial" panose="020B0604020202020204" pitchFamily="34" charset="0"/>
              <a:buChar char="•"/>
            </a:pPr>
            <a:r>
              <a:rPr lang="en-US" dirty="0"/>
              <a:t>Showing crop production distribution through pie chart.</a:t>
            </a:r>
          </a:p>
          <a:p>
            <a:pPr>
              <a:buFont typeface="Arial" panose="020B0604020202020204" pitchFamily="34" charset="0"/>
              <a:buChar char="•"/>
            </a:pPr>
            <a:r>
              <a:rPr lang="en-IN" dirty="0"/>
              <a:t>Uttar Pradesh got 13.3% production value, which is the highest production.</a:t>
            </a:r>
          </a:p>
          <a:p>
            <a:pPr>
              <a:buFont typeface="Arial" panose="020B0604020202020204" pitchFamily="34" charset="0"/>
              <a:buChar char="•"/>
            </a:pPr>
            <a:r>
              <a:rPr lang="en-IN" dirty="0"/>
              <a:t>The least production state Chandigarh got 0.03% value.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99950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5B70-CAAC-2F2F-69D3-AED815772B80}"/>
              </a:ext>
            </a:extLst>
          </p:cNvPr>
          <p:cNvSpPr>
            <a:spLocks noGrp="1"/>
          </p:cNvSpPr>
          <p:nvPr>
            <p:ph type="title"/>
          </p:nvPr>
        </p:nvSpPr>
        <p:spPr/>
        <p:txBody>
          <a:bodyPr/>
          <a:lstStyle/>
          <a:p>
            <a:r>
              <a:rPr lang="en-IN" b="1" dirty="0"/>
              <a:t>Season</a:t>
            </a:r>
            <a:r>
              <a:rPr lang="en-IN" dirty="0"/>
              <a:t> </a:t>
            </a:r>
            <a:r>
              <a:rPr lang="en-IN" b="1" dirty="0"/>
              <a:t>Wise</a:t>
            </a:r>
            <a:r>
              <a:rPr lang="en-IN" dirty="0"/>
              <a:t> </a:t>
            </a:r>
            <a:r>
              <a:rPr lang="en-IN" b="1" dirty="0"/>
              <a:t>Crop</a:t>
            </a:r>
            <a:r>
              <a:rPr lang="en-IN" dirty="0"/>
              <a:t> </a:t>
            </a:r>
            <a:r>
              <a:rPr lang="en-IN" b="1" dirty="0"/>
              <a:t>Production</a:t>
            </a:r>
          </a:p>
        </p:txBody>
      </p:sp>
      <p:pic>
        <p:nvPicPr>
          <p:cNvPr id="5" name="Content Placeholder 4">
            <a:extLst>
              <a:ext uri="{FF2B5EF4-FFF2-40B4-BE49-F238E27FC236}">
                <a16:creationId xmlns:a16="http://schemas.microsoft.com/office/drawing/2014/main" id="{90A6DC57-3443-A13E-481A-804B5480C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5407" y="1846263"/>
            <a:ext cx="7361512" cy="4352518"/>
          </a:xfrm>
        </p:spPr>
      </p:pic>
    </p:spTree>
    <p:extLst>
      <p:ext uri="{BB962C8B-B14F-4D97-AF65-F5344CB8AC3E}">
        <p14:creationId xmlns:p14="http://schemas.microsoft.com/office/powerpoint/2010/main" val="306111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5B70-CAAC-2F2F-69D3-AED815772B80}"/>
              </a:ext>
            </a:extLst>
          </p:cNvPr>
          <p:cNvSpPr>
            <a:spLocks noGrp="1"/>
          </p:cNvSpPr>
          <p:nvPr>
            <p:ph type="title"/>
          </p:nvPr>
        </p:nvSpPr>
        <p:spPr/>
        <p:txBody>
          <a:bodyPr/>
          <a:lstStyle/>
          <a:p>
            <a:r>
              <a:rPr lang="en-IN" b="1" dirty="0"/>
              <a:t>Season</a:t>
            </a:r>
            <a:r>
              <a:rPr lang="en-IN" dirty="0"/>
              <a:t> </a:t>
            </a:r>
            <a:r>
              <a:rPr lang="en-IN" b="1" dirty="0"/>
              <a:t>Wise</a:t>
            </a:r>
            <a:r>
              <a:rPr lang="en-IN" dirty="0"/>
              <a:t> </a:t>
            </a:r>
            <a:r>
              <a:rPr lang="en-IN" b="1" dirty="0"/>
              <a:t>Crop</a:t>
            </a:r>
            <a:r>
              <a:rPr lang="en-IN" dirty="0"/>
              <a:t> </a:t>
            </a:r>
            <a:r>
              <a:rPr lang="en-IN" b="1" dirty="0"/>
              <a:t>Production</a:t>
            </a:r>
          </a:p>
        </p:txBody>
      </p:sp>
      <p:sp>
        <p:nvSpPr>
          <p:cNvPr id="4" name="Content Placeholder 3">
            <a:extLst>
              <a:ext uri="{FF2B5EF4-FFF2-40B4-BE49-F238E27FC236}">
                <a16:creationId xmlns:a16="http://schemas.microsoft.com/office/drawing/2014/main" id="{0C3D4459-1004-0693-C10E-42C5EFC3EB3B}"/>
              </a:ext>
            </a:extLst>
          </p:cNvPr>
          <p:cNvSpPr>
            <a:spLocks noGrp="1"/>
          </p:cNvSpPr>
          <p:nvPr>
            <p:ph idx="1"/>
          </p:nvPr>
        </p:nvSpPr>
        <p:spPr/>
        <p:txBody>
          <a:bodyPr/>
          <a:lstStyle/>
          <a:p>
            <a:pPr>
              <a:buFont typeface="Arial" panose="020B0604020202020204" pitchFamily="34" charset="0"/>
              <a:buChar char="•"/>
            </a:pPr>
            <a:r>
              <a:rPr lang="en-US" dirty="0"/>
              <a:t>The above plot describes the crop productions in seasons.</a:t>
            </a:r>
          </a:p>
          <a:p>
            <a:pPr>
              <a:buFont typeface="Arial" panose="020B0604020202020204" pitchFamily="34" charset="0"/>
              <a:buChar char="•"/>
            </a:pPr>
            <a:r>
              <a:rPr lang="en-US" dirty="0"/>
              <a:t>Key findings: Top season which gives high production.</a:t>
            </a:r>
          </a:p>
          <a:p>
            <a:pPr>
              <a:buFont typeface="Arial" panose="020B0604020202020204" pitchFamily="34" charset="0"/>
              <a:buChar char="•"/>
            </a:pPr>
            <a:r>
              <a:rPr lang="en-US" dirty="0"/>
              <a:t>Kharif is the season which gives high crop production.</a:t>
            </a:r>
          </a:p>
          <a:p>
            <a:pPr>
              <a:buFont typeface="Arial" panose="020B0604020202020204" pitchFamily="34" charset="0"/>
              <a:buChar char="•"/>
            </a:pPr>
            <a:r>
              <a:rPr lang="en-US" dirty="0"/>
              <a:t>The least crop production occurs in winter season.</a:t>
            </a:r>
          </a:p>
          <a:p>
            <a:endParaRPr lang="en-IN" dirty="0"/>
          </a:p>
        </p:txBody>
      </p:sp>
    </p:spTree>
    <p:extLst>
      <p:ext uri="{BB962C8B-B14F-4D97-AF65-F5344CB8AC3E}">
        <p14:creationId xmlns:p14="http://schemas.microsoft.com/office/powerpoint/2010/main" val="781337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2180-9060-A3E0-61F2-9CABE47F7908}"/>
              </a:ext>
            </a:extLst>
          </p:cNvPr>
          <p:cNvSpPr>
            <a:spLocks noGrp="1"/>
          </p:cNvSpPr>
          <p:nvPr>
            <p:ph type="title"/>
          </p:nvPr>
        </p:nvSpPr>
        <p:spPr/>
        <p:txBody>
          <a:bodyPr/>
          <a:lstStyle/>
          <a:p>
            <a:r>
              <a:rPr lang="en-IN" b="1" dirty="0"/>
              <a:t>Top</a:t>
            </a:r>
            <a:r>
              <a:rPr lang="en-IN" dirty="0"/>
              <a:t> </a:t>
            </a:r>
            <a:r>
              <a:rPr lang="en-IN" b="1" dirty="0"/>
              <a:t>10</a:t>
            </a:r>
            <a:r>
              <a:rPr lang="en-IN" dirty="0"/>
              <a:t> </a:t>
            </a:r>
            <a:r>
              <a:rPr lang="en-IN" b="1" dirty="0"/>
              <a:t>Crops</a:t>
            </a:r>
            <a:r>
              <a:rPr lang="en-IN" dirty="0"/>
              <a:t> </a:t>
            </a:r>
            <a:r>
              <a:rPr lang="en-IN" b="1" dirty="0"/>
              <a:t>Production</a:t>
            </a:r>
          </a:p>
        </p:txBody>
      </p:sp>
      <p:pic>
        <p:nvPicPr>
          <p:cNvPr id="5" name="Content Placeholder 4">
            <a:extLst>
              <a:ext uri="{FF2B5EF4-FFF2-40B4-BE49-F238E27FC236}">
                <a16:creationId xmlns:a16="http://schemas.microsoft.com/office/drawing/2014/main" id="{8CD4324A-9BAB-168C-DE03-1F3C0C16D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6495" y="1846263"/>
            <a:ext cx="8119336" cy="4278090"/>
          </a:xfrm>
        </p:spPr>
      </p:pic>
    </p:spTree>
    <p:extLst>
      <p:ext uri="{BB962C8B-B14F-4D97-AF65-F5344CB8AC3E}">
        <p14:creationId xmlns:p14="http://schemas.microsoft.com/office/powerpoint/2010/main" val="372858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2180-9060-A3E0-61F2-9CABE47F7908}"/>
              </a:ext>
            </a:extLst>
          </p:cNvPr>
          <p:cNvSpPr>
            <a:spLocks noGrp="1"/>
          </p:cNvSpPr>
          <p:nvPr>
            <p:ph type="title"/>
          </p:nvPr>
        </p:nvSpPr>
        <p:spPr/>
        <p:txBody>
          <a:bodyPr/>
          <a:lstStyle/>
          <a:p>
            <a:r>
              <a:rPr lang="en-IN" b="1" dirty="0"/>
              <a:t>Top</a:t>
            </a:r>
            <a:r>
              <a:rPr lang="en-IN" dirty="0"/>
              <a:t> </a:t>
            </a:r>
            <a:r>
              <a:rPr lang="en-IN" b="1" dirty="0"/>
              <a:t>10</a:t>
            </a:r>
            <a:r>
              <a:rPr lang="en-IN" dirty="0"/>
              <a:t> </a:t>
            </a:r>
            <a:r>
              <a:rPr lang="en-IN" b="1" dirty="0"/>
              <a:t>Crops</a:t>
            </a:r>
            <a:r>
              <a:rPr lang="en-IN" dirty="0"/>
              <a:t> </a:t>
            </a:r>
            <a:r>
              <a:rPr lang="en-IN" b="1" dirty="0"/>
              <a:t>Production</a:t>
            </a:r>
          </a:p>
        </p:txBody>
      </p:sp>
      <p:sp>
        <p:nvSpPr>
          <p:cNvPr id="4" name="Content Placeholder 3">
            <a:extLst>
              <a:ext uri="{FF2B5EF4-FFF2-40B4-BE49-F238E27FC236}">
                <a16:creationId xmlns:a16="http://schemas.microsoft.com/office/drawing/2014/main" id="{42D2E33B-0854-74A7-B088-C9B62E7A2D9E}"/>
              </a:ext>
            </a:extLst>
          </p:cNvPr>
          <p:cNvSpPr>
            <a:spLocks noGrp="1"/>
          </p:cNvSpPr>
          <p:nvPr>
            <p:ph idx="1"/>
          </p:nvPr>
        </p:nvSpPr>
        <p:spPr/>
        <p:txBody>
          <a:bodyPr/>
          <a:lstStyle/>
          <a:p>
            <a:pPr>
              <a:buFont typeface="Arial" panose="020B0604020202020204" pitchFamily="34" charset="0"/>
              <a:buChar char="•"/>
            </a:pPr>
            <a:r>
              <a:rPr lang="en-US" dirty="0"/>
              <a:t>Key findings: Top 10  types crops  which gives good production.</a:t>
            </a:r>
          </a:p>
          <a:p>
            <a:pPr>
              <a:buFont typeface="Arial" panose="020B0604020202020204" pitchFamily="34" charset="0"/>
              <a:buChar char="•"/>
            </a:pPr>
            <a:r>
              <a:rPr lang="en-US" dirty="0"/>
              <a:t>Maize  produce highest value of production in overall India 29625129.27.</a:t>
            </a:r>
          </a:p>
          <a:p>
            <a:pPr>
              <a:buFont typeface="Arial" panose="020B0604020202020204" pitchFamily="34" charset="0"/>
              <a:buChar char="•"/>
            </a:pPr>
            <a:r>
              <a:rPr lang="en-US" dirty="0"/>
              <a:t> Arhar dal /Tur   9498057.33 produce least production in India.</a:t>
            </a:r>
          </a:p>
          <a:p>
            <a:endParaRPr lang="en-IN" dirty="0"/>
          </a:p>
        </p:txBody>
      </p:sp>
    </p:spTree>
    <p:extLst>
      <p:ext uri="{BB962C8B-B14F-4D97-AF65-F5344CB8AC3E}">
        <p14:creationId xmlns:p14="http://schemas.microsoft.com/office/powerpoint/2010/main" val="49580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pic>
        <p:nvPicPr>
          <p:cNvPr id="5" name="Content Placeholder 4">
            <a:extLst>
              <a:ext uri="{FF2B5EF4-FFF2-40B4-BE49-F238E27FC236}">
                <a16:creationId xmlns:a16="http://schemas.microsoft.com/office/drawing/2014/main" id="{A5F7B016-55AA-4967-CCE3-580249257B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7870" y="1846263"/>
            <a:ext cx="5488861" cy="4320621"/>
          </a:xfrm>
        </p:spPr>
      </p:pic>
    </p:spTree>
    <p:extLst>
      <p:ext uri="{BB962C8B-B14F-4D97-AF65-F5344CB8AC3E}">
        <p14:creationId xmlns:p14="http://schemas.microsoft.com/office/powerpoint/2010/main" val="1173239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sp>
        <p:nvSpPr>
          <p:cNvPr id="4" name="Content Placeholder 3">
            <a:extLst>
              <a:ext uri="{FF2B5EF4-FFF2-40B4-BE49-F238E27FC236}">
                <a16:creationId xmlns:a16="http://schemas.microsoft.com/office/drawing/2014/main" id="{A4FEF86F-1913-8D44-BD17-22B35206704C}"/>
              </a:ext>
            </a:extLst>
          </p:cNvPr>
          <p:cNvSpPr>
            <a:spLocks noGrp="1"/>
          </p:cNvSpPr>
          <p:nvPr>
            <p:ph idx="1"/>
          </p:nvPr>
        </p:nvSpPr>
        <p:spPr/>
        <p:txBody>
          <a:bodyPr/>
          <a:lstStyle/>
          <a:p>
            <a:pPr>
              <a:buFont typeface="Arial" panose="020B0604020202020204" pitchFamily="34" charset="0"/>
              <a:buChar char="•"/>
            </a:pPr>
            <a:r>
              <a:rPr lang="en-US" dirty="0"/>
              <a:t>The plot is for displaying future predictions for </a:t>
            </a:r>
            <a:r>
              <a:rPr lang="en-US" b="1" dirty="0"/>
              <a:t>Maize Crop.</a:t>
            </a:r>
          </a:p>
          <a:p>
            <a:pPr>
              <a:buFont typeface="Arial" panose="020B0604020202020204" pitchFamily="34" charset="0"/>
              <a:buChar char="•"/>
            </a:pPr>
            <a:r>
              <a:rPr lang="en-US" dirty="0"/>
              <a:t>The future prediction could be </a:t>
            </a:r>
            <a:r>
              <a:rPr lang="en-US" b="1" dirty="0"/>
              <a:t>2868.40194508, 2870.89558231,2873.38921954</a:t>
            </a:r>
            <a:r>
              <a:rPr lang="en-US" dirty="0"/>
              <a:t>.</a:t>
            </a:r>
          </a:p>
          <a:p>
            <a:pPr>
              <a:buFont typeface="Arial" panose="020B0604020202020204" pitchFamily="34" charset="0"/>
              <a:buChar char="•"/>
            </a:pPr>
            <a:r>
              <a:rPr lang="en-US" dirty="0"/>
              <a:t>This much of productions could be expected in upcoming years.</a:t>
            </a:r>
            <a:endParaRPr lang="en-IN" dirty="0"/>
          </a:p>
        </p:txBody>
      </p:sp>
    </p:spTree>
    <p:extLst>
      <p:ext uri="{BB962C8B-B14F-4D97-AF65-F5344CB8AC3E}">
        <p14:creationId xmlns:p14="http://schemas.microsoft.com/office/powerpoint/2010/main" val="381627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pic>
        <p:nvPicPr>
          <p:cNvPr id="7" name="Content Placeholder 6">
            <a:extLst>
              <a:ext uri="{FF2B5EF4-FFF2-40B4-BE49-F238E27FC236}">
                <a16:creationId xmlns:a16="http://schemas.microsoft.com/office/drawing/2014/main" id="{555B5FC9-42A9-9E55-6DC5-8E0423E66C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7991" y="1846263"/>
            <a:ext cx="5528930" cy="4512007"/>
          </a:xfrm>
        </p:spPr>
      </p:pic>
    </p:spTree>
    <p:extLst>
      <p:ext uri="{BB962C8B-B14F-4D97-AF65-F5344CB8AC3E}">
        <p14:creationId xmlns:p14="http://schemas.microsoft.com/office/powerpoint/2010/main" val="242358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sp>
        <p:nvSpPr>
          <p:cNvPr id="4" name="Content Placeholder 3">
            <a:extLst>
              <a:ext uri="{FF2B5EF4-FFF2-40B4-BE49-F238E27FC236}">
                <a16:creationId xmlns:a16="http://schemas.microsoft.com/office/drawing/2014/main" id="{92C6A697-E702-3CD7-D191-E7719B706E63}"/>
              </a:ext>
            </a:extLst>
          </p:cNvPr>
          <p:cNvSpPr>
            <a:spLocks noGrp="1"/>
          </p:cNvSpPr>
          <p:nvPr>
            <p:ph idx="1"/>
          </p:nvPr>
        </p:nvSpPr>
        <p:spPr/>
        <p:txBody>
          <a:bodyPr/>
          <a:lstStyle/>
          <a:p>
            <a:pPr>
              <a:buFont typeface="Arial" panose="020B0604020202020204" pitchFamily="34" charset="0"/>
              <a:buChar char="•"/>
            </a:pPr>
            <a:r>
              <a:rPr lang="en-US" dirty="0"/>
              <a:t>The plot is for displaying future predictions for </a:t>
            </a:r>
            <a:r>
              <a:rPr lang="en-US" b="1" dirty="0"/>
              <a:t>Rice Crop.</a:t>
            </a:r>
          </a:p>
          <a:p>
            <a:pPr>
              <a:buFont typeface="Arial" panose="020B0604020202020204" pitchFamily="34" charset="0"/>
              <a:buChar char="•"/>
            </a:pPr>
            <a:r>
              <a:rPr lang="en-US" dirty="0"/>
              <a:t>The future prediction could be </a:t>
            </a:r>
            <a:r>
              <a:rPr lang="en-US" b="1" dirty="0"/>
              <a:t>4521.55625035, 4537.53123661, 4553.50622288.</a:t>
            </a:r>
          </a:p>
          <a:p>
            <a:pPr>
              <a:buFont typeface="Arial" panose="020B0604020202020204" pitchFamily="34" charset="0"/>
              <a:buChar char="•"/>
            </a:pPr>
            <a:r>
              <a:rPr lang="en-US" dirty="0"/>
              <a:t>This much of productions could be expected in upcoming years.</a:t>
            </a:r>
          </a:p>
          <a:p>
            <a:endParaRPr lang="en-IN" dirty="0"/>
          </a:p>
        </p:txBody>
      </p:sp>
    </p:spTree>
    <p:extLst>
      <p:ext uri="{BB962C8B-B14F-4D97-AF65-F5344CB8AC3E}">
        <p14:creationId xmlns:p14="http://schemas.microsoft.com/office/powerpoint/2010/main" val="396442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396E-A969-DE06-000F-ACA2F4EB8188}"/>
              </a:ext>
            </a:extLst>
          </p:cNvPr>
          <p:cNvSpPr>
            <a:spLocks noGrp="1"/>
          </p:cNvSpPr>
          <p:nvPr>
            <p:ph type="title"/>
          </p:nvPr>
        </p:nvSpPr>
        <p:spPr/>
        <p:txBody>
          <a:bodyPr/>
          <a:lstStyle/>
          <a:p>
            <a:r>
              <a:rPr lang="en-US" b="1" dirty="0"/>
              <a:t>Project Details</a:t>
            </a:r>
            <a:endParaRPr lang="en-IN" b="1" dirty="0"/>
          </a:p>
        </p:txBody>
      </p:sp>
      <p:graphicFrame>
        <p:nvGraphicFramePr>
          <p:cNvPr id="5" name="Content Placeholder 4">
            <a:extLst>
              <a:ext uri="{FF2B5EF4-FFF2-40B4-BE49-F238E27FC236}">
                <a16:creationId xmlns:a16="http://schemas.microsoft.com/office/drawing/2014/main" id="{23182912-C0ED-27C2-17CC-90B55B79F3C6}"/>
              </a:ext>
            </a:extLst>
          </p:cNvPr>
          <p:cNvGraphicFramePr>
            <a:graphicFrameLocks noGrp="1"/>
          </p:cNvGraphicFramePr>
          <p:nvPr>
            <p:ph idx="1"/>
            <p:extLst>
              <p:ext uri="{D42A27DB-BD31-4B8C-83A1-F6EECF244321}">
                <p14:modId xmlns:p14="http://schemas.microsoft.com/office/powerpoint/2010/main" val="1319168499"/>
              </p:ext>
            </p:extLst>
          </p:nvPr>
        </p:nvGraphicFramePr>
        <p:xfrm>
          <a:off x="1520457" y="2391262"/>
          <a:ext cx="7524048" cy="1737360"/>
        </p:xfrm>
        <a:graphic>
          <a:graphicData uri="http://schemas.openxmlformats.org/drawingml/2006/table">
            <a:tbl>
              <a:tblPr bandRow="1">
                <a:tableStyleId>{5940675A-B579-460E-94D1-54222C63F5DA}</a:tableStyleId>
              </a:tblPr>
              <a:tblGrid>
                <a:gridCol w="1683013">
                  <a:extLst>
                    <a:ext uri="{9D8B030D-6E8A-4147-A177-3AD203B41FA5}">
                      <a16:colId xmlns:a16="http://schemas.microsoft.com/office/drawing/2014/main" val="507932648"/>
                    </a:ext>
                  </a:extLst>
                </a:gridCol>
                <a:gridCol w="5841035">
                  <a:extLst>
                    <a:ext uri="{9D8B030D-6E8A-4147-A177-3AD203B41FA5}">
                      <a16:colId xmlns:a16="http://schemas.microsoft.com/office/drawing/2014/main" val="4135320587"/>
                    </a:ext>
                  </a:extLst>
                </a:gridCol>
              </a:tblGrid>
              <a:tr h="362689">
                <a:tc>
                  <a:txBody>
                    <a:bodyPr/>
                    <a:lstStyle/>
                    <a:p>
                      <a:r>
                        <a:rPr lang="en-US" dirty="0"/>
                        <a:t>Project Title</a:t>
                      </a:r>
                      <a:endParaRPr lang="en-IN" dirty="0"/>
                    </a:p>
                  </a:txBody>
                  <a:tcPr/>
                </a:tc>
                <a:tc>
                  <a:txBody>
                    <a:bodyPr/>
                    <a:lstStyle/>
                    <a:p>
                      <a:r>
                        <a:rPr lang="en-US" dirty="0"/>
                        <a:t>Crop Production Analysis in India</a:t>
                      </a:r>
                      <a:endParaRPr lang="en-IN" dirty="0"/>
                    </a:p>
                  </a:txBody>
                  <a:tcPr/>
                </a:tc>
                <a:extLst>
                  <a:ext uri="{0D108BD9-81ED-4DB2-BD59-A6C34878D82A}">
                    <a16:rowId xmlns:a16="http://schemas.microsoft.com/office/drawing/2014/main" val="808961954"/>
                  </a:ext>
                </a:extLst>
              </a:tr>
              <a:tr h="362689">
                <a:tc>
                  <a:txBody>
                    <a:bodyPr/>
                    <a:lstStyle/>
                    <a:p>
                      <a:r>
                        <a:rPr lang="en-US" dirty="0"/>
                        <a:t>Technologies</a:t>
                      </a:r>
                      <a:endParaRPr lang="en-IN" dirty="0"/>
                    </a:p>
                  </a:txBody>
                  <a:tcPr/>
                </a:tc>
                <a:tc>
                  <a:txBody>
                    <a:bodyPr/>
                    <a:lstStyle/>
                    <a:p>
                      <a:r>
                        <a:rPr lang="en-US" dirty="0"/>
                        <a:t>Data Science</a:t>
                      </a:r>
                      <a:endParaRPr lang="en-IN" dirty="0"/>
                    </a:p>
                  </a:txBody>
                  <a:tcPr/>
                </a:tc>
                <a:extLst>
                  <a:ext uri="{0D108BD9-81ED-4DB2-BD59-A6C34878D82A}">
                    <a16:rowId xmlns:a16="http://schemas.microsoft.com/office/drawing/2014/main" val="3862004189"/>
                  </a:ext>
                </a:extLst>
              </a:tr>
              <a:tr h="362689">
                <a:tc>
                  <a:txBody>
                    <a:bodyPr/>
                    <a:lstStyle/>
                    <a:p>
                      <a:r>
                        <a:rPr lang="en-US" dirty="0"/>
                        <a:t>D</a:t>
                      </a:r>
                      <a:r>
                        <a:rPr lang="en-IN" dirty="0"/>
                        <a:t>omine</a:t>
                      </a:r>
                      <a:endParaRPr lang="en-US" dirty="0"/>
                    </a:p>
                  </a:txBody>
                  <a:tcPr/>
                </a:tc>
                <a:tc>
                  <a:txBody>
                    <a:bodyPr/>
                    <a:lstStyle/>
                    <a:p>
                      <a:r>
                        <a:rPr lang="en-US" dirty="0"/>
                        <a:t>Agriculture</a:t>
                      </a:r>
                      <a:endParaRPr lang="en-IN" dirty="0"/>
                    </a:p>
                  </a:txBody>
                  <a:tcPr/>
                </a:tc>
                <a:extLst>
                  <a:ext uri="{0D108BD9-81ED-4DB2-BD59-A6C34878D82A}">
                    <a16:rowId xmlns:a16="http://schemas.microsoft.com/office/drawing/2014/main" val="4045449837"/>
                  </a:ext>
                </a:extLst>
              </a:tr>
              <a:tr h="362689">
                <a:tc>
                  <a:txBody>
                    <a:bodyPr/>
                    <a:lstStyle/>
                    <a:p>
                      <a:r>
                        <a:rPr lang="en-US" dirty="0"/>
                        <a:t>Project difficulties level</a:t>
                      </a:r>
                      <a:endParaRPr lang="en-IN" dirty="0"/>
                    </a:p>
                  </a:txBody>
                  <a:tcPr/>
                </a:tc>
                <a:tc>
                  <a:txBody>
                    <a:bodyPr/>
                    <a:lstStyle/>
                    <a:p>
                      <a:r>
                        <a:rPr lang="en-US" dirty="0"/>
                        <a:t>Advance</a:t>
                      </a:r>
                      <a:endParaRPr lang="en-IN" dirty="0"/>
                    </a:p>
                  </a:txBody>
                  <a:tcPr/>
                </a:tc>
                <a:extLst>
                  <a:ext uri="{0D108BD9-81ED-4DB2-BD59-A6C34878D82A}">
                    <a16:rowId xmlns:a16="http://schemas.microsoft.com/office/drawing/2014/main" val="2715396723"/>
                  </a:ext>
                </a:extLst>
              </a:tr>
            </a:tbl>
          </a:graphicData>
        </a:graphic>
      </p:graphicFrame>
    </p:spTree>
    <p:extLst>
      <p:ext uri="{BB962C8B-B14F-4D97-AF65-F5344CB8AC3E}">
        <p14:creationId xmlns:p14="http://schemas.microsoft.com/office/powerpoint/2010/main" val="3139837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pic>
        <p:nvPicPr>
          <p:cNvPr id="6" name="Content Placeholder 5">
            <a:extLst>
              <a:ext uri="{FF2B5EF4-FFF2-40B4-BE49-F238E27FC236}">
                <a16:creationId xmlns:a16="http://schemas.microsoft.com/office/drawing/2014/main" id="{874F6F5E-F7C0-1B11-4E88-EFAB7E8266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5595" y="1846263"/>
            <a:ext cx="5041136" cy="4480109"/>
          </a:xfrm>
        </p:spPr>
      </p:pic>
    </p:spTree>
    <p:extLst>
      <p:ext uri="{BB962C8B-B14F-4D97-AF65-F5344CB8AC3E}">
        <p14:creationId xmlns:p14="http://schemas.microsoft.com/office/powerpoint/2010/main" val="1457671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sp>
        <p:nvSpPr>
          <p:cNvPr id="4" name="Content Placeholder 3">
            <a:extLst>
              <a:ext uri="{FF2B5EF4-FFF2-40B4-BE49-F238E27FC236}">
                <a16:creationId xmlns:a16="http://schemas.microsoft.com/office/drawing/2014/main" id="{12E52B68-897C-D4A8-E71C-2C0835D18666}"/>
              </a:ext>
            </a:extLst>
          </p:cNvPr>
          <p:cNvSpPr>
            <a:spLocks noGrp="1"/>
          </p:cNvSpPr>
          <p:nvPr>
            <p:ph idx="1"/>
          </p:nvPr>
        </p:nvSpPr>
        <p:spPr/>
        <p:txBody>
          <a:bodyPr/>
          <a:lstStyle/>
          <a:p>
            <a:pPr>
              <a:buFont typeface="Arial" panose="020B0604020202020204" pitchFamily="34" charset="0"/>
              <a:buChar char="•"/>
            </a:pPr>
            <a:r>
              <a:rPr lang="en-US" dirty="0"/>
              <a:t>The plot is for displaying future predictions for </a:t>
            </a:r>
            <a:r>
              <a:rPr lang="en-US" b="1" dirty="0"/>
              <a:t>Potato Crop.</a:t>
            </a:r>
          </a:p>
          <a:p>
            <a:pPr>
              <a:buFont typeface="Arial" panose="020B0604020202020204" pitchFamily="34" charset="0"/>
              <a:buChar char="•"/>
            </a:pPr>
            <a:r>
              <a:rPr lang="en-US" dirty="0"/>
              <a:t>The future prediction could be </a:t>
            </a:r>
            <a:r>
              <a:rPr lang="en-US" b="1" dirty="0"/>
              <a:t>3077.81247847, 3028.97323433, 2980.13399019</a:t>
            </a:r>
            <a:r>
              <a:rPr lang="en-US" dirty="0"/>
              <a:t>.</a:t>
            </a:r>
          </a:p>
          <a:p>
            <a:pPr>
              <a:buFont typeface="Arial" panose="020B0604020202020204" pitchFamily="34" charset="0"/>
              <a:buChar char="•"/>
            </a:pPr>
            <a:r>
              <a:rPr lang="en-US" dirty="0"/>
              <a:t>This much of productions could be expected in upcoming years.</a:t>
            </a:r>
          </a:p>
          <a:p>
            <a:endParaRPr lang="en-IN" dirty="0"/>
          </a:p>
        </p:txBody>
      </p:sp>
    </p:spTree>
    <p:extLst>
      <p:ext uri="{BB962C8B-B14F-4D97-AF65-F5344CB8AC3E}">
        <p14:creationId xmlns:p14="http://schemas.microsoft.com/office/powerpoint/2010/main" val="2284265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pic>
        <p:nvPicPr>
          <p:cNvPr id="7" name="Content Placeholder 6">
            <a:extLst>
              <a:ext uri="{FF2B5EF4-FFF2-40B4-BE49-F238E27FC236}">
                <a16:creationId xmlns:a16="http://schemas.microsoft.com/office/drawing/2014/main" id="{F9FDD1E9-8B67-93FD-FBEF-5C83C7196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6604" y="1846263"/>
            <a:ext cx="5901069" cy="4256825"/>
          </a:xfrm>
        </p:spPr>
      </p:pic>
    </p:spTree>
    <p:extLst>
      <p:ext uri="{BB962C8B-B14F-4D97-AF65-F5344CB8AC3E}">
        <p14:creationId xmlns:p14="http://schemas.microsoft.com/office/powerpoint/2010/main" val="1631419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sp>
        <p:nvSpPr>
          <p:cNvPr id="4" name="Content Placeholder 3">
            <a:extLst>
              <a:ext uri="{FF2B5EF4-FFF2-40B4-BE49-F238E27FC236}">
                <a16:creationId xmlns:a16="http://schemas.microsoft.com/office/drawing/2014/main" id="{12E52B68-897C-D4A8-E71C-2C0835D18666}"/>
              </a:ext>
            </a:extLst>
          </p:cNvPr>
          <p:cNvSpPr>
            <a:spLocks noGrp="1"/>
          </p:cNvSpPr>
          <p:nvPr>
            <p:ph idx="1"/>
          </p:nvPr>
        </p:nvSpPr>
        <p:spPr/>
        <p:txBody>
          <a:bodyPr/>
          <a:lstStyle/>
          <a:p>
            <a:pPr>
              <a:buFont typeface="Arial" panose="020B0604020202020204" pitchFamily="34" charset="0"/>
              <a:buChar char="•"/>
            </a:pPr>
            <a:r>
              <a:rPr lang="en-US" dirty="0"/>
              <a:t>The plot is for displaying future predictions for </a:t>
            </a:r>
            <a:r>
              <a:rPr lang="en-US" b="1" dirty="0"/>
              <a:t>Onion Crop.</a:t>
            </a:r>
          </a:p>
          <a:p>
            <a:pPr>
              <a:buFont typeface="Arial" panose="020B0604020202020204" pitchFamily="34" charset="0"/>
              <a:buChar char="•"/>
            </a:pPr>
            <a:r>
              <a:rPr lang="en-US" dirty="0"/>
              <a:t>The future prediction could be </a:t>
            </a:r>
            <a:r>
              <a:rPr lang="en-US" b="1" dirty="0"/>
              <a:t>1697.02042097,1632.9441819,  1568.86794282.</a:t>
            </a:r>
          </a:p>
          <a:p>
            <a:pPr>
              <a:buFont typeface="Arial" panose="020B0604020202020204" pitchFamily="34" charset="0"/>
              <a:buChar char="•"/>
            </a:pPr>
            <a:r>
              <a:rPr lang="en-US" dirty="0"/>
              <a:t>This much of productions could be expected in upcoming years.</a:t>
            </a:r>
          </a:p>
          <a:p>
            <a:endParaRPr lang="en-IN" dirty="0"/>
          </a:p>
        </p:txBody>
      </p:sp>
    </p:spTree>
    <p:extLst>
      <p:ext uri="{BB962C8B-B14F-4D97-AF65-F5344CB8AC3E}">
        <p14:creationId xmlns:p14="http://schemas.microsoft.com/office/powerpoint/2010/main" val="3891844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pic>
        <p:nvPicPr>
          <p:cNvPr id="6" name="Content Placeholder 5">
            <a:extLst>
              <a:ext uri="{FF2B5EF4-FFF2-40B4-BE49-F238E27FC236}">
                <a16:creationId xmlns:a16="http://schemas.microsoft.com/office/drawing/2014/main" id="{B9FE4D0E-9233-6F27-CB5C-172C80CB7D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5595" y="1846263"/>
            <a:ext cx="5041136" cy="4256825"/>
          </a:xfrm>
        </p:spPr>
      </p:pic>
    </p:spTree>
    <p:extLst>
      <p:ext uri="{BB962C8B-B14F-4D97-AF65-F5344CB8AC3E}">
        <p14:creationId xmlns:p14="http://schemas.microsoft.com/office/powerpoint/2010/main" val="2186049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sp>
        <p:nvSpPr>
          <p:cNvPr id="4" name="Content Placeholder 3">
            <a:extLst>
              <a:ext uri="{FF2B5EF4-FFF2-40B4-BE49-F238E27FC236}">
                <a16:creationId xmlns:a16="http://schemas.microsoft.com/office/drawing/2014/main" id="{12E52B68-897C-D4A8-E71C-2C0835D18666}"/>
              </a:ext>
            </a:extLst>
          </p:cNvPr>
          <p:cNvSpPr>
            <a:spLocks noGrp="1"/>
          </p:cNvSpPr>
          <p:nvPr>
            <p:ph idx="1"/>
          </p:nvPr>
        </p:nvSpPr>
        <p:spPr/>
        <p:txBody>
          <a:bodyPr/>
          <a:lstStyle/>
          <a:p>
            <a:pPr>
              <a:buFont typeface="Arial" panose="020B0604020202020204" pitchFamily="34" charset="0"/>
              <a:buChar char="•"/>
            </a:pPr>
            <a:r>
              <a:rPr lang="en-US" dirty="0"/>
              <a:t>The plot is for displaying future predictions for </a:t>
            </a:r>
            <a:r>
              <a:rPr lang="en-US" b="1" dirty="0"/>
              <a:t>Sugarcane Crop.</a:t>
            </a:r>
          </a:p>
          <a:p>
            <a:pPr>
              <a:buFont typeface="Arial" panose="020B0604020202020204" pitchFamily="34" charset="0"/>
              <a:buChar char="•"/>
            </a:pPr>
            <a:r>
              <a:rPr lang="en-US" dirty="0"/>
              <a:t>The future prediction could be </a:t>
            </a:r>
            <a:r>
              <a:rPr lang="en-US" b="1" dirty="0"/>
              <a:t>4442.47207773, 4431.12981108, 4419.78754444.</a:t>
            </a:r>
          </a:p>
          <a:p>
            <a:pPr>
              <a:buFont typeface="Arial" panose="020B0604020202020204" pitchFamily="34" charset="0"/>
              <a:buChar char="•"/>
            </a:pPr>
            <a:r>
              <a:rPr lang="en-US" dirty="0"/>
              <a:t>This much of productions could be expected in upcoming years.</a:t>
            </a:r>
          </a:p>
          <a:p>
            <a:endParaRPr lang="en-IN" dirty="0"/>
          </a:p>
        </p:txBody>
      </p:sp>
    </p:spTree>
    <p:extLst>
      <p:ext uri="{BB962C8B-B14F-4D97-AF65-F5344CB8AC3E}">
        <p14:creationId xmlns:p14="http://schemas.microsoft.com/office/powerpoint/2010/main" val="387393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pic>
        <p:nvPicPr>
          <p:cNvPr id="7" name="Content Placeholder 6">
            <a:extLst>
              <a:ext uri="{FF2B5EF4-FFF2-40B4-BE49-F238E27FC236}">
                <a16:creationId xmlns:a16="http://schemas.microsoft.com/office/drawing/2014/main" id="{3B400FE6-BA76-4C79-3F3E-CCFE189CE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4195" y="1814366"/>
            <a:ext cx="5635256" cy="4395049"/>
          </a:xfrm>
        </p:spPr>
      </p:pic>
    </p:spTree>
    <p:extLst>
      <p:ext uri="{BB962C8B-B14F-4D97-AF65-F5344CB8AC3E}">
        <p14:creationId xmlns:p14="http://schemas.microsoft.com/office/powerpoint/2010/main" val="6851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sp>
        <p:nvSpPr>
          <p:cNvPr id="4" name="Content Placeholder 3">
            <a:extLst>
              <a:ext uri="{FF2B5EF4-FFF2-40B4-BE49-F238E27FC236}">
                <a16:creationId xmlns:a16="http://schemas.microsoft.com/office/drawing/2014/main" id="{12E52B68-897C-D4A8-E71C-2C0835D18666}"/>
              </a:ext>
            </a:extLst>
          </p:cNvPr>
          <p:cNvSpPr>
            <a:spLocks noGrp="1"/>
          </p:cNvSpPr>
          <p:nvPr>
            <p:ph idx="1"/>
          </p:nvPr>
        </p:nvSpPr>
        <p:spPr/>
        <p:txBody>
          <a:bodyPr/>
          <a:lstStyle/>
          <a:p>
            <a:pPr>
              <a:buFont typeface="Arial" panose="020B0604020202020204" pitchFamily="34" charset="0"/>
              <a:buChar char="•"/>
            </a:pPr>
            <a:r>
              <a:rPr lang="en-US" dirty="0"/>
              <a:t>The plot is for displaying future predictions for </a:t>
            </a:r>
            <a:r>
              <a:rPr lang="en-US" b="1" dirty="0"/>
              <a:t>Ground nut Crop.</a:t>
            </a:r>
          </a:p>
          <a:p>
            <a:pPr>
              <a:buFont typeface="Arial" panose="020B0604020202020204" pitchFamily="34" charset="0"/>
              <a:buChar char="•"/>
            </a:pPr>
            <a:r>
              <a:rPr lang="en-US" dirty="0"/>
              <a:t>The future prediction could be </a:t>
            </a:r>
            <a:r>
              <a:rPr lang="en-US" b="1" dirty="0"/>
              <a:t>1852.72291776,1845.27687227,1837.83082677.</a:t>
            </a:r>
          </a:p>
          <a:p>
            <a:pPr>
              <a:buFont typeface="Arial" panose="020B0604020202020204" pitchFamily="34" charset="0"/>
              <a:buChar char="•"/>
            </a:pPr>
            <a:r>
              <a:rPr lang="en-US" dirty="0"/>
              <a:t>This much of productions could be expected in upcoming years.</a:t>
            </a:r>
          </a:p>
          <a:p>
            <a:endParaRPr lang="en-IN" dirty="0"/>
          </a:p>
        </p:txBody>
      </p:sp>
    </p:spTree>
    <p:extLst>
      <p:ext uri="{BB962C8B-B14F-4D97-AF65-F5344CB8AC3E}">
        <p14:creationId xmlns:p14="http://schemas.microsoft.com/office/powerpoint/2010/main" val="73532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pic>
        <p:nvPicPr>
          <p:cNvPr id="6" name="Content Placeholder 5">
            <a:extLst>
              <a:ext uri="{FF2B5EF4-FFF2-40B4-BE49-F238E27FC236}">
                <a16:creationId xmlns:a16="http://schemas.microsoft.com/office/drawing/2014/main" id="{130F0F8B-A145-80EB-6A43-528BA1D32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0520" y="1846263"/>
            <a:ext cx="5613991" cy="4373784"/>
          </a:xfrm>
        </p:spPr>
      </p:pic>
    </p:spTree>
    <p:extLst>
      <p:ext uri="{BB962C8B-B14F-4D97-AF65-F5344CB8AC3E}">
        <p14:creationId xmlns:p14="http://schemas.microsoft.com/office/powerpoint/2010/main" val="1509673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sp>
        <p:nvSpPr>
          <p:cNvPr id="4" name="Content Placeholder 3">
            <a:extLst>
              <a:ext uri="{FF2B5EF4-FFF2-40B4-BE49-F238E27FC236}">
                <a16:creationId xmlns:a16="http://schemas.microsoft.com/office/drawing/2014/main" id="{12E52B68-897C-D4A8-E71C-2C0835D18666}"/>
              </a:ext>
            </a:extLst>
          </p:cNvPr>
          <p:cNvSpPr>
            <a:spLocks noGrp="1"/>
          </p:cNvSpPr>
          <p:nvPr>
            <p:ph idx="1"/>
          </p:nvPr>
        </p:nvSpPr>
        <p:spPr/>
        <p:txBody>
          <a:bodyPr/>
          <a:lstStyle/>
          <a:p>
            <a:pPr>
              <a:buFont typeface="Arial" panose="020B0604020202020204" pitchFamily="34" charset="0"/>
              <a:buChar char="•"/>
            </a:pPr>
            <a:r>
              <a:rPr lang="en-US" dirty="0"/>
              <a:t>The plot is for displaying future predictions for </a:t>
            </a:r>
            <a:r>
              <a:rPr lang="en-US" b="1" dirty="0"/>
              <a:t>Jowar Crop.</a:t>
            </a:r>
          </a:p>
          <a:p>
            <a:pPr>
              <a:buFont typeface="Arial" panose="020B0604020202020204" pitchFamily="34" charset="0"/>
              <a:buChar char="•"/>
            </a:pPr>
            <a:r>
              <a:rPr lang="en-US" dirty="0"/>
              <a:t>The future prediction could be</a:t>
            </a:r>
            <a:r>
              <a:rPr lang="en-US" b="1" dirty="0"/>
              <a:t> 2439.08104278, 2458.60911921,2478.13719564.</a:t>
            </a:r>
          </a:p>
          <a:p>
            <a:pPr>
              <a:buFont typeface="Arial" panose="020B0604020202020204" pitchFamily="34" charset="0"/>
              <a:buChar char="•"/>
            </a:pPr>
            <a:r>
              <a:rPr lang="en-US" dirty="0"/>
              <a:t>This much of productions could be expected in upcoming years.</a:t>
            </a:r>
          </a:p>
          <a:p>
            <a:endParaRPr lang="en-IN" dirty="0"/>
          </a:p>
        </p:txBody>
      </p:sp>
    </p:spTree>
    <p:extLst>
      <p:ext uri="{BB962C8B-B14F-4D97-AF65-F5344CB8AC3E}">
        <p14:creationId xmlns:p14="http://schemas.microsoft.com/office/powerpoint/2010/main" val="274767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2DE6-0E98-6425-6CB2-363572C84095}"/>
              </a:ext>
            </a:extLst>
          </p:cNvPr>
          <p:cNvSpPr>
            <a:spLocks noGrp="1"/>
          </p:cNvSpPr>
          <p:nvPr>
            <p:ph type="title"/>
          </p:nvPr>
        </p:nvSpPr>
        <p:spPr>
          <a:xfrm>
            <a:off x="1212112" y="114593"/>
            <a:ext cx="10358238" cy="1450757"/>
          </a:xfrm>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7FC5CC14-D57B-2A36-43F5-68152AD8F52D}"/>
              </a:ext>
            </a:extLst>
          </p:cNvPr>
          <p:cNvSpPr>
            <a:spLocks noGrp="1"/>
          </p:cNvSpPr>
          <p:nvPr>
            <p:ph idx="1"/>
          </p:nvPr>
        </p:nvSpPr>
        <p:spPr>
          <a:xfrm>
            <a:off x="1137684" y="1737360"/>
            <a:ext cx="10017996" cy="4280668"/>
          </a:xfrm>
        </p:spPr>
        <p:txBody>
          <a:bodyPr>
            <a:normAutofit/>
          </a:bodyPr>
          <a:lstStyle/>
          <a:p>
            <a:pPr algn="just"/>
            <a:r>
              <a:rPr lang="en-US" sz="1700" dirty="0">
                <a:solidFill>
                  <a:schemeClr val="tx1"/>
                </a:solidFill>
              </a:rPr>
              <a:t>The Agriculture business domain, as a vital part of the overall supply chain, is expected to highly evolve in the upcoming years via the developments, which are taking place on the side of the Future Internet. </a:t>
            </a:r>
          </a:p>
          <a:p>
            <a:pPr algn="just"/>
            <a:r>
              <a:rPr lang="en-US" sz="1700" dirty="0">
                <a:solidFill>
                  <a:schemeClr val="tx1"/>
                </a:solidFill>
              </a:rPr>
              <a:t>This paper presents a novel Business-to-Business collaboration platform from the agri-food sector perspective, which aims to facilitate the collaboration of numerous stakeholders belonging to associated business domains, in an effective and flexible manner.</a:t>
            </a:r>
          </a:p>
          <a:p>
            <a:pPr algn="just"/>
            <a:r>
              <a:rPr lang="en-US" sz="1700" dirty="0">
                <a:solidFill>
                  <a:schemeClr val="tx1"/>
                </a:solidFill>
              </a:rPr>
              <a:t>This dataset provides a huge amount of information on crop production in India ranging from several years.  Based on the Information the ultimate goal would be to predict crop production and find important insights highlighting key indicators and metrics that influence crop production.</a:t>
            </a:r>
          </a:p>
          <a:p>
            <a:pPr algn="just"/>
            <a:r>
              <a:rPr lang="en-US" sz="1700" dirty="0">
                <a:solidFill>
                  <a:schemeClr val="tx1"/>
                </a:solidFill>
              </a:rPr>
              <a:t>Make views and dashboards first and also make a story out of it.</a:t>
            </a:r>
          </a:p>
          <a:p>
            <a:pPr algn="ctr"/>
            <a:endParaRPr lang="en-IN" dirty="0"/>
          </a:p>
        </p:txBody>
      </p:sp>
    </p:spTree>
    <p:extLst>
      <p:ext uri="{BB962C8B-B14F-4D97-AF65-F5344CB8AC3E}">
        <p14:creationId xmlns:p14="http://schemas.microsoft.com/office/powerpoint/2010/main" val="1161611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pic>
        <p:nvPicPr>
          <p:cNvPr id="7" name="Content Placeholder 6">
            <a:extLst>
              <a:ext uri="{FF2B5EF4-FFF2-40B4-BE49-F238E27FC236}">
                <a16:creationId xmlns:a16="http://schemas.microsoft.com/office/drawing/2014/main" id="{5DCF973F-879E-7865-D4F5-C601543C9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3563" y="1846263"/>
            <a:ext cx="5677786" cy="4352518"/>
          </a:xfrm>
        </p:spPr>
      </p:pic>
    </p:spTree>
    <p:extLst>
      <p:ext uri="{BB962C8B-B14F-4D97-AF65-F5344CB8AC3E}">
        <p14:creationId xmlns:p14="http://schemas.microsoft.com/office/powerpoint/2010/main" val="1683185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sp>
        <p:nvSpPr>
          <p:cNvPr id="4" name="Content Placeholder 3">
            <a:extLst>
              <a:ext uri="{FF2B5EF4-FFF2-40B4-BE49-F238E27FC236}">
                <a16:creationId xmlns:a16="http://schemas.microsoft.com/office/drawing/2014/main" id="{12E52B68-897C-D4A8-E71C-2C0835D18666}"/>
              </a:ext>
            </a:extLst>
          </p:cNvPr>
          <p:cNvSpPr>
            <a:spLocks noGrp="1"/>
          </p:cNvSpPr>
          <p:nvPr>
            <p:ph idx="1"/>
          </p:nvPr>
        </p:nvSpPr>
        <p:spPr/>
        <p:txBody>
          <a:bodyPr/>
          <a:lstStyle/>
          <a:p>
            <a:pPr>
              <a:buFont typeface="Arial" panose="020B0604020202020204" pitchFamily="34" charset="0"/>
              <a:buChar char="•"/>
            </a:pPr>
            <a:r>
              <a:rPr lang="en-US" dirty="0"/>
              <a:t>The plot is for displaying future predictions for </a:t>
            </a:r>
            <a:r>
              <a:rPr lang="en-US" b="1" dirty="0"/>
              <a:t>Barley Crop.</a:t>
            </a:r>
          </a:p>
          <a:p>
            <a:pPr>
              <a:buFont typeface="Arial" panose="020B0604020202020204" pitchFamily="34" charset="0"/>
              <a:buChar char="•"/>
            </a:pPr>
            <a:r>
              <a:rPr lang="en-US" dirty="0"/>
              <a:t>The future prediction could be </a:t>
            </a:r>
            <a:r>
              <a:rPr lang="en-US" b="1" dirty="0"/>
              <a:t>1487.93079163</a:t>
            </a:r>
            <a:r>
              <a:rPr lang="en-US" dirty="0"/>
              <a:t>, </a:t>
            </a:r>
            <a:r>
              <a:rPr lang="en-US" b="1" dirty="0"/>
              <a:t>1422.51722079</a:t>
            </a:r>
            <a:r>
              <a:rPr lang="en-US" dirty="0"/>
              <a:t>, </a:t>
            </a:r>
            <a:r>
              <a:rPr lang="en-US" b="1" dirty="0"/>
              <a:t>1357.10364996.</a:t>
            </a:r>
          </a:p>
          <a:p>
            <a:pPr>
              <a:buFont typeface="Arial" panose="020B0604020202020204" pitchFamily="34" charset="0"/>
              <a:buChar char="•"/>
            </a:pPr>
            <a:r>
              <a:rPr lang="en-US" dirty="0"/>
              <a:t>This much of productions could be expected in upcoming years.</a:t>
            </a:r>
          </a:p>
          <a:p>
            <a:endParaRPr lang="en-IN" dirty="0"/>
          </a:p>
        </p:txBody>
      </p:sp>
    </p:spTree>
    <p:extLst>
      <p:ext uri="{BB962C8B-B14F-4D97-AF65-F5344CB8AC3E}">
        <p14:creationId xmlns:p14="http://schemas.microsoft.com/office/powerpoint/2010/main" val="3446241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pic>
        <p:nvPicPr>
          <p:cNvPr id="6" name="Content Placeholder 5">
            <a:extLst>
              <a:ext uri="{FF2B5EF4-FFF2-40B4-BE49-F238E27FC236}">
                <a16:creationId xmlns:a16="http://schemas.microsoft.com/office/drawing/2014/main" id="{BEF186CC-D5CA-4A96-CC34-A878E943F9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9646" y="1846263"/>
            <a:ext cx="6273209" cy="4373784"/>
          </a:xfrm>
        </p:spPr>
      </p:pic>
    </p:spTree>
    <p:extLst>
      <p:ext uri="{BB962C8B-B14F-4D97-AF65-F5344CB8AC3E}">
        <p14:creationId xmlns:p14="http://schemas.microsoft.com/office/powerpoint/2010/main" val="1653692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sp>
        <p:nvSpPr>
          <p:cNvPr id="4" name="Content Placeholder 3">
            <a:extLst>
              <a:ext uri="{FF2B5EF4-FFF2-40B4-BE49-F238E27FC236}">
                <a16:creationId xmlns:a16="http://schemas.microsoft.com/office/drawing/2014/main" id="{12E52B68-897C-D4A8-E71C-2C0835D18666}"/>
              </a:ext>
            </a:extLst>
          </p:cNvPr>
          <p:cNvSpPr>
            <a:spLocks noGrp="1"/>
          </p:cNvSpPr>
          <p:nvPr>
            <p:ph idx="1"/>
          </p:nvPr>
        </p:nvSpPr>
        <p:spPr/>
        <p:txBody>
          <a:bodyPr/>
          <a:lstStyle/>
          <a:p>
            <a:pPr>
              <a:buFont typeface="Arial" panose="020B0604020202020204" pitchFamily="34" charset="0"/>
              <a:buChar char="•"/>
            </a:pPr>
            <a:r>
              <a:rPr lang="en-US" dirty="0"/>
              <a:t>The plot is for displaying future predictions for </a:t>
            </a:r>
            <a:r>
              <a:rPr lang="en-US" b="1" dirty="0"/>
              <a:t>Mustard Crop.</a:t>
            </a:r>
          </a:p>
          <a:p>
            <a:pPr>
              <a:buFont typeface="Arial" panose="020B0604020202020204" pitchFamily="34" charset="0"/>
              <a:buChar char="•"/>
            </a:pPr>
            <a:r>
              <a:rPr lang="en-US" dirty="0"/>
              <a:t>The future prediction could be </a:t>
            </a:r>
            <a:r>
              <a:rPr lang="en-US" b="1" dirty="0"/>
              <a:t>2197.83772634</a:t>
            </a:r>
            <a:r>
              <a:rPr lang="en-US" dirty="0"/>
              <a:t>, </a:t>
            </a:r>
            <a:r>
              <a:rPr lang="en-US" b="1" dirty="0"/>
              <a:t>2227.02541918</a:t>
            </a:r>
            <a:r>
              <a:rPr lang="en-US" dirty="0"/>
              <a:t>, </a:t>
            </a:r>
            <a:r>
              <a:rPr lang="en-US" b="1" dirty="0"/>
              <a:t>2256.21311203.</a:t>
            </a:r>
          </a:p>
          <a:p>
            <a:pPr>
              <a:buFont typeface="Arial" panose="020B0604020202020204" pitchFamily="34" charset="0"/>
              <a:buChar char="•"/>
            </a:pPr>
            <a:r>
              <a:rPr lang="en-US" dirty="0"/>
              <a:t>This much of productions could be expected in upcoming years.</a:t>
            </a:r>
          </a:p>
          <a:p>
            <a:endParaRPr lang="en-IN" dirty="0"/>
          </a:p>
        </p:txBody>
      </p:sp>
    </p:spTree>
    <p:extLst>
      <p:ext uri="{BB962C8B-B14F-4D97-AF65-F5344CB8AC3E}">
        <p14:creationId xmlns:p14="http://schemas.microsoft.com/office/powerpoint/2010/main" val="3254628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pic>
        <p:nvPicPr>
          <p:cNvPr id="7" name="Content Placeholder 6">
            <a:extLst>
              <a:ext uri="{FF2B5EF4-FFF2-40B4-BE49-F238E27FC236}">
                <a16:creationId xmlns:a16="http://schemas.microsoft.com/office/drawing/2014/main" id="{241D6D5F-B032-C09E-9B3D-E87206BCD3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0158" y="1846263"/>
            <a:ext cx="6379535" cy="4426946"/>
          </a:xfrm>
        </p:spPr>
      </p:pic>
    </p:spTree>
    <p:extLst>
      <p:ext uri="{BB962C8B-B14F-4D97-AF65-F5344CB8AC3E}">
        <p14:creationId xmlns:p14="http://schemas.microsoft.com/office/powerpoint/2010/main" val="1043842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D66-77D2-4D55-E0E7-048B934CEC7B}"/>
              </a:ext>
            </a:extLst>
          </p:cNvPr>
          <p:cNvSpPr>
            <a:spLocks noGrp="1"/>
          </p:cNvSpPr>
          <p:nvPr>
            <p:ph type="title"/>
          </p:nvPr>
        </p:nvSpPr>
        <p:spPr/>
        <p:txBody>
          <a:bodyPr/>
          <a:lstStyle/>
          <a:p>
            <a:r>
              <a:rPr lang="en-US" b="1" dirty="0"/>
              <a:t>Future</a:t>
            </a:r>
            <a:r>
              <a:rPr lang="en-US" dirty="0"/>
              <a:t> </a:t>
            </a:r>
            <a:r>
              <a:rPr lang="en-US" b="1" dirty="0"/>
              <a:t>Predictions</a:t>
            </a:r>
            <a:r>
              <a:rPr lang="en-US" dirty="0"/>
              <a:t> </a:t>
            </a:r>
            <a:r>
              <a:rPr lang="en-US" b="1" dirty="0"/>
              <a:t>of</a:t>
            </a:r>
            <a:r>
              <a:rPr lang="en-US" dirty="0"/>
              <a:t> </a:t>
            </a:r>
            <a:r>
              <a:rPr lang="en-US" b="1" dirty="0"/>
              <a:t>Top</a:t>
            </a:r>
            <a:r>
              <a:rPr lang="en-US" dirty="0"/>
              <a:t> </a:t>
            </a:r>
            <a:r>
              <a:rPr lang="en-US" b="1" dirty="0"/>
              <a:t>10</a:t>
            </a:r>
            <a:r>
              <a:rPr lang="en-US" dirty="0"/>
              <a:t> </a:t>
            </a:r>
            <a:r>
              <a:rPr lang="en-US" b="1" dirty="0"/>
              <a:t>Crops</a:t>
            </a:r>
            <a:endParaRPr lang="en-IN" b="1" dirty="0"/>
          </a:p>
        </p:txBody>
      </p:sp>
      <p:sp>
        <p:nvSpPr>
          <p:cNvPr id="4" name="Content Placeholder 3">
            <a:extLst>
              <a:ext uri="{FF2B5EF4-FFF2-40B4-BE49-F238E27FC236}">
                <a16:creationId xmlns:a16="http://schemas.microsoft.com/office/drawing/2014/main" id="{12E52B68-897C-D4A8-E71C-2C0835D18666}"/>
              </a:ext>
            </a:extLst>
          </p:cNvPr>
          <p:cNvSpPr>
            <a:spLocks noGrp="1"/>
          </p:cNvSpPr>
          <p:nvPr>
            <p:ph idx="1"/>
          </p:nvPr>
        </p:nvSpPr>
        <p:spPr/>
        <p:txBody>
          <a:bodyPr/>
          <a:lstStyle/>
          <a:p>
            <a:pPr>
              <a:buFont typeface="Arial" panose="020B0604020202020204" pitchFamily="34" charset="0"/>
              <a:buChar char="•"/>
            </a:pPr>
            <a:r>
              <a:rPr lang="en-US" dirty="0"/>
              <a:t>The plot is for displaying future predictions for </a:t>
            </a:r>
            <a:r>
              <a:rPr lang="en-US" b="1" dirty="0"/>
              <a:t>Arhar Dal</a:t>
            </a:r>
            <a:r>
              <a:rPr lang="en-US" dirty="0"/>
              <a:t> </a:t>
            </a:r>
            <a:r>
              <a:rPr lang="en-US" b="1" dirty="0"/>
              <a:t>Crop</a:t>
            </a:r>
          </a:p>
          <a:p>
            <a:pPr>
              <a:buFont typeface="Arial" panose="020B0604020202020204" pitchFamily="34" charset="0"/>
              <a:buChar char="•"/>
            </a:pPr>
            <a:r>
              <a:rPr lang="en-US" dirty="0"/>
              <a:t>The future prediction could be </a:t>
            </a:r>
            <a:r>
              <a:rPr lang="en-US" b="1" dirty="0"/>
              <a:t>1110.55774179</a:t>
            </a:r>
            <a:r>
              <a:rPr lang="en-US" dirty="0"/>
              <a:t>, </a:t>
            </a:r>
            <a:r>
              <a:rPr lang="en-US" b="1" dirty="0"/>
              <a:t>1089.91022549</a:t>
            </a:r>
            <a:r>
              <a:rPr lang="en-US" dirty="0"/>
              <a:t>, </a:t>
            </a:r>
            <a:r>
              <a:rPr lang="en-US" b="1" dirty="0"/>
              <a:t>1069.2627092</a:t>
            </a:r>
            <a:r>
              <a:rPr lang="en-US" dirty="0"/>
              <a:t>.</a:t>
            </a:r>
            <a:endParaRPr lang="en-US" b="1" dirty="0"/>
          </a:p>
          <a:p>
            <a:pPr>
              <a:buFont typeface="Arial" panose="020B0604020202020204" pitchFamily="34" charset="0"/>
              <a:buChar char="•"/>
            </a:pPr>
            <a:r>
              <a:rPr lang="en-US" dirty="0"/>
              <a:t>This much of productions could be expected in upcoming years.</a:t>
            </a:r>
          </a:p>
          <a:p>
            <a:endParaRPr lang="en-IN" dirty="0"/>
          </a:p>
        </p:txBody>
      </p:sp>
    </p:spTree>
    <p:extLst>
      <p:ext uri="{BB962C8B-B14F-4D97-AF65-F5344CB8AC3E}">
        <p14:creationId xmlns:p14="http://schemas.microsoft.com/office/powerpoint/2010/main" val="2620350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FBEE-5A04-FDC2-EF48-4027F5F5DC46}"/>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A3E5D765-F076-3852-6B78-75C7DFC34B5F}"/>
              </a:ext>
            </a:extLst>
          </p:cNvPr>
          <p:cNvSpPr>
            <a:spLocks noGrp="1"/>
          </p:cNvSpPr>
          <p:nvPr>
            <p:ph idx="1"/>
          </p:nvPr>
        </p:nvSpPr>
        <p:spPr/>
        <p:txBody>
          <a:bodyPr/>
          <a:lstStyle/>
          <a:p>
            <a:r>
              <a:rPr lang="en-US" b="1" dirty="0"/>
              <a:t>Conclusions from Yearly Production:</a:t>
            </a:r>
          </a:p>
          <a:p>
            <a:pPr>
              <a:buFont typeface="Arial" panose="020B0604020202020204" pitchFamily="34" charset="0"/>
              <a:buChar char="•"/>
            </a:pPr>
            <a:r>
              <a:rPr lang="en-US" dirty="0"/>
              <a:t> There is a general increasing trend in crop production from 1997 to 2015.</a:t>
            </a:r>
          </a:p>
          <a:p>
            <a:pPr>
              <a:buFont typeface="Arial" panose="020B0604020202020204" pitchFamily="34" charset="0"/>
              <a:buChar char="•"/>
            </a:pPr>
            <a:r>
              <a:rPr lang="en-US" dirty="0"/>
              <a:t> Noticeable fluctuations are observed in certain years, possibly due to varying climatic conditions, agricultural practices, or policy changes.</a:t>
            </a:r>
          </a:p>
          <a:p>
            <a:pPr>
              <a:buFont typeface="Arial" panose="020B0604020202020204" pitchFamily="34" charset="0"/>
              <a:buChar char="•"/>
            </a:pPr>
            <a:r>
              <a:rPr lang="en-US" dirty="0"/>
              <a:t> Significant increases or decreases in certain years warrant further investigation.</a:t>
            </a:r>
          </a:p>
          <a:p>
            <a:pPr>
              <a:buFont typeface="Arial" panose="020B0604020202020204" pitchFamily="34" charset="0"/>
              <a:buChar char="•"/>
            </a:pPr>
            <a:r>
              <a:rPr lang="en-US" dirty="0"/>
              <a:t>The Year-over-Year growth rate highlights periods of rapid growth or decline, providing insights into potential factors affecting production.</a:t>
            </a:r>
            <a:endParaRPr lang="en-IN" dirty="0"/>
          </a:p>
        </p:txBody>
      </p:sp>
    </p:spTree>
    <p:extLst>
      <p:ext uri="{BB962C8B-B14F-4D97-AF65-F5344CB8AC3E}">
        <p14:creationId xmlns:p14="http://schemas.microsoft.com/office/powerpoint/2010/main" val="1151004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FBEE-5A04-FDC2-EF48-4027F5F5DC46}"/>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A3E5D765-F076-3852-6B78-75C7DFC34B5F}"/>
              </a:ext>
            </a:extLst>
          </p:cNvPr>
          <p:cNvSpPr>
            <a:spLocks noGrp="1"/>
          </p:cNvSpPr>
          <p:nvPr>
            <p:ph idx="1"/>
          </p:nvPr>
        </p:nvSpPr>
        <p:spPr/>
        <p:txBody>
          <a:bodyPr/>
          <a:lstStyle/>
          <a:p>
            <a:r>
              <a:rPr lang="en-US" b="1" dirty="0"/>
              <a:t>Conclusions from State-wise Production:</a:t>
            </a:r>
          </a:p>
          <a:p>
            <a:pPr>
              <a:buFont typeface="Arial" panose="020B0604020202020204" pitchFamily="34" charset="0"/>
              <a:buChar char="•"/>
            </a:pPr>
            <a:r>
              <a:rPr lang="en-US" dirty="0"/>
              <a:t> States like Uttar Pradesh, Punjab, Madhya Pradesh, and West Bengal are top contributors to total crop production.</a:t>
            </a:r>
          </a:p>
          <a:p>
            <a:pPr>
              <a:buFont typeface="Arial" panose="020B0604020202020204" pitchFamily="34" charset="0"/>
              <a:buChar char="•"/>
            </a:pPr>
            <a:r>
              <a:rPr lang="en-US" dirty="0"/>
              <a:t> There is considerable variation in production across different states, highlighting the importance of regional factors such as soil quality, climate, and available resources.</a:t>
            </a:r>
          </a:p>
          <a:p>
            <a:pPr>
              <a:buFont typeface="Arial" panose="020B0604020202020204" pitchFamily="34" charset="0"/>
              <a:buChar char="•"/>
            </a:pPr>
            <a:r>
              <a:rPr lang="en-US" dirty="0"/>
              <a:t> The contribution percentage plot shows each state's relative contribution to the overall crop production.</a:t>
            </a:r>
            <a:endParaRPr lang="en-IN" dirty="0"/>
          </a:p>
        </p:txBody>
      </p:sp>
    </p:spTree>
    <p:extLst>
      <p:ext uri="{BB962C8B-B14F-4D97-AF65-F5344CB8AC3E}">
        <p14:creationId xmlns:p14="http://schemas.microsoft.com/office/powerpoint/2010/main" val="1950461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FBEE-5A04-FDC2-EF48-4027F5F5DC46}"/>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A3E5D765-F076-3852-6B78-75C7DFC34B5F}"/>
              </a:ext>
            </a:extLst>
          </p:cNvPr>
          <p:cNvSpPr>
            <a:spLocks noGrp="1"/>
          </p:cNvSpPr>
          <p:nvPr>
            <p:ph idx="1"/>
          </p:nvPr>
        </p:nvSpPr>
        <p:spPr>
          <a:xfrm>
            <a:off x="1180214" y="1828800"/>
            <a:ext cx="10283810" cy="3997764"/>
          </a:xfrm>
        </p:spPr>
        <p:txBody>
          <a:bodyPr/>
          <a:lstStyle/>
          <a:p>
            <a:r>
              <a:rPr lang="en-US" b="1" dirty="0"/>
              <a:t>Conclusions from Seasonal Production:</a:t>
            </a:r>
          </a:p>
          <a:p>
            <a:pPr>
              <a:buFont typeface="Arial" panose="020B0604020202020204" pitchFamily="34" charset="0"/>
              <a:buChar char="•"/>
            </a:pPr>
            <a:r>
              <a:rPr lang="en-US" dirty="0"/>
              <a:t> The Kharif season (monsoon) has the highest total production, indicating significant contributions from crops grown during this period such as rice and maize.</a:t>
            </a:r>
          </a:p>
          <a:p>
            <a:pPr>
              <a:buFont typeface="Arial" panose="020B0604020202020204" pitchFamily="34" charset="0"/>
              <a:buChar char="•"/>
            </a:pPr>
            <a:r>
              <a:rPr lang="en-US" dirty="0"/>
              <a:t> Other seasons like Rabi (winter) and Whole Year production also contribute significantly, reflecting the diversity of crops and farming practices in India.</a:t>
            </a:r>
          </a:p>
          <a:p>
            <a:pPr>
              <a:buFont typeface="Arial" panose="020B0604020202020204" pitchFamily="34" charset="0"/>
              <a:buChar char="•"/>
            </a:pPr>
            <a:r>
              <a:rPr lang="en-US" dirty="0"/>
              <a:t> The contribution percentage plot highlights the relative importance of each season to total crop production.</a:t>
            </a:r>
            <a:endParaRPr lang="en-IN" dirty="0"/>
          </a:p>
        </p:txBody>
      </p:sp>
    </p:spTree>
    <p:extLst>
      <p:ext uri="{BB962C8B-B14F-4D97-AF65-F5344CB8AC3E}">
        <p14:creationId xmlns:p14="http://schemas.microsoft.com/office/powerpoint/2010/main" val="2237952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FBEE-5A04-FDC2-EF48-4027F5F5DC46}"/>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A3E5D765-F076-3852-6B78-75C7DFC34B5F}"/>
              </a:ext>
            </a:extLst>
          </p:cNvPr>
          <p:cNvSpPr>
            <a:spLocks noGrp="1"/>
          </p:cNvSpPr>
          <p:nvPr>
            <p:ph idx="1"/>
          </p:nvPr>
        </p:nvSpPr>
        <p:spPr>
          <a:xfrm>
            <a:off x="1180214" y="1828800"/>
            <a:ext cx="10283810" cy="3997764"/>
          </a:xfrm>
        </p:spPr>
        <p:txBody>
          <a:bodyPr/>
          <a:lstStyle/>
          <a:p>
            <a:r>
              <a:rPr lang="en-US" b="1" dirty="0"/>
              <a:t>Conclusions from Crop-specific Analysis:</a:t>
            </a:r>
          </a:p>
          <a:p>
            <a:pPr>
              <a:buFont typeface="Arial" panose="020B0604020202020204" pitchFamily="34" charset="0"/>
              <a:buChar char="•"/>
            </a:pPr>
            <a:r>
              <a:rPr lang="en-US" dirty="0"/>
              <a:t> Major crops like rice, wheat, sugarcane, and maize are the top producers, aligning with their importance in the Indian diet and economy.</a:t>
            </a:r>
          </a:p>
          <a:p>
            <a:pPr>
              <a:buFont typeface="Arial" panose="020B0604020202020204" pitchFamily="34" charset="0"/>
              <a:buChar char="•"/>
            </a:pPr>
            <a:r>
              <a:rPr lang="en-US" dirty="0"/>
              <a:t> The diversity in the top 10 crops highlights the adaptability of Indian farmers to different climatic and soil conditions.</a:t>
            </a:r>
          </a:p>
          <a:p>
            <a:pPr>
              <a:buFont typeface="Arial" panose="020B0604020202020204" pitchFamily="34" charset="0"/>
              <a:buChar char="•"/>
            </a:pPr>
            <a:r>
              <a:rPr lang="en-US" dirty="0"/>
              <a:t> The contribution percentage plot shows the relative importance of each crop in the top 10.</a:t>
            </a:r>
            <a:endParaRPr lang="en-IN" dirty="0"/>
          </a:p>
        </p:txBody>
      </p:sp>
    </p:spTree>
    <p:extLst>
      <p:ext uri="{BB962C8B-B14F-4D97-AF65-F5344CB8AC3E}">
        <p14:creationId xmlns:p14="http://schemas.microsoft.com/office/powerpoint/2010/main" val="91898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FDBD-5BF3-CF38-2D65-FF4E33D0ED5B}"/>
              </a:ext>
            </a:extLst>
          </p:cNvPr>
          <p:cNvSpPr>
            <a:spLocks noGrp="1"/>
          </p:cNvSpPr>
          <p:nvPr>
            <p:ph type="title"/>
          </p:nvPr>
        </p:nvSpPr>
        <p:spPr/>
        <p:txBody>
          <a:bodyPr/>
          <a:lstStyle/>
          <a:p>
            <a:r>
              <a:rPr lang="en-US" b="1" dirty="0"/>
              <a:t>Objectives</a:t>
            </a:r>
            <a:endParaRPr lang="en-IN" b="1" dirty="0"/>
          </a:p>
        </p:txBody>
      </p:sp>
      <p:sp>
        <p:nvSpPr>
          <p:cNvPr id="3" name="Content Placeholder 2">
            <a:extLst>
              <a:ext uri="{FF2B5EF4-FFF2-40B4-BE49-F238E27FC236}">
                <a16:creationId xmlns:a16="http://schemas.microsoft.com/office/drawing/2014/main" id="{E06EBA4C-825E-3820-5F47-4080EEC0DBF1}"/>
              </a:ext>
            </a:extLst>
          </p:cNvPr>
          <p:cNvSpPr>
            <a:spLocks noGrp="1"/>
          </p:cNvSpPr>
          <p:nvPr>
            <p:ph idx="1"/>
          </p:nvPr>
        </p:nvSpPr>
        <p:spPr/>
        <p:txBody>
          <a:bodyPr/>
          <a:lstStyle/>
          <a:p>
            <a:r>
              <a:rPr lang="en-US" dirty="0"/>
              <a:t>This analysis aims to find out the crop productions in India by state-wise ,and type of crops which gives higher production , and future prediction for top 10 crops.</a:t>
            </a:r>
            <a:endParaRPr lang="en-IN" dirty="0"/>
          </a:p>
        </p:txBody>
      </p:sp>
    </p:spTree>
    <p:extLst>
      <p:ext uri="{BB962C8B-B14F-4D97-AF65-F5344CB8AC3E}">
        <p14:creationId xmlns:p14="http://schemas.microsoft.com/office/powerpoint/2010/main" val="274831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A383-1577-6BD4-4DD5-34D0A0C08DAD}"/>
              </a:ext>
            </a:extLst>
          </p:cNvPr>
          <p:cNvSpPr>
            <a:spLocks noGrp="1"/>
          </p:cNvSpPr>
          <p:nvPr>
            <p:ph type="title"/>
          </p:nvPr>
        </p:nvSpPr>
        <p:spPr/>
        <p:txBody>
          <a:bodyPr/>
          <a:lstStyle/>
          <a:p>
            <a:r>
              <a:rPr lang="en-US" b="1" dirty="0"/>
              <a:t>Dataset Overview</a:t>
            </a:r>
            <a:endParaRPr lang="en-IN" b="1" dirty="0"/>
          </a:p>
        </p:txBody>
      </p:sp>
      <p:sp>
        <p:nvSpPr>
          <p:cNvPr id="3" name="Content Placeholder 2">
            <a:extLst>
              <a:ext uri="{FF2B5EF4-FFF2-40B4-BE49-F238E27FC236}">
                <a16:creationId xmlns:a16="http://schemas.microsoft.com/office/drawing/2014/main" id="{86432223-E175-50EA-77BF-ED8133E31C81}"/>
              </a:ext>
            </a:extLst>
          </p:cNvPr>
          <p:cNvSpPr>
            <a:spLocks noGrp="1"/>
          </p:cNvSpPr>
          <p:nvPr>
            <p:ph idx="1"/>
          </p:nvPr>
        </p:nvSpPr>
        <p:spPr/>
        <p:txBody>
          <a:bodyPr/>
          <a:lstStyle/>
          <a:p>
            <a:r>
              <a:rPr lang="en-US" b="1" dirty="0"/>
              <a:t>Dataset Description:</a:t>
            </a:r>
          </a:p>
          <a:p>
            <a:pPr>
              <a:buFont typeface="Arial" panose="020B0604020202020204" pitchFamily="34" charset="0"/>
              <a:buChar char="•"/>
            </a:pPr>
            <a:r>
              <a:rPr lang="en-US" b="1" dirty="0"/>
              <a:t>The dataset includes the following headings:</a:t>
            </a:r>
          </a:p>
          <a:p>
            <a:r>
              <a:rPr lang="en-US" dirty="0"/>
              <a:t>State Name, District Name , Crop Year ,Season ,Crop , Area ,Production </a:t>
            </a:r>
          </a:p>
          <a:p>
            <a:pPr>
              <a:buFont typeface="Arial" panose="020B0604020202020204" pitchFamily="34" charset="0"/>
              <a:buChar char="•"/>
            </a:pPr>
            <a:r>
              <a:rPr lang="en-US" b="1" dirty="0"/>
              <a:t>Data Source:</a:t>
            </a:r>
          </a:p>
          <a:p>
            <a:pPr>
              <a:buFont typeface="Arial" panose="020B0604020202020204" pitchFamily="34" charset="0"/>
              <a:buChar char="•"/>
            </a:pPr>
            <a:r>
              <a:rPr lang="en-US" dirty="0"/>
              <a:t>The data was sourced from crop production in India’s data records.</a:t>
            </a:r>
            <a:endParaRPr lang="en-IN" dirty="0"/>
          </a:p>
        </p:txBody>
      </p:sp>
    </p:spTree>
    <p:extLst>
      <p:ext uri="{BB962C8B-B14F-4D97-AF65-F5344CB8AC3E}">
        <p14:creationId xmlns:p14="http://schemas.microsoft.com/office/powerpoint/2010/main" val="39010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222C-69B5-80AE-06A0-18BDA30C2B4C}"/>
              </a:ext>
            </a:extLst>
          </p:cNvPr>
          <p:cNvSpPr>
            <a:spLocks noGrp="1"/>
          </p:cNvSpPr>
          <p:nvPr>
            <p:ph type="title"/>
          </p:nvPr>
        </p:nvSpPr>
        <p:spPr/>
        <p:txBody>
          <a:bodyPr/>
          <a:lstStyle/>
          <a:p>
            <a:r>
              <a:rPr lang="en-US" b="1" dirty="0"/>
              <a:t>Correlation matrix</a:t>
            </a:r>
            <a:endParaRPr lang="en-IN" b="1" dirty="0"/>
          </a:p>
        </p:txBody>
      </p:sp>
      <p:pic>
        <p:nvPicPr>
          <p:cNvPr id="9" name="Content Placeholder 8">
            <a:extLst>
              <a:ext uri="{FF2B5EF4-FFF2-40B4-BE49-F238E27FC236}">
                <a16:creationId xmlns:a16="http://schemas.microsoft.com/office/drawing/2014/main" id="{44570BC6-6451-BB5D-4EF3-9A23C07F82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344" y="1988288"/>
            <a:ext cx="5706127" cy="4275069"/>
          </a:xfrm>
        </p:spPr>
      </p:pic>
    </p:spTree>
    <p:extLst>
      <p:ext uri="{BB962C8B-B14F-4D97-AF65-F5344CB8AC3E}">
        <p14:creationId xmlns:p14="http://schemas.microsoft.com/office/powerpoint/2010/main" val="133531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222C-69B5-80AE-06A0-18BDA30C2B4C}"/>
              </a:ext>
            </a:extLst>
          </p:cNvPr>
          <p:cNvSpPr>
            <a:spLocks noGrp="1"/>
          </p:cNvSpPr>
          <p:nvPr>
            <p:ph type="title"/>
          </p:nvPr>
        </p:nvSpPr>
        <p:spPr/>
        <p:txBody>
          <a:bodyPr/>
          <a:lstStyle/>
          <a:p>
            <a:r>
              <a:rPr lang="en-US" b="1" dirty="0"/>
              <a:t>Correlation matrix</a:t>
            </a:r>
            <a:endParaRPr lang="en-IN" b="1" dirty="0"/>
          </a:p>
        </p:txBody>
      </p:sp>
      <p:sp>
        <p:nvSpPr>
          <p:cNvPr id="4" name="Content Placeholder 3">
            <a:extLst>
              <a:ext uri="{FF2B5EF4-FFF2-40B4-BE49-F238E27FC236}">
                <a16:creationId xmlns:a16="http://schemas.microsoft.com/office/drawing/2014/main" id="{5D807893-7E26-4E41-5705-5AC7D29B1B58}"/>
              </a:ext>
            </a:extLst>
          </p:cNvPr>
          <p:cNvSpPr>
            <a:spLocks noGrp="1"/>
          </p:cNvSpPr>
          <p:nvPr>
            <p:ph idx="1"/>
          </p:nvPr>
        </p:nvSpPr>
        <p:spPr/>
        <p:txBody>
          <a:bodyPr/>
          <a:lstStyle/>
          <a:p>
            <a:pPr>
              <a:buFont typeface="Arial" panose="020B0604020202020204" pitchFamily="34" charset="0"/>
              <a:buChar char="•"/>
            </a:pPr>
            <a:r>
              <a:rPr lang="en-US" dirty="0"/>
              <a:t>There is no variable showing high correlation with any other variable in the dataset</a:t>
            </a:r>
          </a:p>
          <a:p>
            <a:endParaRPr lang="en-IN" dirty="0"/>
          </a:p>
        </p:txBody>
      </p:sp>
    </p:spTree>
    <p:extLst>
      <p:ext uri="{BB962C8B-B14F-4D97-AF65-F5344CB8AC3E}">
        <p14:creationId xmlns:p14="http://schemas.microsoft.com/office/powerpoint/2010/main" val="204332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6FC531-6EC0-7FE6-9FB2-C7DB0674F19D}"/>
              </a:ext>
            </a:extLst>
          </p:cNvPr>
          <p:cNvSpPr>
            <a:spLocks noGrp="1"/>
          </p:cNvSpPr>
          <p:nvPr>
            <p:ph type="title"/>
          </p:nvPr>
        </p:nvSpPr>
        <p:spPr>
          <a:xfrm>
            <a:off x="1066800" y="148380"/>
            <a:ext cx="10058400" cy="1450757"/>
          </a:xfrm>
        </p:spPr>
        <p:txBody>
          <a:bodyPr/>
          <a:lstStyle/>
          <a:p>
            <a:r>
              <a:rPr lang="en-US" b="1" dirty="0"/>
              <a:t>State-wise</a:t>
            </a:r>
            <a:r>
              <a:rPr lang="en-US" dirty="0"/>
              <a:t> </a:t>
            </a:r>
            <a:r>
              <a:rPr lang="en-US" b="1" dirty="0"/>
              <a:t>Crop</a:t>
            </a:r>
            <a:r>
              <a:rPr lang="en-US" dirty="0"/>
              <a:t> </a:t>
            </a:r>
            <a:r>
              <a:rPr lang="en-US" b="1" dirty="0"/>
              <a:t>Production(Stacked bar chart)</a:t>
            </a:r>
            <a:r>
              <a:rPr lang="en-US" dirty="0"/>
              <a:t> </a:t>
            </a:r>
            <a:endParaRPr lang="en-IN" dirty="0"/>
          </a:p>
        </p:txBody>
      </p:sp>
      <p:pic>
        <p:nvPicPr>
          <p:cNvPr id="8" name="Content Placeholder 7">
            <a:extLst>
              <a:ext uri="{FF2B5EF4-FFF2-40B4-BE49-F238E27FC236}">
                <a16:creationId xmlns:a16="http://schemas.microsoft.com/office/drawing/2014/main" id="{5E9AB4BE-8862-D5A2-8254-6C2CBC9BD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126" y="1846263"/>
            <a:ext cx="8431618" cy="4331253"/>
          </a:xfrm>
        </p:spPr>
      </p:pic>
    </p:spTree>
    <p:extLst>
      <p:ext uri="{BB962C8B-B14F-4D97-AF65-F5344CB8AC3E}">
        <p14:creationId xmlns:p14="http://schemas.microsoft.com/office/powerpoint/2010/main" val="12839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6FC531-6EC0-7FE6-9FB2-C7DB0674F19D}"/>
              </a:ext>
            </a:extLst>
          </p:cNvPr>
          <p:cNvSpPr>
            <a:spLocks noGrp="1"/>
          </p:cNvSpPr>
          <p:nvPr>
            <p:ph type="title"/>
          </p:nvPr>
        </p:nvSpPr>
        <p:spPr/>
        <p:txBody>
          <a:bodyPr/>
          <a:lstStyle/>
          <a:p>
            <a:r>
              <a:rPr lang="en-US" b="1" dirty="0"/>
              <a:t>State-wise</a:t>
            </a:r>
            <a:r>
              <a:rPr lang="en-US" dirty="0"/>
              <a:t> </a:t>
            </a:r>
            <a:r>
              <a:rPr lang="en-US" b="1" dirty="0"/>
              <a:t>Crop</a:t>
            </a:r>
            <a:r>
              <a:rPr lang="en-US" dirty="0"/>
              <a:t> </a:t>
            </a:r>
            <a:r>
              <a:rPr lang="en-US" b="1" dirty="0"/>
              <a:t>Production</a:t>
            </a:r>
            <a:r>
              <a:rPr lang="en-US" dirty="0"/>
              <a:t> </a:t>
            </a:r>
            <a:endParaRPr lang="en-IN" dirty="0"/>
          </a:p>
        </p:txBody>
      </p:sp>
      <p:sp>
        <p:nvSpPr>
          <p:cNvPr id="3" name="Content Placeholder 2">
            <a:extLst>
              <a:ext uri="{FF2B5EF4-FFF2-40B4-BE49-F238E27FC236}">
                <a16:creationId xmlns:a16="http://schemas.microsoft.com/office/drawing/2014/main" id="{5902C10C-D176-0A37-8605-17B3001AAB3B}"/>
              </a:ext>
            </a:extLst>
          </p:cNvPr>
          <p:cNvSpPr>
            <a:spLocks noGrp="1"/>
          </p:cNvSpPr>
          <p:nvPr>
            <p:ph idx="1"/>
          </p:nvPr>
        </p:nvSpPr>
        <p:spPr/>
        <p:txBody>
          <a:bodyPr/>
          <a:lstStyle/>
          <a:p>
            <a:pPr>
              <a:buFont typeface="Arial" panose="020B0604020202020204" pitchFamily="34" charset="0"/>
              <a:buChar char="•"/>
            </a:pPr>
            <a:r>
              <a:rPr lang="en-US" dirty="0"/>
              <a:t>Stacked Bar plot showing total crop production by state-wise.</a:t>
            </a:r>
          </a:p>
          <a:p>
            <a:pPr>
              <a:buFont typeface="Arial" panose="020B0604020202020204" pitchFamily="34" charset="0"/>
              <a:buChar char="•"/>
            </a:pPr>
            <a:r>
              <a:rPr lang="en-US" dirty="0"/>
              <a:t>Key findings: Top producing states, regional variations.</a:t>
            </a:r>
          </a:p>
          <a:p>
            <a:pPr>
              <a:buFont typeface="Arial" panose="020B0604020202020204" pitchFamily="34" charset="0"/>
              <a:buChar char="•"/>
            </a:pPr>
            <a:r>
              <a:rPr lang="en-US" dirty="0"/>
              <a:t>The above plot declares that Uttar Pradesh have highest crop production in India.</a:t>
            </a:r>
          </a:p>
          <a:p>
            <a:pPr>
              <a:buFont typeface="Arial" panose="020B0604020202020204" pitchFamily="34" charset="0"/>
              <a:buChar char="•"/>
            </a:pPr>
            <a:r>
              <a:rPr lang="en-US" dirty="0"/>
              <a:t>And the least production comes from Chandigarh.</a:t>
            </a:r>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0668737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1013</TotalTime>
  <Words>1192</Words>
  <Application>Microsoft Office PowerPoint</Application>
  <PresentationFormat>Widescreen</PresentationFormat>
  <Paragraphs>121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Retrospect</vt:lpstr>
      <vt:lpstr>Crop Production Analysis in India</vt:lpstr>
      <vt:lpstr>Project Details</vt:lpstr>
      <vt:lpstr>Problem Statement</vt:lpstr>
      <vt:lpstr>Objectives</vt:lpstr>
      <vt:lpstr>Dataset Overview</vt:lpstr>
      <vt:lpstr>Correlation matrix</vt:lpstr>
      <vt:lpstr>Correlation matrix</vt:lpstr>
      <vt:lpstr>State-wise Crop Production(Stacked bar chart) </vt:lpstr>
      <vt:lpstr>State-wise Crop Production </vt:lpstr>
      <vt:lpstr>State-wise Crop Production(pie chart) </vt:lpstr>
      <vt:lpstr>State-wise Crop Production(pie chart) </vt:lpstr>
      <vt:lpstr>Season Wise Crop Production</vt:lpstr>
      <vt:lpstr>Season Wise Crop Production</vt:lpstr>
      <vt:lpstr>Top 10 Crops Production</vt:lpstr>
      <vt:lpstr>Top 10 Crops Production</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Future Predictions of Top 10 Crops</vt:lpstr>
      <vt:lpstr>Conclusion:</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sriratna chintapalli</dc:creator>
  <cp:lastModifiedBy>sriratna chintapalli</cp:lastModifiedBy>
  <cp:revision>4</cp:revision>
  <dcterms:created xsi:type="dcterms:W3CDTF">2024-06-02T13:35:22Z</dcterms:created>
  <dcterms:modified xsi:type="dcterms:W3CDTF">2024-06-03T06:28:50Z</dcterms:modified>
</cp:coreProperties>
</file>