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FBDA-5C64-42E4-AC52-3A0F64C6B4BA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DDD3-3D12-4B5D-BB54-D49A19095AB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84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FBDA-5C64-42E4-AC52-3A0F64C6B4BA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DDD3-3D12-4B5D-BB54-D49A19095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09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FBDA-5C64-42E4-AC52-3A0F64C6B4BA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DDD3-3D12-4B5D-BB54-D49A19095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45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FBDA-5C64-42E4-AC52-3A0F64C6B4BA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DDD3-3D12-4B5D-BB54-D49A19095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34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FBDA-5C64-42E4-AC52-3A0F64C6B4BA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DDD3-3D12-4B5D-BB54-D49A19095AB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4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FBDA-5C64-42E4-AC52-3A0F64C6B4BA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DDD3-3D12-4B5D-BB54-D49A19095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42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FBDA-5C64-42E4-AC52-3A0F64C6B4BA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DDD3-3D12-4B5D-BB54-D49A19095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6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FBDA-5C64-42E4-AC52-3A0F64C6B4BA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DDD3-3D12-4B5D-BB54-D49A19095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86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FBDA-5C64-42E4-AC52-3A0F64C6B4BA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DDD3-3D12-4B5D-BB54-D49A19095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12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B2FBDA-5C64-42E4-AC52-3A0F64C6B4BA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4EDDD3-3D12-4B5D-BB54-D49A19095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09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FBDA-5C64-42E4-AC52-3A0F64C6B4BA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DDD3-3D12-4B5D-BB54-D49A19095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0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B2FBDA-5C64-42E4-AC52-3A0F64C6B4BA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4EDDD3-3D12-4B5D-BB54-D49A19095AB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81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EB75-2B84-67B5-10AF-5636B763A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Bird</a:t>
            </a:r>
            <a:r>
              <a:rPr lang="en-US" dirty="0"/>
              <a:t> </a:t>
            </a:r>
            <a:r>
              <a:rPr lang="en-US" b="1" dirty="0"/>
              <a:t>Strikes Analysis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3F411-8C90-F516-FA55-41077E7F2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 depth study on bird strike impact on aviation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6BDF7-878B-D06F-BCE2-BC42D4941C09}"/>
              </a:ext>
            </a:extLst>
          </p:cNvPr>
          <p:cNvSpPr txBox="1"/>
          <p:nvPr/>
        </p:nvSpPr>
        <p:spPr>
          <a:xfrm>
            <a:off x="8407230" y="5092994"/>
            <a:ext cx="251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By- Sri Ratna Chintapalli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07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D9A3-595E-30AF-6DD3-0A2C9E8B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</a:t>
            </a:r>
            <a:r>
              <a:rPr lang="en-US" dirty="0"/>
              <a:t> </a:t>
            </a:r>
            <a:r>
              <a:rPr lang="en-US" b="1" dirty="0"/>
              <a:t>50</a:t>
            </a:r>
            <a:r>
              <a:rPr lang="en-US" dirty="0"/>
              <a:t> </a:t>
            </a:r>
            <a:r>
              <a:rPr lang="en-US" b="1" dirty="0"/>
              <a:t>Airports</a:t>
            </a:r>
            <a:r>
              <a:rPr lang="en-US" dirty="0"/>
              <a:t>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most</a:t>
            </a:r>
            <a:r>
              <a:rPr lang="en-US" dirty="0"/>
              <a:t> </a:t>
            </a:r>
            <a:r>
              <a:rPr lang="en-US" b="1" dirty="0"/>
              <a:t>Bird</a:t>
            </a:r>
            <a:r>
              <a:rPr lang="en-US" dirty="0"/>
              <a:t> </a:t>
            </a:r>
            <a:r>
              <a:rPr lang="en-US" b="1" dirty="0"/>
              <a:t>Strikes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55808F-7F3E-0A0C-7EC6-6F342FEB8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7" y="1833053"/>
            <a:ext cx="10251913" cy="4386993"/>
          </a:xfrm>
        </p:spPr>
      </p:pic>
    </p:spTree>
    <p:extLst>
      <p:ext uri="{BB962C8B-B14F-4D97-AF65-F5344CB8AC3E}">
        <p14:creationId xmlns:p14="http://schemas.microsoft.com/office/powerpoint/2010/main" val="391601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D9A3-595E-30AF-6DD3-0A2C9E8B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</a:t>
            </a:r>
            <a:r>
              <a:rPr lang="en-US" dirty="0"/>
              <a:t> </a:t>
            </a:r>
            <a:r>
              <a:rPr lang="en-US" b="1" dirty="0"/>
              <a:t>50</a:t>
            </a:r>
            <a:r>
              <a:rPr lang="en-US" dirty="0"/>
              <a:t> </a:t>
            </a:r>
            <a:r>
              <a:rPr lang="en-US" b="1" dirty="0"/>
              <a:t>Airports</a:t>
            </a:r>
            <a:r>
              <a:rPr lang="en-US" dirty="0"/>
              <a:t>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most</a:t>
            </a:r>
            <a:r>
              <a:rPr lang="en-US" dirty="0"/>
              <a:t> </a:t>
            </a:r>
            <a:r>
              <a:rPr lang="en-US" b="1" dirty="0"/>
              <a:t>Bird</a:t>
            </a:r>
            <a:r>
              <a:rPr lang="en-US" dirty="0"/>
              <a:t> </a:t>
            </a:r>
            <a:r>
              <a:rPr lang="en-US" b="1" dirty="0"/>
              <a:t>Strikes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8FC53-023C-B956-9E87-6EF3E4B4A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870" y="1962692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Visualization:</a:t>
            </a:r>
            <a:r>
              <a:rPr lang="en-US" dirty="0"/>
              <a:t> Bar chart of top 50 airports with the highest bird strikes.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Insight: </a:t>
            </a:r>
            <a:r>
              <a:rPr lang="en-US" dirty="0"/>
              <a:t>Certain airports are hotspots for bird strikes.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Conclusion: </a:t>
            </a:r>
            <a:r>
              <a:rPr lang="en-US" dirty="0"/>
              <a:t>Enhanced wildlife management practices needed at these airports.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47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AC97-52F9-6CFC-51AD-2E100052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Yearly Cost Incurred due to Bird Strike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2B88A-65AE-80F1-0280-99344A7AC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1846263"/>
            <a:ext cx="10230647" cy="4405681"/>
          </a:xfrm>
        </p:spPr>
      </p:pic>
    </p:spTree>
    <p:extLst>
      <p:ext uri="{BB962C8B-B14F-4D97-AF65-F5344CB8AC3E}">
        <p14:creationId xmlns:p14="http://schemas.microsoft.com/office/powerpoint/2010/main" val="240200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AC97-52F9-6CFC-51AD-2E100052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Yearly Cost Incurred due to Bird Strike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73E41-8450-3604-F86D-FD534B11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04" y="1818168"/>
            <a:ext cx="10058400" cy="402966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Visualization:</a:t>
            </a:r>
            <a:r>
              <a:rPr lang="en-US" dirty="0"/>
              <a:t> Line chart showing the cost incurred of bird strikes per year.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Insight:</a:t>
            </a:r>
            <a:r>
              <a:rPr lang="en-US" dirty="0"/>
              <a:t>  In the 2000 have highest fluctuations in  cost due to Bird Strikes.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Conclusion: </a:t>
            </a:r>
            <a:r>
              <a:rPr lang="en-US" dirty="0"/>
              <a:t>As a result, we find that the cost decreases year after year owing to bird strikes.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349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9619-E3CD-A9D9-507B-9C6CD459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</a:t>
            </a:r>
            <a:r>
              <a:rPr lang="en-US" dirty="0"/>
              <a:t>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b="1" dirty="0"/>
              <a:t>most</a:t>
            </a:r>
            <a:r>
              <a:rPr lang="en-US" dirty="0"/>
              <a:t> </a:t>
            </a:r>
            <a:r>
              <a:rPr lang="en-US" b="1" dirty="0"/>
              <a:t>Bird</a:t>
            </a:r>
            <a:r>
              <a:rPr lang="en-US" dirty="0"/>
              <a:t> </a:t>
            </a:r>
            <a:r>
              <a:rPr lang="en-US" b="1" dirty="0"/>
              <a:t>Strike</a:t>
            </a:r>
            <a:r>
              <a:rPr lang="en-US" dirty="0"/>
              <a:t> </a:t>
            </a:r>
            <a:r>
              <a:rPr lang="en-US" b="1" dirty="0"/>
              <a:t>occur?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E75675-B9E1-4019-B47C-C67E4D998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53" y="1956391"/>
            <a:ext cx="9956327" cy="4261078"/>
          </a:xfrm>
        </p:spPr>
      </p:pic>
    </p:spTree>
    <p:extLst>
      <p:ext uri="{BB962C8B-B14F-4D97-AF65-F5344CB8AC3E}">
        <p14:creationId xmlns:p14="http://schemas.microsoft.com/office/powerpoint/2010/main" val="100072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9619-E3CD-A9D9-507B-9C6CD459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</a:t>
            </a:r>
            <a:r>
              <a:rPr lang="en-US" dirty="0"/>
              <a:t>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b="1" dirty="0"/>
              <a:t>most</a:t>
            </a:r>
            <a:r>
              <a:rPr lang="en-US" dirty="0"/>
              <a:t> </a:t>
            </a:r>
            <a:r>
              <a:rPr lang="en-US" b="1" dirty="0"/>
              <a:t>Bird</a:t>
            </a:r>
            <a:r>
              <a:rPr lang="en-US" dirty="0"/>
              <a:t> </a:t>
            </a:r>
            <a:r>
              <a:rPr lang="en-US" b="1" dirty="0"/>
              <a:t>Strike</a:t>
            </a:r>
            <a:r>
              <a:rPr lang="en-US" dirty="0"/>
              <a:t> </a:t>
            </a:r>
            <a:r>
              <a:rPr lang="en-US" b="1" dirty="0"/>
              <a:t>occur?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1D725-CC96-E328-8B81-E21EAF9E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238" y="1867000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Visualization:</a:t>
            </a:r>
            <a:r>
              <a:rPr lang="en-US" dirty="0"/>
              <a:t> Bar chart showing bird strikes by hour of the day.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Insight:</a:t>
            </a:r>
            <a:r>
              <a:rPr lang="en-US" dirty="0"/>
              <a:t> Most bird strikes occur during specific hours, I.e. 12 ‘o’ clock at the mid night.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Conclusion: </a:t>
            </a:r>
            <a:r>
              <a:rPr lang="en-US" dirty="0"/>
              <a:t>Schedule changes or more attentiveness are required during peak times.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58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0FF9-C9F9-D7D4-C5DF-925A6FD4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Altitude</a:t>
            </a:r>
            <a:r>
              <a:rPr lang="en-US" dirty="0"/>
              <a:t> </a:t>
            </a:r>
            <a:r>
              <a:rPr lang="en-US" b="1" dirty="0"/>
              <a:t>of Airplanes at the Time of Strike</a:t>
            </a: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0801A68-FEE0-54B3-3925-C7469CBDE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843686"/>
            <a:ext cx="10119360" cy="4395049"/>
          </a:xfrm>
        </p:spPr>
      </p:pic>
    </p:spTree>
    <p:extLst>
      <p:ext uri="{BB962C8B-B14F-4D97-AF65-F5344CB8AC3E}">
        <p14:creationId xmlns:p14="http://schemas.microsoft.com/office/powerpoint/2010/main" val="2331737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0FF9-C9F9-D7D4-C5DF-925A6FD4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Altitude</a:t>
            </a:r>
            <a:r>
              <a:rPr lang="en-US" dirty="0"/>
              <a:t> </a:t>
            </a:r>
            <a:r>
              <a:rPr lang="en-US" b="1" dirty="0"/>
              <a:t>of Airplanes at the Time of Strike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035D-F27E-BEE8-FF67-C37FD3FD1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376" y="1845734"/>
            <a:ext cx="992230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Visualization: </a:t>
            </a:r>
            <a:r>
              <a:rPr lang="en-US" dirty="0"/>
              <a:t>Histogram showing the distribution of altitudes at the time of bird strikes.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Insight: </a:t>
            </a:r>
            <a:r>
              <a:rPr lang="en-US" dirty="0"/>
              <a:t>Significant number of strikes occur at lower altitudes, around 12000 bird strike count occurs at lower feet.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Conclusion: </a:t>
            </a:r>
            <a:r>
              <a:rPr lang="en-US" dirty="0"/>
              <a:t>Focus on take-off and landing phases for preventive measures.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601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E220-D4DF-62D8-CADD-22C00407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 of Flight at the Time of Strike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EB491-413F-2B45-B3F2-3519E9839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985963"/>
            <a:ext cx="5168605" cy="4224337"/>
          </a:xfrm>
        </p:spPr>
      </p:pic>
    </p:spTree>
    <p:extLst>
      <p:ext uri="{BB962C8B-B14F-4D97-AF65-F5344CB8AC3E}">
        <p14:creationId xmlns:p14="http://schemas.microsoft.com/office/powerpoint/2010/main" val="1798870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E220-D4DF-62D8-CADD-22C00407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 of Flight at the Time of Strike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2AC3B-38C3-ED49-C52E-68ADD1DE0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846" y="1845734"/>
            <a:ext cx="996483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Visualization: </a:t>
            </a:r>
            <a:r>
              <a:rPr lang="en-US" dirty="0"/>
              <a:t>Pie chart showing the phase of flight during which bird strikes occur.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Insight:</a:t>
            </a:r>
            <a:r>
              <a:rPr lang="en-US" dirty="0"/>
              <a:t> Bird strikes occur roughly 34.3% of the time when flying in approach mode.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Conclusion: </a:t>
            </a:r>
            <a:r>
              <a:rPr lang="en-US" dirty="0"/>
              <a:t>Enhanced preventive measures needed during these phases.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81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762B-5A1E-2D7E-4044-B707E739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BE093-AAE1-41FD-6B34-3AE0C5B87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606" y="1856367"/>
            <a:ext cx="10058400" cy="4023360"/>
          </a:xfrm>
        </p:spPr>
        <p:txBody>
          <a:bodyPr/>
          <a:lstStyle/>
          <a:p>
            <a:r>
              <a:rPr lang="en-US" dirty="0"/>
              <a:t>The transport and communication are crucial in the field of analytics.</a:t>
            </a:r>
            <a:r>
              <a:rPr lang="en-IN" dirty="0"/>
              <a:t> </a:t>
            </a:r>
            <a:r>
              <a:rPr lang="en-US" dirty="0"/>
              <a:t>Environmental impacts and safety are major concerns in transport scenarios . Increasing vehicles and urbanization amplify these issues . Bird strikes are collisions between birds and aircraft. </a:t>
            </a:r>
          </a:p>
          <a:p>
            <a:r>
              <a:rPr lang="en-US" b="1" dirty="0"/>
              <a:t>Significance</a:t>
            </a:r>
            <a:r>
              <a:rPr lang="en-US" dirty="0"/>
              <a:t>: Bird strikes pose a significant threat to aircraft safety, causing damage and potential fatalities.</a:t>
            </a:r>
          </a:p>
        </p:txBody>
      </p:sp>
    </p:spTree>
    <p:extLst>
      <p:ext uri="{BB962C8B-B14F-4D97-AF65-F5344CB8AC3E}">
        <p14:creationId xmlns:p14="http://schemas.microsoft.com/office/powerpoint/2010/main" val="3497360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1FC0-DA82-09F2-9AAF-9B094699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Average Altitude of Airplanes in Different Phases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F65F4-E7A0-F85A-D69E-3FDB4B323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28" y="1833053"/>
            <a:ext cx="10166852" cy="4386993"/>
          </a:xfrm>
        </p:spPr>
      </p:pic>
    </p:spTree>
    <p:extLst>
      <p:ext uri="{BB962C8B-B14F-4D97-AF65-F5344CB8AC3E}">
        <p14:creationId xmlns:p14="http://schemas.microsoft.com/office/powerpoint/2010/main" val="2989656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1FC0-DA82-09F2-9AAF-9B094699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Average Altitude of Airplanes in Different Phases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9CBEF-02F0-9789-842C-E578C035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780" y="1737360"/>
            <a:ext cx="995420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Visualization:</a:t>
            </a:r>
            <a:r>
              <a:rPr lang="en-US" dirty="0"/>
              <a:t> Bar chart showing the average altitude during different flight phases at the time of bird strikes.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Insight</a:t>
            </a:r>
            <a:r>
              <a:rPr lang="en-US" dirty="0"/>
              <a:t>: On and average bird strikes occurs at the phase of descent.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Conclusion: </a:t>
            </a:r>
            <a:r>
              <a:rPr lang="en-US" dirty="0"/>
              <a:t>Different flight stages necessitate specific protective measures.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557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A759-DD40-619C-57FF-B3CF2097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Effect of Bird Strike and Impact on Flights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A245C0-2427-F114-026D-AF9969472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46" y="1846263"/>
            <a:ext cx="9964833" cy="4373784"/>
          </a:xfrm>
        </p:spPr>
      </p:pic>
    </p:spTree>
    <p:extLst>
      <p:ext uri="{BB962C8B-B14F-4D97-AF65-F5344CB8AC3E}">
        <p14:creationId xmlns:p14="http://schemas.microsoft.com/office/powerpoint/2010/main" val="3572570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A759-DD40-619C-57FF-B3CF2097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Effect of Bird Strike and Impact on Flights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27D6-46C1-46A7-43E0-26F7001E4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744" y="1845734"/>
            <a:ext cx="993293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Visualization: </a:t>
            </a:r>
            <a:r>
              <a:rPr lang="en-US" dirty="0"/>
              <a:t>Bar chart categorizing the impact of bird strikes on flights.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Insight: </a:t>
            </a:r>
            <a:r>
              <a:rPr lang="en-US" dirty="0"/>
              <a:t>There is an unknow impact on flights while bird strike.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Conclusion: </a:t>
            </a:r>
            <a:r>
              <a:rPr lang="en-US" dirty="0"/>
              <a:t>Bird strikes offer a variety of safety issues.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47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446C-C1EF-FEA8-A6DC-E2BB7698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Effect of strike at different Altitude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17979B-DAD7-3033-7E96-0B355DD6F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88793"/>
            <a:ext cx="10058400" cy="4395049"/>
          </a:xfrm>
        </p:spPr>
      </p:pic>
    </p:spTree>
    <p:extLst>
      <p:ext uri="{BB962C8B-B14F-4D97-AF65-F5344CB8AC3E}">
        <p14:creationId xmlns:p14="http://schemas.microsoft.com/office/powerpoint/2010/main" val="2141832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446C-C1EF-FEA8-A6DC-E2BB7698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Effect of strike at different Altitude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F8111-3CB1-86E2-318B-8F8E46B82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126" y="1835101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Visualization: </a:t>
            </a:r>
            <a:r>
              <a:rPr lang="en-US" dirty="0"/>
              <a:t>Scatter plot showing the effect of strike at different Altitude.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Insight:</a:t>
            </a:r>
            <a:r>
              <a:rPr lang="en-US" dirty="0"/>
              <a:t> Financial impact varies with altitude.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Conclusion:</a:t>
            </a:r>
            <a:r>
              <a:rPr lang="en-US" dirty="0"/>
              <a:t> Strikes at certain altitudes may lead to higher costs.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217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5157-FC61-FA07-E8C2-51F44FA5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Were pilots Informed?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E60E48-5F38-6C48-67BD-070CE53CB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872" y="1960563"/>
            <a:ext cx="5624623" cy="4287837"/>
          </a:xfrm>
        </p:spPr>
      </p:pic>
    </p:spTree>
    <p:extLst>
      <p:ext uri="{BB962C8B-B14F-4D97-AF65-F5344CB8AC3E}">
        <p14:creationId xmlns:p14="http://schemas.microsoft.com/office/powerpoint/2010/main" val="609487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5157-FC61-FA07-E8C2-51F44FA5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Were pilots Informed?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145EE-3E2F-F033-1EAD-799D8F56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744" y="1845734"/>
            <a:ext cx="993293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Visualization: </a:t>
            </a:r>
            <a:r>
              <a:rPr lang="en-US" dirty="0"/>
              <a:t>Pie chart indicating whether pilots were warned of birds before the strike.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Insight: </a:t>
            </a:r>
            <a:r>
              <a:rPr lang="en-US" dirty="0"/>
              <a:t>Many bird strikes occur without prior warning.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Conclusion:</a:t>
            </a:r>
            <a:r>
              <a:rPr lang="en-US" dirty="0"/>
              <a:t> Better wildlife detection and communication systems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935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A666-478B-A68E-D90A-38FEAF22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A2AB-70CD-52EC-B75A-8FC45BEEF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112" y="1909234"/>
            <a:ext cx="9943568" cy="4023360"/>
          </a:xfrm>
        </p:spPr>
        <p:txBody>
          <a:bodyPr/>
          <a:lstStyle/>
          <a:p>
            <a:r>
              <a:rPr lang="en-US" b="1" dirty="0"/>
              <a:t>Summary of Findings: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42.0% incidents where pilot was warned about the birds.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Prior warning to the pilot reduces the risk of damage to the aircraft.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52.78% of incidents have happened due to some small unknown bird.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72.9% incidents have happened when there is 1 bird/wildlife is struck in the airplane and caused damage.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90.31% incidents caused no damage while 9.69% incidents caused damage.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80.84% of bird strike incidents have happened when the altitude of airplane was &lt;1000 ft and 19.16% have happened when altitude was &gt;1000 ft.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51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07C7-D212-86AB-5BF2-BF172D9A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</a:t>
            </a:r>
            <a:r>
              <a:rPr lang="en-US" dirty="0"/>
              <a:t> </a:t>
            </a:r>
            <a:r>
              <a:rPr lang="en-US" b="1" dirty="0"/>
              <a:t>DETAILS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DAA38B-8615-03D4-6A2C-29AE7B540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90927"/>
              </p:ext>
            </p:extLst>
          </p:nvPr>
        </p:nvGraphicFramePr>
        <p:xfrm>
          <a:off x="1203289" y="2526746"/>
          <a:ext cx="10058400" cy="1483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9396275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855526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Bird Strike analysis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12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Technologies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54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Domaine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Transportation and communication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61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difficulties 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76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13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5462-6CB2-9504-5305-830931A7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r>
              <a:rPr lang="en-US" dirty="0"/>
              <a:t> </a:t>
            </a:r>
            <a:r>
              <a:rPr lang="en-US" b="1" dirty="0"/>
              <a:t>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B7635-CA70-5528-7FB4-B4298E62F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239" y="1877631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A bird strike is strictly defined as a collision between a bird and an aircraft which is in flight or on a take-off or landing roll. The term is often expanded to cover other wildlife strikes - with bats or ground animals. Bird Strike is common and can be a significant threat to aircraft safety. For smaller aircraft, significant damage may be caused to the aircraft structure and all aircraft, especially jet-engine ones, are vulnerable to the loss of thrust which can follow the ingestion of birds into engine air intakes. This has resulted in several fatal accidents.</a:t>
            </a:r>
          </a:p>
          <a:p>
            <a:r>
              <a:rPr lang="en-US" dirty="0"/>
              <a:t>Bird strikes may occur during any phase of flight, but are most likely during the take-off, initial climb, approach and landing phases due to the greater numbers of birds in flight at lower levels. To have a closer look the following document visually depicts the data collected on Bird Strikes by FAA between 2000-2011.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52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0CFA-7FD3-7459-D3C1-0A8B1AEA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580-7508-3907-8F3B-CC4A92913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03" y="1898896"/>
            <a:ext cx="10058400" cy="4023360"/>
          </a:xfrm>
        </p:spPr>
        <p:txBody>
          <a:bodyPr/>
          <a:lstStyle/>
          <a:p>
            <a:r>
              <a:rPr lang="en-US" dirty="0"/>
              <a:t>Number of bird strikes Cost incurred Altitude and phase of flight at the time of strikes Impact on flight and pilot warning.</a:t>
            </a:r>
          </a:p>
        </p:txBody>
      </p:sp>
    </p:spTree>
    <p:extLst>
      <p:ext uri="{BB962C8B-B14F-4D97-AF65-F5344CB8AC3E}">
        <p14:creationId xmlns:p14="http://schemas.microsoft.com/office/powerpoint/2010/main" val="357043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C627-F531-F7F2-3DBD-E98E455B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Bird</a:t>
            </a:r>
            <a:r>
              <a:rPr lang="en-US" dirty="0"/>
              <a:t> </a:t>
            </a:r>
            <a:r>
              <a:rPr lang="en-US" b="1" dirty="0"/>
              <a:t>Strikes</a:t>
            </a:r>
            <a:r>
              <a:rPr lang="en-US" dirty="0"/>
              <a:t> </a:t>
            </a:r>
            <a:r>
              <a:rPr lang="en-US" b="1" dirty="0"/>
              <a:t>per</a:t>
            </a:r>
            <a:r>
              <a:rPr lang="en-US" dirty="0"/>
              <a:t> </a:t>
            </a:r>
            <a:r>
              <a:rPr lang="en-US" b="1" dirty="0"/>
              <a:t>year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63ED51-DDC2-5509-DF48-32725954A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8" y="1846263"/>
            <a:ext cx="10209382" cy="4426946"/>
          </a:xfrm>
        </p:spPr>
      </p:pic>
    </p:spTree>
    <p:extLst>
      <p:ext uri="{BB962C8B-B14F-4D97-AF65-F5344CB8AC3E}">
        <p14:creationId xmlns:p14="http://schemas.microsoft.com/office/powerpoint/2010/main" val="219905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C627-F531-F7F2-3DBD-E98E455B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Bird</a:t>
            </a:r>
            <a:r>
              <a:rPr lang="en-US" dirty="0"/>
              <a:t> </a:t>
            </a:r>
            <a:r>
              <a:rPr lang="en-US" b="1" dirty="0"/>
              <a:t>Strikes</a:t>
            </a:r>
            <a:r>
              <a:rPr lang="en-US" dirty="0"/>
              <a:t> </a:t>
            </a:r>
            <a:r>
              <a:rPr lang="en-US" b="1" dirty="0"/>
              <a:t>per</a:t>
            </a:r>
            <a:r>
              <a:rPr lang="en-US" dirty="0"/>
              <a:t> </a:t>
            </a:r>
            <a:r>
              <a:rPr lang="en-US" b="1" dirty="0"/>
              <a:t>year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22411-0E61-3EE5-EAB3-FB6FB07BD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871" y="1824469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Visualization:</a:t>
            </a:r>
            <a:r>
              <a:rPr lang="en-US" dirty="0"/>
              <a:t> Line chart showing the number of bird strikes per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Insight:</a:t>
            </a:r>
            <a:r>
              <a:rPr lang="en-US" dirty="0"/>
              <a:t> Increasing trend in bird strikes over the years from 2000 to 2010.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Conclusion: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464C61F-F8B0-11AD-0039-55EC8C0E9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690166"/>
            <a:ext cx="86410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Bird strike incidences are increasing year after year.</a:t>
            </a:r>
          </a:p>
        </p:txBody>
      </p:sp>
    </p:spTree>
    <p:extLst>
      <p:ext uri="{BB962C8B-B14F-4D97-AF65-F5344CB8AC3E}">
        <p14:creationId xmlns:p14="http://schemas.microsoft.com/office/powerpoint/2010/main" val="133516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2628-3FC7-1791-67D5-EF4D5CE7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</a:t>
            </a:r>
            <a:r>
              <a:rPr lang="en-US" dirty="0"/>
              <a:t> </a:t>
            </a:r>
            <a:r>
              <a:rPr lang="en-US" b="1" dirty="0"/>
              <a:t>10</a:t>
            </a:r>
            <a:r>
              <a:rPr lang="en-US" dirty="0"/>
              <a:t> </a:t>
            </a:r>
            <a:r>
              <a:rPr lang="en-US" b="1" dirty="0"/>
              <a:t>US</a:t>
            </a:r>
            <a:r>
              <a:rPr lang="en-US" dirty="0"/>
              <a:t> </a:t>
            </a:r>
            <a:r>
              <a:rPr lang="en-US" b="1" dirty="0"/>
              <a:t>Airlines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terms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Bird</a:t>
            </a:r>
            <a:r>
              <a:rPr lang="en-US" dirty="0"/>
              <a:t> </a:t>
            </a:r>
            <a:r>
              <a:rPr lang="en-US" b="1" dirty="0"/>
              <a:t>Strikes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E84BB3-BCD4-FDF6-ABA7-44F929173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6" y="1846263"/>
            <a:ext cx="10336973" cy="4448211"/>
          </a:xfrm>
        </p:spPr>
      </p:pic>
    </p:spTree>
    <p:extLst>
      <p:ext uri="{BB962C8B-B14F-4D97-AF65-F5344CB8AC3E}">
        <p14:creationId xmlns:p14="http://schemas.microsoft.com/office/powerpoint/2010/main" val="297749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2628-3FC7-1791-67D5-EF4D5CE7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</a:t>
            </a:r>
            <a:r>
              <a:rPr lang="en-US" dirty="0"/>
              <a:t> </a:t>
            </a:r>
            <a:r>
              <a:rPr lang="en-US" b="1" dirty="0"/>
              <a:t>10</a:t>
            </a:r>
            <a:r>
              <a:rPr lang="en-US" dirty="0"/>
              <a:t> </a:t>
            </a:r>
            <a:r>
              <a:rPr lang="en-US" b="1" dirty="0"/>
              <a:t>US</a:t>
            </a:r>
            <a:r>
              <a:rPr lang="en-US" dirty="0"/>
              <a:t> </a:t>
            </a:r>
            <a:r>
              <a:rPr lang="en-US" b="1" dirty="0"/>
              <a:t>Airlines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terms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Bird</a:t>
            </a:r>
            <a:r>
              <a:rPr lang="en-US" dirty="0"/>
              <a:t> </a:t>
            </a:r>
            <a:r>
              <a:rPr lang="en-US" b="1" dirty="0"/>
              <a:t>Strikes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932BD-C2A7-D600-DA69-B1EE95568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973" y="1866999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Visualization:</a:t>
            </a:r>
            <a:r>
              <a:rPr lang="en-US" dirty="0"/>
              <a:t> Bar chart of airlines with the most bird strikes.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Insight:</a:t>
            </a:r>
            <a:r>
              <a:rPr lang="en-US" dirty="0"/>
              <a:t> Some airlines encounter more bird strikes among those South West Airlines stood at first position.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Conclusion:</a:t>
            </a:r>
            <a:r>
              <a:rPr lang="en-US" dirty="0"/>
              <a:t> Need for targeted bird strike prevention, the airline services should consider about this.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8165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424</TotalTime>
  <Words>1034</Words>
  <Application>Microsoft Office PowerPoint</Application>
  <PresentationFormat>Widescreen</PresentationFormat>
  <Paragraphs>84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Retrospect</vt:lpstr>
      <vt:lpstr>Bird Strikes Analysis</vt:lpstr>
      <vt:lpstr>Introduction</vt:lpstr>
      <vt:lpstr>PROJECT DETAILS</vt:lpstr>
      <vt:lpstr>Problem Statement</vt:lpstr>
      <vt:lpstr>Objectives</vt:lpstr>
      <vt:lpstr>Bird Strikes per year</vt:lpstr>
      <vt:lpstr>Bird Strikes per year</vt:lpstr>
      <vt:lpstr>Top 10 US Airlines in terms of Bird Strikes</vt:lpstr>
      <vt:lpstr>Top 10 US Airlines in terms of Bird Strikes</vt:lpstr>
      <vt:lpstr>Top 50 Airports with most Bird Strikes</vt:lpstr>
      <vt:lpstr>Top 50 Airports with most Bird Strikes</vt:lpstr>
      <vt:lpstr>Yearly Cost Incurred due to Bird Strike</vt:lpstr>
      <vt:lpstr>Yearly Cost Incurred due to Bird Strike</vt:lpstr>
      <vt:lpstr>When do most Bird Strike occur?</vt:lpstr>
      <vt:lpstr>When do most Bird Strike occur?</vt:lpstr>
      <vt:lpstr>Altitude of Airplanes at the Time of Strike</vt:lpstr>
      <vt:lpstr>Altitude of Airplanes at the Time of Strike</vt:lpstr>
      <vt:lpstr>Phase of Flight at the Time of Strike</vt:lpstr>
      <vt:lpstr>Phase of Flight at the Time of Strike</vt:lpstr>
      <vt:lpstr>Average Altitude of Airplanes in Different Phases</vt:lpstr>
      <vt:lpstr>Average Altitude of Airplanes in Different Phases</vt:lpstr>
      <vt:lpstr>Effect of Bird Strike and Impact on Flights</vt:lpstr>
      <vt:lpstr>Effect of Bird Strike and Impact on Flights</vt:lpstr>
      <vt:lpstr>Effect of strike at different Altitude</vt:lpstr>
      <vt:lpstr>Effect of strike at different Altitude</vt:lpstr>
      <vt:lpstr>Were pilots Informed?</vt:lpstr>
      <vt:lpstr>Were pilots Informed?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Strikes Analysis</dc:title>
  <dc:creator>sriratna chintapalli</dc:creator>
  <cp:lastModifiedBy>sriratna chintapalli</cp:lastModifiedBy>
  <cp:revision>2</cp:revision>
  <dcterms:created xsi:type="dcterms:W3CDTF">2024-06-03T06:29:48Z</dcterms:created>
  <dcterms:modified xsi:type="dcterms:W3CDTF">2024-06-03T14:53:14Z</dcterms:modified>
</cp:coreProperties>
</file>